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30"/>
  </p:notesMasterIdLst>
  <p:sldIdLst>
    <p:sldId id="256" r:id="rId5"/>
    <p:sldId id="658" r:id="rId6"/>
    <p:sldId id="669" r:id="rId7"/>
    <p:sldId id="635" r:id="rId8"/>
    <p:sldId id="645" r:id="rId9"/>
    <p:sldId id="637" r:id="rId10"/>
    <p:sldId id="646" r:id="rId11"/>
    <p:sldId id="647" r:id="rId12"/>
    <p:sldId id="641" r:id="rId13"/>
    <p:sldId id="642" r:id="rId14"/>
    <p:sldId id="643" r:id="rId15"/>
    <p:sldId id="648" r:id="rId16"/>
    <p:sldId id="664" r:id="rId17"/>
    <p:sldId id="665" r:id="rId18"/>
    <p:sldId id="666" r:id="rId19"/>
    <p:sldId id="652" r:id="rId20"/>
    <p:sldId id="667" r:id="rId21"/>
    <p:sldId id="668" r:id="rId22"/>
    <p:sldId id="280" r:id="rId23"/>
    <p:sldId id="617" r:id="rId24"/>
    <p:sldId id="657" r:id="rId25"/>
    <p:sldId id="626" r:id="rId26"/>
    <p:sldId id="659" r:id="rId27"/>
    <p:sldId id="340" r:id="rId28"/>
    <p:sldId id="670" r:id="rId29"/>
  </p:sldIdLst>
  <p:sldSz cx="12192000" cy="6858000"/>
  <p:notesSz cx="6858000" cy="9144000"/>
  <p:embeddedFontLst>
    <p:embeddedFont>
      <p:font typeface="Inter Display" panose="02000503000000020004" pitchFamily="2" charset="0"/>
      <p:regular r:id="rId31"/>
      <p:bold r:id="rId32"/>
      <p:italic r:id="rId33"/>
      <p:boldItalic r:id="rId34"/>
    </p:embeddedFont>
    <p:embeddedFont>
      <p:font typeface="Neue Haas Grotesk Text Pro" panose="020B0504020202020204" pitchFamily="34" charset="77"/>
      <p:regular r:id="rId35"/>
      <p:bold r:id="rId36"/>
      <p:italic r:id="rId37"/>
      <p:boldItalic r:id="rId38"/>
    </p:embeddedFont>
    <p:embeddedFont>
      <p:font typeface="Yu Gothic" panose="020B0400000000000000" pitchFamily="34" charset="-128"/>
      <p:regular r:id="rId39"/>
      <p:bold r:id="rId40"/>
    </p:embeddedFont>
    <p:embeddedFont>
      <p:font typeface="Yu Gothic Medium" panose="020B0400000000000000" pitchFamily="34" charset="-128"/>
      <p:regular r:id="rId41"/>
    </p:embeddedFont>
  </p:embeddedFontLst>
  <p:custDataLst>
    <p:tags r:id="rId42"/>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721" autoAdjust="0"/>
    <p:restoredTop sz="94747"/>
  </p:normalViewPr>
  <p:slideViewPr>
    <p:cSldViewPr snapToGrid="0">
      <p:cViewPr varScale="1">
        <p:scale>
          <a:sx n="123" d="100"/>
          <a:sy n="123" d="100"/>
        </p:scale>
        <p:origin x="912" y="184"/>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9.fntdata"/><Relationship Id="rId21" Type="http://schemas.openxmlformats.org/officeDocument/2006/relationships/slide" Target="slides/slide17.xml"/><Relationship Id="rId34" Type="http://schemas.openxmlformats.org/officeDocument/2006/relationships/font" Target="fonts/font4.fntdata"/><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6.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1.fntdata"/><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commentAuthors" Target="commentAuthors.xml"/><Relationship Id="rId48"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7/13/26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ja-JP" altLang="en-US" sz="1000" kern="1200">
                <a:solidFill>
                  <a:schemeClr val="tx1"/>
                </a:solidFill>
                <a:effectLst/>
                <a:ea typeface="MS PGothic" panose="020B0600070205080204" pitchFamily="34" charset="-128"/>
                <a:cs typeface="+mn-cs"/>
              </a:rPr>
              <a:t>南オーストラリア州のマウント・ロフティ山脈にひっそりと佇むクレア・ヴァレーは、小さいながらも世界的なワインの産地として高い評価を得ています。</a:t>
            </a:r>
            <a:endParaRPr lang="en-AU" altLang="ja-JP" sz="1000" kern="1200" dirty="0">
              <a:solidFill>
                <a:schemeClr val="tx1"/>
              </a:solidFill>
              <a:effectLst/>
              <a:ea typeface="MS PGothic" panose="020B0600070205080204" pitchFamily="34" charset="-128"/>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altLang="ja-JP" sz="1000" u="none" strike="noStrike" kern="1200" dirty="0">
              <a:solidFill>
                <a:schemeClr val="tx1"/>
              </a:solidFill>
              <a:effectLst/>
              <a:ea typeface="MS PGothic" panose="020B0600070205080204" pitchFamily="34" charset="-128"/>
              <a:cs typeface="+mn-cs"/>
            </a:endParaRPr>
          </a:p>
          <a:p>
            <a:r>
              <a:rPr lang="ja-JP" altLang="en-US" sz="1200" u="none" strike="noStrike">
                <a:solidFill>
                  <a:srgbClr val="000000"/>
                </a:solidFill>
                <a:effectLst/>
                <a:latin typeface="MS PGothic" panose="020B0600070205080204" pitchFamily="34" charset="-128"/>
                <a:ea typeface="MS PGothic" panose="020B0600070205080204" pitchFamily="34" charset="-128"/>
              </a:rPr>
              <a:t>このノートには、追加のスライド情報と考察ポイントが記載されています。このようなプレゼンテーションを含む、より多くのトピックやリソースをダウンロードするには、</a:t>
            </a:r>
            <a:r>
              <a:rPr lang="en-US" altLang="ja-JP" sz="1200" u="none" strike="noStrike" dirty="0" err="1">
                <a:solidFill>
                  <a:srgbClr val="000000"/>
                </a:solidFill>
                <a:effectLst/>
                <a:ea typeface="MS PGothic" panose="020B0600070205080204" pitchFamily="34" charset="-128"/>
              </a:rPr>
              <a:t>www.australianwinediscovered.com</a:t>
            </a:r>
            <a:r>
              <a:rPr lang="en-US" altLang="ja-JP" sz="1200" u="none" strike="noStrike" dirty="0">
                <a:solidFill>
                  <a:srgbClr val="000000"/>
                </a:solidFill>
                <a:effectLst/>
                <a:ea typeface="MS PGothic" panose="020B0600070205080204" pitchFamily="34" charset="-128"/>
              </a:rPr>
              <a:t> </a:t>
            </a:r>
            <a:r>
              <a:rPr lang="ja-JP" altLang="en-US" sz="1200" u="none" strike="noStrike">
                <a:solidFill>
                  <a:srgbClr val="000000"/>
                </a:solidFill>
                <a:effectLst/>
                <a:latin typeface="MS PGothic" panose="020B0600070205080204" pitchFamily="34" charset="-128"/>
                <a:ea typeface="MS PGothic" panose="020B0600070205080204" pitchFamily="34" charset="-128"/>
              </a:rPr>
              <a:t>をご覧ください。</a:t>
            </a:r>
            <a:r>
              <a:rPr lang="ja-JP" altLang="en-US">
                <a:ea typeface="MS PGothic" panose="020B0600070205080204" pitchFamily="34" charset="-128"/>
              </a:rPr>
              <a:t> </a:t>
            </a:r>
            <a:endParaRPr lang="en-US" sz="1000" u="none" strike="noStrike" kern="1200" dirty="0">
              <a:solidFill>
                <a:schemeClr val="tx1"/>
              </a:solidFill>
              <a:effectLst/>
              <a:ea typeface="+mn-ea"/>
              <a:cs typeface="+mn-cs"/>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10049619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数十年前までは、多くの黒ブドウがこの産地を離れ、有名ブランドのマルチ・リージョナル・ブレンドに使用されていました。しかし現在では、その大半がクレア・ヴァレー</a:t>
            </a:r>
            <a:r>
              <a:rPr lang="en-AU" sz="1200" u="none" strike="noStrike" kern="1200" dirty="0">
                <a:solidFill>
                  <a:schemeClr val="tx1"/>
                </a:solidFill>
                <a:effectLst/>
                <a:ea typeface="+mn-ea"/>
                <a:cs typeface="+mn-cs"/>
              </a:rPr>
              <a:t>GI</a:t>
            </a:r>
            <a:r>
              <a:rPr lang="ja-JP" altLang="en-US" sz="1200" u="none" strike="noStrike" kern="1200">
                <a:solidFill>
                  <a:schemeClr val="tx1"/>
                </a:solidFill>
                <a:effectLst/>
                <a:ea typeface="MS PGothic" panose="020B0600070205080204" pitchFamily="34" charset="-128"/>
                <a:cs typeface="+mn-cs"/>
              </a:rPr>
              <a:t>として醸造されています。オルタナティブ品種も増加傾向にあり、生産者はさまざまな新しい品種や、あるいは復活した昔の品種の可能性も模索しています。また、大量生産から小ロット、小タンクへと移行し、よりブティック系のワイン造りが行われるようになったことで、クレア・ヴァレーのワインメーカーは産地内のさまざまな場所のテロワールを表現することができるようになりました。</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41923577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a:solidFill>
                  <a:srgbClr val="000000"/>
                </a:solidFill>
                <a:effectLst/>
                <a:latin typeface="MS PGothic" panose="020B0600070205080204" pitchFamily="34" charset="-128"/>
                <a:ea typeface="MS PGothic" panose="020B0600070205080204" pitchFamily="34" charset="-128"/>
              </a:rPr>
              <a:t>ここから複数のワインのテイスティングを始めましょう</a:t>
            </a:r>
            <a:r>
              <a:rPr lang="ja-JP" altLang="en-US">
                <a:ea typeface="MS PGothic" panose="020B0600070205080204" pitchFamily="34" charset="-128"/>
              </a:rPr>
              <a:t> </a:t>
            </a:r>
            <a:endParaRPr lang="en-AU"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40795695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a:solidFill>
                  <a:srgbClr val="000000"/>
                </a:solidFill>
                <a:effectLst/>
                <a:latin typeface="MS PGothic" panose="020B0600070205080204" pitchFamily="34" charset="-128"/>
                <a:ea typeface="MS PGothic" panose="020B0600070205080204" pitchFamily="34" charset="-128"/>
              </a:rPr>
              <a:t>補完プログラム：各品種に関するプログラムや資料は、こちらからご覧いただけます。</a:t>
            </a:r>
            <a:r>
              <a:rPr lang="en-US" altLang="ja-JP" sz="1200" u="none" strike="noStrike" dirty="0" err="1">
                <a:solidFill>
                  <a:srgbClr val="000000"/>
                </a:solidFill>
                <a:effectLst/>
                <a:ea typeface="MS PGothic" panose="020B0600070205080204" pitchFamily="34" charset="-128"/>
              </a:rPr>
              <a:t>www.australianwinediscovered.com</a:t>
            </a:r>
            <a:r>
              <a:rPr lang="en-US" altLang="ja-JP" sz="1200" u="none" strike="noStrike" dirty="0">
                <a:solidFill>
                  <a:srgbClr val="000000"/>
                </a:solidFill>
                <a:effectLst/>
                <a:ea typeface="MS PGothic" panose="020B0600070205080204" pitchFamily="34" charset="-128"/>
              </a:rPr>
              <a:t>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2585265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a:ea typeface="MS PGothic" panose="020B0600070205080204" pitchFamily="34" charset="-128"/>
              </a:rPr>
              <a:t>クレア・ヴァレーでは、スレート（粘板岩）と石灰岩から成る土壌と、夜間に気温の下がる気候から、ライト・ボディからミディアム・ボディで、豊かな果実味と酸の余韻が長く続く、非常に特徴的なスタイルのリースリングを生み出します。伝統的にクレア・ヴァレーのリースリングは辛口スタイルが主流でしたが、最近ではオフドライで低アルコールのスタイルに挑戦する生産者も増えてきています。クレア・ヴァレーのリースリングの多くは何十年も熟成させることができ、樽は使用しません。柑橘系の生き生きとした特徴が、蜂蜜、トースト、レモンカードなどの味わいに変化し、シャープな酸は時間の経過とともに和らぎ、より滑らかな舌触りと豊かな口当たりを持つワインになります。</a:t>
            </a: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25837944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クレア・ヴァレーの日中は暖かく、シラーズの生き生きとした味わいを育むのに最適な一方、安定して冷涼な夜間のおかげで酸を保つことができます。シラーズのワインは一般的にミディアムボディからフルボディで、豊かな質感を持ちながらもエレガントです。多くのワインは長期熟成が見込め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8793538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AU" sz="1200" u="none" strike="noStrike" kern="1200" dirty="0" err="1">
                <a:solidFill>
                  <a:schemeClr val="tx1"/>
                </a:solidFill>
                <a:effectLst/>
                <a:ea typeface="+mn-ea"/>
                <a:cs typeface="+mn-cs"/>
              </a:rPr>
              <a:t>クレア・ヴァレーのカベルネ・ソーヴィニヨンは</a:t>
            </a:r>
            <a:r>
              <a:rPr lang="en-AU" sz="1200" u="none" strike="noStrike" kern="1200" dirty="0">
                <a:solidFill>
                  <a:schemeClr val="tx1"/>
                </a:solidFill>
                <a:effectLst/>
                <a:ea typeface="+mn-ea"/>
                <a:cs typeface="+mn-cs"/>
              </a:rPr>
              <a:t>、</a:t>
            </a:r>
            <a:r>
              <a:rPr lang="ja-JP" altLang="en-US" sz="1200" u="none" strike="noStrike" kern="1200">
                <a:solidFill>
                  <a:schemeClr val="tx1"/>
                </a:solidFill>
                <a:effectLst/>
                <a:ea typeface="MS PGothic" panose="020B0600070205080204" pitchFamily="34" charset="-128"/>
                <a:cs typeface="+mn-cs"/>
              </a:rPr>
              <a:t>冷涼な気候</a:t>
            </a:r>
            <a:r>
              <a:rPr lang="en-AU" sz="1200" u="none" strike="noStrike" kern="1200" dirty="0" err="1">
                <a:solidFill>
                  <a:schemeClr val="tx1"/>
                </a:solidFill>
                <a:effectLst/>
                <a:ea typeface="+mn-ea"/>
                <a:cs typeface="+mn-cs"/>
              </a:rPr>
              <a:t>のもの</a:t>
            </a:r>
            <a:r>
              <a:rPr lang="ja-JP" altLang="en-US" sz="1200" u="none" strike="noStrike" kern="1200">
                <a:solidFill>
                  <a:schemeClr val="tx1"/>
                </a:solidFill>
                <a:effectLst/>
                <a:ea typeface="MS PGothic" panose="020B0600070205080204" pitchFamily="34" charset="-128"/>
                <a:cs typeface="+mn-cs"/>
              </a:rPr>
              <a:t>に比べてさらに</a:t>
            </a:r>
            <a:r>
              <a:rPr lang="en-AU" sz="1200" u="none" strike="noStrike" kern="1200" dirty="0">
                <a:solidFill>
                  <a:schemeClr val="tx1"/>
                </a:solidFill>
                <a:effectLst/>
                <a:ea typeface="+mn-ea"/>
                <a:cs typeface="+mn-cs"/>
              </a:rPr>
              <a:t>豊潤な黒い果実の特徴があり、甘美でパワフルでありながらエレガントです。バランスよく、フィネスがあり長期熟成のポテンシャルがあります。カベルネには頻繁にシラーズがブレンドされ、マルベックがブレンドされることもあります。</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18064946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u="none" strike="noStrike" kern="1200">
                <a:solidFill>
                  <a:schemeClr val="tx1"/>
                </a:solidFill>
                <a:effectLst/>
                <a:ea typeface="MS PGothic" panose="020B0600070205080204" pitchFamily="34" charset="-128"/>
                <a:cs typeface="+mn-cs"/>
              </a:rPr>
              <a:t>近年では、グルナッシュ、ムールヴェードル、マルベックといった古くから栽培されている品種が再び注目を集め、さらに新しい品種も加わって一層多様性が増しています。その他注目すべき品種は、セミヨン、ピノ・グリージョ、フィアーノ、ヴェルメンティーノ、サンジョヴェーゼ、テンプラニーリョ、モンテプルチアーノなどです。</a:t>
            </a:r>
            <a:endParaRPr lang="en-AU" altLang="ja-JP" sz="1200" u="none" strike="noStrike" kern="1200" dirty="0">
              <a:solidFill>
                <a:schemeClr val="tx1"/>
              </a:solidFill>
              <a:effectLst/>
              <a:ea typeface="MS PGothic" panose="020B0600070205080204" pitchFamily="34" charset="-128"/>
              <a:cs typeface="+mn-cs"/>
            </a:endParaRPr>
          </a:p>
          <a:p>
            <a:pPr rtl="0"/>
            <a:r>
              <a:rPr lang="en-AU" sz="1200" u="none" strike="noStrike" kern="1200" dirty="0" err="1">
                <a:solidFill>
                  <a:schemeClr val="tx1"/>
                </a:solidFill>
                <a:effectLst/>
                <a:ea typeface="+mn-ea"/>
                <a:cs typeface="+mn-cs"/>
              </a:rPr>
              <a:t>考察ポイント</a:t>
            </a:r>
            <a:endParaRPr lang="en-AU" sz="1200" u="none" strike="noStrike" kern="1200" dirty="0">
              <a:solidFill>
                <a:schemeClr val="tx1"/>
              </a:solidFill>
              <a:effectLst/>
              <a:ea typeface="+mn-ea"/>
              <a:cs typeface="+mn-cs"/>
            </a:endParaRP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クレア・ヴァレーのリースリングが特徴的な理由や、成功の要因は何だと思いますか？ </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クレア・ヴァレーのシラーズとバロッサ・ヴァレーのシラーズには、どんな違いがあるのでしょうか？ </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クレア・ヴァレーは厳密に言うと温暖な気候の産地ですが、そのワインは必ずしも典型的な温暖な気候のスタイルではありません。なぜでしょうか？</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2595987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u="none" strike="noStrike" kern="1200" dirty="0" err="1">
                <a:solidFill>
                  <a:schemeClr val="tx1"/>
                </a:solidFill>
                <a:effectLst/>
                <a:ea typeface="+mn-ea"/>
                <a:cs typeface="+mn-cs"/>
              </a:rPr>
              <a:t>他のプログラムや資料はこちらwww.australianwinediscovered.com</a:t>
            </a:r>
            <a:endParaRPr lang="en-AU" b="0" dirty="0">
              <a:effectLst/>
            </a:endParaRPr>
          </a:p>
          <a:p>
            <a:r>
              <a:rPr lang="en-AU" sz="1200" kern="1200" dirty="0" err="1">
                <a:solidFill>
                  <a:schemeClr val="tx1"/>
                </a:solidFill>
                <a:effectLst/>
                <a:ea typeface="+mn-ea"/>
                <a:cs typeface="+mn-cs"/>
              </a:rPr>
              <a:t>お問合せはこちら（英語のみ）discovered@wineaustralia.com</a:t>
            </a:r>
            <a:endParaRPr lang="en-AU" sz="1200" kern="1200" dirty="0">
              <a:solidFill>
                <a:schemeClr val="tx1"/>
              </a:solidFill>
              <a:effectLs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30758294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1654729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南オーストラリア州のマ</a:t>
            </a:r>
            <a:r>
              <a:rPr lang="ja-JP" altLang="en-US">
                <a:ea typeface="MS PGothic" panose="020B0600070205080204" pitchFamily="34" charset="-128"/>
              </a:rPr>
              <a:t>ウント・ロフティ山脈</a:t>
            </a:r>
            <a:r>
              <a:rPr lang="ja-JP" altLang="en-US" sz="1200" u="none" strike="noStrike" kern="1200">
                <a:solidFill>
                  <a:schemeClr val="tx1"/>
                </a:solidFill>
                <a:effectLst/>
                <a:ea typeface="MS PGothic" panose="020B0600070205080204" pitchFamily="34" charset="-128"/>
                <a:cs typeface="+mn-cs"/>
              </a:rPr>
              <a:t>に位置するクレア・ヴァレーは、アデレードから北に</a:t>
            </a:r>
            <a:r>
              <a:rPr lang="en-US" altLang="ja-JP" sz="1200" u="none" strike="noStrike" kern="1200" dirty="0">
                <a:solidFill>
                  <a:schemeClr val="tx1"/>
                </a:solidFill>
                <a:effectLst/>
                <a:ea typeface="MS PGothic" panose="020B0600070205080204" pitchFamily="34" charset="-128"/>
                <a:cs typeface="+mn-cs"/>
              </a:rPr>
              <a:t>130</a:t>
            </a:r>
            <a:r>
              <a:rPr lang="en-AU" sz="1200" u="none" strike="noStrike" kern="1200" dirty="0" err="1">
                <a:solidFill>
                  <a:schemeClr val="tx1"/>
                </a:solidFill>
                <a:effectLst/>
                <a:ea typeface="+mn-ea"/>
                <a:cs typeface="+mn-cs"/>
              </a:rPr>
              <a:t>kmと</a:t>
            </a:r>
            <a:r>
              <a:rPr lang="ja-JP" altLang="en-US" sz="1200" u="none" strike="noStrike" kern="1200">
                <a:solidFill>
                  <a:schemeClr val="tx1"/>
                </a:solidFill>
                <a:effectLst/>
                <a:ea typeface="MS PGothic" panose="020B0600070205080204" pitchFamily="34" charset="-128"/>
                <a:cs typeface="+mn-cs"/>
              </a:rPr>
              <a:t>、都会の喧騒から離れた場所にあります。なだらかな緑の丘陵地にユーカリの木が生い茂り、ワイルドフラワーが咲き、穏やかに小川が流れる、オーストラリアで最も美しいワイン産地のひとつに数えられています。</a:t>
            </a:r>
            <a:endParaRPr lang="en-US" dirty="0">
              <a:ea typeface="MS PGothic" panose="020B0600070205080204" pitchFamily="34" charset="-128"/>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a:t>
            </a:fld>
            <a:endParaRPr lang="en-US" dirty="0"/>
          </a:p>
        </p:txBody>
      </p:sp>
    </p:spTree>
    <p:extLst>
      <p:ext uri="{BB962C8B-B14F-4D97-AF65-F5344CB8AC3E}">
        <p14:creationId xmlns:p14="http://schemas.microsoft.com/office/powerpoint/2010/main" val="3716458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ja-JP" altLang="en-US" sz="1800" u="none" strike="noStrike">
                <a:solidFill>
                  <a:srgbClr val="000000"/>
                </a:solidFill>
                <a:effectLst/>
                <a:latin typeface="MS PGothic" panose="020B0600070205080204" pitchFamily="34" charset="-128"/>
                <a:ea typeface="MS PGothic" panose="020B0600070205080204" pitchFamily="34" charset="-128"/>
              </a:rPr>
              <a:t>ここでクレア・ヴァレーのクラシックなワインを</a:t>
            </a:r>
            <a:r>
              <a:rPr lang="en-US" altLang="ja-JP" sz="1800" u="none" strike="noStrike" dirty="0">
                <a:solidFill>
                  <a:srgbClr val="000000"/>
                </a:solidFill>
                <a:effectLst/>
                <a:latin typeface="MS PGothic" panose="020B0600070205080204" pitchFamily="34" charset="-128"/>
                <a:ea typeface="MS PGothic" panose="020B0600070205080204" pitchFamily="34" charset="-128"/>
              </a:rPr>
              <a:t>1</a:t>
            </a:r>
            <a:r>
              <a:rPr lang="ja-JP" altLang="en-US" sz="1800" u="none" strike="noStrike">
                <a:solidFill>
                  <a:srgbClr val="000000"/>
                </a:solidFill>
                <a:effectLst/>
                <a:latin typeface="MS PGothic" panose="020B0600070205080204" pitchFamily="34" charset="-128"/>
                <a:ea typeface="MS PGothic" panose="020B0600070205080204" pitchFamily="34" charset="-128"/>
              </a:rPr>
              <a:t>種類テイスティングしてもらうと良いでしょう。残りのテイスティングは、このプログラムの後半で行います。</a:t>
            </a:r>
            <a:r>
              <a:rPr lang="ja-JP" altLang="en-US">
                <a:ea typeface="MS PGothic" panose="020B0600070205080204" pitchFamily="34" charset="-128"/>
              </a:rPr>
              <a:t> </a:t>
            </a:r>
            <a:endParaRPr lang="en-US" altLang="ja-JP" sz="1200" u="none" strike="noStrike" kern="1200" dirty="0">
              <a:solidFill>
                <a:schemeClr val="tx1"/>
              </a:solidFill>
              <a:effectLst/>
              <a:ea typeface="MS PGothic" panose="020B0600070205080204" pitchFamily="34" charset="-128"/>
              <a:cs typeface="+mn-cs"/>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altLang="ja-JP" sz="1200" u="none" strike="noStrike" kern="1200" dirty="0">
              <a:solidFill>
                <a:schemeClr val="tx1"/>
              </a:solidFill>
              <a:effectLst/>
              <a:ea typeface="MS PGothic" panose="020B0600070205080204" pitchFamily="34" charset="-128"/>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u="none" strike="noStrike" kern="1200">
                <a:solidFill>
                  <a:schemeClr val="tx1"/>
                </a:solidFill>
                <a:effectLst/>
                <a:ea typeface="MS PGothic" panose="020B0600070205080204" pitchFamily="34" charset="-128"/>
                <a:cs typeface="+mn-cs"/>
              </a:rPr>
              <a:t>この風光明媚な地域は、オーストラリアワインにおける重要な革新の地であり、非常に対照的な場所でもあります。のどかな農村の精神を持ちながらも世界的な名声を築いているからです。気候は温暖ですが、冷涼な気候のエレガントなスタイルを生み出すこともできます。また、古代からの土壌でオルタナティブ品種も栽培されており、長い歴史がある産地でありながら近代的な技術を積極的に取り入れてい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a:t>
            </a:fld>
            <a:endParaRPr lang="en-US" dirty="0"/>
          </a:p>
        </p:txBody>
      </p:sp>
    </p:spTree>
    <p:extLst>
      <p:ext uri="{BB962C8B-B14F-4D97-AF65-F5344CB8AC3E}">
        <p14:creationId xmlns:p14="http://schemas.microsoft.com/office/powerpoint/2010/main" val="26066287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7</a:t>
            </a:fld>
            <a:endParaRPr lang="en-US" dirty="0"/>
          </a:p>
        </p:txBody>
      </p:sp>
    </p:spTree>
    <p:extLst>
      <p:ext uri="{BB962C8B-B14F-4D97-AF65-F5344CB8AC3E}">
        <p14:creationId xmlns:p14="http://schemas.microsoft.com/office/powerpoint/2010/main" val="19784779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u="none" strike="noStrike" kern="1200" dirty="0" err="1">
                <a:solidFill>
                  <a:schemeClr val="tx1"/>
                </a:solidFill>
                <a:effectLst/>
                <a:ea typeface="+mn-ea"/>
                <a:cs typeface="+mn-cs"/>
              </a:rPr>
              <a:t>考察ポイント</a:t>
            </a:r>
            <a:endParaRPr lang="en-AU" sz="1200" u="none" strike="noStrike" kern="1200" dirty="0">
              <a:solidFill>
                <a:schemeClr val="tx1"/>
              </a:solidFill>
              <a:effectLst/>
              <a:ea typeface="+mn-ea"/>
              <a:cs typeface="+mn-cs"/>
            </a:endParaRP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過去数十年間のワイン消費のトレンドは、クレア・ヴァレーのワインの成功や人気にどのような影響を与えたのでしょうか？ </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クレア・ヴァレーのワイン産地に昔から受け継がれている多様性と革新性の要因は何でしょうか？</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2720795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クレア・ヴァレーには公式なサブ・リージョンはありませんが、オーバーン、ウォーターヴェール、セブンヒル、ポリッシュ・ヒル・リヴァー、クレアの</a:t>
            </a:r>
            <a:r>
              <a:rPr lang="en-US" altLang="ja-JP" sz="1200" u="none" strike="noStrike" kern="1200" dirty="0">
                <a:solidFill>
                  <a:schemeClr val="tx1"/>
                </a:solidFill>
                <a:effectLst/>
                <a:ea typeface="MS PGothic" panose="020B0600070205080204" pitchFamily="34" charset="-128"/>
                <a:cs typeface="+mn-cs"/>
              </a:rPr>
              <a:t>5</a:t>
            </a:r>
            <a:r>
              <a:rPr lang="ja-JP" altLang="en-US" sz="1200" u="none" strike="noStrike" kern="1200">
                <a:solidFill>
                  <a:schemeClr val="tx1"/>
                </a:solidFill>
                <a:effectLst/>
                <a:ea typeface="MS PGothic" panose="020B0600070205080204" pitchFamily="34" charset="-128"/>
                <a:cs typeface="+mn-cs"/>
              </a:rPr>
              <a:t>つの</a:t>
            </a:r>
            <a:r>
              <a:rPr lang="ja-JP" altLang="en-AU" sz="1200" u="none" strike="noStrike" kern="1200">
                <a:solidFill>
                  <a:schemeClr val="tx1"/>
                </a:solidFill>
                <a:effectLst/>
                <a:ea typeface="MS PGothic" panose="020B0600070205080204" pitchFamily="34" charset="-128"/>
                <a:cs typeface="+mn-cs"/>
              </a:rPr>
              <a:t>地区</a:t>
            </a:r>
            <a:r>
              <a:rPr lang="ja-JP" altLang="en-US" sz="1200" u="none" strike="noStrike" kern="1200">
                <a:solidFill>
                  <a:schemeClr val="tx1"/>
                </a:solidFill>
                <a:effectLst/>
                <a:ea typeface="MS PGothic" panose="020B0600070205080204" pitchFamily="34" charset="-128"/>
                <a:cs typeface="+mn-cs"/>
              </a:rPr>
              <a:t>から成り、それぞれに独自の気候とワインのスタイルがあります。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5226074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この地域は温暖で穏やかな大陸性気候で、夏の日中は暑いですが、午後と夜には涼しい風が吹いて気候を和らげます。昼夜の気温差が大きいため、日中データだけを見ると誤解を招く可能性があります。主な成熟期間には、昼に</a:t>
            </a:r>
            <a:r>
              <a:rPr lang="en-US" altLang="ja-JP" sz="1200" u="none" strike="noStrike" kern="1200" dirty="0">
                <a:solidFill>
                  <a:schemeClr val="tx1"/>
                </a:solidFill>
                <a:effectLst/>
                <a:ea typeface="MS PGothic" panose="020B0600070205080204" pitchFamily="34" charset="-128"/>
                <a:cs typeface="+mn-cs"/>
              </a:rPr>
              <a:t>40℃</a:t>
            </a:r>
            <a:r>
              <a:rPr lang="ja-JP" altLang="en-US" sz="1200" u="none" strike="noStrike" kern="1200">
                <a:solidFill>
                  <a:schemeClr val="tx1"/>
                </a:solidFill>
                <a:effectLst/>
                <a:ea typeface="MS PGothic" panose="020B0600070205080204" pitchFamily="34" charset="-128"/>
                <a:cs typeface="+mn-cs"/>
              </a:rPr>
              <a:t>あった気温が夜には</a:t>
            </a:r>
            <a:r>
              <a:rPr lang="en-US" altLang="ja-JP" sz="1200" u="none" strike="noStrike" kern="1200" dirty="0">
                <a:solidFill>
                  <a:schemeClr val="tx1"/>
                </a:solidFill>
                <a:effectLst/>
                <a:ea typeface="MS PGothic" panose="020B0600070205080204" pitchFamily="34" charset="-128"/>
                <a:cs typeface="+mn-cs"/>
              </a:rPr>
              <a:t>1℃</a:t>
            </a:r>
            <a:r>
              <a:rPr lang="ja-JP" altLang="en-US" sz="1200" u="none" strike="noStrike" kern="1200">
                <a:solidFill>
                  <a:schemeClr val="tx1"/>
                </a:solidFill>
                <a:effectLst/>
                <a:ea typeface="MS PGothic" panose="020B0600070205080204" pitchFamily="34" charset="-128"/>
                <a:cs typeface="+mn-cs"/>
              </a:rPr>
              <a:t>まで下がることがよくあり、果実をゆっくりと成熟させ、複雑な味わいを与えます。 これは特にリースリングのようにアロマティックな品種には重要です。</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生育期の降雨量</a:t>
            </a:r>
            <a:r>
              <a:rPr lang="en-US" altLang="ja-JP" sz="1200" u="none" strike="noStrike" kern="1200" dirty="0">
                <a:solidFill>
                  <a:schemeClr val="tx1"/>
                </a:solidFill>
                <a:effectLst/>
                <a:ea typeface="MS PGothic" panose="020B0600070205080204" pitchFamily="34" charset="-128"/>
                <a:cs typeface="+mn-cs"/>
              </a:rPr>
              <a:t>: 232</a:t>
            </a:r>
            <a:r>
              <a:rPr lang="en-AU" sz="1200" u="none" strike="noStrike" kern="1200" dirty="0">
                <a:solidFill>
                  <a:schemeClr val="tx1"/>
                </a:solidFill>
                <a:effectLst/>
                <a:ea typeface="+mn-ea"/>
                <a:cs typeface="+mn-cs"/>
              </a:rPr>
              <a:t>mm。</a:t>
            </a:r>
          </a:p>
          <a:p>
            <a:pPr rtl="0"/>
            <a:r>
              <a:rPr lang="en-AU" sz="1200" u="none" strike="noStrike" kern="1200" dirty="0">
                <a:solidFill>
                  <a:schemeClr val="tx1"/>
                </a:solidFill>
                <a:effectLst/>
                <a:ea typeface="+mn-ea"/>
                <a:cs typeface="+mn-cs"/>
              </a:rPr>
              <a:t>- 1</a:t>
            </a:r>
            <a:r>
              <a:rPr lang="ja-JP" altLang="en-US" sz="1200" u="none" strike="noStrike" kern="1200">
                <a:solidFill>
                  <a:schemeClr val="tx1"/>
                </a:solidFill>
                <a:effectLst/>
                <a:ea typeface="MS PGothic" panose="020B0600070205080204" pitchFamily="34" charset="-128"/>
                <a:cs typeface="+mn-cs"/>
              </a:rPr>
              <a:t>月の平均気温</a:t>
            </a:r>
            <a:r>
              <a:rPr lang="en-US" altLang="ja-JP" sz="1200" u="none" strike="noStrike" kern="1200" dirty="0">
                <a:solidFill>
                  <a:schemeClr val="tx1"/>
                </a:solidFill>
                <a:effectLst/>
                <a:ea typeface="MS PGothic" panose="020B0600070205080204" pitchFamily="34" charset="-128"/>
                <a:cs typeface="+mn-cs"/>
              </a:rPr>
              <a:t>: 22.3℃</a:t>
            </a:r>
            <a:r>
              <a:rPr lang="ja-JP" altLang="en-US" sz="1200" u="none" strike="noStrike" kern="1200">
                <a:solidFill>
                  <a:schemeClr val="tx1"/>
                </a:solidFill>
                <a:effectLst/>
                <a:ea typeface="MS PGothic" panose="020B0600070205080204" pitchFamily="34" charset="-128"/>
                <a:cs typeface="+mn-cs"/>
              </a:rPr>
              <a:t>。</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30146408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kern="1200" dirty="0" err="1">
                <a:solidFill>
                  <a:schemeClr val="tx1"/>
                </a:solidFill>
                <a:effectLst/>
                <a:ea typeface="+mn-ea"/>
                <a:cs typeface="+mn-cs"/>
              </a:rPr>
              <a:t>氷河期</a:t>
            </a:r>
            <a:r>
              <a:rPr lang="ja-JP" altLang="en-US" sz="1200" kern="1200">
                <a:solidFill>
                  <a:schemeClr val="tx1"/>
                </a:solidFill>
                <a:effectLst/>
                <a:ea typeface="MS PGothic" panose="020B0600070205080204" pitchFamily="34" charset="-128"/>
                <a:cs typeface="+mn-cs"/>
              </a:rPr>
              <a:t>から干ばつまで、</a:t>
            </a:r>
            <a:r>
              <a:rPr lang="en-AU" altLang="ja-JP" sz="1200" kern="1200" dirty="0" err="1">
                <a:solidFill>
                  <a:schemeClr val="tx1"/>
                </a:solidFill>
                <a:effectLst/>
                <a:ea typeface="MS PGothic" panose="020B0600070205080204" pitchFamily="34" charset="-128"/>
                <a:cs typeface="+mn-cs"/>
              </a:rPr>
              <a:t>数百</a:t>
            </a:r>
            <a:r>
              <a:rPr lang="ja-JP" altLang="en-US" sz="1200" kern="1200">
                <a:solidFill>
                  <a:schemeClr val="tx1"/>
                </a:solidFill>
                <a:effectLst/>
                <a:ea typeface="MS PGothic" panose="020B0600070205080204" pitchFamily="34" charset="-128"/>
                <a:cs typeface="+mn-cs"/>
              </a:rPr>
              <a:t>万</a:t>
            </a:r>
            <a:r>
              <a:rPr lang="en-AU" altLang="ja-JP" sz="1200" kern="1200" dirty="0" err="1">
                <a:solidFill>
                  <a:schemeClr val="tx1"/>
                </a:solidFill>
                <a:effectLst/>
                <a:ea typeface="MS PGothic" panose="020B0600070205080204" pitchFamily="34" charset="-128"/>
                <a:cs typeface="+mn-cs"/>
              </a:rPr>
              <a:t>年にも渡</a:t>
            </a:r>
            <a:r>
              <a:rPr lang="ja-JP" altLang="en-US" sz="1200" kern="1200">
                <a:solidFill>
                  <a:schemeClr val="tx1"/>
                </a:solidFill>
                <a:effectLst/>
                <a:ea typeface="MS PGothic" panose="020B0600070205080204" pitchFamily="34" charset="-128"/>
                <a:cs typeface="+mn-cs"/>
              </a:rPr>
              <a:t>る</a:t>
            </a:r>
            <a:r>
              <a:rPr lang="en-AU" sz="1200" kern="1200" dirty="0" err="1">
                <a:solidFill>
                  <a:schemeClr val="tx1"/>
                </a:solidFill>
                <a:effectLst/>
                <a:ea typeface="+mn-ea"/>
                <a:cs typeface="+mn-cs"/>
              </a:rPr>
              <a:t>劇的な気候や</a:t>
            </a:r>
            <a:r>
              <a:rPr lang="ja-JP" altLang="en-US" sz="1200" kern="1200">
                <a:solidFill>
                  <a:schemeClr val="tx1"/>
                </a:solidFill>
                <a:effectLst/>
                <a:ea typeface="MS PGothic" panose="020B0600070205080204" pitchFamily="34" charset="-128"/>
                <a:cs typeface="+mn-cs"/>
              </a:rPr>
              <a:t>地質学的</a:t>
            </a:r>
            <a:r>
              <a:rPr lang="en-AU" sz="1200" kern="1200" dirty="0" err="1">
                <a:solidFill>
                  <a:schemeClr val="tx1"/>
                </a:solidFill>
                <a:effectLst/>
                <a:ea typeface="+mn-ea"/>
                <a:cs typeface="+mn-cs"/>
              </a:rPr>
              <a:t>変化を経た</a:t>
            </a:r>
            <a:r>
              <a:rPr lang="ja-JP" altLang="en-US" sz="1200" kern="1200">
                <a:solidFill>
                  <a:schemeClr val="tx1"/>
                </a:solidFill>
                <a:effectLst/>
                <a:ea typeface="MS PGothic" panose="020B0600070205080204" pitchFamily="34" charset="-128"/>
                <a:cs typeface="+mn-cs"/>
              </a:rPr>
              <a:t>ことで、</a:t>
            </a:r>
            <a:r>
              <a:rPr lang="en-AU" altLang="ja-JP" sz="1200" kern="1200" dirty="0" err="1">
                <a:solidFill>
                  <a:schemeClr val="tx1"/>
                </a:solidFill>
                <a:effectLst/>
                <a:ea typeface="MS PGothic" panose="020B0600070205080204" pitchFamily="34" charset="-128"/>
                <a:cs typeface="+mn-cs"/>
              </a:rPr>
              <a:t>クレア・ヴァレ</a:t>
            </a:r>
            <a:r>
              <a:rPr lang="en-AU" altLang="ja-JP" sz="1200" kern="1200" dirty="0">
                <a:solidFill>
                  <a:schemeClr val="tx1"/>
                </a:solidFill>
                <a:effectLst/>
                <a:ea typeface="MS PGothic" panose="020B0600070205080204" pitchFamily="34" charset="-128"/>
                <a:cs typeface="+mn-cs"/>
              </a:rPr>
              <a:t>ー</a:t>
            </a:r>
            <a:r>
              <a:rPr lang="ja-JP" altLang="en-US" sz="1200" kern="1200">
                <a:solidFill>
                  <a:schemeClr val="tx1"/>
                </a:solidFill>
                <a:effectLst/>
                <a:ea typeface="MS PGothic" panose="020B0600070205080204" pitchFamily="34" charset="-128"/>
                <a:cs typeface="+mn-cs"/>
              </a:rPr>
              <a:t>に</a:t>
            </a:r>
            <a:r>
              <a:rPr lang="en-AU" sz="1200" kern="1200" dirty="0" err="1">
                <a:solidFill>
                  <a:schemeClr val="tx1"/>
                </a:solidFill>
                <a:effectLst/>
                <a:ea typeface="+mn-ea"/>
                <a:cs typeface="+mn-cs"/>
              </a:rPr>
              <a:t>現在の素晴らしい地形</a:t>
            </a:r>
            <a:r>
              <a:rPr lang="ja-JP" altLang="en-US" sz="1200" kern="1200">
                <a:solidFill>
                  <a:schemeClr val="tx1"/>
                </a:solidFill>
                <a:effectLst/>
                <a:ea typeface="MS PGothic" panose="020B0600070205080204" pitchFamily="34" charset="-128"/>
                <a:cs typeface="+mn-cs"/>
              </a:rPr>
              <a:t>がもたらされました。</a:t>
            </a:r>
            <a:endParaRPr lang="en-AU" sz="1200" kern="1200" dirty="0">
              <a:solidFill>
                <a:schemeClr val="tx1"/>
              </a:solidFill>
              <a:effectLst/>
              <a:ea typeface="+mn-ea"/>
              <a:cs typeface="+mn-cs"/>
            </a:endParaRPr>
          </a:p>
          <a:p>
            <a:endParaRPr lang="en-AU" sz="1200" kern="1200" dirty="0">
              <a:solidFill>
                <a:schemeClr val="tx1"/>
              </a:solidFill>
              <a:effectLst/>
              <a:ea typeface="+mn-ea"/>
              <a:cs typeface="+mn-cs"/>
            </a:endParaRPr>
          </a:p>
          <a:p>
            <a:r>
              <a:rPr lang="en-AU" sz="1200" kern="1200" dirty="0" err="1">
                <a:solidFill>
                  <a:schemeClr val="tx1"/>
                </a:solidFill>
                <a:effectLst/>
                <a:ea typeface="+mn-ea"/>
                <a:cs typeface="+mn-cs"/>
              </a:rPr>
              <a:t>考察ポイント</a:t>
            </a:r>
            <a:endParaRPr lang="en-AU" sz="1200" kern="1200" dirty="0">
              <a:solidFill>
                <a:schemeClr val="tx1"/>
              </a:solidFill>
              <a:effectLst/>
              <a:ea typeface="+mn-ea"/>
              <a:cs typeface="+mn-cs"/>
            </a:endParaRPr>
          </a:p>
          <a:p>
            <a:r>
              <a:rPr lang="en-US" altLang="ja-JP" sz="1200" kern="1200" dirty="0">
                <a:solidFill>
                  <a:schemeClr val="tx1"/>
                </a:solidFill>
                <a:effectLst/>
                <a:ea typeface="MS PGothic" panose="020B0600070205080204" pitchFamily="34" charset="-128"/>
                <a:cs typeface="+mn-cs"/>
              </a:rPr>
              <a:t>-</a:t>
            </a:r>
            <a:r>
              <a:rPr lang="ja-JP" altLang="en-US" sz="1200" kern="1200">
                <a:solidFill>
                  <a:schemeClr val="tx1"/>
                </a:solidFill>
                <a:effectLst/>
                <a:ea typeface="MS PGothic" panose="020B0600070205080204" pitchFamily="34" charset="-128"/>
                <a:cs typeface="+mn-cs"/>
              </a:rPr>
              <a:t>クレア・ヴァレーでは、なぜ標高と昼夜の気温の変化が重要な要素なのでしょうか？それらは生産されるワインのタイプにどのような影響を与えますか？ </a:t>
            </a:r>
          </a:p>
          <a:p>
            <a:r>
              <a:rPr lang="en-US" altLang="ja-JP" sz="1200" kern="1200" dirty="0">
                <a:solidFill>
                  <a:schemeClr val="tx1"/>
                </a:solidFill>
                <a:effectLst/>
                <a:ea typeface="MS PGothic" panose="020B0600070205080204" pitchFamily="34" charset="-128"/>
                <a:cs typeface="+mn-cs"/>
              </a:rPr>
              <a:t>- </a:t>
            </a:r>
            <a:r>
              <a:rPr lang="ja-JP" altLang="en-US" sz="1200" kern="1200">
                <a:solidFill>
                  <a:schemeClr val="tx1"/>
                </a:solidFill>
                <a:effectLst/>
                <a:ea typeface="MS PGothic" panose="020B0600070205080204" pitchFamily="34" charset="-128"/>
                <a:cs typeface="+mn-cs"/>
              </a:rPr>
              <a:t>クレア・ヴァレーの土壌は、栽培品種や生産するワインのスタイルにどのような影響を与えますか？</a:t>
            </a: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8854001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多くの畑は小規模で家族経営であり、ブドウの品質と本来の産地らしさの表現に注力しています。また、サステイナビリティ（持続可能性）に注力し、オーガニック農法の採用も増えています。 </a:t>
            </a:r>
          </a:p>
          <a:p>
            <a:pPr marL="171450" indent="-171450" rtl="0">
              <a:buFontTx/>
              <a:buChar char="-"/>
            </a:pPr>
            <a:r>
              <a:rPr lang="ja-JP" altLang="en-US" sz="1200" u="none" strike="noStrike" kern="1200">
                <a:solidFill>
                  <a:schemeClr val="tx1"/>
                </a:solidFill>
                <a:effectLst/>
                <a:ea typeface="MS PGothic" panose="020B0600070205080204" pitchFamily="34" charset="-128"/>
                <a:cs typeface="+mn-cs"/>
              </a:rPr>
              <a:t>クレア・ヴァレーでは、ユーティパを除いて病虫害のリスクはほぼありません。</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Tx/>
              <a:buChar char="-"/>
            </a:pPr>
            <a:r>
              <a:rPr lang="ja-JP" altLang="en-US" sz="1200" u="none" strike="noStrike" kern="1200">
                <a:solidFill>
                  <a:schemeClr val="tx1"/>
                </a:solidFill>
                <a:effectLst/>
                <a:ea typeface="MS PGothic" panose="020B0600070205080204" pitchFamily="34" charset="-128"/>
                <a:cs typeface="+mn-cs"/>
              </a:rPr>
              <a:t>生産者は土壌を改良し、水の使用量を抑えるために蒸発を最小限に抑える方法を模索しています。ブドウの木の下や列の間に藁でマルチングを施し、土壌の水分を保持し、雑草との競合を減らすことが一般的です。 </a:t>
            </a:r>
            <a:endParaRPr lang="en-AU" altLang="ja-JP" sz="1200" u="none" strike="noStrike" kern="1200" dirty="0">
              <a:solidFill>
                <a:schemeClr val="tx1"/>
              </a:solidFill>
              <a:effectLst/>
              <a:ea typeface="MS PGothic" panose="020B0600070205080204" pitchFamily="34" charset="-128"/>
              <a:cs typeface="+mn-cs"/>
            </a:endParaRPr>
          </a:p>
          <a:p>
            <a:pPr marL="171450" indent="-171450" rtl="0">
              <a:buFontTx/>
              <a:buChar char="-"/>
            </a:pPr>
            <a:r>
              <a:rPr lang="ja-JP" altLang="en-US" sz="1200" u="none" strike="noStrike" kern="1200">
                <a:solidFill>
                  <a:schemeClr val="tx1"/>
                </a:solidFill>
                <a:effectLst/>
                <a:ea typeface="MS PGothic" panose="020B0600070205080204" pitchFamily="34" charset="-128"/>
                <a:cs typeface="+mn-cs"/>
              </a:rPr>
              <a:t>一部無灌漑の畑もありますが、ほとんどの畑では必要に応じて何らかの補助的な灌漑をしています。 </a:t>
            </a:r>
            <a:endParaRPr lang="en-US" altLang="ja-JP" sz="1200" u="none" strike="noStrike" kern="1200" dirty="0">
              <a:solidFill>
                <a:schemeClr val="tx1"/>
              </a:solidFill>
              <a:effectLst/>
              <a:ea typeface="MS PGothic" panose="020B0600070205080204" pitchFamily="34" charset="-128"/>
              <a:cs typeface="+mn-cs"/>
            </a:endParaRPr>
          </a:p>
          <a:p>
            <a:pPr marL="171450" indent="-171450" rtl="0">
              <a:buFontTx/>
              <a:buChar char="-"/>
            </a:pPr>
            <a:endParaRPr lang="en-AU" b="0" dirty="0">
              <a:effectLst/>
            </a:endParaRPr>
          </a:p>
          <a:p>
            <a:r>
              <a:rPr lang="en-AU" sz="1200" u="none" strike="noStrike" kern="1200" dirty="0">
                <a:solidFill>
                  <a:schemeClr val="tx1"/>
                </a:solidFill>
                <a:effectLst/>
                <a:ea typeface="+mn-ea"/>
                <a:cs typeface="+mn-cs"/>
              </a:rPr>
              <a:t>+ </a:t>
            </a:r>
            <a:r>
              <a:rPr lang="ja-JP" altLang="en-US" sz="1200" u="none" strike="noStrike" kern="1200">
                <a:solidFill>
                  <a:schemeClr val="tx1"/>
                </a:solidFill>
                <a:effectLst/>
                <a:ea typeface="MS PGothic" panose="020B0600070205080204" pitchFamily="34" charset="-128"/>
                <a:cs typeface="+mn-cs"/>
              </a:rPr>
              <a:t>補完プログラム オーストラリアは世界最古のブドウの古木が多い国です。クレア・ヴァレーでは古代の土壌で育ったブドウの古木も見られます。詳しくは、オーストラリアの古木憲章（</a:t>
            </a:r>
            <a:r>
              <a:rPr lang="en-AU" sz="1200" u="none" strike="noStrike" kern="1200" dirty="0" err="1">
                <a:solidFill>
                  <a:schemeClr val="tx1"/>
                </a:solidFill>
                <a:effectLst/>
                <a:ea typeface="+mn-ea"/>
                <a:cs typeface="+mn-cs"/>
              </a:rPr>
              <a:t>www.australianwinediscovered.com</a:t>
            </a:r>
            <a:r>
              <a:rPr lang="en-AU" sz="1200" u="none" strike="noStrike" kern="1200" dirty="0">
                <a:solidFill>
                  <a:schemeClr val="tx1"/>
                </a:solidFill>
                <a:effectLst/>
                <a:ea typeface="+mn-ea"/>
                <a:cs typeface="+mn-cs"/>
              </a:rPr>
              <a:t>）</a:t>
            </a:r>
            <a:r>
              <a:rPr lang="ja-JP" altLang="en-US" sz="1200" u="none" strike="noStrike" kern="1200">
                <a:solidFill>
                  <a:schemeClr val="tx1"/>
                </a:solidFill>
                <a:effectLst/>
                <a:ea typeface="MS PGothic" panose="020B0600070205080204" pitchFamily="34" charset="-128"/>
                <a:cs typeface="+mn-cs"/>
              </a:rPr>
              <a:t>をご覧ください。</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17843532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4742294"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158E82B5-1F46-C4F5-5938-6158B5F70533}"/>
              </a:ext>
            </a:extLst>
          </p:cNvPr>
          <p:cNvSpPr/>
          <p:nvPr userDrawn="1"/>
        </p:nvSpPr>
        <p:spPr>
          <a:xfrm>
            <a:off x="9803305"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6" name="Oval 5">
            <a:extLst>
              <a:ext uri="{FF2B5EF4-FFF2-40B4-BE49-F238E27FC236}">
                <a16:creationId xmlns:a16="http://schemas.microsoft.com/office/drawing/2014/main" id="{74A8A14A-D1CA-D9F8-306F-F692F60C4618}"/>
              </a:ext>
            </a:extLst>
          </p:cNvPr>
          <p:cNvSpPr/>
          <p:nvPr userDrawn="1"/>
        </p:nvSpPr>
        <p:spPr>
          <a:xfrm>
            <a:off x="7414611" y="3227753"/>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38401" y="3434316"/>
            <a:ext cx="6885768"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8945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262198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790121" y="374556"/>
            <a:ext cx="4401879" cy="6118393"/>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445451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Oval 2">
            <a:extLst>
              <a:ext uri="{FF2B5EF4-FFF2-40B4-BE49-F238E27FC236}">
                <a16:creationId xmlns:a16="http://schemas.microsoft.com/office/drawing/2014/main" id="{FF7ECA34-306B-07D0-C7CA-C6E17551922E}"/>
              </a:ext>
            </a:extLst>
          </p:cNvPr>
          <p:cNvSpPr/>
          <p:nvPr userDrawn="1"/>
        </p:nvSpPr>
        <p:spPr>
          <a:xfrm>
            <a:off x="592704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a:extLst>
              <a:ext uri="{FF2B5EF4-FFF2-40B4-BE49-F238E27FC236}">
                <a16:creationId xmlns:a16="http://schemas.microsoft.com/office/drawing/2014/main" id="{5C262C2F-2C85-5DD4-F8C6-C2BBC66C8CC1}"/>
              </a:ext>
            </a:extLst>
          </p:cNvPr>
          <p:cNvSpPr/>
          <p:nvPr userDrawn="1"/>
        </p:nvSpPr>
        <p:spPr>
          <a:xfrm>
            <a:off x="5777856" y="3310522"/>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4891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2649725873"/>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7/13/26</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382644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13/7/2026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4" r:id="rId22"/>
    <p:sldLayoutId id="2147483676" r:id="rId23"/>
    <p:sldLayoutId id="2147483677" r:id="rId24"/>
    <p:sldLayoutId id="2147483680" r:id="rId25"/>
    <p:sldLayoutId id="2147483681" r:id="rId26"/>
    <p:sldLayoutId id="2147483682"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4.xml"/><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8.xml"/><Relationship Id="rId1" Type="http://schemas.openxmlformats.org/officeDocument/2006/relationships/slideLayout" Target="../slideLayouts/slideLayout11.xml"/><Relationship Id="rId4" Type="http://schemas.openxmlformats.org/officeDocument/2006/relationships/image" Target="../media/image30.jpeg"/></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Placeholder 5" descr="A field of green plants&#10;&#10;AI-generated content may be incorrect.">
            <a:extLst>
              <a:ext uri="{FF2B5EF4-FFF2-40B4-BE49-F238E27FC236}">
                <a16:creationId xmlns:a16="http://schemas.microsoft.com/office/drawing/2014/main" id="{3A85556A-9CBE-EA49-28A9-1C42FBCAEA37}"/>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20801" b="20801"/>
          <a:stretch>
            <a:fillRect/>
          </a:stretch>
        </p:blipFill>
        <p:spPr>
          <a:xfrm>
            <a:off x="623888" y="2595563"/>
            <a:ext cx="11010900" cy="4284662"/>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93678" y="1530642"/>
            <a:ext cx="11041110" cy="990300"/>
          </a:xfrm>
        </p:spPr>
        <p:txBody>
          <a:bodyPr/>
          <a:lstStyle/>
          <a:p>
            <a:pPr marL="0" indent="0" defTabSz="914353">
              <a:lnSpc>
                <a:spcPct val="82000"/>
              </a:lnSpc>
              <a:buNone/>
            </a:pPr>
            <a:r>
              <a:rPr lang="en-US" altLang="ja-JP" sz="4000" dirty="0">
                <a:solidFill>
                  <a:schemeClr val="accent1"/>
                </a:solidFill>
                <a:latin typeface="+mj-lt"/>
                <a:ea typeface="Yu Gothic Medium" panose="020B0400000000000000" pitchFamily="34" charset="-128"/>
                <a:cs typeface="Arial" panose="020B0604020202020204" pitchFamily="34" charset="0"/>
              </a:rPr>
              <a:t>CLARE VALLEY</a:t>
            </a:r>
            <a:br>
              <a:rPr lang="en-US" altLang="ja-JP" sz="4000" dirty="0">
                <a:solidFill>
                  <a:schemeClr val="accent1"/>
                </a:solidFill>
                <a:latin typeface="Arial" panose="020B0604020202020204" pitchFamily="34" charset="0"/>
                <a:ea typeface="Yu Gothic Medium" panose="020B0400000000000000" pitchFamily="34" charset="-128"/>
                <a:cs typeface="Arial" panose="020B0604020202020204" pitchFamily="34" charset="0"/>
              </a:rPr>
            </a:br>
            <a:r>
              <a:rPr lang="ja-JP" altLang="en-US" sz="4000" dirty="0">
                <a:solidFill>
                  <a:schemeClr val="accent1"/>
                </a:solidFill>
                <a:latin typeface="Arial" panose="020B0604020202020204" pitchFamily="34" charset="0"/>
                <a:ea typeface="Yu Gothic Medium" panose="020B0400000000000000" pitchFamily="34" charset="-128"/>
                <a:cs typeface="Arial" panose="020B0604020202020204" pitchFamily="34" charset="0"/>
              </a:rPr>
              <a:t>クレア・ヴァレー</a:t>
            </a:r>
            <a:endParaRPr lang="en-US" sz="4000" dirty="0">
              <a:solidFill>
                <a:schemeClr val="accent1"/>
              </a:solidFill>
              <a:latin typeface="Arial" panose="020B0604020202020204" pitchFamily="34" charset="0"/>
              <a:ea typeface="Yu Gothic Medium" panose="020B0400000000000000" pitchFamily="34" charset="-128"/>
              <a:cs typeface="Arial" panose="020B0604020202020204" pitchFamily="34" charset="0"/>
            </a:endParaRP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0" y="7938"/>
            <a:ext cx="6096000" cy="6850062"/>
          </a:xfrm>
        </p:spPr>
      </p:pic>
      <p:sp>
        <p:nvSpPr>
          <p:cNvPr id="4" name="TextBox 3">
            <a:extLst>
              <a:ext uri="{FF2B5EF4-FFF2-40B4-BE49-F238E27FC236}">
                <a16:creationId xmlns:a16="http://schemas.microsoft.com/office/drawing/2014/main" id="{F6F05948-33DB-055B-AE2C-CEF9374E5478}"/>
              </a:ext>
            </a:extLst>
          </p:cNvPr>
          <p:cNvSpPr txBox="1"/>
          <p:nvPr/>
        </p:nvSpPr>
        <p:spPr>
          <a:xfrm>
            <a:off x="532236" y="1434309"/>
            <a:ext cx="3891746" cy="535531"/>
          </a:xfrm>
          <a:prstGeom prst="rect">
            <a:avLst/>
          </a:prstGeom>
          <a:noFill/>
        </p:spPr>
        <p:txBody>
          <a:bodyPr wrap="square" rtlCol="0">
            <a:spAutoFit/>
          </a:bodyPr>
          <a:lstStyle/>
          <a:p>
            <a:pPr>
              <a:lnSpc>
                <a:spcPct val="90000"/>
              </a:lnSpc>
            </a:pPr>
            <a:r>
              <a:rPr lang="ja-JP" altLang="en-US" sz="1600" dirty="0">
                <a:solidFill>
                  <a:schemeClr val="bg1"/>
                </a:solidFill>
                <a:latin typeface="Yu Gothic Medium" panose="020B0400000000000000" pitchFamily="34" charset="-128"/>
                <a:ea typeface="Yu Gothic Medium" panose="020B0400000000000000" pitchFamily="34" charset="-128"/>
              </a:rPr>
              <a:t>昼夜の温度差が激しく</a:t>
            </a:r>
          </a:p>
          <a:p>
            <a:pPr>
              <a:lnSpc>
                <a:spcPct val="90000"/>
              </a:lnSpc>
            </a:pPr>
            <a:r>
              <a:rPr lang="ja-JP" altLang="en-US" sz="1600" dirty="0">
                <a:solidFill>
                  <a:schemeClr val="bg1"/>
                </a:solidFill>
                <a:latin typeface="Yu Gothic Medium" panose="020B0400000000000000" pitchFamily="34" charset="-128"/>
                <a:ea typeface="Yu Gothic Medium" panose="020B0400000000000000" pitchFamily="34" charset="-128"/>
              </a:rPr>
              <a:t>涼しい風が吹く</a:t>
            </a:r>
            <a:endParaRPr lang="en-AU" sz="1600" dirty="0">
              <a:solidFill>
                <a:schemeClr val="bg1"/>
              </a:solidFill>
              <a:latin typeface="Yu Gothic Medium" panose="020B0400000000000000" pitchFamily="34" charset="-128"/>
              <a:ea typeface="Yu Gothic Medium" panose="020B0400000000000000" pitchFamily="34" charset="-128"/>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51239" y="2040174"/>
            <a:ext cx="2965327"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dirty="0">
                <a:solidFill>
                  <a:schemeClr val="accent1"/>
                </a:solidFill>
                <a:latin typeface="Yu Gothic" panose="020B0400000000000000" pitchFamily="34" charset="-128"/>
                <a:ea typeface="Yu Gothic" panose="020B0400000000000000" pitchFamily="34" charset="-128"/>
              </a:rPr>
              <a:t>クレア・</a:t>
            </a:r>
            <a:br>
              <a:rPr lang="en-AU" altLang="ja-JP" b="1" dirty="0">
                <a:solidFill>
                  <a:schemeClr val="accent1"/>
                </a:solidFill>
                <a:latin typeface="Yu Gothic" panose="020B0400000000000000" pitchFamily="34" charset="-128"/>
                <a:ea typeface="Yu Gothic" panose="020B0400000000000000" pitchFamily="34" charset="-128"/>
              </a:rPr>
            </a:br>
            <a:r>
              <a:rPr lang="ja-JP" altLang="en-US" b="1" dirty="0">
                <a:solidFill>
                  <a:schemeClr val="accent1"/>
                </a:solidFill>
                <a:latin typeface="Yu Gothic" panose="020B0400000000000000" pitchFamily="34" charset="-128"/>
                <a:ea typeface="Yu Gothic" panose="020B0400000000000000" pitchFamily="34" charset="-128"/>
              </a:rPr>
              <a:t>ヴァレーの標高</a:t>
            </a:r>
            <a:br>
              <a:rPr lang="en-AU" altLang="ja-JP" b="1" dirty="0">
                <a:solidFill>
                  <a:schemeClr val="accent3"/>
                </a:solidFill>
                <a:latin typeface="Yu Gothic" panose="020B0400000000000000" pitchFamily="34" charset="-128"/>
                <a:ea typeface="Yu Gothic" panose="020B0400000000000000" pitchFamily="34" charset="-128"/>
              </a:rPr>
            </a:br>
            <a:r>
              <a:rPr lang="en-US" sz="1800" dirty="0">
                <a:solidFill>
                  <a:schemeClr val="accent1"/>
                </a:solidFill>
              </a:rPr>
              <a:t>250–550M (820–1,3804FT)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795059" y="5523019"/>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795059" y="3679634"/>
            <a:ext cx="0" cy="184338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856962" y="5350350"/>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11" name="Oval 10">
            <a:extLst>
              <a:ext uri="{FF2B5EF4-FFF2-40B4-BE49-F238E27FC236}">
                <a16:creationId xmlns:a16="http://schemas.microsoft.com/office/drawing/2014/main" id="{F7D432AD-0B9C-732A-E555-B959E238C48F}"/>
              </a:ext>
            </a:extLst>
          </p:cNvPr>
          <p:cNvSpPr/>
          <p:nvPr/>
        </p:nvSpPr>
        <p:spPr>
          <a:xfrm>
            <a:off x="9264586" y="4105444"/>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cxnSp>
        <p:nvCxnSpPr>
          <p:cNvPr id="12" name="Straight Connector 11">
            <a:extLst>
              <a:ext uri="{FF2B5EF4-FFF2-40B4-BE49-F238E27FC236}">
                <a16:creationId xmlns:a16="http://schemas.microsoft.com/office/drawing/2014/main" id="{77DA9243-7A67-70E4-8053-9BAD59CD70E7}"/>
              </a:ext>
            </a:extLst>
          </p:cNvPr>
          <p:cNvCxnSpPr>
            <a:cxnSpLocks/>
          </p:cNvCxnSpPr>
          <p:nvPr/>
        </p:nvCxnSpPr>
        <p:spPr>
          <a:xfrm>
            <a:off x="7795059" y="4311164"/>
            <a:ext cx="130420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4" name="Title 2">
            <a:extLst>
              <a:ext uri="{FF2B5EF4-FFF2-40B4-BE49-F238E27FC236}">
                <a16:creationId xmlns:a16="http://schemas.microsoft.com/office/drawing/2014/main" id="{823B69C4-AFBB-9BB6-5B8C-9456FA25EB02}"/>
              </a:ext>
            </a:extLst>
          </p:cNvPr>
          <p:cNvSpPr txBox="1">
            <a:spLocks/>
          </p:cNvSpPr>
          <p:nvPr/>
        </p:nvSpPr>
        <p:spPr>
          <a:xfrm>
            <a:off x="532236" y="428251"/>
            <a:ext cx="5334275" cy="820910"/>
          </a:xfrm>
          <a:prstGeom prst="rect">
            <a:avLst/>
          </a:prstGeom>
        </p:spPr>
        <p:txBody>
          <a:bodyPr vert="horz" lIns="0" tIns="0" rIns="0" bIns="0" rtlCol="0" anchor="b" anchorCtr="0">
            <a:noAutofit/>
          </a:bodyPr>
          <a:lstStyle>
            <a:lvl1pPr algn="l" defTabSz="914453" rtl="0" eaLnBrk="1" latinLnBrk="0" hangingPunct="1">
              <a:lnSpc>
                <a:spcPct val="80000"/>
              </a:lnSpc>
              <a:spcBef>
                <a:spcPct val="0"/>
              </a:spcBef>
              <a:buNone/>
              <a:defRPr sz="5443" b="0" i="0" kern="1200" cap="all" baseline="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dirty="0">
                <a:solidFill>
                  <a:schemeClr val="accent1"/>
                </a:solidFill>
                <a:latin typeface="Yu Gothic Medium" panose="020B0400000000000000" pitchFamily="34" charset="-128"/>
                <a:ea typeface="Yu Gothic Medium" panose="020B0400000000000000" pitchFamily="34" charset="-128"/>
              </a:rPr>
              <a:t>大陸性気候</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16" name="TextBox 15">
            <a:extLst>
              <a:ext uri="{FF2B5EF4-FFF2-40B4-BE49-F238E27FC236}">
                <a16:creationId xmlns:a16="http://schemas.microsoft.com/office/drawing/2014/main" id="{8AB0162A-8203-8D66-4E6A-9A6344B6973C}"/>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低</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0–499</a:t>
            </a:r>
            <a:r>
              <a:rPr lang="en-US" sz="1400" dirty="0">
                <a:solidFill>
                  <a:srgbClr val="601329"/>
                </a:solidFill>
                <a:latin typeface="Yu Gothic Medium" panose="020B0400000000000000" pitchFamily="34" charset="-128"/>
                <a:ea typeface="Yu Gothic Medium" panose="020B0400000000000000" pitchFamily="34" charset="-128"/>
              </a:rPr>
              <a:t>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8" name="TextBox 17">
            <a:extLst>
              <a:ext uri="{FF2B5EF4-FFF2-40B4-BE49-F238E27FC236}">
                <a16:creationId xmlns:a16="http://schemas.microsoft.com/office/drawing/2014/main" id="{36F0F17A-F13D-D279-767A-3128FB05BED2}"/>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中間</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500–749</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(1,640–2,459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9" name="TextBox 18">
            <a:extLst>
              <a:ext uri="{FF2B5EF4-FFF2-40B4-BE49-F238E27FC236}">
                <a16:creationId xmlns:a16="http://schemas.microsoft.com/office/drawing/2014/main" id="{4894B137-FD4E-BD40-C08C-6D9FCA55FCC2}"/>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高</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750–999</a:t>
            </a:r>
            <a:r>
              <a:rPr lang="en-US" sz="1400" dirty="0">
                <a:solidFill>
                  <a:srgbClr val="601329"/>
                </a:solidFill>
                <a:latin typeface="Yu Gothic Medium" panose="020B0400000000000000" pitchFamily="34" charset="-128"/>
                <a:ea typeface="Yu Gothic Medium" panose="020B0400000000000000" pitchFamily="34" charset="-128"/>
              </a:rPr>
              <a:t>m</a:t>
            </a:r>
          </a:p>
          <a:p>
            <a:r>
              <a:rPr lang="en-US" sz="1400" dirty="0">
                <a:solidFill>
                  <a:srgbClr val="601329"/>
                </a:solidFill>
                <a:latin typeface="Neue Haas Grotesk Text Pro" panose="020B0504020202020204" pitchFamily="34" charset="77"/>
              </a:rPr>
              <a:t>(2,460–3,279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20" name="TextBox 19">
            <a:extLst>
              <a:ext uri="{FF2B5EF4-FFF2-40B4-BE49-F238E27FC236}">
                <a16:creationId xmlns:a16="http://schemas.microsoft.com/office/drawing/2014/main" id="{773E18E5-91E0-4192-62B8-27FD855F38C7}"/>
              </a:ext>
            </a:extLst>
          </p:cNvPr>
          <p:cNvSpPr txBox="1"/>
          <p:nvPr/>
        </p:nvSpPr>
        <p:spPr>
          <a:xfrm>
            <a:off x="10456533" y="1308425"/>
            <a:ext cx="2643446"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超高</a:t>
            </a:r>
            <a:endParaRPr lang="en-AU" altLang="ja-JP"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1000</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(&gt;3,280</a:t>
            </a:r>
            <a:r>
              <a:rPr lang="en-US" sz="1400" dirty="0">
                <a:solidFill>
                  <a:srgbClr val="601329"/>
                </a:solidFill>
                <a:latin typeface="Yu Gothic Medium" panose="020B0400000000000000" pitchFamily="34" charset="-128"/>
                <a:ea typeface="Yu Gothic Medium" panose="020B0400000000000000" pitchFamily="34" charset="-128"/>
              </a:rPr>
              <a:t>ft </a:t>
            </a:r>
            <a:r>
              <a:rPr lang="en-US" sz="1400" dirty="0">
                <a:solidFill>
                  <a:srgbClr val="601329"/>
                </a:solidFill>
                <a:latin typeface="Neue Haas Grotesk Text Pro" panose="020B0504020202020204" pitchFamily="34" charset="77"/>
              </a:rPr>
              <a:t>+)</a:t>
            </a:r>
          </a:p>
        </p:txBody>
      </p:sp>
    </p:spTree>
    <p:extLst>
      <p:ext uri="{BB962C8B-B14F-4D97-AF65-F5344CB8AC3E}">
        <p14:creationId xmlns:p14="http://schemas.microsoft.com/office/powerpoint/2010/main" val="50013625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5999" cy="6103620"/>
          </a:xfrm>
        </p:spPr>
      </p:pic>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3" y="2391774"/>
            <a:ext cx="5310067" cy="2404513"/>
          </a:xfrm>
        </p:spPr>
        <p:txBody>
          <a:bodyPr/>
          <a:lstStyle/>
          <a:p>
            <a:r>
              <a:rPr lang="ja-JP" altLang="en-US" sz="1800" dirty="0">
                <a:latin typeface="Yu Gothic Medium" panose="020B0400000000000000" pitchFamily="34" charset="-128"/>
                <a:ea typeface="Yu Gothic Medium" panose="020B0400000000000000" pitchFamily="34" charset="-128"/>
              </a:rPr>
              <a:t>クレア・ヴァレーには</a:t>
            </a:r>
            <a:r>
              <a:rPr lang="en-US" altLang="ja-JP" sz="1800" dirty="0">
                <a:latin typeface="Yu Gothic Medium" panose="020B0400000000000000" pitchFamily="34" charset="-128"/>
                <a:ea typeface="Yu Gothic Medium" panose="020B0400000000000000" pitchFamily="34" charset="-128"/>
              </a:rPr>
              <a:t>11</a:t>
            </a:r>
            <a:r>
              <a:rPr lang="ja-JP" altLang="en-US" sz="1800" dirty="0">
                <a:latin typeface="Yu Gothic Medium" panose="020B0400000000000000" pitchFamily="34" charset="-128"/>
                <a:ea typeface="Yu Gothic Medium" panose="020B0400000000000000" pitchFamily="34" charset="-128"/>
              </a:rPr>
              <a:t>種類の土壌があり、</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石灰岩に重なるテラ・ロッサ（ウォーターヴェール）から、破砕したスレート（ポリッシュヒル・</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リヴァー）まで様々。</a:t>
            </a:r>
            <a:br>
              <a:rPr lang="en-AU" altLang="ja-JP" sz="1800" dirty="0">
                <a:latin typeface="Yu Gothic Medium" panose="020B0400000000000000" pitchFamily="34" charset="-128"/>
                <a:ea typeface="Yu Gothic Medium" panose="020B0400000000000000" pitchFamily="34" charset="-128"/>
              </a:rPr>
            </a:b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西部では、砂質ロームや風化した石英も見られます。</a:t>
            </a:r>
            <a:endParaRPr lang="en-AU" sz="1800" dirty="0">
              <a:latin typeface="Yu Gothic Medium" panose="020B0400000000000000" pitchFamily="34" charset="-128"/>
              <a:ea typeface="Yu Gothic Medium" panose="020B0400000000000000" pitchFamily="34" charset="-128"/>
            </a:endParaRPr>
          </a:p>
        </p:txBody>
      </p:sp>
      <p:sp>
        <p:nvSpPr>
          <p:cNvPr id="6" name="Title 2">
            <a:extLst>
              <a:ext uri="{FF2B5EF4-FFF2-40B4-BE49-F238E27FC236}">
                <a16:creationId xmlns:a16="http://schemas.microsoft.com/office/drawing/2014/main" id="{3F63D595-30FB-7F48-66CA-2108F1FB5F7F}"/>
              </a:ext>
            </a:extLst>
          </p:cNvPr>
          <p:cNvSpPr>
            <a:spLocks noGrp="1"/>
          </p:cNvSpPr>
          <p:nvPr>
            <p:ph type="title"/>
          </p:nvPr>
        </p:nvSpPr>
        <p:spPr>
          <a:xfrm>
            <a:off x="6456363" y="584200"/>
            <a:ext cx="6158452" cy="1325562"/>
          </a:xfrm>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土壌</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2499175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21875" b="21875"/>
          <a:stretch/>
        </p:blipFill>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23888" y="3039609"/>
            <a:ext cx="6158452" cy="1325562"/>
          </a:xfrm>
        </p:spPr>
        <p:txBody>
          <a:bodyPr/>
          <a:lstStyle/>
          <a:p>
            <a:r>
              <a:rPr lang="ja-JP" altLang="en-US" sz="3200">
                <a:latin typeface="Yu Gothic Medium" panose="020B0400000000000000" pitchFamily="34" charset="-128"/>
                <a:ea typeface="Yu Gothic Medium" panose="020B0400000000000000" pitchFamily="34" charset="-128"/>
              </a:rPr>
              <a:t>ブドウ栽培と醸造</a:t>
            </a:r>
            <a:endParaRPr lang="en-US" sz="32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4294967295"/>
          </p:nvPr>
        </p:nvSpPr>
        <p:spPr>
          <a:xfrm>
            <a:off x="623888" y="3429000"/>
            <a:ext cx="10283598" cy="2455409"/>
          </a:xfrm>
        </p:spPr>
        <p:txBody>
          <a:bodyPr/>
          <a:lstStyle/>
          <a:p>
            <a:pPr marL="0" indent="0">
              <a:spcBef>
                <a:spcPts val="0"/>
              </a:spcBef>
              <a:buNone/>
            </a:pPr>
            <a:r>
              <a:rPr lang="ja-JP" altLang="en-US" sz="5400">
                <a:solidFill>
                  <a:schemeClr val="accent5"/>
                </a:solidFill>
                <a:latin typeface="Yu Gothic Medium" panose="020B0400000000000000" pitchFamily="34" charset="-128"/>
                <a:ea typeface="Yu Gothic Medium" panose="020B0400000000000000" pitchFamily="34" charset="-128"/>
              </a:rPr>
              <a:t>先駆者と</a:t>
            </a:r>
          </a:p>
          <a:p>
            <a:pPr marL="0" indent="0">
              <a:spcBef>
                <a:spcPts val="0"/>
              </a:spcBef>
              <a:buNone/>
            </a:pPr>
            <a:r>
              <a:rPr lang="ja-JP" altLang="en-US" sz="5400">
                <a:solidFill>
                  <a:schemeClr val="accent5"/>
                </a:solidFill>
                <a:latin typeface="Yu Gothic Medium" panose="020B0400000000000000" pitchFamily="34" charset="-128"/>
                <a:ea typeface="Yu Gothic Medium" panose="020B0400000000000000" pitchFamily="34" charset="-128"/>
              </a:rPr>
              <a:t>伝統を継承する者</a:t>
            </a:r>
            <a:endParaRPr lang="en-US" sz="5400" dirty="0">
              <a:solidFill>
                <a:schemeClr val="accent5"/>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03588366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Close-up of a vineyard in the sun&#10;&#10;AI-generated content may be incorrect.">
            <a:extLst>
              <a:ext uri="{FF2B5EF4-FFF2-40B4-BE49-F238E27FC236}">
                <a16:creationId xmlns:a16="http://schemas.microsoft.com/office/drawing/2014/main" id="{DEC40966-12C1-C8B6-3BD3-CAAB5B274E0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9158A547-E314-546B-744D-BDCB5D9E3489}"/>
              </a:ext>
            </a:extLst>
          </p:cNvPr>
          <p:cNvSpPr>
            <a:spLocks noGrp="1"/>
          </p:cNvSpPr>
          <p:nvPr>
            <p:ph type="body" sz="quarter" idx="12"/>
          </p:nvPr>
        </p:nvSpPr>
        <p:spPr>
          <a:xfrm>
            <a:off x="6456363" y="2654909"/>
            <a:ext cx="5340350" cy="2805612"/>
          </a:xfrm>
        </p:spPr>
        <p:txBody>
          <a:bodyPr/>
          <a:lstStyle/>
          <a:p>
            <a:pPr>
              <a:lnSpc>
                <a:spcPct val="99000"/>
              </a:lnSpc>
              <a:spcBef>
                <a:spcPts val="900"/>
              </a:spcBef>
            </a:pPr>
            <a:r>
              <a:rPr lang="ja-JP" altLang="en-US" sz="1800" dirty="0">
                <a:latin typeface="Yu Gothic Medium" panose="020B0400000000000000" pitchFamily="34" charset="-128"/>
                <a:ea typeface="Yu Gothic Medium" panose="020B0400000000000000" pitchFamily="34" charset="-128"/>
              </a:rPr>
              <a:t>様々なブドウ畑の管理システム</a:t>
            </a:r>
          </a:p>
          <a:p>
            <a:pPr>
              <a:lnSpc>
                <a:spcPct val="99000"/>
              </a:lnSpc>
              <a:spcBef>
                <a:spcPts val="900"/>
              </a:spcBef>
            </a:pPr>
            <a:r>
              <a:rPr lang="ja-JP" altLang="en-US" sz="1800" dirty="0">
                <a:latin typeface="Yu Gothic Medium" panose="020B0400000000000000" pitchFamily="34" charset="-128"/>
                <a:ea typeface="Yu Gothic Medium" panose="020B0400000000000000" pitchFamily="34" charset="-128"/>
              </a:rPr>
              <a:t>垣根仕立て</a:t>
            </a:r>
            <a:r>
              <a:rPr lang="en-US" altLang="ja-JP" sz="1800" dirty="0">
                <a:latin typeface="Yu Gothic Medium" panose="020B0400000000000000" pitchFamily="34" charset="-128"/>
                <a:ea typeface="Yu Gothic Medium" panose="020B0400000000000000" pitchFamily="34" charset="-128"/>
              </a:rPr>
              <a:t>(</a:t>
            </a:r>
            <a:r>
              <a:rPr lang="en-AU" sz="1800" dirty="0">
                <a:latin typeface="Yu Gothic Medium" panose="020B0400000000000000" pitchFamily="34" charset="-128"/>
                <a:ea typeface="Yu Gothic Medium" panose="020B0400000000000000" pitchFamily="34" charset="-128"/>
              </a:rPr>
              <a:t>VSP </a:t>
            </a:r>
            <a:r>
              <a:rPr lang="ja-JP" altLang="en-US" sz="1800" dirty="0">
                <a:latin typeface="Yu Gothic Medium" panose="020B0400000000000000" pitchFamily="34" charset="-128"/>
                <a:ea typeface="Yu Gothic Medium" panose="020B0400000000000000" pitchFamily="34" charset="-128"/>
              </a:rPr>
              <a:t>ヴァーティカル・シュート・</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ポジショニング）が一般的</a:t>
            </a:r>
          </a:p>
          <a:p>
            <a:pPr>
              <a:lnSpc>
                <a:spcPct val="99000"/>
              </a:lnSpc>
              <a:spcBef>
                <a:spcPts val="900"/>
              </a:spcBef>
            </a:pPr>
            <a:r>
              <a:rPr lang="ja-JP" altLang="en-US" sz="1800" dirty="0">
                <a:latin typeface="Yu Gothic Medium" panose="020B0400000000000000" pitchFamily="34" charset="-128"/>
                <a:ea typeface="Yu Gothic Medium" panose="020B0400000000000000" pitchFamily="34" charset="-128"/>
              </a:rPr>
              <a:t>ブドウ畑の樹勢は低～中程度</a:t>
            </a:r>
          </a:p>
          <a:p>
            <a:pPr>
              <a:lnSpc>
                <a:spcPct val="99000"/>
              </a:lnSpc>
              <a:spcBef>
                <a:spcPts val="900"/>
              </a:spcBef>
            </a:pPr>
            <a:r>
              <a:rPr lang="ja-JP" altLang="en-US" sz="1800" dirty="0">
                <a:latin typeface="Yu Gothic Medium" panose="020B0400000000000000" pitchFamily="34" charset="-128"/>
                <a:ea typeface="Yu Gothic Medium" panose="020B0400000000000000" pitchFamily="34" charset="-128"/>
              </a:rPr>
              <a:t>土壌の管理がますます注目されるように</a:t>
            </a:r>
          </a:p>
          <a:p>
            <a:pPr>
              <a:lnSpc>
                <a:spcPct val="99000"/>
              </a:lnSpc>
              <a:spcBef>
                <a:spcPts val="900"/>
              </a:spcBef>
            </a:pPr>
            <a:r>
              <a:rPr lang="ja-JP" altLang="en-US" sz="1800" dirty="0">
                <a:latin typeface="Yu Gothic Medium" panose="020B0400000000000000" pitchFamily="34" charset="-128"/>
                <a:ea typeface="Yu Gothic Medium" panose="020B0400000000000000" pitchFamily="34" charset="-128"/>
              </a:rPr>
              <a:t>収穫： </a:t>
            </a:r>
            <a:r>
              <a:rPr lang="en-US" altLang="ja-JP" sz="1800" dirty="0">
                <a:latin typeface="Yu Gothic Medium" panose="020B0400000000000000" pitchFamily="34" charset="-128"/>
                <a:ea typeface="Yu Gothic Medium" panose="020B0400000000000000" pitchFamily="34" charset="-128"/>
              </a:rPr>
              <a:t>2</a:t>
            </a:r>
            <a:r>
              <a:rPr lang="ja-JP" altLang="en-US" sz="1800" dirty="0">
                <a:latin typeface="Yu Gothic Medium" panose="020B0400000000000000" pitchFamily="34" charset="-128"/>
                <a:ea typeface="Yu Gothic Medium" panose="020B0400000000000000" pitchFamily="34" charset="-128"/>
              </a:rPr>
              <a:t>月上旬から</a:t>
            </a:r>
            <a:r>
              <a:rPr lang="en-US" altLang="ja-JP" sz="1800" dirty="0">
                <a:latin typeface="Yu Gothic Medium" panose="020B0400000000000000" pitchFamily="34" charset="-128"/>
                <a:ea typeface="Yu Gothic Medium" panose="020B0400000000000000" pitchFamily="34" charset="-128"/>
              </a:rPr>
              <a:t>4</a:t>
            </a:r>
            <a:r>
              <a:rPr lang="ja-JP" altLang="en-US" sz="1800" dirty="0">
                <a:latin typeface="Yu Gothic Medium" panose="020B0400000000000000" pitchFamily="34" charset="-128"/>
                <a:ea typeface="Yu Gothic Medium" panose="020B0400000000000000" pitchFamily="34" charset="-128"/>
              </a:rPr>
              <a:t>月中旬</a:t>
            </a:r>
            <a:endParaRPr lang="en-AU" sz="18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24FD1939-21D4-252D-E6E5-47F4F880BFE3}"/>
              </a:ext>
            </a:extLst>
          </p:cNvPr>
          <p:cNvSpPr>
            <a:spLocks noGrp="1"/>
          </p:cNvSpPr>
          <p:nvPr>
            <p:ph type="body" sz="quarter" idx="13"/>
          </p:nvPr>
        </p:nvSpPr>
        <p:spPr>
          <a:xfrm>
            <a:off x="6456363" y="584201"/>
            <a:ext cx="5340350" cy="678912"/>
          </a:xfrm>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ブドウ栽培</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95082499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23888" y="1271596"/>
            <a:ext cx="4829691" cy="785732"/>
          </a:xfrm>
        </p:spPr>
        <p:txBody>
          <a:bodyPr/>
          <a:lstStyle/>
          <a:p>
            <a:r>
              <a:rPr lang="ja-JP" altLang="en-US" sz="5440" dirty="0">
                <a:solidFill>
                  <a:schemeClr val="accent5"/>
                </a:solidFill>
                <a:latin typeface="Yu Gothic Medium" panose="020B0400000000000000" pitchFamily="34" charset="-128"/>
                <a:ea typeface="Yu Gothic Medium" panose="020B0400000000000000" pitchFamily="34" charset="-128"/>
              </a:rPr>
              <a:t>醸造</a:t>
            </a:r>
            <a:endParaRPr lang="en-US" sz="5440" dirty="0">
              <a:solidFill>
                <a:schemeClr val="accent5"/>
              </a:solidFill>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14263" y="797860"/>
            <a:ext cx="5340350" cy="579936"/>
          </a:xfrm>
        </p:spPr>
        <p:txBody>
          <a:bodyPr/>
          <a:lstStyle/>
          <a:p>
            <a:pPr>
              <a:spcBef>
                <a:spcPct val="0"/>
              </a:spcBef>
            </a:pPr>
            <a:r>
              <a:rPr lang="en-AU" altLang="ja-JP" sz="3200" cap="all" dirty="0">
                <a:latin typeface="+mj-lt"/>
                <a:ea typeface="Yu Gothic Medium" panose="020B0400000000000000" pitchFamily="34" charset="-128"/>
              </a:rPr>
              <a:t>CLARE VALLEY</a:t>
            </a:r>
            <a:r>
              <a:rPr lang="ja-JP" altLang="en-US" sz="3200" cap="all" dirty="0">
                <a:latin typeface="Yu Gothic Medium" panose="020B0400000000000000" pitchFamily="34" charset="-128"/>
                <a:ea typeface="Yu Gothic Medium" panose="020B0400000000000000" pitchFamily="34" charset="-128"/>
              </a:rPr>
              <a:t>の</a:t>
            </a:r>
            <a:endParaRPr lang="en-US" sz="3200" cap="all" dirty="0">
              <a:latin typeface="Yu Gothic Medium" panose="020B0400000000000000" pitchFamily="34" charset="-128"/>
              <a:ea typeface="Yu Gothic Medium" panose="020B0400000000000000" pitchFamily="34" charset="-128"/>
            </a:endParaRPr>
          </a:p>
        </p:txBody>
      </p:sp>
      <p:sp>
        <p:nvSpPr>
          <p:cNvPr id="2" name="TextBox 1">
            <a:extLst>
              <a:ext uri="{FF2B5EF4-FFF2-40B4-BE49-F238E27FC236}">
                <a16:creationId xmlns:a16="http://schemas.microsoft.com/office/drawing/2014/main" id="{11599927-A565-5A6D-C627-AE44C4355853}"/>
              </a:ext>
            </a:extLst>
          </p:cNvPr>
          <p:cNvSpPr txBox="1"/>
          <p:nvPr/>
        </p:nvSpPr>
        <p:spPr>
          <a:xfrm>
            <a:off x="537028" y="2910115"/>
            <a:ext cx="4017719" cy="1128514"/>
          </a:xfrm>
          <a:prstGeom prst="rect">
            <a:avLst/>
          </a:prstGeom>
          <a:noFill/>
        </p:spPr>
        <p:txBody>
          <a:bodyPr wrap="square" rtlCol="0">
            <a:spAutoFit/>
          </a:bodyPr>
          <a:lstStyle/>
          <a:p>
            <a:pPr marL="285750" indent="-285750">
              <a:spcBef>
                <a:spcPts val="800"/>
              </a:spcBef>
              <a:buClr>
                <a:schemeClr val="accent4"/>
              </a:buClr>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多彩なテクニックを駆使</a:t>
            </a:r>
          </a:p>
          <a:p>
            <a:pPr marL="285750" indent="-285750">
              <a:spcBef>
                <a:spcPts val="800"/>
              </a:spcBef>
              <a:buClr>
                <a:schemeClr val="accent4"/>
              </a:buClr>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品種やスタイルの試行</a:t>
            </a:r>
          </a:p>
          <a:p>
            <a:pPr marL="285750" indent="-285750">
              <a:spcBef>
                <a:spcPts val="800"/>
              </a:spcBef>
              <a:buClr>
                <a:schemeClr val="accent4"/>
              </a:buClr>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大量生産から小ロットへの移行</a:t>
            </a:r>
            <a:endParaRPr lang="en-US" dirty="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55923286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vineyard with rows of vines&#10;&#10;AI-generated content may be incorrect.">
            <a:extLst>
              <a:ext uri="{FF2B5EF4-FFF2-40B4-BE49-F238E27FC236}">
                <a16:creationId xmlns:a16="http://schemas.microsoft.com/office/drawing/2014/main" id="{1C896840-2EFF-EBC3-D591-FDCC012FD25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21875" b="21875"/>
          <a:stretch/>
        </p:blipFill>
        <p:spPr/>
      </p:pic>
      <p:sp>
        <p:nvSpPr>
          <p:cNvPr id="3" name="Title 2">
            <a:extLst>
              <a:ext uri="{FF2B5EF4-FFF2-40B4-BE49-F238E27FC236}">
                <a16:creationId xmlns:a16="http://schemas.microsoft.com/office/drawing/2014/main" id="{0AC58806-905C-87D5-76E8-9DD1043BA7F7}"/>
              </a:ext>
            </a:extLst>
          </p:cNvPr>
          <p:cNvSpPr>
            <a:spLocks noGrp="1"/>
          </p:cNvSpPr>
          <p:nvPr>
            <p:ph type="title"/>
          </p:nvPr>
        </p:nvSpPr>
        <p:spPr>
          <a:xfrm>
            <a:off x="675716" y="1588887"/>
            <a:ext cx="6630857" cy="536207"/>
          </a:xfrm>
        </p:spPr>
        <p:txBody>
          <a:bodyPr anchor="t"/>
          <a:lstStyle/>
          <a:p>
            <a:pPr>
              <a:lnSpc>
                <a:spcPct val="100000"/>
              </a:lnSpc>
              <a:spcBef>
                <a:spcPts val="544"/>
              </a:spcBef>
              <a:buClr>
                <a:schemeClr val="accent4"/>
              </a:buClr>
            </a:pPr>
            <a:r>
              <a:rPr lang="en-US" altLang="ja-JP" sz="6600" dirty="0">
                <a:solidFill>
                  <a:schemeClr val="accent1"/>
                </a:solidFill>
                <a:latin typeface="+mj-lt"/>
                <a:ea typeface="Yu Gothic Medium" panose="020B0400000000000000" pitchFamily="34" charset="-128"/>
                <a:cs typeface="Arial" panose="020B0604020202020204" pitchFamily="34" charset="0"/>
              </a:rPr>
              <a:t>CLARE VALLEY</a:t>
            </a:r>
            <a:br>
              <a:rPr lang="en-US" altLang="ja-JP" sz="6600" b="1" dirty="0">
                <a:solidFill>
                  <a:schemeClr val="accent1"/>
                </a:solidFill>
                <a:latin typeface="Yu Gothic Medium" panose="020B0400000000000000" pitchFamily="34" charset="-128"/>
                <a:ea typeface="Yu Gothic Medium" panose="020B0400000000000000" pitchFamily="34" charset="-128"/>
              </a:rPr>
            </a:br>
            <a:r>
              <a:rPr lang="ja-JP" altLang="en-US" sz="6600" dirty="0">
                <a:solidFill>
                  <a:schemeClr val="accent5"/>
                </a:solidFill>
                <a:latin typeface="Yu Gothic Medium" panose="020B0400000000000000" pitchFamily="34" charset="-128"/>
                <a:ea typeface="Yu Gothic Medium" panose="020B0400000000000000" pitchFamily="34" charset="-128"/>
              </a:rPr>
              <a:t>の味わい</a:t>
            </a:r>
            <a:endParaRPr lang="en-US" sz="6600" dirty="0">
              <a:solidFill>
                <a:schemeClr val="accent5"/>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57524157"/>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8" descr="A close up of a bottle&#10;&#10;Description automatically generated">
            <a:extLst>
              <a:ext uri="{FF2B5EF4-FFF2-40B4-BE49-F238E27FC236}">
                <a16:creationId xmlns:a16="http://schemas.microsoft.com/office/drawing/2014/main" id="{08B7BC44-F9A8-62F3-317A-3DC968D89109}"/>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246843" y="2007498"/>
            <a:ext cx="1157924" cy="3505435"/>
          </a:xfrm>
          <a:prstGeom prst="rect">
            <a:avLst/>
          </a:prstGeom>
        </p:spPr>
      </p:pic>
      <p:pic>
        <p:nvPicPr>
          <p:cNvPr id="25" name="Picture Placeholder 8">
            <a:extLst>
              <a:ext uri="{FF2B5EF4-FFF2-40B4-BE49-F238E27FC236}">
                <a16:creationId xmlns:a16="http://schemas.microsoft.com/office/drawing/2014/main" id="{28F67CD5-87BD-5A22-42BB-CC18C0204A05}"/>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422467" y="1933074"/>
            <a:ext cx="1182507" cy="3579859"/>
          </a:xfrm>
          <a:prstGeom prst="rect">
            <a:avLst/>
          </a:prstGeom>
        </p:spPr>
      </p:pic>
      <p:pic>
        <p:nvPicPr>
          <p:cNvPr id="24" name="Picture Placeholder 8">
            <a:extLst>
              <a:ext uri="{FF2B5EF4-FFF2-40B4-BE49-F238E27FC236}">
                <a16:creationId xmlns:a16="http://schemas.microsoft.com/office/drawing/2014/main" id="{8A858B6F-E734-EDB0-3846-C241B92FBB50}"/>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7246379" y="1778557"/>
            <a:ext cx="1270924" cy="3847526"/>
          </a:xfrm>
          <a:prstGeom prst="rect">
            <a:avLst/>
          </a:prstGeom>
        </p:spPr>
      </p:pic>
      <p:pic>
        <p:nvPicPr>
          <p:cNvPr id="6" name="Picture Placeholder 8">
            <a:extLst>
              <a:ext uri="{FF2B5EF4-FFF2-40B4-BE49-F238E27FC236}">
                <a16:creationId xmlns:a16="http://schemas.microsoft.com/office/drawing/2014/main" id="{9A95BAAB-F4D4-23A4-2145-07B5170E5863}"/>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5279693" y="1778557"/>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204130"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86754"/>
          </a:xfrm>
          <a:prstGeom prst="rect">
            <a:avLst/>
          </a:prstGeom>
          <a:noFill/>
        </p:spPr>
        <p:txBody>
          <a:bodyPr wrap="square">
            <a:spAutoFit/>
          </a:bodyPr>
          <a:lstStyle/>
          <a:p>
            <a:pPr>
              <a:lnSpc>
                <a:spcPct val="82000"/>
              </a:lnSpc>
            </a:pPr>
            <a:r>
              <a:rPr lang="en-AU" altLang="ja-JP" sz="5440" dirty="0">
                <a:solidFill>
                  <a:srgbClr val="601329"/>
                </a:solidFill>
                <a:latin typeface="+mj-lt"/>
                <a:ea typeface="Yu Gothic Medium" panose="020B0400000000000000" pitchFamily="34" charset="-128"/>
                <a:cs typeface="Arial" panose="020B0604020202020204" pitchFamily="34" charset="0"/>
              </a:rPr>
              <a:t>CLARE VALLEY</a:t>
            </a:r>
            <a:br>
              <a:rPr lang="en-US" sz="5440" dirty="0">
                <a:solidFill>
                  <a:srgbClr val="B2D8BE"/>
                </a:solidFill>
                <a:latin typeface="Yu Gothic Medium" panose="020B0400000000000000" pitchFamily="34" charset="-128"/>
                <a:ea typeface="Yu Gothic Medium" panose="020B0400000000000000" pitchFamily="34" charset="-128"/>
              </a:rPr>
            </a:br>
            <a:r>
              <a:rPr lang="ja-JP" altLang="en-US" sz="5440" dirty="0">
                <a:solidFill>
                  <a:srgbClr val="B2D8BE"/>
                </a:solidFill>
                <a:latin typeface="Yu Gothic Medium" panose="020B0400000000000000" pitchFamily="34" charset="-128"/>
                <a:ea typeface="Yu Gothic Medium" panose="020B0400000000000000" pitchFamily="34" charset="-128"/>
              </a:rPr>
              <a:t>トップ５品種</a:t>
            </a:r>
            <a:endParaRPr lang="en-US" sz="5440" dirty="0">
              <a:solidFill>
                <a:srgbClr val="B2D8BE"/>
              </a:solidFill>
              <a:latin typeface="Yu Gothic Medium" panose="020B0400000000000000" pitchFamily="34" charset="-128"/>
              <a:ea typeface="Yu Gothic Medium" panose="020B0400000000000000" pitchFamily="34" charset="-128"/>
            </a:endParaRP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ja-JP" altLang="en-US" dirty="0">
                <a:solidFill>
                  <a:srgbClr val="601329"/>
                </a:solidFill>
                <a:latin typeface="Yu Gothic Medium" panose="020B0400000000000000" pitchFamily="34" charset="-128"/>
                <a:ea typeface="Yu Gothic Medium" panose="020B0400000000000000" pitchFamily="34" charset="-128"/>
              </a:rPr>
              <a:t>リースリング</a:t>
            </a:r>
            <a:endParaRPr lang="en-US"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29%</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シラーズ</a:t>
            </a:r>
            <a:endParaRPr lang="en-US"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32%</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カベルネ・</a:t>
            </a:r>
          </a:p>
          <a:p>
            <a:pPr algn="ctr"/>
            <a:r>
              <a:rPr lang="ja-JP" altLang="en-US">
                <a:solidFill>
                  <a:srgbClr val="601329"/>
                </a:solidFill>
                <a:latin typeface="Yu Gothic Medium" panose="020B0400000000000000" pitchFamily="34" charset="-128"/>
                <a:ea typeface="Yu Gothic Medium" panose="020B0400000000000000" pitchFamily="34" charset="-128"/>
              </a:rPr>
              <a:t>ソーヴィニヨン</a:t>
            </a:r>
            <a:r>
              <a:rPr lang="en-US" sz="3800" b="1" dirty="0">
                <a:solidFill>
                  <a:schemeClr val="bg1"/>
                </a:solidFill>
                <a:latin typeface="Neue Haas Grotesk Text Pro" panose="020B0504020202020204" pitchFamily="34" charset="77"/>
              </a:rPr>
              <a:t>18%</a:t>
            </a:r>
          </a:p>
          <a:p>
            <a:pPr algn="ctr"/>
            <a:endParaRPr lang="en-US" dirty="0">
              <a:solidFill>
                <a:srgbClr val="601329"/>
              </a:solidFill>
              <a:latin typeface="Neue Haas Grotesk Text Pro" panose="020B0504020202020204" pitchFamily="34" charset="77"/>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ja-JP" altLang="en-US" dirty="0">
                <a:solidFill>
                  <a:srgbClr val="601329"/>
                </a:solidFill>
                <a:latin typeface="Yu Gothic Medium" panose="020B0400000000000000" pitchFamily="34" charset="-128"/>
                <a:ea typeface="Yu Gothic Medium" panose="020B0400000000000000" pitchFamily="34" charset="-128"/>
              </a:rPr>
              <a:t>メルロー</a:t>
            </a:r>
            <a:endParaRPr lang="en-AU" altLang="ja-JP"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6%</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FD39E3-6F4B-7BE4-2851-E934DEDFE7BC}"/>
              </a:ext>
            </a:extLst>
          </p:cNvPr>
          <p:cNvSpPr txBox="1"/>
          <p:nvPr/>
        </p:nvSpPr>
        <p:spPr>
          <a:xfrm>
            <a:off x="8976345" y="5470367"/>
            <a:ext cx="2058502" cy="1231106"/>
          </a:xfrm>
          <a:prstGeom prst="rect">
            <a:avLst/>
          </a:prstGeom>
          <a:noFill/>
        </p:spPr>
        <p:txBody>
          <a:bodyPr wrap="square" anchor="t">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シャルドネ</a:t>
            </a:r>
            <a:endParaRPr lang="en-US"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5%</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3289324" y="4084438"/>
            <a:ext cx="1278876"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SHIRAZ</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7263963" y="4019455"/>
            <a:ext cx="1395126"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MERLOT</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5051920" y="3910448"/>
            <a:ext cx="1929695"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CABERNET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SAUVIGNON</a:t>
            </a:r>
          </a:p>
        </p:txBody>
      </p:sp>
      <p:sp>
        <p:nvSpPr>
          <p:cNvPr id="5" name="object 10">
            <a:extLst>
              <a:ext uri="{FF2B5EF4-FFF2-40B4-BE49-F238E27FC236}">
                <a16:creationId xmlns:a16="http://schemas.microsoft.com/office/drawing/2014/main" id="{D65BE8BA-7DE3-5EFC-2CA1-DB4A6E7991DA}"/>
              </a:ext>
            </a:extLst>
          </p:cNvPr>
          <p:cNvSpPr txBox="1"/>
          <p:nvPr/>
        </p:nvSpPr>
        <p:spPr>
          <a:xfrm rot="16200000">
            <a:off x="8839361" y="4069993"/>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4" name="TextBox 3">
            <a:extLst>
              <a:ext uri="{FF2B5EF4-FFF2-40B4-BE49-F238E27FC236}">
                <a16:creationId xmlns:a16="http://schemas.microsoft.com/office/drawing/2014/main" id="{D03A0CB5-6D17-C571-B243-40C0ECF05E47}"/>
              </a:ext>
            </a:extLst>
          </p:cNvPr>
          <p:cNvSpPr txBox="1"/>
          <p:nvPr/>
        </p:nvSpPr>
        <p:spPr>
          <a:xfrm rot="16200000">
            <a:off x="1061682" y="4019454"/>
            <a:ext cx="1540551"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RIESLING</a:t>
            </a:r>
          </a:p>
        </p:txBody>
      </p:sp>
    </p:spTree>
    <p:extLst>
      <p:ext uri="{BB962C8B-B14F-4D97-AF65-F5344CB8AC3E}">
        <p14:creationId xmlns:p14="http://schemas.microsoft.com/office/powerpoint/2010/main" val="385917851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8" descr="A close up of a bottle&#10;&#10;Description automatically generated">
            <a:extLst>
              <a:ext uri="{FF2B5EF4-FFF2-40B4-BE49-F238E27FC236}">
                <a16:creationId xmlns:a16="http://schemas.microsoft.com/office/drawing/2014/main" id="{B0853A1A-3A7D-A979-75F2-1F15CB47224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357429" y="872730"/>
            <a:ext cx="2018947" cy="6112048"/>
          </a:xfrm>
          <a:prstGeom prst="rect">
            <a:avLst/>
          </a:prstGeom>
        </p:spPr>
      </p:pic>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604000" y="1943365"/>
            <a:ext cx="138511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6863796" y="3627343"/>
            <a:ext cx="37771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120820"/>
          </a:xfrm>
          <a:prstGeom prst="rect">
            <a:avLst/>
          </a:prstGeom>
          <a:noFill/>
        </p:spPr>
        <p:txBody>
          <a:bodyPr wrap="square">
            <a:spAutoFit/>
          </a:bodyPr>
          <a:lstStyle/>
          <a:p>
            <a:pPr>
              <a:lnSpc>
                <a:spcPct val="82000"/>
              </a:lnSpc>
            </a:pPr>
            <a:r>
              <a:rPr lang="en-US" altLang="ja-JP" sz="3200" dirty="0">
                <a:solidFill>
                  <a:srgbClr val="601329"/>
                </a:solidFill>
                <a:latin typeface="+mj-lt"/>
                <a:ea typeface="Yu Gothic Medium" panose="020B0400000000000000" pitchFamily="34" charset="-128"/>
                <a:cs typeface="Arial" panose="020B0604020202020204" pitchFamily="34" charset="0"/>
              </a:rPr>
              <a:t>CLARE VALLEY</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4800" b="1" dirty="0">
                <a:solidFill>
                  <a:srgbClr val="B2D8BE"/>
                </a:solidFill>
                <a:latin typeface="Yu Gothic Medium" panose="020B0400000000000000" pitchFamily="34" charset="-128"/>
                <a:ea typeface="Yu Gothic Medium" panose="020B0400000000000000" pitchFamily="34" charset="-128"/>
              </a:rPr>
              <a:t>リースリング</a:t>
            </a:r>
            <a:endParaRPr lang="en-US" sz="4800" b="1" dirty="0">
              <a:solidFill>
                <a:srgbClr val="B2D8BE"/>
              </a:solidFill>
              <a:latin typeface="Yu Gothic Medium" panose="020B0400000000000000" pitchFamily="34" charset="-128"/>
              <a:ea typeface="Yu Gothic Medium" panose="020B0400000000000000" pitchFamily="34" charset="-128"/>
            </a:endParaRPr>
          </a:p>
        </p:txBody>
      </p:sp>
      <p:sp>
        <p:nvSpPr>
          <p:cNvPr id="47" name="TextBox 46">
            <a:extLst>
              <a:ext uri="{FF2B5EF4-FFF2-40B4-BE49-F238E27FC236}">
                <a16:creationId xmlns:a16="http://schemas.microsoft.com/office/drawing/2014/main" id="{96FF515D-9515-ECD3-82BA-2FF7E96E67D0}"/>
              </a:ext>
            </a:extLst>
          </p:cNvPr>
          <p:cNvSpPr txBox="1"/>
          <p:nvPr/>
        </p:nvSpPr>
        <p:spPr>
          <a:xfrm>
            <a:off x="1263901" y="2266335"/>
            <a:ext cx="3079762" cy="338554"/>
          </a:xfrm>
          <a:prstGeom prst="rect">
            <a:avLst/>
          </a:prstGeom>
          <a:noFill/>
        </p:spPr>
        <p:txBody>
          <a:bodyPr wrap="square" anchor="b">
            <a:spAutoFit/>
          </a:bodyPr>
          <a:lstStyle/>
          <a:p>
            <a:pPr algn="ctr">
              <a:spcBef>
                <a:spcPts val="203"/>
              </a:spcBef>
            </a:pPr>
            <a:r>
              <a:rPr lang="ja-JP" altLang="en-US" sz="1600" dirty="0">
                <a:latin typeface="Yu Gothic Medium" panose="020B0400000000000000" pitchFamily="34" charset="-128"/>
                <a:ea typeface="Yu Gothic Medium" panose="020B0400000000000000" pitchFamily="34" charset="-128"/>
              </a:rPr>
              <a:t>大半が何十年もの熟成が可能</a:t>
            </a:r>
            <a:endParaRPr lang="en-AU" sz="1600" dirty="0">
              <a:effectLst/>
              <a:latin typeface="Yu Gothic Medium" panose="020B0400000000000000" pitchFamily="34" charset="-128"/>
              <a:ea typeface="Yu Gothic Medium" panose="020B0400000000000000" pitchFamily="34" charset="-128"/>
            </a:endParaRPr>
          </a:p>
        </p:txBody>
      </p:sp>
      <p:sp>
        <p:nvSpPr>
          <p:cNvPr id="7" name="object 10">
            <a:extLst>
              <a:ext uri="{FF2B5EF4-FFF2-40B4-BE49-F238E27FC236}">
                <a16:creationId xmlns:a16="http://schemas.microsoft.com/office/drawing/2014/main" id="{0DD9AB8D-5E6B-684B-A8DD-B86CAC132897}"/>
              </a:ext>
            </a:extLst>
          </p:cNvPr>
          <p:cNvSpPr txBox="1"/>
          <p:nvPr/>
        </p:nvSpPr>
        <p:spPr>
          <a:xfrm rot="16200000">
            <a:off x="4598081" y="4484093"/>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RIESLING</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640931" y="3627343"/>
            <a:ext cx="0" cy="16347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989117" y="872730"/>
            <a:ext cx="2018948" cy="2018948"/>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8126456" y="1627686"/>
            <a:ext cx="1744270" cy="57349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2000" dirty="0">
                <a:solidFill>
                  <a:schemeClr val="tx1"/>
                </a:solidFill>
                <a:effectLst/>
                <a:latin typeface="Yu Gothic" panose="020B0400000000000000" pitchFamily="34" charset="-128"/>
                <a:ea typeface="Yu Gothic" panose="020B0400000000000000" pitchFamily="34" charset="-128"/>
              </a:rPr>
              <a:t>特徴的な</a:t>
            </a:r>
          </a:p>
          <a:p>
            <a:pPr algn="ctr"/>
            <a:r>
              <a:rPr lang="ja-JP" altLang="en-US" sz="2000" dirty="0">
                <a:solidFill>
                  <a:schemeClr val="tx1"/>
                </a:solidFill>
                <a:effectLst/>
                <a:latin typeface="Yu Gothic" panose="020B0400000000000000" pitchFamily="34" charset="-128"/>
                <a:ea typeface="Yu Gothic" panose="020B0400000000000000" pitchFamily="34" charset="-128"/>
              </a:rPr>
              <a:t>スタイル</a:t>
            </a:r>
            <a:endParaRPr lang="en-AU" sz="2000" dirty="0">
              <a:solidFill>
                <a:schemeClr val="tx1"/>
              </a:solidFill>
              <a:effectLst/>
              <a:latin typeface="Yu Gothic" panose="020B0400000000000000" pitchFamily="34" charset="-128"/>
              <a:ea typeface="Yu Gothic" panose="020B0400000000000000" pitchFamily="34" charset="-128"/>
            </a:endParaRP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2840020" y="2659852"/>
            <a:ext cx="0" cy="35063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AAA90851-9867-55FD-7CF1-81E17A4C46C0}"/>
              </a:ext>
            </a:extLst>
          </p:cNvPr>
          <p:cNvCxnSpPr>
            <a:cxnSpLocks/>
          </p:cNvCxnSpPr>
          <p:nvPr/>
        </p:nvCxnSpPr>
        <p:spPr>
          <a:xfrm>
            <a:off x="2840020" y="3012100"/>
            <a:ext cx="30888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9D37B2B9-D5FA-03FB-FBEC-F600CA9E6F6D}"/>
              </a:ext>
            </a:extLst>
          </p:cNvPr>
          <p:cNvCxnSpPr>
            <a:cxnSpLocks/>
          </p:cNvCxnSpPr>
          <p:nvPr/>
        </p:nvCxnSpPr>
        <p:spPr>
          <a:xfrm>
            <a:off x="2896126" y="3649415"/>
            <a:ext cx="289507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0AC0AAD3-F09E-93F9-F27C-5258DA6DBF36}"/>
              </a:ext>
            </a:extLst>
          </p:cNvPr>
          <p:cNvCxnSpPr>
            <a:cxnSpLocks/>
          </p:cNvCxnSpPr>
          <p:nvPr/>
        </p:nvCxnSpPr>
        <p:spPr>
          <a:xfrm>
            <a:off x="2896126" y="364179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7" name="Oval 16">
            <a:extLst>
              <a:ext uri="{FF2B5EF4-FFF2-40B4-BE49-F238E27FC236}">
                <a16:creationId xmlns:a16="http://schemas.microsoft.com/office/drawing/2014/main" id="{04ADCF15-B54F-5CC8-81B5-E3F80CDCFB91}"/>
              </a:ext>
            </a:extLst>
          </p:cNvPr>
          <p:cNvSpPr/>
          <p:nvPr/>
        </p:nvSpPr>
        <p:spPr>
          <a:xfrm>
            <a:off x="1664926" y="4072368"/>
            <a:ext cx="2462400" cy="246350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18" name="object 58">
            <a:extLst>
              <a:ext uri="{FF2B5EF4-FFF2-40B4-BE49-F238E27FC236}">
                <a16:creationId xmlns:a16="http://schemas.microsoft.com/office/drawing/2014/main" id="{3A756598-FC96-E452-AD85-458F2767DEC7}"/>
              </a:ext>
            </a:extLst>
          </p:cNvPr>
          <p:cNvSpPr txBox="1"/>
          <p:nvPr/>
        </p:nvSpPr>
        <p:spPr>
          <a:xfrm>
            <a:off x="1734154" y="4877154"/>
            <a:ext cx="2323944" cy="979884"/>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nSpc>
                <a:spcPct val="82000"/>
              </a:lnSpc>
              <a:spcBef>
                <a:spcPts val="217"/>
              </a:spcBef>
            </a:pPr>
            <a:r>
              <a:rPr lang="ja-JP" altLang="en-US" sz="2000" dirty="0">
                <a:latin typeface="Yu Gothic" panose="020B0400000000000000" pitchFamily="34" charset="-128"/>
                <a:ea typeface="Yu Gothic" panose="020B0400000000000000" pitchFamily="34" charset="-128"/>
              </a:rPr>
              <a:t>年間総破砕量の</a:t>
            </a:r>
            <a:endParaRPr lang="en-US" altLang="ja-JP" sz="2000" dirty="0">
              <a:latin typeface="Yu Gothic" panose="020B0400000000000000" pitchFamily="34" charset="-128"/>
              <a:ea typeface="Yu Gothic" panose="020B0400000000000000" pitchFamily="34" charset="-128"/>
            </a:endParaRPr>
          </a:p>
          <a:p>
            <a:pPr>
              <a:lnSpc>
                <a:spcPct val="82000"/>
              </a:lnSpc>
              <a:spcBef>
                <a:spcPts val="217"/>
              </a:spcBef>
            </a:pPr>
            <a:r>
              <a:rPr lang="ja-JP" altLang="en-US" sz="2400" dirty="0">
                <a:latin typeface="Yu Gothic" panose="020B0400000000000000" pitchFamily="34" charset="-128"/>
                <a:ea typeface="Yu Gothic" panose="020B0400000000000000" pitchFamily="34" charset="-128"/>
              </a:rPr>
              <a:t>約</a:t>
            </a:r>
            <a:r>
              <a:rPr lang="en-AU" sz="5400" dirty="0">
                <a:effectLst/>
                <a:latin typeface="Neue Haas Grotesk Text Pro" panose="020B0504020202020204" pitchFamily="34" charset="77"/>
              </a:rPr>
              <a:t>1/3</a:t>
            </a:r>
          </a:p>
        </p:txBody>
      </p:sp>
      <p:sp>
        <p:nvSpPr>
          <p:cNvPr id="28" name="TextBox 27">
            <a:extLst>
              <a:ext uri="{FF2B5EF4-FFF2-40B4-BE49-F238E27FC236}">
                <a16:creationId xmlns:a16="http://schemas.microsoft.com/office/drawing/2014/main" id="{EC93633A-CD9E-CC49-371B-5615739040C3}"/>
              </a:ext>
            </a:extLst>
          </p:cNvPr>
          <p:cNvSpPr txBox="1"/>
          <p:nvPr/>
        </p:nvSpPr>
        <p:spPr>
          <a:xfrm>
            <a:off x="9605975" y="3928754"/>
            <a:ext cx="2069911" cy="1896801"/>
          </a:xfrm>
          <a:prstGeom prst="rect">
            <a:avLst/>
          </a:prstGeom>
          <a:noFill/>
        </p:spPr>
        <p:txBody>
          <a:bodyPr wrap="square" anchor="b">
            <a:spAutoFit/>
          </a:bodyPr>
          <a:lstStyle/>
          <a:p>
            <a:pPr>
              <a:buClr>
                <a:srgbClr val="F40000"/>
              </a:buClr>
            </a:pPr>
            <a:r>
              <a:rPr lang="ja-JP" altLang="en-US" sz="1600" b="1" dirty="0">
                <a:latin typeface="Yu Gothic Medium" panose="020B0500000000000000" pitchFamily="34" charset="-128"/>
                <a:ea typeface="Yu Gothic Medium" panose="020B0500000000000000" pitchFamily="34" charset="-128"/>
                <a:cs typeface="Hellix SemiBold"/>
              </a:rPr>
              <a:t>典型的な風味：</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ライム果皮</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レモン</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リンゴ</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オレンジの花</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蜂蜜</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トースト</a:t>
            </a:r>
            <a:endParaRPr lang="en-AU" sz="1600" dirty="0">
              <a:effectLst/>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923115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591955" y="590594"/>
            <a:ext cx="7904034" cy="1325562"/>
          </a:xfrm>
        </p:spPr>
        <p:txBody>
          <a:bodyPr/>
          <a:lstStyle/>
          <a:p>
            <a:r>
              <a:rPr lang="ja-JP" altLang="en-US" sz="3200" b="1" dirty="0">
                <a:solidFill>
                  <a:schemeClr val="bg2"/>
                </a:solidFill>
                <a:latin typeface="Yu Gothic Medium" panose="020B0400000000000000" pitchFamily="34" charset="-128"/>
                <a:ea typeface="Yu Gothic Medium" panose="020B0400000000000000" pitchFamily="34" charset="-128"/>
              </a:rPr>
              <a:t>リースリング</a:t>
            </a:r>
            <a:br>
              <a:rPr lang="en-US" sz="3200" dirty="0">
                <a:solidFill>
                  <a:schemeClr val="accent3"/>
                </a:solidFill>
                <a:latin typeface="Yu Gothic Medium" panose="020B0400000000000000" pitchFamily="34" charset="-128"/>
                <a:ea typeface="Yu Gothic Medium" panose="020B0400000000000000" pitchFamily="34" charset="-128"/>
              </a:rPr>
            </a:br>
            <a:r>
              <a:rPr lang="ja-JP" altLang="en-US" sz="4400" dirty="0">
                <a:solidFill>
                  <a:schemeClr val="accent2"/>
                </a:solidFill>
                <a:latin typeface="Yu Gothic Medium" panose="020B0400000000000000" pitchFamily="34" charset="-128"/>
                <a:ea typeface="Yu Gothic Medium" panose="020B0400000000000000" pitchFamily="34" charset="-128"/>
              </a:rPr>
              <a:t>特徴</a:t>
            </a:r>
            <a:endParaRPr lang="en-US" sz="4000" dirty="0">
              <a:solidFill>
                <a:schemeClr val="accent2"/>
              </a:solidFill>
              <a:latin typeface="Yu Gothic Medium" panose="020B0400000000000000" pitchFamily="34" charset="-128"/>
              <a:ea typeface="Yu Gothic Medium" panose="020B0400000000000000" pitchFamily="34" charset="-128"/>
            </a:endParaRPr>
          </a:p>
        </p:txBody>
      </p:sp>
      <p:sp>
        <p:nvSpPr>
          <p:cNvPr id="10" name="Oval 9">
            <a:extLst>
              <a:ext uri="{FF2B5EF4-FFF2-40B4-BE49-F238E27FC236}">
                <a16:creationId xmlns:a16="http://schemas.microsoft.com/office/drawing/2014/main" id="{6F56D2EB-195E-E0F7-2B13-B4E3B0A8B0B4}"/>
              </a:ext>
            </a:extLst>
          </p:cNvPr>
          <p:cNvSpPr/>
          <p:nvPr/>
        </p:nvSpPr>
        <p:spPr>
          <a:xfrm>
            <a:off x="2039127" y="199586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403270" y="199295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2767413" y="199295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3131556" y="199295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5D5E2F84-A7FC-2923-990C-971FADE9EC37}"/>
              </a:ext>
            </a:extLst>
          </p:cNvPr>
          <p:cNvSpPr/>
          <p:nvPr/>
        </p:nvSpPr>
        <p:spPr>
          <a:xfrm>
            <a:off x="3496080" y="199295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3860604" y="199295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218949" y="199295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4589651" y="199295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4954175" y="199295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2767414" y="2431949"/>
            <a:ext cx="20720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リースリング</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54" name="Oval 53">
            <a:extLst>
              <a:ext uri="{FF2B5EF4-FFF2-40B4-BE49-F238E27FC236}">
                <a16:creationId xmlns:a16="http://schemas.microsoft.com/office/drawing/2014/main" id="{889E2E6B-B4FC-4D27-093E-FF22D5ADCF2C}"/>
              </a:ext>
            </a:extLst>
          </p:cNvPr>
          <p:cNvSpPr/>
          <p:nvPr/>
        </p:nvSpPr>
        <p:spPr>
          <a:xfrm>
            <a:off x="2039127" y="314503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403270" y="314213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2767413" y="314213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3131556" y="314213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28A46049-63B6-2E72-2848-E3A891BCC211}"/>
              </a:ext>
            </a:extLst>
          </p:cNvPr>
          <p:cNvSpPr/>
          <p:nvPr/>
        </p:nvSpPr>
        <p:spPr>
          <a:xfrm>
            <a:off x="3496080" y="314213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3860604" y="314213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218949" y="314213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4589651" y="314213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4954175" y="314213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0578BD73-E803-010F-D580-99A4F5AF1A1C}"/>
              </a:ext>
            </a:extLst>
          </p:cNvPr>
          <p:cNvSpPr/>
          <p:nvPr/>
        </p:nvSpPr>
        <p:spPr>
          <a:xfrm>
            <a:off x="2039127" y="398529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403270" y="398239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2767413" y="398239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3131556" y="398239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496080" y="398239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3860604" y="398239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218949" y="398239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4589651" y="398239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4954175" y="398239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9ADF75C1-2283-CB22-99AC-2C1A54F55AA9}"/>
              </a:ext>
            </a:extLst>
          </p:cNvPr>
          <p:cNvSpPr/>
          <p:nvPr/>
        </p:nvSpPr>
        <p:spPr>
          <a:xfrm>
            <a:off x="2039127" y="482555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403270" y="48226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2767413" y="48226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3131556" y="48226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496080" y="48226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3860604" y="48226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218949" y="48226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4589651" y="48226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4954175" y="482265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C078604D-736D-2D36-8664-746636080348}"/>
              </a:ext>
            </a:extLst>
          </p:cNvPr>
          <p:cNvSpPr/>
          <p:nvPr/>
        </p:nvSpPr>
        <p:spPr>
          <a:xfrm>
            <a:off x="2039127" y="517154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403270" y="516864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2767413" y="516864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3131556" y="516864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496080" y="516864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3860604" y="516864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218949" y="516864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4589651" y="516864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4954175" y="516864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D11C57C6-EF40-F4C0-3BC7-803F45BD5066}"/>
              </a:ext>
            </a:extLst>
          </p:cNvPr>
          <p:cNvSpPr/>
          <p:nvPr/>
        </p:nvSpPr>
        <p:spPr>
          <a:xfrm>
            <a:off x="2039127" y="595620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403270" y="595329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2767413" y="595329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3131556" y="595329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1" name="Oval 120">
            <a:extLst>
              <a:ext uri="{FF2B5EF4-FFF2-40B4-BE49-F238E27FC236}">
                <a16:creationId xmlns:a16="http://schemas.microsoft.com/office/drawing/2014/main" id="{EEF402AA-A4A0-D4C2-059E-E66982B6EBE5}"/>
              </a:ext>
            </a:extLst>
          </p:cNvPr>
          <p:cNvSpPr/>
          <p:nvPr/>
        </p:nvSpPr>
        <p:spPr>
          <a:xfrm>
            <a:off x="3495699" y="595329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4589651" y="595329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4954175" y="595329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941095" y="560222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404224" y="5631099"/>
            <a:ext cx="11673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11% – 13.5%</a:t>
            </a:r>
          </a:p>
        </p:txBody>
      </p:sp>
      <p:sp>
        <p:nvSpPr>
          <p:cNvPr id="127" name="Title 2">
            <a:extLst>
              <a:ext uri="{FF2B5EF4-FFF2-40B4-BE49-F238E27FC236}">
                <a16:creationId xmlns:a16="http://schemas.microsoft.com/office/drawing/2014/main" id="{B5A9709D-06AD-382A-042C-DC037BA6DFC0}"/>
              </a:ext>
            </a:extLst>
          </p:cNvPr>
          <p:cNvSpPr txBox="1"/>
          <p:nvPr/>
        </p:nvSpPr>
        <p:spPr>
          <a:xfrm>
            <a:off x="4503977" y="563621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2551986" y="230408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3493313" y="5953298"/>
            <a:ext cx="1010664" cy="272668"/>
            <a:chOff x="7674890" y="5926610"/>
            <a:chExt cx="1010664" cy="272668"/>
          </a:xfrm>
        </p:grpSpPr>
        <p:sp>
          <p:nvSpPr>
            <p:cNvPr id="8" name="Freeform 7">
              <a:extLst>
                <a:ext uri="{FF2B5EF4-FFF2-40B4-BE49-F238E27FC236}">
                  <a16:creationId xmlns:a16="http://schemas.microsoft.com/office/drawing/2014/main" id="{4457550D-D6A7-A7C4-1FA9-F03BB865B97A}"/>
                </a:ext>
              </a:extLst>
            </p:cNvPr>
            <p:cNvSpPr/>
            <p:nvPr/>
          </p:nvSpPr>
          <p:spPr>
            <a:xfrm>
              <a:off x="8543846"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840692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3" name="Oval 2">
            <a:extLst>
              <a:ext uri="{FF2B5EF4-FFF2-40B4-BE49-F238E27FC236}">
                <a16:creationId xmlns:a16="http://schemas.microsoft.com/office/drawing/2014/main" id="{32FE7FAC-8AD5-96BC-264F-50623C602AE8}"/>
              </a:ext>
            </a:extLst>
          </p:cNvPr>
          <p:cNvSpPr/>
          <p:nvPr/>
        </p:nvSpPr>
        <p:spPr>
          <a:xfrm>
            <a:off x="3863929" y="595329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pic>
        <p:nvPicPr>
          <p:cNvPr id="4" name="Picture Placeholder 8" descr="A close up of a bottle&#10;&#10;Description automatically generated">
            <a:extLst>
              <a:ext uri="{FF2B5EF4-FFF2-40B4-BE49-F238E27FC236}">
                <a16:creationId xmlns:a16="http://schemas.microsoft.com/office/drawing/2014/main" id="{A52A9AF0-DEB6-E564-888A-42D03EBFEC78}"/>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8663262" y="590594"/>
            <a:ext cx="2018947" cy="6112048"/>
          </a:xfrm>
          <a:prstGeom prst="rect">
            <a:avLst/>
          </a:prstGeom>
        </p:spPr>
      </p:pic>
      <p:sp>
        <p:nvSpPr>
          <p:cNvPr id="5" name="object 10">
            <a:extLst>
              <a:ext uri="{FF2B5EF4-FFF2-40B4-BE49-F238E27FC236}">
                <a16:creationId xmlns:a16="http://schemas.microsoft.com/office/drawing/2014/main" id="{D7B94A81-E7A8-C1B5-031B-D88192AC4506}"/>
              </a:ext>
            </a:extLst>
          </p:cNvPr>
          <p:cNvSpPr txBox="1"/>
          <p:nvPr/>
        </p:nvSpPr>
        <p:spPr>
          <a:xfrm rot="16200000">
            <a:off x="7903914" y="4201957"/>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RIESLING</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11" name="Straight Connector 10">
            <a:extLst>
              <a:ext uri="{FF2B5EF4-FFF2-40B4-BE49-F238E27FC236}">
                <a16:creationId xmlns:a16="http://schemas.microsoft.com/office/drawing/2014/main" id="{C03FDA0F-21D6-B6B2-AE51-AE04EAF96B95}"/>
              </a:ext>
            </a:extLst>
          </p:cNvPr>
          <p:cNvCxnSpPr>
            <a:cxnSpLocks/>
          </p:cNvCxnSpPr>
          <p:nvPr/>
        </p:nvCxnSpPr>
        <p:spPr>
          <a:xfrm>
            <a:off x="3992166" y="230408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8A61614-7002-6A26-BEB0-31C1E030BADD}"/>
              </a:ext>
            </a:extLst>
          </p:cNvPr>
          <p:cNvCxnSpPr>
            <a:cxnSpLocks/>
          </p:cNvCxnSpPr>
          <p:nvPr/>
        </p:nvCxnSpPr>
        <p:spPr>
          <a:xfrm>
            <a:off x="2557377" y="2429767"/>
            <a:ext cx="14351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Title 2">
            <a:extLst>
              <a:ext uri="{FF2B5EF4-FFF2-40B4-BE49-F238E27FC236}">
                <a16:creationId xmlns:a16="http://schemas.microsoft.com/office/drawing/2014/main" id="{20FEC84F-0B01-3166-B4C3-DE35F88C74B6}"/>
              </a:ext>
            </a:extLst>
          </p:cNvPr>
          <p:cNvSpPr txBox="1"/>
          <p:nvPr/>
        </p:nvSpPr>
        <p:spPr>
          <a:xfrm>
            <a:off x="530425" y="1994238"/>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17" name="Straight Connector 16">
            <a:extLst>
              <a:ext uri="{FF2B5EF4-FFF2-40B4-BE49-F238E27FC236}">
                <a16:creationId xmlns:a16="http://schemas.microsoft.com/office/drawing/2014/main" id="{9CD5DD76-D953-6B02-7857-B620E7AD443C}"/>
              </a:ext>
            </a:extLst>
          </p:cNvPr>
          <p:cNvCxnSpPr>
            <a:cxnSpLocks/>
          </p:cNvCxnSpPr>
          <p:nvPr/>
        </p:nvCxnSpPr>
        <p:spPr>
          <a:xfrm>
            <a:off x="1076945" y="2102604"/>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 name="Title 2">
            <a:extLst>
              <a:ext uri="{FF2B5EF4-FFF2-40B4-BE49-F238E27FC236}">
                <a16:creationId xmlns:a16="http://schemas.microsoft.com/office/drawing/2014/main" id="{3C314BFB-260F-6D7B-D870-494F90FC9123}"/>
              </a:ext>
            </a:extLst>
          </p:cNvPr>
          <p:cNvSpPr txBox="1"/>
          <p:nvPr/>
        </p:nvSpPr>
        <p:spPr>
          <a:xfrm>
            <a:off x="530424" y="309626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19" name="Title 2">
            <a:extLst>
              <a:ext uri="{FF2B5EF4-FFF2-40B4-BE49-F238E27FC236}">
                <a16:creationId xmlns:a16="http://schemas.microsoft.com/office/drawing/2014/main" id="{2C28B617-4102-5F2B-82BD-68316A80611D}"/>
              </a:ext>
            </a:extLst>
          </p:cNvPr>
          <p:cNvSpPr txBox="1"/>
          <p:nvPr/>
        </p:nvSpPr>
        <p:spPr>
          <a:xfrm>
            <a:off x="1912839" y="28000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0" name="Title 2">
            <a:extLst>
              <a:ext uri="{FF2B5EF4-FFF2-40B4-BE49-F238E27FC236}">
                <a16:creationId xmlns:a16="http://schemas.microsoft.com/office/drawing/2014/main" id="{4CD9302F-46DC-7AF7-E032-EBCEB1E0B0A1}"/>
              </a:ext>
            </a:extLst>
          </p:cNvPr>
          <p:cNvSpPr txBox="1"/>
          <p:nvPr/>
        </p:nvSpPr>
        <p:spPr>
          <a:xfrm>
            <a:off x="3044394" y="2800095"/>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1" name="Title 2">
            <a:extLst>
              <a:ext uri="{FF2B5EF4-FFF2-40B4-BE49-F238E27FC236}">
                <a16:creationId xmlns:a16="http://schemas.microsoft.com/office/drawing/2014/main" id="{2F5E8938-0DD8-7076-1575-54E9668B6614}"/>
              </a:ext>
            </a:extLst>
          </p:cNvPr>
          <p:cNvSpPr txBox="1"/>
          <p:nvPr/>
        </p:nvSpPr>
        <p:spPr>
          <a:xfrm>
            <a:off x="4475721" y="28000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2" name="Title 2">
            <a:extLst>
              <a:ext uri="{FF2B5EF4-FFF2-40B4-BE49-F238E27FC236}">
                <a16:creationId xmlns:a16="http://schemas.microsoft.com/office/drawing/2014/main" id="{BF5BA25D-29C0-E4C7-FD9B-FE110FECD332}"/>
              </a:ext>
            </a:extLst>
          </p:cNvPr>
          <p:cNvSpPr txBox="1"/>
          <p:nvPr/>
        </p:nvSpPr>
        <p:spPr>
          <a:xfrm>
            <a:off x="1912839" y="36260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3" name="Title 2">
            <a:extLst>
              <a:ext uri="{FF2B5EF4-FFF2-40B4-BE49-F238E27FC236}">
                <a16:creationId xmlns:a16="http://schemas.microsoft.com/office/drawing/2014/main" id="{CF940515-D0AA-C710-D8F7-139D2B4A1187}"/>
              </a:ext>
            </a:extLst>
          </p:cNvPr>
          <p:cNvSpPr txBox="1"/>
          <p:nvPr/>
        </p:nvSpPr>
        <p:spPr>
          <a:xfrm>
            <a:off x="3033407" y="362606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24" name="Title 2">
            <a:extLst>
              <a:ext uri="{FF2B5EF4-FFF2-40B4-BE49-F238E27FC236}">
                <a16:creationId xmlns:a16="http://schemas.microsoft.com/office/drawing/2014/main" id="{4ACF5F2C-9D91-C8C4-DB71-4B94A230B25C}"/>
              </a:ext>
            </a:extLst>
          </p:cNvPr>
          <p:cNvSpPr txBox="1"/>
          <p:nvPr/>
        </p:nvSpPr>
        <p:spPr>
          <a:xfrm>
            <a:off x="4475721" y="36260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25" name="Straight Connector 24">
            <a:extLst>
              <a:ext uri="{FF2B5EF4-FFF2-40B4-BE49-F238E27FC236}">
                <a16:creationId xmlns:a16="http://schemas.microsoft.com/office/drawing/2014/main" id="{862B2DAD-EBC8-7407-21DD-31AD1D7DEF67}"/>
              </a:ext>
            </a:extLst>
          </p:cNvPr>
          <p:cNvCxnSpPr>
            <a:cxnSpLocks/>
          </p:cNvCxnSpPr>
          <p:nvPr/>
        </p:nvCxnSpPr>
        <p:spPr>
          <a:xfrm>
            <a:off x="1206691" y="3264139"/>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6" name="Title 2">
            <a:extLst>
              <a:ext uri="{FF2B5EF4-FFF2-40B4-BE49-F238E27FC236}">
                <a16:creationId xmlns:a16="http://schemas.microsoft.com/office/drawing/2014/main" id="{73AA425C-72A9-7B40-5A16-73A4F6F745B4}"/>
              </a:ext>
            </a:extLst>
          </p:cNvPr>
          <p:cNvSpPr txBox="1"/>
          <p:nvPr/>
        </p:nvSpPr>
        <p:spPr>
          <a:xfrm>
            <a:off x="530424" y="396741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27" name="Straight Connector 26">
            <a:extLst>
              <a:ext uri="{FF2B5EF4-FFF2-40B4-BE49-F238E27FC236}">
                <a16:creationId xmlns:a16="http://schemas.microsoft.com/office/drawing/2014/main" id="{50C8F648-B1D5-FB9B-0D7B-9B4DCCF2E830}"/>
              </a:ext>
            </a:extLst>
          </p:cNvPr>
          <p:cNvCxnSpPr>
            <a:cxnSpLocks/>
          </p:cNvCxnSpPr>
          <p:nvPr/>
        </p:nvCxnSpPr>
        <p:spPr>
          <a:xfrm>
            <a:off x="1076945" y="413529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Title 2">
            <a:extLst>
              <a:ext uri="{FF2B5EF4-FFF2-40B4-BE49-F238E27FC236}">
                <a16:creationId xmlns:a16="http://schemas.microsoft.com/office/drawing/2014/main" id="{FB071FC7-8E75-7EC5-0BB0-320C6ADC2DDE}"/>
              </a:ext>
            </a:extLst>
          </p:cNvPr>
          <p:cNvSpPr txBox="1"/>
          <p:nvPr/>
        </p:nvSpPr>
        <p:spPr>
          <a:xfrm>
            <a:off x="530424" y="515366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34" name="Straight Connector 33">
            <a:extLst>
              <a:ext uri="{FF2B5EF4-FFF2-40B4-BE49-F238E27FC236}">
                <a16:creationId xmlns:a16="http://schemas.microsoft.com/office/drawing/2014/main" id="{CB84C0F5-5481-74CB-DE80-AF64DC5FF23F}"/>
              </a:ext>
            </a:extLst>
          </p:cNvPr>
          <p:cNvCxnSpPr>
            <a:cxnSpLocks/>
          </p:cNvCxnSpPr>
          <p:nvPr/>
        </p:nvCxnSpPr>
        <p:spPr>
          <a:xfrm>
            <a:off x="885825" y="5321538"/>
            <a:ext cx="107335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5" name="Title 2">
            <a:extLst>
              <a:ext uri="{FF2B5EF4-FFF2-40B4-BE49-F238E27FC236}">
                <a16:creationId xmlns:a16="http://schemas.microsoft.com/office/drawing/2014/main" id="{97B5446D-1D41-6DFA-9C0E-5B9AACD29856}"/>
              </a:ext>
            </a:extLst>
          </p:cNvPr>
          <p:cNvSpPr txBox="1"/>
          <p:nvPr/>
        </p:nvSpPr>
        <p:spPr>
          <a:xfrm>
            <a:off x="530424" y="593832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36" name="Straight Connector 35">
            <a:extLst>
              <a:ext uri="{FF2B5EF4-FFF2-40B4-BE49-F238E27FC236}">
                <a16:creationId xmlns:a16="http://schemas.microsoft.com/office/drawing/2014/main" id="{4E4ACF69-1EB1-C4E4-D5DC-414400909003}"/>
              </a:ext>
            </a:extLst>
          </p:cNvPr>
          <p:cNvCxnSpPr>
            <a:cxnSpLocks/>
          </p:cNvCxnSpPr>
          <p:nvPr/>
        </p:nvCxnSpPr>
        <p:spPr>
          <a:xfrm>
            <a:off x="1634799" y="6106192"/>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7" name="Title 2">
            <a:extLst>
              <a:ext uri="{FF2B5EF4-FFF2-40B4-BE49-F238E27FC236}">
                <a16:creationId xmlns:a16="http://schemas.microsoft.com/office/drawing/2014/main" id="{69715EC5-7F9F-A63D-6504-7188AA80CF0D}"/>
              </a:ext>
            </a:extLst>
          </p:cNvPr>
          <p:cNvSpPr txBox="1"/>
          <p:nvPr/>
        </p:nvSpPr>
        <p:spPr>
          <a:xfrm>
            <a:off x="1667982" y="4550250"/>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8" name="Title 2">
            <a:extLst>
              <a:ext uri="{FF2B5EF4-FFF2-40B4-BE49-F238E27FC236}">
                <a16:creationId xmlns:a16="http://schemas.microsoft.com/office/drawing/2014/main" id="{EE452000-364D-5CD5-5AA9-5A1BAC8EFEE1}"/>
              </a:ext>
            </a:extLst>
          </p:cNvPr>
          <p:cNvSpPr txBox="1"/>
          <p:nvPr/>
        </p:nvSpPr>
        <p:spPr>
          <a:xfrm>
            <a:off x="3036995" y="4554204"/>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9" name="Title 2">
            <a:extLst>
              <a:ext uri="{FF2B5EF4-FFF2-40B4-BE49-F238E27FC236}">
                <a16:creationId xmlns:a16="http://schemas.microsoft.com/office/drawing/2014/main" id="{5FFB4098-01E2-4AA1-1D4A-DFCDA514E5A0}"/>
              </a:ext>
            </a:extLst>
          </p:cNvPr>
          <p:cNvSpPr txBox="1"/>
          <p:nvPr/>
        </p:nvSpPr>
        <p:spPr>
          <a:xfrm>
            <a:off x="4479309" y="4525330"/>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40" name="Title 2">
            <a:extLst>
              <a:ext uri="{FF2B5EF4-FFF2-40B4-BE49-F238E27FC236}">
                <a16:creationId xmlns:a16="http://schemas.microsoft.com/office/drawing/2014/main" id="{8A867E6E-D1C0-984E-3F37-8789118D4D60}"/>
              </a:ext>
            </a:extLst>
          </p:cNvPr>
          <p:cNvSpPr txBox="1"/>
          <p:nvPr/>
        </p:nvSpPr>
        <p:spPr>
          <a:xfrm>
            <a:off x="534012" y="4836358"/>
            <a:ext cx="1100787" cy="25752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dirty="0">
                <a:solidFill>
                  <a:schemeClr val="tx1"/>
                </a:solidFill>
                <a:latin typeface="Yu Gothic" panose="020B0400000000000000" pitchFamily="34" charset="-128"/>
                <a:ea typeface="Yu Gothic" panose="020B0400000000000000" pitchFamily="34" charset="-128"/>
              </a:rPr>
              <a:t>オーク</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47" name="Straight Connector 46">
            <a:extLst>
              <a:ext uri="{FF2B5EF4-FFF2-40B4-BE49-F238E27FC236}">
                <a16:creationId xmlns:a16="http://schemas.microsoft.com/office/drawing/2014/main" id="{23EB8DDF-AA84-649A-10F8-76B37DE10236}"/>
              </a:ext>
            </a:extLst>
          </p:cNvPr>
          <p:cNvCxnSpPr>
            <a:cxnSpLocks/>
          </p:cNvCxnSpPr>
          <p:nvPr/>
        </p:nvCxnSpPr>
        <p:spPr>
          <a:xfrm>
            <a:off x="1293962" y="4999486"/>
            <a:ext cx="66521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567209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1F640467-1889-2B3B-7EE1-42E22F33BA60}"/>
              </a:ext>
            </a:extLst>
          </p:cNvPr>
          <p:cNvCxnSpPr>
            <a:cxnSpLocks/>
          </p:cNvCxnSpPr>
          <p:nvPr/>
        </p:nvCxnSpPr>
        <p:spPr>
          <a:xfrm>
            <a:off x="2407369" y="3820692"/>
            <a:ext cx="0" cy="3344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1120820"/>
          </a:xfrm>
          <a:prstGeom prst="rect">
            <a:avLst/>
          </a:prstGeom>
          <a:noFill/>
        </p:spPr>
        <p:txBody>
          <a:bodyPr wrap="square">
            <a:spAutoFit/>
          </a:bodyPr>
          <a:lstStyle/>
          <a:p>
            <a:pPr>
              <a:lnSpc>
                <a:spcPct val="82000"/>
              </a:lnSpc>
            </a:pPr>
            <a:r>
              <a:rPr lang="en-US" altLang="ja-JP" sz="3200" dirty="0">
                <a:solidFill>
                  <a:srgbClr val="601329"/>
                </a:solidFill>
                <a:latin typeface="+mj-lt"/>
                <a:ea typeface="Yu Gothic Medium" panose="020B0400000000000000" pitchFamily="34" charset="-128"/>
                <a:cs typeface="Arial" panose="020B0604020202020204" pitchFamily="34" charset="0"/>
              </a:rPr>
              <a:t>CLARE VALLEY</a:t>
            </a:r>
            <a:br>
              <a:rPr lang="en-US" altLang="ja-JP" sz="3200" dirty="0">
                <a:solidFill>
                  <a:srgbClr val="601329"/>
                </a:solidFill>
                <a:latin typeface="Yu Gothic Medium" panose="020B0400000000000000" pitchFamily="34" charset="-128"/>
                <a:ea typeface="Yu Gothic Medium" panose="020B0400000000000000" pitchFamily="34" charset="-128"/>
              </a:rPr>
            </a:br>
            <a:r>
              <a:rPr lang="ja-JP" altLang="en-US" sz="4800" b="1" dirty="0">
                <a:solidFill>
                  <a:schemeClr val="bg2"/>
                </a:solidFill>
                <a:latin typeface="Yu Gothic Medium" panose="020B0400000000000000" pitchFamily="34" charset="-128"/>
                <a:ea typeface="Yu Gothic Medium" panose="020B0400000000000000" pitchFamily="34" charset="-128"/>
              </a:rPr>
              <a:t>シラーズ</a:t>
            </a:r>
            <a:endParaRPr lang="en-US" sz="5440" b="1" dirty="0">
              <a:solidFill>
                <a:schemeClr val="bg2"/>
              </a:solidFill>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699307" y="2071699"/>
            <a:ext cx="3286294" cy="584775"/>
          </a:xfrm>
          <a:prstGeom prst="rect">
            <a:avLst/>
          </a:prstGeom>
          <a:noFill/>
        </p:spPr>
        <p:txBody>
          <a:bodyPr wrap="square" anchor="b">
            <a:spAutoFit/>
          </a:bodyPr>
          <a:lstStyle/>
          <a:p>
            <a:pPr algn="ctr">
              <a:spcBef>
                <a:spcPts val="217"/>
              </a:spcBef>
              <a:spcAft>
                <a:spcPts val="315"/>
              </a:spcAft>
            </a:pPr>
            <a:r>
              <a:rPr lang="ja-JP" altLang="en-US" sz="1600" dirty="0">
                <a:effectLst/>
                <a:latin typeface="Yu Gothic Medium" panose="020B0400000000000000" pitchFamily="34" charset="-128"/>
                <a:ea typeface="Yu Gothic Medium" panose="020B0400000000000000" pitchFamily="34" charset="-128"/>
              </a:rPr>
              <a:t>日中の気温の高さから</a:t>
            </a:r>
            <a:br>
              <a:rPr lang="ja-JP" altLang="en-US" sz="1600" dirty="0">
                <a:effectLst/>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豊かな味わいのワインが生まれる</a:t>
            </a:r>
            <a:endParaRPr lang="en-AU" sz="1600" dirty="0">
              <a:effectLst/>
              <a:latin typeface="Yu Gothic Medium" panose="020B0400000000000000" pitchFamily="34" charset="-128"/>
              <a:ea typeface="Yu Gothic Medium" panose="020B0400000000000000" pitchFamily="34" charset="-128"/>
            </a:endParaRPr>
          </a:p>
        </p:txBody>
      </p: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2724757"/>
            <a:ext cx="0" cy="3344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059166"/>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9EE6620A-6DE8-9F2C-93D7-EA689D1394C6}"/>
              </a:ext>
            </a:extLst>
          </p:cNvPr>
          <p:cNvSpPr txBox="1"/>
          <p:nvPr/>
        </p:nvSpPr>
        <p:spPr>
          <a:xfrm>
            <a:off x="8275037" y="4755411"/>
            <a:ext cx="2805709" cy="1364733"/>
          </a:xfrm>
          <a:prstGeom prst="rect">
            <a:avLst/>
          </a:prstGeom>
          <a:noFill/>
        </p:spPr>
        <p:txBody>
          <a:bodyPr wrap="square" anchor="b">
            <a:spAutoFit/>
          </a:bodyPr>
          <a:lstStyle/>
          <a:p>
            <a:pPr>
              <a:buClr>
                <a:srgbClr val="F40000"/>
              </a:buClr>
            </a:pPr>
            <a:r>
              <a:rPr lang="ja-JP" altLang="en-US" sz="1600" b="1" dirty="0">
                <a:latin typeface="Yu Gothic Medium" panose="020B0500000000000000" pitchFamily="34" charset="-128"/>
                <a:ea typeface="Yu Gothic Medium" panose="020B0500000000000000" pitchFamily="34" charset="-128"/>
                <a:cs typeface="Hellix SemiBold"/>
              </a:rPr>
              <a:t>典型的な風味：</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ブラックベリー</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ブラックチェリー</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プラム</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甘草</a:t>
            </a:r>
            <a:endParaRPr lang="en-AU" sz="1600" dirty="0">
              <a:effectLst/>
              <a:latin typeface="Yu Gothic Medium" panose="020B0400000000000000" pitchFamily="34" charset="-128"/>
              <a:ea typeface="Yu Gothic Medium" panose="020B04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4306262"/>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267553" y="4298642"/>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 name="Straight Connector 1">
            <a:extLst>
              <a:ext uri="{FF2B5EF4-FFF2-40B4-BE49-F238E27FC236}">
                <a16:creationId xmlns:a16="http://schemas.microsoft.com/office/drawing/2014/main" id="{F68A0282-85C2-39D4-A1F6-8FC7066C7C65}"/>
              </a:ext>
            </a:extLst>
          </p:cNvPr>
          <p:cNvCxnSpPr>
            <a:cxnSpLocks/>
          </p:cNvCxnSpPr>
          <p:nvPr/>
        </p:nvCxnSpPr>
        <p:spPr>
          <a:xfrm>
            <a:off x="6727371" y="2329662"/>
            <a:ext cx="106491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D4FC99B8-3E9F-0D61-909A-F13F0AFD6D0F}"/>
              </a:ext>
            </a:extLst>
          </p:cNvPr>
          <p:cNvSpPr/>
          <p:nvPr/>
        </p:nvSpPr>
        <p:spPr>
          <a:xfrm>
            <a:off x="7792285" y="1279549"/>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8" name="object 58">
            <a:extLst>
              <a:ext uri="{FF2B5EF4-FFF2-40B4-BE49-F238E27FC236}">
                <a16:creationId xmlns:a16="http://schemas.microsoft.com/office/drawing/2014/main" id="{C8CDB354-3E36-DCDC-2131-9B374BA49BCC}"/>
              </a:ext>
            </a:extLst>
          </p:cNvPr>
          <p:cNvSpPr txBox="1"/>
          <p:nvPr/>
        </p:nvSpPr>
        <p:spPr>
          <a:xfrm>
            <a:off x="8018558" y="1800566"/>
            <a:ext cx="1659333" cy="112704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1600" dirty="0">
                <a:solidFill>
                  <a:schemeClr val="tx1"/>
                </a:solidFill>
                <a:effectLst/>
                <a:latin typeface="Yu Gothic" panose="020B0400000000000000" pitchFamily="34" charset="-128"/>
                <a:ea typeface="Yu Gothic" panose="020B0400000000000000" pitchFamily="34" charset="-128"/>
              </a:rPr>
              <a:t>豊潤な</a:t>
            </a:r>
            <a:br>
              <a:rPr lang="ja-JP" altLang="en-US" sz="1600" dirty="0">
                <a:solidFill>
                  <a:schemeClr val="tx1"/>
                </a:solidFill>
                <a:effectLst/>
                <a:latin typeface="Yu Gothic" panose="020B0400000000000000" pitchFamily="34" charset="-128"/>
                <a:ea typeface="Yu Gothic" panose="020B0400000000000000" pitchFamily="34" charset="-128"/>
              </a:rPr>
            </a:br>
            <a:r>
              <a:rPr lang="ja-JP" altLang="en-US" sz="1600" dirty="0">
                <a:solidFill>
                  <a:schemeClr val="tx1"/>
                </a:solidFill>
                <a:effectLst/>
                <a:latin typeface="Yu Gothic" panose="020B0400000000000000" pitchFamily="34" charset="-128"/>
                <a:ea typeface="Yu Gothic" panose="020B0400000000000000" pitchFamily="34" charset="-128"/>
              </a:rPr>
              <a:t>テクスチャーが</a:t>
            </a:r>
            <a:br>
              <a:rPr lang="en-US" altLang="ja-JP" sz="1600" dirty="0">
                <a:solidFill>
                  <a:schemeClr val="tx1"/>
                </a:solidFill>
                <a:effectLst/>
                <a:latin typeface="Yu Gothic" panose="020B0400000000000000" pitchFamily="34" charset="-128"/>
                <a:ea typeface="Yu Gothic" panose="020B0400000000000000" pitchFamily="34" charset="-128"/>
              </a:rPr>
            </a:br>
            <a:r>
              <a:rPr lang="ja-JP" altLang="en-US" sz="1600" dirty="0">
                <a:solidFill>
                  <a:schemeClr val="tx1"/>
                </a:solidFill>
                <a:effectLst/>
                <a:latin typeface="Yu Gothic" panose="020B0400000000000000" pitchFamily="34" charset="-128"/>
                <a:ea typeface="Yu Gothic" panose="020B0400000000000000" pitchFamily="34" charset="-128"/>
              </a:rPr>
              <a:t>感じられ、</a:t>
            </a:r>
            <a:br>
              <a:rPr lang="en-US" altLang="ja-JP" sz="1600" dirty="0">
                <a:solidFill>
                  <a:schemeClr val="tx1"/>
                </a:solidFill>
                <a:effectLst/>
                <a:latin typeface="Yu Gothic" panose="020B0400000000000000" pitchFamily="34" charset="-128"/>
                <a:ea typeface="Yu Gothic" panose="020B0400000000000000" pitchFamily="34" charset="-128"/>
              </a:rPr>
            </a:br>
            <a:r>
              <a:rPr lang="ja-JP" altLang="en-US" sz="1600" dirty="0">
                <a:solidFill>
                  <a:schemeClr val="tx1"/>
                </a:solidFill>
                <a:effectLst/>
                <a:latin typeface="Yu Gothic" panose="020B0400000000000000" pitchFamily="34" charset="-128"/>
                <a:ea typeface="Yu Gothic" panose="020B0400000000000000" pitchFamily="34" charset="-128"/>
              </a:rPr>
              <a:t>バランスの</a:t>
            </a:r>
            <a:br>
              <a:rPr lang="en-US" altLang="ja-JP" sz="1600" dirty="0">
                <a:solidFill>
                  <a:schemeClr val="tx1"/>
                </a:solidFill>
                <a:effectLst/>
                <a:latin typeface="Yu Gothic" panose="020B0400000000000000" pitchFamily="34" charset="-128"/>
                <a:ea typeface="Yu Gothic" panose="020B0400000000000000" pitchFamily="34" charset="-128"/>
              </a:rPr>
            </a:br>
            <a:r>
              <a:rPr lang="ja-JP" altLang="en-US" sz="1600" dirty="0">
                <a:solidFill>
                  <a:schemeClr val="tx1"/>
                </a:solidFill>
                <a:effectLst/>
                <a:latin typeface="Yu Gothic" panose="020B0400000000000000" pitchFamily="34" charset="-128"/>
                <a:ea typeface="Yu Gothic" panose="020B0400000000000000" pitchFamily="34" charset="-128"/>
              </a:rPr>
              <a:t>良いワイン</a:t>
            </a:r>
            <a:endParaRPr lang="en-AU" sz="1600" dirty="0">
              <a:solidFill>
                <a:schemeClr val="tx1"/>
              </a:solidFill>
              <a:effectLst/>
              <a:latin typeface="Yu Gothic" panose="020B0400000000000000" pitchFamily="34" charset="-128"/>
              <a:ea typeface="Yu Gothic" panose="020B0400000000000000" pitchFamily="34" charset="-128"/>
            </a:endParaRPr>
          </a:p>
        </p:txBody>
      </p:sp>
      <p:cxnSp>
        <p:nvCxnSpPr>
          <p:cNvPr id="13" name="Straight Connector 12">
            <a:extLst>
              <a:ext uri="{FF2B5EF4-FFF2-40B4-BE49-F238E27FC236}">
                <a16:creationId xmlns:a16="http://schemas.microsoft.com/office/drawing/2014/main" id="{2616338A-F97E-475B-5F80-01C06F05993F}"/>
              </a:ext>
            </a:extLst>
          </p:cNvPr>
          <p:cNvCxnSpPr>
            <a:cxnSpLocks/>
          </p:cNvCxnSpPr>
          <p:nvPr/>
        </p:nvCxnSpPr>
        <p:spPr>
          <a:xfrm>
            <a:off x="2400300" y="3832372"/>
            <a:ext cx="355502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4" name="Oval 13">
            <a:extLst>
              <a:ext uri="{FF2B5EF4-FFF2-40B4-BE49-F238E27FC236}">
                <a16:creationId xmlns:a16="http://schemas.microsoft.com/office/drawing/2014/main" id="{24A01A0B-C954-87A8-2FB1-4BCC236C154D}"/>
              </a:ext>
            </a:extLst>
          </p:cNvPr>
          <p:cNvSpPr/>
          <p:nvPr/>
        </p:nvSpPr>
        <p:spPr>
          <a:xfrm>
            <a:off x="1237069" y="4068983"/>
            <a:ext cx="2462400" cy="246350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16" name="object 58">
            <a:extLst>
              <a:ext uri="{FF2B5EF4-FFF2-40B4-BE49-F238E27FC236}">
                <a16:creationId xmlns:a16="http://schemas.microsoft.com/office/drawing/2014/main" id="{BC3D99FA-52FE-7436-8AAA-785A19754885}"/>
              </a:ext>
            </a:extLst>
          </p:cNvPr>
          <p:cNvSpPr txBox="1"/>
          <p:nvPr/>
        </p:nvSpPr>
        <p:spPr>
          <a:xfrm>
            <a:off x="1284574" y="4757090"/>
            <a:ext cx="2323944" cy="142596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nSpc>
                <a:spcPct val="82000"/>
              </a:lnSpc>
              <a:spcBef>
                <a:spcPts val="217"/>
              </a:spcBef>
            </a:pPr>
            <a:r>
              <a:rPr lang="ja-JP" altLang="en-US" sz="2400" dirty="0">
                <a:latin typeface="Yu Gothic" panose="020B0400000000000000" pitchFamily="34" charset="-128"/>
                <a:ea typeface="Yu Gothic" panose="020B0400000000000000" pitchFamily="34" charset="-128"/>
              </a:rPr>
              <a:t>年間総破砕量の</a:t>
            </a:r>
            <a:br>
              <a:rPr lang="en-US" altLang="ja-JP" sz="2400" dirty="0">
                <a:latin typeface="Yu Gothic" panose="020B0400000000000000" pitchFamily="34" charset="-128"/>
                <a:ea typeface="Yu Gothic" panose="020B0400000000000000" pitchFamily="34" charset="-128"/>
              </a:rPr>
            </a:br>
            <a:endParaRPr lang="en-US" altLang="ja-JP" sz="2400" dirty="0">
              <a:latin typeface="Yu Gothic" panose="020B0400000000000000" pitchFamily="34" charset="-128"/>
              <a:ea typeface="Yu Gothic" panose="020B0400000000000000" pitchFamily="34" charset="-128"/>
            </a:endParaRPr>
          </a:p>
          <a:p>
            <a:pPr>
              <a:lnSpc>
                <a:spcPct val="82000"/>
              </a:lnSpc>
              <a:spcBef>
                <a:spcPts val="217"/>
              </a:spcBef>
            </a:pPr>
            <a:r>
              <a:rPr lang="ja-JP" altLang="en-US" sz="2800" dirty="0">
                <a:latin typeface="Yu Gothic" panose="020B0400000000000000" pitchFamily="34" charset="-128"/>
                <a:ea typeface="Yu Gothic" panose="020B0400000000000000" pitchFamily="34" charset="-128"/>
              </a:rPr>
              <a:t>約</a:t>
            </a:r>
            <a:r>
              <a:rPr lang="en-AU" sz="6000" dirty="0">
                <a:effectLst/>
                <a:latin typeface="Neue Haas Grotesk Text Pro" panose="020B0504020202020204" pitchFamily="34" charset="77"/>
              </a:rPr>
              <a:t>1/3</a:t>
            </a:r>
          </a:p>
        </p:txBody>
      </p:sp>
    </p:spTree>
    <p:extLst>
      <p:ext uri="{BB962C8B-B14F-4D97-AF65-F5344CB8AC3E}">
        <p14:creationId xmlns:p14="http://schemas.microsoft.com/office/powerpoint/2010/main" val="1521449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C5E66CB2-0011-D4FF-2B38-8C33B4CF85E4}"/>
              </a:ext>
            </a:extLst>
          </p:cNvPr>
          <p:cNvSpPr txBox="1"/>
          <p:nvPr/>
        </p:nvSpPr>
        <p:spPr>
          <a:xfrm>
            <a:off x="6397084" y="568712"/>
            <a:ext cx="5518128" cy="5755422"/>
          </a:xfrm>
          <a:prstGeom prst="rect">
            <a:avLst/>
          </a:prstGeom>
          <a:noFill/>
        </p:spPr>
        <p:txBody>
          <a:bodyPr wrap="square">
            <a:spAutoFit/>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32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Arial" panose="020B0604020202020204" pitchFamily="34" charset="0"/>
              </a:rPr>
              <a:t>自然から生まれる</a:t>
            </a:r>
            <a:br>
              <a:rPr kumimoji="0" lang="en-AU" altLang="ja-JP" sz="32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Arial" panose="020B0604020202020204" pitchFamily="34" charset="0"/>
              </a:rPr>
            </a:br>
            <a:r>
              <a:rPr kumimoji="0" lang="ja-JP" altLang="en-US" sz="32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Arial" panose="020B0604020202020204" pitchFamily="34" charset="0"/>
              </a:rPr>
              <a:t>飽くなき探求心</a:t>
            </a:r>
            <a:endParaRPr kumimoji="0" lang="en-US" altLang="ja-JP" sz="3200" b="1" i="0" u="none" strike="noStrike" kern="1200" cap="none" spc="0" normalizeH="0" baseline="0" noProof="0" dirty="0">
              <a:ln>
                <a:noFill/>
              </a:ln>
              <a:solidFill>
                <a:srgbClr val="601328"/>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オーストラリアワインは、オーストラリアの大地でモダンな考え方をもって作られています。 多様な気候、雄大な自然。これらが私たちの造るワインに冒険という歓びを</a:t>
            </a:r>
            <a:br>
              <a:rPr kumimoji="0" lang="en-AU" altLang="ja-JP" sz="1600" b="1"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br>
            <a:r>
              <a:rPr kumimoji="0" lang="ja-JP" altLang="en-US" sz="1600" b="1"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もたらしてくれるのです。</a:t>
            </a:r>
            <a:endParaRPr kumimoji="0" lang="en-US" sz="1600" b="1"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オーストラリアは世界で最も多様なワインシーンがある国の一つであり、</a:t>
            </a:r>
            <a:r>
              <a:rPr kumimoji="0" lang="en-US"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65</a:t>
            </a:r>
            <a:r>
              <a:rPr kumimoji="0" lang="ja-JP" alt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ワイン産地で</a:t>
            </a:r>
            <a:r>
              <a:rPr kumimoji="0" lang="en-US"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150</a:t>
            </a:r>
            <a:r>
              <a:rPr kumimoji="0" lang="ja-JP" alt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種以上のブドウ品種が栽培されています。ブドウ農家とワインメーカーの活気あるのコミュニティがあり、</a:t>
            </a:r>
            <a:r>
              <a:rPr kumimoji="0" lang="en-US"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230</a:t>
            </a:r>
            <a:r>
              <a:rPr kumimoji="0" lang="ja-JP" alt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年を超える伝統と強い基盤があります。</a:t>
            </a:r>
            <a:endParaRPr kumimoji="0" lang="en-AU"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ワイン生産者たちはサスティナブルと斬新なワイン造りに挑戦し続け、高品質なワインで国際的な賞賛を受けています。</a:t>
            </a:r>
            <a:endParaRPr kumimoji="0" lang="en-AU"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panose="020B0400000000000000" pitchFamily="34" charset="-128"/>
                <a:ea typeface="Yu Gothic" panose="020B0400000000000000" pitchFamily="34" charset="-128"/>
                <a:cs typeface="Arial" panose="020B0604020202020204" pitchFamily="34" charset="0"/>
              </a:rPr>
              <a:t>ぜひオーストラリアワインの「今」を発見する旅に出かけてみてください。</a:t>
            </a: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sz="1600" b="0" i="0" u="none" strike="noStrike" kern="1200" cap="none" spc="0" normalizeH="0" baseline="0" noProof="0" dirty="0">
              <a:ln>
                <a:noFill/>
              </a:ln>
              <a:solidFill>
                <a:srgbClr val="000000"/>
              </a:solidFill>
              <a:effectLst/>
              <a:uLnTx/>
              <a:uFillTx/>
              <a:latin typeface="Neue Haas Grotesk Text Pro" panose="020B0504020202020204" pitchFamily="34" charset="77"/>
              <a:ea typeface="HGPｺﾞｼｯｸM" panose="020B0600000000000000" pitchFamily="50" charset="-128"/>
              <a:cs typeface="Arial" panose="020B0604020202020204" pitchFamily="34" charset="0"/>
            </a:endParaRPr>
          </a:p>
        </p:txBody>
      </p:sp>
    </p:spTree>
    <p:extLst>
      <p:ext uri="{BB962C8B-B14F-4D97-AF65-F5344CB8AC3E}">
        <p14:creationId xmlns:p14="http://schemas.microsoft.com/office/powerpoint/2010/main" val="149066906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494820"/>
            <a:ext cx="11283754" cy="1325562"/>
          </a:xfrm>
        </p:spPr>
        <p:txBody>
          <a:bodyPr/>
          <a:lstStyle/>
          <a:p>
            <a:r>
              <a:rPr lang="ja-JP" altLang="en-US" sz="3200" b="1" dirty="0">
                <a:solidFill>
                  <a:schemeClr val="bg2"/>
                </a:solidFill>
                <a:latin typeface="Yu Gothic Medium" panose="020B0400000000000000" pitchFamily="34" charset="-128"/>
                <a:ea typeface="Yu Gothic Medium" panose="020B0400000000000000" pitchFamily="34" charset="-128"/>
              </a:rPr>
              <a:t>シラーズ</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800" dirty="0">
                <a:solidFill>
                  <a:schemeClr val="accent2"/>
                </a:solidFill>
                <a:latin typeface="Yu Gothic Medium" panose="020B0400000000000000" pitchFamily="34" charset="-128"/>
                <a:ea typeface="Yu Gothic Medium" panose="020B0400000000000000" pitchFamily="34" charset="-128"/>
              </a:rPr>
              <a:t>特徴</a:t>
            </a:r>
            <a:endParaRPr lang="en-US" sz="5440" dirty="0">
              <a:solidFill>
                <a:schemeClr val="accent2"/>
              </a:solidFill>
              <a:latin typeface="Yu Gothic Medium" panose="020B0400000000000000" pitchFamily="34" charset="-128"/>
              <a:ea typeface="Yu Gothic Medium" panose="020B0400000000000000" pitchFamily="34" charset="-128"/>
            </a:endParaRP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310446" y="2142804"/>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シラーズ</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61778"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15.5%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 name="Oval 2">
            <a:extLst>
              <a:ext uri="{FF2B5EF4-FFF2-40B4-BE49-F238E27FC236}">
                <a16:creationId xmlns:a16="http://schemas.microsoft.com/office/drawing/2014/main" id="{F497D147-889A-EACA-947A-F96E4A4DE5F2}"/>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3968984"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C6CA6850-8FA6-500D-D1FC-D5AE65AF1DE5}"/>
              </a:ext>
            </a:extLst>
          </p:cNvPr>
          <p:cNvSpPr/>
          <p:nvPr/>
        </p:nvSpPr>
        <p:spPr>
          <a:xfrm>
            <a:off x="3830386" y="61314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grpSp>
        <p:nvGrpSpPr>
          <p:cNvPr id="8" name="Group 7">
            <a:extLst>
              <a:ext uri="{FF2B5EF4-FFF2-40B4-BE49-F238E27FC236}">
                <a16:creationId xmlns:a16="http://schemas.microsoft.com/office/drawing/2014/main" id="{08E61DCD-89DC-8339-870B-CD573525BFB8}"/>
              </a:ext>
            </a:extLst>
          </p:cNvPr>
          <p:cNvGrpSpPr/>
          <p:nvPr/>
        </p:nvGrpSpPr>
        <p:grpSpPr>
          <a:xfrm>
            <a:off x="3828000" y="6131407"/>
            <a:ext cx="1010664" cy="272668"/>
            <a:chOff x="7674890" y="5926610"/>
            <a:chExt cx="1010664" cy="272668"/>
          </a:xfrm>
        </p:grpSpPr>
        <p:sp>
          <p:nvSpPr>
            <p:cNvPr id="9" name="Freeform 8">
              <a:extLst>
                <a:ext uri="{FF2B5EF4-FFF2-40B4-BE49-F238E27FC236}">
                  <a16:creationId xmlns:a16="http://schemas.microsoft.com/office/drawing/2014/main" id="{8711F024-A914-8CBC-DE1B-48D4CCF5EF25}"/>
                </a:ext>
              </a:extLst>
            </p:cNvPr>
            <p:cNvSpPr/>
            <p:nvPr/>
          </p:nvSpPr>
          <p:spPr>
            <a:xfrm>
              <a:off x="8543846"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0" name="Freeform 9">
              <a:extLst>
                <a:ext uri="{FF2B5EF4-FFF2-40B4-BE49-F238E27FC236}">
                  <a16:creationId xmlns:a16="http://schemas.microsoft.com/office/drawing/2014/main" id="{56B1ACAA-93A6-4F28-0588-9A73BAB490C2}"/>
                </a:ext>
              </a:extLst>
            </p:cNvPr>
            <p:cNvSpPr/>
            <p:nvPr/>
          </p:nvSpPr>
          <p:spPr>
            <a:xfrm rot="10800000">
              <a:off x="840692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1" name="Freeform 10">
              <a:extLst>
                <a:ext uri="{FF2B5EF4-FFF2-40B4-BE49-F238E27FC236}">
                  <a16:creationId xmlns:a16="http://schemas.microsoft.com/office/drawing/2014/main" id="{F5A18EB8-B0C2-6CFA-6295-68783123C495}"/>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13" name="Oval 12">
            <a:extLst>
              <a:ext uri="{FF2B5EF4-FFF2-40B4-BE49-F238E27FC236}">
                <a16:creationId xmlns:a16="http://schemas.microsoft.com/office/drawing/2014/main" id="{72FBA606-74B3-25F4-3A40-F7FCE4274790}"/>
              </a:ext>
            </a:extLst>
          </p:cNvPr>
          <p:cNvSpPr/>
          <p:nvPr/>
        </p:nvSpPr>
        <p:spPr>
          <a:xfrm>
            <a:off x="4198616" y="61314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4" name="Straight Connector 3">
            <a:extLst>
              <a:ext uri="{FF2B5EF4-FFF2-40B4-BE49-F238E27FC236}">
                <a16:creationId xmlns:a16="http://schemas.microsoft.com/office/drawing/2014/main" id="{D1147C3C-7366-5B1C-20D9-69187A1A1F8F}"/>
              </a:ext>
            </a:extLst>
          </p:cNvPr>
          <p:cNvCxnSpPr>
            <a:cxnSpLocks/>
          </p:cNvCxnSpPr>
          <p:nvPr/>
        </p:nvCxnSpPr>
        <p:spPr>
          <a:xfrm>
            <a:off x="4345502"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AD9051F-BBCB-E267-67EC-F526FFA9AE62}"/>
              </a:ext>
            </a:extLst>
          </p:cNvPr>
          <p:cNvCxnSpPr>
            <a:cxnSpLocks/>
          </p:cNvCxnSpPr>
          <p:nvPr/>
        </p:nvCxnSpPr>
        <p:spPr>
          <a:xfrm>
            <a:off x="3957814" y="2127945"/>
            <a:ext cx="39231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7" name="Title 2">
            <a:extLst>
              <a:ext uri="{FF2B5EF4-FFF2-40B4-BE49-F238E27FC236}">
                <a16:creationId xmlns:a16="http://schemas.microsoft.com/office/drawing/2014/main" id="{DFA95DBE-933B-EE0A-F2A1-BF195347AD55}"/>
              </a:ext>
            </a:extLst>
          </p:cNvPr>
          <p:cNvSpPr txBox="1"/>
          <p:nvPr/>
        </p:nvSpPr>
        <p:spPr>
          <a:xfrm>
            <a:off x="53039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タンニン</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24" name="Straight Connector 23">
            <a:extLst>
              <a:ext uri="{FF2B5EF4-FFF2-40B4-BE49-F238E27FC236}">
                <a16:creationId xmlns:a16="http://schemas.microsoft.com/office/drawing/2014/main" id="{B68F31AE-7602-F71F-F360-7A17810EA292}"/>
              </a:ext>
            </a:extLst>
          </p:cNvPr>
          <p:cNvCxnSpPr>
            <a:cxnSpLocks/>
          </p:cNvCxnSpPr>
          <p:nvPr/>
        </p:nvCxnSpPr>
        <p:spPr>
          <a:xfrm>
            <a:off x="1410550" y="504595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Title 2">
            <a:extLst>
              <a:ext uri="{FF2B5EF4-FFF2-40B4-BE49-F238E27FC236}">
                <a16:creationId xmlns:a16="http://schemas.microsoft.com/office/drawing/2014/main" id="{092D9060-3B94-7CCF-01A1-55C5E39C392B}"/>
              </a:ext>
            </a:extLst>
          </p:cNvPr>
          <p:cNvSpPr txBox="1"/>
          <p:nvPr/>
        </p:nvSpPr>
        <p:spPr>
          <a:xfrm>
            <a:off x="530425" y="1694685"/>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32" name="Straight Connector 31">
            <a:extLst>
              <a:ext uri="{FF2B5EF4-FFF2-40B4-BE49-F238E27FC236}">
                <a16:creationId xmlns:a16="http://schemas.microsoft.com/office/drawing/2014/main" id="{6CF36044-86B6-B75B-A559-F29FAD1E36D9}"/>
              </a:ext>
            </a:extLst>
          </p:cNvPr>
          <p:cNvCxnSpPr>
            <a:cxnSpLocks/>
          </p:cNvCxnSpPr>
          <p:nvPr/>
        </p:nvCxnSpPr>
        <p:spPr>
          <a:xfrm>
            <a:off x="1076945" y="1803051"/>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7" name="Title 2">
            <a:extLst>
              <a:ext uri="{FF2B5EF4-FFF2-40B4-BE49-F238E27FC236}">
                <a16:creationId xmlns:a16="http://schemas.microsoft.com/office/drawing/2014/main" id="{CA73AE1E-7F2F-5D23-77E6-F3DDBEFB5633}"/>
              </a:ext>
            </a:extLst>
          </p:cNvPr>
          <p:cNvSpPr txBox="1"/>
          <p:nvPr/>
        </p:nvSpPr>
        <p:spPr>
          <a:xfrm>
            <a:off x="530424" y="27967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41" name="Title 2">
            <a:extLst>
              <a:ext uri="{FF2B5EF4-FFF2-40B4-BE49-F238E27FC236}">
                <a16:creationId xmlns:a16="http://schemas.microsoft.com/office/drawing/2014/main" id="{D67E1945-DCD0-BCE7-FB3E-1ECBB6CE6138}"/>
              </a:ext>
            </a:extLst>
          </p:cNvPr>
          <p:cNvSpPr txBox="1"/>
          <p:nvPr/>
        </p:nvSpPr>
        <p:spPr>
          <a:xfrm>
            <a:off x="1912839" y="250054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2" name="Title 2">
            <a:extLst>
              <a:ext uri="{FF2B5EF4-FFF2-40B4-BE49-F238E27FC236}">
                <a16:creationId xmlns:a16="http://schemas.microsoft.com/office/drawing/2014/main" id="{6AD925E5-B517-3D70-CAAA-81A415FEB6D6}"/>
              </a:ext>
            </a:extLst>
          </p:cNvPr>
          <p:cNvSpPr txBox="1"/>
          <p:nvPr/>
        </p:nvSpPr>
        <p:spPr>
          <a:xfrm>
            <a:off x="3044394" y="2500542"/>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3" name="Title 2">
            <a:extLst>
              <a:ext uri="{FF2B5EF4-FFF2-40B4-BE49-F238E27FC236}">
                <a16:creationId xmlns:a16="http://schemas.microsoft.com/office/drawing/2014/main" id="{79962E96-9DBD-5FD9-85CA-300ED645C655}"/>
              </a:ext>
            </a:extLst>
          </p:cNvPr>
          <p:cNvSpPr txBox="1"/>
          <p:nvPr/>
        </p:nvSpPr>
        <p:spPr>
          <a:xfrm>
            <a:off x="4475721" y="250054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4" name="Title 2">
            <a:extLst>
              <a:ext uri="{FF2B5EF4-FFF2-40B4-BE49-F238E27FC236}">
                <a16:creationId xmlns:a16="http://schemas.microsoft.com/office/drawing/2014/main" id="{A9BE6707-5FBA-DEFA-36FE-2CEFA9DBC33A}"/>
              </a:ext>
            </a:extLst>
          </p:cNvPr>
          <p:cNvSpPr txBox="1"/>
          <p:nvPr/>
        </p:nvSpPr>
        <p:spPr>
          <a:xfrm>
            <a:off x="1912839" y="332651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5" name="Title 2">
            <a:extLst>
              <a:ext uri="{FF2B5EF4-FFF2-40B4-BE49-F238E27FC236}">
                <a16:creationId xmlns:a16="http://schemas.microsoft.com/office/drawing/2014/main" id="{8C7F6BFC-75D6-A5BF-F350-EED5791D4B3A}"/>
              </a:ext>
            </a:extLst>
          </p:cNvPr>
          <p:cNvSpPr txBox="1"/>
          <p:nvPr/>
        </p:nvSpPr>
        <p:spPr>
          <a:xfrm>
            <a:off x="3033407" y="3326514"/>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6" name="Title 2">
            <a:extLst>
              <a:ext uri="{FF2B5EF4-FFF2-40B4-BE49-F238E27FC236}">
                <a16:creationId xmlns:a16="http://schemas.microsoft.com/office/drawing/2014/main" id="{1EB0AC1C-7158-9D95-FDFE-A2760415AD06}"/>
              </a:ext>
            </a:extLst>
          </p:cNvPr>
          <p:cNvSpPr txBox="1"/>
          <p:nvPr/>
        </p:nvSpPr>
        <p:spPr>
          <a:xfrm>
            <a:off x="4475721" y="332651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48" name="Straight Connector 47">
            <a:extLst>
              <a:ext uri="{FF2B5EF4-FFF2-40B4-BE49-F238E27FC236}">
                <a16:creationId xmlns:a16="http://schemas.microsoft.com/office/drawing/2014/main" id="{2D9212E7-4FE0-2201-3B3E-422B6A4A3DCA}"/>
              </a:ext>
            </a:extLst>
          </p:cNvPr>
          <p:cNvCxnSpPr>
            <a:cxnSpLocks/>
          </p:cNvCxnSpPr>
          <p:nvPr/>
        </p:nvCxnSpPr>
        <p:spPr>
          <a:xfrm>
            <a:off x="1206691" y="2964586"/>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Title 2">
            <a:extLst>
              <a:ext uri="{FF2B5EF4-FFF2-40B4-BE49-F238E27FC236}">
                <a16:creationId xmlns:a16="http://schemas.microsoft.com/office/drawing/2014/main" id="{8D02688B-BDD7-D243-BD28-B3793078A5D3}"/>
              </a:ext>
            </a:extLst>
          </p:cNvPr>
          <p:cNvSpPr txBox="1"/>
          <p:nvPr/>
        </p:nvSpPr>
        <p:spPr>
          <a:xfrm>
            <a:off x="530424" y="366786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55" name="Straight Connector 54">
            <a:extLst>
              <a:ext uri="{FF2B5EF4-FFF2-40B4-BE49-F238E27FC236}">
                <a16:creationId xmlns:a16="http://schemas.microsoft.com/office/drawing/2014/main" id="{9E2F8640-C0F2-C37E-291D-CEC98CF69B92}"/>
              </a:ext>
            </a:extLst>
          </p:cNvPr>
          <p:cNvCxnSpPr>
            <a:cxnSpLocks/>
          </p:cNvCxnSpPr>
          <p:nvPr/>
        </p:nvCxnSpPr>
        <p:spPr>
          <a:xfrm>
            <a:off x="1076945" y="383573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9" name="Title 2">
            <a:extLst>
              <a:ext uri="{FF2B5EF4-FFF2-40B4-BE49-F238E27FC236}">
                <a16:creationId xmlns:a16="http://schemas.microsoft.com/office/drawing/2014/main" id="{16FE1F28-DD92-2A19-3B7A-C2BCB71A341A}"/>
              </a:ext>
            </a:extLst>
          </p:cNvPr>
          <p:cNvSpPr txBox="1"/>
          <p:nvPr/>
        </p:nvSpPr>
        <p:spPr>
          <a:xfrm>
            <a:off x="530424" y="45081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オーク</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60" name="Straight Connector 59">
            <a:extLst>
              <a:ext uri="{FF2B5EF4-FFF2-40B4-BE49-F238E27FC236}">
                <a16:creationId xmlns:a16="http://schemas.microsoft.com/office/drawing/2014/main" id="{8B9F609C-3C80-0DD1-BEA5-F6E7F469A18B}"/>
              </a:ext>
            </a:extLst>
          </p:cNvPr>
          <p:cNvCxnSpPr>
            <a:cxnSpLocks/>
          </p:cNvCxnSpPr>
          <p:nvPr/>
        </p:nvCxnSpPr>
        <p:spPr>
          <a:xfrm>
            <a:off x="1206691" y="4675996"/>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1" name="Title 2">
            <a:extLst>
              <a:ext uri="{FF2B5EF4-FFF2-40B4-BE49-F238E27FC236}">
                <a16:creationId xmlns:a16="http://schemas.microsoft.com/office/drawing/2014/main" id="{DD77D59F-7E43-5BD4-6E42-93A95D6DFD35}"/>
              </a:ext>
            </a:extLst>
          </p:cNvPr>
          <p:cNvSpPr txBox="1"/>
          <p:nvPr/>
        </p:nvSpPr>
        <p:spPr>
          <a:xfrm>
            <a:off x="530424" y="52320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62" name="Straight Connector 61">
            <a:extLst>
              <a:ext uri="{FF2B5EF4-FFF2-40B4-BE49-F238E27FC236}">
                <a16:creationId xmlns:a16="http://schemas.microsoft.com/office/drawing/2014/main" id="{F8126851-2DBD-809A-C720-3813C830083B}"/>
              </a:ext>
            </a:extLst>
          </p:cNvPr>
          <p:cNvCxnSpPr>
            <a:cxnSpLocks/>
          </p:cNvCxnSpPr>
          <p:nvPr/>
        </p:nvCxnSpPr>
        <p:spPr>
          <a:xfrm>
            <a:off x="885825" y="5399932"/>
            <a:ext cx="107335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3" name="Title 2">
            <a:extLst>
              <a:ext uri="{FF2B5EF4-FFF2-40B4-BE49-F238E27FC236}">
                <a16:creationId xmlns:a16="http://schemas.microsoft.com/office/drawing/2014/main" id="{C333C852-556D-9BC2-0012-326A839CD924}"/>
              </a:ext>
            </a:extLst>
          </p:cNvPr>
          <p:cNvSpPr txBox="1"/>
          <p:nvPr/>
        </p:nvSpPr>
        <p:spPr>
          <a:xfrm>
            <a:off x="530424" y="609464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66" name="Straight Connector 65">
            <a:extLst>
              <a:ext uri="{FF2B5EF4-FFF2-40B4-BE49-F238E27FC236}">
                <a16:creationId xmlns:a16="http://schemas.microsoft.com/office/drawing/2014/main" id="{EE2ED824-9E57-27C9-BC16-B5461F0F0A66}"/>
              </a:ext>
            </a:extLst>
          </p:cNvPr>
          <p:cNvCxnSpPr>
            <a:cxnSpLocks/>
          </p:cNvCxnSpPr>
          <p:nvPr/>
        </p:nvCxnSpPr>
        <p:spPr>
          <a:xfrm>
            <a:off x="1634799" y="6262519"/>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4" name="Title 2">
            <a:extLst>
              <a:ext uri="{FF2B5EF4-FFF2-40B4-BE49-F238E27FC236}">
                <a16:creationId xmlns:a16="http://schemas.microsoft.com/office/drawing/2014/main" id="{D4367A81-09A5-76CF-6FFB-DEAC2DC1316D}"/>
              </a:ext>
            </a:extLst>
          </p:cNvPr>
          <p:cNvSpPr txBox="1"/>
          <p:nvPr/>
        </p:nvSpPr>
        <p:spPr>
          <a:xfrm>
            <a:off x="1656643" y="4239945"/>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22" name="Title 2">
            <a:extLst>
              <a:ext uri="{FF2B5EF4-FFF2-40B4-BE49-F238E27FC236}">
                <a16:creationId xmlns:a16="http://schemas.microsoft.com/office/drawing/2014/main" id="{C59E2764-4E55-B523-6534-1059B65A503A}"/>
              </a:ext>
            </a:extLst>
          </p:cNvPr>
          <p:cNvSpPr txBox="1"/>
          <p:nvPr/>
        </p:nvSpPr>
        <p:spPr>
          <a:xfrm>
            <a:off x="3025656" y="424389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1" name="Title 2">
            <a:extLst>
              <a:ext uri="{FF2B5EF4-FFF2-40B4-BE49-F238E27FC236}">
                <a16:creationId xmlns:a16="http://schemas.microsoft.com/office/drawing/2014/main" id="{8CB7146C-F4AE-C3BC-751D-B37835E49F57}"/>
              </a:ext>
            </a:extLst>
          </p:cNvPr>
          <p:cNvSpPr txBox="1"/>
          <p:nvPr/>
        </p:nvSpPr>
        <p:spPr>
          <a:xfrm>
            <a:off x="4467970" y="421502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8673538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6886350" y="4376544"/>
            <a:ext cx="226803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726498"/>
          </a:xfrm>
          <a:prstGeom prst="rect">
            <a:avLst/>
          </a:prstGeom>
          <a:noFill/>
        </p:spPr>
        <p:txBody>
          <a:bodyPr wrap="square">
            <a:spAutoFit/>
          </a:bodyPr>
          <a:lstStyle/>
          <a:p>
            <a:pPr>
              <a:lnSpc>
                <a:spcPct val="82000"/>
              </a:lnSpc>
            </a:pPr>
            <a:r>
              <a:rPr lang="en-US" sz="3200" dirty="0">
                <a:solidFill>
                  <a:srgbClr val="601329"/>
                </a:solidFill>
                <a:latin typeface="+mj-lt"/>
                <a:ea typeface="Yu Gothic Medium" panose="020B0400000000000000" pitchFamily="34" charset="-128"/>
                <a:cs typeface="Arial" panose="020B0604020202020204" pitchFamily="34" charset="0"/>
              </a:rPr>
              <a:t>CLARE VALLEY</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4800" b="1" dirty="0">
                <a:solidFill>
                  <a:srgbClr val="B2D8BE"/>
                </a:solidFill>
                <a:latin typeface="Yu Gothic Medium" panose="020B0400000000000000" pitchFamily="34" charset="-128"/>
                <a:ea typeface="Yu Gothic Medium" panose="020B0400000000000000" pitchFamily="34" charset="-128"/>
              </a:rPr>
              <a:t>カベルネ・</a:t>
            </a:r>
          </a:p>
          <a:p>
            <a:pPr>
              <a:lnSpc>
                <a:spcPct val="82000"/>
              </a:lnSpc>
            </a:pPr>
            <a:r>
              <a:rPr lang="ja-JP" altLang="en-US" sz="4800" b="1" dirty="0">
                <a:solidFill>
                  <a:srgbClr val="B2D8BE"/>
                </a:solidFill>
                <a:latin typeface="Yu Gothic Medium" panose="020B0400000000000000" pitchFamily="34" charset="-128"/>
                <a:ea typeface="Yu Gothic Medium" panose="020B0400000000000000" pitchFamily="34" charset="-128"/>
              </a:rPr>
              <a:t>ソーヴィニヨン</a:t>
            </a:r>
            <a:endParaRPr lang="en-US" sz="4800" b="1" dirty="0">
              <a:solidFill>
                <a:srgbClr val="B2D8BE"/>
              </a:solidFill>
              <a:latin typeface="Yu Gothic Medium" panose="020B0400000000000000" pitchFamily="34" charset="-128"/>
              <a:ea typeface="Yu Gothic Medium" panose="020B0400000000000000" pitchFamily="34" charset="-128"/>
            </a:endParaRPr>
          </a:p>
        </p:txBody>
      </p:sp>
      <p:sp>
        <p:nvSpPr>
          <p:cNvPr id="26" name="Oval 25">
            <a:extLst>
              <a:ext uri="{FF2B5EF4-FFF2-40B4-BE49-F238E27FC236}">
                <a16:creationId xmlns:a16="http://schemas.microsoft.com/office/drawing/2014/main" id="{EA6BCBDD-680C-58C3-153A-39C29DAC56F3}"/>
              </a:ext>
            </a:extLst>
          </p:cNvPr>
          <p:cNvSpPr/>
          <p:nvPr/>
        </p:nvSpPr>
        <p:spPr>
          <a:xfrm>
            <a:off x="7792285" y="1982647"/>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51518" y="2580904"/>
            <a:ext cx="1832762" cy="90370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1600" dirty="0">
                <a:solidFill>
                  <a:schemeClr val="tx1"/>
                </a:solidFill>
                <a:effectLst/>
                <a:latin typeface="Yu Gothic" panose="020B0400000000000000" pitchFamily="34" charset="-128"/>
                <a:ea typeface="Yu Gothic" panose="020B0400000000000000" pitchFamily="34" charset="-128"/>
              </a:rPr>
              <a:t>豊潤かつ</a:t>
            </a:r>
            <a:br>
              <a:rPr lang="ja-JP" altLang="en-US" sz="1600" dirty="0">
                <a:solidFill>
                  <a:schemeClr val="tx1"/>
                </a:solidFill>
                <a:effectLst/>
                <a:latin typeface="Yu Gothic" panose="020B0400000000000000" pitchFamily="34" charset="-128"/>
                <a:ea typeface="Yu Gothic" panose="020B0400000000000000" pitchFamily="34" charset="-128"/>
              </a:rPr>
            </a:br>
            <a:r>
              <a:rPr lang="ja-JP" altLang="en-US" sz="1600" dirty="0">
                <a:solidFill>
                  <a:schemeClr val="tx1"/>
                </a:solidFill>
                <a:effectLst/>
                <a:latin typeface="Yu Gothic" panose="020B0400000000000000" pitchFamily="34" charset="-128"/>
                <a:ea typeface="Yu Gothic" panose="020B0400000000000000" pitchFamily="34" charset="-128"/>
              </a:rPr>
              <a:t>エレガントで、</a:t>
            </a:r>
            <a:br>
              <a:rPr lang="ja-JP" altLang="en-US" sz="1600" dirty="0">
                <a:solidFill>
                  <a:schemeClr val="tx1"/>
                </a:solidFill>
                <a:effectLst/>
                <a:latin typeface="Yu Gothic" panose="020B0400000000000000" pitchFamily="34" charset="-128"/>
                <a:ea typeface="Yu Gothic" panose="020B0400000000000000" pitchFamily="34" charset="-128"/>
              </a:rPr>
            </a:br>
            <a:r>
              <a:rPr lang="ja-JP" altLang="en-US" sz="1600" dirty="0">
                <a:solidFill>
                  <a:schemeClr val="tx1"/>
                </a:solidFill>
                <a:effectLst/>
                <a:latin typeface="Yu Gothic" panose="020B0400000000000000" pitchFamily="34" charset="-128"/>
                <a:ea typeface="Yu Gothic" panose="020B0400000000000000" pitchFamily="34" charset="-128"/>
              </a:rPr>
              <a:t>ダークフルーツの</a:t>
            </a:r>
            <a:br>
              <a:rPr lang="ja-JP" altLang="en-US" sz="1600" dirty="0">
                <a:solidFill>
                  <a:schemeClr val="tx1"/>
                </a:solidFill>
                <a:effectLst/>
                <a:latin typeface="Yu Gothic" panose="020B0400000000000000" pitchFamily="34" charset="-128"/>
                <a:ea typeface="Yu Gothic" panose="020B0400000000000000" pitchFamily="34" charset="-128"/>
              </a:rPr>
            </a:br>
            <a:r>
              <a:rPr lang="ja-JP" altLang="en-US" sz="1600" dirty="0">
                <a:solidFill>
                  <a:schemeClr val="tx1"/>
                </a:solidFill>
                <a:effectLst/>
                <a:latin typeface="Yu Gothic" panose="020B0400000000000000" pitchFamily="34" charset="-128"/>
                <a:ea typeface="Yu Gothic" panose="020B0400000000000000" pitchFamily="34" charset="-128"/>
              </a:rPr>
              <a:t>特徴を持つ</a:t>
            </a:r>
            <a:endParaRPr lang="en-AU" sz="1600" dirty="0">
              <a:solidFill>
                <a:schemeClr val="tx1"/>
              </a:solidFill>
              <a:effectLst/>
              <a:latin typeface="Yu Gothic" panose="020B0400000000000000" pitchFamily="34" charset="-128"/>
              <a:ea typeface="Yu Gothic" panose="020B0400000000000000" pitchFamily="34" charset="-128"/>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8206811" y="4881393"/>
            <a:ext cx="2805709" cy="1630767"/>
          </a:xfrm>
          <a:prstGeom prst="rect">
            <a:avLst/>
          </a:prstGeom>
          <a:noFill/>
        </p:spPr>
        <p:txBody>
          <a:bodyPr wrap="square" anchor="b">
            <a:spAutoFit/>
          </a:bodyPr>
          <a:lstStyle/>
          <a:p>
            <a:pPr>
              <a:buClr>
                <a:srgbClr val="F40000"/>
              </a:buClr>
            </a:pPr>
            <a:r>
              <a:rPr lang="ja-JP" altLang="en-US" sz="1600" b="1" dirty="0">
                <a:latin typeface="Yu Gothic Medium" panose="020B0500000000000000" pitchFamily="34" charset="-128"/>
                <a:ea typeface="Yu Gothic Medium" panose="020B0500000000000000" pitchFamily="34" charset="-128"/>
                <a:cs typeface="Hellix SemiBold"/>
              </a:rPr>
              <a:t>典型的な風味：</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カシス</a:t>
            </a:r>
            <a:endParaRPr lang="en-AU" altLang="ja-JP" sz="1600" dirty="0">
              <a:effectLst/>
              <a:latin typeface="Yu Gothic Medium" panose="020B0400000000000000" pitchFamily="34" charset="-128"/>
              <a:ea typeface="Yu Gothic Medium" panose="020B0400000000000000" pitchFamily="34" charset="-128"/>
            </a:endParaRP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ブラックカラント</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ブラックベリー</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ダークチェリー</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400000000000000" pitchFamily="34" charset="-128"/>
                <a:ea typeface="Yu Gothic Medium" panose="020B0400000000000000" pitchFamily="34" charset="-128"/>
              </a:rPr>
              <a:t>ダークチョコレート</a:t>
            </a:r>
            <a:endParaRPr lang="en-AU" sz="1600" dirty="0">
              <a:effectLst/>
              <a:latin typeface="Yu Gothic Medium" panose="020B0400000000000000" pitchFamily="34" charset="-128"/>
              <a:ea typeface="Yu Gothic Medium" panose="020B04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2359959" y="3886394"/>
            <a:ext cx="334379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2362442" y="3886394"/>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8" name="Straight Connector 7">
            <a:extLst>
              <a:ext uri="{FF2B5EF4-FFF2-40B4-BE49-F238E27FC236}">
                <a16:creationId xmlns:a16="http://schemas.microsoft.com/office/drawing/2014/main" id="{6D05F414-B36A-E16A-05C2-58BCA35A82CA}"/>
              </a:ext>
            </a:extLst>
          </p:cNvPr>
          <p:cNvCxnSpPr>
            <a:cxnSpLocks/>
          </p:cNvCxnSpPr>
          <p:nvPr/>
        </p:nvCxnSpPr>
        <p:spPr>
          <a:xfrm>
            <a:off x="9154380" y="4373966"/>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0EA14C6-E2E6-0735-3B9F-A398BE147191}"/>
              </a:ext>
            </a:extLst>
          </p:cNvPr>
          <p:cNvCxnSpPr>
            <a:cxnSpLocks/>
          </p:cNvCxnSpPr>
          <p:nvPr/>
        </p:nvCxnSpPr>
        <p:spPr>
          <a:xfrm>
            <a:off x="2820817" y="3537610"/>
            <a:ext cx="280346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CC52FFC-D217-40BF-01D4-2D8D1BD66F44}"/>
              </a:ext>
            </a:extLst>
          </p:cNvPr>
          <p:cNvCxnSpPr>
            <a:cxnSpLocks/>
          </p:cNvCxnSpPr>
          <p:nvPr/>
        </p:nvCxnSpPr>
        <p:spPr>
          <a:xfrm>
            <a:off x="2820817" y="3303227"/>
            <a:ext cx="0" cy="23438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1413A9BF-AABE-6FF5-CA71-FA3C324D6573}"/>
              </a:ext>
            </a:extLst>
          </p:cNvPr>
          <p:cNvSpPr txBox="1"/>
          <p:nvPr/>
        </p:nvSpPr>
        <p:spPr>
          <a:xfrm>
            <a:off x="993166" y="2711728"/>
            <a:ext cx="3774278" cy="584775"/>
          </a:xfrm>
          <a:prstGeom prst="rect">
            <a:avLst/>
          </a:prstGeom>
          <a:noFill/>
        </p:spPr>
        <p:txBody>
          <a:bodyPr wrap="square" anchor="b">
            <a:spAutoFit/>
          </a:bodyPr>
          <a:lstStyle/>
          <a:p>
            <a:pPr algn="ctr">
              <a:spcBef>
                <a:spcPts val="203"/>
              </a:spcBef>
            </a:pPr>
            <a:r>
              <a:rPr lang="ja-JP" altLang="en-US" sz="1600">
                <a:latin typeface="Yu Gothic Medium" panose="020B0400000000000000" pitchFamily="34" charset="-128"/>
                <a:ea typeface="Yu Gothic Medium" panose="020B0400000000000000" pitchFamily="34" charset="-128"/>
              </a:rPr>
              <a:t>よ</a:t>
            </a:r>
            <a:r>
              <a:rPr lang="ja-JP" altLang="en-US" sz="1600" dirty="0">
                <a:latin typeface="Yu Gothic Medium" panose="020B0400000000000000" pitchFamily="34" charset="-128"/>
                <a:ea typeface="Yu Gothic Medium" panose="020B0400000000000000" pitchFamily="34" charset="-128"/>
              </a:rPr>
              <a:t>り温暖な気候の産地の</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カベルネよりも控えめなスタイル</a:t>
            </a:r>
            <a:endParaRPr lang="en-AU" sz="1600" dirty="0">
              <a:effectLst/>
              <a:latin typeface="Yu Gothic Medium" panose="020B0400000000000000" pitchFamily="34" charset="-128"/>
              <a:ea typeface="Yu Gothic Medium" panose="020B0400000000000000" pitchFamily="34" charset="-128"/>
            </a:endParaRPr>
          </a:p>
        </p:txBody>
      </p:sp>
      <p:sp>
        <p:nvSpPr>
          <p:cNvPr id="7" name="Oval 6">
            <a:extLst>
              <a:ext uri="{FF2B5EF4-FFF2-40B4-BE49-F238E27FC236}">
                <a16:creationId xmlns:a16="http://schemas.microsoft.com/office/drawing/2014/main" id="{9B56BAF8-AD3C-C972-D032-47FB7E29392C}"/>
              </a:ext>
            </a:extLst>
          </p:cNvPr>
          <p:cNvSpPr/>
          <p:nvPr/>
        </p:nvSpPr>
        <p:spPr>
          <a:xfrm>
            <a:off x="1179480" y="4090715"/>
            <a:ext cx="2462400" cy="2463506"/>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9" name="object 58">
            <a:extLst>
              <a:ext uri="{FF2B5EF4-FFF2-40B4-BE49-F238E27FC236}">
                <a16:creationId xmlns:a16="http://schemas.microsoft.com/office/drawing/2014/main" id="{547317FA-F6F8-13F6-AF0C-57C5BCA4C312}"/>
              </a:ext>
            </a:extLst>
          </p:cNvPr>
          <p:cNvSpPr txBox="1"/>
          <p:nvPr/>
        </p:nvSpPr>
        <p:spPr>
          <a:xfrm>
            <a:off x="1226985" y="4778822"/>
            <a:ext cx="2323944" cy="142596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nSpc>
                <a:spcPct val="82000"/>
              </a:lnSpc>
              <a:spcBef>
                <a:spcPts val="217"/>
              </a:spcBef>
            </a:pPr>
            <a:r>
              <a:rPr lang="ja-JP" altLang="en-US" sz="2400" dirty="0">
                <a:latin typeface="Yu Gothic" panose="020B0400000000000000" pitchFamily="34" charset="-128"/>
                <a:ea typeface="Yu Gothic" panose="020B0400000000000000" pitchFamily="34" charset="-128"/>
              </a:rPr>
              <a:t>年間総破砕量の</a:t>
            </a:r>
            <a:br>
              <a:rPr lang="en-US" altLang="ja-JP" sz="2400" dirty="0">
                <a:latin typeface="Yu Gothic" panose="020B0400000000000000" pitchFamily="34" charset="-128"/>
                <a:ea typeface="Yu Gothic" panose="020B0400000000000000" pitchFamily="34" charset="-128"/>
              </a:rPr>
            </a:br>
            <a:endParaRPr lang="en-US" altLang="ja-JP" sz="2400" dirty="0">
              <a:latin typeface="Yu Gothic" panose="020B0400000000000000" pitchFamily="34" charset="-128"/>
              <a:ea typeface="Yu Gothic" panose="020B0400000000000000" pitchFamily="34" charset="-128"/>
            </a:endParaRPr>
          </a:p>
          <a:p>
            <a:pPr>
              <a:lnSpc>
                <a:spcPct val="82000"/>
              </a:lnSpc>
              <a:spcBef>
                <a:spcPts val="217"/>
              </a:spcBef>
            </a:pPr>
            <a:r>
              <a:rPr lang="ja-JP" altLang="en-US" sz="2800" dirty="0">
                <a:latin typeface="Yu Gothic" panose="020B0400000000000000" pitchFamily="34" charset="-128"/>
                <a:ea typeface="Yu Gothic" panose="020B0400000000000000" pitchFamily="34" charset="-128"/>
              </a:rPr>
              <a:t>約</a:t>
            </a:r>
            <a:r>
              <a:rPr lang="en-AU" sz="6000" dirty="0">
                <a:effectLst/>
                <a:latin typeface="Neue Haas Grotesk Text Pro" panose="020B0504020202020204" pitchFamily="34" charset="77"/>
              </a:rPr>
              <a:t>1/5</a:t>
            </a:r>
          </a:p>
        </p:txBody>
      </p:sp>
    </p:spTree>
    <p:extLst>
      <p:ext uri="{BB962C8B-B14F-4D97-AF65-F5344CB8AC3E}">
        <p14:creationId xmlns:p14="http://schemas.microsoft.com/office/powerpoint/2010/main" val="2001931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lstStyle/>
          <a:p>
            <a:r>
              <a:rPr lang="ja-JP" altLang="en-US" sz="4000">
                <a:solidFill>
                  <a:schemeClr val="bg2"/>
                </a:solidFill>
                <a:latin typeface="Yu Gothic Medium" panose="020B0400000000000000" pitchFamily="34" charset="-128"/>
                <a:ea typeface="Yu Gothic Medium" panose="020B0400000000000000" pitchFamily="34" charset="-128"/>
              </a:rPr>
              <a:t>カベルネ・ソーヴィニヨン</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6000">
                <a:solidFill>
                  <a:schemeClr val="accent2"/>
                </a:solidFill>
                <a:latin typeface="Yu Gothic Medium" panose="020B0400000000000000" pitchFamily="34" charset="-128"/>
                <a:ea typeface="Yu Gothic Medium" panose="020B0400000000000000" pitchFamily="34" charset="-128"/>
              </a:rPr>
              <a:t>特徴</a:t>
            </a:r>
            <a:endParaRPr lang="en-US" sz="6000" dirty="0">
              <a:solidFill>
                <a:schemeClr val="accent2"/>
              </a:solidFill>
              <a:latin typeface="Yu Gothic Medium" panose="020B0400000000000000" pitchFamily="34" charset="-128"/>
              <a:ea typeface="Yu Gothic Medium" panose="020B0400000000000000" pitchFamily="34" charset="-128"/>
            </a:endParaRPr>
          </a:p>
        </p:txBody>
      </p:sp>
      <p:sp>
        <p:nvSpPr>
          <p:cNvPr id="10" name="Oval 9">
            <a:extLst>
              <a:ext uri="{FF2B5EF4-FFF2-40B4-BE49-F238E27FC236}">
                <a16:creationId xmlns:a16="http://schemas.microsoft.com/office/drawing/2014/main" id="{5E9E726C-4D13-C985-23C4-41962972AEC9}"/>
              </a:ext>
            </a:extLst>
          </p:cNvPr>
          <p:cNvSpPr/>
          <p:nvPr/>
        </p:nvSpPr>
        <p:spPr>
          <a:xfrm>
            <a:off x="2017105"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381248"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745391"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109534"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1" name="Oval 40">
            <a:extLst>
              <a:ext uri="{FF2B5EF4-FFF2-40B4-BE49-F238E27FC236}">
                <a16:creationId xmlns:a16="http://schemas.microsoft.com/office/drawing/2014/main" id="{F70FE6CA-4CF6-7CB6-8C56-0690F7009B9A}"/>
              </a:ext>
            </a:extLst>
          </p:cNvPr>
          <p:cNvSpPr/>
          <p:nvPr/>
        </p:nvSpPr>
        <p:spPr>
          <a:xfrm>
            <a:off x="3474058"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838582"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196927"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567629"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4932153"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3746726" y="2580704"/>
            <a:ext cx="25185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カベルネ・ソーヴィニヨン</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54" name="Oval 53">
            <a:extLst>
              <a:ext uri="{FF2B5EF4-FFF2-40B4-BE49-F238E27FC236}">
                <a16:creationId xmlns:a16="http://schemas.microsoft.com/office/drawing/2014/main" id="{56B324C1-B532-6319-4E42-3A30F641C9BA}"/>
              </a:ext>
            </a:extLst>
          </p:cNvPr>
          <p:cNvSpPr/>
          <p:nvPr/>
        </p:nvSpPr>
        <p:spPr>
          <a:xfrm>
            <a:off x="2017105"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381248"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745391"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109534"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9" name="Oval 58">
            <a:extLst>
              <a:ext uri="{FF2B5EF4-FFF2-40B4-BE49-F238E27FC236}">
                <a16:creationId xmlns:a16="http://schemas.microsoft.com/office/drawing/2014/main" id="{0EAE25DB-3CA0-4A42-2597-A8EBE9BC4A06}"/>
              </a:ext>
            </a:extLst>
          </p:cNvPr>
          <p:cNvSpPr/>
          <p:nvPr/>
        </p:nvSpPr>
        <p:spPr>
          <a:xfrm>
            <a:off x="3474058"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838582"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196927"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567629"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4932153"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9" name="Oval 68">
            <a:extLst>
              <a:ext uri="{FF2B5EF4-FFF2-40B4-BE49-F238E27FC236}">
                <a16:creationId xmlns:a16="http://schemas.microsoft.com/office/drawing/2014/main" id="{5C46DC12-0E83-EB3D-4A80-988616D8C11A}"/>
              </a:ext>
            </a:extLst>
          </p:cNvPr>
          <p:cNvSpPr/>
          <p:nvPr/>
        </p:nvSpPr>
        <p:spPr>
          <a:xfrm>
            <a:off x="2017105"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381248"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74539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10953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474058"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838582"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196927"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56762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493215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0" name="Oval 89">
            <a:extLst>
              <a:ext uri="{FF2B5EF4-FFF2-40B4-BE49-F238E27FC236}">
                <a16:creationId xmlns:a16="http://schemas.microsoft.com/office/drawing/2014/main" id="{462C42BA-0EE7-3F6B-1624-E391FE3E22F9}"/>
              </a:ext>
            </a:extLst>
          </p:cNvPr>
          <p:cNvSpPr/>
          <p:nvPr/>
        </p:nvSpPr>
        <p:spPr>
          <a:xfrm>
            <a:off x="2017105" y="4801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381248"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745391"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109534"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474058"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838582"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196927"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567629"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4932153"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5" name="Oval 104">
            <a:extLst>
              <a:ext uri="{FF2B5EF4-FFF2-40B4-BE49-F238E27FC236}">
                <a16:creationId xmlns:a16="http://schemas.microsoft.com/office/drawing/2014/main" id="{63A90E32-85F4-531C-DEDB-E7EBAB510C5A}"/>
              </a:ext>
            </a:extLst>
          </p:cNvPr>
          <p:cNvSpPr/>
          <p:nvPr/>
        </p:nvSpPr>
        <p:spPr>
          <a:xfrm>
            <a:off x="2017105" y="51472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381248"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745391"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09534"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474058"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838582"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196927"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567629"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4932153"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6" name="Oval 115">
            <a:extLst>
              <a:ext uri="{FF2B5EF4-FFF2-40B4-BE49-F238E27FC236}">
                <a16:creationId xmlns:a16="http://schemas.microsoft.com/office/drawing/2014/main" id="{B09DF459-3CE1-EF37-72B4-339D5FDE1624}"/>
              </a:ext>
            </a:extLst>
          </p:cNvPr>
          <p:cNvSpPr/>
          <p:nvPr/>
        </p:nvSpPr>
        <p:spPr>
          <a:xfrm>
            <a:off x="2017105"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381248"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745391"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09534"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3474058"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4932153" y="629019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1919073"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610392"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15.5%</a:t>
            </a:r>
          </a:p>
        </p:txBody>
      </p:sp>
      <p:sp>
        <p:nvSpPr>
          <p:cNvPr id="127" name="Title 2">
            <a:extLst>
              <a:ext uri="{FF2B5EF4-FFF2-40B4-BE49-F238E27FC236}">
                <a16:creationId xmlns:a16="http://schemas.microsoft.com/office/drawing/2014/main" id="{B41CB062-B3CF-9FDE-1311-FEE1B1FAA3CD}"/>
              </a:ext>
            </a:extLst>
          </p:cNvPr>
          <p:cNvSpPr txBox="1"/>
          <p:nvPr/>
        </p:nvSpPr>
        <p:spPr>
          <a:xfrm>
            <a:off x="448195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4343257"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017105"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381248"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745391"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109534"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474058"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838582"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196927"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567629"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4932153"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4585352"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7" name="Group 16">
            <a:extLst>
              <a:ext uri="{FF2B5EF4-FFF2-40B4-BE49-F238E27FC236}">
                <a16:creationId xmlns:a16="http://schemas.microsoft.com/office/drawing/2014/main" id="{8DEB2490-3918-E451-6BA2-84956089A438}"/>
              </a:ext>
            </a:extLst>
          </p:cNvPr>
          <p:cNvGrpSpPr/>
          <p:nvPr/>
        </p:nvGrpSpPr>
        <p:grpSpPr>
          <a:xfrm rot="10800000">
            <a:off x="3838932" y="6287100"/>
            <a:ext cx="278634" cy="272668"/>
            <a:chOff x="8032638" y="5926610"/>
            <a:chExt cx="278634" cy="272668"/>
          </a:xfrm>
        </p:grpSpPr>
        <p:sp>
          <p:nvSpPr>
            <p:cNvPr id="19" name="Freeform 18">
              <a:extLst>
                <a:ext uri="{FF2B5EF4-FFF2-40B4-BE49-F238E27FC236}">
                  <a16:creationId xmlns:a16="http://schemas.microsoft.com/office/drawing/2014/main" id="{4CD359C2-D95A-E282-F014-8522B6A7D2A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1" name="Freeform 20">
              <a:extLst>
                <a:ext uri="{FF2B5EF4-FFF2-40B4-BE49-F238E27FC236}">
                  <a16:creationId xmlns:a16="http://schemas.microsoft.com/office/drawing/2014/main" id="{E6F7741F-E861-CECE-DFDA-B7FB7B9EA30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6" name="Oval 5">
            <a:extLst>
              <a:ext uri="{FF2B5EF4-FFF2-40B4-BE49-F238E27FC236}">
                <a16:creationId xmlns:a16="http://schemas.microsoft.com/office/drawing/2014/main" id="{FB882CF5-DC13-5847-19AF-9A53E5292740}"/>
              </a:ext>
            </a:extLst>
          </p:cNvPr>
          <p:cNvSpPr/>
          <p:nvPr/>
        </p:nvSpPr>
        <p:spPr>
          <a:xfrm>
            <a:off x="4206923" y="628464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4" name="Straight Connector 3">
            <a:extLst>
              <a:ext uri="{FF2B5EF4-FFF2-40B4-BE49-F238E27FC236}">
                <a16:creationId xmlns:a16="http://schemas.microsoft.com/office/drawing/2014/main" id="{896D1ED7-A5F2-5EF8-0410-3BAB8A647D79}"/>
              </a:ext>
            </a:extLst>
          </p:cNvPr>
          <p:cNvCxnSpPr>
            <a:cxnSpLocks/>
          </p:cNvCxnSpPr>
          <p:nvPr/>
        </p:nvCxnSpPr>
        <p:spPr>
          <a:xfrm>
            <a:off x="5076122"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5AC0A72-E1AC-D4BA-8FEA-5439029D5D7E}"/>
              </a:ext>
            </a:extLst>
          </p:cNvPr>
          <p:cNvCxnSpPr>
            <a:cxnSpLocks/>
          </p:cNvCxnSpPr>
          <p:nvPr/>
        </p:nvCxnSpPr>
        <p:spPr>
          <a:xfrm>
            <a:off x="4332643" y="2572091"/>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Title 2">
            <a:extLst>
              <a:ext uri="{FF2B5EF4-FFF2-40B4-BE49-F238E27FC236}">
                <a16:creationId xmlns:a16="http://schemas.microsoft.com/office/drawing/2014/main" id="{E461FF5B-FB18-20DE-5E7B-B56AE24D6DA7}"/>
              </a:ext>
            </a:extLst>
          </p:cNvPr>
          <p:cNvSpPr txBox="1"/>
          <p:nvPr/>
        </p:nvSpPr>
        <p:spPr>
          <a:xfrm>
            <a:off x="508717" y="513830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タンニン</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30" name="Straight Connector 29">
            <a:extLst>
              <a:ext uri="{FF2B5EF4-FFF2-40B4-BE49-F238E27FC236}">
                <a16:creationId xmlns:a16="http://schemas.microsoft.com/office/drawing/2014/main" id="{E03E2FC8-1339-E1A5-5595-1F896CBBD316}"/>
              </a:ext>
            </a:extLst>
          </p:cNvPr>
          <p:cNvCxnSpPr>
            <a:cxnSpLocks/>
          </p:cNvCxnSpPr>
          <p:nvPr/>
        </p:nvCxnSpPr>
        <p:spPr>
          <a:xfrm>
            <a:off x="1388870" y="530617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1" name="Title 2">
            <a:extLst>
              <a:ext uri="{FF2B5EF4-FFF2-40B4-BE49-F238E27FC236}">
                <a16:creationId xmlns:a16="http://schemas.microsoft.com/office/drawing/2014/main" id="{44857F91-3389-4BA6-1DF5-05076E8B0C0E}"/>
              </a:ext>
            </a:extLst>
          </p:cNvPr>
          <p:cNvSpPr txBox="1"/>
          <p:nvPr/>
        </p:nvSpPr>
        <p:spPr>
          <a:xfrm>
            <a:off x="508745" y="216412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400000000000000" pitchFamily="34" charset="-128"/>
                <a:ea typeface="Yu Gothic Medium" panose="020B0400000000000000" pitchFamily="34" charset="-128"/>
              </a:rPr>
              <a:t>色調</a:t>
            </a:r>
            <a:endParaRPr lang="en-US" sz="1600" dirty="0">
              <a:solidFill>
                <a:schemeClr val="tx1"/>
              </a:solidFill>
              <a:latin typeface="Yu Gothic Medium" panose="020B0400000000000000" pitchFamily="34" charset="-128"/>
              <a:ea typeface="Yu Gothic Medium" panose="020B0400000000000000" pitchFamily="34" charset="-128"/>
            </a:endParaRPr>
          </a:p>
        </p:txBody>
      </p:sp>
      <p:cxnSp>
        <p:nvCxnSpPr>
          <p:cNvPr id="32" name="Straight Connector 31">
            <a:extLst>
              <a:ext uri="{FF2B5EF4-FFF2-40B4-BE49-F238E27FC236}">
                <a16:creationId xmlns:a16="http://schemas.microsoft.com/office/drawing/2014/main" id="{78D4A490-B036-457F-6CAB-841241A80B53}"/>
              </a:ext>
            </a:extLst>
          </p:cNvPr>
          <p:cNvCxnSpPr>
            <a:cxnSpLocks/>
          </p:cNvCxnSpPr>
          <p:nvPr/>
        </p:nvCxnSpPr>
        <p:spPr>
          <a:xfrm>
            <a:off x="1055265" y="2272492"/>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5" name="Title 2">
            <a:extLst>
              <a:ext uri="{FF2B5EF4-FFF2-40B4-BE49-F238E27FC236}">
                <a16:creationId xmlns:a16="http://schemas.microsoft.com/office/drawing/2014/main" id="{98CA33BC-0AC5-2E54-74D4-BD14515584A9}"/>
              </a:ext>
            </a:extLst>
          </p:cNvPr>
          <p:cNvSpPr txBox="1"/>
          <p:nvPr/>
        </p:nvSpPr>
        <p:spPr>
          <a:xfrm>
            <a:off x="508744" y="321191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ボディ</a:t>
            </a:r>
            <a:endParaRPr lang="en-US" sz="1500" dirty="0">
              <a:solidFill>
                <a:schemeClr val="tx1"/>
              </a:solidFill>
              <a:latin typeface="Yu Gothic Medium" panose="020B0400000000000000" pitchFamily="34" charset="-128"/>
              <a:ea typeface="Yu Gothic Medium" panose="020B0400000000000000" pitchFamily="34" charset="-128"/>
            </a:endParaRPr>
          </a:p>
        </p:txBody>
      </p:sp>
      <p:sp>
        <p:nvSpPr>
          <p:cNvPr id="36" name="Title 2">
            <a:extLst>
              <a:ext uri="{FF2B5EF4-FFF2-40B4-BE49-F238E27FC236}">
                <a16:creationId xmlns:a16="http://schemas.microsoft.com/office/drawing/2014/main" id="{E8CC194C-6FAB-422E-4506-675E66B077AA}"/>
              </a:ext>
            </a:extLst>
          </p:cNvPr>
          <p:cNvSpPr txBox="1"/>
          <p:nvPr/>
        </p:nvSpPr>
        <p:spPr>
          <a:xfrm>
            <a:off x="1891159" y="291573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ライト</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8" name="Title 2">
            <a:extLst>
              <a:ext uri="{FF2B5EF4-FFF2-40B4-BE49-F238E27FC236}">
                <a16:creationId xmlns:a16="http://schemas.microsoft.com/office/drawing/2014/main" id="{A312C02A-054E-F6D2-4B6D-D41825FAAD37}"/>
              </a:ext>
            </a:extLst>
          </p:cNvPr>
          <p:cNvSpPr txBox="1"/>
          <p:nvPr/>
        </p:nvSpPr>
        <p:spPr>
          <a:xfrm>
            <a:off x="3022714" y="2915738"/>
            <a:ext cx="100810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ミディアム</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39" name="Title 2">
            <a:extLst>
              <a:ext uri="{FF2B5EF4-FFF2-40B4-BE49-F238E27FC236}">
                <a16:creationId xmlns:a16="http://schemas.microsoft.com/office/drawing/2014/main" id="{6B88B704-D5A4-E399-402F-5971E743A582}"/>
              </a:ext>
            </a:extLst>
          </p:cNvPr>
          <p:cNvSpPr txBox="1"/>
          <p:nvPr/>
        </p:nvSpPr>
        <p:spPr>
          <a:xfrm>
            <a:off x="4454041" y="291573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フル</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0" name="Title 2">
            <a:extLst>
              <a:ext uri="{FF2B5EF4-FFF2-40B4-BE49-F238E27FC236}">
                <a16:creationId xmlns:a16="http://schemas.microsoft.com/office/drawing/2014/main" id="{A149B4F7-594B-238F-4039-E8258C8B2192}"/>
              </a:ext>
            </a:extLst>
          </p:cNvPr>
          <p:cNvSpPr txBox="1"/>
          <p:nvPr/>
        </p:nvSpPr>
        <p:spPr>
          <a:xfrm>
            <a:off x="1844821" y="371071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7" name="Title 2">
            <a:extLst>
              <a:ext uri="{FF2B5EF4-FFF2-40B4-BE49-F238E27FC236}">
                <a16:creationId xmlns:a16="http://schemas.microsoft.com/office/drawing/2014/main" id="{E1F2ADA7-A6D4-50D6-560B-5B0707BB8D44}"/>
              </a:ext>
            </a:extLst>
          </p:cNvPr>
          <p:cNvSpPr txBox="1"/>
          <p:nvPr/>
        </p:nvSpPr>
        <p:spPr>
          <a:xfrm>
            <a:off x="2965389" y="3710714"/>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中辛口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sp>
        <p:nvSpPr>
          <p:cNvPr id="49" name="Title 2">
            <a:extLst>
              <a:ext uri="{FF2B5EF4-FFF2-40B4-BE49-F238E27FC236}">
                <a16:creationId xmlns:a16="http://schemas.microsoft.com/office/drawing/2014/main" id="{45CC1E5D-7EA9-252D-C02C-BE6258882909}"/>
              </a:ext>
            </a:extLst>
          </p:cNvPr>
          <p:cNvSpPr txBox="1"/>
          <p:nvPr/>
        </p:nvSpPr>
        <p:spPr>
          <a:xfrm>
            <a:off x="4407703" y="371071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400000000000000" pitchFamily="34" charset="-128"/>
                <a:ea typeface="Yu Gothic Medium" panose="020B0400000000000000" pitchFamily="34" charset="-128"/>
              </a:rPr>
              <a:t>甘口</a:t>
            </a:r>
            <a:endParaRPr lang="en-US" sz="1200" cap="none" dirty="0">
              <a:solidFill>
                <a:schemeClr val="tx1"/>
              </a:solidFill>
              <a:latin typeface="Yu Gothic Medium" panose="020B0400000000000000" pitchFamily="34" charset="-128"/>
              <a:ea typeface="Yu Gothic Medium" panose="020B0400000000000000" pitchFamily="34" charset="-128"/>
            </a:endParaRPr>
          </a:p>
        </p:txBody>
      </p:sp>
      <p:cxnSp>
        <p:nvCxnSpPr>
          <p:cNvPr id="50" name="Straight Connector 49">
            <a:extLst>
              <a:ext uri="{FF2B5EF4-FFF2-40B4-BE49-F238E27FC236}">
                <a16:creationId xmlns:a16="http://schemas.microsoft.com/office/drawing/2014/main" id="{E392E7D4-C9E0-C071-B8C9-16F88D5C15D1}"/>
              </a:ext>
            </a:extLst>
          </p:cNvPr>
          <p:cNvCxnSpPr>
            <a:cxnSpLocks/>
          </p:cNvCxnSpPr>
          <p:nvPr/>
        </p:nvCxnSpPr>
        <p:spPr>
          <a:xfrm>
            <a:off x="1185011" y="3379782"/>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1" name="Title 2">
            <a:extLst>
              <a:ext uri="{FF2B5EF4-FFF2-40B4-BE49-F238E27FC236}">
                <a16:creationId xmlns:a16="http://schemas.microsoft.com/office/drawing/2014/main" id="{13F4B95A-C9DF-7BA0-54BF-0A674BBB3A65}"/>
              </a:ext>
            </a:extLst>
          </p:cNvPr>
          <p:cNvSpPr txBox="1"/>
          <p:nvPr/>
        </p:nvSpPr>
        <p:spPr>
          <a:xfrm>
            <a:off x="508744" y="405206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甘み</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52" name="Straight Connector 51">
            <a:extLst>
              <a:ext uri="{FF2B5EF4-FFF2-40B4-BE49-F238E27FC236}">
                <a16:creationId xmlns:a16="http://schemas.microsoft.com/office/drawing/2014/main" id="{DA0F624A-3AC3-3A08-6E2A-8779D036FF9D}"/>
              </a:ext>
            </a:extLst>
          </p:cNvPr>
          <p:cNvCxnSpPr>
            <a:cxnSpLocks/>
          </p:cNvCxnSpPr>
          <p:nvPr/>
        </p:nvCxnSpPr>
        <p:spPr>
          <a:xfrm>
            <a:off x="1008927" y="421993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3" name="Title 2">
            <a:extLst>
              <a:ext uri="{FF2B5EF4-FFF2-40B4-BE49-F238E27FC236}">
                <a16:creationId xmlns:a16="http://schemas.microsoft.com/office/drawing/2014/main" id="{A0A2A8A1-6287-DE32-037C-50BA5218C60E}"/>
              </a:ext>
            </a:extLst>
          </p:cNvPr>
          <p:cNvSpPr txBox="1"/>
          <p:nvPr/>
        </p:nvSpPr>
        <p:spPr>
          <a:xfrm>
            <a:off x="508744" y="476834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オーク</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83" name="Straight Connector 82">
            <a:extLst>
              <a:ext uri="{FF2B5EF4-FFF2-40B4-BE49-F238E27FC236}">
                <a16:creationId xmlns:a16="http://schemas.microsoft.com/office/drawing/2014/main" id="{B6F8A9FA-950D-7741-9BC9-417974AB8817}"/>
              </a:ext>
            </a:extLst>
          </p:cNvPr>
          <p:cNvCxnSpPr>
            <a:cxnSpLocks/>
          </p:cNvCxnSpPr>
          <p:nvPr/>
        </p:nvCxnSpPr>
        <p:spPr>
          <a:xfrm>
            <a:off x="1185011" y="4936212"/>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4" name="Title 2">
            <a:extLst>
              <a:ext uri="{FF2B5EF4-FFF2-40B4-BE49-F238E27FC236}">
                <a16:creationId xmlns:a16="http://schemas.microsoft.com/office/drawing/2014/main" id="{9CBAA723-6992-3CFF-02C5-081852A3D88E}"/>
              </a:ext>
            </a:extLst>
          </p:cNvPr>
          <p:cNvSpPr txBox="1"/>
          <p:nvPr/>
        </p:nvSpPr>
        <p:spPr>
          <a:xfrm>
            <a:off x="508744" y="549227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酸</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85" name="Straight Connector 84">
            <a:extLst>
              <a:ext uri="{FF2B5EF4-FFF2-40B4-BE49-F238E27FC236}">
                <a16:creationId xmlns:a16="http://schemas.microsoft.com/office/drawing/2014/main" id="{DD2A8EDC-2FC6-A16A-DE6C-25ADAA31987E}"/>
              </a:ext>
            </a:extLst>
          </p:cNvPr>
          <p:cNvCxnSpPr>
            <a:cxnSpLocks/>
          </p:cNvCxnSpPr>
          <p:nvPr/>
        </p:nvCxnSpPr>
        <p:spPr>
          <a:xfrm>
            <a:off x="864145" y="5660148"/>
            <a:ext cx="107335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6" name="Title 2">
            <a:extLst>
              <a:ext uri="{FF2B5EF4-FFF2-40B4-BE49-F238E27FC236}">
                <a16:creationId xmlns:a16="http://schemas.microsoft.com/office/drawing/2014/main" id="{2EAED2A9-DCD0-19FA-090E-49219A3A1F01}"/>
              </a:ext>
            </a:extLst>
          </p:cNvPr>
          <p:cNvSpPr txBox="1"/>
          <p:nvPr/>
        </p:nvSpPr>
        <p:spPr>
          <a:xfrm>
            <a:off x="508744" y="625412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400000000000000" pitchFamily="34" charset="-128"/>
                <a:ea typeface="Yu Gothic Medium" panose="020B0400000000000000" pitchFamily="34" charset="-128"/>
              </a:rPr>
              <a:t>アルコール</a:t>
            </a:r>
            <a:endParaRPr lang="en-US" sz="1500" dirty="0">
              <a:solidFill>
                <a:schemeClr val="tx1"/>
              </a:solidFill>
              <a:latin typeface="Yu Gothic Medium" panose="020B0400000000000000" pitchFamily="34" charset="-128"/>
              <a:ea typeface="Yu Gothic Medium" panose="020B0400000000000000" pitchFamily="34" charset="-128"/>
            </a:endParaRPr>
          </a:p>
        </p:txBody>
      </p:sp>
      <p:cxnSp>
        <p:nvCxnSpPr>
          <p:cNvPr id="89" name="Straight Connector 88">
            <a:extLst>
              <a:ext uri="{FF2B5EF4-FFF2-40B4-BE49-F238E27FC236}">
                <a16:creationId xmlns:a16="http://schemas.microsoft.com/office/drawing/2014/main" id="{A58376B3-D1EC-A0D7-F3F1-200496D63B3E}"/>
              </a:ext>
            </a:extLst>
          </p:cNvPr>
          <p:cNvCxnSpPr>
            <a:cxnSpLocks/>
          </p:cNvCxnSpPr>
          <p:nvPr/>
        </p:nvCxnSpPr>
        <p:spPr>
          <a:xfrm>
            <a:off x="1613119" y="6421998"/>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8DE43482-E599-9D97-A95B-2D33628F2F30}"/>
              </a:ext>
            </a:extLst>
          </p:cNvPr>
          <p:cNvSpPr txBox="1"/>
          <p:nvPr/>
        </p:nvSpPr>
        <p:spPr>
          <a:xfrm>
            <a:off x="1656643" y="4524615"/>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28" name="Title 2">
            <a:extLst>
              <a:ext uri="{FF2B5EF4-FFF2-40B4-BE49-F238E27FC236}">
                <a16:creationId xmlns:a16="http://schemas.microsoft.com/office/drawing/2014/main" id="{2BA69DF4-3CD9-4B66-38BA-B3BD195B4B50}"/>
              </a:ext>
            </a:extLst>
          </p:cNvPr>
          <p:cNvSpPr txBox="1"/>
          <p:nvPr/>
        </p:nvSpPr>
        <p:spPr>
          <a:xfrm>
            <a:off x="3025656" y="452856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29" name="Title 2">
            <a:extLst>
              <a:ext uri="{FF2B5EF4-FFF2-40B4-BE49-F238E27FC236}">
                <a16:creationId xmlns:a16="http://schemas.microsoft.com/office/drawing/2014/main" id="{58A3546A-F09F-0527-BA12-C80A54BEA56F}"/>
              </a:ext>
            </a:extLst>
          </p:cNvPr>
          <p:cNvSpPr txBox="1"/>
          <p:nvPr/>
        </p:nvSpPr>
        <p:spPr>
          <a:xfrm>
            <a:off x="4467970" y="44996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143889855"/>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b="-99"/>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05402"/>
            <a:ext cx="4829691" cy="785732"/>
          </a:xfrm>
        </p:spPr>
        <p:txBody>
          <a:bodyPr/>
          <a:lstStyle/>
          <a:p>
            <a:r>
              <a:rPr lang="en-US" altLang="ja-JP" dirty="0">
                <a:latin typeface="+mj-lt"/>
                <a:ea typeface="Yu Gothic Medium" panose="020B0400000000000000" pitchFamily="34" charset="-128"/>
                <a:cs typeface="Arial" panose="020B0604020202020204" pitchFamily="34" charset="0"/>
              </a:rPr>
              <a:t>CLARE VALLEY</a:t>
            </a:r>
            <a:endParaRPr lang="en-US" dirty="0">
              <a:latin typeface="+mj-lt"/>
              <a:ea typeface="Yu Gothic Medium" panose="020B0400000000000000" pitchFamily="34" charset="-128"/>
              <a:cs typeface="Arial" panose="020B0604020202020204" pitchFamily="34" charset="0"/>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073266"/>
            <a:ext cx="5290684" cy="1286693"/>
          </a:xfrm>
        </p:spPr>
        <p:txBody>
          <a:bodyPr/>
          <a:lstStyle/>
          <a:p>
            <a:pPr>
              <a:lnSpc>
                <a:spcPct val="80000"/>
              </a:lnSpc>
              <a:tabLst>
                <a:tab pos="1274445" algn="l"/>
              </a:tabLst>
            </a:pPr>
            <a:r>
              <a:rPr lang="ja-JP" altLang="en-US" sz="5000">
                <a:solidFill>
                  <a:schemeClr val="accent5"/>
                </a:solidFill>
                <a:latin typeface="Yu Gothic Medium" panose="020B0400000000000000" pitchFamily="34" charset="-128"/>
                <a:ea typeface="Yu Gothic Medium" panose="020B0400000000000000" pitchFamily="34" charset="-128"/>
                <a:cs typeface="Hellix"/>
              </a:rPr>
              <a:t>歴史と革命</a:t>
            </a:r>
            <a:endParaRPr lang="en-AU" sz="5000" dirty="0">
              <a:solidFill>
                <a:schemeClr val="accent5"/>
              </a:solidFill>
              <a:latin typeface="Yu Gothic Medium" panose="020B0400000000000000" pitchFamily="34" charset="-128"/>
              <a:ea typeface="Yu Gothic Medium" panose="020B0400000000000000" pitchFamily="34" charset="-128"/>
              <a:cs typeface="Hellix"/>
            </a:endParaRPr>
          </a:p>
        </p:txBody>
      </p:sp>
      <p:pic>
        <p:nvPicPr>
          <p:cNvPr id="2" name="Picture Placeholder 6">
            <a:extLst>
              <a:ext uri="{FF2B5EF4-FFF2-40B4-BE49-F238E27FC236}">
                <a16:creationId xmlns:a16="http://schemas.microsoft.com/office/drawing/2014/main" id="{99E3A661-71CA-973E-0FF4-5BAAF11001F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6096000" y="395194"/>
            <a:ext cx="6096000" cy="6092317"/>
          </a:xfrm>
          <a:prstGeom prst="rect">
            <a:avLst/>
          </a:prstGeom>
          <a:solidFill>
            <a:schemeClr val="bg1">
              <a:lumMod val="85000"/>
            </a:schemeClr>
          </a:solidFill>
        </p:spPr>
      </p:pic>
      <p:sp>
        <p:nvSpPr>
          <p:cNvPr id="4" name="Text Placeholder 5">
            <a:extLst>
              <a:ext uri="{FF2B5EF4-FFF2-40B4-BE49-F238E27FC236}">
                <a16:creationId xmlns:a16="http://schemas.microsoft.com/office/drawing/2014/main" id="{42C53C67-B0E4-DEB8-80D1-01B2BA80E9B8}"/>
              </a:ext>
            </a:extLst>
          </p:cNvPr>
          <p:cNvSpPr>
            <a:spLocks noGrp="1"/>
          </p:cNvSpPr>
          <p:nvPr>
            <p:ph type="body" sz="quarter" idx="11"/>
          </p:nvPr>
        </p:nvSpPr>
        <p:spPr>
          <a:xfrm>
            <a:off x="623887" y="3216632"/>
            <a:ext cx="5000536" cy="992298"/>
          </a:xfrm>
        </p:spPr>
        <p:txBody>
          <a:bodyPr/>
          <a:lstStyle/>
          <a:p>
            <a:pPr marL="0" indent="0">
              <a:lnSpc>
                <a:spcPct val="110000"/>
              </a:lnSpc>
              <a:buNone/>
            </a:pPr>
            <a:r>
              <a:rPr lang="ja-JP" altLang="en-US" sz="1800" dirty="0">
                <a:solidFill>
                  <a:schemeClr val="bg1"/>
                </a:solidFill>
                <a:latin typeface="Yu Gothic Medium" panose="020B0400000000000000" pitchFamily="34" charset="-128"/>
                <a:ea typeface="Yu Gothic Medium" panose="020B0400000000000000" pitchFamily="34" charset="-128"/>
              </a:rPr>
              <a:t>世界クラスのワインと古木を</a:t>
            </a:r>
            <a:br>
              <a:rPr lang="ja-JP" altLang="en-US" sz="1800" dirty="0">
                <a:solidFill>
                  <a:schemeClr val="bg1"/>
                </a:solidFill>
                <a:latin typeface="Yu Gothic Medium" panose="020B0400000000000000" pitchFamily="34" charset="-128"/>
                <a:ea typeface="Yu Gothic Medium" panose="020B0400000000000000" pitchFamily="34" charset="-128"/>
              </a:rPr>
            </a:br>
            <a:r>
              <a:rPr lang="ja-JP" altLang="en-US" sz="1800" dirty="0">
                <a:solidFill>
                  <a:schemeClr val="bg1"/>
                </a:solidFill>
                <a:latin typeface="Yu Gothic Medium" panose="020B0400000000000000" pitchFamily="34" charset="-128"/>
                <a:ea typeface="Yu Gothic Medium" panose="020B0400000000000000" pitchFamily="34" charset="-128"/>
              </a:rPr>
              <a:t>擁する風光明媚な産地はオーストラリアの</a:t>
            </a:r>
            <a:br>
              <a:rPr lang="en-AU" altLang="ja-JP" sz="1800" dirty="0">
                <a:solidFill>
                  <a:schemeClr val="bg1"/>
                </a:solidFill>
                <a:latin typeface="Yu Gothic Medium" panose="020B0400000000000000" pitchFamily="34" charset="-128"/>
                <a:ea typeface="Yu Gothic Medium" panose="020B0400000000000000" pitchFamily="34" charset="-128"/>
              </a:rPr>
            </a:br>
            <a:r>
              <a:rPr lang="ja-JP" altLang="en-US" sz="1800" dirty="0">
                <a:solidFill>
                  <a:schemeClr val="bg1"/>
                </a:solidFill>
                <a:latin typeface="Yu Gothic Medium" panose="020B0400000000000000" pitchFamily="34" charset="-128"/>
                <a:ea typeface="Yu Gothic Medium" panose="020B0400000000000000" pitchFamily="34" charset="-128"/>
              </a:rPr>
              <a:t>ワイン・シーンに影響を与え続ける。</a:t>
            </a:r>
            <a:endParaRPr lang="en-AU" sz="1800" dirty="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735418610"/>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r="-150" b="-3036"/>
          <a:stretch/>
        </p:blipFill>
        <p:spPr>
          <a:xfrm>
            <a:off x="0" y="0"/>
            <a:ext cx="12191999"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1D1830CB-5991-D55A-5B42-3FF628791F8E}"/>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ja-JP" altLang="en-US" sz="5400" b="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rPr>
              <a:t>ありがとうございました</a:t>
            </a:r>
          </a:p>
          <a:p>
            <a:pPr marL="11522" algn="ctr">
              <a:spcBef>
                <a:spcPts val="91"/>
              </a:spcBef>
              <a:tabLst>
                <a:tab pos="1162574" algn="l"/>
                <a:tab pos="2432878" algn="l"/>
                <a:tab pos="3690509" algn="l"/>
                <a:tab pos="4919334" algn="l"/>
                <a:tab pos="6532419" algn="l"/>
                <a:tab pos="9045952" algn="l"/>
              </a:tabLst>
            </a:pPr>
            <a:endParaRPr lang="ja-JP" altLang="en-US" sz="5400" b="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A7470-F10C-2E0D-13F5-394CB475AEDA}"/>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E5F6904C-BDB0-3C65-78E9-BE2F76A6044B}"/>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5066049E-BA26-D7B4-4231-B0C56211CBAF}"/>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348945137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09DA18D-DE0D-10B4-CD28-43F7620D88AF}"/>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a:stretch/>
        </p:blipFill>
        <p:spPr>
          <a:xfrm>
            <a:off x="-142909" y="-80387"/>
            <a:ext cx="12477818" cy="7018774"/>
          </a:xfrm>
          <a:noFill/>
        </p:spPr>
      </p:pic>
      <p:sp>
        <p:nvSpPr>
          <p:cNvPr id="7" name="TextBox 6">
            <a:extLst>
              <a:ext uri="{FF2B5EF4-FFF2-40B4-BE49-F238E27FC236}">
                <a16:creationId xmlns:a16="http://schemas.microsoft.com/office/drawing/2014/main" id="{1181A15F-1575-DF4D-D848-B42B9CD20107}"/>
              </a:ext>
            </a:extLst>
          </p:cNvPr>
          <p:cNvSpPr txBox="1"/>
          <p:nvPr/>
        </p:nvSpPr>
        <p:spPr>
          <a:xfrm>
            <a:off x="5404393" y="5507593"/>
            <a:ext cx="2755894" cy="369332"/>
          </a:xfrm>
          <a:prstGeom prst="rect">
            <a:avLst/>
          </a:prstGeom>
          <a:noFill/>
        </p:spPr>
        <p:txBody>
          <a:bodyPr wrap="square">
            <a:spAutoFit/>
          </a:bodyPr>
          <a:lstStyle/>
          <a:p>
            <a:r>
              <a:rPr lang="ja-JP" altLang="en-US" b="1">
                <a:solidFill>
                  <a:schemeClr val="accent2"/>
                </a:solidFill>
                <a:latin typeface="Yu Gothic" panose="020B0400000000000000" pitchFamily="34" charset="-128"/>
                <a:ea typeface="Yu Gothic" panose="020B0400000000000000" pitchFamily="34" charset="-128"/>
              </a:rPr>
              <a:t>クレア・ヴァレー</a:t>
            </a:r>
            <a:endParaRPr lang="en-US" b="1" dirty="0">
              <a:solidFill>
                <a:schemeClr val="accent2"/>
              </a:solidFill>
              <a:latin typeface="Yu Gothic" panose="020B0400000000000000" pitchFamily="34" charset="-128"/>
              <a:ea typeface="Yu Gothic" panose="020B0400000000000000" pitchFamily="34" charset="-128"/>
            </a:endParaRPr>
          </a:p>
        </p:txBody>
      </p:sp>
      <p:cxnSp>
        <p:nvCxnSpPr>
          <p:cNvPr id="8" name="Straight Connector 7">
            <a:extLst>
              <a:ext uri="{FF2B5EF4-FFF2-40B4-BE49-F238E27FC236}">
                <a16:creationId xmlns:a16="http://schemas.microsoft.com/office/drawing/2014/main" id="{ED775658-C956-5513-D6EB-D6AB5BD6FA32}"/>
              </a:ext>
            </a:extLst>
          </p:cNvPr>
          <p:cNvCxnSpPr>
            <a:cxnSpLocks/>
          </p:cNvCxnSpPr>
          <p:nvPr/>
        </p:nvCxnSpPr>
        <p:spPr>
          <a:xfrm flipV="1">
            <a:off x="7420708" y="4631160"/>
            <a:ext cx="851292" cy="96074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5" name="Title 2">
            <a:extLst>
              <a:ext uri="{FF2B5EF4-FFF2-40B4-BE49-F238E27FC236}">
                <a16:creationId xmlns:a16="http://schemas.microsoft.com/office/drawing/2014/main" id="{BE0A210A-DBBF-6C25-A236-7243571650F2}"/>
              </a:ext>
            </a:extLst>
          </p:cNvPr>
          <p:cNvSpPr>
            <a:spLocks noGrp="1"/>
          </p:cNvSpPr>
          <p:nvPr>
            <p:ph type="title"/>
          </p:nvPr>
        </p:nvSpPr>
        <p:spPr>
          <a:xfrm>
            <a:off x="623888" y="587955"/>
            <a:ext cx="6158452" cy="1325562"/>
          </a:xfrm>
        </p:spPr>
        <p:txBody>
          <a:bodyPr/>
          <a:lstStyle/>
          <a:p>
            <a:r>
              <a:rPr lang="en-US" altLang="ja-JP" dirty="0">
                <a:solidFill>
                  <a:schemeClr val="accent2"/>
                </a:solidFill>
                <a:latin typeface="+mj-lt"/>
                <a:ea typeface="Yu Gothic Medium" panose="020B0400000000000000" pitchFamily="34" charset="-128"/>
              </a:rPr>
              <a:t>AUSTRALIA</a:t>
            </a:r>
            <a:br>
              <a:rPr lang="en-US" altLang="ja-JP" dirty="0">
                <a:solidFill>
                  <a:schemeClr val="accent2"/>
                </a:solidFill>
                <a:latin typeface="Yu Gothic Medium" panose="020B0400000000000000" pitchFamily="34" charset="-128"/>
                <a:ea typeface="Yu Gothic Medium" panose="020B0400000000000000" pitchFamily="34" charset="-128"/>
              </a:rPr>
            </a:br>
            <a:r>
              <a:rPr lang="ja-JP" altLang="en-US" dirty="0">
                <a:solidFill>
                  <a:schemeClr val="accent2"/>
                </a:solidFill>
                <a:latin typeface="Yu Gothic Medium" panose="020B0400000000000000" pitchFamily="34" charset="-128"/>
                <a:ea typeface="Yu Gothic Medium" panose="020B0400000000000000" pitchFamily="34" charset="-128"/>
              </a:rPr>
              <a:t>オーストラリア</a:t>
            </a:r>
          </a:p>
        </p:txBody>
      </p:sp>
    </p:spTree>
    <p:extLst>
      <p:ext uri="{BB962C8B-B14F-4D97-AF65-F5344CB8AC3E}">
        <p14:creationId xmlns:p14="http://schemas.microsoft.com/office/powerpoint/2010/main" val="410896052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cstate="screen">
            <a:extLst>
              <a:ext uri="{28A0092B-C50C-407E-A947-70E740481C1C}">
                <a14:useLocalDpi xmlns:a14="http://schemas.microsoft.com/office/drawing/2010/main"/>
              </a:ext>
            </a:extLst>
          </a:blip>
          <a:srcRect r="22907"/>
          <a:stretch>
            <a:fillRect/>
          </a:stretch>
        </p:blipFill>
        <p:spPr>
          <a:xfrm>
            <a:off x="2792819" y="1"/>
            <a:ext cx="9399181" cy="6858000"/>
          </a:xfrm>
          <a:prstGeom prst="rect">
            <a:avLst/>
          </a:prstGeom>
        </p:spPr>
      </p:pic>
      <p:sp>
        <p:nvSpPr>
          <p:cNvPr id="6" name="TextBox 5">
            <a:extLst>
              <a:ext uri="{FF2B5EF4-FFF2-40B4-BE49-F238E27FC236}">
                <a16:creationId xmlns:a16="http://schemas.microsoft.com/office/drawing/2014/main" id="{DCE07064-3E61-2269-6345-5A423939049F}"/>
              </a:ext>
            </a:extLst>
          </p:cNvPr>
          <p:cNvSpPr txBox="1"/>
          <p:nvPr/>
        </p:nvSpPr>
        <p:spPr>
          <a:xfrm>
            <a:off x="5850611" y="2614463"/>
            <a:ext cx="2097818" cy="369332"/>
          </a:xfrm>
          <a:prstGeom prst="rect">
            <a:avLst/>
          </a:prstGeom>
          <a:noFill/>
        </p:spPr>
        <p:txBody>
          <a:bodyPr wrap="square">
            <a:spAutoFit/>
          </a:bodyPr>
          <a:lstStyle/>
          <a:p>
            <a:r>
              <a:rPr lang="ja-JP" altLang="en-US" b="1">
                <a:solidFill>
                  <a:schemeClr val="accent2"/>
                </a:solidFill>
                <a:latin typeface="Yu Gothic" panose="020B0400000000000000" pitchFamily="34" charset="-128"/>
                <a:ea typeface="Yu Gothic" panose="020B0400000000000000" pitchFamily="34" charset="-128"/>
              </a:rPr>
              <a:t>クレア・ヴァレー</a:t>
            </a:r>
            <a:endParaRPr lang="en-US" b="1" dirty="0">
              <a:solidFill>
                <a:schemeClr val="accent2"/>
              </a:solidFill>
              <a:latin typeface="Yu Gothic" panose="020B0400000000000000" pitchFamily="34" charset="-128"/>
              <a:ea typeface="Yu Gothic" panose="020B0400000000000000" pitchFamily="34" charset="-128"/>
            </a:endParaRPr>
          </a:p>
        </p:txBody>
      </p:sp>
      <p:cxnSp>
        <p:nvCxnSpPr>
          <p:cNvPr id="7" name="Straight Connector 6">
            <a:extLst>
              <a:ext uri="{FF2B5EF4-FFF2-40B4-BE49-F238E27FC236}">
                <a16:creationId xmlns:a16="http://schemas.microsoft.com/office/drawing/2014/main" id="{7F0681AC-E9DE-8EA2-5DE3-E5D9018648AE}"/>
              </a:ext>
            </a:extLst>
          </p:cNvPr>
          <p:cNvCxnSpPr>
            <a:cxnSpLocks/>
          </p:cNvCxnSpPr>
          <p:nvPr/>
        </p:nvCxnSpPr>
        <p:spPr>
          <a:xfrm flipH="1">
            <a:off x="7818475" y="1346790"/>
            <a:ext cx="2488018" cy="144602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 name="Title 2">
            <a:extLst>
              <a:ext uri="{FF2B5EF4-FFF2-40B4-BE49-F238E27FC236}">
                <a16:creationId xmlns:a16="http://schemas.microsoft.com/office/drawing/2014/main" id="{A0FBBCF9-9D31-F259-6195-1C119C5996B1}"/>
              </a:ext>
            </a:extLst>
          </p:cNvPr>
          <p:cNvSpPr>
            <a:spLocks noGrp="1"/>
          </p:cNvSpPr>
          <p:nvPr>
            <p:ph type="title"/>
          </p:nvPr>
        </p:nvSpPr>
        <p:spPr>
          <a:xfrm>
            <a:off x="623887" y="584200"/>
            <a:ext cx="6665433" cy="1325562"/>
          </a:xfrm>
        </p:spPr>
        <p:txBody>
          <a:bodyPr/>
          <a:lstStyle/>
          <a:p>
            <a:r>
              <a:rPr lang="en-US" altLang="ja-JP" dirty="0">
                <a:solidFill>
                  <a:schemeClr val="accent2"/>
                </a:solidFill>
                <a:latin typeface="+mj-lt"/>
                <a:ea typeface="Yu Gothic Medium" panose="020B0400000000000000" pitchFamily="34" charset="-128"/>
              </a:rPr>
              <a:t>SOUTH AUSTRALIA</a:t>
            </a:r>
            <a:br>
              <a:rPr lang="en-US" altLang="ja-JP" dirty="0">
                <a:solidFill>
                  <a:schemeClr val="accent2"/>
                </a:solidFill>
                <a:latin typeface="Yu Gothic Medium" panose="020B0400000000000000" pitchFamily="34" charset="-128"/>
                <a:ea typeface="Yu Gothic Medium" panose="020B0400000000000000" pitchFamily="34" charset="-128"/>
              </a:rPr>
            </a:br>
            <a:r>
              <a:rPr lang="ja-JP" altLang="en-US" dirty="0">
                <a:solidFill>
                  <a:schemeClr val="accent2"/>
                </a:solidFill>
                <a:latin typeface="Yu Gothic Medium" panose="020B0400000000000000" pitchFamily="34" charset="-128"/>
                <a:ea typeface="Yu Gothic Medium" panose="020B0400000000000000" pitchFamily="34" charset="-128"/>
              </a:rPr>
              <a:t>南オーストラリア</a:t>
            </a:r>
            <a:endParaRPr lang="en-US" dirty="0">
              <a:solidFill>
                <a:schemeClr val="accent2"/>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54947723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lstStyle/>
          <a:p>
            <a:r>
              <a:rPr lang="en-US" altLang="ja-JP" dirty="0">
                <a:solidFill>
                  <a:schemeClr val="accent5"/>
                </a:solidFill>
                <a:latin typeface="+mj-lt"/>
                <a:ea typeface="Yu Gothic Medium" panose="020B0400000000000000" pitchFamily="34" charset="-128"/>
                <a:cs typeface="Arial" panose="020B0604020202020204" pitchFamily="34" charset="0"/>
              </a:rPr>
              <a:t>CLARE VALLEY</a:t>
            </a:r>
            <a:endParaRPr lang="en-US" dirty="0">
              <a:solidFill>
                <a:schemeClr val="accent5"/>
              </a:solidFill>
              <a:latin typeface="+mj-lt"/>
              <a:ea typeface="Yu Gothic Medium" panose="020B0400000000000000" pitchFamily="34" charset="-128"/>
              <a:cs typeface="Arial" panose="020B0604020202020204" pitchFamily="34" charset="0"/>
            </a:endParaRP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3" y="3288691"/>
            <a:ext cx="4147841" cy="3133240"/>
          </a:xfrm>
        </p:spPr>
        <p:txBody>
          <a:bodyPr/>
          <a:lstStyle/>
          <a:p>
            <a:pPr marL="285750" indent="-285750">
              <a:spcBef>
                <a:spcPts val="800"/>
              </a:spcBef>
              <a:buFont typeface="Arial" panose="020B0604020202020204" pitchFamily="34" charset="0"/>
              <a:buChar char="•"/>
            </a:pPr>
            <a:r>
              <a:rPr lang="ja-JP" altLang="en-US">
                <a:solidFill>
                  <a:schemeClr val="bg1"/>
                </a:solidFill>
                <a:latin typeface="Yu Gothic Medium" panose="020B0400000000000000" pitchFamily="34" charset="-128"/>
                <a:ea typeface="Yu Gothic Medium" panose="020B0400000000000000" pitchFamily="34" charset="-128"/>
              </a:rPr>
              <a:t>偉大な名声のある小さなワイン産地</a:t>
            </a:r>
          </a:p>
          <a:p>
            <a:pPr marL="285750" indent="-285750">
              <a:spcBef>
                <a:spcPts val="800"/>
              </a:spcBef>
              <a:buFont typeface="Arial" panose="020B0604020202020204" pitchFamily="34" charset="0"/>
              <a:buChar char="•"/>
            </a:pPr>
            <a:r>
              <a:rPr lang="ja-JP" altLang="en-US">
                <a:solidFill>
                  <a:schemeClr val="bg1"/>
                </a:solidFill>
                <a:latin typeface="Yu Gothic Medium" panose="020B0400000000000000" pitchFamily="34" charset="-128"/>
                <a:ea typeface="Yu Gothic Medium" panose="020B0400000000000000" pitchFamily="34" charset="-128"/>
              </a:rPr>
              <a:t>伝統と革新と共に歩んできた</a:t>
            </a:r>
            <a:br>
              <a:rPr lang="ja-JP" altLang="en-US">
                <a:solidFill>
                  <a:schemeClr val="bg1"/>
                </a:solidFill>
                <a:latin typeface="Yu Gothic Medium" panose="020B0400000000000000" pitchFamily="34" charset="-128"/>
                <a:ea typeface="Yu Gothic Medium" panose="020B0400000000000000" pitchFamily="34" charset="-128"/>
              </a:rPr>
            </a:br>
            <a:r>
              <a:rPr lang="ja-JP" altLang="en-US">
                <a:solidFill>
                  <a:schemeClr val="bg1"/>
                </a:solidFill>
                <a:latin typeface="Yu Gothic Medium" panose="020B0400000000000000" pitchFamily="34" charset="-128"/>
                <a:ea typeface="Yu Gothic Medium" panose="020B0400000000000000" pitchFamily="34" charset="-128"/>
              </a:rPr>
              <a:t>オーストラリアにおける長い歴史</a:t>
            </a:r>
          </a:p>
          <a:p>
            <a:pPr marL="285750" indent="-285750">
              <a:spcBef>
                <a:spcPts val="800"/>
              </a:spcBef>
              <a:buFont typeface="Arial" panose="020B0604020202020204" pitchFamily="34" charset="0"/>
              <a:buChar char="•"/>
            </a:pPr>
            <a:r>
              <a:rPr lang="ja-JP" altLang="en-US">
                <a:solidFill>
                  <a:schemeClr val="bg1"/>
                </a:solidFill>
                <a:latin typeface="Yu Gothic Medium" panose="020B0400000000000000" pitchFamily="34" charset="-128"/>
                <a:ea typeface="Yu Gothic Medium" panose="020B0400000000000000" pitchFamily="34" charset="-128"/>
              </a:rPr>
              <a:t>標高と地形の多様性がフルボディの</a:t>
            </a:r>
            <a:br>
              <a:rPr lang="ja-JP" altLang="en-US">
                <a:solidFill>
                  <a:schemeClr val="bg1"/>
                </a:solidFill>
                <a:latin typeface="Yu Gothic Medium" panose="020B0400000000000000" pitchFamily="34" charset="-128"/>
                <a:ea typeface="Yu Gothic Medium" panose="020B0400000000000000" pitchFamily="34" charset="-128"/>
              </a:rPr>
            </a:br>
            <a:r>
              <a:rPr lang="ja-JP" altLang="en-US">
                <a:solidFill>
                  <a:schemeClr val="bg1"/>
                </a:solidFill>
                <a:latin typeface="Yu Gothic Medium" panose="020B0400000000000000" pitchFamily="34" charset="-128"/>
                <a:ea typeface="Yu Gothic Medium" panose="020B0400000000000000" pitchFamily="34" charset="-128"/>
              </a:rPr>
              <a:t>赤ワインからデリケートな白ワインまでの生産を可能に</a:t>
            </a:r>
          </a:p>
          <a:p>
            <a:pPr marL="285750" indent="-285750">
              <a:spcBef>
                <a:spcPts val="800"/>
              </a:spcBef>
              <a:buFont typeface="Arial" panose="020B0604020202020204" pitchFamily="34" charset="0"/>
              <a:buChar char="•"/>
            </a:pPr>
            <a:r>
              <a:rPr lang="ja-JP" altLang="en-US">
                <a:solidFill>
                  <a:schemeClr val="bg1"/>
                </a:solidFill>
                <a:latin typeface="Yu Gothic Medium" panose="020B0400000000000000" pitchFamily="34" charset="-128"/>
                <a:ea typeface="Yu Gothic Medium" panose="020B0400000000000000" pitchFamily="34" charset="-128"/>
              </a:rPr>
              <a:t>古代の土壌が多様な品種を育てる</a:t>
            </a:r>
          </a:p>
          <a:p>
            <a:pPr marL="285750" indent="-285750">
              <a:spcBef>
                <a:spcPts val="800"/>
              </a:spcBef>
              <a:buFont typeface="Arial" panose="020B0604020202020204" pitchFamily="34" charset="0"/>
              <a:buChar char="•"/>
            </a:pPr>
            <a:r>
              <a:rPr lang="ja-JP" altLang="en-US">
                <a:solidFill>
                  <a:schemeClr val="bg1"/>
                </a:solidFill>
                <a:latin typeface="Yu Gothic Medium" panose="020B0400000000000000" pitchFamily="34" charset="-128"/>
                <a:ea typeface="Yu Gothic Medium" panose="020B0400000000000000" pitchFamily="34" charset="-128"/>
              </a:rPr>
              <a:t>リースリング、シラーズ、</a:t>
            </a:r>
            <a:br>
              <a:rPr lang="ja-JP" altLang="en-US">
                <a:solidFill>
                  <a:schemeClr val="bg1"/>
                </a:solidFill>
                <a:latin typeface="Yu Gothic Medium" panose="020B0400000000000000" pitchFamily="34" charset="-128"/>
                <a:ea typeface="Yu Gothic Medium" panose="020B0400000000000000" pitchFamily="34" charset="-128"/>
              </a:rPr>
            </a:br>
            <a:r>
              <a:rPr lang="ja-JP" altLang="en-US">
                <a:solidFill>
                  <a:schemeClr val="bg1"/>
                </a:solidFill>
                <a:latin typeface="Yu Gothic Medium" panose="020B0400000000000000" pitchFamily="34" charset="-128"/>
                <a:ea typeface="Yu Gothic Medium" panose="020B0400000000000000" pitchFamily="34" charset="-128"/>
              </a:rPr>
              <a:t>カベルネ・ソーヴィニヨンで有名</a:t>
            </a:r>
            <a:endParaRPr lang="en-US" dirty="0">
              <a:solidFill>
                <a:schemeClr val="bg1"/>
              </a:solidFill>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5565748" cy="1325563"/>
          </a:xfrm>
        </p:spPr>
        <p:txBody>
          <a:bodyPr/>
          <a:lstStyle/>
          <a:p>
            <a:r>
              <a:rPr lang="ja-JP" altLang="en-US" sz="5000">
                <a:solidFill>
                  <a:schemeClr val="bg2"/>
                </a:solidFill>
                <a:latin typeface="Yu Gothic Medium" panose="020B0400000000000000" pitchFamily="34" charset="-128"/>
                <a:ea typeface="Yu Gothic Medium" panose="020B0400000000000000" pitchFamily="34" charset="-128"/>
              </a:rPr>
              <a:t>静かなる</a:t>
            </a:r>
          </a:p>
          <a:p>
            <a:r>
              <a:rPr lang="ja-JP" altLang="en-US" sz="5000">
                <a:solidFill>
                  <a:schemeClr val="bg2"/>
                </a:solidFill>
                <a:latin typeface="Yu Gothic Medium" panose="020B0400000000000000" pitchFamily="34" charset="-128"/>
                <a:ea typeface="Yu Gothic Medium" panose="020B0400000000000000" pitchFamily="34" charset="-128"/>
              </a:rPr>
              <a:t>革命</a:t>
            </a:r>
            <a:endParaRPr lang="en-US" sz="5000" dirty="0">
              <a:solidFill>
                <a:schemeClr val="bg2"/>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60243348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03620"/>
          </a:xfrm>
        </p:spPr>
      </p:pic>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2320203"/>
            <a:ext cx="4829691" cy="1530521"/>
          </a:xfrm>
        </p:spPr>
        <p:txBody>
          <a:bodyPr/>
          <a:lstStyle/>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クレア・ヴァレーの歴史</a:t>
            </a:r>
          </a:p>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地形・気候・土壌</a:t>
            </a:r>
          </a:p>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ブドウ栽培とワイン醸造 </a:t>
            </a:r>
          </a:p>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代表的な品種</a:t>
            </a:r>
            <a:endParaRPr lang="en-AU" sz="2000" dirty="0">
              <a:latin typeface="Yu Gothic Medium" panose="020B0400000000000000" pitchFamily="34" charset="-128"/>
              <a:ea typeface="Yu Gothic Medium" panose="020B0400000000000000" pitchFamily="34" charset="-128"/>
            </a:endParaRPr>
          </a:p>
        </p:txBody>
      </p:sp>
      <p:sp>
        <p:nvSpPr>
          <p:cNvPr id="4" name="Title 2">
            <a:extLst>
              <a:ext uri="{FF2B5EF4-FFF2-40B4-BE49-F238E27FC236}">
                <a16:creationId xmlns:a16="http://schemas.microsoft.com/office/drawing/2014/main" id="{E18E248D-3EEB-AB24-BD9C-2858457701F5}"/>
              </a:ext>
            </a:extLst>
          </p:cNvPr>
          <p:cNvSpPr>
            <a:spLocks noGrp="1"/>
          </p:cNvSpPr>
          <p:nvPr>
            <p:ph type="title"/>
          </p:nvPr>
        </p:nvSpPr>
        <p:spPr>
          <a:xfrm>
            <a:off x="623888" y="584200"/>
            <a:ext cx="6158452" cy="1325562"/>
          </a:xfrm>
        </p:spPr>
        <p:txBody>
          <a:bodyPr/>
          <a:lstStyle/>
          <a:p>
            <a:r>
              <a:rPr lang="en-AU" altLang="ja-JP" dirty="0">
                <a:solidFill>
                  <a:schemeClr val="accent1"/>
                </a:solidFill>
                <a:latin typeface="+mj-lt"/>
                <a:ea typeface="Yu Gothic Medium" panose="020B0400000000000000" pitchFamily="34" charset="-128"/>
              </a:rPr>
              <a:t>Today we’ll cover...</a:t>
            </a:r>
            <a:endParaRPr lang="en-US" dirty="0">
              <a:solidFill>
                <a:schemeClr val="accent1"/>
              </a:solidFill>
              <a:latin typeface="+mj-lt"/>
              <a:ea typeface="Yu Gothic Medium" panose="020B0400000000000000" pitchFamily="34" charset="-128"/>
            </a:endParaRPr>
          </a:p>
        </p:txBody>
      </p:sp>
    </p:spTree>
    <p:extLst>
      <p:ext uri="{BB962C8B-B14F-4D97-AF65-F5344CB8AC3E}">
        <p14:creationId xmlns:p14="http://schemas.microsoft.com/office/powerpoint/2010/main" val="41889332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7507205" y="368300"/>
            <a:ext cx="4684796"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12276" y="3477251"/>
            <a:ext cx="2382787" cy="662774"/>
          </a:xfrm>
        </p:spPr>
        <p:txBody>
          <a:bodyPr/>
          <a:lstStyle/>
          <a:p>
            <a:r>
              <a:rPr lang="en-US" dirty="0"/>
              <a:t>1840</a:t>
            </a:r>
            <a:r>
              <a:rPr lang="ja-JP" altLang="en-US" sz="1500" dirty="0">
                <a:latin typeface="Yu Gothic" panose="020B0400000000000000" pitchFamily="34" charset="-128"/>
                <a:ea typeface="Yu Gothic" panose="020B0400000000000000" pitchFamily="34" charset="-128"/>
              </a:rPr>
              <a:t>年代</a:t>
            </a:r>
            <a:r>
              <a:rPr lang="en-US" sz="1500" dirty="0"/>
              <a:t> </a:t>
            </a:r>
            <a:endParaRPr lang="en-US" sz="1500" dirty="0">
              <a:latin typeface="Yu Gothic" panose="020B0400000000000000" pitchFamily="34" charset="-128"/>
              <a:ea typeface="Yu Gothic" panose="020B0400000000000000" pitchFamily="34" charset="-128"/>
            </a:endParaRP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12276" y="4140032"/>
            <a:ext cx="2595273" cy="1461301"/>
          </a:xfrm>
        </p:spPr>
        <p:txBody>
          <a:bodyPr/>
          <a:lstStyle/>
          <a:p>
            <a:pPr>
              <a:lnSpc>
                <a:spcPct val="95000"/>
              </a:lnSpc>
            </a:pPr>
            <a:r>
              <a:rPr lang="ja-JP" altLang="en-US" sz="1600" dirty="0">
                <a:latin typeface="Yu Gothic Medium" panose="020B0400000000000000" pitchFamily="34" charset="-128"/>
                <a:ea typeface="Yu Gothic Medium" panose="020B0400000000000000" pitchFamily="34" charset="-128"/>
              </a:rPr>
              <a:t>入植者のジョン・ホロックスとエドワード・グリーソンによって最初のブドウの樹が植えられる</a:t>
            </a:r>
            <a:endParaRPr lang="en-AU" sz="160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4541540" y="4158583"/>
            <a:ext cx="2256375" cy="1461301"/>
          </a:xfrm>
        </p:spPr>
        <p:txBody>
          <a:bodyPr/>
          <a:lstStyle/>
          <a:p>
            <a:pPr>
              <a:lnSpc>
                <a:spcPct val="95000"/>
              </a:lnSpc>
            </a:pPr>
            <a:r>
              <a:rPr lang="ja-JP" altLang="en-US" sz="1600" dirty="0">
                <a:latin typeface="Yu Gothic Medium" panose="020B0400000000000000" pitchFamily="34" charset="-128"/>
                <a:ea typeface="Yu Gothic Medium" panose="020B0400000000000000" pitchFamily="34" charset="-128"/>
              </a:rPr>
              <a:t>聖餐用のワインを生産するため、イエズス会が最初のワイナリー「セブンヒル・セラーズ」を設立。このワイナリーは現存している</a:t>
            </a:r>
            <a:endParaRPr lang="en-AU" sz="1600" dirty="0">
              <a:latin typeface="Yu Gothic Medium" panose="020B0400000000000000" pitchFamily="34" charset="-128"/>
              <a:ea typeface="Yu Gothic Medium" panose="020B0400000000000000" pitchFamily="34" charset="-128"/>
            </a:endParaRPr>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4541540" y="3495809"/>
            <a:ext cx="2120040" cy="662774"/>
          </a:xfrm>
        </p:spPr>
        <p:txBody>
          <a:bodyPr/>
          <a:lstStyle/>
          <a:p>
            <a:r>
              <a:rPr lang="en-US" dirty="0"/>
              <a:t>1851</a:t>
            </a:r>
            <a:r>
              <a:rPr lang="ja-JP" altLang="en-US" sz="1500" dirty="0">
                <a:latin typeface="Yu Gothic" panose="020B0400000000000000" pitchFamily="34" charset="-128"/>
                <a:ea typeface="Yu Gothic" panose="020B0400000000000000" pitchFamily="34" charset="-128"/>
              </a:rPr>
              <a:t>年</a:t>
            </a:r>
            <a:endParaRPr lang="en-US" sz="1500" dirty="0"/>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343" y="1471734"/>
            <a:ext cx="6968303" cy="473196"/>
          </a:xfrm>
        </p:spPr>
        <p:txBody>
          <a:bodyPr/>
          <a:lstStyle/>
          <a:p>
            <a:r>
              <a:rPr lang="en-US" altLang="ja-JP" sz="4000" dirty="0">
                <a:solidFill>
                  <a:schemeClr val="accent1"/>
                </a:solidFill>
                <a:latin typeface="+mj-lt"/>
                <a:ea typeface="Yu Gothic Medium" panose="020B0400000000000000" pitchFamily="34" charset="-128"/>
                <a:cs typeface="Arial" panose="020B0604020202020204" pitchFamily="34" charset="0"/>
              </a:rPr>
              <a:t>CLARE VALLEY</a:t>
            </a:r>
            <a:r>
              <a:rPr lang="ja-JP" altLang="en-US" sz="4000" dirty="0">
                <a:solidFill>
                  <a:schemeClr val="accent1"/>
                </a:solidFill>
                <a:latin typeface="Yu Gothic Medium" panose="020B0400000000000000" pitchFamily="34" charset="-128"/>
                <a:ea typeface="Yu Gothic Medium" panose="020B0400000000000000" pitchFamily="34" charset="-128"/>
              </a:rPr>
              <a:t>の歴史</a:t>
            </a:r>
            <a:endParaRPr lang="en-US" sz="4000" dirty="0">
              <a:solidFill>
                <a:schemeClr val="accent1"/>
              </a:solidFill>
              <a:latin typeface="Yu Gothic Medium" panose="020B0400000000000000" pitchFamily="34" charset="-128"/>
              <a:ea typeface="Yu Gothic Medium" panose="020B0400000000000000" pitchFamily="34" charset="-128"/>
            </a:endParaRPr>
          </a:p>
        </p:txBody>
      </p:sp>
      <p:sp>
        <p:nvSpPr>
          <p:cNvPr id="8" name="Text Placeholder 4">
            <a:extLst>
              <a:ext uri="{FF2B5EF4-FFF2-40B4-BE49-F238E27FC236}">
                <a16:creationId xmlns:a16="http://schemas.microsoft.com/office/drawing/2014/main" id="{467544DC-280D-6840-C55C-CF2CADDA241E}"/>
              </a:ext>
            </a:extLst>
          </p:cNvPr>
          <p:cNvSpPr txBox="1">
            <a:spLocks/>
          </p:cNvSpPr>
          <p:nvPr/>
        </p:nvSpPr>
        <p:spPr>
          <a:xfrm>
            <a:off x="9633098" y="4180805"/>
            <a:ext cx="2203302"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ja-JP" altLang="en-US" sz="1600" dirty="0">
                <a:latin typeface="Yu Gothic Medium" panose="020B0400000000000000" pitchFamily="34" charset="-128"/>
                <a:ea typeface="Yu Gothic Medium" panose="020B0400000000000000" pitchFamily="34" charset="-128"/>
              </a:rPr>
              <a:t>ブドウ畑やワイナリーの数は着実に増え、</a:t>
            </a:r>
            <a:br>
              <a:rPr lang="en-US"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その多くが名声を得る</a:t>
            </a:r>
            <a:endParaRPr lang="en-AU" sz="1600" dirty="0">
              <a:latin typeface="Yu Gothic Medium" panose="020B0400000000000000" pitchFamily="34" charset="-128"/>
              <a:ea typeface="Yu Gothic Medium" panose="020B0400000000000000" pitchFamily="34" charset="-128"/>
            </a:endParaRPr>
          </a:p>
        </p:txBody>
      </p:sp>
      <p:sp>
        <p:nvSpPr>
          <p:cNvPr id="11" name="Text Placeholder 5">
            <a:extLst>
              <a:ext uri="{FF2B5EF4-FFF2-40B4-BE49-F238E27FC236}">
                <a16:creationId xmlns:a16="http://schemas.microsoft.com/office/drawing/2014/main" id="{F84AFC82-C28C-EF5F-E093-AC77EF975F55}"/>
              </a:ext>
            </a:extLst>
          </p:cNvPr>
          <p:cNvSpPr txBox="1">
            <a:spLocks/>
          </p:cNvSpPr>
          <p:nvPr/>
        </p:nvSpPr>
        <p:spPr>
          <a:xfrm>
            <a:off x="9581161" y="351803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1900</a:t>
            </a:r>
            <a:r>
              <a:rPr lang="ja-JP" altLang="en-US" sz="1500" dirty="0">
                <a:latin typeface="Yu Gothic" panose="020B0400000000000000" pitchFamily="34" charset="-128"/>
                <a:ea typeface="Yu Gothic" panose="020B0400000000000000" pitchFamily="34" charset="-128"/>
              </a:rPr>
              <a:t>年代</a:t>
            </a:r>
            <a:r>
              <a:rPr lang="en-US" sz="1500" dirty="0"/>
              <a:t> </a:t>
            </a:r>
            <a:endParaRPr lang="en-US" sz="1500" dirty="0">
              <a:latin typeface="Yu Gothic" panose="020B0400000000000000" pitchFamily="34" charset="-128"/>
              <a:ea typeface="Yu Gothic" panose="020B0400000000000000" pitchFamily="34" charset="-128"/>
            </a:endParaRPr>
          </a:p>
        </p:txBody>
      </p:sp>
      <p:sp>
        <p:nvSpPr>
          <p:cNvPr id="2" name="Text Placeholder 9">
            <a:extLst>
              <a:ext uri="{FF2B5EF4-FFF2-40B4-BE49-F238E27FC236}">
                <a16:creationId xmlns:a16="http://schemas.microsoft.com/office/drawing/2014/main" id="{8B2B6792-1E47-E7D1-5C88-F3755D22476B}"/>
              </a:ext>
            </a:extLst>
          </p:cNvPr>
          <p:cNvSpPr txBox="1">
            <a:spLocks/>
          </p:cNvSpPr>
          <p:nvPr/>
        </p:nvSpPr>
        <p:spPr>
          <a:xfrm>
            <a:off x="623343" y="1450946"/>
            <a:ext cx="6784726" cy="943542"/>
          </a:xfrm>
          <a:prstGeom prst="rect">
            <a:avLst/>
          </a:prstGeom>
        </p:spPr>
        <p:txBody>
          <a:bodyPr vert="horz" lIns="0" tIns="0" rIns="0" bIns="0" rtlCol="0" anchor="b">
            <a:noAutofit/>
          </a:bodyPr>
          <a:lstStyle>
            <a:defPPr>
              <a:defRPr lang="en-US"/>
            </a:defPPr>
            <a:lvl1pPr indent="0" defTabSz="914453">
              <a:lnSpc>
                <a:spcPct val="82000"/>
              </a:lnSpc>
              <a:spcBef>
                <a:spcPts val="544"/>
              </a:spcBef>
              <a:buClr>
                <a:schemeClr val="accent4"/>
              </a:buClr>
              <a:buFontTx/>
              <a:buNone/>
              <a:defRPr sz="3200" b="0" i="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defTabSz="914453">
              <a:lnSpc>
                <a:spcPct val="100000"/>
              </a:lnSpc>
              <a:spcBef>
                <a:spcPct val="0"/>
              </a:spcBef>
              <a:buClrTx/>
              <a:buFont typeface="Arial" panose="020B0604020202020204" pitchFamily="34" charset="0"/>
              <a:buChar char="•"/>
              <a:defRPr sz="3200" b="0" i="0">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defTabSz="914453">
              <a:lnSpc>
                <a:spcPct val="100000"/>
              </a:lnSpc>
              <a:spcBef>
                <a:spcPct val="0"/>
              </a:spcBef>
              <a:buClrTx/>
              <a:buFont typeface="Arial" panose="020B0604020202020204" pitchFamily="34" charset="0"/>
              <a:buChar char="•"/>
              <a:defRPr sz="3200" b="0" i="0">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defTabSz="914453">
              <a:lnSpc>
                <a:spcPct val="100000"/>
              </a:lnSpc>
              <a:spcBef>
                <a:spcPct val="0"/>
              </a:spcBef>
              <a:buClrTx/>
              <a:buFont typeface="Arial" panose="020B0604020202020204" pitchFamily="34" charset="0"/>
              <a:buChar char="•"/>
              <a:defRPr sz="3200" b="0" i="0">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defTabSz="914453">
              <a:lnSpc>
                <a:spcPct val="100000"/>
              </a:lnSpc>
              <a:spcBef>
                <a:spcPct val="0"/>
              </a:spcBef>
              <a:buClrTx/>
              <a:buFont typeface="Arial" panose="020B0604020202020204" pitchFamily="34" charset="0"/>
              <a:buChar char="•"/>
              <a:defRPr sz="3200" b="0" i="0">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defTabSz="914453">
              <a:lnSpc>
                <a:spcPct val="90000"/>
              </a:lnSpc>
              <a:spcBef>
                <a:spcPts val="500"/>
              </a:spcBef>
              <a:buFont typeface="Arial" panose="020B0604020202020204" pitchFamily="34" charset="0"/>
              <a:buChar char="•"/>
            </a:lvl6pPr>
            <a:lvl7pPr marL="2971974" indent="-228613" defTabSz="914453">
              <a:lnSpc>
                <a:spcPct val="90000"/>
              </a:lnSpc>
              <a:spcBef>
                <a:spcPts val="500"/>
              </a:spcBef>
              <a:buFont typeface="Arial" panose="020B0604020202020204" pitchFamily="34" charset="0"/>
              <a:buChar char="•"/>
            </a:lvl7pPr>
            <a:lvl8pPr marL="3429201" indent="-228613" defTabSz="914453">
              <a:lnSpc>
                <a:spcPct val="90000"/>
              </a:lnSpc>
              <a:spcBef>
                <a:spcPts val="500"/>
              </a:spcBef>
              <a:buFont typeface="Arial" panose="020B0604020202020204" pitchFamily="34" charset="0"/>
              <a:buChar char="•"/>
            </a:lvl8pPr>
            <a:lvl9pPr marL="3886427" indent="-228613" defTabSz="914453">
              <a:lnSpc>
                <a:spcPct val="90000"/>
              </a:lnSpc>
              <a:spcBef>
                <a:spcPts val="500"/>
              </a:spcBef>
              <a:buFont typeface="Arial" panose="020B0604020202020204" pitchFamily="34" charset="0"/>
              <a:buChar char="•"/>
            </a:lvl9pPr>
          </a:lstStyle>
          <a:p>
            <a:r>
              <a:rPr lang="ja-JP" altLang="en-US">
                <a:latin typeface="Yu Gothic Medium" panose="020B0400000000000000" pitchFamily="34" charset="-128"/>
                <a:ea typeface="Yu Gothic Medium" panose="020B0400000000000000" pitchFamily="34" charset="-128"/>
              </a:rPr>
              <a:t>伝統と変遷</a:t>
            </a:r>
            <a:endParaRPr lang="en-US" dirty="0">
              <a:latin typeface="Yu Gothic Medium" panose="020B0400000000000000" pitchFamily="34" charset="-128"/>
              <a:ea typeface="Yu Gothic Medium" panose="020B0400000000000000" pitchFamily="34" charset="-128"/>
            </a:endParaRPr>
          </a:p>
        </p:txBody>
      </p:sp>
      <p:sp>
        <p:nvSpPr>
          <p:cNvPr id="7" name="Text Placeholder 4">
            <a:extLst>
              <a:ext uri="{FF2B5EF4-FFF2-40B4-BE49-F238E27FC236}">
                <a16:creationId xmlns:a16="http://schemas.microsoft.com/office/drawing/2014/main" id="{BC14C2E2-545E-A06D-73DB-61CA21892867}"/>
              </a:ext>
            </a:extLst>
          </p:cNvPr>
          <p:cNvSpPr txBox="1">
            <a:spLocks/>
          </p:cNvSpPr>
          <p:nvPr/>
        </p:nvSpPr>
        <p:spPr>
          <a:xfrm>
            <a:off x="7123046" y="4180805"/>
            <a:ext cx="202018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95000"/>
              </a:lnSpc>
            </a:pPr>
            <a:r>
              <a:rPr lang="ja-JP" altLang="en-US" sz="1600" dirty="0">
                <a:latin typeface="Yu Gothic Medium" panose="020B0400000000000000" pitchFamily="34" charset="-128"/>
                <a:ea typeface="Yu Gothic Medium" panose="020B0400000000000000" pitchFamily="34" charset="-128"/>
              </a:rPr>
              <a:t>アルフレッド・パーシー・バークスがウェンドゥリー・ヴィンヤードを設立。当時植えられたブドウは現在も実を付け続けている</a:t>
            </a:r>
            <a:endParaRPr lang="en-AU" sz="1600" dirty="0">
              <a:latin typeface="Yu Gothic Medium" panose="020B0400000000000000" pitchFamily="34" charset="-128"/>
              <a:ea typeface="Yu Gothic Medium" panose="020B0400000000000000" pitchFamily="34" charset="-128"/>
            </a:endParaRPr>
          </a:p>
        </p:txBody>
      </p:sp>
      <p:sp>
        <p:nvSpPr>
          <p:cNvPr id="9" name="Text Placeholder 5">
            <a:extLst>
              <a:ext uri="{FF2B5EF4-FFF2-40B4-BE49-F238E27FC236}">
                <a16:creationId xmlns:a16="http://schemas.microsoft.com/office/drawing/2014/main" id="{0DE94745-0024-A08D-3AE1-76B601581297}"/>
              </a:ext>
            </a:extLst>
          </p:cNvPr>
          <p:cNvSpPr txBox="1">
            <a:spLocks/>
          </p:cNvSpPr>
          <p:nvPr/>
        </p:nvSpPr>
        <p:spPr>
          <a:xfrm>
            <a:off x="7123045" y="351803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1893</a:t>
            </a:r>
            <a:r>
              <a:rPr lang="ja-JP" altLang="en-US" sz="1500" dirty="0">
                <a:latin typeface="Yu Gothic" panose="020B0400000000000000" pitchFamily="34" charset="-128"/>
                <a:ea typeface="Yu Gothic" panose="020B0400000000000000" pitchFamily="34" charset="-128"/>
              </a:rPr>
              <a:t>年</a:t>
            </a:r>
            <a:endParaRPr lang="en-US" sz="1500" dirty="0"/>
          </a:p>
        </p:txBody>
      </p:sp>
    </p:spTree>
    <p:extLst>
      <p:ext uri="{BB962C8B-B14F-4D97-AF65-F5344CB8AC3E}">
        <p14:creationId xmlns:p14="http://schemas.microsoft.com/office/powerpoint/2010/main" val="40130353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7576457" y="584200"/>
            <a:ext cx="4615543" cy="5878192"/>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4" y="4167580"/>
            <a:ext cx="1927642" cy="1461301"/>
          </a:xfrm>
        </p:spPr>
        <p:txBody>
          <a:bodyPr/>
          <a:lstStyle/>
          <a:p>
            <a:pPr marL="0" indent="0">
              <a:lnSpc>
                <a:spcPct val="95000"/>
              </a:lnSpc>
              <a:spcBef>
                <a:spcPts val="800"/>
              </a:spcBef>
              <a:buNone/>
            </a:pPr>
            <a:r>
              <a:rPr lang="ja-JP" altLang="en-US" sz="1600" dirty="0">
                <a:latin typeface="Yu Gothic Medium" panose="020B0400000000000000" pitchFamily="34" charset="-128"/>
                <a:ea typeface="Yu Gothic Medium" panose="020B0400000000000000" pitchFamily="34" charset="-128"/>
              </a:rPr>
              <a:t>廃線になった鉄道がリースリング・トレイルとして生まれ変わる</a:t>
            </a:r>
            <a:endParaRPr lang="en-AU" sz="1600" dirty="0">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483729"/>
            <a:ext cx="2120040" cy="662774"/>
          </a:xfrm>
        </p:spPr>
        <p:txBody>
          <a:bodyPr/>
          <a:lstStyle/>
          <a:p>
            <a:r>
              <a:rPr lang="en-US" dirty="0"/>
              <a:t>1993</a:t>
            </a:r>
            <a:r>
              <a:rPr lang="ja-JP" altLang="en-US" sz="1500" dirty="0">
                <a:latin typeface="Yu Gothic" panose="020B0400000000000000" pitchFamily="34" charset="-128"/>
                <a:ea typeface="Yu Gothic" panose="020B0400000000000000" pitchFamily="34" charset="-128"/>
              </a:rPr>
              <a:t>年</a:t>
            </a:r>
            <a:endParaRPr lang="en-US" sz="1500" dirty="0"/>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164246" y="2070486"/>
            <a:ext cx="2299265" cy="1461301"/>
          </a:xfrm>
        </p:spPr>
        <p:txBody>
          <a:bodyPr/>
          <a:lstStyle/>
          <a:p>
            <a:pPr marL="0" indent="0">
              <a:lnSpc>
                <a:spcPct val="95000"/>
              </a:lnSpc>
              <a:spcBef>
                <a:spcPts val="800"/>
              </a:spcBef>
              <a:buNone/>
            </a:pPr>
            <a:r>
              <a:rPr lang="ja-JP" altLang="en-US" sz="1600" dirty="0">
                <a:latin typeface="Yu Gothic Medium" panose="020B0400000000000000" pitchFamily="34" charset="-128"/>
                <a:ea typeface="Yu Gothic Medium" panose="020B0400000000000000" pitchFamily="34" charset="-128"/>
              </a:rPr>
              <a:t>クレア・ヴァレー</a:t>
            </a:r>
            <a:r>
              <a:rPr lang="en-US" altLang="ja-JP" sz="1600" dirty="0">
                <a:latin typeface="Yu Gothic Medium" panose="020B0400000000000000" pitchFamily="34" charset="-128"/>
                <a:ea typeface="Yu Gothic Medium" panose="020B0400000000000000" pitchFamily="34" charset="-128"/>
              </a:rPr>
              <a:t>13</a:t>
            </a:r>
            <a:r>
              <a:rPr lang="ja-JP" altLang="en-US" sz="1600" dirty="0">
                <a:latin typeface="Yu Gothic Medium" panose="020B0400000000000000" pitchFamily="34" charset="-128"/>
                <a:ea typeface="Yu Gothic Medium" panose="020B0400000000000000" pitchFamily="34" charset="-128"/>
              </a:rPr>
              <a:t>の</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ワインメーカーが</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スクリューキャップを</a:t>
            </a:r>
            <a:br>
              <a:rPr lang="en-US"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支持する</a:t>
            </a:r>
            <a:endParaRPr lang="en-AU" sz="1600" dirty="0">
              <a:latin typeface="Yu Gothic Medium" panose="020B0400000000000000" pitchFamily="34" charset="-128"/>
              <a:ea typeface="Yu Gothic Medium" panose="020B0400000000000000" pitchFamily="34" charset="-128"/>
            </a:endParaRP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153361" y="1386635"/>
            <a:ext cx="2120040" cy="662774"/>
          </a:xfrm>
        </p:spPr>
        <p:txBody>
          <a:bodyPr/>
          <a:lstStyle/>
          <a:p>
            <a:r>
              <a:rPr lang="en-US" dirty="0"/>
              <a:t>2000</a:t>
            </a:r>
            <a:r>
              <a:rPr lang="ja-JP" altLang="en-US" sz="1500" dirty="0">
                <a:latin typeface="Yu Gothic" panose="020B0400000000000000" pitchFamily="34" charset="-128"/>
                <a:ea typeface="Yu Gothic" panose="020B0400000000000000" pitchFamily="34" charset="-128"/>
              </a:rPr>
              <a:t>年代</a:t>
            </a:r>
            <a:r>
              <a:rPr lang="en-US" dirty="0"/>
              <a:t> </a:t>
            </a: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4220491" y="4237664"/>
            <a:ext cx="1927642" cy="1461301"/>
          </a:xfrm>
        </p:spPr>
        <p:txBody>
          <a:bodyPr/>
          <a:lstStyle/>
          <a:p>
            <a:pPr marL="0" indent="0">
              <a:lnSpc>
                <a:spcPct val="95000"/>
              </a:lnSpc>
              <a:spcBef>
                <a:spcPts val="800"/>
              </a:spcBef>
              <a:buNone/>
            </a:pPr>
            <a:r>
              <a:rPr lang="ja-JP" altLang="en-US" sz="1600" dirty="0">
                <a:latin typeface="Yu Gothic Medium" panose="020B0400000000000000" pitchFamily="34" charset="-128"/>
                <a:ea typeface="Yu Gothic Medium" panose="020B0400000000000000" pitchFamily="34" charset="-128"/>
              </a:rPr>
              <a:t>ジム・バリーがオーストラリアで初めてギリシャの品種アシルティコを栽培する</a:t>
            </a:r>
            <a:endParaRPr lang="en-AU" sz="1600" dirty="0">
              <a:latin typeface="Yu Gothic Medium" panose="020B0400000000000000" pitchFamily="34" charset="-128"/>
              <a:ea typeface="Yu Gothic Medium" panose="020B0400000000000000" pitchFamily="34" charset="-128"/>
            </a:endParaRPr>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4209606" y="3553813"/>
            <a:ext cx="2120040" cy="662774"/>
          </a:xfrm>
        </p:spPr>
        <p:txBody>
          <a:bodyPr/>
          <a:lstStyle/>
          <a:p>
            <a:r>
              <a:rPr lang="en-US" dirty="0"/>
              <a:t>2012</a:t>
            </a:r>
            <a:r>
              <a:rPr lang="ja-JP" altLang="en-US" sz="1500" dirty="0">
                <a:latin typeface="Yu Gothic" panose="020B0400000000000000" pitchFamily="34" charset="-128"/>
                <a:ea typeface="Yu Gothic" panose="020B0400000000000000" pitchFamily="34" charset="-128"/>
              </a:rPr>
              <a:t>年</a:t>
            </a:r>
            <a:endParaRPr lang="en-US" sz="1500" dirty="0"/>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5541040" y="1868554"/>
            <a:ext cx="1927299"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5000"/>
              </a:lnSpc>
              <a:spcBef>
                <a:spcPts val="800"/>
              </a:spcBef>
              <a:buNone/>
            </a:pPr>
            <a:r>
              <a:rPr lang="ja-JP" altLang="en-US" sz="1600" dirty="0">
                <a:latin typeface="Yu Gothic Medium" panose="020B0400000000000000" pitchFamily="34" charset="-128"/>
                <a:ea typeface="Yu Gothic Medium" panose="020B0400000000000000" pitchFamily="34" charset="-128"/>
              </a:rPr>
              <a:t>クレア・ヴァレーが</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世界的に有名な</a:t>
            </a:r>
            <a:br>
              <a:rPr lang="ja-JP" altLang="en-US"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赤白ワインの産地となる</a:t>
            </a:r>
            <a:endParaRPr lang="en-AU" sz="1600" dirty="0">
              <a:latin typeface="Yu Gothic Medium" panose="020B0400000000000000" pitchFamily="34" charset="-128"/>
              <a:ea typeface="Yu Gothic Medium" panose="020B0400000000000000" pitchFamily="34" charset="-128"/>
            </a:endParaRPr>
          </a:p>
        </p:txBody>
      </p:sp>
      <p:sp>
        <p:nvSpPr>
          <p:cNvPr id="5" name="Text Placeholder 7">
            <a:extLst>
              <a:ext uri="{FF2B5EF4-FFF2-40B4-BE49-F238E27FC236}">
                <a16:creationId xmlns:a16="http://schemas.microsoft.com/office/drawing/2014/main" id="{E01C81A7-84D7-54D9-701B-46AD3E22731E}"/>
              </a:ext>
            </a:extLst>
          </p:cNvPr>
          <p:cNvSpPr txBox="1">
            <a:spLocks/>
          </p:cNvSpPr>
          <p:nvPr/>
        </p:nvSpPr>
        <p:spPr>
          <a:xfrm>
            <a:off x="5530155" y="1184703"/>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a:latin typeface="Yu Gothic" panose="020B0400000000000000" pitchFamily="34" charset="-128"/>
                <a:ea typeface="Yu Gothic" panose="020B0400000000000000" pitchFamily="34" charset="-128"/>
              </a:rPr>
              <a:t>現在</a:t>
            </a:r>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4" y="390589"/>
            <a:ext cx="5009924" cy="792601"/>
          </a:xfrm>
        </p:spPr>
        <p:txBody>
          <a:bodyPr/>
          <a:lstStyle/>
          <a:p>
            <a:r>
              <a:rPr lang="ja-JP" altLang="en-US" sz="5440" dirty="0">
                <a:solidFill>
                  <a:schemeClr val="accent5"/>
                </a:solidFill>
                <a:latin typeface="Yu Gothic Medium" panose="020B0400000000000000" pitchFamily="34" charset="-128"/>
                <a:ea typeface="Yu Gothic Medium" panose="020B0400000000000000" pitchFamily="34" charset="-128"/>
              </a:rPr>
              <a:t>地形</a:t>
            </a:r>
            <a:endParaRPr lang="en-US" sz="5440" dirty="0">
              <a:solidFill>
                <a:schemeClr val="accent5"/>
              </a:solidFill>
              <a:latin typeface="Yu Gothic Medium" panose="020B0400000000000000" pitchFamily="34" charset="-128"/>
              <a:ea typeface="Yu Gothic Medium" panose="020B0400000000000000" pitchFamily="34" charset="-128"/>
            </a:endParaRP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4" y="1257154"/>
            <a:ext cx="4688825" cy="792601"/>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5440" dirty="0">
                <a:solidFill>
                  <a:schemeClr val="bg2"/>
                </a:solidFill>
                <a:latin typeface="Yu Gothic Medium" panose="020B0400000000000000" pitchFamily="34" charset="-128"/>
                <a:ea typeface="Yu Gothic Medium" panose="020B0400000000000000" pitchFamily="34" charset="-128"/>
              </a:rPr>
              <a:t>気候</a:t>
            </a:r>
            <a:endParaRPr lang="en-US" altLang="ja-JP" sz="5440" dirty="0">
              <a:solidFill>
                <a:schemeClr val="bg2"/>
              </a:solidFill>
              <a:latin typeface="Yu Gothic Medium" panose="020B0400000000000000" pitchFamily="34" charset="-128"/>
              <a:ea typeface="Yu Gothic Medium" panose="020B0400000000000000" pitchFamily="34" charset="-128"/>
            </a:endParaRP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3" y="3472125"/>
            <a:ext cx="5223803" cy="2846525"/>
          </a:xfrm>
        </p:spPr>
        <p:txBody>
          <a:bodyPr/>
          <a:lstStyle/>
          <a:p>
            <a:pPr marL="285750" indent="-285750">
              <a:spcBef>
                <a:spcPts val="800"/>
              </a:spcBef>
              <a:buFont typeface="Arial" panose="020B0604020202020204" pitchFamily="34" charset="0"/>
              <a:buChar char="•"/>
            </a:pPr>
            <a:r>
              <a:rPr lang="ja-JP" altLang="en-US" sz="1800" dirty="0">
                <a:solidFill>
                  <a:schemeClr val="bg1"/>
                </a:solidFill>
                <a:latin typeface="Yu Gothic Medium" panose="020B0400000000000000" pitchFamily="34" charset="-128"/>
                <a:ea typeface="Yu Gothic Medium" panose="020B0400000000000000" pitchFamily="34" charset="-128"/>
              </a:rPr>
              <a:t>アデレードから北へ約</a:t>
            </a:r>
            <a:r>
              <a:rPr lang="en-US" altLang="ja-JP" sz="1800" dirty="0">
                <a:solidFill>
                  <a:schemeClr val="bg1"/>
                </a:solidFill>
                <a:latin typeface="Yu Gothic Medium" panose="020B0400000000000000" pitchFamily="34" charset="-128"/>
                <a:ea typeface="Yu Gothic Medium" panose="020B0400000000000000" pitchFamily="34" charset="-128"/>
              </a:rPr>
              <a:t>130</a:t>
            </a:r>
            <a:r>
              <a:rPr lang="en-AU" sz="1800" dirty="0">
                <a:solidFill>
                  <a:schemeClr val="bg1"/>
                </a:solidFill>
                <a:latin typeface="Yu Gothic Medium" panose="020B0400000000000000" pitchFamily="34" charset="-128"/>
                <a:ea typeface="Yu Gothic Medium" panose="020B0400000000000000" pitchFamily="34" charset="-128"/>
              </a:rPr>
              <a:t>km</a:t>
            </a:r>
          </a:p>
          <a:p>
            <a:pPr marL="285750" indent="-285750">
              <a:spcBef>
                <a:spcPts val="800"/>
              </a:spcBef>
              <a:buFont typeface="Arial" panose="020B0604020202020204" pitchFamily="34" charset="0"/>
              <a:buChar char="•"/>
            </a:pPr>
            <a:r>
              <a:rPr lang="ja-JP" altLang="en-US" sz="1800" dirty="0">
                <a:solidFill>
                  <a:schemeClr val="bg1"/>
                </a:solidFill>
                <a:latin typeface="Yu Gothic Medium" panose="020B0400000000000000" pitchFamily="34" charset="-128"/>
                <a:ea typeface="Yu Gothic Medium" panose="020B0400000000000000" pitchFamily="34" charset="-128"/>
              </a:rPr>
              <a:t>温暖な気候が夜間の冷え込みと午後の</a:t>
            </a:r>
            <a:br>
              <a:rPr lang="en-AU" altLang="ja-JP" sz="1800" dirty="0">
                <a:solidFill>
                  <a:schemeClr val="bg1"/>
                </a:solidFill>
                <a:latin typeface="Yu Gothic Medium" panose="020B0400000000000000" pitchFamily="34" charset="-128"/>
                <a:ea typeface="Yu Gothic Medium" panose="020B0400000000000000" pitchFamily="34" charset="-128"/>
              </a:rPr>
            </a:br>
            <a:r>
              <a:rPr lang="ja-JP" altLang="en-US" sz="1800" dirty="0">
                <a:solidFill>
                  <a:schemeClr val="bg1"/>
                </a:solidFill>
                <a:latin typeface="Yu Gothic Medium" panose="020B0400000000000000" pitchFamily="34" charset="-128"/>
                <a:ea typeface="Yu Gothic Medium" panose="020B0400000000000000" pitchFamily="34" charset="-128"/>
              </a:rPr>
              <a:t>涼しい風で和らげられる</a:t>
            </a:r>
          </a:p>
          <a:p>
            <a:pPr marL="285750" indent="-285750">
              <a:spcBef>
                <a:spcPts val="800"/>
              </a:spcBef>
              <a:buFont typeface="Arial" panose="020B0604020202020204" pitchFamily="34" charset="0"/>
              <a:buChar char="•"/>
            </a:pPr>
            <a:r>
              <a:rPr lang="ja-JP" altLang="en-US" sz="1800" dirty="0">
                <a:solidFill>
                  <a:schemeClr val="bg1"/>
                </a:solidFill>
                <a:latin typeface="Yu Gothic Medium" panose="020B0400000000000000" pitchFamily="34" charset="-128"/>
                <a:ea typeface="Yu Gothic Medium" panose="020B0400000000000000" pitchFamily="34" charset="-128"/>
              </a:rPr>
              <a:t>起伏のある地形が様々なメゾクリマを作り出す</a:t>
            </a:r>
          </a:p>
          <a:p>
            <a:pPr marL="285750" indent="-285750">
              <a:spcBef>
                <a:spcPts val="800"/>
              </a:spcBef>
              <a:buFont typeface="Arial" panose="020B0604020202020204" pitchFamily="34" charset="0"/>
              <a:buChar char="•"/>
            </a:pPr>
            <a:r>
              <a:rPr lang="ja-JP" altLang="en-US" sz="1800" dirty="0">
                <a:solidFill>
                  <a:schemeClr val="bg1"/>
                </a:solidFill>
                <a:latin typeface="Yu Gothic Medium" panose="020B0400000000000000" pitchFamily="34" charset="-128"/>
                <a:ea typeface="Yu Gothic Medium" panose="020B0400000000000000" pitchFamily="34" charset="-128"/>
              </a:rPr>
              <a:t>古代からの多様な土壌</a:t>
            </a:r>
            <a:endParaRPr lang="en-AU" sz="1800" dirty="0">
              <a:solidFill>
                <a:schemeClr val="bg1"/>
              </a:solidFill>
              <a:latin typeface="Yu Gothic Medium" panose="020B0400000000000000" pitchFamily="34" charset="-128"/>
              <a:ea typeface="Yu Gothic Medium" panose="020B0400000000000000" pitchFamily="34" charset="-128"/>
            </a:endParaRPr>
          </a:p>
        </p:txBody>
      </p:sp>
      <p:sp>
        <p:nvSpPr>
          <p:cNvPr id="4" name="Title 2">
            <a:extLst>
              <a:ext uri="{FF2B5EF4-FFF2-40B4-BE49-F238E27FC236}">
                <a16:creationId xmlns:a16="http://schemas.microsoft.com/office/drawing/2014/main" id="{BD42231C-31B4-B68E-3992-46739723AF25}"/>
              </a:ext>
            </a:extLst>
          </p:cNvPr>
          <p:cNvSpPr txBox="1">
            <a:spLocks/>
          </p:cNvSpPr>
          <p:nvPr/>
        </p:nvSpPr>
        <p:spPr>
          <a:xfrm>
            <a:off x="6456364" y="2063457"/>
            <a:ext cx="4688825" cy="718244"/>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ja-JP" altLang="en-US" sz="5440" dirty="0">
                <a:solidFill>
                  <a:schemeClr val="bg2"/>
                </a:solidFill>
                <a:latin typeface="Yu Gothic Medium" panose="020B0400000000000000" pitchFamily="34" charset="-128"/>
                <a:ea typeface="Yu Gothic Medium" panose="020B0400000000000000" pitchFamily="34" charset="-128"/>
              </a:rPr>
              <a:t>土壌</a:t>
            </a:r>
            <a:endParaRPr lang="en-US" sz="5440" dirty="0">
              <a:solidFill>
                <a:schemeClr val="bg2"/>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40506241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Props1.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2.xml><?xml version="1.0" encoding="utf-8"?>
<ds:datastoreItem xmlns:ds="http://schemas.openxmlformats.org/officeDocument/2006/customXml" ds:itemID="{F2A10C3E-7D47-447C-887C-EC4D67E80A47}"/>
</file>

<file path=customXml/itemProps3.xml><?xml version="1.0" encoding="utf-8"?>
<ds:datastoreItem xmlns:ds="http://schemas.openxmlformats.org/officeDocument/2006/customXml" ds:itemID="{10CCF1F8-6D9E-4631-9BC7-E65B426755A9}">
  <ds:schemaRefs>
    <ds:schemaRef ds:uri="http://schemas.microsoft.com/office/2006/metadata/properties"/>
    <ds:schemaRef ds:uri="http://purl.org/dc/terms/"/>
    <ds:schemaRef ds:uri="http://schemas.openxmlformats.org/package/2006/metadata/core-properties"/>
    <ds:schemaRef ds:uri="http://purl.org/dc/elements/1.1/"/>
    <ds:schemaRef ds:uri="http://www.w3.org/XML/1998/namespace"/>
    <ds:schemaRef ds:uri="http://purl.org/dc/dcmitype/"/>
    <ds:schemaRef ds:uri="http://schemas.microsoft.com/office/2006/documentManagement/types"/>
    <ds:schemaRef ds:uri="http://schemas.microsoft.com/office/infopath/2007/PartnerControls"/>
    <ds:schemaRef ds:uri="4e8dd08d-258d-47a9-9875-37f1ffd19f33"/>
    <ds:schemaRef ds:uri="02256494-4976-4001-aedb-96463ae0d92e"/>
  </ds:schemaRefs>
</ds:datastoreItem>
</file>

<file path=docProps/app.xml><?xml version="1.0" encoding="utf-8"?>
<Properties xmlns="http://schemas.openxmlformats.org/officeDocument/2006/extended-properties" xmlns:vt="http://schemas.openxmlformats.org/officeDocument/2006/docPropsVTypes">
  <TotalTime>0</TotalTime>
  <Words>4585</Words>
  <Application>Microsoft Macintosh PowerPoint</Application>
  <PresentationFormat>Widescreen</PresentationFormat>
  <Paragraphs>268</Paragraphs>
  <Slides>25</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Yu Gothic</vt:lpstr>
      <vt:lpstr>Yu Gothic Medium</vt:lpstr>
      <vt:lpstr>Inter Display</vt:lpstr>
      <vt:lpstr>MS PGothic</vt:lpstr>
      <vt:lpstr>Arial</vt:lpstr>
      <vt:lpstr>Neue Haas Grotesk Text Pro</vt:lpstr>
      <vt:lpstr>Slide layouts</vt:lpstr>
      <vt:lpstr>PowerPoint Presentation</vt:lpstr>
      <vt:lpstr>PowerPoint Presentation</vt:lpstr>
      <vt:lpstr>AUSTRALIA オーストラリア</vt:lpstr>
      <vt:lpstr>SOUTH AUSTRALIA 南オーストラリア</vt:lpstr>
      <vt:lpstr>CLARE VALLEY</vt:lpstr>
      <vt:lpstr>Today we’ll cover...</vt:lpstr>
      <vt:lpstr>1840年代 </vt:lpstr>
      <vt:lpstr>PowerPoint Presentation</vt:lpstr>
      <vt:lpstr>地形</vt:lpstr>
      <vt:lpstr>PowerPoint Presentation</vt:lpstr>
      <vt:lpstr>土壌</vt:lpstr>
      <vt:lpstr>ブドウ栽培と醸造</vt:lpstr>
      <vt:lpstr>PowerPoint Presentation</vt:lpstr>
      <vt:lpstr>醸造</vt:lpstr>
      <vt:lpstr>CLARE VALLEY の味わい</vt:lpstr>
      <vt:lpstr>PowerPoint Presentation</vt:lpstr>
      <vt:lpstr>PowerPoint Presentation</vt:lpstr>
      <vt:lpstr>リースリング 特徴</vt:lpstr>
      <vt:lpstr>PowerPoint Presentation</vt:lpstr>
      <vt:lpstr>シラーズ 特徴</vt:lpstr>
      <vt:lpstr>PowerPoint Presentation</vt:lpstr>
      <vt:lpstr>カベルネ・ソーヴィニヨン 特徴</vt:lpstr>
      <vt:lpstr>CLARE VALLEY</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2018-07-25T07:02:59Z</dcterms:created>
  <dcterms:modified xsi:type="dcterms:W3CDTF">2026-07-13T06:08:57Z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2026-04-10T07:39:13Z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b4fd5acc-90e4-4be7-bc67-19629a89638f</vt:lpwstr>
  </property>
  <property fmtid="{D5CDD505-2E9C-101B-9397-08002B2CF9AE}" pid="11" name="MSIP_Label_8cf57b4f-1801-441a-a240-098885f2bcbe_ContentBits">
    <vt:lpwstr>0</vt:lpwstr>
  </property>
  <property fmtid="{D5CDD505-2E9C-101B-9397-08002B2CF9AE}" pid="12" name="MSIP_Label_8cf57b4f-1801-441a-a240-098885f2bcbe_Tag">
    <vt:lpwstr>10, 3, 0, 1</vt:lpwstr>
  </property>
</Properties>
</file>