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3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60" r:id="rId13"/>
    <p:sldId id="641" r:id="rId14"/>
    <p:sldId id="661" r:id="rId15"/>
    <p:sldId id="642" r:id="rId16"/>
    <p:sldId id="643" r:id="rId17"/>
    <p:sldId id="648" r:id="rId18"/>
    <p:sldId id="662" r:id="rId19"/>
    <p:sldId id="649" r:id="rId20"/>
    <p:sldId id="651" r:id="rId21"/>
    <p:sldId id="652" r:id="rId22"/>
    <p:sldId id="276" r:id="rId23"/>
    <p:sldId id="515" r:id="rId24"/>
    <p:sldId id="656" r:id="rId25"/>
    <p:sldId id="603" r:id="rId26"/>
    <p:sldId id="278" r:id="rId27"/>
    <p:sldId id="658" r:id="rId28"/>
    <p:sldId id="663" r:id="rId29"/>
    <p:sldId id="659" r:id="rId30"/>
    <p:sldId id="340" r:id="rId31"/>
    <p:sldId id="664" r:id="rId32"/>
  </p:sldIdLst>
  <p:sldSz cx="12192000" cy="6858000"/>
  <p:notesSz cx="6858000" cy="9144000"/>
  <p:embeddedFontLst>
    <p:embeddedFont>
      <p:font typeface="Inter Display" panose="020B0604020202020204" charset="0"/>
      <p:regular r:id="rId34"/>
      <p:bold r:id="rId35"/>
      <p:italic r:id="rId36"/>
      <p:boldItalic r:id="rId37"/>
    </p:embeddedFont>
    <p:embeddedFont>
      <p:font typeface="Neue Haas Grotesk Text Pro" panose="020B0504020202020204" pitchFamily="34" charset="0"/>
      <p:regular r:id="rId38"/>
      <p:bold r:id="rId39"/>
      <p:italic r:id="rId40"/>
      <p:boldItalic r:id="rId41"/>
    </p:embeddedFont>
  </p:embeddedFontLst>
  <p:custDataLst>
    <p:tags r:id="rId42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86" autoAdjust="0"/>
    <p:restoredTop sz="77372" autoAdjust="0"/>
  </p:normalViewPr>
  <p:slideViewPr>
    <p:cSldViewPr snapToGrid="0">
      <p:cViewPr varScale="1">
        <p:scale>
          <a:sx n="57" d="100"/>
          <a:sy n="57" d="100"/>
        </p:scale>
        <p:origin x="1032" y="28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Jelajahi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Australia, yang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menarik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perhatian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karena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wine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nya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elegan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secara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alami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rasa yang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intens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memiliki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aroma.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Catatan-catatan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memberikan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tambahan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informasi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slide dan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usulan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poin-poin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diskusi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mengunduh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topik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sumber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daya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termasuk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presentasi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seperti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kunjungi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610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+ 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PROGRAM KOMPLEMENTER : : Anda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program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sebagian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besar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lagi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776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Pembuat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menciptakan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spakling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wine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struktur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sempurna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terutuma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menggunakan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metode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tradisional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Chardonnay dan Pinot Noir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ditanam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area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lebih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merupakan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ciri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khas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anggur-anggur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kerenyahannya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keasaman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dinamis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membuatnya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mungkin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memproduksi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berbuih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kualitas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sedemikian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tinggi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Secara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Pembuat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menciptakan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sparkling wine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struktur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sempurna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menggunakan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metode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tradisional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Dari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segi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sparkling wine Tasmania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amat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beragam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sedikit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gula (dry),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aroma yang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bau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matang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autolitik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mendalam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ciri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khas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diproduksi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oleh 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produsen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di wilayah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Gaya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klasik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rasa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apel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jeruk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kompleksitas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Indah,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karakter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ragi yang Anda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dapatkan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botol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dituakan</a:t>
            </a:r>
            <a:r>
              <a:rPr lang="en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ID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br>
              <a:rPr lang="en-AU" b="0" dirty="0">
                <a:effectLst/>
              </a:rPr>
            </a:br>
            <a:br>
              <a:rPr lang="en-AU" b="0" dirty="0">
                <a:effectLst/>
              </a:rPr>
            </a:b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USULAN POIN UNTUK DISKUSI 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Mengapa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Pinot Noir dan Chardonnay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begitu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cocok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tidak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berbuih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tidak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berbuih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64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34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Gaya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berbeda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tergantung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kondisi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penanaman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umumnya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di mana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ditumbuhkannya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tetapi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biasanya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medium body,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keasaman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dinamis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apel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renyah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rasa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pir.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Perubahan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dalam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Chardonnay Chardonnay juga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tentang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penggunaan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maturasi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oak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lebih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hati-hati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Karena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sifat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sensitif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Chardonnay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ditanam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 Tasmania,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pembuat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berhati-hati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tidak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terlalu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berlebihan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menggunakan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oak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karena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rasa oak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menjadi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terlalu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dominan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273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Pinot Noir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umumnya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delikat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harum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beraroma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rasa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berwarna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merah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bersari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klasik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(strawberry,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ceri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). Wilayah di Tamar Valley dan Pipers River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berkembang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memiliki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reputasi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internasional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hebat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varietas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tetapi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beberapa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benar-benar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menarik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berasal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selatan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termasuk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Coal River Valley dan Derwent Valley.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800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516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–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kedua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Tamar River, Tamar Valley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distrik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terbesar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tertua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 Pinot Noir, Sauvignon Blanc dan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varietas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sparkling wine  popular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 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– Pipers River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laut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kota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Launceston. Sparkling wine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spesialitas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area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Chardonnay, Pinot Noir dan Riesling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bertumbuh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sukses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– Pantai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surga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pencinta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makanan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sayur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buah-buahan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makanan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laut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juga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menanam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Pinot Noir dan Chardonnay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antara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varietas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lainnya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– Timur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laut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termuda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negara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membanggakan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sejumlah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kecil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produsen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inovatif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– Coal River Valley,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sebelah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Hobart,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rumah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beberapa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produsen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kecil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 Banyak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lereng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laut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mengambil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manfaat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terbaik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posisi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menghadap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matahari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menanam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varietas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klasik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Pinot Noir, Chardonnay, Sauvignon Blanc dan Riesling,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serta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sejumlah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lainnya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 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–Derwent Valley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dekat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Hobart pada  Derwent River; wilayah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penanaman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manfaat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pengaruh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pantai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sungai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Anda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menemukan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Moorilla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Estate,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sekarang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merupakan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kompleks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MONA (Museum Seni Lama dan Baru)  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populer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Tasmania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– Apa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menonjol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dibandingkan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penanaman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lainnya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di Australia,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bila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memertimbangkan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area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penanaman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kadang-kadang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khas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negara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pulau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239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Ini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merupakan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peluang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memberikan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semuanya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kesempatan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mencicipi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wine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klasik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Mencicipi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lengkap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diadakan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kemudian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pada program.</a:t>
            </a:r>
          </a:p>
          <a:p>
            <a:endParaRPr lang="en-US" dirty="0"/>
          </a:p>
          <a:p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Sampai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baru-baru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pulau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kecil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terisolasi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seringkali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diabaikan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berkaitan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produksi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Tetapi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keadaan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berubah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tahun-tahun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belakangan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menemukan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caranya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untuk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pusat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panggung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berkat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koleksi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luar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biasa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membuktikan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bahwa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wine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patut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perhatian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antara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terbaik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dunia.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0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Anda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kebun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terutama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utara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timur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selatan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negara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jauh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angin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laut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ganas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menghantam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pantai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barat.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Meski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termasuk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dalam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klasifikasi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secara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universal,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lingkungan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Tasmania–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setiap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areanya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khas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–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cukup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beraneka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ragam,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tanah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050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salah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satu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Australia,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lintang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selatan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diseimbangkan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oleh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sinar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matahari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berdurasi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lama.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sedang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pengaruh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maritim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khas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Laut Tasman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Selat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Bass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utara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Samudra Hinda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barat.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Setiap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air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mengirimkan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badai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hujan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bila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ditambah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ancaman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beku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jamur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botrytis,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lokasi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sangat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penting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Namun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juga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dominan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lanskap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gunung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ditutupi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bebatuan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memberikan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perlindungan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umumnya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walaupun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musim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berbeda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Pada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musim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dingin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umum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salju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pusat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tetapi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karena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pengaruh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Samudra,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suhu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pantai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musim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dingin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lebih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tinggi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dibandingkan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daratan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Australia.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Tidak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seperti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daratan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pasokan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air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tidak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merupakan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masalah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banyak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area.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637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USULAN POIN UNTUK DISKUSI 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Mengapa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geografi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tanah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membuatnya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menjadi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suatu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penghasil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sukses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50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– Lokasi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terbaik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terletak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lereng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menghadap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laut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mendapatkan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matahari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bagus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aliran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baik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membantu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memitigasi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potensi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kerusakan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beku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– Tanah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berbatu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sangat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sesuai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karena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tanah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menyimpan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lebih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hangat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melalui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malam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dingin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juga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mendorong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gabungan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warna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aroma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selama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pematangan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 </a:t>
            </a:r>
            <a:endParaRPr lang="en-AU" b="0" dirty="0">
              <a:effectLst/>
            </a:endParaRPr>
          </a:p>
          <a:p>
            <a:pPr rtl="0"/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–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tahun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(vintage)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panen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merupakan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faktor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-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menjadi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lebih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penting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lagi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dalam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Australia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lainnya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Hasil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tingkat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kematangan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berfluktuasi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secara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dramatis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tergantung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kondisi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tahun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tersebut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 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USULAN POIN UNTUK DISKUSI :  </a:t>
            </a:r>
            <a:endParaRPr lang="en-AU" b="0" dirty="0">
              <a:effectLst/>
            </a:endParaRPr>
          </a:p>
          <a:p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–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Bagaimana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tahun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panen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berdampak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tahun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panen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produsen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tahun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tahun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531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jaminan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masa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depan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jangka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Panjang,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varietas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yang paling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menonjol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Pinot Noir dan Chardonnay,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terus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bertumbuh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subur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SEKARANG ADALAH WAKTU YANG TEPAT UNTUK MENCICIPI DAN MENDISKUSIKAN BEBERAPA PILIHAN ANGGUR ANDA.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678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685197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49697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2268802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764471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19/03/2026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25" b="2251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accent1"/>
                </a:solidFill>
              </a:rPr>
              <a:t>TASMANIA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600101"/>
            <a:ext cx="3834386" cy="792601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GEOGRAFI, IKLIM DAN TANAH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72297"/>
            <a:ext cx="4688825" cy="14657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bg2"/>
                </a:solidFill>
              </a:rPr>
              <a:t>JUARA IKLIM SEJUK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field of crops in a valley&#10;&#10;AI-generated content may be incorrect.">
            <a:extLst>
              <a:ext uri="{FF2B5EF4-FFF2-40B4-BE49-F238E27FC236}">
                <a16:creationId xmlns:a16="http://schemas.microsoft.com/office/drawing/2014/main" id="{89F86AF0-C3FA-5DC0-715A-03640AE53F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22" r="1672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95461-285F-F9C0-F6A5-EF4CFB5C58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518774"/>
            <a:ext cx="3781919" cy="1530521"/>
          </a:xfrm>
        </p:spPr>
        <p:txBody>
          <a:bodyPr/>
          <a:lstStyle/>
          <a:p>
            <a:r>
              <a:rPr lang="en-AU" sz="1600" dirty="0"/>
              <a:t>Satu-</a:t>
            </a:r>
            <a:r>
              <a:rPr lang="en-AU" sz="1600" dirty="0" err="1"/>
              <a:t>satunya</a:t>
            </a:r>
            <a:r>
              <a:rPr lang="en-AU" sz="1600" dirty="0"/>
              <a:t> Geographical Indication (IG)  yang </a:t>
            </a:r>
            <a:r>
              <a:rPr lang="en-AU" sz="1600" dirty="0" err="1"/>
              <a:t>dikenal</a:t>
            </a:r>
            <a:r>
              <a:rPr lang="en-AU" sz="1600" dirty="0"/>
              <a:t> </a:t>
            </a:r>
            <a:r>
              <a:rPr lang="en-AU" sz="1600" dirty="0" err="1"/>
              <a:t>secara</a:t>
            </a:r>
            <a:r>
              <a:rPr lang="en-AU" sz="1600" dirty="0"/>
              <a:t> </a:t>
            </a:r>
            <a:r>
              <a:rPr lang="en-AU" sz="1600" dirty="0" err="1"/>
              <a:t>resmi</a:t>
            </a:r>
            <a:r>
              <a:rPr lang="en-AU" sz="1600" dirty="0"/>
              <a:t>, </a:t>
            </a:r>
            <a:r>
              <a:rPr lang="en-AU" sz="1600" dirty="0" err="1"/>
              <a:t>atau</a:t>
            </a:r>
            <a:r>
              <a:rPr lang="en-AU" sz="1600" dirty="0"/>
              <a:t>  </a:t>
            </a:r>
            <a:r>
              <a:rPr lang="en-AU" sz="1600" dirty="0" err="1"/>
              <a:t>sebutan</a:t>
            </a:r>
            <a:r>
              <a:rPr lang="en-AU" sz="1600" dirty="0"/>
              <a:t>  </a:t>
            </a:r>
            <a:r>
              <a:rPr lang="en-AU" sz="1600" dirty="0" err="1"/>
              <a:t>untuk</a:t>
            </a:r>
            <a:r>
              <a:rPr lang="en-AU" sz="1600" dirty="0"/>
              <a:t> Tasmania </a:t>
            </a:r>
            <a:r>
              <a:rPr lang="en-AU" sz="1600" dirty="0" err="1"/>
              <a:t>adalah</a:t>
            </a:r>
            <a:r>
              <a:rPr lang="en-AU" sz="1600" dirty="0"/>
              <a:t> Tasmania </a:t>
            </a:r>
            <a:r>
              <a:rPr lang="en-AU" sz="1600" dirty="0" err="1"/>
              <a:t>itu</a:t>
            </a:r>
            <a:r>
              <a:rPr lang="en-AU" sz="1600" dirty="0"/>
              <a:t> </a:t>
            </a:r>
            <a:r>
              <a:rPr lang="en-AU" sz="1600" dirty="0" err="1"/>
              <a:t>sendiri</a:t>
            </a:r>
            <a:r>
              <a:rPr lang="en-AU" sz="1600" dirty="0"/>
              <a:t>.  Tasmania </a:t>
            </a:r>
            <a:r>
              <a:rPr lang="en-AU" sz="1600" dirty="0" err="1"/>
              <a:t>memiliki</a:t>
            </a:r>
            <a:r>
              <a:rPr lang="en-AU" sz="1600" dirty="0"/>
              <a:t> </a:t>
            </a:r>
            <a:r>
              <a:rPr lang="en-AU" sz="1600" dirty="0" err="1"/>
              <a:t>tujuh</a:t>
            </a:r>
            <a:r>
              <a:rPr lang="en-AU" sz="1600" dirty="0"/>
              <a:t> area </a:t>
            </a:r>
            <a:r>
              <a:rPr lang="en-AU" sz="1600" dirty="0" err="1"/>
              <a:t>penanaman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khas</a:t>
            </a:r>
            <a:r>
              <a:rPr lang="en-AU" sz="1600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38F49-BEA0-85E3-64D1-04AEF5A203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GEOGRAFI</a:t>
            </a:r>
          </a:p>
        </p:txBody>
      </p:sp>
    </p:spTree>
    <p:extLst>
      <p:ext uri="{BB962C8B-B14F-4D97-AF65-F5344CB8AC3E}">
        <p14:creationId xmlns:p14="http://schemas.microsoft.com/office/powerpoint/2010/main" val="389000460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3" r="27538"/>
          <a:stretch/>
        </p:blipFill>
        <p:spPr>
          <a:xfrm>
            <a:off x="-1" y="7938"/>
            <a:ext cx="61722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62672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88323"/>
            <a:ext cx="4268998" cy="66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8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MARITIM</a:t>
            </a:r>
          </a:p>
          <a:p>
            <a:pPr>
              <a:lnSpc>
                <a:spcPct val="78000"/>
              </a:lnSpc>
            </a:pPr>
            <a:r>
              <a:rPr lang="en-AU" sz="1600" dirty="0">
                <a:solidFill>
                  <a:schemeClr val="bg1"/>
                </a:solidFill>
              </a:rPr>
              <a:t>DARI LAUT TASMAN, SELAT BASS</a:t>
            </a:r>
          </a:p>
          <a:p>
            <a:pPr>
              <a:lnSpc>
                <a:spcPct val="78000"/>
              </a:lnSpc>
            </a:pPr>
            <a:r>
              <a:rPr lang="en-AU" sz="1600" dirty="0">
                <a:solidFill>
                  <a:schemeClr val="bg1"/>
                </a:solidFill>
              </a:rPr>
              <a:t>DAN SAMUDRA HINDIA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TASMANIA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0–126M (0–4,147KAKI)</a:t>
            </a:r>
          </a:p>
          <a:p>
            <a:r>
              <a:rPr lang="en-US" sz="1400" dirty="0">
                <a:solidFill>
                  <a:srgbClr val="B2D8BE"/>
                </a:solidFill>
              </a:rPr>
              <a:t>DENGAN SEBAGIAN BESAR </a:t>
            </a:r>
          </a:p>
          <a:p>
            <a:r>
              <a:rPr lang="en-US" sz="1400" dirty="0">
                <a:solidFill>
                  <a:srgbClr val="B2D8BE"/>
                </a:solidFill>
              </a:rPr>
              <a:t>KEBUN ANGGUR DI BAWAH</a:t>
            </a:r>
          </a:p>
          <a:p>
            <a:r>
              <a:rPr lang="en-US" sz="1400" dirty="0">
                <a:solidFill>
                  <a:srgbClr val="B2D8BE"/>
                </a:solidFill>
              </a:rPr>
              <a:t>100M (328 KAKI)</a:t>
            </a:r>
            <a:endParaRPr lang="en-US" sz="1400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294875EF-39D1-2EC0-5C8C-2DFC3B47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1C394605-192C-F1AF-90C2-9C564EC9F10D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C82500-1E1F-E4F8-A68A-8643B898C86C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7D283-6BEF-B4CC-DFF2-CC812502C1A0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462F1F-5DE6-FBBC-6CB6-8FDBC444EB76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B2403D-A7C3-8269-4263-1F8FD83E58F0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55" r="15522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5183499" cy="1530521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/>
              <a:t>Tanah yang sangat </a:t>
            </a:r>
            <a:r>
              <a:rPr lang="en-AU" dirty="0" err="1"/>
              <a:t>beragam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utara</a:t>
            </a:r>
            <a:r>
              <a:rPr lang="en-AU" dirty="0"/>
              <a:t> </a:t>
            </a:r>
            <a:r>
              <a:rPr lang="en-AU" dirty="0" err="1"/>
              <a:t>ke</a:t>
            </a:r>
            <a:r>
              <a:rPr lang="en-AU" dirty="0"/>
              <a:t> </a:t>
            </a:r>
            <a:r>
              <a:rPr lang="en-AU" dirty="0" err="1"/>
              <a:t>selatan</a:t>
            </a:r>
            <a:endParaRPr lang="en-AU" dirty="0"/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/>
              <a:t>Batu </a:t>
            </a:r>
            <a:r>
              <a:rPr lang="en-AU" dirty="0" err="1"/>
              <a:t>pasir</a:t>
            </a:r>
            <a:r>
              <a:rPr lang="en-AU" dirty="0"/>
              <a:t> dan </a:t>
            </a:r>
            <a:r>
              <a:rPr lang="en-AU" dirty="0" err="1"/>
              <a:t>sekis</a:t>
            </a:r>
            <a:r>
              <a:rPr lang="en-AU" dirty="0"/>
              <a:t> (schist) di Derwent Valley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/>
              <a:t>Tanah alluvial </a:t>
            </a:r>
            <a:r>
              <a:rPr lang="en-AU" dirty="0" err="1"/>
              <a:t>gambut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humus </a:t>
            </a:r>
            <a:r>
              <a:rPr lang="en-AU" dirty="0" err="1"/>
              <a:t>rendah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di Coal River Valley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/>
              <a:t>Pipers River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yang </a:t>
            </a:r>
            <a:r>
              <a:rPr lang="en-AU" dirty="0" err="1"/>
              <a:t>dalam</a:t>
            </a:r>
            <a:r>
              <a:rPr lang="en-AU" dirty="0"/>
              <a:t>, </a:t>
            </a:r>
            <a:r>
              <a:rPr lang="en-AU" dirty="0" err="1"/>
              <a:t>drainase</a:t>
            </a:r>
            <a:r>
              <a:rPr lang="en-AU" dirty="0"/>
              <a:t> yang </a:t>
            </a:r>
            <a:r>
              <a:rPr lang="en-AU" dirty="0" err="1"/>
              <a:t>baik</a:t>
            </a:r>
            <a:r>
              <a:rPr lang="en-AU" dirty="0"/>
              <a:t>, </a:t>
            </a:r>
            <a:r>
              <a:rPr lang="en-AU" dirty="0" err="1"/>
              <a:t>gembur</a:t>
            </a:r>
            <a:endParaRPr lang="en-AU" dirty="0"/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/>
              <a:t>Tamar Valley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batuan</a:t>
            </a:r>
            <a:r>
              <a:rPr lang="en-AU" dirty="0"/>
              <a:t> </a:t>
            </a:r>
            <a:r>
              <a:rPr lang="en-AU" dirty="0" err="1"/>
              <a:t>beku</a:t>
            </a:r>
            <a:r>
              <a:rPr lang="en-AU" dirty="0"/>
              <a:t> </a:t>
            </a:r>
            <a:r>
              <a:rPr lang="en-AU" dirty="0" err="1"/>
              <a:t>berkerikil</a:t>
            </a:r>
            <a:r>
              <a:rPr lang="en-AU" dirty="0"/>
              <a:t> pada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dan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dasar</a:t>
            </a:r>
            <a:r>
              <a:rPr lang="en-AU" dirty="0"/>
              <a:t> batu </a:t>
            </a:r>
            <a:r>
              <a:rPr lang="en-AU" dirty="0" err="1"/>
              <a:t>kapur</a:t>
            </a:r>
            <a:r>
              <a:rPr lang="en-AU" dirty="0"/>
              <a:t> ,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gembur</a:t>
            </a:r>
            <a:endParaRPr lang="en-AU" dirty="0"/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/>
              <a:t>Pantai Timur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vulkanik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PEMBUDIDAYAAN ANGGUR DI TASMANIA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5000" dirty="0">
                <a:solidFill>
                  <a:schemeClr val="accent5"/>
                </a:solidFill>
              </a:rPr>
              <a:t>TANTANGAN DAN PELUANG IKLIM SEJUK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C8DBB-29C5-D2FC-CBF5-F7113FB20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4346404"/>
            <a:ext cx="3678289" cy="15305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Risiko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angin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hujan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embun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beku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kekeringan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hama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Pemilihan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lokasi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variase</a:t>
            </a:r>
            <a:r>
              <a:rPr lang="en-AU" dirty="0">
                <a:solidFill>
                  <a:schemeClr val="bg1"/>
                </a:solidFill>
              </a:rPr>
              <a:t> vintage dan </a:t>
            </a:r>
            <a:r>
              <a:rPr lang="en-AU" dirty="0" err="1">
                <a:solidFill>
                  <a:schemeClr val="bg1"/>
                </a:solidFill>
              </a:rPr>
              <a:t>manajemen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kebun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merupakan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hal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utama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60C72ED-7CF0-F119-D898-76B57CA8E7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6D3FC3C-9EEB-5A27-04B3-75BC00BB0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989980"/>
            <a:ext cx="5340349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STRATEGI PENGELOLAAN KEBUN ANGGUR DAN KANOPI: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96C4D3-9EB3-B3B0-343D-FC9DC6B62C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4333441"/>
            <a:ext cx="4829691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/>
              <a:t>Penahan</a:t>
            </a:r>
            <a:r>
              <a:rPr lang="en-AU" dirty="0"/>
              <a:t> </a:t>
            </a:r>
            <a:r>
              <a:rPr lang="en-AU" dirty="0" err="1"/>
              <a:t>Angin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/>
              <a:t>Irigasi</a:t>
            </a:r>
            <a:r>
              <a:rPr lang="en-AU" dirty="0"/>
              <a:t> Tetes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/>
              <a:t>Jaring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/>
              <a:t>Pembuangan</a:t>
            </a:r>
            <a:r>
              <a:rPr lang="en-AU" dirty="0"/>
              <a:t> Daun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4E9372-F5F5-5B40-92CE-7C4912283B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857844"/>
            <a:ext cx="5595729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MENAKLUKKAN TANTANGAN</a:t>
            </a:r>
          </a:p>
        </p:txBody>
      </p:sp>
    </p:spTree>
    <p:extLst>
      <p:ext uri="{BB962C8B-B14F-4D97-AF65-F5344CB8AC3E}">
        <p14:creationId xmlns:p14="http://schemas.microsoft.com/office/powerpoint/2010/main" val="45544334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05" r="24154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3745537"/>
            <a:ext cx="3745745" cy="2405401"/>
          </a:xfrm>
        </p:spPr>
        <p:txBody>
          <a:bodyPr/>
          <a:lstStyle/>
          <a:p>
            <a:r>
              <a:rPr lang="en-AU" dirty="0"/>
              <a:t>Telah </a:t>
            </a:r>
            <a:r>
              <a:rPr lang="en-AU" dirty="0" err="1"/>
              <a:t>berpindah</a:t>
            </a:r>
            <a:r>
              <a:rPr lang="en-AU" dirty="0"/>
              <a:t> di </a:t>
            </a:r>
            <a:r>
              <a:rPr lang="en-AU" dirty="0" err="1"/>
              <a:t>luar</a:t>
            </a:r>
            <a:r>
              <a:rPr lang="en-AU" dirty="0"/>
              <a:t> </a:t>
            </a:r>
            <a:r>
              <a:rPr lang="en-AU" dirty="0" err="1"/>
              <a:t>generasi</a:t>
            </a:r>
            <a:r>
              <a:rPr lang="en-AU" dirty="0"/>
              <a:t> </a:t>
            </a:r>
            <a:r>
              <a:rPr lang="en-AU" dirty="0" err="1"/>
              <a:t>pertama</a:t>
            </a:r>
            <a:r>
              <a:rPr lang="en-AU" dirty="0"/>
              <a:t> dan </a:t>
            </a:r>
            <a:r>
              <a:rPr lang="en-AU" dirty="0" err="1"/>
              <a:t>kedua</a:t>
            </a:r>
            <a:endParaRPr lang="en-AU" dirty="0"/>
          </a:p>
          <a:p>
            <a:r>
              <a:rPr lang="en-AU" dirty="0"/>
              <a:t>Teknik </a:t>
            </a:r>
            <a:r>
              <a:rPr lang="en-AU" dirty="0" err="1"/>
              <a:t>klasik</a:t>
            </a:r>
            <a:r>
              <a:rPr lang="en-AU" dirty="0"/>
              <a:t> yang </a:t>
            </a:r>
            <a:r>
              <a:rPr lang="en-AU" dirty="0" err="1"/>
              <a:t>dipengaruhi</a:t>
            </a:r>
            <a:r>
              <a:rPr lang="en-AU" dirty="0"/>
              <a:t> oleh </a:t>
            </a:r>
            <a:r>
              <a:rPr lang="en-AU" dirty="0" err="1"/>
              <a:t>iklim</a:t>
            </a:r>
            <a:r>
              <a:rPr lang="en-AU" dirty="0"/>
              <a:t> dan </a:t>
            </a:r>
            <a:r>
              <a:rPr lang="en-AU" dirty="0" err="1"/>
              <a:t>lingkungan</a:t>
            </a:r>
            <a:r>
              <a:rPr lang="en-AU" dirty="0"/>
              <a:t> </a:t>
            </a:r>
            <a:r>
              <a:rPr lang="en-AU" dirty="0" err="1"/>
              <a:t>hidup</a:t>
            </a:r>
            <a:r>
              <a:rPr lang="en-AU" dirty="0"/>
              <a:t> </a:t>
            </a:r>
            <a:r>
              <a:rPr lang="en-AU" dirty="0" err="1"/>
              <a:t>setempat</a:t>
            </a:r>
            <a:endParaRPr lang="en-AU" dirty="0"/>
          </a:p>
          <a:p>
            <a:r>
              <a:rPr lang="en-AU" dirty="0" err="1"/>
              <a:t>Merayakan</a:t>
            </a:r>
            <a:r>
              <a:rPr lang="en-AU" dirty="0"/>
              <a:t> </a:t>
            </a:r>
            <a:r>
              <a:rPr lang="en-AU" dirty="0" err="1"/>
              <a:t>varietas</a:t>
            </a:r>
            <a:r>
              <a:rPr lang="en-AU" dirty="0"/>
              <a:t> </a:t>
            </a:r>
            <a:r>
              <a:rPr lang="en-AU" dirty="0" err="1"/>
              <a:t>klasik</a:t>
            </a:r>
            <a:r>
              <a:rPr lang="en-AU" dirty="0"/>
              <a:t> dan </a:t>
            </a:r>
            <a:r>
              <a:rPr lang="en-AU" dirty="0" err="1"/>
              <a:t>metode</a:t>
            </a:r>
            <a:r>
              <a:rPr lang="en-AU" dirty="0"/>
              <a:t> </a:t>
            </a:r>
            <a:r>
              <a:rPr lang="en-AU" dirty="0" err="1"/>
              <a:t>tradisional</a:t>
            </a:r>
            <a:r>
              <a:rPr lang="en-AU" dirty="0"/>
              <a:t> </a:t>
            </a:r>
            <a:r>
              <a:rPr lang="en-AU" dirty="0" err="1"/>
              <a:t>tetapi</a:t>
            </a:r>
            <a:r>
              <a:rPr lang="en-AU" dirty="0"/>
              <a:t>  </a:t>
            </a:r>
            <a:r>
              <a:rPr lang="en-AU" dirty="0" err="1"/>
              <a:t>menyambuat</a:t>
            </a:r>
            <a:r>
              <a:rPr lang="en-AU" dirty="0"/>
              <a:t> </a:t>
            </a:r>
            <a:r>
              <a:rPr lang="en-AU" dirty="0" err="1"/>
              <a:t>eksperimentasi</a:t>
            </a:r>
            <a:r>
              <a:rPr lang="en-AU" dirty="0"/>
              <a:t>, </a:t>
            </a:r>
            <a:r>
              <a:rPr lang="en-AU" dirty="0" err="1"/>
              <a:t>teknik</a:t>
            </a:r>
            <a:r>
              <a:rPr lang="en-AU" dirty="0"/>
              <a:t> </a:t>
            </a:r>
            <a:r>
              <a:rPr lang="en-AU" dirty="0" err="1"/>
              <a:t>inovatif</a:t>
            </a:r>
            <a:r>
              <a:rPr lang="en-AU" dirty="0"/>
              <a:t>  dan </a:t>
            </a:r>
            <a:r>
              <a:rPr lang="en-AU" dirty="0" err="1"/>
              <a:t>varietas</a:t>
            </a:r>
            <a:r>
              <a:rPr lang="en-AU" dirty="0"/>
              <a:t> </a:t>
            </a:r>
            <a:r>
              <a:rPr lang="en-AU" dirty="0" err="1"/>
              <a:t>alternatif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PEMBUATAN ANGGUR DI TASMANIA</a:t>
            </a: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42" r="2665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4200"/>
            <a:ext cx="4829691" cy="414606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TASMANIA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998806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VARIETAS YANG PATUT </a:t>
            </a:r>
          </a:p>
          <a:p>
            <a:r>
              <a:rPr lang="en-US" dirty="0">
                <a:solidFill>
                  <a:schemeClr val="accent1"/>
                </a:solidFill>
              </a:rPr>
              <a:t>DIPERHATIKAN</a:t>
            </a: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C2F122E4-C657-0652-0E03-0C2FC06C3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509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696" y="1933074"/>
            <a:ext cx="1182507" cy="3579859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151" y="1778557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TASMANIA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VARIAN TERBAIK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NOIR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826810" y="5470367"/>
            <a:ext cx="2068617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 BLANC</a:t>
            </a:r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11%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GRIS</a:t>
            </a:r>
            <a:b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/GRIGIO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RIESLING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5020306" y="3945618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736012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902632" y="4019454"/>
            <a:ext cx="18732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033703" y="3910448"/>
            <a:ext cx="1849160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GRIS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/GRIGIO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313422" y="4019455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84CFAB58-B72D-4C30-8175-C0F0478747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9359545" y="2007498"/>
            <a:ext cx="1157924" cy="3505435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1237" y="4090824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996377D5-A026-C7C7-E9CD-D432B22781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26" b="-32"/>
          <a:stretch/>
        </p:blipFill>
        <p:spPr>
          <a:xfrm>
            <a:off x="5880298" y="697042"/>
            <a:ext cx="1691646" cy="595858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7029554" y="2718423"/>
            <a:ext cx="7627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88662"/>
            <a:ext cx="371699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24542" y="546639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TASMANIA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SPARKLING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69231"/>
            <a:ext cx="0" cy="31943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276095"/>
            <a:ext cx="2805706" cy="2805706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92470" y="1417578"/>
            <a:ext cx="2255681" cy="245490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 </a:t>
            </a:r>
          </a:p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SPARKLING WINE METODE TRADISIONAL TERBAIK YANG DIBUAT TERUTAMA DENGAN  PINOT NOIR </a:t>
            </a:r>
          </a:p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DAN CHARDONNAY; DI ANTARA YANG TERBAIK DI  AUSTRALIA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06275" y="5095381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merah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Sitrus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Roti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bakar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Brioche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Kacang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panggang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Roti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panggang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410919" y="4478195"/>
            <a:ext cx="269055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/>
          <p:nvPr/>
        </p:nvCxnSpPr>
        <p:spPr>
          <a:xfrm>
            <a:off x="10101471" y="4470575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B6EE08F-5DEB-04A0-C721-0CFF027DB21B}"/>
              </a:ext>
            </a:extLst>
          </p:cNvPr>
          <p:cNvSpPr txBox="1"/>
          <p:nvPr/>
        </p:nvSpPr>
        <p:spPr>
          <a:xfrm>
            <a:off x="862616" y="2191482"/>
            <a:ext cx="2712987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b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KONDISI IKLIM DAN PENANAMAN YANG SERUPA DENGAN  KONDISI UNTUK CHAMPAGNE PERANCIS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FF7B23-D78F-8B3E-30AD-08ADF91DBEAB}"/>
              </a:ext>
            </a:extLst>
          </p:cNvPr>
          <p:cNvCxnSpPr>
            <a:cxnSpLocks/>
          </p:cNvCxnSpPr>
          <p:nvPr/>
        </p:nvCxnSpPr>
        <p:spPr>
          <a:xfrm>
            <a:off x="4693564" y="5497641"/>
            <a:ext cx="12425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092F6990-F74B-283B-7247-EEB7D4922B63}"/>
              </a:ext>
            </a:extLst>
          </p:cNvPr>
          <p:cNvSpPr/>
          <p:nvPr/>
        </p:nvSpPr>
        <p:spPr>
          <a:xfrm>
            <a:off x="2082024" y="4110595"/>
            <a:ext cx="2623652" cy="262365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B1329F32-2A67-9E20-7AC2-69BF277F3A66}"/>
              </a:ext>
            </a:extLst>
          </p:cNvPr>
          <p:cNvSpPr txBox="1"/>
          <p:nvPr/>
        </p:nvSpPr>
        <p:spPr>
          <a:xfrm>
            <a:off x="2328058" y="4642599"/>
            <a:ext cx="2146963" cy="171008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200" dirty="0">
                <a:effectLst/>
                <a:latin typeface="Neue Haas Grotesk Text Pro" panose="020B0504020202020204" pitchFamily="34" charset="77"/>
              </a:rPr>
              <a:t>LEBIH DARI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40%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ANGGUR TASMANIA DIBUAT MENJADI SPARKLING WINE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9A23F8-6ABA-88D2-E2B0-66C36EE68925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SPARKLING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2"/>
          <a:stretch/>
        </p:blipFill>
        <p:spPr>
          <a:xfrm>
            <a:off x="8931133" y="719527"/>
            <a:ext cx="1829327" cy="595858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7607768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117043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481186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2845329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209472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573996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3938520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296865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667567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032091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3032303" y="263265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Sparkling wine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117043" y="33563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481186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2845329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209472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57399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3938520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296865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667567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032091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117043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481186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284532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209472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57399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393852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29686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667567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03209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117043" y="50368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481186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284532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209472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57399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393852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29686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667567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032091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117043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48118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284532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209472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57399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3938520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296865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667567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032091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117043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48118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2845329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3C8C5AA-79A0-389F-F522-8F6546DDC8A1}"/>
              </a:ext>
            </a:extLst>
          </p:cNvPr>
          <p:cNvSpPr/>
          <p:nvPr/>
        </p:nvSpPr>
        <p:spPr>
          <a:xfrm>
            <a:off x="3209472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57399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393852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29686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667567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032091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019011" y="5834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3032303" y="583971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12.5%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581893" y="5834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2981663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9FA536-0B89-0360-B5FA-059B7869A676}"/>
              </a:ext>
            </a:extLst>
          </p:cNvPr>
          <p:cNvCxnSpPr>
            <a:cxnSpLocks/>
          </p:cNvCxnSpPr>
          <p:nvPr/>
        </p:nvCxnSpPr>
        <p:spPr>
          <a:xfrm>
            <a:off x="4428214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F663E6-E574-595E-1819-4AD6956FC8C7}"/>
              </a:ext>
            </a:extLst>
          </p:cNvPr>
          <p:cNvCxnSpPr>
            <a:cxnSpLocks/>
          </p:cNvCxnSpPr>
          <p:nvPr/>
        </p:nvCxnSpPr>
        <p:spPr>
          <a:xfrm>
            <a:off x="2976771" y="2640199"/>
            <a:ext cx="14564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EAF4EA0F-730B-A05F-61FD-66E05179995A}"/>
              </a:ext>
            </a:extLst>
          </p:cNvPr>
          <p:cNvSpPr/>
          <p:nvPr/>
        </p:nvSpPr>
        <p:spPr>
          <a:xfrm rot="10800000">
            <a:off x="3569193" y="6167068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9EF6BD-DFB7-5CAF-DE15-6354D4DA5036}"/>
              </a:ext>
            </a:extLst>
          </p:cNvPr>
          <p:cNvSpPr txBox="1"/>
          <p:nvPr/>
        </p:nvSpPr>
        <p:spPr>
          <a:xfrm>
            <a:off x="570240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23F59AA-8AF1-326B-6742-04A10EC2DBE7}"/>
              </a:ext>
            </a:extLst>
          </p:cNvPr>
          <p:cNvCxnSpPr>
            <a:cxnSpLocks/>
          </p:cNvCxnSpPr>
          <p:nvPr/>
        </p:nvCxnSpPr>
        <p:spPr>
          <a:xfrm>
            <a:off x="1549246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EE111107-BF1D-FF38-067A-486811757F0B}"/>
              </a:ext>
            </a:extLst>
          </p:cNvPr>
          <p:cNvSpPr txBox="1"/>
          <p:nvPr/>
        </p:nvSpPr>
        <p:spPr>
          <a:xfrm>
            <a:off x="570239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03CC46DC-3CDD-945B-4536-7A9F429F6AAA}"/>
              </a:ext>
            </a:extLst>
          </p:cNvPr>
          <p:cNvSpPr txBox="1"/>
          <p:nvPr/>
        </p:nvSpPr>
        <p:spPr>
          <a:xfrm>
            <a:off x="1952654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C413C77F-C294-2BC6-1F3F-50569A34349A}"/>
              </a:ext>
            </a:extLst>
          </p:cNvPr>
          <p:cNvSpPr txBox="1"/>
          <p:nvPr/>
        </p:nvSpPr>
        <p:spPr>
          <a:xfrm>
            <a:off x="3222405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3FD0F06-DAE0-8CAF-224B-ED08BE5236D7}"/>
              </a:ext>
            </a:extLst>
          </p:cNvPr>
          <p:cNvSpPr txBox="1"/>
          <p:nvPr/>
        </p:nvSpPr>
        <p:spPr>
          <a:xfrm>
            <a:off x="4515536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D77BEB23-967F-2741-B03B-0BBFDA56578B}"/>
              </a:ext>
            </a:extLst>
          </p:cNvPr>
          <p:cNvSpPr txBox="1"/>
          <p:nvPr/>
        </p:nvSpPr>
        <p:spPr>
          <a:xfrm>
            <a:off x="1952654" y="3842629"/>
            <a:ext cx="1079649" cy="20826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Tdak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Manis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5DF20263-E45D-7A16-BAAB-B873A80D5671}"/>
              </a:ext>
            </a:extLst>
          </p:cNvPr>
          <p:cNvSpPr txBox="1"/>
          <p:nvPr/>
        </p:nvSpPr>
        <p:spPr>
          <a:xfrm>
            <a:off x="3073222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502C7AA8-9C83-E32A-2F28-28F521CC4FC9}"/>
              </a:ext>
            </a:extLst>
          </p:cNvPr>
          <p:cNvSpPr txBox="1"/>
          <p:nvPr/>
        </p:nvSpPr>
        <p:spPr>
          <a:xfrm>
            <a:off x="4515536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60A8B71-34DD-4059-885D-E5CB92827BEB}"/>
              </a:ext>
            </a:extLst>
          </p:cNvPr>
          <p:cNvCxnSpPr>
            <a:cxnSpLocks/>
          </p:cNvCxnSpPr>
          <p:nvPr/>
        </p:nvCxnSpPr>
        <p:spPr>
          <a:xfrm>
            <a:off x="1246506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45128D96-9733-36F5-3668-B4D7FBF7528B}"/>
              </a:ext>
            </a:extLst>
          </p:cNvPr>
          <p:cNvSpPr txBox="1"/>
          <p:nvPr/>
        </p:nvSpPr>
        <p:spPr>
          <a:xfrm>
            <a:off x="570239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30A13F-DE8F-0483-7BBB-1A0DF70CFB68}"/>
              </a:ext>
            </a:extLst>
          </p:cNvPr>
          <p:cNvCxnSpPr>
            <a:cxnSpLocks/>
          </p:cNvCxnSpPr>
          <p:nvPr/>
        </p:nvCxnSpPr>
        <p:spPr>
          <a:xfrm>
            <a:off x="1674614" y="4373284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7360E535-7E49-67EF-673F-9CBF7257C4A7}"/>
              </a:ext>
            </a:extLst>
          </p:cNvPr>
          <p:cNvSpPr txBox="1"/>
          <p:nvPr/>
        </p:nvSpPr>
        <p:spPr>
          <a:xfrm>
            <a:off x="1778143" y="4575611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Tanpa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Kayu Ek/</a:t>
            </a: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74994811-D320-7128-5A0B-3E050F408683}"/>
              </a:ext>
            </a:extLst>
          </p:cNvPr>
          <p:cNvSpPr txBox="1"/>
          <p:nvPr/>
        </p:nvSpPr>
        <p:spPr>
          <a:xfrm>
            <a:off x="3073222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C386F172-A561-2794-1382-7F63977E612B}"/>
              </a:ext>
            </a:extLst>
          </p:cNvPr>
          <p:cNvSpPr txBox="1"/>
          <p:nvPr/>
        </p:nvSpPr>
        <p:spPr>
          <a:xfrm>
            <a:off x="4515536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01C596EF-E202-7D19-3883-3C1F3665ECB9}"/>
              </a:ext>
            </a:extLst>
          </p:cNvPr>
          <p:cNvSpPr txBox="1"/>
          <p:nvPr/>
        </p:nvSpPr>
        <p:spPr>
          <a:xfrm>
            <a:off x="570239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8331D0E-B0F4-0A34-B8D8-F62B1C8DB70B}"/>
              </a:ext>
            </a:extLst>
          </p:cNvPr>
          <p:cNvCxnSpPr>
            <a:cxnSpLocks/>
          </p:cNvCxnSpPr>
          <p:nvPr/>
        </p:nvCxnSpPr>
        <p:spPr>
          <a:xfrm>
            <a:off x="1116760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>
            <a:extLst>
              <a:ext uri="{FF2B5EF4-FFF2-40B4-BE49-F238E27FC236}">
                <a16:creationId xmlns:a16="http://schemas.microsoft.com/office/drawing/2014/main" id="{C1D36FAE-0B7A-19D7-FACC-786D7A736C95}"/>
              </a:ext>
            </a:extLst>
          </p:cNvPr>
          <p:cNvSpPr txBox="1"/>
          <p:nvPr/>
        </p:nvSpPr>
        <p:spPr>
          <a:xfrm>
            <a:off x="570239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21E2F85-6179-02CF-B3A5-8416B768B1C8}"/>
              </a:ext>
            </a:extLst>
          </p:cNvPr>
          <p:cNvCxnSpPr>
            <a:cxnSpLocks/>
          </p:cNvCxnSpPr>
          <p:nvPr/>
        </p:nvCxnSpPr>
        <p:spPr>
          <a:xfrm>
            <a:off x="1774119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43BD46B6-C75F-15C5-28FB-80BC237D6548}"/>
              </a:ext>
            </a:extLst>
          </p:cNvPr>
          <p:cNvSpPr txBox="1"/>
          <p:nvPr/>
        </p:nvSpPr>
        <p:spPr>
          <a:xfrm>
            <a:off x="570239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7652E58-D13A-00DC-886B-4E6492CA1226}"/>
              </a:ext>
            </a:extLst>
          </p:cNvPr>
          <p:cNvCxnSpPr>
            <a:cxnSpLocks/>
          </p:cNvCxnSpPr>
          <p:nvPr/>
        </p:nvCxnSpPr>
        <p:spPr>
          <a:xfrm>
            <a:off x="1674614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01241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465879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434130"/>
            <a:ext cx="307060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TASMANIA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284346" y="3912433"/>
            <a:ext cx="34194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284346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222956" y="1840280"/>
            <a:ext cx="3234128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PENUAAN DALAM TONG KAYU DAPAT SECARA DRAMATIS MEMPENGARUHI GAYA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519328" y="5903536"/>
            <a:ext cx="2824226" cy="7505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renyah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Pir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177935" y="5434130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7" y="1199374"/>
            <a:ext cx="2387447" cy="2387447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016587" y="1726581"/>
            <a:ext cx="2035053" cy="15131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GAYA ANGGUN, KOMPLEKS, HALUS DENGAN KEASAMAN ALAMI YANG TINGGI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D20BE-74A8-9CD9-14ED-35006B42C036}"/>
              </a:ext>
            </a:extLst>
          </p:cNvPr>
          <p:cNvSpPr/>
          <p:nvPr/>
        </p:nvSpPr>
        <p:spPr>
          <a:xfrm>
            <a:off x="953105" y="4186724"/>
            <a:ext cx="2566135" cy="259893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762EAF5B-2B85-D6D0-775D-0837079B74A8}"/>
              </a:ext>
            </a:extLst>
          </p:cNvPr>
          <p:cNvSpPr txBox="1"/>
          <p:nvPr/>
        </p:nvSpPr>
        <p:spPr>
          <a:xfrm>
            <a:off x="1162692" y="4733498"/>
            <a:ext cx="2146963" cy="160948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8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DARI  PENANAMAN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DI TASMANIA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9F7AAF3-4C15-E4E3-4986-E6F46F68B70C}"/>
              </a:ext>
            </a:extLst>
          </p:cNvPr>
          <p:cNvSpPr txBox="1"/>
          <p:nvPr/>
        </p:nvSpPr>
        <p:spPr>
          <a:xfrm>
            <a:off x="9608217" y="3402673"/>
            <a:ext cx="2342288" cy="107721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DIGUNAKAN SECARA LUAS DALAM PRODUKSI SPARKLING WINE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26EFB7B-1173-63A2-7409-42F51E2D913A}"/>
              </a:ext>
            </a:extLst>
          </p:cNvPr>
          <p:cNvCxnSpPr>
            <a:cxnSpLocks/>
          </p:cNvCxnSpPr>
          <p:nvPr/>
        </p:nvCxnSpPr>
        <p:spPr>
          <a:xfrm>
            <a:off x="7272997" y="4829219"/>
            <a:ext cx="35063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157F58D-C7FE-55CC-A7FC-42A99F99A94F}"/>
              </a:ext>
            </a:extLst>
          </p:cNvPr>
          <p:cNvCxnSpPr>
            <a:cxnSpLocks/>
          </p:cNvCxnSpPr>
          <p:nvPr/>
        </p:nvCxnSpPr>
        <p:spPr>
          <a:xfrm>
            <a:off x="10761745" y="4456426"/>
            <a:ext cx="0" cy="3727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526553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3481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274799" y="577045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232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345761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7954" y="2641194"/>
            <a:ext cx="18479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95303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71637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C5E5FE7-E3BA-8A67-F005-915A838A94A3}"/>
              </a:ext>
            </a:extLst>
          </p:cNvPr>
          <p:cNvSpPr txBox="1"/>
          <p:nvPr/>
        </p:nvSpPr>
        <p:spPr>
          <a:xfrm>
            <a:off x="397855" y="2209747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09CFFE9-24A1-BECF-9162-0C88F2BE88DC}"/>
              </a:ext>
            </a:extLst>
          </p:cNvPr>
          <p:cNvCxnSpPr>
            <a:cxnSpLocks/>
          </p:cNvCxnSpPr>
          <p:nvPr/>
        </p:nvCxnSpPr>
        <p:spPr>
          <a:xfrm>
            <a:off x="1376861" y="231811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F8835165-BBA5-DAA7-1861-9BE37D745DFF}"/>
              </a:ext>
            </a:extLst>
          </p:cNvPr>
          <p:cNvSpPr txBox="1"/>
          <p:nvPr/>
        </p:nvSpPr>
        <p:spPr>
          <a:xfrm>
            <a:off x="397854" y="33117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2B994D49-503F-43D2-6A45-E340B2270C20}"/>
              </a:ext>
            </a:extLst>
          </p:cNvPr>
          <p:cNvSpPr txBox="1"/>
          <p:nvPr/>
        </p:nvSpPr>
        <p:spPr>
          <a:xfrm>
            <a:off x="1780269" y="29798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6E9D7217-5CA4-E6C3-FE3D-C8A2643510C1}"/>
              </a:ext>
            </a:extLst>
          </p:cNvPr>
          <p:cNvSpPr txBox="1"/>
          <p:nvPr/>
        </p:nvSpPr>
        <p:spPr>
          <a:xfrm>
            <a:off x="3050020" y="29798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F081FA34-3B0F-020F-2EA1-22F0A47EB791}"/>
              </a:ext>
            </a:extLst>
          </p:cNvPr>
          <p:cNvSpPr txBox="1"/>
          <p:nvPr/>
        </p:nvSpPr>
        <p:spPr>
          <a:xfrm>
            <a:off x="4343151" y="38201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FA2C34F-5FBB-DAF4-6A25-662C374827EE}"/>
              </a:ext>
            </a:extLst>
          </p:cNvPr>
          <p:cNvCxnSpPr>
            <a:cxnSpLocks/>
          </p:cNvCxnSpPr>
          <p:nvPr/>
        </p:nvCxnSpPr>
        <p:spPr>
          <a:xfrm>
            <a:off x="1074121" y="3479648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B2C7C229-79EA-BE36-66B0-CEF0C1F3C13D}"/>
              </a:ext>
            </a:extLst>
          </p:cNvPr>
          <p:cNvSpPr txBox="1"/>
          <p:nvPr/>
        </p:nvSpPr>
        <p:spPr>
          <a:xfrm>
            <a:off x="397854" y="41829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119CD23-F983-7A67-91C0-E90F624400CE}"/>
              </a:ext>
            </a:extLst>
          </p:cNvPr>
          <p:cNvCxnSpPr>
            <a:cxnSpLocks/>
          </p:cNvCxnSpPr>
          <p:nvPr/>
        </p:nvCxnSpPr>
        <p:spPr>
          <a:xfrm>
            <a:off x="1573967" y="4350799"/>
            <a:ext cx="25264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085FAC69-F6FB-6A6C-0475-B73FE1169843}"/>
              </a:ext>
            </a:extLst>
          </p:cNvPr>
          <p:cNvSpPr txBox="1"/>
          <p:nvPr/>
        </p:nvSpPr>
        <p:spPr>
          <a:xfrm>
            <a:off x="1769446" y="4694534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1B4F197-AAA8-D8C2-0EB5-CFA035B3CB21}"/>
              </a:ext>
            </a:extLst>
          </p:cNvPr>
          <p:cNvSpPr txBox="1"/>
          <p:nvPr/>
        </p:nvSpPr>
        <p:spPr>
          <a:xfrm>
            <a:off x="2900837" y="468927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8B5F9DA9-95D1-717A-6BC9-611F5EB4D342}"/>
              </a:ext>
            </a:extLst>
          </p:cNvPr>
          <p:cNvSpPr txBox="1"/>
          <p:nvPr/>
        </p:nvSpPr>
        <p:spPr>
          <a:xfrm>
            <a:off x="4343151" y="46604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28C2177-1BAF-195D-DB1A-7C95117C7BD5}"/>
              </a:ext>
            </a:extLst>
          </p:cNvPr>
          <p:cNvCxnSpPr>
            <a:cxnSpLocks/>
          </p:cNvCxnSpPr>
          <p:nvPr/>
        </p:nvCxnSpPr>
        <p:spPr>
          <a:xfrm>
            <a:off x="944375" y="5191058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82BA39FD-995F-174F-F6BE-2E57EDD76737}"/>
              </a:ext>
            </a:extLst>
          </p:cNvPr>
          <p:cNvSpPr txBox="1"/>
          <p:nvPr/>
        </p:nvSpPr>
        <p:spPr>
          <a:xfrm>
            <a:off x="397854" y="53691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5714231-ED52-7055-0287-62723CE59FA6}"/>
              </a:ext>
            </a:extLst>
          </p:cNvPr>
          <p:cNvCxnSpPr>
            <a:cxnSpLocks/>
          </p:cNvCxnSpPr>
          <p:nvPr/>
        </p:nvCxnSpPr>
        <p:spPr>
          <a:xfrm>
            <a:off x="1601734" y="5537047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F342F441-56BC-F4F3-9B14-DDADD024B844}"/>
              </a:ext>
            </a:extLst>
          </p:cNvPr>
          <p:cNvSpPr txBox="1"/>
          <p:nvPr/>
        </p:nvSpPr>
        <p:spPr>
          <a:xfrm>
            <a:off x="397854" y="61538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D80561B-F0EF-A033-1557-E2EEBA6CFA2A}"/>
              </a:ext>
            </a:extLst>
          </p:cNvPr>
          <p:cNvCxnSpPr>
            <a:cxnSpLocks/>
          </p:cNvCxnSpPr>
          <p:nvPr/>
        </p:nvCxnSpPr>
        <p:spPr>
          <a:xfrm>
            <a:off x="1502229" y="6321701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5C9BAAD9-2EDB-BB08-2928-23E40E7AA010}"/>
              </a:ext>
            </a:extLst>
          </p:cNvPr>
          <p:cNvSpPr txBox="1"/>
          <p:nvPr/>
        </p:nvSpPr>
        <p:spPr>
          <a:xfrm>
            <a:off x="434827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5D92D2C1-39FE-B05E-FC93-8AD8A9B3F6DB}"/>
              </a:ext>
            </a:extLst>
          </p:cNvPr>
          <p:cNvSpPr txBox="1"/>
          <p:nvPr/>
        </p:nvSpPr>
        <p:spPr>
          <a:xfrm>
            <a:off x="1785389" y="3842629"/>
            <a:ext cx="1079649" cy="20826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Tdak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Manis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CF841755-CC0E-044F-C09D-B940F3175AC4}"/>
              </a:ext>
            </a:extLst>
          </p:cNvPr>
          <p:cNvSpPr txBox="1"/>
          <p:nvPr/>
        </p:nvSpPr>
        <p:spPr>
          <a:xfrm>
            <a:off x="2905957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3038F1A4-3092-E440-2243-69571C3C841C}"/>
              </a:ext>
            </a:extLst>
          </p:cNvPr>
          <p:cNvSpPr txBox="1"/>
          <p:nvPr/>
        </p:nvSpPr>
        <p:spPr>
          <a:xfrm>
            <a:off x="40297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TASMANIA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067940"/>
            <a:ext cx="280570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UNGGUL DALAM </a:t>
            </a:r>
            <a:br>
              <a:rPr lang="en-AU" sz="1600" dirty="0">
                <a:effectLst/>
                <a:latin typeface="Neue Haas Grotesk Text Pro" panose="020B0504020202020204" pitchFamily="34" charset="77"/>
              </a:rPr>
            </a:br>
            <a:r>
              <a:rPr lang="en-AU" sz="1600" dirty="0">
                <a:effectLst/>
                <a:latin typeface="Neue Haas Grotesk Text Pro" panose="020B0504020202020204" pitchFamily="34" charset="77"/>
              </a:rPr>
              <a:t>MEMPRODUKSI</a:t>
            </a:r>
            <a:br>
              <a:rPr lang="en-AU" sz="1600" dirty="0">
                <a:effectLst/>
                <a:latin typeface="Neue Haas Grotesk Text Pro" panose="020B0504020202020204" pitchFamily="34" charset="77"/>
              </a:rPr>
            </a:br>
            <a:r>
              <a:rPr lang="en-AU" sz="1600" dirty="0">
                <a:effectLst/>
                <a:latin typeface="Neue Haas Grotesk Text Pro" panose="020B0504020202020204" pitchFamily="34" charset="77"/>
              </a:rPr>
              <a:t>SPARKLING WINE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2239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14208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1812209"/>
            <a:ext cx="2365896" cy="236589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16786" y="2338620"/>
            <a:ext cx="2113299" cy="123008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GAYA DELIKAT, HARUM, BERAROMA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82939" y="5175581"/>
            <a:ext cx="2194399" cy="116794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berwarna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merah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bersari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ceri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Strawberry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195625" y="4945860"/>
            <a:ext cx="3006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80269" y="4938240"/>
            <a:ext cx="0" cy="3512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3059598" y="3649415"/>
            <a:ext cx="27995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3059598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1800666" y="3959064"/>
            <a:ext cx="2618361" cy="265183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C3167C5C-5D0C-6110-31F1-C656B5717E33}"/>
              </a:ext>
            </a:extLst>
          </p:cNvPr>
          <p:cNvSpPr txBox="1"/>
          <p:nvPr/>
        </p:nvSpPr>
        <p:spPr>
          <a:xfrm>
            <a:off x="1902998" y="4466393"/>
            <a:ext cx="2413695" cy="191187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1800" dirty="0">
                <a:effectLst/>
                <a:latin typeface="Neue Haas Grotesk Text Pro" panose="020B0504020202020204" pitchFamily="34" charset="77"/>
              </a:rPr>
              <a:t>VARIETAS DOMINAN– SEDIKIT KURANG DARI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TOTAL TANAMAN DI </a:t>
            </a:r>
            <a:br>
              <a:rPr lang="en-AU" sz="1600" dirty="0">
                <a:latin typeface="Neue Haas Grotesk Text Pro" panose="020B0504020202020204" pitchFamily="34" charset="77"/>
              </a:rPr>
            </a:br>
            <a:r>
              <a:rPr lang="en-AU" sz="1600" dirty="0">
                <a:latin typeface="Neue Haas Grotesk Text Pro" panose="020B0504020202020204" pitchFamily="34" charset="77"/>
              </a:rPr>
              <a:t>WILAYAH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7419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581589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581299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58129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58129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6" y="58129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581299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46191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113069" y="5466594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46191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20982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49345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493169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493169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394837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3623AA-E825-65DF-99FC-53486F79B05A}"/>
              </a:ext>
            </a:extLst>
          </p:cNvPr>
          <p:cNvCxnSpPr>
            <a:cxnSpLocks/>
          </p:cNvCxnSpPr>
          <p:nvPr/>
        </p:nvCxnSpPr>
        <p:spPr>
          <a:xfrm>
            <a:off x="3201824" y="213042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20852118-18B4-B01C-3B7C-A3ED6F462259}"/>
              </a:ext>
            </a:extLst>
          </p:cNvPr>
          <p:cNvSpPr/>
          <p:nvPr/>
        </p:nvSpPr>
        <p:spPr>
          <a:xfrm>
            <a:off x="4560132" y="581299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A445F2-24FE-3607-B301-9454150152B7}"/>
              </a:ext>
            </a:extLst>
          </p:cNvPr>
          <p:cNvSpPr/>
          <p:nvPr/>
        </p:nvSpPr>
        <p:spPr>
          <a:xfrm>
            <a:off x="3460763" y="581299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7DF4EB-1DBE-608E-F85E-EDCC26291CD1}"/>
              </a:ext>
            </a:extLst>
          </p:cNvPr>
          <p:cNvGrpSpPr/>
          <p:nvPr/>
        </p:nvGrpSpPr>
        <p:grpSpPr>
          <a:xfrm>
            <a:off x="3458377" y="5812992"/>
            <a:ext cx="653118" cy="272668"/>
            <a:chOff x="7674890" y="5926610"/>
            <a:chExt cx="653118" cy="272668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C347582-7489-5F3C-7C97-37C4AEF1E4F5}"/>
                </a:ext>
              </a:extLst>
            </p:cNvPr>
            <p:cNvSpPr/>
            <p:nvPr/>
          </p:nvSpPr>
          <p:spPr>
            <a:xfrm>
              <a:off x="818630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F9C9751-A375-388B-D344-59FB06EFC269}"/>
                </a:ext>
              </a:extLst>
            </p:cNvPr>
            <p:cNvSpPr/>
            <p:nvPr/>
          </p:nvSpPr>
          <p:spPr>
            <a:xfrm rot="10800000">
              <a:off x="804937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DB61512-4B78-A39E-D39C-FDD963A622AE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E800A3-E435-6903-B5C5-F7F080531C99}"/>
              </a:ext>
            </a:extLst>
          </p:cNvPr>
          <p:cNvCxnSpPr>
            <a:cxnSpLocks/>
          </p:cNvCxnSpPr>
          <p:nvPr/>
        </p:nvCxnSpPr>
        <p:spPr>
          <a:xfrm>
            <a:off x="1647497" y="3859708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9DDC0660-58D5-6090-13B6-B07CD158E2EB}"/>
              </a:ext>
            </a:extLst>
          </p:cNvPr>
          <p:cNvSpPr txBox="1"/>
          <p:nvPr/>
        </p:nvSpPr>
        <p:spPr>
          <a:xfrm>
            <a:off x="472318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CAD25AF-73B4-FF9F-CCDF-4FC6B700F2B6}"/>
              </a:ext>
            </a:extLst>
          </p:cNvPr>
          <p:cNvCxnSpPr>
            <a:cxnSpLocks/>
          </p:cNvCxnSpPr>
          <p:nvPr/>
        </p:nvCxnSpPr>
        <p:spPr>
          <a:xfrm>
            <a:off x="1451324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5C558062-299F-CD70-C2BB-F56306F0C53B}"/>
              </a:ext>
            </a:extLst>
          </p:cNvPr>
          <p:cNvSpPr txBox="1"/>
          <p:nvPr/>
        </p:nvSpPr>
        <p:spPr>
          <a:xfrm>
            <a:off x="472317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69AE9A2B-9739-A4F5-9B3B-95CD73AF131A}"/>
              </a:ext>
            </a:extLst>
          </p:cNvPr>
          <p:cNvSpPr txBox="1"/>
          <p:nvPr/>
        </p:nvSpPr>
        <p:spPr>
          <a:xfrm>
            <a:off x="1781580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8B60998B-5E6A-CF68-DF97-3AE65D8EBC44}"/>
              </a:ext>
            </a:extLst>
          </p:cNvPr>
          <p:cNvSpPr txBox="1"/>
          <p:nvPr/>
        </p:nvSpPr>
        <p:spPr>
          <a:xfrm>
            <a:off x="3051331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4089A607-E18C-BFB7-5229-38F8818740F3}"/>
              </a:ext>
            </a:extLst>
          </p:cNvPr>
          <p:cNvSpPr txBox="1"/>
          <p:nvPr/>
        </p:nvSpPr>
        <p:spPr>
          <a:xfrm>
            <a:off x="4344462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1530B8E-0C8F-DDBE-65D0-11E82592348F}"/>
              </a:ext>
            </a:extLst>
          </p:cNvPr>
          <p:cNvCxnSpPr>
            <a:cxnSpLocks/>
          </p:cNvCxnSpPr>
          <p:nvPr/>
        </p:nvCxnSpPr>
        <p:spPr>
          <a:xfrm>
            <a:off x="1148584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4E59DFD5-E07A-4A5E-4312-3892BC57A942}"/>
              </a:ext>
            </a:extLst>
          </p:cNvPr>
          <p:cNvSpPr txBox="1"/>
          <p:nvPr/>
        </p:nvSpPr>
        <p:spPr>
          <a:xfrm>
            <a:off x="472317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076EFEAC-B919-7635-BA7A-6DCA86107DFC}"/>
              </a:ext>
            </a:extLst>
          </p:cNvPr>
          <p:cNvSpPr txBox="1"/>
          <p:nvPr/>
        </p:nvSpPr>
        <p:spPr>
          <a:xfrm>
            <a:off x="1779348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FB7B9291-4F5B-2B2A-3B42-AC67A5B8E3E9}"/>
              </a:ext>
            </a:extLst>
          </p:cNvPr>
          <p:cNvSpPr txBox="1"/>
          <p:nvPr/>
        </p:nvSpPr>
        <p:spPr>
          <a:xfrm>
            <a:off x="2902148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481B766A-8E15-4D11-FE5B-4F83188D4417}"/>
              </a:ext>
            </a:extLst>
          </p:cNvPr>
          <p:cNvSpPr txBox="1"/>
          <p:nvPr/>
        </p:nvSpPr>
        <p:spPr>
          <a:xfrm>
            <a:off x="4344462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C8C9D57-BBD9-6FC9-C312-42D75BEE78B3}"/>
              </a:ext>
            </a:extLst>
          </p:cNvPr>
          <p:cNvCxnSpPr>
            <a:cxnSpLocks/>
          </p:cNvCxnSpPr>
          <p:nvPr/>
        </p:nvCxnSpPr>
        <p:spPr>
          <a:xfrm>
            <a:off x="877824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CACD22D8-D07F-81EA-15EB-2FF34E03FD60}"/>
              </a:ext>
            </a:extLst>
          </p:cNvPr>
          <p:cNvSpPr txBox="1"/>
          <p:nvPr/>
        </p:nvSpPr>
        <p:spPr>
          <a:xfrm>
            <a:off x="472317" y="493169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B654486-1299-35E9-34AF-F0F802B6D5FE}"/>
              </a:ext>
            </a:extLst>
          </p:cNvPr>
          <p:cNvCxnSpPr>
            <a:cxnSpLocks/>
          </p:cNvCxnSpPr>
          <p:nvPr/>
        </p:nvCxnSpPr>
        <p:spPr>
          <a:xfrm>
            <a:off x="1737360" y="5077879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7757D579-A369-96CF-3ADA-1A0702E75F91}"/>
              </a:ext>
            </a:extLst>
          </p:cNvPr>
          <p:cNvSpPr txBox="1"/>
          <p:nvPr/>
        </p:nvSpPr>
        <p:spPr>
          <a:xfrm>
            <a:off x="472317" y="578694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D9B3D6F-A950-C425-BE1F-84958E65DD7B}"/>
              </a:ext>
            </a:extLst>
          </p:cNvPr>
          <p:cNvCxnSpPr>
            <a:cxnSpLocks/>
          </p:cNvCxnSpPr>
          <p:nvPr/>
        </p:nvCxnSpPr>
        <p:spPr>
          <a:xfrm>
            <a:off x="1576692" y="5954812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03827F52-8441-888F-DE86-4407EDF1458C}"/>
              </a:ext>
            </a:extLst>
          </p:cNvPr>
          <p:cNvSpPr txBox="1"/>
          <p:nvPr/>
        </p:nvSpPr>
        <p:spPr>
          <a:xfrm>
            <a:off x="4404026" y="258977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CEEC30A-5B24-8A2D-7186-3A82600B5DB0}"/>
              </a:ext>
            </a:extLst>
          </p:cNvPr>
          <p:cNvSpPr txBox="1"/>
          <p:nvPr/>
        </p:nvSpPr>
        <p:spPr>
          <a:xfrm>
            <a:off x="1841144" y="3430034"/>
            <a:ext cx="1079649" cy="20826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Tdak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Manis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7B272A9-09C5-112E-346E-C3D820FBA121}"/>
              </a:ext>
            </a:extLst>
          </p:cNvPr>
          <p:cNvSpPr txBox="1"/>
          <p:nvPr/>
        </p:nvSpPr>
        <p:spPr>
          <a:xfrm>
            <a:off x="2961712" y="3430034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8AB3CB0F-4375-54C5-807D-B8AAD5AA592B}"/>
              </a:ext>
            </a:extLst>
          </p:cNvPr>
          <p:cNvSpPr txBox="1"/>
          <p:nvPr/>
        </p:nvSpPr>
        <p:spPr>
          <a:xfrm>
            <a:off x="458729" y="46330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8E7B19-1D96-9110-15C1-FF391288A7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7" r="1662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0DD27-C793-E9DF-283E-E2B023D4BC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518774"/>
            <a:ext cx="4538738" cy="1530521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en-AU" dirty="0"/>
              <a:t>Iklim yang </a:t>
            </a:r>
            <a:r>
              <a:rPr lang="en-AU" dirty="0" err="1"/>
              <a:t>sejuk</a:t>
            </a:r>
            <a:r>
              <a:rPr lang="en-AU" dirty="0"/>
              <a:t> sangat </a:t>
            </a:r>
            <a:r>
              <a:rPr lang="en-AU" dirty="0" err="1"/>
              <a:t>sesuai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produksi</a:t>
            </a:r>
            <a:r>
              <a:rPr lang="en-AU" dirty="0"/>
              <a:t> Riesling yang </a:t>
            </a:r>
            <a:r>
              <a:rPr lang="en-AU" dirty="0" err="1"/>
              <a:t>berkualitas</a:t>
            </a:r>
            <a:r>
              <a:rPr lang="en-AU" dirty="0"/>
              <a:t> </a:t>
            </a:r>
            <a:r>
              <a:rPr lang="en-AU" dirty="0" err="1"/>
              <a:t>tinggi</a:t>
            </a:r>
            <a:r>
              <a:rPr lang="en-AU" dirty="0"/>
              <a:t>, yang </a:t>
            </a:r>
            <a:r>
              <a:rPr lang="en-AU" dirty="0" err="1"/>
              <a:t>layak</a:t>
            </a:r>
            <a:r>
              <a:rPr lang="en-AU" dirty="0"/>
              <a:t> </a:t>
            </a:r>
            <a:r>
              <a:rPr lang="en-AU" dirty="0" err="1"/>
              <a:t>disimpan</a:t>
            </a:r>
            <a:r>
              <a:rPr lang="en-AU" dirty="0"/>
              <a:t> lama, Sauvignon Blanc yang </a:t>
            </a:r>
            <a:r>
              <a:rPr lang="en-AU" dirty="0" err="1"/>
              <a:t>dinamis</a:t>
            </a:r>
            <a:r>
              <a:rPr lang="en-AU" dirty="0"/>
              <a:t> dan Pinot Gris yang </a:t>
            </a:r>
            <a:r>
              <a:rPr lang="en-AU" dirty="0" err="1"/>
              <a:t>garing</a:t>
            </a:r>
            <a:r>
              <a:rPr lang="en-AU" dirty="0"/>
              <a:t>, </a:t>
            </a:r>
            <a:r>
              <a:rPr lang="en-AU" dirty="0" err="1"/>
              <a:t>varietas</a:t>
            </a:r>
            <a:r>
              <a:rPr lang="en-AU" dirty="0"/>
              <a:t> </a:t>
            </a:r>
            <a:r>
              <a:rPr lang="en-AU" dirty="0" err="1"/>
              <a:t>lainnya</a:t>
            </a:r>
            <a:r>
              <a:rPr lang="en-AU" dirty="0"/>
              <a:t> Adalah: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/>
              <a:t>Pinot Gris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/>
              <a:t>Sauvignon Blanc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/>
              <a:t>Gewürztraminer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/>
              <a:t>Riesling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/>
              <a:t>Merlot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/>
              <a:t>Cabernet Sauvignon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9D9CC1-734B-73AE-8FCA-45CA8E4B7A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584200"/>
            <a:ext cx="4936162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TERBAIK </a:t>
            </a:r>
          </a:p>
          <a:p>
            <a:r>
              <a:rPr lang="en-US" dirty="0">
                <a:solidFill>
                  <a:schemeClr val="accent1"/>
                </a:solidFill>
              </a:rPr>
              <a:t>LAINNYA</a:t>
            </a:r>
          </a:p>
        </p:txBody>
      </p:sp>
    </p:spTree>
    <p:extLst>
      <p:ext uri="{BB962C8B-B14F-4D97-AF65-F5344CB8AC3E}">
        <p14:creationId xmlns:p14="http://schemas.microsoft.com/office/powerpoint/2010/main" val="152111773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en-US" dirty="0"/>
              <a:t>TASMANIA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SUATU KLASIK IKLIM SEJUK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185411"/>
            <a:ext cx="3596922" cy="3133240"/>
          </a:xfrm>
        </p:spPr>
        <p:txBody>
          <a:bodyPr/>
          <a:lstStyle/>
          <a:p>
            <a:r>
              <a:rPr lang="en-AU" dirty="0"/>
              <a:t>Pulau yang </a:t>
            </a:r>
            <a:r>
              <a:rPr lang="en-AU" dirty="0" err="1"/>
              <a:t>keci</a:t>
            </a:r>
            <a:r>
              <a:rPr lang="en-AU" dirty="0"/>
              <a:t> yang </a:t>
            </a:r>
            <a:r>
              <a:rPr lang="en-AU" dirty="0" err="1"/>
              <a:t>memiiki</a:t>
            </a:r>
            <a:r>
              <a:rPr lang="en-AU" dirty="0"/>
              <a:t> </a:t>
            </a:r>
            <a:r>
              <a:rPr lang="en-AU" dirty="0" err="1"/>
              <a:t>pandangan</a:t>
            </a:r>
            <a:r>
              <a:rPr lang="en-AU" dirty="0"/>
              <a:t> </a:t>
            </a:r>
            <a:r>
              <a:rPr lang="en-AU" dirty="0" err="1"/>
              <a:t>pembuatan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beragam</a:t>
            </a:r>
            <a:r>
              <a:rPr lang="en-AU" dirty="0"/>
              <a:t> dan </a:t>
            </a:r>
            <a:r>
              <a:rPr lang="en-AU" dirty="0" err="1"/>
              <a:t>inovatif</a:t>
            </a:r>
            <a:r>
              <a:rPr lang="en-AU" dirty="0"/>
              <a:t> dan wine yang </a:t>
            </a:r>
            <a:r>
              <a:rPr lang="en-AU" dirty="0" err="1"/>
              <a:t>semakin</a:t>
            </a:r>
            <a:r>
              <a:rPr lang="en-AU" dirty="0"/>
              <a:t> </a:t>
            </a:r>
            <a:r>
              <a:rPr lang="en-AU" dirty="0" err="1"/>
              <a:t>dicari</a:t>
            </a:r>
            <a:r>
              <a:rPr lang="en-AU" dirty="0"/>
              <a:t> </a:t>
            </a:r>
            <a:r>
              <a:rPr lang="en-AU" dirty="0" err="1"/>
              <a:t>memastikan</a:t>
            </a:r>
            <a:r>
              <a:rPr lang="en-AU" dirty="0"/>
              <a:t> </a:t>
            </a:r>
            <a:r>
              <a:rPr lang="en-AU" dirty="0" err="1"/>
              <a:t>pentingya</a:t>
            </a:r>
            <a:r>
              <a:rPr lang="en-AU" dirty="0"/>
              <a:t> wilayah </a:t>
            </a:r>
            <a:r>
              <a:rPr lang="en-AU" dirty="0" err="1"/>
              <a:t>ini</a:t>
            </a:r>
            <a:r>
              <a:rPr lang="en-AU" dirty="0"/>
              <a:t> di </a:t>
            </a:r>
            <a:r>
              <a:rPr lang="en-AU" dirty="0" err="1"/>
              <a:t>peta</a:t>
            </a:r>
            <a:r>
              <a:rPr lang="en-AU" dirty="0"/>
              <a:t>  wine dunia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beberapa</a:t>
            </a:r>
            <a:r>
              <a:rPr lang="en-AU" dirty="0"/>
              <a:t> </a:t>
            </a:r>
            <a:r>
              <a:rPr lang="en-AU" dirty="0" err="1"/>
              <a:t>tahun</a:t>
            </a:r>
            <a:r>
              <a:rPr lang="en-AU" dirty="0"/>
              <a:t> </a:t>
            </a:r>
            <a:r>
              <a:rPr lang="en-AU" dirty="0" err="1"/>
              <a:t>ke</a:t>
            </a:r>
            <a:r>
              <a:rPr lang="en-AU" dirty="0"/>
              <a:t> </a:t>
            </a:r>
            <a:r>
              <a:rPr lang="en-AU" dirty="0" err="1"/>
              <a:t>depan</a:t>
            </a:r>
            <a:r>
              <a:rPr lang="en-AU" dirty="0"/>
              <a:t>. </a:t>
            </a:r>
            <a:r>
              <a:rPr lang="en-AU" dirty="0" err="1"/>
              <a:t>Mendorong</a:t>
            </a:r>
            <a:r>
              <a:rPr lang="en-AU" dirty="0"/>
              <a:t> masa </a:t>
            </a:r>
            <a:r>
              <a:rPr lang="en-AU" dirty="0" err="1"/>
              <a:t>depan</a:t>
            </a:r>
            <a:r>
              <a:rPr lang="en-AU" dirty="0"/>
              <a:t> wine Tasmania sangat </a:t>
            </a:r>
            <a:r>
              <a:rPr lang="en-AU" dirty="0" err="1"/>
              <a:t>cerah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" t="8301" r="496" b="795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53EC82D-2CE5-A1D7-CAFE-6DA402F7F48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5AE1F-535B-0828-6EE1-28249C4B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67A20-8468-62E6-4F22-005BAE8DAE9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D8937-9A78-4DE9-3678-1A50E877C52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3497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41CE1753-70AE-1CE3-E710-C92AA3ADA7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australia with blue spots&#10;&#10;AI-generated content may be incorrect.">
            <a:extLst>
              <a:ext uri="{FF2B5EF4-FFF2-40B4-BE49-F238E27FC236}">
                <a16:creationId xmlns:a16="http://schemas.microsoft.com/office/drawing/2014/main" id="{BBCDF1EB-86EE-1B4F-87C4-35FF833D47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089" y="0"/>
            <a:ext cx="12191998" cy="6858000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TASMANIA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7CEF9EA-B14E-DEE1-9744-EDF8E3593D73}"/>
              </a:ext>
            </a:extLst>
          </p:cNvPr>
          <p:cNvSpPr txBox="1"/>
          <p:nvPr/>
        </p:nvSpPr>
        <p:spPr>
          <a:xfrm>
            <a:off x="6288249" y="5354005"/>
            <a:ext cx="2314576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HUON / CHANNEL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5FA095E0-28FC-B4F8-3D8E-5B1723B3152C}"/>
              </a:ext>
            </a:extLst>
          </p:cNvPr>
          <p:cNvSpPr txBox="1"/>
          <p:nvPr/>
        </p:nvSpPr>
        <p:spPr>
          <a:xfrm>
            <a:off x="6288249" y="4694290"/>
            <a:ext cx="1419362" cy="4051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DERWENT </a:t>
            </a:r>
            <a:br>
              <a:rPr lang="en-AU" sz="1400" b="1" dirty="0">
                <a:latin typeface="Neue Haas Grotesk Text Pro" panose="020B0504020202020204" pitchFamily="34" charset="77"/>
                <a:cs typeface="Hellix SemiBold"/>
              </a:rPr>
            </a:b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VALLEY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A561881B-3E3D-DA5F-6248-65AC78D3BCE5}"/>
              </a:ext>
            </a:extLst>
          </p:cNvPr>
          <p:cNvSpPr txBox="1"/>
          <p:nvPr/>
        </p:nvSpPr>
        <p:spPr>
          <a:xfrm>
            <a:off x="7265961" y="4078536"/>
            <a:ext cx="1808692" cy="4051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COAL RIVER VALLEY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C1F9661E-A240-E07E-4194-E224DAE56113}"/>
              </a:ext>
            </a:extLst>
          </p:cNvPr>
          <p:cNvSpPr txBox="1"/>
          <p:nvPr/>
        </p:nvSpPr>
        <p:spPr>
          <a:xfrm>
            <a:off x="8117867" y="3576414"/>
            <a:ext cx="1824194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EAST COAST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B48D0FE6-32FC-4DCA-450E-1EEB628060D3}"/>
              </a:ext>
            </a:extLst>
          </p:cNvPr>
          <p:cNvSpPr txBox="1"/>
          <p:nvPr/>
        </p:nvSpPr>
        <p:spPr>
          <a:xfrm>
            <a:off x="5835791" y="1625294"/>
            <a:ext cx="1871820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NORTH-WEST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6E0132D0-B87E-9086-3D43-2C8AB694BE30}"/>
              </a:ext>
            </a:extLst>
          </p:cNvPr>
          <p:cNvSpPr txBox="1"/>
          <p:nvPr/>
        </p:nvSpPr>
        <p:spPr>
          <a:xfrm>
            <a:off x="8824758" y="1365611"/>
            <a:ext cx="1827880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PIPERS RIVER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201FC035-3FC2-80B8-D866-E2FD3199C4A8}"/>
              </a:ext>
            </a:extLst>
          </p:cNvPr>
          <p:cNvSpPr txBox="1"/>
          <p:nvPr/>
        </p:nvSpPr>
        <p:spPr>
          <a:xfrm>
            <a:off x="7472207" y="2225181"/>
            <a:ext cx="1962152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TAMAR VALLEY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4CC13D2D-B95F-7064-0024-0E065E1C2AED}"/>
              </a:ext>
            </a:extLst>
          </p:cNvPr>
          <p:cNvSpPr txBox="1">
            <a:spLocks/>
          </p:cNvSpPr>
          <p:nvPr/>
        </p:nvSpPr>
        <p:spPr>
          <a:xfrm>
            <a:off x="623888" y="1313683"/>
            <a:ext cx="2641826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3"/>
                </a:solidFill>
              </a:rPr>
              <a:t>WILAYAH PERTANIAN ANGGUR</a:t>
            </a: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120509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TASMANIA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338801"/>
            <a:ext cx="5228469" cy="3133240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en-AU" dirty="0" err="1">
                <a:solidFill>
                  <a:schemeClr val="bg1"/>
                </a:solidFill>
              </a:rPr>
              <a:t>Dirayakan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sebagai</a:t>
            </a:r>
            <a:r>
              <a:rPr lang="en-AU" dirty="0">
                <a:solidFill>
                  <a:schemeClr val="bg1"/>
                </a:solidFill>
              </a:rPr>
              <a:t> salah </a:t>
            </a:r>
            <a:r>
              <a:rPr lang="en-AU" dirty="0" err="1">
                <a:solidFill>
                  <a:schemeClr val="bg1"/>
                </a:solidFill>
              </a:rPr>
              <a:t>satu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area </a:t>
            </a:r>
            <a:r>
              <a:rPr lang="en-AU" dirty="0" err="1">
                <a:solidFill>
                  <a:schemeClr val="bg1"/>
                </a:solidFill>
              </a:rPr>
              <a:t>penanaman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sejuk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terbaik</a:t>
            </a:r>
            <a:r>
              <a:rPr lang="en-AU" dirty="0">
                <a:solidFill>
                  <a:schemeClr val="bg1"/>
                </a:solidFill>
              </a:rPr>
              <a:t> di Australia , Tasmania </a:t>
            </a:r>
            <a:r>
              <a:rPr lang="en-AU" dirty="0" err="1">
                <a:solidFill>
                  <a:schemeClr val="bg1"/>
                </a:solidFill>
              </a:rPr>
              <a:t>menarik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perhatian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sebagai</a:t>
            </a:r>
            <a:r>
              <a:rPr lang="en-AU" dirty="0">
                <a:solidFill>
                  <a:schemeClr val="bg1"/>
                </a:solidFill>
              </a:rPr>
              <a:t> salah </a:t>
            </a:r>
            <a:r>
              <a:rPr lang="en-AU" dirty="0" err="1">
                <a:solidFill>
                  <a:schemeClr val="bg1"/>
                </a:solidFill>
              </a:rPr>
              <a:t>satu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wilayah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utama</a:t>
            </a:r>
            <a:r>
              <a:rPr lang="en-AU" dirty="0">
                <a:solidFill>
                  <a:schemeClr val="bg1"/>
                </a:solidFill>
              </a:rPr>
              <a:t> di dunia. </a:t>
            </a:r>
            <a:br>
              <a:rPr lang="en-AU" dirty="0">
                <a:solidFill>
                  <a:schemeClr val="bg1"/>
                </a:solidFill>
              </a:rPr>
            </a:br>
            <a:r>
              <a:rPr lang="en-AU" dirty="0">
                <a:solidFill>
                  <a:schemeClr val="bg1"/>
                </a:solidFill>
              </a:rPr>
              <a:t>Pulau yang </a:t>
            </a:r>
            <a:r>
              <a:rPr lang="en-AU" dirty="0" err="1">
                <a:solidFill>
                  <a:schemeClr val="bg1"/>
                </a:solidFill>
              </a:rPr>
              <a:t>kecil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terisolasi</a:t>
            </a:r>
            <a:r>
              <a:rPr lang="en-AU" dirty="0">
                <a:solidFill>
                  <a:schemeClr val="bg1"/>
                </a:solidFill>
              </a:rPr>
              <a:t> di </a:t>
            </a:r>
            <a:r>
              <a:rPr lang="en-AU" dirty="0" err="1">
                <a:solidFill>
                  <a:schemeClr val="bg1"/>
                </a:solidFill>
              </a:rPr>
              <a:t>bagian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ujung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tenggara</a:t>
            </a:r>
            <a:r>
              <a:rPr lang="en-AU" dirty="0">
                <a:solidFill>
                  <a:schemeClr val="bg1"/>
                </a:solidFill>
              </a:rPr>
              <a:t> Australia.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Lingkungan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hidup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sejuk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beraneka</a:t>
            </a:r>
            <a:r>
              <a:rPr lang="en-AU" dirty="0">
                <a:solidFill>
                  <a:schemeClr val="bg1"/>
                </a:solidFill>
              </a:rPr>
              <a:t> ragam, </a:t>
            </a:r>
            <a:r>
              <a:rPr lang="en-AU" dirty="0" err="1">
                <a:solidFill>
                  <a:schemeClr val="bg1"/>
                </a:solidFill>
              </a:rPr>
              <a:t>serta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unik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Kondisi</a:t>
            </a:r>
            <a:r>
              <a:rPr lang="en-AU" dirty="0">
                <a:solidFill>
                  <a:schemeClr val="bg1"/>
                </a:solidFill>
              </a:rPr>
              <a:t> yang ideal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Chardonnay, </a:t>
            </a:r>
            <a:br>
              <a:rPr lang="en-AU" dirty="0">
                <a:solidFill>
                  <a:schemeClr val="bg1"/>
                </a:solidFill>
              </a:rPr>
            </a:br>
            <a:r>
              <a:rPr lang="en-AU" dirty="0">
                <a:solidFill>
                  <a:schemeClr val="bg1"/>
                </a:solidFill>
              </a:rPr>
              <a:t>Pinot Noir dan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berbuih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Ledakan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industri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wisata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makanan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988373"/>
            <a:ext cx="5565748" cy="1325563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PULAU KECIL, KEHADIRAN YANG BESAR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44" t="-146" r="23610" b="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969121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Tasmania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br>
              <a:rPr lang="en-US" dirty="0"/>
            </a:br>
            <a:r>
              <a:rPr lang="en-US" dirty="0"/>
              <a:t>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Pembudidayaan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unggul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" t="23222"/>
          <a:stretch/>
        </p:blipFill>
        <p:spPr>
          <a:xfrm>
            <a:off x="6456363" y="3808638"/>
            <a:ext cx="5735637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1788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3090912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Tanaman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pertama</a:t>
            </a:r>
            <a:r>
              <a:rPr lang="en-AU" sz="1600" dirty="0"/>
              <a:t> </a:t>
            </a:r>
            <a:r>
              <a:rPr lang="en-AU" sz="1600" dirty="0" err="1"/>
              <a:t>tiba</a:t>
            </a:r>
            <a:r>
              <a:rPr lang="en-AU" sz="1600" dirty="0"/>
              <a:t> di Tanah Van Diemen di HMS Bounty; William Bligh </a:t>
            </a:r>
            <a:r>
              <a:rPr lang="en-AU" sz="1600" dirty="0" err="1"/>
              <a:t>menanamnya</a:t>
            </a:r>
            <a:r>
              <a:rPr lang="en-AU" sz="1600" dirty="0"/>
              <a:t> di Pulau Bruny. </a:t>
            </a:r>
            <a:r>
              <a:rPr lang="en-AU" sz="1600" dirty="0" err="1"/>
              <a:t>Penanaman</a:t>
            </a:r>
            <a:r>
              <a:rPr lang="en-AU" sz="1600" dirty="0"/>
              <a:t> </a:t>
            </a:r>
            <a:r>
              <a:rPr lang="en-AU" sz="1600" dirty="0" err="1"/>
              <a:t>bersifat</a:t>
            </a:r>
            <a:r>
              <a:rPr lang="en-AU" sz="1600" dirty="0"/>
              <a:t> </a:t>
            </a:r>
            <a:r>
              <a:rPr lang="en-AU" sz="1600" dirty="0" err="1"/>
              <a:t>eksperimen</a:t>
            </a:r>
            <a:r>
              <a:rPr lang="en-AU" sz="1600" dirty="0"/>
              <a:t> pada </a:t>
            </a:r>
            <a:r>
              <a:rPr lang="en-AU" sz="1600" dirty="0" err="1"/>
              <a:t>awalnya</a:t>
            </a:r>
            <a:r>
              <a:rPr lang="en-AU" sz="1600" dirty="0"/>
              <a:t> </a:t>
            </a:r>
            <a:r>
              <a:rPr lang="en-AU" sz="1600" dirty="0" err="1"/>
              <a:t>mengalami</a:t>
            </a:r>
            <a:r>
              <a:rPr lang="en-AU" sz="1600" dirty="0"/>
              <a:t> </a:t>
            </a:r>
            <a:r>
              <a:rPr lang="en-AU" sz="1600" dirty="0" err="1"/>
              <a:t>kesulitan</a:t>
            </a:r>
            <a:r>
              <a:rPr lang="en-AU" sz="1600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951" y="2219608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Bartholomew </a:t>
            </a:r>
            <a:br>
              <a:rPr lang="en-AU" sz="1600" dirty="0"/>
            </a:br>
            <a:r>
              <a:rPr lang="en-AU" sz="1600" dirty="0"/>
              <a:t>Broughton </a:t>
            </a:r>
            <a:r>
              <a:rPr lang="en-AU" sz="1600" dirty="0" err="1"/>
              <a:t>mendirikan</a:t>
            </a:r>
            <a:br>
              <a:rPr lang="en-AU" sz="1600" dirty="0"/>
            </a:b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yang </a:t>
            </a:r>
            <a:r>
              <a:rPr lang="en-AU" sz="1600" dirty="0" err="1"/>
              <a:t>signifikan</a:t>
            </a:r>
            <a:r>
              <a:rPr lang="en-AU" sz="1600" dirty="0"/>
              <a:t> di </a:t>
            </a:r>
            <a:r>
              <a:rPr lang="en-AU" sz="1600" dirty="0" err="1"/>
              <a:t>koloni</a:t>
            </a:r>
            <a:r>
              <a:rPr lang="en-AU" sz="1600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951" y="1556834"/>
            <a:ext cx="2120040" cy="662774"/>
          </a:xfrm>
        </p:spPr>
        <p:txBody>
          <a:bodyPr/>
          <a:lstStyle/>
          <a:p>
            <a:r>
              <a:rPr lang="en-US" dirty="0"/>
              <a:t>1823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368300"/>
            <a:ext cx="4298950" cy="2118571"/>
          </a:xfrm>
        </p:spPr>
        <p:txBody>
          <a:bodyPr/>
          <a:lstStyle/>
          <a:p>
            <a:r>
              <a:rPr lang="en-US" sz="5440" dirty="0">
                <a:solidFill>
                  <a:schemeClr val="accent1"/>
                </a:solidFill>
              </a:rPr>
              <a:t>SEJARAH</a:t>
            </a:r>
          </a:p>
          <a:p>
            <a:r>
              <a:rPr lang="en-US" sz="5440" dirty="0">
                <a:solidFill>
                  <a:schemeClr val="accent1"/>
                </a:solidFill>
              </a:rPr>
              <a:t>TASMANIA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8939827" y="1340378"/>
            <a:ext cx="259527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/>
              <a:t>William Henty </a:t>
            </a:r>
            <a:r>
              <a:rPr lang="en-AU" sz="1600" dirty="0" err="1"/>
              <a:t>berlayar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Tasmania </a:t>
            </a:r>
            <a:r>
              <a:rPr lang="en-AU" sz="1600" dirty="0" err="1"/>
              <a:t>menuju</a:t>
            </a:r>
            <a:r>
              <a:rPr lang="en-AU" sz="1600" dirty="0"/>
              <a:t> Victoria, </a:t>
            </a:r>
            <a:br>
              <a:rPr lang="en-AU" sz="1600" dirty="0"/>
            </a:br>
            <a:r>
              <a:rPr lang="en-AU" sz="1600" dirty="0" err="1"/>
              <a:t>membawa</a:t>
            </a:r>
            <a:r>
              <a:rPr lang="en-AU" sz="1600" dirty="0"/>
              <a:t> </a:t>
            </a:r>
            <a:r>
              <a:rPr lang="en-AU" sz="1600" dirty="0" err="1"/>
              <a:t>potongan</a:t>
            </a:r>
            <a:r>
              <a:rPr lang="en-AU" sz="1600" dirty="0"/>
              <a:t> </a:t>
            </a: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, </a:t>
            </a:r>
            <a:r>
              <a:rPr lang="en-AU" sz="1600" dirty="0" err="1"/>
              <a:t>potongan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Victoria dan Australia Selatan.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8939827" y="677604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1834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19" b="6645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216587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/>
              <a:t>Tanah Van Diemen </a:t>
            </a:r>
            <a:r>
              <a:rPr lang="en-AU" sz="1600" dirty="0" err="1"/>
              <a:t>dinamai</a:t>
            </a:r>
            <a:r>
              <a:rPr lang="en-AU" sz="1600" dirty="0"/>
              <a:t> </a:t>
            </a:r>
            <a:r>
              <a:rPr lang="en-AU" sz="1600" dirty="0" err="1"/>
              <a:t>ulang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Tasmania pada </a:t>
            </a:r>
            <a:r>
              <a:rPr lang="en-AU" sz="1600" dirty="0" err="1"/>
              <a:t>tahun</a:t>
            </a:r>
            <a:r>
              <a:rPr lang="en-AU" sz="1600" dirty="0"/>
              <a:t> 1856. </a:t>
            </a:r>
            <a:r>
              <a:rPr lang="en-AU" sz="1600" i="1" dirty="0"/>
              <a:t>Wine</a:t>
            </a:r>
            <a:r>
              <a:rPr lang="en-AU" sz="1600" dirty="0"/>
              <a:t> Tasmania dan </a:t>
            </a:r>
            <a:r>
              <a:rPr lang="en-AU" sz="1600" dirty="0" err="1"/>
              <a:t>komunitas</a:t>
            </a:r>
            <a:r>
              <a:rPr lang="en-AU" sz="1600" dirty="0"/>
              <a:t> </a:t>
            </a:r>
            <a:r>
              <a:rPr lang="en-AU" sz="1600" dirty="0" err="1"/>
              <a:t>buah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semuanya</a:t>
            </a:r>
            <a:r>
              <a:rPr lang="en-AU" sz="1600" dirty="0"/>
              <a:t> </a:t>
            </a:r>
            <a:r>
              <a:rPr lang="en-AU" sz="1600" dirty="0" err="1"/>
              <a:t>menghilang</a:t>
            </a:r>
            <a:r>
              <a:rPr lang="en-AU" sz="1600" dirty="0"/>
              <a:t> </a:t>
            </a:r>
            <a:r>
              <a:rPr lang="en-AU" sz="1600" dirty="0" err="1"/>
              <a:t>karena</a:t>
            </a:r>
            <a:r>
              <a:rPr lang="en-AU" sz="1600" dirty="0"/>
              <a:t> </a:t>
            </a:r>
            <a:r>
              <a:rPr lang="en-AU" sz="1600" dirty="0" err="1"/>
              <a:t>adanya</a:t>
            </a:r>
            <a:r>
              <a:rPr lang="en-AU" sz="1600" dirty="0"/>
              <a:t> </a:t>
            </a:r>
            <a:r>
              <a:rPr lang="en-AU" sz="1600" dirty="0" err="1"/>
              <a:t>demam</a:t>
            </a:r>
            <a:r>
              <a:rPr lang="en-AU" sz="1600" dirty="0"/>
              <a:t> </a:t>
            </a:r>
            <a:r>
              <a:rPr lang="en-AU" sz="1600" dirty="0" err="1"/>
              <a:t>emas</a:t>
            </a:r>
            <a:r>
              <a:rPr lang="en-AU" sz="1600" dirty="0"/>
              <a:t> Victoria.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7" y="3532736"/>
            <a:ext cx="3648309" cy="662774"/>
          </a:xfrm>
        </p:spPr>
        <p:txBody>
          <a:bodyPr/>
          <a:lstStyle/>
          <a:p>
            <a:r>
              <a:rPr lang="en-US" dirty="0" err="1"/>
              <a:t>Pertengahan</a:t>
            </a:r>
            <a:r>
              <a:rPr lang="en-US" dirty="0"/>
              <a:t> 1800an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54600" y="1981767"/>
            <a:ext cx="242569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Jean </a:t>
            </a:r>
            <a:r>
              <a:rPr lang="en-AU" sz="1600" dirty="0" err="1"/>
              <a:t>Miguet</a:t>
            </a:r>
            <a:r>
              <a:rPr lang="en-AU" sz="1600" dirty="0"/>
              <a:t> </a:t>
            </a:r>
            <a:r>
              <a:rPr lang="en-AU" sz="1600" dirty="0" err="1"/>
              <a:t>menanam</a:t>
            </a:r>
            <a:r>
              <a:rPr lang="en-AU" sz="1600" dirty="0"/>
              <a:t>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(</a:t>
            </a:r>
            <a:r>
              <a:rPr lang="en-AU" sz="1600" dirty="0" err="1"/>
              <a:t>baru</a:t>
            </a:r>
            <a:r>
              <a:rPr lang="en-AU" sz="1600" dirty="0"/>
              <a:t>)– La Provence </a:t>
            </a:r>
          </a:p>
          <a:p>
            <a:pPr>
              <a:lnSpc>
                <a:spcPct val="95000"/>
              </a:lnSpc>
            </a:pPr>
            <a:r>
              <a:rPr lang="en-AU" sz="1600" dirty="0"/>
              <a:t>– </a:t>
            </a:r>
            <a:r>
              <a:rPr lang="en-AU" sz="1600" dirty="0" err="1"/>
              <a:t>dekat</a:t>
            </a:r>
            <a:r>
              <a:rPr lang="en-AU" sz="1600" dirty="0"/>
              <a:t> Launceston.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43715" y="1297916"/>
            <a:ext cx="2120040" cy="662774"/>
          </a:xfrm>
        </p:spPr>
        <p:txBody>
          <a:bodyPr/>
          <a:lstStyle/>
          <a:p>
            <a:r>
              <a:rPr lang="en-US" dirty="0"/>
              <a:t>1956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96541" y="4237664"/>
            <a:ext cx="228434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Claudio </a:t>
            </a:r>
            <a:r>
              <a:rPr lang="en-AU" sz="1600" dirty="0" err="1"/>
              <a:t>Alcorso</a:t>
            </a:r>
            <a:r>
              <a:rPr lang="en-AU" sz="1600" dirty="0"/>
              <a:t> </a:t>
            </a:r>
            <a:r>
              <a:rPr lang="en-AU" sz="1600" dirty="0" err="1"/>
              <a:t>menanam</a:t>
            </a:r>
            <a:r>
              <a:rPr lang="en-AU" sz="1600" dirty="0"/>
              <a:t>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kedua</a:t>
            </a:r>
            <a:r>
              <a:rPr lang="en-AU" sz="1600" dirty="0"/>
              <a:t>– </a:t>
            </a:r>
            <a:r>
              <a:rPr lang="en-AU" sz="1600" dirty="0" err="1"/>
              <a:t>Moorilla</a:t>
            </a:r>
            <a:r>
              <a:rPr lang="en-AU" sz="1600" dirty="0"/>
              <a:t> Estate – di Hobart.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85656" y="3553813"/>
            <a:ext cx="2120040" cy="662774"/>
          </a:xfrm>
        </p:spPr>
        <p:txBody>
          <a:bodyPr/>
          <a:lstStyle/>
          <a:p>
            <a:r>
              <a:rPr lang="en-US" dirty="0"/>
              <a:t>1958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036460A-5955-937F-2AD4-9C710844F8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906" t="42829" r="13906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4393B-6DC0-8815-DD17-E56771AF18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8" y="4323709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 err="1"/>
              <a:t>Komunitas</a:t>
            </a:r>
            <a:r>
              <a:rPr lang="en-AU" sz="1600" dirty="0"/>
              <a:t> </a:t>
            </a:r>
            <a:r>
              <a:rPr lang="en-AU" sz="1600" dirty="0" err="1"/>
              <a:t>buah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dan </a:t>
            </a:r>
            <a:r>
              <a:rPr lang="en-AU" sz="1600" i="1" dirty="0"/>
              <a:t>wine</a:t>
            </a:r>
            <a:r>
              <a:rPr lang="en-AU" sz="1600" dirty="0"/>
              <a:t> Tasmania </a:t>
            </a:r>
            <a:r>
              <a:rPr lang="en-AU" sz="1600" dirty="0" err="1"/>
              <a:t>menikmati</a:t>
            </a:r>
            <a:r>
              <a:rPr lang="en-AU" sz="1600" dirty="0"/>
              <a:t> </a:t>
            </a:r>
            <a:r>
              <a:rPr lang="en-AU" sz="1600" dirty="0" err="1"/>
              <a:t>periode</a:t>
            </a:r>
            <a:r>
              <a:rPr lang="en-AU" sz="1600" dirty="0"/>
              <a:t> </a:t>
            </a:r>
            <a:r>
              <a:rPr lang="en-AU" sz="1600" dirty="0" err="1"/>
              <a:t>pertumbuhan</a:t>
            </a:r>
            <a:r>
              <a:rPr lang="en-AU" sz="1600" dirty="0"/>
              <a:t> yang </a:t>
            </a:r>
            <a:r>
              <a:rPr lang="en-AU" sz="1600" dirty="0" err="1"/>
              <a:t>luar</a:t>
            </a:r>
            <a:r>
              <a:rPr lang="en-AU" sz="1600" dirty="0"/>
              <a:t> </a:t>
            </a:r>
            <a:r>
              <a:rPr lang="en-AU" sz="1600" dirty="0" err="1"/>
              <a:t>biasa</a:t>
            </a:r>
            <a:r>
              <a:rPr lang="en-AU" sz="1600" dirty="0"/>
              <a:t>; </a:t>
            </a:r>
            <a:r>
              <a:rPr lang="en-AU" sz="1600" dirty="0" err="1"/>
              <a:t>beberapa</a:t>
            </a:r>
            <a:r>
              <a:rPr lang="en-AU" sz="1600" dirty="0"/>
              <a:t> area </a:t>
            </a:r>
            <a:r>
              <a:rPr lang="en-AU" sz="1600" dirty="0" err="1"/>
              <a:t>pembuatan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khas</a:t>
            </a:r>
            <a:r>
              <a:rPr lang="en-AU" sz="1600" dirty="0"/>
              <a:t> </a:t>
            </a:r>
            <a:r>
              <a:rPr lang="en-AU" sz="1600" dirty="0" err="1"/>
              <a:t>bermunculan</a:t>
            </a:r>
            <a:r>
              <a:rPr lang="en-AU" sz="16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3421D-3EDA-6300-94D7-668CD2C28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943" y="3639858"/>
            <a:ext cx="3050608" cy="662774"/>
          </a:xfrm>
        </p:spPr>
        <p:txBody>
          <a:bodyPr/>
          <a:lstStyle/>
          <a:p>
            <a:r>
              <a:rPr lang="en-US" dirty="0"/>
              <a:t>1960an – 1980an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5F8851-48E1-5394-5A0B-6C1ED422ED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27062" y="1287936"/>
            <a:ext cx="3050608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banyak</a:t>
            </a:r>
            <a:r>
              <a:rPr lang="en-AU" sz="1600" dirty="0"/>
              <a:t>  </a:t>
            </a:r>
            <a:r>
              <a:rPr lang="en-AU" sz="1600" dirty="0" err="1"/>
              <a:t>pelopor</a:t>
            </a:r>
            <a:r>
              <a:rPr lang="en-AU" sz="1600" dirty="0"/>
              <a:t>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datang</a:t>
            </a:r>
            <a:r>
              <a:rPr lang="en-AU" sz="1600" dirty="0"/>
              <a:t> ; Tasmania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sesungguhnya</a:t>
            </a:r>
            <a:r>
              <a:rPr lang="en-AU" sz="1600" dirty="0"/>
              <a:t> </a:t>
            </a:r>
            <a:r>
              <a:rPr lang="en-AU" sz="1600" dirty="0" err="1"/>
              <a:t>mengkapitalisasi</a:t>
            </a:r>
            <a:r>
              <a:rPr lang="en-AU" sz="1600" dirty="0"/>
              <a:t> </a:t>
            </a:r>
            <a:r>
              <a:rPr lang="en-AU" sz="1600" dirty="0" err="1"/>
              <a:t>iklimya</a:t>
            </a:r>
            <a:r>
              <a:rPr lang="en-AU" sz="1600" dirty="0"/>
              <a:t> yang </a:t>
            </a:r>
            <a:r>
              <a:rPr lang="en-AU" sz="1600" dirty="0" err="1"/>
              <a:t>sejuk</a:t>
            </a:r>
            <a:r>
              <a:rPr lang="en-AU" sz="1600" dirty="0"/>
              <a:t> dan </a:t>
            </a:r>
            <a:r>
              <a:rPr lang="en-AU" sz="1600" dirty="0" err="1"/>
              <a:t>lingkunga</a:t>
            </a:r>
            <a:r>
              <a:rPr lang="en-AU" sz="1600" dirty="0"/>
              <a:t> </a:t>
            </a:r>
            <a:r>
              <a:rPr lang="en-AU" sz="1600" dirty="0" err="1"/>
              <a:t>hidupnya</a:t>
            </a:r>
            <a:r>
              <a:rPr lang="en-AU" sz="1600" dirty="0"/>
              <a:t> yang </a:t>
            </a:r>
            <a:r>
              <a:rPr lang="en-AU" sz="1600" dirty="0" err="1"/>
              <a:t>unik</a:t>
            </a:r>
            <a:r>
              <a:rPr lang="en-AU" sz="1600" dirty="0"/>
              <a:t> –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kesuksesan</a:t>
            </a:r>
            <a:r>
              <a:rPr lang="en-AU" sz="1600" dirty="0"/>
              <a:t> </a:t>
            </a:r>
            <a:r>
              <a:rPr lang="en-AU" sz="1600" dirty="0" err="1"/>
              <a:t>besar</a:t>
            </a:r>
            <a:r>
              <a:rPr lang="en-AU" sz="1600" dirty="0"/>
              <a:t> 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276FF1-95D1-D47B-F789-FEDD757522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16176" y="604085"/>
            <a:ext cx="2120040" cy="662774"/>
          </a:xfrm>
        </p:spPr>
        <p:txBody>
          <a:bodyPr/>
          <a:lstStyle/>
          <a:p>
            <a:r>
              <a:rPr lang="en-US" dirty="0"/>
              <a:t>1990an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EF27C-B578-6487-283E-3AF485E8BC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7424" y="4295235"/>
            <a:ext cx="3466800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Tasmania </a:t>
            </a:r>
            <a:r>
              <a:rPr lang="en-AU" sz="1600" dirty="0" err="1"/>
              <a:t>adalah</a:t>
            </a:r>
            <a:r>
              <a:rPr lang="en-AU" sz="1600" dirty="0"/>
              <a:t> </a:t>
            </a:r>
            <a:r>
              <a:rPr lang="en-AU" sz="1600" dirty="0" err="1"/>
              <a:t>rumah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komunitas</a:t>
            </a:r>
            <a:r>
              <a:rPr lang="en-AU" sz="1600" dirty="0"/>
              <a:t> </a:t>
            </a:r>
            <a:r>
              <a:rPr lang="en-AU" sz="1600" i="1" dirty="0"/>
              <a:t>wine</a:t>
            </a:r>
            <a:r>
              <a:rPr lang="en-AU" sz="1600" dirty="0"/>
              <a:t> dan </a:t>
            </a:r>
            <a:r>
              <a:rPr lang="en-AU" sz="1600" dirty="0" err="1"/>
              <a:t>buah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berkembang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sangat </a:t>
            </a:r>
            <a:r>
              <a:rPr lang="en-AU" sz="1600" dirty="0" err="1"/>
              <a:t>baik</a:t>
            </a:r>
            <a:r>
              <a:rPr lang="en-AU" sz="1600" dirty="0"/>
              <a:t>,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sekitar</a:t>
            </a:r>
            <a:r>
              <a:rPr lang="en-AU" sz="1600" dirty="0"/>
              <a:t> 230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perorangan</a:t>
            </a:r>
            <a:r>
              <a:rPr lang="en-AU" sz="1600" dirty="0"/>
              <a:t> dan </a:t>
            </a:r>
            <a:r>
              <a:rPr lang="en-AU" sz="1600" dirty="0" err="1"/>
              <a:t>beberapa</a:t>
            </a:r>
            <a:r>
              <a:rPr lang="en-AU" sz="1600" dirty="0"/>
              <a:t> </a:t>
            </a:r>
            <a:r>
              <a:rPr lang="en-AU" sz="1600" i="1" dirty="0"/>
              <a:t>wine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sejuk</a:t>
            </a:r>
            <a:r>
              <a:rPr lang="en-AU" sz="1600" dirty="0"/>
              <a:t> </a:t>
            </a:r>
            <a:r>
              <a:rPr lang="en-AU" sz="1600" dirty="0" err="1"/>
              <a:t>terbaik</a:t>
            </a:r>
            <a:r>
              <a:rPr lang="en-AU" sz="1600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0F365E-A6C3-F9ED-DC0C-C99988B61A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6539" y="3611384"/>
            <a:ext cx="2120040" cy="662774"/>
          </a:xfrm>
        </p:spPr>
        <p:txBody>
          <a:bodyPr/>
          <a:lstStyle/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259744043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infopath/2007/PartnerControls"/>
    <ds:schemaRef ds:uri="4e8dd08d-258d-47a9-9875-37f1ffd19f33"/>
    <ds:schemaRef ds:uri="02256494-4976-4001-aedb-96463ae0d92e"/>
  </ds:schemaRefs>
</ds:datastoreItem>
</file>

<file path=customXml/itemProps2.xml><?xml version="1.0" encoding="utf-8"?>
<ds:datastoreItem xmlns:ds="http://schemas.openxmlformats.org/officeDocument/2006/customXml" ds:itemID="{CFB0679B-54B3-4847-B72F-27D8391677E2}"/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2275</Words>
  <Application>Microsoft Office PowerPoint</Application>
  <PresentationFormat>Widescreen</PresentationFormat>
  <Paragraphs>285</Paragraphs>
  <Slides>28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Inter Display</vt:lpstr>
      <vt:lpstr>Calibri</vt:lpstr>
      <vt:lpstr>Neue Haas Grotesk Text Pro</vt:lpstr>
      <vt:lpstr>Arial</vt:lpstr>
      <vt:lpstr>Slide layouts</vt:lpstr>
      <vt:lpstr>PowerPoint Presentation</vt:lpstr>
      <vt:lpstr>PowerPoint Presentation</vt:lpstr>
      <vt:lpstr>AUSTRALIA</vt:lpstr>
      <vt:lpstr>TASMANIA</vt:lpstr>
      <vt:lpstr>TASMANIA</vt:lpstr>
      <vt:lpstr>HARI INI KITA AKAN MEMBAHAS</vt:lpstr>
      <vt:lpstr>1788</vt:lpstr>
      <vt:lpstr>PowerPoint Presentation</vt:lpstr>
      <vt:lpstr>PowerPoint Presentation</vt:lpstr>
      <vt:lpstr>GEOGRAFI, IKLIM DAN TANAH</vt:lpstr>
      <vt:lpstr>PowerPoint Presentation</vt:lpstr>
      <vt:lpstr>IKLIM</vt:lpstr>
      <vt:lpstr>TANAH</vt:lpstr>
      <vt:lpstr>PEMBUDIDAYAAN ANGGUR DI TASMANIA</vt:lpstr>
      <vt:lpstr>STRATEGI PENGELOLAAN KEBUN ANGGUR DAN KANOPI:</vt:lpstr>
      <vt:lpstr>PowerPoint Presentation</vt:lpstr>
      <vt:lpstr>TASMANIA</vt:lpstr>
      <vt:lpstr>PowerPoint Presentation</vt:lpstr>
      <vt:lpstr>PowerPoint Presentation</vt:lpstr>
      <vt:lpstr>SPARKLING KARAKTERISTIK</vt:lpstr>
      <vt:lpstr>PowerPoint Presentation</vt:lpstr>
      <vt:lpstr>CHARDONNAY KARAKTERISTIK</vt:lpstr>
      <vt:lpstr>PowerPoint Presentation</vt:lpstr>
      <vt:lpstr>PINOT NOIR KARAKTERISTIK</vt:lpstr>
      <vt:lpstr>PowerPoint Presentation</vt:lpstr>
      <vt:lpstr>TASMANIA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Widya</dc:creator>
  <cp:lastModifiedBy>Kerta Widyawati</cp:lastModifiedBy>
  <cp:revision>17</cp:revision>
  <dcterms:created xsi:type="dcterms:W3CDTF">2018-07-25T07:02:59Z</dcterms:created>
  <dcterms:modified xsi:type="dcterms:W3CDTF">2026-03-19T08:59:10Z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2025-11-24T05:04:29Z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35b1b80e-5466-40b6-a375-619db86cfaea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