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6.svg" ContentType="image/svg+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media/image7.svg" ContentType="image/svg+xml"/>
  <Override PartName="/ppt/media/image8.svg" ContentType="image/svg+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7" r:id="rId5"/>
  </p:sldMasterIdLst>
  <p:notesMasterIdLst>
    <p:notesMasterId r:id="rId73"/>
  </p:notesMasterIdLst>
  <p:sldIdLst>
    <p:sldId id="256" r:id="rId6"/>
    <p:sldId id="662" r:id="rId7"/>
    <p:sldId id="391" r:id="rId8"/>
    <p:sldId id="479" r:id="rId9"/>
    <p:sldId id="480" r:id="rId10"/>
    <p:sldId id="481" r:id="rId11"/>
    <p:sldId id="482" r:id="rId12"/>
    <p:sldId id="483" r:id="rId13"/>
    <p:sldId id="450" r:id="rId14"/>
    <p:sldId id="484" r:id="rId15"/>
    <p:sldId id="432" r:id="rId16"/>
    <p:sldId id="486" r:id="rId17"/>
    <p:sldId id="485" r:id="rId18"/>
    <p:sldId id="315" r:id="rId19"/>
    <p:sldId id="487" r:id="rId20"/>
    <p:sldId id="488" r:id="rId21"/>
    <p:sldId id="471" r:id="rId22"/>
    <p:sldId id="489" r:id="rId23"/>
    <p:sldId id="490" r:id="rId24"/>
    <p:sldId id="321" r:id="rId25"/>
    <p:sldId id="491" r:id="rId26"/>
    <p:sldId id="492" r:id="rId27"/>
    <p:sldId id="493" r:id="rId28"/>
    <p:sldId id="494" r:id="rId29"/>
    <p:sldId id="495" r:id="rId30"/>
    <p:sldId id="537" r:id="rId31"/>
    <p:sldId id="497" r:id="rId32"/>
    <p:sldId id="538" r:id="rId33"/>
    <p:sldId id="539" r:id="rId34"/>
    <p:sldId id="540" r:id="rId35"/>
    <p:sldId id="541" r:id="rId36"/>
    <p:sldId id="502" r:id="rId37"/>
    <p:sldId id="503" r:id="rId38"/>
    <p:sldId id="504" r:id="rId39"/>
    <p:sldId id="505" r:id="rId40"/>
    <p:sldId id="506" r:id="rId41"/>
    <p:sldId id="542" r:id="rId42"/>
    <p:sldId id="543" r:id="rId43"/>
    <p:sldId id="509" r:id="rId44"/>
    <p:sldId id="510" r:id="rId45"/>
    <p:sldId id="511" r:id="rId46"/>
    <p:sldId id="544" r:id="rId47"/>
    <p:sldId id="545" r:id="rId48"/>
    <p:sldId id="546" r:id="rId49"/>
    <p:sldId id="525" r:id="rId50"/>
    <p:sldId id="515" r:id="rId51"/>
    <p:sldId id="516" r:id="rId52"/>
    <p:sldId id="547" r:id="rId53"/>
    <p:sldId id="548" r:id="rId54"/>
    <p:sldId id="549" r:id="rId55"/>
    <p:sldId id="550" r:id="rId56"/>
    <p:sldId id="551" r:id="rId57"/>
    <p:sldId id="552" r:id="rId58"/>
    <p:sldId id="553" r:id="rId59"/>
    <p:sldId id="554" r:id="rId60"/>
    <p:sldId id="555" r:id="rId61"/>
    <p:sldId id="556" r:id="rId62"/>
    <p:sldId id="557" r:id="rId63"/>
    <p:sldId id="558" r:id="rId64"/>
    <p:sldId id="559" r:id="rId65"/>
    <p:sldId id="560" r:id="rId66"/>
    <p:sldId id="533" r:id="rId67"/>
    <p:sldId id="534" r:id="rId68"/>
    <p:sldId id="535" r:id="rId69"/>
    <p:sldId id="536" r:id="rId70"/>
    <p:sldId id="340" r:id="rId71"/>
    <p:sldId id="561" r:id="rId72"/>
  </p:sldIdLst>
  <p:sldSz cx="12192000" cy="6858000"/>
  <p:notesSz cx="6858000" cy="9144000"/>
  <p:embeddedFontLst>
    <p:embeddedFont>
      <p:font typeface="Inter Display" panose="02000503000000020004" pitchFamily="2" charset="0"/>
      <p:regular r:id="rId74"/>
      <p:bold r:id="rId75"/>
      <p:italic r:id="rId76"/>
      <p:boldItalic r:id="rId77"/>
    </p:embeddedFont>
    <p:embeddedFont>
      <p:font typeface="Malgun Gothic" panose="020B0503020000020004" pitchFamily="34" charset="-127"/>
      <p:regular r:id="rId78"/>
      <p:bold r:id="rId79"/>
    </p:embeddedFont>
    <p:embeddedFont>
      <p:font typeface="Neue Haas Grotesk Text Pro" panose="020B0504020202020204" pitchFamily="34" charset="77"/>
      <p:regular r:id="rId80"/>
      <p:bold r:id="rId81"/>
      <p:italic r:id="rId82"/>
      <p:boldItalic r:id="rId83"/>
    </p:embeddedFont>
    <p:embeddedFont>
      <p:font typeface="Yu Gothic" panose="020B0400000000000000" pitchFamily="34" charset="-128"/>
      <p:regular r:id="rId84"/>
      <p:bold r:id="rId85"/>
    </p:embeddedFont>
    <p:embeddedFont>
      <p:font typeface="Yu Gothic Medium" panose="020B0400000000000000" pitchFamily="34" charset="-128"/>
      <p:regular r:id="rId86"/>
    </p:embeddedFont>
  </p:embeddedFontLst>
  <p:custDataLst>
    <p:tags r:id="rId87"/>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13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71"/>
    <p:restoredTop sz="94818"/>
  </p:normalViewPr>
  <p:slideViewPr>
    <p:cSldViewPr snapToGrid="0">
      <p:cViewPr varScale="1">
        <p:scale>
          <a:sx n="123" d="100"/>
          <a:sy n="123" d="100"/>
        </p:scale>
        <p:origin x="1024" y="184"/>
      </p:cViewPr>
      <p:guideLst>
        <p:guide orient="horz" pos="1412"/>
        <p:guide pos="2116"/>
        <p:guide pos="4135"/>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font" Target="fonts/font11.fntdata"/><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Master" Target="slideMasters/slideMaster2.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font" Target="fonts/font7.fntdata"/><Relationship Id="rId85" Type="http://schemas.openxmlformats.org/officeDocument/2006/relationships/font" Target="fonts/font12.fntdata"/><Relationship Id="rId93"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2.fntdata"/><Relationship Id="rId83" Type="http://schemas.openxmlformats.org/officeDocument/2006/relationships/font" Target="fonts/font10.fntdata"/><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font" Target="fonts/font13.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3.fntdata"/><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ags" Target="tags/tag1.xml"/><Relationship Id="rId61" Type="http://schemas.openxmlformats.org/officeDocument/2006/relationships/slide" Target="slides/slide56.xml"/><Relationship Id="rId82" Type="http://schemas.openxmlformats.org/officeDocument/2006/relationships/font" Target="fonts/font9.fntdata"/><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font" Target="fonts/font4.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redo custSel mod addSld delSld modSld">
      <pc:chgData name="Rosemary MacDonald" userId="8309af06-59ea-4c96-ab26-373b911e2651" providerId="ADAL" clId="{5C0619B5-8AFF-4DAC-AFA4-94EB8335985E}" dt="2026-07-11T02:25:35.762" v="1464" actId="14100"/>
      <pc:docMkLst>
        <pc:docMk/>
      </pc:docMkLst>
      <pc:sldChg chg="modSp mod">
        <pc:chgData name="Rosemary MacDonald" userId="8309af06-59ea-4c96-ab26-373b911e2651" providerId="ADAL" clId="{5C0619B5-8AFF-4DAC-AFA4-94EB8335985E}" dt="2026-07-11T02:00:47.759" v="1302" actId="20577"/>
        <pc:sldMkLst>
          <pc:docMk/>
          <pc:sldMk cId="4289739664" sldId="315"/>
        </pc:sldMkLst>
        <pc:spChg chg="mod">
          <ac:chgData name="Rosemary MacDonald" userId="8309af06-59ea-4c96-ab26-373b911e2651" providerId="ADAL" clId="{5C0619B5-8AFF-4DAC-AFA4-94EB8335985E}" dt="2026-07-11T02:00:47.759" v="1302" actId="20577"/>
          <ac:spMkLst>
            <pc:docMk/>
            <pc:sldMk cId="4289739664" sldId="315"/>
            <ac:spMk id="7" creationId="{1200BBB0-4B55-451C-A8D4-2FBDCCA69E86}"/>
          </ac:spMkLst>
        </pc:spChg>
      </pc:sldChg>
      <pc:sldChg chg="modSp mod">
        <pc:chgData name="Rosemary MacDonald" userId="8309af06-59ea-4c96-ab26-373b911e2651" providerId="ADAL" clId="{5C0619B5-8AFF-4DAC-AFA4-94EB8335985E}" dt="2026-07-11T02:01:39.612" v="1305" actId="20577"/>
        <pc:sldMkLst>
          <pc:docMk/>
          <pc:sldMk cId="877489659" sldId="471"/>
        </pc:sldMkLst>
        <pc:spChg chg="mod">
          <ac:chgData name="Rosemary MacDonald" userId="8309af06-59ea-4c96-ab26-373b911e2651" providerId="ADAL" clId="{5C0619B5-8AFF-4DAC-AFA4-94EB8335985E}" dt="2026-07-11T02:01:39.612" v="1305" actId="20577"/>
          <ac:spMkLst>
            <pc:docMk/>
            <pc:sldMk cId="877489659" sldId="471"/>
            <ac:spMk id="2" creationId="{6D537985-A33E-C105-7BEB-09D7FB713FA2}"/>
          </ac:spMkLst>
        </pc:spChg>
      </pc:sldChg>
      <pc:sldChg chg="addSp delSp modSp mod">
        <pc:chgData name="Rosemary MacDonald" userId="8309af06-59ea-4c96-ab26-373b911e2651" providerId="ADAL" clId="{5C0619B5-8AFF-4DAC-AFA4-94EB8335985E}" dt="2026-07-11T01:48:42.900" v="1181" actId="20577"/>
        <pc:sldMkLst>
          <pc:docMk/>
          <pc:sldMk cId="508551256" sldId="479"/>
        </pc:sldMkLst>
        <pc:spChg chg="mod">
          <ac:chgData name="Rosemary MacDonald" userId="8309af06-59ea-4c96-ab26-373b911e2651" providerId="ADAL" clId="{5C0619B5-8AFF-4DAC-AFA4-94EB8335985E}" dt="2026-07-11T01:48:42.900" v="1181" actId="20577"/>
          <ac:spMkLst>
            <pc:docMk/>
            <pc:sldMk cId="508551256" sldId="479"/>
            <ac:spMk id="4" creationId="{CDC2F514-EB34-336F-39C9-DE8BBAE3AE7D}"/>
          </ac:spMkLst>
        </pc:spChg>
      </pc:sldChg>
      <pc:sldChg chg="modSp mod">
        <pc:chgData name="Rosemary MacDonald" userId="8309af06-59ea-4c96-ab26-373b911e2651" providerId="ADAL" clId="{5C0619B5-8AFF-4DAC-AFA4-94EB8335985E}" dt="2026-07-11T01:49:03.635" v="1184" actId="20577"/>
        <pc:sldMkLst>
          <pc:docMk/>
          <pc:sldMk cId="841129077" sldId="481"/>
        </pc:sldMkLst>
        <pc:spChg chg="mod">
          <ac:chgData name="Rosemary MacDonald" userId="8309af06-59ea-4c96-ab26-373b911e2651" providerId="ADAL" clId="{5C0619B5-8AFF-4DAC-AFA4-94EB8335985E}" dt="2026-07-11T01:49:03.635" v="1184" actId="20577"/>
          <ac:spMkLst>
            <pc:docMk/>
            <pc:sldMk cId="841129077" sldId="481"/>
            <ac:spMk id="15" creationId="{87B50BE2-FEB0-EEDA-5798-8350D3454C38}"/>
          </ac:spMkLst>
        </pc:spChg>
      </pc:sldChg>
      <pc:sldChg chg="modSp mod">
        <pc:chgData name="Rosemary MacDonald" userId="8309af06-59ea-4c96-ab26-373b911e2651" providerId="ADAL" clId="{5C0619B5-8AFF-4DAC-AFA4-94EB8335985E}" dt="2026-07-11T01:53:20.463" v="1186" actId="207"/>
        <pc:sldMkLst>
          <pc:docMk/>
          <pc:sldMk cId="2760442666" sldId="482"/>
        </pc:sldMkLst>
        <pc:spChg chg="mod">
          <ac:chgData name="Rosemary MacDonald" userId="8309af06-59ea-4c96-ab26-373b911e2651" providerId="ADAL" clId="{5C0619B5-8AFF-4DAC-AFA4-94EB8335985E}" dt="2026-07-11T01:53:20.463" v="1186" actId="207"/>
          <ac:spMkLst>
            <pc:docMk/>
            <pc:sldMk cId="2760442666" sldId="482"/>
            <ac:spMk id="2" creationId="{897E4361-E6E7-5BB3-A55C-C27FA1F768F8}"/>
          </ac:spMkLst>
        </pc:spChg>
      </pc:sldChg>
      <pc:sldChg chg="modSp mod">
        <pc:chgData name="Rosemary MacDonald" userId="8309af06-59ea-4c96-ab26-373b911e2651" providerId="ADAL" clId="{5C0619B5-8AFF-4DAC-AFA4-94EB8335985E}" dt="2026-07-11T02:00:07.013" v="1294" actId="20577"/>
        <pc:sldMkLst>
          <pc:docMk/>
          <pc:sldMk cId="774601381" sldId="483"/>
        </pc:sldMkLst>
        <pc:spChg chg="mod">
          <ac:chgData name="Rosemary MacDonald" userId="8309af06-59ea-4c96-ab26-373b911e2651" providerId="ADAL" clId="{5C0619B5-8AFF-4DAC-AFA4-94EB8335985E}" dt="2026-07-11T01:56:14.159" v="1215" actId="20577"/>
          <ac:spMkLst>
            <pc:docMk/>
            <pc:sldMk cId="774601381" sldId="483"/>
            <ac:spMk id="2" creationId="{4CCCF687-4E79-695A-3540-CC261F046F74}"/>
          </ac:spMkLst>
        </pc:spChg>
        <pc:spChg chg="mod">
          <ac:chgData name="Rosemary MacDonald" userId="8309af06-59ea-4c96-ab26-373b911e2651" providerId="ADAL" clId="{5C0619B5-8AFF-4DAC-AFA4-94EB8335985E}" dt="2026-07-11T02:00:07.013" v="1294" actId="20577"/>
          <ac:spMkLst>
            <pc:docMk/>
            <pc:sldMk cId="774601381" sldId="483"/>
            <ac:spMk id="3" creationId="{9C868EA0-6601-D096-DA6F-11CFB1D544C5}"/>
          </ac:spMkLst>
        </pc:spChg>
      </pc:sldChg>
      <pc:sldChg chg="modSp mod">
        <pc:chgData name="Rosemary MacDonald" userId="8309af06-59ea-4c96-ab26-373b911e2651" providerId="ADAL" clId="{5C0619B5-8AFF-4DAC-AFA4-94EB8335985E}" dt="2026-07-11T02:02:08.704" v="1308" actId="207"/>
        <pc:sldMkLst>
          <pc:docMk/>
          <pc:sldMk cId="4031279699" sldId="489"/>
        </pc:sldMkLst>
        <pc:spChg chg="mod">
          <ac:chgData name="Rosemary MacDonald" userId="8309af06-59ea-4c96-ab26-373b911e2651" providerId="ADAL" clId="{5C0619B5-8AFF-4DAC-AFA4-94EB8335985E}" dt="2026-07-11T02:02:08.704" v="1308" actId="207"/>
          <ac:spMkLst>
            <pc:docMk/>
            <pc:sldMk cId="4031279699" sldId="489"/>
            <ac:spMk id="5" creationId="{95DFAB77-4091-B6B4-D731-9DD2EF57DDCF}"/>
          </ac:spMkLst>
        </pc:spChg>
      </pc:sldChg>
      <pc:sldChg chg="modSp mod">
        <pc:chgData name="Rosemary MacDonald" userId="8309af06-59ea-4c96-ab26-373b911e2651" providerId="ADAL" clId="{5C0619B5-8AFF-4DAC-AFA4-94EB8335985E}" dt="2026-07-11T02:02:21.184" v="1311" actId="207"/>
        <pc:sldMkLst>
          <pc:docMk/>
          <pc:sldMk cId="2202856945" sldId="490"/>
        </pc:sldMkLst>
        <pc:spChg chg="mod">
          <ac:chgData name="Rosemary MacDonald" userId="8309af06-59ea-4c96-ab26-373b911e2651" providerId="ADAL" clId="{5C0619B5-8AFF-4DAC-AFA4-94EB8335985E}" dt="2026-07-11T02:02:21.184" v="1311" actId="207"/>
          <ac:spMkLst>
            <pc:docMk/>
            <pc:sldMk cId="2202856945" sldId="490"/>
            <ac:spMk id="5" creationId="{1B08BEC0-0AD0-5B5D-691F-5C0D30546E10}"/>
          </ac:spMkLst>
        </pc:spChg>
      </pc:sldChg>
      <pc:sldChg chg="modSp mod">
        <pc:chgData name="Rosemary MacDonald" userId="8309af06-59ea-4c96-ab26-373b911e2651" providerId="ADAL" clId="{5C0619B5-8AFF-4DAC-AFA4-94EB8335985E}" dt="2026-07-11T02:25:35.762" v="1464" actId="14100"/>
        <pc:sldMkLst>
          <pc:docMk/>
          <pc:sldMk cId="3793152672" sldId="495"/>
        </pc:sldMkLst>
        <pc:spChg chg="mod">
          <ac:chgData name="Rosemary MacDonald" userId="8309af06-59ea-4c96-ab26-373b911e2651" providerId="ADAL" clId="{5C0619B5-8AFF-4DAC-AFA4-94EB8335985E}" dt="2026-07-11T02:25:35.762" v="1464" actId="14100"/>
          <ac:spMkLst>
            <pc:docMk/>
            <pc:sldMk cId="3793152672" sldId="495"/>
            <ac:spMk id="57" creationId="{02AC4981-23E8-5E13-EF5F-FFFF24769571}"/>
          </ac:spMkLst>
        </pc:spChg>
      </pc:sldChg>
      <pc:sldChg chg="modSp mod">
        <pc:chgData name="Rosemary MacDonald" userId="8309af06-59ea-4c96-ab26-373b911e2651" providerId="ADAL" clId="{5C0619B5-8AFF-4DAC-AFA4-94EB8335985E}" dt="2026-07-11T02:06:47.360" v="1354" actId="20577"/>
        <pc:sldMkLst>
          <pc:docMk/>
          <pc:sldMk cId="2676520793" sldId="503"/>
        </pc:sldMkLst>
        <pc:spChg chg="mod">
          <ac:chgData name="Rosemary MacDonald" userId="8309af06-59ea-4c96-ab26-373b911e2651" providerId="ADAL" clId="{5C0619B5-8AFF-4DAC-AFA4-94EB8335985E}" dt="2026-07-11T02:06:47.360" v="1354" actId="20577"/>
          <ac:spMkLst>
            <pc:docMk/>
            <pc:sldMk cId="2676520793" sldId="503"/>
            <ac:spMk id="4" creationId="{8716F109-A448-CAC8-9681-E9BD5363A895}"/>
          </ac:spMkLst>
        </pc:spChg>
      </pc:sldChg>
      <pc:sldChg chg="modSp mod">
        <pc:chgData name="Rosemary MacDonald" userId="8309af06-59ea-4c96-ab26-373b911e2651" providerId="ADAL" clId="{5C0619B5-8AFF-4DAC-AFA4-94EB8335985E}" dt="2026-07-11T02:07:07.563" v="1358" actId="20577"/>
        <pc:sldMkLst>
          <pc:docMk/>
          <pc:sldMk cId="2141217806" sldId="504"/>
        </pc:sldMkLst>
        <pc:spChg chg="mod">
          <ac:chgData name="Rosemary MacDonald" userId="8309af06-59ea-4c96-ab26-373b911e2651" providerId="ADAL" clId="{5C0619B5-8AFF-4DAC-AFA4-94EB8335985E}" dt="2026-07-11T02:07:07.563" v="1358" actId="20577"/>
          <ac:spMkLst>
            <pc:docMk/>
            <pc:sldMk cId="2141217806" sldId="504"/>
            <ac:spMk id="4" creationId="{68DE83A3-80F5-1DD6-4DDB-E56BE6A8AB12}"/>
          </ac:spMkLst>
        </pc:spChg>
      </pc:sldChg>
      <pc:sldChg chg="modSp mod">
        <pc:chgData name="Rosemary MacDonald" userId="8309af06-59ea-4c96-ab26-373b911e2651" providerId="ADAL" clId="{5C0619B5-8AFF-4DAC-AFA4-94EB8335985E}" dt="2026-07-11T02:12:21.107" v="1366" actId="20577"/>
        <pc:sldMkLst>
          <pc:docMk/>
          <pc:sldMk cId="1856587850" sldId="511"/>
        </pc:sldMkLst>
        <pc:spChg chg="mod">
          <ac:chgData name="Rosemary MacDonald" userId="8309af06-59ea-4c96-ab26-373b911e2651" providerId="ADAL" clId="{5C0619B5-8AFF-4DAC-AFA4-94EB8335985E}" dt="2026-07-11T02:12:21.107" v="1366" actId="20577"/>
          <ac:spMkLst>
            <pc:docMk/>
            <pc:sldMk cId="1856587850" sldId="511"/>
            <ac:spMk id="12" creationId="{FF8802DC-F015-EE59-B860-950D333F6BA7}"/>
          </ac:spMkLst>
        </pc:spChg>
      </pc:sldChg>
      <pc:sldChg chg="modSp mod">
        <pc:chgData name="Rosemary MacDonald" userId="8309af06-59ea-4c96-ab26-373b911e2651" providerId="ADAL" clId="{5C0619B5-8AFF-4DAC-AFA4-94EB8335985E}" dt="2026-07-11T02:14:10.197" v="1397" actId="20577"/>
        <pc:sldMkLst>
          <pc:docMk/>
          <pc:sldMk cId="2788012413" sldId="515"/>
        </pc:sldMkLst>
        <pc:spChg chg="mod">
          <ac:chgData name="Rosemary MacDonald" userId="8309af06-59ea-4c96-ab26-373b911e2651" providerId="ADAL" clId="{5C0619B5-8AFF-4DAC-AFA4-94EB8335985E}" dt="2026-07-11T02:14:10.197" v="1397" actId="20577"/>
          <ac:spMkLst>
            <pc:docMk/>
            <pc:sldMk cId="2788012413" sldId="515"/>
            <ac:spMk id="29" creationId="{04980D96-6DF2-0301-8BEF-7EB421D1AC3B}"/>
          </ac:spMkLst>
        </pc:spChg>
      </pc:sldChg>
      <pc:sldChg chg="modSp mod">
        <pc:chgData name="Rosemary MacDonald" userId="8309af06-59ea-4c96-ab26-373b911e2651" providerId="ADAL" clId="{5C0619B5-8AFF-4DAC-AFA4-94EB8335985E}" dt="2026-07-11T02:14:50.766" v="1411" actId="20577"/>
        <pc:sldMkLst>
          <pc:docMk/>
          <pc:sldMk cId="1488632776" sldId="516"/>
        </pc:sldMkLst>
        <pc:spChg chg="mod">
          <ac:chgData name="Rosemary MacDonald" userId="8309af06-59ea-4c96-ab26-373b911e2651" providerId="ADAL" clId="{5C0619B5-8AFF-4DAC-AFA4-94EB8335985E}" dt="2026-07-11T02:14:50.766" v="1411" actId="20577"/>
          <ac:spMkLst>
            <pc:docMk/>
            <pc:sldMk cId="1488632776" sldId="516"/>
            <ac:spMk id="4" creationId="{E0CB1AB2-AABE-4F28-3E58-8E9D89777F84}"/>
          </ac:spMkLst>
        </pc:spChg>
      </pc:sldChg>
      <pc:sldChg chg="modSp mod">
        <pc:chgData name="Rosemary MacDonald" userId="8309af06-59ea-4c96-ab26-373b911e2651" providerId="ADAL" clId="{5C0619B5-8AFF-4DAC-AFA4-94EB8335985E}" dt="2026-07-11T02:12:43.612" v="1373" actId="20577"/>
        <pc:sldMkLst>
          <pc:docMk/>
          <pc:sldMk cId="1274851542" sldId="525"/>
        </pc:sldMkLst>
        <pc:spChg chg="mod">
          <ac:chgData name="Rosemary MacDonald" userId="8309af06-59ea-4c96-ab26-373b911e2651" providerId="ADAL" clId="{5C0619B5-8AFF-4DAC-AFA4-94EB8335985E}" dt="2026-07-11T02:12:43.612" v="1373" actId="20577"/>
          <ac:spMkLst>
            <pc:docMk/>
            <pc:sldMk cId="1274851542" sldId="525"/>
            <ac:spMk id="6" creationId="{D6C6D7CD-855F-45D5-B346-71223F407688}"/>
          </ac:spMkLst>
        </pc:spChg>
      </pc:sldChg>
      <pc:sldChg chg="modSp mod">
        <pc:chgData name="Rosemary MacDonald" userId="8309af06-59ea-4c96-ab26-373b911e2651" providerId="ADAL" clId="{5C0619B5-8AFF-4DAC-AFA4-94EB8335985E}" dt="2026-07-11T02:18:01.691" v="1455" actId="20577"/>
        <pc:sldMkLst>
          <pc:docMk/>
          <pc:sldMk cId="467990295" sldId="533"/>
        </pc:sldMkLst>
        <pc:spChg chg="mod">
          <ac:chgData name="Rosemary MacDonald" userId="8309af06-59ea-4c96-ab26-373b911e2651" providerId="ADAL" clId="{5C0619B5-8AFF-4DAC-AFA4-94EB8335985E}" dt="2026-07-11T02:18:01.691" v="1455" actId="20577"/>
          <ac:spMkLst>
            <pc:docMk/>
            <pc:sldMk cId="467990295" sldId="533"/>
            <ac:spMk id="4" creationId="{E313ECB7-AC99-DFF6-F86B-C08C5CCA1E59}"/>
          </ac:spMkLst>
        </pc:spChg>
      </pc:sldChg>
      <pc:sldChg chg="modSp mod">
        <pc:chgData name="Rosemary MacDonald" userId="8309af06-59ea-4c96-ab26-373b911e2651" providerId="ADAL" clId="{5C0619B5-8AFF-4DAC-AFA4-94EB8335985E}" dt="2026-07-11T02:05:08.666" v="1337" actId="20577"/>
        <pc:sldMkLst>
          <pc:docMk/>
          <pc:sldMk cId="2302691508" sldId="538"/>
        </pc:sldMkLst>
        <pc:spChg chg="mod">
          <ac:chgData name="Rosemary MacDonald" userId="8309af06-59ea-4c96-ab26-373b911e2651" providerId="ADAL" clId="{5C0619B5-8AFF-4DAC-AFA4-94EB8335985E}" dt="2026-07-11T02:05:08.666" v="1337" actId="20577"/>
          <ac:spMkLst>
            <pc:docMk/>
            <pc:sldMk cId="2302691508" sldId="538"/>
            <ac:spMk id="4" creationId="{F74138E8-47D8-F7F5-E53A-C79DA2177005}"/>
          </ac:spMkLst>
        </pc:spChg>
      </pc:sldChg>
      <pc:sldChg chg="modSp mod">
        <pc:chgData name="Rosemary MacDonald" userId="8309af06-59ea-4c96-ab26-373b911e2651" providerId="ADAL" clId="{5C0619B5-8AFF-4DAC-AFA4-94EB8335985E}" dt="2026-07-11T02:05:21.823" v="1340" actId="20577"/>
        <pc:sldMkLst>
          <pc:docMk/>
          <pc:sldMk cId="2448794107" sldId="540"/>
        </pc:sldMkLst>
        <pc:spChg chg="mod">
          <ac:chgData name="Rosemary MacDonald" userId="8309af06-59ea-4c96-ab26-373b911e2651" providerId="ADAL" clId="{5C0619B5-8AFF-4DAC-AFA4-94EB8335985E}" dt="2026-07-11T02:05:21.823" v="1340" actId="20577"/>
          <ac:spMkLst>
            <pc:docMk/>
            <pc:sldMk cId="2448794107" sldId="540"/>
            <ac:spMk id="6" creationId="{1062666E-B34B-DE42-F2A0-4A047DD1E6C5}"/>
          </ac:spMkLst>
        </pc:spChg>
      </pc:sldChg>
      <pc:sldChg chg="modSp mod">
        <pc:chgData name="Rosemary MacDonald" userId="8309af06-59ea-4c96-ab26-373b911e2651" providerId="ADAL" clId="{5C0619B5-8AFF-4DAC-AFA4-94EB8335985E}" dt="2026-07-11T02:05:48.495" v="1349" actId="20577"/>
        <pc:sldMkLst>
          <pc:docMk/>
          <pc:sldMk cId="3218329405" sldId="541"/>
        </pc:sldMkLst>
        <pc:spChg chg="mod">
          <ac:chgData name="Rosemary MacDonald" userId="8309af06-59ea-4c96-ab26-373b911e2651" providerId="ADAL" clId="{5C0619B5-8AFF-4DAC-AFA4-94EB8335985E}" dt="2026-07-11T02:05:48.495" v="1349" actId="20577"/>
          <ac:spMkLst>
            <pc:docMk/>
            <pc:sldMk cId="3218329405" sldId="541"/>
            <ac:spMk id="4" creationId="{55655C87-0B54-D323-FA06-81664D304BF5}"/>
          </ac:spMkLst>
        </pc:spChg>
      </pc:sldChg>
      <pc:sldChg chg="modSp mod">
        <pc:chgData name="Rosemary MacDonald" userId="8309af06-59ea-4c96-ab26-373b911e2651" providerId="ADAL" clId="{5C0619B5-8AFF-4DAC-AFA4-94EB8335985E}" dt="2026-07-11T02:15:49.335" v="1431" actId="6549"/>
        <pc:sldMkLst>
          <pc:docMk/>
          <pc:sldMk cId="714218978" sldId="547"/>
        </pc:sldMkLst>
        <pc:spChg chg="mod">
          <ac:chgData name="Rosemary MacDonald" userId="8309af06-59ea-4c96-ab26-373b911e2651" providerId="ADAL" clId="{5C0619B5-8AFF-4DAC-AFA4-94EB8335985E}" dt="2026-07-11T02:15:49.335" v="1431" actId="6549"/>
          <ac:spMkLst>
            <pc:docMk/>
            <pc:sldMk cId="714218978" sldId="547"/>
            <ac:spMk id="6" creationId="{D6C6D7CD-855F-45D5-B346-71223F407688}"/>
          </ac:spMkLst>
        </pc:spChg>
      </pc:sldChg>
      <pc:sldChg chg="modSp mod">
        <pc:chgData name="Rosemary MacDonald" userId="8309af06-59ea-4c96-ab26-373b911e2651" providerId="ADAL" clId="{5C0619B5-8AFF-4DAC-AFA4-94EB8335985E}" dt="2026-07-11T02:16:12.022" v="1435" actId="20577"/>
        <pc:sldMkLst>
          <pc:docMk/>
          <pc:sldMk cId="1093015861" sldId="549"/>
        </pc:sldMkLst>
        <pc:spChg chg="mod">
          <ac:chgData name="Rosemary MacDonald" userId="8309af06-59ea-4c96-ab26-373b911e2651" providerId="ADAL" clId="{5C0619B5-8AFF-4DAC-AFA4-94EB8335985E}" dt="2026-07-11T02:16:12.022" v="1435" actId="20577"/>
          <ac:spMkLst>
            <pc:docMk/>
            <pc:sldMk cId="1093015861" sldId="549"/>
            <ac:spMk id="10" creationId="{7D211CF1-5133-E370-A7BD-A8470FF07087}"/>
          </ac:spMkLst>
        </pc:spChg>
      </pc:sldChg>
      <pc:sldChg chg="modSp mod">
        <pc:chgData name="Rosemary MacDonald" userId="8309af06-59ea-4c96-ab26-373b911e2651" providerId="ADAL" clId="{5C0619B5-8AFF-4DAC-AFA4-94EB8335985E}" dt="2026-07-11T02:16:39.023" v="1436" actId="14100"/>
        <pc:sldMkLst>
          <pc:docMk/>
          <pc:sldMk cId="425939791" sldId="554"/>
        </pc:sldMkLst>
        <pc:spChg chg="mod">
          <ac:chgData name="Rosemary MacDonald" userId="8309af06-59ea-4c96-ab26-373b911e2651" providerId="ADAL" clId="{5C0619B5-8AFF-4DAC-AFA4-94EB8335985E}" dt="2026-07-11T02:16:39.023" v="1436" actId="14100"/>
          <ac:spMkLst>
            <pc:docMk/>
            <pc:sldMk cId="425939791" sldId="554"/>
            <ac:spMk id="13" creationId="{D16B635A-B385-614E-B304-6E2A9DBABDBA}"/>
          </ac:spMkLst>
        </pc:spChg>
      </pc:sldChg>
      <pc:sldChg chg="modSp mod">
        <pc:chgData name="Rosemary MacDonald" userId="8309af06-59ea-4c96-ab26-373b911e2651" providerId="ADAL" clId="{5C0619B5-8AFF-4DAC-AFA4-94EB8335985E}" dt="2026-07-11T02:17:29.150" v="1444" actId="20577"/>
        <pc:sldMkLst>
          <pc:docMk/>
          <pc:sldMk cId="3513904001" sldId="556"/>
        </pc:sldMkLst>
        <pc:spChg chg="mod">
          <ac:chgData name="Rosemary MacDonald" userId="8309af06-59ea-4c96-ab26-373b911e2651" providerId="ADAL" clId="{5C0619B5-8AFF-4DAC-AFA4-94EB8335985E}" dt="2026-07-11T02:17:29.150" v="1444" actId="20577"/>
          <ac:spMkLst>
            <pc:docMk/>
            <pc:sldMk cId="3513904001" sldId="556"/>
            <ac:spMk id="11" creationId="{88C392EF-A519-565E-CFDF-A48D96268C04}"/>
          </ac:spMkLst>
        </pc:spChg>
      </pc:sldChg>
      <pc:sldChg chg="modSp mod">
        <pc:chgData name="Rosemary MacDonald" userId="8309af06-59ea-4c96-ab26-373b911e2651" providerId="ADAL" clId="{5C0619B5-8AFF-4DAC-AFA4-94EB8335985E}" dt="2026-07-11T02:17:42.565" v="1445" actId="14100"/>
        <pc:sldMkLst>
          <pc:docMk/>
          <pc:sldMk cId="2783657479" sldId="557"/>
        </pc:sldMkLst>
        <pc:spChg chg="mod">
          <ac:chgData name="Rosemary MacDonald" userId="8309af06-59ea-4c96-ab26-373b911e2651" providerId="ADAL" clId="{5C0619B5-8AFF-4DAC-AFA4-94EB8335985E}" dt="2026-07-11T02:17:42.565" v="1445" actId="14100"/>
          <ac:spMkLst>
            <pc:docMk/>
            <pc:sldMk cId="2783657479" sldId="557"/>
            <ac:spMk id="12" creationId="{2F565A62-3E8E-3657-B945-6A162D7274F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algun Gothic" panose="020B0503020000020004" pitchFamily="34" charset="-12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algun Gothic" panose="020B0503020000020004" pitchFamily="34" charset="-127"/>
              </a:defRPr>
            </a:lvl1pPr>
          </a:lstStyle>
          <a:p>
            <a:fld id="{A644BF32-4CA8-4343-91C5-94D89E008D3B}" type="datetimeFigureOut">
              <a:rPr lang="en-US" smtClean="0"/>
              <a:pPr/>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algun Gothic" panose="020B0503020000020004" pitchFamily="34" charset="-12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algun Gothic" panose="020B0503020000020004" pitchFamily="34" charset="-12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Malgun Gothic" panose="020B0503020000020004" pitchFamily="34" charset="-127"/>
        <a:ea typeface="+mn-ea"/>
        <a:cs typeface="+mn-cs"/>
      </a:defRPr>
    </a:lvl1pPr>
    <a:lvl2pPr marL="457176" algn="l" defTabSz="914353" rtl="0" eaLnBrk="1" latinLnBrk="0" hangingPunct="1">
      <a:defRPr sz="1199" b="0" i="0" kern="1200">
        <a:solidFill>
          <a:schemeClr val="tx1"/>
        </a:solidFill>
        <a:latin typeface="Malgun Gothic" panose="020B0503020000020004" pitchFamily="34" charset="-127"/>
        <a:ea typeface="+mn-ea"/>
        <a:cs typeface="+mn-cs"/>
      </a:defRPr>
    </a:lvl2pPr>
    <a:lvl3pPr marL="914353" algn="l" defTabSz="914353" rtl="0" eaLnBrk="1" latinLnBrk="0" hangingPunct="1">
      <a:defRPr sz="1199" b="0" i="0" kern="1200">
        <a:solidFill>
          <a:schemeClr val="tx1"/>
        </a:solidFill>
        <a:latin typeface="Malgun Gothic" panose="020B0503020000020004" pitchFamily="34" charset="-127"/>
        <a:ea typeface="+mn-ea"/>
        <a:cs typeface="+mn-cs"/>
      </a:defRPr>
    </a:lvl3pPr>
    <a:lvl4pPr marL="1371529" algn="l" defTabSz="914353" rtl="0" eaLnBrk="1" latinLnBrk="0" hangingPunct="1">
      <a:defRPr sz="1199" b="0" i="0" kern="1200">
        <a:solidFill>
          <a:schemeClr val="tx1"/>
        </a:solidFill>
        <a:latin typeface="Malgun Gothic" panose="020B0503020000020004" pitchFamily="34" charset="-127"/>
        <a:ea typeface="+mn-ea"/>
        <a:cs typeface="+mn-cs"/>
      </a:defRPr>
    </a:lvl4pPr>
    <a:lvl5pPr marL="1828707" algn="l" defTabSz="914353" rtl="0" eaLnBrk="1" latinLnBrk="0" hangingPunct="1">
      <a:defRPr sz="1199" b="0" i="0" kern="1200">
        <a:solidFill>
          <a:schemeClr val="tx1"/>
        </a:solidFill>
        <a:latin typeface="Malgun Gothic" panose="020B0503020000020004" pitchFamily="34" charset="-12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a:p>
        </p:txBody>
      </p:sp>
    </p:spTree>
    <p:extLst>
      <p:ext uri="{BB962C8B-B14F-4D97-AF65-F5344CB8AC3E}">
        <p14:creationId xmlns:p14="http://schemas.microsoft.com/office/powerpoint/2010/main" val="9096942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51</a:t>
            </a:fld>
            <a:endParaRPr lang="en-US"/>
          </a:p>
        </p:txBody>
      </p:sp>
    </p:spTree>
    <p:extLst>
      <p:ext uri="{BB962C8B-B14F-4D97-AF65-F5344CB8AC3E}">
        <p14:creationId xmlns:p14="http://schemas.microsoft.com/office/powerpoint/2010/main" val="788560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54</a:t>
            </a:fld>
            <a:endParaRPr lang="en-US"/>
          </a:p>
        </p:txBody>
      </p:sp>
    </p:spTree>
    <p:extLst>
      <p:ext uri="{BB962C8B-B14F-4D97-AF65-F5344CB8AC3E}">
        <p14:creationId xmlns:p14="http://schemas.microsoft.com/office/powerpoint/2010/main" val="41462944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56</a:t>
            </a:fld>
            <a:endParaRPr lang="en-US"/>
          </a:p>
        </p:txBody>
      </p:sp>
    </p:spTree>
    <p:extLst>
      <p:ext uri="{BB962C8B-B14F-4D97-AF65-F5344CB8AC3E}">
        <p14:creationId xmlns:p14="http://schemas.microsoft.com/office/powerpoint/2010/main" val="460009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59</a:t>
            </a:fld>
            <a:endParaRPr lang="en-US"/>
          </a:p>
        </p:txBody>
      </p:sp>
    </p:spTree>
    <p:extLst>
      <p:ext uri="{BB962C8B-B14F-4D97-AF65-F5344CB8AC3E}">
        <p14:creationId xmlns:p14="http://schemas.microsoft.com/office/powerpoint/2010/main" val="2316276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Great Southern Ocean -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9</a:t>
            </a:fld>
            <a:endParaRPr lang="en-US"/>
          </a:p>
        </p:txBody>
      </p:sp>
    </p:spTree>
    <p:extLst>
      <p:ext uri="{BB962C8B-B14F-4D97-AF65-F5344CB8AC3E}">
        <p14:creationId xmlns:p14="http://schemas.microsoft.com/office/powerpoint/2010/main" val="388534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11</a:t>
            </a:fld>
            <a:endParaRPr lang="en-US"/>
          </a:p>
        </p:txBody>
      </p:sp>
    </p:spTree>
    <p:extLst>
      <p:ext uri="{BB962C8B-B14F-4D97-AF65-F5344CB8AC3E}">
        <p14:creationId xmlns:p14="http://schemas.microsoft.com/office/powerpoint/2010/main" val="2881490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Great Southern Ocean -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12</a:t>
            </a:fld>
            <a:endParaRPr lang="en-US"/>
          </a:p>
        </p:txBody>
      </p:sp>
    </p:spTree>
    <p:extLst>
      <p:ext uri="{BB962C8B-B14F-4D97-AF65-F5344CB8AC3E}">
        <p14:creationId xmlns:p14="http://schemas.microsoft.com/office/powerpoint/2010/main" val="103291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Great Southern Ocean -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13</a:t>
            </a:fld>
            <a:endParaRPr lang="en-US"/>
          </a:p>
        </p:txBody>
      </p:sp>
    </p:spTree>
    <p:extLst>
      <p:ext uri="{BB962C8B-B14F-4D97-AF65-F5344CB8AC3E}">
        <p14:creationId xmlns:p14="http://schemas.microsoft.com/office/powerpoint/2010/main" val="15718064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21</a:t>
            </a:fld>
            <a:endParaRPr lang="en-US"/>
          </a:p>
        </p:txBody>
      </p:sp>
    </p:spTree>
    <p:extLst>
      <p:ext uri="{BB962C8B-B14F-4D97-AF65-F5344CB8AC3E}">
        <p14:creationId xmlns:p14="http://schemas.microsoft.com/office/powerpoint/2010/main" val="16790778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42</a:t>
            </a:fld>
            <a:endParaRPr lang="en-US"/>
          </a:p>
        </p:txBody>
      </p:sp>
    </p:spTree>
    <p:extLst>
      <p:ext uri="{BB962C8B-B14F-4D97-AF65-F5344CB8AC3E}">
        <p14:creationId xmlns:p14="http://schemas.microsoft.com/office/powerpoint/2010/main" val="3827308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45</a:t>
            </a:fld>
            <a:endParaRPr lang="en-US"/>
          </a:p>
        </p:txBody>
      </p:sp>
    </p:spTree>
    <p:extLst>
      <p:ext uri="{BB962C8B-B14F-4D97-AF65-F5344CB8AC3E}">
        <p14:creationId xmlns:p14="http://schemas.microsoft.com/office/powerpoint/2010/main" val="3763754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AU"/>
              <a:t>Old vines </a:t>
            </a:r>
          </a:p>
          <a:p>
            <a:r>
              <a:rPr lang="en-AU"/>
              <a:t>First vines -</a:t>
            </a:r>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t>48</a:t>
            </a:fld>
            <a:endParaRPr lang="en-US"/>
          </a:p>
        </p:txBody>
      </p:sp>
    </p:spTree>
    <p:extLst>
      <p:ext uri="{BB962C8B-B14F-4D97-AF65-F5344CB8AC3E}">
        <p14:creationId xmlns:p14="http://schemas.microsoft.com/office/powerpoint/2010/main" val="32990252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algun Gothic" panose="020B0503020000020004" pitchFamily="34" charset="-12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3"/>
                </a:solidFill>
                <a:latin typeface="Malgun Gothic" panose="020B0503020000020004" pitchFamily="34" charset="-127"/>
                <a:ea typeface="Malgun Gothic" panose="020B0503020000020004" pitchFamily="34" charset="-127"/>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Image left">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22683"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0175" y="800033"/>
            <a:ext cx="5402508"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20175" y="2564956"/>
            <a:ext cx="5159227" cy="4321159"/>
          </a:xfrm>
        </p:spPr>
        <p:txBody>
          <a:bodyPr/>
          <a:lstStyle>
            <a:lvl1pPr marL="0" indent="0">
              <a:buNone/>
              <a:defRPr b="0" i="0">
                <a:solidFill>
                  <a:schemeClr val="bg1"/>
                </a:solidFill>
              </a:defRPr>
            </a:lvl1pPr>
            <a:lvl2pPr marL="163304" indent="0">
              <a:buNone/>
              <a:defRPr b="0" i="0">
                <a:solidFill>
                  <a:schemeClr val="bg1"/>
                </a:solidFill>
              </a:defRPr>
            </a:lvl2pPr>
            <a:lvl3pPr marL="326609" indent="0">
              <a:buNone/>
              <a:defRPr b="0" i="0">
                <a:solidFill>
                  <a:schemeClr val="bg1"/>
                </a:solidFill>
              </a:defRPr>
            </a:lvl3pPr>
            <a:lvl4pPr marL="489913" indent="0">
              <a:buNone/>
              <a:defRPr b="0" i="0">
                <a:solidFill>
                  <a:schemeClr val="bg1"/>
                </a:solidFill>
              </a:defRPr>
            </a:lvl4pPr>
            <a:lvl5pPr marL="653218" indent="0">
              <a:buNone/>
              <a:defRPr b="0" i="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2293846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91132857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1722931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4123462387"/>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09894078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84901066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04241008"/>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66374836"/>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3247022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algun Gothic" panose="020B0503020000020004" pitchFamily="34" charset="-12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b="0" i="0" kern="1200" smtClean="0">
                <a:solidFill>
                  <a:schemeClr val="accent4"/>
                </a:solidFill>
                <a:latin typeface="Malgun Gothic" panose="020B0503020000020004" pitchFamily="34" charset="-127"/>
                <a:ea typeface="Malgun Gothic" panose="020B0503020000020004" pitchFamily="34" charset="-127"/>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07613741"/>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892718480"/>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877327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13873565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2718559127"/>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255396330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89831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200354439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389415989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312099143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bg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272715795"/>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307656192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364032725"/>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520870548"/>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614846"/>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3764495"/>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97298471"/>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2899606233"/>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616310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b="0" i="0">
                <a:solidFill>
                  <a:schemeClr val="bg1"/>
                </a:solidFill>
              </a:defRPr>
            </a:lvl1pPr>
          </a:lstStyle>
          <a:p>
            <a:r>
              <a:rPr lang="en-US" dirty="0"/>
              <a:t>Click to edit Master title style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b="0" i="0">
                <a:solidFill>
                  <a:schemeClr val="accent1"/>
                </a:solidFill>
              </a:defRPr>
            </a:lvl1pPr>
          </a:lstStyle>
          <a:p>
            <a:r>
              <a:rPr lang="en-GB" dirty="0"/>
              <a:t>Click to edit Master title style</a:t>
            </a:r>
            <a:endParaRPr lang="en-US" dirty="0"/>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b="0" i="0"/>
            </a:lvl1pPr>
          </a:lstStyle>
          <a:p>
            <a:endParaRPr lang="en-US" dirty="0"/>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b="0" i="0"/>
            </a:lvl1pPr>
            <a:lvl2pPr marL="163305" indent="0">
              <a:buNone/>
              <a:defRPr b="0" i="0"/>
            </a:lvl2pPr>
            <a:lvl3pPr marL="326609" indent="0">
              <a:buNone/>
              <a:defRPr b="0" i="0"/>
            </a:lvl3pPr>
            <a:lvl4pPr marL="489914" indent="0">
              <a:buNone/>
              <a:defRPr b="0" i="0"/>
            </a:lvl4pPr>
            <a:lvl5pPr marL="653219" indent="0">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b="0" i="0"/>
            </a:lvl1pPr>
            <a:lvl2pPr marL="163305" indent="0">
              <a:buFontTx/>
              <a:buNone/>
              <a:defRPr b="0" i="0"/>
            </a:lvl2pPr>
            <a:lvl3pPr marL="326609" indent="0">
              <a:buFontTx/>
              <a:buNone/>
              <a:defRPr b="0" i="0"/>
            </a:lvl3pPr>
            <a:lvl4pPr marL="489914" indent="0">
              <a:buFontTx/>
              <a:buNone/>
              <a:defRPr b="0" i="0"/>
            </a:lvl4pPr>
            <a:lvl5pPr marL="653219" indent="0">
              <a:buFontTx/>
              <a:buNone/>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algun Gothic" panose="020B0503020000020004" pitchFamily="34" charset="-12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algun Gothic" panose="020B0503020000020004" pitchFamily="34" charset="-127"/>
                <a:ea typeface="Malgun Gothic" panose="020B0503020000020004" pitchFamily="34" charset="-127"/>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algun Gothic" panose="020B0503020000020004" pitchFamily="34" charset="-12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algun Gothic" panose="020B0503020000020004" pitchFamily="34" charset="-127"/>
                <a:ea typeface="Malgun Gothic" panose="020B0503020000020004" pitchFamily="34" charset="-127"/>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Malgun Gothic" panose="020B0503020000020004" pitchFamily="34" charset="-12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algun Gothic" panose="020B0503020000020004" pitchFamily="34" charset="-127"/>
                <a:ea typeface="Malgun Gothic" panose="020B0503020000020004" pitchFamily="34" charset="-127"/>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Malgun Gothic" panose="020B0503020000020004" pitchFamily="34" charset="-12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algun Gothic" panose="020B0503020000020004" pitchFamily="34" charset="-127"/>
                <a:ea typeface="Malgun Gothic" panose="020B0503020000020004" pitchFamily="34" charset="-127"/>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99322784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b="0" i="0">
                <a:solidFill>
                  <a:schemeClr val="accent1"/>
                </a:solidFill>
              </a:defRPr>
            </a:lvl1pPr>
          </a:lstStyle>
          <a:p>
            <a:r>
              <a:rPr lang="en-US" dirty="0"/>
              <a:t>Click to edit Master title style</a:t>
            </a:r>
            <a:endParaRPr lang="en-AU" dirty="0"/>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b="0" i="0">
                <a:solidFill>
                  <a:schemeClr val="accent1"/>
                </a:solidFill>
              </a:defRPr>
            </a:lvl1pPr>
          </a:lstStyle>
          <a:p>
            <a:r>
              <a:rPr lang="en-US" dirty="0"/>
              <a:t>Click to edit Master title style</a:t>
            </a:r>
            <a:endParaRPr lang="en-AU" dirty="0"/>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b="0" i="0"/>
            </a:lvl1pPr>
            <a:lvl2pPr marL="163304" indent="0">
              <a:buNone/>
              <a:defRPr b="0" i="0"/>
            </a:lvl2pPr>
            <a:lvl3pPr marL="326609" indent="0">
              <a:buNone/>
              <a:defRPr b="0" i="0"/>
            </a:lvl3pPr>
            <a:lvl4pPr marL="489913" indent="0">
              <a:buNone/>
              <a:defRPr b="0" i="0"/>
            </a:lvl4pPr>
            <a:lvl5pPr marL="653218" indent="0">
              <a:buNone/>
              <a:defRPr b="0" i="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algun Gothic" panose="020B0503020000020004" pitchFamily="34" charset="-12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algun Gothic" panose="020B0503020000020004" pitchFamily="34" charset="-127"/>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Malgun Gothic" panose="020B0503020000020004" pitchFamily="34" charset="-12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b="0" i="0"/>
            </a:lvl1pPr>
          </a:lstStyle>
          <a:p>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6" r:id="rId7"/>
    <p:sldLayoutId id="2147483657" r:id="rId8"/>
    <p:sldLayoutId id="2147483655" r:id="rId9"/>
    <p:sldLayoutId id="2147483663" r:id="rId10"/>
    <p:sldLayoutId id="2147483665" r:id="rId11"/>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Malgun Gothic" panose="020B0503020000020004" pitchFamily="34" charset="-127"/>
          <a:ea typeface="Malgun Gothic" panose="020B0503020000020004" pitchFamily="34" charset="-127"/>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26119280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57">
          <p15:clr>
            <a:srgbClr val="F26B43"/>
          </p15:clr>
        </p15:guide>
        <p15:guide id="3" pos="3840">
          <p15:clr>
            <a:srgbClr val="F26B43"/>
          </p15:clr>
        </p15:guide>
        <p15:guide id="4" pos="4067">
          <p15:clr>
            <a:srgbClr val="000000"/>
          </p15:clr>
        </p15:guide>
        <p15:guide id="5" orient="horz" pos="368">
          <p15:clr>
            <a:srgbClr val="000000"/>
          </p15:clr>
        </p15:guide>
        <p15:guide id="6" pos="393">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58.jpeg"/></Relationships>
</file>

<file path=ppt/slides/_rels/slide4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64.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4.emf"/><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descr="A person holding a bunch of grapes&#10;&#10;Description automatically generated">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722" b="20722"/>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658368" y="1394746"/>
            <a:ext cx="11041110" cy="990300"/>
          </a:xfrm>
        </p:spPr>
        <p:txBody>
          <a:bodyPr/>
          <a:lstStyle/>
          <a:p>
            <a:pPr>
              <a:defRPr sz="3600"/>
            </a:pPr>
            <a:r>
              <a:rPr lang="en-AU" altLang="ja-JP" sz="4000" dirty="0">
                <a:solidFill>
                  <a:schemeClr val="accent1"/>
                </a:solidFill>
                <a:latin typeface="+mj-lt"/>
                <a:ea typeface="Yu Gothic Medium" panose="020B0400000000000000" pitchFamily="34" charset="-128"/>
              </a:rPr>
              <a:t>FOUNDATIONS OF AUSTRALIAN WINE</a:t>
            </a:r>
            <a:br>
              <a:rPr lang="en-AU"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オーストラリアワインの基礎</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Malgun Gothic" panose="020B0503020000020004" pitchFamily="34" charset="-12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Malgun Gothic" panose="020B0503020000020004" pitchFamily="34" charset="-12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F687-4E79-695A-3540-CC261F046F74}"/>
              </a:ext>
            </a:extLst>
          </p:cNvPr>
          <p:cNvSpPr txBox="1"/>
          <p:nvPr/>
        </p:nvSpPr>
        <p:spPr>
          <a:xfrm>
            <a:off x="631786" y="2727953"/>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6000" cap="none" dirty="0">
                <a:solidFill>
                  <a:schemeClr val="accent1"/>
                </a:solidFill>
                <a:latin typeface="+mn-lt"/>
                <a:ea typeface="Malgun Gothic" panose="020B0503020000020004" pitchFamily="34" charset="-127"/>
              </a:rPr>
              <a:t>145,000</a:t>
            </a:r>
          </a:p>
        </p:txBody>
      </p:sp>
      <p:sp>
        <p:nvSpPr>
          <p:cNvPr id="3" name="TextBox 2">
            <a:extLst>
              <a:ext uri="{FF2B5EF4-FFF2-40B4-BE49-F238E27FC236}">
                <a16:creationId xmlns:a16="http://schemas.microsoft.com/office/drawing/2014/main" id="{9C868EA0-6601-D096-DA6F-11CFB1D544C5}"/>
              </a:ext>
            </a:extLst>
          </p:cNvPr>
          <p:cNvSpPr txBox="1"/>
          <p:nvPr/>
        </p:nvSpPr>
        <p:spPr>
          <a:xfrm>
            <a:off x="720687" y="2363999"/>
            <a:ext cx="3080734" cy="338554"/>
          </a:xfrm>
          <a:prstGeom prst="rect">
            <a:avLst/>
          </a:prstGeom>
          <a:noFill/>
        </p:spPr>
        <p:txBody>
          <a:bodyPr wrap="square" rtlCol="0">
            <a:spAutoFit/>
          </a:bodyPr>
          <a:lstStyle/>
          <a:p>
            <a:r>
              <a:rPr lang="ja-JP" altLang="en-US" sz="1600" dirty="0">
                <a:latin typeface="Yu Gothic Medium" panose="020B0400000000000000" pitchFamily="34" charset="-128"/>
                <a:ea typeface="Yu Gothic Medium" panose="020B0400000000000000" pitchFamily="34" charset="-128"/>
              </a:rPr>
              <a:t>僅か</a:t>
            </a:r>
          </a:p>
        </p:txBody>
      </p:sp>
      <p:sp>
        <p:nvSpPr>
          <p:cNvPr id="6" name="TextBox 5">
            <a:extLst>
              <a:ext uri="{FF2B5EF4-FFF2-40B4-BE49-F238E27FC236}">
                <a16:creationId xmlns:a16="http://schemas.microsoft.com/office/drawing/2014/main" id="{20EA411C-6F0B-3855-CC5A-641318A436FE}"/>
              </a:ext>
            </a:extLst>
          </p:cNvPr>
          <p:cNvSpPr txBox="1"/>
          <p:nvPr/>
        </p:nvSpPr>
        <p:spPr>
          <a:xfrm>
            <a:off x="733387" y="3488169"/>
            <a:ext cx="3080734" cy="338554"/>
          </a:xfrm>
          <a:prstGeom prst="rect">
            <a:avLst/>
          </a:prstGeom>
          <a:noFill/>
        </p:spPr>
        <p:txBody>
          <a:bodyPr wrap="square" rtlCol="0">
            <a:spAutoFit/>
          </a:bodyPr>
          <a:lstStyle/>
          <a:p>
            <a:r>
              <a:rPr lang="ja-JP" altLang="en-US" sz="1600" dirty="0">
                <a:latin typeface="Yu Gothic Medium" panose="020B0400000000000000" pitchFamily="34" charset="-128"/>
                <a:ea typeface="Yu Gothic Medium" panose="020B0400000000000000" pitchFamily="34" charset="-128"/>
              </a:rPr>
              <a:t>ヘクタール</a:t>
            </a:r>
          </a:p>
        </p:txBody>
      </p:sp>
      <p:sp>
        <p:nvSpPr>
          <p:cNvPr id="7" name="Title 1">
            <a:extLst>
              <a:ext uri="{FF2B5EF4-FFF2-40B4-BE49-F238E27FC236}">
                <a16:creationId xmlns:a16="http://schemas.microsoft.com/office/drawing/2014/main" id="{62C8ADFD-3E5A-D10E-188E-F0CDB35E0585}"/>
              </a:ext>
            </a:extLst>
          </p:cNvPr>
          <p:cNvSpPr txBox="1"/>
          <p:nvPr/>
        </p:nvSpPr>
        <p:spPr>
          <a:xfrm>
            <a:off x="707986" y="3941656"/>
            <a:ext cx="5202618" cy="665819"/>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cap="none" dirty="0">
                <a:solidFill>
                  <a:schemeClr val="accent1"/>
                </a:solidFill>
                <a:latin typeface="+mn-lt"/>
                <a:ea typeface="Malgun Gothic" panose="020B0503020000020004" pitchFamily="34" charset="-127"/>
              </a:rPr>
              <a:t>0.02%</a:t>
            </a:r>
          </a:p>
        </p:txBody>
      </p:sp>
      <p:sp>
        <p:nvSpPr>
          <p:cNvPr id="8" name="TextBox 7">
            <a:extLst>
              <a:ext uri="{FF2B5EF4-FFF2-40B4-BE49-F238E27FC236}">
                <a16:creationId xmlns:a16="http://schemas.microsoft.com/office/drawing/2014/main" id="{B3E48E66-C308-BC09-1D77-5CD689F6A281}"/>
              </a:ext>
            </a:extLst>
          </p:cNvPr>
          <p:cNvSpPr txBox="1"/>
          <p:nvPr/>
        </p:nvSpPr>
        <p:spPr>
          <a:xfrm>
            <a:off x="720687" y="4432000"/>
            <a:ext cx="3536772" cy="1631216"/>
          </a:xfrm>
          <a:prstGeom prst="rect">
            <a:avLst/>
          </a:prstGeom>
          <a:noFill/>
        </p:spPr>
        <p:txBody>
          <a:bodyPr wrap="square" rtlCol="0">
            <a:spAutoFit/>
          </a:bodyPr>
          <a:lstStyle/>
          <a:p>
            <a:r>
              <a:rPr lang="ja-JP" altLang="en-US" sz="1600" dirty="0">
                <a:latin typeface="Yu Gothic Medium" panose="020B0400000000000000" pitchFamily="34" charset="-128"/>
                <a:ea typeface="Yu Gothic Medium" panose="020B0400000000000000" pitchFamily="34" charset="-128"/>
              </a:rPr>
              <a:t>オーストラリアの国土に対する</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ブドウ畑の割合 </a:t>
            </a:r>
            <a:endParaRPr lang="en-AU" altLang="ja-JP" sz="1600" dirty="0">
              <a:latin typeface="Yu Gothic Medium" panose="020B0400000000000000" pitchFamily="34" charset="-128"/>
              <a:ea typeface="Yu Gothic Medium" panose="020B0400000000000000" pitchFamily="34" charset="-128"/>
            </a:endParaRPr>
          </a:p>
          <a:p>
            <a:endParaRPr lang="en-AU" altLang="ja-JP" sz="1600" dirty="0">
              <a:latin typeface="Yu Gothic Medium" panose="020B0400000000000000" pitchFamily="34" charset="-128"/>
              <a:ea typeface="Yu Gothic Medium" panose="020B0400000000000000" pitchFamily="34" charset="-128"/>
            </a:endParaRPr>
          </a:p>
          <a:p>
            <a:r>
              <a:rPr lang="ja-JP" altLang="en-US" sz="1600" dirty="0">
                <a:latin typeface="Yu Gothic Medium" panose="020B0400000000000000" pitchFamily="34" charset="-128"/>
                <a:ea typeface="Yu Gothic Medium" panose="020B0400000000000000" pitchFamily="34" charset="-128"/>
              </a:rPr>
              <a:t>ちょうどボルドーとブルゴーニュを合わせたほどの面積</a:t>
            </a:r>
          </a:p>
          <a:p>
            <a:endParaRPr lang="ja-JP" altLang="en-US" sz="1600" dirty="0">
              <a:latin typeface="Yu Gothic Medium" panose="020B0400000000000000" pitchFamily="34" charset="-128"/>
              <a:ea typeface="Yu Gothic Medium" panose="020B0400000000000000" pitchFamily="34" charset="-128"/>
            </a:endParaRPr>
          </a:p>
        </p:txBody>
      </p:sp>
      <p:pic>
        <p:nvPicPr>
          <p:cNvPr id="5" name="Picture 4" descr="A map of france with a black background&#10;&#10;Description automatically generated">
            <a:extLst>
              <a:ext uri="{FF2B5EF4-FFF2-40B4-BE49-F238E27FC236}">
                <a16:creationId xmlns:a16="http://schemas.microsoft.com/office/drawing/2014/main" id="{A46C4239-4599-0B56-2E61-C0E208526E8D}"/>
              </a:ext>
            </a:extLst>
          </p:cNvPr>
          <p:cNvPicPr>
            <a:picLocks noChangeAspect="1"/>
          </p:cNvPicPr>
          <p:nvPr/>
        </p:nvPicPr>
        <p:blipFill>
          <a:blip r:embed="rId2" cstate="screen">
            <a:extLst>
              <a:ext uri="{28A0092B-C50C-407E-A947-70E740481C1C}">
                <a14:useLocalDpi xmlns:a14="http://schemas.microsoft.com/office/drawing/2010/main"/>
              </a:ext>
            </a:extLst>
          </a:blip>
          <a:srcRect t="25874" b="11270"/>
          <a:stretch>
            <a:fillRect/>
          </a:stretch>
        </p:blipFill>
        <p:spPr>
          <a:xfrm>
            <a:off x="2605837" y="-774536"/>
            <a:ext cx="10108723" cy="8894181"/>
          </a:xfrm>
          <a:prstGeom prst="rect">
            <a:avLst/>
          </a:prstGeom>
        </p:spPr>
      </p:pic>
      <p:sp>
        <p:nvSpPr>
          <p:cNvPr id="9" name="TextBox 8">
            <a:extLst>
              <a:ext uri="{FF2B5EF4-FFF2-40B4-BE49-F238E27FC236}">
                <a16:creationId xmlns:a16="http://schemas.microsoft.com/office/drawing/2014/main" id="{263AA5EF-8233-E829-BA17-0A29FA6E241E}"/>
              </a:ext>
            </a:extLst>
          </p:cNvPr>
          <p:cNvSpPr txBox="1"/>
          <p:nvPr/>
        </p:nvSpPr>
        <p:spPr>
          <a:xfrm>
            <a:off x="6161998" y="3393772"/>
            <a:ext cx="3080734" cy="646331"/>
          </a:xfrm>
          <a:prstGeom prst="rect">
            <a:avLst/>
          </a:prstGeom>
          <a:noFill/>
        </p:spPr>
        <p:txBody>
          <a:bodyPr wrap="square" rtlCol="0">
            <a:spAutoFit/>
          </a:bodyPr>
          <a:lstStyle/>
          <a:p>
            <a:r>
              <a:rPr lang="ja-JP" altLang="en-US" sz="3600">
                <a:latin typeface="Yu Gothic Medium" panose="020B0400000000000000" pitchFamily="34" charset="-128"/>
                <a:ea typeface="Yu Gothic Medium" panose="020B0400000000000000" pitchFamily="34" charset="-128"/>
              </a:rPr>
              <a:t>フランス</a:t>
            </a:r>
            <a:endParaRPr lang="en-US" sz="3600" dirty="0">
              <a:solidFill>
                <a:srgbClr val="190000"/>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11" name="TextBox 10">
            <a:extLst>
              <a:ext uri="{FF2B5EF4-FFF2-40B4-BE49-F238E27FC236}">
                <a16:creationId xmlns:a16="http://schemas.microsoft.com/office/drawing/2014/main" id="{5082A2D5-E861-2330-39FC-2111B9878A48}"/>
              </a:ext>
            </a:extLst>
          </p:cNvPr>
          <p:cNvSpPr txBox="1"/>
          <p:nvPr/>
        </p:nvSpPr>
        <p:spPr>
          <a:xfrm>
            <a:off x="5204526" y="2513694"/>
            <a:ext cx="835478" cy="276999"/>
          </a:xfrm>
          <a:prstGeom prst="rect">
            <a:avLst/>
          </a:prstGeom>
          <a:noFill/>
        </p:spPr>
        <p:txBody>
          <a:bodyPr wrap="square">
            <a:spAutoFit/>
          </a:bodyPr>
          <a:lstStyle/>
          <a:p>
            <a:r>
              <a:rPr lang="en-AU" sz="1200" dirty="0">
                <a:solidFill>
                  <a:srgbClr val="190000"/>
                </a:solidFill>
                <a:ea typeface="Malgun Gothic" panose="020B0503020000020004" pitchFamily="34" charset="-127"/>
                <a:cs typeface="Inter Display" panose="02000503000000020004" pitchFamily="2" charset="0"/>
              </a:rPr>
              <a:t>Nantes</a:t>
            </a:r>
            <a:endParaRPr lang="en-US" sz="1200" dirty="0"/>
          </a:p>
        </p:txBody>
      </p:sp>
      <p:sp>
        <p:nvSpPr>
          <p:cNvPr id="13" name="TextBox 12">
            <a:extLst>
              <a:ext uri="{FF2B5EF4-FFF2-40B4-BE49-F238E27FC236}">
                <a16:creationId xmlns:a16="http://schemas.microsoft.com/office/drawing/2014/main" id="{3FB7697C-4CBD-7410-C38C-125750E58587}"/>
              </a:ext>
            </a:extLst>
          </p:cNvPr>
          <p:cNvSpPr txBox="1"/>
          <p:nvPr/>
        </p:nvSpPr>
        <p:spPr>
          <a:xfrm>
            <a:off x="6161998" y="4763750"/>
            <a:ext cx="1608364" cy="313932"/>
          </a:xfrm>
          <a:prstGeom prst="rect">
            <a:avLst/>
          </a:prstGeom>
          <a:noFill/>
        </p:spPr>
        <p:txBody>
          <a:bodyPr wrap="square">
            <a:spAutoFit/>
          </a:bodyPr>
          <a:lstStyle/>
          <a:p>
            <a:pPr algn="ctr">
              <a:lnSpc>
                <a:spcPct val="90000"/>
              </a:lnSpc>
              <a:defRPr sz="1200" b="1">
                <a:solidFill>
                  <a:srgbClr val="FFFFFF"/>
                </a:solidFill>
              </a:defRPr>
            </a:pPr>
            <a:r>
              <a:rPr lang="ja-JP" altLang="en-US" sz="1600">
                <a:solidFill>
                  <a:schemeClr val="accent1"/>
                </a:solidFill>
                <a:latin typeface="Yu Gothic Medium" panose="020B0400000000000000" pitchFamily="34" charset="-128"/>
                <a:ea typeface="Yu Gothic Medium" panose="020B0400000000000000" pitchFamily="34" charset="-128"/>
              </a:rPr>
              <a:t>ボルドー</a:t>
            </a:r>
            <a:endParaRPr lang="ja-JP" altLang="en-US" sz="1600" dirty="0">
              <a:solidFill>
                <a:schemeClr val="accent1"/>
              </a:solidFill>
              <a:latin typeface="Yu Gothic Medium" panose="020B0400000000000000" pitchFamily="34" charset="-128"/>
              <a:ea typeface="Yu Gothic Medium" panose="020B0400000000000000" pitchFamily="34" charset="-128"/>
            </a:endParaRPr>
          </a:p>
        </p:txBody>
      </p:sp>
      <p:sp>
        <p:nvSpPr>
          <p:cNvPr id="14" name="TextBox 13">
            <a:extLst>
              <a:ext uri="{FF2B5EF4-FFF2-40B4-BE49-F238E27FC236}">
                <a16:creationId xmlns:a16="http://schemas.microsoft.com/office/drawing/2014/main" id="{256114E2-9BCC-FB17-077D-5E7573CC940A}"/>
              </a:ext>
            </a:extLst>
          </p:cNvPr>
          <p:cNvSpPr txBox="1"/>
          <p:nvPr/>
        </p:nvSpPr>
        <p:spPr>
          <a:xfrm>
            <a:off x="9315448" y="2363999"/>
            <a:ext cx="1608364" cy="313932"/>
          </a:xfrm>
          <a:prstGeom prst="rect">
            <a:avLst/>
          </a:prstGeom>
          <a:noFill/>
        </p:spPr>
        <p:txBody>
          <a:bodyPr wrap="square">
            <a:spAutoFit/>
          </a:bodyPr>
          <a:lstStyle/>
          <a:p>
            <a:pPr algn="ctr">
              <a:lnSpc>
                <a:spcPct val="90000"/>
              </a:lnSpc>
              <a:defRPr sz="1200" b="1">
                <a:solidFill>
                  <a:srgbClr val="FFFFFF"/>
                </a:solidFill>
              </a:defRPr>
            </a:pPr>
            <a:r>
              <a:rPr lang="ja-JP" altLang="en-US" sz="1600">
                <a:solidFill>
                  <a:schemeClr val="accent1"/>
                </a:solidFill>
                <a:latin typeface="Yu Gothic Medium" panose="020B0400000000000000" pitchFamily="34" charset="-128"/>
                <a:ea typeface="Yu Gothic Medium" panose="020B0400000000000000" pitchFamily="34" charset="-128"/>
              </a:rPr>
              <a:t>ブルゴーニュ</a:t>
            </a:r>
            <a:endParaRPr lang="ja-JP" altLang="en-US" sz="1600" dirty="0">
              <a:solidFill>
                <a:schemeClr val="accent1"/>
              </a:solidFill>
              <a:latin typeface="Yu Gothic Medium" panose="020B0400000000000000" pitchFamily="34" charset="-128"/>
              <a:ea typeface="Yu Gothic Medium" panose="020B0400000000000000" pitchFamily="34" charset="-128"/>
            </a:endParaRPr>
          </a:p>
        </p:txBody>
      </p:sp>
      <p:sp>
        <p:nvSpPr>
          <p:cNvPr id="4" name="TextBox 3">
            <a:extLst>
              <a:ext uri="{FF2B5EF4-FFF2-40B4-BE49-F238E27FC236}">
                <a16:creationId xmlns:a16="http://schemas.microsoft.com/office/drawing/2014/main" id="{7DF65453-211A-DDF6-1506-CD6794C7D1A4}"/>
              </a:ext>
            </a:extLst>
          </p:cNvPr>
          <p:cNvSpPr txBox="1"/>
          <p:nvPr/>
        </p:nvSpPr>
        <p:spPr>
          <a:xfrm>
            <a:off x="7947725" y="1171119"/>
            <a:ext cx="835478" cy="276999"/>
          </a:xfrm>
          <a:prstGeom prst="rect">
            <a:avLst/>
          </a:prstGeom>
          <a:noFill/>
        </p:spPr>
        <p:txBody>
          <a:bodyPr wrap="square">
            <a:spAutoFit/>
          </a:bodyPr>
          <a:lstStyle/>
          <a:p>
            <a:r>
              <a:rPr lang="en-AU" sz="1200" dirty="0">
                <a:solidFill>
                  <a:srgbClr val="190000"/>
                </a:solidFill>
                <a:ea typeface="Malgun Gothic" panose="020B0503020000020004" pitchFamily="34" charset="-127"/>
                <a:cs typeface="Inter Display" panose="02000503000000020004" pitchFamily="2" charset="0"/>
              </a:rPr>
              <a:t>Paris</a:t>
            </a:r>
            <a:endParaRPr lang="en-US" sz="1200" dirty="0"/>
          </a:p>
        </p:txBody>
      </p:sp>
      <p:sp>
        <p:nvSpPr>
          <p:cNvPr id="10" name="TextBox 9">
            <a:extLst>
              <a:ext uri="{FF2B5EF4-FFF2-40B4-BE49-F238E27FC236}">
                <a16:creationId xmlns:a16="http://schemas.microsoft.com/office/drawing/2014/main" id="{C5E4E1F4-4FCF-A947-4DE7-0E8E76AC2D33}"/>
              </a:ext>
            </a:extLst>
          </p:cNvPr>
          <p:cNvSpPr txBox="1"/>
          <p:nvPr/>
        </p:nvSpPr>
        <p:spPr>
          <a:xfrm>
            <a:off x="10293224" y="1448118"/>
            <a:ext cx="1261176" cy="276999"/>
          </a:xfrm>
          <a:prstGeom prst="rect">
            <a:avLst/>
          </a:prstGeom>
          <a:noFill/>
        </p:spPr>
        <p:txBody>
          <a:bodyPr wrap="square">
            <a:spAutoFit/>
          </a:bodyPr>
          <a:lstStyle/>
          <a:p>
            <a:r>
              <a:rPr lang="en-AU" sz="1200" dirty="0">
                <a:solidFill>
                  <a:srgbClr val="190000"/>
                </a:solidFill>
                <a:ea typeface="Malgun Gothic" panose="020B0503020000020004" pitchFamily="34" charset="-127"/>
                <a:cs typeface="Inter Display" panose="02000503000000020004" pitchFamily="2" charset="0"/>
              </a:rPr>
              <a:t>Strasbourg</a:t>
            </a:r>
            <a:endParaRPr lang="en-US" sz="1200" dirty="0"/>
          </a:p>
        </p:txBody>
      </p:sp>
      <p:sp>
        <p:nvSpPr>
          <p:cNvPr id="19" name="TextBox 18">
            <a:extLst>
              <a:ext uri="{FF2B5EF4-FFF2-40B4-BE49-F238E27FC236}">
                <a16:creationId xmlns:a16="http://schemas.microsoft.com/office/drawing/2014/main" id="{55A7ABE7-24A3-2BD4-9D56-E59ED8972266}"/>
              </a:ext>
            </a:extLst>
          </p:cNvPr>
          <p:cNvSpPr txBox="1"/>
          <p:nvPr/>
        </p:nvSpPr>
        <p:spPr>
          <a:xfrm>
            <a:off x="9748939" y="2808832"/>
            <a:ext cx="1261176" cy="276999"/>
          </a:xfrm>
          <a:prstGeom prst="rect">
            <a:avLst/>
          </a:prstGeom>
          <a:noFill/>
        </p:spPr>
        <p:txBody>
          <a:bodyPr wrap="square">
            <a:spAutoFit/>
          </a:bodyPr>
          <a:lstStyle/>
          <a:p>
            <a:r>
              <a:rPr lang="en-AU" sz="1200" dirty="0">
                <a:solidFill>
                  <a:srgbClr val="190000"/>
                </a:solidFill>
                <a:ea typeface="Malgun Gothic" panose="020B0503020000020004" pitchFamily="34" charset="-127"/>
                <a:cs typeface="Inter Display" panose="02000503000000020004" pitchFamily="2" charset="0"/>
              </a:rPr>
              <a:t>Dijon</a:t>
            </a:r>
            <a:endParaRPr lang="en-US" sz="1200" dirty="0"/>
          </a:p>
        </p:txBody>
      </p:sp>
      <p:sp>
        <p:nvSpPr>
          <p:cNvPr id="20" name="TextBox 19">
            <a:extLst>
              <a:ext uri="{FF2B5EF4-FFF2-40B4-BE49-F238E27FC236}">
                <a16:creationId xmlns:a16="http://schemas.microsoft.com/office/drawing/2014/main" id="{19026493-A350-C12F-1AA7-142A6B7306D1}"/>
              </a:ext>
            </a:extLst>
          </p:cNvPr>
          <p:cNvSpPr txBox="1"/>
          <p:nvPr/>
        </p:nvSpPr>
        <p:spPr>
          <a:xfrm>
            <a:off x="9548845" y="4348055"/>
            <a:ext cx="1261176" cy="276999"/>
          </a:xfrm>
          <a:prstGeom prst="rect">
            <a:avLst/>
          </a:prstGeom>
          <a:noFill/>
        </p:spPr>
        <p:txBody>
          <a:bodyPr wrap="square">
            <a:spAutoFit/>
          </a:bodyPr>
          <a:lstStyle/>
          <a:p>
            <a:r>
              <a:rPr lang="en-AU" sz="1200" dirty="0">
                <a:solidFill>
                  <a:srgbClr val="190000"/>
                </a:solidFill>
                <a:ea typeface="Malgun Gothic" panose="020B0503020000020004" pitchFamily="34" charset="-127"/>
                <a:cs typeface="Inter Display" panose="02000503000000020004" pitchFamily="2" charset="0"/>
              </a:rPr>
              <a:t>Lyon</a:t>
            </a:r>
            <a:endParaRPr lang="en-US" sz="1200" dirty="0"/>
          </a:p>
        </p:txBody>
      </p:sp>
      <p:sp>
        <p:nvSpPr>
          <p:cNvPr id="21" name="TextBox 20">
            <a:extLst>
              <a:ext uri="{FF2B5EF4-FFF2-40B4-BE49-F238E27FC236}">
                <a16:creationId xmlns:a16="http://schemas.microsoft.com/office/drawing/2014/main" id="{3ADA1E99-BEDF-3DB8-3F3F-07C1F477ACF3}"/>
              </a:ext>
            </a:extLst>
          </p:cNvPr>
          <p:cNvSpPr txBox="1"/>
          <p:nvPr/>
        </p:nvSpPr>
        <p:spPr>
          <a:xfrm>
            <a:off x="4863670" y="5316669"/>
            <a:ext cx="1294930" cy="276999"/>
          </a:xfrm>
          <a:prstGeom prst="rect">
            <a:avLst/>
          </a:prstGeom>
          <a:noFill/>
        </p:spPr>
        <p:txBody>
          <a:bodyPr wrap="square">
            <a:spAutoFit/>
          </a:bodyPr>
          <a:lstStyle/>
          <a:p>
            <a:r>
              <a:rPr lang="en-AU" sz="1200" dirty="0">
                <a:solidFill>
                  <a:srgbClr val="190000"/>
                </a:solidFill>
                <a:ea typeface="Malgun Gothic" panose="020B0503020000020004" pitchFamily="34" charset="-127"/>
                <a:cs typeface="Inter Display" panose="02000503000000020004" pitchFamily="2" charset="0"/>
              </a:rPr>
              <a:t>Bordeaux</a:t>
            </a:r>
            <a:endParaRPr lang="en-US" sz="1200" dirty="0"/>
          </a:p>
        </p:txBody>
      </p:sp>
    </p:spTree>
    <p:extLst>
      <p:ext uri="{BB962C8B-B14F-4D97-AF65-F5344CB8AC3E}">
        <p14:creationId xmlns:p14="http://schemas.microsoft.com/office/powerpoint/2010/main" val="31733050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907601"/>
          </a:xfrm>
          <a:prstGeom prst="rect">
            <a:avLst/>
          </a:prstGeom>
        </p:spPr>
        <p:txBody>
          <a:bodyPr vert="horz" wrap="none" lIns="0" tIns="11521" rIns="0" bIns="0" rtlCol="0">
            <a:noAutofit/>
          </a:bodyPr>
          <a:lstStyle/>
          <a:p>
            <a:pPr defTabSz="914453">
              <a:lnSpc>
                <a:spcPct val="80000"/>
              </a:lnSpc>
              <a:defRPr/>
            </a:pPr>
            <a:r>
              <a:rPr lang="ja-JP" altLang="en-US" sz="5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オーストラリアのワイン</a:t>
            </a:r>
            <a:endParaRPr lang="ko-KR" altLang="en-US" sz="5400" b="1" cap="all" dirty="0">
              <a:solidFill>
                <a:schemeClr val="bg2"/>
              </a:solidFill>
              <a:uFill>
                <a:solidFill>
                  <a:srgbClr val="F40000"/>
                </a:solidFill>
              </a:uFill>
              <a:latin typeface="Yu Gothic Medium" panose="020B0500000000000000" pitchFamily="34" charset="-128"/>
              <a:ea typeface="Malgun Gothic" panose="020B0503020000020004" pitchFamily="34" charset="-127"/>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682048" y="3566863"/>
            <a:ext cx="5402053"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オーストラリアの緯度、海洋の影響、</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標高はすべて、驚くほど多様な気候の変化に</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寄与する </a:t>
            </a:r>
          </a:p>
          <a:p>
            <a:pPr>
              <a:spcBef>
                <a:spcPts val="800"/>
              </a:spcBef>
              <a:buClr>
                <a:schemeClr val="accent3"/>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プレミアムワイン産地は、温帯気候の</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地域にある</a:t>
            </a:r>
          </a:p>
          <a:p>
            <a:pPr>
              <a:spcBef>
                <a:spcPts val="800"/>
              </a:spcBef>
              <a:buClr>
                <a:schemeClr val="accent3"/>
              </a:buClr>
              <a:buFont typeface="Arial" panose="020B0604020202020204" pitchFamily="34" charset="0"/>
              <a:buChar char="•"/>
            </a:pPr>
            <a:r>
              <a:rPr lang="en-AU" altLang="ja-JP" dirty="0">
                <a:solidFill>
                  <a:schemeClr val="bg1"/>
                </a:solidFill>
                <a:latin typeface="Yu Gothic Medium" panose="020B0500000000000000" pitchFamily="34" charset="-128"/>
                <a:ea typeface="Yu Gothic Medium" panose="020B0500000000000000" pitchFamily="34" charset="-128"/>
              </a:rPr>
              <a:t>NSW</a:t>
            </a:r>
            <a:r>
              <a:rPr lang="ja-JP" altLang="en-AU" dirty="0">
                <a:solidFill>
                  <a:schemeClr val="bg1"/>
                </a:solidFill>
                <a:latin typeface="Yu Gothic Medium" panose="020B0500000000000000" pitchFamily="34" charset="-128"/>
                <a:ea typeface="Yu Gothic Medium" panose="020B0500000000000000" pitchFamily="34" charset="-128"/>
              </a:rPr>
              <a:t>、</a:t>
            </a:r>
            <a:r>
              <a:rPr lang="ja-JP" altLang="en-US" dirty="0">
                <a:solidFill>
                  <a:schemeClr val="bg1"/>
                </a:solidFill>
                <a:latin typeface="Yu Gothic Medium" panose="020B0500000000000000" pitchFamily="34" charset="-128"/>
                <a:ea typeface="Yu Gothic Medium" panose="020B0500000000000000" pitchFamily="34" charset="-128"/>
              </a:rPr>
              <a:t>南オーストラリア、タスマニア、</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ビクトリア、西オーストラリアに集中している</a:t>
            </a:r>
          </a:p>
          <a:p>
            <a:pPr>
              <a:spcBef>
                <a:spcPts val="800"/>
              </a:spcBef>
              <a:buClr>
                <a:schemeClr val="accent3"/>
              </a:buClr>
              <a:buFont typeface="Arial" panose="020B0604020202020204" pitchFamily="34" charset="0"/>
              <a:buChar char="•"/>
            </a:pPr>
            <a:endParaRPr lang="ja-JP" altLang="en-US" dirty="0">
              <a:solidFill>
                <a:schemeClr val="bg1"/>
              </a:solidFill>
              <a:latin typeface="Yu Gothic Medium" panose="020B0500000000000000" pitchFamily="34" charset="-128"/>
              <a:ea typeface="Yu Gothic Medium" panose="020B0500000000000000" pitchFamily="34" charset="-128"/>
            </a:endParaRPr>
          </a:p>
          <a:p>
            <a:pPr>
              <a:spcBef>
                <a:spcPts val="800"/>
              </a:spcBef>
              <a:buClr>
                <a:schemeClr val="accent3"/>
              </a:buClr>
              <a:buFont typeface="Arial" panose="020B0604020202020204" pitchFamily="34" charset="0"/>
              <a:buChar char="•"/>
            </a:pPr>
            <a:endParaRPr lang="ja-JP" altLang="en-US" dirty="0">
              <a:solidFill>
                <a:schemeClr val="bg1"/>
              </a:solidFill>
              <a:latin typeface="Yu Gothic Medium" panose="020B0500000000000000" pitchFamily="34" charset="-128"/>
              <a:ea typeface="Yu Gothic Medium" panose="020B0500000000000000" pitchFamily="34" charset="-128"/>
            </a:endParaRPr>
          </a:p>
          <a:p>
            <a:pPr>
              <a:spcBef>
                <a:spcPts val="800"/>
              </a:spcBef>
              <a:buClr>
                <a:schemeClr val="accent3"/>
              </a:buClr>
              <a:buFont typeface="Arial" panose="020B0604020202020204" pitchFamily="34" charset="0"/>
              <a:buChar char="•"/>
            </a:pPr>
            <a:endParaRPr lang="ja-JP" altLang="en-US" dirty="0">
              <a:solidFill>
                <a:schemeClr val="bg1"/>
              </a:solidFill>
              <a:latin typeface="Yu Gothic Medium" panose="020B0500000000000000" pitchFamily="34" charset="-128"/>
              <a:ea typeface="Yu Gothic Medium" panose="020B0500000000000000" pitchFamily="34" charset="-128"/>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115475"/>
            <a:ext cx="6096000" cy="4995767"/>
          </a:xfrm>
          <a:prstGeom prst="rect">
            <a:avLst/>
          </a:prstGeom>
        </p:spPr>
      </p:pic>
      <p:pic>
        <p:nvPicPr>
          <p:cNvPr id="7" name="Picture 6" descr="A bunch of grapes on a vine&#10;&#10;Description automatically generated">
            <a:extLst>
              <a:ext uri="{FF2B5EF4-FFF2-40B4-BE49-F238E27FC236}">
                <a16:creationId xmlns:a16="http://schemas.microsoft.com/office/drawing/2014/main" id="{35A14A18-7B77-D08F-3C53-AE804FCE98A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391970" y="-557784"/>
            <a:ext cx="7257536" cy="2018210"/>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22853" y="2527598"/>
            <a:ext cx="11918390" cy="907601"/>
          </a:xfrm>
          <a:prstGeom prst="rect">
            <a:avLst/>
          </a:prstGeom>
        </p:spPr>
        <p:txBody>
          <a:bodyPr vert="horz" wrap="none" lIns="0" tIns="11521" rIns="0" bIns="0" rtlCol="0">
            <a:noAutofit/>
          </a:bodyPr>
          <a:lstStyle/>
          <a:p>
            <a:pPr defTabSz="914453">
              <a:lnSpc>
                <a:spcPct val="80000"/>
              </a:lnSpc>
              <a:defRPr/>
            </a:pPr>
            <a:r>
              <a:rPr lang="ja-JP" altLang="en-US" sz="3200" b="1" cap="all" dirty="0">
                <a:solidFill>
                  <a:schemeClr val="accent3"/>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産地の多様な気候</a:t>
            </a:r>
          </a:p>
        </p:txBody>
      </p:sp>
    </p:spTree>
    <p:extLst>
      <p:ext uri="{BB962C8B-B14F-4D97-AF65-F5344CB8AC3E}">
        <p14:creationId xmlns:p14="http://schemas.microsoft.com/office/powerpoint/2010/main" val="96997963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descr="A map of australia with different shades of blue and green&#10;&#10;Description automatically generated">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2" y="-596567"/>
            <a:ext cx="10136451" cy="8298101"/>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7988" y="5535953"/>
            <a:ext cx="5229063" cy="1052785"/>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2"/>
                </a:solidFill>
                <a:latin typeface="Yu Gothic Medium" panose="020B0500000000000000" pitchFamily="34" charset="-128"/>
                <a:ea typeface="Yu Gothic Medium" panose="020B0500000000000000" pitchFamily="34" charset="-128"/>
              </a:rPr>
              <a:t>最低気温</a:t>
            </a:r>
            <a:endParaRPr lang="en-AU" sz="4800" b="1" dirty="0">
              <a:solidFill>
                <a:schemeClr val="accent2"/>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2" name="object 4">
            <a:extLst>
              <a:ext uri="{FF2B5EF4-FFF2-40B4-BE49-F238E27FC236}">
                <a16:creationId xmlns:a16="http://schemas.microsoft.com/office/drawing/2014/main" id="{1374F64B-836D-4AED-920A-CFA013B1A962}"/>
              </a:ext>
            </a:extLst>
          </p:cNvPr>
          <p:cNvSpPr txBox="1"/>
          <p:nvPr/>
        </p:nvSpPr>
        <p:spPr>
          <a:xfrm>
            <a:off x="407988" y="6270814"/>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US" altLang="ja-JP" sz="2400" b="1" dirty="0">
                <a:solidFill>
                  <a:schemeClr val="accent2"/>
                </a:solidFill>
                <a:latin typeface="Yu Gothic Medium" panose="020B0500000000000000" pitchFamily="34" charset="-128"/>
                <a:ea typeface="Yu Gothic Medium" panose="020B0500000000000000" pitchFamily="34" charset="-128"/>
              </a:rPr>
              <a:t>30</a:t>
            </a:r>
            <a:r>
              <a:rPr lang="ja-JP" altLang="en-US" sz="2400" b="1" dirty="0">
                <a:solidFill>
                  <a:schemeClr val="accent2"/>
                </a:solidFill>
                <a:latin typeface="Yu Gothic Medium" panose="020B0500000000000000" pitchFamily="34" charset="-128"/>
                <a:ea typeface="Yu Gothic Medium" panose="020B0500000000000000" pitchFamily="34" charset="-128"/>
              </a:rPr>
              <a:t>年平均 </a:t>
            </a:r>
            <a:r>
              <a:rPr lang="en-US" altLang="ja-JP" sz="2400" b="1" dirty="0">
                <a:solidFill>
                  <a:schemeClr val="accent2"/>
                </a:solidFill>
                <a:latin typeface="Yu Gothic Medium" panose="020B0500000000000000" pitchFamily="34" charset="-128"/>
                <a:ea typeface="Yu Gothic Medium" panose="020B0500000000000000" pitchFamily="34" charset="-128"/>
              </a:rPr>
              <a:t>1976–2005</a:t>
            </a:r>
            <a:endParaRPr lang="en-AU" sz="2400" b="1" dirty="0">
              <a:solidFill>
                <a:schemeClr val="accent2"/>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grpSp>
        <p:nvGrpSpPr>
          <p:cNvPr id="59" name="Group 58">
            <a:extLst>
              <a:ext uri="{FF2B5EF4-FFF2-40B4-BE49-F238E27FC236}">
                <a16:creationId xmlns:a16="http://schemas.microsoft.com/office/drawing/2014/main" id="{ED31B737-A852-E390-674A-A2E47AFB212E}"/>
              </a:ext>
            </a:extLst>
          </p:cNvPr>
          <p:cNvGrpSpPr/>
          <p:nvPr/>
        </p:nvGrpSpPr>
        <p:grpSpPr>
          <a:xfrm>
            <a:off x="808873" y="622650"/>
            <a:ext cx="1388653" cy="3983801"/>
            <a:chOff x="826643" y="483370"/>
            <a:chExt cx="1388653" cy="3983801"/>
          </a:xfrm>
        </p:grpSpPr>
        <p:sp>
          <p:nvSpPr>
            <p:cNvPr id="3" name="object 11">
              <a:extLst>
                <a:ext uri="{FF2B5EF4-FFF2-40B4-BE49-F238E27FC236}">
                  <a16:creationId xmlns:a16="http://schemas.microsoft.com/office/drawing/2014/main" id="{141858DA-72CA-D085-B875-3176DEE45DDD}"/>
                </a:ext>
              </a:extLst>
            </p:cNvPr>
            <p:cNvSpPr txBox="1"/>
            <p:nvPr/>
          </p:nvSpPr>
          <p:spPr>
            <a:xfrm flipH="1">
              <a:off x="826643" y="483370"/>
              <a:ext cx="12497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39ºC / 102ºF</a:t>
              </a:r>
              <a:endParaRPr sz="1400" b="0" dirty="0">
                <a:solidFill>
                  <a:schemeClr val="tx1"/>
                </a:solidFill>
              </a:endParaRPr>
            </a:p>
          </p:txBody>
        </p:sp>
        <p:sp>
          <p:nvSpPr>
            <p:cNvPr id="4" name="object 11">
              <a:extLst>
                <a:ext uri="{FF2B5EF4-FFF2-40B4-BE49-F238E27FC236}">
                  <a16:creationId xmlns:a16="http://schemas.microsoft.com/office/drawing/2014/main" id="{6D674A62-3750-5FC5-F117-7D049A41483E}"/>
                </a:ext>
              </a:extLst>
            </p:cNvPr>
            <p:cNvSpPr txBox="1"/>
            <p:nvPr/>
          </p:nvSpPr>
          <p:spPr>
            <a:xfrm flipH="1">
              <a:off x="826643" y="751302"/>
              <a:ext cx="12497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36ºC / 97ºF</a:t>
              </a:r>
              <a:endParaRPr sz="1400" b="0" dirty="0">
                <a:solidFill>
                  <a:schemeClr val="tx1"/>
                </a:solidFill>
              </a:endParaRPr>
            </a:p>
          </p:txBody>
        </p:sp>
        <p:sp>
          <p:nvSpPr>
            <p:cNvPr id="5" name="object 11">
              <a:extLst>
                <a:ext uri="{FF2B5EF4-FFF2-40B4-BE49-F238E27FC236}">
                  <a16:creationId xmlns:a16="http://schemas.microsoft.com/office/drawing/2014/main" id="{9AD08A97-8521-B365-6A19-ACE857716629}"/>
                </a:ext>
              </a:extLst>
            </p:cNvPr>
            <p:cNvSpPr txBox="1"/>
            <p:nvPr/>
          </p:nvSpPr>
          <p:spPr>
            <a:xfrm flipH="1">
              <a:off x="826643" y="1019234"/>
              <a:ext cx="124978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33ºC / 92ºF</a:t>
              </a:r>
              <a:endParaRPr sz="1400" b="0" dirty="0">
                <a:solidFill>
                  <a:schemeClr val="tx1"/>
                </a:solidFill>
              </a:endParaRPr>
            </a:p>
          </p:txBody>
        </p:sp>
        <p:sp>
          <p:nvSpPr>
            <p:cNvPr id="6" name="object 11">
              <a:extLst>
                <a:ext uri="{FF2B5EF4-FFF2-40B4-BE49-F238E27FC236}">
                  <a16:creationId xmlns:a16="http://schemas.microsoft.com/office/drawing/2014/main" id="{8ADCA493-9EE6-84A6-71E4-6105A612506D}"/>
                </a:ext>
              </a:extLst>
            </p:cNvPr>
            <p:cNvSpPr txBox="1"/>
            <p:nvPr/>
          </p:nvSpPr>
          <p:spPr>
            <a:xfrm flipH="1">
              <a:off x="826643" y="1287166"/>
              <a:ext cx="124978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30ºC / 86ºF</a:t>
              </a:r>
              <a:endParaRPr sz="1400" b="0" dirty="0">
                <a:solidFill>
                  <a:schemeClr val="tx1"/>
                </a:solidFill>
              </a:endParaRPr>
            </a:p>
          </p:txBody>
        </p:sp>
        <p:sp>
          <p:nvSpPr>
            <p:cNvPr id="7" name="object 11">
              <a:extLst>
                <a:ext uri="{FF2B5EF4-FFF2-40B4-BE49-F238E27FC236}">
                  <a16:creationId xmlns:a16="http://schemas.microsoft.com/office/drawing/2014/main" id="{9BB99285-69A8-EFB8-F58D-7B34585ED883}"/>
                </a:ext>
              </a:extLst>
            </p:cNvPr>
            <p:cNvSpPr txBox="1"/>
            <p:nvPr/>
          </p:nvSpPr>
          <p:spPr>
            <a:xfrm flipH="1">
              <a:off x="826643" y="1555098"/>
              <a:ext cx="13242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27ºC / 81ºF</a:t>
              </a:r>
              <a:endParaRPr sz="1400" b="0" dirty="0">
                <a:solidFill>
                  <a:schemeClr val="tx1"/>
                </a:solidFill>
              </a:endParaRPr>
            </a:p>
          </p:txBody>
        </p:sp>
        <p:sp>
          <p:nvSpPr>
            <p:cNvPr id="8" name="object 11">
              <a:extLst>
                <a:ext uri="{FF2B5EF4-FFF2-40B4-BE49-F238E27FC236}">
                  <a16:creationId xmlns:a16="http://schemas.microsoft.com/office/drawing/2014/main" id="{BF3F359E-EC11-B99D-A1BF-B0473122946C}"/>
                </a:ext>
              </a:extLst>
            </p:cNvPr>
            <p:cNvSpPr txBox="1"/>
            <p:nvPr/>
          </p:nvSpPr>
          <p:spPr>
            <a:xfrm flipH="1">
              <a:off x="826643" y="1823030"/>
              <a:ext cx="124978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24ºC / 75ºF</a:t>
              </a:r>
              <a:endParaRPr sz="1400" b="0" dirty="0">
                <a:solidFill>
                  <a:schemeClr val="tx1"/>
                </a:solidFill>
              </a:endParaRPr>
            </a:p>
          </p:txBody>
        </p:sp>
        <p:sp>
          <p:nvSpPr>
            <p:cNvPr id="9" name="object 11">
              <a:extLst>
                <a:ext uri="{FF2B5EF4-FFF2-40B4-BE49-F238E27FC236}">
                  <a16:creationId xmlns:a16="http://schemas.microsoft.com/office/drawing/2014/main" id="{BAF78B9C-BC12-718F-1170-C85F480F44F2}"/>
                </a:ext>
              </a:extLst>
            </p:cNvPr>
            <p:cNvSpPr txBox="1"/>
            <p:nvPr/>
          </p:nvSpPr>
          <p:spPr>
            <a:xfrm flipH="1">
              <a:off x="826643" y="2090962"/>
              <a:ext cx="132429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21ºC / 70ºF</a:t>
              </a:r>
              <a:endParaRPr sz="1400" b="0" dirty="0">
                <a:solidFill>
                  <a:schemeClr val="tx1"/>
                </a:solidFill>
              </a:endParaRPr>
            </a:p>
          </p:txBody>
        </p:sp>
        <p:sp>
          <p:nvSpPr>
            <p:cNvPr id="11" name="object 11">
              <a:extLst>
                <a:ext uri="{FF2B5EF4-FFF2-40B4-BE49-F238E27FC236}">
                  <a16:creationId xmlns:a16="http://schemas.microsoft.com/office/drawing/2014/main" id="{98A23143-7186-6C15-97D2-A2AE693E4C82}"/>
                </a:ext>
              </a:extLst>
            </p:cNvPr>
            <p:cNvSpPr txBox="1"/>
            <p:nvPr/>
          </p:nvSpPr>
          <p:spPr>
            <a:xfrm flipH="1">
              <a:off x="826643" y="2358894"/>
              <a:ext cx="138865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18ºC / 64ºF</a:t>
              </a:r>
              <a:endParaRPr sz="1400" b="0" dirty="0">
                <a:solidFill>
                  <a:schemeClr val="tx1"/>
                </a:solidFill>
              </a:endParaRPr>
            </a:p>
          </p:txBody>
        </p:sp>
        <p:sp>
          <p:nvSpPr>
            <p:cNvPr id="12" name="object 11">
              <a:extLst>
                <a:ext uri="{FF2B5EF4-FFF2-40B4-BE49-F238E27FC236}">
                  <a16:creationId xmlns:a16="http://schemas.microsoft.com/office/drawing/2014/main" id="{B9A695AF-94D8-4761-8B44-A1C509358ACB}"/>
                </a:ext>
              </a:extLst>
            </p:cNvPr>
            <p:cNvSpPr txBox="1"/>
            <p:nvPr/>
          </p:nvSpPr>
          <p:spPr>
            <a:xfrm flipH="1">
              <a:off x="826643" y="2626826"/>
              <a:ext cx="13242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15ºC / 59ºF</a:t>
              </a:r>
              <a:endParaRPr sz="1400" b="0" dirty="0">
                <a:solidFill>
                  <a:schemeClr val="tx1"/>
                </a:solidFill>
              </a:endParaRPr>
            </a:p>
          </p:txBody>
        </p:sp>
        <p:sp>
          <p:nvSpPr>
            <p:cNvPr id="13" name="object 11">
              <a:extLst>
                <a:ext uri="{FF2B5EF4-FFF2-40B4-BE49-F238E27FC236}">
                  <a16:creationId xmlns:a16="http://schemas.microsoft.com/office/drawing/2014/main" id="{7D736ED3-B17F-552B-7B44-C3C02BD53EAB}"/>
                </a:ext>
              </a:extLst>
            </p:cNvPr>
            <p:cNvSpPr txBox="1"/>
            <p:nvPr/>
          </p:nvSpPr>
          <p:spPr>
            <a:xfrm flipH="1">
              <a:off x="826643" y="2894758"/>
              <a:ext cx="124978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12ºC / 54ºF</a:t>
              </a:r>
              <a:endParaRPr sz="1400" b="0" dirty="0">
                <a:solidFill>
                  <a:schemeClr val="tx1"/>
                </a:solidFill>
              </a:endParaRPr>
            </a:p>
          </p:txBody>
        </p:sp>
        <p:sp>
          <p:nvSpPr>
            <p:cNvPr id="14" name="object 11">
              <a:extLst>
                <a:ext uri="{FF2B5EF4-FFF2-40B4-BE49-F238E27FC236}">
                  <a16:creationId xmlns:a16="http://schemas.microsoft.com/office/drawing/2014/main" id="{95A681DE-7BFF-0C8C-AE50-2217581D3553}"/>
                </a:ext>
              </a:extLst>
            </p:cNvPr>
            <p:cNvSpPr txBox="1"/>
            <p:nvPr/>
          </p:nvSpPr>
          <p:spPr>
            <a:xfrm flipH="1">
              <a:off x="826643" y="3162690"/>
              <a:ext cx="132428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9ºC / 49ºF</a:t>
              </a:r>
              <a:endParaRPr sz="1400" b="0" dirty="0">
                <a:solidFill>
                  <a:schemeClr val="tx1"/>
                </a:solidFill>
              </a:endParaRPr>
            </a:p>
          </p:txBody>
        </p:sp>
        <p:sp>
          <p:nvSpPr>
            <p:cNvPr id="15" name="object 11">
              <a:extLst>
                <a:ext uri="{FF2B5EF4-FFF2-40B4-BE49-F238E27FC236}">
                  <a16:creationId xmlns:a16="http://schemas.microsoft.com/office/drawing/2014/main" id="{430CE282-5FC4-5C0A-029E-5652E7F3B4DB}"/>
                </a:ext>
              </a:extLst>
            </p:cNvPr>
            <p:cNvSpPr txBox="1"/>
            <p:nvPr/>
          </p:nvSpPr>
          <p:spPr>
            <a:xfrm flipH="1">
              <a:off x="826643" y="3430622"/>
              <a:ext cx="138865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6ºC / 43ºF</a:t>
              </a:r>
              <a:endParaRPr sz="1400" b="0" dirty="0">
                <a:solidFill>
                  <a:schemeClr val="tx1"/>
                </a:solidFill>
              </a:endParaRPr>
            </a:p>
          </p:txBody>
        </p:sp>
        <p:sp>
          <p:nvSpPr>
            <p:cNvPr id="16" name="object 11">
              <a:extLst>
                <a:ext uri="{FF2B5EF4-FFF2-40B4-BE49-F238E27FC236}">
                  <a16:creationId xmlns:a16="http://schemas.microsoft.com/office/drawing/2014/main" id="{6D2F957C-68FE-DC83-1A7C-A8582A1C8CB6}"/>
                </a:ext>
              </a:extLst>
            </p:cNvPr>
            <p:cNvSpPr txBox="1"/>
            <p:nvPr/>
          </p:nvSpPr>
          <p:spPr>
            <a:xfrm flipH="1">
              <a:off x="826643" y="3698554"/>
              <a:ext cx="132428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3ºC / 37ºF</a:t>
              </a:r>
              <a:endParaRPr sz="1400" b="0" dirty="0">
                <a:solidFill>
                  <a:schemeClr val="tx1"/>
                </a:solidFill>
              </a:endParaRPr>
            </a:p>
          </p:txBody>
        </p:sp>
        <p:sp>
          <p:nvSpPr>
            <p:cNvPr id="17" name="object 11">
              <a:extLst>
                <a:ext uri="{FF2B5EF4-FFF2-40B4-BE49-F238E27FC236}">
                  <a16:creationId xmlns:a16="http://schemas.microsoft.com/office/drawing/2014/main" id="{A7CEE2DC-CEDB-D13A-AFE9-A12E4EB3767B}"/>
                </a:ext>
              </a:extLst>
            </p:cNvPr>
            <p:cNvSpPr txBox="1"/>
            <p:nvPr/>
          </p:nvSpPr>
          <p:spPr>
            <a:xfrm flipH="1">
              <a:off x="826643" y="3966486"/>
              <a:ext cx="138865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0ºC / 32ºF</a:t>
              </a:r>
              <a:endParaRPr sz="1400" b="0" dirty="0">
                <a:solidFill>
                  <a:schemeClr val="tx1"/>
                </a:solidFill>
              </a:endParaRPr>
            </a:p>
          </p:txBody>
        </p:sp>
        <p:sp>
          <p:nvSpPr>
            <p:cNvPr id="18" name="object 11">
              <a:extLst>
                <a:ext uri="{FF2B5EF4-FFF2-40B4-BE49-F238E27FC236}">
                  <a16:creationId xmlns:a16="http://schemas.microsoft.com/office/drawing/2014/main" id="{36D9BD26-1C02-DD1B-21A2-A504E270FD74}"/>
                </a:ext>
              </a:extLst>
            </p:cNvPr>
            <p:cNvSpPr txBox="1"/>
            <p:nvPr/>
          </p:nvSpPr>
          <p:spPr>
            <a:xfrm flipH="1">
              <a:off x="826643" y="4234415"/>
              <a:ext cx="138864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-3ºC / 27ºF</a:t>
              </a:r>
              <a:endParaRPr sz="1400" b="0" dirty="0">
                <a:solidFill>
                  <a:schemeClr val="tx1"/>
                </a:solidFill>
              </a:endParaRPr>
            </a:p>
          </p:txBody>
        </p:sp>
      </p:gr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dirty="0">
                <a:ln>
                  <a:noFill/>
                </a:ln>
                <a:solidFill>
                  <a:schemeClr val="tx1"/>
                </a:solidFill>
                <a:effectLst/>
                <a:uLnTx/>
                <a:uFillTx/>
                <a:ea typeface="Malgun Gothic" panose="020B0503020000020004" pitchFamily="34" charset="-127"/>
                <a:cs typeface="Inter Display" panose="02000503000000020004" pitchFamily="2" charset="0"/>
              </a:rPr>
              <a:t>WESTERN AUSTRALIA</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NORTHERN TERRITORY</a:t>
            </a: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SOUTH </a:t>
            </a:r>
            <a:r>
              <a:rPr kumimoji="0" lang="en-US"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A</a:t>
            </a: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USTRALIA</a:t>
            </a:r>
            <a:endParaRPr kumimoji="0"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QUEENSLAND</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solidFill>
                  <a:schemeClr val="bg1"/>
                </a:solidFill>
                <a:effectLst/>
                <a:uLnTx/>
                <a:uFillTx/>
                <a:latin typeface="Arial"/>
                <a:cs typeface="Hellix"/>
              </a:rPr>
              <a:t>TASMANIA</a:t>
            </a:r>
          </a:p>
        </p:txBody>
      </p:sp>
      <p:sp>
        <p:nvSpPr>
          <p:cNvPr id="24" name="object 93">
            <a:extLst>
              <a:ext uri="{FF2B5EF4-FFF2-40B4-BE49-F238E27FC236}">
                <a16:creationId xmlns:a16="http://schemas.microsoft.com/office/drawing/2014/main" id="{C0F6D6B4-DF2B-ABFA-1637-87F55F5B801E}"/>
              </a:ext>
            </a:extLst>
          </p:cNvPr>
          <p:cNvSpPr txBox="1"/>
          <p:nvPr/>
        </p:nvSpPr>
        <p:spPr>
          <a:xfrm>
            <a:off x="9136665" y="4259084"/>
            <a:ext cx="1229504"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NEW SOUTH WALE</a:t>
            </a: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S</a:t>
            </a:r>
            <a:endParaRPr kumimoji="0" sz="110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VICTORIA</a:t>
            </a:r>
          </a:p>
        </p:txBody>
      </p:sp>
      <p:sp>
        <p:nvSpPr>
          <p:cNvPr id="26" name="object 20">
            <a:extLst>
              <a:ext uri="{FF2B5EF4-FFF2-40B4-BE49-F238E27FC236}">
                <a16:creationId xmlns:a16="http://schemas.microsoft.com/office/drawing/2014/main" id="{883C6D72-055A-B7CA-04C0-427D461DBC51}"/>
              </a:ext>
            </a:extLst>
          </p:cNvPr>
          <p:cNvSpPr txBox="1"/>
          <p:nvPr/>
        </p:nvSpPr>
        <p:spPr>
          <a:xfrm>
            <a:off x="9274280" y="4756555"/>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AUSTRALIAN </a:t>
            </a:r>
            <a:br>
              <a:rPr kumimoji="0" lang="en-AU" sz="7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br>
            <a:r>
              <a:rPr kumimoji="0" lang="en-AU" sz="7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CAPITAL TERRITORY</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Canberra</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Brisbane</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Melbourne</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Adelaide</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Hobart</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Sydney</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253664" y="5860114"/>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rPr>
              <a:t>Source: Bureau of Meteorology</a:t>
            </a:r>
            <a:endParaRPr sz="800" b="0" dirty="0">
              <a:solidFill>
                <a:schemeClr val="tx1"/>
              </a:solidFill>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rPr>
              <a:t>Darwin</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rPr>
              <a:t>Perth</a:t>
            </a:r>
          </a:p>
        </p:txBody>
      </p:sp>
      <p:grpSp>
        <p:nvGrpSpPr>
          <p:cNvPr id="58" name="Group 57">
            <a:extLst>
              <a:ext uri="{FF2B5EF4-FFF2-40B4-BE49-F238E27FC236}">
                <a16:creationId xmlns:a16="http://schemas.microsoft.com/office/drawing/2014/main" id="{905ECE5A-058A-294B-6893-F397C84752B4}"/>
              </a:ext>
            </a:extLst>
          </p:cNvPr>
          <p:cNvGrpSpPr/>
          <p:nvPr/>
        </p:nvGrpSpPr>
        <p:grpSpPr>
          <a:xfrm>
            <a:off x="509998" y="537050"/>
            <a:ext cx="196278" cy="4184591"/>
            <a:chOff x="2215292" y="615480"/>
            <a:chExt cx="180664" cy="3851692"/>
          </a:xfrm>
        </p:grpSpPr>
        <p:sp>
          <p:nvSpPr>
            <p:cNvPr id="40" name="Oval 39">
              <a:extLst>
                <a:ext uri="{FF2B5EF4-FFF2-40B4-BE49-F238E27FC236}">
                  <a16:creationId xmlns:a16="http://schemas.microsoft.com/office/drawing/2014/main" id="{556ED453-EEC3-DE49-F44D-032BC84FD246}"/>
                </a:ext>
              </a:extLst>
            </p:cNvPr>
            <p:cNvSpPr/>
            <p:nvPr/>
          </p:nvSpPr>
          <p:spPr>
            <a:xfrm>
              <a:off x="2215292" y="615480"/>
              <a:ext cx="180664" cy="180664"/>
            </a:xfrm>
            <a:prstGeom prst="ellipse">
              <a:avLst/>
            </a:prstGeom>
            <a:solidFill>
              <a:srgbClr val="F000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1" name="Oval 40">
              <a:extLst>
                <a:ext uri="{FF2B5EF4-FFF2-40B4-BE49-F238E27FC236}">
                  <a16:creationId xmlns:a16="http://schemas.microsoft.com/office/drawing/2014/main" id="{1FD12A1B-B15A-5543-8ABB-3E02EC3D7B66}"/>
                </a:ext>
              </a:extLst>
            </p:cNvPr>
            <p:cNvSpPr/>
            <p:nvPr/>
          </p:nvSpPr>
          <p:spPr>
            <a:xfrm>
              <a:off x="2215292" y="860215"/>
              <a:ext cx="180664" cy="180664"/>
            </a:xfrm>
            <a:prstGeom prst="ellipse">
              <a:avLst/>
            </a:prstGeom>
            <a:solidFill>
              <a:srgbClr val="DA4A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2" name="Oval 41">
              <a:extLst>
                <a:ext uri="{FF2B5EF4-FFF2-40B4-BE49-F238E27FC236}">
                  <a16:creationId xmlns:a16="http://schemas.microsoft.com/office/drawing/2014/main" id="{534FB051-C079-3DFA-32FD-D4E1285C25C4}"/>
                </a:ext>
              </a:extLst>
            </p:cNvPr>
            <p:cNvSpPr/>
            <p:nvPr/>
          </p:nvSpPr>
          <p:spPr>
            <a:xfrm>
              <a:off x="2215292" y="1104951"/>
              <a:ext cx="180664" cy="180664"/>
            </a:xfrm>
            <a:prstGeom prst="ellipse">
              <a:avLst/>
            </a:prstGeom>
            <a:solidFill>
              <a:srgbClr val="DA87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3" name="Oval 42">
              <a:extLst>
                <a:ext uri="{FF2B5EF4-FFF2-40B4-BE49-F238E27FC236}">
                  <a16:creationId xmlns:a16="http://schemas.microsoft.com/office/drawing/2014/main" id="{A3358941-33A8-0B63-C8F7-048B236F2C7C}"/>
                </a:ext>
              </a:extLst>
            </p:cNvPr>
            <p:cNvSpPr/>
            <p:nvPr/>
          </p:nvSpPr>
          <p:spPr>
            <a:xfrm>
              <a:off x="2215292" y="1349686"/>
              <a:ext cx="180664" cy="180664"/>
            </a:xfrm>
            <a:prstGeom prst="ellipse">
              <a:avLst/>
            </a:prstGeom>
            <a:solidFill>
              <a:srgbClr val="CFA14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4" name="Oval 43">
              <a:extLst>
                <a:ext uri="{FF2B5EF4-FFF2-40B4-BE49-F238E27FC236}">
                  <a16:creationId xmlns:a16="http://schemas.microsoft.com/office/drawing/2014/main" id="{FC47C233-3A26-75D0-A14F-A15C33169DB3}"/>
                </a:ext>
              </a:extLst>
            </p:cNvPr>
            <p:cNvSpPr/>
            <p:nvPr/>
          </p:nvSpPr>
          <p:spPr>
            <a:xfrm>
              <a:off x="2215292" y="1594422"/>
              <a:ext cx="180664" cy="180664"/>
            </a:xfrm>
            <a:prstGeom prst="ellipse">
              <a:avLst/>
            </a:prstGeom>
            <a:solidFill>
              <a:srgbClr val="F3C9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5" name="Oval 44">
              <a:extLst>
                <a:ext uri="{FF2B5EF4-FFF2-40B4-BE49-F238E27FC236}">
                  <a16:creationId xmlns:a16="http://schemas.microsoft.com/office/drawing/2014/main" id="{836E4649-668C-5CBB-6090-86DE6F423C5F}"/>
                </a:ext>
              </a:extLst>
            </p:cNvPr>
            <p:cNvSpPr/>
            <p:nvPr/>
          </p:nvSpPr>
          <p:spPr>
            <a:xfrm>
              <a:off x="2215292" y="1839157"/>
              <a:ext cx="180664" cy="180664"/>
            </a:xfrm>
            <a:prstGeom prst="ellipse">
              <a:avLst/>
            </a:prstGeom>
            <a:solidFill>
              <a:srgbClr val="FFD06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6" name="Oval 45">
              <a:extLst>
                <a:ext uri="{FF2B5EF4-FFF2-40B4-BE49-F238E27FC236}">
                  <a16:creationId xmlns:a16="http://schemas.microsoft.com/office/drawing/2014/main" id="{A4D9B28B-0533-721B-4C6C-EF2ED642864C}"/>
                </a:ext>
              </a:extLst>
            </p:cNvPr>
            <p:cNvSpPr/>
            <p:nvPr/>
          </p:nvSpPr>
          <p:spPr>
            <a:xfrm>
              <a:off x="2215292" y="2083893"/>
              <a:ext cx="180664" cy="180664"/>
            </a:xfrm>
            <a:prstGeom prst="ellipse">
              <a:avLst/>
            </a:prstGeom>
            <a:solidFill>
              <a:srgbClr val="FBE8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7" name="Oval 46">
              <a:extLst>
                <a:ext uri="{FF2B5EF4-FFF2-40B4-BE49-F238E27FC236}">
                  <a16:creationId xmlns:a16="http://schemas.microsoft.com/office/drawing/2014/main" id="{C9BA8C2D-930C-A23C-63FE-964A14495CE5}"/>
                </a:ext>
              </a:extLst>
            </p:cNvPr>
            <p:cNvSpPr/>
            <p:nvPr/>
          </p:nvSpPr>
          <p:spPr>
            <a:xfrm>
              <a:off x="2215292" y="2328628"/>
              <a:ext cx="180664" cy="180664"/>
            </a:xfrm>
            <a:prstGeom prst="ellipse">
              <a:avLst/>
            </a:prstGeom>
            <a:solidFill>
              <a:srgbClr val="E5F1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8" name="Oval 47">
              <a:extLst>
                <a:ext uri="{FF2B5EF4-FFF2-40B4-BE49-F238E27FC236}">
                  <a16:creationId xmlns:a16="http://schemas.microsoft.com/office/drawing/2014/main" id="{88F702A2-AC74-0740-0159-77C0E9CBEF43}"/>
                </a:ext>
              </a:extLst>
            </p:cNvPr>
            <p:cNvSpPr/>
            <p:nvPr/>
          </p:nvSpPr>
          <p:spPr>
            <a:xfrm>
              <a:off x="2215292" y="2573364"/>
              <a:ext cx="180664" cy="180664"/>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49" name="Oval 48">
              <a:extLst>
                <a:ext uri="{FF2B5EF4-FFF2-40B4-BE49-F238E27FC236}">
                  <a16:creationId xmlns:a16="http://schemas.microsoft.com/office/drawing/2014/main" id="{C606E4B9-BFA8-E61E-5CB2-DC3B7676B0DB}"/>
                </a:ext>
              </a:extLst>
            </p:cNvPr>
            <p:cNvSpPr/>
            <p:nvPr/>
          </p:nvSpPr>
          <p:spPr>
            <a:xfrm>
              <a:off x="2215292" y="2818099"/>
              <a:ext cx="180664" cy="180664"/>
            </a:xfrm>
            <a:prstGeom prst="ellipse">
              <a:avLst/>
            </a:prstGeom>
            <a:solidFill>
              <a:srgbClr val="ABD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50" name="Oval 49">
              <a:extLst>
                <a:ext uri="{FF2B5EF4-FFF2-40B4-BE49-F238E27FC236}">
                  <a16:creationId xmlns:a16="http://schemas.microsoft.com/office/drawing/2014/main" id="{62A8E925-66CF-DC06-BE15-4EA8E06ADBE6}"/>
                </a:ext>
              </a:extLst>
            </p:cNvPr>
            <p:cNvSpPr/>
            <p:nvPr/>
          </p:nvSpPr>
          <p:spPr>
            <a:xfrm>
              <a:off x="2215292" y="3062834"/>
              <a:ext cx="180664" cy="180664"/>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51" name="Oval 50">
              <a:extLst>
                <a:ext uri="{FF2B5EF4-FFF2-40B4-BE49-F238E27FC236}">
                  <a16:creationId xmlns:a16="http://schemas.microsoft.com/office/drawing/2014/main" id="{9CF95113-BF3D-0DE3-BBD2-50C263FF374C}"/>
                </a:ext>
              </a:extLst>
            </p:cNvPr>
            <p:cNvSpPr/>
            <p:nvPr/>
          </p:nvSpPr>
          <p:spPr>
            <a:xfrm>
              <a:off x="2215292" y="3307570"/>
              <a:ext cx="180664" cy="180664"/>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52" name="Oval 51">
              <a:extLst>
                <a:ext uri="{FF2B5EF4-FFF2-40B4-BE49-F238E27FC236}">
                  <a16:creationId xmlns:a16="http://schemas.microsoft.com/office/drawing/2014/main" id="{A0176873-B170-E005-1828-5CEB71AADA44}"/>
                </a:ext>
              </a:extLst>
            </p:cNvPr>
            <p:cNvSpPr/>
            <p:nvPr/>
          </p:nvSpPr>
          <p:spPr>
            <a:xfrm>
              <a:off x="2215292" y="3552305"/>
              <a:ext cx="180664" cy="180664"/>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53" name="Oval 52">
              <a:extLst>
                <a:ext uri="{FF2B5EF4-FFF2-40B4-BE49-F238E27FC236}">
                  <a16:creationId xmlns:a16="http://schemas.microsoft.com/office/drawing/2014/main" id="{3B6BC99C-68BC-A674-DBFD-E9C56CB484FD}"/>
                </a:ext>
              </a:extLst>
            </p:cNvPr>
            <p:cNvSpPr/>
            <p:nvPr/>
          </p:nvSpPr>
          <p:spPr>
            <a:xfrm>
              <a:off x="2215292" y="3797041"/>
              <a:ext cx="180664" cy="180664"/>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54" name="Oval 53">
              <a:extLst>
                <a:ext uri="{FF2B5EF4-FFF2-40B4-BE49-F238E27FC236}">
                  <a16:creationId xmlns:a16="http://schemas.microsoft.com/office/drawing/2014/main" id="{1BCE0F62-9322-77A8-80B1-F0FDEADFBBB1}"/>
                </a:ext>
              </a:extLst>
            </p:cNvPr>
            <p:cNvSpPr/>
            <p:nvPr/>
          </p:nvSpPr>
          <p:spPr>
            <a:xfrm>
              <a:off x="2215292" y="4041776"/>
              <a:ext cx="180664" cy="180664"/>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55" name="Oval 54">
              <a:extLst>
                <a:ext uri="{FF2B5EF4-FFF2-40B4-BE49-F238E27FC236}">
                  <a16:creationId xmlns:a16="http://schemas.microsoft.com/office/drawing/2014/main" id="{E111921E-5708-7426-1A90-DCFBA1FD7740}"/>
                </a:ext>
              </a:extLst>
            </p:cNvPr>
            <p:cNvSpPr/>
            <p:nvPr/>
          </p:nvSpPr>
          <p:spPr>
            <a:xfrm>
              <a:off x="2215292" y="4286508"/>
              <a:ext cx="180664" cy="180664"/>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grpSp>
      <p:sp>
        <p:nvSpPr>
          <p:cNvPr id="61" name="TextBox 60">
            <a:extLst>
              <a:ext uri="{FF2B5EF4-FFF2-40B4-BE49-F238E27FC236}">
                <a16:creationId xmlns:a16="http://schemas.microsoft.com/office/drawing/2014/main" id="{ACCE05CA-7A7E-7A42-84EE-CA20B8258C76}"/>
              </a:ext>
            </a:extLst>
          </p:cNvPr>
          <p:cNvSpPr txBox="1"/>
          <p:nvPr/>
        </p:nvSpPr>
        <p:spPr>
          <a:xfrm>
            <a:off x="706276" y="149775"/>
            <a:ext cx="1426883" cy="307777"/>
          </a:xfrm>
          <a:prstGeom prst="rect">
            <a:avLst/>
          </a:prstGeom>
          <a:noFill/>
        </p:spPr>
        <p:txBody>
          <a:bodyPr wrap="square">
            <a:spAutoFit/>
          </a:bodyPr>
          <a:lstStyle/>
          <a:p>
            <a:r>
              <a:rPr lang="ja-JP" altLang="en-US" sz="1400">
                <a:latin typeface="Yu Gothic" panose="020B0400000000000000" pitchFamily="34" charset="-128"/>
                <a:ea typeface="Yu Gothic" panose="020B0400000000000000" pitchFamily="34" charset="-128"/>
              </a:rPr>
              <a:t>摂氏</a:t>
            </a:r>
            <a:r>
              <a:rPr lang="ko-KR" altLang="en-US" sz="1400">
                <a:latin typeface="Yu Gothic" panose="020B0400000000000000" pitchFamily="34" charset="-128"/>
              </a:rPr>
              <a:t> </a:t>
            </a:r>
            <a:r>
              <a:rPr lang="en-AU" sz="1400" dirty="0">
                <a:latin typeface="Yu Gothic" panose="020B0400000000000000" pitchFamily="34" charset="-128"/>
                <a:ea typeface="Yu Gothic" panose="020B0400000000000000" pitchFamily="34" charset="-128"/>
              </a:rPr>
              <a:t>ºC / ºF</a:t>
            </a:r>
            <a:endParaRPr lang="en-AU" sz="1400" dirty="0">
              <a:solidFill>
                <a:schemeClr val="tx1"/>
              </a:solidFill>
              <a:latin typeface="Yu Gothic" panose="020B0400000000000000" pitchFamily="34" charset="-128"/>
              <a:ea typeface="Yu Gothic" panose="020B0400000000000000" pitchFamily="34" charset="-128"/>
            </a:endParaRPr>
          </a:p>
        </p:txBody>
      </p:sp>
      <p:sp>
        <p:nvSpPr>
          <p:cNvPr id="27" name="object 20">
            <a:extLst>
              <a:ext uri="{FF2B5EF4-FFF2-40B4-BE49-F238E27FC236}">
                <a16:creationId xmlns:a16="http://schemas.microsoft.com/office/drawing/2014/main" id="{981A22D5-A05D-2AC8-1D9B-2EEA20B620D3}"/>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TASMANIA</a:t>
            </a:r>
          </a:p>
        </p:txBody>
      </p:sp>
    </p:spTree>
    <p:extLst>
      <p:ext uri="{BB962C8B-B14F-4D97-AF65-F5344CB8AC3E}">
        <p14:creationId xmlns:p14="http://schemas.microsoft.com/office/powerpoint/2010/main" val="361790953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Picture 62">
            <a:extLst>
              <a:ext uri="{FF2B5EF4-FFF2-40B4-BE49-F238E27FC236}">
                <a16:creationId xmlns:a16="http://schemas.microsoft.com/office/drawing/2014/main" id="{21389B3B-DAA1-64D0-D6E1-9D5B9A7DC14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69263" y="-596567"/>
            <a:ext cx="10136449" cy="8298101"/>
          </a:xfrm>
          <a:prstGeom prst="rect">
            <a:avLst/>
          </a:prstGeom>
        </p:spPr>
      </p:pic>
      <p:sp>
        <p:nvSpPr>
          <p:cNvPr id="2" name="object 4">
            <a:extLst>
              <a:ext uri="{FF2B5EF4-FFF2-40B4-BE49-F238E27FC236}">
                <a16:creationId xmlns:a16="http://schemas.microsoft.com/office/drawing/2014/main" id="{1374F64B-836D-4AED-920A-CFA013B1A962}"/>
              </a:ext>
            </a:extLst>
          </p:cNvPr>
          <p:cNvSpPr txBox="1"/>
          <p:nvPr/>
        </p:nvSpPr>
        <p:spPr>
          <a:xfrm>
            <a:off x="407988" y="6270814"/>
            <a:ext cx="6041863" cy="1052785"/>
          </a:xfrm>
          <a:prstGeom prst="rect">
            <a:avLst/>
          </a:prstGeom>
        </p:spPr>
        <p:txBody>
          <a:bodyPr vert="horz" wrap="square" lIns="0" tIns="11521" rIns="0" bIns="0" rtlCol="0">
            <a:noAutofit/>
          </a:bodyPr>
          <a:lstStyle/>
          <a:p>
            <a:pPr defTabSz="829587">
              <a:lnSpc>
                <a:spcPct val="83000"/>
              </a:lnSpc>
              <a:tabLst>
                <a:tab pos="1156236" algn="l"/>
              </a:tabLst>
              <a:defRPr/>
            </a:pPr>
            <a:r>
              <a:rPr lang="en-US" altLang="ja-JP" sz="2400" b="1" dirty="0">
                <a:solidFill>
                  <a:schemeClr val="accent2"/>
                </a:solidFill>
                <a:latin typeface="Yu Gothic Medium" panose="020B0500000000000000" pitchFamily="34" charset="-128"/>
                <a:ea typeface="Yu Gothic Medium" panose="020B0500000000000000" pitchFamily="34" charset="-128"/>
                <a:cs typeface="Inter Display" panose="02000503000000020004" pitchFamily="2" charset="0"/>
              </a:rPr>
              <a:t>30</a:t>
            </a:r>
            <a:r>
              <a:rPr lang="ja-JP" altLang="en-US" sz="2400" b="1" dirty="0">
                <a:solidFill>
                  <a:schemeClr val="accent2"/>
                </a:solidFill>
                <a:latin typeface="Yu Gothic Medium" panose="020B0500000000000000" pitchFamily="34" charset="-128"/>
                <a:ea typeface="Yu Gothic Medium" panose="020B0500000000000000" pitchFamily="34" charset="-128"/>
                <a:cs typeface="Inter Display" panose="02000503000000020004" pitchFamily="2" charset="0"/>
              </a:rPr>
              <a:t>年平均</a:t>
            </a:r>
            <a:r>
              <a:rPr lang="en-US" altLang="ja-JP" sz="2400" b="1" dirty="0">
                <a:solidFill>
                  <a:schemeClr val="accent2"/>
                </a:solidFill>
                <a:latin typeface="Yu Gothic Medium" panose="020B0500000000000000" pitchFamily="34" charset="-128"/>
                <a:ea typeface="Yu Gothic Medium" panose="020B0500000000000000" pitchFamily="34" charset="-128"/>
                <a:cs typeface="Inter Display" panose="02000503000000020004" pitchFamily="2" charset="0"/>
              </a:rPr>
              <a:t>1976-2005</a:t>
            </a:r>
          </a:p>
          <a:p>
            <a:pPr defTabSz="829587">
              <a:lnSpc>
                <a:spcPct val="83000"/>
              </a:lnSpc>
              <a:tabLst>
                <a:tab pos="1156236" algn="l"/>
              </a:tabLst>
              <a:defRPr/>
            </a:pPr>
            <a:endParaRPr lang="en-US" altLang="ja-JP" sz="2400" b="1" dirty="0">
              <a:solidFill>
                <a:schemeClr val="accent2"/>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19" name="object 11">
            <a:extLst>
              <a:ext uri="{FF2B5EF4-FFF2-40B4-BE49-F238E27FC236}">
                <a16:creationId xmlns:a16="http://schemas.microsoft.com/office/drawing/2014/main" id="{9599D66E-55A8-24B9-E1FA-5FAACD277D8D}"/>
              </a:ext>
            </a:extLst>
          </p:cNvPr>
          <p:cNvSpPr txBox="1"/>
          <p:nvPr/>
        </p:nvSpPr>
        <p:spPr>
          <a:xfrm>
            <a:off x="4999530"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dirty="0">
                <a:ln>
                  <a:noFill/>
                </a:ln>
                <a:solidFill>
                  <a:schemeClr val="tx1"/>
                </a:solidFill>
                <a:effectLst/>
                <a:uLnTx/>
                <a:uFillTx/>
                <a:ea typeface="Malgun Gothic" panose="020B0503020000020004" pitchFamily="34" charset="-127"/>
                <a:cs typeface="Inter Display" panose="02000503000000020004" pitchFamily="2" charset="0"/>
              </a:rPr>
              <a:t>WESTERN AUSTRALIA</a:t>
            </a:r>
          </a:p>
        </p:txBody>
      </p:sp>
      <p:sp>
        <p:nvSpPr>
          <p:cNvPr id="20" name="object 15">
            <a:extLst>
              <a:ext uri="{FF2B5EF4-FFF2-40B4-BE49-F238E27FC236}">
                <a16:creationId xmlns:a16="http://schemas.microsoft.com/office/drawing/2014/main" id="{26C70A0E-03C5-54CE-933E-98EC2E77E088}"/>
              </a:ext>
            </a:extLst>
          </p:cNvPr>
          <p:cNvSpPr txBox="1"/>
          <p:nvPr/>
        </p:nvSpPr>
        <p:spPr>
          <a:xfrm>
            <a:off x="7189005"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NORTHERN TERRITORY</a:t>
            </a:r>
          </a:p>
        </p:txBody>
      </p:sp>
      <p:sp>
        <p:nvSpPr>
          <p:cNvPr id="21" name="object 17">
            <a:extLst>
              <a:ext uri="{FF2B5EF4-FFF2-40B4-BE49-F238E27FC236}">
                <a16:creationId xmlns:a16="http://schemas.microsoft.com/office/drawing/2014/main" id="{EEDA871A-821F-B5DF-7FFC-CAA5C467DDCD}"/>
              </a:ext>
            </a:extLst>
          </p:cNvPr>
          <p:cNvSpPr txBox="1"/>
          <p:nvPr/>
        </p:nvSpPr>
        <p:spPr>
          <a:xfrm>
            <a:off x="7262028"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SOUTH </a:t>
            </a:r>
            <a:r>
              <a:rPr kumimoji="0" lang="en-US"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A</a:t>
            </a: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USTRALIA</a:t>
            </a:r>
            <a:endParaRPr kumimoji="0"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endParaRPr>
          </a:p>
        </p:txBody>
      </p:sp>
      <p:sp>
        <p:nvSpPr>
          <p:cNvPr id="22" name="object 19">
            <a:extLst>
              <a:ext uri="{FF2B5EF4-FFF2-40B4-BE49-F238E27FC236}">
                <a16:creationId xmlns:a16="http://schemas.microsoft.com/office/drawing/2014/main" id="{EC29185E-C7B8-62AE-0CEC-58750658D9B6}"/>
              </a:ext>
            </a:extLst>
          </p:cNvPr>
          <p:cNvSpPr txBox="1"/>
          <p:nvPr/>
        </p:nvSpPr>
        <p:spPr>
          <a:xfrm>
            <a:off x="8901461"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QUEENSLAND</a:t>
            </a:r>
          </a:p>
        </p:txBody>
      </p:sp>
      <p:sp>
        <p:nvSpPr>
          <p:cNvPr id="23" name="object 20">
            <a:extLst>
              <a:ext uri="{FF2B5EF4-FFF2-40B4-BE49-F238E27FC236}">
                <a16:creationId xmlns:a16="http://schemas.microsoft.com/office/drawing/2014/main" id="{1AF6A217-F0A1-BC47-D99B-5B92D186B16D}"/>
              </a:ext>
            </a:extLst>
          </p:cNvPr>
          <p:cNvSpPr txBox="1"/>
          <p:nvPr/>
        </p:nvSpPr>
        <p:spPr>
          <a:xfrm>
            <a:off x="7918692" y="6412764"/>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a:ln>
                  <a:noFill/>
                </a:ln>
                <a:solidFill>
                  <a:schemeClr val="bg1"/>
                </a:solidFill>
                <a:effectLst/>
                <a:uLnTx/>
                <a:uFillTx/>
                <a:latin typeface="Arial"/>
                <a:cs typeface="Hellix"/>
              </a:rPr>
              <a:t>TASMANIA</a:t>
            </a:r>
          </a:p>
        </p:txBody>
      </p:sp>
      <p:sp>
        <p:nvSpPr>
          <p:cNvPr id="24" name="object 93">
            <a:extLst>
              <a:ext uri="{FF2B5EF4-FFF2-40B4-BE49-F238E27FC236}">
                <a16:creationId xmlns:a16="http://schemas.microsoft.com/office/drawing/2014/main" id="{C0F6D6B4-DF2B-ABFA-1637-87F55F5B801E}"/>
              </a:ext>
            </a:extLst>
          </p:cNvPr>
          <p:cNvSpPr txBox="1"/>
          <p:nvPr/>
        </p:nvSpPr>
        <p:spPr>
          <a:xfrm>
            <a:off x="9136665" y="4259084"/>
            <a:ext cx="1229504"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NEW SOUTH WALE</a:t>
            </a: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S</a:t>
            </a:r>
            <a:endParaRPr kumimoji="0" sz="110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endParaRPr>
          </a:p>
        </p:txBody>
      </p:sp>
      <p:sp>
        <p:nvSpPr>
          <p:cNvPr id="25" name="object 20">
            <a:extLst>
              <a:ext uri="{FF2B5EF4-FFF2-40B4-BE49-F238E27FC236}">
                <a16:creationId xmlns:a16="http://schemas.microsoft.com/office/drawing/2014/main" id="{EF48A1F7-5D1B-05C3-B8E1-1E734C3144F3}"/>
              </a:ext>
            </a:extLst>
          </p:cNvPr>
          <p:cNvSpPr txBox="1"/>
          <p:nvPr/>
        </p:nvSpPr>
        <p:spPr>
          <a:xfrm>
            <a:off x="8943187"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VICTORIA</a:t>
            </a:r>
          </a:p>
        </p:txBody>
      </p:sp>
      <p:sp>
        <p:nvSpPr>
          <p:cNvPr id="26" name="object 20">
            <a:extLst>
              <a:ext uri="{FF2B5EF4-FFF2-40B4-BE49-F238E27FC236}">
                <a16:creationId xmlns:a16="http://schemas.microsoft.com/office/drawing/2014/main" id="{883C6D72-055A-B7CA-04C0-427D461DBC51}"/>
              </a:ext>
            </a:extLst>
          </p:cNvPr>
          <p:cNvSpPr txBox="1"/>
          <p:nvPr/>
        </p:nvSpPr>
        <p:spPr>
          <a:xfrm>
            <a:off x="9274280" y="4756555"/>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AUSTRALIAN </a:t>
            </a:r>
            <a:br>
              <a:rPr kumimoji="0" lang="en-AU" sz="7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br>
            <a:r>
              <a:rPr kumimoji="0" lang="en-AU" sz="7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CAPITAL TERRITORY</a:t>
            </a:r>
          </a:p>
        </p:txBody>
      </p:sp>
      <p:sp>
        <p:nvSpPr>
          <p:cNvPr id="28" name="object 11">
            <a:extLst>
              <a:ext uri="{FF2B5EF4-FFF2-40B4-BE49-F238E27FC236}">
                <a16:creationId xmlns:a16="http://schemas.microsoft.com/office/drawing/2014/main" id="{9FF0F47D-E5A1-5869-676B-8D50DB12367B}"/>
              </a:ext>
            </a:extLst>
          </p:cNvPr>
          <p:cNvSpPr txBox="1"/>
          <p:nvPr/>
        </p:nvSpPr>
        <p:spPr>
          <a:xfrm>
            <a:off x="10384040" y="5026399"/>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Canberra</a:t>
            </a:r>
          </a:p>
        </p:txBody>
      </p:sp>
      <p:sp>
        <p:nvSpPr>
          <p:cNvPr id="29" name="object 11">
            <a:extLst>
              <a:ext uri="{FF2B5EF4-FFF2-40B4-BE49-F238E27FC236}">
                <a16:creationId xmlns:a16="http://schemas.microsoft.com/office/drawing/2014/main" id="{AE60D30C-0B52-8822-E319-F50991D8E0C8}"/>
              </a:ext>
            </a:extLst>
          </p:cNvPr>
          <p:cNvSpPr txBox="1"/>
          <p:nvPr/>
        </p:nvSpPr>
        <p:spPr>
          <a:xfrm>
            <a:off x="11011563" y="3525393"/>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Brisbane</a:t>
            </a:r>
          </a:p>
        </p:txBody>
      </p:sp>
      <p:sp>
        <p:nvSpPr>
          <p:cNvPr id="30" name="object 11">
            <a:extLst>
              <a:ext uri="{FF2B5EF4-FFF2-40B4-BE49-F238E27FC236}">
                <a16:creationId xmlns:a16="http://schemas.microsoft.com/office/drawing/2014/main" id="{C92C6C7A-46AF-3A35-5134-8263300706C1}"/>
              </a:ext>
            </a:extLst>
          </p:cNvPr>
          <p:cNvSpPr txBox="1"/>
          <p:nvPr/>
        </p:nvSpPr>
        <p:spPr>
          <a:xfrm>
            <a:off x="8736476" y="5590008"/>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Melbourne</a:t>
            </a:r>
          </a:p>
        </p:txBody>
      </p:sp>
      <p:sp>
        <p:nvSpPr>
          <p:cNvPr id="31" name="object 11">
            <a:extLst>
              <a:ext uri="{FF2B5EF4-FFF2-40B4-BE49-F238E27FC236}">
                <a16:creationId xmlns:a16="http://schemas.microsoft.com/office/drawing/2014/main" id="{BB469845-8A3C-6E6A-0A92-8E2BF02CE68D}"/>
              </a:ext>
            </a:extLst>
          </p:cNvPr>
          <p:cNvSpPr txBox="1"/>
          <p:nvPr/>
        </p:nvSpPr>
        <p:spPr>
          <a:xfrm>
            <a:off x="7563909" y="4850849"/>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Adelaide</a:t>
            </a:r>
          </a:p>
        </p:txBody>
      </p:sp>
      <p:sp>
        <p:nvSpPr>
          <p:cNvPr id="32" name="object 11">
            <a:extLst>
              <a:ext uri="{FF2B5EF4-FFF2-40B4-BE49-F238E27FC236}">
                <a16:creationId xmlns:a16="http://schemas.microsoft.com/office/drawing/2014/main" id="{1FDED5B8-DEA2-37D5-A9B4-F15E28620072}"/>
              </a:ext>
            </a:extLst>
          </p:cNvPr>
          <p:cNvSpPr txBox="1"/>
          <p:nvPr/>
        </p:nvSpPr>
        <p:spPr>
          <a:xfrm>
            <a:off x="9845670" y="6393444"/>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Hobart</a:t>
            </a:r>
          </a:p>
        </p:txBody>
      </p:sp>
      <p:sp>
        <p:nvSpPr>
          <p:cNvPr id="33" name="object 11">
            <a:extLst>
              <a:ext uri="{FF2B5EF4-FFF2-40B4-BE49-F238E27FC236}">
                <a16:creationId xmlns:a16="http://schemas.microsoft.com/office/drawing/2014/main" id="{A3383F36-4B79-BAEB-E119-76B1E98E1DC4}"/>
              </a:ext>
            </a:extLst>
          </p:cNvPr>
          <p:cNvSpPr txBox="1"/>
          <p:nvPr/>
        </p:nvSpPr>
        <p:spPr>
          <a:xfrm>
            <a:off x="10528386" y="4711478"/>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Sydney</a:t>
            </a:r>
          </a:p>
        </p:txBody>
      </p:sp>
      <p:sp>
        <p:nvSpPr>
          <p:cNvPr id="34" name="object 11">
            <a:extLst>
              <a:ext uri="{FF2B5EF4-FFF2-40B4-BE49-F238E27FC236}">
                <a16:creationId xmlns:a16="http://schemas.microsoft.com/office/drawing/2014/main" id="{57AB0089-0C95-3003-8B6D-A945BD491DA6}"/>
              </a:ext>
            </a:extLst>
          </p:cNvPr>
          <p:cNvSpPr txBox="1"/>
          <p:nvPr/>
        </p:nvSpPr>
        <p:spPr>
          <a:xfrm rot="16200000">
            <a:off x="11195676" y="5723281"/>
            <a:ext cx="1656431" cy="219268"/>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rPr>
              <a:t>Source: Bureau of Meteorology</a:t>
            </a:r>
            <a:endParaRPr sz="800" b="0" dirty="0">
              <a:solidFill>
                <a:schemeClr val="tx1"/>
              </a:solidFill>
            </a:endParaRPr>
          </a:p>
        </p:txBody>
      </p:sp>
      <p:sp>
        <p:nvSpPr>
          <p:cNvPr id="35" name="object 11">
            <a:extLst>
              <a:ext uri="{FF2B5EF4-FFF2-40B4-BE49-F238E27FC236}">
                <a16:creationId xmlns:a16="http://schemas.microsoft.com/office/drawing/2014/main" id="{57C4C26D-9F5D-1943-167D-121A7E227341}"/>
              </a:ext>
            </a:extLst>
          </p:cNvPr>
          <p:cNvSpPr txBox="1"/>
          <p:nvPr/>
        </p:nvSpPr>
        <p:spPr>
          <a:xfrm>
            <a:off x="6423724" y="485167"/>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rPr>
              <a:t>Darwin</a:t>
            </a:r>
          </a:p>
        </p:txBody>
      </p:sp>
      <p:sp>
        <p:nvSpPr>
          <p:cNvPr id="36" name="object 11">
            <a:extLst>
              <a:ext uri="{FF2B5EF4-FFF2-40B4-BE49-F238E27FC236}">
                <a16:creationId xmlns:a16="http://schemas.microsoft.com/office/drawing/2014/main" id="{10825B0B-3AF3-87E9-3EF4-6CD623B04EF6}"/>
              </a:ext>
            </a:extLst>
          </p:cNvPr>
          <p:cNvSpPr txBox="1"/>
          <p:nvPr/>
        </p:nvSpPr>
        <p:spPr>
          <a:xfrm>
            <a:off x="4187293" y="4375789"/>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rPr>
              <a:t>Perth</a:t>
            </a:r>
          </a:p>
        </p:txBody>
      </p:sp>
      <p:sp>
        <p:nvSpPr>
          <p:cNvPr id="61" name="TextBox 60">
            <a:extLst>
              <a:ext uri="{FF2B5EF4-FFF2-40B4-BE49-F238E27FC236}">
                <a16:creationId xmlns:a16="http://schemas.microsoft.com/office/drawing/2014/main" id="{ACCE05CA-7A7E-7A42-84EE-CA20B8258C76}"/>
              </a:ext>
            </a:extLst>
          </p:cNvPr>
          <p:cNvSpPr txBox="1"/>
          <p:nvPr/>
        </p:nvSpPr>
        <p:spPr>
          <a:xfrm>
            <a:off x="838437" y="508682"/>
            <a:ext cx="1579299" cy="307777"/>
          </a:xfrm>
          <a:prstGeom prst="rect">
            <a:avLst/>
          </a:prstGeom>
          <a:noFill/>
        </p:spPr>
        <p:txBody>
          <a:bodyPr wrap="square">
            <a:spAutoFit/>
          </a:bodyPr>
          <a:lstStyle/>
          <a:p>
            <a:r>
              <a:rPr lang="en-AU" altLang="ko-KR" sz="1400" dirty="0"/>
              <a:t>Millimetres</a:t>
            </a:r>
            <a:endParaRPr lang="en-AU" sz="1400" dirty="0">
              <a:solidFill>
                <a:schemeClr val="tx1"/>
              </a:solidFill>
            </a:endParaRPr>
          </a:p>
        </p:txBody>
      </p:sp>
      <p:grpSp>
        <p:nvGrpSpPr>
          <p:cNvPr id="80" name="Group 79">
            <a:extLst>
              <a:ext uri="{FF2B5EF4-FFF2-40B4-BE49-F238E27FC236}">
                <a16:creationId xmlns:a16="http://schemas.microsoft.com/office/drawing/2014/main" id="{1B9350A9-735D-3674-C4E0-39F10FF0264F}"/>
              </a:ext>
            </a:extLst>
          </p:cNvPr>
          <p:cNvGrpSpPr/>
          <p:nvPr/>
        </p:nvGrpSpPr>
        <p:grpSpPr>
          <a:xfrm>
            <a:off x="642159" y="900333"/>
            <a:ext cx="1555120" cy="3438260"/>
            <a:chOff x="474103" y="1037367"/>
            <a:chExt cx="1555120" cy="3438260"/>
          </a:xfrm>
        </p:grpSpPr>
        <p:sp>
          <p:nvSpPr>
            <p:cNvPr id="43" name="Oval 42">
              <a:extLst>
                <a:ext uri="{FF2B5EF4-FFF2-40B4-BE49-F238E27FC236}">
                  <a16:creationId xmlns:a16="http://schemas.microsoft.com/office/drawing/2014/main" id="{A3358941-33A8-0B63-C8F7-048B236F2C7C}"/>
                </a:ext>
              </a:extLst>
            </p:cNvPr>
            <p:cNvSpPr/>
            <p:nvPr/>
          </p:nvSpPr>
          <p:spPr>
            <a:xfrm rot="10800000">
              <a:off x="474103" y="4259475"/>
              <a:ext cx="196278" cy="196279"/>
            </a:xfrm>
            <a:prstGeom prst="ellipse">
              <a:avLst/>
            </a:prstGeom>
            <a:solidFill>
              <a:schemeClr val="bg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Oval 43">
              <a:extLst>
                <a:ext uri="{FF2B5EF4-FFF2-40B4-BE49-F238E27FC236}">
                  <a16:creationId xmlns:a16="http://schemas.microsoft.com/office/drawing/2014/main" id="{FC47C233-3A26-75D0-A14F-A15C33169DB3}"/>
                </a:ext>
              </a:extLst>
            </p:cNvPr>
            <p:cNvSpPr/>
            <p:nvPr/>
          </p:nvSpPr>
          <p:spPr>
            <a:xfrm rot="10800000">
              <a:off x="474103" y="3993587"/>
              <a:ext cx="196278" cy="196279"/>
            </a:xfrm>
            <a:prstGeom prst="ellipse">
              <a:avLst/>
            </a:prstGeom>
            <a:solidFill>
              <a:srgbClr val="FCEF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44">
              <a:extLst>
                <a:ext uri="{FF2B5EF4-FFF2-40B4-BE49-F238E27FC236}">
                  <a16:creationId xmlns:a16="http://schemas.microsoft.com/office/drawing/2014/main" id="{836E4649-668C-5CBB-6090-86DE6F423C5F}"/>
                </a:ext>
              </a:extLst>
            </p:cNvPr>
            <p:cNvSpPr/>
            <p:nvPr/>
          </p:nvSpPr>
          <p:spPr>
            <a:xfrm rot="10800000">
              <a:off x="474103" y="3727699"/>
              <a:ext cx="196278" cy="196279"/>
            </a:xfrm>
            <a:prstGeom prst="ellipse">
              <a:avLst/>
            </a:prstGeom>
            <a:solidFill>
              <a:srgbClr val="FFDD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Oval 45">
              <a:extLst>
                <a:ext uri="{FF2B5EF4-FFF2-40B4-BE49-F238E27FC236}">
                  <a16:creationId xmlns:a16="http://schemas.microsoft.com/office/drawing/2014/main" id="{A4D9B28B-0533-721B-4C6C-EF2ED642864C}"/>
                </a:ext>
              </a:extLst>
            </p:cNvPr>
            <p:cNvSpPr/>
            <p:nvPr/>
          </p:nvSpPr>
          <p:spPr>
            <a:xfrm rot="10800000">
              <a:off x="474103" y="3461811"/>
              <a:ext cx="196278" cy="196279"/>
            </a:xfrm>
            <a:prstGeom prst="ellipse">
              <a:avLst/>
            </a:prstGeom>
            <a:solidFill>
              <a:srgbClr val="FFCF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Oval 46">
              <a:extLst>
                <a:ext uri="{FF2B5EF4-FFF2-40B4-BE49-F238E27FC236}">
                  <a16:creationId xmlns:a16="http://schemas.microsoft.com/office/drawing/2014/main" id="{C9BA8C2D-930C-A23C-63FE-964A14495CE5}"/>
                </a:ext>
              </a:extLst>
            </p:cNvPr>
            <p:cNvSpPr/>
            <p:nvPr/>
          </p:nvSpPr>
          <p:spPr>
            <a:xfrm rot="10800000">
              <a:off x="474103" y="3195924"/>
              <a:ext cx="196278" cy="196279"/>
            </a:xfrm>
            <a:prstGeom prst="ellipse">
              <a:avLst/>
            </a:prstGeom>
            <a:solidFill>
              <a:srgbClr val="F3C94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Oval 47">
              <a:extLst>
                <a:ext uri="{FF2B5EF4-FFF2-40B4-BE49-F238E27FC236}">
                  <a16:creationId xmlns:a16="http://schemas.microsoft.com/office/drawing/2014/main" id="{88F702A2-AC74-0740-0159-77C0E9CBEF43}"/>
                </a:ext>
              </a:extLst>
            </p:cNvPr>
            <p:cNvSpPr/>
            <p:nvPr/>
          </p:nvSpPr>
          <p:spPr>
            <a:xfrm rot="10800000">
              <a:off x="474103" y="2930035"/>
              <a:ext cx="196278" cy="196279"/>
            </a:xfrm>
            <a:prstGeom prst="ellipse">
              <a:avLst/>
            </a:prstGeom>
            <a:solidFill>
              <a:srgbClr val="CDE0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Oval 48">
              <a:extLst>
                <a:ext uri="{FF2B5EF4-FFF2-40B4-BE49-F238E27FC236}">
                  <a16:creationId xmlns:a16="http://schemas.microsoft.com/office/drawing/2014/main" id="{C606E4B9-BFA8-E61E-5CB2-DC3B7676B0DB}"/>
                </a:ext>
              </a:extLst>
            </p:cNvPr>
            <p:cNvSpPr/>
            <p:nvPr/>
          </p:nvSpPr>
          <p:spPr>
            <a:xfrm rot="10800000">
              <a:off x="474103" y="2664148"/>
              <a:ext cx="196278" cy="196279"/>
            </a:xfrm>
            <a:prstGeom prst="ellipse">
              <a:avLst/>
            </a:prstGeom>
            <a:solidFill>
              <a:srgbClr val="A3BF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49">
              <a:extLst>
                <a:ext uri="{FF2B5EF4-FFF2-40B4-BE49-F238E27FC236}">
                  <a16:creationId xmlns:a16="http://schemas.microsoft.com/office/drawing/2014/main" id="{62A8E925-66CF-DC06-BE15-4EA8E06ADBE6}"/>
                </a:ext>
              </a:extLst>
            </p:cNvPr>
            <p:cNvSpPr/>
            <p:nvPr/>
          </p:nvSpPr>
          <p:spPr>
            <a:xfrm rot="10800000">
              <a:off x="474103" y="2398261"/>
              <a:ext cx="196278" cy="196279"/>
            </a:xfrm>
            <a:prstGeom prst="ellipse">
              <a:avLst/>
            </a:prstGeom>
            <a:solidFill>
              <a:srgbClr val="5BC5B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Oval 50">
              <a:extLst>
                <a:ext uri="{FF2B5EF4-FFF2-40B4-BE49-F238E27FC236}">
                  <a16:creationId xmlns:a16="http://schemas.microsoft.com/office/drawing/2014/main" id="{9CF95113-BF3D-0DE3-BBD2-50C263FF374C}"/>
                </a:ext>
              </a:extLst>
            </p:cNvPr>
            <p:cNvSpPr/>
            <p:nvPr/>
          </p:nvSpPr>
          <p:spPr>
            <a:xfrm rot="10800000">
              <a:off x="474103" y="2132373"/>
              <a:ext cx="196278" cy="196279"/>
            </a:xfrm>
            <a:prstGeom prst="ellipse">
              <a:avLst/>
            </a:prstGeom>
            <a:solidFill>
              <a:srgbClr val="419E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a:extLst>
                <a:ext uri="{FF2B5EF4-FFF2-40B4-BE49-F238E27FC236}">
                  <a16:creationId xmlns:a16="http://schemas.microsoft.com/office/drawing/2014/main" id="{A0176873-B170-E005-1828-5CEB71AADA44}"/>
                </a:ext>
              </a:extLst>
            </p:cNvPr>
            <p:cNvSpPr/>
            <p:nvPr/>
          </p:nvSpPr>
          <p:spPr>
            <a:xfrm rot="10800000">
              <a:off x="474103" y="1866485"/>
              <a:ext cx="196278" cy="196279"/>
            </a:xfrm>
            <a:prstGeom prst="ellipse">
              <a:avLst/>
            </a:prstGeom>
            <a:solidFill>
              <a:srgbClr val="3F81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52">
              <a:extLst>
                <a:ext uri="{FF2B5EF4-FFF2-40B4-BE49-F238E27FC236}">
                  <a16:creationId xmlns:a16="http://schemas.microsoft.com/office/drawing/2014/main" id="{3B6BC99C-68BC-A674-DBFD-E9C56CB484FD}"/>
                </a:ext>
              </a:extLst>
            </p:cNvPr>
            <p:cNvSpPr/>
            <p:nvPr/>
          </p:nvSpPr>
          <p:spPr>
            <a:xfrm rot="10800000">
              <a:off x="474103" y="1600597"/>
              <a:ext cx="196278" cy="196279"/>
            </a:xfrm>
            <a:prstGeom prst="ellipse">
              <a:avLst/>
            </a:prstGeom>
            <a:solidFill>
              <a:srgbClr val="378F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val 53">
              <a:extLst>
                <a:ext uri="{FF2B5EF4-FFF2-40B4-BE49-F238E27FC236}">
                  <a16:creationId xmlns:a16="http://schemas.microsoft.com/office/drawing/2014/main" id="{1BCE0F62-9322-77A8-80B1-F0FDEADFBBB1}"/>
                </a:ext>
              </a:extLst>
            </p:cNvPr>
            <p:cNvSpPr/>
            <p:nvPr/>
          </p:nvSpPr>
          <p:spPr>
            <a:xfrm rot="10800000">
              <a:off x="474103" y="1334710"/>
              <a:ext cx="196278" cy="196279"/>
            </a:xfrm>
            <a:prstGeom prst="ellipse">
              <a:avLst/>
            </a:prstGeom>
            <a:solidFill>
              <a:srgbClr val="468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val 54">
              <a:extLst>
                <a:ext uri="{FF2B5EF4-FFF2-40B4-BE49-F238E27FC236}">
                  <a16:creationId xmlns:a16="http://schemas.microsoft.com/office/drawing/2014/main" id="{E111921E-5708-7426-1A90-DCFBA1FD7740}"/>
                </a:ext>
              </a:extLst>
            </p:cNvPr>
            <p:cNvSpPr/>
            <p:nvPr/>
          </p:nvSpPr>
          <p:spPr>
            <a:xfrm rot="10800000">
              <a:off x="474103" y="1068826"/>
              <a:ext cx="196278" cy="196279"/>
            </a:xfrm>
            <a:prstGeom prst="ellipse">
              <a:avLst/>
            </a:prstGeom>
            <a:solidFill>
              <a:srgbClr val="2F54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9" name="Group 78">
              <a:extLst>
                <a:ext uri="{FF2B5EF4-FFF2-40B4-BE49-F238E27FC236}">
                  <a16:creationId xmlns:a16="http://schemas.microsoft.com/office/drawing/2014/main" id="{C21FE6A4-D093-DD9C-21AF-3E2B0ECE0289}"/>
                </a:ext>
              </a:extLst>
            </p:cNvPr>
            <p:cNvGrpSpPr/>
            <p:nvPr/>
          </p:nvGrpSpPr>
          <p:grpSpPr>
            <a:xfrm>
              <a:off x="773392" y="1037367"/>
              <a:ext cx="1255831" cy="3438260"/>
              <a:chOff x="2108246" y="1101678"/>
              <a:chExt cx="1255831" cy="3438260"/>
            </a:xfrm>
          </p:grpSpPr>
          <p:sp>
            <p:nvSpPr>
              <p:cNvPr id="66" name="object 11">
                <a:extLst>
                  <a:ext uri="{FF2B5EF4-FFF2-40B4-BE49-F238E27FC236}">
                    <a16:creationId xmlns:a16="http://schemas.microsoft.com/office/drawing/2014/main" id="{8D43ACDB-2874-9184-76FB-19D535697605}"/>
                  </a:ext>
                </a:extLst>
              </p:cNvPr>
              <p:cNvSpPr txBox="1"/>
              <p:nvPr/>
            </p:nvSpPr>
            <p:spPr>
              <a:xfrm flipH="1">
                <a:off x="2108246" y="1101678"/>
                <a:ext cx="125583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3200 / 126</a:t>
                </a:r>
                <a:endParaRPr sz="1400" b="0" dirty="0">
                  <a:solidFill>
                    <a:schemeClr val="tx1"/>
                  </a:solidFill>
                </a:endParaRPr>
              </a:p>
            </p:txBody>
          </p:sp>
          <p:sp>
            <p:nvSpPr>
              <p:cNvPr id="67" name="object 11">
                <a:extLst>
                  <a:ext uri="{FF2B5EF4-FFF2-40B4-BE49-F238E27FC236}">
                    <a16:creationId xmlns:a16="http://schemas.microsoft.com/office/drawing/2014/main" id="{714419B0-672C-03CC-274C-ADA42178DD4B}"/>
                  </a:ext>
                </a:extLst>
              </p:cNvPr>
              <p:cNvSpPr txBox="1"/>
              <p:nvPr/>
            </p:nvSpPr>
            <p:spPr>
              <a:xfrm flipH="1">
                <a:off x="2108246" y="1368804"/>
                <a:ext cx="111746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2400 / 94.5</a:t>
                </a:r>
                <a:endParaRPr sz="1400" b="0" dirty="0">
                  <a:solidFill>
                    <a:schemeClr val="tx1"/>
                  </a:solidFill>
                </a:endParaRPr>
              </a:p>
            </p:txBody>
          </p:sp>
          <p:sp>
            <p:nvSpPr>
              <p:cNvPr id="68" name="object 11">
                <a:extLst>
                  <a:ext uri="{FF2B5EF4-FFF2-40B4-BE49-F238E27FC236}">
                    <a16:creationId xmlns:a16="http://schemas.microsoft.com/office/drawing/2014/main" id="{B4166A83-4870-7851-B295-14768B25E580}"/>
                  </a:ext>
                </a:extLst>
              </p:cNvPr>
              <p:cNvSpPr txBox="1"/>
              <p:nvPr/>
            </p:nvSpPr>
            <p:spPr>
              <a:xfrm flipH="1">
                <a:off x="2108246" y="1635929"/>
                <a:ext cx="111746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2000 / 78.7</a:t>
                </a:r>
                <a:endParaRPr sz="1400" b="0" dirty="0">
                  <a:solidFill>
                    <a:schemeClr val="tx1"/>
                  </a:solidFill>
                </a:endParaRPr>
              </a:p>
            </p:txBody>
          </p:sp>
          <p:sp>
            <p:nvSpPr>
              <p:cNvPr id="69" name="object 11">
                <a:extLst>
                  <a:ext uri="{FF2B5EF4-FFF2-40B4-BE49-F238E27FC236}">
                    <a16:creationId xmlns:a16="http://schemas.microsoft.com/office/drawing/2014/main" id="{EAA64494-B0E3-7827-E467-6A244307A0C3}"/>
                  </a:ext>
                </a:extLst>
              </p:cNvPr>
              <p:cNvSpPr txBox="1"/>
              <p:nvPr/>
            </p:nvSpPr>
            <p:spPr>
              <a:xfrm flipH="1">
                <a:off x="2108246" y="1903054"/>
                <a:ext cx="111745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1600 / 63</a:t>
                </a:r>
                <a:endParaRPr sz="1400" b="0" dirty="0">
                  <a:solidFill>
                    <a:schemeClr val="tx1"/>
                  </a:solidFill>
                </a:endParaRPr>
              </a:p>
            </p:txBody>
          </p:sp>
          <p:sp>
            <p:nvSpPr>
              <p:cNvPr id="70" name="object 11">
                <a:extLst>
                  <a:ext uri="{FF2B5EF4-FFF2-40B4-BE49-F238E27FC236}">
                    <a16:creationId xmlns:a16="http://schemas.microsoft.com/office/drawing/2014/main" id="{3BBD7E54-F884-4FC0-63E9-0200222CE455}"/>
                  </a:ext>
                </a:extLst>
              </p:cNvPr>
              <p:cNvSpPr txBox="1"/>
              <p:nvPr/>
            </p:nvSpPr>
            <p:spPr>
              <a:xfrm flipH="1">
                <a:off x="2108247" y="2170179"/>
                <a:ext cx="9669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1200 / 47.2</a:t>
                </a:r>
                <a:endParaRPr sz="1400" b="0" dirty="0">
                  <a:solidFill>
                    <a:schemeClr val="tx1"/>
                  </a:solidFill>
                </a:endParaRPr>
              </a:p>
            </p:txBody>
          </p:sp>
          <p:sp>
            <p:nvSpPr>
              <p:cNvPr id="71" name="object 11">
                <a:extLst>
                  <a:ext uri="{FF2B5EF4-FFF2-40B4-BE49-F238E27FC236}">
                    <a16:creationId xmlns:a16="http://schemas.microsoft.com/office/drawing/2014/main" id="{55E66789-A2C0-26DA-A635-63F1B20AE455}"/>
                  </a:ext>
                </a:extLst>
              </p:cNvPr>
              <p:cNvSpPr txBox="1"/>
              <p:nvPr/>
            </p:nvSpPr>
            <p:spPr>
              <a:xfrm flipH="1">
                <a:off x="2108247" y="2437304"/>
                <a:ext cx="111745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100 / 39.40</a:t>
                </a:r>
                <a:endParaRPr sz="1400" b="0" dirty="0">
                  <a:solidFill>
                    <a:schemeClr val="tx1"/>
                  </a:solidFill>
                </a:endParaRPr>
              </a:p>
            </p:txBody>
          </p:sp>
          <p:sp>
            <p:nvSpPr>
              <p:cNvPr id="72" name="object 11">
                <a:extLst>
                  <a:ext uri="{FF2B5EF4-FFF2-40B4-BE49-F238E27FC236}">
                    <a16:creationId xmlns:a16="http://schemas.microsoft.com/office/drawing/2014/main" id="{AF3B028F-A041-808A-15D3-444577C929C9}"/>
                  </a:ext>
                </a:extLst>
              </p:cNvPr>
              <p:cNvSpPr txBox="1"/>
              <p:nvPr/>
            </p:nvSpPr>
            <p:spPr>
              <a:xfrm flipH="1">
                <a:off x="2108246" y="2704429"/>
                <a:ext cx="1117457"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800 / 31.5</a:t>
                </a:r>
                <a:endParaRPr sz="1400" b="0" dirty="0">
                  <a:solidFill>
                    <a:schemeClr val="tx1"/>
                  </a:solidFill>
                </a:endParaRPr>
              </a:p>
            </p:txBody>
          </p:sp>
          <p:sp>
            <p:nvSpPr>
              <p:cNvPr id="73" name="object 11">
                <a:extLst>
                  <a:ext uri="{FF2B5EF4-FFF2-40B4-BE49-F238E27FC236}">
                    <a16:creationId xmlns:a16="http://schemas.microsoft.com/office/drawing/2014/main" id="{F3EF5F1F-A2C5-F4B7-8DED-341797526980}"/>
                  </a:ext>
                </a:extLst>
              </p:cNvPr>
              <p:cNvSpPr txBox="1"/>
              <p:nvPr/>
            </p:nvSpPr>
            <p:spPr>
              <a:xfrm flipH="1">
                <a:off x="2108247" y="2971554"/>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600 / 23.6</a:t>
                </a:r>
                <a:endParaRPr sz="1400" b="0" dirty="0">
                  <a:solidFill>
                    <a:schemeClr val="tx1"/>
                  </a:solidFill>
                </a:endParaRPr>
              </a:p>
            </p:txBody>
          </p:sp>
          <p:sp>
            <p:nvSpPr>
              <p:cNvPr id="74" name="object 11">
                <a:extLst>
                  <a:ext uri="{FF2B5EF4-FFF2-40B4-BE49-F238E27FC236}">
                    <a16:creationId xmlns:a16="http://schemas.microsoft.com/office/drawing/2014/main" id="{98884E9F-638D-CC42-B972-4BCBB071FE81}"/>
                  </a:ext>
                </a:extLst>
              </p:cNvPr>
              <p:cNvSpPr txBox="1"/>
              <p:nvPr/>
            </p:nvSpPr>
            <p:spPr>
              <a:xfrm flipH="1">
                <a:off x="2108247" y="3238679"/>
                <a:ext cx="97979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500 / 19.7</a:t>
                </a:r>
                <a:endParaRPr sz="1400" b="0" dirty="0">
                  <a:solidFill>
                    <a:schemeClr val="tx1"/>
                  </a:solidFill>
                </a:endParaRPr>
              </a:p>
            </p:txBody>
          </p:sp>
          <p:sp>
            <p:nvSpPr>
              <p:cNvPr id="75" name="object 11">
                <a:extLst>
                  <a:ext uri="{FF2B5EF4-FFF2-40B4-BE49-F238E27FC236}">
                    <a16:creationId xmlns:a16="http://schemas.microsoft.com/office/drawing/2014/main" id="{2584428E-49FA-02EE-835F-193427F4955F}"/>
                  </a:ext>
                </a:extLst>
              </p:cNvPr>
              <p:cNvSpPr txBox="1"/>
              <p:nvPr/>
            </p:nvSpPr>
            <p:spPr>
              <a:xfrm flipH="1">
                <a:off x="2108246" y="3505804"/>
                <a:ext cx="979790"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400 / 15.7</a:t>
                </a:r>
                <a:endParaRPr sz="1400" b="0" dirty="0">
                  <a:solidFill>
                    <a:schemeClr val="tx1"/>
                  </a:solidFill>
                </a:endParaRPr>
              </a:p>
            </p:txBody>
          </p:sp>
          <p:sp>
            <p:nvSpPr>
              <p:cNvPr id="76" name="object 11">
                <a:extLst>
                  <a:ext uri="{FF2B5EF4-FFF2-40B4-BE49-F238E27FC236}">
                    <a16:creationId xmlns:a16="http://schemas.microsoft.com/office/drawing/2014/main" id="{908F0A58-C129-2EDD-5D71-C076777D744A}"/>
                  </a:ext>
                </a:extLst>
              </p:cNvPr>
              <p:cNvSpPr txBox="1"/>
              <p:nvPr/>
            </p:nvSpPr>
            <p:spPr>
              <a:xfrm flipH="1">
                <a:off x="2108246" y="3772929"/>
                <a:ext cx="97978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300 / 11.8</a:t>
                </a:r>
                <a:endParaRPr sz="1400" b="0" dirty="0">
                  <a:solidFill>
                    <a:schemeClr val="tx1"/>
                  </a:solidFill>
                </a:endParaRPr>
              </a:p>
            </p:txBody>
          </p:sp>
          <p:sp>
            <p:nvSpPr>
              <p:cNvPr id="77" name="object 11">
                <a:extLst>
                  <a:ext uri="{FF2B5EF4-FFF2-40B4-BE49-F238E27FC236}">
                    <a16:creationId xmlns:a16="http://schemas.microsoft.com/office/drawing/2014/main" id="{E73DBEC5-F442-CC5E-90AD-0DA2946ECFB8}"/>
                  </a:ext>
                </a:extLst>
              </p:cNvPr>
              <p:cNvSpPr txBox="1"/>
              <p:nvPr/>
            </p:nvSpPr>
            <p:spPr>
              <a:xfrm flipH="1">
                <a:off x="2108247" y="4040054"/>
                <a:ext cx="1117456"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200 / 7.9</a:t>
                </a:r>
                <a:endParaRPr sz="1400" b="0" dirty="0">
                  <a:solidFill>
                    <a:schemeClr val="tx1"/>
                  </a:solidFill>
                </a:endParaRPr>
              </a:p>
            </p:txBody>
          </p:sp>
          <p:sp>
            <p:nvSpPr>
              <p:cNvPr id="78" name="object 11">
                <a:extLst>
                  <a:ext uri="{FF2B5EF4-FFF2-40B4-BE49-F238E27FC236}">
                    <a16:creationId xmlns:a16="http://schemas.microsoft.com/office/drawing/2014/main" id="{9AF64092-62F4-AC2F-1EF0-E70A6D97D82B}"/>
                  </a:ext>
                </a:extLst>
              </p:cNvPr>
              <p:cNvSpPr txBox="1"/>
              <p:nvPr/>
            </p:nvSpPr>
            <p:spPr>
              <a:xfrm flipH="1">
                <a:off x="2108246" y="4307182"/>
                <a:ext cx="64290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400" b="0" dirty="0">
                    <a:solidFill>
                      <a:schemeClr val="tx1"/>
                    </a:solidFill>
                  </a:rPr>
                  <a:t>0 / 0</a:t>
                </a:r>
                <a:endParaRPr sz="1400" b="0" dirty="0">
                  <a:solidFill>
                    <a:schemeClr val="tx1"/>
                  </a:solidFill>
                </a:endParaRPr>
              </a:p>
            </p:txBody>
          </p:sp>
        </p:grpSp>
      </p:grpSp>
      <p:sp>
        <p:nvSpPr>
          <p:cNvPr id="82" name="object 20">
            <a:extLst>
              <a:ext uri="{FF2B5EF4-FFF2-40B4-BE49-F238E27FC236}">
                <a16:creationId xmlns:a16="http://schemas.microsoft.com/office/drawing/2014/main" id="{B1E750B5-4AE6-72BA-62A9-B86ADCF788F9}"/>
              </a:ext>
            </a:extLst>
          </p:cNvPr>
          <p:cNvSpPr txBox="1"/>
          <p:nvPr/>
        </p:nvSpPr>
        <p:spPr>
          <a:xfrm>
            <a:off x="9078199" y="6179331"/>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TASMANIA</a:t>
            </a:r>
          </a:p>
        </p:txBody>
      </p:sp>
      <p:sp>
        <p:nvSpPr>
          <p:cNvPr id="3" name="object 4">
            <a:extLst>
              <a:ext uri="{FF2B5EF4-FFF2-40B4-BE49-F238E27FC236}">
                <a16:creationId xmlns:a16="http://schemas.microsoft.com/office/drawing/2014/main" id="{542A994C-005A-60D3-5DB7-F4E257327C48}"/>
              </a:ext>
            </a:extLst>
          </p:cNvPr>
          <p:cNvSpPr txBox="1"/>
          <p:nvPr/>
        </p:nvSpPr>
        <p:spPr>
          <a:xfrm>
            <a:off x="407988" y="5455748"/>
            <a:ext cx="5229063" cy="664989"/>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2"/>
                </a:solidFill>
                <a:latin typeface="Yu Gothic Medium" panose="020B0500000000000000" pitchFamily="34" charset="-128"/>
                <a:ea typeface="Yu Gothic Medium" panose="020B0500000000000000" pitchFamily="34" charset="-128"/>
              </a:rPr>
              <a:t>年間降雨量</a:t>
            </a:r>
          </a:p>
        </p:txBody>
      </p:sp>
    </p:spTree>
    <p:extLst>
      <p:ext uri="{BB962C8B-B14F-4D97-AF65-F5344CB8AC3E}">
        <p14:creationId xmlns:p14="http://schemas.microsoft.com/office/powerpoint/2010/main" val="131650104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A field of vines with trees in the background&#10;&#10;Description automatically generated">
            <a:extLst>
              <a:ext uri="{FF2B5EF4-FFF2-40B4-BE49-F238E27FC236}">
                <a16:creationId xmlns:a16="http://schemas.microsoft.com/office/drawing/2014/main" id="{A65E23F0-F35A-FBE6-016F-67921596AF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3475" y="334317"/>
            <a:ext cx="5608525" cy="3739017"/>
          </a:xfrm>
          <a:prstGeom prst="rect">
            <a:avLst/>
          </a:prstGeom>
        </p:spPr>
      </p:pic>
      <p:pic>
        <p:nvPicPr>
          <p:cNvPr id="4" name="Picture 3" descr="A field of crops in a valley&#10;&#10;Description automatically generated">
            <a:extLst>
              <a:ext uri="{FF2B5EF4-FFF2-40B4-BE49-F238E27FC236}">
                <a16:creationId xmlns:a16="http://schemas.microsoft.com/office/drawing/2014/main" id="{11128844-DAA4-4C91-1B6E-920FAE885B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7988" y="3104504"/>
            <a:ext cx="5632313" cy="3753496"/>
          </a:xfrm>
          <a:prstGeom prst="rect">
            <a:avLst/>
          </a:prstGeom>
        </p:spPr>
      </p:pic>
      <p:sp>
        <p:nvSpPr>
          <p:cNvPr id="7" name="Content Placeholder 2">
            <a:extLst>
              <a:ext uri="{FF2B5EF4-FFF2-40B4-BE49-F238E27FC236}">
                <a16:creationId xmlns:a16="http://schemas.microsoft.com/office/drawing/2014/main" id="{1200BBB0-4B55-451C-A8D4-2FBDCCA69E86}"/>
              </a:ext>
            </a:extLst>
          </p:cNvPr>
          <p:cNvSpPr txBox="1"/>
          <p:nvPr/>
        </p:nvSpPr>
        <p:spPr>
          <a:xfrm>
            <a:off x="407988" y="2114926"/>
            <a:ext cx="5688012"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ja-JP" altLang="en-US" sz="1600" dirty="0">
                <a:latin typeface="Yu Gothic Medium" panose="020B0500000000000000" pitchFamily="34" charset="-128"/>
                <a:ea typeface="Yu Gothic Medium" panose="020B0500000000000000" pitchFamily="34" charset="-128"/>
              </a:rPr>
              <a:t>赤道から遠いほど、つまり緯度の高い地域は涼しくなる</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オーストラリア南部は北部よりはるかに涼しい</a:t>
            </a:r>
          </a:p>
        </p:txBody>
      </p:sp>
      <p:sp>
        <p:nvSpPr>
          <p:cNvPr id="6" name="object 4">
            <a:extLst>
              <a:ext uri="{FF2B5EF4-FFF2-40B4-BE49-F238E27FC236}">
                <a16:creationId xmlns:a16="http://schemas.microsoft.com/office/drawing/2014/main" id="{F8338ADC-29D5-FEA7-AB85-2DDBBDC5F5C8}"/>
              </a:ext>
            </a:extLst>
          </p:cNvPr>
          <p:cNvSpPr txBox="1"/>
          <p:nvPr/>
        </p:nvSpPr>
        <p:spPr>
          <a:xfrm>
            <a:off x="6583475" y="4500081"/>
            <a:ext cx="5200537" cy="1319515"/>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5"/>
                </a:solidFill>
                <a:latin typeface="Yu Gothic Medium" panose="020B0500000000000000" pitchFamily="34" charset="-128"/>
                <a:ea typeface="Yu Gothic Medium" panose="020B0500000000000000" pitchFamily="34" charset="-128"/>
                <a:cs typeface="Inter Display" panose="02000503000000020004" pitchFamily="2" charset="0"/>
              </a:rPr>
              <a:t>冷涼効果のある</a:t>
            </a:r>
            <a:br>
              <a:rPr lang="en-AU" altLang="ja-JP" sz="4800" b="1" dirty="0">
                <a:solidFill>
                  <a:schemeClr val="accent5"/>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sz="4800" b="1" dirty="0">
                <a:solidFill>
                  <a:schemeClr val="accent5"/>
                </a:solidFill>
                <a:latin typeface="Yu Gothic Medium" panose="020B0500000000000000" pitchFamily="34" charset="-128"/>
                <a:ea typeface="Yu Gothic Medium" panose="020B0500000000000000" pitchFamily="34" charset="-128"/>
                <a:cs typeface="Inter Display" panose="02000503000000020004" pitchFamily="2" charset="0"/>
              </a:rPr>
              <a:t>天候のパターン</a:t>
            </a: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7660257" y="5819596"/>
            <a:ext cx="4123755" cy="1800729"/>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5000"/>
              </a:lnSpc>
              <a:buNone/>
            </a:pPr>
            <a:r>
              <a:rPr lang="ja-JP" altLang="en-US" sz="1600" dirty="0">
                <a:latin typeface="Yu Gothic Medium" panose="020B0500000000000000" pitchFamily="34" charset="-128"/>
                <a:ea typeface="Yu Gothic Medium" panose="020B0500000000000000" pitchFamily="34" charset="-128"/>
              </a:rPr>
              <a:t>オーストラリアの名高いワイン産地の多くでは、南氷洋の冷たい風が天候を和らげる</a:t>
            </a:r>
          </a:p>
        </p:txBody>
      </p:sp>
      <p:sp>
        <p:nvSpPr>
          <p:cNvPr id="10" name="object 4">
            <a:extLst>
              <a:ext uri="{FF2B5EF4-FFF2-40B4-BE49-F238E27FC236}">
                <a16:creationId xmlns:a16="http://schemas.microsoft.com/office/drawing/2014/main" id="{5E127019-959E-4FD8-7962-19702A30B52F}"/>
              </a:ext>
            </a:extLst>
          </p:cNvPr>
          <p:cNvSpPr txBox="1"/>
          <p:nvPr/>
        </p:nvSpPr>
        <p:spPr>
          <a:xfrm>
            <a:off x="505273" y="454358"/>
            <a:ext cx="5334212" cy="823143"/>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2400"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rPr>
              <a:t>プレミアムブドウ栽培地の気候に</a:t>
            </a:r>
            <a:br>
              <a:rPr lang="en-AU" altLang="ja-JP" sz="2400"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sz="2400"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rPr>
              <a:t>影響を与える主な要因</a:t>
            </a:r>
          </a:p>
        </p:txBody>
      </p:sp>
      <p:sp>
        <p:nvSpPr>
          <p:cNvPr id="2" name="object 4">
            <a:extLst>
              <a:ext uri="{FF2B5EF4-FFF2-40B4-BE49-F238E27FC236}">
                <a16:creationId xmlns:a16="http://schemas.microsoft.com/office/drawing/2014/main" id="{9832D4F3-4C13-8285-E8CF-0D30BA410393}"/>
              </a:ext>
            </a:extLst>
          </p:cNvPr>
          <p:cNvSpPr txBox="1"/>
          <p:nvPr/>
        </p:nvSpPr>
        <p:spPr>
          <a:xfrm>
            <a:off x="485478" y="1458427"/>
            <a:ext cx="1651831" cy="753147"/>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5"/>
                </a:solidFill>
                <a:latin typeface="Yu Gothic Medium" panose="020B0500000000000000" pitchFamily="34" charset="-128"/>
                <a:ea typeface="Yu Gothic Medium" panose="020B0500000000000000" pitchFamily="34" charset="-128"/>
                <a:cs typeface="Inter Display" panose="02000503000000020004" pitchFamily="2" charset="0"/>
              </a:rPr>
              <a:t>緯度</a:t>
            </a:r>
          </a:p>
        </p:txBody>
      </p:sp>
    </p:spTree>
    <p:extLst>
      <p:ext uri="{BB962C8B-B14F-4D97-AF65-F5344CB8AC3E}">
        <p14:creationId xmlns:p14="http://schemas.microsoft.com/office/powerpoint/2010/main" val="428973966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A sunset over a rolling hills&#10;&#10;Description automatically generated">
            <a:extLst>
              <a:ext uri="{FF2B5EF4-FFF2-40B4-BE49-F238E27FC236}">
                <a16:creationId xmlns:a16="http://schemas.microsoft.com/office/drawing/2014/main" id="{68BD6FD6-5AA9-D53B-50B6-01BB41FBA5CD}"/>
              </a:ext>
            </a:extLst>
          </p:cNvPr>
          <p:cNvPicPr>
            <a:picLocks noChangeAspect="1"/>
          </p:cNvPicPr>
          <p:nvPr/>
        </p:nvPicPr>
        <p:blipFill>
          <a:blip r:embed="rId2" cstate="screen">
            <a:extLst>
              <a:ext uri="{28A0092B-C50C-407E-A947-70E740481C1C}">
                <a14:useLocalDpi xmlns:a14="http://schemas.microsoft.com/office/drawing/2010/main"/>
              </a:ext>
            </a:extLst>
          </a:blip>
          <a:srcRect l="18726" t="24567" r="8856" b="7882"/>
          <a:stretch>
            <a:fillRect/>
          </a:stretch>
        </p:blipFill>
        <p:spPr>
          <a:xfrm>
            <a:off x="6555350" y="3429000"/>
            <a:ext cx="5048845" cy="3529065"/>
          </a:xfrm>
          <a:prstGeom prst="rect">
            <a:avLst/>
          </a:prstGeom>
        </p:spPr>
      </p:pic>
      <p:pic>
        <p:nvPicPr>
          <p:cNvPr id="10" name="Picture 9">
            <a:extLst>
              <a:ext uri="{FF2B5EF4-FFF2-40B4-BE49-F238E27FC236}">
                <a16:creationId xmlns:a16="http://schemas.microsoft.com/office/drawing/2014/main" id="{BB625693-AD9F-379B-1714-1BCFE30CFDEE}"/>
              </a:ext>
            </a:extLst>
          </p:cNvPr>
          <p:cNvPicPr>
            <a:picLocks noChangeAspect="1"/>
          </p:cNvPicPr>
          <p:nvPr/>
        </p:nvPicPr>
        <p:blipFill>
          <a:blip r:embed="rId3" cstate="screen">
            <a:extLst>
              <a:ext uri="{28A0092B-C50C-407E-A947-70E740481C1C}">
                <a14:useLocalDpi xmlns:a14="http://schemas.microsoft.com/office/drawing/2010/main"/>
              </a:ext>
            </a:extLst>
          </a:blip>
          <a:srcRect t="5960" b="5960"/>
          <a:stretch>
            <a:fillRect/>
          </a:stretch>
        </p:blipFill>
        <p:spPr>
          <a:xfrm>
            <a:off x="407987" y="-21378"/>
            <a:ext cx="5630245" cy="3314299"/>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56343"/>
          </a:xfrm>
          <a:prstGeom prst="rect">
            <a:avLst/>
          </a:prstGeom>
        </p:spPr>
        <p:txBody>
          <a:bodyPr vert="horz" wrap="square" lIns="0" tIns="11521" rIns="0" bIns="0" rtlCol="0">
            <a:spAutoFit/>
          </a:bodyPr>
          <a:lstStyle/>
          <a:p>
            <a:pPr defTabSz="829587">
              <a:lnSpc>
                <a:spcPct val="80000"/>
              </a:lnSpc>
              <a:tabLst>
                <a:tab pos="1156236" algn="l"/>
              </a:tabLst>
              <a:defRPr/>
            </a:pPr>
            <a:r>
              <a:rPr lang="en-AU" sz="2800" dirty="0">
                <a:solidFill>
                  <a:schemeClr val="bg1"/>
                </a:solidFill>
                <a:latin typeface="Malgun Gothic" panose="020B0503020000020004" pitchFamily="34" charset="-127"/>
                <a:ea typeface="Malgun Gothic" panose="020B0503020000020004" pitchFamily="34" charset="-127"/>
                <a:cs typeface="Inter Display" panose="02000503000000020004" pitchFamily="2" charset="0"/>
              </a:rPr>
              <a:t>TODAY’S CLASSICS</a:t>
            </a:r>
          </a:p>
        </p:txBody>
      </p:sp>
      <p:sp>
        <p:nvSpPr>
          <p:cNvPr id="7" name="Content Placeholder 2">
            <a:extLst>
              <a:ext uri="{FF2B5EF4-FFF2-40B4-BE49-F238E27FC236}">
                <a16:creationId xmlns:a16="http://schemas.microsoft.com/office/drawing/2014/main" id="{1200BBB0-4B55-451C-A8D4-2FBDCCA69E86}"/>
              </a:ext>
            </a:extLst>
          </p:cNvPr>
          <p:cNvSpPr txBox="1"/>
          <p:nvPr/>
        </p:nvSpPr>
        <p:spPr>
          <a:xfrm>
            <a:off x="348655" y="4412598"/>
            <a:ext cx="6361238"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ja-JP" altLang="en-US" sz="1600" dirty="0">
                <a:latin typeface="Yu Gothic Medium" panose="020B0500000000000000" pitchFamily="34" charset="-128"/>
                <a:ea typeface="Yu Gothic Medium" panose="020B0500000000000000" pitchFamily="34" charset="-128"/>
              </a:rPr>
              <a:t>標高</a:t>
            </a:r>
            <a:r>
              <a:rPr lang="en-US" altLang="ja-JP" sz="1600" dirty="0">
                <a:latin typeface="Yu Gothic Medium" panose="020B0500000000000000" pitchFamily="34" charset="-128"/>
                <a:ea typeface="Yu Gothic Medium" panose="020B0500000000000000" pitchFamily="34" charset="-128"/>
              </a:rPr>
              <a:t>100</a:t>
            </a:r>
            <a:r>
              <a:rPr lang="en-AU" altLang="ja-JP" sz="1600" dirty="0">
                <a:latin typeface="Yu Gothic Medium" panose="020B0500000000000000" pitchFamily="34" charset="-128"/>
                <a:ea typeface="Yu Gothic Medium" panose="020B0500000000000000" pitchFamily="34" charset="-128"/>
              </a:rPr>
              <a:t>m</a:t>
            </a:r>
            <a:r>
              <a:rPr lang="ja-JP" altLang="en-AU" sz="1600" dirty="0">
                <a:latin typeface="Yu Gothic Medium" panose="020B0500000000000000" pitchFamily="34" charset="-128"/>
                <a:ea typeface="Yu Gothic Medium" panose="020B0500000000000000" pitchFamily="34" charset="-128"/>
              </a:rPr>
              <a:t>（</a:t>
            </a:r>
            <a:r>
              <a:rPr lang="en-AU" altLang="ja-JP" sz="1600" dirty="0">
                <a:latin typeface="Yu Gothic Medium" panose="020B0500000000000000" pitchFamily="34" charset="-128"/>
                <a:ea typeface="Yu Gothic Medium" panose="020B0500000000000000" pitchFamily="34" charset="-128"/>
              </a:rPr>
              <a:t>328ft.</a:t>
            </a:r>
            <a:r>
              <a:rPr lang="ja-JP" altLang="en-AU" sz="1600" dirty="0">
                <a:latin typeface="Yu Gothic Medium" panose="020B0500000000000000" pitchFamily="34" charset="-128"/>
                <a:ea typeface="Yu Gothic Medium" panose="020B0500000000000000" pitchFamily="34" charset="-128"/>
              </a:rPr>
              <a:t>）</a:t>
            </a:r>
            <a:r>
              <a:rPr lang="ja-JP" altLang="en-US" sz="1600" dirty="0">
                <a:latin typeface="Yu Gothic Medium" panose="020B0500000000000000" pitchFamily="34" charset="-128"/>
                <a:ea typeface="Yu Gothic Medium" panose="020B0500000000000000" pitchFamily="34" charset="-128"/>
              </a:rPr>
              <a:t>ごとに気温は約</a:t>
            </a:r>
            <a:r>
              <a:rPr lang="en-US" altLang="ja-JP" sz="1600" dirty="0">
                <a:latin typeface="Yu Gothic Medium" panose="020B0500000000000000" pitchFamily="34" charset="-128"/>
                <a:ea typeface="Yu Gothic Medium" panose="020B0500000000000000" pitchFamily="34" charset="-128"/>
              </a:rPr>
              <a:t>0.65℃</a:t>
            </a:r>
            <a:r>
              <a:rPr lang="ja-JP" altLang="en-US" sz="1600" dirty="0">
                <a:latin typeface="Yu Gothic Medium" panose="020B0500000000000000" pitchFamily="34" charset="-128"/>
                <a:ea typeface="Yu Gothic Medium" panose="020B0500000000000000" pitchFamily="34" charset="-128"/>
              </a:rPr>
              <a:t>下がります。</a:t>
            </a:r>
          </a:p>
          <a:p>
            <a:pPr marL="0" indent="0">
              <a:buNone/>
            </a:pPr>
            <a:r>
              <a:rPr lang="ja-JP" altLang="en-US" sz="1600" dirty="0">
                <a:latin typeface="Yu Gothic Medium" panose="020B0500000000000000" pitchFamily="34" charset="-128"/>
                <a:ea typeface="Yu Gothic Medium" panose="020B0500000000000000" pitchFamily="34" charset="-128"/>
              </a:rPr>
              <a:t>オーストラリアで最も標高の高いワイン産地は</a:t>
            </a:r>
          </a:p>
        </p:txBody>
      </p:sp>
      <p:sp>
        <p:nvSpPr>
          <p:cNvPr id="6" name="object 4">
            <a:extLst>
              <a:ext uri="{FF2B5EF4-FFF2-40B4-BE49-F238E27FC236}">
                <a16:creationId xmlns:a16="http://schemas.microsoft.com/office/drawing/2014/main" id="{F8338ADC-29D5-FEA7-AB85-2DDBBDC5F5C8}"/>
              </a:ext>
            </a:extLst>
          </p:cNvPr>
          <p:cNvSpPr txBox="1"/>
          <p:nvPr/>
        </p:nvSpPr>
        <p:spPr>
          <a:xfrm>
            <a:off x="6618547" y="786564"/>
            <a:ext cx="5526684" cy="2639031"/>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5"/>
                </a:solidFill>
                <a:latin typeface="Yu Gothic Medium" panose="020B0500000000000000" pitchFamily="34" charset="-128"/>
                <a:ea typeface="Yu Gothic Medium" panose="020B0500000000000000" pitchFamily="34" charset="-128"/>
                <a:cs typeface="Inter Display" panose="02000503000000020004" pitchFamily="2" charset="0"/>
              </a:rPr>
              <a:t>地理的な特徴</a:t>
            </a:r>
          </a:p>
          <a:p>
            <a:pPr defTabSz="829587">
              <a:lnSpc>
                <a:spcPct val="83000"/>
              </a:lnSpc>
              <a:tabLst>
                <a:tab pos="1156236" algn="l"/>
              </a:tabLst>
              <a:defRPr/>
            </a:pPr>
            <a:endParaRPr lang="ja-JP" altLang="en-US" sz="4800" b="1" dirty="0">
              <a:solidFill>
                <a:schemeClr val="accent4"/>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9" name="Content Placeholder 2">
            <a:extLst>
              <a:ext uri="{FF2B5EF4-FFF2-40B4-BE49-F238E27FC236}">
                <a16:creationId xmlns:a16="http://schemas.microsoft.com/office/drawing/2014/main" id="{1B14A2F0-C0E8-8C07-5165-79925085C5A1}"/>
              </a:ext>
            </a:extLst>
          </p:cNvPr>
          <p:cNvSpPr txBox="1"/>
          <p:nvPr/>
        </p:nvSpPr>
        <p:spPr>
          <a:xfrm>
            <a:off x="6555350" y="1544319"/>
            <a:ext cx="5228663" cy="1123522"/>
          </a:xfrm>
          <a:prstGeom prst="rect">
            <a:avLst/>
          </a:prstGeom>
        </p:spPr>
        <p:txBody>
          <a:bodyPr anchor="t" anchorCtr="0"/>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lnSpc>
                <a:spcPct val="90000"/>
              </a:lnSpc>
              <a:buNone/>
            </a:pPr>
            <a:r>
              <a:rPr lang="ja-JP" altLang="en-US" sz="1600" dirty="0">
                <a:latin typeface="Yu Gothic Medium" panose="020B0500000000000000" pitchFamily="34" charset="-128"/>
                <a:ea typeface="Yu Gothic Medium" panose="020B0500000000000000" pitchFamily="34" charset="-128"/>
              </a:rPr>
              <a:t>気候と天候に影響を及ぼす</a:t>
            </a:r>
          </a:p>
          <a:p>
            <a:pPr marL="0" indent="0">
              <a:lnSpc>
                <a:spcPct val="90000"/>
              </a:lnSpc>
              <a:buNone/>
            </a:pPr>
            <a:r>
              <a:rPr lang="en-US" altLang="ja-JP" sz="1600" dirty="0">
                <a:latin typeface="Yu Gothic Medium" panose="020B0500000000000000" pitchFamily="34" charset="-128"/>
                <a:ea typeface="Yu Gothic Medium" panose="020B0500000000000000" pitchFamily="34" charset="-128"/>
              </a:rPr>
              <a:t>3</a:t>
            </a:r>
            <a:r>
              <a:rPr lang="ja-JP" altLang="en-US" sz="1600" dirty="0">
                <a:latin typeface="Yu Gothic Medium" panose="020B0500000000000000" pitchFamily="34" charset="-128"/>
                <a:ea typeface="Yu Gothic Medium" panose="020B0500000000000000" pitchFamily="34" charset="-128"/>
              </a:rPr>
              <a:t>つの山脈</a:t>
            </a:r>
            <a:r>
              <a:rPr lang="en-US" altLang="ja-JP" sz="1600" dirty="0">
                <a:latin typeface="Yu Gothic Medium" panose="020B0500000000000000" pitchFamily="34" charset="-128"/>
                <a:ea typeface="Yu Gothic Medium" panose="020B0500000000000000" pitchFamily="34" charset="-128"/>
              </a:rPr>
              <a:t>: </a:t>
            </a:r>
          </a:p>
          <a:p>
            <a:pPr>
              <a:lnSpc>
                <a:spcPct val="90000"/>
              </a:lnSpc>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ダーリング崖（</a:t>
            </a:r>
            <a:r>
              <a:rPr lang="en-US" sz="1600" dirty="0">
                <a:latin typeface="Yu Gothic Medium" panose="020B0500000000000000" pitchFamily="34" charset="-128"/>
                <a:ea typeface="Yu Gothic Medium" panose="020B0500000000000000" pitchFamily="34" charset="-128"/>
              </a:rPr>
              <a:t>WA）</a:t>
            </a:r>
          </a:p>
          <a:p>
            <a:pPr>
              <a:lnSpc>
                <a:spcPct val="90000"/>
              </a:lnSpc>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ロフティ山脈（</a:t>
            </a:r>
            <a:r>
              <a:rPr lang="en-US" sz="1600" dirty="0">
                <a:latin typeface="Yu Gothic Medium" panose="020B0500000000000000" pitchFamily="34" charset="-128"/>
                <a:ea typeface="Yu Gothic Medium" panose="020B0500000000000000" pitchFamily="34" charset="-128"/>
              </a:rPr>
              <a:t>SA） </a:t>
            </a:r>
          </a:p>
          <a:p>
            <a:pPr>
              <a:lnSpc>
                <a:spcPct val="90000"/>
              </a:lnSpc>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大分水嶺山脈（</a:t>
            </a:r>
            <a:r>
              <a:rPr lang="en-US" sz="1600" dirty="0">
                <a:latin typeface="Yu Gothic Medium" panose="020B0500000000000000" pitchFamily="34" charset="-128"/>
                <a:ea typeface="Yu Gothic Medium" panose="020B0500000000000000" pitchFamily="34" charset="-128"/>
              </a:rPr>
              <a:t>QLD、NSW、VIC）</a:t>
            </a:r>
          </a:p>
          <a:p>
            <a:pPr>
              <a:lnSpc>
                <a:spcPct val="90000"/>
              </a:lnSpc>
              <a:buClr>
                <a:schemeClr val="accent4"/>
              </a:buClr>
              <a:buFont typeface="Arial" panose="020B0604020202020204" pitchFamily="34" charset="0"/>
              <a:buChar char="•"/>
            </a:pPr>
            <a:endParaRPr lang="en-US" sz="1600" dirty="0">
              <a:latin typeface="Yu Gothic Medium" panose="020B0500000000000000" pitchFamily="34" charset="-128"/>
              <a:ea typeface="Yu Gothic Medium" panose="020B0500000000000000" pitchFamily="34" charset="-128"/>
            </a:endParaRPr>
          </a:p>
        </p:txBody>
      </p:sp>
      <p:sp>
        <p:nvSpPr>
          <p:cNvPr id="8" name="Title 1">
            <a:extLst>
              <a:ext uri="{FF2B5EF4-FFF2-40B4-BE49-F238E27FC236}">
                <a16:creationId xmlns:a16="http://schemas.microsoft.com/office/drawing/2014/main" id="{CFE10FBB-F0C8-5DA0-7A1F-C4267C9A35F1}"/>
              </a:ext>
            </a:extLst>
          </p:cNvPr>
          <p:cNvSpPr txBox="1"/>
          <p:nvPr/>
        </p:nvSpPr>
        <p:spPr>
          <a:xfrm>
            <a:off x="348655" y="5193532"/>
            <a:ext cx="5202618" cy="940027"/>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4000" cap="none" dirty="0">
                <a:solidFill>
                  <a:schemeClr val="accent1"/>
                </a:solidFill>
                <a:latin typeface="+mn-lt"/>
                <a:ea typeface="Malgun Gothic" panose="020B0503020000020004" pitchFamily="34" charset="-127"/>
              </a:rPr>
              <a:t>1000–1200m</a:t>
            </a:r>
          </a:p>
          <a:p>
            <a:r>
              <a:rPr lang="en-US" sz="1600" cap="none" dirty="0">
                <a:solidFill>
                  <a:schemeClr val="accent1"/>
                </a:solidFill>
                <a:latin typeface="+mn-lt"/>
                <a:ea typeface="Malgun Gothic" panose="020B0503020000020004" pitchFamily="34" charset="-127"/>
              </a:rPr>
              <a:t>(3281–3937ft)</a:t>
            </a:r>
          </a:p>
        </p:txBody>
      </p:sp>
      <p:sp>
        <p:nvSpPr>
          <p:cNvPr id="2" name="object 4">
            <a:extLst>
              <a:ext uri="{FF2B5EF4-FFF2-40B4-BE49-F238E27FC236}">
                <a16:creationId xmlns:a16="http://schemas.microsoft.com/office/drawing/2014/main" id="{997AB189-94F7-9D48-EFBF-F0D4252066E6}"/>
              </a:ext>
            </a:extLst>
          </p:cNvPr>
          <p:cNvSpPr txBox="1"/>
          <p:nvPr/>
        </p:nvSpPr>
        <p:spPr>
          <a:xfrm>
            <a:off x="407987" y="3661499"/>
            <a:ext cx="2273220" cy="632227"/>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5"/>
                </a:solidFill>
                <a:latin typeface="Yu Gothic Medium" panose="020B0500000000000000" pitchFamily="34" charset="-128"/>
                <a:ea typeface="Yu Gothic Medium" panose="020B0500000000000000" pitchFamily="34" charset="-128"/>
                <a:cs typeface="Inter Display" panose="02000503000000020004" pitchFamily="2" charset="0"/>
              </a:rPr>
              <a:t>標高</a:t>
            </a:r>
          </a:p>
        </p:txBody>
      </p:sp>
    </p:spTree>
    <p:extLst>
      <p:ext uri="{BB962C8B-B14F-4D97-AF65-F5344CB8AC3E}">
        <p14:creationId xmlns:p14="http://schemas.microsoft.com/office/powerpoint/2010/main" val="404715693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81199" y="-1953927"/>
            <a:ext cx="13663112" cy="11185166"/>
          </a:xfrm>
          <a:prstGeom prst="rect">
            <a:avLst/>
          </a:prstGeom>
        </p:spPr>
      </p:pic>
      <p:sp>
        <p:nvSpPr>
          <p:cNvPr id="2" name="object 4">
            <a:extLst>
              <a:ext uri="{FF2B5EF4-FFF2-40B4-BE49-F238E27FC236}">
                <a16:creationId xmlns:a16="http://schemas.microsoft.com/office/drawing/2014/main" id="{3655ADAA-EDEF-566E-4E17-248B177B3143}"/>
              </a:ext>
            </a:extLst>
          </p:cNvPr>
          <p:cNvSpPr txBox="1"/>
          <p:nvPr/>
        </p:nvSpPr>
        <p:spPr>
          <a:xfrm>
            <a:off x="407988" y="1170733"/>
            <a:ext cx="5526684" cy="873968"/>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800" b="1"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rPr>
              <a:t>地理的な特徴</a:t>
            </a:r>
          </a:p>
          <a:p>
            <a:pPr defTabSz="829587">
              <a:lnSpc>
                <a:spcPct val="83000"/>
              </a:lnSpc>
              <a:tabLst>
                <a:tab pos="1156236" algn="l"/>
              </a:tabLst>
              <a:defRPr/>
            </a:pPr>
            <a:endParaRPr lang="ja-JP" altLang="en-US" sz="4800" b="1" dirty="0">
              <a:solidFill>
                <a:schemeClr val="accent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4" name="object 11">
            <a:extLst>
              <a:ext uri="{FF2B5EF4-FFF2-40B4-BE49-F238E27FC236}">
                <a16:creationId xmlns:a16="http://schemas.microsoft.com/office/drawing/2014/main" id="{87E1C029-5A54-1DFD-1415-7B374B9C5CFB}"/>
              </a:ext>
            </a:extLst>
          </p:cNvPr>
          <p:cNvSpPr txBox="1"/>
          <p:nvPr/>
        </p:nvSpPr>
        <p:spPr>
          <a:xfrm>
            <a:off x="3359149" y="3241228"/>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rPr>
              <a:t>WESTERN AUSTRALIA</a:t>
            </a:r>
          </a:p>
        </p:txBody>
      </p:sp>
      <p:sp>
        <p:nvSpPr>
          <p:cNvPr id="5" name="object 15">
            <a:extLst>
              <a:ext uri="{FF2B5EF4-FFF2-40B4-BE49-F238E27FC236}">
                <a16:creationId xmlns:a16="http://schemas.microsoft.com/office/drawing/2014/main" id="{23EE2FEA-9F01-180A-314E-9CF7858D9681}"/>
              </a:ext>
            </a:extLst>
          </p:cNvPr>
          <p:cNvSpPr txBox="1"/>
          <p:nvPr/>
        </p:nvSpPr>
        <p:spPr>
          <a:xfrm>
            <a:off x="6015116" y="185623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NORTHERN TERRITORY</a:t>
            </a:r>
          </a:p>
        </p:txBody>
      </p:sp>
      <p:sp>
        <p:nvSpPr>
          <p:cNvPr id="6" name="object 17">
            <a:extLst>
              <a:ext uri="{FF2B5EF4-FFF2-40B4-BE49-F238E27FC236}">
                <a16:creationId xmlns:a16="http://schemas.microsoft.com/office/drawing/2014/main" id="{4D743CE5-9C02-9C02-F1A1-4FF8D7E65F70}"/>
              </a:ext>
            </a:extLst>
          </p:cNvPr>
          <p:cNvSpPr txBox="1"/>
          <p:nvPr/>
        </p:nvSpPr>
        <p:spPr>
          <a:xfrm>
            <a:off x="6257330" y="3735197"/>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SOUTH </a:t>
            </a:r>
            <a:r>
              <a:rPr kumimoji="0" lang="en-US"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A</a:t>
            </a:r>
            <a:r>
              <a:rPr kumimoji="0" lang="en-AU"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USTRALIA</a:t>
            </a:r>
            <a:endParaRPr kumimoji="0"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748901" y="2489511"/>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8200325" y="4161170"/>
            <a:ext cx="1229504"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NEW SOUTH WALE</a:t>
            </a:r>
            <a:r>
              <a:rPr kumimoji="0" lang="en-AU"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S</a:t>
            </a:r>
            <a:endParaRPr kumimoji="0" sz="110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8085935" y="5660117"/>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VICTORIA</a:t>
            </a:r>
          </a:p>
        </p:txBody>
      </p:sp>
      <p:sp>
        <p:nvSpPr>
          <p:cNvPr id="11" name="object 20">
            <a:extLst>
              <a:ext uri="{FF2B5EF4-FFF2-40B4-BE49-F238E27FC236}">
                <a16:creationId xmlns:a16="http://schemas.microsoft.com/office/drawing/2014/main" id="{9164B5A2-8758-BA15-FAD4-136C47525FC5}"/>
              </a:ext>
            </a:extLst>
          </p:cNvPr>
          <p:cNvSpPr txBox="1"/>
          <p:nvPr/>
        </p:nvSpPr>
        <p:spPr>
          <a:xfrm>
            <a:off x="9002812" y="5303288"/>
            <a:ext cx="1057188" cy="24814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7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AUSTRALIAN </a:t>
            </a:r>
            <a:br>
              <a:rPr kumimoji="0" lang="en-AU" sz="7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br>
            <a:r>
              <a:rPr kumimoji="0" lang="en-AU" sz="750" u="none" strike="noStrike" kern="1200" cap="none" spc="0" normalizeH="0" baseline="0" noProof="0" dirty="0">
                <a:ln>
                  <a:noFill/>
                </a:ln>
                <a:effectLst/>
                <a:uLnTx/>
                <a:uFillTx/>
                <a:latin typeface="+mj-lt"/>
                <a:ea typeface="Malgun Gothic" panose="020B0503020000020004" pitchFamily="34" charset="-127"/>
                <a:cs typeface="Inter Display" panose="02000503000000020004" pitchFamily="2" charset="0"/>
              </a:rPr>
              <a:t>CAPITAL TERRITORY</a:t>
            </a:r>
          </a:p>
        </p:txBody>
      </p:sp>
      <p:sp>
        <p:nvSpPr>
          <p:cNvPr id="18" name="object 11">
            <a:extLst>
              <a:ext uri="{FF2B5EF4-FFF2-40B4-BE49-F238E27FC236}">
                <a16:creationId xmlns:a16="http://schemas.microsoft.com/office/drawing/2014/main" id="{5718CCF4-1352-1BA6-417A-1C95B8B8752E}"/>
              </a:ext>
            </a:extLst>
          </p:cNvPr>
          <p:cNvSpPr txBox="1"/>
          <p:nvPr/>
        </p:nvSpPr>
        <p:spPr>
          <a:xfrm>
            <a:off x="11327307" y="6512157"/>
            <a:ext cx="1461611" cy="140423"/>
          </a:xfrm>
          <a:prstGeom prst="rect">
            <a:avLst/>
          </a:prstGeom>
        </p:spPr>
        <p:txBody>
          <a:bodyPr vert="horz" wrap="none" lIns="0" tIns="17145" rIns="0" bIns="0" rtlCol="0">
            <a:noAutofit/>
          </a:bodyPr>
          <a:lstStyle>
            <a:defPPr>
              <a:defRPr lang="en-US"/>
            </a:defPPr>
            <a:lvl1pPr algn="ctr">
              <a:defRPr sz="950" b="1">
                <a:solidFill>
                  <a:srgbClr val="FFFFFF"/>
                </a:solidFill>
                <a:cs typeface="Hellix"/>
              </a:defRPr>
            </a:lvl1pPr>
          </a:lstStyle>
          <a:p>
            <a:pPr algn="l"/>
            <a:r>
              <a:rPr lang="en-AU" sz="800" b="0" dirty="0">
                <a:solidFill>
                  <a:schemeClr val="tx1"/>
                </a:solidFill>
                <a:latin typeface="Malgun Gothic" panose="020B0503020000020004" pitchFamily="34" charset="-127"/>
              </a:rPr>
              <a:t>Indicative only</a:t>
            </a:r>
            <a:endParaRPr sz="800" b="0" dirty="0">
              <a:solidFill>
                <a:schemeClr val="tx1"/>
              </a:solidFill>
              <a:latin typeface="Malgun Gothic" panose="020B0503020000020004" pitchFamily="34" charset="-127"/>
            </a:endParaRPr>
          </a:p>
        </p:txBody>
      </p:sp>
      <p:sp>
        <p:nvSpPr>
          <p:cNvPr id="21" name="object 20">
            <a:extLst>
              <a:ext uri="{FF2B5EF4-FFF2-40B4-BE49-F238E27FC236}">
                <a16:creationId xmlns:a16="http://schemas.microsoft.com/office/drawing/2014/main" id="{1B8957C1-4392-DB8D-CB54-5FD50DFE8307}"/>
              </a:ext>
            </a:extLst>
          </p:cNvPr>
          <p:cNvSpPr txBox="1"/>
          <p:nvPr/>
        </p:nvSpPr>
        <p:spPr>
          <a:xfrm>
            <a:off x="9531406" y="773521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latin typeface="Malgun Gothic" panose="020B0503020000020004" pitchFamily="34" charset="-127"/>
                <a:ea typeface="Malgun Gothic" panose="020B0503020000020004" pitchFamily="34" charset="-127"/>
                <a:cs typeface="Inter Display" panose="02000503000000020004" pitchFamily="2" charset="0"/>
              </a:rPr>
              <a:t>TASMANIA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2768762" y="4418102"/>
            <a:ext cx="145206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rPr>
              <a:t>DARLING SCARP</a:t>
            </a:r>
            <a:endParaRPr kumimoji="0"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endParaRPr>
          </a:p>
        </p:txBody>
      </p:sp>
      <p:sp>
        <p:nvSpPr>
          <p:cNvPr id="23" name="object 11">
            <a:extLst>
              <a:ext uri="{FF2B5EF4-FFF2-40B4-BE49-F238E27FC236}">
                <a16:creationId xmlns:a16="http://schemas.microsoft.com/office/drawing/2014/main" id="{996E34F2-6822-8B9D-796F-20F659598B1D}"/>
              </a:ext>
            </a:extLst>
          </p:cNvPr>
          <p:cNvSpPr txBox="1"/>
          <p:nvPr/>
        </p:nvSpPr>
        <p:spPr>
          <a:xfrm>
            <a:off x="4907655" y="5427361"/>
            <a:ext cx="237668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rPr>
              <a:t>MOUNT LOFTY RANGES</a:t>
            </a:r>
            <a:endParaRPr kumimoji="0"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endParaRPr>
          </a:p>
        </p:txBody>
      </p:sp>
      <p:sp>
        <p:nvSpPr>
          <p:cNvPr id="24" name="object 11">
            <a:extLst>
              <a:ext uri="{FF2B5EF4-FFF2-40B4-BE49-F238E27FC236}">
                <a16:creationId xmlns:a16="http://schemas.microsoft.com/office/drawing/2014/main" id="{072AADC2-505C-47E3-B876-05ADB8580ADD}"/>
              </a:ext>
            </a:extLst>
          </p:cNvPr>
          <p:cNvSpPr txBox="1"/>
          <p:nvPr/>
        </p:nvSpPr>
        <p:spPr>
          <a:xfrm>
            <a:off x="8085935" y="3404734"/>
            <a:ext cx="2376689" cy="448200"/>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defTabSz="914400" rtl="0" eaLnBrk="1" fontAlgn="auto" latinLnBrk="0" hangingPunct="1">
              <a:lnSpc>
                <a:spcPct val="100000"/>
              </a:lnSpc>
              <a:spcBef>
                <a:spcPct val="0"/>
              </a:spcBef>
              <a:spcAft>
                <a:spcPct val="0"/>
              </a:spcAft>
              <a:buClrTx/>
              <a:buSzTx/>
              <a:buFontTx/>
              <a:buNone/>
              <a:defRPr/>
            </a:pPr>
            <a:r>
              <a:rPr kumimoji="0" lang="en-AU"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rPr>
              <a:t>GREAT DIVIDING</a:t>
            </a:r>
          </a:p>
          <a:p>
            <a:pPr marL="0" marR="0" lvl="0" indent="0" defTabSz="914400" rtl="0" eaLnBrk="1" fontAlgn="auto" latinLnBrk="0" hangingPunct="1">
              <a:lnSpc>
                <a:spcPct val="100000"/>
              </a:lnSpc>
              <a:spcBef>
                <a:spcPct val="0"/>
              </a:spcBef>
              <a:spcAft>
                <a:spcPct val="0"/>
              </a:spcAft>
              <a:buClrTx/>
              <a:buSzTx/>
              <a:buFontTx/>
              <a:buNone/>
              <a:defRPr/>
            </a:pPr>
            <a:r>
              <a:rPr kumimoji="0" lang="en-AU"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rPr>
              <a:t>RANGE</a:t>
            </a:r>
            <a:endParaRPr kumimoji="0" sz="1400" u="none" strike="noStrike" kern="1200" cap="none" spc="0" normalizeH="0" baseline="0" noProof="0" dirty="0">
              <a:ln>
                <a:noFill/>
              </a:ln>
              <a:solidFill>
                <a:schemeClr val="tx1"/>
              </a:solidFill>
              <a:effectLst/>
              <a:uLnTx/>
              <a:uFillTx/>
              <a:latin typeface="+mj-lt"/>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2774082052"/>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24676" y="547138"/>
            <a:ext cx="5250410" cy="1694412"/>
          </a:xfrm>
        </p:spPr>
        <p:txBody>
          <a:bodyPr/>
          <a:lstStyle/>
          <a:p>
            <a:pPr>
              <a:lnSpc>
                <a:spcPct val="100000"/>
              </a:lnSpc>
            </a:pPr>
            <a:r>
              <a:rPr lang="ja-JP" altLang="en-US" sz="5400" b="1" dirty="0">
                <a:solidFill>
                  <a:schemeClr val="bg2"/>
                </a:solidFill>
                <a:latin typeface="Yu Gothic Medium" panose="020B0500000000000000" pitchFamily="34" charset="-128"/>
                <a:ea typeface="Yu Gothic Medium" panose="020B0500000000000000" pitchFamily="34" charset="-128"/>
              </a:rPr>
              <a:t>大陸性</a:t>
            </a:r>
            <a:br>
              <a:rPr lang="en-AU" altLang="ja-JP" sz="5400" b="1" dirty="0">
                <a:solidFill>
                  <a:schemeClr val="bg2"/>
                </a:solidFill>
                <a:latin typeface="Yu Gothic Medium" panose="020B0500000000000000" pitchFamily="34" charset="-128"/>
                <a:ea typeface="Yu Gothic Medium" panose="020B0500000000000000" pitchFamily="34" charset="-128"/>
              </a:rPr>
            </a:br>
            <a:r>
              <a:rPr lang="ja-JP" altLang="en-US" sz="5400" b="1" dirty="0">
                <a:solidFill>
                  <a:schemeClr val="bg1"/>
                </a:solidFill>
                <a:latin typeface="Yu Gothic Medium" panose="020B0500000000000000" pitchFamily="34" charset="-128"/>
                <a:ea typeface="Yu Gothic Medium" panose="020B0500000000000000" pitchFamily="34" charset="-128"/>
              </a:rPr>
              <a:t>気候</a:t>
            </a:r>
            <a:endParaRPr lang="en-US" sz="5400" b="1" dirty="0">
              <a:solidFill>
                <a:schemeClr val="bg1"/>
              </a:solidFill>
              <a:latin typeface="Yu Gothic Medium" panose="020B0500000000000000" pitchFamily="34" charset="-128"/>
              <a:ea typeface="Yu Gothic Medium" panose="020B0500000000000000" pitchFamily="34" charset="-128"/>
            </a:endParaRPr>
          </a:p>
        </p:txBody>
      </p:sp>
      <p:sp>
        <p:nvSpPr>
          <p:cNvPr id="3" name="Text Placeholder 2">
            <a:extLst>
              <a:ext uri="{FF2B5EF4-FFF2-40B4-BE49-F238E27FC236}">
                <a16:creationId xmlns:a16="http://schemas.microsoft.com/office/drawing/2014/main" id="{7C8480C7-DD09-8474-C98A-392FD5BADBEF}"/>
              </a:ext>
            </a:extLst>
          </p:cNvPr>
          <p:cNvSpPr>
            <a:spLocks noGrp="1"/>
          </p:cNvSpPr>
          <p:nvPr>
            <p:ph type="body" sz="quarter" idx="10"/>
          </p:nvPr>
        </p:nvSpPr>
        <p:spPr>
          <a:xfrm>
            <a:off x="424676" y="2714248"/>
            <a:ext cx="4602459" cy="846545"/>
          </a:xfrm>
        </p:spPr>
        <p:txBody>
          <a:bodyPr/>
          <a:lstStyle/>
          <a:p>
            <a:r>
              <a:rPr lang="ja-JP" altLang="en-US" sz="2400" dirty="0">
                <a:solidFill>
                  <a:schemeClr val="bg1"/>
                </a:solidFill>
                <a:latin typeface="Yu Gothic Medium" panose="020B0500000000000000" pitchFamily="34" charset="-128"/>
                <a:ea typeface="Yu Gothic Medium" panose="020B0500000000000000" pitchFamily="34" charset="-128"/>
              </a:rPr>
              <a:t>大規模な陸地の内陸地域は</a:t>
            </a:r>
          </a:p>
          <a:p>
            <a:r>
              <a:rPr lang="ja-JP" altLang="en-US" sz="2400" dirty="0">
                <a:solidFill>
                  <a:schemeClr val="bg1"/>
                </a:solidFill>
                <a:latin typeface="Yu Gothic Medium" panose="020B0500000000000000" pitchFamily="34" charset="-128"/>
                <a:ea typeface="Yu Gothic Medium" panose="020B0500000000000000" pitchFamily="34" charset="-128"/>
              </a:rPr>
              <a:t>夏は暑く冬寒い傾向</a:t>
            </a:r>
          </a:p>
          <a:p>
            <a:endParaRPr lang="ja-JP" altLang="en-US" sz="1600" b="1" dirty="0">
              <a:solidFill>
                <a:schemeClr val="bg1"/>
              </a:solidFill>
              <a:latin typeface="Yu Gothic" panose="020B0400000000000000" pitchFamily="34" charset="-128"/>
              <a:ea typeface="Yu Gothic" panose="020B0400000000000000" pitchFamily="34" charset="-128"/>
            </a:endParaRPr>
          </a:p>
        </p:txBody>
      </p:sp>
      <p:pic>
        <p:nvPicPr>
          <p:cNvPr id="6" name="Picture 5" descr="A vineyard with a pond&#10;&#10;Description automatically generated with medium confidence">
            <a:extLst>
              <a:ext uri="{FF2B5EF4-FFF2-40B4-BE49-F238E27FC236}">
                <a16:creationId xmlns:a16="http://schemas.microsoft.com/office/drawing/2014/main" id="{3B13FAD4-A658-A9A7-1B71-3E54D2B18AB4}"/>
              </a:ext>
            </a:extLst>
          </p:cNvPr>
          <p:cNvPicPr>
            <a:picLocks noChangeAspect="1"/>
          </p:cNvPicPr>
          <p:nvPr/>
        </p:nvPicPr>
        <p:blipFill>
          <a:blip r:embed="rId2" cstate="screen">
            <a:extLst>
              <a:ext uri="{28A0092B-C50C-407E-A947-70E740481C1C}">
                <a14:useLocalDpi xmlns:a14="http://schemas.microsoft.com/office/drawing/2010/main"/>
              </a:ext>
            </a:extLst>
          </a:blip>
          <a:srcRect l="24201" r="9406"/>
          <a:stretch>
            <a:fillRect/>
          </a:stretch>
        </p:blipFill>
        <p:spPr>
          <a:xfrm>
            <a:off x="6096000" y="-16402"/>
            <a:ext cx="6096000" cy="6874401"/>
          </a:xfrm>
          <a:prstGeom prst="rect">
            <a:avLst/>
          </a:prstGeom>
        </p:spPr>
      </p:pic>
      <p:sp>
        <p:nvSpPr>
          <p:cNvPr id="13" name="TextBox 12">
            <a:extLst>
              <a:ext uri="{FF2B5EF4-FFF2-40B4-BE49-F238E27FC236}">
                <a16:creationId xmlns:a16="http://schemas.microsoft.com/office/drawing/2014/main" id="{855952D9-FAEB-6612-05EA-31F7F058FC87}"/>
              </a:ext>
            </a:extLst>
          </p:cNvPr>
          <p:cNvSpPr txBox="1"/>
          <p:nvPr/>
        </p:nvSpPr>
        <p:spPr>
          <a:xfrm>
            <a:off x="424676" y="4143697"/>
            <a:ext cx="6098582" cy="1692771"/>
          </a:xfrm>
          <a:prstGeom prst="rect">
            <a:avLst/>
          </a:prstGeom>
          <a:noFill/>
        </p:spPr>
        <p:txBody>
          <a:bodyPr wrap="square">
            <a:spAutoFit/>
          </a:bodyPr>
          <a:lstStyle/>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クレア・ヴァレー </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ラザグレン</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一部のグレート・サザン</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キャンベラ・ディストリクト</a:t>
            </a:r>
          </a:p>
          <a:p>
            <a:endParaRPr lang="ja-JP" altLang="en-US" sz="2400"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7748965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A tractor in a field&#10;&#10;Description automatically generated">
            <a:extLst>
              <a:ext uri="{FF2B5EF4-FFF2-40B4-BE49-F238E27FC236}">
                <a16:creationId xmlns:a16="http://schemas.microsoft.com/office/drawing/2014/main" id="{33917616-1FAE-AE27-1195-F4C87C443F30}"/>
              </a:ext>
            </a:extLst>
          </p:cNvPr>
          <p:cNvPicPr>
            <a:picLocks noChangeAspect="1"/>
          </p:cNvPicPr>
          <p:nvPr/>
        </p:nvPicPr>
        <p:blipFill>
          <a:blip r:embed="rId2">
            <a:extLst>
              <a:ext uri="{28A0092B-C50C-407E-A947-70E740481C1C}">
                <a14:useLocalDpi xmlns:a14="http://schemas.microsoft.com/office/drawing/2010/main"/>
              </a:ext>
            </a:extLst>
          </a:blip>
          <a:srcRect l="55736" r="24403"/>
          <a:stretch/>
        </p:blipFill>
        <p:spPr>
          <a:xfrm>
            <a:off x="6096000" y="0"/>
            <a:ext cx="6096000" cy="6858000"/>
          </a:xfrm>
          <a:prstGeom prst="rect">
            <a:avLst/>
          </a:prstGeom>
        </p:spPr>
      </p:pic>
      <p:sp>
        <p:nvSpPr>
          <p:cNvPr id="5" name="Title 1">
            <a:extLst>
              <a:ext uri="{FF2B5EF4-FFF2-40B4-BE49-F238E27FC236}">
                <a16:creationId xmlns:a16="http://schemas.microsoft.com/office/drawing/2014/main" id="{95DFAB77-4091-B6B4-D731-9DD2EF57DDCF}"/>
              </a:ext>
            </a:extLst>
          </p:cNvPr>
          <p:cNvSpPr txBox="1">
            <a:spLocks/>
          </p:cNvSpPr>
          <p:nvPr/>
        </p:nvSpPr>
        <p:spPr>
          <a:xfrm>
            <a:off x="407988" y="616989"/>
            <a:ext cx="5250410" cy="169441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Malgun Gothic" panose="020B0503020000020004" pitchFamily="34" charset="-127"/>
                <a:ea typeface="Malgun Gothic" panose="020B0503020000020004" pitchFamily="34" charset="-127"/>
                <a:cs typeface="Inter Display" panose="02000503000000020004" pitchFamily="2" charset="0"/>
              </a:defRPr>
            </a:lvl1pPr>
          </a:lstStyle>
          <a:p>
            <a:pPr>
              <a:lnSpc>
                <a:spcPct val="100000"/>
              </a:lnSpc>
            </a:pPr>
            <a:r>
              <a:rPr lang="ja-JP" altLang="en-US" sz="5400" b="1" dirty="0">
                <a:solidFill>
                  <a:schemeClr val="bg2"/>
                </a:solidFill>
                <a:latin typeface="Yu Gothic Medium" panose="020B0500000000000000" pitchFamily="34" charset="-128"/>
                <a:ea typeface="Yu Gothic Medium" panose="020B0500000000000000" pitchFamily="34" charset="-128"/>
              </a:rPr>
              <a:t>海洋性</a:t>
            </a:r>
            <a:br>
              <a:rPr lang="en-AU" altLang="ja-JP" sz="5400" b="1" dirty="0">
                <a:solidFill>
                  <a:schemeClr val="bg1"/>
                </a:solidFill>
                <a:latin typeface="Yu Gothic Medium" panose="020B0500000000000000" pitchFamily="34" charset="-128"/>
                <a:ea typeface="Yu Gothic Medium" panose="020B0500000000000000" pitchFamily="34" charset="-128"/>
              </a:rPr>
            </a:br>
            <a:r>
              <a:rPr lang="ja-JP" altLang="en-US" sz="5400" b="1" dirty="0">
                <a:solidFill>
                  <a:schemeClr val="bg1"/>
                </a:solidFill>
                <a:latin typeface="Yu Gothic Medium" panose="020B0500000000000000" pitchFamily="34" charset="-128"/>
                <a:ea typeface="Yu Gothic Medium" panose="020B0500000000000000" pitchFamily="34" charset="-128"/>
              </a:rPr>
              <a:t>気候</a:t>
            </a:r>
            <a:endParaRPr lang="en-US" sz="5400" b="1" dirty="0">
              <a:solidFill>
                <a:schemeClr val="bg1"/>
              </a:solidFill>
              <a:latin typeface="Yu Gothic Medium" panose="020B0500000000000000" pitchFamily="34" charset="-128"/>
              <a:ea typeface="Yu Gothic Medium" panose="020B0500000000000000" pitchFamily="34" charset="-128"/>
            </a:endParaRPr>
          </a:p>
        </p:txBody>
      </p:sp>
      <p:sp>
        <p:nvSpPr>
          <p:cNvPr id="8" name="TextBox 7">
            <a:extLst>
              <a:ext uri="{FF2B5EF4-FFF2-40B4-BE49-F238E27FC236}">
                <a16:creationId xmlns:a16="http://schemas.microsoft.com/office/drawing/2014/main" id="{8C581316-6EE7-B470-2F3B-1BBBD1FCB9C0}"/>
              </a:ext>
            </a:extLst>
          </p:cNvPr>
          <p:cNvSpPr txBox="1"/>
          <p:nvPr/>
        </p:nvSpPr>
        <p:spPr>
          <a:xfrm>
            <a:off x="407988" y="4323276"/>
            <a:ext cx="6098582" cy="2123658"/>
          </a:xfrm>
          <a:prstGeom prst="rect">
            <a:avLst/>
          </a:prstGeom>
          <a:noFill/>
        </p:spPr>
        <p:txBody>
          <a:bodyPr wrap="square">
            <a:spAutoFit/>
          </a:bodyPr>
          <a:lstStyle/>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アデレード・ヒルズ</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クナワラ</a:t>
            </a:r>
            <a:endParaRPr lang="en-AU" altLang="ja-JP" sz="2000" dirty="0">
              <a:solidFill>
                <a:schemeClr val="bg1"/>
              </a:solidFill>
              <a:latin typeface="Yu Gothic Medium" panose="020B0500000000000000" pitchFamily="34" charset="-128"/>
              <a:ea typeface="Yu Gothic Medium" panose="020B0500000000000000" pitchFamily="34" charset="-128"/>
            </a:endParaRP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モーニングトン・ペニンシュラ</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タスマニア</a:t>
            </a:r>
          </a:p>
          <a:p>
            <a:endParaRPr lang="ja-JP" altLang="en-US" sz="2400" dirty="0">
              <a:solidFill>
                <a:schemeClr val="bg1"/>
              </a:solidFill>
              <a:latin typeface="Yu Gothic" panose="020B0400000000000000" pitchFamily="34" charset="-128"/>
              <a:ea typeface="Yu Gothic" panose="020B0400000000000000" pitchFamily="34" charset="-128"/>
            </a:endParaRPr>
          </a:p>
          <a:p>
            <a:endParaRPr lang="ja-JP" altLang="en-US" sz="2400" dirty="0">
              <a:solidFill>
                <a:schemeClr val="bg1"/>
              </a:solidFill>
              <a:latin typeface="Yu Gothic" panose="020B0400000000000000" pitchFamily="34" charset="-128"/>
              <a:ea typeface="Yu Gothic" panose="020B0400000000000000" pitchFamily="34" charset="-128"/>
            </a:endParaRPr>
          </a:p>
        </p:txBody>
      </p:sp>
      <p:sp>
        <p:nvSpPr>
          <p:cNvPr id="2" name="Text Placeholder 2">
            <a:extLst>
              <a:ext uri="{FF2B5EF4-FFF2-40B4-BE49-F238E27FC236}">
                <a16:creationId xmlns:a16="http://schemas.microsoft.com/office/drawing/2014/main" id="{691C4F1B-3888-E7AE-2121-C5F2EDCCFFFA}"/>
              </a:ext>
            </a:extLst>
          </p:cNvPr>
          <p:cNvSpPr>
            <a:spLocks noGrp="1"/>
          </p:cNvSpPr>
          <p:nvPr>
            <p:ph type="body" sz="quarter" idx="10"/>
          </p:nvPr>
        </p:nvSpPr>
        <p:spPr>
          <a:xfrm>
            <a:off x="407988" y="2652823"/>
            <a:ext cx="4602459" cy="846545"/>
          </a:xfrm>
        </p:spPr>
        <p:txBody>
          <a:bodyPr/>
          <a:lstStyle/>
          <a:p>
            <a:r>
              <a:rPr lang="ja-JP" altLang="en-US" sz="2400" dirty="0">
                <a:solidFill>
                  <a:schemeClr val="bg1"/>
                </a:solidFill>
                <a:latin typeface="Yu Gothic Medium" panose="020B0500000000000000" pitchFamily="34" charset="-128"/>
                <a:ea typeface="Yu Gothic Medium" panose="020B0500000000000000" pitchFamily="34" charset="-128"/>
              </a:rPr>
              <a:t>気温の変動が少なく、降雨量が</a:t>
            </a:r>
          </a:p>
          <a:p>
            <a:r>
              <a:rPr lang="ja-JP" altLang="en-US" sz="2400" dirty="0">
                <a:solidFill>
                  <a:schemeClr val="bg1"/>
                </a:solidFill>
                <a:latin typeface="Yu Gothic Medium" panose="020B0500000000000000" pitchFamily="34" charset="-128"/>
                <a:ea typeface="Yu Gothic Medium" panose="020B0500000000000000" pitchFamily="34" charset="-128"/>
              </a:rPr>
              <a:t>年間を通してより均等になる</a:t>
            </a:r>
          </a:p>
          <a:p>
            <a:r>
              <a:rPr lang="ja-JP" altLang="en-US" sz="2400" dirty="0">
                <a:solidFill>
                  <a:schemeClr val="bg1"/>
                </a:solidFill>
                <a:latin typeface="Yu Gothic Medium" panose="020B0500000000000000" pitchFamily="34" charset="-128"/>
                <a:ea typeface="Yu Gothic Medium" panose="020B0500000000000000" pitchFamily="34" charset="-128"/>
              </a:rPr>
              <a:t>海岸の近くの地域</a:t>
            </a:r>
            <a:endParaRPr lang="ja-JP" altLang="en-US" sz="1600" b="1"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40312796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5" descr="A dirt road with palm trees&#10;&#10;Description automatically generated">
            <a:extLst>
              <a:ext uri="{FF2B5EF4-FFF2-40B4-BE49-F238E27FC236}">
                <a16:creationId xmlns:a16="http://schemas.microsoft.com/office/drawing/2014/main" id="{EB42CD41-770A-74EE-D317-EED2D50BBBB4}"/>
              </a:ext>
            </a:extLst>
          </p:cNvPr>
          <p:cNvPicPr>
            <a:picLocks noChangeAspect="1"/>
          </p:cNvPicPr>
          <p:nvPr/>
        </p:nvPicPr>
        <p:blipFill>
          <a:blip r:embed="rId2" cstate="screen">
            <a:extLst>
              <a:ext uri="{28A0092B-C50C-407E-A947-70E740481C1C}">
                <a14:useLocalDpi xmlns:a14="http://schemas.microsoft.com/office/drawing/2010/main"/>
              </a:ext>
            </a:extLst>
          </a:blip>
          <a:srcRect l="6398" t="1785" r="35426"/>
          <a:stretch/>
        </p:blipFill>
        <p:spPr>
          <a:xfrm>
            <a:off x="6096001" y="0"/>
            <a:ext cx="6095999" cy="6858000"/>
          </a:xfrm>
          <a:prstGeom prst="rect">
            <a:avLst/>
          </a:prstGeom>
        </p:spPr>
      </p:pic>
      <p:sp>
        <p:nvSpPr>
          <p:cNvPr id="5" name="Title 1">
            <a:extLst>
              <a:ext uri="{FF2B5EF4-FFF2-40B4-BE49-F238E27FC236}">
                <a16:creationId xmlns:a16="http://schemas.microsoft.com/office/drawing/2014/main" id="{1B08BEC0-0AD0-5B5D-691F-5C0D30546E10}"/>
              </a:ext>
            </a:extLst>
          </p:cNvPr>
          <p:cNvSpPr txBox="1">
            <a:spLocks/>
          </p:cNvSpPr>
          <p:nvPr/>
        </p:nvSpPr>
        <p:spPr>
          <a:xfrm>
            <a:off x="407988" y="368300"/>
            <a:ext cx="5250410" cy="169441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Malgun Gothic" panose="020B0503020000020004" pitchFamily="34" charset="-127"/>
                <a:ea typeface="Malgun Gothic" panose="020B0503020000020004" pitchFamily="34" charset="-127"/>
                <a:cs typeface="Inter Display" panose="02000503000000020004" pitchFamily="2" charset="0"/>
              </a:defRPr>
            </a:lvl1pPr>
          </a:lstStyle>
          <a:p>
            <a:pPr>
              <a:lnSpc>
                <a:spcPct val="100000"/>
              </a:lnSpc>
            </a:pPr>
            <a:r>
              <a:rPr lang="ja-JP" altLang="en-US" sz="5400" b="1" dirty="0">
                <a:solidFill>
                  <a:schemeClr val="bg2"/>
                </a:solidFill>
                <a:latin typeface="Yu Gothic Medium" panose="020B0500000000000000" pitchFamily="34" charset="-128"/>
                <a:ea typeface="Yu Gothic Medium" panose="020B0500000000000000" pitchFamily="34" charset="-128"/>
              </a:rPr>
              <a:t>地中海性</a:t>
            </a:r>
            <a:br>
              <a:rPr lang="en-AU" altLang="ja-JP" sz="5400" b="1" dirty="0">
                <a:solidFill>
                  <a:schemeClr val="bg1"/>
                </a:solidFill>
                <a:latin typeface="Yu Gothic Medium" panose="020B0500000000000000" pitchFamily="34" charset="-128"/>
                <a:ea typeface="Yu Gothic Medium" panose="020B0500000000000000" pitchFamily="34" charset="-128"/>
              </a:rPr>
            </a:br>
            <a:r>
              <a:rPr lang="ja-JP" altLang="en-US" sz="5400" b="1" dirty="0">
                <a:solidFill>
                  <a:schemeClr val="bg1"/>
                </a:solidFill>
                <a:latin typeface="Yu Gothic Medium" panose="020B0500000000000000" pitchFamily="34" charset="-128"/>
                <a:ea typeface="Yu Gothic Medium" panose="020B0500000000000000" pitchFamily="34" charset="-128"/>
              </a:rPr>
              <a:t>気候</a:t>
            </a:r>
            <a:endParaRPr lang="en-US" sz="5400" b="1" dirty="0">
              <a:solidFill>
                <a:schemeClr val="bg1"/>
              </a:solidFill>
              <a:latin typeface="Yu Gothic Medium" panose="020B0500000000000000" pitchFamily="34" charset="-128"/>
              <a:ea typeface="Yu Gothic Medium" panose="020B0500000000000000" pitchFamily="34" charset="-128"/>
            </a:endParaRPr>
          </a:p>
        </p:txBody>
      </p:sp>
      <p:sp>
        <p:nvSpPr>
          <p:cNvPr id="7" name="Text Placeholder 2">
            <a:extLst>
              <a:ext uri="{FF2B5EF4-FFF2-40B4-BE49-F238E27FC236}">
                <a16:creationId xmlns:a16="http://schemas.microsoft.com/office/drawing/2014/main" id="{00AD32ED-819C-BDEE-4564-180367155662}"/>
              </a:ext>
            </a:extLst>
          </p:cNvPr>
          <p:cNvSpPr txBox="1">
            <a:spLocks/>
          </p:cNvSpPr>
          <p:nvPr/>
        </p:nvSpPr>
        <p:spPr>
          <a:xfrm>
            <a:off x="407988" y="2631057"/>
            <a:ext cx="5316156" cy="1505776"/>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34" b="0" i="0" kern="1200">
                <a:solidFill>
                  <a:schemeClr val="tx1"/>
                </a:solidFill>
                <a:latin typeface="Malgun Gothic" panose="020B0503020000020004" pitchFamily="34" charset="-127"/>
                <a:ea typeface="Malgun Gothic" panose="020B0503020000020004" pitchFamily="34" charset="-127"/>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sz="2400" dirty="0">
                <a:solidFill>
                  <a:schemeClr val="bg1"/>
                </a:solidFill>
                <a:latin typeface="Yu Gothic Medium" panose="020B0500000000000000" pitchFamily="34" charset="-128"/>
                <a:ea typeface="Yu Gothic Medium" panose="020B0500000000000000" pitchFamily="34" charset="-128"/>
              </a:rPr>
              <a:t>海洋性気候と類似し夏は温暖で</a:t>
            </a:r>
            <a:br>
              <a:rPr lang="en-AU" altLang="ja-JP" sz="2400" dirty="0">
                <a:solidFill>
                  <a:schemeClr val="bg1"/>
                </a:solidFill>
                <a:latin typeface="Yu Gothic Medium" panose="020B0500000000000000" pitchFamily="34" charset="-128"/>
                <a:ea typeface="Yu Gothic Medium" panose="020B0500000000000000" pitchFamily="34" charset="-128"/>
              </a:rPr>
            </a:br>
            <a:r>
              <a:rPr lang="ja-JP" altLang="en-US" sz="2400" dirty="0">
                <a:solidFill>
                  <a:schemeClr val="bg1"/>
                </a:solidFill>
                <a:latin typeface="Yu Gothic Medium" panose="020B0500000000000000" pitchFamily="34" charset="-128"/>
                <a:ea typeface="Yu Gothic Medium" panose="020B0500000000000000" pitchFamily="34" charset="-128"/>
              </a:rPr>
              <a:t>乾燥している傾向にある最も暑い月と最も寒い月の間の気温差が小さい</a:t>
            </a:r>
          </a:p>
          <a:p>
            <a:endParaRPr lang="ja-JP" altLang="en-US" sz="2400" dirty="0">
              <a:solidFill>
                <a:schemeClr val="bg1"/>
              </a:solidFill>
              <a:latin typeface="Yu Gothic Medium" panose="020B0500000000000000" pitchFamily="34" charset="-128"/>
              <a:ea typeface="Yu Gothic Medium" panose="020B0500000000000000" pitchFamily="34" charset="-128"/>
            </a:endParaRPr>
          </a:p>
        </p:txBody>
      </p:sp>
      <p:sp>
        <p:nvSpPr>
          <p:cNvPr id="8" name="TextBox 7">
            <a:extLst>
              <a:ext uri="{FF2B5EF4-FFF2-40B4-BE49-F238E27FC236}">
                <a16:creationId xmlns:a16="http://schemas.microsoft.com/office/drawing/2014/main" id="{6518415E-4FB6-CA17-6581-1803EFB9D89D}"/>
              </a:ext>
            </a:extLst>
          </p:cNvPr>
          <p:cNvSpPr txBox="1"/>
          <p:nvPr/>
        </p:nvSpPr>
        <p:spPr>
          <a:xfrm>
            <a:off x="293171" y="4370199"/>
            <a:ext cx="6098582" cy="2369880"/>
          </a:xfrm>
          <a:prstGeom prst="rect">
            <a:avLst/>
          </a:prstGeom>
          <a:noFill/>
        </p:spPr>
        <p:txBody>
          <a:bodyPr wrap="square">
            <a:spAutoFit/>
          </a:bodyPr>
          <a:lstStyle/>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バロッサ・ヴァレー </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ジオグラッフ</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マクラーレン・ヴェイル</a:t>
            </a:r>
          </a:p>
          <a:p>
            <a:pPr marL="342900" indent="-342900">
              <a:buClr>
                <a:schemeClr val="accent5"/>
              </a:buClr>
              <a:buFont typeface="Wingdings" panose="05000000000000000000" pitchFamily="2" charset="2"/>
              <a:buChar char="§"/>
            </a:pPr>
            <a:r>
              <a:rPr lang="ja-JP" altLang="en-US" sz="2000" dirty="0">
                <a:solidFill>
                  <a:schemeClr val="bg1"/>
                </a:solidFill>
                <a:latin typeface="Yu Gothic Medium" panose="020B0500000000000000" pitchFamily="34" charset="-128"/>
                <a:ea typeface="Yu Gothic Medium" panose="020B0500000000000000" pitchFamily="34" charset="-128"/>
              </a:rPr>
              <a:t>マーガレット・リヴァー</a:t>
            </a:r>
            <a:endParaRPr lang="en-AU" altLang="ja-JP" sz="2000" dirty="0">
              <a:solidFill>
                <a:schemeClr val="bg1"/>
              </a:solidFill>
              <a:latin typeface="Yu Gothic Medium" panose="020B0500000000000000" pitchFamily="34" charset="-128"/>
              <a:ea typeface="Yu Gothic Medium" panose="020B0500000000000000" pitchFamily="34" charset="-128"/>
            </a:endParaRPr>
          </a:p>
          <a:p>
            <a:pPr>
              <a:buClr>
                <a:schemeClr val="accent5"/>
              </a:buClr>
            </a:pPr>
            <a:r>
              <a:rPr lang="en-US" altLang="ja-JP" sz="2000" dirty="0">
                <a:solidFill>
                  <a:schemeClr val="bg1"/>
                </a:solidFill>
                <a:latin typeface="Yu Gothic Medium" panose="020B0500000000000000" pitchFamily="34" charset="-128"/>
                <a:ea typeface="Yu Gothic Medium" panose="020B0500000000000000" pitchFamily="34" charset="-128"/>
              </a:rPr>
              <a:t>    (+ </a:t>
            </a:r>
            <a:r>
              <a:rPr lang="ja-JP" altLang="en-US" sz="2000" dirty="0">
                <a:solidFill>
                  <a:schemeClr val="bg1"/>
                </a:solidFill>
                <a:latin typeface="Yu Gothic Medium" panose="020B0500000000000000" pitchFamily="34" charset="-128"/>
                <a:ea typeface="Yu Gothic Medium" panose="020B0500000000000000" pitchFamily="34" charset="-128"/>
              </a:rPr>
              <a:t>強い海洋性の影響もある</a:t>
            </a:r>
            <a:r>
              <a:rPr lang="en-US" altLang="ja-JP" sz="2000" dirty="0">
                <a:solidFill>
                  <a:schemeClr val="bg1"/>
                </a:solidFill>
                <a:latin typeface="Yu Gothic Medium" panose="020B0500000000000000" pitchFamily="34" charset="-128"/>
                <a:ea typeface="Yu Gothic Medium" panose="020B0500000000000000" pitchFamily="34" charset="-128"/>
              </a:rPr>
              <a:t>)</a:t>
            </a:r>
            <a:endParaRPr lang="ja-JP" altLang="en-US" sz="2000" dirty="0">
              <a:solidFill>
                <a:schemeClr val="bg1"/>
              </a:solidFill>
              <a:latin typeface="Yu Gothic Medium" panose="020B0500000000000000" pitchFamily="34" charset="-128"/>
              <a:ea typeface="Yu Gothic Medium" panose="020B0500000000000000" pitchFamily="34" charset="-128"/>
            </a:endParaRPr>
          </a:p>
          <a:p>
            <a:endParaRPr lang="ja-JP" altLang="en-US" sz="2400" dirty="0">
              <a:solidFill>
                <a:schemeClr val="bg1"/>
              </a:solidFill>
              <a:latin typeface="Yu Gothic" panose="020B0400000000000000" pitchFamily="34" charset="-128"/>
              <a:ea typeface="Yu Gothic" panose="020B0400000000000000" pitchFamily="34" charset="-128"/>
            </a:endParaRPr>
          </a:p>
          <a:p>
            <a:endParaRPr lang="ja-JP" altLang="en-US" sz="2400" dirty="0">
              <a:solidFill>
                <a:schemeClr val="bg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2028569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68967256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 name="Picture 17" descr="A close-up of a vine&#10;&#10;Description automatically generated">
            <a:extLst>
              <a:ext uri="{FF2B5EF4-FFF2-40B4-BE49-F238E27FC236}">
                <a16:creationId xmlns:a16="http://schemas.microsoft.com/office/drawing/2014/main" id="{9F8A1470-4E4C-3E3A-D2EC-DCCA2F21A78A}"/>
              </a:ext>
            </a:extLst>
          </p:cNvPr>
          <p:cNvPicPr>
            <a:picLocks noChangeAspect="1"/>
          </p:cNvPicPr>
          <p:nvPr/>
        </p:nvPicPr>
        <p:blipFill>
          <a:blip r:embed="rId2" cstate="screen">
            <a:extLst>
              <a:ext uri="{28A0092B-C50C-407E-A947-70E740481C1C}">
                <a14:useLocalDpi xmlns:a14="http://schemas.microsoft.com/office/drawing/2010/main"/>
              </a:ext>
            </a:extLst>
          </a:blip>
          <a:srcRect t="48898" b="11915"/>
          <a:stretch>
            <a:fillRect/>
          </a:stretch>
        </p:blipFill>
        <p:spPr>
          <a:xfrm>
            <a:off x="407988" y="1889508"/>
            <a:ext cx="11339512" cy="2962752"/>
          </a:xfrm>
          <a:prstGeom prst="rect">
            <a:avLst/>
          </a:prstGeom>
        </p:spPr>
      </p:pic>
      <p:sp>
        <p:nvSpPr>
          <p:cNvPr id="4" name="object 4">
            <a:extLst>
              <a:ext uri="{FF2B5EF4-FFF2-40B4-BE49-F238E27FC236}">
                <a16:creationId xmlns:a16="http://schemas.microsoft.com/office/drawing/2014/main" id="{20A7DF60-0072-4EBA-9DDC-4467DD424BED}"/>
              </a:ext>
            </a:extLst>
          </p:cNvPr>
          <p:cNvSpPr txBox="1"/>
          <p:nvPr/>
        </p:nvSpPr>
        <p:spPr>
          <a:xfrm>
            <a:off x="1322618" y="1780869"/>
            <a:ext cx="3322519" cy="413396"/>
          </a:xfrm>
          <a:prstGeom prst="rect">
            <a:avLst/>
          </a:prstGeom>
        </p:spPr>
        <p:txBody>
          <a:bodyPr vert="horz" wrap="none" lIns="0" tIns="11521" rIns="0" bIns="0" rtlCol="0">
            <a:noAutofit/>
          </a:bodyPr>
          <a:lstStyle/>
          <a:p>
            <a:pPr>
              <a:tabLst>
                <a:tab pos="1156236" algn="l"/>
              </a:tabLst>
            </a:pPr>
            <a:endParaRPr lang="en-AU" sz="2722" spc="91" dirty="0">
              <a:solidFill>
                <a:schemeClr val="bg1"/>
              </a:solidFill>
              <a:latin typeface="Malgun Gothic" panose="020B0503020000020004" pitchFamily="34" charset="-127"/>
              <a:cs typeface="Hellix"/>
            </a:endParaRPr>
          </a:p>
        </p:txBody>
      </p:sp>
      <p:sp>
        <p:nvSpPr>
          <p:cNvPr id="5" name="object 4">
            <a:extLst>
              <a:ext uri="{FF2B5EF4-FFF2-40B4-BE49-F238E27FC236}">
                <a16:creationId xmlns:a16="http://schemas.microsoft.com/office/drawing/2014/main" id="{EB853927-B1C1-4B60-BA3C-61B18CFB69CD}"/>
              </a:ext>
            </a:extLst>
          </p:cNvPr>
          <p:cNvSpPr txBox="1"/>
          <p:nvPr/>
        </p:nvSpPr>
        <p:spPr>
          <a:xfrm>
            <a:off x="444500" y="388583"/>
            <a:ext cx="11095881" cy="2039105"/>
          </a:xfrm>
          <a:prstGeom prst="rect">
            <a:avLst/>
          </a:prstGeom>
        </p:spPr>
        <p:txBody>
          <a:bodyPr vert="horz" wrap="square" lIns="0" tIns="11521" rIns="0" bIns="0" rtlCol="0">
            <a:noAutofit/>
          </a:bodyPr>
          <a:lstStyle/>
          <a:p>
            <a:r>
              <a:rPr lang="ja-JP" altLang="en-US" sz="3200" b="1"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オーストラリアの</a:t>
            </a:r>
            <a:endParaRPr lang="en-AU" altLang="ja-JP" sz="3200" b="1"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a:p>
            <a:r>
              <a:rPr lang="ja-JP" altLang="en-US" sz="4400" b="1" dirty="0">
                <a:solidFill>
                  <a:schemeClr val="bg2"/>
                </a:solidFill>
                <a:latin typeface="Yu Gothic Medium" panose="020B0500000000000000" pitchFamily="34" charset="-128"/>
                <a:ea typeface="Yu Gothic Medium" panose="020B0500000000000000" pitchFamily="34" charset="-128"/>
                <a:cs typeface="Inter Display" panose="02000503000000020004" pitchFamily="2" charset="0"/>
              </a:rPr>
              <a:t>ブドウ生育シーズン</a:t>
            </a:r>
          </a:p>
          <a:p>
            <a:endParaRPr lang="ja-JP" altLang="en-US" sz="3200" b="1"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a:p>
            <a:endParaRPr lang="ja-JP" altLang="en-US" sz="3200" b="1"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a:p>
            <a:endParaRPr lang="ja-JP" altLang="en-US" sz="3200" b="1"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cxnSp>
        <p:nvCxnSpPr>
          <p:cNvPr id="3" name="Straight Connector 2">
            <a:extLst>
              <a:ext uri="{FF2B5EF4-FFF2-40B4-BE49-F238E27FC236}">
                <a16:creationId xmlns:a16="http://schemas.microsoft.com/office/drawing/2014/main" id="{A324E5C1-7515-7CED-ACE2-D3B4BD7F5B36}"/>
              </a:ext>
            </a:extLst>
          </p:cNvPr>
          <p:cNvCxnSpPr/>
          <p:nvPr/>
        </p:nvCxnSpPr>
        <p:spPr>
          <a:xfrm flipH="1">
            <a:off x="1627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E5FC15C9-DBDD-A4D7-C08B-0B4A8E7AFD4D}"/>
              </a:ext>
            </a:extLst>
          </p:cNvPr>
          <p:cNvSpPr/>
          <p:nvPr/>
        </p:nvSpPr>
        <p:spPr>
          <a:xfrm>
            <a:off x="144448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14" name="Oval 13">
            <a:extLst>
              <a:ext uri="{FF2B5EF4-FFF2-40B4-BE49-F238E27FC236}">
                <a16:creationId xmlns:a16="http://schemas.microsoft.com/office/drawing/2014/main" id="{358B4035-EA8E-80B3-1A3D-35F9CD381810}"/>
              </a:ext>
            </a:extLst>
          </p:cNvPr>
          <p:cNvSpPr/>
          <p:nvPr/>
        </p:nvSpPr>
        <p:spPr>
          <a:xfrm>
            <a:off x="427611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15" name="Oval 14">
            <a:extLst>
              <a:ext uri="{FF2B5EF4-FFF2-40B4-BE49-F238E27FC236}">
                <a16:creationId xmlns:a16="http://schemas.microsoft.com/office/drawing/2014/main" id="{371450AD-F400-9A9F-80A1-EBB50787C2A5}"/>
              </a:ext>
            </a:extLst>
          </p:cNvPr>
          <p:cNvSpPr/>
          <p:nvPr/>
        </p:nvSpPr>
        <p:spPr>
          <a:xfrm>
            <a:off x="7107736"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sp>
        <p:nvSpPr>
          <p:cNvPr id="16" name="Oval 15">
            <a:extLst>
              <a:ext uri="{FF2B5EF4-FFF2-40B4-BE49-F238E27FC236}">
                <a16:creationId xmlns:a16="http://schemas.microsoft.com/office/drawing/2014/main" id="{9B895680-26A6-4C4C-1891-50C52829AEE4}"/>
              </a:ext>
            </a:extLst>
          </p:cNvPr>
          <p:cNvSpPr/>
          <p:nvPr/>
        </p:nvSpPr>
        <p:spPr>
          <a:xfrm>
            <a:off x="9939361" y="3459974"/>
            <a:ext cx="360000" cy="36000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Malgun Gothic" panose="020B0503020000020004" pitchFamily="34" charset="-127"/>
            </a:endParaRPr>
          </a:p>
        </p:txBody>
      </p:sp>
      <p:cxnSp>
        <p:nvCxnSpPr>
          <p:cNvPr id="23" name="Straight Connector 22">
            <a:extLst>
              <a:ext uri="{FF2B5EF4-FFF2-40B4-BE49-F238E27FC236}">
                <a16:creationId xmlns:a16="http://schemas.microsoft.com/office/drawing/2014/main" id="{B5FA57D1-BB44-F4B5-07C8-C93B02CDC011}"/>
              </a:ext>
            </a:extLst>
          </p:cNvPr>
          <p:cNvCxnSpPr/>
          <p:nvPr/>
        </p:nvCxnSpPr>
        <p:spPr>
          <a:xfrm flipH="1">
            <a:off x="44594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08EC6C9-48D4-2868-C723-965FB5D544A3}"/>
              </a:ext>
            </a:extLst>
          </p:cNvPr>
          <p:cNvCxnSpPr/>
          <p:nvPr/>
        </p:nvCxnSpPr>
        <p:spPr>
          <a:xfrm flipH="1">
            <a:off x="73042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725BB8-7F8A-391A-088D-6E7C01A62CD7}"/>
              </a:ext>
            </a:extLst>
          </p:cNvPr>
          <p:cNvCxnSpPr/>
          <p:nvPr/>
        </p:nvCxnSpPr>
        <p:spPr>
          <a:xfrm flipH="1">
            <a:off x="10136322" y="3699251"/>
            <a:ext cx="0" cy="1304549"/>
          </a:xfrm>
          <a:prstGeom prst="line">
            <a:avLst/>
          </a:prstGeom>
          <a:ln w="63500">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Google Shape;406;p25">
            <a:extLst>
              <a:ext uri="{FF2B5EF4-FFF2-40B4-BE49-F238E27FC236}">
                <a16:creationId xmlns:a16="http://schemas.microsoft.com/office/drawing/2014/main" id="{66BCB44D-065C-4926-51B1-250050711951}"/>
              </a:ext>
            </a:extLst>
          </p:cNvPr>
          <p:cNvSpPr txBox="1"/>
          <p:nvPr/>
        </p:nvSpPr>
        <p:spPr>
          <a:xfrm>
            <a:off x="7094851" y="5286248"/>
            <a:ext cx="2630344" cy="53707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75000"/>
              </a:lnSpc>
              <a:defRPr sz="4400" b="1">
                <a:solidFill>
                  <a:srgbClr val="FFFFFF"/>
                </a:solidFill>
              </a:defRPr>
            </a:lvl1pPr>
          </a:lstStyle>
          <a:p>
            <a:pPr algn="l"/>
            <a:r>
              <a:rPr dirty="0" err="1">
                <a:latin typeface="Yu Gothic Medium" panose="020B0500000000000000" pitchFamily="34" charset="-128"/>
                <a:ea typeface="Yu Gothic Medium" panose="020B0500000000000000" pitchFamily="34" charset="-128"/>
              </a:rPr>
              <a:t>秋</a:t>
            </a:r>
            <a:endParaRPr dirty="0">
              <a:latin typeface="Yu Gothic Medium" panose="020B0500000000000000" pitchFamily="34" charset="-128"/>
              <a:ea typeface="Yu Gothic Medium" panose="020B0500000000000000" pitchFamily="34" charset="-128"/>
            </a:endParaRPr>
          </a:p>
        </p:txBody>
      </p:sp>
      <p:sp>
        <p:nvSpPr>
          <p:cNvPr id="19" name="Google Shape;407;p25">
            <a:extLst>
              <a:ext uri="{FF2B5EF4-FFF2-40B4-BE49-F238E27FC236}">
                <a16:creationId xmlns:a16="http://schemas.microsoft.com/office/drawing/2014/main" id="{5B1FEA2A-7F8B-7C6C-F62A-BB96DEEEC3E6}"/>
              </a:ext>
            </a:extLst>
          </p:cNvPr>
          <p:cNvSpPr txBox="1"/>
          <p:nvPr/>
        </p:nvSpPr>
        <p:spPr>
          <a:xfrm>
            <a:off x="7094851" y="5983132"/>
            <a:ext cx="1799101" cy="230512"/>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80000"/>
              </a:lnSpc>
              <a:defRPr sz="1800" b="1">
                <a:solidFill>
                  <a:srgbClr val="FFFFFF"/>
                </a:solidFill>
              </a:defRPr>
            </a:lvl1pPr>
          </a:lstStyle>
          <a:p>
            <a:pPr algn="l"/>
            <a:r>
              <a:rPr b="0" dirty="0">
                <a:latin typeface="Yu Gothic Medium" panose="020B0500000000000000" pitchFamily="34" charset="-128"/>
                <a:ea typeface="Yu Gothic Medium" panose="020B0500000000000000" pitchFamily="34" charset="-128"/>
              </a:rPr>
              <a:t>(3月から5月)</a:t>
            </a:r>
          </a:p>
        </p:txBody>
      </p:sp>
      <p:sp>
        <p:nvSpPr>
          <p:cNvPr id="20" name="Google Shape;410;p25">
            <a:extLst>
              <a:ext uri="{FF2B5EF4-FFF2-40B4-BE49-F238E27FC236}">
                <a16:creationId xmlns:a16="http://schemas.microsoft.com/office/drawing/2014/main" id="{FFE43130-06DE-E4BA-BB06-1F31B06BB9EA}"/>
              </a:ext>
            </a:extLst>
          </p:cNvPr>
          <p:cNvSpPr txBox="1"/>
          <p:nvPr/>
        </p:nvSpPr>
        <p:spPr>
          <a:xfrm>
            <a:off x="4041822" y="5271665"/>
            <a:ext cx="2630400" cy="53707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75000"/>
              </a:lnSpc>
              <a:defRPr sz="4400" b="1">
                <a:solidFill>
                  <a:srgbClr val="FFFFFF"/>
                </a:solidFill>
              </a:defRPr>
            </a:lvl1pPr>
          </a:lstStyle>
          <a:p>
            <a:pPr algn="l"/>
            <a:r>
              <a:rPr dirty="0" err="1">
                <a:latin typeface="Yu Gothic Medium" panose="020B0500000000000000" pitchFamily="34" charset="-128"/>
                <a:ea typeface="Yu Gothic Medium" panose="020B0500000000000000" pitchFamily="34" charset="-128"/>
              </a:rPr>
              <a:t>夏</a:t>
            </a:r>
            <a:endParaRPr dirty="0">
              <a:latin typeface="Yu Gothic Medium" panose="020B0500000000000000" pitchFamily="34" charset="-128"/>
              <a:ea typeface="Yu Gothic Medium" panose="020B0500000000000000" pitchFamily="34" charset="-128"/>
            </a:endParaRPr>
          </a:p>
        </p:txBody>
      </p:sp>
      <p:sp>
        <p:nvSpPr>
          <p:cNvPr id="21" name="Google Shape;411;p25">
            <a:extLst>
              <a:ext uri="{FF2B5EF4-FFF2-40B4-BE49-F238E27FC236}">
                <a16:creationId xmlns:a16="http://schemas.microsoft.com/office/drawing/2014/main" id="{774B1D9A-38DB-39DF-CC61-4AAEBF9D4924}"/>
              </a:ext>
            </a:extLst>
          </p:cNvPr>
          <p:cNvSpPr txBox="1"/>
          <p:nvPr/>
        </p:nvSpPr>
        <p:spPr>
          <a:xfrm>
            <a:off x="967016" y="5262126"/>
            <a:ext cx="1124596" cy="53707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lgn="r">
              <a:lnSpc>
                <a:spcPct val="75000"/>
              </a:lnSpc>
              <a:defRPr sz="4400" b="1">
                <a:solidFill>
                  <a:srgbClr val="FFFFFF"/>
                </a:solidFill>
              </a:defRPr>
            </a:lvl1pPr>
          </a:lstStyle>
          <a:p>
            <a:pPr algn="l"/>
            <a:r>
              <a:rPr dirty="0" err="1">
                <a:latin typeface="Yu Gothic Medium" panose="020B0500000000000000" pitchFamily="34" charset="-128"/>
                <a:ea typeface="Yu Gothic Medium" panose="020B0500000000000000" pitchFamily="34" charset="-128"/>
              </a:rPr>
              <a:t>春</a:t>
            </a:r>
            <a:endParaRPr dirty="0">
              <a:latin typeface="Yu Gothic Medium" panose="020B0500000000000000" pitchFamily="34" charset="-128"/>
              <a:ea typeface="Yu Gothic Medium" panose="020B0500000000000000" pitchFamily="34" charset="-128"/>
            </a:endParaRPr>
          </a:p>
        </p:txBody>
      </p:sp>
      <p:sp>
        <p:nvSpPr>
          <p:cNvPr id="22" name="Google Shape;412;p25">
            <a:extLst>
              <a:ext uri="{FF2B5EF4-FFF2-40B4-BE49-F238E27FC236}">
                <a16:creationId xmlns:a16="http://schemas.microsoft.com/office/drawing/2014/main" id="{3B313617-2CED-CE9D-BAA4-F30C0A7E029F}"/>
              </a:ext>
            </a:extLst>
          </p:cNvPr>
          <p:cNvSpPr txBox="1"/>
          <p:nvPr/>
        </p:nvSpPr>
        <p:spPr>
          <a:xfrm>
            <a:off x="9845258" y="5325745"/>
            <a:ext cx="2762001" cy="53707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lgn="r">
              <a:lnSpc>
                <a:spcPct val="75000"/>
              </a:lnSpc>
              <a:defRPr sz="4400" b="1">
                <a:solidFill>
                  <a:srgbClr val="FFFFFF"/>
                </a:solidFill>
              </a:defRPr>
            </a:lvl1pPr>
          </a:lstStyle>
          <a:p>
            <a:pPr algn="l"/>
            <a:r>
              <a:rPr dirty="0" err="1">
                <a:latin typeface="Yu Gothic Medium" panose="020B0500000000000000" pitchFamily="34" charset="-128"/>
                <a:ea typeface="Yu Gothic Medium" panose="020B0500000000000000" pitchFamily="34" charset="-128"/>
              </a:rPr>
              <a:t>冬</a:t>
            </a:r>
            <a:endParaRPr dirty="0">
              <a:latin typeface="Yu Gothic Medium" panose="020B0500000000000000" pitchFamily="34" charset="-128"/>
              <a:ea typeface="Yu Gothic Medium" panose="020B0500000000000000" pitchFamily="34" charset="-128"/>
            </a:endParaRPr>
          </a:p>
        </p:txBody>
      </p:sp>
      <p:sp>
        <p:nvSpPr>
          <p:cNvPr id="26" name="Google Shape;413;p25">
            <a:extLst>
              <a:ext uri="{FF2B5EF4-FFF2-40B4-BE49-F238E27FC236}">
                <a16:creationId xmlns:a16="http://schemas.microsoft.com/office/drawing/2014/main" id="{33847F99-4168-B924-B378-D9DF7345A552}"/>
              </a:ext>
            </a:extLst>
          </p:cNvPr>
          <p:cNvSpPr txBox="1"/>
          <p:nvPr/>
        </p:nvSpPr>
        <p:spPr>
          <a:xfrm>
            <a:off x="7094851" y="6316239"/>
            <a:ext cx="1926601" cy="231217"/>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80000"/>
              </a:lnSpc>
              <a:defRPr sz="1800" b="1">
                <a:solidFill>
                  <a:srgbClr val="FFFFFF"/>
                </a:solidFill>
              </a:defRPr>
            </a:lvl1pPr>
          </a:lstStyle>
          <a:p>
            <a:pPr algn="l"/>
            <a:r>
              <a:rPr b="0" dirty="0" err="1">
                <a:latin typeface="Yu Gothic Medium" panose="020B0500000000000000" pitchFamily="34" charset="-128"/>
                <a:ea typeface="Yu Gothic Medium" panose="020B0500000000000000" pitchFamily="34" charset="-128"/>
              </a:rPr>
              <a:t>ヴェレゾンと収穫</a:t>
            </a:r>
            <a:endParaRPr b="0" dirty="0">
              <a:latin typeface="Yu Gothic Medium" panose="020B0500000000000000" pitchFamily="34" charset="-128"/>
              <a:ea typeface="Yu Gothic Medium" panose="020B0500000000000000" pitchFamily="34" charset="-128"/>
            </a:endParaRPr>
          </a:p>
        </p:txBody>
      </p:sp>
      <p:sp>
        <p:nvSpPr>
          <p:cNvPr id="27" name="Google Shape;414;p25">
            <a:extLst>
              <a:ext uri="{FF2B5EF4-FFF2-40B4-BE49-F238E27FC236}">
                <a16:creationId xmlns:a16="http://schemas.microsoft.com/office/drawing/2014/main" id="{96E20BA7-604F-6389-2D7F-87575194F183}"/>
              </a:ext>
            </a:extLst>
          </p:cNvPr>
          <p:cNvSpPr txBox="1"/>
          <p:nvPr/>
        </p:nvSpPr>
        <p:spPr>
          <a:xfrm>
            <a:off x="4041822" y="5938176"/>
            <a:ext cx="2203632" cy="230512"/>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lgn="r">
              <a:lnSpc>
                <a:spcPct val="80000"/>
              </a:lnSpc>
              <a:defRPr sz="1800" b="1">
                <a:solidFill>
                  <a:srgbClr val="FFFFFF"/>
                </a:solidFill>
              </a:defRPr>
            </a:lvl1pPr>
          </a:lstStyle>
          <a:p>
            <a:pPr algn="l"/>
            <a:r>
              <a:rPr b="0" dirty="0">
                <a:latin typeface="Yu Gothic Medium" panose="020B0500000000000000" pitchFamily="34" charset="-128"/>
                <a:ea typeface="Yu Gothic Medium" panose="020B0500000000000000" pitchFamily="34" charset="-128"/>
              </a:rPr>
              <a:t>(12月から2月)</a:t>
            </a:r>
          </a:p>
        </p:txBody>
      </p:sp>
      <p:sp>
        <p:nvSpPr>
          <p:cNvPr id="28" name="Google Shape;415;p25">
            <a:extLst>
              <a:ext uri="{FF2B5EF4-FFF2-40B4-BE49-F238E27FC236}">
                <a16:creationId xmlns:a16="http://schemas.microsoft.com/office/drawing/2014/main" id="{5FC7EED2-9150-9AB3-1939-3A2D908DBBCD}"/>
              </a:ext>
            </a:extLst>
          </p:cNvPr>
          <p:cNvSpPr txBox="1"/>
          <p:nvPr/>
        </p:nvSpPr>
        <p:spPr>
          <a:xfrm>
            <a:off x="967016" y="5953508"/>
            <a:ext cx="3424201" cy="230512"/>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80000"/>
              </a:lnSpc>
              <a:defRPr sz="1800" b="1">
                <a:solidFill>
                  <a:srgbClr val="FFFFFF"/>
                </a:solidFill>
              </a:defRPr>
            </a:lvl1pPr>
          </a:lstStyle>
          <a:p>
            <a:pPr algn="l"/>
            <a:r>
              <a:rPr b="0" dirty="0">
                <a:latin typeface="Yu Gothic Medium" panose="020B0500000000000000" pitchFamily="34" charset="-128"/>
                <a:ea typeface="Yu Gothic Medium" panose="020B0500000000000000" pitchFamily="34" charset="-128"/>
              </a:rPr>
              <a:t>(9月から11月)</a:t>
            </a:r>
          </a:p>
        </p:txBody>
      </p:sp>
      <p:sp>
        <p:nvSpPr>
          <p:cNvPr id="29" name="Google Shape;416;p25">
            <a:extLst>
              <a:ext uri="{FF2B5EF4-FFF2-40B4-BE49-F238E27FC236}">
                <a16:creationId xmlns:a16="http://schemas.microsoft.com/office/drawing/2014/main" id="{DC5FA21C-1AE0-4586-41D5-27EA11291BFD}"/>
              </a:ext>
            </a:extLst>
          </p:cNvPr>
          <p:cNvSpPr txBox="1"/>
          <p:nvPr/>
        </p:nvSpPr>
        <p:spPr>
          <a:xfrm>
            <a:off x="9845258" y="5936696"/>
            <a:ext cx="2256301" cy="230512"/>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80000"/>
              </a:lnSpc>
              <a:defRPr sz="1800" b="1">
                <a:solidFill>
                  <a:srgbClr val="FFFFFF"/>
                </a:solidFill>
              </a:defRPr>
            </a:lvl1pPr>
          </a:lstStyle>
          <a:p>
            <a:pPr algn="l"/>
            <a:r>
              <a:rPr b="0" dirty="0">
                <a:latin typeface="Yu Gothic Medium" panose="020B0500000000000000" pitchFamily="34" charset="-128"/>
                <a:ea typeface="Yu Gothic Medium" panose="020B0500000000000000" pitchFamily="34" charset="-128"/>
              </a:rPr>
              <a:t>(6月から8月)</a:t>
            </a:r>
          </a:p>
        </p:txBody>
      </p:sp>
      <p:sp>
        <p:nvSpPr>
          <p:cNvPr id="30" name="Google Shape;417;p25">
            <a:extLst>
              <a:ext uri="{FF2B5EF4-FFF2-40B4-BE49-F238E27FC236}">
                <a16:creationId xmlns:a16="http://schemas.microsoft.com/office/drawing/2014/main" id="{E38A877A-61E0-ADA7-A234-2E22B00C6377}"/>
              </a:ext>
            </a:extLst>
          </p:cNvPr>
          <p:cNvSpPr txBox="1"/>
          <p:nvPr/>
        </p:nvSpPr>
        <p:spPr>
          <a:xfrm>
            <a:off x="4041822" y="6279961"/>
            <a:ext cx="2288025" cy="231217"/>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lgn="r">
              <a:lnSpc>
                <a:spcPct val="80000"/>
              </a:lnSpc>
              <a:defRPr sz="1800" b="1">
                <a:solidFill>
                  <a:srgbClr val="FFFFFF"/>
                </a:solidFill>
              </a:defRPr>
            </a:lvl1pPr>
          </a:lstStyle>
          <a:p>
            <a:pPr algn="l"/>
            <a:r>
              <a:rPr b="0" dirty="0" err="1">
                <a:latin typeface="Yu Gothic Medium" panose="020B0500000000000000" pitchFamily="34" charset="-128"/>
                <a:ea typeface="Yu Gothic Medium" panose="020B0500000000000000" pitchFamily="34" charset="-128"/>
              </a:rPr>
              <a:t>結実とヴェレゾン</a:t>
            </a:r>
            <a:endParaRPr b="0" dirty="0">
              <a:latin typeface="Yu Gothic Medium" panose="020B0500000000000000" pitchFamily="34" charset="-128"/>
              <a:ea typeface="Yu Gothic Medium" panose="020B0500000000000000" pitchFamily="34" charset="-128"/>
            </a:endParaRPr>
          </a:p>
        </p:txBody>
      </p:sp>
      <p:sp>
        <p:nvSpPr>
          <p:cNvPr id="31" name="Google Shape;418;p25">
            <a:extLst>
              <a:ext uri="{FF2B5EF4-FFF2-40B4-BE49-F238E27FC236}">
                <a16:creationId xmlns:a16="http://schemas.microsoft.com/office/drawing/2014/main" id="{16B2A96D-46C1-3B53-30DC-1DEF4AF0E694}"/>
              </a:ext>
            </a:extLst>
          </p:cNvPr>
          <p:cNvSpPr txBox="1"/>
          <p:nvPr/>
        </p:nvSpPr>
        <p:spPr>
          <a:xfrm>
            <a:off x="977183" y="6291874"/>
            <a:ext cx="3085801" cy="231217"/>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80000"/>
              </a:lnSpc>
              <a:defRPr sz="1800" b="1">
                <a:solidFill>
                  <a:srgbClr val="FFFFFF"/>
                </a:solidFill>
              </a:defRPr>
            </a:lvl1pPr>
          </a:lstStyle>
          <a:p>
            <a:pPr algn="l"/>
            <a:r>
              <a:rPr b="0" dirty="0" err="1">
                <a:latin typeface="Yu Gothic Medium" panose="020B0500000000000000" pitchFamily="34" charset="-128"/>
                <a:ea typeface="Yu Gothic Medium" panose="020B0500000000000000" pitchFamily="34" charset="-128"/>
              </a:rPr>
              <a:t>芽吹き、成長、開花</a:t>
            </a:r>
            <a:endParaRPr b="0" dirty="0">
              <a:latin typeface="Yu Gothic Medium" panose="020B0500000000000000" pitchFamily="34" charset="-128"/>
              <a:ea typeface="Yu Gothic Medium" panose="020B0500000000000000" pitchFamily="34" charset="-128"/>
            </a:endParaRPr>
          </a:p>
        </p:txBody>
      </p:sp>
      <p:sp>
        <p:nvSpPr>
          <p:cNvPr id="32" name="Google Shape;419;p25">
            <a:extLst>
              <a:ext uri="{FF2B5EF4-FFF2-40B4-BE49-F238E27FC236}">
                <a16:creationId xmlns:a16="http://schemas.microsoft.com/office/drawing/2014/main" id="{E6BD9CE7-0B4D-6E5C-86C3-A15B6BCC1942}"/>
              </a:ext>
            </a:extLst>
          </p:cNvPr>
          <p:cNvSpPr txBox="1"/>
          <p:nvPr/>
        </p:nvSpPr>
        <p:spPr>
          <a:xfrm>
            <a:off x="9845258" y="6316944"/>
            <a:ext cx="2041201" cy="230512"/>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gn="r">
              <a:lnSpc>
                <a:spcPct val="80000"/>
              </a:lnSpc>
              <a:defRPr sz="1800" b="1">
                <a:solidFill>
                  <a:srgbClr val="FFFFFF"/>
                </a:solidFill>
              </a:defRPr>
            </a:lvl1pPr>
          </a:lstStyle>
          <a:p>
            <a:pPr algn="l"/>
            <a:r>
              <a:rPr lang="ja-JP" altLang="en-US" b="0">
                <a:latin typeface="Yu Gothic Medium" panose="020B0500000000000000" pitchFamily="34" charset="-128"/>
                <a:ea typeface="Yu Gothic Medium" panose="020B0500000000000000" pitchFamily="34" charset="-128"/>
              </a:rPr>
              <a:t>冬眠</a:t>
            </a:r>
            <a:endParaRPr b="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32898840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A14A18-7B77-D08F-3C53-AE804FCE98A9}"/>
              </a:ext>
            </a:extLst>
          </p:cNvPr>
          <p:cNvPicPr>
            <a:picLocks noChangeAspect="1"/>
          </p:cNvPicPr>
          <p:nvPr/>
        </p:nvPicPr>
        <p:blipFill>
          <a:blip r:embed="rId3" cstate="screen">
            <a:extLst>
              <a:ext uri="{28A0092B-C50C-407E-A947-70E740481C1C}">
                <a14:useLocalDpi xmlns:a14="http://schemas.microsoft.com/office/drawing/2010/main"/>
              </a:ext>
            </a:extLst>
          </a:blip>
          <a:srcRect b="35736"/>
          <a:stretch>
            <a:fillRect/>
          </a:stretch>
        </p:blipFill>
        <p:spPr>
          <a:xfrm>
            <a:off x="407988" y="-2562819"/>
            <a:ext cx="11214036" cy="4804370"/>
          </a:xfrm>
          <a:prstGeom prst="rect">
            <a:avLst/>
          </a:prstGeom>
        </p:spPr>
      </p:pic>
      <p:pic>
        <p:nvPicPr>
          <p:cNvPr id="5" name="Picture 4" descr="A close-up of hands holding small pieces of food&#10;&#10;Description automatically generated">
            <a:extLst>
              <a:ext uri="{FF2B5EF4-FFF2-40B4-BE49-F238E27FC236}">
                <a16:creationId xmlns:a16="http://schemas.microsoft.com/office/drawing/2014/main" id="{089949E7-17CF-8AC9-ED84-377B59A231DD}"/>
              </a:ext>
            </a:extLst>
          </p:cNvPr>
          <p:cNvPicPr>
            <a:picLocks noChangeAspect="1"/>
          </p:cNvPicPr>
          <p:nvPr/>
        </p:nvPicPr>
        <p:blipFill>
          <a:blip r:embed="rId4" cstate="screen">
            <a:extLst>
              <a:ext uri="{28A0092B-C50C-407E-A947-70E740481C1C}">
                <a14:useLocalDpi xmlns:a14="http://schemas.microsoft.com/office/drawing/2010/main"/>
              </a:ext>
            </a:extLst>
          </a:blip>
          <a:srcRect l="9030" t="20760" r="16811" b="3526"/>
          <a:stretch>
            <a:fillRect/>
          </a:stretch>
        </p:blipFill>
        <p:spPr>
          <a:xfrm>
            <a:off x="-266700" y="3566863"/>
            <a:ext cx="6362700" cy="4330701"/>
          </a:xfrm>
          <a:prstGeom prst="rect">
            <a:avLst/>
          </a:prstGeom>
        </p:spPr>
      </p:pic>
      <p:sp>
        <p:nvSpPr>
          <p:cNvPr id="3" name="TextBox 2">
            <a:extLst>
              <a:ext uri="{FF2B5EF4-FFF2-40B4-BE49-F238E27FC236}">
                <a16:creationId xmlns:a16="http://schemas.microsoft.com/office/drawing/2014/main" id="{65E43C55-FFDB-D38B-0D11-F572020F3AF3}"/>
              </a:ext>
            </a:extLst>
          </p:cNvPr>
          <p:cNvSpPr txBox="1"/>
          <p:nvPr/>
        </p:nvSpPr>
        <p:spPr>
          <a:xfrm>
            <a:off x="407988" y="2587793"/>
            <a:ext cx="10015366" cy="604589"/>
          </a:xfrm>
          <a:prstGeom prst="rect">
            <a:avLst/>
          </a:prstGeom>
          <a:noFill/>
        </p:spPr>
        <p:txBody>
          <a:bodyPr wrap="square">
            <a:spAutoFit/>
          </a:bodyPr>
          <a:lstStyle/>
          <a:p>
            <a:pPr>
              <a:lnSpc>
                <a:spcPct val="80000"/>
              </a:lnSpc>
              <a:defRPr sz="2400" b="1">
                <a:solidFill>
                  <a:srgbClr val="FFFFFF"/>
                </a:solidFill>
                <a:latin typeface="Pacifico"/>
                <a:ea typeface="Pacifico"/>
                <a:cs typeface="Pacifico"/>
                <a:sym typeface="Pacifico"/>
              </a:defRPr>
            </a:pPr>
            <a:r>
              <a:rPr lang="ja-JP" altLang="en-US" sz="4000" dirty="0">
                <a:solidFill>
                  <a:schemeClr val="accent1"/>
                </a:solidFill>
                <a:latin typeface="Yu Gothic Medium" panose="020B0500000000000000" pitchFamily="34" charset="-128"/>
                <a:ea typeface="Yu Gothic Medium" panose="020B0500000000000000" pitchFamily="34" charset="-128"/>
                <a:cs typeface="Arial" panose="020B0604020202020204" pitchFamily="34" charset="0"/>
              </a:rPr>
              <a:t>オーストラリアの古代土壌</a:t>
            </a:r>
            <a:r>
              <a:rPr lang="ja-JP" altLang="en-US" sz="4000" b="1" dirty="0">
                <a:solidFill>
                  <a:schemeClr val="accent1"/>
                </a:solidFill>
                <a:latin typeface="Yu Gothic Medium" panose="020B0500000000000000" pitchFamily="34" charset="-128"/>
                <a:ea typeface="Yu Gothic Medium" panose="020B0500000000000000" pitchFamily="34" charset="-128"/>
                <a:sym typeface="Pacifico"/>
              </a:rPr>
              <a:t>を掘り起こす</a:t>
            </a:r>
          </a:p>
        </p:txBody>
      </p:sp>
      <p:sp>
        <p:nvSpPr>
          <p:cNvPr id="9" name="TextBox 8">
            <a:extLst>
              <a:ext uri="{FF2B5EF4-FFF2-40B4-BE49-F238E27FC236}">
                <a16:creationId xmlns:a16="http://schemas.microsoft.com/office/drawing/2014/main" id="{01EAFDD4-1480-DEC1-7165-598885B83BE4}"/>
              </a:ext>
            </a:extLst>
          </p:cNvPr>
          <p:cNvSpPr txBox="1"/>
          <p:nvPr/>
        </p:nvSpPr>
        <p:spPr>
          <a:xfrm>
            <a:off x="6564313" y="3665619"/>
            <a:ext cx="5299640" cy="2377574"/>
          </a:xfrm>
          <a:prstGeom prst="rect">
            <a:avLst/>
          </a:prstGeom>
          <a:noFill/>
        </p:spPr>
        <p:txBody>
          <a:bodyPr wrap="square">
            <a:spAutoFit/>
          </a:bodyPr>
          <a:lstStyle/>
          <a:p>
            <a:pPr marL="180000" indent="-180000" defTabSz="1007943">
              <a:spcBef>
                <a:spcPts val="900"/>
              </a:spcBef>
              <a:buClr>
                <a:schemeClr val="accent4"/>
              </a:buClr>
              <a:buSzPts val="1800"/>
              <a:buFont typeface="Arial" panose="020B0604020202020204" pitchFamily="34" charset="0"/>
              <a:buChar char="•"/>
              <a:defRPr sz="1800"/>
            </a:pPr>
            <a:r>
              <a:rPr lang="ja-JP" altLang="en-US" dirty="0">
                <a:latin typeface="Yu Gothic Medium" panose="020B0500000000000000" pitchFamily="34" charset="-128"/>
                <a:ea typeface="Yu Gothic Medium" panose="020B0500000000000000" pitchFamily="34" charset="-128"/>
              </a:rPr>
              <a:t>オーストラリアは</a:t>
            </a:r>
            <a:r>
              <a:rPr lang="en-US" altLang="ja-JP" dirty="0">
                <a:latin typeface="Yu Gothic Medium" panose="020B0500000000000000" pitchFamily="34" charset="-128"/>
                <a:ea typeface="Yu Gothic Medium" panose="020B0500000000000000" pitchFamily="34" charset="-128"/>
              </a:rPr>
              <a:t>1</a:t>
            </a:r>
            <a:r>
              <a:rPr lang="ja-JP" altLang="en-US" dirty="0">
                <a:latin typeface="Yu Gothic Medium" panose="020B0500000000000000" pitchFamily="34" charset="-128"/>
                <a:ea typeface="Yu Gothic Medium" panose="020B0500000000000000" pitchFamily="34" charset="-128"/>
              </a:rPr>
              <a:t>億年以上も</a:t>
            </a:r>
            <a:br>
              <a:rPr lang="ja-JP" altLang="en-US"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の間、広大な陸地の塊として存在</a:t>
            </a:r>
          </a:p>
          <a:p>
            <a:pPr marL="180000" indent="-180000" defTabSz="1007943">
              <a:spcBef>
                <a:spcPts val="900"/>
              </a:spcBef>
              <a:buClr>
                <a:schemeClr val="accent4"/>
              </a:buClr>
              <a:buSzPts val="1800"/>
              <a:buFont typeface="Arial" panose="020B0604020202020204" pitchFamily="34" charset="0"/>
              <a:buChar char="•"/>
              <a:defRPr sz="1800"/>
            </a:pPr>
            <a:r>
              <a:rPr lang="ja-JP" altLang="en-US" dirty="0">
                <a:latin typeface="Yu Gothic Medium" panose="020B0500000000000000" pitchFamily="34" charset="-128"/>
                <a:ea typeface="Yu Gothic Medium" panose="020B0500000000000000" pitchFamily="34" charset="-128"/>
              </a:rPr>
              <a:t>土壌は地球上最古のもの</a:t>
            </a:r>
          </a:p>
          <a:p>
            <a:pPr marL="180000" indent="-180000" defTabSz="1007943">
              <a:spcBef>
                <a:spcPts val="900"/>
              </a:spcBef>
              <a:buClr>
                <a:schemeClr val="accent4"/>
              </a:buClr>
              <a:buSzPts val="1800"/>
              <a:buFont typeface="Arial" panose="020B0604020202020204" pitchFamily="34" charset="0"/>
              <a:buChar char="•"/>
              <a:defRPr sz="1800"/>
            </a:pPr>
            <a:r>
              <a:rPr lang="ja-JP" altLang="en-US" dirty="0">
                <a:latin typeface="Yu Gothic Medium" panose="020B0500000000000000" pitchFamily="34" charset="-128"/>
                <a:ea typeface="Yu Gothic Medium" panose="020B0500000000000000" pitchFamily="34" charset="-128"/>
              </a:rPr>
              <a:t>砂や石灰岩の新しい土壌、肥沃な火山性の</a:t>
            </a:r>
            <a:br>
              <a:rPr lang="en-AU" altLang="ja-JP" dirty="0">
                <a:latin typeface="Yu Gothic Medium" panose="020B0500000000000000" pitchFamily="34" charset="-128"/>
                <a:ea typeface="Yu Gothic Medium" panose="020B0500000000000000" pitchFamily="34" charset="-128"/>
              </a:rPr>
            </a:br>
            <a:r>
              <a:rPr lang="ja-JP" altLang="en-US" dirty="0">
                <a:latin typeface="Yu Gothic Medium" panose="020B0500000000000000" pitchFamily="34" charset="-128"/>
                <a:ea typeface="Yu Gothic Medium" panose="020B0500000000000000" pitchFamily="34" charset="-128"/>
              </a:rPr>
              <a:t>土壌もある</a:t>
            </a:r>
          </a:p>
          <a:p>
            <a:pPr marL="180000" indent="-180000" defTabSz="1007943">
              <a:spcBef>
                <a:spcPts val="900"/>
              </a:spcBef>
              <a:buClr>
                <a:schemeClr val="accent4"/>
              </a:buClr>
              <a:buSzPts val="1800"/>
              <a:buFont typeface="Arial" panose="020B0604020202020204" pitchFamily="34" charset="0"/>
              <a:buChar char="•"/>
              <a:defRPr sz="1800"/>
            </a:pPr>
            <a:r>
              <a:rPr lang="ja-JP" altLang="en-US" dirty="0">
                <a:latin typeface="Yu Gothic Medium" panose="020B0500000000000000" pitchFamily="34" charset="-128"/>
                <a:ea typeface="Yu Gothic Medium" panose="020B0500000000000000" pitchFamily="34" charset="-128"/>
              </a:rPr>
              <a:t>土壌タイプはワイン産地間でも地域内でも（ひとつのブドウ畑の中ですらも）大きく異なる</a:t>
            </a:r>
          </a:p>
        </p:txBody>
      </p:sp>
    </p:spTree>
    <p:extLst>
      <p:ext uri="{BB962C8B-B14F-4D97-AF65-F5344CB8AC3E}">
        <p14:creationId xmlns:p14="http://schemas.microsoft.com/office/powerpoint/2010/main" val="77107693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lose-up of a soil&#10;&#10;Description automatically generated">
            <a:extLst>
              <a:ext uri="{FF2B5EF4-FFF2-40B4-BE49-F238E27FC236}">
                <a16:creationId xmlns:a16="http://schemas.microsoft.com/office/drawing/2014/main" id="{30AECE19-65D0-C939-A194-2A6D67A37380}"/>
              </a:ext>
            </a:extLst>
          </p:cNvPr>
          <p:cNvPicPr>
            <a:picLocks noChangeAspect="1"/>
          </p:cNvPicPr>
          <p:nvPr/>
        </p:nvPicPr>
        <p:blipFill>
          <a:blip r:embed="rId2" cstate="screen">
            <a:extLst>
              <a:ext uri="{28A0092B-C50C-407E-A947-70E740481C1C}">
                <a14:useLocalDpi xmlns:a14="http://schemas.microsoft.com/office/drawing/2010/main"/>
              </a:ext>
            </a:extLst>
          </a:blip>
          <a:srcRect b="32441"/>
          <a:stretch>
            <a:fillRect/>
          </a:stretch>
        </p:blipFill>
        <p:spPr>
          <a:xfrm>
            <a:off x="407988" y="-1061411"/>
            <a:ext cx="11390312" cy="5130127"/>
          </a:xfrm>
          <a:prstGeom prst="rect">
            <a:avLst/>
          </a:prstGeom>
        </p:spPr>
      </p:pic>
      <p:sp>
        <p:nvSpPr>
          <p:cNvPr id="9" name="TextBox 8">
            <a:extLst>
              <a:ext uri="{FF2B5EF4-FFF2-40B4-BE49-F238E27FC236}">
                <a16:creationId xmlns:a16="http://schemas.microsoft.com/office/drawing/2014/main" id="{88A24C83-35BA-F63B-C453-C3CCD2D61B9B}"/>
              </a:ext>
            </a:extLst>
          </p:cNvPr>
          <p:cNvSpPr txBox="1"/>
          <p:nvPr/>
        </p:nvSpPr>
        <p:spPr>
          <a:xfrm>
            <a:off x="688026" y="3192771"/>
            <a:ext cx="6098582" cy="783869"/>
          </a:xfrm>
          <a:prstGeom prst="rect">
            <a:avLst/>
          </a:prstGeom>
          <a:noFill/>
        </p:spPr>
        <p:txBody>
          <a:bodyPr wrap="square">
            <a:spAutoFit/>
          </a:bodyPr>
          <a:lstStyle/>
          <a:p>
            <a:pPr>
              <a:lnSpc>
                <a:spcPct val="80000"/>
              </a:lnSpc>
              <a:defRPr sz="2400" b="1">
                <a:solidFill>
                  <a:srgbClr val="FF0000"/>
                </a:solidFill>
              </a:defRPr>
            </a:pPr>
            <a:r>
              <a:rPr lang="ja-JP" altLang="en-US" sz="5400">
                <a:solidFill>
                  <a:schemeClr val="bg1"/>
                </a:solidFill>
                <a:latin typeface="Yu Gothic Medium" panose="020B0500000000000000" pitchFamily="34" charset="-128"/>
                <a:ea typeface="Yu Gothic Medium" panose="020B0500000000000000" pitchFamily="34" charset="-128"/>
              </a:rPr>
              <a:t>地質分類</a:t>
            </a:r>
            <a:endParaRPr lang="ja-JP" altLang="en-US" sz="5400" dirty="0">
              <a:solidFill>
                <a:schemeClr val="bg1"/>
              </a:solidFill>
              <a:latin typeface="Yu Gothic Medium" panose="020B0500000000000000" pitchFamily="34" charset="-128"/>
              <a:ea typeface="Yu Gothic Medium" panose="020B0500000000000000" pitchFamily="34" charset="-128"/>
            </a:endParaRPr>
          </a:p>
        </p:txBody>
      </p:sp>
      <p:sp>
        <p:nvSpPr>
          <p:cNvPr id="10" name="Google Shape;430;p27">
            <a:extLst>
              <a:ext uri="{FF2B5EF4-FFF2-40B4-BE49-F238E27FC236}">
                <a16:creationId xmlns:a16="http://schemas.microsoft.com/office/drawing/2014/main" id="{B35C5351-C5FB-809C-728E-0F89A9B2619C}"/>
              </a:ext>
            </a:extLst>
          </p:cNvPr>
          <p:cNvSpPr txBox="1"/>
          <p:nvPr/>
        </p:nvSpPr>
        <p:spPr>
          <a:xfrm>
            <a:off x="815389" y="4479893"/>
            <a:ext cx="2045380" cy="609398"/>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nchor="b">
            <a:spAutoFit/>
          </a:bodyPr>
          <a:lstStyle/>
          <a:p>
            <a:pPr>
              <a:lnSpc>
                <a:spcPct val="90000"/>
              </a:lnSpc>
              <a:defRPr sz="2300" b="1">
                <a:solidFill>
                  <a:srgbClr val="FFFFFF"/>
                </a:solidFill>
              </a:defRPr>
            </a:pPr>
            <a:r>
              <a:rPr lang="ja-JP" altLang="en-US" sz="2200">
                <a:solidFill>
                  <a:schemeClr val="tx1">
                    <a:lumMod val="95000"/>
                    <a:lumOff val="5000"/>
                  </a:schemeClr>
                </a:solidFill>
                <a:latin typeface="Yu Gothic Medium" panose="020B0500000000000000" pitchFamily="34" charset="-128"/>
                <a:ea typeface="Yu Gothic Medium" panose="020B0500000000000000" pitchFamily="34" charset="-128"/>
              </a:rPr>
              <a:t>海</a:t>
            </a:r>
            <a:r>
              <a:rPr lang="ja-JP" altLang="en-US" sz="2200" b="1">
                <a:solidFill>
                  <a:schemeClr val="tx1">
                    <a:lumMod val="95000"/>
                    <a:lumOff val="5000"/>
                  </a:schemeClr>
                </a:solidFill>
                <a:latin typeface="Yu Gothic Medium" panose="020B0500000000000000" pitchFamily="34" charset="-128"/>
                <a:ea typeface="Yu Gothic Medium" panose="020B0500000000000000" pitchFamily="34" charset="-128"/>
              </a:rPr>
              <a:t>洋堆積物</a:t>
            </a:r>
          </a:p>
          <a:p>
            <a:pPr>
              <a:lnSpc>
                <a:spcPct val="90000"/>
              </a:lnSpc>
              <a:defRPr sz="2300" b="1">
                <a:solidFill>
                  <a:srgbClr val="FFFFFF"/>
                </a:solidFill>
              </a:defRPr>
            </a:pPr>
            <a:r>
              <a:rPr lang="en-US" altLang="ja-JP" sz="2200" b="1" dirty="0">
                <a:solidFill>
                  <a:schemeClr val="tx1">
                    <a:lumMod val="95000"/>
                    <a:lumOff val="5000"/>
                  </a:schemeClr>
                </a:solidFill>
                <a:latin typeface="Yu Gothic Medium" panose="020B0500000000000000" pitchFamily="34" charset="-128"/>
                <a:ea typeface="Yu Gothic Medium" panose="020B0500000000000000" pitchFamily="34" charset="-128"/>
              </a:rPr>
              <a:t>(</a:t>
            </a:r>
            <a:r>
              <a:rPr lang="ja-JP" altLang="en-US" sz="2200" b="1">
                <a:solidFill>
                  <a:schemeClr val="tx1">
                    <a:lumMod val="95000"/>
                    <a:lumOff val="5000"/>
                  </a:schemeClr>
                </a:solidFill>
                <a:latin typeface="Yu Gothic Medium" panose="020B0500000000000000" pitchFamily="34" charset="-128"/>
                <a:ea typeface="Yu Gothic Medium" panose="020B0500000000000000" pitchFamily="34" charset="-128"/>
              </a:rPr>
              <a:t>石灰岩</a:t>
            </a:r>
            <a:r>
              <a:rPr lang="en-US" altLang="ja-JP" sz="2200" b="1" dirty="0">
                <a:solidFill>
                  <a:schemeClr val="tx1">
                    <a:lumMod val="95000"/>
                    <a:lumOff val="5000"/>
                  </a:schemeClr>
                </a:solidFill>
                <a:latin typeface="Yu Gothic Medium" panose="020B0500000000000000" pitchFamily="34" charset="-128"/>
                <a:ea typeface="Yu Gothic Medium" panose="020B0500000000000000" pitchFamily="34" charset="-128"/>
              </a:rPr>
              <a:t>)</a:t>
            </a:r>
          </a:p>
        </p:txBody>
      </p:sp>
      <p:sp>
        <p:nvSpPr>
          <p:cNvPr id="11" name="Google Shape;431;p27">
            <a:extLst>
              <a:ext uri="{FF2B5EF4-FFF2-40B4-BE49-F238E27FC236}">
                <a16:creationId xmlns:a16="http://schemas.microsoft.com/office/drawing/2014/main" id="{974A1B37-B335-DAF2-9C7B-E085441AC952}"/>
              </a:ext>
            </a:extLst>
          </p:cNvPr>
          <p:cNvSpPr txBox="1"/>
          <p:nvPr/>
        </p:nvSpPr>
        <p:spPr>
          <a:xfrm>
            <a:off x="5056222" y="5198232"/>
            <a:ext cx="4212905" cy="738664"/>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defRPr sz="1800">
                <a:solidFill>
                  <a:srgbClr val="FFFFFF"/>
                </a:solidFill>
              </a:defRPr>
            </a:lvl1pPr>
          </a:lstStyle>
          <a:p>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バロッサ・ヴァレ</a:t>
            </a:r>
            <a:r>
              <a:rPr sz="1600"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イーデン・ヴァレ</a:t>
            </a:r>
            <a:r>
              <a:rPr sz="1600"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クレア・ヴァレ</a:t>
            </a:r>
            <a:r>
              <a:rPr sz="1600"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アデレード・ヒルズ</a:t>
            </a:r>
            <a:r>
              <a:rPr sz="1600" dirty="0">
                <a:solidFill>
                  <a:schemeClr val="tx1">
                    <a:lumMod val="95000"/>
                    <a:lumOff val="5000"/>
                  </a:schemeClr>
                </a:solidFill>
                <a:latin typeface="Yu Gothic Medium" panose="020B0500000000000000" pitchFamily="34" charset="-128"/>
                <a:ea typeface="Yu Gothic Medium" panose="020B0500000000000000" pitchFamily="34" charset="-128"/>
              </a:rPr>
              <a:t>、</a:t>
            </a:r>
            <a:br>
              <a:rPr lang="en-AU" sz="1600" dirty="0">
                <a:solidFill>
                  <a:schemeClr val="tx1">
                    <a:lumMod val="95000"/>
                    <a:lumOff val="5000"/>
                  </a:schemeClr>
                </a:solidFill>
                <a:latin typeface="Yu Gothic Medium" panose="020B0500000000000000" pitchFamily="34" charset="-128"/>
                <a:ea typeface="Yu Gothic Medium" panose="020B0500000000000000" pitchFamily="34" charset="-128"/>
              </a:rPr>
            </a:b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フルリオ半島、カンガルー島</a:t>
            </a:r>
            <a:endParaRPr sz="1600" dirty="0">
              <a:solidFill>
                <a:schemeClr val="tx1">
                  <a:lumMod val="95000"/>
                  <a:lumOff val="5000"/>
                </a:schemeClr>
              </a:solidFill>
              <a:latin typeface="Yu Gothic Medium" panose="020B0500000000000000" pitchFamily="34" charset="-128"/>
              <a:ea typeface="Yu Gothic Medium" panose="020B0500000000000000" pitchFamily="34" charset="-128"/>
            </a:endParaRPr>
          </a:p>
        </p:txBody>
      </p:sp>
      <p:sp>
        <p:nvSpPr>
          <p:cNvPr id="12" name="Google Shape;434;p27">
            <a:extLst>
              <a:ext uri="{FF2B5EF4-FFF2-40B4-BE49-F238E27FC236}">
                <a16:creationId xmlns:a16="http://schemas.microsoft.com/office/drawing/2014/main" id="{CD074382-A4D2-0764-A0CA-BFD7DE7F2AD2}"/>
              </a:ext>
            </a:extLst>
          </p:cNvPr>
          <p:cNvSpPr txBox="1"/>
          <p:nvPr/>
        </p:nvSpPr>
        <p:spPr>
          <a:xfrm>
            <a:off x="9543539" y="4488763"/>
            <a:ext cx="1463486" cy="304699"/>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nchor="b">
            <a:spAutoFit/>
          </a:bodyPr>
          <a:lstStyle>
            <a:lvl1pPr>
              <a:lnSpc>
                <a:spcPct val="90000"/>
              </a:lnSpc>
              <a:defRPr sz="2300" b="1">
                <a:solidFill>
                  <a:srgbClr val="FFFFFF"/>
                </a:solidFill>
              </a:defRPr>
            </a:lvl1pPr>
          </a:lstStyle>
          <a:p>
            <a:r>
              <a:rPr sz="2200" dirty="0" err="1">
                <a:solidFill>
                  <a:schemeClr val="tx1">
                    <a:lumMod val="95000"/>
                    <a:lumOff val="5000"/>
                  </a:schemeClr>
                </a:solidFill>
                <a:latin typeface="Yu Gothic Medium" panose="020B0500000000000000" pitchFamily="34" charset="-128"/>
                <a:ea typeface="Yu Gothic Medium" panose="020B0500000000000000" pitchFamily="34" charset="-128"/>
              </a:rPr>
              <a:t>花崗岩</a:t>
            </a:r>
            <a:endParaRPr sz="2200" dirty="0">
              <a:solidFill>
                <a:schemeClr val="tx1">
                  <a:lumMod val="95000"/>
                  <a:lumOff val="5000"/>
                </a:schemeClr>
              </a:solidFill>
              <a:latin typeface="Yu Gothic Medium" panose="020B0500000000000000" pitchFamily="34" charset="-128"/>
              <a:ea typeface="Yu Gothic Medium" panose="020B0500000000000000" pitchFamily="34" charset="-128"/>
            </a:endParaRPr>
          </a:p>
        </p:txBody>
      </p:sp>
      <p:sp>
        <p:nvSpPr>
          <p:cNvPr id="13" name="Google Shape;435;p27">
            <a:extLst>
              <a:ext uri="{FF2B5EF4-FFF2-40B4-BE49-F238E27FC236}">
                <a16:creationId xmlns:a16="http://schemas.microsoft.com/office/drawing/2014/main" id="{533BBDB6-A9F7-D231-82D5-3465CBF07038}"/>
              </a:ext>
            </a:extLst>
          </p:cNvPr>
          <p:cNvSpPr txBox="1"/>
          <p:nvPr/>
        </p:nvSpPr>
        <p:spPr>
          <a:xfrm>
            <a:off x="3013627" y="4479893"/>
            <a:ext cx="1600691" cy="609398"/>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nchor="b">
            <a:spAutoFit/>
          </a:bodyPr>
          <a:lstStyle/>
          <a:p>
            <a:pPr>
              <a:lnSpc>
                <a:spcPct val="90000"/>
              </a:lnSpc>
              <a:defRPr sz="2300" b="1">
                <a:solidFill>
                  <a:srgbClr val="FFFFFF"/>
                </a:solidFill>
              </a:defRPr>
            </a:pPr>
            <a:r>
              <a:rPr sz="2200" dirty="0" err="1">
                <a:solidFill>
                  <a:schemeClr val="tx1">
                    <a:lumMod val="95000"/>
                    <a:lumOff val="5000"/>
                  </a:schemeClr>
                </a:solidFill>
                <a:latin typeface="Yu Gothic Medium" panose="020B0500000000000000" pitchFamily="34" charset="-128"/>
                <a:ea typeface="Yu Gothic Medium" panose="020B0500000000000000" pitchFamily="34" charset="-128"/>
              </a:rPr>
              <a:t>火山性</a:t>
            </a:r>
            <a:endParaRPr sz="2200" dirty="0">
              <a:solidFill>
                <a:schemeClr val="tx1">
                  <a:lumMod val="95000"/>
                  <a:lumOff val="5000"/>
                </a:schemeClr>
              </a:solidFill>
              <a:latin typeface="Yu Gothic Medium" panose="020B0500000000000000" pitchFamily="34" charset="-128"/>
              <a:ea typeface="Yu Gothic Medium" panose="020B0500000000000000" pitchFamily="34" charset="-128"/>
            </a:endParaRPr>
          </a:p>
          <a:p>
            <a:pPr>
              <a:lnSpc>
                <a:spcPct val="90000"/>
              </a:lnSpc>
              <a:defRPr sz="2300" b="1">
                <a:solidFill>
                  <a:srgbClr val="FFFFFF"/>
                </a:solidFill>
              </a:defRPr>
            </a:pPr>
            <a:r>
              <a:rPr sz="2200" dirty="0">
                <a:solidFill>
                  <a:schemeClr val="tx1">
                    <a:lumMod val="95000"/>
                    <a:lumOff val="5000"/>
                  </a:schemeClr>
                </a:solidFill>
                <a:latin typeface="Yu Gothic Medium" panose="020B0500000000000000" pitchFamily="34" charset="-128"/>
                <a:ea typeface="Yu Gothic Medium" panose="020B0500000000000000" pitchFamily="34" charset="-128"/>
              </a:rPr>
              <a:t> (</a:t>
            </a:r>
            <a:r>
              <a:rPr sz="2200" dirty="0" err="1">
                <a:solidFill>
                  <a:schemeClr val="tx1">
                    <a:lumMod val="95000"/>
                    <a:lumOff val="5000"/>
                  </a:schemeClr>
                </a:solidFill>
                <a:latin typeface="Yu Gothic Medium" panose="020B0500000000000000" pitchFamily="34" charset="-128"/>
                <a:ea typeface="Yu Gothic Medium" panose="020B0500000000000000" pitchFamily="34" charset="-128"/>
              </a:rPr>
              <a:t>玄武岩</a:t>
            </a:r>
            <a:r>
              <a:rPr sz="2200" dirty="0">
                <a:solidFill>
                  <a:schemeClr val="tx1">
                    <a:lumMod val="95000"/>
                    <a:lumOff val="5000"/>
                  </a:schemeClr>
                </a:solidFill>
                <a:latin typeface="Yu Gothic Medium" panose="020B0500000000000000" pitchFamily="34" charset="-128"/>
                <a:ea typeface="Yu Gothic Medium" panose="020B0500000000000000" pitchFamily="34" charset="-128"/>
              </a:rPr>
              <a:t>)</a:t>
            </a:r>
          </a:p>
        </p:txBody>
      </p:sp>
      <p:sp>
        <p:nvSpPr>
          <p:cNvPr id="14" name="Google Shape;436;p27">
            <a:extLst>
              <a:ext uri="{FF2B5EF4-FFF2-40B4-BE49-F238E27FC236}">
                <a16:creationId xmlns:a16="http://schemas.microsoft.com/office/drawing/2014/main" id="{98DE1148-5630-C882-6FFC-E0B14E19D445}"/>
              </a:ext>
            </a:extLst>
          </p:cNvPr>
          <p:cNvSpPr txBox="1"/>
          <p:nvPr/>
        </p:nvSpPr>
        <p:spPr>
          <a:xfrm>
            <a:off x="5056223" y="4451748"/>
            <a:ext cx="4487316" cy="611321"/>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nchor="b">
            <a:spAutoFit/>
          </a:bodyPr>
          <a:lstStyle/>
          <a:p>
            <a:pPr>
              <a:lnSpc>
                <a:spcPct val="90000"/>
              </a:lnSpc>
              <a:defRPr sz="2400" b="1">
                <a:solidFill>
                  <a:srgbClr val="FFFFFF"/>
                </a:solidFill>
              </a:defRPr>
            </a:pPr>
            <a:r>
              <a:rPr sz="2200" dirty="0" err="1">
                <a:solidFill>
                  <a:schemeClr val="tx1">
                    <a:lumMod val="95000"/>
                    <a:lumOff val="5000"/>
                  </a:schemeClr>
                </a:solidFill>
                <a:latin typeface="Yu Gothic Medium" panose="020B0500000000000000" pitchFamily="34" charset="-128"/>
                <a:ea typeface="Yu Gothic Medium" panose="020B0500000000000000" pitchFamily="34" charset="-128"/>
              </a:rPr>
              <a:t>先カンブリア紀およびカンブリア</a:t>
            </a:r>
            <a:br>
              <a:rPr lang="en-AU" sz="2200" dirty="0">
                <a:solidFill>
                  <a:schemeClr val="tx1">
                    <a:lumMod val="95000"/>
                    <a:lumOff val="5000"/>
                  </a:schemeClr>
                </a:solidFill>
                <a:latin typeface="Yu Gothic Medium" panose="020B0500000000000000" pitchFamily="34" charset="-128"/>
                <a:ea typeface="Yu Gothic Medium" panose="020B0500000000000000" pitchFamily="34" charset="-128"/>
              </a:rPr>
            </a:br>
            <a:r>
              <a:rPr sz="2200" dirty="0" err="1">
                <a:solidFill>
                  <a:schemeClr val="tx1">
                    <a:lumMod val="95000"/>
                    <a:lumOff val="5000"/>
                  </a:schemeClr>
                </a:solidFill>
                <a:latin typeface="Yu Gothic Medium" panose="020B0500000000000000" pitchFamily="34" charset="-128"/>
                <a:ea typeface="Yu Gothic Medium" panose="020B0500000000000000" pitchFamily="34" charset="-128"/>
              </a:rPr>
              <a:t>紀の変成堆積物地層</a:t>
            </a:r>
            <a:endParaRPr sz="2200" dirty="0">
              <a:solidFill>
                <a:schemeClr val="tx1">
                  <a:lumMod val="95000"/>
                  <a:lumOff val="5000"/>
                </a:schemeClr>
              </a:solidFill>
              <a:latin typeface="Yu Gothic Medium" panose="020B0500000000000000" pitchFamily="34" charset="-128"/>
              <a:ea typeface="Yu Gothic Medium" panose="020B0500000000000000" pitchFamily="34" charset="-128"/>
            </a:endParaRPr>
          </a:p>
        </p:txBody>
      </p:sp>
      <p:sp>
        <p:nvSpPr>
          <p:cNvPr id="15" name="Google Shape;437;p27">
            <a:extLst>
              <a:ext uri="{FF2B5EF4-FFF2-40B4-BE49-F238E27FC236}">
                <a16:creationId xmlns:a16="http://schemas.microsoft.com/office/drawing/2014/main" id="{EA9581EA-CB78-E514-C7B3-C4FB2C54A7BB}"/>
              </a:ext>
            </a:extLst>
          </p:cNvPr>
          <p:cNvSpPr txBox="1"/>
          <p:nvPr/>
        </p:nvSpPr>
        <p:spPr>
          <a:xfrm>
            <a:off x="3013627" y="5198232"/>
            <a:ext cx="1783108" cy="1231106"/>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p>
            <a:pPr>
              <a:defRPr sz="1800">
                <a:solidFill>
                  <a:srgbClr val="FFFFFF"/>
                </a:solidFill>
              </a:defRPr>
            </a:pP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セントラル・ビクトリア、タスマニア北部、ハンタ</a:t>
            </a:r>
            <a:r>
              <a:rPr sz="1600"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ヴァレ</a:t>
            </a:r>
            <a:r>
              <a:rPr sz="1600" dirty="0">
                <a:solidFill>
                  <a:schemeClr val="tx1">
                    <a:lumMod val="95000"/>
                    <a:lumOff val="5000"/>
                  </a:schemeClr>
                </a:solidFill>
                <a:latin typeface="Yu Gothic Medium" panose="020B0500000000000000" pitchFamily="34" charset="-128"/>
                <a:ea typeface="Yu Gothic Medium" panose="020B0500000000000000" pitchFamily="34" charset="-128"/>
              </a:rPr>
              <a:t>ー、</a:t>
            </a:r>
            <a:br>
              <a:rPr lang="en-AU" sz="1600" dirty="0">
                <a:solidFill>
                  <a:schemeClr val="tx1">
                    <a:lumMod val="95000"/>
                    <a:lumOff val="5000"/>
                  </a:schemeClr>
                </a:solidFill>
                <a:latin typeface="Yu Gothic Medium" panose="020B0500000000000000" pitchFamily="34" charset="-128"/>
                <a:ea typeface="Yu Gothic Medium" panose="020B0500000000000000" pitchFamily="34" charset="-128"/>
              </a:rPr>
            </a:br>
            <a:r>
              <a:rPr sz="1600" dirty="0" err="1">
                <a:solidFill>
                  <a:schemeClr val="tx1">
                    <a:lumMod val="95000"/>
                    <a:lumOff val="5000"/>
                  </a:schemeClr>
                </a:solidFill>
                <a:latin typeface="Yu Gothic Medium" panose="020B0500000000000000" pitchFamily="34" charset="-128"/>
                <a:ea typeface="Yu Gothic Medium" panose="020B0500000000000000" pitchFamily="34" charset="-128"/>
              </a:rPr>
              <a:t>オレンジ</a:t>
            </a:r>
            <a:endParaRPr sz="1600" dirty="0">
              <a:solidFill>
                <a:schemeClr val="tx1">
                  <a:lumMod val="95000"/>
                  <a:lumOff val="5000"/>
                </a:schemeClr>
              </a:solidFill>
              <a:latin typeface="Yu Gothic Medium" panose="020B0500000000000000" pitchFamily="34" charset="-128"/>
              <a:ea typeface="Yu Gothic Medium" panose="020B0500000000000000" pitchFamily="34" charset="-128"/>
            </a:endParaRPr>
          </a:p>
        </p:txBody>
      </p:sp>
      <p:sp>
        <p:nvSpPr>
          <p:cNvPr id="16" name="Google Shape;438;p27">
            <a:extLst>
              <a:ext uri="{FF2B5EF4-FFF2-40B4-BE49-F238E27FC236}">
                <a16:creationId xmlns:a16="http://schemas.microsoft.com/office/drawing/2014/main" id="{8889E521-4630-A8D8-EFF8-B06F92DE265C}"/>
              </a:ext>
            </a:extLst>
          </p:cNvPr>
          <p:cNvSpPr txBox="1"/>
          <p:nvPr/>
        </p:nvSpPr>
        <p:spPr>
          <a:xfrm>
            <a:off x="9543539" y="5198232"/>
            <a:ext cx="1853770" cy="1231106"/>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p>
            <a:pPr>
              <a:defRPr sz="1600">
                <a:solidFill>
                  <a:srgbClr val="FFFFFF"/>
                </a:solidFill>
              </a:defRPr>
            </a:pPr>
            <a:r>
              <a:rPr dirty="0" err="1">
                <a:solidFill>
                  <a:schemeClr val="tx1">
                    <a:lumMod val="95000"/>
                    <a:lumOff val="5000"/>
                  </a:schemeClr>
                </a:solidFill>
                <a:latin typeface="Yu Gothic Medium" panose="020B0500000000000000" pitchFamily="34" charset="-128"/>
                <a:ea typeface="Yu Gothic Medium" panose="020B0500000000000000" pitchFamily="34" charset="-128"/>
              </a:rPr>
              <a:t>マーガレット・リヴァ</a:t>
            </a:r>
            <a:r>
              <a:rPr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dirty="0" err="1">
                <a:solidFill>
                  <a:schemeClr val="tx1">
                    <a:lumMod val="95000"/>
                    <a:lumOff val="5000"/>
                  </a:schemeClr>
                </a:solidFill>
                <a:latin typeface="Yu Gothic Medium" panose="020B0500000000000000" pitchFamily="34" charset="-128"/>
                <a:ea typeface="Yu Gothic Medium" panose="020B0500000000000000" pitchFamily="34" charset="-128"/>
              </a:rPr>
              <a:t>マウント</a:t>
            </a:r>
            <a:r>
              <a:rPr dirty="0">
                <a:solidFill>
                  <a:schemeClr val="tx1">
                    <a:lumMod val="95000"/>
                    <a:lumOff val="5000"/>
                  </a:schemeClr>
                </a:solidFill>
                <a:latin typeface="Yu Gothic Medium" panose="020B0500000000000000" pitchFamily="34" charset="-128"/>
                <a:ea typeface="Yu Gothic Medium" panose="020B0500000000000000" pitchFamily="34" charset="-128"/>
              </a:rPr>
              <a:t>・</a:t>
            </a:r>
            <a:br>
              <a:rPr lang="en-AU" dirty="0">
                <a:solidFill>
                  <a:schemeClr val="tx1">
                    <a:lumMod val="95000"/>
                    <a:lumOff val="5000"/>
                  </a:schemeClr>
                </a:solidFill>
                <a:latin typeface="Yu Gothic Medium" panose="020B0500000000000000" pitchFamily="34" charset="-128"/>
                <a:ea typeface="Yu Gothic Medium" panose="020B0500000000000000" pitchFamily="34" charset="-128"/>
              </a:rPr>
            </a:br>
            <a:r>
              <a:rPr dirty="0" err="1">
                <a:solidFill>
                  <a:schemeClr val="tx1">
                    <a:lumMod val="95000"/>
                    <a:lumOff val="5000"/>
                  </a:schemeClr>
                </a:solidFill>
                <a:latin typeface="Yu Gothic Medium" panose="020B0500000000000000" pitchFamily="34" charset="-128"/>
                <a:ea typeface="Yu Gothic Medium" panose="020B0500000000000000" pitchFamily="34" charset="-128"/>
              </a:rPr>
              <a:t>バーカ</a:t>
            </a:r>
            <a:r>
              <a:rPr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dirty="0" err="1">
                <a:solidFill>
                  <a:schemeClr val="tx1">
                    <a:lumMod val="95000"/>
                    <a:lumOff val="5000"/>
                  </a:schemeClr>
                </a:solidFill>
                <a:latin typeface="Yu Gothic Medium" panose="020B0500000000000000" pitchFamily="34" charset="-128"/>
                <a:ea typeface="Yu Gothic Medium" panose="020B0500000000000000" pitchFamily="34" charset="-128"/>
              </a:rPr>
              <a:t>グランピアンズ、ビクトリア北東部</a:t>
            </a:r>
            <a:endParaRPr dirty="0">
              <a:solidFill>
                <a:schemeClr val="tx1">
                  <a:lumMod val="95000"/>
                  <a:lumOff val="5000"/>
                </a:schemeClr>
              </a:solidFill>
              <a:latin typeface="Yu Gothic Medium" panose="020B0500000000000000" pitchFamily="34" charset="-128"/>
              <a:ea typeface="Yu Gothic Medium" panose="020B0500000000000000" pitchFamily="34" charset="-128"/>
            </a:endParaRPr>
          </a:p>
        </p:txBody>
      </p:sp>
      <p:sp>
        <p:nvSpPr>
          <p:cNvPr id="17" name="Google Shape;439;p27">
            <a:extLst>
              <a:ext uri="{FF2B5EF4-FFF2-40B4-BE49-F238E27FC236}">
                <a16:creationId xmlns:a16="http://schemas.microsoft.com/office/drawing/2014/main" id="{0F5C6382-E6DB-5A22-F558-A9123B4CB2FA}"/>
              </a:ext>
            </a:extLst>
          </p:cNvPr>
          <p:cNvSpPr txBox="1"/>
          <p:nvPr/>
        </p:nvSpPr>
        <p:spPr>
          <a:xfrm>
            <a:off x="815399" y="5213509"/>
            <a:ext cx="1756323" cy="984885"/>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p>
            <a:pPr>
              <a:defRPr sz="1600">
                <a:solidFill>
                  <a:srgbClr val="FFFFFF"/>
                </a:solidFill>
              </a:defRPr>
            </a:pPr>
            <a:r>
              <a:rPr dirty="0" err="1">
                <a:solidFill>
                  <a:schemeClr val="tx1">
                    <a:lumMod val="95000"/>
                    <a:lumOff val="5000"/>
                  </a:schemeClr>
                </a:solidFill>
                <a:latin typeface="Yu Gothic Medium" panose="020B0500000000000000" pitchFamily="34" charset="-128"/>
                <a:ea typeface="Yu Gothic Medium" panose="020B0500000000000000" pitchFamily="34" charset="-128"/>
              </a:rPr>
              <a:t>南オーストラリア南東部</a:t>
            </a:r>
            <a:r>
              <a:rPr dirty="0">
                <a:solidFill>
                  <a:schemeClr val="tx1">
                    <a:lumMod val="95000"/>
                    <a:lumOff val="5000"/>
                  </a:schemeClr>
                </a:solidFill>
                <a:latin typeface="Yu Gothic Medium" panose="020B0500000000000000" pitchFamily="34" charset="-128"/>
                <a:ea typeface="Yu Gothic Medium" panose="020B0500000000000000" pitchFamily="34" charset="-128"/>
              </a:rPr>
              <a:t>、</a:t>
            </a:r>
            <a:r>
              <a:rPr lang="ja-JP" altLang="en-US">
                <a:solidFill>
                  <a:schemeClr val="tx1">
                    <a:lumMod val="95000"/>
                    <a:lumOff val="5000"/>
                  </a:schemeClr>
                </a:solidFill>
                <a:latin typeface="Yu Gothic Medium" panose="020B0500000000000000" pitchFamily="34" charset="-128"/>
                <a:ea typeface="Yu Gothic Medium" panose="020B0500000000000000" pitchFamily="34" charset="-128"/>
              </a:rPr>
              <a:t>ビクトリア西部、</a:t>
            </a:r>
            <a:r>
              <a:rPr dirty="0" err="1">
                <a:solidFill>
                  <a:schemeClr val="tx1">
                    <a:lumMod val="95000"/>
                    <a:lumOff val="5000"/>
                  </a:schemeClr>
                </a:solidFill>
                <a:latin typeface="Yu Gothic Medium" panose="020B0500000000000000" pitchFamily="34" charset="-128"/>
                <a:ea typeface="Yu Gothic Medium" panose="020B0500000000000000" pitchFamily="34" charset="-128"/>
              </a:rPr>
              <a:t>マレ</a:t>
            </a:r>
            <a:r>
              <a:rPr dirty="0">
                <a:solidFill>
                  <a:schemeClr val="tx1">
                    <a:lumMod val="95000"/>
                    <a:lumOff val="5000"/>
                  </a:schemeClr>
                </a:solidFill>
                <a:latin typeface="Yu Gothic Medium" panose="020B0500000000000000" pitchFamily="34" charset="-128"/>
                <a:ea typeface="Yu Gothic Medium" panose="020B0500000000000000" pitchFamily="34" charset="-128"/>
              </a:rPr>
              <a:t>ー・</a:t>
            </a:r>
            <a:r>
              <a:rPr dirty="0" err="1">
                <a:solidFill>
                  <a:schemeClr val="tx1">
                    <a:lumMod val="95000"/>
                    <a:lumOff val="5000"/>
                  </a:schemeClr>
                </a:solidFill>
                <a:latin typeface="Yu Gothic Medium" panose="020B0500000000000000" pitchFamily="34" charset="-128"/>
                <a:ea typeface="Yu Gothic Medium" panose="020B0500000000000000" pitchFamily="34" charset="-128"/>
              </a:rPr>
              <a:t>ヴァレ</a:t>
            </a:r>
            <a:r>
              <a:rPr dirty="0">
                <a:solidFill>
                  <a:schemeClr val="tx1">
                    <a:lumMod val="95000"/>
                    <a:lumOff val="5000"/>
                  </a:schemeClr>
                </a:solidFill>
                <a:latin typeface="Yu Gothic Medium" panose="020B0500000000000000" pitchFamily="34" charset="-128"/>
                <a:ea typeface="Yu Gothic Medium" panose="020B0500000000000000" pitchFamily="34" charset="-128"/>
              </a:rPr>
              <a:t>ー</a:t>
            </a:r>
          </a:p>
        </p:txBody>
      </p:sp>
    </p:spTree>
    <p:extLst>
      <p:ext uri="{BB962C8B-B14F-4D97-AF65-F5344CB8AC3E}">
        <p14:creationId xmlns:p14="http://schemas.microsoft.com/office/powerpoint/2010/main" val="381327281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A vineyard with green leaves&#10;&#10;Description automatically generated with medium confidence">
            <a:extLst>
              <a:ext uri="{FF2B5EF4-FFF2-40B4-BE49-F238E27FC236}">
                <a16:creationId xmlns:a16="http://schemas.microsoft.com/office/drawing/2014/main" id="{FA15798F-ED97-5BE3-B192-ADBA133C16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3475" y="399809"/>
            <a:ext cx="5632282" cy="3753496"/>
          </a:xfrm>
          <a:prstGeom prst="rect">
            <a:avLst/>
          </a:prstGeom>
        </p:spPr>
      </p:pic>
      <p:pic>
        <p:nvPicPr>
          <p:cNvPr id="12" name="Picture 11" descr="A close-up of a rock&#10;&#10;Description automatically generated">
            <a:extLst>
              <a:ext uri="{FF2B5EF4-FFF2-40B4-BE49-F238E27FC236}">
                <a16:creationId xmlns:a16="http://schemas.microsoft.com/office/drawing/2014/main" id="{D01A143B-8615-DF74-778E-D8B15A56AA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2990" y="3332878"/>
            <a:ext cx="5630244" cy="3753496"/>
          </a:xfrm>
          <a:prstGeom prst="rect">
            <a:avLst/>
          </a:prstGeom>
        </p:spPr>
      </p:pic>
      <p:sp>
        <p:nvSpPr>
          <p:cNvPr id="5" name="TextBox 4">
            <a:extLst>
              <a:ext uri="{FF2B5EF4-FFF2-40B4-BE49-F238E27FC236}">
                <a16:creationId xmlns:a16="http://schemas.microsoft.com/office/drawing/2014/main" id="{C3E03659-6380-7782-DB52-AC0C1C3885C5}"/>
              </a:ext>
            </a:extLst>
          </p:cNvPr>
          <p:cNvSpPr txBox="1"/>
          <p:nvPr/>
        </p:nvSpPr>
        <p:spPr>
          <a:xfrm>
            <a:off x="317749" y="397430"/>
            <a:ext cx="5215146" cy="1990481"/>
          </a:xfrm>
          <a:prstGeom prst="rect">
            <a:avLst/>
          </a:prstGeom>
          <a:noFill/>
        </p:spPr>
        <p:txBody>
          <a:bodyPr wrap="square">
            <a:spAutoFit/>
          </a:bodyPr>
          <a:lstStyle/>
          <a:p>
            <a:pPr>
              <a:lnSpc>
                <a:spcPct val="85000"/>
              </a:lnSpc>
              <a:defRPr sz="1800" b="1"/>
            </a:pPr>
            <a:r>
              <a:rPr lang="ja-JP" altLang="en-US" sz="4800">
                <a:solidFill>
                  <a:schemeClr val="accent1"/>
                </a:solidFill>
                <a:latin typeface="Yu Gothic Medium" panose="020B0500000000000000" pitchFamily="34" charset="-128"/>
                <a:ea typeface="Yu Gothic Medium" panose="020B0500000000000000" pitchFamily="34" charset="-128"/>
              </a:rPr>
              <a:t>オーストラリアのワイン産地における主な土壌群</a:t>
            </a:r>
            <a:endParaRPr lang="ja-JP" altLang="en-US" sz="4800" dirty="0">
              <a:solidFill>
                <a:schemeClr val="accent1"/>
              </a:solidFill>
              <a:latin typeface="Yu Gothic Medium" panose="020B0500000000000000" pitchFamily="34" charset="-128"/>
              <a:ea typeface="Yu Gothic Medium" panose="020B0500000000000000" pitchFamily="34" charset="-128"/>
            </a:endParaRPr>
          </a:p>
        </p:txBody>
      </p:sp>
      <p:sp>
        <p:nvSpPr>
          <p:cNvPr id="6" name="Google Shape;446;p28">
            <a:extLst>
              <a:ext uri="{FF2B5EF4-FFF2-40B4-BE49-F238E27FC236}">
                <a16:creationId xmlns:a16="http://schemas.microsoft.com/office/drawing/2014/main" id="{783686A5-06E7-8EF8-FAA9-8EFA5170433D}"/>
              </a:ext>
            </a:extLst>
          </p:cNvPr>
          <p:cNvSpPr txBox="1"/>
          <p:nvPr/>
        </p:nvSpPr>
        <p:spPr>
          <a:xfrm>
            <a:off x="8911103" y="4301557"/>
            <a:ext cx="2610001" cy="60960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nSpc>
                <a:spcPct val="80000"/>
              </a:lnSpc>
              <a:defRPr sz="4800" b="1">
                <a:solidFill>
                  <a:schemeClr val="accent1"/>
                </a:solidFill>
              </a:defRPr>
            </a:lvl1pPr>
          </a:lstStyle>
          <a:p>
            <a:r>
              <a:rPr dirty="0" err="1">
                <a:solidFill>
                  <a:schemeClr val="accent5"/>
                </a:solidFill>
                <a:latin typeface="Yu Gothic Medium" panose="020B0500000000000000" pitchFamily="34" charset="-128"/>
                <a:ea typeface="Yu Gothic Medium" panose="020B0500000000000000" pitchFamily="34" charset="-128"/>
              </a:rPr>
              <a:t>砂質</a:t>
            </a:r>
            <a:endParaRPr dirty="0">
              <a:solidFill>
                <a:schemeClr val="accent5"/>
              </a:solidFill>
              <a:latin typeface="Yu Gothic Medium" panose="020B0500000000000000" pitchFamily="34" charset="-128"/>
              <a:ea typeface="Yu Gothic Medium" panose="020B0500000000000000" pitchFamily="34" charset="-128"/>
            </a:endParaRPr>
          </a:p>
        </p:txBody>
      </p:sp>
      <p:sp>
        <p:nvSpPr>
          <p:cNvPr id="11" name="Google Shape;447;p28">
            <a:extLst>
              <a:ext uri="{FF2B5EF4-FFF2-40B4-BE49-F238E27FC236}">
                <a16:creationId xmlns:a16="http://schemas.microsoft.com/office/drawing/2014/main" id="{D58CA184-D0AE-E67F-C39B-B67F241E130B}"/>
              </a:ext>
            </a:extLst>
          </p:cNvPr>
          <p:cNvSpPr txBox="1"/>
          <p:nvPr/>
        </p:nvSpPr>
        <p:spPr>
          <a:xfrm>
            <a:off x="8911103" y="4985985"/>
            <a:ext cx="2837559" cy="1107996"/>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defRPr sz="1800"/>
            </a:lvl1pPr>
          </a:lstStyle>
          <a:p>
            <a:r>
              <a:rPr dirty="0" err="1">
                <a:latin typeface="Yu Gothic Medium" panose="020B0500000000000000" pitchFamily="34" charset="-128"/>
                <a:ea typeface="Yu Gothic Medium" panose="020B0500000000000000" pitchFamily="34" charset="-128"/>
              </a:rPr>
              <a:t>ザラザラした、水はけの</a:t>
            </a:r>
            <a:br>
              <a:rPr lang="en-AU" dirty="0">
                <a:latin typeface="Yu Gothic Medium" panose="020B0500000000000000" pitchFamily="34" charset="-128"/>
                <a:ea typeface="Yu Gothic Medium" panose="020B0500000000000000" pitchFamily="34" charset="-128"/>
              </a:rPr>
            </a:br>
            <a:r>
              <a:rPr dirty="0" err="1">
                <a:latin typeface="Yu Gothic Medium" panose="020B0500000000000000" pitchFamily="34" charset="-128"/>
                <a:ea typeface="Yu Gothic Medium" panose="020B0500000000000000" pitchFamily="34" charset="-128"/>
              </a:rPr>
              <a:t>良い土壌で保温性が</a:t>
            </a:r>
            <a:r>
              <a:rPr lang="ja-JP" altLang="en-US" dirty="0">
                <a:latin typeface="Yu Gothic Medium" panose="020B0500000000000000" pitchFamily="34" charset="-128"/>
                <a:ea typeface="Yu Gothic Medium" panose="020B0500000000000000" pitchFamily="34" charset="-128"/>
              </a:rPr>
              <a:t>ある。栽培はしやすいが</a:t>
            </a:r>
            <a:r>
              <a:rPr dirty="0">
                <a:latin typeface="Yu Gothic Medium" panose="020B0500000000000000" pitchFamily="34" charset="-128"/>
                <a:ea typeface="Yu Gothic Medium" panose="020B0500000000000000" pitchFamily="34" charset="-128"/>
              </a:rPr>
              <a:t>、</a:t>
            </a:r>
            <a:r>
              <a:rPr dirty="0" err="1">
                <a:latin typeface="Yu Gothic Medium" panose="020B0500000000000000" pitchFamily="34" charset="-128"/>
                <a:ea typeface="Yu Gothic Medium" panose="020B0500000000000000" pitchFamily="34" charset="-128"/>
              </a:rPr>
              <a:t>栄養素が不足する場合がある</a:t>
            </a:r>
            <a:r>
              <a:rPr dirty="0">
                <a:latin typeface="Yu Gothic Medium" panose="020B0500000000000000" pitchFamily="34" charset="-128"/>
                <a:ea typeface="Yu Gothic Medium" panose="020B0500000000000000" pitchFamily="34" charset="-128"/>
              </a:rPr>
              <a:t>。</a:t>
            </a:r>
          </a:p>
        </p:txBody>
      </p:sp>
      <p:sp>
        <p:nvSpPr>
          <p:cNvPr id="13" name="Google Shape;448;p28">
            <a:extLst>
              <a:ext uri="{FF2B5EF4-FFF2-40B4-BE49-F238E27FC236}">
                <a16:creationId xmlns:a16="http://schemas.microsoft.com/office/drawing/2014/main" id="{18C4BC69-9E00-178F-847D-DD4871C9C664}"/>
              </a:ext>
            </a:extLst>
          </p:cNvPr>
          <p:cNvSpPr txBox="1"/>
          <p:nvPr/>
        </p:nvSpPr>
        <p:spPr>
          <a:xfrm>
            <a:off x="6266684" y="4740595"/>
            <a:ext cx="2529194" cy="60960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nSpc>
                <a:spcPct val="80000"/>
              </a:lnSpc>
              <a:defRPr sz="4800" b="1"/>
            </a:lvl1pPr>
          </a:lstStyle>
          <a:p>
            <a:r>
              <a:rPr dirty="0" err="1">
                <a:solidFill>
                  <a:schemeClr val="accent5"/>
                </a:solidFill>
                <a:latin typeface="Yu Gothic Medium" panose="020B0500000000000000" pitchFamily="34" charset="-128"/>
                <a:ea typeface="Yu Gothic Medium" panose="020B0500000000000000" pitchFamily="34" charset="-128"/>
              </a:rPr>
              <a:t>粘土質</a:t>
            </a:r>
            <a:endParaRPr dirty="0">
              <a:solidFill>
                <a:schemeClr val="accent5"/>
              </a:solidFill>
              <a:latin typeface="Yu Gothic Medium" panose="020B0500000000000000" pitchFamily="34" charset="-128"/>
              <a:ea typeface="Yu Gothic Medium" panose="020B0500000000000000" pitchFamily="34" charset="-128"/>
            </a:endParaRPr>
          </a:p>
        </p:txBody>
      </p:sp>
      <p:sp>
        <p:nvSpPr>
          <p:cNvPr id="14" name="Google Shape;449;p28">
            <a:extLst>
              <a:ext uri="{FF2B5EF4-FFF2-40B4-BE49-F238E27FC236}">
                <a16:creationId xmlns:a16="http://schemas.microsoft.com/office/drawing/2014/main" id="{C34A40F0-6D6C-89BF-57E5-3EFD785C158D}"/>
              </a:ext>
            </a:extLst>
          </p:cNvPr>
          <p:cNvSpPr txBox="1"/>
          <p:nvPr/>
        </p:nvSpPr>
        <p:spPr>
          <a:xfrm>
            <a:off x="6266684" y="5383487"/>
            <a:ext cx="2274653" cy="1107996"/>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wrap="square" lIns="0" tIns="0" rIns="0" bIns="0">
            <a:spAutoFit/>
          </a:bodyPr>
          <a:lstStyle>
            <a:lvl1pPr>
              <a:defRPr sz="1800"/>
            </a:lvl1pPr>
          </a:lstStyle>
          <a:p>
            <a:r>
              <a:rPr dirty="0" err="1">
                <a:latin typeface="Yu Gothic Medium" panose="020B0500000000000000" pitchFamily="34" charset="-128"/>
                <a:ea typeface="Yu Gothic Medium" panose="020B0500000000000000" pitchFamily="34" charset="-128"/>
              </a:rPr>
              <a:t>乾燥すると硬化し、低温を保ちやすい、重く、水はけの悪い土壌</a:t>
            </a:r>
            <a:r>
              <a:rPr dirty="0">
                <a:latin typeface="Yu Gothic Medium" panose="020B0500000000000000" pitchFamily="34" charset="-128"/>
                <a:ea typeface="Yu Gothic Medium" panose="020B0500000000000000" pitchFamily="34" charset="-128"/>
              </a:rPr>
              <a:t>。</a:t>
            </a:r>
          </a:p>
        </p:txBody>
      </p:sp>
    </p:spTree>
    <p:extLst>
      <p:ext uri="{BB962C8B-B14F-4D97-AF65-F5344CB8AC3E}">
        <p14:creationId xmlns:p14="http://schemas.microsoft.com/office/powerpoint/2010/main" val="232197751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row of small containers with different colored powders&#10;&#10;Description automatically generated">
            <a:extLst>
              <a:ext uri="{FF2B5EF4-FFF2-40B4-BE49-F238E27FC236}">
                <a16:creationId xmlns:a16="http://schemas.microsoft.com/office/drawing/2014/main" id="{6403CCE4-D10E-C139-759C-05849F24F6F0}"/>
              </a:ext>
            </a:extLst>
          </p:cNvPr>
          <p:cNvPicPr>
            <a:picLocks noChangeAspect="1"/>
          </p:cNvPicPr>
          <p:nvPr/>
        </p:nvPicPr>
        <p:blipFill>
          <a:blip r:embed="rId2" cstate="screen">
            <a:extLst>
              <a:ext uri="{28A0092B-C50C-407E-A947-70E740481C1C}">
                <a14:useLocalDpi xmlns:a14="http://schemas.microsoft.com/office/drawing/2010/main"/>
              </a:ext>
            </a:extLst>
          </a:blip>
          <a:srcRect l="46036" t="33333" r="32022" b="29132"/>
          <a:stretch>
            <a:fillRect/>
          </a:stretch>
        </p:blipFill>
        <p:spPr>
          <a:xfrm>
            <a:off x="407986" y="-21378"/>
            <a:ext cx="4108781" cy="4685754"/>
          </a:xfrm>
          <a:prstGeom prst="rect">
            <a:avLst/>
          </a:prstGeom>
        </p:spPr>
      </p:pic>
      <p:pic>
        <p:nvPicPr>
          <p:cNvPr id="11" name="Picture 10" descr="A close-up of a vineyard&#10;&#10;Description automatically generated">
            <a:extLst>
              <a:ext uri="{FF2B5EF4-FFF2-40B4-BE49-F238E27FC236}">
                <a16:creationId xmlns:a16="http://schemas.microsoft.com/office/drawing/2014/main" id="{C9C3B9B4-90A9-7572-208A-1120FE0FDD0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55349" y="2053892"/>
            <a:ext cx="6524625" cy="4349750"/>
          </a:xfrm>
          <a:prstGeom prst="rect">
            <a:avLst/>
          </a:prstGeom>
        </p:spPr>
      </p:pic>
      <p:sp>
        <p:nvSpPr>
          <p:cNvPr id="5" name="object 4">
            <a:extLst>
              <a:ext uri="{FF2B5EF4-FFF2-40B4-BE49-F238E27FC236}">
                <a16:creationId xmlns:a16="http://schemas.microsoft.com/office/drawing/2014/main" id="{E28D3BE0-22DC-47F7-8C05-1D8289B9D1DA}"/>
              </a:ext>
            </a:extLst>
          </p:cNvPr>
          <p:cNvSpPr txBox="1"/>
          <p:nvPr/>
        </p:nvSpPr>
        <p:spPr>
          <a:xfrm>
            <a:off x="6096000" y="454358"/>
            <a:ext cx="4865943" cy="369552"/>
          </a:xfrm>
          <a:prstGeom prst="rect">
            <a:avLst/>
          </a:prstGeom>
        </p:spPr>
        <p:txBody>
          <a:bodyPr vert="horz" wrap="square" lIns="0" tIns="11521" rIns="0" bIns="0" rtlCol="0">
            <a:spAutoFit/>
          </a:bodyPr>
          <a:lstStyle/>
          <a:p>
            <a:pPr defTabSz="829587">
              <a:lnSpc>
                <a:spcPct val="80000"/>
              </a:lnSpc>
              <a:tabLst>
                <a:tab pos="1156236" algn="l"/>
              </a:tabLst>
              <a:defRPr/>
            </a:pPr>
            <a:r>
              <a:rPr lang="en-AU" sz="280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TODAY’S CLASSICS</a:t>
            </a:r>
          </a:p>
        </p:txBody>
      </p:sp>
      <p:sp>
        <p:nvSpPr>
          <p:cNvPr id="4" name="Google Shape;454;p29">
            <a:extLst>
              <a:ext uri="{FF2B5EF4-FFF2-40B4-BE49-F238E27FC236}">
                <a16:creationId xmlns:a16="http://schemas.microsoft.com/office/drawing/2014/main" id="{8E93BB0C-6B3A-2E59-05DA-055C5F7B6773}"/>
              </a:ext>
            </a:extLst>
          </p:cNvPr>
          <p:cNvSpPr txBox="1"/>
          <p:nvPr/>
        </p:nvSpPr>
        <p:spPr>
          <a:xfrm>
            <a:off x="5574241" y="698236"/>
            <a:ext cx="2700749" cy="609600"/>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nSpc>
                <a:spcPct val="80000"/>
              </a:lnSpc>
              <a:defRPr sz="4800" b="1"/>
            </a:lvl1pPr>
          </a:lstStyle>
          <a:p>
            <a:r>
              <a:rPr dirty="0" err="1">
                <a:solidFill>
                  <a:schemeClr val="accent5"/>
                </a:solidFill>
                <a:latin typeface="Yu Gothic Medium" panose="020B0500000000000000" pitchFamily="34" charset="-128"/>
                <a:ea typeface="Yu Gothic Medium" panose="020B0500000000000000" pitchFamily="34" charset="-128"/>
              </a:rPr>
              <a:t>ローム</a:t>
            </a:r>
            <a:endParaRPr dirty="0">
              <a:solidFill>
                <a:schemeClr val="accent5"/>
              </a:solidFill>
              <a:latin typeface="Yu Gothic Medium" panose="020B0500000000000000" pitchFamily="34" charset="-128"/>
              <a:ea typeface="Yu Gothic Medium" panose="020B0500000000000000" pitchFamily="34" charset="-128"/>
            </a:endParaRPr>
          </a:p>
        </p:txBody>
      </p:sp>
      <p:sp>
        <p:nvSpPr>
          <p:cNvPr id="8" name="Google Shape;455;p29">
            <a:extLst>
              <a:ext uri="{FF2B5EF4-FFF2-40B4-BE49-F238E27FC236}">
                <a16:creationId xmlns:a16="http://schemas.microsoft.com/office/drawing/2014/main" id="{8EBD55F7-980C-14D3-1B88-A9463C866DE0}"/>
              </a:ext>
            </a:extLst>
          </p:cNvPr>
          <p:cNvSpPr txBox="1"/>
          <p:nvPr/>
        </p:nvSpPr>
        <p:spPr>
          <a:xfrm>
            <a:off x="7753230" y="696975"/>
            <a:ext cx="4030784" cy="1107996"/>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p>
            <a:pPr>
              <a:defRPr sz="1800"/>
            </a:pPr>
            <a:r>
              <a:rPr dirty="0" err="1">
                <a:latin typeface="Yu Gothic Medium" panose="020B0500000000000000" pitchFamily="34" charset="-128"/>
                <a:ea typeface="Yu Gothic Medium" panose="020B0500000000000000" pitchFamily="34" charset="-128"/>
              </a:rPr>
              <a:t>シルト、粘土、砂、そして有機物が</a:t>
            </a:r>
            <a:br>
              <a:rPr lang="en-AU" dirty="0">
                <a:latin typeface="Yu Gothic Medium" panose="020B0500000000000000" pitchFamily="34" charset="-128"/>
                <a:ea typeface="Yu Gothic Medium" panose="020B0500000000000000" pitchFamily="34" charset="-128"/>
              </a:rPr>
            </a:br>
            <a:r>
              <a:rPr dirty="0" err="1">
                <a:latin typeface="Yu Gothic Medium" panose="020B0500000000000000" pitchFamily="34" charset="-128"/>
                <a:ea typeface="Yu Gothic Medium" panose="020B0500000000000000" pitchFamily="34" charset="-128"/>
              </a:rPr>
              <a:t>ほぼ均等に混ざり合っている</a:t>
            </a:r>
            <a:r>
              <a:rPr dirty="0">
                <a:latin typeface="Yu Gothic Medium" panose="020B0500000000000000" pitchFamily="34" charset="-128"/>
                <a:ea typeface="Yu Gothic Medium" panose="020B0500000000000000" pitchFamily="34" charset="-128"/>
              </a:rPr>
              <a:t>。</a:t>
            </a:r>
          </a:p>
          <a:p>
            <a:pPr>
              <a:defRPr sz="1800"/>
            </a:pPr>
            <a:r>
              <a:rPr dirty="0" err="1">
                <a:latin typeface="Yu Gothic Medium" panose="020B0500000000000000" pitchFamily="34" charset="-128"/>
                <a:ea typeface="Yu Gothic Medium" panose="020B0500000000000000" pitchFamily="34" charset="-128"/>
              </a:rPr>
              <a:t>樹勢を促進する水はけの良い肥沃な</a:t>
            </a:r>
            <a:br>
              <a:rPr lang="en-AU" dirty="0">
                <a:latin typeface="Yu Gothic Medium" panose="020B0500000000000000" pitchFamily="34" charset="-128"/>
                <a:ea typeface="Yu Gothic Medium" panose="020B0500000000000000" pitchFamily="34" charset="-128"/>
              </a:rPr>
            </a:br>
            <a:r>
              <a:rPr dirty="0" err="1">
                <a:latin typeface="Yu Gothic Medium" panose="020B0500000000000000" pitchFamily="34" charset="-128"/>
                <a:ea typeface="Yu Gothic Medium" panose="020B0500000000000000" pitchFamily="34" charset="-128"/>
              </a:rPr>
              <a:t>土壌。厳密な剪定が必須</a:t>
            </a:r>
            <a:endParaRPr dirty="0">
              <a:latin typeface="Yu Gothic Medium" panose="020B0500000000000000" pitchFamily="34" charset="-128"/>
              <a:ea typeface="Yu Gothic Medium" panose="020B0500000000000000" pitchFamily="34" charset="-128"/>
            </a:endParaRPr>
          </a:p>
        </p:txBody>
      </p:sp>
      <p:sp>
        <p:nvSpPr>
          <p:cNvPr id="10" name="Google Shape;456;p29">
            <a:extLst>
              <a:ext uri="{FF2B5EF4-FFF2-40B4-BE49-F238E27FC236}">
                <a16:creationId xmlns:a16="http://schemas.microsoft.com/office/drawing/2014/main" id="{3E0D852E-A9C6-4E9A-EF54-6E447BA5BE11}"/>
              </a:ext>
            </a:extLst>
          </p:cNvPr>
          <p:cNvSpPr txBox="1"/>
          <p:nvPr/>
        </p:nvSpPr>
        <p:spPr>
          <a:xfrm>
            <a:off x="524146" y="4977022"/>
            <a:ext cx="2163636" cy="609601"/>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lvl1pPr>
              <a:lnSpc>
                <a:spcPct val="80000"/>
              </a:lnSpc>
              <a:defRPr sz="4800" b="1">
                <a:solidFill>
                  <a:schemeClr val="accent1"/>
                </a:solidFill>
              </a:defRPr>
            </a:lvl1pPr>
          </a:lstStyle>
          <a:p>
            <a:r>
              <a:rPr dirty="0" err="1">
                <a:solidFill>
                  <a:schemeClr val="accent5"/>
                </a:solidFill>
                <a:latin typeface="Yu Gothic Medium" panose="020B0500000000000000" pitchFamily="34" charset="-128"/>
                <a:ea typeface="Yu Gothic Medium" panose="020B0500000000000000" pitchFamily="34" charset="-128"/>
              </a:rPr>
              <a:t>シルト</a:t>
            </a:r>
            <a:endParaRPr dirty="0">
              <a:solidFill>
                <a:schemeClr val="accent5"/>
              </a:solidFill>
              <a:latin typeface="Yu Gothic Medium" panose="020B0500000000000000" pitchFamily="34" charset="-128"/>
              <a:ea typeface="Yu Gothic Medium" panose="020B0500000000000000" pitchFamily="34" charset="-128"/>
            </a:endParaRPr>
          </a:p>
        </p:txBody>
      </p:sp>
      <p:sp>
        <p:nvSpPr>
          <p:cNvPr id="12" name="Google Shape;457;p29">
            <a:extLst>
              <a:ext uri="{FF2B5EF4-FFF2-40B4-BE49-F238E27FC236}">
                <a16:creationId xmlns:a16="http://schemas.microsoft.com/office/drawing/2014/main" id="{C7B6AE22-9944-EAF1-9F56-2C3BFE7256BB}"/>
              </a:ext>
            </a:extLst>
          </p:cNvPr>
          <p:cNvSpPr txBox="1"/>
          <p:nvPr/>
        </p:nvSpPr>
        <p:spPr>
          <a:xfrm>
            <a:off x="998578" y="5613518"/>
            <a:ext cx="4250887" cy="571501"/>
          </a:xfrm>
          <a:prstGeom prst="rect">
            <a:avLst/>
          </a:prstGeom>
          <a:ln w="12700">
            <a:miter lim="400000"/>
          </a:ln>
          <a:extLst>
            <a:ext uri="{C572A759-6A51-4108-AA02-DFA0A04FC94B}">
              <ma14:wrappingTextBoxFlag xmlns="" xmlns:ma14="http://schemas.microsoft.com/office/mac/drawingml/2011/main" xmlns:p159="http://schemas.microsoft.com/office/powerpoint/2015/09/main" xmlns:p15="http://schemas.microsoft.com/office/powerpoint/2012/main" xmlns:p14="http://schemas.microsoft.com/office/powerpoint/2010/main" xmlns:mc="http://schemas.openxmlformats.org/markup-compatibility/2006" xmlns:a14="http://schemas.microsoft.com/office/drawing/2010/main" xmlns:wp="http://schemas.openxmlformats.org/drawingml/2006/wordprocessingDrawing" xmlns:w="http://schemas.openxmlformats.org/wordprocessingml/2006/main" xmlns:m="http://schemas.openxmlformats.org/officeDocument/2006/math" val="1"/>
            </a:ext>
          </a:extLst>
        </p:spPr>
        <p:txBody>
          <a:bodyPr lIns="0" tIns="0" rIns="0" bIns="0">
            <a:spAutoFit/>
          </a:bodyPr>
          <a:lstStyle/>
          <a:p>
            <a:pPr>
              <a:defRPr sz="1800"/>
            </a:pPr>
            <a:r>
              <a:rPr dirty="0" err="1">
                <a:latin typeface="Yu Gothic Medium" panose="020B0500000000000000" pitchFamily="34" charset="-128"/>
                <a:ea typeface="Yu Gothic Medium" panose="020B0500000000000000" pitchFamily="34" charset="-128"/>
              </a:rPr>
              <a:t>滑らかできめの細かい土で</a:t>
            </a:r>
            <a:r>
              <a:rPr dirty="0">
                <a:latin typeface="Yu Gothic Medium" panose="020B0500000000000000" pitchFamily="34" charset="-128"/>
                <a:ea typeface="Yu Gothic Medium" panose="020B0500000000000000" pitchFamily="34" charset="-128"/>
              </a:rPr>
              <a:t>、</a:t>
            </a:r>
          </a:p>
          <a:p>
            <a:pPr>
              <a:defRPr sz="1800"/>
            </a:pPr>
            <a:r>
              <a:rPr dirty="0" err="1">
                <a:latin typeface="Yu Gothic Medium" panose="020B0500000000000000" pitchFamily="34" charset="-128"/>
                <a:ea typeface="Yu Gothic Medium" panose="020B0500000000000000" pitchFamily="34" charset="-128"/>
              </a:rPr>
              <a:t>保水力がよく、砂質の土よりも肥沃</a:t>
            </a:r>
            <a:endParaRPr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42637779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714C56-047B-36F5-B380-2647C7FC6C5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09401" y="-593336"/>
            <a:ext cx="8441928" cy="7657613"/>
          </a:xfrm>
          <a:prstGeom prst="rect">
            <a:avLst/>
          </a:prstGeom>
        </p:spPr>
      </p:pic>
      <p:sp>
        <p:nvSpPr>
          <p:cNvPr id="4" name="object 11">
            <a:extLst>
              <a:ext uri="{FF2B5EF4-FFF2-40B4-BE49-F238E27FC236}">
                <a16:creationId xmlns:a16="http://schemas.microsoft.com/office/drawing/2014/main" id="{87E1C029-5A54-1DFD-1415-7B374B9C5CFB}"/>
              </a:ext>
            </a:extLst>
          </p:cNvPr>
          <p:cNvSpPr txBox="1"/>
          <p:nvPr/>
        </p:nvSpPr>
        <p:spPr>
          <a:xfrm>
            <a:off x="3674425" y="2788330"/>
            <a:ext cx="1452069" cy="16350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sz="950" b="0" u="none" strike="noStrike" kern="1200" cap="none" spc="0" normalizeH="0" baseline="0" noProof="0" dirty="0">
                <a:ln>
                  <a:noFill/>
                </a:ln>
                <a:solidFill>
                  <a:schemeClr val="tx1"/>
                </a:solidFill>
                <a:effectLst/>
                <a:uLnTx/>
                <a:uFillTx/>
                <a:ea typeface="Malgun Gothic" panose="020B0503020000020004" pitchFamily="34" charset="-127"/>
                <a:cs typeface="Inter Display" panose="02000503000000020004" pitchFamily="2" charset="0"/>
              </a:rPr>
              <a:t>WESTERN AUSTRALIA</a:t>
            </a:r>
          </a:p>
        </p:txBody>
      </p:sp>
      <p:sp>
        <p:nvSpPr>
          <p:cNvPr id="5" name="object 15">
            <a:extLst>
              <a:ext uri="{FF2B5EF4-FFF2-40B4-BE49-F238E27FC236}">
                <a16:creationId xmlns:a16="http://schemas.microsoft.com/office/drawing/2014/main" id="{23EE2FEA-9F01-180A-314E-9CF7858D9681}"/>
              </a:ext>
            </a:extLst>
          </p:cNvPr>
          <p:cNvSpPr txBox="1"/>
          <p:nvPr/>
        </p:nvSpPr>
        <p:spPr>
          <a:xfrm>
            <a:off x="5863900" y="1721689"/>
            <a:ext cx="836896" cy="309700"/>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NORTHERN TERRITORY</a:t>
            </a:r>
          </a:p>
        </p:txBody>
      </p:sp>
      <p:sp>
        <p:nvSpPr>
          <p:cNvPr id="6" name="object 17">
            <a:extLst>
              <a:ext uri="{FF2B5EF4-FFF2-40B4-BE49-F238E27FC236}">
                <a16:creationId xmlns:a16="http://schemas.microsoft.com/office/drawing/2014/main" id="{4D743CE5-9C02-9C02-F1A1-4FF8D7E65F70}"/>
              </a:ext>
            </a:extLst>
          </p:cNvPr>
          <p:cNvSpPr txBox="1"/>
          <p:nvPr/>
        </p:nvSpPr>
        <p:spPr>
          <a:xfrm>
            <a:off x="5936923" y="3377818"/>
            <a:ext cx="1189364" cy="163506"/>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SOUTH </a:t>
            </a:r>
            <a:r>
              <a:rPr kumimoji="0" lang="en-US"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A</a:t>
            </a: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USTRALIA</a:t>
            </a:r>
            <a:endParaRPr kumimoji="0"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endParaRPr>
          </a:p>
        </p:txBody>
      </p:sp>
      <p:sp>
        <p:nvSpPr>
          <p:cNvPr id="7" name="object 19">
            <a:extLst>
              <a:ext uri="{FF2B5EF4-FFF2-40B4-BE49-F238E27FC236}">
                <a16:creationId xmlns:a16="http://schemas.microsoft.com/office/drawing/2014/main" id="{F6406E90-C949-2AA4-83F6-8CC327C1015C}"/>
              </a:ext>
            </a:extLst>
          </p:cNvPr>
          <p:cNvSpPr txBox="1"/>
          <p:nvPr/>
        </p:nvSpPr>
        <p:spPr>
          <a:xfrm>
            <a:off x="7576356" y="2408495"/>
            <a:ext cx="979792" cy="163506"/>
          </a:xfrm>
          <a:prstGeom prst="rect">
            <a:avLst/>
          </a:prstGeom>
        </p:spPr>
        <p:txBody>
          <a:bodyPr vert="horz" wrap="square" lIns="0" tIns="17145"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QUEENSLAND</a:t>
            </a:r>
          </a:p>
        </p:txBody>
      </p:sp>
      <p:sp>
        <p:nvSpPr>
          <p:cNvPr id="9" name="object 93">
            <a:extLst>
              <a:ext uri="{FF2B5EF4-FFF2-40B4-BE49-F238E27FC236}">
                <a16:creationId xmlns:a16="http://schemas.microsoft.com/office/drawing/2014/main" id="{E1CC63B9-E3FB-CB15-057D-F361E40E1AF6}"/>
              </a:ext>
            </a:extLst>
          </p:cNvPr>
          <p:cNvSpPr txBox="1"/>
          <p:nvPr/>
        </p:nvSpPr>
        <p:spPr>
          <a:xfrm>
            <a:off x="7811560" y="4259084"/>
            <a:ext cx="1229504" cy="159018"/>
          </a:xfrm>
          <a:prstGeom prst="rect">
            <a:avLst/>
          </a:prstGeom>
        </p:spPr>
        <p:txBody>
          <a:bodyPr vert="horz" wrap="none" lIns="0" tIns="12700" rIns="0" bIns="0"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NEW SOUTH WALE</a:t>
            </a: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S</a:t>
            </a:r>
            <a:endParaRPr kumimoji="0" sz="110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endParaRPr>
          </a:p>
        </p:txBody>
      </p:sp>
      <p:sp>
        <p:nvSpPr>
          <p:cNvPr id="10" name="object 20">
            <a:extLst>
              <a:ext uri="{FF2B5EF4-FFF2-40B4-BE49-F238E27FC236}">
                <a16:creationId xmlns:a16="http://schemas.microsoft.com/office/drawing/2014/main" id="{0C10486C-1CC1-C33A-9F64-7DEE43C593F2}"/>
              </a:ext>
            </a:extLst>
          </p:cNvPr>
          <p:cNvSpPr txBox="1"/>
          <p:nvPr/>
        </p:nvSpPr>
        <p:spPr>
          <a:xfrm>
            <a:off x="7618082" y="5197425"/>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VICTORIA</a:t>
            </a:r>
          </a:p>
        </p:txBody>
      </p:sp>
      <p:sp>
        <p:nvSpPr>
          <p:cNvPr id="22" name="object 11">
            <a:extLst>
              <a:ext uri="{FF2B5EF4-FFF2-40B4-BE49-F238E27FC236}">
                <a16:creationId xmlns:a16="http://schemas.microsoft.com/office/drawing/2014/main" id="{CFB6C7DC-DF2E-F6A2-DFD8-7C2B8566A411}"/>
              </a:ext>
            </a:extLst>
          </p:cNvPr>
          <p:cNvSpPr txBox="1"/>
          <p:nvPr/>
        </p:nvSpPr>
        <p:spPr>
          <a:xfrm>
            <a:off x="1074317" y="4694301"/>
            <a:ext cx="265902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マーガレット･リヴァー</a:t>
            </a:r>
          </a:p>
        </p:txBody>
      </p:sp>
      <p:cxnSp>
        <p:nvCxnSpPr>
          <p:cNvPr id="30" name="Straight Arrow Connector 29">
            <a:extLst>
              <a:ext uri="{FF2B5EF4-FFF2-40B4-BE49-F238E27FC236}">
                <a16:creationId xmlns:a16="http://schemas.microsoft.com/office/drawing/2014/main" id="{F5F032EB-C722-E067-0C72-C9F0805FC7E4}"/>
              </a:ext>
            </a:extLst>
          </p:cNvPr>
          <p:cNvCxnSpPr/>
          <p:nvPr/>
        </p:nvCxnSpPr>
        <p:spPr>
          <a:xfrm>
            <a:off x="2993333" y="4788000"/>
            <a:ext cx="388036" cy="7620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9C3A74D5-8854-8B36-32F4-5DD33038D13E}"/>
              </a:ext>
            </a:extLst>
          </p:cNvPr>
          <p:cNvCxnSpPr/>
          <p:nvPr/>
        </p:nvCxnSpPr>
        <p:spPr>
          <a:xfrm flipH="1">
            <a:off x="7143945" y="4264398"/>
            <a:ext cx="0" cy="30740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014D51F4-3BAB-3A7B-9E50-6DF33522F6D8}"/>
              </a:ext>
            </a:extLst>
          </p:cNvPr>
          <p:cNvCxnSpPr/>
          <p:nvPr/>
        </p:nvCxnSpPr>
        <p:spPr>
          <a:xfrm>
            <a:off x="6810268" y="4561593"/>
            <a:ext cx="316941" cy="1429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6049879-A2B3-84E2-6FCB-95A9188F3E85}"/>
              </a:ext>
            </a:extLst>
          </p:cNvPr>
          <p:cNvCxnSpPr/>
          <p:nvPr/>
        </p:nvCxnSpPr>
        <p:spPr>
          <a:xfrm>
            <a:off x="6539302" y="4775336"/>
            <a:ext cx="549161" cy="9193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EFB30E8A-5090-08FB-2F4B-2D3331CB567C}"/>
              </a:ext>
            </a:extLst>
          </p:cNvPr>
          <p:cNvCxnSpPr/>
          <p:nvPr/>
        </p:nvCxnSpPr>
        <p:spPr>
          <a:xfrm flipV="1">
            <a:off x="6945490" y="4843943"/>
            <a:ext cx="213953" cy="2347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1B4E7631-3D2B-967A-8B8D-E7388B4AABE9}"/>
              </a:ext>
            </a:extLst>
          </p:cNvPr>
          <p:cNvCxnSpPr/>
          <p:nvPr/>
        </p:nvCxnSpPr>
        <p:spPr>
          <a:xfrm flipV="1">
            <a:off x="7079137" y="5332670"/>
            <a:ext cx="363436" cy="5249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BBDD7D0-7E71-71E4-87BC-AEE993E42087}"/>
              </a:ext>
            </a:extLst>
          </p:cNvPr>
          <p:cNvCxnSpPr>
            <a:cxnSpLocks/>
          </p:cNvCxnSpPr>
          <p:nvPr/>
        </p:nvCxnSpPr>
        <p:spPr>
          <a:xfrm flipV="1">
            <a:off x="7755665" y="5573832"/>
            <a:ext cx="316941" cy="8814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C53D6D72-5DDB-3C39-2E7B-BD20FFF6FEFF}"/>
              </a:ext>
            </a:extLst>
          </p:cNvPr>
          <p:cNvCxnSpPr/>
          <p:nvPr/>
        </p:nvCxnSpPr>
        <p:spPr>
          <a:xfrm flipH="1">
            <a:off x="8358419" y="6145450"/>
            <a:ext cx="377377" cy="967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24E7A471-148E-CA34-21A7-B1C2DF83AE9B}"/>
              </a:ext>
            </a:extLst>
          </p:cNvPr>
          <p:cNvCxnSpPr/>
          <p:nvPr/>
        </p:nvCxnSpPr>
        <p:spPr>
          <a:xfrm flipH="1" flipV="1">
            <a:off x="8150374" y="5448511"/>
            <a:ext cx="379212" cy="19511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C869A15A-4C06-E4C4-2D4A-9DB5EEF055C8}"/>
              </a:ext>
            </a:extLst>
          </p:cNvPr>
          <p:cNvCxnSpPr/>
          <p:nvPr/>
        </p:nvCxnSpPr>
        <p:spPr>
          <a:xfrm flipH="1" flipV="1">
            <a:off x="8351852" y="5154043"/>
            <a:ext cx="650740" cy="23111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B2E9C2FF-F08F-521C-9C81-46F317210E00}"/>
              </a:ext>
            </a:extLst>
          </p:cNvPr>
          <p:cNvCxnSpPr/>
          <p:nvPr/>
        </p:nvCxnSpPr>
        <p:spPr>
          <a:xfrm flipH="1" flipV="1">
            <a:off x="8762557" y="4929318"/>
            <a:ext cx="381443" cy="3868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95F43BD4-3139-4517-F7EB-D7FDAD6FA383}"/>
              </a:ext>
            </a:extLst>
          </p:cNvPr>
          <p:cNvCxnSpPr/>
          <p:nvPr/>
        </p:nvCxnSpPr>
        <p:spPr>
          <a:xfrm flipH="1">
            <a:off x="8793554" y="4681345"/>
            <a:ext cx="629415"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3D57BB5-BB56-7B0B-89D8-D12C69B5069A}"/>
              </a:ext>
            </a:extLst>
          </p:cNvPr>
          <p:cNvCxnSpPr/>
          <p:nvPr/>
        </p:nvCxnSpPr>
        <p:spPr>
          <a:xfrm flipH="1">
            <a:off x="9080272" y="4338593"/>
            <a:ext cx="505430" cy="13352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BA2D9AF-CB5A-8C2D-2648-FF170A62D0DE}"/>
              </a:ext>
            </a:extLst>
          </p:cNvPr>
          <p:cNvSpPr txBox="1"/>
          <p:nvPr/>
        </p:nvSpPr>
        <p:spPr>
          <a:xfrm>
            <a:off x="365141" y="575100"/>
            <a:ext cx="6102456" cy="783869"/>
          </a:xfrm>
          <a:prstGeom prst="rect">
            <a:avLst/>
          </a:prstGeom>
          <a:noFill/>
        </p:spPr>
        <p:txBody>
          <a:bodyPr wrap="square">
            <a:spAutoFit/>
          </a:bodyPr>
          <a:lstStyle/>
          <a:p>
            <a:pPr>
              <a:lnSpc>
                <a:spcPct val="80000"/>
              </a:lnSpc>
              <a:defRPr sz="2400" b="1"/>
            </a:pPr>
            <a:r>
              <a:rPr lang="ja-JP" altLang="en-US" sz="5400" dirty="0">
                <a:solidFill>
                  <a:schemeClr val="accent1"/>
                </a:solidFill>
                <a:latin typeface="Yu Gothic Medium" panose="020B0500000000000000" pitchFamily="34" charset="-128"/>
                <a:ea typeface="Yu Gothic Medium" panose="020B0500000000000000" pitchFamily="34" charset="-128"/>
              </a:rPr>
              <a:t>主な産地</a:t>
            </a:r>
          </a:p>
        </p:txBody>
      </p:sp>
      <p:sp>
        <p:nvSpPr>
          <p:cNvPr id="31" name="object 11">
            <a:extLst>
              <a:ext uri="{FF2B5EF4-FFF2-40B4-BE49-F238E27FC236}">
                <a16:creationId xmlns:a16="http://schemas.microsoft.com/office/drawing/2014/main" id="{0B4766DC-7226-9FF7-1840-A47D598F02CC}"/>
              </a:ext>
            </a:extLst>
          </p:cNvPr>
          <p:cNvSpPr txBox="1"/>
          <p:nvPr/>
        </p:nvSpPr>
        <p:spPr>
          <a:xfrm>
            <a:off x="6339474" y="3909165"/>
            <a:ext cx="1394988"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クレア･ヴァレー</a:t>
            </a:r>
          </a:p>
        </p:txBody>
      </p:sp>
      <p:sp>
        <p:nvSpPr>
          <p:cNvPr id="33" name="object 11">
            <a:extLst>
              <a:ext uri="{FF2B5EF4-FFF2-40B4-BE49-F238E27FC236}">
                <a16:creationId xmlns:a16="http://schemas.microsoft.com/office/drawing/2014/main" id="{9751E96D-4F86-FAAA-F4A1-C955767724FF}"/>
              </a:ext>
            </a:extLst>
          </p:cNvPr>
          <p:cNvSpPr txBox="1"/>
          <p:nvPr/>
        </p:nvSpPr>
        <p:spPr>
          <a:xfrm>
            <a:off x="5348495" y="4996712"/>
            <a:ext cx="190718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アデレード･ヒルズ</a:t>
            </a:r>
          </a:p>
        </p:txBody>
      </p:sp>
      <p:sp>
        <p:nvSpPr>
          <p:cNvPr id="42" name="object 11">
            <a:extLst>
              <a:ext uri="{FF2B5EF4-FFF2-40B4-BE49-F238E27FC236}">
                <a16:creationId xmlns:a16="http://schemas.microsoft.com/office/drawing/2014/main" id="{E56E9A57-5B63-C5EB-6C95-3EAB587D823C}"/>
              </a:ext>
            </a:extLst>
          </p:cNvPr>
          <p:cNvSpPr txBox="1"/>
          <p:nvPr/>
        </p:nvSpPr>
        <p:spPr>
          <a:xfrm>
            <a:off x="6091193" y="4318864"/>
            <a:ext cx="828493"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バロッサ</a:t>
            </a:r>
          </a:p>
        </p:txBody>
      </p:sp>
      <p:sp>
        <p:nvSpPr>
          <p:cNvPr id="44" name="object 11">
            <a:extLst>
              <a:ext uri="{FF2B5EF4-FFF2-40B4-BE49-F238E27FC236}">
                <a16:creationId xmlns:a16="http://schemas.microsoft.com/office/drawing/2014/main" id="{D4E57374-C879-D86F-E558-64149A5E0A27}"/>
              </a:ext>
            </a:extLst>
          </p:cNvPr>
          <p:cNvSpPr txBox="1"/>
          <p:nvPr/>
        </p:nvSpPr>
        <p:spPr>
          <a:xfrm>
            <a:off x="4630961" y="4676632"/>
            <a:ext cx="254067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マクラーレン･ヴェール</a:t>
            </a:r>
          </a:p>
        </p:txBody>
      </p:sp>
      <p:sp>
        <p:nvSpPr>
          <p:cNvPr id="46" name="object 11">
            <a:extLst>
              <a:ext uri="{FF2B5EF4-FFF2-40B4-BE49-F238E27FC236}">
                <a16:creationId xmlns:a16="http://schemas.microsoft.com/office/drawing/2014/main" id="{DBDEFB3D-A2EB-FBDD-75C3-08603AA1D049}"/>
              </a:ext>
            </a:extLst>
          </p:cNvPr>
          <p:cNvSpPr txBox="1"/>
          <p:nvPr/>
        </p:nvSpPr>
        <p:spPr>
          <a:xfrm>
            <a:off x="6283199" y="5303746"/>
            <a:ext cx="89768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クナワラ</a:t>
            </a:r>
          </a:p>
        </p:txBody>
      </p:sp>
      <p:sp>
        <p:nvSpPr>
          <p:cNvPr id="48" name="object 20">
            <a:extLst>
              <a:ext uri="{FF2B5EF4-FFF2-40B4-BE49-F238E27FC236}">
                <a16:creationId xmlns:a16="http://schemas.microsoft.com/office/drawing/2014/main" id="{A85CA81D-7A83-19EA-2F9B-28BCAAA7FA0B}"/>
              </a:ext>
            </a:extLst>
          </p:cNvPr>
          <p:cNvSpPr txBox="1"/>
          <p:nvPr/>
        </p:nvSpPr>
        <p:spPr>
          <a:xfrm>
            <a:off x="7340075" y="6242210"/>
            <a:ext cx="699693" cy="169605"/>
          </a:xfrm>
          <a:prstGeom prst="rect">
            <a:avLst/>
          </a:prstGeom>
        </p:spPr>
        <p:txBody>
          <a:bodyPr vert="horz" wrap="square" lIns="0" tIns="17145" rIns="0" bIns="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en-AU" sz="950" u="none" strike="noStrike" kern="1200" cap="none" spc="0" normalizeH="0" baseline="0" noProof="0" dirty="0">
                <a:ln>
                  <a:noFill/>
                </a:ln>
                <a:effectLst/>
                <a:uLnTx/>
                <a:uFillTx/>
                <a:ea typeface="Malgun Gothic" panose="020B0503020000020004" pitchFamily="34" charset="-127"/>
                <a:cs typeface="Inter Display" panose="02000503000000020004" pitchFamily="2" charset="0"/>
              </a:rPr>
              <a:t>TASMANIA</a:t>
            </a:r>
          </a:p>
        </p:txBody>
      </p:sp>
      <p:sp>
        <p:nvSpPr>
          <p:cNvPr id="50" name="object 11">
            <a:extLst>
              <a:ext uri="{FF2B5EF4-FFF2-40B4-BE49-F238E27FC236}">
                <a16:creationId xmlns:a16="http://schemas.microsoft.com/office/drawing/2014/main" id="{B7D51687-F0FC-0CCB-0697-5FC20EAA7AF9}"/>
              </a:ext>
            </a:extLst>
          </p:cNvPr>
          <p:cNvSpPr txBox="1"/>
          <p:nvPr/>
        </p:nvSpPr>
        <p:spPr>
          <a:xfrm>
            <a:off x="5456149" y="5598783"/>
            <a:ext cx="2346425"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モーニントン･ペニンシュラ</a:t>
            </a:r>
          </a:p>
        </p:txBody>
      </p:sp>
      <p:sp>
        <p:nvSpPr>
          <p:cNvPr id="52" name="object 11">
            <a:extLst>
              <a:ext uri="{FF2B5EF4-FFF2-40B4-BE49-F238E27FC236}">
                <a16:creationId xmlns:a16="http://schemas.microsoft.com/office/drawing/2014/main" id="{21BC2946-6226-E9B0-0CA1-6FA9A12B1F84}"/>
              </a:ext>
            </a:extLst>
          </p:cNvPr>
          <p:cNvSpPr txBox="1"/>
          <p:nvPr/>
        </p:nvSpPr>
        <p:spPr>
          <a:xfrm>
            <a:off x="8583671" y="5598783"/>
            <a:ext cx="137762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ヤラ･ヴァレー</a:t>
            </a:r>
          </a:p>
        </p:txBody>
      </p:sp>
      <p:sp>
        <p:nvSpPr>
          <p:cNvPr id="53" name="object 11">
            <a:extLst>
              <a:ext uri="{FF2B5EF4-FFF2-40B4-BE49-F238E27FC236}">
                <a16:creationId xmlns:a16="http://schemas.microsoft.com/office/drawing/2014/main" id="{266518E2-BF31-09EC-27E9-A4D67EA13E52}"/>
              </a:ext>
            </a:extLst>
          </p:cNvPr>
          <p:cNvSpPr txBox="1"/>
          <p:nvPr/>
        </p:nvSpPr>
        <p:spPr>
          <a:xfrm>
            <a:off x="8844360" y="6035139"/>
            <a:ext cx="137762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タスマニア</a:t>
            </a:r>
          </a:p>
        </p:txBody>
      </p:sp>
      <p:sp>
        <p:nvSpPr>
          <p:cNvPr id="54" name="object 11">
            <a:extLst>
              <a:ext uri="{FF2B5EF4-FFF2-40B4-BE49-F238E27FC236}">
                <a16:creationId xmlns:a16="http://schemas.microsoft.com/office/drawing/2014/main" id="{B54B94B2-B5F3-3405-DFFA-2FCA88820E3B}"/>
              </a:ext>
            </a:extLst>
          </p:cNvPr>
          <p:cNvSpPr txBox="1"/>
          <p:nvPr/>
        </p:nvSpPr>
        <p:spPr>
          <a:xfrm>
            <a:off x="9092308" y="5295973"/>
            <a:ext cx="137762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ラザグレン</a:t>
            </a:r>
          </a:p>
        </p:txBody>
      </p:sp>
      <p:sp>
        <p:nvSpPr>
          <p:cNvPr id="55" name="object 11">
            <a:extLst>
              <a:ext uri="{FF2B5EF4-FFF2-40B4-BE49-F238E27FC236}">
                <a16:creationId xmlns:a16="http://schemas.microsoft.com/office/drawing/2014/main" id="{7E102AC6-DF6A-1917-644E-6717C32DE02C}"/>
              </a:ext>
            </a:extLst>
          </p:cNvPr>
          <p:cNvSpPr txBox="1"/>
          <p:nvPr/>
        </p:nvSpPr>
        <p:spPr>
          <a:xfrm>
            <a:off x="9232078" y="4884946"/>
            <a:ext cx="2296912"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dirty="0">
                <a:solidFill>
                  <a:schemeClr val="tx1"/>
                </a:solidFill>
                <a:latin typeface="Yu Gothic" panose="020B0400000000000000" pitchFamily="34" charset="-128"/>
                <a:ea typeface="Yu Gothic" panose="020B0400000000000000" pitchFamily="34" charset="-128"/>
              </a:rPr>
              <a:t>キャンベラ･ディストリクト</a:t>
            </a:r>
          </a:p>
        </p:txBody>
      </p:sp>
      <p:sp>
        <p:nvSpPr>
          <p:cNvPr id="56" name="object 11">
            <a:extLst>
              <a:ext uri="{FF2B5EF4-FFF2-40B4-BE49-F238E27FC236}">
                <a16:creationId xmlns:a16="http://schemas.microsoft.com/office/drawing/2014/main" id="{805692A0-CCBC-BDF0-FA60-44D8AD24D2C3}"/>
              </a:ext>
            </a:extLst>
          </p:cNvPr>
          <p:cNvSpPr txBox="1"/>
          <p:nvPr/>
        </p:nvSpPr>
        <p:spPr>
          <a:xfrm>
            <a:off x="9517053" y="4567328"/>
            <a:ext cx="865541"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a:solidFill>
                  <a:schemeClr val="tx1"/>
                </a:solidFill>
                <a:latin typeface="Yu Gothic" panose="020B0400000000000000" pitchFamily="34" charset="-128"/>
                <a:ea typeface="Yu Gothic" panose="020B0400000000000000" pitchFamily="34" charset="-128"/>
              </a:rPr>
              <a:t>オレンジ</a:t>
            </a:r>
          </a:p>
        </p:txBody>
      </p:sp>
      <p:sp>
        <p:nvSpPr>
          <p:cNvPr id="57" name="object 11">
            <a:extLst>
              <a:ext uri="{FF2B5EF4-FFF2-40B4-BE49-F238E27FC236}">
                <a16:creationId xmlns:a16="http://schemas.microsoft.com/office/drawing/2014/main" id="{02AC4981-23E8-5E13-EF5F-FFFF24769571}"/>
              </a:ext>
            </a:extLst>
          </p:cNvPr>
          <p:cNvSpPr txBox="1"/>
          <p:nvPr/>
        </p:nvSpPr>
        <p:spPr>
          <a:xfrm>
            <a:off x="9669932" y="4211233"/>
            <a:ext cx="1744239" cy="232756"/>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buNone/>
            </a:pPr>
            <a:r>
              <a:rPr lang="ja-JP" altLang="en-US" sz="1400" dirty="0">
                <a:solidFill>
                  <a:schemeClr val="tx1"/>
                </a:solidFill>
                <a:latin typeface="Yu Gothic" panose="020B0400000000000000" pitchFamily="34" charset="-128"/>
                <a:ea typeface="Yu Gothic" panose="020B0400000000000000" pitchFamily="34" charset="-128"/>
              </a:rPr>
              <a:t>ハンター・ヴァレー</a:t>
            </a:r>
          </a:p>
        </p:txBody>
      </p:sp>
    </p:spTree>
    <p:extLst>
      <p:ext uri="{BB962C8B-B14F-4D97-AF65-F5344CB8AC3E}">
        <p14:creationId xmlns:p14="http://schemas.microsoft.com/office/powerpoint/2010/main" val="379315267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vineyard with a river in the background&#10;&#10;Description automatically generated">
            <a:extLst>
              <a:ext uri="{FF2B5EF4-FFF2-40B4-BE49-F238E27FC236}">
                <a16:creationId xmlns:a16="http://schemas.microsoft.com/office/drawing/2014/main" id="{95821E44-6963-BDAB-61BD-3E607B6F22F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64314" y="722775"/>
            <a:ext cx="4500633" cy="1325562"/>
          </a:xfrm>
        </p:spPr>
        <p:txBody>
          <a:bodyPr/>
          <a:lstStyle/>
          <a:p>
            <a:r>
              <a:rPr lang="en-US" sz="5400" b="1" dirty="0" err="1">
                <a:solidFill>
                  <a:schemeClr val="accent2"/>
                </a:solidFill>
                <a:latin typeface="Yu Gothic Medium" panose="020B0500000000000000" pitchFamily="34" charset="-128"/>
                <a:ea typeface="Yu Gothic Medium" panose="020B0500000000000000" pitchFamily="34" charset="-128"/>
              </a:rPr>
              <a:t>アデレード・ヒルズ</a:t>
            </a:r>
            <a:endParaRPr 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7" name="object 58">
            <a:extLst>
              <a:ext uri="{FF2B5EF4-FFF2-40B4-BE49-F238E27FC236}">
                <a16:creationId xmlns:a16="http://schemas.microsoft.com/office/drawing/2014/main" id="{EACAE24D-9E39-7B91-9E2F-4656FD6CCB44}"/>
              </a:ext>
            </a:extLst>
          </p:cNvPr>
          <p:cNvSpPr txBox="1"/>
          <p:nvPr/>
        </p:nvSpPr>
        <p:spPr>
          <a:xfrm>
            <a:off x="7071949" y="1835527"/>
            <a:ext cx="2581899" cy="263534"/>
          </a:xfrm>
          <a:prstGeom prst="rect">
            <a:avLst/>
          </a:prstGeom>
        </p:spPr>
        <p:txBody>
          <a:bodyPr vert="horz" wrap="none" lIns="0" tIns="17145" rIns="0" bIns="0" rtlCol="0">
            <a:noAutofit/>
          </a:bodyPr>
          <a:lstStyle/>
          <a:p>
            <a:pPr>
              <a:buClr>
                <a:srgbClr val="F40000"/>
              </a:buClr>
            </a:pPr>
            <a:endParaRPr lang="en-US" sz="1600" spc="100" dirty="0">
              <a:latin typeface="Yu Gothic Medium" panose="020B0500000000000000" pitchFamily="34" charset="-128"/>
              <a:ea typeface="Yu Gothic Medium" panose="020B0500000000000000" pitchFamily="34" charset="-128"/>
              <a:cs typeface="Hellix SemiBold"/>
            </a:endParaRPr>
          </a:p>
        </p:txBody>
      </p:sp>
      <p:sp>
        <p:nvSpPr>
          <p:cNvPr id="8" name="object 58">
            <a:extLst>
              <a:ext uri="{FF2B5EF4-FFF2-40B4-BE49-F238E27FC236}">
                <a16:creationId xmlns:a16="http://schemas.microsoft.com/office/drawing/2014/main" id="{7AA17686-F136-7D2F-D484-0112F31EC5EB}"/>
              </a:ext>
            </a:extLst>
          </p:cNvPr>
          <p:cNvSpPr txBox="1"/>
          <p:nvPr/>
        </p:nvSpPr>
        <p:spPr>
          <a:xfrm>
            <a:off x="7071949" y="4037864"/>
            <a:ext cx="3992998" cy="731462"/>
          </a:xfrm>
          <a:prstGeom prst="rect">
            <a:avLst/>
          </a:prstGeom>
        </p:spPr>
        <p:txBody>
          <a:bodyPr vert="horz" wrap="none" lIns="0" tIns="17145" rIns="0" bIns="0" rtlCol="0">
            <a:noAutofit/>
          </a:bodyPr>
          <a:lstStyle/>
          <a:p>
            <a:pPr>
              <a:buClr>
                <a:srgbClr val="F40000"/>
              </a:buClr>
            </a:pPr>
            <a:endParaRPr lang="en-US" sz="1600" spc="100" dirty="0">
              <a:latin typeface="Yu Gothic Medium" panose="020B0500000000000000" pitchFamily="34" charset="-128"/>
              <a:ea typeface="Yu Gothic Medium" panose="020B0500000000000000" pitchFamily="34" charset="-128"/>
              <a:cs typeface="Hellix SemiBold"/>
            </a:endParaRPr>
          </a:p>
        </p:txBody>
      </p:sp>
      <p:sp>
        <p:nvSpPr>
          <p:cNvPr id="9" name="object 58">
            <a:extLst>
              <a:ext uri="{FF2B5EF4-FFF2-40B4-BE49-F238E27FC236}">
                <a16:creationId xmlns:a16="http://schemas.microsoft.com/office/drawing/2014/main" id="{81A67D82-4F4F-04F2-A0DB-872B646194A5}"/>
              </a:ext>
            </a:extLst>
          </p:cNvPr>
          <p:cNvSpPr txBox="1"/>
          <p:nvPr/>
        </p:nvSpPr>
        <p:spPr>
          <a:xfrm>
            <a:off x="7994046" y="2149832"/>
            <a:ext cx="2581899" cy="263534"/>
          </a:xfrm>
          <a:prstGeom prst="rect">
            <a:avLst/>
          </a:prstGeom>
        </p:spPr>
        <p:txBody>
          <a:bodyPr vert="horz" wrap="none" lIns="0" tIns="17145" rIns="0" bIns="0" rtlCol="0">
            <a:noAutofit/>
          </a:bodyPr>
          <a:lstStyle/>
          <a:p>
            <a:pPr>
              <a:buClr>
                <a:srgbClr val="F40000"/>
              </a:buClr>
            </a:pPr>
            <a:endParaRPr lang="en-US" sz="1600" spc="100" dirty="0">
              <a:latin typeface="Yu Gothic Medium" panose="020B0500000000000000" pitchFamily="34" charset="-128"/>
              <a:ea typeface="Yu Gothic Medium" panose="020B0500000000000000" pitchFamily="34" charset="-128"/>
              <a:cs typeface="Hellix SemiBold"/>
            </a:endParaRPr>
          </a:p>
        </p:txBody>
      </p:sp>
      <p:sp>
        <p:nvSpPr>
          <p:cNvPr id="12" name="object 58">
            <a:extLst>
              <a:ext uri="{FF2B5EF4-FFF2-40B4-BE49-F238E27FC236}">
                <a16:creationId xmlns:a16="http://schemas.microsoft.com/office/drawing/2014/main" id="{4576C0C9-0169-D244-3384-4D468580EB0D}"/>
              </a:ext>
            </a:extLst>
          </p:cNvPr>
          <p:cNvSpPr txBox="1"/>
          <p:nvPr/>
        </p:nvSpPr>
        <p:spPr>
          <a:xfrm>
            <a:off x="6575262" y="2422110"/>
            <a:ext cx="4273552" cy="1556195"/>
          </a:xfrm>
          <a:prstGeom prst="rect">
            <a:avLst/>
          </a:prstGeom>
        </p:spPr>
        <p:txBody>
          <a:bodyPr vert="horz" wrap="square" lIns="0" tIns="17145" rIns="0" bIns="0" rtlCol="0" anchor="t" anchorCtr="0">
            <a:spAutoFit/>
          </a:bodyPr>
          <a:lstStyle/>
          <a:p>
            <a:pPr marL="285750" indent="-285750">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オーストラリアで</a:t>
            </a:r>
            <a:r>
              <a:rPr lang="ko-KR" altLang="en-US" sz="1600" dirty="0">
                <a:latin typeface="Yu Gothic Medium" panose="020B0500000000000000" pitchFamily="34" charset="-128"/>
              </a:rPr>
              <a:t>最</a:t>
            </a:r>
            <a:r>
              <a:rPr lang="ja-JP" altLang="en-US" sz="1600" dirty="0">
                <a:latin typeface="Yu Gothic Medium" panose="020B0500000000000000" pitchFamily="34" charset="-128"/>
                <a:ea typeface="Yu Gothic Medium" panose="020B0500000000000000" pitchFamily="34" charset="-128"/>
              </a:rPr>
              <a:t>も</a:t>
            </a:r>
            <a:r>
              <a:rPr lang="ko-KR" altLang="en-US" sz="1600" dirty="0">
                <a:latin typeface="Yu Gothic Medium" panose="020B0500000000000000" pitchFamily="34" charset="-128"/>
              </a:rPr>
              <a:t>高標高</a:t>
            </a:r>
            <a:r>
              <a:rPr lang="ja-JP" altLang="en-US" sz="1600" dirty="0">
                <a:latin typeface="Yu Gothic Medium" panose="020B0500000000000000" pitchFamily="34" charset="-128"/>
                <a:ea typeface="Yu Gothic Medium" panose="020B0500000000000000" pitchFamily="34" charset="-128"/>
              </a:rPr>
              <a:t>で</a:t>
            </a:r>
            <a:r>
              <a:rPr lang="ko-KR" altLang="en-US" sz="1600" dirty="0">
                <a:latin typeface="Yu Gothic Medium" panose="020B0500000000000000" pitchFamily="34" charset="-128"/>
              </a:rPr>
              <a:t>冷涼</a:t>
            </a:r>
            <a:r>
              <a:rPr lang="ja-JP" altLang="en-US" sz="1600" dirty="0">
                <a:latin typeface="Yu Gothic Medium" panose="020B0500000000000000" pitchFamily="34" charset="-128"/>
                <a:ea typeface="Yu Gothic Medium" panose="020B0500000000000000" pitchFamily="34" charset="-128"/>
              </a:rPr>
              <a:t>な</a:t>
            </a:r>
            <a:br>
              <a:rPr lang="en-AU" altLang="ja-JP" sz="1600" dirty="0">
                <a:latin typeface="Yu Gothic Medium" panose="020B0500000000000000" pitchFamily="34" charset="-128"/>
                <a:ea typeface="Yu Gothic Medium" panose="020B0500000000000000" pitchFamily="34" charset="-128"/>
              </a:rPr>
            </a:br>
            <a:r>
              <a:rPr lang="ko-KR" altLang="en-US" sz="1600" dirty="0">
                <a:latin typeface="Yu Gothic Medium" panose="020B0500000000000000" pitchFamily="34" charset="-128"/>
              </a:rPr>
              <a:t>気候</a:t>
            </a:r>
            <a:r>
              <a:rPr lang="ja-JP" altLang="en-US" sz="1600" dirty="0">
                <a:latin typeface="Yu Gothic Medium" panose="020B0500000000000000" pitchFamily="34" charset="-128"/>
                <a:ea typeface="Yu Gothic Medium" panose="020B0500000000000000" pitchFamily="34" charset="-128"/>
              </a:rPr>
              <a:t>の</a:t>
            </a:r>
            <a:r>
              <a:rPr lang="ko-KR" altLang="en-US" sz="1600" dirty="0">
                <a:latin typeface="Yu Gothic Medium" panose="020B0500000000000000" pitchFamily="34" charset="-128"/>
              </a:rPr>
              <a:t>産地</a:t>
            </a:r>
            <a:r>
              <a:rPr lang="ja-JP" altLang="en-US" sz="1600" dirty="0">
                <a:latin typeface="Yu Gothic Medium" panose="020B0500000000000000" pitchFamily="34" charset="-128"/>
                <a:ea typeface="Yu Gothic Medium" panose="020B0500000000000000" pitchFamily="34" charset="-128"/>
              </a:rPr>
              <a:t>のひとつ</a:t>
            </a:r>
          </a:p>
          <a:p>
            <a:pPr marL="285750" indent="-285750">
              <a:spcAft>
                <a:spcPts val="1200"/>
              </a:spcAft>
              <a:buClr>
                <a:schemeClr val="accent3"/>
              </a:buClr>
              <a:buFont typeface="Arial" panose="020B0604020202020204" pitchFamily="34" charset="0"/>
              <a:buChar char="•"/>
            </a:pPr>
            <a:r>
              <a:rPr lang="en-US" sz="1600" dirty="0">
                <a:latin typeface="Yu Gothic Medium" panose="020B0500000000000000" pitchFamily="34" charset="-128"/>
                <a:ea typeface="Yu Gothic Medium" panose="020B0500000000000000" pitchFamily="34" charset="-128"/>
              </a:rPr>
              <a:t>1970年代に復活ブドウ畑が改植された。</a:t>
            </a:r>
            <a:br>
              <a:rPr lang="en-US" sz="1600" dirty="0">
                <a:latin typeface="Yu Gothic Medium" panose="020B0500000000000000" pitchFamily="34" charset="-128"/>
                <a:ea typeface="Yu Gothic Medium" panose="020B0500000000000000" pitchFamily="34" charset="-128"/>
              </a:rPr>
            </a:br>
            <a:r>
              <a:rPr lang="en-US" sz="1600" dirty="0" err="1">
                <a:latin typeface="Yu Gothic Medium" panose="020B0500000000000000" pitchFamily="34" charset="-128"/>
                <a:ea typeface="Yu Gothic Medium" panose="020B0500000000000000" pitchFamily="34" charset="-128"/>
              </a:rPr>
              <a:t>現在のオーストラリアワイン革命の鍵</a:t>
            </a:r>
            <a:endParaRPr lang="en-US" sz="1600" dirty="0">
              <a:latin typeface="Yu Gothic Medium" panose="020B0500000000000000" pitchFamily="34" charset="-128"/>
              <a:ea typeface="Yu Gothic Medium" panose="020B0500000000000000" pitchFamily="34" charset="-128"/>
            </a:endParaRPr>
          </a:p>
          <a:p>
            <a:pPr marL="285750" indent="-285750">
              <a:spcAft>
                <a:spcPts val="1200"/>
              </a:spcAft>
              <a:buClr>
                <a:schemeClr val="accent3"/>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穏やかな海洋性気候冷涼気候の特徴を伴う</a:t>
            </a:r>
            <a:endParaRPr lang="en-US" sz="1600" dirty="0">
              <a:latin typeface="Yu Gothic Medium" panose="020B0500000000000000" pitchFamily="34" charset="-128"/>
              <a:ea typeface="Yu Gothic Medium" panose="020B0500000000000000" pitchFamily="34" charset="-128"/>
            </a:endParaRPr>
          </a:p>
        </p:txBody>
      </p:sp>
      <p:sp>
        <p:nvSpPr>
          <p:cNvPr id="6" name="TextBox 5">
            <a:extLst>
              <a:ext uri="{FF2B5EF4-FFF2-40B4-BE49-F238E27FC236}">
                <a16:creationId xmlns:a16="http://schemas.microsoft.com/office/drawing/2014/main" id="{E9BDA05C-7C53-4EC6-C185-4B8FF16FBA3B}"/>
              </a:ext>
            </a:extLst>
          </p:cNvPr>
          <p:cNvSpPr txBox="1"/>
          <p:nvPr/>
        </p:nvSpPr>
        <p:spPr>
          <a:xfrm>
            <a:off x="3049292" y="4809663"/>
            <a:ext cx="6098582" cy="369332"/>
          </a:xfrm>
          <a:prstGeom prst="rect">
            <a:avLst/>
          </a:prstGeom>
          <a:noFill/>
        </p:spPr>
        <p:txBody>
          <a:bodyPr wrap="square">
            <a:spAutoFit/>
          </a:bodyPr>
          <a:lstStyle/>
          <a:p>
            <a:r>
              <a:rPr lang="en-US" dirty="0" err="1">
                <a:latin typeface="Yu Gothic" panose="020B0400000000000000" pitchFamily="34" charset="-128"/>
                <a:ea typeface="Yu Gothic" panose="020B0400000000000000" pitchFamily="34" charset="-128"/>
              </a:rPr>
              <a:t>アデレード・ヒルズ</a:t>
            </a:r>
            <a:endParaRPr lang="en-US" dirty="0">
              <a:latin typeface="Yu Gothic" panose="020B0400000000000000" pitchFamily="34" charset="-128"/>
              <a:ea typeface="Yu Gothic" panose="020B0400000000000000" pitchFamily="34" charset="-128"/>
            </a:endParaRPr>
          </a:p>
        </p:txBody>
      </p:sp>
      <p:sp>
        <p:nvSpPr>
          <p:cNvPr id="11" name="TextBox 10">
            <a:extLst>
              <a:ext uri="{FF2B5EF4-FFF2-40B4-BE49-F238E27FC236}">
                <a16:creationId xmlns:a16="http://schemas.microsoft.com/office/drawing/2014/main" id="{38326CF5-3850-C58E-84AC-9AC0231F26CE}"/>
              </a:ext>
            </a:extLst>
          </p:cNvPr>
          <p:cNvSpPr txBox="1"/>
          <p:nvPr/>
        </p:nvSpPr>
        <p:spPr>
          <a:xfrm>
            <a:off x="6564314" y="4470973"/>
            <a:ext cx="6098582" cy="1723549"/>
          </a:xfrm>
          <a:prstGeom prst="rect">
            <a:avLst/>
          </a:prstGeom>
          <a:noFill/>
        </p:spPr>
        <p:txBody>
          <a:bodyPr wrap="square">
            <a:spAutoFit/>
          </a:bodyPr>
          <a:lstStyle/>
          <a:p>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285750" indent="-285750">
              <a:spcAft>
                <a:spcPts val="3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ソーヴィニヨン・ブラン</a:t>
            </a:r>
          </a:p>
          <a:p>
            <a:pPr marL="285750" indent="-285750">
              <a:spcAft>
                <a:spcPts val="3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シャルドネ</a:t>
            </a:r>
          </a:p>
          <a:p>
            <a:pPr marL="285750" indent="-285750">
              <a:spcAft>
                <a:spcPts val="3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ピノ・ノワール</a:t>
            </a:r>
          </a:p>
          <a:p>
            <a:pPr marL="285750" indent="-285750">
              <a:spcAft>
                <a:spcPts val="3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シラーズ</a:t>
            </a:r>
          </a:p>
          <a:p>
            <a:pPr marL="285750" indent="-285750">
              <a:spcAft>
                <a:spcPts val="3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多様なオルタナティヴ品種</a:t>
            </a:r>
          </a:p>
        </p:txBody>
      </p:sp>
    </p:spTree>
    <p:extLst>
      <p:ext uri="{BB962C8B-B14F-4D97-AF65-F5344CB8AC3E}">
        <p14:creationId xmlns:p14="http://schemas.microsoft.com/office/powerpoint/2010/main" val="246206958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dirt road with palm trees&#10;&#10;Description automatically generated">
            <a:extLst>
              <a:ext uri="{FF2B5EF4-FFF2-40B4-BE49-F238E27FC236}">
                <a16:creationId xmlns:a16="http://schemas.microsoft.com/office/drawing/2014/main" id="{D039E8A3-D866-75DD-6F8F-B14528BEF1E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1" r="16211"/>
          <a:stretch>
            <a:fillRect/>
          </a:stretch>
        </p:blipFill>
        <p:spPr/>
      </p:pic>
      <p:sp>
        <p:nvSpPr>
          <p:cNvPr id="3" name="Title 2">
            <a:extLst>
              <a:ext uri="{FF2B5EF4-FFF2-40B4-BE49-F238E27FC236}">
                <a16:creationId xmlns:a16="http://schemas.microsoft.com/office/drawing/2014/main" id="{418D07DB-AFA9-29E7-BE9D-8D76395B34BF}"/>
              </a:ext>
            </a:extLst>
          </p:cNvPr>
          <p:cNvSpPr>
            <a:spLocks noGrp="1"/>
          </p:cNvSpPr>
          <p:nvPr>
            <p:ph type="title"/>
          </p:nvPr>
        </p:nvSpPr>
        <p:spPr>
          <a:xfrm>
            <a:off x="6581180" y="768485"/>
            <a:ext cx="6158452" cy="1325562"/>
          </a:xfrm>
        </p:spPr>
        <p:txBody>
          <a:bodyPr/>
          <a:lstStyle/>
          <a:p>
            <a:r>
              <a:rPr lang="ja-JP" altLang="en-US" sz="5400" b="1" dirty="0">
                <a:solidFill>
                  <a:schemeClr val="accent1"/>
                </a:solidFill>
                <a:latin typeface="Yu Gothic Medium" panose="020B0500000000000000" pitchFamily="34" charset="-128"/>
                <a:ea typeface="Yu Gothic Medium" panose="020B0500000000000000" pitchFamily="34" charset="-128"/>
              </a:rPr>
              <a:t>バロッサ</a:t>
            </a:r>
            <a:endParaRPr lang="en-US" sz="5400" b="1" dirty="0">
              <a:solidFill>
                <a:schemeClr val="accent1"/>
              </a:solidFill>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D80E36CA-E96C-6C5E-55B8-220A08057ADB}"/>
              </a:ext>
            </a:extLst>
          </p:cNvPr>
          <p:cNvSpPr txBox="1"/>
          <p:nvPr/>
        </p:nvSpPr>
        <p:spPr>
          <a:xfrm>
            <a:off x="6581180" y="1813684"/>
            <a:ext cx="4807660" cy="102682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marL="285750" indent="-285750" algn="l">
              <a:lnSpc>
                <a:spcPct val="95000"/>
              </a:lnSpc>
              <a:spcAft>
                <a:spcPts val="1200"/>
              </a:spcAft>
              <a:buClr>
                <a:schemeClr val="accent5"/>
              </a:buClr>
              <a:buFont typeface="Arial" panose="020B0604020202020204" pitchFamily="34" charset="0"/>
              <a:buChar char="•"/>
            </a:pPr>
            <a:r>
              <a:rPr lang="ja-JP" altLang="en-US" sz="1600" b="0" dirty="0">
                <a:solidFill>
                  <a:schemeClr val="tx1"/>
                </a:solidFill>
                <a:latin typeface="Yu Gothic Medium" panose="020B0500000000000000" pitchFamily="34" charset="-128"/>
                <a:ea typeface="Yu Gothic Medium" panose="020B0500000000000000" pitchFamily="34" charset="-128"/>
                <a:cs typeface="+mn-cs"/>
              </a:rPr>
              <a:t>オーストラリアで最も賞賛され歴史的な産地</a:t>
            </a:r>
            <a:endParaRPr lang="en-AU" altLang="ja-JP" sz="1600" b="0" dirty="0">
              <a:solidFill>
                <a:schemeClr val="tx1"/>
              </a:solidFill>
              <a:latin typeface="Yu Gothic Medium" panose="020B0500000000000000" pitchFamily="34" charset="-128"/>
              <a:ea typeface="Yu Gothic Medium" panose="020B0500000000000000" pitchFamily="34" charset="-128"/>
              <a:cs typeface="+mn-cs"/>
            </a:endParaRPr>
          </a:p>
          <a:p>
            <a:pPr marL="285750" indent="-285750" algn="l">
              <a:lnSpc>
                <a:spcPct val="95000"/>
              </a:lnSpc>
              <a:spcAft>
                <a:spcPts val="1200"/>
              </a:spcAft>
              <a:buClr>
                <a:schemeClr val="accent5"/>
              </a:buClr>
              <a:buFont typeface="Arial" panose="020B0604020202020204" pitchFamily="34" charset="0"/>
              <a:buChar char="•"/>
            </a:pPr>
            <a:r>
              <a:rPr lang="ja-JP" altLang="en-US" sz="1600" b="0" dirty="0">
                <a:solidFill>
                  <a:schemeClr val="tx1"/>
                </a:solidFill>
                <a:latin typeface="Yu Gothic Medium" panose="020B0500000000000000" pitchFamily="34" charset="-128"/>
                <a:ea typeface="Yu Gothic Medium" panose="020B0500000000000000" pitchFamily="34" charset="-128"/>
                <a:cs typeface="+mn-cs"/>
              </a:rPr>
              <a:t>世界で最も古いブドウ樹のが現存</a:t>
            </a:r>
          </a:p>
          <a:p>
            <a:pPr marL="285750" indent="-285750" algn="l">
              <a:lnSpc>
                <a:spcPct val="95000"/>
              </a:lnSpc>
              <a:spcAft>
                <a:spcPts val="1200"/>
              </a:spcAft>
              <a:buClr>
                <a:schemeClr val="accent5"/>
              </a:buClr>
              <a:buFont typeface="Arial" panose="020B0604020202020204" pitchFamily="34" charset="0"/>
              <a:buChar char="•"/>
            </a:pPr>
            <a:endParaRPr lang="ja-JP" altLang="en-US" sz="1600" b="0" dirty="0">
              <a:solidFill>
                <a:schemeClr val="tx1"/>
              </a:solidFill>
              <a:latin typeface="Yu Gothic Medium" panose="020B0500000000000000" pitchFamily="34" charset="-128"/>
              <a:ea typeface="Yu Gothic Medium" panose="020B0500000000000000" pitchFamily="34" charset="-128"/>
              <a:cs typeface="+mn-cs"/>
            </a:endParaRPr>
          </a:p>
        </p:txBody>
      </p:sp>
      <p:sp>
        <p:nvSpPr>
          <p:cNvPr id="20" name="object 58">
            <a:extLst>
              <a:ext uri="{FF2B5EF4-FFF2-40B4-BE49-F238E27FC236}">
                <a16:creationId xmlns:a16="http://schemas.microsoft.com/office/drawing/2014/main" id="{EC64281A-8511-AB7F-12BA-282EED2A8AF4}"/>
              </a:ext>
            </a:extLst>
          </p:cNvPr>
          <p:cNvSpPr txBox="1"/>
          <p:nvPr/>
        </p:nvSpPr>
        <p:spPr>
          <a:xfrm>
            <a:off x="7198902" y="3015546"/>
            <a:ext cx="2445016" cy="263534"/>
          </a:xfrm>
          <a:prstGeom prst="rect">
            <a:avLst/>
          </a:prstGeom>
        </p:spPr>
        <p:txBody>
          <a:bodyPr vert="horz" wrap="none" lIns="0" tIns="17145" rIns="0" bIns="0" rtlCol="0">
            <a:noAutofit/>
          </a:bodyPr>
          <a:lstStyle/>
          <a:p>
            <a:pPr>
              <a:buClr>
                <a:srgbClr val="F40000"/>
              </a:buClr>
            </a:pPr>
            <a:endParaRPr lang="en-US" sz="1600" spc="100" dirty="0">
              <a:latin typeface="Yu Gothic Medium" panose="020B0500000000000000" pitchFamily="34" charset="-128"/>
              <a:ea typeface="Yu Gothic Medium" panose="020B0500000000000000" pitchFamily="34" charset="-128"/>
              <a:cs typeface="Hellix SemiBold"/>
            </a:endParaRPr>
          </a:p>
        </p:txBody>
      </p:sp>
      <p:sp>
        <p:nvSpPr>
          <p:cNvPr id="7" name="object 58">
            <a:extLst>
              <a:ext uri="{FF2B5EF4-FFF2-40B4-BE49-F238E27FC236}">
                <a16:creationId xmlns:a16="http://schemas.microsoft.com/office/drawing/2014/main" id="{C6491229-0ECE-8CA7-20BB-66E2C0B0C7B3}"/>
              </a:ext>
            </a:extLst>
          </p:cNvPr>
          <p:cNvSpPr txBox="1"/>
          <p:nvPr/>
        </p:nvSpPr>
        <p:spPr>
          <a:xfrm>
            <a:off x="6673249" y="4813202"/>
            <a:ext cx="2823436" cy="2128143"/>
          </a:xfrm>
          <a:prstGeom prst="rect">
            <a:avLst/>
          </a:prstGeom>
        </p:spPr>
        <p:txBody>
          <a:bodyPr vert="horz" wrap="square" lIns="0" tIns="17145" rIns="0" bIns="0" rtlCol="0" anchor="t" anchorCtr="0">
            <a:noAutofit/>
          </a:bodyPr>
          <a:lstStyle/>
          <a:p>
            <a:r>
              <a:rPr lang="en-US" sz="1600" dirty="0" err="1">
                <a:solidFill>
                  <a:schemeClr val="accent1"/>
                </a:solidFill>
                <a:latin typeface="Yu Gothic Medium" panose="020B0500000000000000" pitchFamily="34" charset="-128"/>
                <a:ea typeface="Yu Gothic Medium" panose="020B0500000000000000" pitchFamily="34" charset="-128"/>
              </a:rPr>
              <a:t>バロッサ・ヴァレ</a:t>
            </a:r>
            <a:r>
              <a:rPr lang="en-US" sz="1600" dirty="0">
                <a:solidFill>
                  <a:schemeClr val="accent1"/>
                </a:solidFill>
                <a:latin typeface="Yu Gothic Medium" panose="020B0500000000000000" pitchFamily="34" charset="-128"/>
                <a:ea typeface="Yu Gothic Medium" panose="020B0500000000000000" pitchFamily="34" charset="-128"/>
              </a:rPr>
              <a:t>ー</a:t>
            </a:r>
          </a:p>
          <a:p>
            <a:pPr marL="285750" indent="-285750">
              <a:spcAft>
                <a:spcPts val="3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シラーズ</a:t>
            </a:r>
          </a:p>
          <a:p>
            <a:pPr marL="285750" indent="-285750">
              <a:spcAft>
                <a:spcPts val="3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カベルネ・</a:t>
            </a:r>
            <a:br>
              <a:rPr lang="en-AU" altLang="ja-JP" sz="1600" dirty="0">
                <a:latin typeface="Yu Gothic Medium" panose="020B0500000000000000" pitchFamily="34" charset="-128"/>
                <a:ea typeface="Yu Gothic Medium" panose="020B0500000000000000" pitchFamily="34" charset="-128"/>
                <a:cs typeface="Hellix SemiBold"/>
              </a:rPr>
            </a:br>
            <a:r>
              <a:rPr lang="ja-JP" altLang="en-US" sz="1600" dirty="0">
                <a:latin typeface="Yu Gothic Medium" panose="020B0500000000000000" pitchFamily="34" charset="-128"/>
                <a:ea typeface="Yu Gothic Medium" panose="020B0500000000000000" pitchFamily="34" charset="-128"/>
                <a:cs typeface="Hellix SemiBold"/>
              </a:rPr>
              <a:t>ソーヴィニヨン</a:t>
            </a:r>
          </a:p>
          <a:p>
            <a:pPr marL="285750" indent="-285750">
              <a:spcAft>
                <a:spcPts val="3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グルナッシュ</a:t>
            </a:r>
          </a:p>
          <a:p>
            <a:pPr marL="285750" indent="-285750">
              <a:spcAft>
                <a:spcPts val="300"/>
              </a:spcAft>
              <a:buClr>
                <a:schemeClr val="accent4"/>
              </a:buClr>
              <a:buFont typeface="Arial" panose="020B0604020202020204" pitchFamily="34" charset="0"/>
              <a:buChar char="•"/>
            </a:pPr>
            <a:endParaRPr lang="ja-JP" altLang="en-US" sz="1600" dirty="0" err="1">
              <a:latin typeface="Yu Gothic Medium" panose="020B0500000000000000" pitchFamily="34" charset="-128"/>
              <a:ea typeface="Yu Gothic Medium" panose="020B0500000000000000" pitchFamily="34" charset="-128"/>
              <a:cs typeface="Hellix SemiBold"/>
            </a:endParaRPr>
          </a:p>
        </p:txBody>
      </p:sp>
      <p:sp>
        <p:nvSpPr>
          <p:cNvPr id="5" name="TextBox 4">
            <a:extLst>
              <a:ext uri="{FF2B5EF4-FFF2-40B4-BE49-F238E27FC236}">
                <a16:creationId xmlns:a16="http://schemas.microsoft.com/office/drawing/2014/main" id="{A8D4012D-6AF5-FA6E-1563-B916F24ABA79}"/>
              </a:ext>
            </a:extLst>
          </p:cNvPr>
          <p:cNvSpPr txBox="1"/>
          <p:nvPr/>
        </p:nvSpPr>
        <p:spPr>
          <a:xfrm>
            <a:off x="6475303" y="3019580"/>
            <a:ext cx="4429529" cy="947952"/>
          </a:xfrm>
          <a:prstGeom prst="rect">
            <a:avLst/>
          </a:prstGeom>
          <a:noFill/>
        </p:spPr>
        <p:txBody>
          <a:bodyPr wrap="square">
            <a:spAutoFit/>
          </a:bodyPr>
          <a:lstStyle/>
          <a:p>
            <a:pPr marL="285750" indent="-285750">
              <a:lnSpc>
                <a:spcPct val="95000"/>
              </a:lnSpc>
              <a:spcAft>
                <a:spcPts val="1200"/>
              </a:spcAft>
              <a:buClr>
                <a:schemeClr val="accent5"/>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バロッサ・ヴァレー温暖な地中海性気候</a:t>
            </a:r>
            <a:endParaRPr lang="en-US" sz="1600" dirty="0">
              <a:latin typeface="Yu Gothic Medium" panose="020B0500000000000000" pitchFamily="34" charset="-128"/>
              <a:ea typeface="Yu Gothic Medium" panose="020B0500000000000000" pitchFamily="34" charset="-128"/>
            </a:endParaRPr>
          </a:p>
          <a:p>
            <a:pPr marL="285750" indent="-285750">
              <a:lnSpc>
                <a:spcPct val="95000"/>
              </a:lnSpc>
              <a:spcAft>
                <a:spcPts val="1200"/>
              </a:spcAft>
              <a:buClr>
                <a:schemeClr val="accent5"/>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イーデン・ヴァレーより冷涼な気候で多様なメゾクリマを伴う</a:t>
            </a:r>
            <a:endParaRPr lang="en-US" sz="1600" dirty="0">
              <a:latin typeface="Yu Gothic Medium" panose="020B0500000000000000" pitchFamily="34" charset="-128"/>
              <a:ea typeface="Yu Gothic Medium" panose="020B0500000000000000" pitchFamily="34" charset="-128"/>
            </a:endParaRPr>
          </a:p>
        </p:txBody>
      </p:sp>
      <p:sp>
        <p:nvSpPr>
          <p:cNvPr id="8" name="TextBox 7">
            <a:extLst>
              <a:ext uri="{FF2B5EF4-FFF2-40B4-BE49-F238E27FC236}">
                <a16:creationId xmlns:a16="http://schemas.microsoft.com/office/drawing/2014/main" id="{5A171F4B-3DC8-EBF1-FF98-9405412E22AF}"/>
              </a:ext>
            </a:extLst>
          </p:cNvPr>
          <p:cNvSpPr txBox="1"/>
          <p:nvPr/>
        </p:nvSpPr>
        <p:spPr>
          <a:xfrm>
            <a:off x="6581180" y="4434603"/>
            <a:ext cx="7722030" cy="338554"/>
          </a:xfrm>
          <a:prstGeom prst="rect">
            <a:avLst/>
          </a:prstGeom>
          <a:noFill/>
        </p:spPr>
        <p:txBody>
          <a:bodyPr wrap="square">
            <a:spAutoFit/>
          </a:bodyPr>
          <a:lstStyle/>
          <a:p>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p:txBody>
      </p:sp>
      <p:sp>
        <p:nvSpPr>
          <p:cNvPr id="12" name="TextBox 11">
            <a:extLst>
              <a:ext uri="{FF2B5EF4-FFF2-40B4-BE49-F238E27FC236}">
                <a16:creationId xmlns:a16="http://schemas.microsoft.com/office/drawing/2014/main" id="{1D6EE024-BA35-FE08-B6B8-8D421D63E141}"/>
              </a:ext>
            </a:extLst>
          </p:cNvPr>
          <p:cNvSpPr txBox="1"/>
          <p:nvPr/>
        </p:nvSpPr>
        <p:spPr>
          <a:xfrm>
            <a:off x="8897965" y="4800313"/>
            <a:ext cx="8047494" cy="1438855"/>
          </a:xfrm>
          <a:prstGeom prst="rect">
            <a:avLst/>
          </a:prstGeom>
          <a:noFill/>
        </p:spPr>
        <p:txBody>
          <a:bodyPr wrap="square">
            <a:spAutoFit/>
          </a:bodyPr>
          <a:lstStyle/>
          <a:p>
            <a:r>
              <a:rPr lang="en-US" sz="1600" dirty="0" err="1">
                <a:solidFill>
                  <a:schemeClr val="accent1"/>
                </a:solidFill>
                <a:latin typeface="Yu Gothic Medium" panose="020B0500000000000000" pitchFamily="34" charset="-128"/>
                <a:ea typeface="Yu Gothic Medium" panose="020B0500000000000000" pitchFamily="34" charset="-128"/>
              </a:rPr>
              <a:t>イーデン・ヴァレ</a:t>
            </a:r>
            <a:r>
              <a:rPr lang="en-US" sz="1600" dirty="0">
                <a:solidFill>
                  <a:schemeClr val="accent1"/>
                </a:solidFill>
                <a:latin typeface="Yu Gothic Medium" panose="020B0500000000000000" pitchFamily="34" charset="-128"/>
                <a:ea typeface="Yu Gothic Medium" panose="020B0500000000000000" pitchFamily="34" charset="-128"/>
              </a:rPr>
              <a:t>ー</a:t>
            </a:r>
          </a:p>
          <a:p>
            <a:pPr marL="285750" indent="-285750">
              <a:spcAft>
                <a:spcPts val="300"/>
              </a:spcAft>
              <a:buClr>
                <a:schemeClr val="accent5"/>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リースリング</a:t>
            </a:r>
            <a:endParaRPr lang="en-US" sz="1600" dirty="0">
              <a:latin typeface="Yu Gothic Medium" panose="020B0500000000000000" pitchFamily="34" charset="-128"/>
              <a:ea typeface="Yu Gothic Medium" panose="020B0500000000000000" pitchFamily="34" charset="-128"/>
            </a:endParaRPr>
          </a:p>
          <a:p>
            <a:pPr marL="285750" indent="-285750">
              <a:spcAft>
                <a:spcPts val="300"/>
              </a:spcAft>
              <a:buClr>
                <a:schemeClr val="accent5"/>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シャルドネ</a:t>
            </a:r>
            <a:endParaRPr lang="en-US" sz="1600" dirty="0">
              <a:latin typeface="Yu Gothic Medium" panose="020B0500000000000000" pitchFamily="34" charset="-128"/>
              <a:ea typeface="Yu Gothic Medium" panose="020B0500000000000000" pitchFamily="34" charset="-128"/>
            </a:endParaRPr>
          </a:p>
          <a:p>
            <a:pPr marL="285750" indent="-285750">
              <a:spcAft>
                <a:spcPts val="300"/>
              </a:spcAft>
              <a:buClr>
                <a:schemeClr val="accent5"/>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シラーズ</a:t>
            </a:r>
            <a:endParaRPr lang="en-US" sz="1600" dirty="0">
              <a:latin typeface="Yu Gothic Medium" panose="020B0500000000000000" pitchFamily="34" charset="-128"/>
              <a:ea typeface="Yu Gothic Medium" panose="020B0500000000000000" pitchFamily="34" charset="-128"/>
            </a:endParaRPr>
          </a:p>
          <a:p>
            <a:pPr marL="285750" indent="-285750">
              <a:spcAft>
                <a:spcPts val="300"/>
              </a:spcAft>
              <a:buClr>
                <a:schemeClr val="accent5"/>
              </a:buClr>
              <a:buFont typeface="Arial" panose="020B0604020202020204" pitchFamily="34" charset="0"/>
              <a:buChar char="•"/>
            </a:pPr>
            <a:r>
              <a:rPr lang="en-US" sz="1600" dirty="0" err="1">
                <a:latin typeface="Yu Gothic Medium" panose="020B0500000000000000" pitchFamily="34" charset="-128"/>
                <a:ea typeface="Yu Gothic Medium" panose="020B0500000000000000" pitchFamily="34" charset="-128"/>
              </a:rPr>
              <a:t>カベルネ・ソーヴィニョン</a:t>
            </a:r>
            <a:endParaRPr lang="en-US" sz="160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4885824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middle of a field&#10;&#10;Description automatically generated">
            <a:extLst>
              <a:ext uri="{FF2B5EF4-FFF2-40B4-BE49-F238E27FC236}">
                <a16:creationId xmlns:a16="http://schemas.microsoft.com/office/drawing/2014/main" id="{BE9752DB-C981-F8D4-8D92-8305D2F79D47}"/>
              </a:ext>
            </a:extLst>
          </p:cNvPr>
          <p:cNvPicPr>
            <a:picLocks noGrp="1" noChangeAspect="1"/>
          </p:cNvPicPr>
          <p:nvPr>
            <p:ph type="pic" sz="quarter" idx="10"/>
          </p:nvPr>
        </p:nvPicPr>
        <p:blipFill>
          <a:blip r:embed="rId2">
            <a:extLst>
              <a:ext uri="{28A0092B-C50C-407E-A947-70E740481C1C}">
                <a14:useLocalDpi xmlns:a14="http://schemas.microsoft.com/office/drawing/2010/main"/>
              </a:ext>
            </a:extLst>
          </a:blip>
          <a:srcRect l="12070" r="12070"/>
          <a:stretch>
            <a:fillRect/>
          </a:stretch>
        </p:blipFill>
        <p:spPr/>
      </p:pic>
      <p:sp>
        <p:nvSpPr>
          <p:cNvPr id="3" name="Title 2">
            <a:extLst>
              <a:ext uri="{FF2B5EF4-FFF2-40B4-BE49-F238E27FC236}">
                <a16:creationId xmlns:a16="http://schemas.microsoft.com/office/drawing/2014/main" id="{08EEAC49-FBD0-DD02-555D-7704DC628649}"/>
              </a:ext>
            </a:extLst>
          </p:cNvPr>
          <p:cNvSpPr>
            <a:spLocks noGrp="1"/>
          </p:cNvSpPr>
          <p:nvPr>
            <p:ph type="title"/>
          </p:nvPr>
        </p:nvSpPr>
        <p:spPr>
          <a:xfrm>
            <a:off x="6564313" y="671691"/>
            <a:ext cx="6158452" cy="1325562"/>
          </a:xfrm>
        </p:spPr>
        <p:txBody>
          <a:bodyPr/>
          <a:lstStyle/>
          <a:p>
            <a:r>
              <a:rPr lang="ja-JP" altLang="en-US" sz="5400" b="1" dirty="0">
                <a:solidFill>
                  <a:schemeClr val="accent2"/>
                </a:solidFill>
                <a:latin typeface="Yu Gothic Medium" panose="020B0500000000000000" pitchFamily="34" charset="-128"/>
                <a:ea typeface="Yu Gothic Medium" panose="020B0500000000000000" pitchFamily="34" charset="-128"/>
              </a:rPr>
              <a:t>クレア・</a:t>
            </a:r>
            <a:br>
              <a:rPr lang="en-AU" altLang="ja-JP" sz="5400" b="1" dirty="0">
                <a:solidFill>
                  <a:schemeClr val="accent2"/>
                </a:solidFill>
                <a:latin typeface="Yu Gothic Medium" panose="020B0500000000000000" pitchFamily="34" charset="-128"/>
                <a:ea typeface="Yu Gothic Medium" panose="020B0500000000000000" pitchFamily="34" charset="-128"/>
              </a:rPr>
            </a:br>
            <a:r>
              <a:rPr lang="ja-JP" altLang="en-US" sz="5400" b="1" dirty="0">
                <a:solidFill>
                  <a:schemeClr val="accent2"/>
                </a:solidFill>
                <a:latin typeface="Yu Gothic Medium" panose="020B0500000000000000" pitchFamily="34" charset="-128"/>
                <a:ea typeface="Yu Gothic Medium" panose="020B0500000000000000" pitchFamily="34" charset="-128"/>
              </a:rPr>
              <a:t>ヴァレー</a:t>
            </a:r>
          </a:p>
        </p:txBody>
      </p:sp>
      <p:sp>
        <p:nvSpPr>
          <p:cNvPr id="4" name="Text Placeholder 3">
            <a:extLst>
              <a:ext uri="{FF2B5EF4-FFF2-40B4-BE49-F238E27FC236}">
                <a16:creationId xmlns:a16="http://schemas.microsoft.com/office/drawing/2014/main" id="{F74138E8-47D8-F7F5-E53A-C79DA2177005}"/>
              </a:ext>
            </a:extLst>
          </p:cNvPr>
          <p:cNvSpPr>
            <a:spLocks noGrp="1"/>
          </p:cNvSpPr>
          <p:nvPr>
            <p:ph type="body" sz="quarter" idx="11"/>
          </p:nvPr>
        </p:nvSpPr>
        <p:spPr>
          <a:xfrm>
            <a:off x="6564313" y="2269010"/>
            <a:ext cx="4696132" cy="4434443"/>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伝統の基礎、伝統的な生産者たちと、実験を</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重ねてきた歴史</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世界的な評価クラシックかつ長期熟成する</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リースリングの指標を作る</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温暖から温和な大陸性気候でかなりの日較差と</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冷たい風を伴う</a:t>
            </a:r>
            <a:br>
              <a:rPr lang="en-AU" altLang="ja-JP" sz="1600" dirty="0">
                <a:latin typeface="Yu Gothic Medium" panose="020B0500000000000000" pitchFamily="34" charset="-128"/>
                <a:ea typeface="Yu Gothic Medium" panose="020B0500000000000000" pitchFamily="34" charset="-128"/>
                <a:cs typeface="+mn-cs"/>
              </a:rPr>
            </a:br>
            <a:endParaRPr lang="ja-JP" altLang="en-US" sz="1600" dirty="0">
              <a:latin typeface="Yu Gothic Medium" panose="020B0500000000000000" pitchFamily="34" charset="-128"/>
              <a:ea typeface="Yu Gothic Medium" panose="020B0500000000000000" pitchFamily="34" charset="-128"/>
              <a:cs typeface="+mn-cs"/>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リースリング</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シラーズ</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カベルネ・ソーヴィニヨン</a:t>
            </a:r>
          </a:p>
        </p:txBody>
      </p:sp>
    </p:spTree>
    <p:extLst>
      <p:ext uri="{BB962C8B-B14F-4D97-AF65-F5344CB8AC3E}">
        <p14:creationId xmlns:p14="http://schemas.microsoft.com/office/powerpoint/2010/main" val="23026915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soil erosion&#10;&#10;Description automatically generated">
            <a:extLst>
              <a:ext uri="{FF2B5EF4-FFF2-40B4-BE49-F238E27FC236}">
                <a16:creationId xmlns:a16="http://schemas.microsoft.com/office/drawing/2014/main" id="{D754B4DD-F30E-CBCB-ABB2-4FAF85F395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5" b="13035"/>
          <a:stretch>
            <a:fillRect/>
          </a:stretch>
        </p:blipFill>
        <p:spPr/>
      </p:pic>
      <p:sp>
        <p:nvSpPr>
          <p:cNvPr id="3" name="Title 2">
            <a:extLst>
              <a:ext uri="{FF2B5EF4-FFF2-40B4-BE49-F238E27FC236}">
                <a16:creationId xmlns:a16="http://schemas.microsoft.com/office/drawing/2014/main" id="{5975B6BC-6483-8D6E-BF84-56E92EE7BFB2}"/>
              </a:ext>
            </a:extLst>
          </p:cNvPr>
          <p:cNvSpPr>
            <a:spLocks noGrp="1"/>
          </p:cNvSpPr>
          <p:nvPr>
            <p:ph type="title"/>
          </p:nvPr>
        </p:nvSpPr>
        <p:spPr>
          <a:xfrm>
            <a:off x="6564313" y="719082"/>
            <a:ext cx="6158452" cy="830749"/>
          </a:xfrm>
        </p:spPr>
        <p:txBody>
          <a:bodyPr/>
          <a:lstStyle/>
          <a:p>
            <a:r>
              <a:rPr lang="ja-JP" altLang="en-US" sz="5400" b="1" dirty="0">
                <a:solidFill>
                  <a:schemeClr val="accent1"/>
                </a:solidFill>
                <a:latin typeface="Yu Gothic Medium" panose="020B0500000000000000" pitchFamily="34" charset="-128"/>
                <a:ea typeface="Yu Gothic Medium" panose="020B0500000000000000" pitchFamily="34" charset="-128"/>
              </a:rPr>
              <a:t>クナワラ</a:t>
            </a:r>
            <a:endParaRPr lang="en-US" sz="5400" b="1" dirty="0">
              <a:solidFill>
                <a:schemeClr val="accent1"/>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085A3FBF-5B51-9920-8E75-0852CDFF6046}"/>
              </a:ext>
            </a:extLst>
          </p:cNvPr>
          <p:cNvSpPr>
            <a:spLocks noGrp="1"/>
          </p:cNvSpPr>
          <p:nvPr>
            <p:ph type="body" sz="quarter" idx="11"/>
          </p:nvPr>
        </p:nvSpPr>
        <p:spPr>
          <a:xfrm>
            <a:off x="6564313" y="1766364"/>
            <a:ext cx="4625463" cy="2697147"/>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有名な上質で熟成にふさわしい赤ワインを生産</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テラロッサ（’赤い土’）の細長い地帯で有名</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温和な海の影響を受ける気候乾燥した、適度に涼しい夏</a:t>
            </a:r>
          </a:p>
          <a:p>
            <a:pPr marL="285750" indent="-285750" defTabSz="914353">
              <a:lnSpc>
                <a:spcPct val="95000"/>
              </a:lnSpc>
              <a:spcAft>
                <a:spcPts val="1200"/>
              </a:spcAft>
              <a:buClr>
                <a:schemeClr val="accent5"/>
              </a:buClr>
              <a:buFont typeface="Arial" panose="020B0604020202020204" pitchFamily="34" charset="0"/>
              <a:buChar char="•"/>
            </a:pPr>
            <a:endParaRPr lang="en-AU" altLang="ja-JP" sz="1600" dirty="0">
              <a:latin typeface="Yu Gothic Medium" panose="020B0500000000000000" pitchFamily="34" charset="-128"/>
              <a:ea typeface="Yu Gothic Medium" panose="020B0500000000000000" pitchFamily="34" charset="-128"/>
              <a:cs typeface="+mn-cs"/>
            </a:endParaRPr>
          </a:p>
          <a:p>
            <a:pPr defTabSz="914353">
              <a:lnSpc>
                <a:spcPct val="95000"/>
              </a:lnSpc>
              <a:spcAft>
                <a:spcPts val="1200"/>
              </a:spcAft>
              <a:buClr>
                <a:schemeClr val="accent5"/>
              </a:buClr>
            </a:pPr>
            <a:r>
              <a:rPr lang="ja-JP" altLang="en-US" sz="1600" b="1">
                <a:latin typeface="Yu Gothic Medium" panose="020B0500000000000000" pitchFamily="34" charset="-128"/>
                <a:ea typeface="Yu Gothic Medium" panose="020B0500000000000000" pitchFamily="34" charset="-128"/>
              </a:rPr>
              <a:t>主なブドウ品種</a:t>
            </a:r>
          </a:p>
          <a:p>
            <a:pPr marL="285750" indent="-285750" defTabSz="914353">
              <a:lnSpc>
                <a:spcPct val="95000"/>
              </a:lnSpc>
              <a:buClr>
                <a:schemeClr val="accent5"/>
              </a:buClr>
              <a:buSzPts val="1800"/>
              <a:buFont typeface="Arial" panose="020B0604020202020204" pitchFamily="34" charset="0"/>
              <a:buChar char="•"/>
              <a:defRPr sz="1800"/>
            </a:pPr>
            <a:r>
              <a:rPr lang="ja-JP" altLang="en-US" sz="1600">
                <a:latin typeface="Yu Gothic Medium" panose="020B0500000000000000" pitchFamily="34" charset="-128"/>
                <a:ea typeface="Yu Gothic Medium" panose="020B0500000000000000" pitchFamily="34" charset="-128"/>
              </a:rPr>
              <a:t>カベルネ・ソーヴィニヨン</a:t>
            </a:r>
          </a:p>
          <a:p>
            <a:pPr marL="285750" indent="-285750" defTabSz="914353">
              <a:lnSpc>
                <a:spcPct val="95000"/>
              </a:lnSpc>
              <a:buClr>
                <a:schemeClr val="accent5"/>
              </a:buClr>
              <a:buSzPts val="1800"/>
              <a:buFont typeface="Arial" panose="020B0604020202020204" pitchFamily="34" charset="0"/>
              <a:buChar char="•"/>
              <a:defRPr sz="1800"/>
            </a:pPr>
            <a:r>
              <a:rPr lang="ja-JP" altLang="en-US" sz="1600">
                <a:latin typeface="Yu Gothic Medium" panose="020B0500000000000000" pitchFamily="34" charset="-128"/>
                <a:ea typeface="Yu Gothic Medium" panose="020B0500000000000000" pitchFamily="34" charset="-128"/>
              </a:rPr>
              <a:t>シラーズ</a:t>
            </a:r>
          </a:p>
          <a:p>
            <a:pPr marL="285750" indent="-285750" defTabSz="914353">
              <a:lnSpc>
                <a:spcPct val="95000"/>
              </a:lnSpc>
              <a:buClr>
                <a:schemeClr val="accent5"/>
              </a:buClr>
              <a:buSzPts val="1800"/>
              <a:buFont typeface="Arial" panose="020B0604020202020204" pitchFamily="34" charset="0"/>
              <a:buChar char="•"/>
              <a:defRPr sz="1800"/>
            </a:pPr>
            <a:r>
              <a:rPr lang="ja-JP" altLang="en-US" sz="1600">
                <a:latin typeface="Yu Gothic Medium" panose="020B0500000000000000" pitchFamily="34" charset="-128"/>
                <a:ea typeface="Yu Gothic Medium" panose="020B0500000000000000" pitchFamily="34" charset="-128"/>
              </a:rPr>
              <a:t>メルロー</a:t>
            </a:r>
          </a:p>
        </p:txBody>
      </p:sp>
    </p:spTree>
    <p:extLst>
      <p:ext uri="{BB962C8B-B14F-4D97-AF65-F5344CB8AC3E}">
        <p14:creationId xmlns:p14="http://schemas.microsoft.com/office/powerpoint/2010/main" val="322080090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6596660"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5"/>
              </a:buClr>
              <a:buFont typeface="Arial" panose="020B0604020202020204" pitchFamily="34" charset="0"/>
              <a:buChar char="•"/>
              <a:defRPr/>
            </a:pP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オーストラリアは世界で最も多様なワインシーンがある</a:t>
            </a:r>
            <a:br>
              <a:rPr lang="en-AU"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産地の一つで、</a:t>
            </a:r>
            <a:r>
              <a:rPr lang="en-US"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100</a:t>
            </a: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種以上のブドウ品種が</a:t>
            </a:r>
            <a:r>
              <a:rPr lang="en-US"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65</a:t>
            </a: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のワイン産地で栽培されています。</a:t>
            </a:r>
          </a:p>
          <a:p>
            <a:pPr>
              <a:spcBef>
                <a:spcPts val="816"/>
              </a:spcBef>
              <a:buClr>
                <a:schemeClr val="accent5"/>
              </a:buClr>
              <a:buFont typeface="Arial" panose="020B0604020202020204" pitchFamily="34" charset="0"/>
              <a:buChar char="•"/>
              <a:defRPr/>
            </a:pP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オーストラリアワイン業界は、創造性と新たな試みへの</a:t>
            </a:r>
            <a:br>
              <a:rPr lang="en-AU"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意欲でよく知られています。</a:t>
            </a:r>
          </a:p>
          <a:p>
            <a:pPr>
              <a:spcBef>
                <a:spcPts val="816"/>
              </a:spcBef>
              <a:buClr>
                <a:schemeClr val="accent5"/>
              </a:buClr>
              <a:buFont typeface="Arial" panose="020B0604020202020204" pitchFamily="34" charset="0"/>
              <a:buChar char="•"/>
              <a:defRPr/>
            </a:pP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オーストラリアのワインはそれらを造った人々と</a:t>
            </a:r>
            <a:br>
              <a:rPr lang="en-AU"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ユニークな地域の特徴を顕著に表わします。</a:t>
            </a:r>
          </a:p>
          <a:p>
            <a:pPr>
              <a:spcBef>
                <a:spcPts val="816"/>
              </a:spcBef>
              <a:buClr>
                <a:schemeClr val="accent5"/>
              </a:buClr>
              <a:buFont typeface="Arial" panose="020B0604020202020204" pitchFamily="34" charset="0"/>
              <a:buChar char="•"/>
              <a:defRPr/>
            </a:pP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オーストラリアには、非常に熟練したワイン醸造の</a:t>
            </a:r>
            <a:br>
              <a:rPr lang="en-AU"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コミュニティがあり、並外れた品質のプレミアムワインを</a:t>
            </a:r>
            <a:br>
              <a:rPr lang="en-AU" altLang="ja-JP"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dirty="0">
                <a:solidFill>
                  <a:prstClr val="white"/>
                </a:solidFill>
                <a:latin typeface="Yu Gothic Medium" panose="020B0500000000000000" pitchFamily="34" charset="-128"/>
                <a:ea typeface="Yu Gothic Medium" panose="020B0500000000000000" pitchFamily="34" charset="-128"/>
                <a:cs typeface="Inter Display" panose="02000503000000020004" pitchFamily="2" charset="0"/>
              </a:rPr>
              <a:t>製造しています。</a:t>
            </a:r>
          </a:p>
          <a:p>
            <a:pPr marL="0" indent="0">
              <a:spcBef>
                <a:spcPts val="816"/>
              </a:spcBef>
              <a:buClr>
                <a:schemeClr val="accent4"/>
              </a:buClr>
              <a:buNone/>
              <a:defRPr/>
            </a:pPr>
            <a:endParaRPr lang="ja-JP" altLang="en-US" sz="1600" dirty="0">
              <a:solidFill>
                <a:prstClr val="white"/>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816"/>
              </a:spcBef>
              <a:buClr>
                <a:schemeClr val="accent4"/>
              </a:buClr>
              <a:buFont typeface="Arial" panose="020B0604020202020204" pitchFamily="34" charset="0"/>
              <a:buChar char="•"/>
              <a:defRPr/>
            </a:pPr>
            <a:endParaRPr lang="ja-JP" altLang="en-US" sz="1600" dirty="0">
              <a:solidFill>
                <a:prstClr val="white"/>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816"/>
              </a:spcBef>
              <a:buClr>
                <a:schemeClr val="accent4"/>
              </a:buClr>
              <a:buFont typeface="Arial" panose="020B0604020202020204" pitchFamily="34" charset="0"/>
              <a:buChar char="•"/>
              <a:defRPr/>
            </a:pPr>
            <a:endParaRPr lang="ja-JP" altLang="en-US" sz="1600" dirty="0">
              <a:solidFill>
                <a:prstClr val="white"/>
              </a:solidFill>
              <a:latin typeface="Yu Gothic" panose="020B0400000000000000" pitchFamily="34" charset="-128"/>
              <a:ea typeface="Yu Gothic" panose="020B0400000000000000" pitchFamily="34" charset="-128"/>
              <a:cs typeface="Inter Display" panose="02000503000000020004" pitchFamily="2" charset="0"/>
            </a:endParaRPr>
          </a:p>
          <a:p>
            <a:pPr>
              <a:spcBef>
                <a:spcPts val="816"/>
              </a:spcBef>
              <a:buClr>
                <a:schemeClr val="accent4"/>
              </a:buClr>
              <a:buFont typeface="Arial" panose="020B0604020202020204" pitchFamily="34" charset="0"/>
              <a:buChar char="•"/>
              <a:defRPr/>
            </a:pPr>
            <a:endParaRPr lang="ja-JP" altLang="en-US" sz="1600" dirty="0">
              <a:solidFill>
                <a:prstClr val="white"/>
              </a:solidFill>
              <a:latin typeface="Yu Gothic" panose="020B0400000000000000" pitchFamily="34" charset="-128"/>
              <a:ea typeface="Yu Gothic" panose="020B04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17424451-30D4-4639-A6DE-2DB1EA146B8C}"/>
              </a:ext>
            </a:extLst>
          </p:cNvPr>
          <p:cNvSpPr txBox="1"/>
          <p:nvPr/>
        </p:nvSpPr>
        <p:spPr>
          <a:xfrm>
            <a:off x="395320" y="912677"/>
            <a:ext cx="2963830" cy="379032"/>
          </a:xfrm>
          <a:prstGeom prst="rect">
            <a:avLst/>
          </a:prstGeom>
        </p:spPr>
        <p:txBody>
          <a:bodyPr vert="horz" wrap="none" lIns="0" tIns="15554" rIns="0" bIns="0" rtlCol="0">
            <a:noAutofit/>
          </a:bodyPr>
          <a:lstStyle/>
          <a:p>
            <a:pPr>
              <a:lnSpc>
                <a:spcPct val="83000"/>
              </a:lnSpc>
              <a:defRPr sz="1800" b="1">
                <a:solidFill>
                  <a:srgbClr val="FFFFFF"/>
                </a:solidFill>
              </a:defRPr>
            </a:pPr>
            <a:r>
              <a:rPr lang="ja-JP" altLang="en-US" sz="3200" dirty="0">
                <a:solidFill>
                  <a:schemeClr val="accent5">
                    <a:lumMod val="90000"/>
                  </a:schemeClr>
                </a:solidFill>
                <a:latin typeface="Yu Gothic Medium" panose="020B0400000000000000" pitchFamily="34" charset="-128"/>
                <a:ea typeface="Yu Gothic Medium" panose="020B0400000000000000" pitchFamily="34" charset="-128"/>
              </a:rPr>
              <a:t>手付かずの土地から造られる</a:t>
            </a:r>
          </a:p>
          <a:p>
            <a:pPr>
              <a:lnSpc>
                <a:spcPct val="83000"/>
              </a:lnSpc>
              <a:defRPr sz="1800" b="1">
                <a:solidFill>
                  <a:srgbClr val="FFFFFF"/>
                </a:solidFill>
              </a:defRPr>
            </a:pPr>
            <a:r>
              <a:rPr lang="ja-JP" altLang="en-US" sz="3200" dirty="0">
                <a:solidFill>
                  <a:schemeClr val="accent5">
                    <a:lumMod val="90000"/>
                  </a:schemeClr>
                </a:solidFill>
                <a:latin typeface="Yu Gothic Medium" panose="020B0400000000000000" pitchFamily="34" charset="-128"/>
                <a:ea typeface="Yu Gothic Medium" panose="020B0400000000000000" pitchFamily="34" charset="-128"/>
              </a:rPr>
              <a:t>ユニークなワインたち</a:t>
            </a:r>
          </a:p>
        </p:txBody>
      </p:sp>
    </p:spTree>
    <p:extLst>
      <p:ext uri="{BB962C8B-B14F-4D97-AF65-F5344CB8AC3E}">
        <p14:creationId xmlns:p14="http://schemas.microsoft.com/office/powerpoint/2010/main" val="3540552445"/>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field of vines in a valley&#10;&#10;Description automatically generated with medium confidence">
            <a:extLst>
              <a:ext uri="{FF2B5EF4-FFF2-40B4-BE49-F238E27FC236}">
                <a16:creationId xmlns:a16="http://schemas.microsoft.com/office/drawing/2014/main" id="{0A3B52F8-689C-28E6-5D14-E859100FE13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4" name="Title 3">
            <a:extLst>
              <a:ext uri="{FF2B5EF4-FFF2-40B4-BE49-F238E27FC236}">
                <a16:creationId xmlns:a16="http://schemas.microsoft.com/office/drawing/2014/main" id="{152C317A-9FD1-76B9-7F9E-66BAB4160F83}"/>
              </a:ext>
            </a:extLst>
          </p:cNvPr>
          <p:cNvSpPr>
            <a:spLocks noGrp="1"/>
          </p:cNvSpPr>
          <p:nvPr>
            <p:ph type="title"/>
          </p:nvPr>
        </p:nvSpPr>
        <p:spPr>
          <a:xfrm>
            <a:off x="6564313" y="719003"/>
            <a:ext cx="5240432" cy="1325562"/>
          </a:xfrm>
        </p:spPr>
        <p:txBody>
          <a:bodyPr/>
          <a:lstStyle/>
          <a:p>
            <a:pPr>
              <a:defRPr sz="3000" b="1">
                <a:solidFill>
                  <a:srgbClr val="FFFFFF"/>
                </a:solidFill>
              </a:defRPr>
            </a:pPr>
            <a:r>
              <a:rPr lang="ja-JP" altLang="en-US" sz="5400">
                <a:solidFill>
                  <a:schemeClr val="accent1"/>
                </a:solidFill>
                <a:latin typeface="Yu Gothic Medium" panose="020B0500000000000000" pitchFamily="34" charset="-128"/>
                <a:ea typeface="Yu Gothic Medium" panose="020B0500000000000000" pitchFamily="34" charset="-128"/>
              </a:rPr>
              <a:t>マクラーレン・ヴェイル</a:t>
            </a:r>
            <a:endParaRPr lang="ja-JP" altLang="en-US" sz="5400" dirty="0">
              <a:solidFill>
                <a:schemeClr val="accent1"/>
              </a:solidFill>
              <a:latin typeface="Yu Gothic Medium" panose="020B0500000000000000" pitchFamily="34" charset="-128"/>
              <a:ea typeface="Yu Gothic Medium" panose="020B0500000000000000" pitchFamily="34" charset="-128"/>
            </a:endParaRPr>
          </a:p>
        </p:txBody>
      </p:sp>
      <p:sp>
        <p:nvSpPr>
          <p:cNvPr id="6" name="Text Placeholder 5">
            <a:extLst>
              <a:ext uri="{FF2B5EF4-FFF2-40B4-BE49-F238E27FC236}">
                <a16:creationId xmlns:a16="http://schemas.microsoft.com/office/drawing/2014/main" id="{1062666E-B34B-DE42-F2A0-4A047DD1E6C5}"/>
              </a:ext>
            </a:extLst>
          </p:cNvPr>
          <p:cNvSpPr>
            <a:spLocks noGrp="1"/>
          </p:cNvSpPr>
          <p:nvPr>
            <p:ph type="body" sz="quarter" idx="11"/>
          </p:nvPr>
        </p:nvSpPr>
        <p:spPr>
          <a:xfrm>
            <a:off x="6564313" y="2502752"/>
            <a:ext cx="4701575" cy="3788577"/>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南オーストラリアワイン発祥の地</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最も進歩的な産地の一つ</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オーストラリアでも特に環境に</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配慮したワイン造りが行われている</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温暖な地中海性気候様々なメゾクリマが</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存在する</a:t>
            </a:r>
            <a:endParaRPr lang="en-AU" sz="1600" dirty="0">
              <a:latin typeface="Yu Gothic Medium" panose="020B0500000000000000" pitchFamily="34" charset="-128"/>
              <a:ea typeface="Yu Gothic Medium" panose="020B0500000000000000" pitchFamily="34" charset="-128"/>
              <a:cs typeface="+mn-cs"/>
            </a:endParaRPr>
          </a:p>
          <a:p>
            <a:pPr lvl="3" defTabSz="914353">
              <a:lnSpc>
                <a:spcPct val="95000"/>
              </a:lnSpc>
              <a:spcAft>
                <a:spcPts val="1200"/>
              </a:spcAft>
              <a:buClr>
                <a:srgbClr val="F40000"/>
              </a:buClr>
            </a:pP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シラーズ</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カベルネ・ソーヴィニヨン</a:t>
            </a:r>
          </a:p>
          <a:p>
            <a:pPr marL="285750" indent="-285750" defTabSz="914353">
              <a:lnSpc>
                <a:spcPct val="95000"/>
              </a:lnSpc>
              <a:spcBef>
                <a:spcPts val="0"/>
              </a:spcBef>
              <a:spcAft>
                <a:spcPts val="600"/>
              </a:spcAft>
              <a:buClr>
                <a:schemeClr val="accent5"/>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グルナッシュ</a:t>
            </a: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448794107"/>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lake&#10;&#10;Description automatically generated with medium confidence">
            <a:extLst>
              <a:ext uri="{FF2B5EF4-FFF2-40B4-BE49-F238E27FC236}">
                <a16:creationId xmlns:a16="http://schemas.microsoft.com/office/drawing/2014/main" id="{957135E8-DDCF-D83B-8850-0F1588D55B2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B6C6740C-7AB3-72F3-39C3-728219013832}"/>
              </a:ext>
            </a:extLst>
          </p:cNvPr>
          <p:cNvSpPr>
            <a:spLocks noGrp="1"/>
          </p:cNvSpPr>
          <p:nvPr>
            <p:ph type="title"/>
          </p:nvPr>
        </p:nvSpPr>
        <p:spPr>
          <a:xfrm>
            <a:off x="6564313" y="764240"/>
            <a:ext cx="5198901" cy="1325562"/>
          </a:xfrm>
        </p:spPr>
        <p:txBody>
          <a:bodyPr/>
          <a:lstStyle/>
          <a:p>
            <a:r>
              <a:rPr lang="ja-JP" altLang="en-US" sz="5400" b="1">
                <a:solidFill>
                  <a:schemeClr val="accent2"/>
                </a:solidFill>
                <a:latin typeface="Yu Gothic Medium" panose="020B0500000000000000" pitchFamily="34" charset="-128"/>
                <a:ea typeface="Yu Gothic Medium" panose="020B0500000000000000" pitchFamily="34" charset="-128"/>
              </a:rPr>
              <a:t>マーガレット・リヴァー</a:t>
            </a:r>
            <a:br>
              <a:rPr lang="ja-JP" altLang="en-US" sz="5400" b="1">
                <a:solidFill>
                  <a:schemeClr val="accent2"/>
                </a:solidFill>
                <a:latin typeface="Yu Gothic Medium" panose="020B0500000000000000" pitchFamily="34" charset="-128"/>
                <a:ea typeface="Yu Gothic Medium" panose="020B0500000000000000" pitchFamily="34" charset="-128"/>
              </a:rPr>
            </a:br>
            <a:endParaRPr lang="ja-JP" alt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55655C87-0B54-D323-FA06-81664D304BF5}"/>
              </a:ext>
            </a:extLst>
          </p:cNvPr>
          <p:cNvSpPr>
            <a:spLocks noGrp="1"/>
          </p:cNvSpPr>
          <p:nvPr>
            <p:ph type="body" sz="quarter" idx="11"/>
          </p:nvPr>
        </p:nvSpPr>
        <p:spPr>
          <a:xfrm>
            <a:off x="6564312" y="2501653"/>
            <a:ext cx="4943179" cy="2032009"/>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世界で最も新しいワイン産地のうちのひとつ</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世界的な評判を短期間でに構築</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地理的に孤立理想的なブドウ栽培条件を伴う</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地中海性気候が三方の海に面し、</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強い海洋性の影響</a:t>
            </a: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endParaRPr lang="en-US" sz="1600" b="1" dirty="0">
              <a:latin typeface="Yu Gothic Medium" panose="020B0500000000000000" pitchFamily="34" charset="-128"/>
              <a:ea typeface="Yu Gothic Medium" panose="020B0500000000000000" pitchFamily="34" charset="-128"/>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セミヨンとソーヴィニヨン・ブランのブレンド</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シャルドネ</a:t>
            </a:r>
          </a:p>
          <a:p>
            <a:pPr marL="285750"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カベルネ・ソーヴィニヨン</a:t>
            </a: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321832940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ong shot of a vineyard&#10;&#10;Description automatically generated">
            <a:extLst>
              <a:ext uri="{FF2B5EF4-FFF2-40B4-BE49-F238E27FC236}">
                <a16:creationId xmlns:a16="http://schemas.microsoft.com/office/drawing/2014/main" id="{4CF37427-2C17-CF0D-1FEF-8A4D4E3E0AC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11727CE9-FD85-B243-D145-CF94A308CB62}"/>
              </a:ext>
            </a:extLst>
          </p:cNvPr>
          <p:cNvSpPr>
            <a:spLocks noGrp="1"/>
          </p:cNvSpPr>
          <p:nvPr>
            <p:ph type="title"/>
          </p:nvPr>
        </p:nvSpPr>
        <p:spPr>
          <a:xfrm>
            <a:off x="6564313" y="755594"/>
            <a:ext cx="4950928" cy="1325562"/>
          </a:xfrm>
        </p:spPr>
        <p:txBody>
          <a:bodyPr/>
          <a:lstStyle/>
          <a:p>
            <a:r>
              <a:rPr lang="ja-JP" altLang="en-US" sz="5400" b="1">
                <a:solidFill>
                  <a:schemeClr val="accent2"/>
                </a:solidFill>
                <a:latin typeface="Yu Gothic Medium" panose="020B0500000000000000" pitchFamily="34" charset="-128"/>
                <a:ea typeface="Yu Gothic Medium" panose="020B0500000000000000" pitchFamily="34" charset="-128"/>
              </a:rPr>
              <a:t>キャンベラ・ディストリクト</a:t>
            </a:r>
            <a:br>
              <a:rPr lang="ja-JP" altLang="en-US" sz="5400" b="1">
                <a:solidFill>
                  <a:schemeClr val="accent2"/>
                </a:solidFill>
                <a:latin typeface="Yu Gothic Medium" panose="020B0500000000000000" pitchFamily="34" charset="-128"/>
                <a:ea typeface="Yu Gothic Medium" panose="020B0500000000000000" pitchFamily="34" charset="-128"/>
              </a:rPr>
            </a:br>
            <a:endParaRPr lang="ja-JP" alt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66FF640A-A75E-9AF8-758A-E146D2D06B2E}"/>
              </a:ext>
            </a:extLst>
          </p:cNvPr>
          <p:cNvSpPr>
            <a:spLocks noGrp="1"/>
          </p:cNvSpPr>
          <p:nvPr>
            <p:ph type="body" sz="quarter" idx="11"/>
          </p:nvPr>
        </p:nvSpPr>
        <p:spPr>
          <a:xfrm>
            <a:off x="6564313" y="2626166"/>
            <a:ext cx="4105121" cy="1636741"/>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比較的若いプレミアムワインの産地</a:t>
            </a:r>
          </a:p>
          <a:p>
            <a:pPr marL="285750" indent="-285750" defTabSz="914353">
              <a:lnSpc>
                <a:spcPct val="95000"/>
              </a:lnSpc>
              <a:spcAft>
                <a:spcPts val="1200"/>
              </a:spcAft>
              <a:buClr>
                <a:schemeClr val="accent3"/>
              </a:buClr>
              <a:buFont typeface="Arial" panose="020B0604020202020204" pitchFamily="34" charset="0"/>
              <a:buChar char="•"/>
            </a:pPr>
            <a:r>
              <a:rPr lang="en-AU" sz="1600" dirty="0">
                <a:latin typeface="Yu Gothic Medium" panose="020B0500000000000000" pitchFamily="34" charset="-128"/>
                <a:ea typeface="Yu Gothic Medium" panose="020B0500000000000000" pitchFamily="34" charset="-128"/>
                <a:cs typeface="+mn-cs"/>
              </a:rPr>
              <a:t>ACT</a:t>
            </a:r>
            <a:r>
              <a:rPr lang="ja-JP" altLang="en-US" sz="1600" dirty="0">
                <a:latin typeface="Yu Gothic Medium" panose="020B0500000000000000" pitchFamily="34" charset="-128"/>
                <a:ea typeface="Yu Gothic Medium" panose="020B0500000000000000" pitchFamily="34" charset="-128"/>
                <a:cs typeface="+mn-cs"/>
              </a:rPr>
              <a:t>と</a:t>
            </a:r>
            <a:r>
              <a:rPr lang="en-AU" sz="1600" dirty="0">
                <a:latin typeface="Yu Gothic Medium" panose="020B0500000000000000" pitchFamily="34" charset="-128"/>
                <a:ea typeface="Yu Gothic Medium" panose="020B0500000000000000" pitchFamily="34" charset="-128"/>
                <a:cs typeface="+mn-cs"/>
              </a:rPr>
              <a:t>NSW</a:t>
            </a:r>
            <a:r>
              <a:rPr lang="ja-JP" altLang="en-US" sz="1600" dirty="0">
                <a:latin typeface="Yu Gothic Medium" panose="020B0500000000000000" pitchFamily="34" charset="-128"/>
                <a:ea typeface="Yu Gothic Medium" panose="020B0500000000000000" pitchFamily="34" charset="-128"/>
                <a:cs typeface="+mn-cs"/>
              </a:rPr>
              <a:t>にまたがるブドウ畑</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極端な大陸性気候</a:t>
            </a:r>
            <a:endParaRPr lang="en-AU" altLang="ja-JP" sz="1600" dirty="0">
              <a:latin typeface="Yu Gothic Medium" panose="020B0500000000000000" pitchFamily="34" charset="-128"/>
              <a:ea typeface="Yu Gothic Medium" panose="020B0500000000000000" pitchFamily="34" charset="-128"/>
              <a:cs typeface="+mn-cs"/>
            </a:endParaRPr>
          </a:p>
          <a:p>
            <a:pPr marL="285750" indent="-285750" defTabSz="914353">
              <a:lnSpc>
                <a:spcPct val="95000"/>
              </a:lnSpc>
              <a:spcAft>
                <a:spcPts val="1200"/>
              </a:spcAft>
              <a:buClr>
                <a:schemeClr val="accent3"/>
              </a:buClr>
              <a:buFont typeface="Arial" panose="020B0604020202020204" pitchFamily="34" charset="0"/>
              <a:buChar char="•"/>
            </a:pP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リースリング</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シラーズ</a:t>
            </a:r>
          </a:p>
          <a:p>
            <a:pPr marL="775663" lvl="3" indent="-285750" defTabSz="914353">
              <a:lnSpc>
                <a:spcPct val="95000"/>
              </a:lnSpc>
              <a:spcAft>
                <a:spcPts val="600"/>
              </a:spcAft>
              <a:buClr>
                <a:schemeClr val="accent3"/>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mn-cs"/>
            </a:endParaRPr>
          </a:p>
          <a:p>
            <a:pPr>
              <a:buClr>
                <a:schemeClr val="accent3"/>
              </a:buClr>
            </a:pP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596307890"/>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een field with trees&#10;&#10;Description automatically generated with medium confidence">
            <a:extLst>
              <a:ext uri="{FF2B5EF4-FFF2-40B4-BE49-F238E27FC236}">
                <a16:creationId xmlns:a16="http://schemas.microsoft.com/office/drawing/2014/main" id="{E23B9BAF-3853-4B62-310D-ADB912AB61B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30" b="17130"/>
          <a:stretch>
            <a:fillRect/>
          </a:stretch>
        </p:blipFill>
        <p:spPr/>
      </p:pic>
      <p:sp>
        <p:nvSpPr>
          <p:cNvPr id="3" name="Title 2">
            <a:extLst>
              <a:ext uri="{FF2B5EF4-FFF2-40B4-BE49-F238E27FC236}">
                <a16:creationId xmlns:a16="http://schemas.microsoft.com/office/drawing/2014/main" id="{B120C58F-466F-55C0-4575-76877134BF8A}"/>
              </a:ext>
            </a:extLst>
          </p:cNvPr>
          <p:cNvSpPr>
            <a:spLocks noGrp="1"/>
          </p:cNvSpPr>
          <p:nvPr>
            <p:ph type="title"/>
          </p:nvPr>
        </p:nvSpPr>
        <p:spPr>
          <a:xfrm>
            <a:off x="6564313" y="757103"/>
            <a:ext cx="4307748" cy="1325562"/>
          </a:xfrm>
        </p:spPr>
        <p:txBody>
          <a:bodyPr/>
          <a:lstStyle/>
          <a:p>
            <a:r>
              <a:rPr lang="ja-JP" altLang="en-US" sz="5400" b="1">
                <a:solidFill>
                  <a:schemeClr val="accent2"/>
                </a:solidFill>
                <a:latin typeface="Yu Gothic Medium" panose="020B0500000000000000" pitchFamily="34" charset="-128"/>
                <a:ea typeface="Yu Gothic Medium" panose="020B0500000000000000" pitchFamily="34" charset="-128"/>
              </a:rPr>
              <a:t>ハンター・ヴァレー</a:t>
            </a:r>
            <a:br>
              <a:rPr lang="ja-JP" altLang="en-US" sz="5400" b="1">
                <a:solidFill>
                  <a:schemeClr val="accent2"/>
                </a:solidFill>
                <a:latin typeface="Yu Gothic Medium" panose="020B0500000000000000" pitchFamily="34" charset="-128"/>
                <a:ea typeface="Yu Gothic Medium" panose="020B0500000000000000" pitchFamily="34" charset="-128"/>
              </a:rPr>
            </a:br>
            <a:endParaRPr lang="ja-JP" alt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8716F109-A448-CAC8-9681-E9BD5363A895}"/>
              </a:ext>
            </a:extLst>
          </p:cNvPr>
          <p:cNvSpPr>
            <a:spLocks noGrp="1"/>
          </p:cNvSpPr>
          <p:nvPr>
            <p:ph type="body" sz="quarter" idx="11"/>
          </p:nvPr>
        </p:nvSpPr>
        <p:spPr>
          <a:xfrm>
            <a:off x="6564313" y="2665523"/>
            <a:ext cx="4811443" cy="3510552"/>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オーストラリアで最初の商業的ワイン産地</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世界で最古のブドウ樹が現存する</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亜熱帯性気候海洋性の影響を伴う</a:t>
            </a: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endParaRPr lang="en-US" sz="1600" b="1" dirty="0">
              <a:latin typeface="Yu Gothic Medium" panose="020B0500000000000000" pitchFamily="34" charset="-128"/>
              <a:ea typeface="Yu Gothic Medium" panose="020B0500000000000000" pitchFamily="34" charset="-128"/>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セミヨン</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シャルドネ</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シラーズ</a:t>
            </a: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6765207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row of rows of vines&#10;&#10;Description automatically generated">
            <a:extLst>
              <a:ext uri="{FF2B5EF4-FFF2-40B4-BE49-F238E27FC236}">
                <a16:creationId xmlns:a16="http://schemas.microsoft.com/office/drawing/2014/main" id="{9D71747F-E6E9-E495-6640-792673FF65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5" r="16215"/>
          <a:stretch>
            <a:fillRect/>
          </a:stretch>
        </p:blipFill>
        <p:spPr/>
      </p:pic>
      <p:sp>
        <p:nvSpPr>
          <p:cNvPr id="3" name="Title 2">
            <a:extLst>
              <a:ext uri="{FF2B5EF4-FFF2-40B4-BE49-F238E27FC236}">
                <a16:creationId xmlns:a16="http://schemas.microsoft.com/office/drawing/2014/main" id="{EB7D07CB-0B78-E024-E7C4-4254A5A0C960}"/>
              </a:ext>
            </a:extLst>
          </p:cNvPr>
          <p:cNvSpPr>
            <a:spLocks noGrp="1"/>
          </p:cNvSpPr>
          <p:nvPr>
            <p:ph type="title"/>
          </p:nvPr>
        </p:nvSpPr>
        <p:spPr>
          <a:xfrm>
            <a:off x="6564313" y="787898"/>
            <a:ext cx="6158452" cy="1325562"/>
          </a:xfrm>
        </p:spPr>
        <p:txBody>
          <a:bodyPr/>
          <a:lstStyle/>
          <a:p>
            <a:r>
              <a:rPr lang="ja-JP" altLang="en-US" sz="5400" b="1">
                <a:solidFill>
                  <a:schemeClr val="accent2"/>
                </a:solidFill>
                <a:latin typeface="Yu Gothic Medium" panose="020B0500000000000000" pitchFamily="34" charset="-128"/>
                <a:ea typeface="Yu Gothic Medium" panose="020B0500000000000000" pitchFamily="34" charset="-128"/>
              </a:rPr>
              <a:t>オレンジ</a:t>
            </a:r>
            <a:endParaRPr lang="ja-JP" alt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68DE83A3-80F5-1DD6-4DDB-E56BE6A8AB12}"/>
              </a:ext>
            </a:extLst>
          </p:cNvPr>
          <p:cNvSpPr>
            <a:spLocks noGrp="1"/>
          </p:cNvSpPr>
          <p:nvPr>
            <p:ph type="body" sz="quarter" idx="11"/>
          </p:nvPr>
        </p:nvSpPr>
        <p:spPr>
          <a:xfrm>
            <a:off x="6564313" y="1796379"/>
            <a:ext cx="4966426"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冷涼気候急上昇の産地幅広い種類のプレミアムワインを生産</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オーストラリアで最も高い標高のブドウ畑を持つ</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大陸性気候夏の暖かい日、涼しい夜、乾燥した秋の気候が特徴</a:t>
            </a: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endParaRPr lang="en-US" sz="1600" b="1" dirty="0">
              <a:latin typeface="Yu Gothic Medium" panose="020B0500000000000000" pitchFamily="34" charset="-128"/>
              <a:ea typeface="Yu Gothic Medium" panose="020B0500000000000000" pitchFamily="34" charset="-128"/>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シャルドネ</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ソーヴィニヨン・ブラン</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シラーズ</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カベルネ・ソーヴィニヨン</a:t>
            </a: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14121780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ndscape with trees and a river&#10;&#10;Description automatically generated">
            <a:extLst>
              <a:ext uri="{FF2B5EF4-FFF2-40B4-BE49-F238E27FC236}">
                <a16:creationId xmlns:a16="http://schemas.microsoft.com/office/drawing/2014/main" id="{AFCF8913-4B65-7EB4-7538-0EFA1B6C886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07" r="16207"/>
          <a:stretch>
            <a:fillRect/>
          </a:stretch>
        </p:blipFill>
        <p:spPr/>
      </p:pic>
      <p:sp>
        <p:nvSpPr>
          <p:cNvPr id="3" name="Title 2">
            <a:extLst>
              <a:ext uri="{FF2B5EF4-FFF2-40B4-BE49-F238E27FC236}">
                <a16:creationId xmlns:a16="http://schemas.microsoft.com/office/drawing/2014/main" id="{AC06F673-31AE-C52D-182B-6743C8D3241E}"/>
              </a:ext>
            </a:extLst>
          </p:cNvPr>
          <p:cNvSpPr>
            <a:spLocks noGrp="1"/>
          </p:cNvSpPr>
          <p:nvPr>
            <p:ph type="title"/>
          </p:nvPr>
        </p:nvSpPr>
        <p:spPr>
          <a:xfrm>
            <a:off x="6564313" y="760836"/>
            <a:ext cx="6158452" cy="1325562"/>
          </a:xfrm>
        </p:spPr>
        <p:txBody>
          <a:bodyPr/>
          <a:lstStyle/>
          <a:p>
            <a:r>
              <a:rPr lang="ja-JP" altLang="en-US" sz="5400" b="1" dirty="0">
                <a:solidFill>
                  <a:schemeClr val="accent2"/>
                </a:solidFill>
                <a:latin typeface="Yu Gothic Medium" panose="020B0500000000000000" pitchFamily="34" charset="-128"/>
                <a:ea typeface="Yu Gothic Medium" panose="020B0500000000000000" pitchFamily="34" charset="-128"/>
              </a:rPr>
              <a:t>モーニングトン・</a:t>
            </a:r>
            <a:br>
              <a:rPr lang="en-AU" altLang="ja-JP" sz="5400" b="1" dirty="0">
                <a:solidFill>
                  <a:schemeClr val="accent2"/>
                </a:solidFill>
                <a:latin typeface="Yu Gothic Medium" panose="020B0500000000000000" pitchFamily="34" charset="-128"/>
                <a:ea typeface="Yu Gothic Medium" panose="020B0500000000000000" pitchFamily="34" charset="-128"/>
              </a:rPr>
            </a:br>
            <a:r>
              <a:rPr lang="ja-JP" altLang="en-US" sz="5400" b="1" dirty="0">
                <a:solidFill>
                  <a:schemeClr val="accent2"/>
                </a:solidFill>
                <a:latin typeface="Yu Gothic Medium" panose="020B0500000000000000" pitchFamily="34" charset="-128"/>
                <a:ea typeface="Yu Gothic Medium" panose="020B0500000000000000" pitchFamily="34" charset="-128"/>
              </a:rPr>
              <a:t>ペニンシュラ</a:t>
            </a:r>
            <a:endParaRPr 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AB4DC14C-707F-7780-7885-291856EC9657}"/>
              </a:ext>
            </a:extLst>
          </p:cNvPr>
          <p:cNvSpPr>
            <a:spLocks noGrp="1"/>
          </p:cNvSpPr>
          <p:nvPr>
            <p:ph type="body" sz="quarter" idx="11"/>
          </p:nvPr>
        </p:nvSpPr>
        <p:spPr>
          <a:xfrm>
            <a:off x="6564313" y="2594313"/>
            <a:ext cx="4533615"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en-US" altLang="ja-JP" sz="1600" dirty="0">
                <a:latin typeface="Yu Gothic Medium" panose="020B0500000000000000" pitchFamily="34" charset="-128"/>
                <a:ea typeface="Yu Gothic Medium" panose="020B0500000000000000" pitchFamily="34" charset="-128"/>
                <a:cs typeface="+mn-cs"/>
              </a:rPr>
              <a:t>3</a:t>
            </a:r>
            <a:r>
              <a:rPr lang="ja-JP" altLang="en-US" sz="1600" dirty="0">
                <a:latin typeface="Yu Gothic Medium" panose="020B0500000000000000" pitchFamily="34" charset="-128"/>
                <a:ea typeface="Yu Gothic Medium" panose="020B0500000000000000" pitchFamily="34" charset="-128"/>
                <a:cs typeface="+mn-cs"/>
              </a:rPr>
              <a:t>つの水域に囲まれた狭い海辺地域</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ブティックワイナリープレミアム冷涼気候</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ワインを産するブドウ畑</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真の海洋性の気候様々なメゾクリマと</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ミクロクリマを有する</a:t>
            </a:r>
          </a:p>
          <a:p>
            <a:pPr lvl="3" defTabSz="914353">
              <a:lnSpc>
                <a:spcPct val="95000"/>
              </a:lnSpc>
              <a:spcAft>
                <a:spcPts val="600"/>
              </a:spcAft>
              <a:buClr>
                <a:schemeClr val="accent3"/>
              </a:buClr>
            </a:pP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ピノ・ノワール</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シャルドネ</a:t>
            </a:r>
          </a:p>
          <a:p>
            <a:pPr marL="449054" lvl="1" indent="-285750" defTabSz="914353">
              <a:lnSpc>
                <a:spcPct val="95000"/>
              </a:lnSpc>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ピノ・グリ</a:t>
            </a:r>
            <a:r>
              <a:rPr lang="en-US" altLang="ja-JP" sz="1600" dirty="0">
                <a:latin typeface="Yu Gothic Medium" panose="020B0500000000000000" pitchFamily="34" charset="-128"/>
                <a:ea typeface="Yu Gothic Medium" panose="020B0500000000000000" pitchFamily="34" charset="-128"/>
                <a:cs typeface="+mn-cs"/>
              </a:rPr>
              <a:t>/</a:t>
            </a:r>
            <a:r>
              <a:rPr lang="ja-JP" altLang="en-US" sz="1600" dirty="0">
                <a:latin typeface="Yu Gothic Medium" panose="020B0500000000000000" pitchFamily="34" charset="-128"/>
                <a:ea typeface="Yu Gothic Medium" panose="020B0500000000000000" pitchFamily="34" charset="-128"/>
                <a:cs typeface="+mn-cs"/>
              </a:rPr>
              <a:t>グリージョ</a:t>
            </a:r>
          </a:p>
          <a:p>
            <a:pPr marL="775663" lvl="3" indent="-285750" defTabSz="914353">
              <a:lnSpc>
                <a:spcPct val="95000"/>
              </a:lnSpc>
              <a:spcAft>
                <a:spcPts val="600"/>
              </a:spcAft>
              <a:buClr>
                <a:schemeClr val="accent3"/>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mn-cs"/>
            </a:endParaRPr>
          </a:p>
          <a:p>
            <a:pPr>
              <a:buClr>
                <a:schemeClr val="accent3"/>
              </a:buClr>
            </a:pP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608292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vineyard&#10;&#10;Description automatically generated">
            <a:extLst>
              <a:ext uri="{FF2B5EF4-FFF2-40B4-BE49-F238E27FC236}">
                <a16:creationId xmlns:a16="http://schemas.microsoft.com/office/drawing/2014/main" id="{BA6665A2-21C6-6758-A06E-0E72B2EF393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3" name="Title 2">
            <a:extLst>
              <a:ext uri="{FF2B5EF4-FFF2-40B4-BE49-F238E27FC236}">
                <a16:creationId xmlns:a16="http://schemas.microsoft.com/office/drawing/2014/main" id="{90BD6BBA-9C9F-99EF-C3F1-562B4F53CA0D}"/>
              </a:ext>
            </a:extLst>
          </p:cNvPr>
          <p:cNvSpPr>
            <a:spLocks noGrp="1"/>
          </p:cNvSpPr>
          <p:nvPr>
            <p:ph type="title"/>
          </p:nvPr>
        </p:nvSpPr>
        <p:spPr>
          <a:xfrm>
            <a:off x="6564313" y="827546"/>
            <a:ext cx="6158452" cy="1325562"/>
          </a:xfrm>
        </p:spPr>
        <p:txBody>
          <a:bodyPr/>
          <a:lstStyle/>
          <a:p>
            <a:r>
              <a:rPr lang="ja-JP" altLang="en-US" sz="5400" b="1" dirty="0">
                <a:solidFill>
                  <a:schemeClr val="accent5"/>
                </a:solidFill>
                <a:latin typeface="Yu Gothic Medium" panose="020B0500000000000000" pitchFamily="34" charset="-128"/>
                <a:ea typeface="Yu Gothic Medium" panose="020B0500000000000000" pitchFamily="34" charset="-128"/>
              </a:rPr>
              <a:t>ラザグレン</a:t>
            </a:r>
            <a:br>
              <a:rPr lang="ja-JP" altLang="en-US" sz="5400" b="1" dirty="0">
                <a:solidFill>
                  <a:schemeClr val="accent4"/>
                </a:solidFill>
                <a:latin typeface="Yu Gothic Medium" panose="020B0500000000000000" pitchFamily="34" charset="-128"/>
                <a:ea typeface="Yu Gothic Medium" panose="020B0500000000000000" pitchFamily="34" charset="-128"/>
              </a:rPr>
            </a:br>
            <a:endParaRPr lang="ja-JP" altLang="en-US" sz="5400" b="1" dirty="0">
              <a:solidFill>
                <a:schemeClr val="accent4"/>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D1ADA668-01F4-8848-5272-81E9BD030AD7}"/>
              </a:ext>
            </a:extLst>
          </p:cNvPr>
          <p:cNvSpPr>
            <a:spLocks noGrp="1"/>
          </p:cNvSpPr>
          <p:nvPr>
            <p:ph type="body" sz="quarter" idx="11"/>
          </p:nvPr>
        </p:nvSpPr>
        <p:spPr>
          <a:xfrm>
            <a:off x="6564313" y="1877560"/>
            <a:ext cx="4682901" cy="5495616"/>
          </a:xfrm>
        </p:spPr>
        <p:txBody>
          <a:bodyPr/>
          <a:lstStyle/>
          <a:p>
            <a:pPr marL="285750" indent="-285750" defTabSz="914353">
              <a:lnSpc>
                <a:spcPct val="95000"/>
              </a:lnSpc>
              <a:spcAft>
                <a:spcPts val="12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歴史的ワイン産地オーストラリアの酒精強化ワインの中心地</a:t>
            </a:r>
          </a:p>
          <a:p>
            <a:pPr marL="285750" indent="-285750" defTabSz="914353">
              <a:lnSpc>
                <a:spcPct val="95000"/>
              </a:lnSpc>
              <a:spcAft>
                <a:spcPts val="1200"/>
              </a:spcAft>
              <a:buClr>
                <a:schemeClr val="accent5"/>
              </a:buClr>
              <a:buFont typeface="Arial" panose="020B0604020202020204" pitchFamily="34" charset="0"/>
              <a:buChar char="•"/>
            </a:pPr>
            <a:r>
              <a:rPr lang="en-US" altLang="ja-JP" sz="1600" dirty="0">
                <a:latin typeface="Yu Gothic Medium" panose="020B0500000000000000" pitchFamily="34" charset="-128"/>
                <a:ea typeface="Yu Gothic Medium" panose="020B0500000000000000" pitchFamily="34" charset="-128"/>
                <a:cs typeface="+mn-cs"/>
              </a:rPr>
              <a:t>5</a:t>
            </a:r>
            <a:r>
              <a:rPr lang="ja-JP" altLang="en-US" sz="1600">
                <a:latin typeface="Yu Gothic Medium" panose="020B0500000000000000" pitchFamily="34" charset="-128"/>
                <a:ea typeface="Yu Gothic Medium" panose="020B0500000000000000" pitchFamily="34" charset="-128"/>
                <a:cs typeface="+mn-cs"/>
              </a:rPr>
              <a:t>世代目および</a:t>
            </a:r>
            <a:r>
              <a:rPr lang="en-US" altLang="ja-JP" sz="1600" dirty="0">
                <a:latin typeface="Yu Gothic Medium" panose="020B0500000000000000" pitchFamily="34" charset="-128"/>
                <a:ea typeface="Yu Gothic Medium" panose="020B0500000000000000" pitchFamily="34" charset="-128"/>
                <a:cs typeface="+mn-cs"/>
              </a:rPr>
              <a:t>6</a:t>
            </a:r>
            <a:r>
              <a:rPr lang="ja-JP" altLang="en-US" sz="1600">
                <a:latin typeface="Yu Gothic Medium" panose="020B0500000000000000" pitchFamily="34" charset="-128"/>
                <a:ea typeface="Yu Gothic Medium" panose="020B0500000000000000" pitchFamily="34" charset="-128"/>
                <a:cs typeface="+mn-cs"/>
              </a:rPr>
              <a:t>世代目のワインメーカーが、様々な受賞ワインを生産</a:t>
            </a:r>
          </a:p>
          <a:p>
            <a:pPr marL="285750" indent="-285750" defTabSz="914353">
              <a:lnSpc>
                <a:spcPct val="95000"/>
              </a:lnSpc>
              <a:spcAft>
                <a:spcPts val="12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古典的な大陸性気候ビクトリアアルプスの麓からの冷涼化効果を伴う</a:t>
            </a: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endParaRPr lang="en-US" sz="1600" b="1" dirty="0">
              <a:latin typeface="Yu Gothic Medium" panose="020B0500000000000000" pitchFamily="34" charset="-128"/>
              <a:ea typeface="Yu Gothic Medium" panose="020B0500000000000000" pitchFamily="34" charset="-128"/>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Aft>
                <a:spcPts val="6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マスカットとミュスカデル</a:t>
            </a:r>
            <a:r>
              <a:rPr lang="en-US" altLang="ja-JP" sz="1600" dirty="0">
                <a:latin typeface="Yu Gothic Medium" panose="020B0500000000000000" pitchFamily="34" charset="-128"/>
                <a:ea typeface="Yu Gothic Medium" panose="020B0500000000000000" pitchFamily="34" charset="-128"/>
                <a:cs typeface="+mn-cs"/>
              </a:rPr>
              <a:t>(</a:t>
            </a:r>
            <a:r>
              <a:rPr lang="ja-JP" altLang="en-US" sz="1600">
                <a:latin typeface="Yu Gothic Medium" panose="020B0500000000000000" pitchFamily="34" charset="-128"/>
                <a:ea typeface="Yu Gothic Medium" panose="020B0500000000000000" pitchFamily="34" charset="-128"/>
                <a:cs typeface="+mn-cs"/>
              </a:rPr>
              <a:t>酒精強化ワイン</a:t>
            </a:r>
            <a:r>
              <a:rPr lang="en-US" altLang="ja-JP" sz="1600" dirty="0">
                <a:latin typeface="Yu Gothic Medium" panose="020B0500000000000000" pitchFamily="34" charset="-128"/>
                <a:ea typeface="Yu Gothic Medium" panose="020B0500000000000000" pitchFamily="34" charset="-128"/>
                <a:cs typeface="+mn-cs"/>
              </a:rPr>
              <a:t>)</a:t>
            </a:r>
          </a:p>
          <a:p>
            <a:pPr marL="449054" lvl="1" indent="-285750" defTabSz="914353">
              <a:lnSpc>
                <a:spcPct val="95000"/>
              </a:lnSpc>
              <a:spcAft>
                <a:spcPts val="6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シラーズ</a:t>
            </a:r>
          </a:p>
          <a:p>
            <a:pPr marL="449054" lvl="1" indent="-285750" defTabSz="914353">
              <a:lnSpc>
                <a:spcPct val="95000"/>
              </a:lnSpc>
              <a:spcAft>
                <a:spcPts val="600"/>
              </a:spcAft>
              <a:buClr>
                <a:schemeClr val="accent5"/>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mn-cs"/>
              </a:rPr>
              <a:t>デュリフ</a:t>
            </a:r>
          </a:p>
          <a:p>
            <a:pPr marL="775663" lvl="3" indent="-285750" defTabSz="914353">
              <a:lnSpc>
                <a:spcPct val="95000"/>
              </a:lnSpc>
              <a:spcAft>
                <a:spcPts val="600"/>
              </a:spcAft>
              <a:buClr>
                <a:schemeClr val="accent5"/>
              </a:buClr>
              <a:buFont typeface="Arial" panose="020B0604020202020204" pitchFamily="34" charset="0"/>
              <a:buChar char="•"/>
            </a:pPr>
            <a:endParaRPr lang="ja-JP" altLang="en-US" sz="1600">
              <a:latin typeface="Yu Gothic Medium" panose="020B0500000000000000" pitchFamily="34" charset="-128"/>
              <a:ea typeface="Yu Gothic Medium" panose="020B0500000000000000" pitchFamily="34" charset="-128"/>
              <a:cs typeface="+mn-cs"/>
            </a:endParaRPr>
          </a:p>
          <a:p>
            <a:pPr>
              <a:buClr>
                <a:schemeClr val="accent5"/>
              </a:buClr>
            </a:pP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3678509664"/>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with a foggy mountain in the background&#10;&#10;Description automatically generated">
            <a:extLst>
              <a:ext uri="{FF2B5EF4-FFF2-40B4-BE49-F238E27FC236}">
                <a16:creationId xmlns:a16="http://schemas.microsoft.com/office/drawing/2014/main" id="{AB25422A-0389-D75D-6D60-8E88845F551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7199" r="12197"/>
          <a:stretch>
            <a:fillRect/>
          </a:stretch>
        </p:blipFill>
        <p:spPr>
          <a:xfrm>
            <a:off x="0" y="388842"/>
            <a:ext cx="6169315" cy="6083199"/>
          </a:xfrm>
        </p:spPr>
      </p:pic>
      <p:sp>
        <p:nvSpPr>
          <p:cNvPr id="3" name="Title 2">
            <a:extLst>
              <a:ext uri="{FF2B5EF4-FFF2-40B4-BE49-F238E27FC236}">
                <a16:creationId xmlns:a16="http://schemas.microsoft.com/office/drawing/2014/main" id="{4A9DCAE2-6EBB-D47D-CEEC-7FECD35B67CC}"/>
              </a:ext>
            </a:extLst>
          </p:cNvPr>
          <p:cNvSpPr>
            <a:spLocks noGrp="1"/>
          </p:cNvSpPr>
          <p:nvPr>
            <p:ph type="title"/>
          </p:nvPr>
        </p:nvSpPr>
        <p:spPr>
          <a:xfrm>
            <a:off x="6564313" y="879050"/>
            <a:ext cx="6158452" cy="1325562"/>
          </a:xfrm>
        </p:spPr>
        <p:txBody>
          <a:bodyPr/>
          <a:lstStyle/>
          <a:p>
            <a:r>
              <a:rPr lang="ja-JP" altLang="en-US" sz="6000" b="1" dirty="0">
                <a:solidFill>
                  <a:schemeClr val="accent1"/>
                </a:solidFill>
                <a:latin typeface="Yu Gothic Medium" panose="020B0500000000000000" pitchFamily="34" charset="-128"/>
                <a:ea typeface="Yu Gothic Medium" panose="020B0500000000000000" pitchFamily="34" charset="-128"/>
              </a:rPr>
              <a:t>ヤラ・ヴァレー</a:t>
            </a:r>
            <a:br>
              <a:rPr lang="ja-JP" altLang="en-US" sz="6000" b="1" dirty="0">
                <a:solidFill>
                  <a:schemeClr val="accent1"/>
                </a:solidFill>
                <a:latin typeface="Yu Gothic Medium" panose="020B0500000000000000" pitchFamily="34" charset="-128"/>
                <a:ea typeface="Yu Gothic Medium" panose="020B0500000000000000" pitchFamily="34" charset="-128"/>
              </a:rPr>
            </a:br>
            <a:endParaRPr lang="ja-JP" altLang="en-US" sz="6000" b="1" dirty="0">
              <a:solidFill>
                <a:schemeClr val="accent1"/>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91E3FADA-43E1-9E62-B5CB-B3203D6B44EC}"/>
              </a:ext>
            </a:extLst>
          </p:cNvPr>
          <p:cNvSpPr>
            <a:spLocks noGrp="1"/>
          </p:cNvSpPr>
          <p:nvPr>
            <p:ph type="body" sz="quarter" idx="11"/>
          </p:nvPr>
        </p:nvSpPr>
        <p:spPr>
          <a:xfrm>
            <a:off x="6564313" y="2194987"/>
            <a:ext cx="5043754" cy="4197995"/>
          </a:xfrm>
        </p:spPr>
        <p:txBody>
          <a:bodyPr/>
          <a:lstStyle/>
          <a:p>
            <a:pPr marL="285750" indent="-285750" defTabSz="914353">
              <a:lnSpc>
                <a:spcPct val="95000"/>
              </a:lnSpc>
              <a:spcAft>
                <a:spcPts val="1200"/>
              </a:spcAft>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ビクトリアのワイン産業発祥の地</a:t>
            </a:r>
          </a:p>
          <a:p>
            <a:pPr marL="285750" indent="-285750" defTabSz="914353">
              <a:lnSpc>
                <a:spcPct val="95000"/>
              </a:lnSpc>
              <a:spcAft>
                <a:spcPts val="1200"/>
              </a:spcAft>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多様な地形・景観大陸性気候と、</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あらゆるメゾクリマを伴う</a:t>
            </a:r>
          </a:p>
          <a:p>
            <a:pPr marL="285750" indent="-285750" defTabSz="914353">
              <a:lnSpc>
                <a:spcPct val="95000"/>
              </a:lnSpc>
              <a:spcAft>
                <a:spcPts val="1200"/>
              </a:spcAft>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冷涼気候産地のリーダー昔ながらの技術と全く</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新しい技術の両方を取り入れたワインメーカーたち</a:t>
            </a:r>
          </a:p>
          <a:p>
            <a:pPr lvl="3" defTabSz="914353">
              <a:lnSpc>
                <a:spcPct val="95000"/>
              </a:lnSpc>
              <a:spcAft>
                <a:spcPts val="1200"/>
              </a:spcAft>
            </a:pP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Bef>
                <a:spcPts val="0"/>
              </a:spcBef>
              <a:spcAft>
                <a:spcPts val="6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シャルドネ</a:t>
            </a:r>
          </a:p>
          <a:p>
            <a:pPr marL="449054" lvl="1" indent="-285750" defTabSz="914353">
              <a:lnSpc>
                <a:spcPct val="95000"/>
              </a:lnSpc>
              <a:spcBef>
                <a:spcPts val="0"/>
              </a:spcBef>
              <a:spcAft>
                <a:spcPts val="6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ピノ・ノワール</a:t>
            </a:r>
          </a:p>
          <a:p>
            <a:pPr marL="449054" lvl="1" indent="-285750" defTabSz="914353">
              <a:lnSpc>
                <a:spcPct val="95000"/>
              </a:lnSpc>
              <a:spcBef>
                <a:spcPts val="0"/>
              </a:spcBef>
              <a:spcAft>
                <a:spcPts val="6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シラーズ</a:t>
            </a:r>
          </a:p>
          <a:p>
            <a:pPr marL="449054" lvl="1" indent="-285750" defTabSz="914353">
              <a:lnSpc>
                <a:spcPct val="95000"/>
              </a:lnSpc>
              <a:spcBef>
                <a:spcPts val="0"/>
              </a:spcBef>
              <a:spcAft>
                <a:spcPts val="6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カベルネ・ソーヴィニヨン</a:t>
            </a:r>
          </a:p>
          <a:p>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423365827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field of green plants&#10;&#10;Description automatically generated with medium confidence">
            <a:extLst>
              <a:ext uri="{FF2B5EF4-FFF2-40B4-BE49-F238E27FC236}">
                <a16:creationId xmlns:a16="http://schemas.microsoft.com/office/drawing/2014/main" id="{FFCFDAE1-9105-30EF-E3FC-CD79F4C224C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111" b="17111"/>
          <a:stretch>
            <a:fillRect/>
          </a:stretch>
        </p:blipFill>
        <p:spPr/>
      </p:pic>
      <p:sp>
        <p:nvSpPr>
          <p:cNvPr id="3" name="Title 2">
            <a:extLst>
              <a:ext uri="{FF2B5EF4-FFF2-40B4-BE49-F238E27FC236}">
                <a16:creationId xmlns:a16="http://schemas.microsoft.com/office/drawing/2014/main" id="{0A1C769B-69ED-7EC0-81CD-188AE7BA298D}"/>
              </a:ext>
            </a:extLst>
          </p:cNvPr>
          <p:cNvSpPr>
            <a:spLocks noGrp="1"/>
          </p:cNvSpPr>
          <p:nvPr>
            <p:ph type="title"/>
          </p:nvPr>
        </p:nvSpPr>
        <p:spPr>
          <a:xfrm>
            <a:off x="6564313" y="808643"/>
            <a:ext cx="6158452" cy="1325562"/>
          </a:xfrm>
        </p:spPr>
        <p:txBody>
          <a:bodyPr/>
          <a:lstStyle/>
          <a:p>
            <a:r>
              <a:rPr lang="ja-JP" altLang="en-US" sz="5400" b="1" dirty="0">
                <a:solidFill>
                  <a:schemeClr val="accent2"/>
                </a:solidFill>
                <a:latin typeface="Yu Gothic Medium" panose="020B0500000000000000" pitchFamily="34" charset="-128"/>
                <a:ea typeface="Yu Gothic Medium" panose="020B0500000000000000" pitchFamily="34" charset="-128"/>
              </a:rPr>
              <a:t>タスマニア</a:t>
            </a:r>
            <a:br>
              <a:rPr lang="ja-JP" altLang="en-US" sz="5400" b="1" dirty="0">
                <a:solidFill>
                  <a:schemeClr val="accent2"/>
                </a:solidFill>
                <a:latin typeface="Yu Gothic Medium" panose="020B0500000000000000" pitchFamily="34" charset="-128"/>
                <a:ea typeface="Yu Gothic Medium" panose="020B0500000000000000" pitchFamily="34" charset="-128"/>
              </a:rPr>
            </a:br>
            <a:endParaRPr lang="ja-JP" alt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F40C1056-4ADB-1687-59F2-76D23C1DBE01}"/>
              </a:ext>
            </a:extLst>
          </p:cNvPr>
          <p:cNvSpPr>
            <a:spLocks noGrp="1"/>
          </p:cNvSpPr>
          <p:nvPr>
            <p:ph type="body" sz="quarter" idx="11"/>
          </p:nvPr>
        </p:nvSpPr>
        <p:spPr>
          <a:xfrm>
            <a:off x="6564313" y="1949546"/>
            <a:ext cx="4105121" cy="5495616"/>
          </a:xfrm>
        </p:spPr>
        <p:txBody>
          <a:bodyPr/>
          <a:lstStyle/>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近代的なワイン産業は</a:t>
            </a:r>
            <a:r>
              <a:rPr lang="en-US" altLang="ja-JP" sz="1600" dirty="0">
                <a:latin typeface="Yu Gothic Medium" panose="020B0500000000000000" pitchFamily="34" charset="-128"/>
                <a:ea typeface="Yu Gothic Medium" panose="020B0500000000000000" pitchFamily="34" charset="-128"/>
                <a:cs typeface="+mn-cs"/>
              </a:rPr>
              <a:t>1970</a:t>
            </a:r>
            <a:r>
              <a:rPr lang="ja-JP" altLang="en-US" sz="1600" dirty="0">
                <a:latin typeface="Yu Gothic Medium" panose="020B0500000000000000" pitchFamily="34" charset="-128"/>
                <a:ea typeface="Yu Gothic Medium" panose="020B0500000000000000" pitchFamily="34" charset="-128"/>
                <a:cs typeface="+mn-cs"/>
              </a:rPr>
              <a:t>年代に始まり、特にスパークリングワインを中心に</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世界的な評判を急速に築く</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この美しい島は、オーストラリアで最も冷涼なワイン産地のひとつ</a:t>
            </a:r>
          </a:p>
          <a:p>
            <a:pPr marL="285750" indent="-285750" defTabSz="914353">
              <a:lnSpc>
                <a:spcPct val="95000"/>
              </a:lnSpc>
              <a:spcAft>
                <a:spcPts val="12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穏やかな海洋性気候オーストラリアで</a:t>
            </a:r>
            <a:br>
              <a:rPr lang="en-AU" altLang="ja-JP" sz="1600" dirty="0">
                <a:latin typeface="Yu Gothic Medium" panose="020B0500000000000000" pitchFamily="34" charset="-128"/>
                <a:ea typeface="Yu Gothic Medium" panose="020B0500000000000000" pitchFamily="34" charset="-128"/>
                <a:cs typeface="+mn-cs"/>
              </a:rPr>
            </a:br>
            <a:r>
              <a:rPr lang="ja-JP" altLang="en-US" sz="1600" dirty="0">
                <a:latin typeface="Yu Gothic Medium" panose="020B0500000000000000" pitchFamily="34" charset="-128"/>
                <a:ea typeface="Yu Gothic Medium" panose="020B0500000000000000" pitchFamily="34" charset="-128"/>
                <a:cs typeface="+mn-cs"/>
              </a:rPr>
              <a:t>最も冷涼</a:t>
            </a:r>
            <a:endParaRPr lang="en-AU" sz="1600" dirty="0">
              <a:latin typeface="Yu Gothic Medium" panose="020B0500000000000000" pitchFamily="34" charset="-128"/>
              <a:ea typeface="Yu Gothic Medium" panose="020B0500000000000000" pitchFamily="34" charset="-128"/>
              <a:cs typeface="+mn-cs"/>
            </a:endParaRPr>
          </a:p>
          <a:p>
            <a:pPr>
              <a:spcAft>
                <a:spcPts val="1200"/>
              </a:spcAft>
            </a:pPr>
            <a:endParaRPr lang="en-US" sz="1600" b="1" dirty="0">
              <a:latin typeface="Yu Gothic Medium" panose="020B0500000000000000" pitchFamily="34" charset="-128"/>
              <a:ea typeface="Yu Gothic Medium" panose="020B0500000000000000" pitchFamily="34" charset="-128"/>
            </a:endParaRPr>
          </a:p>
          <a:p>
            <a:pPr>
              <a:spcAft>
                <a:spcPts val="1200"/>
              </a:spcAft>
            </a:pPr>
            <a:r>
              <a:rPr lang="en-US" sz="1600" b="1" dirty="0" err="1">
                <a:latin typeface="Yu Gothic Medium" panose="020B0500000000000000" pitchFamily="34" charset="-128"/>
                <a:ea typeface="Yu Gothic Medium" panose="020B0500000000000000" pitchFamily="34" charset="-128"/>
              </a:rPr>
              <a:t>主な品種</a:t>
            </a:r>
            <a:endParaRPr lang="en-US" sz="1600" b="1" dirty="0">
              <a:latin typeface="Yu Gothic Medium" panose="020B0500000000000000" pitchFamily="34" charset="-128"/>
              <a:ea typeface="Yu Gothic Medium" panose="020B0500000000000000" pitchFamily="34" charset="-128"/>
            </a:endParaRPr>
          </a:p>
          <a:p>
            <a:pPr marL="449054" lvl="1"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ピノ・ノワール</a:t>
            </a:r>
          </a:p>
          <a:p>
            <a:pPr marL="449054" lvl="1"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シャルドネ</a:t>
            </a:r>
          </a:p>
          <a:p>
            <a:pPr marL="449054" lvl="1" indent="-285750" defTabSz="914353">
              <a:lnSpc>
                <a:spcPct val="95000"/>
              </a:lnSpc>
              <a:spcBef>
                <a:spcPts val="0"/>
              </a:spcBef>
              <a:spcAft>
                <a:spcPts val="6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mn-cs"/>
              </a:rPr>
              <a:t>リースリング</a:t>
            </a:r>
            <a:endParaRPr lang="en-US"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662154760"/>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bunches of grapes on a vine&#10;&#10;Description automatically generated">
            <a:extLst>
              <a:ext uri="{FF2B5EF4-FFF2-40B4-BE49-F238E27FC236}">
                <a16:creationId xmlns:a16="http://schemas.microsoft.com/office/drawing/2014/main" id="{F76DB80B-DE62-4A20-F8B7-FA8AEAC08C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813" b="7813"/>
          <a:stretch>
            <a:fillRect/>
          </a:stretch>
        </p:blipFill>
        <p:spPr/>
      </p:pic>
      <p:sp>
        <p:nvSpPr>
          <p:cNvPr id="3" name="Title 2">
            <a:extLst>
              <a:ext uri="{FF2B5EF4-FFF2-40B4-BE49-F238E27FC236}">
                <a16:creationId xmlns:a16="http://schemas.microsoft.com/office/drawing/2014/main" id="{028B182D-C4FA-2E87-FCF8-F8AD373604B6}"/>
              </a:ext>
            </a:extLst>
          </p:cNvPr>
          <p:cNvSpPr>
            <a:spLocks noGrp="1"/>
          </p:cNvSpPr>
          <p:nvPr>
            <p:ph type="title"/>
          </p:nvPr>
        </p:nvSpPr>
        <p:spPr>
          <a:xfrm>
            <a:off x="407988" y="579303"/>
            <a:ext cx="6158452" cy="1325562"/>
          </a:xfrm>
        </p:spPr>
        <p:txBody>
          <a:bodyPr/>
          <a:lstStyle/>
          <a:p>
            <a:pPr>
              <a:defRPr sz="3000" b="1">
                <a:solidFill>
                  <a:srgbClr val="FFFFFF"/>
                </a:solidFill>
              </a:defRPr>
            </a:pPr>
            <a:r>
              <a:rPr lang="ja-JP" altLang="en-US" sz="5400" dirty="0">
                <a:latin typeface="Yu Gothic Medium" panose="020B0500000000000000" pitchFamily="34" charset="-128"/>
                <a:ea typeface="Yu Gothic Medium" panose="020B0500000000000000" pitchFamily="34" charset="-128"/>
              </a:rPr>
              <a:t>注目すべきブドウ</a:t>
            </a:r>
            <a:br>
              <a:rPr lang="en-AU" altLang="ja-JP" sz="5400" dirty="0">
                <a:latin typeface="Yu Gothic Medium" panose="020B0500000000000000" pitchFamily="34" charset="-128"/>
                <a:ea typeface="Yu Gothic Medium" panose="020B0500000000000000" pitchFamily="34" charset="-128"/>
              </a:rPr>
            </a:br>
            <a:r>
              <a:rPr lang="ja-JP" altLang="en-US" sz="5400" dirty="0">
                <a:latin typeface="Yu Gothic Medium" panose="020B0500000000000000" pitchFamily="34" charset="-128"/>
                <a:ea typeface="Yu Gothic Medium" panose="020B0500000000000000" pitchFamily="34" charset="-128"/>
              </a:rPr>
              <a:t>品種とスタイル</a:t>
            </a:r>
          </a:p>
        </p:txBody>
      </p:sp>
    </p:spTree>
    <p:extLst>
      <p:ext uri="{BB962C8B-B14F-4D97-AF65-F5344CB8AC3E}">
        <p14:creationId xmlns:p14="http://schemas.microsoft.com/office/powerpoint/2010/main" val="136087535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erson working in a wine factory&#10;&#10;Description automatically generated">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197" r="16197"/>
          <a:stretch>
            <a:fillRect/>
          </a:stretch>
        </p:blipFill>
        <p:spPr/>
      </p:pic>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3044836"/>
            <a:ext cx="4105121" cy="3327395"/>
          </a:xfrm>
        </p:spPr>
        <p:txBody>
          <a:bodyPr/>
          <a:lstStyle/>
          <a:p>
            <a:pPr marL="285750" indent="-285750">
              <a:buClr>
                <a:schemeClr val="accent1"/>
              </a:buClr>
              <a:buFont typeface="Arial" panose="020B0604020202020204" pitchFamily="34" charset="0"/>
              <a:buChar char="•"/>
            </a:pPr>
            <a:r>
              <a:rPr lang="ja-JP" altLang="en-US" sz="2000" dirty="0">
                <a:latin typeface="Yu Gothic Medium" panose="020B0500000000000000" pitchFamily="34" charset="-128"/>
                <a:ea typeface="Yu Gothic Medium" panose="020B0500000000000000" pitchFamily="34" charset="-128"/>
              </a:rPr>
              <a:t>オーストラリアワインの歴史</a:t>
            </a:r>
          </a:p>
          <a:p>
            <a:pPr marL="285750" indent="-285750">
              <a:buClr>
                <a:schemeClr val="accent1"/>
              </a:buClr>
              <a:buFont typeface="Arial" panose="020B0604020202020204" pitchFamily="34" charset="0"/>
              <a:buChar char="•"/>
            </a:pPr>
            <a:r>
              <a:rPr lang="ja-JP" altLang="en-US" sz="2000" dirty="0">
                <a:latin typeface="Yu Gothic Medium" panose="020B0500000000000000" pitchFamily="34" charset="-128"/>
                <a:ea typeface="Yu Gothic Medium" panose="020B0500000000000000" pitchFamily="34" charset="-128"/>
              </a:rPr>
              <a:t>地理、気候、土壌</a:t>
            </a:r>
          </a:p>
          <a:p>
            <a:pPr marL="285750" indent="-285750">
              <a:buClr>
                <a:schemeClr val="accent1"/>
              </a:buClr>
              <a:buFont typeface="Arial" panose="020B0604020202020204" pitchFamily="34" charset="0"/>
              <a:buChar char="•"/>
            </a:pPr>
            <a:r>
              <a:rPr lang="ja-JP" altLang="en-US" sz="2000" dirty="0">
                <a:latin typeface="Yu Gothic Medium" panose="020B0500000000000000" pitchFamily="34" charset="-128"/>
                <a:ea typeface="Yu Gothic Medium" panose="020B0500000000000000" pitchFamily="34" charset="-128"/>
              </a:rPr>
              <a:t>注目すべき地域</a:t>
            </a:r>
          </a:p>
          <a:p>
            <a:pPr marL="285750" indent="-285750">
              <a:buClr>
                <a:schemeClr val="accent1"/>
              </a:buClr>
              <a:buFont typeface="Arial" panose="020B0604020202020204" pitchFamily="34" charset="0"/>
              <a:buChar char="•"/>
            </a:pPr>
            <a:r>
              <a:rPr lang="ja-JP" altLang="en-US" sz="2000" dirty="0">
                <a:latin typeface="Yu Gothic Medium" panose="020B0500000000000000" pitchFamily="34" charset="-128"/>
                <a:ea typeface="Yu Gothic Medium" panose="020B0500000000000000" pitchFamily="34" charset="-128"/>
              </a:rPr>
              <a:t>主な品種とワインのスタイル</a:t>
            </a:r>
          </a:p>
          <a:p>
            <a:pPr marL="285750" indent="-285750">
              <a:buClr>
                <a:schemeClr val="accent1"/>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endParaRPr>
          </a:p>
          <a:p>
            <a:pPr marL="285750" indent="-285750">
              <a:buClr>
                <a:schemeClr val="accent1"/>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endParaRPr>
          </a:p>
        </p:txBody>
      </p:sp>
      <p:sp>
        <p:nvSpPr>
          <p:cNvPr id="7" name="Title 2">
            <a:extLst>
              <a:ext uri="{FF2B5EF4-FFF2-40B4-BE49-F238E27FC236}">
                <a16:creationId xmlns:a16="http://schemas.microsoft.com/office/drawing/2014/main" id="{24CB7D96-E13C-3876-116F-2065B68C4635}"/>
              </a:ext>
            </a:extLst>
          </p:cNvPr>
          <p:cNvSpPr>
            <a:spLocks noGrp="1"/>
          </p:cNvSpPr>
          <p:nvPr>
            <p:ph type="title"/>
          </p:nvPr>
        </p:nvSpPr>
        <p:spPr>
          <a:xfrm>
            <a:off x="6457760" y="602488"/>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50855125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descr="A person working in a factory&#10;&#10;Description automatically generated">
            <a:extLst>
              <a:ext uri="{FF2B5EF4-FFF2-40B4-BE49-F238E27FC236}">
                <a16:creationId xmlns:a16="http://schemas.microsoft.com/office/drawing/2014/main" id="{48395C2D-9B0C-631F-FC7D-B5FC37239A5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7892" t="31548" r="14733" b="24159"/>
          <a:stretch>
            <a:fillRect/>
          </a:stretch>
        </p:blipFill>
        <p:spPr>
          <a:xfrm>
            <a:off x="0" y="388842"/>
            <a:ext cx="6169315" cy="6083199"/>
          </a:xfrm>
        </p:spPr>
      </p:pic>
      <p:sp>
        <p:nvSpPr>
          <p:cNvPr id="3" name="Title 2">
            <a:extLst>
              <a:ext uri="{FF2B5EF4-FFF2-40B4-BE49-F238E27FC236}">
                <a16:creationId xmlns:a16="http://schemas.microsoft.com/office/drawing/2014/main" id="{8FBF4245-2335-B13F-E4CC-6D3169B42914}"/>
              </a:ext>
            </a:extLst>
          </p:cNvPr>
          <p:cNvSpPr>
            <a:spLocks noGrp="1"/>
          </p:cNvSpPr>
          <p:nvPr>
            <p:ph type="title"/>
          </p:nvPr>
        </p:nvSpPr>
        <p:spPr>
          <a:xfrm>
            <a:off x="6750280" y="915988"/>
            <a:ext cx="5665730" cy="1325562"/>
          </a:xfrm>
        </p:spPr>
        <p:txBody>
          <a:bodyPr/>
          <a:lstStyle/>
          <a:p>
            <a:r>
              <a:rPr lang="ja-JP" altLang="en-US" sz="5400" b="1" dirty="0">
                <a:solidFill>
                  <a:schemeClr val="accent5"/>
                </a:solidFill>
                <a:latin typeface="Yu Gothic Medium" panose="020B0500000000000000" pitchFamily="34" charset="-128"/>
                <a:ea typeface="Yu Gothic Medium" panose="020B0500000000000000" pitchFamily="34" charset="-128"/>
              </a:rPr>
              <a:t>スパークリング・ワイン</a:t>
            </a:r>
            <a:endParaRPr lang="en-US" sz="5400" b="1" dirty="0">
              <a:solidFill>
                <a:schemeClr val="accent5"/>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65E24258-4FF7-CD35-9A03-AAACCB35831F}"/>
              </a:ext>
            </a:extLst>
          </p:cNvPr>
          <p:cNvSpPr>
            <a:spLocks noGrp="1"/>
          </p:cNvSpPr>
          <p:nvPr>
            <p:ph type="body" sz="quarter" idx="11"/>
          </p:nvPr>
        </p:nvSpPr>
        <p:spPr>
          <a:xfrm>
            <a:off x="6882482" y="3537954"/>
            <a:ext cx="4105121" cy="5495616"/>
          </a:xfrm>
        </p:spPr>
        <p:txBody>
          <a:bodyPr/>
          <a:lstStyle/>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panose="020B0400000000000000" pitchFamily="34" charset="-128"/>
                <a:ea typeface="Yu Gothic" panose="020B0400000000000000" pitchFamily="34" charset="-128"/>
              </a:rPr>
              <a:t>オーストラリアは</a:t>
            </a:r>
            <a:r>
              <a:rPr lang="en-US" altLang="ja-JP" sz="1600" dirty="0">
                <a:solidFill>
                  <a:schemeClr val="bg1"/>
                </a:solidFill>
                <a:latin typeface="Yu Gothic" panose="020B0400000000000000" pitchFamily="34" charset="-128"/>
                <a:ea typeface="Yu Gothic" panose="020B0400000000000000" pitchFamily="34" charset="-128"/>
              </a:rPr>
              <a:t>19</a:t>
            </a:r>
            <a:r>
              <a:rPr lang="ja-JP" altLang="en-US" sz="1600" dirty="0">
                <a:solidFill>
                  <a:schemeClr val="bg1"/>
                </a:solidFill>
                <a:latin typeface="Yu Gothic" panose="020B0400000000000000" pitchFamily="34" charset="-128"/>
                <a:ea typeface="Yu Gothic" panose="020B0400000000000000" pitchFamily="34" charset="-128"/>
              </a:rPr>
              <a:t>世紀後半から</a:t>
            </a:r>
            <a:br>
              <a:rPr lang="en-AU" altLang="ja-JP" sz="1600" dirty="0">
                <a:solidFill>
                  <a:schemeClr val="bg1"/>
                </a:solidFill>
                <a:latin typeface="Yu Gothic" panose="020B0400000000000000" pitchFamily="34" charset="-128"/>
                <a:ea typeface="Yu Gothic" panose="020B0400000000000000" pitchFamily="34" charset="-128"/>
              </a:rPr>
            </a:br>
            <a:r>
              <a:rPr lang="ja-JP" altLang="en-US" sz="1600" dirty="0">
                <a:solidFill>
                  <a:schemeClr val="bg1"/>
                </a:solidFill>
                <a:latin typeface="Yu Gothic" panose="020B0400000000000000" pitchFamily="34" charset="-128"/>
                <a:ea typeface="Yu Gothic" panose="020B0400000000000000" pitchFamily="34" charset="-128"/>
              </a:rPr>
              <a:t>スパークリングワインを製造</a:t>
            </a:r>
          </a:p>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panose="020B0400000000000000" pitchFamily="34" charset="-128"/>
                <a:ea typeface="Yu Gothic" panose="020B0400000000000000" pitchFamily="34" charset="-128"/>
              </a:rPr>
              <a:t>現在、オーストラリアは様々な</a:t>
            </a:r>
            <a:br>
              <a:rPr lang="en-AU" altLang="ja-JP" sz="1600" dirty="0">
                <a:solidFill>
                  <a:schemeClr val="bg1"/>
                </a:solidFill>
                <a:latin typeface="Yu Gothic" panose="020B0400000000000000" pitchFamily="34" charset="-128"/>
                <a:ea typeface="Yu Gothic" panose="020B0400000000000000" pitchFamily="34" charset="-128"/>
              </a:rPr>
            </a:br>
            <a:r>
              <a:rPr lang="ja-JP" altLang="en-US" sz="1600" dirty="0">
                <a:solidFill>
                  <a:schemeClr val="bg1"/>
                </a:solidFill>
                <a:latin typeface="Yu Gothic" panose="020B0400000000000000" pitchFamily="34" charset="-128"/>
                <a:ea typeface="Yu Gothic" panose="020B0400000000000000" pitchFamily="34" charset="-128"/>
              </a:rPr>
              <a:t>スタイルを生産し世界をリードする</a:t>
            </a:r>
          </a:p>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panose="020B0400000000000000" pitchFamily="34" charset="-128"/>
                <a:ea typeface="Yu Gothic" panose="020B0400000000000000" pitchFamily="34" charset="-128"/>
              </a:rPr>
              <a:t>スパークリング</a:t>
            </a:r>
            <a:r>
              <a:rPr lang="en-US" altLang="ja-JP" sz="1600" dirty="0">
                <a:solidFill>
                  <a:schemeClr val="bg1"/>
                </a:solidFill>
                <a:latin typeface="Yu Gothic" panose="020B0400000000000000" pitchFamily="34" charset="-128"/>
                <a:ea typeface="Yu Gothic" panose="020B0400000000000000" pitchFamily="34" charset="-128"/>
              </a:rPr>
              <a:t>·</a:t>
            </a:r>
            <a:r>
              <a:rPr lang="ja-JP" altLang="en-US" sz="1600" dirty="0">
                <a:solidFill>
                  <a:schemeClr val="bg1"/>
                </a:solidFill>
                <a:latin typeface="Yu Gothic" panose="020B0400000000000000" pitchFamily="34" charset="-128"/>
                <a:ea typeface="Yu Gothic" panose="020B0400000000000000" pitchFamily="34" charset="-128"/>
              </a:rPr>
              <a:t>ワインは生産量の</a:t>
            </a:r>
            <a:br>
              <a:rPr lang="en-AU" altLang="ja-JP" sz="1600" dirty="0">
                <a:solidFill>
                  <a:schemeClr val="bg1"/>
                </a:solidFill>
                <a:latin typeface="Yu Gothic" panose="020B0400000000000000" pitchFamily="34" charset="-128"/>
                <a:ea typeface="Yu Gothic" panose="020B0400000000000000" pitchFamily="34" charset="-128"/>
              </a:rPr>
            </a:br>
            <a:r>
              <a:rPr lang="ja-JP" altLang="en-US" sz="1600" dirty="0">
                <a:solidFill>
                  <a:schemeClr val="bg1"/>
                </a:solidFill>
                <a:latin typeface="Yu Gothic" panose="020B0400000000000000" pitchFamily="34" charset="-128"/>
                <a:ea typeface="Yu Gothic" panose="020B0400000000000000" pitchFamily="34" charset="-128"/>
              </a:rPr>
              <a:t>うち小さいながらも重要な役割を担う</a:t>
            </a:r>
          </a:p>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panose="020B0400000000000000" pitchFamily="34" charset="-128"/>
                <a:ea typeface="Yu Gothic" panose="020B0400000000000000" pitchFamily="34" charset="-128"/>
              </a:rPr>
              <a:t>近年の著しい成長</a:t>
            </a:r>
          </a:p>
          <a:p>
            <a:pPr marL="285750" indent="-285750">
              <a:spcBef>
                <a:spcPts val="800"/>
              </a:spcBef>
              <a:buFont typeface="Arial" panose="020B0604020202020204" pitchFamily="34" charset="0"/>
              <a:buChar char="•"/>
            </a:pPr>
            <a:endParaRPr lang="ja-JP" altLang="en-US" sz="1600" dirty="0">
              <a:solidFill>
                <a:schemeClr val="bg1"/>
              </a:solidFill>
              <a:latin typeface="Yu Gothic" panose="020B0400000000000000" pitchFamily="34" charset="-128"/>
              <a:ea typeface="Yu Gothic" panose="020B0400000000000000" pitchFamily="34" charset="-128"/>
            </a:endParaRPr>
          </a:p>
          <a:p>
            <a:pPr marL="285750" indent="-285750">
              <a:buFont typeface="Arial" panose="020B0604020202020204" pitchFamily="34" charset="0"/>
              <a:buChar char="•"/>
            </a:pPr>
            <a:endParaRPr lang="en-US" sz="1600" dirty="0">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FD661DB1-1AE4-2A48-DE18-504C68F233D2}"/>
              </a:ext>
            </a:extLst>
          </p:cNvPr>
          <p:cNvSpPr txBox="1"/>
          <p:nvPr/>
        </p:nvSpPr>
        <p:spPr>
          <a:xfrm>
            <a:off x="6750280" y="2509846"/>
            <a:ext cx="4635498" cy="3862077"/>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600" dirty="0">
                <a:solidFill>
                  <a:srgbClr val="FFFFFF"/>
                </a:solidFill>
                <a:latin typeface="Yu Gothic Medium" panose="020B0500000000000000" pitchFamily="34" charset="-128"/>
                <a:ea typeface="Yu Gothic Medium" panose="020B0500000000000000" pitchFamily="34" charset="-128"/>
              </a:rPr>
              <a:t>世界最高品質に匹敵</a:t>
            </a:r>
            <a:endParaRPr lang="en-US" sz="360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9108165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5F21A06B-D544-6624-4430-38C6323FD087}"/>
              </a:ext>
            </a:extLst>
          </p:cNvPr>
          <p:cNvCxnSpPr>
            <a:cxnSpLocks/>
          </p:cNvCxnSpPr>
          <p:nvPr/>
        </p:nvCxnSpPr>
        <p:spPr>
          <a:xfrm>
            <a:off x="6457894" y="35912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8F1A30A-484B-2139-7748-485BB9091926}"/>
              </a:ext>
            </a:extLst>
          </p:cNvPr>
          <p:cNvCxnSpPr>
            <a:cxnSpLocks/>
          </p:cNvCxnSpPr>
          <p:nvPr/>
        </p:nvCxnSpPr>
        <p:spPr>
          <a:xfrm>
            <a:off x="6457894" y="493111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C6EFBB7-8D5C-9ACB-C474-F5C5B13C68FD}"/>
              </a:ext>
            </a:extLst>
          </p:cNvPr>
          <p:cNvCxnSpPr>
            <a:cxnSpLocks/>
          </p:cNvCxnSpPr>
          <p:nvPr/>
        </p:nvCxnSpPr>
        <p:spPr>
          <a:xfrm>
            <a:off x="2813050" y="4452352"/>
            <a:ext cx="30374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28F9B25-C63F-024A-F76D-2BA4A25F22A3}"/>
              </a:ext>
            </a:extLst>
          </p:cNvPr>
          <p:cNvCxnSpPr>
            <a:cxnSpLocks/>
          </p:cNvCxnSpPr>
          <p:nvPr/>
        </p:nvCxnSpPr>
        <p:spPr>
          <a:xfrm>
            <a:off x="5048250" y="4909552"/>
            <a:ext cx="8022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7CDD7F9-F410-75EB-A4CE-7E5F040B4E8D}"/>
              </a:ext>
            </a:extLst>
          </p:cNvPr>
          <p:cNvCxnSpPr>
            <a:cxnSpLocks/>
          </p:cNvCxnSpPr>
          <p:nvPr/>
        </p:nvCxnSpPr>
        <p:spPr>
          <a:xfrm>
            <a:off x="6457894" y="2156164"/>
            <a:ext cx="109860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EF37069-540F-3C87-A47F-71F891D855D9}"/>
              </a:ext>
            </a:extLst>
          </p:cNvPr>
          <p:cNvSpPr>
            <a:spLocks noGrp="1"/>
          </p:cNvSpPr>
          <p:nvPr>
            <p:ph type="title"/>
          </p:nvPr>
        </p:nvSpPr>
        <p:spPr>
          <a:xfrm>
            <a:off x="7702431" y="1242198"/>
            <a:ext cx="4179870" cy="662781"/>
          </a:xfrm>
        </p:spPr>
        <p:txBody>
          <a:bodyPr/>
          <a:lstStyle/>
          <a:p>
            <a:r>
              <a:rPr lang="ja-JP" altLang="en-US" sz="4400" b="1" dirty="0">
                <a:latin typeface="Yu Gothic Medium" panose="020B0500000000000000" pitchFamily="34" charset="-128"/>
                <a:ea typeface="Yu Gothic Medium" panose="020B0500000000000000" pitchFamily="34" charset="-128"/>
              </a:rPr>
              <a:t>主な産地</a:t>
            </a:r>
            <a:endParaRPr lang="en-US" sz="4400" b="1" dirty="0">
              <a:latin typeface="Yu Gothic Medium" panose="020B0500000000000000" pitchFamily="34" charset="-128"/>
              <a:ea typeface="Yu Gothic Medium" panose="020B0500000000000000" pitchFamily="34" charset="-128"/>
            </a:endParaRPr>
          </a:p>
        </p:txBody>
      </p:sp>
      <p:pic>
        <p:nvPicPr>
          <p:cNvPr id="21" name="Picture Placeholder 20" descr="A close up of a bottle&#10;&#10;Description automatically generated">
            <a:extLst>
              <a:ext uri="{FF2B5EF4-FFF2-40B4-BE49-F238E27FC236}">
                <a16:creationId xmlns:a16="http://schemas.microsoft.com/office/drawing/2014/main" id="{6126DFEA-A53D-9D7E-5FFA-31A46BE846D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158" b="-725"/>
          <a:stretch>
            <a:fillRect/>
          </a:stretch>
        </p:blipFill>
        <p:spPr>
          <a:xfrm>
            <a:off x="5097430" y="394185"/>
            <a:ext cx="2244413" cy="6235700"/>
          </a:xfrm>
        </p:spPr>
      </p:pic>
      <p:sp>
        <p:nvSpPr>
          <p:cNvPr id="6" name="object 10">
            <a:extLst>
              <a:ext uri="{FF2B5EF4-FFF2-40B4-BE49-F238E27FC236}">
                <a16:creationId xmlns:a16="http://schemas.microsoft.com/office/drawing/2014/main" id="{E07EEB7A-0AF2-8978-C645-499F7E029E49}"/>
              </a:ext>
            </a:extLst>
          </p:cNvPr>
          <p:cNvSpPr txBox="1"/>
          <p:nvPr/>
        </p:nvSpPr>
        <p:spPr>
          <a:xfrm>
            <a:off x="408075" y="503727"/>
            <a:ext cx="6877418" cy="575670"/>
          </a:xfrm>
          <a:prstGeom prst="rect">
            <a:avLst/>
          </a:prstGeom>
        </p:spPr>
        <p:txBody>
          <a:bodyPr vert="horz" wrap="square" lIns="0" tIns="12065" rIns="0" bIns="0" rtlCol="0">
            <a:spAutoFit/>
          </a:bodyPr>
          <a:lstStyle/>
          <a:p>
            <a:pPr>
              <a:lnSpc>
                <a:spcPct val="80000"/>
              </a:lnSpc>
              <a:defRPr sz="1800" b="1">
                <a:solidFill>
                  <a:srgbClr val="FFFFFF"/>
                </a:solidFill>
                <a:latin typeface="Pacifico"/>
                <a:ea typeface="Pacifico"/>
                <a:cs typeface="Pacifico"/>
                <a:sym typeface="Pacifico"/>
              </a:defRPr>
            </a:pPr>
            <a:r>
              <a:rPr lang="ja-JP" altLang="en-US" sz="4400" dirty="0">
                <a:solidFill>
                  <a:schemeClr val="accent1"/>
                </a:solidFill>
                <a:latin typeface="Yu Gothic Medium" panose="020B0500000000000000" pitchFamily="34" charset="-128"/>
                <a:ea typeface="Yu Gothic Medium" panose="020B0500000000000000" pitchFamily="34" charset="-128"/>
                <a:cs typeface="Arial" panose="020B0604020202020204" pitchFamily="34" charset="0"/>
              </a:rPr>
              <a:t>スタイルと特徴</a:t>
            </a:r>
          </a:p>
        </p:txBody>
      </p:sp>
      <p:sp>
        <p:nvSpPr>
          <p:cNvPr id="7" name="object 58">
            <a:extLst>
              <a:ext uri="{FF2B5EF4-FFF2-40B4-BE49-F238E27FC236}">
                <a16:creationId xmlns:a16="http://schemas.microsoft.com/office/drawing/2014/main" id="{A2E8F639-5D83-970E-393D-D3DA42684E4E}"/>
              </a:ext>
            </a:extLst>
          </p:cNvPr>
          <p:cNvSpPr txBox="1"/>
          <p:nvPr/>
        </p:nvSpPr>
        <p:spPr>
          <a:xfrm>
            <a:off x="143478" y="1918433"/>
            <a:ext cx="3910533" cy="755976"/>
          </a:xfrm>
          <a:prstGeom prst="rect">
            <a:avLst/>
          </a:prstGeom>
          <a:noFill/>
        </p:spPr>
        <p:txBody>
          <a:bodyPr vert="horz" wrap="square" lIns="0" tIns="17145" rIns="0" bIns="0" rtlCol="0">
            <a:spAutoFit/>
          </a:bodyPr>
          <a:lstStyle/>
          <a:p>
            <a:pPr algn="ctr">
              <a:buClr>
                <a:srgbClr val="F40000"/>
              </a:buClr>
            </a:pPr>
            <a:r>
              <a:rPr lang="en-US" altLang="ja-JP" sz="2800" b="1" dirty="0">
                <a:solidFill>
                  <a:schemeClr val="accent5"/>
                </a:solidFill>
                <a:latin typeface="Yu Gothic Medium" panose="020B0500000000000000" pitchFamily="34" charset="-128"/>
                <a:ea typeface="Yu Gothic Medium" panose="020B0500000000000000" pitchFamily="34" charset="-128"/>
                <a:cs typeface="Hellix SemiBold"/>
              </a:rPr>
              <a:t>3</a:t>
            </a:r>
            <a:r>
              <a:rPr lang="ja-JP" altLang="en-US" sz="2800" b="1" dirty="0">
                <a:solidFill>
                  <a:schemeClr val="accent5"/>
                </a:solidFill>
                <a:latin typeface="Yu Gothic Medium" panose="020B0500000000000000" pitchFamily="34" charset="-128"/>
                <a:ea typeface="Yu Gothic Medium" panose="020B0500000000000000" pitchFamily="34" charset="-128"/>
                <a:cs typeface="Hellix SemiBold"/>
              </a:rPr>
              <a:t>つの主なスタイル</a:t>
            </a:r>
          </a:p>
          <a:p>
            <a:pPr algn="ctr">
              <a:buClr>
                <a:srgbClr val="F40000"/>
              </a:buClr>
            </a:pPr>
            <a:endParaRPr lang="ja-JP" altLang="en-US" sz="2000" b="1" dirty="0">
              <a:solidFill>
                <a:schemeClr val="accent4"/>
              </a:solidFill>
              <a:latin typeface="Yu Gothic Medium" panose="020B0500000000000000" pitchFamily="34" charset="-128"/>
              <a:ea typeface="Yu Gothic Medium" panose="020B0500000000000000" pitchFamily="34" charset="-128"/>
              <a:cs typeface="Hellix SemiBold"/>
            </a:endParaRPr>
          </a:p>
        </p:txBody>
      </p:sp>
      <p:sp>
        <p:nvSpPr>
          <p:cNvPr id="8" name="object 58">
            <a:extLst>
              <a:ext uri="{FF2B5EF4-FFF2-40B4-BE49-F238E27FC236}">
                <a16:creationId xmlns:a16="http://schemas.microsoft.com/office/drawing/2014/main" id="{126F4DE8-D4DD-685D-CCF7-B263283FBF37}"/>
              </a:ext>
            </a:extLst>
          </p:cNvPr>
          <p:cNvSpPr txBox="1"/>
          <p:nvPr/>
        </p:nvSpPr>
        <p:spPr>
          <a:xfrm>
            <a:off x="1194498" y="2565921"/>
            <a:ext cx="2813552" cy="263534"/>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ドライ ブリュットスタイル</a:t>
            </a:r>
          </a:p>
        </p:txBody>
      </p:sp>
      <p:sp>
        <p:nvSpPr>
          <p:cNvPr id="9" name="object 58">
            <a:extLst>
              <a:ext uri="{FF2B5EF4-FFF2-40B4-BE49-F238E27FC236}">
                <a16:creationId xmlns:a16="http://schemas.microsoft.com/office/drawing/2014/main" id="{FF87809F-4479-92AB-C6B2-19828E0D8982}"/>
              </a:ext>
            </a:extLst>
          </p:cNvPr>
          <p:cNvSpPr txBox="1"/>
          <p:nvPr/>
        </p:nvSpPr>
        <p:spPr>
          <a:xfrm>
            <a:off x="1219326" y="2930886"/>
            <a:ext cx="2813551" cy="906145"/>
          </a:xfrm>
          <a:prstGeom prst="rect">
            <a:avLst/>
          </a:prstGeom>
        </p:spPr>
        <p:txBody>
          <a:bodyPr vert="horz" wrap="square" lIns="0" tIns="17145" rIns="0" bIns="0" rtlCol="0" anchor="t" anchorCtr="0">
            <a:spAutoFit/>
          </a:bodyPr>
          <a:lstStyle/>
          <a:p>
            <a:pPr>
              <a:lnSpc>
                <a:spcPct val="90000"/>
              </a:lnSpc>
              <a:defRPr sz="1200"/>
            </a:pPr>
            <a:r>
              <a:rPr lang="ja-JP" altLang="en-US" sz="1600" dirty="0">
                <a:latin typeface="Yu Gothic Medium" panose="020B0500000000000000" pitchFamily="34" charset="-128"/>
                <a:ea typeface="Yu Gothic Medium" panose="020B0500000000000000" pitchFamily="34" charset="-128"/>
              </a:rPr>
              <a:t>最も人気が高い；</a:t>
            </a:r>
          </a:p>
          <a:p>
            <a:pPr>
              <a:lnSpc>
                <a:spcPct val="90000"/>
              </a:lnSpc>
              <a:defRPr sz="1200"/>
            </a:pPr>
            <a:r>
              <a:rPr lang="ja-JP" altLang="en-US" sz="1600" dirty="0">
                <a:latin typeface="Yu Gothic Medium" panose="020B0500000000000000" pitchFamily="34" charset="-128"/>
                <a:ea typeface="Yu Gothic Medium" panose="020B0500000000000000" pitchFamily="34" charset="-128"/>
              </a:rPr>
              <a:t>ビスケット、パン生地、トースト、リンゴ、グレープフルーツのアロマを含む</a:t>
            </a:r>
          </a:p>
        </p:txBody>
      </p:sp>
      <p:sp>
        <p:nvSpPr>
          <p:cNvPr id="10" name="object 58">
            <a:extLst>
              <a:ext uri="{FF2B5EF4-FFF2-40B4-BE49-F238E27FC236}">
                <a16:creationId xmlns:a16="http://schemas.microsoft.com/office/drawing/2014/main" id="{6885B006-DC85-8938-F272-B9A6D0E0020F}"/>
              </a:ext>
            </a:extLst>
          </p:cNvPr>
          <p:cNvSpPr txBox="1"/>
          <p:nvPr/>
        </p:nvSpPr>
        <p:spPr>
          <a:xfrm>
            <a:off x="464425" y="4265207"/>
            <a:ext cx="2378275" cy="460511"/>
          </a:xfrm>
          <a:prstGeom prst="rect">
            <a:avLst/>
          </a:prstGeom>
        </p:spPr>
        <p:txBody>
          <a:bodyPr vert="horz" wrap="square" lIns="0" tIns="17145" rIns="0" bIns="0" rtlCol="0" anchor="t" anchorCtr="0">
            <a:spAutoFit/>
          </a:bodyPr>
          <a:lstStyle/>
          <a:p>
            <a:pPr>
              <a:lnSpc>
                <a:spcPct val="90000"/>
              </a:lnSpc>
              <a:defRPr b="1"/>
            </a:pPr>
            <a:r>
              <a:rPr lang="ja-JP" altLang="en-US" sz="1600">
                <a:latin typeface="Yu Gothic Medium" panose="020B0500000000000000" pitchFamily="34" charset="-128"/>
                <a:ea typeface="Yu Gothic Medium" panose="020B0500000000000000" pitchFamily="34" charset="-128"/>
              </a:rPr>
              <a:t>スパークリングレッド</a:t>
            </a:r>
          </a:p>
          <a:p>
            <a:pPr>
              <a:lnSpc>
                <a:spcPct val="90000"/>
              </a:lnSpc>
              <a:defRPr b="1"/>
            </a:pPr>
            <a:r>
              <a:rPr lang="ja-JP" altLang="en-US" sz="1600">
                <a:latin typeface="Yu Gothic Medium" panose="020B0500000000000000" pitchFamily="34" charset="-128"/>
                <a:ea typeface="Yu Gothic Medium" panose="020B0500000000000000" pitchFamily="34" charset="-128"/>
              </a:rPr>
              <a:t>特にシラーズ</a:t>
            </a:r>
            <a:endParaRPr lang="ja-JP" altLang="en-US" sz="1600" dirty="0">
              <a:latin typeface="Yu Gothic Medium" panose="020B0500000000000000" pitchFamily="34" charset="-128"/>
              <a:ea typeface="Yu Gothic Medium" panose="020B0500000000000000" pitchFamily="34" charset="-128"/>
            </a:endParaRPr>
          </a:p>
        </p:txBody>
      </p:sp>
      <p:sp>
        <p:nvSpPr>
          <p:cNvPr id="11" name="object 58">
            <a:extLst>
              <a:ext uri="{FF2B5EF4-FFF2-40B4-BE49-F238E27FC236}">
                <a16:creationId xmlns:a16="http://schemas.microsoft.com/office/drawing/2014/main" id="{48E6731A-8627-C7CC-E3D5-51D9473FA240}"/>
              </a:ext>
            </a:extLst>
          </p:cNvPr>
          <p:cNvSpPr txBox="1"/>
          <p:nvPr/>
        </p:nvSpPr>
        <p:spPr>
          <a:xfrm>
            <a:off x="2960936" y="4900893"/>
            <a:ext cx="2094227"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ロゼスパークリング</a:t>
            </a:r>
            <a:endParaRPr lang="ja-JP" altLang="en-US" sz="1600" b="1" dirty="0">
              <a:latin typeface="Yu Gothic Medium" panose="020B0500000000000000" pitchFamily="34" charset="-128"/>
              <a:ea typeface="Yu Gothic Medium" panose="020B0500000000000000" pitchFamily="34" charset="-128"/>
            </a:endParaRPr>
          </a:p>
        </p:txBody>
      </p:sp>
      <p:sp>
        <p:nvSpPr>
          <p:cNvPr id="12" name="object 58">
            <a:extLst>
              <a:ext uri="{FF2B5EF4-FFF2-40B4-BE49-F238E27FC236}">
                <a16:creationId xmlns:a16="http://schemas.microsoft.com/office/drawing/2014/main" id="{FF8802DC-F015-EE59-B860-950D333F6BA7}"/>
              </a:ext>
            </a:extLst>
          </p:cNvPr>
          <p:cNvSpPr txBox="1"/>
          <p:nvPr/>
        </p:nvSpPr>
        <p:spPr>
          <a:xfrm>
            <a:off x="464425" y="4840270"/>
            <a:ext cx="2131712" cy="905120"/>
          </a:xfrm>
          <a:prstGeom prst="rect">
            <a:avLst/>
          </a:prstGeom>
        </p:spPr>
        <p:txBody>
          <a:bodyPr vert="horz" wrap="square" lIns="0" tIns="17145" rIns="0" bIns="0" rtlCol="0" anchor="t" anchorCtr="0">
            <a:spAutoFit/>
          </a:bodyPr>
          <a:lstStyle/>
          <a:p>
            <a:pPr>
              <a:lnSpc>
                <a:spcPct val="90000"/>
              </a:lnSpc>
              <a:defRPr sz="1200"/>
            </a:pPr>
            <a:r>
              <a:rPr lang="ja-JP" altLang="en-US" sz="1600" dirty="0">
                <a:latin typeface="Yu Gothic Medium" panose="020B0500000000000000" pitchFamily="34" charset="-128"/>
                <a:ea typeface="Yu Gothic Medium" panose="020B0500000000000000" pitchFamily="34" charset="-128"/>
              </a:rPr>
              <a:t>オーストラリアならではのスタイル；</a:t>
            </a:r>
          </a:p>
          <a:p>
            <a:pPr>
              <a:lnSpc>
                <a:spcPct val="90000"/>
              </a:lnSpc>
              <a:defRPr sz="1200"/>
            </a:pPr>
            <a:r>
              <a:rPr lang="ja-JP" altLang="en-US" sz="1600" dirty="0">
                <a:latin typeface="Yu Gothic Medium" panose="020B0500000000000000" pitchFamily="34" charset="-128"/>
                <a:ea typeface="Yu Gothic Medium" panose="020B0500000000000000" pitchFamily="34" charset="-128"/>
              </a:rPr>
              <a:t>深紅色、ジューシー、</a:t>
            </a:r>
          </a:p>
          <a:p>
            <a:pPr>
              <a:lnSpc>
                <a:spcPct val="90000"/>
              </a:lnSpc>
              <a:defRPr sz="1200"/>
            </a:pPr>
            <a:r>
              <a:rPr lang="ja-JP" altLang="en-US" sz="1600" dirty="0">
                <a:latin typeface="Yu Gothic Medium" panose="020B0500000000000000" pitchFamily="34" charset="-128"/>
                <a:ea typeface="Yu Gothic Medium" panose="020B0500000000000000" pitchFamily="34" charset="-128"/>
              </a:rPr>
              <a:t>フルーティー、爽やか</a:t>
            </a:r>
          </a:p>
        </p:txBody>
      </p:sp>
      <p:sp>
        <p:nvSpPr>
          <p:cNvPr id="13" name="object 58">
            <a:extLst>
              <a:ext uri="{FF2B5EF4-FFF2-40B4-BE49-F238E27FC236}">
                <a16:creationId xmlns:a16="http://schemas.microsoft.com/office/drawing/2014/main" id="{8A7AC874-BA3F-79E4-4139-15D04768B933}"/>
              </a:ext>
            </a:extLst>
          </p:cNvPr>
          <p:cNvSpPr txBox="1"/>
          <p:nvPr/>
        </p:nvSpPr>
        <p:spPr>
          <a:xfrm>
            <a:off x="2953087" y="5226528"/>
            <a:ext cx="2033956" cy="1127745"/>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dirty="0">
                <a:latin typeface="Yu Gothic Medium" panose="020B0500000000000000" pitchFamily="34" charset="-128"/>
                <a:ea typeface="Yu Gothic Medium" panose="020B0500000000000000" pitchFamily="34" charset="-128"/>
                <a:cs typeface="Hellix SemiBold"/>
              </a:rPr>
              <a:t>ニッチなスタイル；</a:t>
            </a:r>
          </a:p>
          <a:p>
            <a:pPr>
              <a:lnSpc>
                <a:spcPct val="90000"/>
              </a:lnSpc>
              <a:buClr>
                <a:srgbClr val="F40000"/>
              </a:buClr>
            </a:pPr>
            <a:r>
              <a:rPr lang="ja-JP" altLang="en-US" sz="1600" dirty="0">
                <a:latin typeface="Yu Gothic Medium" panose="020B0500000000000000" pitchFamily="34" charset="-128"/>
                <a:ea typeface="Yu Gothic Medium" panose="020B0500000000000000" pitchFamily="34" charset="-128"/>
                <a:cs typeface="Hellix SemiBold"/>
              </a:rPr>
              <a:t>アロマにはフローラル、バラの花びら、イチゴ、ラズベリー、赤スグリ</a:t>
            </a:r>
          </a:p>
          <a:p>
            <a:pPr>
              <a:lnSpc>
                <a:spcPct val="90000"/>
              </a:lnSpc>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15" name="object 58">
            <a:extLst>
              <a:ext uri="{FF2B5EF4-FFF2-40B4-BE49-F238E27FC236}">
                <a16:creationId xmlns:a16="http://schemas.microsoft.com/office/drawing/2014/main" id="{9A22F79F-9879-EF99-8E4A-EE4C564CB243}"/>
              </a:ext>
            </a:extLst>
          </p:cNvPr>
          <p:cNvSpPr txBox="1"/>
          <p:nvPr/>
        </p:nvSpPr>
        <p:spPr>
          <a:xfrm>
            <a:off x="7774865" y="2044496"/>
            <a:ext cx="3445810" cy="1126719"/>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アデレード・ヒルズ</a:t>
            </a:r>
            <a:br>
              <a:rPr lang="en-AU" altLang="ja-JP" sz="1600" b="1" dirty="0">
                <a:latin typeface="Yu Gothic Medium" panose="020B0500000000000000" pitchFamily="34" charset="-128"/>
                <a:ea typeface="Yu Gothic Medium" panose="020B0500000000000000" pitchFamily="34" charset="-128"/>
                <a:cs typeface="Hellix SemiBold"/>
              </a:rPr>
            </a:br>
            <a:r>
              <a:rPr lang="ja-JP" altLang="en-US" sz="1600" dirty="0">
                <a:latin typeface="Yu Gothic Medium" panose="020B0500000000000000" pitchFamily="34" charset="-128"/>
                <a:ea typeface="Yu Gothic Medium" panose="020B0500000000000000" pitchFamily="34" charset="-128"/>
              </a:rPr>
              <a:t>キリッとした冷涼気候のワインが繊細さとスタイルに合致する、オーストラリアで最もエキサイティングなスパークリングワイン産地のひとつ</a:t>
            </a:r>
          </a:p>
        </p:txBody>
      </p:sp>
      <p:sp>
        <p:nvSpPr>
          <p:cNvPr id="22" name="object 10">
            <a:extLst>
              <a:ext uri="{FF2B5EF4-FFF2-40B4-BE49-F238E27FC236}">
                <a16:creationId xmlns:a16="http://schemas.microsoft.com/office/drawing/2014/main" id="{D28A452F-5C20-386F-963F-CEF96D4A9798}"/>
              </a:ext>
            </a:extLst>
          </p:cNvPr>
          <p:cNvSpPr txBox="1"/>
          <p:nvPr/>
        </p:nvSpPr>
        <p:spPr>
          <a:xfrm rot="16200000">
            <a:off x="3986076" y="4186854"/>
            <a:ext cx="4652237" cy="574644"/>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SPARKLING</a:t>
            </a:r>
            <a:endParaRPr lang="en-AU" sz="4400" b="1" cap="all"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cxnSp>
        <p:nvCxnSpPr>
          <p:cNvPr id="34" name="Straight Connector 33">
            <a:extLst>
              <a:ext uri="{FF2B5EF4-FFF2-40B4-BE49-F238E27FC236}">
                <a16:creationId xmlns:a16="http://schemas.microsoft.com/office/drawing/2014/main" id="{614A17B1-B56C-3F8A-CE74-56194F4D7528}"/>
              </a:ext>
            </a:extLst>
          </p:cNvPr>
          <p:cNvCxnSpPr>
            <a:cxnSpLocks/>
          </p:cNvCxnSpPr>
          <p:nvPr/>
        </p:nvCxnSpPr>
        <p:spPr>
          <a:xfrm>
            <a:off x="4054011" y="2941142"/>
            <a:ext cx="16542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C79B44A9-8097-FA97-56A4-3BE579766615}"/>
              </a:ext>
            </a:extLst>
          </p:cNvPr>
          <p:cNvSpPr txBox="1"/>
          <p:nvPr/>
        </p:nvSpPr>
        <p:spPr>
          <a:xfrm>
            <a:off x="7702431" y="3450249"/>
            <a:ext cx="3722061" cy="1323439"/>
          </a:xfrm>
          <a:prstGeom prst="rect">
            <a:avLst/>
          </a:prstGeom>
          <a:noFill/>
        </p:spPr>
        <p:txBody>
          <a:bodyPr wrap="square">
            <a:spAutoFit/>
          </a:bodyPr>
          <a:lstStyle/>
          <a:p>
            <a:r>
              <a:rPr lang="ja-JP" altLang="en-US" sz="1600" b="1">
                <a:latin typeface="Yu Gothic Medium" panose="020B0500000000000000" pitchFamily="34" charset="-128"/>
                <a:ea typeface="Yu Gothic Medium" panose="020B0500000000000000" pitchFamily="34" charset="-128"/>
              </a:rPr>
              <a:t>タスマニア</a:t>
            </a:r>
            <a:endParaRPr lang="en-AU" altLang="ja-JP" sz="1600" b="1" dirty="0">
              <a:latin typeface="Yu Gothic Medium" panose="020B0500000000000000" pitchFamily="34" charset="-128"/>
              <a:ea typeface="Yu Gothic Medium" panose="020B0500000000000000" pitchFamily="34" charset="-128"/>
            </a:endParaRPr>
          </a:p>
          <a:p>
            <a:r>
              <a:rPr lang="ja-JP" altLang="en-US" sz="1600">
                <a:latin typeface="Yu Gothic Medium" panose="020B0500000000000000" pitchFamily="34" charset="-128"/>
                <a:ea typeface="Yu Gothic Medium" panose="020B0500000000000000" pitchFamily="34" charset="-128"/>
              </a:rPr>
              <a:t>素晴らしい骨格とスタイルのスパークリングワインを生産。ほとんどがプレミアムクラスで伝統製法で生産される</a:t>
            </a:r>
          </a:p>
          <a:p>
            <a:endParaRPr lang="ja-JP" altLang="en-US" sz="1600" dirty="0">
              <a:latin typeface="Yu Gothic Medium" panose="020B0500000000000000" pitchFamily="34" charset="-128"/>
              <a:ea typeface="Yu Gothic Medium" panose="020B0500000000000000" pitchFamily="34" charset="-128"/>
            </a:endParaRPr>
          </a:p>
        </p:txBody>
      </p:sp>
      <p:sp>
        <p:nvSpPr>
          <p:cNvPr id="20" name="TextBox 19">
            <a:extLst>
              <a:ext uri="{FF2B5EF4-FFF2-40B4-BE49-F238E27FC236}">
                <a16:creationId xmlns:a16="http://schemas.microsoft.com/office/drawing/2014/main" id="{447E9556-AA61-933F-4444-F5073C5CA612}"/>
              </a:ext>
            </a:extLst>
          </p:cNvPr>
          <p:cNvSpPr txBox="1"/>
          <p:nvPr/>
        </p:nvSpPr>
        <p:spPr>
          <a:xfrm>
            <a:off x="7702431" y="4773688"/>
            <a:ext cx="3484201" cy="1323439"/>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ヤラ・ヴァレー</a:t>
            </a:r>
            <a:endParaRPr lang="en-AU" altLang="ja-JP" sz="1600" b="1" dirty="0">
              <a:latin typeface="Yu Gothic Medium" panose="020B0500000000000000" pitchFamily="34" charset="-128"/>
              <a:ea typeface="Yu Gothic Medium" panose="020B0500000000000000" pitchFamily="34" charset="-128"/>
            </a:endParaRPr>
          </a:p>
          <a:p>
            <a:r>
              <a:rPr lang="ja-JP" altLang="en-US" sz="1600" dirty="0">
                <a:latin typeface="Yu Gothic Medium" panose="020B0500000000000000" pitchFamily="34" charset="-128"/>
                <a:ea typeface="Yu Gothic Medium" panose="020B0500000000000000" pitchFamily="34" charset="-128"/>
              </a:rPr>
              <a:t>冷涼気候と良い土壌のおかげで、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多くの優れたスパークリング・</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ワインの生産者を誘致する</a:t>
            </a:r>
          </a:p>
          <a:p>
            <a:endParaRPr lang="ja-JP" altLang="en-US" sz="160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1856587850"/>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09471" y="734972"/>
            <a:ext cx="11918390" cy="907601"/>
          </a:xfrm>
          <a:prstGeom prst="rect">
            <a:avLst/>
          </a:prstGeom>
        </p:spPr>
        <p:txBody>
          <a:bodyPr vert="horz" wrap="none" lIns="0" tIns="11521" rIns="0" bIns="0" rtlCol="0">
            <a:noAutofit/>
          </a:bodyPr>
          <a:lstStyle/>
          <a:p>
            <a:pPr defTabSz="914453">
              <a:lnSpc>
                <a:spcPct val="80000"/>
              </a:lnSpc>
              <a:defRPr/>
            </a:pPr>
            <a:r>
              <a:rPr lang="ja-JP" altLang="en-US" sz="5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リースリング</a:t>
            </a:r>
            <a:endParaRPr lang="en-AU" sz="5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763475" y="2911331"/>
            <a:ext cx="4529978"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オーストラリアは世界有数の</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リー​​スリング生産国のひとつ</a:t>
            </a:r>
          </a:p>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オーストラリアでの長い歴史；</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現在最も有名な品種のひとつ </a:t>
            </a:r>
          </a:p>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ほとんどのワイン産地で栽培；</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最高品質のものは冷涼な産地から</a:t>
            </a:r>
          </a:p>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ミニマルインターヴェンション</a:t>
            </a:r>
            <a:br>
              <a:rPr lang="ja-JP" altLang="en-US"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（最小限の介入）の醸造アプローチが</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一般的</a:t>
            </a:r>
          </a:p>
          <a:p>
            <a:pPr>
              <a:spcBef>
                <a:spcPts val="800"/>
              </a:spcBef>
              <a:buClr>
                <a:schemeClr val="bg2"/>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t="-28884" b="8651"/>
          <a:stretch/>
        </p:blipFill>
        <p:spPr>
          <a:xfrm>
            <a:off x="6096000" y="427839"/>
            <a:ext cx="6096000" cy="6006517"/>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763475" y="1460425"/>
            <a:ext cx="4025901" cy="907601"/>
          </a:xfrm>
          <a:prstGeom prst="rect">
            <a:avLst/>
          </a:prstGeom>
        </p:spPr>
        <p:txBody>
          <a:bodyPr vert="horz" wrap="square" lIns="0" tIns="11521" rIns="0" bIns="0" rtlCol="0">
            <a:noAutofit/>
          </a:bodyPr>
          <a:lstStyle/>
          <a:p>
            <a:pPr defTabSz="914453">
              <a:lnSpc>
                <a:spcPct val="80000"/>
              </a:lnSpc>
              <a:defRPr/>
            </a:pPr>
            <a:r>
              <a:rPr lang="ja-JP" altLang="en-US" sz="3600" b="1" cap="all" dirty="0">
                <a:solidFill>
                  <a:schemeClr val="accent3"/>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多様で個性際立つ</a:t>
            </a:r>
          </a:p>
          <a:p>
            <a:pPr defTabSz="914453">
              <a:lnSpc>
                <a:spcPct val="80000"/>
              </a:lnSpc>
              <a:defRPr/>
            </a:pPr>
            <a:endParaRPr lang="ja-JP" altLang="en-US" sz="3600" b="1" cap="all" dirty="0">
              <a:solidFill>
                <a:schemeClr val="accent3"/>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0C56E130-7581-D60A-C1BA-1FCC6877E3CD}"/>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6197" r="16197"/>
          <a:stretch>
            <a:fillRect/>
          </a:stretch>
        </p:blipFill>
        <p:spPr/>
      </p:pic>
    </p:spTree>
    <p:extLst>
      <p:ext uri="{BB962C8B-B14F-4D97-AF65-F5344CB8AC3E}">
        <p14:creationId xmlns:p14="http://schemas.microsoft.com/office/powerpoint/2010/main" val="2435630019"/>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p:nvPr/>
        </p:nvCxnSpPr>
        <p:spPr>
          <a:xfrm>
            <a:off x="6438900" y="2615129"/>
            <a:ext cx="17653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7838337" y="142358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Medium" panose="020B0500000000000000" pitchFamily="34" charset="-128"/>
              <a:ea typeface="Yu Gothic Medium" panose="020B05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ja-JP" altLang="en-US" sz="4400" b="1">
                <a:solidFill>
                  <a:schemeClr val="accent3"/>
                </a:solidFill>
                <a:latin typeface="Yu Gothic Medium" panose="020B0500000000000000" pitchFamily="34" charset="-128"/>
                <a:ea typeface="Yu Gothic Medium" panose="020B0500000000000000" pitchFamily="34" charset="-128"/>
              </a:rPr>
              <a:t>スタイルと特徴</a:t>
            </a:r>
            <a:endParaRPr lang="en-US" sz="4400" b="1" dirty="0">
              <a:solidFill>
                <a:schemeClr val="accent3"/>
              </a:solidFill>
              <a:latin typeface="Yu Gothic Medium" panose="020B0500000000000000" pitchFamily="34" charset="-128"/>
              <a:ea typeface="Yu Gothic Medium" panose="020B0500000000000000" pitchFamily="34" charset="-128"/>
            </a:endParaRPr>
          </a:p>
        </p:txBody>
      </p:sp>
      <p:sp>
        <p:nvSpPr>
          <p:cNvPr id="14" name="object 58">
            <a:extLst>
              <a:ext uri="{FF2B5EF4-FFF2-40B4-BE49-F238E27FC236}">
                <a16:creationId xmlns:a16="http://schemas.microsoft.com/office/drawing/2014/main" id="{3DD6633A-7825-FD5A-7840-CF8C21626131}"/>
              </a:ext>
            </a:extLst>
          </p:cNvPr>
          <p:cNvSpPr txBox="1"/>
          <p:nvPr/>
        </p:nvSpPr>
        <p:spPr>
          <a:xfrm>
            <a:off x="8116099" y="2118794"/>
            <a:ext cx="2127587" cy="137152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100000"/>
              </a:lnSpc>
            </a:pPr>
            <a:r>
              <a:rPr lang="ja-JP" altLang="en-US" sz="1700" dirty="0">
                <a:solidFill>
                  <a:schemeClr val="tx1"/>
                </a:solidFill>
                <a:latin typeface="Yu Gothic" panose="020B0400000000000000" pitchFamily="34" charset="-128"/>
                <a:ea typeface="Yu Gothic" panose="020B0400000000000000" pitchFamily="34" charset="-128"/>
              </a:rPr>
              <a:t>最も一般的な</a:t>
            </a:r>
            <a:br>
              <a:rPr lang="en-AU" altLang="ja-JP" sz="1700" dirty="0">
                <a:solidFill>
                  <a:schemeClr val="tx1"/>
                </a:solidFill>
                <a:latin typeface="Yu Gothic" panose="020B0400000000000000" pitchFamily="34" charset="-128"/>
                <a:ea typeface="Yu Gothic" panose="020B0400000000000000" pitchFamily="34" charset="-128"/>
              </a:rPr>
            </a:br>
            <a:r>
              <a:rPr lang="ja-JP" altLang="en-US" sz="1700" dirty="0">
                <a:solidFill>
                  <a:schemeClr val="tx1"/>
                </a:solidFill>
                <a:latin typeface="Yu Gothic" panose="020B0400000000000000" pitchFamily="34" charset="-128"/>
                <a:ea typeface="Yu Gothic" panose="020B0400000000000000" pitchFamily="34" charset="-128"/>
              </a:rPr>
              <a:t>スタイルは、辛口。</a:t>
            </a:r>
          </a:p>
          <a:p>
            <a:pPr>
              <a:lnSpc>
                <a:spcPct val="100000"/>
              </a:lnSpc>
            </a:pPr>
            <a:r>
              <a:rPr lang="ja-JP" altLang="en-US" sz="1700" dirty="0">
                <a:solidFill>
                  <a:schemeClr val="tx1"/>
                </a:solidFill>
                <a:latin typeface="Yu Gothic" panose="020B0400000000000000" pitchFamily="34" charset="-128"/>
                <a:ea typeface="Yu Gothic" panose="020B0400000000000000" pitchFamily="34" charset="-128"/>
              </a:rPr>
              <a:t>一部はオフドライと</a:t>
            </a:r>
            <a:br>
              <a:rPr lang="en-AU" altLang="ja-JP" sz="1700" dirty="0">
                <a:solidFill>
                  <a:schemeClr val="tx1"/>
                </a:solidFill>
                <a:latin typeface="Yu Gothic" panose="020B0400000000000000" pitchFamily="34" charset="-128"/>
                <a:ea typeface="Yu Gothic" panose="020B0400000000000000" pitchFamily="34" charset="-128"/>
              </a:rPr>
            </a:br>
            <a:r>
              <a:rPr lang="ja-JP" altLang="en-US" sz="1700" dirty="0">
                <a:solidFill>
                  <a:schemeClr val="tx1"/>
                </a:solidFill>
                <a:latin typeface="Yu Gothic" panose="020B0400000000000000" pitchFamily="34" charset="-128"/>
                <a:ea typeface="Yu Gothic" panose="020B0400000000000000" pitchFamily="34" charset="-128"/>
              </a:rPr>
              <a:t>デザートワインも</a:t>
            </a:r>
          </a:p>
          <a:p>
            <a:pPr>
              <a:lnSpc>
                <a:spcPct val="100000"/>
              </a:lnSpc>
            </a:pPr>
            <a:endParaRPr lang="ja-JP" altLang="en-US" sz="1700" b="0" dirty="0">
              <a:solidFill>
                <a:schemeClr val="tx1"/>
              </a:solidFill>
              <a:latin typeface="Yu Gothic" panose="020B0400000000000000" pitchFamily="34" charset="-128"/>
              <a:ea typeface="Yu Gothic" panose="020B0400000000000000" pitchFamily="34" charset="-128"/>
            </a:endParaRPr>
          </a:p>
        </p:txBody>
      </p:sp>
      <p:sp>
        <p:nvSpPr>
          <p:cNvPr id="15" name="object 58">
            <a:extLst>
              <a:ext uri="{FF2B5EF4-FFF2-40B4-BE49-F238E27FC236}">
                <a16:creationId xmlns:a16="http://schemas.microsoft.com/office/drawing/2014/main" id="{05ECD0C4-1504-6F8C-B596-D83723D5D822}"/>
              </a:ext>
            </a:extLst>
          </p:cNvPr>
          <p:cNvSpPr txBox="1"/>
          <p:nvPr/>
        </p:nvSpPr>
        <p:spPr>
          <a:xfrm>
            <a:off x="8973316" y="4654733"/>
            <a:ext cx="1872803" cy="462242"/>
          </a:xfrm>
          <a:prstGeom prst="rect">
            <a:avLst/>
          </a:prstGeom>
          <a:solidFill>
            <a:schemeClr val="bg1"/>
          </a:solidFill>
        </p:spPr>
        <p:txBody>
          <a:bodyPr vert="horz" wrap="square" lIns="0" tIns="17145" rIns="0" bIns="0" rtlCol="0">
            <a:spAutoFit/>
          </a:bodyPr>
          <a:lstStyle/>
          <a:p>
            <a:pPr>
              <a:lnSpc>
                <a:spcPct val="90000"/>
              </a:lnSpc>
              <a:buClr>
                <a:srgbClr val="F40000"/>
              </a:buClr>
            </a:pPr>
            <a:r>
              <a:rPr lang="ja-JP" altLang="en-US" sz="1600" b="1" dirty="0">
                <a:latin typeface="Yu Gothic Medium" panose="020B0500000000000000" pitchFamily="34" charset="-128"/>
                <a:ea typeface="Yu Gothic Medium" panose="020B0500000000000000" pitchFamily="34" charset="-128"/>
              </a:rPr>
              <a:t>典型的な風味：</a:t>
            </a:r>
          </a:p>
          <a:p>
            <a:pPr>
              <a:lnSpc>
                <a:spcPct val="90000"/>
              </a:lnSpc>
              <a:buClr>
                <a:srgbClr val="F40000"/>
              </a:buClr>
            </a:pPr>
            <a:endParaRPr lang="ja-JP" altLang="en-US" sz="1600" b="1" dirty="0">
              <a:latin typeface="Yu Gothic Medium" panose="020B0500000000000000" pitchFamily="34" charset="-128"/>
              <a:ea typeface="Yu Gothic Medium" panose="020B0500000000000000" pitchFamily="34" charset="-128"/>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9130301" y="4961190"/>
            <a:ext cx="1113386"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柑橘類</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リンゴ</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蜂蜜</a:t>
            </a:r>
          </a:p>
          <a:p>
            <a:pPr marL="285750" indent="-285750">
              <a:lnSpc>
                <a:spcPct val="98000"/>
              </a:lnSpc>
              <a:spcAft>
                <a:spcPts val="100"/>
              </a:spcAft>
              <a:buClr>
                <a:schemeClr val="bg2"/>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18" name="object 58">
            <a:extLst>
              <a:ext uri="{FF2B5EF4-FFF2-40B4-BE49-F238E27FC236}">
                <a16:creationId xmlns:a16="http://schemas.microsoft.com/office/drawing/2014/main" id="{9CF3E3F5-F08B-FE27-FC27-D4E6D4A66279}"/>
              </a:ext>
            </a:extLst>
          </p:cNvPr>
          <p:cNvSpPr txBox="1"/>
          <p:nvPr/>
        </p:nvSpPr>
        <p:spPr>
          <a:xfrm>
            <a:off x="3270410" y="5351426"/>
            <a:ext cx="1921796" cy="903709"/>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熟成</a:t>
            </a:r>
          </a:p>
          <a:p>
            <a:pPr algn="ctr">
              <a:lnSpc>
                <a:spcPct val="90000"/>
              </a:lnSpc>
            </a:pPr>
            <a:r>
              <a:rPr lang="ja-JP" altLang="en-US" sz="1600" dirty="0">
                <a:latin typeface="Yu Gothic Medium" panose="020B0500000000000000" pitchFamily="34" charset="-128"/>
                <a:ea typeface="Yu Gothic Medium" panose="020B0500000000000000" pitchFamily="34" charset="-128"/>
              </a:rPr>
              <a:t>蜂蜜、スムーズで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豊潤</a:t>
            </a:r>
          </a:p>
          <a:p>
            <a:pPr algn="ctr">
              <a:lnSpc>
                <a:spcPct val="90000"/>
              </a:lnSpc>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20" name="object 58">
            <a:extLst>
              <a:ext uri="{FF2B5EF4-FFF2-40B4-BE49-F238E27FC236}">
                <a16:creationId xmlns:a16="http://schemas.microsoft.com/office/drawing/2014/main" id="{0CE4ADEA-0858-AEA7-1896-CEE85700FBD5}"/>
              </a:ext>
            </a:extLst>
          </p:cNvPr>
          <p:cNvSpPr txBox="1"/>
          <p:nvPr/>
        </p:nvSpPr>
        <p:spPr>
          <a:xfrm>
            <a:off x="725186" y="2638849"/>
            <a:ext cx="4116682" cy="806759"/>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b="1" dirty="0">
                <a:latin typeface="Yu Gothic Medium" panose="020B0500000000000000" pitchFamily="34" charset="-128"/>
                <a:ea typeface="Yu Gothic Medium" panose="020B0500000000000000" pitchFamily="34" charset="-128"/>
                <a:cs typeface="Hellix SemiBold"/>
              </a:rPr>
              <a:t>アロマティック、</a:t>
            </a:r>
          </a:p>
          <a:p>
            <a:pPr algn="ctr">
              <a:lnSpc>
                <a:spcPct val="95000"/>
              </a:lnSpc>
              <a:buClr>
                <a:srgbClr val="F40000"/>
              </a:buClr>
            </a:pPr>
            <a:r>
              <a:rPr lang="ja-JP" altLang="en-US" b="1" dirty="0">
                <a:latin typeface="Yu Gothic Medium" panose="020B0500000000000000" pitchFamily="34" charset="-128"/>
                <a:ea typeface="Yu Gothic Medium" panose="020B0500000000000000" pitchFamily="34" charset="-128"/>
                <a:cs typeface="Hellix SemiBold"/>
              </a:rPr>
              <a:t>ライト・ボディからミディアム・ボディ、</a:t>
            </a:r>
          </a:p>
          <a:p>
            <a:pPr algn="ctr">
              <a:lnSpc>
                <a:spcPct val="95000"/>
              </a:lnSpc>
              <a:buClr>
                <a:srgbClr val="F40000"/>
              </a:buClr>
            </a:pPr>
            <a:r>
              <a:rPr lang="ja-JP" altLang="en-US" b="1" dirty="0">
                <a:latin typeface="Yu Gothic Medium" panose="020B0500000000000000" pitchFamily="34" charset="-128"/>
                <a:ea typeface="Yu Gothic Medium" panose="020B0500000000000000" pitchFamily="34" charset="-128"/>
                <a:cs typeface="Hellix SemiBold"/>
              </a:rPr>
              <a:t>高い酸味</a:t>
            </a:r>
            <a:endParaRPr lang="ja-JP" altLang="en-US" sz="1600" b="1" dirty="0">
              <a:latin typeface="Yu Gothic Medium" panose="020B0500000000000000" pitchFamily="34" charset="-128"/>
              <a:ea typeface="Yu Gothic Medium" panose="020B0500000000000000" pitchFamily="34" charset="-128"/>
              <a:cs typeface="Hellix SemiBold"/>
            </a:endParaRPr>
          </a:p>
        </p:txBody>
      </p:sp>
      <p:sp>
        <p:nvSpPr>
          <p:cNvPr id="21" name="object 58">
            <a:extLst>
              <a:ext uri="{FF2B5EF4-FFF2-40B4-BE49-F238E27FC236}">
                <a16:creationId xmlns:a16="http://schemas.microsoft.com/office/drawing/2014/main" id="{69065E43-B559-FD39-F8E0-B222E0F12F6B}"/>
              </a:ext>
            </a:extLst>
          </p:cNvPr>
          <p:cNvSpPr txBox="1"/>
          <p:nvPr/>
        </p:nvSpPr>
        <p:spPr>
          <a:xfrm>
            <a:off x="1462130" y="5368605"/>
            <a:ext cx="1710501" cy="1127745"/>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若い</a:t>
            </a:r>
          </a:p>
          <a:p>
            <a:pPr algn="ctr">
              <a:lnSpc>
                <a:spcPct val="90000"/>
              </a:lnSpc>
              <a:buClr>
                <a:srgbClr val="F40000"/>
              </a:buClr>
            </a:pPr>
            <a:r>
              <a:rPr lang="ja-JP" altLang="en-US" sz="1600" dirty="0">
                <a:latin typeface="Yu Gothic Medium" panose="020B0500000000000000" pitchFamily="34" charset="-128"/>
                <a:ea typeface="Yu Gothic Medium" panose="020B0500000000000000" pitchFamily="34" charset="-128"/>
                <a:cs typeface="Hellix SemiBold"/>
              </a:rPr>
              <a:t>快活でフレッシュ、</a:t>
            </a:r>
          </a:p>
          <a:p>
            <a:pPr algn="ctr">
              <a:lnSpc>
                <a:spcPct val="90000"/>
              </a:lnSpc>
              <a:buClr>
                <a:srgbClr val="F40000"/>
              </a:buClr>
            </a:pPr>
            <a:r>
              <a:rPr lang="ja-JP" altLang="en-US" sz="1600" dirty="0">
                <a:latin typeface="Yu Gothic Medium" panose="020B0500000000000000" pitchFamily="34" charset="-128"/>
                <a:ea typeface="Yu Gothic Medium" panose="020B0500000000000000" pitchFamily="34" charset="-128"/>
                <a:cs typeface="Hellix SemiBold"/>
              </a:rPr>
              <a:t>飲みやすい</a:t>
            </a:r>
          </a:p>
          <a:p>
            <a:pPr algn="ctr">
              <a:lnSpc>
                <a:spcPct val="90000"/>
              </a:lnSpc>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a:p>
            <a:pPr algn="ctr">
              <a:lnSpc>
                <a:spcPct val="90000"/>
              </a:lnSpc>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786829"/>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4126429"/>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73AC74A-00C6-A6F3-7691-A0152D1B5874}"/>
              </a:ext>
            </a:extLst>
          </p:cNvPr>
          <p:cNvCxnSpPr/>
          <p:nvPr/>
        </p:nvCxnSpPr>
        <p:spPr>
          <a:xfrm flipH="1" flipV="1">
            <a:off x="2828382" y="35680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3752DF1-5FC2-A771-72BC-34D0F625BAB0}"/>
              </a:ext>
            </a:extLst>
          </p:cNvPr>
          <p:cNvCxnSpPr/>
          <p:nvPr/>
        </p:nvCxnSpPr>
        <p:spPr>
          <a:xfrm>
            <a:off x="2280982" y="4697929"/>
            <a:ext cx="34975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p:nvPr/>
        </p:nvCxnSpPr>
        <p:spPr>
          <a:xfrm flipH="1" flipV="1">
            <a:off x="22822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910DABE-C290-1D9F-D371-87ABDBC04006}"/>
              </a:ext>
            </a:extLst>
          </p:cNvPr>
          <p:cNvCxnSpPr/>
          <p:nvPr/>
        </p:nvCxnSpPr>
        <p:spPr>
          <a:xfrm flipH="1" flipV="1">
            <a:off x="4263482" y="4685682"/>
            <a:ext cx="0" cy="55834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472" b="4762"/>
          <a:stretch>
            <a:fillRect/>
          </a:stretch>
        </p:blipFill>
        <p:spPr>
          <a:xfrm>
            <a:off x="5347016" y="368300"/>
            <a:ext cx="2114328" cy="6400800"/>
          </a:xfrm>
        </p:spPr>
      </p:pic>
      <p:sp>
        <p:nvSpPr>
          <p:cNvPr id="3" name="object 10">
            <a:extLst>
              <a:ext uri="{FF2B5EF4-FFF2-40B4-BE49-F238E27FC236}">
                <a16:creationId xmlns:a16="http://schemas.microsoft.com/office/drawing/2014/main" id="{085798DD-C1DE-E14E-5709-6D120D66D064}"/>
              </a:ext>
            </a:extLst>
          </p:cNvPr>
          <p:cNvSpPr txBox="1"/>
          <p:nvPr/>
        </p:nvSpPr>
        <p:spPr>
          <a:xfrm rot="16200000">
            <a:off x="4117971" y="4251997"/>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algun Gothic" panose="020B0503020000020004" pitchFamily="34" charset="-127"/>
                <a:cs typeface="Inter Display" panose="02000503000000020004" pitchFamily="2" charset="0"/>
              </a:rPr>
              <a:t>RIESLING</a:t>
            </a:r>
            <a:endParaRPr lang="en-AU" sz="4400" b="1" cap="all" dirty="0">
              <a:solidFill>
                <a:schemeClr val="bg1"/>
              </a:solidFill>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226207316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73209" y="532547"/>
            <a:ext cx="4611356" cy="591172"/>
          </a:xfrm>
        </p:spPr>
        <p:txBody>
          <a:bodyPr/>
          <a:lstStyle/>
          <a:p>
            <a:r>
              <a:rPr lang="ja-JP" altLang="en-US" sz="4000" b="1">
                <a:solidFill>
                  <a:schemeClr val="accent3"/>
                </a:solidFill>
                <a:latin typeface="Yu Gothic Medium" panose="020B0500000000000000" pitchFamily="34" charset="-128"/>
                <a:ea typeface="Yu Gothic Medium" panose="020B0500000000000000" pitchFamily="34" charset="-128"/>
              </a:rPr>
              <a:t>主な産地 </a:t>
            </a:r>
            <a:endParaRPr lang="en-US" sz="4000" b="1" dirty="0">
              <a:solidFill>
                <a:schemeClr val="accent3"/>
              </a:solidFill>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DB43ABA2-7A31-954F-E394-BF5D7CEDE934}"/>
              </a:ext>
            </a:extLst>
          </p:cNvPr>
          <p:cNvSpPr txBox="1"/>
          <p:nvPr/>
        </p:nvSpPr>
        <p:spPr>
          <a:xfrm>
            <a:off x="8180363" y="1560911"/>
            <a:ext cx="2114319" cy="1494640"/>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グレート・サザン</a:t>
            </a:r>
            <a:endParaRPr lang="en-AU" altLang="ja-JP" sz="1600" b="1" dirty="0">
              <a:latin typeface="Yu Gothic Medium" panose="020B0500000000000000" pitchFamily="34" charset="-128"/>
              <a:ea typeface="Yu Gothic Medium" panose="020B0500000000000000" pitchFamily="34" charset="-128"/>
            </a:endParaRPr>
          </a:p>
          <a:p>
            <a:r>
              <a:rPr lang="ja-JP" altLang="en-US" sz="1600" dirty="0">
                <a:latin typeface="Yu Gothic Medium" panose="020B0500000000000000" pitchFamily="34" charset="-128"/>
                <a:ea typeface="Yu Gothic Medium" panose="020B0500000000000000" pitchFamily="34" charset="-128"/>
              </a:rPr>
              <a:t>若いうちは新鮮で繊細さがあり、熟成能力に優れた強い凝縮度を</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もつリースリング</a:t>
            </a:r>
          </a:p>
          <a:p>
            <a:endParaRPr lang="ja-JP" altLang="en-US" sz="1600" dirty="0">
              <a:latin typeface="Yu Gothic Medium" panose="020B0500000000000000" pitchFamily="34" charset="-128"/>
              <a:ea typeface="Yu Gothic Medium" panose="020B0500000000000000" pitchFamily="34" charset="-128"/>
            </a:endParaRPr>
          </a:p>
        </p:txBody>
      </p:sp>
      <p:sp>
        <p:nvSpPr>
          <p:cNvPr id="16" name="object 58">
            <a:extLst>
              <a:ext uri="{FF2B5EF4-FFF2-40B4-BE49-F238E27FC236}">
                <a16:creationId xmlns:a16="http://schemas.microsoft.com/office/drawing/2014/main" id="{D0E7643A-00F3-2ACF-7D29-49B1E6ED6EB6}"/>
              </a:ext>
            </a:extLst>
          </p:cNvPr>
          <p:cNvSpPr txBox="1"/>
          <p:nvPr/>
        </p:nvSpPr>
        <p:spPr>
          <a:xfrm>
            <a:off x="9734345" y="3956464"/>
            <a:ext cx="1959816" cy="1248419"/>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タスマニア</a:t>
            </a:r>
            <a:endParaRPr lang="en-AU" altLang="ja-JP" sz="1600" b="1" dirty="0">
              <a:latin typeface="Yu Gothic Medium" panose="020B0500000000000000" pitchFamily="34" charset="-128"/>
              <a:ea typeface="Yu Gothic Medium" panose="020B0500000000000000" pitchFamily="34" charset="-128"/>
            </a:endParaRPr>
          </a:p>
          <a:p>
            <a:r>
              <a:rPr lang="ja-JP" altLang="en-US" sz="1600" dirty="0">
                <a:latin typeface="Yu Gothic Medium" panose="020B0500000000000000" pitchFamily="34" charset="-128"/>
                <a:ea typeface="Yu Gothic Medium" panose="020B0500000000000000" pitchFamily="34" charset="-128"/>
              </a:rPr>
              <a:t>柑橘とミネラル、</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高レベルの自然の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酸味が特徴</a:t>
            </a:r>
          </a:p>
          <a:p>
            <a:endParaRPr lang="ja-JP" altLang="en-US" sz="1600" dirty="0">
              <a:latin typeface="Yu Gothic Medium" panose="020B0500000000000000" pitchFamily="34" charset="-128"/>
              <a:ea typeface="Yu Gothic Medium" panose="020B0500000000000000" pitchFamily="34" charset="-128"/>
            </a:endParaRPr>
          </a:p>
        </p:txBody>
      </p:sp>
      <p:sp>
        <p:nvSpPr>
          <p:cNvPr id="17" name="object 58">
            <a:extLst>
              <a:ext uri="{FF2B5EF4-FFF2-40B4-BE49-F238E27FC236}">
                <a16:creationId xmlns:a16="http://schemas.microsoft.com/office/drawing/2014/main" id="{A38EA0F9-4565-B7C4-03C5-B395F4E89F4C}"/>
              </a:ext>
            </a:extLst>
          </p:cNvPr>
          <p:cNvSpPr txBox="1"/>
          <p:nvPr/>
        </p:nvSpPr>
        <p:spPr>
          <a:xfrm>
            <a:off x="7466467" y="3976945"/>
            <a:ext cx="1763779" cy="1248419"/>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ビクトリア南西部</a:t>
            </a:r>
            <a:endParaRPr lang="en-AU" altLang="ja-JP" sz="1600" b="1" dirty="0">
              <a:latin typeface="Yu Gothic Medium" panose="020B0500000000000000" pitchFamily="34" charset="-128"/>
              <a:ea typeface="Yu Gothic Medium" panose="020B0500000000000000" pitchFamily="34" charset="-128"/>
            </a:endParaRPr>
          </a:p>
          <a:p>
            <a:r>
              <a:rPr lang="ja-JP" altLang="en-US" sz="1600" dirty="0">
                <a:latin typeface="Yu Gothic Medium" panose="020B0500000000000000" pitchFamily="34" charset="-128"/>
                <a:ea typeface="Yu Gothic Medium" panose="020B0500000000000000" pitchFamily="34" charset="-128"/>
              </a:rPr>
              <a:t>上質で、ライムの特徴がある熟成可能なワイン</a:t>
            </a:r>
          </a:p>
          <a:p>
            <a:endParaRPr lang="ja-JP" altLang="en-US" sz="1600" dirty="0">
              <a:latin typeface="Yu Gothic Medium" panose="020B0500000000000000" pitchFamily="34" charset="-128"/>
              <a:ea typeface="Yu Gothic Medium" panose="020B0500000000000000" pitchFamily="34" charset="-128"/>
            </a:endParaRPr>
          </a:p>
        </p:txBody>
      </p:sp>
      <p:sp>
        <p:nvSpPr>
          <p:cNvPr id="21" name="object 58">
            <a:extLst>
              <a:ext uri="{FF2B5EF4-FFF2-40B4-BE49-F238E27FC236}">
                <a16:creationId xmlns:a16="http://schemas.microsoft.com/office/drawing/2014/main" id="{7C4AF4FD-1110-9CB2-4F3B-535848D26807}"/>
              </a:ext>
            </a:extLst>
          </p:cNvPr>
          <p:cNvSpPr txBox="1"/>
          <p:nvPr/>
        </p:nvSpPr>
        <p:spPr>
          <a:xfrm>
            <a:off x="1379296" y="4951868"/>
            <a:ext cx="3584409" cy="1474891"/>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イーデン・ヴァレー</a:t>
            </a:r>
            <a:endParaRPr lang="en-AU" altLang="ja-JP" sz="1600" b="1" dirty="0">
              <a:latin typeface="Yu Gothic Medium" panose="020B0500000000000000" pitchFamily="34" charset="-128"/>
              <a:ea typeface="Yu Gothic Medium" panose="020B0500000000000000" pitchFamily="34" charset="-128"/>
            </a:endParaRPr>
          </a:p>
          <a:p>
            <a:pPr>
              <a:lnSpc>
                <a:spcPct val="98000"/>
              </a:lnSpc>
              <a:defRPr sz="1100"/>
            </a:pPr>
            <a:r>
              <a:rPr lang="ja-JP" altLang="en-US" sz="1600" dirty="0">
                <a:latin typeface="Yu Gothic Medium" panose="020B0500000000000000" pitchFamily="34" charset="-128"/>
                <a:ea typeface="Yu Gothic Medium" panose="020B0500000000000000" pitchFamily="34" charset="-128"/>
              </a:rPr>
              <a:t>特徴的なスレート、ミネラル、ライム果汁、香りのよいフローラルアロマ。</a:t>
            </a:r>
          </a:p>
          <a:p>
            <a:pPr>
              <a:lnSpc>
                <a:spcPct val="98000"/>
              </a:lnSpc>
              <a:defRPr sz="1100"/>
            </a:pPr>
            <a:r>
              <a:rPr lang="ja-JP" altLang="en-US" sz="1600" dirty="0">
                <a:latin typeface="Yu Gothic Medium" panose="020B0500000000000000" pitchFamily="34" charset="-128"/>
                <a:ea typeface="Yu Gothic Medium" panose="020B0500000000000000" pitchFamily="34" charset="-128"/>
              </a:rPr>
              <a:t>飲み頃のピークに達するまでに</a:t>
            </a:r>
            <a:r>
              <a:rPr lang="en-US" altLang="ja-JP" sz="1600" dirty="0">
                <a:latin typeface="Yu Gothic Medium" panose="020B0500000000000000" pitchFamily="34" charset="-128"/>
                <a:ea typeface="Yu Gothic Medium" panose="020B0500000000000000" pitchFamily="34" charset="-128"/>
              </a:rPr>
              <a:t>10</a:t>
            </a:r>
            <a:r>
              <a:rPr lang="ja-JP" altLang="en-US" sz="1600" dirty="0">
                <a:latin typeface="Yu Gothic Medium" panose="020B0500000000000000" pitchFamily="34" charset="-128"/>
                <a:ea typeface="Yu Gothic Medium" panose="020B0500000000000000" pitchFamily="34" charset="-128"/>
              </a:rPr>
              <a:t>年以上かかることもある</a:t>
            </a:r>
          </a:p>
          <a:p>
            <a:endParaRPr lang="ja-JP" altLang="en-US" sz="1600" dirty="0">
              <a:latin typeface="Yu Gothic Medium" panose="020B0500000000000000" pitchFamily="34" charset="-128"/>
              <a:ea typeface="Yu Gothic Medium" panose="020B0500000000000000" pitchFamily="34" charset="-128"/>
            </a:endParaRPr>
          </a:p>
        </p:txBody>
      </p:sp>
      <p:sp>
        <p:nvSpPr>
          <p:cNvPr id="22" name="object 58">
            <a:extLst>
              <a:ext uri="{FF2B5EF4-FFF2-40B4-BE49-F238E27FC236}">
                <a16:creationId xmlns:a16="http://schemas.microsoft.com/office/drawing/2014/main" id="{A99DECD2-52A0-B277-6B94-4B8DF014172D}"/>
              </a:ext>
            </a:extLst>
          </p:cNvPr>
          <p:cNvSpPr txBox="1"/>
          <p:nvPr/>
        </p:nvSpPr>
        <p:spPr>
          <a:xfrm>
            <a:off x="3233408" y="2290921"/>
            <a:ext cx="1892883" cy="1957459"/>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クレア・ヴァレー</a:t>
            </a:r>
            <a:endParaRPr lang="en-AU" altLang="ja-JP" sz="1600" b="1" dirty="0">
              <a:latin typeface="Yu Gothic Medium" panose="020B0500000000000000" pitchFamily="34" charset="-128"/>
              <a:ea typeface="Yu Gothic Medium" panose="020B0500000000000000" pitchFamily="34" charset="-128"/>
            </a:endParaRPr>
          </a:p>
          <a:p>
            <a:pPr>
              <a:lnSpc>
                <a:spcPct val="98000"/>
              </a:lnSpc>
              <a:defRPr sz="1200"/>
            </a:pPr>
            <a:r>
              <a:rPr lang="ja-JP" altLang="en-US" sz="1600" dirty="0">
                <a:latin typeface="Yu Gothic Medium" panose="020B0500000000000000" pitchFamily="34" charset="-128"/>
                <a:ea typeface="Yu Gothic Medium" panose="020B0500000000000000" pitchFamily="34" charset="-128"/>
              </a:rPr>
              <a:t>オーストラリアでも有数のリー​​スリング。</a:t>
            </a:r>
          </a:p>
          <a:p>
            <a:pPr>
              <a:lnSpc>
                <a:spcPct val="98000"/>
              </a:lnSpc>
              <a:defRPr sz="1200"/>
            </a:pPr>
            <a:r>
              <a:rPr lang="ja-JP" altLang="en-US" sz="1600" dirty="0">
                <a:latin typeface="Yu Gothic Medium" panose="020B0500000000000000" pitchFamily="34" charset="-128"/>
                <a:ea typeface="Yu Gothic Medium" panose="020B0500000000000000" pitchFamily="34" charset="-128"/>
              </a:rPr>
              <a:t>レモンとライムの香りが象徴的。</a:t>
            </a:r>
          </a:p>
          <a:p>
            <a:pPr>
              <a:lnSpc>
                <a:spcPct val="98000"/>
              </a:lnSpc>
              <a:defRPr sz="1200"/>
            </a:pPr>
            <a:r>
              <a:rPr lang="ja-JP" altLang="en-US" sz="1600" dirty="0">
                <a:latin typeface="Yu Gothic Medium" panose="020B0500000000000000" pitchFamily="34" charset="-128"/>
                <a:ea typeface="Yu Gothic Medium" panose="020B0500000000000000" pitchFamily="34" charset="-128"/>
              </a:rPr>
              <a:t>果実の豊かさと長く持続する余韻</a:t>
            </a:r>
          </a:p>
          <a:p>
            <a:endParaRPr lang="ja-JP" altLang="en-US" sz="1600" dirty="0">
              <a:latin typeface="Yu Gothic Medium" panose="020B0500000000000000" pitchFamily="34" charset="-128"/>
              <a:ea typeface="Yu Gothic Medium" panose="020B0500000000000000" pitchFamily="34" charset="-128"/>
            </a:endParaRPr>
          </a:p>
        </p:txBody>
      </p:sp>
      <p:sp>
        <p:nvSpPr>
          <p:cNvPr id="23" name="object 58">
            <a:extLst>
              <a:ext uri="{FF2B5EF4-FFF2-40B4-BE49-F238E27FC236}">
                <a16:creationId xmlns:a16="http://schemas.microsoft.com/office/drawing/2014/main" id="{BC9FEC09-CD7C-D30A-47A0-D465745A3AF8}"/>
              </a:ext>
            </a:extLst>
          </p:cNvPr>
          <p:cNvSpPr txBox="1"/>
          <p:nvPr/>
        </p:nvSpPr>
        <p:spPr>
          <a:xfrm>
            <a:off x="604236" y="1723463"/>
            <a:ext cx="2191978" cy="1947584"/>
          </a:xfrm>
          <a:prstGeom prst="rect">
            <a:avLst/>
          </a:prstGeom>
        </p:spPr>
        <p:txBody>
          <a:bodyPr vert="horz" wrap="square" lIns="0" tIns="17145" rIns="0" bIns="0" rtlCol="0" anchor="t" anchorCtr="0">
            <a:spAutoFit/>
          </a:bodyPr>
          <a:lstStyle/>
          <a:p>
            <a:pPr>
              <a:lnSpc>
                <a:spcPct val="98000"/>
              </a:lnSpc>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キャンベラ・</a:t>
            </a:r>
            <a:br>
              <a:rPr lang="en-AU" altLang="ja-JP" sz="1600" b="1" dirty="0">
                <a:latin typeface="Yu Gothic Medium" panose="020B0500000000000000" pitchFamily="34" charset="-128"/>
                <a:ea typeface="Yu Gothic Medium" panose="020B0500000000000000" pitchFamily="34" charset="-128"/>
                <a:cs typeface="Hellix SemiBold"/>
              </a:rPr>
            </a:br>
            <a:r>
              <a:rPr lang="ja-JP" altLang="en-US" sz="1600" b="1" dirty="0">
                <a:latin typeface="Yu Gothic Medium" panose="020B0500000000000000" pitchFamily="34" charset="-128"/>
                <a:ea typeface="Yu Gothic Medium" panose="020B0500000000000000" pitchFamily="34" charset="-128"/>
                <a:cs typeface="Hellix SemiBold"/>
              </a:rPr>
              <a:t>ディストリクト</a:t>
            </a:r>
          </a:p>
          <a:p>
            <a:pPr>
              <a:lnSpc>
                <a:spcPct val="98000"/>
              </a:lnSpc>
              <a:defRPr sz="1200"/>
            </a:pPr>
            <a:r>
              <a:rPr lang="ja-JP" altLang="en-US" sz="1600" dirty="0">
                <a:latin typeface="Yu Gothic Medium" panose="020B0500000000000000" pitchFamily="34" charset="-128"/>
                <a:ea typeface="Yu Gothic Medium" panose="020B0500000000000000" pitchFamily="34" charset="-128"/>
              </a:rPr>
              <a:t>典型的なスタイルは</a:t>
            </a:r>
          </a:p>
          <a:p>
            <a:pPr>
              <a:lnSpc>
                <a:spcPct val="98000"/>
              </a:lnSpc>
              <a:defRPr sz="1200"/>
            </a:pPr>
            <a:r>
              <a:rPr lang="ja-JP" altLang="en-US" sz="1600" dirty="0">
                <a:latin typeface="Yu Gothic Medium" panose="020B0500000000000000" pitchFamily="34" charset="-128"/>
                <a:ea typeface="Yu Gothic Medium" panose="020B0500000000000000" pitchFamily="34" charset="-128"/>
              </a:rPr>
              <a:t>キリッと辛口：</a:t>
            </a:r>
          </a:p>
          <a:p>
            <a:pPr>
              <a:lnSpc>
                <a:spcPct val="98000"/>
              </a:lnSpc>
              <a:defRPr sz="1200"/>
            </a:pPr>
            <a:r>
              <a:rPr lang="ja-JP" altLang="en-US" sz="1600" dirty="0">
                <a:latin typeface="Yu Gothic Medium" panose="020B0500000000000000" pitchFamily="34" charset="-128"/>
                <a:ea typeface="Yu Gothic Medium" panose="020B0500000000000000" pitchFamily="34" charset="-128"/>
              </a:rPr>
              <a:t>オフドライのスタイルが復活しつつあります。</a:t>
            </a:r>
          </a:p>
          <a:p>
            <a:pPr>
              <a:lnSpc>
                <a:spcPct val="98000"/>
              </a:lnSpc>
              <a:defRPr sz="1200"/>
            </a:pPr>
            <a:r>
              <a:rPr lang="ja-JP" altLang="en-US" sz="1600" dirty="0">
                <a:latin typeface="Yu Gothic Medium" panose="020B0500000000000000" pitchFamily="34" charset="-128"/>
                <a:ea typeface="Yu Gothic Medium" panose="020B0500000000000000" pitchFamily="34" charset="-128"/>
              </a:rPr>
              <a:t>優れた熟成の可能性</a:t>
            </a:r>
          </a:p>
          <a:p>
            <a:pPr>
              <a:lnSpc>
                <a:spcPct val="98000"/>
              </a:lnSpc>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p:txBody>
      </p:sp>
      <p:cxnSp>
        <p:nvCxnSpPr>
          <p:cNvPr id="8" name="Straight Connector 7">
            <a:extLst>
              <a:ext uri="{FF2B5EF4-FFF2-40B4-BE49-F238E27FC236}">
                <a16:creationId xmlns:a16="http://schemas.microsoft.com/office/drawing/2014/main" id="{C61F3CA0-0F37-F67D-3BED-107517AEEB87}"/>
              </a:ext>
            </a:extLst>
          </p:cNvPr>
          <p:cNvCxnSpPr/>
          <p:nvPr/>
        </p:nvCxnSpPr>
        <p:spPr>
          <a:xfrm>
            <a:off x="1460500" y="4474175"/>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C1EC523-CB88-4F82-566A-D2D4A074C79C}"/>
              </a:ext>
            </a:extLst>
          </p:cNvPr>
          <p:cNvCxnSpPr/>
          <p:nvPr/>
        </p:nvCxnSpPr>
        <p:spPr>
          <a:xfrm flipH="1" flipV="1">
            <a:off x="2280982" y="44708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2926C41-2101-920E-7FBE-6951F2DB6710}"/>
              </a:ext>
            </a:extLst>
          </p:cNvPr>
          <p:cNvCxnSpPr>
            <a:cxnSpLocks/>
          </p:cNvCxnSpPr>
          <p:nvPr/>
        </p:nvCxnSpPr>
        <p:spPr>
          <a:xfrm flipV="1">
            <a:off x="1468182" y="3568700"/>
            <a:ext cx="0" cy="8763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07AD48D-4CC0-07E7-B936-A66284B2337E}"/>
              </a:ext>
            </a:extLst>
          </p:cNvPr>
          <p:cNvCxnSpPr/>
          <p:nvPr/>
        </p:nvCxnSpPr>
        <p:spPr>
          <a:xfrm flipH="1" flipV="1">
            <a:off x="3868482" y="40390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81957B-32AF-155C-248E-E1990B4C34F5}"/>
              </a:ext>
            </a:extLst>
          </p:cNvPr>
          <p:cNvCxnSpPr/>
          <p:nvPr/>
        </p:nvCxnSpPr>
        <p:spPr>
          <a:xfrm>
            <a:off x="6565900" y="3445475"/>
            <a:ext cx="37287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F7878E1-6826-4616-7ED7-DE5BEF47B171}"/>
              </a:ext>
            </a:extLst>
          </p:cNvPr>
          <p:cNvCxnSpPr>
            <a:cxnSpLocks/>
          </p:cNvCxnSpPr>
          <p:nvPr/>
        </p:nvCxnSpPr>
        <p:spPr>
          <a:xfrm flipV="1">
            <a:off x="8973882" y="2916455"/>
            <a:ext cx="0" cy="51254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9E68E80-EA99-543F-E79B-C228DC1CE7F8}"/>
              </a:ext>
            </a:extLst>
          </p:cNvPr>
          <p:cNvCxnSpPr/>
          <p:nvPr/>
        </p:nvCxnSpPr>
        <p:spPr>
          <a:xfrm flipH="1" flipV="1">
            <a:off x="8021382" y="34167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B278E53-8B56-474B-4AB9-879EC65EF32C}"/>
              </a:ext>
            </a:extLst>
          </p:cNvPr>
          <p:cNvCxnSpPr/>
          <p:nvPr/>
        </p:nvCxnSpPr>
        <p:spPr>
          <a:xfrm flipH="1" flipV="1">
            <a:off x="10294682" y="3429461"/>
            <a:ext cx="0" cy="41863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6" name="Picture Placeholder 8" descr="A close up of a bottle&#10;&#10;Description automatically generated">
            <a:extLst>
              <a:ext uri="{FF2B5EF4-FFF2-40B4-BE49-F238E27FC236}">
                <a16:creationId xmlns:a16="http://schemas.microsoft.com/office/drawing/2014/main" id="{75C36565-9516-83D1-BE94-69B1D7683018}"/>
              </a:ext>
            </a:extLst>
          </p:cNvPr>
          <p:cNvPicPr>
            <a:picLocks noChangeAspect="1"/>
          </p:cNvPicPr>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a:prstGeom prst="rect">
            <a:avLst/>
          </a:prstGeom>
        </p:spPr>
      </p:pic>
      <p:sp>
        <p:nvSpPr>
          <p:cNvPr id="7" name="object 10">
            <a:extLst>
              <a:ext uri="{FF2B5EF4-FFF2-40B4-BE49-F238E27FC236}">
                <a16:creationId xmlns:a16="http://schemas.microsoft.com/office/drawing/2014/main" id="{CC26B6EC-861A-A53F-828A-2CBF361B260B}"/>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algun Gothic" panose="020B0503020000020004" pitchFamily="34" charset="-127"/>
                <a:cs typeface="Inter Display" panose="02000503000000020004" pitchFamily="2" charset="0"/>
              </a:rPr>
              <a:t>RIESLING</a:t>
            </a:r>
            <a:endParaRPr lang="en-AU" sz="4400" b="1" cap="all" dirty="0">
              <a:solidFill>
                <a:schemeClr val="bg1"/>
              </a:solidFill>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2711204145"/>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722853" y="763977"/>
            <a:ext cx="4012776" cy="689369"/>
          </a:xfrm>
          <a:prstGeom prst="rect">
            <a:avLst/>
          </a:prstGeom>
        </p:spPr>
        <p:txBody>
          <a:bodyPr vert="horz" wrap="none" lIns="0" tIns="11521" rIns="0" bIns="0" rtlCol="0">
            <a:noAutofit/>
          </a:bodyPr>
          <a:lstStyle/>
          <a:p>
            <a:pPr defTabSz="914453">
              <a:lnSpc>
                <a:spcPct val="80000"/>
              </a:lnSpc>
              <a:defRPr/>
            </a:pPr>
            <a:r>
              <a:rPr lang="ja-JP" altLang="en-US" sz="5400" b="1" cap="all" dirty="0">
                <a:solidFill>
                  <a:schemeClr val="accent3"/>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セミヨン</a:t>
            </a:r>
            <a:endParaRPr lang="en-AU" sz="5400" b="1" cap="all" dirty="0">
              <a:solidFill>
                <a:schemeClr val="accent3"/>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8973" y="2746641"/>
            <a:ext cx="4840665"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3"/>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オーストラリアでの長い歴史</a:t>
            </a:r>
          </a:p>
          <a:p>
            <a:pPr>
              <a:spcBef>
                <a:spcPts val="800"/>
              </a:spcBef>
              <a:buClr>
                <a:schemeClr val="accent3"/>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さまざまなスタイルで造られ、</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繊細で汎用性の高いブドウ </a:t>
            </a:r>
          </a:p>
          <a:p>
            <a:pPr>
              <a:spcBef>
                <a:spcPts val="800"/>
              </a:spcBef>
              <a:buClr>
                <a:schemeClr val="accent3"/>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長期熟成のポテンシャル</a:t>
            </a:r>
          </a:p>
          <a:p>
            <a:pPr>
              <a:spcBef>
                <a:spcPts val="800"/>
              </a:spcBef>
              <a:buClr>
                <a:schemeClr val="accent3"/>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オーストラリアで最も有名な甘口ワインのスタイルのひとつを産むボトリティス、「貴腐ワイン」に使用される</a:t>
            </a:r>
          </a:p>
          <a:p>
            <a:pPr>
              <a:spcBef>
                <a:spcPts val="800"/>
              </a:spcBef>
              <a:buClr>
                <a:schemeClr val="accent3"/>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722853" y="1646193"/>
            <a:ext cx="4840665" cy="907601"/>
          </a:xfrm>
          <a:prstGeom prst="rect">
            <a:avLst/>
          </a:prstGeom>
        </p:spPr>
        <p:txBody>
          <a:bodyPr vert="horz" wrap="square" lIns="0" tIns="11521" rIns="0" bIns="0" rtlCol="0">
            <a:noAutofit/>
          </a:bodyPr>
          <a:lstStyle/>
          <a:p>
            <a:pPr defTabSz="914453">
              <a:lnSpc>
                <a:spcPct val="80000"/>
              </a:lnSpc>
              <a:defRPr/>
            </a:pPr>
            <a:r>
              <a:rPr lang="ja-JP" altLang="en-US" sz="2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真にユニークな</a:t>
            </a:r>
            <a:endParaRPr lang="en-AU" altLang="ja-JP" sz="2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a:p>
            <a:pPr defTabSz="914453">
              <a:lnSpc>
                <a:spcPct val="80000"/>
              </a:lnSpc>
              <a:defRPr/>
            </a:pPr>
            <a:r>
              <a:rPr lang="ja-JP" altLang="en-US" sz="2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クラシックの表現</a:t>
            </a:r>
          </a:p>
          <a:p>
            <a:pPr defTabSz="914453">
              <a:lnSpc>
                <a:spcPct val="80000"/>
              </a:lnSpc>
              <a:defRPr/>
            </a:pPr>
            <a:endParaRPr lang="ja-JP" altLang="en-US" sz="24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pic>
        <p:nvPicPr>
          <p:cNvPr id="10" name="Picture 9">
            <a:extLst>
              <a:ext uri="{FF2B5EF4-FFF2-40B4-BE49-F238E27FC236}">
                <a16:creationId xmlns:a16="http://schemas.microsoft.com/office/drawing/2014/main" id="{6B4C4395-9324-8261-801A-63F99CEAC745}"/>
              </a:ext>
            </a:extLst>
          </p:cNvPr>
          <p:cNvPicPr>
            <a:picLocks noChangeAspect="1"/>
          </p:cNvPicPr>
          <p:nvPr/>
        </p:nvPicPr>
        <p:blipFill>
          <a:blip r:embed="rId3" cstate="screen">
            <a:extLst>
              <a:ext uri="{28A0092B-C50C-407E-A947-70E740481C1C}">
                <a14:useLocalDpi xmlns:a14="http://schemas.microsoft.com/office/drawing/2010/main"/>
              </a:ext>
            </a:extLst>
          </a:blip>
          <a:srcRect l="22415" t="12774" r="22475" b="5401"/>
          <a:stretch/>
        </p:blipFill>
        <p:spPr>
          <a:xfrm>
            <a:off x="6096000" y="423117"/>
            <a:ext cx="6096000" cy="6036406"/>
          </a:xfrm>
          <a:prstGeom prst="rect">
            <a:avLst/>
          </a:prstGeom>
        </p:spPr>
      </p:pic>
    </p:spTree>
    <p:extLst>
      <p:ext uri="{BB962C8B-B14F-4D97-AF65-F5344CB8AC3E}">
        <p14:creationId xmlns:p14="http://schemas.microsoft.com/office/powerpoint/2010/main" val="1274851542"/>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5D24B50-5081-EBD9-E854-6868111786D0}"/>
              </a:ext>
            </a:extLst>
          </p:cNvPr>
          <p:cNvCxnSpPr>
            <a:cxnSpLocks/>
          </p:cNvCxnSpPr>
          <p:nvPr/>
        </p:nvCxnSpPr>
        <p:spPr>
          <a:xfrm>
            <a:off x="4033458" y="3093441"/>
            <a:ext cx="19036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6D9D24E-E5B9-41C6-B05C-6E7181101974}"/>
              </a:ext>
            </a:extLst>
          </p:cNvPr>
          <p:cNvCxnSpPr>
            <a:cxnSpLocks/>
          </p:cNvCxnSpPr>
          <p:nvPr/>
        </p:nvCxnSpPr>
        <p:spPr>
          <a:xfrm>
            <a:off x="1604407" y="4988553"/>
            <a:ext cx="41307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45DAE30-97CF-340F-2E38-EBCA6AB70AC0}"/>
              </a:ext>
            </a:extLst>
          </p:cNvPr>
          <p:cNvCxnSpPr>
            <a:cxnSpLocks/>
          </p:cNvCxnSpPr>
          <p:nvPr/>
        </p:nvCxnSpPr>
        <p:spPr>
          <a:xfrm>
            <a:off x="6754218" y="5244895"/>
            <a:ext cx="82098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FB1200-66DB-5EA8-DAF5-4F45627A3940}"/>
              </a:ext>
            </a:extLst>
          </p:cNvPr>
          <p:cNvCxnSpPr>
            <a:cxnSpLocks/>
          </p:cNvCxnSpPr>
          <p:nvPr/>
        </p:nvCxnSpPr>
        <p:spPr>
          <a:xfrm flipV="1">
            <a:off x="6518606" y="2693189"/>
            <a:ext cx="4195660" cy="3561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699CED0D-6A4A-60E2-9B48-61AAAC696967}"/>
              </a:ext>
            </a:extLst>
          </p:cNvPr>
          <p:cNvSpPr/>
          <p:nvPr/>
        </p:nvSpPr>
        <p:spPr>
          <a:xfrm>
            <a:off x="1434169" y="1376420"/>
            <a:ext cx="2790874" cy="2712579"/>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Medium" panose="020B0500000000000000" pitchFamily="34" charset="-128"/>
              <a:ea typeface="Yu Gothic Medium" panose="020B05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95919"/>
            <a:ext cx="11283754" cy="1325562"/>
          </a:xfrm>
        </p:spPr>
        <p:txBody>
          <a:bodyPr/>
          <a:lstStyle/>
          <a:p>
            <a:r>
              <a:rPr lang="ja-JP" altLang="en-US" sz="4400" b="1">
                <a:solidFill>
                  <a:schemeClr val="accent3"/>
                </a:solidFill>
                <a:latin typeface="Yu Gothic Medium" panose="020B0500000000000000" pitchFamily="34" charset="-128"/>
                <a:ea typeface="Yu Gothic Medium" panose="020B0500000000000000" pitchFamily="34" charset="-128"/>
              </a:rPr>
              <a:t>スタイルと特徴</a:t>
            </a:r>
            <a:endParaRPr lang="en-US" sz="4400" b="1" dirty="0">
              <a:solidFill>
                <a:schemeClr val="accent3"/>
              </a:solidFill>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06D9044B-19C1-C835-1A81-96A0008531CB}"/>
              </a:ext>
            </a:extLst>
          </p:cNvPr>
          <p:cNvSpPr txBox="1"/>
          <p:nvPr/>
        </p:nvSpPr>
        <p:spPr>
          <a:xfrm>
            <a:off x="7878713" y="5439933"/>
            <a:ext cx="1338340"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柑橘</a:t>
            </a:r>
          </a:p>
          <a:p>
            <a:pPr marL="285750" indent="-285750">
              <a:lnSpc>
                <a:spcPct val="98000"/>
              </a:lnSpc>
              <a:spcAft>
                <a:spcPts val="1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リンゴ</a:t>
            </a:r>
          </a:p>
          <a:p>
            <a:pPr marL="285750" indent="-285750">
              <a:lnSpc>
                <a:spcPct val="98000"/>
              </a:lnSpc>
              <a:spcAft>
                <a:spcPts val="100"/>
              </a:spcAft>
              <a:buClr>
                <a:schemeClr val="accent3"/>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蜂蜜</a:t>
            </a:r>
          </a:p>
        </p:txBody>
      </p:sp>
      <p:sp>
        <p:nvSpPr>
          <p:cNvPr id="6" name="object 58">
            <a:extLst>
              <a:ext uri="{FF2B5EF4-FFF2-40B4-BE49-F238E27FC236}">
                <a16:creationId xmlns:a16="http://schemas.microsoft.com/office/drawing/2014/main" id="{6A76F796-5E38-5679-4FBA-97AD2B0459AA}"/>
              </a:ext>
            </a:extLst>
          </p:cNvPr>
          <p:cNvSpPr txBox="1"/>
          <p:nvPr/>
        </p:nvSpPr>
        <p:spPr>
          <a:xfrm>
            <a:off x="2739162" y="5481580"/>
            <a:ext cx="2163709" cy="683520"/>
          </a:xfrm>
          <a:prstGeom prst="rect">
            <a:avLst/>
          </a:prstGeom>
        </p:spPr>
        <p:txBody>
          <a:bodyPr vert="horz" wrap="square" lIns="0" tIns="17145" rIns="0" bIns="0" rtlCol="0" anchor="t" anchorCtr="0">
            <a:spAutoFit/>
          </a:bodyPr>
          <a:lstStyle/>
          <a:p>
            <a:pPr algn="ctr">
              <a:lnSpc>
                <a:spcPct val="90000"/>
              </a:lnSpc>
              <a:defRPr sz="1200"/>
            </a:pPr>
            <a:r>
              <a:rPr lang="ja-JP" altLang="en-US" sz="1600" b="1" dirty="0">
                <a:latin typeface="Yu Gothic Medium" panose="020B0500000000000000" pitchFamily="34" charset="-128"/>
                <a:ea typeface="Yu Gothic Medium" panose="020B0500000000000000" pitchFamily="34" charset="-128"/>
              </a:rPr>
              <a:t>ミディアム・ボディ</a:t>
            </a:r>
            <a:endParaRPr lang="en-AU" altLang="ja-JP" sz="1600" b="1" dirty="0">
              <a:latin typeface="Yu Gothic Medium" panose="020B0500000000000000" pitchFamily="34" charset="-128"/>
              <a:ea typeface="Yu Gothic Medium" panose="020B0500000000000000" pitchFamily="34" charset="-128"/>
            </a:endParaRP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より豊潤でトーストや</a:t>
            </a: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蜂蜜の風味</a:t>
            </a:r>
          </a:p>
        </p:txBody>
      </p:sp>
      <p:sp>
        <p:nvSpPr>
          <p:cNvPr id="9" name="object 58">
            <a:extLst>
              <a:ext uri="{FF2B5EF4-FFF2-40B4-BE49-F238E27FC236}">
                <a16:creationId xmlns:a16="http://schemas.microsoft.com/office/drawing/2014/main" id="{11FBA866-36A9-6EF8-54E2-DB7B3D8637CD}"/>
              </a:ext>
            </a:extLst>
          </p:cNvPr>
          <p:cNvSpPr txBox="1"/>
          <p:nvPr/>
        </p:nvSpPr>
        <p:spPr>
          <a:xfrm>
            <a:off x="800851" y="5481580"/>
            <a:ext cx="1710501" cy="683520"/>
          </a:xfrm>
          <a:prstGeom prst="rect">
            <a:avLst/>
          </a:prstGeom>
        </p:spPr>
        <p:txBody>
          <a:bodyPr vert="horz" wrap="square" lIns="0" tIns="17145" rIns="0" bIns="0" rtlCol="0" anchor="t" anchorCtr="0">
            <a:spAutoFit/>
          </a:bodyPr>
          <a:lstStyle/>
          <a:p>
            <a:pPr algn="ctr">
              <a:lnSpc>
                <a:spcPct val="90000"/>
              </a:lnSpc>
              <a:defRPr sz="1200"/>
            </a:pPr>
            <a:r>
              <a:rPr lang="ja-JP" altLang="en-US" sz="1600" b="1" dirty="0">
                <a:latin typeface="Yu Gothic Medium" panose="020B0500000000000000" pitchFamily="34" charset="-128"/>
                <a:ea typeface="Yu Gothic Medium" panose="020B0500000000000000" pitchFamily="34" charset="-128"/>
              </a:rPr>
              <a:t>ライト・ボディ</a:t>
            </a:r>
            <a:endParaRPr lang="en-AU" altLang="ja-JP" sz="1600" b="1" dirty="0">
              <a:latin typeface="Yu Gothic Medium" panose="020B0500000000000000" pitchFamily="34" charset="-128"/>
              <a:ea typeface="Yu Gothic Medium" panose="020B0500000000000000" pitchFamily="34" charset="-128"/>
            </a:endParaRP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キリッと新鮮で</a:t>
            </a: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柑橘の風味</a:t>
            </a:r>
          </a:p>
        </p:txBody>
      </p:sp>
      <p:sp>
        <p:nvSpPr>
          <p:cNvPr id="12" name="object 58">
            <a:extLst>
              <a:ext uri="{FF2B5EF4-FFF2-40B4-BE49-F238E27FC236}">
                <a16:creationId xmlns:a16="http://schemas.microsoft.com/office/drawing/2014/main" id="{523F692A-A7B9-B6F9-3C3E-820FA94CA13C}"/>
              </a:ext>
            </a:extLst>
          </p:cNvPr>
          <p:cNvSpPr txBox="1"/>
          <p:nvPr/>
        </p:nvSpPr>
        <p:spPr>
          <a:xfrm>
            <a:off x="1510097" y="2009874"/>
            <a:ext cx="2639018" cy="573042"/>
          </a:xfrm>
          <a:prstGeom prst="rect">
            <a:avLst/>
          </a:prstGeom>
        </p:spPr>
        <p:txBody>
          <a:bodyPr vert="horz" wrap="square" lIns="0" tIns="17145" rIns="0" bIns="0" rtlCol="0" anchor="t" anchorCtr="0">
            <a:spAutoFit/>
          </a:bodyPr>
          <a:lstStyle/>
          <a:p>
            <a:pPr algn="ctr">
              <a:lnSpc>
                <a:spcPct val="90000"/>
              </a:lnSpc>
              <a:buClr>
                <a:srgbClr val="F40000"/>
              </a:buClr>
            </a:pPr>
            <a:r>
              <a:rPr lang="en-US" altLang="ja-JP" sz="2000" b="1" dirty="0">
                <a:latin typeface="Yu Gothic" panose="020B0400000000000000" pitchFamily="34" charset="-128"/>
                <a:ea typeface="Yu Gothic" panose="020B0400000000000000" pitchFamily="34" charset="-128"/>
                <a:cs typeface="Hellix SemiBold"/>
              </a:rPr>
              <a:t>4</a:t>
            </a:r>
            <a:r>
              <a:rPr lang="ja-JP" altLang="en-US" sz="2000" b="1" dirty="0">
                <a:latin typeface="Yu Gothic" panose="020B0400000000000000" pitchFamily="34" charset="-128"/>
                <a:ea typeface="Yu Gothic" panose="020B0400000000000000" pitchFamily="34" charset="-128"/>
                <a:cs typeface="Hellix SemiBold"/>
              </a:rPr>
              <a:t>つの特徴的な</a:t>
            </a:r>
            <a:endParaRPr lang="en-AU" altLang="ja-JP" sz="2000" b="1" dirty="0">
              <a:latin typeface="Yu Gothic" panose="020B0400000000000000" pitchFamily="34" charset="-128"/>
              <a:ea typeface="Yu Gothic" panose="020B0400000000000000" pitchFamily="34" charset="-128"/>
              <a:cs typeface="Hellix SemiBold"/>
            </a:endParaRPr>
          </a:p>
          <a:p>
            <a:pPr algn="ctr">
              <a:lnSpc>
                <a:spcPct val="90000"/>
              </a:lnSpc>
              <a:buClr>
                <a:srgbClr val="F40000"/>
              </a:buClr>
            </a:pPr>
            <a:r>
              <a:rPr lang="ja-JP" altLang="en-US" sz="2000" b="1" dirty="0">
                <a:latin typeface="Yu Gothic" panose="020B0400000000000000" pitchFamily="34" charset="-128"/>
                <a:ea typeface="Yu Gothic" panose="020B0400000000000000" pitchFamily="34" charset="-128"/>
                <a:cs typeface="Hellix SemiBold"/>
              </a:rPr>
              <a:t>スタイル</a:t>
            </a:r>
            <a:r>
              <a:rPr lang="en-US" altLang="ja-JP" sz="2000" b="1" dirty="0">
                <a:latin typeface="Yu Gothic" panose="020B0400000000000000" pitchFamily="34" charset="-128"/>
                <a:ea typeface="Yu Gothic" panose="020B0400000000000000" pitchFamily="34" charset="-128"/>
                <a:cs typeface="Hellix SemiBold"/>
              </a:rPr>
              <a:t>:</a:t>
            </a:r>
          </a:p>
        </p:txBody>
      </p:sp>
      <p:sp>
        <p:nvSpPr>
          <p:cNvPr id="13" name="object 58">
            <a:extLst>
              <a:ext uri="{FF2B5EF4-FFF2-40B4-BE49-F238E27FC236}">
                <a16:creationId xmlns:a16="http://schemas.microsoft.com/office/drawing/2014/main" id="{763B398C-C438-0204-15EA-622F7C9BE7A2}"/>
              </a:ext>
            </a:extLst>
          </p:cNvPr>
          <p:cNvSpPr txBox="1"/>
          <p:nvPr/>
        </p:nvSpPr>
        <p:spPr>
          <a:xfrm>
            <a:off x="1975094" y="2693189"/>
            <a:ext cx="1896225" cy="766813"/>
          </a:xfrm>
          <a:prstGeom prst="rect">
            <a:avLst/>
          </a:prstGeom>
        </p:spPr>
        <p:txBody>
          <a:bodyPr vert="horz" wrap="square" lIns="0" tIns="17145" rIns="0" bIns="0" rtlCol="0" anchor="t" anchorCtr="0">
            <a:spAutoFit/>
          </a:bodyPr>
          <a:lstStyle/>
          <a:p>
            <a:pPr algn="ctr">
              <a:lnSpc>
                <a:spcPct val="90000"/>
              </a:lnSpc>
            </a:pPr>
            <a:r>
              <a:rPr lang="ja-JP" altLang="en-US" dirty="0">
                <a:latin typeface="Yu Gothic" panose="020B0400000000000000" pitchFamily="34" charset="-128"/>
                <a:ea typeface="Yu Gothic" panose="020B0400000000000000" pitchFamily="34" charset="-128"/>
              </a:rPr>
              <a:t>樽不使用、樽使用、</a:t>
            </a:r>
          </a:p>
          <a:p>
            <a:pPr algn="ctr">
              <a:lnSpc>
                <a:spcPct val="90000"/>
              </a:lnSpc>
            </a:pPr>
            <a:r>
              <a:rPr lang="ja-JP" altLang="en-US" dirty="0">
                <a:latin typeface="Yu Gothic" panose="020B0400000000000000" pitchFamily="34" charset="-128"/>
                <a:ea typeface="Yu Gothic" panose="020B0400000000000000" pitchFamily="34" charset="-128"/>
              </a:rPr>
              <a:t>ブレンド、</a:t>
            </a:r>
          </a:p>
          <a:p>
            <a:pPr algn="ctr">
              <a:lnSpc>
                <a:spcPct val="90000"/>
              </a:lnSpc>
            </a:pPr>
            <a:r>
              <a:rPr lang="ja-JP" altLang="en-US" dirty="0">
                <a:latin typeface="Yu Gothic" panose="020B0400000000000000" pitchFamily="34" charset="-128"/>
                <a:ea typeface="Yu Gothic" panose="020B0400000000000000" pitchFamily="34" charset="-128"/>
              </a:rPr>
              <a:t>デザートワイン</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algun Gothic" panose="020B0503020000020004" pitchFamily="34" charset="-127"/>
                <a:cs typeface="Inter Display" panose="02000503000000020004" pitchFamily="2" charset="0"/>
              </a:rPr>
              <a:t>SEMILLON</a:t>
            </a:r>
            <a:endParaRPr lang="en-AU" sz="4400" b="1" cap="all" dirty="0">
              <a:solidFill>
                <a:schemeClr val="bg1"/>
              </a:solidFill>
              <a:ea typeface="Malgun Gothic" panose="020B0503020000020004" pitchFamily="34" charset="-127"/>
              <a:cs typeface="Inter Display" panose="02000503000000020004" pitchFamily="2" charset="0"/>
            </a:endParaRPr>
          </a:p>
        </p:txBody>
      </p:sp>
      <p:sp>
        <p:nvSpPr>
          <p:cNvPr id="24" name="object 58">
            <a:extLst>
              <a:ext uri="{FF2B5EF4-FFF2-40B4-BE49-F238E27FC236}">
                <a16:creationId xmlns:a16="http://schemas.microsoft.com/office/drawing/2014/main" id="{7917F7BB-8A96-804A-9706-5D6D1CCF39BF}"/>
              </a:ext>
            </a:extLst>
          </p:cNvPr>
          <p:cNvSpPr txBox="1"/>
          <p:nvPr/>
        </p:nvSpPr>
        <p:spPr>
          <a:xfrm>
            <a:off x="7694743" y="5099133"/>
            <a:ext cx="3246242" cy="509755"/>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p:txBody>
      </p:sp>
      <p:cxnSp>
        <p:nvCxnSpPr>
          <p:cNvPr id="34" name="Straight Connector 33">
            <a:extLst>
              <a:ext uri="{FF2B5EF4-FFF2-40B4-BE49-F238E27FC236}">
                <a16:creationId xmlns:a16="http://schemas.microsoft.com/office/drawing/2014/main" id="{B1C527DF-1911-A924-26F9-5E9138796AC1}"/>
              </a:ext>
            </a:extLst>
          </p:cNvPr>
          <p:cNvCxnSpPr>
            <a:cxnSpLocks/>
          </p:cNvCxnSpPr>
          <p:nvPr/>
        </p:nvCxnSpPr>
        <p:spPr>
          <a:xfrm>
            <a:off x="1610017" y="5010992"/>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B03C286D-1830-66BB-2B1E-08FF2F13B8E2}"/>
              </a:ext>
            </a:extLst>
          </p:cNvPr>
          <p:cNvCxnSpPr>
            <a:cxnSpLocks/>
          </p:cNvCxnSpPr>
          <p:nvPr/>
        </p:nvCxnSpPr>
        <p:spPr>
          <a:xfrm>
            <a:off x="3792236" y="5010992"/>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D5F7F1A-1B33-98C3-883D-E4592D37C996}"/>
              </a:ext>
            </a:extLst>
          </p:cNvPr>
          <p:cNvCxnSpPr>
            <a:cxnSpLocks/>
          </p:cNvCxnSpPr>
          <p:nvPr/>
        </p:nvCxnSpPr>
        <p:spPr>
          <a:xfrm>
            <a:off x="8259466" y="2728803"/>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9BF8C40-9E26-DCCA-4A87-8EC8AAA62559}"/>
              </a:ext>
            </a:extLst>
          </p:cNvPr>
          <p:cNvCxnSpPr>
            <a:cxnSpLocks/>
          </p:cNvCxnSpPr>
          <p:nvPr/>
        </p:nvCxnSpPr>
        <p:spPr>
          <a:xfrm>
            <a:off x="10714266" y="2720016"/>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0FAE353-D664-0F81-6BDB-E1E4D39A29EC}"/>
              </a:ext>
            </a:extLst>
          </p:cNvPr>
          <p:cNvCxnSpPr>
            <a:cxnSpLocks/>
          </p:cNvCxnSpPr>
          <p:nvPr/>
        </p:nvCxnSpPr>
        <p:spPr>
          <a:xfrm>
            <a:off x="9056762" y="2348078"/>
            <a:ext cx="0" cy="37342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532FFC2-CDDC-43B5-4837-447B06450134}"/>
              </a:ext>
            </a:extLst>
          </p:cNvPr>
          <p:cNvSpPr txBox="1"/>
          <p:nvPr/>
        </p:nvSpPr>
        <p:spPr>
          <a:xfrm>
            <a:off x="7721517" y="1249112"/>
            <a:ext cx="2584800" cy="1077218"/>
          </a:xfrm>
          <a:prstGeom prst="rect">
            <a:avLst/>
          </a:prstGeom>
          <a:noFill/>
        </p:spPr>
        <p:txBody>
          <a:bodyPr wrap="square">
            <a:spAutoFit/>
          </a:bodyPr>
          <a:lstStyle/>
          <a:p>
            <a:pPr algn="ctr"/>
            <a:r>
              <a:rPr lang="ja-JP" altLang="en-US" sz="1600" b="1" dirty="0">
                <a:latin typeface="Yu Gothic Medium" panose="020B0500000000000000" pitchFamily="34" charset="-128"/>
                <a:ea typeface="Yu Gothic Medium" panose="020B0500000000000000" pitchFamily="34" charset="-128"/>
              </a:rPr>
              <a:t>ブレンドは一般的</a:t>
            </a:r>
            <a:endParaRPr lang="en-AU" altLang="ja-JP" sz="1600" b="1" dirty="0">
              <a:latin typeface="Yu Gothic Medium" panose="020B0500000000000000" pitchFamily="34" charset="-128"/>
              <a:ea typeface="Yu Gothic Medium" panose="020B0500000000000000" pitchFamily="34" charset="-128"/>
            </a:endParaRPr>
          </a:p>
          <a:p>
            <a:pPr algn="ctr"/>
            <a:r>
              <a:rPr lang="ja-JP" altLang="en-US" sz="1600" dirty="0">
                <a:latin typeface="Yu Gothic Medium" panose="020B0500000000000000" pitchFamily="34" charset="-128"/>
                <a:ea typeface="Yu Gothic Medium" panose="020B0500000000000000" pitchFamily="34" charset="-128"/>
              </a:rPr>
              <a:t>しばしばソーヴィニヨン・ブランや他の品種とブレンドされる</a:t>
            </a:r>
          </a:p>
        </p:txBody>
      </p:sp>
      <p:sp>
        <p:nvSpPr>
          <p:cNvPr id="29" name="TextBox 28">
            <a:extLst>
              <a:ext uri="{FF2B5EF4-FFF2-40B4-BE49-F238E27FC236}">
                <a16:creationId xmlns:a16="http://schemas.microsoft.com/office/drawing/2014/main" id="{04980D96-6DF2-0301-8BEF-7EB421D1AC3B}"/>
              </a:ext>
            </a:extLst>
          </p:cNvPr>
          <p:cNvSpPr txBox="1"/>
          <p:nvPr/>
        </p:nvSpPr>
        <p:spPr>
          <a:xfrm>
            <a:off x="9134711" y="3149874"/>
            <a:ext cx="3246240" cy="1671227"/>
          </a:xfrm>
          <a:prstGeom prst="rect">
            <a:avLst/>
          </a:prstGeom>
          <a:noFill/>
        </p:spPr>
        <p:txBody>
          <a:bodyPr wrap="square">
            <a:spAutoFit/>
          </a:bodyPr>
          <a:lstStyle/>
          <a:p>
            <a:pPr algn="ctr">
              <a:lnSpc>
                <a:spcPct val="90000"/>
              </a:lnSpc>
              <a:defRPr b="1"/>
            </a:pPr>
            <a:r>
              <a:rPr lang="ja-JP" altLang="en-US" sz="1600" dirty="0">
                <a:latin typeface="Yu Gothic Medium" panose="020B0500000000000000" pitchFamily="34" charset="-128"/>
                <a:ea typeface="Yu Gothic Medium" panose="020B0500000000000000" pitchFamily="34" charset="-128"/>
              </a:rPr>
              <a:t>はつらつと、</a:t>
            </a:r>
          </a:p>
          <a:p>
            <a:pPr algn="ctr">
              <a:lnSpc>
                <a:spcPct val="90000"/>
              </a:lnSpc>
              <a:defRPr b="1"/>
            </a:pPr>
            <a:r>
              <a:rPr lang="ja-JP" altLang="en-US" sz="1600" dirty="0">
                <a:latin typeface="Yu Gothic Medium" panose="020B0500000000000000" pitchFamily="34" charset="-128"/>
                <a:ea typeface="Yu Gothic Medium" panose="020B0500000000000000" pitchFamily="34" charset="-128"/>
              </a:rPr>
              <a:t>クリーンで、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エレガント</a:t>
            </a:r>
            <a:endParaRPr lang="en-AU" altLang="ja-JP" sz="1050" dirty="0">
              <a:latin typeface="Yu Gothic Medium" panose="020B0500000000000000" pitchFamily="34" charset="-128"/>
              <a:ea typeface="Yu Gothic Medium" panose="020B0500000000000000" pitchFamily="34" charset="-128"/>
            </a:endParaRP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果実風味主体、</a:t>
            </a:r>
            <a:endParaRPr lang="en-AU" altLang="ja-JP" sz="1600" dirty="0">
              <a:latin typeface="Yu Gothic Medium" panose="020B0500000000000000" pitchFamily="34" charset="-128"/>
              <a:ea typeface="Yu Gothic Medium" panose="020B0500000000000000" pitchFamily="34" charset="-128"/>
            </a:endParaRP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熟成せずに</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生産される</a:t>
            </a:r>
          </a:p>
          <a:p>
            <a:pPr algn="ctr">
              <a:lnSpc>
                <a:spcPct val="90000"/>
              </a:lnSpc>
              <a:defRPr b="1"/>
            </a:pPr>
            <a:endParaRPr lang="ja-JP" altLang="en-US" dirty="0"/>
          </a:p>
        </p:txBody>
      </p:sp>
      <p:sp>
        <p:nvSpPr>
          <p:cNvPr id="35" name="TextBox 34">
            <a:extLst>
              <a:ext uri="{FF2B5EF4-FFF2-40B4-BE49-F238E27FC236}">
                <a16:creationId xmlns:a16="http://schemas.microsoft.com/office/drawing/2014/main" id="{19768006-E506-4B75-9906-0B295B400B5B}"/>
              </a:ext>
            </a:extLst>
          </p:cNvPr>
          <p:cNvSpPr txBox="1"/>
          <p:nvPr/>
        </p:nvSpPr>
        <p:spPr>
          <a:xfrm>
            <a:off x="6925380" y="3167412"/>
            <a:ext cx="2653310" cy="1866537"/>
          </a:xfrm>
          <a:prstGeom prst="rect">
            <a:avLst/>
          </a:prstGeom>
          <a:noFill/>
        </p:spPr>
        <p:txBody>
          <a:bodyPr wrap="square">
            <a:spAutoFit/>
          </a:bodyPr>
          <a:lstStyle/>
          <a:p>
            <a:pPr algn="ctr">
              <a:lnSpc>
                <a:spcPct val="90000"/>
              </a:lnSpc>
              <a:defRPr b="1"/>
            </a:pPr>
            <a:r>
              <a:rPr lang="ja-JP" altLang="en-US" sz="1600" b="1" dirty="0">
                <a:latin typeface="Yu Gothic Medium" panose="020B0500000000000000" pitchFamily="34" charset="-128"/>
                <a:ea typeface="Yu Gothic Medium" panose="020B0500000000000000" pitchFamily="34" charset="-128"/>
              </a:rPr>
              <a:t>セミヨン</a:t>
            </a:r>
          </a:p>
          <a:p>
            <a:pPr algn="ctr">
              <a:lnSpc>
                <a:spcPct val="90000"/>
              </a:lnSpc>
              <a:defRPr b="1"/>
            </a:pPr>
            <a:r>
              <a:rPr lang="ja-JP" altLang="en-US" sz="1600" b="1" dirty="0">
                <a:latin typeface="Yu Gothic Medium" panose="020B0500000000000000" pitchFamily="34" charset="-128"/>
                <a:ea typeface="Yu Gothic Medium" panose="020B0500000000000000" pitchFamily="34" charset="-128"/>
              </a:rPr>
              <a:t>ブレンドの役割</a:t>
            </a:r>
            <a:endParaRPr lang="en-AU" altLang="ja-JP" sz="1600" b="1" dirty="0">
              <a:latin typeface="Yu Gothic Medium" panose="020B0500000000000000" pitchFamily="34" charset="-128"/>
              <a:ea typeface="Yu Gothic Medium" panose="020B0500000000000000" pitchFamily="34" charset="-128"/>
            </a:endParaRP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セミヨンは</a:t>
            </a: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rPr>
              <a:t>ソーヴィニヨン・</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ブランのシャープな</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風味に果実味や</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円熟味を与える</a:t>
            </a:r>
          </a:p>
          <a:p>
            <a:pPr algn="ctr">
              <a:lnSpc>
                <a:spcPct val="90000"/>
              </a:lnSpc>
              <a:defRPr b="1"/>
            </a:pPr>
            <a:r>
              <a:rPr lang="ja-JP" altLang="en-US" sz="1600" b="1" dirty="0">
                <a:latin typeface="Yu Gothic Medium" panose="020B0500000000000000" pitchFamily="34" charset="-128"/>
                <a:ea typeface="Yu Gothic Medium" panose="020B0500000000000000" pitchFamily="34" charset="-128"/>
              </a:rPr>
              <a:t> </a:t>
            </a:r>
            <a:endParaRPr lang="en-AU" sz="1600" b="1"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78801241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0D720CF1-8EB6-0D7F-1746-0D1B1667AC8A}"/>
              </a:ext>
            </a:extLst>
          </p:cNvPr>
          <p:cNvCxnSpPr>
            <a:cxnSpLocks/>
          </p:cNvCxnSpPr>
          <p:nvPr/>
        </p:nvCxnSpPr>
        <p:spPr>
          <a:xfrm>
            <a:off x="6382890" y="378344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BA6327B-6A1A-83C8-67D3-1326AB12A8F3}"/>
              </a:ext>
            </a:extLst>
          </p:cNvPr>
          <p:cNvCxnSpPr>
            <a:cxnSpLocks/>
          </p:cNvCxnSpPr>
          <p:nvPr/>
        </p:nvCxnSpPr>
        <p:spPr>
          <a:xfrm>
            <a:off x="6287523" y="1949038"/>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B882F6E7-D7EE-1901-3E06-BD1D6F92195F}"/>
              </a:ext>
            </a:extLst>
          </p:cNvPr>
          <p:cNvCxnSpPr>
            <a:cxnSpLocks/>
          </p:cNvCxnSpPr>
          <p:nvPr/>
        </p:nvCxnSpPr>
        <p:spPr>
          <a:xfrm>
            <a:off x="4071486" y="2369775"/>
            <a:ext cx="18698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2B5B81-976E-9868-CB2F-27958D009D45}"/>
              </a:ext>
            </a:extLst>
          </p:cNvPr>
          <p:cNvCxnSpPr>
            <a:cxnSpLocks/>
          </p:cNvCxnSpPr>
          <p:nvPr/>
        </p:nvCxnSpPr>
        <p:spPr>
          <a:xfrm>
            <a:off x="3678276" y="4260283"/>
            <a:ext cx="19657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405353"/>
            <a:ext cx="11283754" cy="1325562"/>
          </a:xfrm>
        </p:spPr>
        <p:txBody>
          <a:bodyPr/>
          <a:lstStyle/>
          <a:p>
            <a:r>
              <a:rPr lang="ja-JP" altLang="en-US" sz="5400" b="1">
                <a:solidFill>
                  <a:schemeClr val="accent3"/>
                </a:solidFill>
                <a:latin typeface="Yu Gothic Medium" panose="020B0500000000000000" pitchFamily="34" charset="-128"/>
                <a:ea typeface="Yu Gothic Medium" panose="020B0500000000000000" pitchFamily="34" charset="-128"/>
              </a:rPr>
              <a:t>主な産地 </a:t>
            </a:r>
            <a:br>
              <a:rPr lang="ja-JP" altLang="en-US" sz="5400" b="1">
                <a:solidFill>
                  <a:schemeClr val="accent3"/>
                </a:solidFill>
                <a:latin typeface="Yu Gothic Medium" panose="020B0500000000000000" pitchFamily="34" charset="-128"/>
                <a:ea typeface="Yu Gothic Medium" panose="020B0500000000000000" pitchFamily="34" charset="-128"/>
              </a:rPr>
            </a:br>
            <a:endParaRPr lang="ja-JP" altLang="en-US" sz="5400" b="1" dirty="0">
              <a:solidFill>
                <a:schemeClr val="accent3"/>
              </a:solidFill>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E0CB1AB2-AABE-4F28-3E58-8E9D89777F84}"/>
              </a:ext>
            </a:extLst>
          </p:cNvPr>
          <p:cNvSpPr txBox="1"/>
          <p:nvPr/>
        </p:nvSpPr>
        <p:spPr>
          <a:xfrm>
            <a:off x="7793147" y="1949038"/>
            <a:ext cx="3901014"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セミヨンとソーヴィニヨン・ブランの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ブレンドは、そのはつらつとした個性で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知られる特徴的なスタイル</a:t>
            </a:r>
          </a:p>
        </p:txBody>
      </p:sp>
      <p:sp>
        <p:nvSpPr>
          <p:cNvPr id="5" name="object 58">
            <a:extLst>
              <a:ext uri="{FF2B5EF4-FFF2-40B4-BE49-F238E27FC236}">
                <a16:creationId xmlns:a16="http://schemas.microsoft.com/office/drawing/2014/main" id="{A4365CF3-BDC5-C9D7-604D-AF1782EAD540}"/>
              </a:ext>
            </a:extLst>
          </p:cNvPr>
          <p:cNvSpPr txBox="1"/>
          <p:nvPr/>
        </p:nvSpPr>
        <p:spPr>
          <a:xfrm>
            <a:off x="7793147" y="1628399"/>
            <a:ext cx="2239244"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マーガレット・リヴァー</a:t>
            </a:r>
            <a:endParaRPr lang="ja-JP" altLang="en-US" sz="1600" b="1" dirty="0">
              <a:latin typeface="Yu Gothic Medium" panose="020B0500000000000000" pitchFamily="34" charset="-128"/>
              <a:ea typeface="Yu Gothic Medium" panose="020B0500000000000000" pitchFamily="34" charset="-128"/>
            </a:endParaRPr>
          </a:p>
        </p:txBody>
      </p:sp>
      <p:sp>
        <p:nvSpPr>
          <p:cNvPr id="6" name="object 58">
            <a:extLst>
              <a:ext uri="{FF2B5EF4-FFF2-40B4-BE49-F238E27FC236}">
                <a16:creationId xmlns:a16="http://schemas.microsoft.com/office/drawing/2014/main" id="{F7AFB5F8-5DB2-5913-DA43-DE0890612824}"/>
              </a:ext>
            </a:extLst>
          </p:cNvPr>
          <p:cNvSpPr txBox="1"/>
          <p:nvPr/>
        </p:nvSpPr>
        <p:spPr>
          <a:xfrm>
            <a:off x="7795009" y="3603708"/>
            <a:ext cx="1294427"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リヴェリナ</a:t>
            </a:r>
            <a:endParaRPr lang="ja-JP" altLang="en-US" sz="1600" b="1" dirty="0">
              <a:latin typeface="Yu Gothic Medium" panose="020B0500000000000000" pitchFamily="34" charset="-128"/>
              <a:ea typeface="Yu Gothic Medium" panose="020B0500000000000000" pitchFamily="34" charset="-128"/>
            </a:endParaRPr>
          </a:p>
        </p:txBody>
      </p:sp>
      <p:sp>
        <p:nvSpPr>
          <p:cNvPr id="7" name="object 58">
            <a:extLst>
              <a:ext uri="{FF2B5EF4-FFF2-40B4-BE49-F238E27FC236}">
                <a16:creationId xmlns:a16="http://schemas.microsoft.com/office/drawing/2014/main" id="{DE4940BF-403B-2123-B107-BBAB76AA688D}"/>
              </a:ext>
            </a:extLst>
          </p:cNvPr>
          <p:cNvSpPr txBox="1"/>
          <p:nvPr/>
        </p:nvSpPr>
        <p:spPr>
          <a:xfrm>
            <a:off x="7795009" y="3924347"/>
            <a:ext cx="3081538" cy="509755"/>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甘美で凝縮感のある複雑な</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貴腐セミヨンのデザートワイン</a:t>
            </a:r>
          </a:p>
        </p:txBody>
      </p:sp>
      <p:sp>
        <p:nvSpPr>
          <p:cNvPr id="8" name="object 58">
            <a:extLst>
              <a:ext uri="{FF2B5EF4-FFF2-40B4-BE49-F238E27FC236}">
                <a16:creationId xmlns:a16="http://schemas.microsoft.com/office/drawing/2014/main" id="{D2E1A69E-A3ED-2D7C-B9C3-35F4C5220F25}"/>
              </a:ext>
            </a:extLst>
          </p:cNvPr>
          <p:cNvSpPr txBox="1"/>
          <p:nvPr/>
        </p:nvSpPr>
        <p:spPr>
          <a:xfrm>
            <a:off x="1129590" y="1650592"/>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バロッサ・ヴァレー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9" name="object 58">
            <a:extLst>
              <a:ext uri="{FF2B5EF4-FFF2-40B4-BE49-F238E27FC236}">
                <a16:creationId xmlns:a16="http://schemas.microsoft.com/office/drawing/2014/main" id="{6B8E67B0-6922-B496-27A9-2AF9643EE63F}"/>
              </a:ext>
            </a:extLst>
          </p:cNvPr>
          <p:cNvSpPr txBox="1"/>
          <p:nvPr/>
        </p:nvSpPr>
        <p:spPr>
          <a:xfrm>
            <a:off x="1581976" y="4129444"/>
            <a:ext cx="1956849"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ハンター・ヴァレー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0" name="object 58">
            <a:extLst>
              <a:ext uri="{FF2B5EF4-FFF2-40B4-BE49-F238E27FC236}">
                <a16:creationId xmlns:a16="http://schemas.microsoft.com/office/drawing/2014/main" id="{CFF95956-6B21-2E47-F981-A18964FF9FCF}"/>
              </a:ext>
            </a:extLst>
          </p:cNvPr>
          <p:cNvSpPr txBox="1"/>
          <p:nvPr/>
        </p:nvSpPr>
        <p:spPr>
          <a:xfrm>
            <a:off x="1581975" y="4474175"/>
            <a:ext cx="3249266" cy="1002197"/>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樽不使用のハンター・ヴァレー・セミヨンは、</a:t>
            </a:r>
            <a:r>
              <a:rPr lang="en-US" altLang="ja-JP" sz="1600" dirty="0">
                <a:latin typeface="Yu Gothic Medium" panose="020B0500000000000000" pitchFamily="34" charset="-128"/>
                <a:ea typeface="Yu Gothic Medium" panose="020B0500000000000000" pitchFamily="34" charset="-128"/>
              </a:rPr>
              <a:t>20</a:t>
            </a:r>
            <a:r>
              <a:rPr lang="ja-JP" altLang="en-US" sz="1600" dirty="0">
                <a:latin typeface="Yu Gothic Medium" panose="020B0500000000000000" pitchFamily="34" charset="-128"/>
                <a:ea typeface="Yu Gothic Medium" panose="020B0500000000000000" pitchFamily="34" charset="-128"/>
              </a:rPr>
              <a:t>年以上もの間優雅に熟成することができる、世界でもユニークなワイン</a:t>
            </a:r>
          </a:p>
        </p:txBody>
      </p:sp>
      <p:sp>
        <p:nvSpPr>
          <p:cNvPr id="11" name="object 58">
            <a:extLst>
              <a:ext uri="{FF2B5EF4-FFF2-40B4-BE49-F238E27FC236}">
                <a16:creationId xmlns:a16="http://schemas.microsoft.com/office/drawing/2014/main" id="{5EC4DF4C-D1DB-93C1-BB4E-6BB13631BFAE}"/>
              </a:ext>
            </a:extLst>
          </p:cNvPr>
          <p:cNvSpPr txBox="1"/>
          <p:nvPr/>
        </p:nvSpPr>
        <p:spPr>
          <a:xfrm>
            <a:off x="1129589" y="1990659"/>
            <a:ext cx="2827339" cy="1248419"/>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典型的には、樽発酵されることが多く、より熟した豊潤なスタイル。近年はより軽やかで溌剌とした繊細なスタイルに移行している</a:t>
            </a:r>
          </a:p>
        </p:txBody>
      </p:sp>
      <p:pic>
        <p:nvPicPr>
          <p:cNvPr id="12" name="Picture Placeholder 8">
            <a:extLst>
              <a:ext uri="{FF2B5EF4-FFF2-40B4-BE49-F238E27FC236}">
                <a16:creationId xmlns:a16="http://schemas.microsoft.com/office/drawing/2014/main" id="{B32C68B2-CB95-FC4B-3795-C588CA6ED49B}"/>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55030" y="368300"/>
            <a:ext cx="2114328" cy="6400800"/>
          </a:xfrm>
          <a:prstGeom prst="rect">
            <a:avLst/>
          </a:prstGeom>
        </p:spPr>
      </p:pic>
      <p:sp>
        <p:nvSpPr>
          <p:cNvPr id="13" name="object 10">
            <a:extLst>
              <a:ext uri="{FF2B5EF4-FFF2-40B4-BE49-F238E27FC236}">
                <a16:creationId xmlns:a16="http://schemas.microsoft.com/office/drawing/2014/main" id="{E810011F-7250-2B08-775A-A42F12CB0096}"/>
              </a:ext>
            </a:extLst>
          </p:cNvPr>
          <p:cNvSpPr txBox="1"/>
          <p:nvPr/>
        </p:nvSpPr>
        <p:spPr>
          <a:xfrm rot="16200000">
            <a:off x="3986076"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algun Gothic" panose="020B0503020000020004" pitchFamily="34" charset="-127"/>
                <a:cs typeface="Inter Display" panose="02000503000000020004" pitchFamily="2" charset="0"/>
              </a:rPr>
              <a:t>SEMILLON</a:t>
            </a:r>
            <a:endParaRPr lang="en-AU" sz="4400" b="1" cap="all" dirty="0">
              <a:solidFill>
                <a:schemeClr val="bg1"/>
              </a:solidFill>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148863277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536483" y="2769964"/>
            <a:ext cx="4988417"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最も栽培されている白品種で、</a:t>
            </a:r>
            <a:br>
              <a:rPr lang="ja-JP" altLang="en-US"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白ワイン生産の半分以上を占める</a:t>
            </a:r>
          </a:p>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オーストラリアは世界最古のブドウ樹の</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いくつかを所有する</a:t>
            </a:r>
          </a:p>
          <a:p>
            <a:pPr>
              <a:spcBef>
                <a:spcPts val="800"/>
              </a:spcBef>
              <a:buClr>
                <a:schemeClr val="bg2"/>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この多彩な品種は表現の異なる</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あらゆる方法で醸造される</a:t>
            </a:r>
          </a:p>
          <a:p>
            <a:pPr>
              <a:spcBef>
                <a:spcPts val="800"/>
              </a:spcBef>
              <a:buClr>
                <a:schemeClr val="bg2"/>
              </a:buClr>
              <a:buFont typeface="Arial" panose="020B0604020202020204" pitchFamily="34" charset="0"/>
              <a:buChar char="•"/>
            </a:pPr>
            <a:r>
              <a:rPr lang="en-US" altLang="ja-JP" dirty="0">
                <a:solidFill>
                  <a:schemeClr val="bg1"/>
                </a:solidFill>
                <a:latin typeface="Yu Gothic Medium" panose="020B0500000000000000" pitchFamily="34" charset="-128"/>
                <a:ea typeface="Yu Gothic Medium" panose="020B0500000000000000" pitchFamily="34" charset="-128"/>
              </a:rPr>
              <a:t>1980</a:t>
            </a:r>
            <a:r>
              <a:rPr lang="ja-JP" altLang="en-US" dirty="0">
                <a:solidFill>
                  <a:schemeClr val="bg1"/>
                </a:solidFill>
                <a:latin typeface="Yu Gothic Medium" panose="020B0500000000000000" pitchFamily="34" charset="-128"/>
                <a:ea typeface="Yu Gothic Medium" panose="020B0500000000000000" pitchFamily="34" charset="-128"/>
              </a:rPr>
              <a:t>年代</a:t>
            </a:r>
            <a:r>
              <a:rPr lang="en-US" altLang="ja-JP" dirty="0">
                <a:solidFill>
                  <a:schemeClr val="bg1"/>
                </a:solidFill>
                <a:latin typeface="Yu Gothic Medium" panose="020B0500000000000000" pitchFamily="34" charset="-128"/>
                <a:ea typeface="Yu Gothic Medium" panose="020B0500000000000000" pitchFamily="34" charset="-128"/>
              </a:rPr>
              <a:t>90</a:t>
            </a:r>
            <a:r>
              <a:rPr lang="ja-JP" altLang="en-US" dirty="0">
                <a:solidFill>
                  <a:schemeClr val="bg1"/>
                </a:solidFill>
                <a:latin typeface="Yu Gothic Medium" panose="020B0500000000000000" pitchFamily="34" charset="-128"/>
                <a:ea typeface="Yu Gothic Medium" panose="020B0500000000000000" pitchFamily="34" charset="-128"/>
              </a:rPr>
              <a:t>年代の大きい樽を使用した</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ワインから、より引き締まったエレガントなスタイルへ変化している</a:t>
            </a:r>
          </a:p>
          <a:p>
            <a:pPr>
              <a:spcBef>
                <a:spcPts val="800"/>
              </a:spcBef>
              <a:buClr>
                <a:schemeClr val="bg2"/>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pic>
        <p:nvPicPr>
          <p:cNvPr id="3" name="Picture 2" descr="A wooden post in a vineyard&#10;&#10;Description automatically generated">
            <a:extLst>
              <a:ext uri="{FF2B5EF4-FFF2-40B4-BE49-F238E27FC236}">
                <a16:creationId xmlns:a16="http://schemas.microsoft.com/office/drawing/2014/main" id="{2A8512DF-6CDE-1E50-51EC-1EC17A3E26C4}"/>
              </a:ext>
            </a:extLst>
          </p:cNvPr>
          <p:cNvPicPr>
            <a:picLocks noChangeAspect="1"/>
          </p:cNvPicPr>
          <p:nvPr/>
        </p:nvPicPr>
        <p:blipFill>
          <a:blip r:embed="rId3">
            <a:extLst>
              <a:ext uri="{28A0092B-C50C-407E-A947-70E740481C1C}">
                <a14:useLocalDpi xmlns:a14="http://schemas.microsoft.com/office/drawing/2010/main"/>
              </a:ext>
            </a:extLst>
          </a:blip>
          <a:srcRect l="4444" t="1634" r="15172" b="1681"/>
          <a:stretch/>
        </p:blipFill>
        <p:spPr>
          <a:xfrm>
            <a:off x="6047974" y="385959"/>
            <a:ext cx="6171262" cy="6083199"/>
          </a:xfrm>
          <a:prstGeom prst="rect">
            <a:avLst/>
          </a:prstGeom>
        </p:spPr>
      </p:pic>
      <p:sp>
        <p:nvSpPr>
          <p:cNvPr id="2" name="object 4">
            <a:extLst>
              <a:ext uri="{FF2B5EF4-FFF2-40B4-BE49-F238E27FC236}">
                <a16:creationId xmlns:a16="http://schemas.microsoft.com/office/drawing/2014/main" id="{57CE5D63-59C4-C391-8D71-CEE501EF727A}"/>
              </a:ext>
            </a:extLst>
          </p:cNvPr>
          <p:cNvSpPr txBox="1"/>
          <p:nvPr/>
        </p:nvSpPr>
        <p:spPr>
          <a:xfrm>
            <a:off x="645465" y="1518924"/>
            <a:ext cx="4879435" cy="603321"/>
          </a:xfrm>
          <a:prstGeom prst="rect">
            <a:avLst/>
          </a:prstGeom>
        </p:spPr>
        <p:txBody>
          <a:bodyPr vert="horz" wrap="square" lIns="0" tIns="11521" rIns="0" bIns="0" rtlCol="0">
            <a:noAutofit/>
          </a:bodyPr>
          <a:lstStyle/>
          <a:p>
            <a:pPr defTabSz="914453">
              <a:lnSpc>
                <a:spcPct val="80000"/>
              </a:lnSpc>
              <a:defRPr/>
            </a:pPr>
            <a:r>
              <a:rPr lang="ja-JP" altLang="en-US" sz="32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オーストラリアの</a:t>
            </a:r>
            <a:br>
              <a:rPr lang="en-AU" altLang="ja-JP" sz="32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sz="32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クラシックな白ワイン</a:t>
            </a:r>
          </a:p>
          <a:p>
            <a:pPr defTabSz="914453">
              <a:lnSpc>
                <a:spcPct val="80000"/>
              </a:lnSpc>
              <a:defRPr/>
            </a:pPr>
            <a:endParaRPr lang="ja-JP" altLang="en-US" sz="3200" b="1" cap="all" dirty="0">
              <a:solidFill>
                <a:schemeClr val="bg2"/>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5" name="Title 4">
            <a:extLst>
              <a:ext uri="{FF2B5EF4-FFF2-40B4-BE49-F238E27FC236}">
                <a16:creationId xmlns:a16="http://schemas.microsoft.com/office/drawing/2014/main" id="{44A566E1-71D4-BC96-22F8-C70FADC82A28}"/>
              </a:ext>
            </a:extLst>
          </p:cNvPr>
          <p:cNvSpPr>
            <a:spLocks noGrp="1"/>
          </p:cNvSpPr>
          <p:nvPr>
            <p:ph type="title"/>
          </p:nvPr>
        </p:nvSpPr>
        <p:spPr>
          <a:xfrm>
            <a:off x="536484" y="674366"/>
            <a:ext cx="5402508" cy="603321"/>
          </a:xfrm>
        </p:spPr>
        <p:txBody>
          <a:bodyPr>
            <a:noAutofit/>
          </a:bodyPr>
          <a:lstStyle/>
          <a:p>
            <a:r>
              <a:rPr lang="ja-JP" altLang="en-US" sz="5400" b="1" cap="all">
                <a:solidFill>
                  <a:schemeClr val="accent3"/>
                </a:solidFill>
                <a:uFill>
                  <a:solidFill>
                    <a:srgbClr val="F40000"/>
                  </a:solidFill>
                </a:uFill>
                <a:latin typeface="Yu Gothic Medium" panose="020B0500000000000000" pitchFamily="34" charset="-128"/>
                <a:ea typeface="Yu Gothic Medium" panose="020B0500000000000000" pitchFamily="34" charset="-128"/>
              </a:rPr>
              <a:t>シャルドネ</a:t>
            </a:r>
            <a:endParaRPr lang="en-US" b="1" dirty="0">
              <a:solidFill>
                <a:schemeClr val="accent3"/>
              </a:solidFill>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71421897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72C1ACCF-5829-5054-128E-4A5E9B2B93CF}"/>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DACE97A-D146-4F7F-4FD2-1D852568DE37}"/>
              </a:ext>
            </a:extLst>
          </p:cNvPr>
          <p:cNvCxnSpPr>
            <a:cxnSpLocks/>
          </p:cNvCxnSpPr>
          <p:nvPr/>
        </p:nvCxnSpPr>
        <p:spPr>
          <a:xfrm>
            <a:off x="6526635" y="2444039"/>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4FBCA3B5-AD16-DD5F-43B1-43F6ECE35ECA}"/>
              </a:ext>
            </a:extLst>
          </p:cNvPr>
          <p:cNvSpPr/>
          <p:nvPr/>
        </p:nvSpPr>
        <p:spPr>
          <a:xfrm>
            <a:off x="7431656" y="1092937"/>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panose="020B0400000000000000" pitchFamily="34" charset="-128"/>
              <a:ea typeface="Yu Gothic" panose="020B0400000000000000" pitchFamily="34" charset="-128"/>
            </a:endParaRPr>
          </a:p>
        </p:txBody>
      </p:sp>
      <p:cxnSp>
        <p:nvCxnSpPr>
          <p:cNvPr id="15" name="Straight Connector 14">
            <a:extLst>
              <a:ext uri="{FF2B5EF4-FFF2-40B4-BE49-F238E27FC236}">
                <a16:creationId xmlns:a16="http://schemas.microsoft.com/office/drawing/2014/main" id="{D68E00B7-ACCC-60DF-84A0-B847EF04856E}"/>
              </a:ext>
            </a:extLst>
          </p:cNvPr>
          <p:cNvCxnSpPr/>
          <p:nvPr/>
        </p:nvCxnSpPr>
        <p:spPr>
          <a:xfrm>
            <a:off x="1350123" y="4256061"/>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39629" y="378848"/>
            <a:ext cx="11283754" cy="1325562"/>
          </a:xfrm>
        </p:spPr>
        <p:txBody>
          <a:bodyPr/>
          <a:lstStyle/>
          <a:p>
            <a:r>
              <a:rPr lang="ja-JP" altLang="en-US" sz="4400" b="1" dirty="0">
                <a:solidFill>
                  <a:schemeClr val="accent2"/>
                </a:solidFill>
                <a:latin typeface="Yu Gothic Medium" panose="020B0500000000000000" pitchFamily="34" charset="-128"/>
                <a:ea typeface="Yu Gothic Medium" panose="020B0500000000000000" pitchFamily="34" charset="-128"/>
              </a:rPr>
              <a:t>スタイルと特徴</a:t>
            </a:r>
            <a:endParaRPr lang="en-US" sz="4400" b="1" dirty="0">
              <a:solidFill>
                <a:schemeClr val="accent2"/>
              </a:solidFill>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E47CF276-A693-C23A-D876-CCF68B22DD0E}"/>
              </a:ext>
            </a:extLst>
          </p:cNvPr>
          <p:cNvSpPr txBox="1"/>
          <p:nvPr/>
        </p:nvSpPr>
        <p:spPr>
          <a:xfrm>
            <a:off x="8272900" y="4866363"/>
            <a:ext cx="1372750"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柑橘</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核果</a:t>
            </a:r>
          </a:p>
          <a:p>
            <a:pPr marL="285750" indent="-285750">
              <a:lnSpc>
                <a:spcPct val="98000"/>
              </a:lnSpc>
              <a:spcAft>
                <a:spcPts val="100"/>
              </a:spcAft>
              <a:buClr>
                <a:schemeClr val="bg2"/>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ナッツ</a:t>
            </a:r>
          </a:p>
          <a:p>
            <a:pPr marL="285750" indent="-285750">
              <a:lnSpc>
                <a:spcPct val="98000"/>
              </a:lnSpc>
              <a:spcAft>
                <a:spcPts val="100"/>
              </a:spcAft>
              <a:buClr>
                <a:schemeClr val="bg2"/>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5" name="object 58">
            <a:extLst>
              <a:ext uri="{FF2B5EF4-FFF2-40B4-BE49-F238E27FC236}">
                <a16:creationId xmlns:a16="http://schemas.microsoft.com/office/drawing/2014/main" id="{96CEE577-D395-5B17-E049-D89D15EA603B}"/>
              </a:ext>
            </a:extLst>
          </p:cNvPr>
          <p:cNvSpPr txBox="1"/>
          <p:nvPr/>
        </p:nvSpPr>
        <p:spPr>
          <a:xfrm>
            <a:off x="843018" y="3036026"/>
            <a:ext cx="1051737" cy="294311"/>
          </a:xfrm>
          <a:prstGeom prst="rect">
            <a:avLst/>
          </a:prstGeom>
        </p:spPr>
        <p:txBody>
          <a:bodyPr vert="horz" wrap="square" lIns="0" tIns="17145" rIns="0" bIns="0" rtlCol="0" anchor="b" anchorCtr="0">
            <a:spAutoFit/>
          </a:bodyPr>
          <a:lstStyle/>
          <a:p>
            <a:r>
              <a:rPr lang="ja-JP" altLang="en-US" b="1" dirty="0">
                <a:solidFill>
                  <a:schemeClr val="accent2"/>
                </a:solidFill>
                <a:latin typeface="Yu Gothic Medium" panose="020B0500000000000000" pitchFamily="34" charset="-128"/>
                <a:ea typeface="Yu Gothic Medium" panose="020B0500000000000000" pitchFamily="34" charset="-128"/>
              </a:rPr>
              <a:t>樽不使用</a:t>
            </a:r>
          </a:p>
        </p:txBody>
      </p:sp>
      <p:sp>
        <p:nvSpPr>
          <p:cNvPr id="6" name="object 58">
            <a:extLst>
              <a:ext uri="{FF2B5EF4-FFF2-40B4-BE49-F238E27FC236}">
                <a16:creationId xmlns:a16="http://schemas.microsoft.com/office/drawing/2014/main" id="{B597CD6D-1B5B-B13B-AA12-F189856667E9}"/>
              </a:ext>
            </a:extLst>
          </p:cNvPr>
          <p:cNvSpPr txBox="1"/>
          <p:nvPr/>
        </p:nvSpPr>
        <p:spPr>
          <a:xfrm>
            <a:off x="8272900" y="4560571"/>
            <a:ext cx="3246242" cy="509755"/>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a:buClr>
                <a:srgbClr val="F40000"/>
              </a:buClr>
            </a:pPr>
            <a:endParaRPr lang="ja-JP" altLang="en-US" sz="1600" b="1" dirty="0">
              <a:latin typeface="Yu Gothic Medium" panose="020B0500000000000000" pitchFamily="34" charset="-128"/>
              <a:ea typeface="Yu Gothic Medium" panose="020B0500000000000000" pitchFamily="34" charset="-128"/>
              <a:cs typeface="Hellix SemiBold"/>
            </a:endParaRPr>
          </a:p>
        </p:txBody>
      </p:sp>
      <p:sp>
        <p:nvSpPr>
          <p:cNvPr id="9" name="object 58">
            <a:extLst>
              <a:ext uri="{FF2B5EF4-FFF2-40B4-BE49-F238E27FC236}">
                <a16:creationId xmlns:a16="http://schemas.microsoft.com/office/drawing/2014/main" id="{D3A52997-085B-2723-D7C3-81BE6A507C42}"/>
              </a:ext>
            </a:extLst>
          </p:cNvPr>
          <p:cNvSpPr txBox="1"/>
          <p:nvPr/>
        </p:nvSpPr>
        <p:spPr>
          <a:xfrm>
            <a:off x="1109078" y="4840947"/>
            <a:ext cx="3602896" cy="1002197"/>
          </a:xfrm>
          <a:prstGeom prst="rect">
            <a:avLst/>
          </a:prstGeom>
        </p:spPr>
        <p:txBody>
          <a:bodyPr vert="horz" wrap="square" lIns="0" tIns="17145" rIns="0" bIns="0" rtlCol="0" anchor="t" anchorCtr="0">
            <a:spAutoFit/>
          </a:bodyPr>
          <a:lstStyle/>
          <a:p>
            <a:pPr algn="ctr"/>
            <a:r>
              <a:rPr lang="ja-JP" altLang="en-US" sz="1600" b="1" dirty="0">
                <a:latin typeface="Yu Gothic Medium" panose="020B0500000000000000" pitchFamily="34" charset="-128"/>
                <a:ea typeface="Yu Gothic Medium" panose="020B0500000000000000" pitchFamily="34" charset="-128"/>
              </a:rPr>
              <a:t>スタイルの多様性</a:t>
            </a:r>
          </a:p>
          <a:p>
            <a:pPr algn="ctr"/>
            <a:r>
              <a:rPr lang="ja-JP" altLang="en-US" sz="1600" dirty="0">
                <a:latin typeface="Yu Gothic Medium" panose="020B0500000000000000" pitchFamily="34" charset="-128"/>
                <a:ea typeface="Yu Gothic Medium" panose="020B0500000000000000" pitchFamily="34" charset="-128"/>
              </a:rPr>
              <a:t>スリムでライト・ボディの冷涼気候の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表現から、リッチで熟した温暖な</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気候の表現まで様々なスタイル</a:t>
            </a:r>
          </a:p>
        </p:txBody>
      </p:sp>
      <p:sp>
        <p:nvSpPr>
          <p:cNvPr id="10" name="object 58">
            <a:extLst>
              <a:ext uri="{FF2B5EF4-FFF2-40B4-BE49-F238E27FC236}">
                <a16:creationId xmlns:a16="http://schemas.microsoft.com/office/drawing/2014/main" id="{323AD611-28C5-2D78-76DA-103B5D4A507B}"/>
              </a:ext>
            </a:extLst>
          </p:cNvPr>
          <p:cNvSpPr txBox="1"/>
          <p:nvPr/>
        </p:nvSpPr>
        <p:spPr>
          <a:xfrm>
            <a:off x="7610255" y="1753741"/>
            <a:ext cx="2226730" cy="1566967"/>
          </a:xfrm>
          <a:prstGeom prst="rect">
            <a:avLst/>
          </a:prstGeom>
        </p:spPr>
        <p:txBody>
          <a:bodyPr vert="horz" wrap="square" lIns="0" tIns="17145" rIns="0" bIns="0" rtlCol="0" anchor="b" anchorCtr="0">
            <a:spAutoFit/>
          </a:bodyPr>
          <a:lstStyle/>
          <a:p>
            <a:pPr algn="ctr">
              <a:lnSpc>
                <a:spcPct val="95000"/>
              </a:lnSpc>
              <a:buClr>
                <a:srgbClr val="F40000"/>
              </a:buClr>
            </a:pPr>
            <a:r>
              <a:rPr lang="ja-JP" altLang="en-US" b="1" dirty="0">
                <a:latin typeface="Yu Gothic" panose="020B0400000000000000" pitchFamily="34" charset="-128"/>
                <a:ea typeface="Yu Gothic" panose="020B0400000000000000" pitchFamily="34" charset="-128"/>
                <a:cs typeface="Hellix SemiBold"/>
              </a:rPr>
              <a:t>オーストラリアの</a:t>
            </a:r>
          </a:p>
          <a:p>
            <a:pPr algn="ctr">
              <a:lnSpc>
                <a:spcPct val="95000"/>
              </a:lnSpc>
              <a:buClr>
                <a:srgbClr val="F40000"/>
              </a:buClr>
            </a:pPr>
            <a:r>
              <a:rPr lang="ja-JP" altLang="en-US" b="1" dirty="0">
                <a:latin typeface="Yu Gothic" panose="020B0400000000000000" pitchFamily="34" charset="-128"/>
                <a:ea typeface="Yu Gothic" panose="020B0400000000000000" pitchFamily="34" charset="-128"/>
                <a:cs typeface="Hellix SemiBold"/>
              </a:rPr>
              <a:t>ワインメーカーは、</a:t>
            </a:r>
          </a:p>
          <a:p>
            <a:pPr algn="ctr">
              <a:lnSpc>
                <a:spcPct val="95000"/>
              </a:lnSpc>
              <a:buClr>
                <a:srgbClr val="F40000"/>
              </a:buClr>
            </a:pPr>
            <a:r>
              <a:rPr lang="ja-JP" altLang="en-US" b="1" dirty="0">
                <a:latin typeface="Yu Gothic" panose="020B0400000000000000" pitchFamily="34" charset="-128"/>
                <a:ea typeface="Yu Gothic" panose="020B0400000000000000" pitchFamily="34" charset="-128"/>
                <a:cs typeface="Hellix SemiBold"/>
              </a:rPr>
              <a:t>この品種のすべての風味と特徴を取り入れる。</a:t>
            </a:r>
          </a:p>
          <a:p>
            <a:pPr algn="ctr">
              <a:lnSpc>
                <a:spcPct val="95000"/>
              </a:lnSpc>
              <a:buClr>
                <a:srgbClr val="F40000"/>
              </a:buClr>
            </a:pPr>
            <a:endParaRPr lang="ja-JP" altLang="en-US" sz="1600" dirty="0">
              <a:latin typeface="Yu Gothic" panose="020B0400000000000000" pitchFamily="34" charset="-128"/>
              <a:ea typeface="Yu Gothic" panose="020B0400000000000000" pitchFamily="34" charset="-128"/>
              <a:cs typeface="Hellix SemiBold"/>
            </a:endParaRPr>
          </a:p>
        </p:txBody>
      </p:sp>
      <p:sp>
        <p:nvSpPr>
          <p:cNvPr id="11" name="object 58">
            <a:extLst>
              <a:ext uri="{FF2B5EF4-FFF2-40B4-BE49-F238E27FC236}">
                <a16:creationId xmlns:a16="http://schemas.microsoft.com/office/drawing/2014/main" id="{6C6E9646-9568-31C2-285B-0C12166B7C20}"/>
              </a:ext>
            </a:extLst>
          </p:cNvPr>
          <p:cNvSpPr txBox="1"/>
          <p:nvPr/>
        </p:nvSpPr>
        <p:spPr>
          <a:xfrm>
            <a:off x="2493273" y="3036026"/>
            <a:ext cx="834506" cy="294311"/>
          </a:xfrm>
          <a:prstGeom prst="rect">
            <a:avLst/>
          </a:prstGeom>
        </p:spPr>
        <p:txBody>
          <a:bodyPr vert="horz" wrap="square" lIns="0" tIns="17145" rIns="0" bIns="0" rtlCol="0" anchor="b" anchorCtr="0">
            <a:spAutoFit/>
          </a:bodyPr>
          <a:lstStyle/>
          <a:p>
            <a:r>
              <a:rPr lang="ja-JP" altLang="en-US" b="1" dirty="0">
                <a:solidFill>
                  <a:schemeClr val="accent2"/>
                </a:solidFill>
                <a:latin typeface="Yu Gothic Medium" panose="020B0500000000000000" pitchFamily="34" charset="-128"/>
                <a:ea typeface="Yu Gothic Medium" panose="020B0500000000000000" pitchFamily="34" charset="-128"/>
              </a:rPr>
              <a:t>樽使用</a:t>
            </a:r>
          </a:p>
        </p:txBody>
      </p:sp>
      <p:sp>
        <p:nvSpPr>
          <p:cNvPr id="12" name="object 58">
            <a:extLst>
              <a:ext uri="{FF2B5EF4-FFF2-40B4-BE49-F238E27FC236}">
                <a16:creationId xmlns:a16="http://schemas.microsoft.com/office/drawing/2014/main" id="{8EE0C8D4-E921-DCB1-5F4A-FC4A24478253}"/>
              </a:ext>
            </a:extLst>
          </p:cNvPr>
          <p:cNvSpPr txBox="1"/>
          <p:nvPr/>
        </p:nvSpPr>
        <p:spPr>
          <a:xfrm>
            <a:off x="3765985" y="3036026"/>
            <a:ext cx="1654674" cy="294311"/>
          </a:xfrm>
          <a:prstGeom prst="rect">
            <a:avLst/>
          </a:prstGeom>
        </p:spPr>
        <p:txBody>
          <a:bodyPr vert="horz" wrap="square" lIns="0" tIns="17145" rIns="0" bIns="0" rtlCol="0" anchor="b" anchorCtr="0">
            <a:spAutoFit/>
          </a:bodyPr>
          <a:lstStyle/>
          <a:p>
            <a:r>
              <a:rPr lang="ja-JP" altLang="en-US" b="1" dirty="0">
                <a:solidFill>
                  <a:schemeClr val="accent2"/>
                </a:solidFill>
                <a:latin typeface="Yu Gothic Medium" panose="020B0500000000000000" pitchFamily="34" charset="-128"/>
                <a:ea typeface="Yu Gothic Medium" panose="020B0500000000000000" pitchFamily="34" charset="-128"/>
              </a:rPr>
              <a:t>スパークリング</a:t>
            </a:r>
          </a:p>
        </p:txBody>
      </p:sp>
      <p:pic>
        <p:nvPicPr>
          <p:cNvPr id="13" name="Picture Placeholder 8">
            <a:extLst>
              <a:ext uri="{FF2B5EF4-FFF2-40B4-BE49-F238E27FC236}">
                <a16:creationId xmlns:a16="http://schemas.microsoft.com/office/drawing/2014/main" id="{9D87E67F-354C-783F-1609-A3FC9C88D05F}"/>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14" name="object 10">
            <a:extLst>
              <a:ext uri="{FF2B5EF4-FFF2-40B4-BE49-F238E27FC236}">
                <a16:creationId xmlns:a16="http://schemas.microsoft.com/office/drawing/2014/main" id="{46E2ACFC-C50F-4BDD-78AA-0CEBBFEE8AA7}"/>
              </a:ext>
            </a:extLst>
          </p:cNvPr>
          <p:cNvSpPr txBox="1"/>
          <p:nvPr/>
        </p:nvSpPr>
        <p:spPr>
          <a:xfrm rot="16200000">
            <a:off x="3985515" y="408816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ea typeface="Yu Gothic" panose="020B0400000000000000" pitchFamily="34" charset="-128"/>
                <a:cs typeface="Inter Display" panose="02000503000000020004" pitchFamily="2" charset="0"/>
              </a:rPr>
              <a:t>CHARDONNAY</a:t>
            </a:r>
            <a:endParaRPr lang="en-AU" sz="3600" b="1" cap="all" dirty="0">
              <a:solidFill>
                <a:schemeClr val="bg1"/>
              </a:solidFill>
              <a:ea typeface="Yu Gothic" panose="020B0400000000000000" pitchFamily="34" charset="-128"/>
              <a:cs typeface="Inter Display" panose="02000503000000020004" pitchFamily="2" charset="0"/>
            </a:endParaRPr>
          </a:p>
        </p:txBody>
      </p:sp>
      <p:cxnSp>
        <p:nvCxnSpPr>
          <p:cNvPr id="17" name="Straight Connector 16">
            <a:extLst>
              <a:ext uri="{FF2B5EF4-FFF2-40B4-BE49-F238E27FC236}">
                <a16:creationId xmlns:a16="http://schemas.microsoft.com/office/drawing/2014/main" id="{F63FDD01-EB46-B5DB-5F16-F4F12AEF6111}"/>
              </a:ext>
            </a:extLst>
          </p:cNvPr>
          <p:cNvCxnSpPr>
            <a:cxnSpLocks/>
          </p:cNvCxnSpPr>
          <p:nvPr/>
        </p:nvCxnSpPr>
        <p:spPr>
          <a:xfrm flipV="1">
            <a:off x="1350123"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884B1E8-C215-9898-0E04-919D2FCB53A7}"/>
              </a:ext>
            </a:extLst>
          </p:cNvPr>
          <p:cNvCxnSpPr>
            <a:cxnSpLocks/>
          </p:cNvCxnSpPr>
          <p:nvPr/>
        </p:nvCxnSpPr>
        <p:spPr>
          <a:xfrm flipV="1">
            <a:off x="2910526" y="3429000"/>
            <a:ext cx="1667" cy="128006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0916B90-FADF-40C1-D6F0-8880181AB285}"/>
              </a:ext>
            </a:extLst>
          </p:cNvPr>
          <p:cNvCxnSpPr>
            <a:cxnSpLocks/>
          </p:cNvCxnSpPr>
          <p:nvPr/>
        </p:nvCxnSpPr>
        <p:spPr>
          <a:xfrm flipV="1">
            <a:off x="4479216" y="3429000"/>
            <a:ext cx="0" cy="827061"/>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353340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lose-up of a vine with grapes&#10;&#10;Description automatically generated">
            <a:extLst>
              <a:ext uri="{FF2B5EF4-FFF2-40B4-BE49-F238E27FC236}">
                <a16:creationId xmlns:a16="http://schemas.microsoft.com/office/drawing/2014/main" id="{25A387EE-DAD8-8C3E-C9B9-C4EA17D0DC93}"/>
              </a:ext>
            </a:extLst>
          </p:cNvPr>
          <p:cNvPicPr>
            <a:picLocks noChangeAspect="1"/>
          </p:cNvPicPr>
          <p:nvPr/>
        </p:nvPicPr>
        <p:blipFill>
          <a:blip r:embed="rId2" cstate="screen">
            <a:extLst>
              <a:ext uri="{28A0092B-C50C-407E-A947-70E740481C1C}">
                <a14:useLocalDpi xmlns:a14="http://schemas.microsoft.com/office/drawing/2010/main"/>
              </a:ext>
            </a:extLst>
          </a:blip>
          <a:srcRect b="56490"/>
          <a:stretch>
            <a:fillRect/>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331025" y="4305621"/>
            <a:ext cx="3397787" cy="1460500"/>
          </a:xfrm>
        </p:spPr>
        <p:txBody>
          <a:bodyPr/>
          <a:lstStyle/>
          <a:p>
            <a:pPr>
              <a:buClr>
                <a:schemeClr val="accent5"/>
              </a:buClr>
            </a:pPr>
            <a:r>
              <a:rPr lang="ja-JP" altLang="en-US" sz="1600" dirty="0">
                <a:latin typeface="Yu Gothic Medium" panose="020B0500000000000000" pitchFamily="34" charset="-128"/>
                <a:ea typeface="Yu Gothic Medium" panose="020B0500000000000000" pitchFamily="34" charset="-128"/>
              </a:rPr>
              <a:t>オーストラリアのワインの先駆者たちはブドウを植え、畑を拡大し、輸出を開始</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panose="020B0400000000000000" pitchFamily="34" charset="-128"/>
              <a:ea typeface="Yu Gothic" panose="020B0400000000000000" pitchFamily="34" charset="-128"/>
            </a:endParaRPr>
          </a:p>
        </p:txBody>
      </p:sp>
      <p:sp>
        <p:nvSpPr>
          <p:cNvPr id="8" name="Oval 7">
            <a:extLst>
              <a:ext uri="{FF2B5EF4-FFF2-40B4-BE49-F238E27FC236}">
                <a16:creationId xmlns:a16="http://schemas.microsoft.com/office/drawing/2014/main" id="{4520626D-7989-8389-1335-4E7EBA5AE5C7}"/>
              </a:ext>
            </a:extLst>
          </p:cNvPr>
          <p:cNvSpPr/>
          <p:nvPr/>
        </p:nvSpPr>
        <p:spPr>
          <a:xfrm>
            <a:off x="58076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panose="020B0400000000000000" pitchFamily="34" charset="-128"/>
              <a:ea typeface="Yu Gothic" panose="020B0400000000000000" pitchFamily="34" charset="-128"/>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2159868" y="3839079"/>
            <a:ext cx="8264292" cy="648587"/>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b="1" dirty="0">
                <a:solidFill>
                  <a:schemeClr val="accent1"/>
                </a:solidFill>
                <a:latin typeface="Yu Gothic" panose="020B0400000000000000" pitchFamily="34" charset="-128"/>
                <a:ea typeface="Yu Gothic" panose="020B0400000000000000" pitchFamily="34" charset="-128"/>
              </a:rPr>
              <a:t>パイオニア時代：</a:t>
            </a:r>
            <a:r>
              <a:rPr lang="en-US" altLang="ja-JP" sz="2400" b="1" dirty="0">
                <a:solidFill>
                  <a:schemeClr val="accent1"/>
                </a:solidFill>
                <a:latin typeface="Yu Gothic" panose="020B0400000000000000" pitchFamily="34" charset="-128"/>
                <a:ea typeface="Yu Gothic" panose="020B0400000000000000" pitchFamily="34" charset="-128"/>
              </a:rPr>
              <a:t>1700</a:t>
            </a:r>
            <a:r>
              <a:rPr lang="ja-JP" altLang="en-US" sz="2400" b="1" dirty="0">
                <a:solidFill>
                  <a:schemeClr val="accent1"/>
                </a:solidFill>
                <a:latin typeface="Yu Gothic" panose="020B0400000000000000" pitchFamily="34" charset="-128"/>
                <a:ea typeface="Yu Gothic" panose="020B0400000000000000" pitchFamily="34" charset="-128"/>
              </a:rPr>
              <a:t>年代後半、</a:t>
            </a:r>
            <a:r>
              <a:rPr lang="en-US" altLang="ja-JP" sz="2400" b="1" dirty="0">
                <a:solidFill>
                  <a:schemeClr val="accent1"/>
                </a:solidFill>
                <a:latin typeface="Yu Gothic" panose="020B0400000000000000" pitchFamily="34" charset="-128"/>
                <a:ea typeface="Yu Gothic" panose="020B0400000000000000" pitchFamily="34" charset="-128"/>
              </a:rPr>
              <a:t>1800</a:t>
            </a:r>
            <a:r>
              <a:rPr lang="ja-JP" altLang="en-US" sz="2400" b="1" dirty="0">
                <a:solidFill>
                  <a:schemeClr val="accent1"/>
                </a:solidFill>
                <a:latin typeface="Yu Gothic" panose="020B0400000000000000" pitchFamily="34" charset="-128"/>
                <a:ea typeface="Yu Gothic" panose="020B0400000000000000" pitchFamily="34" charset="-128"/>
              </a:rPr>
              <a:t>年代</a:t>
            </a: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5987609" y="4305621"/>
            <a:ext cx="258794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ja-JP" altLang="en-US" sz="1400" dirty="0">
                <a:latin typeface="Yu Gothic Medium" panose="020B0500000000000000" pitchFamily="34" charset="-128"/>
                <a:ea typeface="Yu Gothic Medium" panose="020B0500000000000000" pitchFamily="34" charset="-128"/>
              </a:rPr>
              <a:t>ハンター・ヴァレー、</a:t>
            </a:r>
            <a:br>
              <a:rPr lang="ja-JP" altLang="en-US" sz="1400" dirty="0">
                <a:latin typeface="Yu Gothic Medium" panose="020B0500000000000000" pitchFamily="34" charset="-128"/>
                <a:ea typeface="Yu Gothic Medium" panose="020B0500000000000000" pitchFamily="34" charset="-128"/>
              </a:rPr>
            </a:br>
            <a:r>
              <a:rPr lang="ja-JP" altLang="en-US" sz="1400" dirty="0">
                <a:latin typeface="Yu Gothic Medium" panose="020B0500000000000000" pitchFamily="34" charset="-128"/>
                <a:ea typeface="Yu Gothic Medium" panose="020B0500000000000000" pitchFamily="34" charset="-128"/>
              </a:rPr>
              <a:t>タスマニア、ヤラ・ヴァレー、マクラーレン・ヴェイル、</a:t>
            </a:r>
            <a:br>
              <a:rPr lang="en-AU" altLang="ja-JP" sz="1400" dirty="0">
                <a:latin typeface="Yu Gothic Medium" panose="020B0500000000000000" pitchFamily="34" charset="-128"/>
                <a:ea typeface="Yu Gothic Medium" panose="020B0500000000000000" pitchFamily="34" charset="-128"/>
              </a:rPr>
            </a:br>
            <a:r>
              <a:rPr lang="ja-JP" altLang="en-US" sz="1400" dirty="0">
                <a:latin typeface="Yu Gothic Medium" panose="020B0500000000000000" pitchFamily="34" charset="-128"/>
                <a:ea typeface="Yu Gothic Medium" panose="020B0500000000000000" pitchFamily="34" charset="-128"/>
              </a:rPr>
              <a:t>バロッサ、ラザグレンなどの重要な地域が設立される</a:t>
            </a: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9073344" y="4311237"/>
            <a:ext cx="2380312"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ja-JP" altLang="en-US" sz="1600" dirty="0">
                <a:latin typeface="Yu Gothic Medium" panose="020B0500000000000000" pitchFamily="34" charset="-128"/>
                <a:ea typeface="Yu Gothic Medium" panose="020B0500000000000000" pitchFamily="34" charset="-128"/>
              </a:rPr>
              <a:t>ジェームス・バズビーがヨーロッパから今日の貴重な古いブドウの木の起源である何百もの穂木を持ち帰る</a:t>
            </a: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134744" y="1121183"/>
            <a:ext cx="1661263"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ja-JP" altLang="en-US" sz="1600" dirty="0">
                <a:latin typeface="Yu Gothic Medium" panose="020B0500000000000000" pitchFamily="34" charset="-128"/>
                <a:ea typeface="Yu Gothic Medium" panose="020B0500000000000000" pitchFamily="34" charset="-128"/>
              </a:rPr>
              <a:t>国内需要と輸出需要に牽引されて、酒精強化ワインが生産と貿易の大半を占める</a:t>
            </a:r>
          </a:p>
          <a:p>
            <a:pPr>
              <a:spcBef>
                <a:spcPts val="800"/>
              </a:spcBef>
              <a:buClr>
                <a:schemeClr val="accent5"/>
              </a:buClr>
            </a:pPr>
            <a:endParaRPr lang="ja-JP" altLang="en-US" sz="1600" dirty="0">
              <a:latin typeface="Yu Gothic Medium" panose="020B0500000000000000" pitchFamily="34" charset="-128"/>
              <a:ea typeface="Yu Gothic Medium" panose="020B0500000000000000" pitchFamily="34" charset="-128"/>
            </a:endParaRPr>
          </a:p>
          <a:p>
            <a:pPr>
              <a:spcBef>
                <a:spcPts val="800"/>
              </a:spcBef>
              <a:buClr>
                <a:schemeClr val="accent5"/>
              </a:buClr>
            </a:pPr>
            <a:endParaRPr lang="ja-JP" altLang="en-US" sz="1600" dirty="0">
              <a:latin typeface="Yu Gothic Medium" panose="020B0500000000000000" pitchFamily="34" charset="-128"/>
              <a:ea typeface="Yu Gothic Medium" panose="020B0500000000000000" pitchFamily="34" charset="-128"/>
            </a:endParaRPr>
          </a:p>
          <a:p>
            <a:pPr>
              <a:spcBef>
                <a:spcPts val="800"/>
              </a:spcBef>
              <a:buClr>
                <a:schemeClr val="accent5"/>
              </a:buClr>
            </a:pPr>
            <a:endParaRPr lang="ja-JP" altLang="en-US" sz="1600" dirty="0" err="1">
              <a:latin typeface="Yu Gothic Medium" panose="020B0500000000000000" pitchFamily="34" charset="-128"/>
              <a:ea typeface="Yu Gothic Medium" panose="020B0500000000000000" pitchFamily="34" charset="-128"/>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5306550" y="618267"/>
            <a:ext cx="6800105" cy="38477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b="1" dirty="0">
                <a:solidFill>
                  <a:schemeClr val="accent1"/>
                </a:solidFill>
                <a:latin typeface="Yu Gothic Medium" panose="020B0500000000000000" pitchFamily="34" charset="-128"/>
                <a:ea typeface="Yu Gothic Medium" panose="020B0500000000000000" pitchFamily="34" charset="-128"/>
              </a:rPr>
              <a:t>酒精強化ワイン時代：</a:t>
            </a:r>
            <a:r>
              <a:rPr lang="en-US" altLang="ja-JP" sz="2400" b="1" dirty="0">
                <a:solidFill>
                  <a:schemeClr val="accent1"/>
                </a:solidFill>
                <a:latin typeface="Yu Gothic Medium" panose="020B0500000000000000" pitchFamily="34" charset="-128"/>
                <a:ea typeface="Yu Gothic Medium" panose="020B0500000000000000" pitchFamily="34" charset="-128"/>
              </a:rPr>
              <a:t>1900</a:t>
            </a:r>
            <a:r>
              <a:rPr lang="ja-JP" altLang="en-US" sz="2400" b="1" dirty="0">
                <a:solidFill>
                  <a:schemeClr val="accent1"/>
                </a:solidFill>
                <a:latin typeface="Yu Gothic Medium" panose="020B0500000000000000" pitchFamily="34" charset="-128"/>
                <a:ea typeface="Yu Gothic Medium" panose="020B0500000000000000" pitchFamily="34" charset="-128"/>
              </a:rPr>
              <a:t>年から</a:t>
            </a:r>
            <a:r>
              <a:rPr lang="en-US" altLang="ja-JP" sz="2400" b="1" dirty="0">
                <a:solidFill>
                  <a:schemeClr val="accent1"/>
                </a:solidFill>
                <a:latin typeface="Yu Gothic Medium" panose="020B0500000000000000" pitchFamily="34" charset="-128"/>
                <a:ea typeface="Yu Gothic Medium" panose="020B0500000000000000" pitchFamily="34" charset="-128"/>
              </a:rPr>
              <a:t>1940</a:t>
            </a:r>
            <a:r>
              <a:rPr lang="ja-JP" altLang="en-US" sz="2400" b="1" dirty="0">
                <a:solidFill>
                  <a:schemeClr val="accent1"/>
                </a:solidFill>
                <a:latin typeface="Yu Gothic Medium" panose="020B0500000000000000" pitchFamily="34" charset="-128"/>
                <a:ea typeface="Yu Gothic Medium" panose="020B0500000000000000" pitchFamily="34" charset="-128"/>
              </a:rPr>
              <a:t>年代</a:t>
            </a: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7092709" y="1121184"/>
            <a:ext cx="1765563"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ja-JP" altLang="en-US" sz="1600" dirty="0">
                <a:latin typeface="Yu Gothic Medium" panose="020B0500000000000000" pitchFamily="34" charset="-128"/>
                <a:ea typeface="Yu Gothic Medium" panose="020B0500000000000000" pitchFamily="34" charset="-128"/>
              </a:rPr>
              <a:t>ラザグレン・マスカットとミュスカデルは、この時代のハイライト</a:t>
            </a:r>
          </a:p>
        </p:txBody>
      </p:sp>
      <p:sp>
        <p:nvSpPr>
          <p:cNvPr id="10" name="Text Placeholder 2">
            <a:extLst>
              <a:ext uri="{FF2B5EF4-FFF2-40B4-BE49-F238E27FC236}">
                <a16:creationId xmlns:a16="http://schemas.microsoft.com/office/drawing/2014/main" id="{02D3A200-D112-95FA-1ACA-90952D4C7D9F}"/>
              </a:ext>
            </a:extLst>
          </p:cNvPr>
          <p:cNvSpPr txBox="1"/>
          <p:nvPr/>
        </p:nvSpPr>
        <p:spPr>
          <a:xfrm>
            <a:off x="8911524" y="1108157"/>
            <a:ext cx="2880460" cy="2027909"/>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ja-JP" altLang="en-US" sz="1600" dirty="0">
                <a:latin typeface="Yu Gothic Medium" panose="020B0500000000000000" pitchFamily="34" charset="-128"/>
                <a:ea typeface="Yu Gothic Medium" panose="020B0500000000000000" pitchFamily="34" charset="-128"/>
              </a:rPr>
              <a:t>酒精強化ワインの渇望に</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より古いシラーズ、マタロ（ムールヴェードル）と</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グルナッシュのブドウの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樹が保全され</a:t>
            </a:r>
          </a:p>
          <a:p>
            <a:pPr>
              <a:spcBef>
                <a:spcPts val="800"/>
              </a:spcBef>
              <a:buClr>
                <a:schemeClr val="accent5"/>
              </a:buClr>
            </a:pPr>
            <a:r>
              <a:rPr lang="ja-JP" altLang="en-US" sz="1600" dirty="0">
                <a:latin typeface="Yu Gothic Medium" panose="020B0500000000000000" pitchFamily="34" charset="-128"/>
                <a:ea typeface="Yu Gothic Medium" panose="020B0500000000000000" pitchFamily="34" charset="-128"/>
              </a:rPr>
              <a:t>何十年も後に再発見され、大切に保護される</a:t>
            </a:r>
          </a:p>
        </p:txBody>
      </p:sp>
      <p:sp>
        <p:nvSpPr>
          <p:cNvPr id="11" name="Title 1">
            <a:extLst>
              <a:ext uri="{FF2B5EF4-FFF2-40B4-BE49-F238E27FC236}">
                <a16:creationId xmlns:a16="http://schemas.microsoft.com/office/drawing/2014/main" id="{5254EC50-8434-8076-8FED-6A8EA4C268B0}"/>
              </a:ext>
            </a:extLst>
          </p:cNvPr>
          <p:cNvSpPr txBox="1"/>
          <p:nvPr/>
        </p:nvSpPr>
        <p:spPr>
          <a:xfrm>
            <a:off x="326260" y="2158479"/>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000" dirty="0">
                <a:solidFill>
                  <a:schemeClr val="accent5">
                    <a:lumMod val="90000"/>
                  </a:schemeClr>
                </a:solidFill>
                <a:latin typeface="Yu Gothic Medium" panose="020B0400000000000000" pitchFamily="34" charset="-128"/>
                <a:ea typeface="Yu Gothic Medium" panose="020B0400000000000000" pitchFamily="34" charset="-128"/>
              </a:rPr>
              <a:t>オーストラリアワインの歴史</a:t>
            </a:r>
          </a:p>
        </p:txBody>
      </p:sp>
      <p:pic>
        <p:nvPicPr>
          <p:cNvPr id="15" name="Picture 14" descr="Close-up of a vine with grapes&#10;&#10;Description automatically generated">
            <a:extLst>
              <a:ext uri="{FF2B5EF4-FFF2-40B4-BE49-F238E27FC236}">
                <a16:creationId xmlns:a16="http://schemas.microsoft.com/office/drawing/2014/main" id="{CED31A63-0C49-2A3F-025F-F94F5AD310AC}"/>
              </a:ext>
            </a:extLst>
          </p:cNvPr>
          <p:cNvPicPr>
            <a:picLocks noChangeAspect="1"/>
          </p:cNvPicPr>
          <p:nvPr/>
        </p:nvPicPr>
        <p:blipFill>
          <a:blip r:embed="rId2" cstate="screen">
            <a:extLst>
              <a:ext uri="{28A0092B-C50C-407E-A947-70E740481C1C}">
                <a14:useLocalDpi xmlns:a14="http://schemas.microsoft.com/office/drawing/2010/main"/>
              </a:ext>
            </a:extLst>
          </a:blip>
          <a:srcRect t="39800" b="30130"/>
          <a:stretch>
            <a:fillRect/>
          </a:stretch>
        </p:blipFill>
        <p:spPr>
          <a:xfrm>
            <a:off x="400016" y="5537331"/>
            <a:ext cx="3862018" cy="1741988"/>
          </a:xfrm>
          <a:prstGeom prst="rect">
            <a:avLst/>
          </a:prstGeom>
        </p:spPr>
      </p:pic>
    </p:spTree>
    <p:extLst>
      <p:ext uri="{BB962C8B-B14F-4D97-AF65-F5344CB8AC3E}">
        <p14:creationId xmlns:p14="http://schemas.microsoft.com/office/powerpoint/2010/main" val="77723906"/>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40B51D00-025F-8E8E-7356-F6A17FCD8AB1}"/>
              </a:ext>
            </a:extLst>
          </p:cNvPr>
          <p:cNvCxnSpPr>
            <a:cxnSpLocks/>
          </p:cNvCxnSpPr>
          <p:nvPr/>
        </p:nvCxnSpPr>
        <p:spPr>
          <a:xfrm>
            <a:off x="4924253" y="2334982"/>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9E047E4-9582-B3F3-BFB1-AA70615C79BA}"/>
              </a:ext>
            </a:extLst>
          </p:cNvPr>
          <p:cNvCxnSpPr>
            <a:cxnSpLocks/>
          </p:cNvCxnSpPr>
          <p:nvPr/>
        </p:nvCxnSpPr>
        <p:spPr>
          <a:xfrm>
            <a:off x="4924253" y="3828223"/>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942482B-3000-E3E8-0247-E5F244A01511}"/>
              </a:ext>
            </a:extLst>
          </p:cNvPr>
          <p:cNvCxnSpPr>
            <a:cxnSpLocks/>
          </p:cNvCxnSpPr>
          <p:nvPr/>
        </p:nvCxnSpPr>
        <p:spPr>
          <a:xfrm>
            <a:off x="4924253" y="5245962"/>
            <a:ext cx="26346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54123" y="500561"/>
            <a:ext cx="11283754" cy="941918"/>
          </a:xfrm>
        </p:spPr>
        <p:txBody>
          <a:bodyPr/>
          <a:lstStyle/>
          <a:p>
            <a:r>
              <a:rPr lang="ja-JP" altLang="en-US" sz="5400" b="1">
                <a:solidFill>
                  <a:schemeClr val="accent2"/>
                </a:solidFill>
                <a:latin typeface="Yu Gothic Medium" panose="020B0500000000000000" pitchFamily="34" charset="-128"/>
                <a:ea typeface="Yu Gothic Medium" panose="020B0500000000000000" pitchFamily="34" charset="-128"/>
              </a:rPr>
              <a:t>主な産地</a:t>
            </a:r>
            <a:endParaRPr lang="en-US" sz="5400" b="1" dirty="0">
              <a:solidFill>
                <a:schemeClr val="accent2"/>
              </a:solidFill>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BA9BA230-6936-82BD-A9D3-1F0437E2E10C}"/>
              </a:ext>
            </a:extLst>
          </p:cNvPr>
          <p:cNvSpPr txBox="1"/>
          <p:nvPr/>
        </p:nvSpPr>
        <p:spPr>
          <a:xfrm>
            <a:off x="7816755" y="2026568"/>
            <a:ext cx="3678197" cy="1002197"/>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スタイルは繊細で素朴なものから、複雑でミディアム・ボディのものまであります。メロン、柑橘、イチジクの典型的な風味</a:t>
            </a:r>
          </a:p>
        </p:txBody>
      </p:sp>
      <p:sp>
        <p:nvSpPr>
          <p:cNvPr id="5" name="object 58">
            <a:extLst>
              <a:ext uri="{FF2B5EF4-FFF2-40B4-BE49-F238E27FC236}">
                <a16:creationId xmlns:a16="http://schemas.microsoft.com/office/drawing/2014/main" id="{CB301FF8-1B21-102A-8A65-2C2CE7794CDD}"/>
              </a:ext>
            </a:extLst>
          </p:cNvPr>
          <p:cNvSpPr txBox="1"/>
          <p:nvPr/>
        </p:nvSpPr>
        <p:spPr>
          <a:xfrm>
            <a:off x="7797155" y="1731209"/>
            <a:ext cx="4131852" cy="238912"/>
          </a:xfrm>
          <a:prstGeom prst="rect">
            <a:avLst/>
          </a:prstGeom>
        </p:spPr>
        <p:txBody>
          <a:bodyPr vert="horz" wrap="square" lIns="0" tIns="17145" rIns="0" bIns="0" rtlCol="0" anchor="t" anchorCtr="0">
            <a:spAutoFit/>
          </a:bodyPr>
          <a:lstStyle/>
          <a:p>
            <a:pPr>
              <a:lnSpc>
                <a:spcPct val="90000"/>
              </a:lnSpc>
              <a:defRPr sz="1800" b="1"/>
            </a:pPr>
            <a:r>
              <a:rPr lang="ja-JP" altLang="en-US" sz="1600">
                <a:latin typeface="Yu Gothic Medium" panose="020B0500000000000000" pitchFamily="34" charset="-128"/>
                <a:ea typeface="Yu Gothic Medium" panose="020B0500000000000000" pitchFamily="34" charset="-128"/>
              </a:rPr>
              <a:t>モーニングトン・ペニンシュラ</a:t>
            </a:r>
            <a:endParaRPr lang="ja-JP" altLang="en-US" sz="1600" dirty="0">
              <a:latin typeface="Yu Gothic Medium" panose="020B0500000000000000" pitchFamily="34" charset="-128"/>
              <a:ea typeface="Yu Gothic Medium" panose="020B0500000000000000" pitchFamily="34" charset="-128"/>
            </a:endParaRPr>
          </a:p>
        </p:txBody>
      </p:sp>
      <p:sp>
        <p:nvSpPr>
          <p:cNvPr id="6" name="object 58">
            <a:extLst>
              <a:ext uri="{FF2B5EF4-FFF2-40B4-BE49-F238E27FC236}">
                <a16:creationId xmlns:a16="http://schemas.microsoft.com/office/drawing/2014/main" id="{9C59EBFC-B14C-A124-B02E-98E5219794F5}"/>
              </a:ext>
            </a:extLst>
          </p:cNvPr>
          <p:cNvSpPr txBox="1"/>
          <p:nvPr/>
        </p:nvSpPr>
        <p:spPr>
          <a:xfrm>
            <a:off x="7836033" y="4852512"/>
            <a:ext cx="1881106"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ヤラ・ヴァレー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7" name="object 58">
            <a:extLst>
              <a:ext uri="{FF2B5EF4-FFF2-40B4-BE49-F238E27FC236}">
                <a16:creationId xmlns:a16="http://schemas.microsoft.com/office/drawing/2014/main" id="{285572A9-B380-E7E2-975C-5C95F54E42ED}"/>
              </a:ext>
            </a:extLst>
          </p:cNvPr>
          <p:cNvSpPr txBox="1"/>
          <p:nvPr/>
        </p:nvSpPr>
        <p:spPr>
          <a:xfrm>
            <a:off x="7836032" y="5173944"/>
            <a:ext cx="3829397"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高いレベルの酸味と柑橘類、</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核果の風味を持つ上品で熟成の</a:t>
            </a:r>
            <a:endParaRPr lang="en-AU" altLang="ja-JP" sz="1600" dirty="0">
              <a:latin typeface="Yu Gothic Medium" panose="020B0500000000000000" pitchFamily="34" charset="-128"/>
              <a:ea typeface="Yu Gothic Medium" panose="020B0500000000000000" pitchFamily="34" charset="-128"/>
            </a:endParaRPr>
          </a:p>
          <a:p>
            <a:r>
              <a:rPr lang="ja-JP" altLang="en-US" sz="1600" dirty="0">
                <a:latin typeface="Yu Gothic Medium" panose="020B0500000000000000" pitchFamily="34" charset="-128"/>
                <a:ea typeface="Yu Gothic Medium" panose="020B0500000000000000" pitchFamily="34" charset="-128"/>
              </a:rPr>
              <a:t>価値ある冷涼気候のワイン</a:t>
            </a:r>
          </a:p>
        </p:txBody>
      </p:sp>
      <p:sp>
        <p:nvSpPr>
          <p:cNvPr id="8" name="object 58">
            <a:extLst>
              <a:ext uri="{FF2B5EF4-FFF2-40B4-BE49-F238E27FC236}">
                <a16:creationId xmlns:a16="http://schemas.microsoft.com/office/drawing/2014/main" id="{142F6CBB-0999-5C14-9757-7747020AC7DE}"/>
              </a:ext>
            </a:extLst>
          </p:cNvPr>
          <p:cNvSpPr txBox="1"/>
          <p:nvPr/>
        </p:nvSpPr>
        <p:spPr>
          <a:xfrm>
            <a:off x="971011" y="1690688"/>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アデレード・ヒルズ</a:t>
            </a:r>
            <a:endParaRPr lang="ja-JP" altLang="en-US" sz="1600" b="1" dirty="0">
              <a:latin typeface="Yu Gothic Medium" panose="020B0500000000000000" pitchFamily="34" charset="-128"/>
              <a:ea typeface="Yu Gothic Medium" panose="020B0500000000000000" pitchFamily="34" charset="-128"/>
            </a:endParaRPr>
          </a:p>
        </p:txBody>
      </p:sp>
      <p:sp>
        <p:nvSpPr>
          <p:cNvPr id="9" name="object 58">
            <a:extLst>
              <a:ext uri="{FF2B5EF4-FFF2-40B4-BE49-F238E27FC236}">
                <a16:creationId xmlns:a16="http://schemas.microsoft.com/office/drawing/2014/main" id="{BD0FFDCF-DA0B-52F5-6DCC-D093B58B2D44}"/>
              </a:ext>
            </a:extLst>
          </p:cNvPr>
          <p:cNvSpPr txBox="1"/>
          <p:nvPr/>
        </p:nvSpPr>
        <p:spPr>
          <a:xfrm>
            <a:off x="962131" y="4890519"/>
            <a:ext cx="3538772"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マーガレット・リヴァー</a:t>
            </a:r>
            <a:endParaRPr lang="ja-JP" altLang="en-US" sz="1600" b="1" dirty="0">
              <a:latin typeface="Yu Gothic Medium" panose="020B0500000000000000" pitchFamily="34" charset="-128"/>
              <a:ea typeface="Yu Gothic Medium" panose="020B0500000000000000" pitchFamily="34" charset="-128"/>
            </a:endParaRPr>
          </a:p>
        </p:txBody>
      </p:sp>
      <p:sp>
        <p:nvSpPr>
          <p:cNvPr id="10" name="object 58">
            <a:extLst>
              <a:ext uri="{FF2B5EF4-FFF2-40B4-BE49-F238E27FC236}">
                <a16:creationId xmlns:a16="http://schemas.microsoft.com/office/drawing/2014/main" id="{7D211CF1-5133-E370-A7BD-A8470FF07087}"/>
              </a:ext>
            </a:extLst>
          </p:cNvPr>
          <p:cNvSpPr txBox="1"/>
          <p:nvPr/>
        </p:nvSpPr>
        <p:spPr>
          <a:xfrm>
            <a:off x="951435" y="5217097"/>
            <a:ext cx="4006459"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ワールドクラスの熟成ポテンシャルが</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高いワイン、熟した深い果実風味と</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新鮮な酸味を伴う</a:t>
            </a:r>
          </a:p>
        </p:txBody>
      </p:sp>
      <p:sp>
        <p:nvSpPr>
          <p:cNvPr id="11" name="object 58">
            <a:extLst>
              <a:ext uri="{FF2B5EF4-FFF2-40B4-BE49-F238E27FC236}">
                <a16:creationId xmlns:a16="http://schemas.microsoft.com/office/drawing/2014/main" id="{00FF2C2E-CA8C-576A-627A-F35B9741B27C}"/>
              </a:ext>
            </a:extLst>
          </p:cNvPr>
          <p:cNvSpPr txBox="1"/>
          <p:nvPr/>
        </p:nvSpPr>
        <p:spPr>
          <a:xfrm>
            <a:off x="951435" y="2019053"/>
            <a:ext cx="3788345"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エレガントで質感があり細身のワインは、世界トップクラスの冷涼気候スタイルのシャルドネに匹敵する</a:t>
            </a:r>
          </a:p>
        </p:txBody>
      </p:sp>
      <p:sp>
        <p:nvSpPr>
          <p:cNvPr id="12" name="object 58">
            <a:extLst>
              <a:ext uri="{FF2B5EF4-FFF2-40B4-BE49-F238E27FC236}">
                <a16:creationId xmlns:a16="http://schemas.microsoft.com/office/drawing/2014/main" id="{6A9EAE73-81A3-7BF3-DCD3-A4404538C24D}"/>
              </a:ext>
            </a:extLst>
          </p:cNvPr>
          <p:cNvSpPr txBox="1"/>
          <p:nvPr/>
        </p:nvSpPr>
        <p:spPr>
          <a:xfrm>
            <a:off x="7836032" y="3442371"/>
            <a:ext cx="1294427"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タスマニア</a:t>
            </a:r>
            <a:endParaRPr lang="ja-JP" altLang="en-US" sz="1600" b="1" dirty="0">
              <a:latin typeface="Yu Gothic Medium" panose="020B0500000000000000" pitchFamily="34" charset="-128"/>
              <a:ea typeface="Yu Gothic Medium" panose="020B0500000000000000" pitchFamily="34" charset="-128"/>
            </a:endParaRPr>
          </a:p>
        </p:txBody>
      </p:sp>
      <p:sp>
        <p:nvSpPr>
          <p:cNvPr id="13" name="object 58">
            <a:extLst>
              <a:ext uri="{FF2B5EF4-FFF2-40B4-BE49-F238E27FC236}">
                <a16:creationId xmlns:a16="http://schemas.microsoft.com/office/drawing/2014/main" id="{9E03F129-5DEB-192A-7C64-1CCAC324B6FD}"/>
              </a:ext>
            </a:extLst>
          </p:cNvPr>
          <p:cNvSpPr txBox="1"/>
          <p:nvPr/>
        </p:nvSpPr>
        <p:spPr>
          <a:xfrm>
            <a:off x="7836032" y="3785211"/>
            <a:ext cx="3838600" cy="509755"/>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自然な酸味と強い上品な香りの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辛口で繊細なワイン</a:t>
            </a:r>
          </a:p>
        </p:txBody>
      </p:sp>
      <p:sp>
        <p:nvSpPr>
          <p:cNvPr id="14" name="object 58">
            <a:extLst>
              <a:ext uri="{FF2B5EF4-FFF2-40B4-BE49-F238E27FC236}">
                <a16:creationId xmlns:a16="http://schemas.microsoft.com/office/drawing/2014/main" id="{E688C2BE-A6D0-6C48-8CAC-334FB84DA5AD}"/>
              </a:ext>
            </a:extLst>
          </p:cNvPr>
          <p:cNvSpPr txBox="1"/>
          <p:nvPr/>
        </p:nvSpPr>
        <p:spPr>
          <a:xfrm>
            <a:off x="962132" y="3168556"/>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ハンター・ヴァレー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5" name="object 58">
            <a:extLst>
              <a:ext uri="{FF2B5EF4-FFF2-40B4-BE49-F238E27FC236}">
                <a16:creationId xmlns:a16="http://schemas.microsoft.com/office/drawing/2014/main" id="{635C3069-A1E2-28AC-CFF9-37CBF76B32D5}"/>
              </a:ext>
            </a:extLst>
          </p:cNvPr>
          <p:cNvSpPr txBox="1"/>
          <p:nvPr/>
        </p:nvSpPr>
        <p:spPr>
          <a:xfrm>
            <a:off x="971011" y="3499732"/>
            <a:ext cx="3768769" cy="1002197"/>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かつてのオークの影響の強い濃厚でバターのような温暖な気候のスタイルから、よりエレガントで引き締まった、</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風味豊かなワインへと進化している</a:t>
            </a:r>
          </a:p>
        </p:txBody>
      </p:sp>
      <p:pic>
        <p:nvPicPr>
          <p:cNvPr id="16" name="Picture Placeholder 8">
            <a:extLst>
              <a:ext uri="{FF2B5EF4-FFF2-40B4-BE49-F238E27FC236}">
                <a16:creationId xmlns:a16="http://schemas.microsoft.com/office/drawing/2014/main" id="{DA5FA859-C698-C6B5-E57B-647995451D2D}"/>
              </a:ext>
            </a:extLst>
          </p:cNvPr>
          <p:cNvPicPr>
            <a:picLocks noChangeAspect="1"/>
          </p:cNvPicPr>
          <p:nvPr/>
        </p:nvPicPr>
        <p:blipFill>
          <a:blip r:embed="rId2" cstate="screen">
            <a:extLst>
              <a:ext uri="{28A0092B-C50C-407E-A947-70E740481C1C}">
                <a14:useLocalDpi xmlns:a14="http://schemas.microsoft.com/office/drawing/2010/main"/>
              </a:ext>
            </a:extLst>
          </a:blip>
          <a:srcRect l="3648" r="3648"/>
          <a:stretch/>
        </p:blipFill>
        <p:spPr>
          <a:xfrm>
            <a:off x="5275422" y="331418"/>
            <a:ext cx="2114328" cy="6400800"/>
          </a:xfrm>
          <a:prstGeom prst="rect">
            <a:avLst/>
          </a:prstGeom>
        </p:spPr>
      </p:pic>
      <p:sp>
        <p:nvSpPr>
          <p:cNvPr id="3" name="object 10">
            <a:extLst>
              <a:ext uri="{FF2B5EF4-FFF2-40B4-BE49-F238E27FC236}">
                <a16:creationId xmlns:a16="http://schemas.microsoft.com/office/drawing/2014/main" id="{83ED6687-FCA5-30E9-73E6-CF531A8F445C}"/>
              </a:ext>
            </a:extLst>
          </p:cNvPr>
          <p:cNvSpPr txBox="1"/>
          <p:nvPr/>
        </p:nvSpPr>
        <p:spPr>
          <a:xfrm rot="16200000">
            <a:off x="3985515" y="4081692"/>
            <a:ext cx="4652237" cy="473206"/>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ea typeface="Yu Gothic" panose="020B0400000000000000" pitchFamily="34" charset="-128"/>
                <a:cs typeface="Inter Display" panose="02000503000000020004" pitchFamily="2" charset="0"/>
              </a:rPr>
              <a:t>CHARDONNAY</a:t>
            </a:r>
            <a:endParaRPr lang="en-AU" sz="3600" b="1" cap="all" dirty="0">
              <a:solidFill>
                <a:schemeClr val="bg1"/>
              </a:solidFill>
              <a:ea typeface="Yu Gothic"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1093015861"/>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407987" y="654251"/>
            <a:ext cx="5819557" cy="689369"/>
          </a:xfrm>
          <a:prstGeom prst="rect">
            <a:avLst/>
          </a:prstGeom>
        </p:spPr>
        <p:txBody>
          <a:bodyPr vert="horz" wrap="none" lIns="0" tIns="11521" rIns="0" bIns="0" rtlCol="0">
            <a:noAutofit/>
          </a:bodyPr>
          <a:lstStyle/>
          <a:p>
            <a:pPr defTabSz="914453">
              <a:lnSpc>
                <a:spcPct val="80000"/>
              </a:lnSpc>
              <a:defRPr/>
            </a:pPr>
            <a:r>
              <a:rPr lang="ja-JP" altLang="en-US" sz="60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ピノ・ノワール</a:t>
            </a:r>
          </a:p>
          <a:p>
            <a:pPr defTabSz="914453">
              <a:lnSpc>
                <a:spcPct val="80000"/>
              </a:lnSpc>
              <a:defRPr/>
            </a:pPr>
            <a:endParaRPr lang="ja-JP" altLang="en-US" sz="60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519904" y="2665232"/>
            <a:ext cx="4369730"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商業的なワイン業界にとっては比較的遅参者だったが、今では不可欠な品種 </a:t>
            </a:r>
          </a:p>
          <a:p>
            <a:pPr>
              <a:spcBef>
                <a:spcPts val="800"/>
              </a:spcBef>
              <a:buClr>
                <a:schemeClr val="accent5"/>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栽培するのが最も難しいブドウの</a:t>
            </a:r>
            <a:r>
              <a:rPr lang="en-US" altLang="ja-JP" dirty="0">
                <a:solidFill>
                  <a:schemeClr val="bg1"/>
                </a:solidFill>
                <a:latin typeface="Yu Gothic Medium" panose="020B0500000000000000" pitchFamily="34" charset="-128"/>
                <a:ea typeface="Yu Gothic Medium" panose="020B0500000000000000" pitchFamily="34" charset="-128"/>
              </a:rPr>
              <a:t>1</a:t>
            </a:r>
            <a:r>
              <a:rPr lang="ja-JP" altLang="en-US" dirty="0">
                <a:solidFill>
                  <a:schemeClr val="bg1"/>
                </a:solidFill>
                <a:latin typeface="Yu Gothic Medium" panose="020B0500000000000000" pitchFamily="34" charset="-128"/>
                <a:ea typeface="Yu Gothic Medium" panose="020B0500000000000000" pitchFamily="34" charset="-128"/>
              </a:rPr>
              <a:t>つ</a:t>
            </a:r>
          </a:p>
          <a:p>
            <a:pPr>
              <a:spcBef>
                <a:spcPts val="800"/>
              </a:spcBef>
              <a:buClr>
                <a:schemeClr val="accent5"/>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最高品質のものは冷涼気候から</a:t>
            </a:r>
          </a:p>
          <a:p>
            <a:pPr>
              <a:spcBef>
                <a:spcPts val="800"/>
              </a:spcBef>
              <a:buClr>
                <a:schemeClr val="accent5"/>
              </a:buClr>
              <a:buFont typeface="Arial" panose="020B0604020202020204" pitchFamily="34" charset="0"/>
              <a:buChar char="•"/>
            </a:pPr>
            <a:r>
              <a:rPr lang="ja-JP" altLang="en-US" dirty="0">
                <a:solidFill>
                  <a:schemeClr val="bg1"/>
                </a:solidFill>
                <a:latin typeface="Yu Gothic Medium" panose="020B0500000000000000" pitchFamily="34" charset="-128"/>
                <a:ea typeface="Yu Gothic Medium" panose="020B0500000000000000" pitchFamily="34" charset="-128"/>
              </a:rPr>
              <a:t>ワインの品質と複雑さの向上に</a:t>
            </a:r>
            <a:br>
              <a:rPr lang="en-AU" altLang="ja-JP" dirty="0">
                <a:solidFill>
                  <a:schemeClr val="bg1"/>
                </a:solidFill>
                <a:latin typeface="Yu Gothic Medium" panose="020B0500000000000000" pitchFamily="34" charset="-128"/>
                <a:ea typeface="Yu Gothic Medium" panose="020B0500000000000000" pitchFamily="34" charset="-128"/>
              </a:rPr>
            </a:br>
            <a:r>
              <a:rPr lang="ja-JP" altLang="en-US" dirty="0">
                <a:solidFill>
                  <a:schemeClr val="bg1"/>
                </a:solidFill>
                <a:latin typeface="Yu Gothic Medium" panose="020B0500000000000000" pitchFamily="34" charset="-128"/>
                <a:ea typeface="Yu Gothic Medium" panose="020B0500000000000000" pitchFamily="34" charset="-128"/>
              </a:rPr>
              <a:t>クローンの多様性が関連している</a:t>
            </a:r>
          </a:p>
          <a:p>
            <a:pPr>
              <a:spcBef>
                <a:spcPts val="800"/>
              </a:spcBef>
              <a:buClr>
                <a:schemeClr val="accent5"/>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519904" y="1609028"/>
            <a:ext cx="11918390" cy="907601"/>
          </a:xfrm>
          <a:prstGeom prst="rect">
            <a:avLst/>
          </a:prstGeom>
        </p:spPr>
        <p:txBody>
          <a:bodyPr vert="horz" wrap="none" lIns="0" tIns="11521" rIns="0" bIns="0" rtlCol="0">
            <a:noAutofit/>
          </a:bodyPr>
          <a:lstStyle/>
          <a:p>
            <a:pPr defTabSz="914453">
              <a:lnSpc>
                <a:spcPct val="80000"/>
              </a:lnSpc>
              <a:defRPr/>
            </a:pPr>
            <a:r>
              <a:rPr lang="ja-JP" altLang="en-US" sz="32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冷涼気候の魅力</a:t>
            </a:r>
            <a:endParaRPr lang="en-AU" sz="32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7F073793-9A10-6F88-8C4C-911C0FADF84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209" r="16209"/>
          <a:stretch>
            <a:fillRect/>
          </a:stretch>
        </p:blipFill>
        <p:spPr/>
      </p:pic>
    </p:spTree>
    <p:extLst>
      <p:ext uri="{BB962C8B-B14F-4D97-AF65-F5344CB8AC3E}">
        <p14:creationId xmlns:p14="http://schemas.microsoft.com/office/powerpoint/2010/main" val="97549774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13E6899F-3379-7695-55F9-E55DABF41224}"/>
              </a:ext>
            </a:extLst>
          </p:cNvPr>
          <p:cNvCxnSpPr>
            <a:cxnSpLocks/>
          </p:cNvCxnSpPr>
          <p:nvPr/>
        </p:nvCxnSpPr>
        <p:spPr>
          <a:xfrm>
            <a:off x="1828295" y="3909551"/>
            <a:ext cx="38398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AF2F898-5434-197F-F110-C30A1CE08BCD}"/>
              </a:ext>
            </a:extLst>
          </p:cNvPr>
          <p:cNvCxnSpPr>
            <a:cxnSpLocks/>
          </p:cNvCxnSpPr>
          <p:nvPr/>
        </p:nvCxnSpPr>
        <p:spPr>
          <a:xfrm>
            <a:off x="6384022" y="2553096"/>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405C4D6-3BC3-4C5D-D635-26753D81841F}"/>
              </a:ext>
            </a:extLst>
          </p:cNvPr>
          <p:cNvCxnSpPr>
            <a:cxnSpLocks/>
          </p:cNvCxnSpPr>
          <p:nvPr/>
        </p:nvCxnSpPr>
        <p:spPr>
          <a:xfrm>
            <a:off x="4513277" y="2767245"/>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3F6570B-3E23-9CDC-48CE-EC1B4CD8B7A2}"/>
              </a:ext>
            </a:extLst>
          </p:cNvPr>
          <p:cNvSpPr/>
          <p:nvPr/>
        </p:nvSpPr>
        <p:spPr>
          <a:xfrm>
            <a:off x="7431657" y="1493240"/>
            <a:ext cx="2183626" cy="2183626"/>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latin typeface="Yu Gothic Medium" panose="020B0500000000000000" pitchFamily="34" charset="-128"/>
              <a:ea typeface="Yu Gothic Medium" panose="020B05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65126"/>
            <a:ext cx="6153899" cy="712902"/>
          </a:xfrm>
        </p:spPr>
        <p:txBody>
          <a:bodyPr/>
          <a:lstStyle/>
          <a:p>
            <a:r>
              <a:rPr lang="ja-JP" altLang="en-US" sz="4400" b="1" dirty="0">
                <a:solidFill>
                  <a:schemeClr val="accent5"/>
                </a:solidFill>
                <a:latin typeface="Yu Gothic" panose="020B0400000000000000" pitchFamily="34" charset="-128"/>
                <a:ea typeface="Yu Gothic" panose="020B0400000000000000" pitchFamily="34" charset="-128"/>
              </a:rPr>
              <a:t>スタイルと特徴</a:t>
            </a:r>
            <a:endParaRPr lang="en-US" sz="4400" b="1" dirty="0">
              <a:solidFill>
                <a:schemeClr val="accent5"/>
              </a:solidFill>
              <a:latin typeface="Yu Gothic" panose="020B0400000000000000" pitchFamily="34" charset="-128"/>
              <a:ea typeface="Yu Gothic" panose="020B0400000000000000" pitchFamily="34" charset="-128"/>
            </a:endParaRPr>
          </a:p>
        </p:txBody>
      </p:sp>
      <p:sp>
        <p:nvSpPr>
          <p:cNvPr id="4" name="object 58">
            <a:extLst>
              <a:ext uri="{FF2B5EF4-FFF2-40B4-BE49-F238E27FC236}">
                <a16:creationId xmlns:a16="http://schemas.microsoft.com/office/drawing/2014/main" id="{CBE4B37C-5FB7-3028-637B-1DFCB640B932}"/>
              </a:ext>
            </a:extLst>
          </p:cNvPr>
          <p:cNvSpPr txBox="1"/>
          <p:nvPr/>
        </p:nvSpPr>
        <p:spPr>
          <a:xfrm>
            <a:off x="8272900" y="4886130"/>
            <a:ext cx="1856334" cy="766813"/>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チェリー</a:t>
            </a:r>
          </a:p>
          <a:p>
            <a:pPr marL="285750" indent="-285750">
              <a:lnSpc>
                <a:spcPct val="98000"/>
              </a:lnSpc>
              <a:spcAft>
                <a:spcPts val="1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イチゴ</a:t>
            </a:r>
          </a:p>
          <a:p>
            <a:pPr marL="285750" indent="-285750">
              <a:lnSpc>
                <a:spcPct val="98000"/>
              </a:lnSpc>
              <a:spcAft>
                <a:spcPts val="1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ラズベリー</a:t>
            </a:r>
          </a:p>
        </p:txBody>
      </p:sp>
      <p:sp>
        <p:nvSpPr>
          <p:cNvPr id="6" name="object 58">
            <a:extLst>
              <a:ext uri="{FF2B5EF4-FFF2-40B4-BE49-F238E27FC236}">
                <a16:creationId xmlns:a16="http://schemas.microsoft.com/office/drawing/2014/main" id="{E74EA04C-8582-B99D-EE6C-D2077712CEE7}"/>
              </a:ext>
            </a:extLst>
          </p:cNvPr>
          <p:cNvSpPr txBox="1"/>
          <p:nvPr/>
        </p:nvSpPr>
        <p:spPr>
          <a:xfrm>
            <a:off x="7629681" y="2229854"/>
            <a:ext cx="1857818" cy="626710"/>
          </a:xfrm>
          <a:prstGeom prst="rect">
            <a:avLst/>
          </a:prstGeom>
        </p:spPr>
        <p:txBody>
          <a:bodyPr vert="horz" wrap="square" lIns="0" tIns="17145" rIns="0" bIns="0" rtlCol="0" anchor="ctr" anchorCtr="0">
            <a:spAutoFit/>
          </a:bodyPr>
          <a:lstStyle/>
          <a:p>
            <a:pPr algn="ctr">
              <a:lnSpc>
                <a:spcPct val="99000"/>
              </a:lnSpc>
              <a:defRPr b="1">
                <a:solidFill>
                  <a:srgbClr val="FFFFFF"/>
                </a:solidFill>
              </a:defRPr>
            </a:pPr>
            <a:r>
              <a:rPr lang="ja-JP" altLang="en-US" sz="2000" dirty="0">
                <a:latin typeface="Yu Gothic" panose="020B0400000000000000" pitchFamily="34" charset="-128"/>
                <a:ea typeface="Yu Gothic" panose="020B0400000000000000" pitchFamily="34" charset="-128"/>
              </a:rPr>
              <a:t>繊細さと</a:t>
            </a:r>
          </a:p>
          <a:p>
            <a:pPr algn="ctr">
              <a:lnSpc>
                <a:spcPct val="99000"/>
              </a:lnSpc>
              <a:defRPr b="1">
                <a:solidFill>
                  <a:srgbClr val="FFFFFF"/>
                </a:solidFill>
              </a:defRPr>
            </a:pPr>
            <a:r>
              <a:rPr lang="ja-JP" altLang="en-US" sz="2000" dirty="0">
                <a:latin typeface="Yu Gothic" panose="020B0400000000000000" pitchFamily="34" charset="-128"/>
                <a:ea typeface="Yu Gothic" panose="020B0400000000000000" pitchFamily="34" charset="-128"/>
              </a:rPr>
              <a:t>フィネスが特徴</a:t>
            </a:r>
          </a:p>
        </p:txBody>
      </p:sp>
      <p:sp>
        <p:nvSpPr>
          <p:cNvPr id="7" name="object 58">
            <a:extLst>
              <a:ext uri="{FF2B5EF4-FFF2-40B4-BE49-F238E27FC236}">
                <a16:creationId xmlns:a16="http://schemas.microsoft.com/office/drawing/2014/main" id="{442AEB22-1603-7312-8CE9-BDDFB37C08C9}"/>
              </a:ext>
            </a:extLst>
          </p:cNvPr>
          <p:cNvSpPr txBox="1"/>
          <p:nvPr/>
        </p:nvSpPr>
        <p:spPr>
          <a:xfrm>
            <a:off x="672858" y="4521476"/>
            <a:ext cx="2325687" cy="1348318"/>
          </a:xfrm>
          <a:prstGeom prst="rect">
            <a:avLst/>
          </a:prstGeom>
        </p:spPr>
        <p:txBody>
          <a:bodyPr vert="horz" wrap="square" lIns="0" tIns="17145" rIns="0" bIns="0" rtlCol="0" anchor="t" anchorCtr="0">
            <a:spAutoFit/>
          </a:bodyPr>
          <a:lstStyle/>
          <a:p>
            <a:pPr algn="ctr">
              <a:lnSpc>
                <a:spcPct val="90000"/>
              </a:lnSpc>
              <a:buClr>
                <a:srgbClr val="F40000"/>
              </a:buClr>
            </a:pPr>
            <a:r>
              <a:rPr lang="ja-JP" altLang="en-US" sz="1600" b="1" dirty="0">
                <a:latin typeface="Yu Gothic Medium" panose="020B0500000000000000" pitchFamily="34" charset="-128"/>
                <a:ea typeface="Yu Gothic Medium" panose="020B0500000000000000" pitchFamily="34" charset="-128"/>
              </a:rPr>
              <a:t>若い</a:t>
            </a:r>
            <a:endParaRPr lang="en-AU" altLang="ja-JP" sz="1600" b="1" dirty="0">
              <a:latin typeface="Yu Gothic Medium" panose="020B0500000000000000" pitchFamily="34" charset="-128"/>
              <a:ea typeface="Yu Gothic Medium" panose="020B0500000000000000" pitchFamily="34" charset="-128"/>
            </a:endParaRPr>
          </a:p>
          <a:p>
            <a:pPr algn="ctr">
              <a:lnSpc>
                <a:spcPct val="90000"/>
              </a:lnSpc>
              <a:buClr>
                <a:srgbClr val="F40000"/>
              </a:buClr>
            </a:pPr>
            <a:r>
              <a:rPr lang="ja-JP" altLang="en-US" sz="1600" dirty="0">
                <a:latin typeface="Yu Gothic Medium" panose="020B0500000000000000" pitchFamily="34" charset="-128"/>
                <a:ea typeface="Yu Gothic Medium" panose="020B0500000000000000" pitchFamily="34" charset="-128"/>
              </a:rPr>
              <a:t>上質なチェリー、</a:t>
            </a:r>
            <a:br>
              <a:rPr lang="ja-JP" altLang="en-US"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レッドベリーにハーブのニュアンスで、滑らかで艶のある質感を伴う</a:t>
            </a:r>
          </a:p>
          <a:p>
            <a:pPr algn="ctr">
              <a:lnSpc>
                <a:spcPct val="90000"/>
              </a:lnSpc>
              <a:buClr>
                <a:srgbClr val="F40000"/>
              </a:buClr>
            </a:pPr>
            <a:endParaRPr lang="en-AU" sz="1600" dirty="0">
              <a:latin typeface="Yu Gothic Medium" panose="020B0500000000000000" pitchFamily="34" charset="-128"/>
              <a:ea typeface="Yu Gothic Medium" panose="020B0500000000000000" pitchFamily="34" charset="-128"/>
              <a:cs typeface="Hellix SemiBold"/>
            </a:endParaRPr>
          </a:p>
        </p:txBody>
      </p:sp>
      <p:sp>
        <p:nvSpPr>
          <p:cNvPr id="9" name="object 58">
            <a:extLst>
              <a:ext uri="{FF2B5EF4-FFF2-40B4-BE49-F238E27FC236}">
                <a16:creationId xmlns:a16="http://schemas.microsoft.com/office/drawing/2014/main" id="{5972B3A5-744F-8D93-ECE2-472F97B2FE83}"/>
              </a:ext>
            </a:extLst>
          </p:cNvPr>
          <p:cNvSpPr txBox="1"/>
          <p:nvPr/>
        </p:nvSpPr>
        <p:spPr>
          <a:xfrm>
            <a:off x="1439260" y="2407723"/>
            <a:ext cx="3411016" cy="719043"/>
          </a:xfrm>
          <a:prstGeom prst="rect">
            <a:avLst/>
          </a:prstGeom>
        </p:spPr>
        <p:txBody>
          <a:bodyPr vert="horz" wrap="square" lIns="0" tIns="17145" rIns="0" bIns="0" rtlCol="0" anchor="b" anchorCtr="0">
            <a:spAutoFit/>
          </a:bodyPr>
          <a:lstStyle/>
          <a:p>
            <a:pPr algn="ctr">
              <a:lnSpc>
                <a:spcPct val="95000"/>
              </a:lnSpc>
              <a:defRPr b="1"/>
            </a:pPr>
            <a:r>
              <a:rPr lang="ja-JP" altLang="en-US" sz="1600" dirty="0">
                <a:latin typeface="Yu Gothic Medium" panose="020B0500000000000000" pitchFamily="34" charset="-128"/>
                <a:ea typeface="Yu Gothic Medium" panose="020B0500000000000000" pitchFamily="34" charset="-128"/>
              </a:rPr>
              <a:t>ライト・ボディから</a:t>
            </a:r>
            <a:endParaRPr lang="en-AU" altLang="ja-JP" sz="1600" dirty="0">
              <a:latin typeface="Yu Gothic Medium" panose="020B0500000000000000" pitchFamily="34" charset="-128"/>
              <a:ea typeface="Yu Gothic Medium" panose="020B0500000000000000" pitchFamily="34" charset="-128"/>
            </a:endParaRPr>
          </a:p>
          <a:p>
            <a:pPr algn="ctr">
              <a:lnSpc>
                <a:spcPct val="95000"/>
              </a:lnSpc>
              <a:defRPr b="1"/>
            </a:pPr>
            <a:r>
              <a:rPr lang="ja-JP" altLang="en-US" sz="1600" dirty="0">
                <a:latin typeface="Yu Gothic Medium" panose="020B0500000000000000" pitchFamily="34" charset="-128"/>
                <a:ea typeface="Yu Gothic Medium" panose="020B0500000000000000" pitchFamily="34" charset="-128"/>
              </a:rPr>
              <a:t>ミディアム・ボディ、</a:t>
            </a:r>
          </a:p>
          <a:p>
            <a:pPr algn="ctr">
              <a:lnSpc>
                <a:spcPct val="95000"/>
              </a:lnSpc>
              <a:defRPr b="1"/>
            </a:pPr>
            <a:r>
              <a:rPr lang="ja-JP" altLang="en-US" sz="1600" dirty="0">
                <a:latin typeface="Yu Gothic Medium" panose="020B0500000000000000" pitchFamily="34" charset="-128"/>
                <a:ea typeface="Yu Gothic Medium" panose="020B0500000000000000" pitchFamily="34" charset="-128"/>
              </a:rPr>
              <a:t>自然に引き締まったスタイル</a:t>
            </a:r>
          </a:p>
        </p:txBody>
      </p:sp>
      <p:sp>
        <p:nvSpPr>
          <p:cNvPr id="11" name="object 58">
            <a:extLst>
              <a:ext uri="{FF2B5EF4-FFF2-40B4-BE49-F238E27FC236}">
                <a16:creationId xmlns:a16="http://schemas.microsoft.com/office/drawing/2014/main" id="{8CD1B379-FC83-EE8F-B561-86945E280751}"/>
              </a:ext>
            </a:extLst>
          </p:cNvPr>
          <p:cNvSpPr txBox="1"/>
          <p:nvPr/>
        </p:nvSpPr>
        <p:spPr>
          <a:xfrm>
            <a:off x="3218192" y="4521476"/>
            <a:ext cx="1936268" cy="1174552"/>
          </a:xfrm>
          <a:prstGeom prst="rect">
            <a:avLst/>
          </a:prstGeom>
        </p:spPr>
        <p:txBody>
          <a:bodyPr vert="horz" wrap="square" lIns="0" tIns="17145" rIns="0" bIns="0" rtlCol="0" anchor="t" anchorCtr="0">
            <a:spAutoFit/>
          </a:bodyPr>
          <a:lstStyle/>
          <a:p>
            <a:pPr algn="ctr"/>
            <a:r>
              <a:rPr lang="ja-JP" altLang="en-US" sz="1600" b="1" dirty="0">
                <a:latin typeface="Yu Gothic Medium" panose="020B0500000000000000" pitchFamily="34" charset="-128"/>
                <a:ea typeface="Yu Gothic Medium" panose="020B0500000000000000" pitchFamily="34" charset="-128"/>
              </a:rPr>
              <a:t>熟成</a:t>
            </a:r>
            <a:endParaRPr lang="en-AU" altLang="ja-JP" sz="1600" b="1" dirty="0">
              <a:latin typeface="Yu Gothic Medium" panose="020B0500000000000000" pitchFamily="34" charset="-128"/>
              <a:ea typeface="Yu Gothic Medium" panose="020B0500000000000000" pitchFamily="34" charset="-128"/>
            </a:endParaRP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cs typeface="Arial" panose="020B0604020202020204" pitchFamily="34" charset="0"/>
              </a:rPr>
              <a:t>発達した</a:t>
            </a:r>
          </a:p>
          <a:p>
            <a:pPr algn="ctr">
              <a:lnSpc>
                <a:spcPct val="90000"/>
              </a:lnSpc>
              <a:defRPr sz="1200"/>
            </a:pPr>
            <a:r>
              <a:rPr lang="ja-JP" altLang="en-US" sz="1600" dirty="0">
                <a:latin typeface="Yu Gothic Medium" panose="020B0500000000000000" pitchFamily="34" charset="-128"/>
                <a:ea typeface="Yu Gothic Medium" panose="020B0500000000000000" pitchFamily="34" charset="-128"/>
                <a:cs typeface="Arial" panose="020B0604020202020204" pitchFamily="34" charset="0"/>
              </a:rPr>
              <a:t>古典的な土や苔の</a:t>
            </a:r>
            <a:br>
              <a:rPr lang="en-AU" altLang="ja-JP" sz="1600" dirty="0">
                <a:latin typeface="Yu Gothic Medium" panose="020B0500000000000000" pitchFamily="34" charset="-128"/>
                <a:ea typeface="Yu Gothic Medium" panose="020B0500000000000000" pitchFamily="34" charset="-128"/>
                <a:cs typeface="Arial" panose="020B0604020202020204" pitchFamily="34" charset="0"/>
              </a:rPr>
            </a:br>
            <a:r>
              <a:rPr lang="ja-JP" altLang="en-US" sz="1600" dirty="0">
                <a:latin typeface="Yu Gothic Medium" panose="020B0500000000000000" pitchFamily="34" charset="-128"/>
                <a:ea typeface="Yu Gothic Medium" panose="020B0500000000000000" pitchFamily="34" charset="-128"/>
                <a:cs typeface="Arial" panose="020B0604020202020204" pitchFamily="34" charset="0"/>
              </a:rPr>
              <a:t>旨味を伴う特徴</a:t>
            </a:r>
          </a:p>
          <a:p>
            <a:pPr algn="ctr"/>
            <a:endParaRPr lang="ja-JP" altLang="en-US" sz="1600" dirty="0">
              <a:latin typeface="Yu Gothic Medium" panose="020B0500000000000000" pitchFamily="34" charset="-128"/>
              <a:ea typeface="Yu Gothic Medium" panose="020B0500000000000000" pitchFamily="34" charset="-128"/>
            </a:endParaRPr>
          </a:p>
        </p:txBody>
      </p:sp>
      <p:cxnSp>
        <p:nvCxnSpPr>
          <p:cNvPr id="14" name="Straight Connector 13">
            <a:extLst>
              <a:ext uri="{FF2B5EF4-FFF2-40B4-BE49-F238E27FC236}">
                <a16:creationId xmlns:a16="http://schemas.microsoft.com/office/drawing/2014/main" id="{55A481D1-CE55-7F45-5152-69C8170030DA}"/>
              </a:ext>
            </a:extLst>
          </p:cNvPr>
          <p:cNvCxnSpPr>
            <a:cxnSpLocks/>
          </p:cNvCxnSpPr>
          <p:nvPr/>
        </p:nvCxnSpPr>
        <p:spPr>
          <a:xfrm flipV="1">
            <a:off x="1828295" y="391836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15" name="Picture Placeholder 8">
            <a:extLst>
              <a:ext uri="{FF2B5EF4-FFF2-40B4-BE49-F238E27FC236}">
                <a16:creationId xmlns:a16="http://schemas.microsoft.com/office/drawing/2014/main" id="{0C9D700B-EAEF-1D1D-6696-A0D3C5ACE51D}"/>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ABB4ECEC-DEC5-E73D-4F99-14DF61CCA3BE}"/>
              </a:ext>
            </a:extLst>
          </p:cNvPr>
          <p:cNvSpPr txBox="1"/>
          <p:nvPr/>
        </p:nvSpPr>
        <p:spPr>
          <a:xfrm rot="16200000">
            <a:off x="3985515" y="4038412"/>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Yu Gothic" panose="020B0400000000000000" pitchFamily="34" charset="-128"/>
                <a:cs typeface="Inter Display" panose="02000503000000020004" pitchFamily="2" charset="0"/>
              </a:rPr>
              <a:t>PINOT NOIR</a:t>
            </a:r>
            <a:endParaRPr lang="en-AU" sz="4400" b="1" cap="all" dirty="0">
              <a:solidFill>
                <a:schemeClr val="bg1"/>
              </a:solidFill>
              <a:ea typeface="Yu Gothic" panose="020B0400000000000000" pitchFamily="34" charset="-128"/>
              <a:cs typeface="Inter Display" panose="02000503000000020004" pitchFamily="2" charset="0"/>
            </a:endParaRPr>
          </a:p>
        </p:txBody>
      </p:sp>
      <p:cxnSp>
        <p:nvCxnSpPr>
          <p:cNvPr id="17" name="Straight Connector 16">
            <a:extLst>
              <a:ext uri="{FF2B5EF4-FFF2-40B4-BE49-F238E27FC236}">
                <a16:creationId xmlns:a16="http://schemas.microsoft.com/office/drawing/2014/main" id="{162B350F-FD36-2A08-ECC5-A59B361EA6F0}"/>
              </a:ext>
            </a:extLst>
          </p:cNvPr>
          <p:cNvCxnSpPr>
            <a:cxnSpLocks/>
          </p:cNvCxnSpPr>
          <p:nvPr/>
        </p:nvCxnSpPr>
        <p:spPr>
          <a:xfrm>
            <a:off x="6753138" y="4709067"/>
            <a:ext cx="129745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object 58">
            <a:extLst>
              <a:ext uri="{FF2B5EF4-FFF2-40B4-BE49-F238E27FC236}">
                <a16:creationId xmlns:a16="http://schemas.microsoft.com/office/drawing/2014/main" id="{F067EA68-3CB7-8717-FF6D-580F6BC9774D}"/>
              </a:ext>
            </a:extLst>
          </p:cNvPr>
          <p:cNvSpPr txBox="1"/>
          <p:nvPr/>
        </p:nvSpPr>
        <p:spPr>
          <a:xfrm>
            <a:off x="8272900" y="4560571"/>
            <a:ext cx="3246242" cy="509755"/>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a:buClr>
                <a:srgbClr val="F40000"/>
              </a:buClr>
            </a:pPr>
            <a:endParaRPr lang="ja-JP" altLang="en-US" sz="1600" dirty="0">
              <a:latin typeface="Yu Gothic Medium" panose="020B0500000000000000" pitchFamily="34" charset="-128"/>
              <a:ea typeface="Yu Gothic Medium" panose="020B0500000000000000" pitchFamily="34" charset="-128"/>
              <a:cs typeface="Hellix SemiBold"/>
            </a:endParaRPr>
          </a:p>
        </p:txBody>
      </p:sp>
      <p:cxnSp>
        <p:nvCxnSpPr>
          <p:cNvPr id="24" name="Straight Connector 23">
            <a:extLst>
              <a:ext uri="{FF2B5EF4-FFF2-40B4-BE49-F238E27FC236}">
                <a16:creationId xmlns:a16="http://schemas.microsoft.com/office/drawing/2014/main" id="{B45F0676-E377-B27F-E5A0-D20576902A34}"/>
              </a:ext>
            </a:extLst>
          </p:cNvPr>
          <p:cNvCxnSpPr>
            <a:cxnSpLocks/>
          </p:cNvCxnSpPr>
          <p:nvPr/>
        </p:nvCxnSpPr>
        <p:spPr>
          <a:xfrm flipV="1">
            <a:off x="4135267" y="3918364"/>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7559167"/>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B4E2DC78-25B7-00F4-41D6-4333A3CEB550}"/>
              </a:ext>
            </a:extLst>
          </p:cNvPr>
          <p:cNvCxnSpPr>
            <a:cxnSpLocks/>
          </p:cNvCxnSpPr>
          <p:nvPr/>
        </p:nvCxnSpPr>
        <p:spPr>
          <a:xfrm>
            <a:off x="4943564" y="2632505"/>
            <a:ext cx="2574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25685AE-59BC-0DCC-76B3-F7C1FF1FBA95}"/>
              </a:ext>
            </a:extLst>
          </p:cNvPr>
          <p:cNvCxnSpPr>
            <a:cxnSpLocks/>
          </p:cNvCxnSpPr>
          <p:nvPr/>
        </p:nvCxnSpPr>
        <p:spPr>
          <a:xfrm>
            <a:off x="4629752" y="4073954"/>
            <a:ext cx="28887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5400" b="1">
                <a:latin typeface="Yu Gothic Medium" panose="020B0500000000000000" pitchFamily="34" charset="-128"/>
                <a:ea typeface="Yu Gothic Medium" panose="020B0500000000000000" pitchFamily="34" charset="-128"/>
              </a:rPr>
              <a:t>主な産地</a:t>
            </a:r>
            <a:endParaRPr lang="en-US" sz="5400" b="1" dirty="0">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61D039B5-3682-0799-14FC-41012C460519}"/>
              </a:ext>
            </a:extLst>
          </p:cNvPr>
          <p:cNvSpPr txBox="1"/>
          <p:nvPr/>
        </p:nvSpPr>
        <p:spPr>
          <a:xfrm>
            <a:off x="7727865" y="2223733"/>
            <a:ext cx="4350604" cy="982448"/>
          </a:xfrm>
          <a:prstGeom prst="rect">
            <a:avLst/>
          </a:prstGeom>
        </p:spPr>
        <p:txBody>
          <a:bodyPr vert="horz" wrap="square" lIns="0" tIns="17145" rIns="0" bIns="0" rtlCol="0" anchor="t" anchorCtr="0">
            <a:spAutoFit/>
          </a:bodyPr>
          <a:lstStyle/>
          <a:p>
            <a:pPr>
              <a:lnSpc>
                <a:spcPct val="98000"/>
              </a:lnSpc>
            </a:pPr>
            <a:r>
              <a:rPr lang="ja-JP" altLang="en-US" sz="1600" dirty="0">
                <a:latin typeface="Yu Gothic Medium" panose="020B0500000000000000" pitchFamily="34" charset="-128"/>
                <a:ea typeface="Yu Gothic Medium" panose="020B0500000000000000" pitchFamily="34" charset="-128"/>
              </a:rPr>
              <a:t>冷涼気候のため、高品質の</a:t>
            </a:r>
            <a:br>
              <a:rPr lang="ja-JP" altLang="en-US"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ピノ・ノワールの生産に最適。</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典型的には、ライト・ボディからミディアム</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ボディ、繊細なチェリーとイチゴの風味</a:t>
            </a:r>
          </a:p>
        </p:txBody>
      </p:sp>
      <p:sp>
        <p:nvSpPr>
          <p:cNvPr id="5" name="object 58">
            <a:extLst>
              <a:ext uri="{FF2B5EF4-FFF2-40B4-BE49-F238E27FC236}">
                <a16:creationId xmlns:a16="http://schemas.microsoft.com/office/drawing/2014/main" id="{24AA21CD-F4B6-3002-841D-1346377A0ABD}"/>
              </a:ext>
            </a:extLst>
          </p:cNvPr>
          <p:cNvSpPr txBox="1"/>
          <p:nvPr/>
        </p:nvSpPr>
        <p:spPr>
          <a:xfrm>
            <a:off x="899614" y="3563814"/>
            <a:ext cx="3588728"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モーニングトン・ペニンシュラ</a:t>
            </a:r>
            <a:endParaRPr lang="ja-JP" altLang="en-US" sz="1600" b="1" dirty="0">
              <a:latin typeface="Yu Gothic Medium" panose="020B0500000000000000" pitchFamily="34" charset="-128"/>
              <a:ea typeface="Yu Gothic Medium" panose="020B0500000000000000" pitchFamily="34" charset="-128"/>
            </a:endParaRPr>
          </a:p>
        </p:txBody>
      </p:sp>
      <p:sp>
        <p:nvSpPr>
          <p:cNvPr id="6" name="object 58">
            <a:extLst>
              <a:ext uri="{FF2B5EF4-FFF2-40B4-BE49-F238E27FC236}">
                <a16:creationId xmlns:a16="http://schemas.microsoft.com/office/drawing/2014/main" id="{4C28F6FA-5C3B-F5D9-0B73-1191217C21DE}"/>
              </a:ext>
            </a:extLst>
          </p:cNvPr>
          <p:cNvSpPr txBox="1"/>
          <p:nvPr/>
        </p:nvSpPr>
        <p:spPr>
          <a:xfrm>
            <a:off x="1179497" y="1959649"/>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アデレード・ヒルズ</a:t>
            </a:r>
            <a:endParaRPr lang="ja-JP" altLang="en-US" sz="1600" b="1" dirty="0">
              <a:latin typeface="Yu Gothic Medium" panose="020B0500000000000000" pitchFamily="34" charset="-128"/>
              <a:ea typeface="Yu Gothic Medium" panose="020B0500000000000000" pitchFamily="34" charset="-128"/>
            </a:endParaRPr>
          </a:p>
        </p:txBody>
      </p:sp>
      <p:sp>
        <p:nvSpPr>
          <p:cNvPr id="7" name="object 58">
            <a:extLst>
              <a:ext uri="{FF2B5EF4-FFF2-40B4-BE49-F238E27FC236}">
                <a16:creationId xmlns:a16="http://schemas.microsoft.com/office/drawing/2014/main" id="{BA7436F5-E5FD-DB1C-80E0-AF5B3D9749E4}"/>
              </a:ext>
            </a:extLst>
          </p:cNvPr>
          <p:cNvSpPr txBox="1"/>
          <p:nvPr/>
        </p:nvSpPr>
        <p:spPr>
          <a:xfrm>
            <a:off x="7727865" y="1900689"/>
            <a:ext cx="1324696"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タスマニア</a:t>
            </a:r>
            <a:endParaRPr lang="ja-JP" altLang="en-US" sz="1600" b="1" dirty="0">
              <a:latin typeface="Yu Gothic Medium" panose="020B0500000000000000" pitchFamily="34" charset="-128"/>
              <a:ea typeface="Yu Gothic Medium" panose="020B0500000000000000" pitchFamily="34" charset="-128"/>
            </a:endParaRPr>
          </a:p>
        </p:txBody>
      </p:sp>
      <p:sp>
        <p:nvSpPr>
          <p:cNvPr id="8" name="object 58">
            <a:extLst>
              <a:ext uri="{FF2B5EF4-FFF2-40B4-BE49-F238E27FC236}">
                <a16:creationId xmlns:a16="http://schemas.microsoft.com/office/drawing/2014/main" id="{CDBA22F3-84D9-ECD6-B820-BDD4AB86EEDC}"/>
              </a:ext>
            </a:extLst>
          </p:cNvPr>
          <p:cNvSpPr txBox="1"/>
          <p:nvPr/>
        </p:nvSpPr>
        <p:spPr>
          <a:xfrm>
            <a:off x="899614" y="3876383"/>
            <a:ext cx="3653336" cy="741165"/>
          </a:xfrm>
          <a:prstGeom prst="rect">
            <a:avLst/>
          </a:prstGeom>
        </p:spPr>
        <p:txBody>
          <a:bodyPr vert="horz" wrap="square" lIns="0" tIns="17145" rIns="0" bIns="0" rtlCol="0" anchor="t" anchorCtr="0">
            <a:spAutoFit/>
          </a:bodyPr>
          <a:lstStyle/>
          <a:p>
            <a:pPr>
              <a:lnSpc>
                <a:spcPct val="98000"/>
              </a:lnSpc>
            </a:pPr>
            <a:r>
              <a:rPr lang="ja-JP" altLang="en-US" sz="1600" dirty="0">
                <a:latin typeface="Yu Gothic Medium" panose="020B0500000000000000" pitchFamily="34" charset="-128"/>
                <a:ea typeface="Yu Gothic Medium" panose="020B0500000000000000" pitchFamily="34" charset="-128"/>
              </a:rPr>
              <a:t>涼しい海辺の地域で、イチゴと</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チェリーの風味と酸味の骨格を持つ</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ミディアム・ボディワインを生産</a:t>
            </a:r>
          </a:p>
        </p:txBody>
      </p:sp>
      <p:sp>
        <p:nvSpPr>
          <p:cNvPr id="9" name="object 58">
            <a:extLst>
              <a:ext uri="{FF2B5EF4-FFF2-40B4-BE49-F238E27FC236}">
                <a16:creationId xmlns:a16="http://schemas.microsoft.com/office/drawing/2014/main" id="{5D138773-D730-9B5C-9182-B6231AAC13B4}"/>
              </a:ext>
            </a:extLst>
          </p:cNvPr>
          <p:cNvSpPr txBox="1"/>
          <p:nvPr/>
        </p:nvSpPr>
        <p:spPr>
          <a:xfrm>
            <a:off x="1179496" y="2254517"/>
            <a:ext cx="3798451" cy="1002197"/>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標高が高く冷涼な気候のため、</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より豊かで熟したチェリー、ベリーの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風味をもつミディアム・ボディのスタイル</a:t>
            </a:r>
          </a:p>
        </p:txBody>
      </p:sp>
      <p:sp>
        <p:nvSpPr>
          <p:cNvPr id="10" name="object 58">
            <a:extLst>
              <a:ext uri="{FF2B5EF4-FFF2-40B4-BE49-F238E27FC236}">
                <a16:creationId xmlns:a16="http://schemas.microsoft.com/office/drawing/2014/main" id="{8D263572-1DD6-B844-C7D4-65C1E4245D92}"/>
              </a:ext>
            </a:extLst>
          </p:cNvPr>
          <p:cNvSpPr txBox="1"/>
          <p:nvPr/>
        </p:nvSpPr>
        <p:spPr>
          <a:xfrm>
            <a:off x="7727865" y="3695581"/>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ヤラ・ヴァレー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1" name="object 58">
            <a:extLst>
              <a:ext uri="{FF2B5EF4-FFF2-40B4-BE49-F238E27FC236}">
                <a16:creationId xmlns:a16="http://schemas.microsoft.com/office/drawing/2014/main" id="{54A9DA84-6623-6A4B-8C3F-5880C7D47E3B}"/>
              </a:ext>
            </a:extLst>
          </p:cNvPr>
          <p:cNvSpPr txBox="1"/>
          <p:nvPr/>
        </p:nvSpPr>
        <p:spPr>
          <a:xfrm>
            <a:off x="7727865" y="4009304"/>
            <a:ext cx="4178586" cy="1002197"/>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標高や方角が異なるため、さまざまな</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表現が可能。チェリー、イチゴ、プラムの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風味を持ち、典型的にはライト・ボディから</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ミディアム・ボディ</a:t>
            </a:r>
          </a:p>
        </p:txBody>
      </p:sp>
      <p:pic>
        <p:nvPicPr>
          <p:cNvPr id="12" name="Picture Placeholder 8">
            <a:extLst>
              <a:ext uri="{FF2B5EF4-FFF2-40B4-BE49-F238E27FC236}">
                <a16:creationId xmlns:a16="http://schemas.microsoft.com/office/drawing/2014/main" id="{3B73C61F-AC13-7586-3262-774F1DB070EF}"/>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3" name="object 10">
            <a:extLst>
              <a:ext uri="{FF2B5EF4-FFF2-40B4-BE49-F238E27FC236}">
                <a16:creationId xmlns:a16="http://schemas.microsoft.com/office/drawing/2014/main" id="{D3524000-460B-67AA-014D-34D79392D70D}"/>
              </a:ext>
            </a:extLst>
          </p:cNvPr>
          <p:cNvSpPr txBox="1"/>
          <p:nvPr/>
        </p:nvSpPr>
        <p:spPr>
          <a:xfrm rot="16200000">
            <a:off x="3985515" y="4038412"/>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Yu Gothic" panose="020B0400000000000000" pitchFamily="34" charset="-128"/>
                <a:cs typeface="Inter Display" panose="02000503000000020004" pitchFamily="2" charset="0"/>
              </a:rPr>
              <a:t>PINOT NOIR</a:t>
            </a:r>
            <a:endParaRPr lang="en-AU" sz="4400" b="1" cap="all" dirty="0">
              <a:solidFill>
                <a:schemeClr val="bg1"/>
              </a:solidFill>
              <a:ea typeface="Yu Gothic" panose="020B0400000000000000" pitchFamily="34" charset="-128"/>
              <a:cs typeface="Inter Display" panose="02000503000000020004" pitchFamily="2" charset="0"/>
            </a:endParaRPr>
          </a:p>
        </p:txBody>
      </p:sp>
    </p:spTree>
    <p:extLst>
      <p:ext uri="{BB962C8B-B14F-4D97-AF65-F5344CB8AC3E}">
        <p14:creationId xmlns:p14="http://schemas.microsoft.com/office/powerpoint/2010/main" val="4104312649"/>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480874" y="3506316"/>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pPr>
            <a:endParaRPr lang="en-US" sz="1600" dirty="0">
              <a:solidFill>
                <a:schemeClr val="bg1"/>
              </a:solidFill>
              <a:latin typeface="Malgun Gothic" panose="020B0503020000020004" pitchFamily="34" charset="-127"/>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523923" y="1294393"/>
            <a:ext cx="11918390" cy="907601"/>
          </a:xfrm>
          <a:prstGeom prst="rect">
            <a:avLst/>
          </a:prstGeom>
        </p:spPr>
        <p:txBody>
          <a:bodyPr vert="horz" wrap="none" lIns="0" tIns="11521" rIns="0" bIns="0" rtlCol="0">
            <a:noAutofit/>
          </a:bodyPr>
          <a:lstStyle/>
          <a:p>
            <a:pPr defTabSz="914453">
              <a:lnSpc>
                <a:spcPct val="80000"/>
              </a:lnSpc>
              <a:defRPr/>
            </a:pPr>
            <a:r>
              <a:rPr lang="ja-JP" altLang="en-US" sz="3200" b="1" cap="all">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クラシックの再生</a:t>
            </a:r>
          </a:p>
          <a:p>
            <a:pPr defTabSz="914453">
              <a:lnSpc>
                <a:spcPct val="80000"/>
              </a:lnSpc>
              <a:defRPr/>
            </a:pPr>
            <a:endParaRPr lang="ja-JP" altLang="en-US" sz="32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pic>
        <p:nvPicPr>
          <p:cNvPr id="13" name="Picture Placeholder 12" descr="A bunch of grapes on a vine&#10;&#10;Description automatically generated">
            <a:extLst>
              <a:ext uri="{FF2B5EF4-FFF2-40B4-BE49-F238E27FC236}">
                <a16:creationId xmlns:a16="http://schemas.microsoft.com/office/drawing/2014/main" id="{9F159C8C-3DD5-37E8-60E1-06B1F73046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7" r="16197"/>
          <a:stretch>
            <a:fillRect/>
          </a:stretch>
        </p:blipFill>
        <p:spPr/>
      </p:pic>
      <p:sp>
        <p:nvSpPr>
          <p:cNvPr id="9" name="Title 8">
            <a:extLst>
              <a:ext uri="{FF2B5EF4-FFF2-40B4-BE49-F238E27FC236}">
                <a16:creationId xmlns:a16="http://schemas.microsoft.com/office/drawing/2014/main" id="{37E7D677-0764-ACA2-00D9-D00CF6F8B185}"/>
              </a:ext>
            </a:extLst>
          </p:cNvPr>
          <p:cNvSpPr>
            <a:spLocks noGrp="1"/>
          </p:cNvSpPr>
          <p:nvPr>
            <p:ph type="title"/>
          </p:nvPr>
        </p:nvSpPr>
        <p:spPr>
          <a:xfrm>
            <a:off x="523923" y="525525"/>
            <a:ext cx="5402508" cy="768868"/>
          </a:xfrm>
        </p:spPr>
        <p:txBody>
          <a:bodyPr/>
          <a:lstStyle/>
          <a:p>
            <a:r>
              <a:rPr lang="ja-JP" altLang="en-US" sz="5400" b="1" dirty="0">
                <a:solidFill>
                  <a:schemeClr val="accent5"/>
                </a:solidFill>
                <a:latin typeface="Yu Gothic Medium" panose="020B0500000000000000" pitchFamily="34" charset="-128"/>
                <a:ea typeface="Yu Gothic Medium" panose="020B0500000000000000" pitchFamily="34" charset="-128"/>
              </a:rPr>
              <a:t>グルナッシュ</a:t>
            </a:r>
            <a:endParaRPr lang="en-US" sz="5400" b="1" dirty="0">
              <a:solidFill>
                <a:schemeClr val="accent5"/>
              </a:solidFill>
              <a:latin typeface="Yu Gothic Medium" panose="020B0500000000000000" pitchFamily="34" charset="-128"/>
              <a:ea typeface="Yu Gothic Medium" panose="020B0500000000000000" pitchFamily="34" charset="-128"/>
            </a:endParaRPr>
          </a:p>
        </p:txBody>
      </p:sp>
      <p:sp>
        <p:nvSpPr>
          <p:cNvPr id="11" name="Text Placeholder 10">
            <a:extLst>
              <a:ext uri="{FF2B5EF4-FFF2-40B4-BE49-F238E27FC236}">
                <a16:creationId xmlns:a16="http://schemas.microsoft.com/office/drawing/2014/main" id="{CCC2C95B-6AD6-C3BE-E379-81A209007774}"/>
              </a:ext>
            </a:extLst>
          </p:cNvPr>
          <p:cNvSpPr>
            <a:spLocks noGrp="1"/>
          </p:cNvSpPr>
          <p:nvPr>
            <p:ph type="body" sz="quarter" idx="11"/>
          </p:nvPr>
        </p:nvSpPr>
        <p:spPr>
          <a:xfrm>
            <a:off x="610550" y="2393534"/>
            <a:ext cx="5005246" cy="3244409"/>
          </a:xfrm>
        </p:spPr>
        <p:txBody>
          <a:bodyPr/>
          <a:lstStyle/>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オーストラリアで最初に植樹された品種のひとつ </a:t>
            </a:r>
          </a:p>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オーストラリアは、世界最古のグルナッシュ</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ブドウ樹のいくつかを誇る</a:t>
            </a:r>
          </a:p>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かつては馬車馬的ブドウとして、</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ある意味見過ごさされてきた</a:t>
            </a:r>
          </a:p>
          <a:p>
            <a:pPr marL="285750" indent="-285750">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現在ではワイン生産者がそのエキサイティングな</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ポテンシャルを認識するにつれて復活</a:t>
            </a:r>
          </a:p>
          <a:p>
            <a:pPr marL="285750" indent="-285750">
              <a:spcBef>
                <a:spcPts val="800"/>
              </a:spcBef>
              <a:buClr>
                <a:schemeClr val="accent5"/>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125851332"/>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5D031B7C-F261-3814-A42E-956330115537}"/>
              </a:ext>
            </a:extLst>
          </p:cNvPr>
          <p:cNvCxnSpPr>
            <a:cxnSpLocks/>
          </p:cNvCxnSpPr>
          <p:nvPr/>
        </p:nvCxnSpPr>
        <p:spPr>
          <a:xfrm>
            <a:off x="6283354" y="3291905"/>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AFF53F5-9609-3F97-4363-024B4803D8FF}"/>
              </a:ext>
            </a:extLst>
          </p:cNvPr>
          <p:cNvCxnSpPr>
            <a:cxnSpLocks/>
          </p:cNvCxnSpPr>
          <p:nvPr/>
        </p:nvCxnSpPr>
        <p:spPr>
          <a:xfrm>
            <a:off x="6283354" y="5087149"/>
            <a:ext cx="11241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60DFE35-271B-1834-98E1-2074BE7F1DEA}"/>
              </a:ext>
            </a:extLst>
          </p:cNvPr>
          <p:cNvCxnSpPr>
            <a:cxnSpLocks/>
          </p:cNvCxnSpPr>
          <p:nvPr/>
        </p:nvCxnSpPr>
        <p:spPr>
          <a:xfrm>
            <a:off x="2510448" y="4653061"/>
            <a:ext cx="3485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12377" y="584487"/>
            <a:ext cx="5770977" cy="1325562"/>
          </a:xfrm>
        </p:spPr>
        <p:txBody>
          <a:bodyPr/>
          <a:lstStyle/>
          <a:p>
            <a:r>
              <a:rPr lang="ja-JP" altLang="en-US" sz="4400" b="1" dirty="0">
                <a:latin typeface="Yu Gothic Medium" panose="020B0500000000000000" pitchFamily="34" charset="-128"/>
                <a:ea typeface="Yu Gothic Medium" panose="020B0500000000000000" pitchFamily="34" charset="-128"/>
              </a:rPr>
              <a:t>スタイルと特徴</a:t>
            </a:r>
            <a:endParaRPr lang="en-US" sz="4400" b="1" dirty="0">
              <a:latin typeface="Yu Gothic Medium" panose="020B0500000000000000" pitchFamily="34" charset="-128"/>
              <a:ea typeface="Yu Gothic Medium" panose="020B0500000000000000" pitchFamily="34" charset="-128"/>
            </a:endParaRPr>
          </a:p>
        </p:txBody>
      </p:sp>
      <p:sp>
        <p:nvSpPr>
          <p:cNvPr id="6" name="object 58">
            <a:extLst>
              <a:ext uri="{FF2B5EF4-FFF2-40B4-BE49-F238E27FC236}">
                <a16:creationId xmlns:a16="http://schemas.microsoft.com/office/drawing/2014/main" id="{90574801-844C-B739-DDAD-5772BACF8B62}"/>
              </a:ext>
            </a:extLst>
          </p:cNvPr>
          <p:cNvSpPr txBox="1"/>
          <p:nvPr/>
        </p:nvSpPr>
        <p:spPr>
          <a:xfrm>
            <a:off x="3473810" y="5536159"/>
            <a:ext cx="1324141" cy="766813"/>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4"/>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チェリー</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ベリー</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スパイス</a:t>
            </a:r>
          </a:p>
        </p:txBody>
      </p:sp>
      <p:sp>
        <p:nvSpPr>
          <p:cNvPr id="9" name="object 58">
            <a:extLst>
              <a:ext uri="{FF2B5EF4-FFF2-40B4-BE49-F238E27FC236}">
                <a16:creationId xmlns:a16="http://schemas.microsoft.com/office/drawing/2014/main" id="{2B4707A3-8D47-92B0-139A-8F1BB933B402}"/>
              </a:ext>
            </a:extLst>
          </p:cNvPr>
          <p:cNvSpPr txBox="1"/>
          <p:nvPr/>
        </p:nvSpPr>
        <p:spPr>
          <a:xfrm>
            <a:off x="686411" y="1910562"/>
            <a:ext cx="4445420" cy="1212896"/>
          </a:xfrm>
          <a:prstGeom prst="rect">
            <a:avLst/>
          </a:prstGeom>
        </p:spPr>
        <p:txBody>
          <a:bodyPr vert="horz" wrap="square" lIns="0" tIns="17145" rIns="0" bIns="0" rtlCol="0" anchor="ctr" anchorCtr="0">
            <a:spAutoFit/>
          </a:bodyPr>
          <a:lstStyle/>
          <a:p>
            <a:pPr marL="285750" indent="-285750">
              <a:lnSpc>
                <a:spcPct val="90000"/>
              </a:lnSpc>
              <a:spcAft>
                <a:spcPts val="12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現在、グルナッシュのスタイルはリッチで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強いものから軽く鮮やかなものまで多様</a:t>
            </a:r>
          </a:p>
          <a:p>
            <a:pPr marL="285750" indent="-285750">
              <a:lnSpc>
                <a:spcPct val="90000"/>
              </a:lnSpc>
              <a:spcAft>
                <a:spcPts val="12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cs typeface="Hellix SemiBold"/>
              </a:rPr>
              <a:t>典型的なミディアムからフル・ボディ</a:t>
            </a:r>
          </a:p>
          <a:p>
            <a:pPr marL="285750" indent="-285750">
              <a:lnSpc>
                <a:spcPct val="90000"/>
              </a:lnSpc>
              <a:spcAft>
                <a:spcPts val="12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香り高く、エレガントで食事と合わせやすい</a:t>
            </a:r>
          </a:p>
        </p:txBody>
      </p:sp>
      <p:sp>
        <p:nvSpPr>
          <p:cNvPr id="10" name="Title 1">
            <a:extLst>
              <a:ext uri="{FF2B5EF4-FFF2-40B4-BE49-F238E27FC236}">
                <a16:creationId xmlns:a16="http://schemas.microsoft.com/office/drawing/2014/main" id="{CAA4951C-8201-C66C-4634-13F198D8251E}"/>
              </a:ext>
            </a:extLst>
          </p:cNvPr>
          <p:cNvSpPr txBox="1"/>
          <p:nvPr/>
        </p:nvSpPr>
        <p:spPr>
          <a:xfrm>
            <a:off x="7576778" y="1605173"/>
            <a:ext cx="4144096" cy="665685"/>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4000" b="1" dirty="0">
                <a:latin typeface="Yu Gothic Medium" panose="020B0500000000000000" pitchFamily="34" charset="-128"/>
                <a:ea typeface="Yu Gothic Medium" panose="020B0500000000000000" pitchFamily="34" charset="-128"/>
              </a:rPr>
              <a:t>主な産地</a:t>
            </a:r>
            <a:endParaRPr lang="en-US" sz="4000" b="1" dirty="0">
              <a:latin typeface="Yu Gothic Medium" panose="020B0500000000000000" pitchFamily="34" charset="-128"/>
              <a:ea typeface="Yu Gothic Medium" panose="020B0500000000000000" pitchFamily="34" charset="-128"/>
            </a:endParaRPr>
          </a:p>
        </p:txBody>
      </p:sp>
      <p:sp>
        <p:nvSpPr>
          <p:cNvPr id="11" name="object 58">
            <a:extLst>
              <a:ext uri="{FF2B5EF4-FFF2-40B4-BE49-F238E27FC236}">
                <a16:creationId xmlns:a16="http://schemas.microsoft.com/office/drawing/2014/main" id="{D2E14B3A-7305-E099-9271-02EDB6965F9C}"/>
              </a:ext>
            </a:extLst>
          </p:cNvPr>
          <p:cNvSpPr txBox="1"/>
          <p:nvPr/>
        </p:nvSpPr>
        <p:spPr>
          <a:xfrm>
            <a:off x="7643720" y="2360141"/>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バロッサ・ヴァレー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2" name="object 58">
            <a:extLst>
              <a:ext uri="{FF2B5EF4-FFF2-40B4-BE49-F238E27FC236}">
                <a16:creationId xmlns:a16="http://schemas.microsoft.com/office/drawing/2014/main" id="{A9EB16C6-F409-8126-0820-B3B2FD7D33E3}"/>
              </a:ext>
            </a:extLst>
          </p:cNvPr>
          <p:cNvSpPr txBox="1"/>
          <p:nvPr/>
        </p:nvSpPr>
        <p:spPr>
          <a:xfrm>
            <a:off x="7636956" y="2729580"/>
            <a:ext cx="4023741" cy="1248419"/>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暖かい条件と涼しい夜から、豊かな口当たりと赤い果実、土、白コショウの香りで、ミディアムからフル・ボディのワインを作り出します。</a:t>
            </a:r>
            <a:r>
              <a:rPr lang="en-AU" sz="1600" dirty="0">
                <a:latin typeface="Yu Gothic Medium" panose="020B0500000000000000" pitchFamily="34" charset="-128"/>
                <a:ea typeface="Yu Gothic Medium" panose="020B0500000000000000" pitchFamily="34" charset="-128"/>
              </a:rPr>
              <a:t>GSM</a:t>
            </a:r>
            <a:r>
              <a:rPr lang="ja-JP" altLang="en-US" sz="1600" dirty="0">
                <a:latin typeface="Yu Gothic Medium" panose="020B0500000000000000" pitchFamily="34" charset="-128"/>
                <a:ea typeface="Yu Gothic Medium" panose="020B0500000000000000" pitchFamily="34" charset="-128"/>
              </a:rPr>
              <a:t>のブレンドはしばしば古木のグルナッシュが使用される</a:t>
            </a:r>
          </a:p>
        </p:txBody>
      </p:sp>
      <p:sp>
        <p:nvSpPr>
          <p:cNvPr id="13" name="object 58">
            <a:extLst>
              <a:ext uri="{FF2B5EF4-FFF2-40B4-BE49-F238E27FC236}">
                <a16:creationId xmlns:a16="http://schemas.microsoft.com/office/drawing/2014/main" id="{D16B635A-B385-614E-B304-6E2A9DBABDBA}"/>
              </a:ext>
            </a:extLst>
          </p:cNvPr>
          <p:cNvSpPr txBox="1"/>
          <p:nvPr/>
        </p:nvSpPr>
        <p:spPr>
          <a:xfrm>
            <a:off x="7653720" y="4398959"/>
            <a:ext cx="2447812" cy="263534"/>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マクラーレン・ヴェイル</a:t>
            </a:r>
          </a:p>
        </p:txBody>
      </p:sp>
      <p:sp>
        <p:nvSpPr>
          <p:cNvPr id="14" name="object 58">
            <a:extLst>
              <a:ext uri="{FF2B5EF4-FFF2-40B4-BE49-F238E27FC236}">
                <a16:creationId xmlns:a16="http://schemas.microsoft.com/office/drawing/2014/main" id="{C9338B5F-FA60-B623-6EE4-A902FC605127}"/>
              </a:ext>
            </a:extLst>
          </p:cNvPr>
          <p:cNvSpPr txBox="1"/>
          <p:nvPr/>
        </p:nvSpPr>
        <p:spPr>
          <a:xfrm>
            <a:off x="7653720" y="4762434"/>
            <a:ext cx="3737533" cy="1248419"/>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豊かな質感、スパイスと熟したジューシーな果実風味を持つミディアム・ボディからフル・ボディのワイン。 </a:t>
            </a:r>
            <a:r>
              <a:rPr lang="en-AU" sz="1600" dirty="0">
                <a:latin typeface="Yu Gothic Medium" panose="020B0500000000000000" pitchFamily="34" charset="-128"/>
                <a:ea typeface="Yu Gothic Medium" panose="020B0500000000000000" pitchFamily="34" charset="-128"/>
              </a:rPr>
              <a:t>GSM</a:t>
            </a:r>
            <a:r>
              <a:rPr lang="ja-JP" altLang="en-US" sz="1600" dirty="0">
                <a:latin typeface="Yu Gothic Medium" panose="020B0500000000000000" pitchFamily="34" charset="-128"/>
                <a:ea typeface="Yu Gothic Medium" panose="020B0500000000000000" pitchFamily="34" charset="-128"/>
              </a:rPr>
              <a:t>はジューシーな口当たり、上質なタンニン、そして力強いフル・ボディ</a:t>
            </a:r>
          </a:p>
        </p:txBody>
      </p:sp>
      <p:pic>
        <p:nvPicPr>
          <p:cNvPr id="15" name="Picture Placeholder 8">
            <a:extLst>
              <a:ext uri="{FF2B5EF4-FFF2-40B4-BE49-F238E27FC236}">
                <a16:creationId xmlns:a16="http://schemas.microsoft.com/office/drawing/2014/main" id="{0CF2D743-2E58-4DEE-49D0-4F8DB483A05A}"/>
              </a:ext>
            </a:extLst>
          </p:cNvPr>
          <p:cNvPicPr>
            <a:picLocks noChangeAspect="1"/>
          </p:cNvPicPr>
          <p:nvPr/>
        </p:nvPicPr>
        <p:blipFill>
          <a:blip r:embed="rId2" cstate="screen">
            <a:extLst>
              <a:ext uri="{28A0092B-C50C-407E-A947-70E740481C1C}">
                <a14:useLocalDpi xmlns:a14="http://schemas.microsoft.com/office/drawing/2010/main"/>
              </a:ext>
            </a:extLst>
          </a:blip>
          <a:srcRect l="8009" r="8009"/>
          <a:stretch/>
        </p:blipFill>
        <p:spPr>
          <a:xfrm>
            <a:off x="5187274" y="474127"/>
            <a:ext cx="2114328" cy="6400800"/>
          </a:xfrm>
          <a:prstGeom prst="rect">
            <a:avLst/>
          </a:prstGeom>
        </p:spPr>
      </p:pic>
      <p:sp>
        <p:nvSpPr>
          <p:cNvPr id="16" name="object 10">
            <a:extLst>
              <a:ext uri="{FF2B5EF4-FFF2-40B4-BE49-F238E27FC236}">
                <a16:creationId xmlns:a16="http://schemas.microsoft.com/office/drawing/2014/main" id="{140B1E9C-2F21-1926-D801-DD8B4A781607}"/>
              </a:ext>
            </a:extLst>
          </p:cNvPr>
          <p:cNvSpPr txBox="1"/>
          <p:nvPr/>
        </p:nvSpPr>
        <p:spPr>
          <a:xfrm rot="16200000">
            <a:off x="3985515" y="403841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algun Gothic" panose="020B0503020000020004" pitchFamily="34" charset="-127"/>
                <a:cs typeface="Inter Display" panose="02000503000000020004" pitchFamily="2" charset="0"/>
              </a:rPr>
              <a:t>GRENACHE</a:t>
            </a:r>
            <a:endParaRPr lang="en-AU" sz="4400" b="1" cap="all" dirty="0">
              <a:solidFill>
                <a:schemeClr val="bg1"/>
              </a:solidFill>
              <a:ea typeface="Malgun Gothic" panose="020B0503020000020004" pitchFamily="34" charset="-127"/>
              <a:cs typeface="Inter Display" panose="02000503000000020004" pitchFamily="2" charset="0"/>
            </a:endParaRPr>
          </a:p>
        </p:txBody>
      </p:sp>
      <p:sp>
        <p:nvSpPr>
          <p:cNvPr id="17" name="Oval 16">
            <a:extLst>
              <a:ext uri="{FF2B5EF4-FFF2-40B4-BE49-F238E27FC236}">
                <a16:creationId xmlns:a16="http://schemas.microsoft.com/office/drawing/2014/main" id="{D934502E-4272-96DB-9FE5-7DF0D63B44DB}"/>
              </a:ext>
            </a:extLst>
          </p:cNvPr>
          <p:cNvSpPr/>
          <p:nvPr/>
        </p:nvSpPr>
        <p:spPr>
          <a:xfrm>
            <a:off x="440946" y="3377347"/>
            <a:ext cx="2377338" cy="237733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Medium" panose="020B0500000000000000" pitchFamily="34" charset="-128"/>
              <a:ea typeface="Yu Gothic Medium" panose="020B0500000000000000" pitchFamily="34" charset="-128"/>
            </a:endParaRPr>
          </a:p>
        </p:txBody>
      </p:sp>
      <p:sp>
        <p:nvSpPr>
          <p:cNvPr id="19" name="object 58">
            <a:extLst>
              <a:ext uri="{FF2B5EF4-FFF2-40B4-BE49-F238E27FC236}">
                <a16:creationId xmlns:a16="http://schemas.microsoft.com/office/drawing/2014/main" id="{86B35A0B-2E60-AAAF-E35F-603079136806}"/>
              </a:ext>
            </a:extLst>
          </p:cNvPr>
          <p:cNvSpPr txBox="1"/>
          <p:nvPr/>
        </p:nvSpPr>
        <p:spPr>
          <a:xfrm>
            <a:off x="3441033" y="5218125"/>
            <a:ext cx="3246242" cy="509755"/>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a:buClr>
                <a:srgbClr val="F40000"/>
              </a:buClr>
            </a:pPr>
            <a:endParaRPr lang="ja-JP" altLang="en-US" sz="1600" b="1" dirty="0">
              <a:latin typeface="Yu Gothic Medium" panose="020B0500000000000000" pitchFamily="34" charset="-128"/>
              <a:ea typeface="Yu Gothic Medium" panose="020B0500000000000000" pitchFamily="34" charset="-128"/>
              <a:cs typeface="Hellix SemiBold"/>
            </a:endParaRPr>
          </a:p>
        </p:txBody>
      </p:sp>
      <p:sp>
        <p:nvSpPr>
          <p:cNvPr id="5" name="object 58">
            <a:extLst>
              <a:ext uri="{FF2B5EF4-FFF2-40B4-BE49-F238E27FC236}">
                <a16:creationId xmlns:a16="http://schemas.microsoft.com/office/drawing/2014/main" id="{1D40BC85-A500-418F-D512-AB8E557B9D26}"/>
              </a:ext>
            </a:extLst>
          </p:cNvPr>
          <p:cNvSpPr txBox="1"/>
          <p:nvPr/>
        </p:nvSpPr>
        <p:spPr>
          <a:xfrm>
            <a:off x="648507" y="3941806"/>
            <a:ext cx="1962216" cy="1248419"/>
          </a:xfrm>
          <a:prstGeom prst="rect">
            <a:avLst/>
          </a:prstGeom>
        </p:spPr>
        <p:txBody>
          <a:bodyPr vert="horz" wrap="square" lIns="0" tIns="17145" rIns="0" bIns="0" rtlCol="0" anchor="ctr" anchorCtr="0">
            <a:spAutoFit/>
          </a:bodyPr>
          <a:lstStyle/>
          <a:p>
            <a:pPr algn="ctr"/>
            <a:r>
              <a:rPr lang="ja-JP" altLang="en-US" sz="1600" dirty="0">
                <a:latin typeface="Yu Gothic Medium" panose="020B0500000000000000" pitchFamily="34" charset="-128"/>
                <a:ea typeface="Yu Gothic Medium" panose="020B0500000000000000" pitchFamily="34" charset="-128"/>
              </a:rPr>
              <a:t>いくつかの方法で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使用：ヴァラエタル赤ワイン、ブレンド、ロゼ、そして</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酒精強化ワイン</a:t>
            </a:r>
          </a:p>
        </p:txBody>
      </p:sp>
      <p:cxnSp>
        <p:nvCxnSpPr>
          <p:cNvPr id="4" name="Straight Connector 3">
            <a:extLst>
              <a:ext uri="{FF2B5EF4-FFF2-40B4-BE49-F238E27FC236}">
                <a16:creationId xmlns:a16="http://schemas.microsoft.com/office/drawing/2014/main" id="{35B7201B-803B-B0EB-5D14-356606E46739}"/>
              </a:ext>
            </a:extLst>
          </p:cNvPr>
          <p:cNvCxnSpPr>
            <a:cxnSpLocks/>
          </p:cNvCxnSpPr>
          <p:nvPr/>
        </p:nvCxnSpPr>
        <p:spPr>
          <a:xfrm>
            <a:off x="4039586" y="4656467"/>
            <a:ext cx="0" cy="4306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939791"/>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Malgun Gothic" panose="020B0503020000020004" pitchFamily="34" charset="-127"/>
              <a:ea typeface="Malgun Gothic" panose="020B0503020000020004" pitchFamily="34" charset="-127"/>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2674713"/>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オーストラリアを象徴するブドウで、</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その最も有名な輸出ワイン</a:t>
            </a:r>
          </a:p>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ほぼすべての地域で栽培されており、</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ワイン生産の</a:t>
            </a:r>
            <a:r>
              <a:rPr lang="en-US" altLang="ja-JP" sz="1600" dirty="0">
                <a:solidFill>
                  <a:schemeClr val="bg1"/>
                </a:solidFill>
                <a:latin typeface="Yu Gothic Medium" panose="020B0500000000000000" pitchFamily="34" charset="-128"/>
                <a:ea typeface="Yu Gothic Medium" panose="020B0500000000000000" pitchFamily="34" charset="-128"/>
              </a:rPr>
              <a:t>4</a:t>
            </a:r>
            <a:r>
              <a:rPr lang="ja-JP" altLang="en-US" sz="1600" dirty="0">
                <a:solidFill>
                  <a:schemeClr val="bg1"/>
                </a:solidFill>
                <a:latin typeface="Yu Gothic Medium" panose="020B0500000000000000" pitchFamily="34" charset="-128"/>
                <a:ea typeface="Yu Gothic Medium" panose="020B0500000000000000" pitchFamily="34" charset="-128"/>
              </a:rPr>
              <a:t>分の</a:t>
            </a:r>
            <a:r>
              <a:rPr lang="en-US" altLang="ja-JP" sz="1600" dirty="0">
                <a:solidFill>
                  <a:schemeClr val="bg1"/>
                </a:solidFill>
                <a:latin typeface="Yu Gothic Medium" panose="020B0500000000000000" pitchFamily="34" charset="-128"/>
                <a:ea typeface="Yu Gothic Medium" panose="020B0500000000000000" pitchFamily="34" charset="-128"/>
              </a:rPr>
              <a:t>1</a:t>
            </a:r>
            <a:r>
              <a:rPr lang="ja-JP" altLang="en-US" sz="1600" dirty="0">
                <a:solidFill>
                  <a:schemeClr val="bg1"/>
                </a:solidFill>
                <a:latin typeface="Yu Gothic Medium" panose="020B0500000000000000" pitchFamily="34" charset="-128"/>
                <a:ea typeface="Yu Gothic Medium" panose="020B0500000000000000" pitchFamily="34" charset="-128"/>
              </a:rPr>
              <a:t>近くを占める</a:t>
            </a:r>
          </a:p>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手頃な価格の飲みやすいスタイルから古き良き</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クラシックまで、幅広い表現で生産される</a:t>
            </a:r>
          </a:p>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オーストラリアは世界で最古で今も実をつける</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シラーズのブドウ畑が現存する</a:t>
            </a:r>
          </a:p>
          <a:p>
            <a:pPr>
              <a:spcBef>
                <a:spcPts val="800"/>
              </a:spcBef>
              <a:buClr>
                <a:schemeClr val="accent5"/>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20175" y="1548384"/>
            <a:ext cx="11918390" cy="907601"/>
          </a:xfrm>
          <a:prstGeom prst="rect">
            <a:avLst/>
          </a:prstGeom>
        </p:spPr>
        <p:txBody>
          <a:bodyPr vert="horz" wrap="none" lIns="0" tIns="11521" rIns="0" bIns="0" rtlCol="0">
            <a:noAutofit/>
          </a:bodyPr>
          <a:lstStyle/>
          <a:p>
            <a:pPr defTabSz="914453">
              <a:lnSpc>
                <a:spcPct val="80000"/>
              </a:lnSpc>
              <a:defRPr/>
            </a:pPr>
            <a:r>
              <a:rPr lang="ja-JP" altLang="en-US" sz="28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オーストラリアのレジェンド</a:t>
            </a:r>
          </a:p>
          <a:p>
            <a:pPr defTabSz="914453">
              <a:lnSpc>
                <a:spcPct val="80000"/>
              </a:lnSpc>
              <a:defRPr/>
            </a:pPr>
            <a:endParaRPr lang="ja-JP" altLang="en-US" sz="2800" b="1" cap="all" dirty="0">
              <a:solidFill>
                <a:schemeClr val="accent4"/>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pic>
        <p:nvPicPr>
          <p:cNvPr id="11" name="Picture Placeholder 10" descr="A close-up of a vine&#10;&#10;Description automatically generated">
            <a:extLst>
              <a:ext uri="{FF2B5EF4-FFF2-40B4-BE49-F238E27FC236}">
                <a16:creationId xmlns:a16="http://schemas.microsoft.com/office/drawing/2014/main" id="{D0546B73-EB92-086C-1138-E1ECBE36CA9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22683" y="388842"/>
            <a:ext cx="6169315" cy="6083199"/>
          </a:xfrm>
        </p:spPr>
      </p:pic>
      <p:sp>
        <p:nvSpPr>
          <p:cNvPr id="5" name="Title 4">
            <a:extLst>
              <a:ext uri="{FF2B5EF4-FFF2-40B4-BE49-F238E27FC236}">
                <a16:creationId xmlns:a16="http://schemas.microsoft.com/office/drawing/2014/main" id="{7BEFBB73-47D4-EE09-AA73-417E9F538CAE}"/>
              </a:ext>
            </a:extLst>
          </p:cNvPr>
          <p:cNvSpPr>
            <a:spLocks noGrp="1"/>
          </p:cNvSpPr>
          <p:nvPr>
            <p:ph type="title"/>
          </p:nvPr>
        </p:nvSpPr>
        <p:spPr>
          <a:xfrm>
            <a:off x="620175" y="800033"/>
            <a:ext cx="5402508" cy="747855"/>
          </a:xfrm>
        </p:spPr>
        <p:txBody>
          <a:bodyPr/>
          <a:lstStyle/>
          <a:p>
            <a:r>
              <a:rPr lang="ja-JP" altLang="en-US" sz="5400" b="1" cap="all">
                <a:solidFill>
                  <a:schemeClr val="accent5"/>
                </a:solidFill>
                <a:uFill>
                  <a:solidFill>
                    <a:srgbClr val="F40000"/>
                  </a:solidFill>
                </a:uFill>
                <a:latin typeface="Yu Gothic Medium" panose="020B0500000000000000" pitchFamily="34" charset="-128"/>
                <a:ea typeface="Yu Gothic Medium" panose="020B0500000000000000" pitchFamily="34" charset="-128"/>
              </a:rPr>
              <a:t>シラーズ</a:t>
            </a:r>
            <a:endParaRPr lang="en-US" b="1" dirty="0">
              <a:solidFill>
                <a:schemeClr val="accent5"/>
              </a:solidFill>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2115802481"/>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DC4117AD-48BD-E46D-CBA3-94425FE6BD70}"/>
              </a:ext>
            </a:extLst>
          </p:cNvPr>
          <p:cNvCxnSpPr>
            <a:cxnSpLocks/>
          </p:cNvCxnSpPr>
          <p:nvPr/>
        </p:nvCxnSpPr>
        <p:spPr>
          <a:xfrm flipV="1">
            <a:off x="1610686" y="2189330"/>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3709960-2299-8557-5E50-34F3C148A6BE}"/>
              </a:ext>
            </a:extLst>
          </p:cNvPr>
          <p:cNvCxnSpPr>
            <a:cxnSpLocks/>
          </p:cNvCxnSpPr>
          <p:nvPr/>
        </p:nvCxnSpPr>
        <p:spPr>
          <a:xfrm flipV="1">
            <a:off x="1610686" y="4211076"/>
            <a:ext cx="4485314" cy="554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B03AE03-1A12-4687-A730-9E7C760A6434}"/>
              </a:ext>
            </a:extLst>
          </p:cNvPr>
          <p:cNvCxnSpPr>
            <a:cxnSpLocks/>
          </p:cNvCxnSpPr>
          <p:nvPr/>
        </p:nvCxnSpPr>
        <p:spPr>
          <a:xfrm>
            <a:off x="6853806" y="4566977"/>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E6C28E18-5079-4104-40AC-DFCBDAF7EE0E}"/>
              </a:ext>
            </a:extLst>
          </p:cNvPr>
          <p:cNvSpPr/>
          <p:nvPr/>
        </p:nvSpPr>
        <p:spPr>
          <a:xfrm>
            <a:off x="7735055" y="879901"/>
            <a:ext cx="2846259" cy="2709614"/>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Medium" panose="020B0500000000000000" pitchFamily="34" charset="-128"/>
              <a:ea typeface="Yu Gothic Medium" panose="020B0500000000000000" pitchFamily="34" charset="-128"/>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4400" dirty="0">
                <a:latin typeface="Yu Gothic Medium" panose="020B0500000000000000" pitchFamily="34" charset="-128"/>
                <a:ea typeface="Yu Gothic Medium" panose="020B0500000000000000" pitchFamily="34" charset="-128"/>
              </a:rPr>
              <a:t>スタイルと特徴</a:t>
            </a:r>
            <a:endParaRPr lang="en-US" sz="4400" dirty="0">
              <a:latin typeface="Yu Gothic Medium" panose="020B0500000000000000" pitchFamily="34" charset="-128"/>
              <a:ea typeface="Yu Gothic Medium" panose="020B0500000000000000" pitchFamily="34" charset="-128"/>
            </a:endParaRPr>
          </a:p>
        </p:txBody>
      </p:sp>
      <p:sp>
        <p:nvSpPr>
          <p:cNvPr id="5" name="object 58">
            <a:extLst>
              <a:ext uri="{FF2B5EF4-FFF2-40B4-BE49-F238E27FC236}">
                <a16:creationId xmlns:a16="http://schemas.microsoft.com/office/drawing/2014/main" id="{9F15D272-30DD-0CF9-9E3C-4AA951F9CA6D}"/>
              </a:ext>
            </a:extLst>
          </p:cNvPr>
          <p:cNvSpPr txBox="1"/>
          <p:nvPr/>
        </p:nvSpPr>
        <p:spPr>
          <a:xfrm>
            <a:off x="7902449" y="5123439"/>
            <a:ext cx="1868813" cy="1020921"/>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1"/>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ダークチェリー</a:t>
            </a:r>
          </a:p>
          <a:p>
            <a:pPr marL="285750" indent="-285750">
              <a:lnSpc>
                <a:spcPct val="98000"/>
              </a:lnSpc>
              <a:spcAft>
                <a:spcPts val="100"/>
              </a:spcAft>
              <a:buClr>
                <a:schemeClr val="accent1"/>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プラム</a:t>
            </a:r>
          </a:p>
          <a:p>
            <a:pPr marL="285750" indent="-285750">
              <a:lnSpc>
                <a:spcPct val="98000"/>
              </a:lnSpc>
              <a:spcAft>
                <a:spcPts val="100"/>
              </a:spcAft>
              <a:buClr>
                <a:schemeClr val="accent1"/>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チョコレート</a:t>
            </a:r>
          </a:p>
          <a:p>
            <a:pPr marL="285750" indent="-285750">
              <a:lnSpc>
                <a:spcPct val="98000"/>
              </a:lnSpc>
              <a:spcAft>
                <a:spcPts val="100"/>
              </a:spcAft>
              <a:buClr>
                <a:schemeClr val="accent1"/>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7" name="object 58">
            <a:extLst>
              <a:ext uri="{FF2B5EF4-FFF2-40B4-BE49-F238E27FC236}">
                <a16:creationId xmlns:a16="http://schemas.microsoft.com/office/drawing/2014/main" id="{D6597F8C-DD41-690E-E6B9-4492E633930F}"/>
              </a:ext>
            </a:extLst>
          </p:cNvPr>
          <p:cNvSpPr txBox="1"/>
          <p:nvPr/>
        </p:nvSpPr>
        <p:spPr>
          <a:xfrm>
            <a:off x="7902449" y="1459556"/>
            <a:ext cx="2592552" cy="1340367"/>
          </a:xfrm>
          <a:prstGeom prst="rect">
            <a:avLst/>
          </a:prstGeom>
        </p:spPr>
        <p:txBody>
          <a:bodyPr vert="horz" wrap="square" lIns="0" tIns="17145" rIns="0" bIns="0" rtlCol="0" anchor="ctr" anchorCtr="0">
            <a:spAutoFit/>
          </a:bodyPr>
          <a:lstStyle/>
          <a:p>
            <a:pPr algn="ctr">
              <a:lnSpc>
                <a:spcPct val="99000"/>
              </a:lnSpc>
              <a:defRPr sz="1200" b="1">
                <a:solidFill>
                  <a:srgbClr val="FFFFFF"/>
                </a:solidFill>
              </a:defRPr>
            </a:pPr>
            <a:r>
              <a:rPr lang="ja-JP" altLang="en-US" sz="1600" dirty="0">
                <a:latin typeface="Yu Gothic" panose="020B0400000000000000" pitchFamily="34" charset="-128"/>
                <a:ea typeface="Yu Gothic" panose="020B0400000000000000" pitchFamily="34" charset="-128"/>
              </a:rPr>
              <a:t>理想的な</a:t>
            </a:r>
          </a:p>
          <a:p>
            <a:pPr algn="ctr">
              <a:lnSpc>
                <a:spcPct val="99000"/>
              </a:lnSpc>
              <a:defRPr sz="1200" b="1">
                <a:solidFill>
                  <a:srgbClr val="FFFFFF"/>
                </a:solidFill>
              </a:defRPr>
            </a:pPr>
            <a:r>
              <a:rPr lang="ja-JP" altLang="en-US" sz="1600" dirty="0">
                <a:latin typeface="Yu Gothic" panose="020B0400000000000000" pitchFamily="34" charset="-128"/>
                <a:ea typeface="Yu Gothic" panose="020B0400000000000000" pitchFamily="34" charset="-128"/>
              </a:rPr>
              <a:t>ブレンドパートナー</a:t>
            </a:r>
          </a:p>
          <a:p>
            <a:pPr algn="ctr">
              <a:lnSpc>
                <a:spcPct val="115000"/>
              </a:lnSpc>
              <a:defRPr sz="1200" b="1">
                <a:solidFill>
                  <a:srgbClr val="FFFFFF"/>
                </a:solidFill>
              </a:defRPr>
            </a:pPr>
            <a:r>
              <a:rPr lang="en-AU" sz="1600" dirty="0">
                <a:latin typeface="Yu Gothic" panose="020B0400000000000000" pitchFamily="34" charset="-128"/>
                <a:ea typeface="Yu Gothic" panose="020B0400000000000000" pitchFamily="34" charset="-128"/>
              </a:rPr>
              <a:t>GSM、</a:t>
            </a:r>
          </a:p>
          <a:p>
            <a:pPr algn="ctr">
              <a:lnSpc>
                <a:spcPct val="115000"/>
              </a:lnSpc>
              <a:defRPr sz="1200" b="1">
                <a:solidFill>
                  <a:srgbClr val="FFFFFF"/>
                </a:solidFill>
              </a:defRPr>
            </a:pPr>
            <a:r>
              <a:rPr lang="ja-JP" altLang="en-US" sz="1600" dirty="0">
                <a:latin typeface="Yu Gothic" panose="020B0400000000000000" pitchFamily="34" charset="-128"/>
                <a:ea typeface="Yu Gothic" panose="020B0400000000000000" pitchFamily="34" charset="-128"/>
              </a:rPr>
              <a:t>シラーズ・カベルネ、</a:t>
            </a:r>
          </a:p>
          <a:p>
            <a:pPr algn="ctr">
              <a:lnSpc>
                <a:spcPct val="115000"/>
              </a:lnSpc>
              <a:defRPr sz="1200" b="1">
                <a:solidFill>
                  <a:srgbClr val="FFFFFF"/>
                </a:solidFill>
              </a:defRPr>
            </a:pPr>
            <a:r>
              <a:rPr lang="ja-JP" altLang="en-US" sz="1600" dirty="0">
                <a:latin typeface="Yu Gothic" panose="020B0400000000000000" pitchFamily="34" charset="-128"/>
                <a:ea typeface="Yu Gothic" panose="020B0400000000000000" pitchFamily="34" charset="-128"/>
              </a:rPr>
              <a:t>シラーズ・ヴィオニエ</a:t>
            </a:r>
          </a:p>
        </p:txBody>
      </p:sp>
      <p:sp>
        <p:nvSpPr>
          <p:cNvPr id="8" name="object 58">
            <a:extLst>
              <a:ext uri="{FF2B5EF4-FFF2-40B4-BE49-F238E27FC236}">
                <a16:creationId xmlns:a16="http://schemas.microsoft.com/office/drawing/2014/main" id="{95462CAC-4F4C-9454-6DD0-3DBF644A8E50}"/>
              </a:ext>
            </a:extLst>
          </p:cNvPr>
          <p:cNvSpPr txBox="1"/>
          <p:nvPr/>
        </p:nvSpPr>
        <p:spPr>
          <a:xfrm>
            <a:off x="545953" y="4771262"/>
            <a:ext cx="2022480" cy="906145"/>
          </a:xfrm>
          <a:prstGeom prst="rect">
            <a:avLst/>
          </a:prstGeom>
        </p:spPr>
        <p:txBody>
          <a:bodyPr vert="horz" wrap="square" lIns="0" tIns="17145" rIns="0" bIns="0" rtlCol="0" anchor="t" anchorCtr="0">
            <a:spAutoFit/>
          </a:bodyPr>
          <a:lstStyle/>
          <a:p>
            <a:pPr algn="ctr">
              <a:lnSpc>
                <a:spcPct val="90000"/>
              </a:lnSpc>
            </a:pPr>
            <a:r>
              <a:rPr lang="ja-JP" altLang="en-US" sz="1600" b="1" dirty="0">
                <a:latin typeface="Yu Gothic Medium" panose="020B0500000000000000" pitchFamily="34" charset="-128"/>
                <a:ea typeface="Yu Gothic Medium" panose="020B0500000000000000" pitchFamily="34" charset="-128"/>
              </a:rPr>
              <a:t>若い</a:t>
            </a:r>
          </a:p>
          <a:p>
            <a:pPr algn="ctr">
              <a:lnSpc>
                <a:spcPct val="90000"/>
              </a:lnSpc>
            </a:pPr>
            <a:r>
              <a:rPr lang="ja-JP" altLang="en-US" sz="1600" dirty="0">
                <a:latin typeface="Yu Gothic Medium" panose="020B0500000000000000" pitchFamily="34" charset="-128"/>
                <a:ea typeface="Yu Gothic Medium" panose="020B0500000000000000" pitchFamily="34" charset="-128"/>
              </a:rPr>
              <a:t>豊かな質感、</a:t>
            </a:r>
          </a:p>
          <a:p>
            <a:pPr algn="ctr">
              <a:lnSpc>
                <a:spcPct val="90000"/>
              </a:lnSpc>
            </a:pPr>
            <a:r>
              <a:rPr lang="ja-JP" altLang="en-US" sz="1600" dirty="0">
                <a:latin typeface="Yu Gothic Medium" panose="020B0500000000000000" pitchFamily="34" charset="-128"/>
                <a:ea typeface="Yu Gothic Medium" panose="020B0500000000000000" pitchFamily="34" charset="-128"/>
              </a:rPr>
              <a:t>熟した、豊潤、</a:t>
            </a:r>
          </a:p>
          <a:p>
            <a:pPr algn="ctr">
              <a:lnSpc>
                <a:spcPct val="90000"/>
              </a:lnSpc>
            </a:pPr>
            <a:r>
              <a:rPr lang="ja-JP" altLang="en-US" sz="1600" dirty="0">
                <a:latin typeface="Yu Gothic Medium" panose="020B0500000000000000" pitchFamily="34" charset="-128"/>
                <a:ea typeface="Yu Gothic Medium" panose="020B0500000000000000" pitchFamily="34" charset="-128"/>
              </a:rPr>
              <a:t>ダークフルーツ</a:t>
            </a:r>
          </a:p>
        </p:txBody>
      </p:sp>
      <p:sp>
        <p:nvSpPr>
          <p:cNvPr id="11" name="object 58">
            <a:extLst>
              <a:ext uri="{FF2B5EF4-FFF2-40B4-BE49-F238E27FC236}">
                <a16:creationId xmlns:a16="http://schemas.microsoft.com/office/drawing/2014/main" id="{88C392EF-A519-565E-CFDF-A48D96268C04}"/>
              </a:ext>
            </a:extLst>
          </p:cNvPr>
          <p:cNvSpPr txBox="1"/>
          <p:nvPr/>
        </p:nvSpPr>
        <p:spPr>
          <a:xfrm>
            <a:off x="2856570" y="4745964"/>
            <a:ext cx="2256382" cy="1127745"/>
          </a:xfrm>
          <a:prstGeom prst="rect">
            <a:avLst/>
          </a:prstGeom>
        </p:spPr>
        <p:txBody>
          <a:bodyPr vert="horz" wrap="square" lIns="0" tIns="17145" rIns="0" bIns="0" rtlCol="0" anchor="t" anchorCtr="0">
            <a:spAutoFit/>
          </a:bodyPr>
          <a:lstStyle/>
          <a:p>
            <a:pPr algn="ctr">
              <a:lnSpc>
                <a:spcPct val="90000"/>
              </a:lnSpc>
            </a:pPr>
            <a:r>
              <a:rPr lang="ja-JP" altLang="en-US" sz="1600" b="1" dirty="0">
                <a:latin typeface="Yu Gothic Medium" panose="020B0500000000000000" pitchFamily="34" charset="-128"/>
                <a:ea typeface="Yu Gothic Medium" panose="020B0500000000000000" pitchFamily="34" charset="-128"/>
              </a:rPr>
              <a:t>熟成</a:t>
            </a:r>
            <a:endParaRPr lang="en-AU" sz="1600" b="1" dirty="0">
              <a:latin typeface="Yu Gothic Medium" panose="020B0500000000000000" pitchFamily="34" charset="-128"/>
              <a:ea typeface="Yu Gothic Medium" panose="020B0500000000000000" pitchFamily="34" charset="-128"/>
            </a:endParaRPr>
          </a:p>
          <a:p>
            <a:pPr algn="ctr">
              <a:lnSpc>
                <a:spcPct val="90000"/>
              </a:lnSpc>
            </a:pPr>
            <a:r>
              <a:rPr lang="ja-JP" altLang="en-US" sz="1600" dirty="0">
                <a:latin typeface="Yu Gothic Medium" panose="020B0500000000000000" pitchFamily="34" charset="-128"/>
                <a:ea typeface="Yu Gothic Medium" panose="020B0500000000000000" pitchFamily="34" charset="-128"/>
              </a:rPr>
              <a:t>タンニンがより柔らかい</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スムースな特徴。</a:t>
            </a:r>
          </a:p>
          <a:p>
            <a:pPr algn="ctr">
              <a:lnSpc>
                <a:spcPct val="90000"/>
              </a:lnSpc>
            </a:pPr>
            <a:r>
              <a:rPr lang="ja-JP" altLang="en-US" sz="1600" dirty="0">
                <a:latin typeface="Yu Gothic Medium" panose="020B0500000000000000" pitchFamily="34" charset="-128"/>
                <a:ea typeface="Yu Gothic Medium" panose="020B0500000000000000" pitchFamily="34" charset="-128"/>
              </a:rPr>
              <a:t>スパイス、甘草、</a:t>
            </a:r>
          </a:p>
          <a:p>
            <a:pPr algn="ctr">
              <a:lnSpc>
                <a:spcPct val="90000"/>
              </a:lnSpc>
            </a:pPr>
            <a:r>
              <a:rPr lang="ja-JP" altLang="en-US" sz="1600" dirty="0">
                <a:latin typeface="Yu Gothic Medium" panose="020B0500000000000000" pitchFamily="34" charset="-128"/>
                <a:ea typeface="Yu Gothic Medium" panose="020B0500000000000000" pitchFamily="34" charset="-128"/>
              </a:rPr>
              <a:t>土の特徴</a:t>
            </a:r>
          </a:p>
        </p:txBody>
      </p:sp>
      <p:sp>
        <p:nvSpPr>
          <p:cNvPr id="12" name="object 58">
            <a:extLst>
              <a:ext uri="{FF2B5EF4-FFF2-40B4-BE49-F238E27FC236}">
                <a16:creationId xmlns:a16="http://schemas.microsoft.com/office/drawing/2014/main" id="{976B3C93-E72A-1708-A30E-BA6AD360220F}"/>
              </a:ext>
            </a:extLst>
          </p:cNvPr>
          <p:cNvSpPr txBox="1"/>
          <p:nvPr/>
        </p:nvSpPr>
        <p:spPr>
          <a:xfrm>
            <a:off x="10097772" y="5136903"/>
            <a:ext cx="1922899" cy="512704"/>
          </a:xfrm>
          <a:prstGeom prst="rect">
            <a:avLst/>
          </a:prstGeom>
        </p:spPr>
        <p:txBody>
          <a:bodyPr vert="horz" wrap="square" lIns="0" tIns="17145" rIns="0" bIns="0" rtlCol="0" anchor="t" anchorCtr="0">
            <a:spAutoFit/>
          </a:bodyPr>
          <a:lstStyle/>
          <a:p>
            <a:pPr marL="285750" indent="-285750">
              <a:lnSpc>
                <a:spcPct val="98000"/>
              </a:lnSpc>
              <a:spcAft>
                <a:spcPts val="100"/>
              </a:spcAft>
              <a:buClr>
                <a:schemeClr val="accent1"/>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熟した赤い果実</a:t>
            </a:r>
          </a:p>
          <a:p>
            <a:pPr marL="285750" indent="-285750">
              <a:lnSpc>
                <a:spcPct val="98000"/>
              </a:lnSpc>
              <a:spcAft>
                <a:spcPts val="100"/>
              </a:spcAft>
              <a:buClr>
                <a:schemeClr val="accent1"/>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15" name="object 58">
            <a:extLst>
              <a:ext uri="{FF2B5EF4-FFF2-40B4-BE49-F238E27FC236}">
                <a16:creationId xmlns:a16="http://schemas.microsoft.com/office/drawing/2014/main" id="{E44DEB32-C198-0CFC-E5D5-7ED4B94702EB}"/>
              </a:ext>
            </a:extLst>
          </p:cNvPr>
          <p:cNvSpPr txBox="1"/>
          <p:nvPr/>
        </p:nvSpPr>
        <p:spPr>
          <a:xfrm>
            <a:off x="568808" y="2716436"/>
            <a:ext cx="2256382" cy="1494640"/>
          </a:xfrm>
          <a:prstGeom prst="rect">
            <a:avLst/>
          </a:prstGeom>
        </p:spPr>
        <p:txBody>
          <a:bodyPr vert="horz" wrap="square" lIns="0" tIns="17145" rIns="0" bIns="0" rtlCol="0" anchor="t" anchorCtr="0">
            <a:spAutoFit/>
          </a:bodyPr>
          <a:lstStyle/>
          <a:p>
            <a:pPr algn="ctr"/>
            <a:r>
              <a:rPr lang="ja-JP" altLang="en-US" sz="1600" b="1" dirty="0">
                <a:latin typeface="Yu Gothic Medium" panose="020B0500000000000000" pitchFamily="34" charset="-128"/>
                <a:ea typeface="Yu Gothic Medium" panose="020B0500000000000000" pitchFamily="34" charset="-128"/>
              </a:rPr>
              <a:t>温暖な気候</a:t>
            </a:r>
            <a:endParaRPr lang="en-AU" altLang="ja-JP" sz="1600" b="1" dirty="0">
              <a:latin typeface="Yu Gothic Medium" panose="020B0500000000000000" pitchFamily="34" charset="-128"/>
              <a:ea typeface="Yu Gothic Medium" panose="020B0500000000000000" pitchFamily="34" charset="-128"/>
            </a:endParaRPr>
          </a:p>
          <a:p>
            <a:pPr algn="ctr"/>
            <a:r>
              <a:rPr lang="ja-JP" altLang="en-US" sz="1600" dirty="0">
                <a:latin typeface="Yu Gothic Medium" panose="020B0500000000000000" pitchFamily="34" charset="-128"/>
                <a:ea typeface="Yu Gothic Medium" panose="020B0500000000000000" pitchFamily="34" charset="-128"/>
              </a:rPr>
              <a:t>力強い風味、ジューシー、ダークフルーツのジャム、熟したタンニン、</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滑らかな質感</a:t>
            </a:r>
          </a:p>
          <a:p>
            <a:pPr algn="ctr"/>
            <a:endParaRPr lang="ja-JP" altLang="en-US" sz="1600" dirty="0">
              <a:latin typeface="Yu Gothic Medium" panose="020B0500000000000000" pitchFamily="34" charset="-128"/>
              <a:ea typeface="Yu Gothic Medium" panose="020B0500000000000000" pitchFamily="34" charset="-128"/>
            </a:endParaRPr>
          </a:p>
        </p:txBody>
      </p:sp>
      <p:sp>
        <p:nvSpPr>
          <p:cNvPr id="16" name="object 58">
            <a:extLst>
              <a:ext uri="{FF2B5EF4-FFF2-40B4-BE49-F238E27FC236}">
                <a16:creationId xmlns:a16="http://schemas.microsoft.com/office/drawing/2014/main" id="{2DDDFC13-EE66-B633-AFD7-684A1EA49DD1}"/>
              </a:ext>
            </a:extLst>
          </p:cNvPr>
          <p:cNvSpPr txBox="1"/>
          <p:nvPr/>
        </p:nvSpPr>
        <p:spPr>
          <a:xfrm>
            <a:off x="7902449" y="4825446"/>
            <a:ext cx="2094227" cy="263534"/>
          </a:xfrm>
          <a:prstGeom prst="rect">
            <a:avLst/>
          </a:prstGeom>
        </p:spPr>
        <p:txBody>
          <a:bodyPr vert="horz" wrap="square" lIns="0" tIns="17145" rIns="0" bIns="0" rtlCol="0" anchor="t" anchorCtr="0">
            <a:spAutoFit/>
          </a:bodyPr>
          <a:lstStyle/>
          <a:p>
            <a:r>
              <a:rPr lang="ja-JP" altLang="en-US" sz="1600">
                <a:solidFill>
                  <a:schemeClr val="accent1"/>
                </a:solidFill>
                <a:latin typeface="Yu Gothic Medium" panose="020B0500000000000000" pitchFamily="34" charset="-128"/>
                <a:ea typeface="Yu Gothic Medium" panose="020B0500000000000000" pitchFamily="34" charset="-128"/>
              </a:rPr>
              <a:t>温暖な気候</a:t>
            </a:r>
            <a:endParaRPr lang="ja-JP" altLang="en-US" sz="1600" dirty="0">
              <a:solidFill>
                <a:schemeClr val="accent1"/>
              </a:solidFill>
              <a:latin typeface="Yu Gothic Medium" panose="020B0500000000000000" pitchFamily="34" charset="-128"/>
              <a:ea typeface="Yu Gothic Medium" panose="020B0500000000000000" pitchFamily="34" charset="-128"/>
            </a:endParaRPr>
          </a:p>
        </p:txBody>
      </p:sp>
      <p:sp>
        <p:nvSpPr>
          <p:cNvPr id="18" name="object 58">
            <a:extLst>
              <a:ext uri="{FF2B5EF4-FFF2-40B4-BE49-F238E27FC236}">
                <a16:creationId xmlns:a16="http://schemas.microsoft.com/office/drawing/2014/main" id="{941FE382-59A1-2019-1B91-991EB6ED183C}"/>
              </a:ext>
            </a:extLst>
          </p:cNvPr>
          <p:cNvSpPr txBox="1"/>
          <p:nvPr/>
        </p:nvSpPr>
        <p:spPr>
          <a:xfrm>
            <a:off x="2927866" y="2746171"/>
            <a:ext cx="2146355" cy="1248419"/>
          </a:xfrm>
          <a:prstGeom prst="rect">
            <a:avLst/>
          </a:prstGeom>
        </p:spPr>
        <p:txBody>
          <a:bodyPr vert="horz" wrap="square" lIns="0" tIns="17145" rIns="0" bIns="0" rtlCol="0" anchor="t" anchorCtr="0">
            <a:spAutoFit/>
          </a:bodyPr>
          <a:lstStyle/>
          <a:p>
            <a:pPr algn="ctr"/>
            <a:r>
              <a:rPr lang="ja-JP" altLang="en-US" sz="1600" b="1" dirty="0">
                <a:latin typeface="Yu Gothic Medium" panose="020B0500000000000000" pitchFamily="34" charset="-128"/>
                <a:ea typeface="Yu Gothic Medium" panose="020B0500000000000000" pitchFamily="34" charset="-128"/>
              </a:rPr>
              <a:t>冷涼な気候</a:t>
            </a:r>
            <a:endParaRPr lang="en-AU" altLang="ja-JP" sz="1600" b="1" dirty="0">
              <a:latin typeface="Yu Gothic Medium" panose="020B0500000000000000" pitchFamily="34" charset="-128"/>
              <a:ea typeface="Yu Gothic Medium" panose="020B0500000000000000" pitchFamily="34" charset="-128"/>
            </a:endParaRPr>
          </a:p>
          <a:p>
            <a:pPr algn="ctr"/>
            <a:r>
              <a:rPr lang="ja-JP" altLang="en-US" sz="1600" dirty="0">
                <a:latin typeface="Yu Gothic Medium" panose="020B0500000000000000" pitchFamily="34" charset="-128"/>
                <a:ea typeface="Yu Gothic Medium" panose="020B0500000000000000" pitchFamily="34" charset="-128"/>
              </a:rPr>
              <a:t>エレガント、食事と</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合わせやすい、</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ミディアム・ボディ</a:t>
            </a:r>
          </a:p>
          <a:p>
            <a:pPr algn="ctr"/>
            <a:endParaRPr lang="ja-JP" altLang="en-US" sz="1600" dirty="0">
              <a:latin typeface="Yu Gothic Medium" panose="020B0500000000000000" pitchFamily="34" charset="-128"/>
              <a:ea typeface="Yu Gothic Medium" panose="020B0500000000000000" pitchFamily="34" charset="-128"/>
            </a:endParaRPr>
          </a:p>
        </p:txBody>
      </p:sp>
      <p:pic>
        <p:nvPicPr>
          <p:cNvPr id="4" name="Picture Placeholder 8">
            <a:extLst>
              <a:ext uri="{FF2B5EF4-FFF2-40B4-BE49-F238E27FC236}">
                <a16:creationId xmlns:a16="http://schemas.microsoft.com/office/drawing/2014/main" id="{C69C54A9-F55B-31F9-8AA7-D9EB45F2180F}"/>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0" name="object 10">
            <a:extLst>
              <a:ext uri="{FF2B5EF4-FFF2-40B4-BE49-F238E27FC236}">
                <a16:creationId xmlns:a16="http://schemas.microsoft.com/office/drawing/2014/main" id="{A8C01080-AD4F-D996-1AB7-6911D2052DB1}"/>
              </a:ext>
            </a:extLst>
          </p:cNvPr>
          <p:cNvSpPr txBox="1"/>
          <p:nvPr/>
        </p:nvSpPr>
        <p:spPr>
          <a:xfrm rot="16200000">
            <a:off x="3984909" y="4241112"/>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Yu Gothic" panose="020B0400000000000000" pitchFamily="34" charset="-128"/>
                <a:cs typeface="Inter Display" panose="02000503000000020004" pitchFamily="2" charset="0"/>
              </a:rPr>
              <a:t>SHIRAZ</a:t>
            </a:r>
            <a:endParaRPr lang="en-AU" sz="4400" b="1" cap="all" dirty="0">
              <a:solidFill>
                <a:schemeClr val="bg1"/>
              </a:solidFill>
              <a:ea typeface="Yu Gothic" panose="020B0400000000000000" pitchFamily="34" charset="-128"/>
              <a:cs typeface="Inter Display" panose="02000503000000020004" pitchFamily="2" charset="0"/>
            </a:endParaRPr>
          </a:p>
        </p:txBody>
      </p:sp>
      <p:sp>
        <p:nvSpPr>
          <p:cNvPr id="21" name="object 58">
            <a:extLst>
              <a:ext uri="{FF2B5EF4-FFF2-40B4-BE49-F238E27FC236}">
                <a16:creationId xmlns:a16="http://schemas.microsoft.com/office/drawing/2014/main" id="{B6942429-8EFD-F66E-C0CD-AA9CE741D4C2}"/>
              </a:ext>
            </a:extLst>
          </p:cNvPr>
          <p:cNvSpPr txBox="1"/>
          <p:nvPr/>
        </p:nvSpPr>
        <p:spPr>
          <a:xfrm>
            <a:off x="7902449" y="4425750"/>
            <a:ext cx="3246242" cy="263534"/>
          </a:xfrm>
          <a:prstGeom prst="rect">
            <a:avLst/>
          </a:prstGeom>
          <a:noFill/>
        </p:spPr>
        <p:txBody>
          <a:bodyPr vert="horz" wrap="square" lIns="0" tIns="17145" rIns="0" bIns="0" rtlCol="0">
            <a:spAutoFit/>
          </a:bodyPr>
          <a:lstStyle/>
          <a:p>
            <a:pPr>
              <a:defRPr b="1">
                <a:solidFill>
                  <a:schemeClr val="accent1"/>
                </a:solidFill>
              </a:defRPr>
            </a:pPr>
            <a:r>
              <a:rPr lang="ja-JP" altLang="en-US" sz="1600" dirty="0">
                <a:latin typeface="Yu Gothic Medium" panose="020B0500000000000000" pitchFamily="34" charset="-128"/>
                <a:ea typeface="Yu Gothic Medium" panose="020B0500000000000000" pitchFamily="34" charset="-128"/>
              </a:rPr>
              <a:t>典型的な風味：</a:t>
            </a:r>
          </a:p>
        </p:txBody>
      </p:sp>
      <p:sp>
        <p:nvSpPr>
          <p:cNvPr id="23" name="object 58">
            <a:extLst>
              <a:ext uri="{FF2B5EF4-FFF2-40B4-BE49-F238E27FC236}">
                <a16:creationId xmlns:a16="http://schemas.microsoft.com/office/drawing/2014/main" id="{E2974DC0-2605-7574-D77E-1AE5DC8C3B7F}"/>
              </a:ext>
            </a:extLst>
          </p:cNvPr>
          <p:cNvSpPr txBox="1"/>
          <p:nvPr/>
        </p:nvSpPr>
        <p:spPr>
          <a:xfrm>
            <a:off x="10097773" y="4833176"/>
            <a:ext cx="2094227" cy="263534"/>
          </a:xfrm>
          <a:prstGeom prst="rect">
            <a:avLst/>
          </a:prstGeom>
        </p:spPr>
        <p:txBody>
          <a:bodyPr vert="horz" wrap="square" lIns="0" tIns="17145" rIns="0" bIns="0" rtlCol="0" anchor="t" anchorCtr="0">
            <a:spAutoFit/>
          </a:bodyPr>
          <a:lstStyle/>
          <a:p>
            <a:r>
              <a:rPr lang="ja-JP" altLang="en-US" sz="1600">
                <a:solidFill>
                  <a:schemeClr val="accent1"/>
                </a:solidFill>
                <a:latin typeface="Yu Gothic Medium" panose="020B0500000000000000" pitchFamily="34" charset="-128"/>
                <a:ea typeface="Yu Gothic Medium" panose="020B0500000000000000" pitchFamily="34" charset="-128"/>
              </a:rPr>
              <a:t>冷涼な気候</a:t>
            </a:r>
            <a:endParaRPr lang="ja-JP" altLang="en-US" sz="1600" dirty="0">
              <a:solidFill>
                <a:schemeClr val="accent1"/>
              </a:solidFill>
              <a:latin typeface="Yu Gothic Medium" panose="020B0500000000000000" pitchFamily="34" charset="-128"/>
              <a:ea typeface="Yu Gothic Medium" panose="020B0500000000000000" pitchFamily="34" charset="-128"/>
            </a:endParaRPr>
          </a:p>
        </p:txBody>
      </p:sp>
      <p:cxnSp>
        <p:nvCxnSpPr>
          <p:cNvPr id="25" name="Straight Connector 24">
            <a:extLst>
              <a:ext uri="{FF2B5EF4-FFF2-40B4-BE49-F238E27FC236}">
                <a16:creationId xmlns:a16="http://schemas.microsoft.com/office/drawing/2014/main" id="{EA445217-F6C7-CB49-C393-0DE8826FF1CC}"/>
              </a:ext>
            </a:extLst>
          </p:cNvPr>
          <p:cNvCxnSpPr>
            <a:cxnSpLocks/>
          </p:cNvCxnSpPr>
          <p:nvPr/>
        </p:nvCxnSpPr>
        <p:spPr>
          <a:xfrm flipV="1">
            <a:off x="1618570"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1DDB595-334E-CB3A-BD77-CD1D44FAD01B}"/>
              </a:ext>
            </a:extLst>
          </p:cNvPr>
          <p:cNvCxnSpPr>
            <a:cxnSpLocks/>
          </p:cNvCxnSpPr>
          <p:nvPr/>
        </p:nvCxnSpPr>
        <p:spPr>
          <a:xfrm flipV="1">
            <a:off x="4001044" y="2178893"/>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1A01860-8130-2B95-0187-AD14209BF527}"/>
              </a:ext>
            </a:extLst>
          </p:cNvPr>
          <p:cNvCxnSpPr>
            <a:cxnSpLocks/>
          </p:cNvCxnSpPr>
          <p:nvPr/>
        </p:nvCxnSpPr>
        <p:spPr>
          <a:xfrm flipV="1">
            <a:off x="1618570"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497464C-2787-9F97-5B2B-B93DFF05EB78}"/>
              </a:ext>
            </a:extLst>
          </p:cNvPr>
          <p:cNvCxnSpPr>
            <a:cxnSpLocks/>
          </p:cNvCxnSpPr>
          <p:nvPr/>
        </p:nvCxnSpPr>
        <p:spPr>
          <a:xfrm flipV="1">
            <a:off x="4001044" y="4200639"/>
            <a:ext cx="0" cy="46344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6405C53B-7339-25CA-73A0-F86ACF38955E}"/>
              </a:ext>
            </a:extLst>
          </p:cNvPr>
          <p:cNvCxnSpPr>
            <a:cxnSpLocks/>
          </p:cNvCxnSpPr>
          <p:nvPr/>
        </p:nvCxnSpPr>
        <p:spPr>
          <a:xfrm>
            <a:off x="6853806" y="2583631"/>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90400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FA85BC11-7E24-B43A-4E9C-81A725BB8382}"/>
              </a:ext>
            </a:extLst>
          </p:cNvPr>
          <p:cNvCxnSpPr>
            <a:cxnSpLocks/>
          </p:cNvCxnSpPr>
          <p:nvPr/>
        </p:nvCxnSpPr>
        <p:spPr>
          <a:xfrm>
            <a:off x="6795083" y="5347153"/>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04AF7D2-FA3C-B766-D425-29892A55980F}"/>
              </a:ext>
            </a:extLst>
          </p:cNvPr>
          <p:cNvCxnSpPr>
            <a:cxnSpLocks/>
          </p:cNvCxnSpPr>
          <p:nvPr/>
        </p:nvCxnSpPr>
        <p:spPr>
          <a:xfrm>
            <a:off x="6795083" y="424819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C5E8410-09F1-0C3A-1FBA-91B8A38B86AD}"/>
              </a:ext>
            </a:extLst>
          </p:cNvPr>
          <p:cNvCxnSpPr>
            <a:cxnSpLocks/>
          </p:cNvCxnSpPr>
          <p:nvPr/>
        </p:nvCxnSpPr>
        <p:spPr>
          <a:xfrm>
            <a:off x="6186881" y="1966390"/>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3D3B526-B885-3F16-625C-2343AE718D64}"/>
              </a:ext>
            </a:extLst>
          </p:cNvPr>
          <p:cNvCxnSpPr>
            <a:cxnSpLocks/>
          </p:cNvCxnSpPr>
          <p:nvPr/>
        </p:nvCxnSpPr>
        <p:spPr>
          <a:xfrm>
            <a:off x="4714613" y="1689553"/>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AA51202-459B-16DF-2B5D-7FD6B0762C9A}"/>
              </a:ext>
            </a:extLst>
          </p:cNvPr>
          <p:cNvCxnSpPr>
            <a:cxnSpLocks/>
          </p:cNvCxnSpPr>
          <p:nvPr/>
        </p:nvCxnSpPr>
        <p:spPr>
          <a:xfrm>
            <a:off x="4572000" y="2746566"/>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7AB974A-DCC2-2089-7EBC-0DDFB6064729}"/>
              </a:ext>
            </a:extLst>
          </p:cNvPr>
          <p:cNvCxnSpPr>
            <a:cxnSpLocks/>
          </p:cNvCxnSpPr>
          <p:nvPr/>
        </p:nvCxnSpPr>
        <p:spPr>
          <a:xfrm>
            <a:off x="4429387" y="3929414"/>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5119B6-D196-E57D-1E95-2FE9E5B9B8D6}"/>
              </a:ext>
            </a:extLst>
          </p:cNvPr>
          <p:cNvCxnSpPr>
            <a:cxnSpLocks/>
          </p:cNvCxnSpPr>
          <p:nvPr/>
        </p:nvCxnSpPr>
        <p:spPr>
          <a:xfrm>
            <a:off x="4538444" y="5061927"/>
            <a:ext cx="12751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410407" y="365126"/>
            <a:ext cx="11283754" cy="795372"/>
          </a:xfrm>
        </p:spPr>
        <p:txBody>
          <a:bodyPr/>
          <a:lstStyle/>
          <a:p>
            <a:r>
              <a:rPr lang="ja-JP" altLang="en-US" sz="5400" b="1">
                <a:latin typeface="Yu Gothic Medium" panose="020B0500000000000000" pitchFamily="34" charset="-128"/>
                <a:ea typeface="Yu Gothic Medium" panose="020B0500000000000000" pitchFamily="34" charset="-128"/>
              </a:rPr>
              <a:t>主な産地</a:t>
            </a:r>
            <a:endParaRPr lang="en-US" sz="5400" b="1" dirty="0">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037BE07A-6C46-0B87-E599-B5AF7395C109}"/>
              </a:ext>
            </a:extLst>
          </p:cNvPr>
          <p:cNvSpPr txBox="1"/>
          <p:nvPr/>
        </p:nvSpPr>
        <p:spPr>
          <a:xfrm>
            <a:off x="7804051" y="951990"/>
            <a:ext cx="2668236" cy="509755"/>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エレガント、旨味を持つ、</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スパイシー、深い紫色</a:t>
            </a:r>
          </a:p>
        </p:txBody>
      </p:sp>
      <p:sp>
        <p:nvSpPr>
          <p:cNvPr id="5" name="object 58">
            <a:extLst>
              <a:ext uri="{FF2B5EF4-FFF2-40B4-BE49-F238E27FC236}">
                <a16:creationId xmlns:a16="http://schemas.microsoft.com/office/drawing/2014/main" id="{28FF84F5-7F14-9BD0-1E7B-A4E197042DD8}"/>
              </a:ext>
            </a:extLst>
          </p:cNvPr>
          <p:cNvSpPr txBox="1"/>
          <p:nvPr/>
        </p:nvSpPr>
        <p:spPr>
          <a:xfrm>
            <a:off x="1069061" y="4966680"/>
            <a:ext cx="1777948"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クレア・ヴァレー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6" name="object 58">
            <a:extLst>
              <a:ext uri="{FF2B5EF4-FFF2-40B4-BE49-F238E27FC236}">
                <a16:creationId xmlns:a16="http://schemas.microsoft.com/office/drawing/2014/main" id="{F3B8192F-8B51-501C-9EDF-BF68EB2DF2A3}"/>
              </a:ext>
            </a:extLst>
          </p:cNvPr>
          <p:cNvSpPr txBox="1"/>
          <p:nvPr/>
        </p:nvSpPr>
        <p:spPr>
          <a:xfrm>
            <a:off x="1069060" y="1569680"/>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アデレード・ヒルズ</a:t>
            </a:r>
            <a:endParaRPr lang="ja-JP" altLang="en-US" sz="1600" b="1" dirty="0">
              <a:latin typeface="Yu Gothic Medium" panose="020B0500000000000000" pitchFamily="34" charset="-128"/>
              <a:ea typeface="Yu Gothic Medium" panose="020B0500000000000000" pitchFamily="34" charset="-128"/>
            </a:endParaRPr>
          </a:p>
        </p:txBody>
      </p:sp>
      <p:sp>
        <p:nvSpPr>
          <p:cNvPr id="7" name="object 58">
            <a:extLst>
              <a:ext uri="{FF2B5EF4-FFF2-40B4-BE49-F238E27FC236}">
                <a16:creationId xmlns:a16="http://schemas.microsoft.com/office/drawing/2014/main" id="{009E16F3-C51E-A7B1-4656-E64349EAE466}"/>
              </a:ext>
            </a:extLst>
          </p:cNvPr>
          <p:cNvSpPr txBox="1"/>
          <p:nvPr/>
        </p:nvSpPr>
        <p:spPr>
          <a:xfrm>
            <a:off x="1069061" y="2929120"/>
            <a:ext cx="2669273" cy="263534"/>
          </a:xfrm>
          <a:prstGeom prst="rect">
            <a:avLst/>
          </a:prstGeom>
        </p:spPr>
        <p:txBody>
          <a:bodyPr vert="horz" wrap="square" lIns="0" tIns="17145" rIns="0" bIns="0" rtlCol="0" anchor="t" anchorCtr="0">
            <a:spAutoFit/>
          </a:bodyPr>
          <a:lstStyle/>
          <a:p>
            <a:r>
              <a:rPr lang="ja-JP" altLang="en-US" sz="1600">
                <a:latin typeface="Yu Gothic Medium" panose="020B0500000000000000" pitchFamily="34" charset="-128"/>
                <a:ea typeface="Yu Gothic Medium" panose="020B0500000000000000" pitchFamily="34" charset="-128"/>
              </a:rPr>
              <a:t>力強いシラーズの風味と特徴</a:t>
            </a:r>
            <a:endParaRPr lang="ja-JP" altLang="en-US" sz="1600" dirty="0">
              <a:latin typeface="Yu Gothic Medium" panose="020B0500000000000000" pitchFamily="34" charset="-128"/>
              <a:ea typeface="Yu Gothic Medium" panose="020B0500000000000000" pitchFamily="34" charset="-128"/>
            </a:endParaRPr>
          </a:p>
        </p:txBody>
      </p:sp>
      <p:sp>
        <p:nvSpPr>
          <p:cNvPr id="8" name="object 58">
            <a:extLst>
              <a:ext uri="{FF2B5EF4-FFF2-40B4-BE49-F238E27FC236}">
                <a16:creationId xmlns:a16="http://schemas.microsoft.com/office/drawing/2014/main" id="{B1139623-6651-2B73-2CA6-4F3AD48D5709}"/>
              </a:ext>
            </a:extLst>
          </p:cNvPr>
          <p:cNvSpPr txBox="1"/>
          <p:nvPr/>
        </p:nvSpPr>
        <p:spPr>
          <a:xfrm>
            <a:off x="1069060" y="1826299"/>
            <a:ext cx="4254953" cy="509755"/>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控えめなアルコール、コショウと</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スパイスの香り、上質なタンニンと酸</a:t>
            </a:r>
          </a:p>
        </p:txBody>
      </p:sp>
      <p:sp>
        <p:nvSpPr>
          <p:cNvPr id="9" name="object 58">
            <a:extLst>
              <a:ext uri="{FF2B5EF4-FFF2-40B4-BE49-F238E27FC236}">
                <a16:creationId xmlns:a16="http://schemas.microsoft.com/office/drawing/2014/main" id="{13F95180-ADB4-38CF-4064-997824510E53}"/>
              </a:ext>
            </a:extLst>
          </p:cNvPr>
          <p:cNvSpPr txBox="1"/>
          <p:nvPr/>
        </p:nvSpPr>
        <p:spPr>
          <a:xfrm>
            <a:off x="7804050" y="5225585"/>
            <a:ext cx="2096301" cy="460511"/>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b="1">
                <a:latin typeface="Yu Gothic Medium" panose="020B0500000000000000" pitchFamily="34" charset="-128"/>
                <a:ea typeface="Yu Gothic Medium" panose="020B0500000000000000" pitchFamily="34" charset="-128"/>
                <a:cs typeface="Hellix SemiBold"/>
              </a:rPr>
              <a:t>マウント・バーカー</a:t>
            </a:r>
          </a:p>
          <a:p>
            <a:pPr>
              <a:lnSpc>
                <a:spcPct val="90000"/>
              </a:lnSpc>
              <a:buClr>
                <a:srgbClr val="F40000"/>
              </a:buClr>
            </a:pPr>
            <a:endParaRPr lang="ja-JP" altLang="en-US" sz="1600" b="1" dirty="0">
              <a:latin typeface="Yu Gothic Medium" panose="020B0500000000000000" pitchFamily="34" charset="-128"/>
              <a:ea typeface="Yu Gothic Medium" panose="020B0500000000000000" pitchFamily="34" charset="-128"/>
              <a:cs typeface="Hellix SemiBold"/>
            </a:endParaRPr>
          </a:p>
        </p:txBody>
      </p:sp>
      <p:sp>
        <p:nvSpPr>
          <p:cNvPr id="10" name="object 58">
            <a:extLst>
              <a:ext uri="{FF2B5EF4-FFF2-40B4-BE49-F238E27FC236}">
                <a16:creationId xmlns:a16="http://schemas.microsoft.com/office/drawing/2014/main" id="{2AB991A8-4E90-E692-351A-FF35BE409143}"/>
              </a:ext>
            </a:extLst>
          </p:cNvPr>
          <p:cNvSpPr txBox="1"/>
          <p:nvPr/>
        </p:nvSpPr>
        <p:spPr>
          <a:xfrm>
            <a:off x="7804050" y="5512576"/>
            <a:ext cx="3565565"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シルキーでエレガントなシラーズで、甘草、ブラックチェリー、コショウのようなスパイスのニュアンス</a:t>
            </a:r>
          </a:p>
        </p:txBody>
      </p:sp>
      <p:sp>
        <p:nvSpPr>
          <p:cNvPr id="11" name="object 58">
            <a:extLst>
              <a:ext uri="{FF2B5EF4-FFF2-40B4-BE49-F238E27FC236}">
                <a16:creationId xmlns:a16="http://schemas.microsoft.com/office/drawing/2014/main" id="{E193154E-30BC-AD69-B312-671B619C76A9}"/>
              </a:ext>
            </a:extLst>
          </p:cNvPr>
          <p:cNvSpPr txBox="1"/>
          <p:nvPr/>
        </p:nvSpPr>
        <p:spPr>
          <a:xfrm>
            <a:off x="1069060" y="2659081"/>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バロッサ・ヴァレー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2" name="object 58">
            <a:extLst>
              <a:ext uri="{FF2B5EF4-FFF2-40B4-BE49-F238E27FC236}">
                <a16:creationId xmlns:a16="http://schemas.microsoft.com/office/drawing/2014/main" id="{2F565A62-3E8E-3657-B945-6A162D7274FD}"/>
              </a:ext>
            </a:extLst>
          </p:cNvPr>
          <p:cNvSpPr txBox="1"/>
          <p:nvPr/>
        </p:nvSpPr>
        <p:spPr>
          <a:xfrm>
            <a:off x="1069061" y="3793029"/>
            <a:ext cx="2805121" cy="263534"/>
          </a:xfrm>
          <a:prstGeom prst="rect">
            <a:avLst/>
          </a:prstGeom>
        </p:spPr>
        <p:txBody>
          <a:bodyPr vert="horz" wrap="square" lIns="0" tIns="17145" rIns="0" bIns="0" rtlCol="0" anchor="t" anchorCtr="0">
            <a:spAutoFit/>
          </a:bodyPr>
          <a:lstStyle/>
          <a:p>
            <a:r>
              <a:rPr lang="ja-JP" altLang="en-US" sz="1600" b="1" dirty="0">
                <a:latin typeface="Yu Gothic Medium" panose="020B0500000000000000" pitchFamily="34" charset="-128"/>
                <a:ea typeface="Yu Gothic Medium" panose="020B0500000000000000" pitchFamily="34" charset="-128"/>
              </a:rPr>
              <a:t>キャンベラ・ディストリクト</a:t>
            </a:r>
          </a:p>
        </p:txBody>
      </p:sp>
      <p:sp>
        <p:nvSpPr>
          <p:cNvPr id="13" name="object 58">
            <a:extLst>
              <a:ext uri="{FF2B5EF4-FFF2-40B4-BE49-F238E27FC236}">
                <a16:creationId xmlns:a16="http://schemas.microsoft.com/office/drawing/2014/main" id="{13408633-8AA3-72AD-5821-C66C4BB5A989}"/>
              </a:ext>
            </a:extLst>
          </p:cNvPr>
          <p:cNvSpPr txBox="1"/>
          <p:nvPr/>
        </p:nvSpPr>
        <p:spPr>
          <a:xfrm>
            <a:off x="7804050" y="1849065"/>
            <a:ext cx="2494982"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イーデン・ヴァレー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4" name="object 58">
            <a:extLst>
              <a:ext uri="{FF2B5EF4-FFF2-40B4-BE49-F238E27FC236}">
                <a16:creationId xmlns:a16="http://schemas.microsoft.com/office/drawing/2014/main" id="{BFA254B6-068B-B71F-5CB7-D29D51F0995A}"/>
              </a:ext>
            </a:extLst>
          </p:cNvPr>
          <p:cNvSpPr txBox="1"/>
          <p:nvPr/>
        </p:nvSpPr>
        <p:spPr>
          <a:xfrm>
            <a:off x="7804050" y="2976801"/>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ハンター・ヴァレー</a:t>
            </a:r>
            <a:endParaRPr lang="ja-JP" altLang="en-US" sz="1600" b="1" dirty="0">
              <a:latin typeface="Yu Gothic Medium" panose="020B0500000000000000" pitchFamily="34" charset="-128"/>
              <a:ea typeface="Yu Gothic Medium" panose="020B0500000000000000" pitchFamily="34" charset="-128"/>
            </a:endParaRPr>
          </a:p>
        </p:txBody>
      </p:sp>
      <p:sp>
        <p:nvSpPr>
          <p:cNvPr id="15" name="object 58">
            <a:extLst>
              <a:ext uri="{FF2B5EF4-FFF2-40B4-BE49-F238E27FC236}">
                <a16:creationId xmlns:a16="http://schemas.microsoft.com/office/drawing/2014/main" id="{BC4DBB26-03A4-8415-1752-B57B0B02C0B4}"/>
              </a:ext>
            </a:extLst>
          </p:cNvPr>
          <p:cNvSpPr txBox="1"/>
          <p:nvPr/>
        </p:nvSpPr>
        <p:spPr>
          <a:xfrm>
            <a:off x="7804050" y="690882"/>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グランピアンズ</a:t>
            </a:r>
            <a:endParaRPr lang="ja-JP" altLang="en-US" sz="1600" b="1" dirty="0">
              <a:latin typeface="Yu Gothic Medium" panose="020B0500000000000000" pitchFamily="34" charset="-128"/>
              <a:ea typeface="Yu Gothic Medium" panose="020B0500000000000000" pitchFamily="34" charset="-128"/>
            </a:endParaRPr>
          </a:p>
        </p:txBody>
      </p:sp>
      <p:sp>
        <p:nvSpPr>
          <p:cNvPr id="16" name="object 58">
            <a:extLst>
              <a:ext uri="{FF2B5EF4-FFF2-40B4-BE49-F238E27FC236}">
                <a16:creationId xmlns:a16="http://schemas.microsoft.com/office/drawing/2014/main" id="{802FA831-D204-53C0-777B-69645945FFF6}"/>
              </a:ext>
            </a:extLst>
          </p:cNvPr>
          <p:cNvSpPr txBox="1"/>
          <p:nvPr/>
        </p:nvSpPr>
        <p:spPr>
          <a:xfrm>
            <a:off x="7804050" y="4112528"/>
            <a:ext cx="2668236" cy="460511"/>
          </a:xfrm>
          <a:prstGeom prst="rect">
            <a:avLst/>
          </a:prstGeom>
        </p:spPr>
        <p:txBody>
          <a:bodyPr vert="horz" wrap="square" lIns="0" tIns="17145" rIns="0" bIns="0" rtlCol="0" anchor="t" anchorCtr="0">
            <a:spAutoFit/>
          </a:bodyPr>
          <a:lstStyle/>
          <a:p>
            <a:pPr>
              <a:lnSpc>
                <a:spcPct val="90000"/>
              </a:lnSpc>
              <a:buClr>
                <a:srgbClr val="F40000"/>
              </a:buClr>
            </a:pPr>
            <a:r>
              <a:rPr lang="ja-JP" altLang="en-US" sz="1600" b="1">
                <a:latin typeface="Yu Gothic Medium" panose="020B0500000000000000" pitchFamily="34" charset="-128"/>
                <a:ea typeface="Yu Gothic Medium" panose="020B0500000000000000" pitchFamily="34" charset="-128"/>
                <a:cs typeface="Hellix SemiBold"/>
              </a:rPr>
              <a:t>マクラーレン・ヴェイル</a:t>
            </a:r>
          </a:p>
          <a:p>
            <a:pPr>
              <a:lnSpc>
                <a:spcPct val="90000"/>
              </a:lnSpc>
              <a:buClr>
                <a:srgbClr val="F40000"/>
              </a:buClr>
            </a:pPr>
            <a:endParaRPr lang="ja-JP" altLang="en-US" sz="1600" b="1" dirty="0" err="1">
              <a:latin typeface="Yu Gothic Medium" panose="020B0500000000000000" pitchFamily="34" charset="-128"/>
              <a:ea typeface="Yu Gothic Medium" panose="020B0500000000000000" pitchFamily="34" charset="-128"/>
              <a:cs typeface="Hellix SemiBold"/>
            </a:endParaRPr>
          </a:p>
        </p:txBody>
      </p:sp>
      <p:sp>
        <p:nvSpPr>
          <p:cNvPr id="17" name="object 58">
            <a:extLst>
              <a:ext uri="{FF2B5EF4-FFF2-40B4-BE49-F238E27FC236}">
                <a16:creationId xmlns:a16="http://schemas.microsoft.com/office/drawing/2014/main" id="{D72011D9-1A47-E47E-AD9C-0224E83B5ABD}"/>
              </a:ext>
            </a:extLst>
          </p:cNvPr>
          <p:cNvSpPr txBox="1"/>
          <p:nvPr/>
        </p:nvSpPr>
        <p:spPr>
          <a:xfrm>
            <a:off x="1069061" y="4067356"/>
            <a:ext cx="3470236" cy="509755"/>
          </a:xfrm>
          <a:prstGeom prst="rect">
            <a:avLst/>
          </a:prstGeom>
        </p:spPr>
        <p:txBody>
          <a:bodyPr vert="horz" wrap="square" lIns="0" tIns="17145" rIns="0" bIns="0" rtlCol="0" anchor="t" anchorCtr="0">
            <a:spAutoFit/>
          </a:bodyPr>
          <a:lstStyle/>
          <a:p>
            <a:r>
              <a:rPr lang="ja-JP" altLang="en-US" sz="1600">
                <a:latin typeface="Yu Gothic Medium" panose="020B0500000000000000" pitchFamily="34" charset="-128"/>
                <a:ea typeface="Yu Gothic Medium" panose="020B0500000000000000" pitchFamily="34" charset="-128"/>
              </a:rPr>
              <a:t>パワフルでいてエレガントなシラーズ、スパイシーでバランスよく、風味豊か</a:t>
            </a:r>
            <a:endParaRPr lang="ja-JP" altLang="en-US" sz="1600" dirty="0">
              <a:latin typeface="Yu Gothic Medium" panose="020B0500000000000000" pitchFamily="34" charset="-128"/>
              <a:ea typeface="Yu Gothic Medium" panose="020B0500000000000000" pitchFamily="34" charset="-128"/>
            </a:endParaRPr>
          </a:p>
        </p:txBody>
      </p:sp>
      <p:sp>
        <p:nvSpPr>
          <p:cNvPr id="18" name="object 58">
            <a:extLst>
              <a:ext uri="{FF2B5EF4-FFF2-40B4-BE49-F238E27FC236}">
                <a16:creationId xmlns:a16="http://schemas.microsoft.com/office/drawing/2014/main" id="{B5BAEAF3-15FB-0EC9-B810-3FA29E5BD895}"/>
              </a:ext>
            </a:extLst>
          </p:cNvPr>
          <p:cNvSpPr txBox="1"/>
          <p:nvPr/>
        </p:nvSpPr>
        <p:spPr>
          <a:xfrm>
            <a:off x="1069061" y="5210746"/>
            <a:ext cx="2805121"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ブラックベリー、プラム、</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甘草の風味を持つ、贅沢で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フル・ボディ、豊かな質感</a:t>
            </a:r>
          </a:p>
        </p:txBody>
      </p:sp>
      <p:sp>
        <p:nvSpPr>
          <p:cNvPr id="19" name="object 58">
            <a:extLst>
              <a:ext uri="{FF2B5EF4-FFF2-40B4-BE49-F238E27FC236}">
                <a16:creationId xmlns:a16="http://schemas.microsoft.com/office/drawing/2014/main" id="{2B3132AE-BE26-C3BD-76A9-ED261BBBA05F}"/>
              </a:ext>
            </a:extLst>
          </p:cNvPr>
          <p:cNvSpPr txBox="1"/>
          <p:nvPr/>
        </p:nvSpPr>
        <p:spPr>
          <a:xfrm>
            <a:off x="7804049" y="2092441"/>
            <a:ext cx="4125239" cy="755976"/>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ミディアム・ボディからフル・ボディ、クラシックなベリーとセージ、コショウのニュアンス</a:t>
            </a:r>
          </a:p>
        </p:txBody>
      </p:sp>
      <p:sp>
        <p:nvSpPr>
          <p:cNvPr id="20" name="object 58">
            <a:extLst>
              <a:ext uri="{FF2B5EF4-FFF2-40B4-BE49-F238E27FC236}">
                <a16:creationId xmlns:a16="http://schemas.microsoft.com/office/drawing/2014/main" id="{7DC49B88-DB12-A752-FACE-E00821750CD5}"/>
              </a:ext>
            </a:extLst>
          </p:cNvPr>
          <p:cNvSpPr txBox="1"/>
          <p:nvPr/>
        </p:nvSpPr>
        <p:spPr>
          <a:xfrm>
            <a:off x="7804050" y="4408162"/>
            <a:ext cx="3390131" cy="509755"/>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フル・ボディで豊かなブルーベリーの果実風味とチョコレートの特徴</a:t>
            </a:r>
          </a:p>
        </p:txBody>
      </p:sp>
      <p:sp>
        <p:nvSpPr>
          <p:cNvPr id="21" name="object 58">
            <a:extLst>
              <a:ext uri="{FF2B5EF4-FFF2-40B4-BE49-F238E27FC236}">
                <a16:creationId xmlns:a16="http://schemas.microsoft.com/office/drawing/2014/main" id="{D0DCF563-BB0A-B4BA-A191-D19DB81E73E9}"/>
              </a:ext>
            </a:extLst>
          </p:cNvPr>
          <p:cNvSpPr txBox="1"/>
          <p:nvPr/>
        </p:nvSpPr>
        <p:spPr>
          <a:xfrm>
            <a:off x="7804049" y="3244074"/>
            <a:ext cx="3971007" cy="509755"/>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うま味があり、複雑で食事に合わせやすいミディアム・ボディのワインに進化</a:t>
            </a:r>
          </a:p>
        </p:txBody>
      </p:sp>
      <p:pic>
        <p:nvPicPr>
          <p:cNvPr id="22" name="Picture Placeholder 8">
            <a:extLst>
              <a:ext uri="{FF2B5EF4-FFF2-40B4-BE49-F238E27FC236}">
                <a16:creationId xmlns:a16="http://schemas.microsoft.com/office/drawing/2014/main" id="{60787AAB-031D-405A-4ABB-3E994A97065D}"/>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23" name="object 10">
            <a:extLst>
              <a:ext uri="{FF2B5EF4-FFF2-40B4-BE49-F238E27FC236}">
                <a16:creationId xmlns:a16="http://schemas.microsoft.com/office/drawing/2014/main" id="{22E55CC6-A05D-4C50-EC44-CB7892AD15B0}"/>
              </a:ext>
            </a:extLst>
          </p:cNvPr>
          <p:cNvSpPr txBox="1"/>
          <p:nvPr/>
        </p:nvSpPr>
        <p:spPr>
          <a:xfrm rot="16200000">
            <a:off x="3984909" y="4241112"/>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Yu Gothic" panose="020B0400000000000000" pitchFamily="34" charset="-128"/>
                <a:cs typeface="Inter Display" panose="02000503000000020004" pitchFamily="2" charset="0"/>
              </a:rPr>
              <a:t>SHIRAZ</a:t>
            </a:r>
            <a:endParaRPr lang="en-AU" sz="4400" b="1" cap="all" dirty="0">
              <a:solidFill>
                <a:schemeClr val="bg1"/>
              </a:solidFill>
              <a:ea typeface="Yu Gothic" panose="020B0400000000000000" pitchFamily="34" charset="-128"/>
              <a:cs typeface="Inter Display" panose="02000503000000020004" pitchFamily="2" charset="0"/>
            </a:endParaRPr>
          </a:p>
        </p:txBody>
      </p:sp>
      <p:cxnSp>
        <p:nvCxnSpPr>
          <p:cNvPr id="26" name="Straight Connector 25">
            <a:extLst>
              <a:ext uri="{FF2B5EF4-FFF2-40B4-BE49-F238E27FC236}">
                <a16:creationId xmlns:a16="http://schemas.microsoft.com/office/drawing/2014/main" id="{73A97802-06DA-DB7B-CCF2-43AC20B632E2}"/>
              </a:ext>
            </a:extLst>
          </p:cNvPr>
          <p:cNvCxnSpPr>
            <a:cxnSpLocks/>
          </p:cNvCxnSpPr>
          <p:nvPr/>
        </p:nvCxnSpPr>
        <p:spPr>
          <a:xfrm>
            <a:off x="6795083" y="3090515"/>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A524496-B853-2D95-4D5C-3E501EC49E03}"/>
              </a:ext>
            </a:extLst>
          </p:cNvPr>
          <p:cNvCxnSpPr>
            <a:cxnSpLocks/>
          </p:cNvCxnSpPr>
          <p:nvPr/>
        </p:nvCxnSpPr>
        <p:spPr>
          <a:xfrm>
            <a:off x="6186881" y="959711"/>
            <a:ext cx="121640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65747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a:extLst>
              <a:ext uri="{FF2B5EF4-FFF2-40B4-BE49-F238E27FC236}">
                <a16:creationId xmlns:a16="http://schemas.microsoft.com/office/drawing/2014/main" id="{5789F4C2-6187-4D99-9661-821741FA63FC}"/>
              </a:ext>
            </a:extLst>
          </p:cNvPr>
          <p:cNvSpPr txBox="1"/>
          <p:nvPr/>
        </p:nvSpPr>
        <p:spPr>
          <a:xfrm>
            <a:off x="645466" y="1767112"/>
            <a:ext cx="11918390" cy="689369"/>
          </a:xfrm>
          <a:prstGeom prst="rect">
            <a:avLst/>
          </a:prstGeom>
        </p:spPr>
        <p:txBody>
          <a:bodyPr vert="horz" wrap="none" lIns="0" tIns="11521" rIns="0" bIns="0" rtlCol="0">
            <a:noAutofit/>
          </a:bodyPr>
          <a:lstStyle/>
          <a:p>
            <a:pPr defTabSz="914453">
              <a:lnSpc>
                <a:spcPct val="80000"/>
              </a:lnSpc>
              <a:defRPr/>
            </a:pPr>
            <a:endParaRPr lang="en-AU" sz="6000" cap="all" dirty="0">
              <a:solidFill>
                <a:schemeClr val="bg2"/>
              </a:solidFill>
              <a:uFill>
                <a:solidFill>
                  <a:srgbClr val="F40000"/>
                </a:solidFill>
              </a:uFill>
              <a:latin typeface="Malgun Gothic" panose="020B0503020000020004" pitchFamily="34" charset="-127"/>
              <a:ea typeface="Malgun Gothic" panose="020B0503020000020004" pitchFamily="34" charset="-127"/>
              <a:cs typeface="Inter Display" panose="02000503000000020004" pitchFamily="2" charset="0"/>
            </a:endParaRPr>
          </a:p>
        </p:txBody>
      </p:sp>
      <p:sp>
        <p:nvSpPr>
          <p:cNvPr id="6" name="Content Placeholder 2">
            <a:extLst>
              <a:ext uri="{FF2B5EF4-FFF2-40B4-BE49-F238E27FC236}">
                <a16:creationId xmlns:a16="http://schemas.microsoft.com/office/drawing/2014/main" id="{D6C6D7CD-855F-45D5-B346-71223F407688}"/>
              </a:ext>
            </a:extLst>
          </p:cNvPr>
          <p:cNvSpPr txBox="1"/>
          <p:nvPr/>
        </p:nvSpPr>
        <p:spPr>
          <a:xfrm>
            <a:off x="620175" y="3670280"/>
            <a:ext cx="4939976" cy="3523025"/>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オーストラリアで</a:t>
            </a:r>
            <a:r>
              <a:rPr lang="en-US" altLang="ja-JP" sz="1600" dirty="0">
                <a:solidFill>
                  <a:schemeClr val="bg1"/>
                </a:solidFill>
                <a:latin typeface="Yu Gothic Medium" panose="020B0500000000000000" pitchFamily="34" charset="-128"/>
                <a:ea typeface="Yu Gothic Medium" panose="020B0500000000000000" pitchFamily="34" charset="-128"/>
              </a:rPr>
              <a:t>3</a:t>
            </a:r>
            <a:r>
              <a:rPr lang="ja-JP" altLang="en-US" sz="1600" dirty="0">
                <a:solidFill>
                  <a:schemeClr val="bg1"/>
                </a:solidFill>
                <a:latin typeface="Yu Gothic Medium" panose="020B0500000000000000" pitchFamily="34" charset="-128"/>
                <a:ea typeface="Yu Gothic Medium" panose="020B0500000000000000" pitchFamily="34" charset="-128"/>
              </a:rPr>
              <a:t>番目に植えられたブドウ品種</a:t>
            </a:r>
          </a:p>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色の濃さ、風味、酸味、タンニン、</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そして何十年もの間熟成する能力で知られる</a:t>
            </a:r>
          </a:p>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オーストラリアで最も歴史的かつ成功した</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ワインの数々</a:t>
            </a:r>
          </a:p>
          <a:p>
            <a:pPr>
              <a:spcBef>
                <a:spcPts val="800"/>
              </a:spcBef>
              <a:buClr>
                <a:schemeClr val="accent5"/>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温暖から冷涼な乾燥した地域での栽培に</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最も適している</a:t>
            </a:r>
          </a:p>
          <a:p>
            <a:pPr>
              <a:spcBef>
                <a:spcPts val="800"/>
              </a:spcBef>
              <a:buClr>
                <a:schemeClr val="accent5"/>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sp>
        <p:nvSpPr>
          <p:cNvPr id="2" name="object 4">
            <a:extLst>
              <a:ext uri="{FF2B5EF4-FFF2-40B4-BE49-F238E27FC236}">
                <a16:creationId xmlns:a16="http://schemas.microsoft.com/office/drawing/2014/main" id="{57CE5D63-59C4-C391-8D71-CEE501EF727A}"/>
              </a:ext>
            </a:extLst>
          </p:cNvPr>
          <p:cNvSpPr txBox="1"/>
          <p:nvPr/>
        </p:nvSpPr>
        <p:spPr>
          <a:xfrm>
            <a:off x="645466" y="2280119"/>
            <a:ext cx="4321170" cy="907601"/>
          </a:xfrm>
          <a:prstGeom prst="rect">
            <a:avLst/>
          </a:prstGeom>
        </p:spPr>
        <p:txBody>
          <a:bodyPr vert="horz" wrap="none" lIns="0" tIns="11521" rIns="0" bIns="0" rtlCol="0">
            <a:noAutofit/>
          </a:bodyPr>
          <a:lstStyle/>
          <a:p>
            <a:pPr defTabSz="914453">
              <a:lnSpc>
                <a:spcPct val="80000"/>
              </a:lnSpc>
              <a:defRPr/>
            </a:pPr>
            <a:r>
              <a:rPr lang="ja-JP" altLang="en-US" sz="30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rPr>
              <a:t>パワフルで熟成可能</a:t>
            </a:r>
          </a:p>
          <a:p>
            <a:pPr defTabSz="914453">
              <a:lnSpc>
                <a:spcPct val="80000"/>
              </a:lnSpc>
              <a:defRPr/>
            </a:pPr>
            <a:endParaRPr lang="ja-JP" altLang="en-US" sz="30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cs typeface="Inter Display" panose="02000503000000020004" pitchFamily="2" charset="0"/>
            </a:endParaRPr>
          </a:p>
        </p:txBody>
      </p:sp>
      <p:pic>
        <p:nvPicPr>
          <p:cNvPr id="11" name="Picture Placeholder 10" descr="A bunch of grapes on a vine&#10;&#10;Description automatically generated">
            <a:extLst>
              <a:ext uri="{FF2B5EF4-FFF2-40B4-BE49-F238E27FC236}">
                <a16:creationId xmlns:a16="http://schemas.microsoft.com/office/drawing/2014/main" id="{9ABA7397-4F2E-8659-1BCE-463D68305F9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30" b="17130"/>
          <a:stretch>
            <a:fillRect/>
          </a:stretch>
        </p:blipFill>
        <p:spPr>
          <a:xfrm>
            <a:off x="6016625" y="388938"/>
            <a:ext cx="6169025" cy="6083300"/>
          </a:xfrm>
        </p:spPr>
      </p:pic>
      <p:sp>
        <p:nvSpPr>
          <p:cNvPr id="5" name="Title 4">
            <a:extLst>
              <a:ext uri="{FF2B5EF4-FFF2-40B4-BE49-F238E27FC236}">
                <a16:creationId xmlns:a16="http://schemas.microsoft.com/office/drawing/2014/main" id="{949B7B70-91CD-2C1F-84F3-AD324E9362DC}"/>
              </a:ext>
            </a:extLst>
          </p:cNvPr>
          <p:cNvSpPr>
            <a:spLocks noGrp="1"/>
          </p:cNvSpPr>
          <p:nvPr>
            <p:ph type="title"/>
          </p:nvPr>
        </p:nvSpPr>
        <p:spPr>
          <a:xfrm>
            <a:off x="620175" y="800033"/>
            <a:ext cx="5018244" cy="1192396"/>
          </a:xfrm>
        </p:spPr>
        <p:txBody>
          <a:bodyPr/>
          <a:lstStyle/>
          <a:p>
            <a:r>
              <a:rPr lang="ja-JP" altLang="en-US" sz="54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rPr>
              <a:t>カベルネ・</a:t>
            </a:r>
            <a:br>
              <a:rPr lang="en-AU" altLang="ja-JP" sz="54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rPr>
            </a:br>
            <a:r>
              <a:rPr lang="ja-JP" altLang="en-US" sz="5400" b="1" cap="all" dirty="0">
                <a:solidFill>
                  <a:schemeClr val="accent5"/>
                </a:solidFill>
                <a:uFill>
                  <a:solidFill>
                    <a:srgbClr val="F40000"/>
                  </a:solidFill>
                </a:uFill>
                <a:latin typeface="Yu Gothic Medium" panose="020B0500000000000000" pitchFamily="34" charset="-128"/>
                <a:ea typeface="Yu Gothic Medium" panose="020B0500000000000000" pitchFamily="34" charset="-128"/>
              </a:rPr>
              <a:t>ソーヴィニヨン</a:t>
            </a:r>
          </a:p>
        </p:txBody>
      </p:sp>
    </p:spTree>
    <p:extLst>
      <p:ext uri="{BB962C8B-B14F-4D97-AF65-F5344CB8AC3E}">
        <p14:creationId xmlns:p14="http://schemas.microsoft.com/office/powerpoint/2010/main" val="181898181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erson pouring wine into a glass&#10;&#10;Description automatically generated">
            <a:extLst>
              <a:ext uri="{FF2B5EF4-FFF2-40B4-BE49-F238E27FC236}">
                <a16:creationId xmlns:a16="http://schemas.microsoft.com/office/drawing/2014/main" id="{0708A9E6-68D0-4787-477A-FECE45566F9F}"/>
              </a:ext>
            </a:extLst>
          </p:cNvPr>
          <p:cNvPicPr>
            <a:picLocks noChangeAspect="1"/>
          </p:cNvPicPr>
          <p:nvPr/>
        </p:nvPicPr>
        <p:blipFill>
          <a:blip r:embed="rId2" cstate="screen">
            <a:extLst>
              <a:ext uri="{28A0092B-C50C-407E-A947-70E740481C1C}">
                <a14:useLocalDpi xmlns:a14="http://schemas.microsoft.com/office/drawing/2010/main"/>
              </a:ext>
            </a:extLst>
          </a:blip>
          <a:srcRect r="18625"/>
          <a:stretch>
            <a:fillRect/>
          </a:stretch>
        </p:blipFill>
        <p:spPr>
          <a:xfrm>
            <a:off x="6958739" y="0"/>
            <a:ext cx="4105120" cy="3361724"/>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1336054" y="4533704"/>
            <a:ext cx="3051057" cy="1460500"/>
          </a:xfrm>
        </p:spPr>
        <p:txBody>
          <a:bodyPr/>
          <a:lstStyle/>
          <a:p>
            <a:pPr>
              <a:buClr>
                <a:schemeClr val="accent5"/>
              </a:buClr>
            </a:pPr>
            <a:r>
              <a:rPr lang="ja-JP" altLang="en-US" sz="1600" dirty="0">
                <a:latin typeface="Yu Gothic Medium" panose="020B0500000000000000" pitchFamily="34" charset="-128"/>
                <a:ea typeface="Yu Gothic Medium" panose="020B0500000000000000" pitchFamily="34" charset="-128"/>
              </a:rPr>
              <a:t>食とテーブルワインの文化が発展し、先駆的なワイン生産者たちによって冷涼気候の地域が発見または再発見される</a:t>
            </a: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0" y="337892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144448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panose="020B0400000000000000" pitchFamily="34" charset="-128"/>
              <a:ea typeface="Yu Gothic" panose="020B0400000000000000" pitchFamily="34" charset="-128"/>
            </a:endParaRPr>
          </a:p>
        </p:txBody>
      </p:sp>
      <p:sp>
        <p:nvSpPr>
          <p:cNvPr id="8" name="Oval 7">
            <a:extLst>
              <a:ext uri="{FF2B5EF4-FFF2-40B4-BE49-F238E27FC236}">
                <a16:creationId xmlns:a16="http://schemas.microsoft.com/office/drawing/2014/main" id="{4520626D-7989-8389-1335-4E7EBA5AE5C7}"/>
              </a:ext>
            </a:extLst>
          </p:cNvPr>
          <p:cNvSpPr/>
          <p:nvPr/>
        </p:nvSpPr>
        <p:spPr>
          <a:xfrm>
            <a:off x="335915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Yu Gothic" panose="020B0400000000000000" pitchFamily="34" charset="-128"/>
              <a:ea typeface="Yu Gothic" panose="020B0400000000000000" pitchFamily="34" charset="-128"/>
            </a:endParaRPr>
          </a:p>
        </p:txBody>
      </p:sp>
      <p:sp>
        <p:nvSpPr>
          <p:cNvPr id="12" name="Title 1">
            <a:extLst>
              <a:ext uri="{FF2B5EF4-FFF2-40B4-BE49-F238E27FC236}">
                <a16:creationId xmlns:a16="http://schemas.microsoft.com/office/drawing/2014/main" id="{BF4C77C5-6CE7-8A10-9827-1E20FEA124C5}"/>
              </a:ext>
            </a:extLst>
          </p:cNvPr>
          <p:cNvSpPr txBox="1"/>
          <p:nvPr/>
        </p:nvSpPr>
        <p:spPr>
          <a:xfrm>
            <a:off x="1073686" y="3983578"/>
            <a:ext cx="5584691" cy="36000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b="1" dirty="0">
                <a:solidFill>
                  <a:schemeClr val="accent1"/>
                </a:solidFill>
                <a:latin typeface="Yu Gothic Medium" panose="020B0500000000000000" pitchFamily="34" charset="-128"/>
                <a:ea typeface="Yu Gothic Medium" panose="020B0500000000000000" pitchFamily="34" charset="-128"/>
              </a:rPr>
              <a:t>黄金時代：</a:t>
            </a:r>
            <a:r>
              <a:rPr lang="en-US" altLang="ja-JP" sz="2400" b="1" dirty="0">
                <a:solidFill>
                  <a:schemeClr val="accent1"/>
                </a:solidFill>
                <a:latin typeface="Yu Gothic Medium" panose="020B0500000000000000" pitchFamily="34" charset="-128"/>
                <a:ea typeface="Yu Gothic Medium" panose="020B0500000000000000" pitchFamily="34" charset="-128"/>
              </a:rPr>
              <a:t>1960</a:t>
            </a:r>
            <a:r>
              <a:rPr lang="ja-JP" altLang="en-US" sz="2400" b="1" dirty="0">
                <a:solidFill>
                  <a:schemeClr val="accent1"/>
                </a:solidFill>
                <a:latin typeface="Yu Gothic Medium" panose="020B0500000000000000" pitchFamily="34" charset="-128"/>
                <a:ea typeface="Yu Gothic Medium" panose="020B0500000000000000" pitchFamily="34" charset="-128"/>
              </a:rPr>
              <a:t>年代から現在</a:t>
            </a: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4581799" y="4530693"/>
            <a:ext cx="2194030"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ja-JP" altLang="en-US" sz="1600" dirty="0">
                <a:latin typeface="Yu Gothic Medium" panose="020B0500000000000000" pitchFamily="34" charset="-128"/>
                <a:ea typeface="Yu Gothic Medium" panose="020B0500000000000000" pitchFamily="34" charset="-128"/>
              </a:rPr>
              <a:t>赤ワインの売上は</a:t>
            </a:r>
            <a:r>
              <a:rPr lang="en-US" altLang="ja-JP" sz="1600" dirty="0">
                <a:latin typeface="Yu Gothic Medium" panose="020B0500000000000000" pitchFamily="34" charset="-128"/>
                <a:ea typeface="Yu Gothic Medium" panose="020B0500000000000000" pitchFamily="34" charset="-128"/>
              </a:rPr>
              <a:t>1970</a:t>
            </a:r>
            <a:r>
              <a:rPr lang="ja-JP" altLang="en-US" sz="1600" dirty="0">
                <a:latin typeface="Yu Gothic Medium" panose="020B0500000000000000" pitchFamily="34" charset="-128"/>
                <a:ea typeface="Yu Gothic Medium" panose="020B0500000000000000" pitchFamily="34" charset="-128"/>
              </a:rPr>
              <a:t>年代に急成長し、白ワインの需要は</a:t>
            </a:r>
            <a:r>
              <a:rPr lang="en-US" altLang="ja-JP" sz="1600" dirty="0">
                <a:latin typeface="Yu Gothic Medium" panose="020B0500000000000000" pitchFamily="34" charset="-128"/>
                <a:ea typeface="Yu Gothic Medium" panose="020B0500000000000000" pitchFamily="34" charset="-128"/>
              </a:rPr>
              <a:t>1980</a:t>
            </a:r>
            <a:r>
              <a:rPr lang="ja-JP" altLang="en-US" sz="1600" dirty="0">
                <a:latin typeface="Yu Gothic Medium" panose="020B0500000000000000" pitchFamily="34" charset="-128"/>
                <a:ea typeface="Yu Gothic Medium" panose="020B0500000000000000" pitchFamily="34" charset="-128"/>
              </a:rPr>
              <a:t>年代に上昇</a:t>
            </a:r>
          </a:p>
          <a:p>
            <a:pPr>
              <a:spcBef>
                <a:spcPts val="800"/>
              </a:spcBef>
              <a:buClr>
                <a:schemeClr val="accent5"/>
              </a:buClr>
            </a:pPr>
            <a:endParaRPr lang="ja-JP" altLang="en-US" sz="1600" dirty="0">
              <a:latin typeface="Yu Gothic Medium" panose="020B0500000000000000" pitchFamily="34" charset="-128"/>
              <a:ea typeface="Yu Gothic Medium" panose="020B0500000000000000" pitchFamily="34" charset="-128"/>
            </a:endParaRPr>
          </a:p>
        </p:txBody>
      </p:sp>
      <p:sp>
        <p:nvSpPr>
          <p:cNvPr id="2" name="Text Placeholder 2">
            <a:extLst>
              <a:ext uri="{FF2B5EF4-FFF2-40B4-BE49-F238E27FC236}">
                <a16:creationId xmlns:a16="http://schemas.microsoft.com/office/drawing/2014/main" id="{1F6BAFED-1FB9-765B-BA17-CDB72124FD81}"/>
              </a:ext>
            </a:extLst>
          </p:cNvPr>
          <p:cNvSpPr txBox="1"/>
          <p:nvPr/>
        </p:nvSpPr>
        <p:spPr>
          <a:xfrm>
            <a:off x="6949086" y="4532566"/>
            <a:ext cx="2054218"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en-US" altLang="ja-JP" sz="1600" dirty="0">
                <a:latin typeface="Yu Gothic Medium" panose="020B0500000000000000" pitchFamily="34" charset="-128"/>
                <a:ea typeface="Yu Gothic Medium" panose="020B0500000000000000" pitchFamily="34" charset="-128"/>
              </a:rPr>
              <a:t>1980</a:t>
            </a:r>
            <a:r>
              <a:rPr lang="ja-JP" altLang="en-US" sz="1600" dirty="0">
                <a:latin typeface="Yu Gothic Medium" panose="020B0500000000000000" pitchFamily="34" charset="-128"/>
                <a:ea typeface="Yu Gothic Medium" panose="020B0500000000000000" pitchFamily="34" charset="-128"/>
              </a:rPr>
              <a:t>年代初頭までオーストラリアは世界</a:t>
            </a:r>
            <a:r>
              <a:rPr lang="en-US" altLang="ja-JP" sz="1600" dirty="0">
                <a:latin typeface="Yu Gothic Medium" panose="020B0500000000000000" pitchFamily="34" charset="-128"/>
                <a:ea typeface="Yu Gothic Medium" panose="020B0500000000000000" pitchFamily="34" charset="-128"/>
              </a:rPr>
              <a:t>18</a:t>
            </a:r>
            <a:r>
              <a:rPr lang="ja-JP" altLang="en-US" sz="1600" dirty="0">
                <a:latin typeface="Yu Gothic Medium" panose="020B0500000000000000" pitchFamily="34" charset="-128"/>
                <a:ea typeface="Yu Gothic Medium" panose="020B0500000000000000" pitchFamily="34" charset="-128"/>
              </a:rPr>
              <a:t>位のワイン輸出国、 </a:t>
            </a:r>
            <a:r>
              <a:rPr lang="en-US" altLang="ja-JP" sz="1600" dirty="0">
                <a:latin typeface="Yu Gothic Medium" panose="020B0500000000000000" pitchFamily="34" charset="-128"/>
                <a:ea typeface="Yu Gothic Medium" panose="020B0500000000000000" pitchFamily="34" charset="-128"/>
              </a:rPr>
              <a:t>1990</a:t>
            </a:r>
            <a:r>
              <a:rPr lang="ja-JP" altLang="en-US" sz="1600" dirty="0">
                <a:latin typeface="Yu Gothic Medium" panose="020B0500000000000000" pitchFamily="34" charset="-128"/>
                <a:ea typeface="Yu Gothic Medium" panose="020B0500000000000000" pitchFamily="34" charset="-128"/>
              </a:rPr>
              <a:t>年代初頭までには世界</a:t>
            </a:r>
            <a:r>
              <a:rPr lang="en-US" altLang="ja-JP" sz="1600" dirty="0">
                <a:latin typeface="Yu Gothic Medium" panose="020B0500000000000000" pitchFamily="34" charset="-128"/>
                <a:ea typeface="Yu Gothic Medium" panose="020B0500000000000000" pitchFamily="34" charset="-128"/>
              </a:rPr>
              <a:t>6</a:t>
            </a:r>
            <a:r>
              <a:rPr lang="ja-JP" altLang="en-US" sz="1600" dirty="0">
                <a:latin typeface="Yu Gothic Medium" panose="020B0500000000000000" pitchFamily="34" charset="-128"/>
                <a:ea typeface="Yu Gothic Medium" panose="020B0500000000000000" pitchFamily="34" charset="-128"/>
              </a:rPr>
              <a:t>位に</a:t>
            </a:r>
          </a:p>
          <a:p>
            <a:pPr>
              <a:spcBef>
                <a:spcPts val="800"/>
              </a:spcBef>
            </a:pPr>
            <a:endParaRPr lang="ja-JP" altLang="en-US" sz="1600" dirty="0">
              <a:latin typeface="Yu Gothic Medium" panose="020B0500000000000000" pitchFamily="34" charset="-128"/>
              <a:ea typeface="Yu Gothic Medium" panose="020B0500000000000000" pitchFamily="34" charset="-128"/>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677312" y="1371939"/>
            <a:ext cx="2758615" cy="1747347"/>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5"/>
              </a:buClr>
            </a:pPr>
            <a:r>
              <a:rPr lang="ja-JP" altLang="en-US" sz="1600" dirty="0">
                <a:latin typeface="Yu Gothic Medium" panose="020B0500000000000000" pitchFamily="34" charset="-128"/>
                <a:ea typeface="Yu Gothic Medium" panose="020B0500000000000000" pitchFamily="34" charset="-128"/>
              </a:rPr>
              <a:t>消費者の酒精強化ワインへのニーズに相反し、野心的なブドウ栽培家やワインメーカーにより最高品質のテーブル・ワインが極少量生産される</a:t>
            </a:r>
          </a:p>
          <a:p>
            <a:pPr>
              <a:buClr>
                <a:schemeClr val="accent5"/>
              </a:buClr>
            </a:pPr>
            <a:endParaRPr lang="ja-JP" altLang="en-US" sz="1600" dirty="0">
              <a:latin typeface="Yu Gothic Medium" panose="020B0500000000000000" pitchFamily="34" charset="-128"/>
              <a:ea typeface="Yu Gothic Medium" panose="020B0500000000000000" pitchFamily="34" charset="-128"/>
            </a:endParaRPr>
          </a:p>
          <a:p>
            <a:pPr>
              <a:buClr>
                <a:schemeClr val="accent5"/>
              </a:buClr>
            </a:pPr>
            <a:endParaRPr lang="ja-JP" altLang="en-US" sz="1600" dirty="0">
              <a:latin typeface="Yu Gothic Medium" panose="020B0500000000000000" pitchFamily="34" charset="-128"/>
              <a:ea typeface="Yu Gothic Medium" panose="020B0500000000000000" pitchFamily="34" charset="-128"/>
            </a:endParaRPr>
          </a:p>
          <a:p>
            <a:pPr>
              <a:buClr>
                <a:schemeClr val="accent5"/>
              </a:buClr>
            </a:pPr>
            <a:endParaRPr lang="ja-JP" altLang="en-US" sz="1600" dirty="0">
              <a:latin typeface="Yu Gothic Medium" panose="020B0500000000000000" pitchFamily="34" charset="-128"/>
              <a:ea typeface="Yu Gothic Medium" panose="020B0500000000000000" pitchFamily="34" charset="-128"/>
            </a:endParaRPr>
          </a:p>
        </p:txBody>
      </p:sp>
      <p:sp>
        <p:nvSpPr>
          <p:cNvPr id="9" name="Text Placeholder 2">
            <a:extLst>
              <a:ext uri="{FF2B5EF4-FFF2-40B4-BE49-F238E27FC236}">
                <a16:creationId xmlns:a16="http://schemas.microsoft.com/office/drawing/2014/main" id="{9B3CB3BD-98E2-06F0-1AB7-1C70644D58AB}"/>
              </a:ext>
            </a:extLst>
          </p:cNvPr>
          <p:cNvSpPr txBox="1"/>
          <p:nvPr/>
        </p:nvSpPr>
        <p:spPr>
          <a:xfrm>
            <a:off x="3775693" y="1371939"/>
            <a:ext cx="2320307"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5"/>
              </a:buClr>
            </a:pPr>
            <a:r>
              <a:rPr lang="ja-JP" altLang="en-US" sz="1600" dirty="0">
                <a:latin typeface="Yu Gothic Medium" panose="020B0500000000000000" pitchFamily="34" charset="-128"/>
                <a:ea typeface="Yu Gothic Medium" panose="020B0500000000000000" pitchFamily="34" charset="-128"/>
              </a:rPr>
              <a:t>酒精強化ワインの需要はそのピークを過ぎ、テーブルワインを嗜む人々が増える</a:t>
            </a:r>
          </a:p>
        </p:txBody>
      </p:sp>
      <p:sp>
        <p:nvSpPr>
          <p:cNvPr id="15" name="Text Placeholder 2">
            <a:extLst>
              <a:ext uri="{FF2B5EF4-FFF2-40B4-BE49-F238E27FC236}">
                <a16:creationId xmlns:a16="http://schemas.microsoft.com/office/drawing/2014/main" id="{87B50BE2-FEB0-EEDA-5798-8350D3454C38}"/>
              </a:ext>
            </a:extLst>
          </p:cNvPr>
          <p:cNvSpPr txBox="1"/>
          <p:nvPr/>
        </p:nvSpPr>
        <p:spPr>
          <a:xfrm>
            <a:off x="9176562" y="4530693"/>
            <a:ext cx="2665561"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5"/>
              </a:buClr>
            </a:pPr>
            <a:r>
              <a:rPr lang="ja-JP" altLang="en-US" sz="1600" dirty="0">
                <a:latin typeface="Yu Gothic Medium" panose="020B0500000000000000" pitchFamily="34" charset="-128"/>
                <a:ea typeface="Yu Gothic Medium" panose="020B0500000000000000" pitchFamily="34" charset="-128"/>
              </a:rPr>
              <a:t>現在、オーストラリアのワインコミュニティは多様かつユニークで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世界クラスに</a:t>
            </a:r>
          </a:p>
          <a:p>
            <a:endParaRPr lang="ja-JP" altLang="en-US" sz="1600" dirty="0">
              <a:latin typeface="Yu Gothic Medium" panose="020B0500000000000000" pitchFamily="34" charset="-128"/>
              <a:ea typeface="Yu Gothic Medium" panose="020B0500000000000000" pitchFamily="34" charset="-128"/>
            </a:endParaRPr>
          </a:p>
          <a:p>
            <a:endParaRPr lang="ja-JP" altLang="en-US" sz="1600" dirty="0">
              <a:latin typeface="Yu Gothic Medium" panose="020B0500000000000000" pitchFamily="34" charset="-128"/>
              <a:ea typeface="Yu Gothic Medium" panose="020B0500000000000000" pitchFamily="34" charset="-128"/>
            </a:endParaRPr>
          </a:p>
          <a:p>
            <a:endParaRPr lang="ja-JP" altLang="en-US" sz="1600" dirty="0">
              <a:latin typeface="Yu Gothic Medium" panose="020B0500000000000000" pitchFamily="34" charset="-128"/>
              <a:ea typeface="Yu Gothic Medium" panose="020B0500000000000000" pitchFamily="34" charset="-128"/>
            </a:endParaRPr>
          </a:p>
        </p:txBody>
      </p:sp>
      <p:sp>
        <p:nvSpPr>
          <p:cNvPr id="10" name="Title 1">
            <a:extLst>
              <a:ext uri="{FF2B5EF4-FFF2-40B4-BE49-F238E27FC236}">
                <a16:creationId xmlns:a16="http://schemas.microsoft.com/office/drawing/2014/main" id="{F57C47E5-E2F7-D764-3610-27748540AABE}"/>
              </a:ext>
            </a:extLst>
          </p:cNvPr>
          <p:cNvSpPr txBox="1"/>
          <p:nvPr/>
        </p:nvSpPr>
        <p:spPr>
          <a:xfrm>
            <a:off x="500636" y="839040"/>
            <a:ext cx="6437027" cy="35997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2400" b="1" dirty="0">
                <a:solidFill>
                  <a:schemeClr val="accent1"/>
                </a:solidFill>
                <a:latin typeface="Yu Gothic Medium" panose="020B0500000000000000" pitchFamily="34" charset="-128"/>
                <a:ea typeface="Yu Gothic Medium" panose="020B0500000000000000" pitchFamily="34" charset="-128"/>
              </a:rPr>
              <a:t>ルネサンス時代：</a:t>
            </a:r>
            <a:r>
              <a:rPr lang="en-US" altLang="ja-JP" sz="2400" b="1" dirty="0">
                <a:solidFill>
                  <a:schemeClr val="accent1"/>
                </a:solidFill>
                <a:latin typeface="Yu Gothic Medium" panose="020B0500000000000000" pitchFamily="34" charset="-128"/>
                <a:ea typeface="Yu Gothic Medium" panose="020B0500000000000000" pitchFamily="34" charset="-128"/>
              </a:rPr>
              <a:t>1940</a:t>
            </a:r>
            <a:r>
              <a:rPr lang="ja-JP" altLang="en-US" sz="2000" b="1" dirty="0">
                <a:solidFill>
                  <a:schemeClr val="accent1"/>
                </a:solidFill>
                <a:latin typeface="Yu Gothic Medium" panose="020B0500000000000000" pitchFamily="34" charset="-128"/>
                <a:ea typeface="Yu Gothic Medium" panose="020B0500000000000000" pitchFamily="34" charset="-128"/>
              </a:rPr>
              <a:t>年代</a:t>
            </a:r>
            <a:r>
              <a:rPr lang="ja-JP" altLang="en-US" sz="2400" b="1" dirty="0">
                <a:solidFill>
                  <a:schemeClr val="accent1"/>
                </a:solidFill>
                <a:latin typeface="Yu Gothic Medium" panose="020B0500000000000000" pitchFamily="34" charset="-128"/>
                <a:ea typeface="Yu Gothic Medium" panose="020B0500000000000000" pitchFamily="34" charset="-128"/>
              </a:rPr>
              <a:t>から</a:t>
            </a:r>
            <a:r>
              <a:rPr lang="en-US" altLang="ja-JP" sz="2400" b="1" dirty="0">
                <a:solidFill>
                  <a:schemeClr val="accent1"/>
                </a:solidFill>
                <a:latin typeface="Yu Gothic Medium" panose="020B0500000000000000" pitchFamily="34" charset="-128"/>
                <a:ea typeface="Yu Gothic Medium" panose="020B0500000000000000" pitchFamily="34" charset="-128"/>
              </a:rPr>
              <a:t>1960</a:t>
            </a:r>
            <a:r>
              <a:rPr lang="ja-JP" altLang="en-US" sz="2400" b="1" dirty="0">
                <a:solidFill>
                  <a:schemeClr val="accent1"/>
                </a:solidFill>
                <a:latin typeface="Yu Gothic Medium" panose="020B0500000000000000" pitchFamily="34" charset="-128"/>
                <a:ea typeface="Yu Gothic Medium" panose="020B0500000000000000" pitchFamily="34" charset="-128"/>
              </a:rPr>
              <a:t>年代</a:t>
            </a:r>
          </a:p>
        </p:txBody>
      </p:sp>
    </p:spTree>
    <p:extLst>
      <p:ext uri="{BB962C8B-B14F-4D97-AF65-F5344CB8AC3E}">
        <p14:creationId xmlns:p14="http://schemas.microsoft.com/office/powerpoint/2010/main" val="841129077"/>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BFE455C-727B-D2D6-BA75-ED043D5B8A4E}"/>
              </a:ext>
            </a:extLst>
          </p:cNvPr>
          <p:cNvCxnSpPr>
            <a:cxnSpLocks/>
          </p:cNvCxnSpPr>
          <p:nvPr/>
        </p:nvCxnSpPr>
        <p:spPr>
          <a:xfrm>
            <a:off x="3557986" y="2838287"/>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317FCB6-4E68-44C8-7D07-D7105D864810}"/>
              </a:ext>
            </a:extLst>
          </p:cNvPr>
          <p:cNvCxnSpPr>
            <a:cxnSpLocks/>
          </p:cNvCxnSpPr>
          <p:nvPr/>
        </p:nvCxnSpPr>
        <p:spPr>
          <a:xfrm>
            <a:off x="3557986" y="4943924"/>
            <a:ext cx="238982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4400" b="1">
                <a:latin typeface="Yu Gothic Medium" panose="020B0500000000000000" pitchFamily="34" charset="-128"/>
                <a:ea typeface="Yu Gothic Medium" panose="020B0500000000000000" pitchFamily="34" charset="-128"/>
              </a:rPr>
              <a:t>スタイルと特徴</a:t>
            </a:r>
            <a:endParaRPr lang="en-US" sz="4400" b="1" dirty="0">
              <a:latin typeface="Yu Gothic Medium" panose="020B0500000000000000" pitchFamily="34" charset="-128"/>
              <a:ea typeface="Yu Gothic Medium" panose="020B0500000000000000" pitchFamily="34" charset="-128"/>
            </a:endParaRPr>
          </a:p>
        </p:txBody>
      </p:sp>
      <p:sp>
        <p:nvSpPr>
          <p:cNvPr id="4" name="object 58">
            <a:extLst>
              <a:ext uri="{FF2B5EF4-FFF2-40B4-BE49-F238E27FC236}">
                <a16:creationId xmlns:a16="http://schemas.microsoft.com/office/drawing/2014/main" id="{08F2EA1D-C462-1709-13B3-B94CFF449B13}"/>
              </a:ext>
            </a:extLst>
          </p:cNvPr>
          <p:cNvSpPr txBox="1"/>
          <p:nvPr/>
        </p:nvSpPr>
        <p:spPr>
          <a:xfrm>
            <a:off x="7815581" y="4458757"/>
            <a:ext cx="2088815" cy="1020921"/>
          </a:xfrm>
          <a:prstGeom prst="rect">
            <a:avLst/>
          </a:prstGeom>
        </p:spPr>
        <p:txBody>
          <a:bodyPr vert="horz" wrap="square" lIns="0" tIns="17145" rIns="0" bIns="0" rtlCol="0" anchor="ctr" anchorCtr="0">
            <a:spAutoFit/>
          </a:bodyPr>
          <a:lstStyle/>
          <a:p>
            <a:pPr marL="285750" indent="-285750">
              <a:lnSpc>
                <a:spcPct val="98000"/>
              </a:lnSpc>
              <a:spcAft>
                <a:spcPts val="100"/>
              </a:spcAft>
              <a:buClr>
                <a:schemeClr val="accent4"/>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ブラックベリー</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チェリー</a:t>
            </a:r>
          </a:p>
          <a:p>
            <a:pPr marL="285750" indent="-285750">
              <a:lnSpc>
                <a:spcPct val="98000"/>
              </a:lnSpc>
              <a:spcAft>
                <a:spcPts val="100"/>
              </a:spcAft>
              <a:buClr>
                <a:schemeClr val="accent4"/>
              </a:buClr>
              <a:buFont typeface="Arial" panose="020B0604020202020204" pitchFamily="34" charset="0"/>
              <a:buChar char="•"/>
            </a:pPr>
            <a:r>
              <a:rPr lang="ja-JP" altLang="en-US" sz="1600">
                <a:latin typeface="Yu Gothic Medium" panose="020B0500000000000000" pitchFamily="34" charset="-128"/>
                <a:ea typeface="Yu Gothic Medium" panose="020B0500000000000000" pitchFamily="34" charset="-128"/>
                <a:cs typeface="Hellix SemiBold"/>
              </a:rPr>
              <a:t>ミント</a:t>
            </a:r>
          </a:p>
          <a:p>
            <a:pPr marL="285750" indent="-285750">
              <a:lnSpc>
                <a:spcPct val="98000"/>
              </a:lnSpc>
              <a:spcAft>
                <a:spcPts val="100"/>
              </a:spcAft>
              <a:buClr>
                <a:schemeClr val="accent4"/>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cs typeface="Hellix SemiBold"/>
            </a:endParaRPr>
          </a:p>
        </p:txBody>
      </p:sp>
      <p:sp>
        <p:nvSpPr>
          <p:cNvPr id="22" name="object 58">
            <a:extLst>
              <a:ext uri="{FF2B5EF4-FFF2-40B4-BE49-F238E27FC236}">
                <a16:creationId xmlns:a16="http://schemas.microsoft.com/office/drawing/2014/main" id="{C48A0281-EC37-0446-B71F-68AAA51D283A}"/>
              </a:ext>
            </a:extLst>
          </p:cNvPr>
          <p:cNvSpPr txBox="1"/>
          <p:nvPr/>
        </p:nvSpPr>
        <p:spPr>
          <a:xfrm>
            <a:off x="822479" y="2399243"/>
            <a:ext cx="2852373" cy="1248419"/>
          </a:xfrm>
          <a:prstGeom prst="rect">
            <a:avLst/>
          </a:prstGeom>
        </p:spPr>
        <p:txBody>
          <a:bodyPr vert="horz" wrap="square" lIns="0" tIns="17145" rIns="0" bIns="0" rtlCol="0" anchor="t" anchorCtr="0">
            <a:spAutoFit/>
          </a:bodyPr>
          <a:lstStyle/>
          <a:p>
            <a:pPr algn="ctr"/>
            <a:r>
              <a:rPr lang="ja-JP" altLang="en-US" sz="1600" b="1" dirty="0">
                <a:latin typeface="Yu Gothic Medium" panose="020B0500000000000000" pitchFamily="34" charset="-128"/>
                <a:ea typeface="Yu Gothic Medium" panose="020B0500000000000000" pitchFamily="34" charset="-128"/>
              </a:rPr>
              <a:t>若い</a:t>
            </a:r>
            <a:endParaRPr lang="en-AU" altLang="ja-JP" sz="1600" b="1" dirty="0">
              <a:latin typeface="Yu Gothic Medium" panose="020B0500000000000000" pitchFamily="34" charset="-128"/>
              <a:ea typeface="Yu Gothic Medium" panose="020B0500000000000000" pitchFamily="34" charset="-128"/>
            </a:endParaRPr>
          </a:p>
          <a:p>
            <a:pPr algn="ctr"/>
            <a:r>
              <a:rPr lang="ja-JP" altLang="en-US" sz="1600" dirty="0">
                <a:latin typeface="Yu Gothic Medium" panose="020B0500000000000000" pitchFamily="34" charset="-128"/>
                <a:ea typeface="Yu Gothic Medium" panose="020B0500000000000000" pitchFamily="34" charset="-128"/>
              </a:rPr>
              <a:t>タンニンが硬く、酸味も</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高い、カシスやブラック</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ベリー、ハーブの風味</a:t>
            </a:r>
          </a:p>
          <a:p>
            <a:pPr algn="ctr"/>
            <a:endParaRPr lang="ja-JP" altLang="en-US" sz="1600" dirty="0">
              <a:latin typeface="Yu Gothic Medium" panose="020B0500000000000000" pitchFamily="34" charset="-128"/>
              <a:ea typeface="Yu Gothic Medium" panose="020B0500000000000000" pitchFamily="34" charset="-128"/>
            </a:endParaRPr>
          </a:p>
        </p:txBody>
      </p:sp>
      <p:sp>
        <p:nvSpPr>
          <p:cNvPr id="25" name="object 58">
            <a:extLst>
              <a:ext uri="{FF2B5EF4-FFF2-40B4-BE49-F238E27FC236}">
                <a16:creationId xmlns:a16="http://schemas.microsoft.com/office/drawing/2014/main" id="{77ACE83F-4F98-3F99-3ADA-5E682F7CCE70}"/>
              </a:ext>
            </a:extLst>
          </p:cNvPr>
          <p:cNvSpPr txBox="1"/>
          <p:nvPr/>
        </p:nvSpPr>
        <p:spPr>
          <a:xfrm>
            <a:off x="762401" y="4617395"/>
            <a:ext cx="2912451" cy="1248419"/>
          </a:xfrm>
          <a:prstGeom prst="rect">
            <a:avLst/>
          </a:prstGeom>
        </p:spPr>
        <p:txBody>
          <a:bodyPr vert="horz" wrap="square" lIns="0" tIns="17145" rIns="0" bIns="0" rtlCol="0" anchor="t" anchorCtr="0">
            <a:spAutoFit/>
          </a:bodyPr>
          <a:lstStyle/>
          <a:p>
            <a:pPr algn="ctr"/>
            <a:r>
              <a:rPr lang="ja-JP" altLang="en-US" sz="1600" b="1" dirty="0">
                <a:latin typeface="Yu Gothic Medium" panose="020B0500000000000000" pitchFamily="34" charset="-128"/>
                <a:ea typeface="Yu Gothic Medium" panose="020B0500000000000000" pitchFamily="34" charset="-128"/>
              </a:rPr>
              <a:t>熟成</a:t>
            </a:r>
            <a:endParaRPr lang="en-AU" altLang="ja-JP" sz="1600" b="1" dirty="0">
              <a:latin typeface="Yu Gothic Medium" panose="020B0500000000000000" pitchFamily="34" charset="-128"/>
              <a:ea typeface="Yu Gothic Medium" panose="020B0500000000000000" pitchFamily="34" charset="-128"/>
            </a:endParaRPr>
          </a:p>
          <a:p>
            <a:pPr algn="ctr"/>
            <a:r>
              <a:rPr lang="ja-JP" altLang="en-US" sz="1600" dirty="0">
                <a:latin typeface="Yu Gothic Medium" panose="020B0500000000000000" pitchFamily="34" charset="-128"/>
                <a:ea typeface="Yu Gothic Medium" panose="020B0500000000000000" pitchFamily="34" charset="-128"/>
              </a:rPr>
              <a:t>タンニンは柔らかくなり、</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よく馴染んでスムース、杉の木、タバコ、土、ココアの特徴</a:t>
            </a:r>
          </a:p>
          <a:p>
            <a:pPr algn="ctr"/>
            <a:endParaRPr lang="en-AU" sz="1600" dirty="0">
              <a:latin typeface="Yu Gothic Medium" panose="020B0500000000000000" pitchFamily="34" charset="-128"/>
              <a:ea typeface="Yu Gothic Medium" panose="020B0500000000000000" pitchFamily="34" charset="-128"/>
            </a:endParaRPr>
          </a:p>
        </p:txBody>
      </p:sp>
      <p:sp>
        <p:nvSpPr>
          <p:cNvPr id="26" name="object 58">
            <a:extLst>
              <a:ext uri="{FF2B5EF4-FFF2-40B4-BE49-F238E27FC236}">
                <a16:creationId xmlns:a16="http://schemas.microsoft.com/office/drawing/2014/main" id="{F5C57B61-7972-19C7-C5C7-325A86664EAD}"/>
              </a:ext>
            </a:extLst>
          </p:cNvPr>
          <p:cNvSpPr txBox="1"/>
          <p:nvPr/>
        </p:nvSpPr>
        <p:spPr>
          <a:xfrm>
            <a:off x="7580400" y="1326770"/>
            <a:ext cx="3961067" cy="2320892"/>
          </a:xfrm>
          <a:prstGeom prst="rect">
            <a:avLst/>
          </a:prstGeom>
        </p:spPr>
        <p:txBody>
          <a:bodyPr vert="horz" wrap="square" lIns="0" tIns="17145" rIns="0" bIns="0" rtlCol="0" anchor="b" anchorCtr="0">
            <a:spAutoFit/>
          </a:bodyPr>
          <a:lstStyle/>
          <a:p>
            <a:pPr marL="285750" indent="-285750">
              <a:lnSpc>
                <a:spcPct val="90000"/>
              </a:lnSpc>
              <a:spcAft>
                <a:spcPts val="12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オーストラリアは、よりフル・ボディの</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凝縮したカベルネ・ソーヴィニヨンで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知られるが、ミディアム・ボディでタンニンの主張があるスタイルも生産している</a:t>
            </a:r>
          </a:p>
          <a:p>
            <a:pPr marL="285750" indent="-285750">
              <a:lnSpc>
                <a:spcPct val="90000"/>
              </a:lnSpc>
              <a:spcAft>
                <a:spcPts val="1200"/>
              </a:spcAft>
              <a:buClr>
                <a:schemeClr val="accent4"/>
              </a:buClr>
              <a:buFont typeface="Arial" panose="020B0604020202020204" pitchFamily="34" charset="0"/>
              <a:buChar char="•"/>
            </a:pPr>
            <a:r>
              <a:rPr lang="ja-JP" altLang="en-US" sz="1600" dirty="0">
                <a:latin typeface="Yu Gothic Medium" panose="020B0500000000000000" pitchFamily="34" charset="-128"/>
                <a:ea typeface="Yu Gothic Medium" panose="020B0500000000000000" pitchFamily="34" charset="-128"/>
              </a:rPr>
              <a:t>単一品種のヴァラエタルワインと</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クラシックなブレンドの主要品種としてもどちらも成功</a:t>
            </a:r>
          </a:p>
          <a:p>
            <a:pPr marL="285750" indent="-285750">
              <a:lnSpc>
                <a:spcPct val="90000"/>
              </a:lnSpc>
              <a:spcAft>
                <a:spcPts val="1200"/>
              </a:spcAft>
              <a:buClr>
                <a:schemeClr val="accent4"/>
              </a:buClr>
              <a:buFont typeface="Arial" panose="020B0604020202020204" pitchFamily="34" charset="0"/>
              <a:buChar char="•"/>
            </a:pPr>
            <a:endParaRPr lang="ja-JP" altLang="en-US" sz="1600" dirty="0">
              <a:latin typeface="Yu Gothic Medium" panose="020B0500000000000000" pitchFamily="34" charset="-128"/>
              <a:ea typeface="Yu Gothic Medium" panose="020B0500000000000000" pitchFamily="34" charset="-128"/>
            </a:endParaRPr>
          </a:p>
        </p:txBody>
      </p:sp>
      <p:pic>
        <p:nvPicPr>
          <p:cNvPr id="5" name="Picture Placeholder 8">
            <a:extLst>
              <a:ext uri="{FF2B5EF4-FFF2-40B4-BE49-F238E27FC236}">
                <a16:creationId xmlns:a16="http://schemas.microsoft.com/office/drawing/2014/main" id="{77BDCCB6-A099-D721-438B-546C50E0237C}"/>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6" name="object 10">
            <a:extLst>
              <a:ext uri="{FF2B5EF4-FFF2-40B4-BE49-F238E27FC236}">
                <a16:creationId xmlns:a16="http://schemas.microsoft.com/office/drawing/2014/main" id="{D18EE140-4703-7F2E-1D77-5840418CCAEE}"/>
              </a:ext>
            </a:extLst>
          </p:cNvPr>
          <p:cNvSpPr txBox="1"/>
          <p:nvPr/>
        </p:nvSpPr>
        <p:spPr>
          <a:xfrm rot="16200000">
            <a:off x="3984909" y="4062055"/>
            <a:ext cx="4652237" cy="917880"/>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ea typeface="Yu Gothic" panose="020B0400000000000000" pitchFamily="34" charset="-128"/>
                <a:cs typeface="Inter Display" panose="02000503000000020004" pitchFamily="2" charset="0"/>
              </a:rPr>
              <a:t>CABERNET SAUVIGNON</a:t>
            </a:r>
            <a:endParaRPr lang="en-AU" sz="3600" b="1" cap="all" dirty="0">
              <a:solidFill>
                <a:schemeClr val="bg1"/>
              </a:solidFill>
              <a:ea typeface="Yu Gothic" panose="020B0400000000000000" pitchFamily="34" charset="-128"/>
              <a:cs typeface="Inter Display" panose="02000503000000020004" pitchFamily="2" charset="0"/>
            </a:endParaRPr>
          </a:p>
        </p:txBody>
      </p:sp>
      <p:sp>
        <p:nvSpPr>
          <p:cNvPr id="7" name="object 58">
            <a:extLst>
              <a:ext uri="{FF2B5EF4-FFF2-40B4-BE49-F238E27FC236}">
                <a16:creationId xmlns:a16="http://schemas.microsoft.com/office/drawing/2014/main" id="{D2DF5891-08E5-0E75-D959-FC867BDE0CF9}"/>
              </a:ext>
            </a:extLst>
          </p:cNvPr>
          <p:cNvSpPr txBox="1"/>
          <p:nvPr/>
        </p:nvSpPr>
        <p:spPr>
          <a:xfrm>
            <a:off x="7815581" y="4107640"/>
            <a:ext cx="3246242" cy="509755"/>
          </a:xfrm>
          <a:prstGeom prst="rect">
            <a:avLst/>
          </a:prstGeom>
          <a:noFill/>
        </p:spPr>
        <p:txBody>
          <a:bodyPr vert="horz" wrap="square" lIns="0" tIns="17145" rIns="0" bIns="0" rtlCol="0">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a:buClr>
                <a:srgbClr val="F40000"/>
              </a:buClr>
            </a:pPr>
            <a:endParaRPr lang="ja-JP" altLang="en-US" sz="1600" b="1" dirty="0">
              <a:latin typeface="Yu Gothic Medium" panose="020B0500000000000000" pitchFamily="34" charset="-128"/>
              <a:ea typeface="Yu Gothic Medium" panose="020B0500000000000000" pitchFamily="34" charset="-128"/>
              <a:cs typeface="Hellix SemiBold"/>
            </a:endParaRPr>
          </a:p>
        </p:txBody>
      </p:sp>
      <p:cxnSp>
        <p:nvCxnSpPr>
          <p:cNvPr id="3" name="Straight Connector 2">
            <a:extLst>
              <a:ext uri="{FF2B5EF4-FFF2-40B4-BE49-F238E27FC236}">
                <a16:creationId xmlns:a16="http://schemas.microsoft.com/office/drawing/2014/main" id="{42943E7F-2543-CF4F-4A91-B2D7BBDA523A}"/>
              </a:ext>
            </a:extLst>
          </p:cNvPr>
          <p:cNvCxnSpPr>
            <a:cxnSpLocks/>
          </p:cNvCxnSpPr>
          <p:nvPr/>
        </p:nvCxnSpPr>
        <p:spPr>
          <a:xfrm>
            <a:off x="6853806" y="4278222"/>
            <a:ext cx="8361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8876261"/>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5ACBDF93-4D69-7998-3083-6554ABACF229}"/>
              </a:ext>
            </a:extLst>
          </p:cNvPr>
          <p:cNvCxnSpPr>
            <a:cxnSpLocks/>
          </p:cNvCxnSpPr>
          <p:nvPr/>
        </p:nvCxnSpPr>
        <p:spPr>
          <a:xfrm>
            <a:off x="4832059" y="2838287"/>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BA020CE-655C-33E8-E4C2-BE81CF7A8C2A}"/>
              </a:ext>
            </a:extLst>
          </p:cNvPr>
          <p:cNvCxnSpPr>
            <a:cxnSpLocks/>
          </p:cNvCxnSpPr>
          <p:nvPr/>
        </p:nvCxnSpPr>
        <p:spPr>
          <a:xfrm>
            <a:off x="4832059" y="4725810"/>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C96233-FAA5-29EE-5B96-30FA609C8DF1}"/>
              </a:ext>
            </a:extLst>
          </p:cNvPr>
          <p:cNvCxnSpPr>
            <a:cxnSpLocks/>
          </p:cNvCxnSpPr>
          <p:nvPr/>
        </p:nvCxnSpPr>
        <p:spPr>
          <a:xfrm>
            <a:off x="6417579" y="3777854"/>
            <a:ext cx="11157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p:txBody>
          <a:bodyPr/>
          <a:lstStyle/>
          <a:p>
            <a:r>
              <a:rPr lang="ja-JP" altLang="en-US" sz="5400" b="1">
                <a:latin typeface="Yu Gothic Medium" panose="020B0500000000000000" pitchFamily="34" charset="-128"/>
                <a:ea typeface="Yu Gothic Medium" panose="020B0500000000000000" pitchFamily="34" charset="-128"/>
              </a:rPr>
              <a:t>主な産地</a:t>
            </a:r>
            <a:endParaRPr lang="en-US" sz="5400" b="1" dirty="0">
              <a:latin typeface="Yu Gothic Medium" panose="020B0500000000000000" pitchFamily="34" charset="-128"/>
              <a:ea typeface="Yu Gothic Medium" panose="020B0500000000000000" pitchFamily="34" charset="-128"/>
            </a:endParaRPr>
          </a:p>
        </p:txBody>
      </p:sp>
      <p:sp>
        <p:nvSpPr>
          <p:cNvPr id="22" name="object 58">
            <a:extLst>
              <a:ext uri="{FF2B5EF4-FFF2-40B4-BE49-F238E27FC236}">
                <a16:creationId xmlns:a16="http://schemas.microsoft.com/office/drawing/2014/main" id="{38449BC5-CBF7-14A7-DFB6-781AD150E241}"/>
              </a:ext>
            </a:extLst>
          </p:cNvPr>
          <p:cNvSpPr txBox="1"/>
          <p:nvPr/>
        </p:nvSpPr>
        <p:spPr>
          <a:xfrm>
            <a:off x="7845817" y="3443112"/>
            <a:ext cx="3848344" cy="1248419"/>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ミディアム・ボディからフル・ボディ。</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クナワラよりも豊かで丸みのある質感；ブルーベリーなど黒い果実の特徴と月桂樹の葉、ブーケガルニ、ドライハーブのアロマ</a:t>
            </a:r>
          </a:p>
        </p:txBody>
      </p:sp>
      <p:sp>
        <p:nvSpPr>
          <p:cNvPr id="23" name="object 58">
            <a:extLst>
              <a:ext uri="{FF2B5EF4-FFF2-40B4-BE49-F238E27FC236}">
                <a16:creationId xmlns:a16="http://schemas.microsoft.com/office/drawing/2014/main" id="{76D9A86E-BFDA-03C3-DCF7-CE512F67A43F}"/>
              </a:ext>
            </a:extLst>
          </p:cNvPr>
          <p:cNvSpPr txBox="1"/>
          <p:nvPr/>
        </p:nvSpPr>
        <p:spPr>
          <a:xfrm>
            <a:off x="1240051" y="4070972"/>
            <a:ext cx="2675388"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ラングホーン・クリーク</a:t>
            </a:r>
            <a:endParaRPr lang="ja-JP" altLang="en-US" sz="1600" b="1" dirty="0">
              <a:latin typeface="Yu Gothic Medium" panose="020B0500000000000000" pitchFamily="34" charset="-128"/>
              <a:ea typeface="Yu Gothic Medium" panose="020B0500000000000000" pitchFamily="34" charset="-128"/>
            </a:endParaRPr>
          </a:p>
        </p:txBody>
      </p:sp>
      <p:sp>
        <p:nvSpPr>
          <p:cNvPr id="24" name="object 58">
            <a:extLst>
              <a:ext uri="{FF2B5EF4-FFF2-40B4-BE49-F238E27FC236}">
                <a16:creationId xmlns:a16="http://schemas.microsoft.com/office/drawing/2014/main" id="{7925686C-1BC9-EC9F-8791-FAFB3663CCF5}"/>
              </a:ext>
            </a:extLst>
          </p:cNvPr>
          <p:cNvSpPr txBox="1"/>
          <p:nvPr/>
        </p:nvSpPr>
        <p:spPr>
          <a:xfrm>
            <a:off x="1240052" y="1941420"/>
            <a:ext cx="2096301"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クナワラ</a:t>
            </a:r>
            <a:endParaRPr lang="ja-JP" altLang="en-US" sz="1600" b="1" dirty="0">
              <a:latin typeface="Yu Gothic Medium" panose="020B0500000000000000" pitchFamily="34" charset="-128"/>
              <a:ea typeface="Yu Gothic Medium" panose="020B0500000000000000" pitchFamily="34" charset="-128"/>
            </a:endParaRPr>
          </a:p>
        </p:txBody>
      </p:sp>
      <p:sp>
        <p:nvSpPr>
          <p:cNvPr id="25" name="object 58">
            <a:extLst>
              <a:ext uri="{FF2B5EF4-FFF2-40B4-BE49-F238E27FC236}">
                <a16:creationId xmlns:a16="http://schemas.microsoft.com/office/drawing/2014/main" id="{26863EBE-EC88-2D67-A0C1-4FB9D78C4E32}"/>
              </a:ext>
            </a:extLst>
          </p:cNvPr>
          <p:cNvSpPr txBox="1"/>
          <p:nvPr/>
        </p:nvSpPr>
        <p:spPr>
          <a:xfrm>
            <a:off x="7845817" y="3004996"/>
            <a:ext cx="2257567" cy="263534"/>
          </a:xfrm>
          <a:prstGeom prst="rect">
            <a:avLst/>
          </a:prstGeom>
        </p:spPr>
        <p:txBody>
          <a:bodyPr vert="horz" wrap="square" lIns="0" tIns="17145" rIns="0" bIns="0" rtlCol="0" anchor="t" anchorCtr="0">
            <a:spAutoFit/>
          </a:bodyPr>
          <a:lstStyle/>
          <a:p>
            <a:r>
              <a:rPr lang="ja-JP" altLang="en-US" sz="1600" b="1">
                <a:latin typeface="Yu Gothic Medium" panose="020B0500000000000000" pitchFamily="34" charset="-128"/>
                <a:ea typeface="Yu Gothic Medium" panose="020B0500000000000000" pitchFamily="34" charset="-128"/>
              </a:rPr>
              <a:t>マーガレット・リヴァー</a:t>
            </a:r>
            <a:endParaRPr lang="ja-JP" altLang="en-US" sz="1600" b="1" dirty="0">
              <a:latin typeface="Yu Gothic Medium" panose="020B0500000000000000" pitchFamily="34" charset="-128"/>
              <a:ea typeface="Yu Gothic Medium" panose="020B0500000000000000" pitchFamily="34" charset="-128"/>
            </a:endParaRPr>
          </a:p>
        </p:txBody>
      </p:sp>
      <p:sp>
        <p:nvSpPr>
          <p:cNvPr id="26" name="object 58">
            <a:extLst>
              <a:ext uri="{FF2B5EF4-FFF2-40B4-BE49-F238E27FC236}">
                <a16:creationId xmlns:a16="http://schemas.microsoft.com/office/drawing/2014/main" id="{82DB398F-970B-388D-541F-E0CB86F8BE1A}"/>
              </a:ext>
            </a:extLst>
          </p:cNvPr>
          <p:cNvSpPr txBox="1"/>
          <p:nvPr/>
        </p:nvSpPr>
        <p:spPr>
          <a:xfrm>
            <a:off x="1240050" y="4400621"/>
            <a:ext cx="3469977" cy="1248419"/>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柔らかいタンニンと熟したブラック</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フルーツの風味を持つ、フル・ボディの風味豊かなワイン。オーストラリアの象徴的スタイルで独自のブレンドであるシラーズとのブレンド</a:t>
            </a:r>
          </a:p>
        </p:txBody>
      </p:sp>
      <p:sp>
        <p:nvSpPr>
          <p:cNvPr id="27" name="object 58">
            <a:extLst>
              <a:ext uri="{FF2B5EF4-FFF2-40B4-BE49-F238E27FC236}">
                <a16:creationId xmlns:a16="http://schemas.microsoft.com/office/drawing/2014/main" id="{3379BDBD-FB2D-68C6-9E53-7993FCA85B67}"/>
              </a:ext>
            </a:extLst>
          </p:cNvPr>
          <p:cNvSpPr txBox="1"/>
          <p:nvPr/>
        </p:nvSpPr>
        <p:spPr>
          <a:xfrm>
            <a:off x="1240051" y="2281273"/>
            <a:ext cx="3566317" cy="1494640"/>
          </a:xfrm>
          <a:prstGeom prst="rect">
            <a:avLst/>
          </a:prstGeom>
        </p:spPr>
        <p:txBody>
          <a:bodyPr vert="horz" wrap="square" lIns="0" tIns="17145" rIns="0" bIns="0" rtlCol="0" anchor="t" anchorCtr="0">
            <a:spAutoFit/>
          </a:bodyPr>
          <a:lstStyle/>
          <a:p>
            <a:r>
              <a:rPr lang="ja-JP" altLang="en-US" sz="1600" dirty="0">
                <a:latin typeface="Yu Gothic Medium" panose="020B0500000000000000" pitchFamily="34" charset="-128"/>
                <a:ea typeface="Yu Gothic Medium" panose="020B0500000000000000" pitchFamily="34" charset="-128"/>
              </a:rPr>
              <a:t>パワフルで複雑なカベルネのワイン。ミディアム・ボディからフル・ボディで、黒スグリ、桑の実、プラム、ブラックベリー、ダークチェリーの凝縮した</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風味</a:t>
            </a:r>
          </a:p>
        </p:txBody>
      </p:sp>
      <p:pic>
        <p:nvPicPr>
          <p:cNvPr id="4" name="Picture Placeholder 8">
            <a:extLst>
              <a:ext uri="{FF2B5EF4-FFF2-40B4-BE49-F238E27FC236}">
                <a16:creationId xmlns:a16="http://schemas.microsoft.com/office/drawing/2014/main" id="{67144119-B0F4-1505-EE76-5B021E106700}"/>
              </a:ext>
            </a:extLst>
          </p:cNvPr>
          <p:cNvPicPr>
            <a:picLocks noChangeAspect="1"/>
          </p:cNvPicPr>
          <p:nvPr/>
        </p:nvPicPr>
        <p:blipFill>
          <a:blip r:embed="rId2" cstate="screen">
            <a:extLst>
              <a:ext uri="{28A0092B-C50C-407E-A947-70E740481C1C}">
                <a14:useLocalDpi xmlns:a14="http://schemas.microsoft.com/office/drawing/2010/main"/>
              </a:ext>
            </a:extLst>
          </a:blip>
          <a:srcRect l="8637" r="8637"/>
          <a:stretch/>
        </p:blipFill>
        <p:spPr>
          <a:xfrm>
            <a:off x="5041655" y="157089"/>
            <a:ext cx="2256385" cy="6830856"/>
          </a:xfrm>
          <a:prstGeom prst="rect">
            <a:avLst/>
          </a:prstGeom>
        </p:spPr>
      </p:pic>
      <p:sp>
        <p:nvSpPr>
          <p:cNvPr id="5" name="object 10">
            <a:extLst>
              <a:ext uri="{FF2B5EF4-FFF2-40B4-BE49-F238E27FC236}">
                <a16:creationId xmlns:a16="http://schemas.microsoft.com/office/drawing/2014/main" id="{A0674004-529A-9FD8-2C89-C2B3F680017F}"/>
              </a:ext>
            </a:extLst>
          </p:cNvPr>
          <p:cNvSpPr txBox="1"/>
          <p:nvPr/>
        </p:nvSpPr>
        <p:spPr>
          <a:xfrm rot="16200000">
            <a:off x="3984909" y="3973217"/>
            <a:ext cx="4652237" cy="1095556"/>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ea typeface="Malgun Gothic" panose="020B0503020000020004" pitchFamily="34" charset="-127"/>
                <a:cs typeface="Inter Display" panose="02000503000000020004" pitchFamily="2" charset="0"/>
              </a:rPr>
              <a:t>CABERNET SAUVIGNON</a:t>
            </a:r>
            <a:endParaRPr lang="en-AU" sz="4400" b="1" cap="all" dirty="0">
              <a:solidFill>
                <a:schemeClr val="bg1"/>
              </a:solidFill>
              <a:ea typeface="Malgun Gothic" panose="020B0503020000020004" pitchFamily="34" charset="-127"/>
              <a:cs typeface="Inter Display" panose="02000503000000020004" pitchFamily="2" charset="0"/>
            </a:endParaRPr>
          </a:p>
        </p:txBody>
      </p:sp>
    </p:spTree>
    <p:extLst>
      <p:ext uri="{BB962C8B-B14F-4D97-AF65-F5344CB8AC3E}">
        <p14:creationId xmlns:p14="http://schemas.microsoft.com/office/powerpoint/2010/main" val="198697586"/>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6BE2631-3879-9D92-6176-44DC1180FD5E}"/>
              </a:ext>
            </a:extLst>
          </p:cNvPr>
          <p:cNvPicPr>
            <a:picLocks noGrp="1" noChangeAspect="1"/>
          </p:cNvPicPr>
          <p:nvPr>
            <p:ph type="pic" sz="quarter" idx="10"/>
          </p:nvPr>
        </p:nvPicPr>
        <p:blipFill>
          <a:blip r:embed="rId2"/>
          <a:srcRect t="17152" b="17152"/>
          <a:stretch/>
        </p:blipFill>
        <p:spPr>
          <a:xfrm>
            <a:off x="0" y="388842"/>
            <a:ext cx="6169315" cy="6083199"/>
          </a:xfrm>
        </p:spPr>
      </p:pic>
      <p:sp>
        <p:nvSpPr>
          <p:cNvPr id="3" name="Title 2">
            <a:extLst>
              <a:ext uri="{FF2B5EF4-FFF2-40B4-BE49-F238E27FC236}">
                <a16:creationId xmlns:a16="http://schemas.microsoft.com/office/drawing/2014/main" id="{C9E5F734-CA31-7ED6-FC03-E451E9BFF307}"/>
              </a:ext>
            </a:extLst>
          </p:cNvPr>
          <p:cNvSpPr>
            <a:spLocks noGrp="1"/>
          </p:cNvSpPr>
          <p:nvPr>
            <p:ph type="title"/>
          </p:nvPr>
        </p:nvSpPr>
        <p:spPr>
          <a:xfrm>
            <a:off x="6675436" y="401547"/>
            <a:ext cx="5039236" cy="1840003"/>
          </a:xfrm>
          <a:solidFill>
            <a:schemeClr val="tx1"/>
          </a:solidFill>
        </p:spPr>
        <p:txBody>
          <a:bodyPr/>
          <a:lstStyle/>
          <a:p>
            <a:pPr>
              <a:lnSpc>
                <a:spcPct val="100000"/>
              </a:lnSpc>
            </a:pPr>
            <a:r>
              <a:rPr lang="ja-JP" altLang="en-US" sz="5400" b="1" dirty="0">
                <a:solidFill>
                  <a:schemeClr val="bg2"/>
                </a:solidFill>
                <a:latin typeface="Yu Gothic Medium" panose="020B0500000000000000" pitchFamily="34" charset="-128"/>
                <a:ea typeface="Yu Gothic Medium" panose="020B0500000000000000" pitchFamily="34" charset="-128"/>
                <a:cs typeface="Hellix"/>
              </a:rPr>
              <a:t>オルタナティヴ品種</a:t>
            </a:r>
            <a:endParaRPr lang="en-US" sz="4000" b="1" dirty="0">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E313ECB7-AC99-DFF6-F86B-C08C5CCA1E59}"/>
              </a:ext>
            </a:extLst>
          </p:cNvPr>
          <p:cNvSpPr>
            <a:spLocks noGrp="1"/>
          </p:cNvSpPr>
          <p:nvPr>
            <p:ph type="body" sz="quarter" idx="11"/>
          </p:nvPr>
        </p:nvSpPr>
        <p:spPr>
          <a:xfrm>
            <a:off x="6800433" y="3429000"/>
            <a:ext cx="4750337" cy="5495616"/>
          </a:xfrm>
        </p:spPr>
        <p:txBody>
          <a:bodyPr/>
          <a:lstStyle/>
          <a:p>
            <a:pPr marL="285750" indent="-285750">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南地中海の品種はオーストラリアの気候、</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食事</a:t>
            </a:r>
            <a:r>
              <a:rPr lang="ja-JP" altLang="en-US" sz="1600">
                <a:solidFill>
                  <a:schemeClr val="bg1"/>
                </a:solidFill>
                <a:latin typeface="Yu Gothic Medium" panose="020B0500000000000000" pitchFamily="34" charset="-128"/>
                <a:ea typeface="Yu Gothic Medium" panose="020B0500000000000000" pitchFamily="34" charset="-128"/>
              </a:rPr>
              <a:t>、</a:t>
            </a:r>
            <a:r>
              <a:rPr lang="ja-JP" altLang="en-US" sz="1600" dirty="0">
                <a:solidFill>
                  <a:schemeClr val="bg1"/>
                </a:solidFill>
                <a:latin typeface="Yu Gothic Medium" panose="020B0500000000000000" pitchFamily="34" charset="-128"/>
                <a:ea typeface="Yu Gothic Medium" panose="020B0500000000000000" pitchFamily="34" charset="-128"/>
              </a:rPr>
              <a:t>ライフスタイルによく適している</a:t>
            </a:r>
          </a:p>
          <a:p>
            <a:pPr marL="285750" indent="-285750">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毎年栽培されているオルタナティヴ品種の</a:t>
            </a:r>
            <a:br>
              <a:rPr lang="en-AU" altLang="ja-JP" sz="1600" dirty="0">
                <a:solidFill>
                  <a:schemeClr val="bg1"/>
                </a:solidFill>
                <a:latin typeface="Yu Gothic Medium" panose="020B0500000000000000" pitchFamily="34" charset="-128"/>
                <a:ea typeface="Yu Gothic Medium" panose="020B0500000000000000" pitchFamily="34" charset="-128"/>
              </a:rPr>
            </a:br>
            <a:r>
              <a:rPr lang="ja-JP" altLang="en-US" sz="1600" dirty="0">
                <a:solidFill>
                  <a:schemeClr val="bg1"/>
                </a:solidFill>
                <a:latin typeface="Yu Gothic Medium" panose="020B0500000000000000" pitchFamily="34" charset="-128"/>
                <a:ea typeface="Yu Gothic Medium" panose="020B0500000000000000" pitchFamily="34" charset="-128"/>
              </a:rPr>
              <a:t>数は増えている</a:t>
            </a:r>
          </a:p>
          <a:p>
            <a:pPr marL="285750" indent="-285750">
              <a:spcBef>
                <a:spcPts val="800"/>
              </a:spcBef>
              <a:buClr>
                <a:schemeClr val="accent3"/>
              </a:buClr>
              <a:buFont typeface="Arial" panose="020B0604020202020204" pitchFamily="34" charset="0"/>
              <a:buChar char="•"/>
            </a:pPr>
            <a:r>
              <a:rPr lang="ja-JP" altLang="en-US" sz="1600" dirty="0">
                <a:solidFill>
                  <a:schemeClr val="bg1"/>
                </a:solidFill>
                <a:latin typeface="Yu Gothic Medium" panose="020B0500000000000000" pitchFamily="34" charset="-128"/>
                <a:ea typeface="Yu Gothic Medium" panose="020B0500000000000000" pitchFamily="34" charset="-128"/>
              </a:rPr>
              <a:t>現在オーストラリアのワイン産地のブドウ畑の</a:t>
            </a:r>
            <a:r>
              <a:rPr lang="en-US" altLang="ja-JP" sz="1600" dirty="0">
                <a:solidFill>
                  <a:schemeClr val="bg1"/>
                </a:solidFill>
                <a:latin typeface="Yu Gothic Medium" panose="020B0500000000000000" pitchFamily="34" charset="-128"/>
                <a:ea typeface="Yu Gothic Medium" panose="020B0500000000000000" pitchFamily="34" charset="-128"/>
              </a:rPr>
              <a:t>4</a:t>
            </a:r>
            <a:r>
              <a:rPr lang="ja-JP" altLang="en-US" sz="1600" dirty="0">
                <a:solidFill>
                  <a:schemeClr val="bg1"/>
                </a:solidFill>
                <a:latin typeface="Yu Gothic Medium" panose="020B0500000000000000" pitchFamily="34" charset="-128"/>
                <a:ea typeface="Yu Gothic Medium" panose="020B0500000000000000" pitchFamily="34" charset="-128"/>
              </a:rPr>
              <a:t>％のみでありながら、世界中で注目を集める</a:t>
            </a:r>
          </a:p>
          <a:p>
            <a:pPr marL="285750" indent="-285750">
              <a:spcBef>
                <a:spcPts val="800"/>
              </a:spcBef>
              <a:buClr>
                <a:schemeClr val="accent3"/>
              </a:buClr>
              <a:buFont typeface="Arial" panose="020B0604020202020204" pitchFamily="34" charset="0"/>
              <a:buChar char="•"/>
            </a:pPr>
            <a:endParaRPr lang="ja-JP" altLang="en-US" sz="1600" dirty="0">
              <a:solidFill>
                <a:schemeClr val="bg1"/>
              </a:solidFill>
              <a:latin typeface="Yu Gothic Medium" panose="020B0500000000000000" pitchFamily="34" charset="-128"/>
              <a:ea typeface="Yu Gothic Medium" panose="020B0500000000000000" pitchFamily="34" charset="-128"/>
            </a:endParaRPr>
          </a:p>
        </p:txBody>
      </p:sp>
      <p:sp>
        <p:nvSpPr>
          <p:cNvPr id="8" name="TextBox 7">
            <a:extLst>
              <a:ext uri="{FF2B5EF4-FFF2-40B4-BE49-F238E27FC236}">
                <a16:creationId xmlns:a16="http://schemas.microsoft.com/office/drawing/2014/main" id="{AEC3B6C8-E8AD-28A0-68D6-1F2E31EBB99D}"/>
              </a:ext>
            </a:extLst>
          </p:cNvPr>
          <p:cNvSpPr txBox="1"/>
          <p:nvPr/>
        </p:nvSpPr>
        <p:spPr>
          <a:xfrm>
            <a:off x="6675436" y="2146087"/>
            <a:ext cx="6107228" cy="584775"/>
          </a:xfrm>
          <a:prstGeom prst="rect">
            <a:avLst/>
          </a:prstGeom>
          <a:noFill/>
        </p:spPr>
        <p:txBody>
          <a:bodyPr wrap="square">
            <a:spAutoFit/>
          </a:bodyPr>
          <a:lstStyle/>
          <a:p>
            <a:r>
              <a:rPr kumimoji="0" lang="ja-JP" altLang="en-US" sz="3200" b="1" i="0" u="none" strike="noStrike" kern="1200" cap="all" spc="0" normalizeH="0" baseline="0" noProof="0">
                <a:ln>
                  <a:noFill/>
                </a:ln>
                <a:solidFill>
                  <a:srgbClr val="FFFFFF"/>
                </a:solidFill>
                <a:effectLst/>
                <a:uLnTx/>
                <a:uFillTx/>
                <a:latin typeface="Yu Gothic Medium" panose="020B0500000000000000" pitchFamily="34" charset="-128"/>
                <a:ea typeface="Yu Gothic Medium" panose="020B0500000000000000" pitchFamily="34" charset="-128"/>
                <a:cs typeface="Hellix"/>
              </a:rPr>
              <a:t>イノベーションと多様性</a:t>
            </a:r>
            <a:endParaRPr lang="en-US" b="1"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467990295"/>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D99FB727-4B9F-5AF1-D5C0-F923A6305513}"/>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253421" y="1702708"/>
            <a:ext cx="1080539" cy="2703637"/>
          </a:xfrm>
          <a:prstGeom prst="rect">
            <a:avLst/>
          </a:prstGeom>
        </p:spPr>
      </p:pic>
      <p:sp>
        <p:nvSpPr>
          <p:cNvPr id="2" name="object 37">
            <a:extLst>
              <a:ext uri="{FF2B5EF4-FFF2-40B4-BE49-F238E27FC236}">
                <a16:creationId xmlns:a16="http://schemas.microsoft.com/office/drawing/2014/main" id="{94D27B56-B3DE-134E-87C7-3C55337C2539}"/>
              </a:ext>
            </a:extLst>
          </p:cNvPr>
          <p:cNvSpPr txBox="1"/>
          <p:nvPr/>
        </p:nvSpPr>
        <p:spPr>
          <a:xfrm>
            <a:off x="407988" y="386996"/>
            <a:ext cx="8040663" cy="830997"/>
          </a:xfrm>
          <a:prstGeom prst="rect">
            <a:avLst/>
          </a:prstGeom>
        </p:spPr>
        <p:txBody>
          <a:bodyPr vert="horz" wrap="none" lIns="0" tIns="0" rIns="0" bIns="0" rtlCol="0">
            <a:spAutoFit/>
          </a:bodyPr>
          <a:lstStyle>
            <a:lvl1pPr>
              <a:defRPr sz="12500" b="1" i="0">
                <a:solidFill>
                  <a:schemeClr val="tx1"/>
                </a:solidFill>
                <a:latin typeface="Hellix"/>
                <a:ea typeface="+mj-ea"/>
                <a:cs typeface="Hellix"/>
              </a:defRPr>
            </a:lvl1pPr>
          </a:lstStyle>
          <a:p>
            <a:r>
              <a:rPr lang="ja-JP" altLang="en-US" sz="5400" spc="300">
                <a:solidFill>
                  <a:schemeClr val="accent3"/>
                </a:solidFill>
                <a:latin typeface="Yu Gothic Medium" panose="020B0500000000000000" pitchFamily="34" charset="-128"/>
                <a:ea typeface="Yu Gothic Medium" panose="020B0500000000000000" pitchFamily="34" charset="-128"/>
              </a:rPr>
              <a:t>注目度が急上昇中の</a:t>
            </a:r>
            <a:r>
              <a:rPr lang="ja-JP" altLang="en-US" sz="5400" spc="300">
                <a:solidFill>
                  <a:schemeClr val="accent2"/>
                </a:solidFill>
                <a:latin typeface="Yu Gothic Medium" panose="020B0500000000000000" pitchFamily="34" charset="-128"/>
                <a:ea typeface="Yu Gothic Medium" panose="020B0500000000000000" pitchFamily="34" charset="-128"/>
              </a:rPr>
              <a:t>品種</a:t>
            </a:r>
            <a:endParaRPr lang="en-US" sz="5400" spc="300" dirty="0">
              <a:solidFill>
                <a:schemeClr val="accent2"/>
              </a:solidFill>
              <a:latin typeface="Yu Gothic Medium" panose="020B0500000000000000" pitchFamily="34" charset="-128"/>
              <a:ea typeface="Yu Gothic Medium" panose="020B0500000000000000" pitchFamily="34" charset="-128"/>
            </a:endParaRPr>
          </a:p>
        </p:txBody>
      </p:sp>
      <p:pic>
        <p:nvPicPr>
          <p:cNvPr id="11" name="Picture 10">
            <a:extLst>
              <a:ext uri="{FF2B5EF4-FFF2-40B4-BE49-F238E27FC236}">
                <a16:creationId xmlns:a16="http://schemas.microsoft.com/office/drawing/2014/main" id="{3E36A63F-0A37-4FE8-7707-945801FB59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77556" y="1889773"/>
            <a:ext cx="879892" cy="2463245"/>
          </a:xfrm>
          <a:prstGeom prst="rect">
            <a:avLst/>
          </a:prstGeom>
        </p:spPr>
      </p:pic>
      <p:pic>
        <p:nvPicPr>
          <p:cNvPr id="12" name="Picture 11">
            <a:extLst>
              <a:ext uri="{FF2B5EF4-FFF2-40B4-BE49-F238E27FC236}">
                <a16:creationId xmlns:a16="http://schemas.microsoft.com/office/drawing/2014/main" id="{A591AECA-5484-E57A-38C3-8EC170B7A3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2553" y="3848334"/>
            <a:ext cx="879892" cy="2463245"/>
          </a:xfrm>
          <a:prstGeom prst="rect">
            <a:avLst/>
          </a:prstGeom>
        </p:spPr>
      </p:pic>
      <p:sp>
        <p:nvSpPr>
          <p:cNvPr id="13" name="TextBox 12">
            <a:extLst>
              <a:ext uri="{FF2B5EF4-FFF2-40B4-BE49-F238E27FC236}">
                <a16:creationId xmlns:a16="http://schemas.microsoft.com/office/drawing/2014/main" id="{E0D98896-7E5A-B182-272F-D88FA428FF82}"/>
              </a:ext>
            </a:extLst>
          </p:cNvPr>
          <p:cNvSpPr txBox="1"/>
          <p:nvPr/>
        </p:nvSpPr>
        <p:spPr>
          <a:xfrm rot="16200000">
            <a:off x="1168740" y="3280377"/>
            <a:ext cx="822661" cy="338554"/>
          </a:xfrm>
          <a:prstGeom prst="rect">
            <a:avLst/>
          </a:prstGeom>
          <a:noFill/>
        </p:spPr>
        <p:txBody>
          <a:bodyPr wrap="none" rtlCol="0">
            <a:spAutoFit/>
          </a:bodyPr>
          <a:lstStyle/>
          <a:p>
            <a:pPr algn="l"/>
            <a:r>
              <a:rPr lang="en-AU" sz="1600" b="1"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FIANO</a:t>
            </a:r>
          </a:p>
        </p:txBody>
      </p:sp>
      <p:sp>
        <p:nvSpPr>
          <p:cNvPr id="14" name="TextBox 13">
            <a:extLst>
              <a:ext uri="{FF2B5EF4-FFF2-40B4-BE49-F238E27FC236}">
                <a16:creationId xmlns:a16="http://schemas.microsoft.com/office/drawing/2014/main" id="{5A8F2A36-CDC1-09EE-6566-077970186B26}"/>
              </a:ext>
            </a:extLst>
          </p:cNvPr>
          <p:cNvSpPr txBox="1"/>
          <p:nvPr/>
        </p:nvSpPr>
        <p:spPr>
          <a:xfrm rot="16200000">
            <a:off x="3174272" y="5217019"/>
            <a:ext cx="1532792" cy="261610"/>
          </a:xfrm>
          <a:prstGeom prst="rect">
            <a:avLst/>
          </a:prstGeom>
          <a:noFill/>
        </p:spPr>
        <p:txBody>
          <a:bodyPr wrap="none" rtlCol="0">
            <a:spAutoFit/>
          </a:bodyPr>
          <a:lstStyle/>
          <a:p>
            <a:pPr algn="l"/>
            <a:r>
              <a:rPr lang="en-AU" sz="1100" b="1"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GRÜNER VELTLINER</a:t>
            </a:r>
          </a:p>
        </p:txBody>
      </p:sp>
      <p:pic>
        <p:nvPicPr>
          <p:cNvPr id="17" name="Picture 16">
            <a:extLst>
              <a:ext uri="{FF2B5EF4-FFF2-40B4-BE49-F238E27FC236}">
                <a16:creationId xmlns:a16="http://schemas.microsoft.com/office/drawing/2014/main" id="{D6AEEC66-435C-A1FF-9DC4-4639D63D61B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799485" y="1808821"/>
            <a:ext cx="1080539" cy="2750117"/>
          </a:xfrm>
          <a:prstGeom prst="rect">
            <a:avLst/>
          </a:prstGeom>
        </p:spPr>
      </p:pic>
      <p:pic>
        <p:nvPicPr>
          <p:cNvPr id="18" name="Picture 17">
            <a:extLst>
              <a:ext uri="{FF2B5EF4-FFF2-40B4-BE49-F238E27FC236}">
                <a16:creationId xmlns:a16="http://schemas.microsoft.com/office/drawing/2014/main" id="{81E3CDC9-C575-88B3-3AD6-F79C95A8F6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749869" y="3752225"/>
            <a:ext cx="1080539" cy="2703637"/>
          </a:xfrm>
          <a:prstGeom prst="rect">
            <a:avLst/>
          </a:prstGeom>
        </p:spPr>
      </p:pic>
      <p:sp>
        <p:nvSpPr>
          <p:cNvPr id="19" name="TextBox 18">
            <a:extLst>
              <a:ext uri="{FF2B5EF4-FFF2-40B4-BE49-F238E27FC236}">
                <a16:creationId xmlns:a16="http://schemas.microsoft.com/office/drawing/2014/main" id="{69F20828-ECD2-55CD-CCB0-C9CC8E5A44AC}"/>
              </a:ext>
            </a:extLst>
          </p:cNvPr>
          <p:cNvSpPr txBox="1"/>
          <p:nvPr/>
        </p:nvSpPr>
        <p:spPr>
          <a:xfrm rot="16200000">
            <a:off x="4731811" y="3280377"/>
            <a:ext cx="1203278" cy="338554"/>
          </a:xfrm>
          <a:prstGeom prst="rect">
            <a:avLst/>
          </a:prstGeom>
          <a:noFill/>
        </p:spPr>
        <p:txBody>
          <a:bodyPr wrap="none" rtlCol="0">
            <a:spAutoFit/>
          </a:bodyPr>
          <a:lstStyle/>
          <a:p>
            <a:pPr algn="l"/>
            <a:r>
              <a:rPr lang="en-AU" sz="1600" b="1"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NEBBIOLO</a:t>
            </a:r>
          </a:p>
        </p:txBody>
      </p:sp>
      <p:sp>
        <p:nvSpPr>
          <p:cNvPr id="20" name="TextBox 19">
            <a:extLst>
              <a:ext uri="{FF2B5EF4-FFF2-40B4-BE49-F238E27FC236}">
                <a16:creationId xmlns:a16="http://schemas.microsoft.com/office/drawing/2014/main" id="{0A56D469-07FE-0EC5-D292-77446A1ED2E5}"/>
              </a:ext>
            </a:extLst>
          </p:cNvPr>
          <p:cNvSpPr txBox="1"/>
          <p:nvPr/>
        </p:nvSpPr>
        <p:spPr>
          <a:xfrm rot="16200000">
            <a:off x="6463842" y="5210078"/>
            <a:ext cx="1701300" cy="338554"/>
          </a:xfrm>
          <a:prstGeom prst="rect">
            <a:avLst/>
          </a:prstGeom>
          <a:noFill/>
        </p:spPr>
        <p:txBody>
          <a:bodyPr wrap="none" rtlCol="0">
            <a:spAutoFit/>
          </a:bodyPr>
          <a:lstStyle/>
          <a:p>
            <a:pPr algn="l"/>
            <a:r>
              <a:rPr lang="en-AU" sz="1600" b="1"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NERO D’AVOLA</a:t>
            </a:r>
          </a:p>
        </p:txBody>
      </p:sp>
      <p:sp>
        <p:nvSpPr>
          <p:cNvPr id="25" name="TextBox 24">
            <a:extLst>
              <a:ext uri="{FF2B5EF4-FFF2-40B4-BE49-F238E27FC236}">
                <a16:creationId xmlns:a16="http://schemas.microsoft.com/office/drawing/2014/main" id="{1864E0B4-EAD8-EB9B-4608-CF1EAD74D907}"/>
              </a:ext>
            </a:extLst>
          </p:cNvPr>
          <p:cNvSpPr txBox="1"/>
          <p:nvPr/>
        </p:nvSpPr>
        <p:spPr>
          <a:xfrm rot="16200000">
            <a:off x="8095351" y="3175242"/>
            <a:ext cx="1452642" cy="338554"/>
          </a:xfrm>
          <a:prstGeom prst="rect">
            <a:avLst/>
          </a:prstGeom>
          <a:noFill/>
        </p:spPr>
        <p:txBody>
          <a:bodyPr wrap="none" rtlCol="0">
            <a:spAutoFit/>
          </a:bodyPr>
          <a:lstStyle/>
          <a:p>
            <a:pPr algn="l"/>
            <a:r>
              <a:rPr lang="en-AU" sz="1600" b="1"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SANGIOVESE</a:t>
            </a:r>
          </a:p>
        </p:txBody>
      </p:sp>
      <p:sp>
        <p:nvSpPr>
          <p:cNvPr id="26" name="TextBox 25">
            <a:extLst>
              <a:ext uri="{FF2B5EF4-FFF2-40B4-BE49-F238E27FC236}">
                <a16:creationId xmlns:a16="http://schemas.microsoft.com/office/drawing/2014/main" id="{E0ED8729-282C-59DD-69FB-12CEE1336969}"/>
              </a:ext>
            </a:extLst>
          </p:cNvPr>
          <p:cNvSpPr txBox="1"/>
          <p:nvPr/>
        </p:nvSpPr>
        <p:spPr>
          <a:xfrm rot="16200000">
            <a:off x="9784507" y="5217019"/>
            <a:ext cx="1467068" cy="261610"/>
          </a:xfrm>
          <a:prstGeom prst="rect">
            <a:avLst/>
          </a:prstGeom>
          <a:noFill/>
        </p:spPr>
        <p:txBody>
          <a:bodyPr wrap="none" rtlCol="0">
            <a:spAutoFit/>
          </a:bodyPr>
          <a:lstStyle/>
          <a:p>
            <a:pPr algn="l"/>
            <a:r>
              <a:rPr lang="en-AU" sz="1100"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GRÜNER VELTLINER</a:t>
            </a:r>
          </a:p>
        </p:txBody>
      </p:sp>
      <p:pic>
        <p:nvPicPr>
          <p:cNvPr id="27" name="Picture 26">
            <a:extLst>
              <a:ext uri="{FF2B5EF4-FFF2-40B4-BE49-F238E27FC236}">
                <a16:creationId xmlns:a16="http://schemas.microsoft.com/office/drawing/2014/main" id="{FDBEC392-8B8F-D60C-7E53-47D3FA067D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236051" y="3848334"/>
            <a:ext cx="879892" cy="2463245"/>
          </a:xfrm>
          <a:prstGeom prst="rect">
            <a:avLst/>
          </a:prstGeom>
        </p:spPr>
      </p:pic>
      <p:sp>
        <p:nvSpPr>
          <p:cNvPr id="28" name="TextBox 27">
            <a:extLst>
              <a:ext uri="{FF2B5EF4-FFF2-40B4-BE49-F238E27FC236}">
                <a16:creationId xmlns:a16="http://schemas.microsoft.com/office/drawing/2014/main" id="{DC9001D7-0D0C-8B1A-EB2B-052FF17F0813}"/>
              </a:ext>
            </a:extLst>
          </p:cNvPr>
          <p:cNvSpPr txBox="1"/>
          <p:nvPr/>
        </p:nvSpPr>
        <p:spPr>
          <a:xfrm rot="16200000">
            <a:off x="9871359" y="5178547"/>
            <a:ext cx="1545616" cy="338554"/>
          </a:xfrm>
          <a:prstGeom prst="rect">
            <a:avLst/>
          </a:prstGeom>
          <a:noFill/>
        </p:spPr>
        <p:txBody>
          <a:bodyPr wrap="none" rtlCol="0">
            <a:spAutoFit/>
          </a:bodyPr>
          <a:lstStyle/>
          <a:p>
            <a:pPr algn="l"/>
            <a:r>
              <a:rPr lang="en-AU" sz="1600" b="1" dirty="0">
                <a:solidFill>
                  <a:schemeClr val="bg1"/>
                </a:solidFill>
                <a:effectLst/>
                <a:latin typeface="Malgun Gothic" panose="020B0503020000020004" pitchFamily="34" charset="-127"/>
                <a:ea typeface="Malgun Gothic" panose="020B0503020000020004" pitchFamily="34" charset="-127"/>
                <a:cs typeface="Inter Display" panose="02000503000000020004" pitchFamily="2" charset="0"/>
              </a:rPr>
              <a:t>VERMENTINO</a:t>
            </a:r>
          </a:p>
        </p:txBody>
      </p:sp>
      <p:sp>
        <p:nvSpPr>
          <p:cNvPr id="6" name="TextBox 5">
            <a:extLst>
              <a:ext uri="{FF2B5EF4-FFF2-40B4-BE49-F238E27FC236}">
                <a16:creationId xmlns:a16="http://schemas.microsoft.com/office/drawing/2014/main" id="{EAC4A113-0AEB-CA48-D63B-80531091C747}"/>
              </a:ext>
            </a:extLst>
          </p:cNvPr>
          <p:cNvSpPr txBox="1"/>
          <p:nvPr/>
        </p:nvSpPr>
        <p:spPr>
          <a:xfrm>
            <a:off x="1985644" y="1987755"/>
            <a:ext cx="2513336" cy="1569660"/>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フィアーノ</a:t>
            </a:r>
            <a:r>
              <a:rPr lang="en-US" altLang="ja-JP" sz="1600" b="1" dirty="0">
                <a:latin typeface="Yu Gothic Medium" panose="020B0500000000000000" pitchFamily="34" charset="-128"/>
                <a:ea typeface="Yu Gothic Medium" panose="020B0500000000000000" pitchFamily="34" charset="-128"/>
              </a:rPr>
              <a:t>: </a:t>
            </a:r>
            <a:br>
              <a:rPr lang="en-US" altLang="ja-JP" sz="1600" b="1"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生き生きとフレッシュでアロマティック、風味は、柑橘類から核果、ヘーゼルナッツまで</a:t>
            </a:r>
          </a:p>
          <a:p>
            <a:endParaRPr lang="ja-JP" altLang="en-US" sz="1600" dirty="0">
              <a:latin typeface="Yu Gothic Medium" panose="020B0500000000000000" pitchFamily="34" charset="-128"/>
              <a:ea typeface="Yu Gothic Medium" panose="020B0500000000000000" pitchFamily="34" charset="-128"/>
            </a:endParaRPr>
          </a:p>
        </p:txBody>
      </p:sp>
      <p:sp>
        <p:nvSpPr>
          <p:cNvPr id="30" name="TextBox 29">
            <a:extLst>
              <a:ext uri="{FF2B5EF4-FFF2-40B4-BE49-F238E27FC236}">
                <a16:creationId xmlns:a16="http://schemas.microsoft.com/office/drawing/2014/main" id="{7B8905C5-4C9B-B048-E479-0ED6476A94A0}"/>
              </a:ext>
            </a:extLst>
          </p:cNvPr>
          <p:cNvSpPr txBox="1"/>
          <p:nvPr/>
        </p:nvSpPr>
        <p:spPr>
          <a:xfrm>
            <a:off x="849774" y="4763471"/>
            <a:ext cx="2763879" cy="1569660"/>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グリューナー・</a:t>
            </a:r>
            <a:br>
              <a:rPr lang="en-AU" altLang="ja-JP" sz="1600" b="1" dirty="0">
                <a:latin typeface="Yu Gothic Medium" panose="020B0500000000000000" pitchFamily="34" charset="-128"/>
                <a:ea typeface="Yu Gothic Medium" panose="020B0500000000000000" pitchFamily="34" charset="-128"/>
              </a:rPr>
            </a:br>
            <a:r>
              <a:rPr lang="ja-JP" altLang="en-US" sz="1600" b="1" dirty="0">
                <a:latin typeface="Yu Gothic Medium" panose="020B0500000000000000" pitchFamily="34" charset="-128"/>
                <a:ea typeface="Yu Gothic Medium" panose="020B0500000000000000" pitchFamily="34" charset="-128"/>
              </a:rPr>
              <a:t>ヴェルトリーナー</a:t>
            </a:r>
            <a:r>
              <a:rPr lang="en-US" altLang="ja-JP" sz="1600" b="1" dirty="0">
                <a:latin typeface="Yu Gothic Medium" panose="020B0500000000000000" pitchFamily="34" charset="-128"/>
                <a:ea typeface="Yu Gothic Medium" panose="020B0500000000000000" pitchFamily="34" charset="-128"/>
              </a:rPr>
              <a:t>:</a:t>
            </a:r>
            <a:br>
              <a:rPr lang="en-US" altLang="ja-JP" sz="1600" b="1"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アロマティックでさわやか。</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とても辛口で旨味があり、</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ややフルーティ</a:t>
            </a:r>
          </a:p>
          <a:p>
            <a:endParaRPr lang="ja-JP" altLang="en-US" sz="1600" dirty="0">
              <a:latin typeface="Yu Gothic Medium" panose="020B0500000000000000" pitchFamily="34" charset="-128"/>
              <a:ea typeface="Yu Gothic Medium" panose="020B0500000000000000" pitchFamily="34" charset="-128"/>
            </a:endParaRPr>
          </a:p>
        </p:txBody>
      </p:sp>
      <p:sp>
        <p:nvSpPr>
          <p:cNvPr id="32" name="TextBox 31">
            <a:extLst>
              <a:ext uri="{FF2B5EF4-FFF2-40B4-BE49-F238E27FC236}">
                <a16:creationId xmlns:a16="http://schemas.microsoft.com/office/drawing/2014/main" id="{BEDFC94C-71DD-1A8A-95B3-B58EB2B93BF2}"/>
              </a:ext>
            </a:extLst>
          </p:cNvPr>
          <p:cNvSpPr txBox="1"/>
          <p:nvPr/>
        </p:nvSpPr>
        <p:spPr>
          <a:xfrm>
            <a:off x="4851162" y="4763471"/>
            <a:ext cx="1896758" cy="1815882"/>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ネロ・ダヴォラ</a:t>
            </a:r>
            <a:r>
              <a:rPr lang="en-US" altLang="ja-JP" sz="1600" b="1" dirty="0">
                <a:latin typeface="Yu Gothic Medium" panose="020B0500000000000000" pitchFamily="34" charset="-128"/>
                <a:ea typeface="Yu Gothic Medium" panose="020B0500000000000000" pitchFamily="34" charset="-128"/>
              </a:rPr>
              <a:t>: </a:t>
            </a:r>
            <a:r>
              <a:rPr lang="ja-JP" altLang="en-US" sz="1600" dirty="0">
                <a:latin typeface="Yu Gothic Medium" panose="020B0500000000000000" pitchFamily="34" charset="-128"/>
                <a:ea typeface="Yu Gothic Medium" panose="020B0500000000000000" pitchFamily="34" charset="-128"/>
              </a:rPr>
              <a:t>ミディアム・ボディ、自然で新鮮な酸味、程よいタンニン、食事に合わせやすい</a:t>
            </a:r>
          </a:p>
          <a:p>
            <a:endParaRPr lang="ja-JP" altLang="en-US" sz="1600" dirty="0">
              <a:latin typeface="Yu Gothic Medium" panose="020B0500000000000000" pitchFamily="34" charset="-128"/>
              <a:ea typeface="Yu Gothic Medium" panose="020B0500000000000000" pitchFamily="34" charset="-128"/>
            </a:endParaRPr>
          </a:p>
        </p:txBody>
      </p:sp>
      <p:sp>
        <p:nvSpPr>
          <p:cNvPr id="34" name="TextBox 33">
            <a:extLst>
              <a:ext uri="{FF2B5EF4-FFF2-40B4-BE49-F238E27FC236}">
                <a16:creationId xmlns:a16="http://schemas.microsoft.com/office/drawing/2014/main" id="{D1549BBB-8D61-129A-09C7-A16022904A32}"/>
              </a:ext>
            </a:extLst>
          </p:cNvPr>
          <p:cNvSpPr txBox="1"/>
          <p:nvPr/>
        </p:nvSpPr>
        <p:spPr>
          <a:xfrm>
            <a:off x="8026618" y="4697842"/>
            <a:ext cx="2253889" cy="1569660"/>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ヴェルメンティーノ</a:t>
            </a:r>
            <a:r>
              <a:rPr lang="en-US" altLang="ja-JP" sz="1600" b="1" dirty="0">
                <a:latin typeface="Yu Gothic Medium" panose="020B0500000000000000" pitchFamily="34" charset="-128"/>
                <a:ea typeface="Yu Gothic Medium" panose="020B0500000000000000" pitchFamily="34" charset="-128"/>
              </a:rPr>
              <a:t>: </a:t>
            </a:r>
            <a:r>
              <a:rPr lang="ja-JP" altLang="en-US" sz="1600">
                <a:latin typeface="Yu Gothic Medium" panose="020B0500000000000000" pitchFamily="34" charset="-128"/>
                <a:ea typeface="Yu Gothic Medium" panose="020B0500000000000000" pitchFamily="34" charset="-128"/>
              </a:rPr>
              <a:t>フレッシュから質感を感じるものまで多様。 アーモンド、柑橘類、青リンゴ、潮風の香り</a:t>
            </a:r>
          </a:p>
          <a:p>
            <a:endParaRPr lang="ja-JP" altLang="en-US" sz="1600" dirty="0">
              <a:latin typeface="Yu Gothic Medium" panose="020B0500000000000000" pitchFamily="34" charset="-128"/>
              <a:ea typeface="Yu Gothic Medium" panose="020B0500000000000000" pitchFamily="34" charset="-128"/>
            </a:endParaRPr>
          </a:p>
        </p:txBody>
      </p:sp>
      <p:sp>
        <p:nvSpPr>
          <p:cNvPr id="36" name="TextBox 35">
            <a:extLst>
              <a:ext uri="{FF2B5EF4-FFF2-40B4-BE49-F238E27FC236}">
                <a16:creationId xmlns:a16="http://schemas.microsoft.com/office/drawing/2014/main" id="{923ACE53-B127-BA1C-D3F5-73A8207F574D}"/>
              </a:ext>
            </a:extLst>
          </p:cNvPr>
          <p:cNvSpPr txBox="1"/>
          <p:nvPr/>
        </p:nvSpPr>
        <p:spPr>
          <a:xfrm>
            <a:off x="5880024" y="2003234"/>
            <a:ext cx="2253889" cy="1600438"/>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ネッビオーロ</a:t>
            </a:r>
            <a:r>
              <a:rPr lang="en-US" altLang="ja-JP" sz="1600" b="1" dirty="0">
                <a:latin typeface="Yu Gothic Medium" panose="020B0500000000000000" pitchFamily="34" charset="-128"/>
                <a:ea typeface="Yu Gothic Medium" panose="020B0500000000000000" pitchFamily="34" charset="-128"/>
              </a:rPr>
              <a:t>:</a:t>
            </a:r>
            <a:r>
              <a:rPr lang="en-US" altLang="ja-JP" sz="1600" dirty="0">
                <a:latin typeface="Yu Gothic Medium" panose="020B0500000000000000" pitchFamily="34" charset="-128"/>
                <a:ea typeface="Yu Gothic Medium" panose="020B0500000000000000" pitchFamily="34" charset="-128"/>
              </a:rPr>
              <a:t> </a:t>
            </a:r>
            <a:br>
              <a:rPr lang="en-US"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ピュアな果実風味で</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フレッシュなものから、パワフルで熟成可能なものまで</a:t>
            </a:r>
          </a:p>
          <a:p>
            <a:endParaRPr lang="ja-JP" altLang="en-US" dirty="0">
              <a:latin typeface="Yu Gothic Medium" panose="020B0500000000000000" pitchFamily="34" charset="-128"/>
              <a:ea typeface="Yu Gothic Medium" panose="020B0500000000000000" pitchFamily="34" charset="-128"/>
            </a:endParaRPr>
          </a:p>
        </p:txBody>
      </p:sp>
      <p:sp>
        <p:nvSpPr>
          <p:cNvPr id="38" name="TextBox 37">
            <a:extLst>
              <a:ext uri="{FF2B5EF4-FFF2-40B4-BE49-F238E27FC236}">
                <a16:creationId xmlns:a16="http://schemas.microsoft.com/office/drawing/2014/main" id="{2415B4FA-F31F-821B-925F-F86AE9372027}"/>
              </a:ext>
            </a:extLst>
          </p:cNvPr>
          <p:cNvSpPr txBox="1"/>
          <p:nvPr/>
        </p:nvSpPr>
        <p:spPr>
          <a:xfrm>
            <a:off x="9328425" y="2003234"/>
            <a:ext cx="2378932" cy="1323439"/>
          </a:xfrm>
          <a:prstGeom prst="rect">
            <a:avLst/>
          </a:prstGeom>
          <a:noFill/>
        </p:spPr>
        <p:txBody>
          <a:bodyPr wrap="square">
            <a:spAutoFit/>
          </a:bodyPr>
          <a:lstStyle/>
          <a:p>
            <a:r>
              <a:rPr lang="ja-JP" altLang="en-US" sz="1600" b="1" dirty="0">
                <a:latin typeface="Yu Gothic Medium" panose="020B0500000000000000" pitchFamily="34" charset="-128"/>
                <a:ea typeface="Yu Gothic Medium" panose="020B0500000000000000" pitchFamily="34" charset="-128"/>
              </a:rPr>
              <a:t>サンジョヴェーゼ</a:t>
            </a:r>
            <a:r>
              <a:rPr lang="en-US" altLang="ja-JP" sz="1600" b="1" dirty="0">
                <a:latin typeface="Yu Gothic Medium" panose="020B0500000000000000" pitchFamily="34" charset="-128"/>
                <a:ea typeface="Yu Gothic Medium" panose="020B0500000000000000" pitchFamily="34" charset="-128"/>
              </a:rPr>
              <a:t>:</a:t>
            </a:r>
            <a:br>
              <a:rPr lang="en-US" altLang="ja-JP" sz="1600" b="1"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しっかりしたタンニン。 プラム、チェリー、ハーブの香り</a:t>
            </a:r>
          </a:p>
          <a:p>
            <a:endParaRPr lang="ja-JP" altLang="en-US" sz="1600" dirty="0">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1197068376"/>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0C41355-E177-C2C0-B6D2-1699B72D6901}"/>
              </a:ext>
            </a:extLst>
          </p:cNvPr>
          <p:cNvPicPr>
            <a:picLocks noGrp="1" noChangeAspect="1"/>
          </p:cNvPicPr>
          <p:nvPr>
            <p:ph type="pic" sz="quarter" idx="10"/>
          </p:nvPr>
        </p:nvPicPr>
        <p:blipFill>
          <a:blip r:embed="rId2"/>
          <a:srcRect t="14495" b="39823"/>
          <a:stretch/>
        </p:blipFill>
        <p:spPr>
          <a:xfrm>
            <a:off x="0" y="2241550"/>
            <a:ext cx="6169315" cy="4230491"/>
          </a:xfrm>
        </p:spPr>
      </p:pic>
      <p:sp>
        <p:nvSpPr>
          <p:cNvPr id="3" name="Title 2">
            <a:extLst>
              <a:ext uri="{FF2B5EF4-FFF2-40B4-BE49-F238E27FC236}">
                <a16:creationId xmlns:a16="http://schemas.microsoft.com/office/drawing/2014/main" id="{7D0FD986-0DD7-57E1-9E11-37EDAEE27F70}"/>
              </a:ext>
            </a:extLst>
          </p:cNvPr>
          <p:cNvSpPr>
            <a:spLocks noGrp="1"/>
          </p:cNvSpPr>
          <p:nvPr>
            <p:ph type="title"/>
          </p:nvPr>
        </p:nvSpPr>
        <p:spPr>
          <a:xfrm>
            <a:off x="417614" y="380948"/>
            <a:ext cx="11784012" cy="1560301"/>
          </a:xfrm>
          <a:noFill/>
        </p:spPr>
        <p:txBody>
          <a:bodyPr anchor="ctr"/>
          <a:lstStyle/>
          <a:p>
            <a:r>
              <a:rPr lang="ja-JP" altLang="en-US" sz="5400" b="1">
                <a:solidFill>
                  <a:schemeClr val="bg2"/>
                </a:solidFill>
                <a:latin typeface="Yu Gothic Medium" panose="020B0500000000000000" pitchFamily="34" charset="-128"/>
                <a:ea typeface="Yu Gothic Medium" panose="020B0500000000000000" pitchFamily="34" charset="-128"/>
              </a:rPr>
              <a:t>オーストラリアワイン：</a:t>
            </a:r>
            <a:br>
              <a:rPr lang="ja-JP" altLang="en-US" sz="5400" b="1">
                <a:solidFill>
                  <a:schemeClr val="accent3"/>
                </a:solidFill>
                <a:latin typeface="Yu Gothic Medium" panose="020B0500000000000000" pitchFamily="34" charset="-128"/>
                <a:ea typeface="Yu Gothic Medium" panose="020B0500000000000000" pitchFamily="34" charset="-128"/>
              </a:rPr>
            </a:br>
            <a:r>
              <a:rPr lang="ja-JP" altLang="en-US" sz="5400" b="1">
                <a:solidFill>
                  <a:schemeClr val="accent3"/>
                </a:solidFill>
                <a:latin typeface="Yu Gothic Medium" panose="020B0500000000000000" pitchFamily="34" charset="-128"/>
                <a:ea typeface="Yu Gothic Medium" panose="020B0500000000000000" pitchFamily="34" charset="-128"/>
              </a:rPr>
              <a:t>生産国と同様に多様性がある</a:t>
            </a:r>
            <a:endParaRPr lang="en-US" sz="5400" b="1" dirty="0">
              <a:solidFill>
                <a:schemeClr val="accent3"/>
              </a:solidFill>
              <a:latin typeface="Yu Gothic Medium" panose="020B0500000000000000" pitchFamily="34" charset="-128"/>
              <a:ea typeface="Yu Gothic Medium" panose="020B0500000000000000" pitchFamily="34" charset="-128"/>
            </a:endParaRPr>
          </a:p>
        </p:txBody>
      </p:sp>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2865393"/>
            <a:ext cx="4417460"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1788</a:t>
            </a: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年にオーストラリアで最初のブドウが</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植えられる </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オーストラリアの気候と土壌は非常に多様でワインは南東部と南西部に集中し、今日では</a:t>
            </a:r>
            <a: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100</a:t>
            </a: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以上の品種を栽培する</a:t>
            </a:r>
            <a: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65</a:t>
            </a: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のワイン産地がある</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オーストラリアは</a:t>
            </a:r>
            <a: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1</a:t>
            </a: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億年以上も前から陸地であり、その土壌は地球上で最古のもので、</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土壌は地域間および地域内で大きく異なる</a:t>
            </a:r>
          </a:p>
          <a:p>
            <a:pPr marL="285750" marR="0" lvl="0" indent="-285750" algn="l" defTabSz="1007943" rtl="0" eaLnBrk="1" fontAlgn="auto" latinLnBrk="0" hangingPunct="1">
              <a:lnSpc>
                <a:spcPct val="100000"/>
              </a:lnSpc>
              <a:spcBef>
                <a:spcPts val="1400"/>
              </a:spcBef>
              <a:spcAft>
                <a:spcPct val="0"/>
              </a:spcAft>
              <a:buClr>
                <a:schemeClr val="accent3"/>
              </a:buClr>
              <a:buSzTx/>
              <a:buFont typeface="Arial" panose="020B0604020202020204" pitchFamily="34" charset="0"/>
              <a:buChar char="•"/>
              <a:defRPr/>
            </a:pPr>
            <a:endPar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endParaRPr>
          </a:p>
        </p:txBody>
      </p:sp>
      <p:sp>
        <p:nvSpPr>
          <p:cNvPr id="5" name="object 58">
            <a:extLst>
              <a:ext uri="{FF2B5EF4-FFF2-40B4-BE49-F238E27FC236}">
                <a16:creationId xmlns:a16="http://schemas.microsoft.com/office/drawing/2014/main" id="{6DFB0947-1272-2657-088D-59F8FA9F0C5E}"/>
              </a:ext>
            </a:extLst>
          </p:cNvPr>
          <p:cNvSpPr txBox="1"/>
          <p:nvPr/>
        </p:nvSpPr>
        <p:spPr>
          <a:xfrm>
            <a:off x="6959599" y="2288540"/>
            <a:ext cx="4417461" cy="296491"/>
          </a:xfrm>
          <a:prstGeom prst="rect">
            <a:avLst/>
          </a:prstGeom>
        </p:spPr>
        <p:txBody>
          <a:bodyPr vert="horz" wrap="square" lIns="0" tIns="17145" rIns="0" bIns="0" rtlCol="0" anchor="t" anchorCtr="0">
            <a:spAutoFit/>
          </a:bodyPr>
          <a:lstStyle/>
          <a:p>
            <a:pPr>
              <a:lnSpc>
                <a:spcPct val="90000"/>
              </a:lnSpc>
              <a:defRPr sz="1800" b="1">
                <a:solidFill>
                  <a:srgbClr val="FFFFFF"/>
                </a:solidFill>
              </a:defRPr>
            </a:pPr>
            <a:r>
              <a:rPr lang="ja-JP" altLang="en-US" sz="2000">
                <a:latin typeface="Yu Gothic Medium" panose="020B0500000000000000" pitchFamily="34" charset="-128"/>
                <a:ea typeface="Yu Gothic Medium" panose="020B0500000000000000" pitchFamily="34" charset="-128"/>
              </a:rPr>
              <a:t>覚えておくべき重要なポイント：</a:t>
            </a:r>
          </a:p>
        </p:txBody>
      </p:sp>
    </p:spTree>
    <p:extLst>
      <p:ext uri="{BB962C8B-B14F-4D97-AF65-F5344CB8AC3E}">
        <p14:creationId xmlns:p14="http://schemas.microsoft.com/office/powerpoint/2010/main" val="2707692902"/>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70153-53DF-3E59-9E7A-D9F6530000AB}"/>
              </a:ext>
            </a:extLst>
          </p:cNvPr>
          <p:cNvSpPr>
            <a:spLocks noGrp="1"/>
          </p:cNvSpPr>
          <p:nvPr>
            <p:ph type="body" sz="quarter" idx="11"/>
          </p:nvPr>
        </p:nvSpPr>
        <p:spPr>
          <a:xfrm>
            <a:off x="6959600" y="976423"/>
            <a:ext cx="4453147" cy="5495616"/>
          </a:xfrm>
        </p:spPr>
        <p:txBody>
          <a:bodyPr/>
          <a:lstStyle/>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緯度、海の影響、標高はすべて、高山地帯、地中海地域、熱帯地方、非常に乾燥した</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地域など、驚くべき多様な気候の要因となる。</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オーストラリアの</a:t>
            </a:r>
            <a: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65</a:t>
            </a: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のワイン産地全てに</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独自の特徴とワインのスタイルがある。</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一般的に価値が高いプレミアムワインは、</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より小規模な冷涼な産地で生産される。</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オーストラリアで最も著名な品種と</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ワインのスタイルは、スパークリング</a:t>
            </a:r>
            <a: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a:t>
            </a:r>
            <a:br>
              <a:rPr kumimoji="0" lang="en-US"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ワイン、リースリング、セミヨン、</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シャルドネ、ピノ・ノワール、</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グルナッシュ、シラーズ、カベルネ・</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ソーヴィニヨン</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その他の種類の地中海原産品種</a:t>
            </a:r>
            <a:b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（オルタナティヴ品種）が急速に</a:t>
            </a:r>
            <a:br>
              <a:rPr kumimoji="0" lang="en-AU" altLang="ja-JP"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br>
            <a:r>
              <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rPr>
              <a:t>普及し、さらに多様性が高まっている。</a:t>
            </a:r>
          </a:p>
          <a:p>
            <a:pPr marL="285750" marR="0" lvl="0" indent="-285750" algn="l" defTabSz="1007943" rtl="0" eaLnBrk="1" fontAlgn="auto" latinLnBrk="0" hangingPunct="1">
              <a:lnSpc>
                <a:spcPct val="100000"/>
              </a:lnSpc>
              <a:spcBef>
                <a:spcPts val="1400"/>
              </a:spcBef>
              <a:spcAft>
                <a:spcPct val="0"/>
              </a:spcAft>
              <a:buClr>
                <a:schemeClr val="accent5"/>
              </a:buClr>
              <a:buSzTx/>
              <a:buFont typeface="Arial" panose="020B0604020202020204" pitchFamily="34" charset="0"/>
              <a:buChar char="•"/>
              <a:defRPr/>
            </a:pPr>
            <a:endParaRPr kumimoji="0" lang="ja-JP" altLang="en-US" sz="1600" u="none" strike="noStrike" kern="1200" cap="none" spc="0" normalizeH="0" baseline="0" noProof="0" dirty="0">
              <a:ln>
                <a:noFill/>
              </a:ln>
              <a:solidFill>
                <a:schemeClr val="bg1"/>
              </a:solidFill>
              <a:effectLst/>
              <a:uLnTx/>
              <a:uFillTx/>
              <a:latin typeface="Yu Gothic Medium" panose="020B0500000000000000" pitchFamily="34" charset="-128"/>
              <a:ea typeface="Yu Gothic Medium" panose="020B0500000000000000" pitchFamily="34" charset="-128"/>
            </a:endParaRPr>
          </a:p>
        </p:txBody>
      </p:sp>
      <p:pic>
        <p:nvPicPr>
          <p:cNvPr id="3" name="Picture Placeholder 5">
            <a:extLst>
              <a:ext uri="{FF2B5EF4-FFF2-40B4-BE49-F238E27FC236}">
                <a16:creationId xmlns:a16="http://schemas.microsoft.com/office/drawing/2014/main" id="{AC855CA2-9BDD-1EED-9F56-E31BDFDC4024}"/>
              </a:ext>
            </a:extLst>
          </p:cNvPr>
          <p:cNvPicPr>
            <a:picLocks noGrp="1" noChangeAspect="1"/>
          </p:cNvPicPr>
          <p:nvPr>
            <p:ph type="pic" sz="quarter" idx="10"/>
          </p:nvPr>
        </p:nvPicPr>
        <p:blipFill>
          <a:blip r:embed="rId2"/>
          <a:srcRect l="735" r="23265"/>
          <a:stretch/>
        </p:blipFill>
        <p:spPr>
          <a:xfrm>
            <a:off x="0" y="388842"/>
            <a:ext cx="6169315" cy="6083199"/>
          </a:xfrm>
        </p:spPr>
      </p:pic>
    </p:spTree>
    <p:extLst>
      <p:ext uri="{BB962C8B-B14F-4D97-AF65-F5344CB8AC3E}">
        <p14:creationId xmlns:p14="http://schemas.microsoft.com/office/powerpoint/2010/main" val="3043444319"/>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a:srcRect t="15751"/>
          <a:stretch/>
        </p:blipFill>
        <p:spPr>
          <a:xfrm>
            <a:off x="-18287" y="-1"/>
            <a:ext cx="12210288" cy="6858001"/>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Malgun Gothic" panose="020B0503020000020004" pitchFamily="34" charset="-12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30CDB-6A13-9BE7-7934-215BA278D657}"/>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457BF2AD-4486-831B-A874-EFD1A4166134}"/>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054980B6-83DC-24F8-7F75-D3445EAC4B73}"/>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32988294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vineyard in the sun&#10;&#10;Description automatically generated">
            <a:extLst>
              <a:ext uri="{FF2B5EF4-FFF2-40B4-BE49-F238E27FC236}">
                <a16:creationId xmlns:a16="http://schemas.microsoft.com/office/drawing/2014/main" id="{BA169A57-9152-A2CA-543C-D397A3AA63C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454" b="6454"/>
          <a:stretch>
            <a:fillRect/>
          </a:stretch>
        </p:blipFill>
        <p:spPr>
          <a:xfrm>
            <a:off x="-12591" y="0"/>
            <a:ext cx="12253960" cy="6858000"/>
          </a:xfrm>
        </p:spPr>
      </p:pic>
      <p:sp>
        <p:nvSpPr>
          <p:cNvPr id="2" name="Title 1">
            <a:extLst>
              <a:ext uri="{FF2B5EF4-FFF2-40B4-BE49-F238E27FC236}">
                <a16:creationId xmlns:a16="http://schemas.microsoft.com/office/drawing/2014/main" id="{897E4361-E6E7-5BB3-A55C-C27FA1F768F8}"/>
              </a:ext>
            </a:extLst>
          </p:cNvPr>
          <p:cNvSpPr>
            <a:spLocks noGrp="1"/>
          </p:cNvSpPr>
          <p:nvPr>
            <p:ph type="title"/>
          </p:nvPr>
        </p:nvSpPr>
        <p:spPr>
          <a:xfrm>
            <a:off x="407988" y="1578769"/>
            <a:ext cx="9828212" cy="1325562"/>
          </a:xfrm>
        </p:spPr>
        <p:txBody>
          <a:bodyPr/>
          <a:lstStyle/>
          <a:p>
            <a:r>
              <a:rPr lang="en-AU" sz="5400" dirty="0" err="1">
                <a:solidFill>
                  <a:schemeClr val="accent1"/>
                </a:solidFill>
              </a:rPr>
              <a:t>太古から続く多様な大地</a:t>
            </a:r>
            <a:br>
              <a:rPr lang="ja-JP" altLang="en-US" sz="5400" b="1" dirty="0">
                <a:solidFill>
                  <a:schemeClr val="accent1"/>
                </a:solidFill>
                <a:latin typeface="Yu Gothic Medium" panose="020B0400000000000000" pitchFamily="34" charset="-128"/>
                <a:ea typeface="Yu Gothic Medium" panose="020B0400000000000000" pitchFamily="34" charset="-128"/>
              </a:rPr>
            </a:br>
            <a:endParaRPr lang="ko-KR" altLang="en-US" sz="5400" b="1" dirty="0">
              <a:solidFill>
                <a:schemeClr val="accent1"/>
              </a:solidFill>
              <a:latin typeface="Yu Gothic Medium" panose="020B0400000000000000" pitchFamily="34" charset="-128"/>
            </a:endParaRPr>
          </a:p>
        </p:txBody>
      </p:sp>
      <p:sp>
        <p:nvSpPr>
          <p:cNvPr id="4" name="Title 1">
            <a:extLst>
              <a:ext uri="{FF2B5EF4-FFF2-40B4-BE49-F238E27FC236}">
                <a16:creationId xmlns:a16="http://schemas.microsoft.com/office/drawing/2014/main" id="{8D3BEFC5-4AEA-3382-5D74-258F3B70CC80}"/>
              </a:ext>
            </a:extLst>
          </p:cNvPr>
          <p:cNvSpPr txBox="1"/>
          <p:nvPr/>
        </p:nvSpPr>
        <p:spPr>
          <a:xfrm>
            <a:off x="407988" y="967928"/>
            <a:ext cx="7821612"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bg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200" dirty="0">
                <a:solidFill>
                  <a:schemeClr val="accent1"/>
                </a:solidFill>
                <a:latin typeface="Yu Gothic Medium" panose="020B0400000000000000" pitchFamily="34" charset="-128"/>
                <a:ea typeface="Yu Gothic Medium" panose="020B0400000000000000" pitchFamily="34" charset="-128"/>
              </a:rPr>
              <a:t>オーストラリアの地理、気候と土壌：</a:t>
            </a:r>
          </a:p>
        </p:txBody>
      </p:sp>
    </p:spTree>
    <p:extLst>
      <p:ext uri="{BB962C8B-B14F-4D97-AF65-F5344CB8AC3E}">
        <p14:creationId xmlns:p14="http://schemas.microsoft.com/office/powerpoint/2010/main" val="27604426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B1CA2F-0916-1CE6-1772-7F194B9D7B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43891" y="-529121"/>
            <a:ext cx="10441185" cy="8157175"/>
          </a:xfrm>
          <a:prstGeom prst="rect">
            <a:avLst/>
          </a:prstGeom>
        </p:spPr>
      </p:pic>
      <p:sp>
        <p:nvSpPr>
          <p:cNvPr id="2" name="Title 1">
            <a:extLst>
              <a:ext uri="{FF2B5EF4-FFF2-40B4-BE49-F238E27FC236}">
                <a16:creationId xmlns:a16="http://schemas.microsoft.com/office/drawing/2014/main" id="{4CCCF687-4E79-695A-3540-CC261F046F74}"/>
              </a:ext>
            </a:extLst>
          </p:cNvPr>
          <p:cNvSpPr txBox="1"/>
          <p:nvPr/>
        </p:nvSpPr>
        <p:spPr>
          <a:xfrm>
            <a:off x="664545" y="1013270"/>
            <a:ext cx="4295643" cy="1465115"/>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ja-JP" altLang="en-US" sz="3600" b="1" cap="none" dirty="0">
                <a:solidFill>
                  <a:schemeClr val="accent1"/>
                </a:solidFill>
                <a:latin typeface="Yu Gothic Medium" panose="020B0500000000000000" pitchFamily="34" charset="-128"/>
                <a:ea typeface="Yu Gothic Medium" panose="020B0500000000000000" pitchFamily="34" charset="-128"/>
              </a:rPr>
              <a:t>世界第６位の大陸ヨーロッパよりも</a:t>
            </a:r>
            <a:br>
              <a:rPr lang="en-AU" altLang="ja-JP" sz="3600" b="1" cap="none" dirty="0">
                <a:solidFill>
                  <a:schemeClr val="accent1"/>
                </a:solidFill>
                <a:latin typeface="Yu Gothic Medium" panose="020B0500000000000000" pitchFamily="34" charset="-128"/>
                <a:ea typeface="Yu Gothic Medium" panose="020B0500000000000000" pitchFamily="34" charset="-128"/>
              </a:rPr>
            </a:br>
            <a:r>
              <a:rPr lang="ja-JP" altLang="en-US" sz="3600" b="1" cap="none" dirty="0">
                <a:solidFill>
                  <a:schemeClr val="accent1"/>
                </a:solidFill>
                <a:latin typeface="Yu Gothic Medium" panose="020B0500000000000000" pitchFamily="34" charset="-128"/>
                <a:ea typeface="Yu Gothic Medium" panose="020B0500000000000000" pitchFamily="34" charset="-128"/>
              </a:rPr>
              <a:t>大きい</a:t>
            </a:r>
          </a:p>
          <a:p>
            <a:endParaRPr lang="ja-JP" altLang="en-US" sz="3600" b="1" cap="none" dirty="0">
              <a:solidFill>
                <a:schemeClr val="accent1"/>
              </a:solidFill>
              <a:latin typeface="Yu Gothic" panose="020B0400000000000000" pitchFamily="34" charset="-128"/>
              <a:ea typeface="Yu Gothic" panose="020B0400000000000000" pitchFamily="34" charset="-128"/>
            </a:endParaRPr>
          </a:p>
          <a:p>
            <a:endParaRPr lang="ja-JP" altLang="en-US" sz="3600" b="1" cap="none" dirty="0">
              <a:solidFill>
                <a:schemeClr val="accent1"/>
              </a:solidFill>
              <a:latin typeface="Yu Gothic" panose="020B0400000000000000" pitchFamily="34" charset="-128"/>
              <a:ea typeface="Yu Gothic" panose="020B0400000000000000" pitchFamily="34" charset="-128"/>
            </a:endParaRPr>
          </a:p>
          <a:p>
            <a:endParaRPr lang="ja-JP" altLang="en-US" sz="3600" b="1" cap="none" dirty="0">
              <a:solidFill>
                <a:schemeClr val="accent1"/>
              </a:solidFill>
              <a:latin typeface="Yu Gothic" panose="020B0400000000000000" pitchFamily="34" charset="-128"/>
              <a:ea typeface="Yu Gothic" panose="020B0400000000000000" pitchFamily="34" charset="-128"/>
            </a:endParaRPr>
          </a:p>
        </p:txBody>
      </p:sp>
      <p:sp>
        <p:nvSpPr>
          <p:cNvPr id="3" name="TextBox 2">
            <a:extLst>
              <a:ext uri="{FF2B5EF4-FFF2-40B4-BE49-F238E27FC236}">
                <a16:creationId xmlns:a16="http://schemas.microsoft.com/office/drawing/2014/main" id="{9C868EA0-6601-D096-DA6F-11CFB1D544C5}"/>
              </a:ext>
            </a:extLst>
          </p:cNvPr>
          <p:cNvSpPr txBox="1"/>
          <p:nvPr/>
        </p:nvSpPr>
        <p:spPr>
          <a:xfrm>
            <a:off x="741967" y="3080823"/>
            <a:ext cx="2934408" cy="2800767"/>
          </a:xfrm>
          <a:prstGeom prst="rect">
            <a:avLst/>
          </a:prstGeom>
          <a:noFill/>
        </p:spPr>
        <p:txBody>
          <a:bodyPr wrap="square" rtlCol="0">
            <a:spAutoFit/>
          </a:bodyPr>
          <a:lstStyle/>
          <a:p>
            <a:pPr marL="285750" indent="-285750">
              <a:buFont typeface="Arial" panose="020B0604020202020204" pitchFamily="34" charset="0"/>
              <a:buChar char="•"/>
            </a:pPr>
            <a:r>
              <a:rPr lang="ja-JP" altLang="en-US" sz="16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古代からの地質生物学的な多様性</a:t>
            </a:r>
          </a:p>
          <a:p>
            <a:pPr marL="285750" indent="-285750">
              <a:buFont typeface="Arial" panose="020B0604020202020204" pitchFamily="34" charset="0"/>
              <a:buChar char="•"/>
            </a:pPr>
            <a:r>
              <a:rPr lang="ja-JP" altLang="en-US" sz="16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ブドウ畑は全土に広がり</a:t>
            </a:r>
            <a:br>
              <a:rPr lang="en-AU" altLang="ja-JP" sz="16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br>
            <a:r>
              <a:rPr lang="ja-JP" altLang="en-US" sz="16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特に南東部と南西部に集中</a:t>
            </a:r>
          </a:p>
          <a:p>
            <a:pPr marL="285750" indent="-285750">
              <a:buFont typeface="Arial" panose="020B0604020202020204" pitchFamily="34" charset="0"/>
              <a:buChar char="•"/>
            </a:pPr>
            <a:r>
              <a:rPr lang="ja-JP" altLang="en-US" sz="1600" dirty="0">
                <a:solidFill>
                  <a:srgbClr val="190000"/>
                </a:solidFill>
                <a:latin typeface="Yu Gothic Medium" panose="020B0500000000000000" pitchFamily="34" charset="-128"/>
                <a:ea typeface="Yu Gothic Medium" panose="020B0500000000000000" pitchFamily="34" charset="-128"/>
                <a:cs typeface="Inter Display" panose="02000503000000020004" pitchFamily="2" charset="0"/>
              </a:rPr>
              <a:t>寒冷な南洋はワイン造りに理想的</a:t>
            </a:r>
          </a:p>
          <a:p>
            <a:pPr marL="285750" indent="-285750">
              <a:buFont typeface="Arial" panose="020B0604020202020204" pitchFamily="34" charset="0"/>
              <a:buChar char="•"/>
            </a:pPr>
            <a:endParaRPr lang="ja-JP" altLang="en-US" sz="1600" dirty="0">
              <a:solidFill>
                <a:srgbClr val="190000"/>
              </a:solidFill>
              <a:latin typeface="Yu Gothic" panose="020B0400000000000000" pitchFamily="34" charset="-128"/>
              <a:ea typeface="Yu Gothic" panose="020B0400000000000000" pitchFamily="34" charset="-128"/>
              <a:cs typeface="Inter Display" panose="02000503000000020004" pitchFamily="2" charset="0"/>
            </a:endParaRPr>
          </a:p>
          <a:p>
            <a:pPr marL="285750" indent="-285750">
              <a:buFont typeface="Arial" panose="020B0604020202020204" pitchFamily="34" charset="0"/>
              <a:buChar char="•"/>
            </a:pPr>
            <a:endParaRPr lang="ja-JP" altLang="en-US" sz="1600" dirty="0">
              <a:solidFill>
                <a:srgbClr val="190000"/>
              </a:solidFill>
              <a:latin typeface="Yu Gothic" panose="020B0400000000000000" pitchFamily="34" charset="-128"/>
              <a:ea typeface="Yu Gothic" panose="020B0400000000000000" pitchFamily="34" charset="-128"/>
              <a:cs typeface="Inter Display" panose="02000503000000020004" pitchFamily="2" charset="0"/>
            </a:endParaRPr>
          </a:p>
          <a:p>
            <a:pPr marL="285750" indent="-285750">
              <a:buFont typeface="Arial" panose="020B0604020202020204" pitchFamily="34" charset="0"/>
              <a:buChar char="•"/>
            </a:pPr>
            <a:endParaRPr lang="ja-JP" altLang="en-US" sz="1600" dirty="0">
              <a:solidFill>
                <a:srgbClr val="190000"/>
              </a:solidFill>
              <a:latin typeface="Yu Gothic" panose="020B0400000000000000" pitchFamily="34" charset="-128"/>
              <a:ea typeface="Yu Gothic" panose="020B0400000000000000" pitchFamily="34" charset="-128"/>
              <a:cs typeface="Inter Display" panose="02000503000000020004" pitchFamily="2" charset="0"/>
            </a:endParaRPr>
          </a:p>
          <a:p>
            <a:pPr marL="285750" indent="-285750">
              <a:buFont typeface="Arial" panose="020B0604020202020204" pitchFamily="34" charset="0"/>
              <a:buChar char="•"/>
            </a:pPr>
            <a:endParaRPr lang="ja-JP" altLang="en-US" sz="1600" dirty="0">
              <a:solidFill>
                <a:srgbClr val="190000"/>
              </a:solidFill>
              <a:latin typeface="Yu Gothic" panose="020B0400000000000000" pitchFamily="34" charset="-128"/>
              <a:ea typeface="Yu Gothic" panose="020B0400000000000000" pitchFamily="34" charset="-128"/>
              <a:cs typeface="Inter Display" panose="02000503000000020004" pitchFamily="2" charset="0"/>
            </a:endParaRPr>
          </a:p>
          <a:p>
            <a:pPr marL="285750" indent="-285750">
              <a:buFont typeface="Arial" panose="020B0604020202020204" pitchFamily="34" charset="0"/>
              <a:buChar char="•"/>
            </a:pPr>
            <a:endParaRPr lang="ja-JP" altLang="en-US" sz="1600" dirty="0">
              <a:solidFill>
                <a:srgbClr val="190000"/>
              </a:solidFill>
              <a:latin typeface="Yu Gothic" panose="020B0400000000000000" pitchFamily="34" charset="-128"/>
              <a:ea typeface="Yu Gothic" panose="020B0400000000000000" pitchFamily="34" charset="-128"/>
              <a:cs typeface="Inter Display" panose="02000503000000020004" pitchFamily="2" charset="0"/>
            </a:endParaRPr>
          </a:p>
        </p:txBody>
      </p:sp>
      <p:sp>
        <p:nvSpPr>
          <p:cNvPr id="7" name="object 11">
            <a:extLst>
              <a:ext uri="{FF2B5EF4-FFF2-40B4-BE49-F238E27FC236}">
                <a16:creationId xmlns:a16="http://schemas.microsoft.com/office/drawing/2014/main" id="{6F290762-5784-1646-B9F4-9F3DD4E8B57B}"/>
              </a:ext>
            </a:extLst>
          </p:cNvPr>
          <p:cNvSpPr txBox="1"/>
          <p:nvPr/>
        </p:nvSpPr>
        <p:spPr>
          <a:xfrm>
            <a:off x="10422785" y="4995403"/>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Canberra</a:t>
            </a:r>
          </a:p>
        </p:txBody>
      </p:sp>
      <p:sp>
        <p:nvSpPr>
          <p:cNvPr id="8" name="object 11">
            <a:extLst>
              <a:ext uri="{FF2B5EF4-FFF2-40B4-BE49-F238E27FC236}">
                <a16:creationId xmlns:a16="http://schemas.microsoft.com/office/drawing/2014/main" id="{EE2CF27C-B0AE-8F11-512E-6D731C9D6992}"/>
              </a:ext>
            </a:extLst>
          </p:cNvPr>
          <p:cNvSpPr txBox="1"/>
          <p:nvPr/>
        </p:nvSpPr>
        <p:spPr>
          <a:xfrm>
            <a:off x="11050308" y="3494397"/>
            <a:ext cx="77725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Brisbane</a:t>
            </a:r>
          </a:p>
        </p:txBody>
      </p:sp>
      <p:sp>
        <p:nvSpPr>
          <p:cNvPr id="9" name="object 11">
            <a:extLst>
              <a:ext uri="{FF2B5EF4-FFF2-40B4-BE49-F238E27FC236}">
                <a16:creationId xmlns:a16="http://schemas.microsoft.com/office/drawing/2014/main" id="{9CBE1F80-F474-EC33-D856-19433E9139CE}"/>
              </a:ext>
            </a:extLst>
          </p:cNvPr>
          <p:cNvSpPr txBox="1"/>
          <p:nvPr/>
        </p:nvSpPr>
        <p:spPr>
          <a:xfrm>
            <a:off x="8552010" y="5618785"/>
            <a:ext cx="8764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Melbourne</a:t>
            </a:r>
          </a:p>
        </p:txBody>
      </p:sp>
      <p:sp>
        <p:nvSpPr>
          <p:cNvPr id="10" name="object 11">
            <a:extLst>
              <a:ext uri="{FF2B5EF4-FFF2-40B4-BE49-F238E27FC236}">
                <a16:creationId xmlns:a16="http://schemas.microsoft.com/office/drawing/2014/main" id="{298DA890-1B4C-8E6D-9FD0-759E7474F314}"/>
              </a:ext>
            </a:extLst>
          </p:cNvPr>
          <p:cNvSpPr txBox="1"/>
          <p:nvPr/>
        </p:nvSpPr>
        <p:spPr>
          <a:xfrm>
            <a:off x="7602654" y="4819853"/>
            <a:ext cx="767729"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Adelaide</a:t>
            </a:r>
          </a:p>
        </p:txBody>
      </p:sp>
      <p:sp>
        <p:nvSpPr>
          <p:cNvPr id="11" name="object 11">
            <a:extLst>
              <a:ext uri="{FF2B5EF4-FFF2-40B4-BE49-F238E27FC236}">
                <a16:creationId xmlns:a16="http://schemas.microsoft.com/office/drawing/2014/main" id="{320037E9-F71E-0A01-764E-3FB59BBB587A}"/>
              </a:ext>
            </a:extLst>
          </p:cNvPr>
          <p:cNvSpPr txBox="1"/>
          <p:nvPr/>
        </p:nvSpPr>
        <p:spPr>
          <a:xfrm>
            <a:off x="9884415" y="6362448"/>
            <a:ext cx="559943"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Hobart</a:t>
            </a:r>
          </a:p>
        </p:txBody>
      </p:sp>
      <p:sp>
        <p:nvSpPr>
          <p:cNvPr id="12" name="object 11">
            <a:extLst>
              <a:ext uri="{FF2B5EF4-FFF2-40B4-BE49-F238E27FC236}">
                <a16:creationId xmlns:a16="http://schemas.microsoft.com/office/drawing/2014/main" id="{9D0709BB-0F47-5327-1418-FCF4EF093591}"/>
              </a:ext>
            </a:extLst>
          </p:cNvPr>
          <p:cNvSpPr txBox="1"/>
          <p:nvPr/>
        </p:nvSpPr>
        <p:spPr>
          <a:xfrm>
            <a:off x="10567131" y="4680482"/>
            <a:ext cx="692260"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l"/>
            <a:r>
              <a:rPr lang="en-AU" sz="1000" b="0" dirty="0">
                <a:solidFill>
                  <a:schemeClr val="tx1"/>
                </a:solidFill>
              </a:rPr>
              <a:t>Sydney</a:t>
            </a:r>
          </a:p>
        </p:txBody>
      </p:sp>
      <p:sp>
        <p:nvSpPr>
          <p:cNvPr id="13" name="object 11">
            <a:extLst>
              <a:ext uri="{FF2B5EF4-FFF2-40B4-BE49-F238E27FC236}">
                <a16:creationId xmlns:a16="http://schemas.microsoft.com/office/drawing/2014/main" id="{5222E7E7-F5B8-21BB-7364-990B4A3B8A88}"/>
              </a:ext>
            </a:extLst>
          </p:cNvPr>
          <p:cNvSpPr txBox="1"/>
          <p:nvPr/>
        </p:nvSpPr>
        <p:spPr>
          <a:xfrm>
            <a:off x="6462469" y="454171"/>
            <a:ext cx="596154"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rPr>
              <a:t>Darwin</a:t>
            </a:r>
          </a:p>
        </p:txBody>
      </p:sp>
      <p:sp>
        <p:nvSpPr>
          <p:cNvPr id="14" name="object 11">
            <a:extLst>
              <a:ext uri="{FF2B5EF4-FFF2-40B4-BE49-F238E27FC236}">
                <a16:creationId xmlns:a16="http://schemas.microsoft.com/office/drawing/2014/main" id="{014B6464-3D39-19CA-F748-2629DA328F07}"/>
              </a:ext>
            </a:extLst>
          </p:cNvPr>
          <p:cNvSpPr txBox="1"/>
          <p:nvPr/>
        </p:nvSpPr>
        <p:spPr>
          <a:xfrm>
            <a:off x="4226038" y="4344793"/>
            <a:ext cx="514708" cy="171201"/>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pPr algn="r"/>
            <a:r>
              <a:rPr lang="en-AU" sz="1000" b="0" dirty="0">
                <a:solidFill>
                  <a:schemeClr val="tx1"/>
                </a:solidFill>
              </a:rPr>
              <a:t>Perth</a:t>
            </a:r>
          </a:p>
        </p:txBody>
      </p:sp>
      <p:sp>
        <p:nvSpPr>
          <p:cNvPr id="15" name="object 11">
            <a:extLst>
              <a:ext uri="{FF2B5EF4-FFF2-40B4-BE49-F238E27FC236}">
                <a16:creationId xmlns:a16="http://schemas.microsoft.com/office/drawing/2014/main" id="{637D645E-0454-BE8B-FF52-686F832DBEAA}"/>
              </a:ext>
            </a:extLst>
          </p:cNvPr>
          <p:cNvSpPr txBox="1"/>
          <p:nvPr/>
        </p:nvSpPr>
        <p:spPr>
          <a:xfrm>
            <a:off x="4865733" y="357999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PORTUGAL</a:t>
            </a:r>
          </a:p>
        </p:txBody>
      </p:sp>
      <p:sp>
        <p:nvSpPr>
          <p:cNvPr id="16" name="object 11">
            <a:extLst>
              <a:ext uri="{FF2B5EF4-FFF2-40B4-BE49-F238E27FC236}">
                <a16:creationId xmlns:a16="http://schemas.microsoft.com/office/drawing/2014/main" id="{2D369184-35A5-9348-A7DB-0BF6480D5F17}"/>
              </a:ext>
            </a:extLst>
          </p:cNvPr>
          <p:cNvSpPr txBox="1"/>
          <p:nvPr/>
        </p:nvSpPr>
        <p:spPr>
          <a:xfrm>
            <a:off x="5873123" y="364973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SPAIN</a:t>
            </a:r>
          </a:p>
        </p:txBody>
      </p:sp>
      <p:sp>
        <p:nvSpPr>
          <p:cNvPr id="17" name="object 11">
            <a:extLst>
              <a:ext uri="{FF2B5EF4-FFF2-40B4-BE49-F238E27FC236}">
                <a16:creationId xmlns:a16="http://schemas.microsoft.com/office/drawing/2014/main" id="{AC962C97-5585-EE49-0F8F-3D19D6CF465D}"/>
              </a:ext>
            </a:extLst>
          </p:cNvPr>
          <p:cNvSpPr txBox="1"/>
          <p:nvPr/>
        </p:nvSpPr>
        <p:spPr>
          <a:xfrm>
            <a:off x="6857265" y="276633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FRANCE</a:t>
            </a:r>
          </a:p>
        </p:txBody>
      </p:sp>
      <p:sp>
        <p:nvSpPr>
          <p:cNvPr id="18" name="object 11">
            <a:extLst>
              <a:ext uri="{FF2B5EF4-FFF2-40B4-BE49-F238E27FC236}">
                <a16:creationId xmlns:a16="http://schemas.microsoft.com/office/drawing/2014/main" id="{CE95B6E2-A150-27C7-6323-86243BDC1A23}"/>
              </a:ext>
            </a:extLst>
          </p:cNvPr>
          <p:cNvSpPr txBox="1"/>
          <p:nvPr/>
        </p:nvSpPr>
        <p:spPr>
          <a:xfrm>
            <a:off x="7996391" y="221614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GERMANY</a:t>
            </a:r>
          </a:p>
        </p:txBody>
      </p:sp>
      <p:sp>
        <p:nvSpPr>
          <p:cNvPr id="19" name="object 11">
            <a:extLst>
              <a:ext uri="{FF2B5EF4-FFF2-40B4-BE49-F238E27FC236}">
                <a16:creationId xmlns:a16="http://schemas.microsoft.com/office/drawing/2014/main" id="{E65A648F-B1B9-DFED-3836-DE47657B0B1F}"/>
              </a:ext>
            </a:extLst>
          </p:cNvPr>
          <p:cNvSpPr txBox="1"/>
          <p:nvPr/>
        </p:nvSpPr>
        <p:spPr>
          <a:xfrm>
            <a:off x="6702283" y="163495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UK</a:t>
            </a:r>
          </a:p>
        </p:txBody>
      </p:sp>
      <p:sp>
        <p:nvSpPr>
          <p:cNvPr id="20" name="object 11">
            <a:extLst>
              <a:ext uri="{FF2B5EF4-FFF2-40B4-BE49-F238E27FC236}">
                <a16:creationId xmlns:a16="http://schemas.microsoft.com/office/drawing/2014/main" id="{5CF5D37F-8F6D-FBD6-FFB4-8C01D143D7C2}"/>
              </a:ext>
            </a:extLst>
          </p:cNvPr>
          <p:cNvSpPr txBox="1"/>
          <p:nvPr/>
        </p:nvSpPr>
        <p:spPr>
          <a:xfrm>
            <a:off x="6051354" y="138698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IRELAND</a:t>
            </a:r>
          </a:p>
        </p:txBody>
      </p:sp>
      <p:sp>
        <p:nvSpPr>
          <p:cNvPr id="21" name="object 11">
            <a:extLst>
              <a:ext uri="{FF2B5EF4-FFF2-40B4-BE49-F238E27FC236}">
                <a16:creationId xmlns:a16="http://schemas.microsoft.com/office/drawing/2014/main" id="{16DF9654-D526-DE2D-CFB7-D0E28629824D}"/>
              </a:ext>
            </a:extLst>
          </p:cNvPr>
          <p:cNvSpPr txBox="1"/>
          <p:nvPr/>
        </p:nvSpPr>
        <p:spPr>
          <a:xfrm>
            <a:off x="9213008" y="2254890"/>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POLAND</a:t>
            </a:r>
          </a:p>
        </p:txBody>
      </p:sp>
      <p:sp>
        <p:nvSpPr>
          <p:cNvPr id="22" name="object 11">
            <a:extLst>
              <a:ext uri="{FF2B5EF4-FFF2-40B4-BE49-F238E27FC236}">
                <a16:creationId xmlns:a16="http://schemas.microsoft.com/office/drawing/2014/main" id="{119954F9-00DD-9D15-ED3E-9A3D47AC9FB9}"/>
              </a:ext>
            </a:extLst>
          </p:cNvPr>
          <p:cNvSpPr txBox="1"/>
          <p:nvPr/>
        </p:nvSpPr>
        <p:spPr>
          <a:xfrm>
            <a:off x="8980533" y="1185507"/>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SWEDEN</a:t>
            </a:r>
          </a:p>
        </p:txBody>
      </p:sp>
      <p:sp>
        <p:nvSpPr>
          <p:cNvPr id="23" name="object 11">
            <a:extLst>
              <a:ext uri="{FF2B5EF4-FFF2-40B4-BE49-F238E27FC236}">
                <a16:creationId xmlns:a16="http://schemas.microsoft.com/office/drawing/2014/main" id="{C51BE116-7C27-0D11-7C74-743111C48355}"/>
              </a:ext>
            </a:extLst>
          </p:cNvPr>
          <p:cNvSpPr txBox="1"/>
          <p:nvPr/>
        </p:nvSpPr>
        <p:spPr>
          <a:xfrm>
            <a:off x="8143625" y="3882213"/>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ITALY</a:t>
            </a:r>
          </a:p>
        </p:txBody>
      </p:sp>
      <p:sp>
        <p:nvSpPr>
          <p:cNvPr id="24" name="object 11">
            <a:extLst>
              <a:ext uri="{FF2B5EF4-FFF2-40B4-BE49-F238E27FC236}">
                <a16:creationId xmlns:a16="http://schemas.microsoft.com/office/drawing/2014/main" id="{38940DF0-5D8E-4EC0-E033-8B99CF04BA23}"/>
              </a:ext>
            </a:extLst>
          </p:cNvPr>
          <p:cNvSpPr txBox="1"/>
          <p:nvPr/>
        </p:nvSpPr>
        <p:spPr>
          <a:xfrm>
            <a:off x="9143266" y="4680375"/>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GREECE</a:t>
            </a:r>
          </a:p>
        </p:txBody>
      </p:sp>
      <p:sp>
        <p:nvSpPr>
          <p:cNvPr id="25" name="object 11">
            <a:extLst>
              <a:ext uri="{FF2B5EF4-FFF2-40B4-BE49-F238E27FC236}">
                <a16:creationId xmlns:a16="http://schemas.microsoft.com/office/drawing/2014/main" id="{088DCFB0-326C-1737-FC52-65DC5B20B42D}"/>
              </a:ext>
            </a:extLst>
          </p:cNvPr>
          <p:cNvSpPr txBox="1"/>
          <p:nvPr/>
        </p:nvSpPr>
        <p:spPr>
          <a:xfrm>
            <a:off x="8376100" y="2998809"/>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AUSTRIA</a:t>
            </a:r>
          </a:p>
        </p:txBody>
      </p:sp>
      <p:sp>
        <p:nvSpPr>
          <p:cNvPr id="26" name="object 11">
            <a:extLst>
              <a:ext uri="{FF2B5EF4-FFF2-40B4-BE49-F238E27FC236}">
                <a16:creationId xmlns:a16="http://schemas.microsoft.com/office/drawing/2014/main" id="{0AE9A5CF-2A46-483F-E3A6-6B0BBA5B3CA1}"/>
              </a:ext>
            </a:extLst>
          </p:cNvPr>
          <p:cNvSpPr txBox="1"/>
          <p:nvPr/>
        </p:nvSpPr>
        <p:spPr>
          <a:xfrm>
            <a:off x="9801944" y="3479256"/>
            <a:ext cx="991361" cy="140423"/>
          </a:xfrm>
          <a:prstGeom prst="rect">
            <a:avLst/>
          </a:prstGeom>
        </p:spPr>
        <p:txBody>
          <a:bodyPr vert="horz" wrap="square" lIns="0" tIns="17145" rIns="0" bIns="0" rtlCol="0">
            <a:spAutoFit/>
          </a:bodyPr>
          <a:lstStyle>
            <a:defPPr>
              <a:defRPr lang="en-US"/>
            </a:defPPr>
            <a:lvl1pPr algn="ctr">
              <a:defRPr sz="950" b="1">
                <a:solidFill>
                  <a:srgbClr val="FFFFFF"/>
                </a:solidFill>
                <a:cs typeface="Hellix"/>
              </a:defRPr>
            </a:lvl1pPr>
          </a:lstStyle>
          <a:p>
            <a:r>
              <a:rPr lang="en-AU" sz="800" b="0" dirty="0">
                <a:solidFill>
                  <a:schemeClr val="accent2"/>
                </a:solidFill>
              </a:rPr>
              <a:t>ROMANIA</a:t>
            </a:r>
          </a:p>
        </p:txBody>
      </p:sp>
    </p:spTree>
    <p:extLst>
      <p:ext uri="{BB962C8B-B14F-4D97-AF65-F5344CB8AC3E}">
        <p14:creationId xmlns:p14="http://schemas.microsoft.com/office/powerpoint/2010/main" val="77460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australia with black text&#10;&#10;Description automatically generated">
            <a:extLst>
              <a:ext uri="{FF2B5EF4-FFF2-40B4-BE49-F238E27FC236}">
                <a16:creationId xmlns:a16="http://schemas.microsoft.com/office/drawing/2014/main" id="{6A4F4023-9E6A-9C03-D191-73E71BB3D6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13242" y="-688405"/>
            <a:ext cx="8843174" cy="8090189"/>
          </a:xfrm>
          <a:prstGeom prst="rect">
            <a:avLst/>
          </a:prstGeom>
        </p:spPr>
      </p:pic>
      <p:sp>
        <p:nvSpPr>
          <p:cNvPr id="10" name="object 4">
            <a:extLst>
              <a:ext uri="{FF2B5EF4-FFF2-40B4-BE49-F238E27FC236}">
                <a16:creationId xmlns:a16="http://schemas.microsoft.com/office/drawing/2014/main" id="{ED63674C-6EF1-4DC7-049E-94C85D6D3B13}"/>
              </a:ext>
            </a:extLst>
          </p:cNvPr>
          <p:cNvSpPr txBox="1"/>
          <p:nvPr/>
        </p:nvSpPr>
        <p:spPr>
          <a:xfrm>
            <a:off x="409737" y="385714"/>
            <a:ext cx="4078508" cy="1052785"/>
          </a:xfrm>
          <a:prstGeom prst="rect">
            <a:avLst/>
          </a:prstGeom>
        </p:spPr>
        <p:txBody>
          <a:bodyPr vert="horz" wrap="square" lIns="0" tIns="11521" rIns="0" bIns="0" rtlCol="0">
            <a:noAutofit/>
          </a:bodyPr>
          <a:lstStyle/>
          <a:p>
            <a:pPr defTabSz="829587">
              <a:lnSpc>
                <a:spcPct val="83000"/>
              </a:lnSpc>
              <a:tabLst>
                <a:tab pos="1156236" algn="l"/>
              </a:tabLst>
              <a:defRPr/>
            </a:pPr>
            <a:r>
              <a:rPr lang="ja-JP" altLang="en-US" sz="4000" b="1">
                <a:solidFill>
                  <a:schemeClr val="accent2"/>
                </a:solidFill>
                <a:latin typeface="Yu Gothic" panose="020B0400000000000000" pitchFamily="34" charset="-128"/>
                <a:ea typeface="Yu Gothic" panose="020B0400000000000000" pitchFamily="34" charset="-128"/>
                <a:cs typeface="Inter Display" panose="02000503000000020004" pitchFamily="2" charset="0"/>
              </a:rPr>
              <a:t>オーストラリアのワイン産地</a:t>
            </a:r>
          </a:p>
        </p:txBody>
      </p:sp>
      <p:sp>
        <p:nvSpPr>
          <p:cNvPr id="24" name="TextBox 23">
            <a:extLst>
              <a:ext uri="{FF2B5EF4-FFF2-40B4-BE49-F238E27FC236}">
                <a16:creationId xmlns:a16="http://schemas.microsoft.com/office/drawing/2014/main" id="{8195C441-9E2D-3B44-CAB9-E16B7A5F424B}"/>
              </a:ext>
            </a:extLst>
          </p:cNvPr>
          <p:cNvSpPr txBox="1"/>
          <p:nvPr/>
        </p:nvSpPr>
        <p:spPr>
          <a:xfrm>
            <a:off x="378539" y="5960388"/>
            <a:ext cx="1363168" cy="427425"/>
          </a:xfrm>
          <a:prstGeom prst="rect">
            <a:avLst/>
          </a:prstGeom>
          <a:noFill/>
        </p:spPr>
        <p:txBody>
          <a:bodyPr wrap="square">
            <a:spAutoFit/>
          </a:bodyPr>
          <a:lstStyle/>
          <a:p>
            <a:pPr defTabSz="195965"/>
            <a:r>
              <a:rPr lang="en-US" sz="726" dirty="0">
                <a:ea typeface="Malgun Gothic" panose="020B0503020000020004" pitchFamily="34" charset="-127"/>
                <a:cs typeface="Arial" panose="020B0604020202020204" pitchFamily="34" charset="0"/>
              </a:rPr>
              <a:t>*South Eastern Australia </a:t>
            </a:r>
            <a:br>
              <a:rPr lang="en-US" sz="726" dirty="0">
                <a:ea typeface="Malgun Gothic" panose="020B0503020000020004" pitchFamily="34" charset="-127"/>
                <a:cs typeface="Arial" panose="020B0604020202020204" pitchFamily="34" charset="0"/>
              </a:rPr>
            </a:br>
            <a:r>
              <a:rPr lang="en-US" sz="726" dirty="0">
                <a:ea typeface="Malgun Gothic" panose="020B0503020000020004" pitchFamily="34" charset="-127"/>
                <a:cs typeface="Arial" panose="020B0604020202020204" pitchFamily="34" charset="0"/>
              </a:rPr>
              <a:t>and Gippsland are zones, </a:t>
            </a:r>
            <a:br>
              <a:rPr lang="en-US" sz="726" dirty="0">
                <a:ea typeface="Malgun Gothic" panose="020B0503020000020004" pitchFamily="34" charset="-127"/>
                <a:cs typeface="Arial" panose="020B0604020202020204" pitchFamily="34" charset="0"/>
              </a:rPr>
            </a:br>
            <a:r>
              <a:rPr lang="en-US" sz="726" dirty="0">
                <a:ea typeface="Malgun Gothic" panose="020B0503020000020004" pitchFamily="34" charset="-127"/>
                <a:cs typeface="Arial" panose="020B0604020202020204" pitchFamily="34" charset="0"/>
              </a:rPr>
              <a:t>Tasmania is a state.</a:t>
            </a:r>
          </a:p>
        </p:txBody>
      </p:sp>
      <p:sp>
        <p:nvSpPr>
          <p:cNvPr id="5" name="TextBox 4">
            <a:extLst>
              <a:ext uri="{FF2B5EF4-FFF2-40B4-BE49-F238E27FC236}">
                <a16:creationId xmlns:a16="http://schemas.microsoft.com/office/drawing/2014/main" id="{8118392C-03D2-2697-929E-A91655C7543A}"/>
              </a:ext>
            </a:extLst>
          </p:cNvPr>
          <p:cNvSpPr txBox="1"/>
          <p:nvPr/>
        </p:nvSpPr>
        <p:spPr>
          <a:xfrm>
            <a:off x="492783" y="1575021"/>
            <a:ext cx="2296912" cy="4278094"/>
          </a:xfrm>
          <a:prstGeom prst="rect">
            <a:avLst/>
          </a:prstGeom>
          <a:noFill/>
        </p:spPr>
        <p:txBody>
          <a:bodyPr wrap="square">
            <a:spAutoFit/>
          </a:bodyPr>
          <a:lstStyle/>
          <a:p>
            <a:pPr>
              <a:buNone/>
            </a:pPr>
            <a:r>
              <a:rPr lang="ja-JP" altLang="en-US" sz="800" b="1">
                <a:effectLst/>
                <a:latin typeface="Yu Gothic" panose="020B0400000000000000" pitchFamily="34" charset="-128"/>
                <a:ea typeface="Yu Gothic" panose="020B0400000000000000" pitchFamily="34" charset="-128"/>
              </a:rPr>
              <a:t>西オーストラリア </a:t>
            </a:r>
            <a:endParaRPr lang="ja-JP" altLang="en-US" sz="800">
              <a:effectLst/>
              <a:latin typeface="Yu Gothic" panose="020B0400000000000000" pitchFamily="34" charset="-128"/>
              <a:ea typeface="Yu Gothic" panose="020B0400000000000000" pitchFamily="34" charset="-128"/>
            </a:endParaRPr>
          </a:p>
          <a:p>
            <a:pPr>
              <a:buNone/>
            </a:pPr>
            <a:r>
              <a:rPr lang="en-US" altLang="ja-JP" sz="800" dirty="0">
                <a:effectLst/>
                <a:latin typeface="Yu Gothic" panose="020B0400000000000000" pitchFamily="34" charset="-128"/>
                <a:ea typeface="Yu Gothic" panose="020B0400000000000000" pitchFamily="34" charset="-128"/>
              </a:rPr>
              <a:t>1. </a:t>
            </a:r>
            <a:r>
              <a:rPr lang="ja-JP" altLang="en-US" sz="800">
                <a:effectLst/>
                <a:latin typeface="Yu Gothic" panose="020B0400000000000000" pitchFamily="34" charset="-128"/>
                <a:ea typeface="Yu Gothic" panose="020B0400000000000000" pitchFamily="34" charset="-128"/>
              </a:rPr>
              <a:t>スワン･ディストリクト</a:t>
            </a:r>
          </a:p>
          <a:p>
            <a:pPr>
              <a:buNone/>
            </a:pPr>
            <a:r>
              <a:rPr lang="en-US" altLang="ja-JP" sz="800" dirty="0">
                <a:effectLst/>
                <a:latin typeface="Yu Gothic" panose="020B0400000000000000" pitchFamily="34" charset="-128"/>
                <a:ea typeface="Yu Gothic" panose="020B0400000000000000" pitchFamily="34" charset="-128"/>
              </a:rPr>
              <a:t>2. </a:t>
            </a:r>
            <a:r>
              <a:rPr lang="ja-JP" altLang="en-US" sz="800">
                <a:effectLst/>
                <a:latin typeface="Yu Gothic" panose="020B0400000000000000" pitchFamily="34" charset="-128"/>
                <a:ea typeface="Yu Gothic" panose="020B0400000000000000" pitchFamily="34" charset="-128"/>
              </a:rPr>
              <a:t>パース･ヒルズ</a:t>
            </a:r>
          </a:p>
          <a:p>
            <a:pPr>
              <a:buNone/>
            </a:pPr>
            <a:r>
              <a:rPr lang="en-US" altLang="ja-JP" sz="800" dirty="0">
                <a:effectLst/>
                <a:latin typeface="Yu Gothic" panose="020B0400000000000000" pitchFamily="34" charset="-128"/>
                <a:ea typeface="Yu Gothic" panose="020B0400000000000000" pitchFamily="34" charset="-128"/>
              </a:rPr>
              <a:t>3. </a:t>
            </a:r>
            <a:r>
              <a:rPr lang="ja-JP" altLang="en-US" sz="800">
                <a:effectLst/>
                <a:latin typeface="Yu Gothic" panose="020B0400000000000000" pitchFamily="34" charset="-128"/>
                <a:ea typeface="Yu Gothic" panose="020B0400000000000000" pitchFamily="34" charset="-128"/>
              </a:rPr>
              <a:t>ピール</a:t>
            </a:r>
          </a:p>
          <a:p>
            <a:pPr>
              <a:buNone/>
            </a:pPr>
            <a:r>
              <a:rPr lang="en-US" altLang="ja-JP" sz="800" dirty="0">
                <a:effectLst/>
                <a:latin typeface="Yu Gothic" panose="020B0400000000000000" pitchFamily="34" charset="-128"/>
                <a:ea typeface="Yu Gothic" panose="020B0400000000000000" pitchFamily="34" charset="-128"/>
              </a:rPr>
              <a:t>4. </a:t>
            </a:r>
            <a:r>
              <a:rPr lang="ja-JP" altLang="en-US" sz="800">
                <a:effectLst/>
                <a:latin typeface="Yu Gothic" panose="020B0400000000000000" pitchFamily="34" charset="-128"/>
                <a:ea typeface="Yu Gothic" panose="020B0400000000000000" pitchFamily="34" charset="-128"/>
              </a:rPr>
              <a:t>ジオグラッフ</a:t>
            </a:r>
          </a:p>
          <a:p>
            <a:pPr>
              <a:buNone/>
            </a:pPr>
            <a:r>
              <a:rPr lang="en-US" altLang="ja-JP" sz="800" dirty="0">
                <a:effectLst/>
                <a:latin typeface="Yu Gothic" panose="020B0400000000000000" pitchFamily="34" charset="-128"/>
                <a:ea typeface="Yu Gothic" panose="020B0400000000000000" pitchFamily="34" charset="-128"/>
              </a:rPr>
              <a:t>5. </a:t>
            </a:r>
            <a:r>
              <a:rPr lang="ja-JP" altLang="en-US" sz="800">
                <a:effectLst/>
                <a:latin typeface="Yu Gothic" panose="020B0400000000000000" pitchFamily="34" charset="-128"/>
                <a:ea typeface="Yu Gothic" panose="020B0400000000000000" pitchFamily="34" charset="-128"/>
              </a:rPr>
              <a:t>マーガレット･リヴァー</a:t>
            </a:r>
          </a:p>
          <a:p>
            <a:pPr>
              <a:buNone/>
            </a:pPr>
            <a:r>
              <a:rPr lang="en-US" altLang="ja-JP" sz="800" dirty="0">
                <a:effectLst/>
                <a:latin typeface="Yu Gothic" panose="020B0400000000000000" pitchFamily="34" charset="-128"/>
                <a:ea typeface="Yu Gothic" panose="020B0400000000000000" pitchFamily="34" charset="-128"/>
              </a:rPr>
              <a:t>6. </a:t>
            </a:r>
            <a:r>
              <a:rPr lang="ja-JP" altLang="en-US" sz="800">
                <a:effectLst/>
                <a:latin typeface="Yu Gothic" panose="020B0400000000000000" pitchFamily="34" charset="-128"/>
                <a:ea typeface="Yu Gothic" panose="020B0400000000000000" pitchFamily="34" charset="-128"/>
              </a:rPr>
              <a:t>ブラックウッド･ヴァレー</a:t>
            </a:r>
          </a:p>
          <a:p>
            <a:pPr>
              <a:buNone/>
            </a:pPr>
            <a:r>
              <a:rPr lang="en-US" altLang="ja-JP" sz="800" dirty="0">
                <a:effectLst/>
                <a:latin typeface="Yu Gothic" panose="020B0400000000000000" pitchFamily="34" charset="-128"/>
                <a:ea typeface="Yu Gothic" panose="020B0400000000000000" pitchFamily="34" charset="-128"/>
              </a:rPr>
              <a:t>7. </a:t>
            </a:r>
            <a:r>
              <a:rPr lang="ja-JP" altLang="en-US" sz="800">
                <a:effectLst/>
                <a:latin typeface="Yu Gothic" panose="020B0400000000000000" pitchFamily="34" charset="-128"/>
                <a:ea typeface="Yu Gothic" panose="020B0400000000000000" pitchFamily="34" charset="-128"/>
              </a:rPr>
              <a:t>ペムバトン</a:t>
            </a:r>
          </a:p>
          <a:p>
            <a:pPr>
              <a:buNone/>
            </a:pPr>
            <a:r>
              <a:rPr lang="en-US" altLang="ja-JP" sz="800" dirty="0">
                <a:effectLst/>
                <a:latin typeface="Yu Gothic" panose="020B0400000000000000" pitchFamily="34" charset="-128"/>
                <a:ea typeface="Yu Gothic" panose="020B0400000000000000" pitchFamily="34" charset="-128"/>
              </a:rPr>
              <a:t>8. </a:t>
            </a:r>
            <a:r>
              <a:rPr lang="ja-JP" altLang="en-US" sz="800">
                <a:effectLst/>
                <a:latin typeface="Yu Gothic" panose="020B0400000000000000" pitchFamily="34" charset="-128"/>
                <a:ea typeface="Yu Gothic" panose="020B0400000000000000" pitchFamily="34" charset="-128"/>
              </a:rPr>
              <a:t>マンジマップ</a:t>
            </a:r>
          </a:p>
          <a:p>
            <a:pPr>
              <a:buNone/>
            </a:pPr>
            <a:r>
              <a:rPr lang="en-US" altLang="ja-JP" sz="800" dirty="0">
                <a:effectLst/>
                <a:latin typeface="Yu Gothic" panose="020B0400000000000000" pitchFamily="34" charset="-128"/>
                <a:ea typeface="Yu Gothic" panose="020B0400000000000000" pitchFamily="34" charset="-128"/>
              </a:rPr>
              <a:t>9. </a:t>
            </a:r>
            <a:r>
              <a:rPr lang="ja-JP" altLang="en-US" sz="800">
                <a:effectLst/>
                <a:latin typeface="Yu Gothic" panose="020B0400000000000000" pitchFamily="34" charset="-128"/>
                <a:ea typeface="Yu Gothic" panose="020B0400000000000000" pitchFamily="34" charset="-128"/>
              </a:rPr>
              <a:t>グレート･サザン</a:t>
            </a:r>
          </a:p>
          <a:p>
            <a:pPr>
              <a:buNone/>
            </a:pPr>
            <a:endParaRPr lang="ja-JP" altLang="en-US" sz="800">
              <a:effectLst/>
              <a:latin typeface="Yu Gothic" panose="020B0400000000000000" pitchFamily="34" charset="-128"/>
              <a:ea typeface="Yu Gothic" panose="020B0400000000000000" pitchFamily="34" charset="-128"/>
            </a:endParaRPr>
          </a:p>
          <a:p>
            <a:pPr>
              <a:buNone/>
            </a:pPr>
            <a:r>
              <a:rPr lang="ja-JP" altLang="en-US" sz="800" b="1">
                <a:effectLst/>
                <a:latin typeface="Yu Gothic" panose="020B0400000000000000" pitchFamily="34" charset="-128"/>
                <a:ea typeface="Yu Gothic" panose="020B0400000000000000" pitchFamily="34" charset="-128"/>
              </a:rPr>
              <a:t>南オーストラリア </a:t>
            </a:r>
            <a:endParaRPr lang="ja-JP" altLang="en-US" sz="800">
              <a:effectLst/>
              <a:latin typeface="Yu Gothic" panose="020B0400000000000000" pitchFamily="34" charset="-128"/>
              <a:ea typeface="Yu Gothic" panose="020B0400000000000000" pitchFamily="34" charset="-128"/>
            </a:endParaRPr>
          </a:p>
          <a:p>
            <a:pPr>
              <a:buNone/>
            </a:pPr>
            <a:r>
              <a:rPr lang="en-US" altLang="ja-JP" sz="800" dirty="0">
                <a:effectLst/>
                <a:latin typeface="Yu Gothic" panose="020B0400000000000000" pitchFamily="34" charset="-128"/>
                <a:ea typeface="Yu Gothic" panose="020B0400000000000000" pitchFamily="34" charset="-128"/>
              </a:rPr>
              <a:t>10. </a:t>
            </a:r>
            <a:r>
              <a:rPr lang="ja-JP" altLang="en-US" sz="800">
                <a:effectLst/>
                <a:latin typeface="Yu Gothic" panose="020B0400000000000000" pitchFamily="34" charset="-128"/>
                <a:ea typeface="Yu Gothic" panose="020B0400000000000000" pitchFamily="34" charset="-128"/>
              </a:rPr>
              <a:t>サザン･フリンダーズ･レーンジズ</a:t>
            </a:r>
          </a:p>
          <a:p>
            <a:pPr>
              <a:buNone/>
            </a:pPr>
            <a:r>
              <a:rPr lang="en-US" altLang="ja-JP" sz="800" dirty="0">
                <a:effectLst/>
                <a:latin typeface="Yu Gothic" panose="020B0400000000000000" pitchFamily="34" charset="-128"/>
                <a:ea typeface="Yu Gothic" panose="020B0400000000000000" pitchFamily="34" charset="-128"/>
              </a:rPr>
              <a:t>11. </a:t>
            </a:r>
            <a:r>
              <a:rPr lang="ja-JP" altLang="en-US" sz="800">
                <a:effectLst/>
                <a:latin typeface="Yu Gothic" panose="020B0400000000000000" pitchFamily="34" charset="-128"/>
                <a:ea typeface="Yu Gothic" panose="020B0400000000000000" pitchFamily="34" charset="-128"/>
              </a:rPr>
              <a:t>クレア･ヴァレー</a:t>
            </a:r>
          </a:p>
          <a:p>
            <a:pPr>
              <a:buNone/>
            </a:pPr>
            <a:r>
              <a:rPr lang="en-US" altLang="ja-JP" sz="800" dirty="0">
                <a:effectLst/>
                <a:latin typeface="Yu Gothic" panose="020B0400000000000000" pitchFamily="34" charset="-128"/>
                <a:ea typeface="Yu Gothic" panose="020B0400000000000000" pitchFamily="34" charset="-128"/>
              </a:rPr>
              <a:t>12. </a:t>
            </a:r>
            <a:r>
              <a:rPr lang="ja-JP" altLang="en-US" sz="800">
                <a:effectLst/>
                <a:latin typeface="Yu Gothic" panose="020B0400000000000000" pitchFamily="34" charset="-128"/>
                <a:ea typeface="Yu Gothic" panose="020B0400000000000000" pitchFamily="34" charset="-128"/>
              </a:rPr>
              <a:t>バロッサ･ヴァレー</a:t>
            </a:r>
          </a:p>
          <a:p>
            <a:pPr>
              <a:buNone/>
            </a:pPr>
            <a:r>
              <a:rPr lang="en-US" altLang="ja-JP" sz="800" dirty="0">
                <a:effectLst/>
                <a:latin typeface="Yu Gothic" panose="020B0400000000000000" pitchFamily="34" charset="-128"/>
                <a:ea typeface="Yu Gothic" panose="020B0400000000000000" pitchFamily="34" charset="-128"/>
              </a:rPr>
              <a:t>13. </a:t>
            </a:r>
            <a:r>
              <a:rPr lang="ja-JP" altLang="en-US" sz="800">
                <a:effectLst/>
                <a:latin typeface="Yu Gothic" panose="020B0400000000000000" pitchFamily="34" charset="-128"/>
                <a:ea typeface="Yu Gothic" panose="020B0400000000000000" pitchFamily="34" charset="-128"/>
              </a:rPr>
              <a:t>イーデン･ヴァレー</a:t>
            </a:r>
          </a:p>
          <a:p>
            <a:pPr>
              <a:buNone/>
            </a:pPr>
            <a:r>
              <a:rPr lang="en-US" altLang="ja-JP" sz="800" dirty="0">
                <a:effectLst/>
                <a:latin typeface="Yu Gothic" panose="020B0400000000000000" pitchFamily="34" charset="-128"/>
                <a:ea typeface="Yu Gothic" panose="020B0400000000000000" pitchFamily="34" charset="-128"/>
              </a:rPr>
              <a:t>14. </a:t>
            </a:r>
            <a:r>
              <a:rPr lang="ja-JP" altLang="en-US" sz="800">
                <a:effectLst/>
                <a:latin typeface="Yu Gothic" panose="020B0400000000000000" pitchFamily="34" charset="-128"/>
                <a:ea typeface="Yu Gothic" panose="020B0400000000000000" pitchFamily="34" charset="-128"/>
              </a:rPr>
              <a:t>リヴァーランド</a:t>
            </a:r>
          </a:p>
          <a:p>
            <a:pPr>
              <a:buNone/>
            </a:pPr>
            <a:r>
              <a:rPr lang="en-US" altLang="ja-JP" sz="800" dirty="0">
                <a:effectLst/>
                <a:latin typeface="Yu Gothic" panose="020B0400000000000000" pitchFamily="34" charset="-128"/>
                <a:ea typeface="Yu Gothic" panose="020B0400000000000000" pitchFamily="34" charset="-128"/>
              </a:rPr>
              <a:t>15. </a:t>
            </a:r>
            <a:r>
              <a:rPr lang="ja-JP" altLang="en-US" sz="800">
                <a:effectLst/>
                <a:latin typeface="Yu Gothic" panose="020B0400000000000000" pitchFamily="34" charset="-128"/>
                <a:ea typeface="Yu Gothic" panose="020B0400000000000000" pitchFamily="34" charset="-128"/>
              </a:rPr>
              <a:t>アデレード･プレインズ</a:t>
            </a:r>
          </a:p>
          <a:p>
            <a:pPr>
              <a:buNone/>
            </a:pPr>
            <a:r>
              <a:rPr lang="en-US" altLang="ja-JP" sz="800" dirty="0">
                <a:effectLst/>
                <a:latin typeface="Yu Gothic" panose="020B0400000000000000" pitchFamily="34" charset="-128"/>
                <a:ea typeface="Yu Gothic" panose="020B0400000000000000" pitchFamily="34" charset="-128"/>
              </a:rPr>
              <a:t>16. </a:t>
            </a:r>
            <a:r>
              <a:rPr lang="ja-JP" altLang="en-US" sz="800">
                <a:effectLst/>
                <a:latin typeface="Yu Gothic" panose="020B0400000000000000" pitchFamily="34" charset="-128"/>
                <a:ea typeface="Yu Gothic" panose="020B0400000000000000" pitchFamily="34" charset="-128"/>
              </a:rPr>
              <a:t>アデレード･ヒルズ</a:t>
            </a:r>
          </a:p>
          <a:p>
            <a:pPr>
              <a:buNone/>
            </a:pPr>
            <a:r>
              <a:rPr lang="en-US" altLang="ja-JP" sz="800" dirty="0">
                <a:effectLst/>
                <a:latin typeface="Yu Gothic" panose="020B0400000000000000" pitchFamily="34" charset="-128"/>
                <a:ea typeface="Yu Gothic" panose="020B0400000000000000" pitchFamily="34" charset="-128"/>
              </a:rPr>
              <a:t>17. </a:t>
            </a:r>
            <a:r>
              <a:rPr lang="ja-JP" altLang="en-US" sz="800">
                <a:effectLst/>
                <a:latin typeface="Yu Gothic" panose="020B0400000000000000" pitchFamily="34" charset="-128"/>
                <a:ea typeface="Yu Gothic" panose="020B0400000000000000" pitchFamily="34" charset="-128"/>
              </a:rPr>
              <a:t>マクラーレン･ヴェール</a:t>
            </a:r>
          </a:p>
          <a:p>
            <a:pPr>
              <a:buNone/>
            </a:pPr>
            <a:r>
              <a:rPr lang="en-US" altLang="ja-JP" sz="800" dirty="0">
                <a:effectLst/>
                <a:latin typeface="Yu Gothic" panose="020B0400000000000000" pitchFamily="34" charset="-128"/>
                <a:ea typeface="Yu Gothic" panose="020B0400000000000000" pitchFamily="34" charset="-128"/>
              </a:rPr>
              <a:t>18. </a:t>
            </a:r>
            <a:r>
              <a:rPr lang="ja-JP" altLang="en-US" sz="800">
                <a:effectLst/>
                <a:latin typeface="Yu Gothic" panose="020B0400000000000000" pitchFamily="34" charset="-128"/>
                <a:ea typeface="Yu Gothic" panose="020B0400000000000000" pitchFamily="34" charset="-128"/>
              </a:rPr>
              <a:t>カンガルー･アイランド</a:t>
            </a:r>
          </a:p>
          <a:p>
            <a:pPr>
              <a:buNone/>
            </a:pPr>
            <a:r>
              <a:rPr lang="en-US" altLang="ja-JP" sz="800" dirty="0">
                <a:effectLst/>
                <a:latin typeface="Yu Gothic" panose="020B0400000000000000" pitchFamily="34" charset="-128"/>
                <a:ea typeface="Yu Gothic" panose="020B0400000000000000" pitchFamily="34" charset="-128"/>
              </a:rPr>
              <a:t>19. </a:t>
            </a:r>
            <a:r>
              <a:rPr lang="ja-JP" altLang="en-US" sz="800">
                <a:effectLst/>
                <a:latin typeface="Yu Gothic" panose="020B0400000000000000" pitchFamily="34" charset="-128"/>
                <a:ea typeface="Yu Gothic" panose="020B0400000000000000" pitchFamily="34" charset="-128"/>
              </a:rPr>
              <a:t>サザン･フルーイオ</a:t>
            </a:r>
          </a:p>
          <a:p>
            <a:pPr>
              <a:buNone/>
            </a:pPr>
            <a:r>
              <a:rPr lang="en-US" altLang="ja-JP" sz="800" dirty="0">
                <a:effectLst/>
                <a:latin typeface="Yu Gothic" panose="020B0400000000000000" pitchFamily="34" charset="-128"/>
                <a:ea typeface="Yu Gothic" panose="020B0400000000000000" pitchFamily="34" charset="-128"/>
              </a:rPr>
              <a:t>20. </a:t>
            </a:r>
            <a:r>
              <a:rPr lang="ja-JP" altLang="en-US" sz="800">
                <a:effectLst/>
                <a:latin typeface="Yu Gothic" panose="020B0400000000000000" pitchFamily="34" charset="-128"/>
                <a:ea typeface="Yu Gothic" panose="020B0400000000000000" pitchFamily="34" charset="-128"/>
              </a:rPr>
              <a:t>カレンシー･クリーク</a:t>
            </a:r>
          </a:p>
          <a:p>
            <a:pPr>
              <a:buNone/>
            </a:pPr>
            <a:r>
              <a:rPr lang="en-US" altLang="ja-JP" sz="800" dirty="0">
                <a:effectLst/>
                <a:latin typeface="Yu Gothic" panose="020B0400000000000000" pitchFamily="34" charset="-128"/>
                <a:ea typeface="Yu Gothic" panose="020B0400000000000000" pitchFamily="34" charset="-128"/>
              </a:rPr>
              <a:t>21. </a:t>
            </a:r>
            <a:r>
              <a:rPr lang="ja-JP" altLang="en-US" sz="800">
                <a:effectLst/>
                <a:latin typeface="Yu Gothic" panose="020B0400000000000000" pitchFamily="34" charset="-128"/>
                <a:ea typeface="Yu Gothic" panose="020B0400000000000000" pitchFamily="34" charset="-128"/>
              </a:rPr>
              <a:t>ラングホーン･クリーク</a:t>
            </a:r>
          </a:p>
          <a:p>
            <a:pPr>
              <a:buNone/>
            </a:pPr>
            <a:r>
              <a:rPr lang="en-US" altLang="ja-JP" sz="800" dirty="0">
                <a:effectLst/>
                <a:latin typeface="Yu Gothic" panose="020B0400000000000000" pitchFamily="34" charset="-128"/>
                <a:ea typeface="Yu Gothic" panose="020B0400000000000000" pitchFamily="34" charset="-128"/>
              </a:rPr>
              <a:t>22. </a:t>
            </a:r>
            <a:r>
              <a:rPr lang="ja-JP" altLang="en-US" sz="800">
                <a:effectLst/>
                <a:latin typeface="Yu Gothic" panose="020B0400000000000000" pitchFamily="34" charset="-128"/>
                <a:ea typeface="Yu Gothic" panose="020B0400000000000000" pitchFamily="34" charset="-128"/>
              </a:rPr>
              <a:t>パッドサウェー</a:t>
            </a:r>
          </a:p>
          <a:p>
            <a:pPr>
              <a:buNone/>
            </a:pPr>
            <a:r>
              <a:rPr lang="en-US" altLang="ja-JP" sz="800" dirty="0">
                <a:effectLst/>
                <a:latin typeface="Yu Gothic" panose="020B0400000000000000" pitchFamily="34" charset="-128"/>
                <a:ea typeface="Yu Gothic" panose="020B0400000000000000" pitchFamily="34" charset="-128"/>
              </a:rPr>
              <a:t>23. </a:t>
            </a:r>
            <a:r>
              <a:rPr lang="ja-JP" altLang="en-US" sz="800">
                <a:effectLst/>
                <a:latin typeface="Yu Gothic" panose="020B0400000000000000" pitchFamily="34" charset="-128"/>
                <a:ea typeface="Yu Gothic" panose="020B0400000000000000" pitchFamily="34" charset="-128"/>
              </a:rPr>
              <a:t>マウント･ベンソン</a:t>
            </a:r>
          </a:p>
          <a:p>
            <a:pPr>
              <a:buNone/>
            </a:pPr>
            <a:r>
              <a:rPr lang="en-US" altLang="ja-JP" sz="800" dirty="0">
                <a:effectLst/>
                <a:latin typeface="Yu Gothic" panose="020B0400000000000000" pitchFamily="34" charset="-128"/>
                <a:ea typeface="Yu Gothic" panose="020B0400000000000000" pitchFamily="34" charset="-128"/>
              </a:rPr>
              <a:t>24. </a:t>
            </a:r>
            <a:r>
              <a:rPr lang="ja-JP" altLang="en-US" sz="800">
                <a:effectLst/>
                <a:latin typeface="Yu Gothic" panose="020B0400000000000000" pitchFamily="34" charset="-128"/>
                <a:ea typeface="Yu Gothic" panose="020B0400000000000000" pitchFamily="34" charset="-128"/>
              </a:rPr>
              <a:t>ラットンブリー</a:t>
            </a:r>
          </a:p>
          <a:p>
            <a:pPr>
              <a:buNone/>
            </a:pPr>
            <a:r>
              <a:rPr lang="en-US" altLang="ja-JP" sz="800" dirty="0">
                <a:effectLst/>
                <a:latin typeface="Yu Gothic" panose="020B0400000000000000" pitchFamily="34" charset="-128"/>
                <a:ea typeface="Yu Gothic" panose="020B0400000000000000" pitchFamily="34" charset="-128"/>
              </a:rPr>
              <a:t>25. </a:t>
            </a:r>
            <a:r>
              <a:rPr lang="ja-JP" altLang="en-US" sz="800">
                <a:effectLst/>
                <a:latin typeface="Yu Gothic" panose="020B0400000000000000" pitchFamily="34" charset="-128"/>
                <a:ea typeface="Yu Gothic" panose="020B0400000000000000" pitchFamily="34" charset="-128"/>
              </a:rPr>
              <a:t>ローブ</a:t>
            </a:r>
          </a:p>
          <a:p>
            <a:pPr>
              <a:buNone/>
            </a:pPr>
            <a:r>
              <a:rPr lang="en-US" altLang="ja-JP" sz="800" dirty="0">
                <a:effectLst/>
                <a:latin typeface="Yu Gothic" panose="020B0400000000000000" pitchFamily="34" charset="-128"/>
                <a:ea typeface="Yu Gothic" panose="020B0400000000000000" pitchFamily="34" charset="-128"/>
              </a:rPr>
              <a:t>26. </a:t>
            </a:r>
            <a:r>
              <a:rPr lang="ja-JP" altLang="en-US" sz="800">
                <a:effectLst/>
                <a:latin typeface="Yu Gothic" panose="020B0400000000000000" pitchFamily="34" charset="-128"/>
                <a:ea typeface="Yu Gothic" panose="020B0400000000000000" pitchFamily="34" charset="-128"/>
              </a:rPr>
              <a:t>クナワラ</a:t>
            </a:r>
          </a:p>
          <a:p>
            <a:pPr>
              <a:buNone/>
            </a:pPr>
            <a:r>
              <a:rPr lang="en-US" altLang="ja-JP" sz="800" dirty="0">
                <a:effectLst/>
                <a:latin typeface="Yu Gothic" panose="020B0400000000000000" pitchFamily="34" charset="-128"/>
                <a:ea typeface="Yu Gothic" panose="020B0400000000000000" pitchFamily="34" charset="-128"/>
              </a:rPr>
              <a:t>27. </a:t>
            </a:r>
            <a:r>
              <a:rPr lang="ja-JP" altLang="en-US" sz="800">
                <a:effectLst/>
                <a:latin typeface="Yu Gothic" panose="020B0400000000000000" pitchFamily="34" charset="-128"/>
                <a:ea typeface="Yu Gothic" panose="020B0400000000000000" pitchFamily="34" charset="-128"/>
              </a:rPr>
              <a:t>マウント･ガンビア</a:t>
            </a:r>
          </a:p>
          <a:p>
            <a:pPr>
              <a:buNone/>
            </a:pPr>
            <a:br>
              <a:rPr lang="ja-JP" altLang="en-US" sz="800">
                <a:effectLst/>
                <a:latin typeface="Yu Gothic" panose="020B0400000000000000" pitchFamily="34" charset="-128"/>
                <a:ea typeface="Yu Gothic" panose="020B0400000000000000" pitchFamily="34" charset="-128"/>
              </a:rPr>
            </a:br>
            <a:r>
              <a:rPr lang="ja-JP" altLang="en-US" sz="800" b="1">
                <a:effectLst/>
                <a:latin typeface="Yu Gothic" panose="020B0400000000000000" pitchFamily="34" charset="-128"/>
                <a:ea typeface="Yu Gothic" panose="020B0400000000000000" pitchFamily="34" charset="-128"/>
              </a:rPr>
              <a:t>クイーンズランド </a:t>
            </a:r>
            <a:endParaRPr lang="ja-JP" altLang="en-US" sz="800">
              <a:effectLst/>
              <a:latin typeface="Yu Gothic" panose="020B0400000000000000" pitchFamily="34" charset="-128"/>
              <a:ea typeface="Yu Gothic" panose="020B0400000000000000" pitchFamily="34" charset="-128"/>
            </a:endParaRPr>
          </a:p>
          <a:p>
            <a:pPr>
              <a:buNone/>
            </a:pPr>
            <a:r>
              <a:rPr lang="en-US" altLang="ja-JP" sz="800" dirty="0">
                <a:effectLst/>
                <a:latin typeface="Yu Gothic" panose="020B0400000000000000" pitchFamily="34" charset="-128"/>
                <a:ea typeface="Yu Gothic" panose="020B0400000000000000" pitchFamily="34" charset="-128"/>
              </a:rPr>
              <a:t>28. </a:t>
            </a:r>
            <a:r>
              <a:rPr lang="ja-JP" altLang="en-US" sz="800">
                <a:effectLst/>
                <a:latin typeface="Yu Gothic" panose="020B0400000000000000" pitchFamily="34" charset="-128"/>
                <a:ea typeface="Yu Gothic" panose="020B0400000000000000" pitchFamily="34" charset="-128"/>
              </a:rPr>
              <a:t>サウスバーネット</a:t>
            </a:r>
          </a:p>
          <a:p>
            <a:pPr>
              <a:buNone/>
            </a:pPr>
            <a:r>
              <a:rPr lang="en-US" altLang="ja-JP" sz="800" dirty="0">
                <a:effectLst/>
                <a:latin typeface="Yu Gothic" panose="020B0400000000000000" pitchFamily="34" charset="-128"/>
                <a:ea typeface="Yu Gothic" panose="020B0400000000000000" pitchFamily="34" charset="-128"/>
              </a:rPr>
              <a:t>29. </a:t>
            </a:r>
            <a:r>
              <a:rPr lang="ja-JP" altLang="en-US" sz="800">
                <a:effectLst/>
                <a:latin typeface="Yu Gothic" panose="020B0400000000000000" pitchFamily="34" charset="-128"/>
                <a:ea typeface="Yu Gothic" panose="020B0400000000000000" pitchFamily="34" charset="-128"/>
              </a:rPr>
              <a:t>グラニットベルト</a:t>
            </a:r>
          </a:p>
        </p:txBody>
      </p:sp>
      <p:sp>
        <p:nvSpPr>
          <p:cNvPr id="7" name="TextBox 6">
            <a:extLst>
              <a:ext uri="{FF2B5EF4-FFF2-40B4-BE49-F238E27FC236}">
                <a16:creationId xmlns:a16="http://schemas.microsoft.com/office/drawing/2014/main" id="{27A2115C-F653-5E3C-7FED-2E33A37B0C8B}"/>
              </a:ext>
            </a:extLst>
          </p:cNvPr>
          <p:cNvSpPr txBox="1"/>
          <p:nvPr/>
        </p:nvSpPr>
        <p:spPr>
          <a:xfrm>
            <a:off x="2448991" y="1575021"/>
            <a:ext cx="2296912" cy="5139869"/>
          </a:xfrm>
          <a:prstGeom prst="rect">
            <a:avLst/>
          </a:prstGeom>
          <a:noFill/>
        </p:spPr>
        <p:txBody>
          <a:bodyPr wrap="square">
            <a:spAutoFit/>
          </a:bodyPr>
          <a:lstStyle/>
          <a:p>
            <a:pPr>
              <a:buNone/>
            </a:pPr>
            <a:r>
              <a:rPr lang="ja-JP" altLang="en-US" sz="800" b="1">
                <a:effectLst/>
                <a:latin typeface="Yu Gothic" panose="020B0400000000000000" pitchFamily="34" charset="-128"/>
                <a:ea typeface="Yu Gothic" panose="020B0400000000000000" pitchFamily="34" charset="-128"/>
              </a:rPr>
              <a:t>ニューサウスウェールズ </a:t>
            </a:r>
            <a:endParaRPr lang="ja-JP" altLang="en-US" sz="800">
              <a:effectLst/>
              <a:latin typeface="Yu Gothic" panose="020B0400000000000000" pitchFamily="34" charset="-128"/>
              <a:ea typeface="Yu Gothic" panose="020B0400000000000000" pitchFamily="34" charset="-128"/>
            </a:endParaRPr>
          </a:p>
          <a:p>
            <a:pPr>
              <a:buNone/>
            </a:pPr>
            <a:r>
              <a:rPr lang="en-US" altLang="ja-JP" sz="800" dirty="0">
                <a:effectLst/>
                <a:latin typeface="Yu Gothic" panose="020B0400000000000000" pitchFamily="34" charset="-128"/>
                <a:ea typeface="Yu Gothic" panose="020B0400000000000000" pitchFamily="34" charset="-128"/>
              </a:rPr>
              <a:t>30. </a:t>
            </a:r>
            <a:r>
              <a:rPr lang="ja-JP" altLang="en-US" sz="800">
                <a:effectLst/>
                <a:latin typeface="Yu Gothic" panose="020B0400000000000000" pitchFamily="34" charset="-128"/>
                <a:ea typeface="Yu Gothic" panose="020B0400000000000000" pitchFamily="34" charset="-128"/>
              </a:rPr>
              <a:t>ニュー･イングランド･オーストラリア</a:t>
            </a:r>
          </a:p>
          <a:p>
            <a:pPr>
              <a:buNone/>
            </a:pPr>
            <a:r>
              <a:rPr lang="en-US" altLang="ja-JP" sz="800" dirty="0">
                <a:effectLst/>
                <a:latin typeface="Yu Gothic" panose="020B0400000000000000" pitchFamily="34" charset="-128"/>
                <a:ea typeface="Yu Gothic" panose="020B0400000000000000" pitchFamily="34" charset="-128"/>
              </a:rPr>
              <a:t>31. </a:t>
            </a:r>
            <a:r>
              <a:rPr lang="ja-JP" altLang="en-US" sz="800">
                <a:effectLst/>
                <a:latin typeface="Yu Gothic" panose="020B0400000000000000" pitchFamily="34" charset="-128"/>
                <a:ea typeface="Yu Gothic" panose="020B0400000000000000" pitchFamily="34" charset="-128"/>
              </a:rPr>
              <a:t>ヘイスティングス･リヴァー</a:t>
            </a:r>
          </a:p>
          <a:p>
            <a:pPr>
              <a:buNone/>
            </a:pPr>
            <a:r>
              <a:rPr lang="en-US" altLang="ja-JP" sz="800" dirty="0">
                <a:effectLst/>
                <a:latin typeface="Yu Gothic" panose="020B0400000000000000" pitchFamily="34" charset="-128"/>
                <a:ea typeface="Yu Gothic" panose="020B0400000000000000" pitchFamily="34" charset="-128"/>
              </a:rPr>
              <a:t>32. </a:t>
            </a:r>
            <a:r>
              <a:rPr lang="ja-JP" altLang="en-US" sz="800">
                <a:effectLst/>
                <a:latin typeface="Yu Gothic" panose="020B0400000000000000" pitchFamily="34" charset="-128"/>
                <a:ea typeface="Yu Gothic" panose="020B0400000000000000" pitchFamily="34" charset="-128"/>
              </a:rPr>
              <a:t>ハンター</a:t>
            </a:r>
          </a:p>
          <a:p>
            <a:pPr>
              <a:buNone/>
            </a:pPr>
            <a:r>
              <a:rPr lang="en-US" altLang="ja-JP" sz="800" dirty="0">
                <a:effectLst/>
                <a:latin typeface="Yu Gothic" panose="020B0400000000000000" pitchFamily="34" charset="-128"/>
                <a:ea typeface="Yu Gothic" panose="020B0400000000000000" pitchFamily="34" charset="-128"/>
              </a:rPr>
              <a:t>33. </a:t>
            </a:r>
            <a:r>
              <a:rPr lang="ja-JP" altLang="en-US" sz="800">
                <a:effectLst/>
                <a:latin typeface="Yu Gothic" panose="020B0400000000000000" pitchFamily="34" charset="-128"/>
                <a:ea typeface="Yu Gothic" panose="020B0400000000000000" pitchFamily="34" charset="-128"/>
              </a:rPr>
              <a:t>マジー</a:t>
            </a:r>
          </a:p>
          <a:p>
            <a:pPr>
              <a:buNone/>
            </a:pPr>
            <a:r>
              <a:rPr lang="en-US" altLang="ja-JP" sz="800" dirty="0">
                <a:effectLst/>
                <a:latin typeface="Yu Gothic" panose="020B0400000000000000" pitchFamily="34" charset="-128"/>
                <a:ea typeface="Yu Gothic" panose="020B0400000000000000" pitchFamily="34" charset="-128"/>
              </a:rPr>
              <a:t>34. </a:t>
            </a:r>
            <a:r>
              <a:rPr lang="ja-JP" altLang="en-US" sz="800">
                <a:effectLst/>
                <a:latin typeface="Yu Gothic" panose="020B0400000000000000" pitchFamily="34" charset="-128"/>
                <a:ea typeface="Yu Gothic" panose="020B0400000000000000" pitchFamily="34" charset="-128"/>
              </a:rPr>
              <a:t>オレンジ</a:t>
            </a:r>
          </a:p>
          <a:p>
            <a:pPr>
              <a:buNone/>
            </a:pPr>
            <a:r>
              <a:rPr lang="en-US" altLang="ja-JP" sz="800" dirty="0">
                <a:effectLst/>
                <a:latin typeface="Yu Gothic" panose="020B0400000000000000" pitchFamily="34" charset="-128"/>
                <a:ea typeface="Yu Gothic" panose="020B0400000000000000" pitchFamily="34" charset="-128"/>
              </a:rPr>
              <a:t>35. </a:t>
            </a:r>
            <a:r>
              <a:rPr lang="ja-JP" altLang="en-US" sz="800">
                <a:effectLst/>
                <a:latin typeface="Yu Gothic" panose="020B0400000000000000" pitchFamily="34" charset="-128"/>
                <a:ea typeface="Yu Gothic" panose="020B0400000000000000" pitchFamily="34" charset="-128"/>
              </a:rPr>
              <a:t>カウラ</a:t>
            </a:r>
          </a:p>
          <a:p>
            <a:pPr>
              <a:buNone/>
            </a:pPr>
            <a:r>
              <a:rPr lang="en-US" altLang="ja-JP" sz="800" dirty="0">
                <a:effectLst/>
                <a:latin typeface="Yu Gothic" panose="020B0400000000000000" pitchFamily="34" charset="-128"/>
                <a:ea typeface="Yu Gothic" panose="020B0400000000000000" pitchFamily="34" charset="-128"/>
              </a:rPr>
              <a:t>36. </a:t>
            </a:r>
            <a:r>
              <a:rPr lang="ja-JP" altLang="en-US" sz="800">
                <a:effectLst/>
                <a:latin typeface="Yu Gothic" panose="020B0400000000000000" pitchFamily="34" charset="-128"/>
                <a:ea typeface="Yu Gothic" panose="020B0400000000000000" pitchFamily="34" charset="-128"/>
              </a:rPr>
              <a:t>リヴァリーナ</a:t>
            </a:r>
          </a:p>
          <a:p>
            <a:pPr>
              <a:buNone/>
            </a:pPr>
            <a:r>
              <a:rPr lang="en-US" altLang="ja-JP" sz="800" dirty="0">
                <a:effectLst/>
                <a:latin typeface="Yu Gothic" panose="020B0400000000000000" pitchFamily="34" charset="-128"/>
                <a:ea typeface="Yu Gothic" panose="020B0400000000000000" pitchFamily="34" charset="-128"/>
              </a:rPr>
              <a:t>37. </a:t>
            </a:r>
            <a:r>
              <a:rPr lang="ja-JP" altLang="en-US" sz="800">
                <a:effectLst/>
                <a:latin typeface="Yu Gothic" panose="020B0400000000000000" pitchFamily="34" charset="-128"/>
                <a:ea typeface="Yu Gothic" panose="020B0400000000000000" pitchFamily="34" charset="-128"/>
              </a:rPr>
              <a:t>ヒルトップス</a:t>
            </a:r>
          </a:p>
          <a:p>
            <a:pPr>
              <a:buNone/>
            </a:pPr>
            <a:r>
              <a:rPr lang="en-US" altLang="ja-JP" sz="800" dirty="0">
                <a:effectLst/>
                <a:latin typeface="Yu Gothic" panose="020B0400000000000000" pitchFamily="34" charset="-128"/>
                <a:ea typeface="Yu Gothic" panose="020B0400000000000000" pitchFamily="34" charset="-128"/>
              </a:rPr>
              <a:t>38. </a:t>
            </a:r>
            <a:r>
              <a:rPr lang="ja-JP" altLang="en-US" sz="800">
                <a:effectLst/>
                <a:latin typeface="Yu Gothic" panose="020B0400000000000000" pitchFamily="34" charset="-128"/>
                <a:ea typeface="Yu Gothic" panose="020B0400000000000000" pitchFamily="34" charset="-128"/>
              </a:rPr>
              <a:t>サザン･ハイランズ</a:t>
            </a:r>
          </a:p>
          <a:p>
            <a:pPr>
              <a:buNone/>
            </a:pPr>
            <a:r>
              <a:rPr lang="en-US" altLang="ja-JP" sz="800" dirty="0">
                <a:effectLst/>
                <a:latin typeface="Yu Gothic" panose="020B0400000000000000" pitchFamily="34" charset="-128"/>
                <a:ea typeface="Yu Gothic" panose="020B0400000000000000" pitchFamily="34" charset="-128"/>
              </a:rPr>
              <a:t>39. </a:t>
            </a:r>
            <a:r>
              <a:rPr lang="ja-JP" altLang="en-US" sz="800">
                <a:effectLst/>
                <a:latin typeface="Yu Gothic" panose="020B0400000000000000" pitchFamily="34" charset="-128"/>
                <a:ea typeface="Yu Gothic" panose="020B0400000000000000" pitchFamily="34" charset="-128"/>
              </a:rPr>
              <a:t>ガンダガイ</a:t>
            </a:r>
          </a:p>
          <a:p>
            <a:pPr>
              <a:buNone/>
            </a:pPr>
            <a:r>
              <a:rPr lang="en-US" altLang="ja-JP" sz="800" dirty="0">
                <a:effectLst/>
                <a:latin typeface="Yu Gothic" panose="020B0400000000000000" pitchFamily="34" charset="-128"/>
                <a:ea typeface="Yu Gothic" panose="020B0400000000000000" pitchFamily="34" charset="-128"/>
              </a:rPr>
              <a:t>40. </a:t>
            </a:r>
            <a:r>
              <a:rPr lang="ja-JP" altLang="en-US" sz="800">
                <a:effectLst/>
                <a:latin typeface="Yu Gothic" panose="020B0400000000000000" pitchFamily="34" charset="-128"/>
                <a:ea typeface="Yu Gothic" panose="020B0400000000000000" pitchFamily="34" charset="-128"/>
              </a:rPr>
              <a:t>キャンベラ･ディストリクト</a:t>
            </a:r>
          </a:p>
          <a:p>
            <a:pPr>
              <a:buNone/>
            </a:pPr>
            <a:r>
              <a:rPr lang="en-US" altLang="ja-JP" sz="800" dirty="0">
                <a:effectLst/>
                <a:latin typeface="Yu Gothic" panose="020B0400000000000000" pitchFamily="34" charset="-128"/>
                <a:ea typeface="Yu Gothic" panose="020B0400000000000000" pitchFamily="34" charset="-128"/>
              </a:rPr>
              <a:t>41. </a:t>
            </a:r>
            <a:r>
              <a:rPr lang="ja-JP" altLang="en-US" sz="800">
                <a:effectLst/>
                <a:latin typeface="Yu Gothic" panose="020B0400000000000000" pitchFamily="34" charset="-128"/>
                <a:ea typeface="Yu Gothic" panose="020B0400000000000000" pitchFamily="34" charset="-128"/>
              </a:rPr>
              <a:t>ショールヘイヴン･コースト</a:t>
            </a:r>
          </a:p>
          <a:p>
            <a:pPr>
              <a:buNone/>
            </a:pPr>
            <a:r>
              <a:rPr lang="en-US" altLang="ja-JP" sz="800" dirty="0">
                <a:effectLst/>
                <a:latin typeface="Yu Gothic" panose="020B0400000000000000" pitchFamily="34" charset="-128"/>
                <a:ea typeface="Yu Gothic" panose="020B0400000000000000" pitchFamily="34" charset="-128"/>
              </a:rPr>
              <a:t>42. </a:t>
            </a:r>
            <a:r>
              <a:rPr lang="ja-JP" altLang="en-US" sz="800">
                <a:effectLst/>
                <a:latin typeface="Yu Gothic" panose="020B0400000000000000" pitchFamily="34" charset="-128"/>
                <a:ea typeface="Yu Gothic" panose="020B0400000000000000" pitchFamily="34" charset="-128"/>
              </a:rPr>
              <a:t>タンバランバ</a:t>
            </a:r>
          </a:p>
          <a:p>
            <a:pPr>
              <a:buNone/>
            </a:pPr>
            <a:r>
              <a:rPr lang="en-US" altLang="ja-JP" sz="800" dirty="0">
                <a:effectLst/>
                <a:latin typeface="Yu Gothic" panose="020B0400000000000000" pitchFamily="34" charset="-128"/>
                <a:ea typeface="Yu Gothic" panose="020B0400000000000000" pitchFamily="34" charset="-128"/>
              </a:rPr>
              <a:t>43. </a:t>
            </a:r>
            <a:r>
              <a:rPr lang="ja-JP" altLang="en-US" sz="800">
                <a:effectLst/>
                <a:latin typeface="Yu Gothic" panose="020B0400000000000000" pitchFamily="34" charset="-128"/>
                <a:ea typeface="Yu Gothic" panose="020B0400000000000000" pitchFamily="34" charset="-128"/>
              </a:rPr>
              <a:t>ペリクータ</a:t>
            </a:r>
          </a:p>
          <a:p>
            <a:pPr>
              <a:buNone/>
            </a:pPr>
            <a:endParaRPr lang="ja-JP" altLang="en-US" sz="800">
              <a:effectLst/>
              <a:latin typeface="Yu Gothic" panose="020B0400000000000000" pitchFamily="34" charset="-128"/>
              <a:ea typeface="Yu Gothic" panose="020B0400000000000000" pitchFamily="34" charset="-128"/>
            </a:endParaRPr>
          </a:p>
          <a:p>
            <a:pPr>
              <a:buNone/>
            </a:pPr>
            <a:r>
              <a:rPr lang="ja-JP" altLang="en-US" sz="800" b="1">
                <a:effectLst/>
                <a:latin typeface="Yu Gothic" panose="020B0400000000000000" pitchFamily="34" charset="-128"/>
                <a:ea typeface="Yu Gothic" panose="020B0400000000000000" pitchFamily="34" charset="-128"/>
              </a:rPr>
              <a:t>ビクトリア </a:t>
            </a:r>
            <a:endParaRPr lang="ja-JP" altLang="en-US" sz="800">
              <a:effectLst/>
              <a:latin typeface="Yu Gothic" panose="020B0400000000000000" pitchFamily="34" charset="-128"/>
              <a:ea typeface="Yu Gothic" panose="020B0400000000000000" pitchFamily="34" charset="-128"/>
            </a:endParaRPr>
          </a:p>
          <a:p>
            <a:pPr>
              <a:buNone/>
            </a:pPr>
            <a:r>
              <a:rPr lang="en-US" altLang="ja-JP" sz="800" dirty="0">
                <a:effectLst/>
                <a:latin typeface="Yu Gothic" panose="020B0400000000000000" pitchFamily="34" charset="-128"/>
                <a:ea typeface="Yu Gothic" panose="020B0400000000000000" pitchFamily="34" charset="-128"/>
              </a:rPr>
              <a:t>44. </a:t>
            </a:r>
            <a:r>
              <a:rPr lang="ja-JP" altLang="en-US" sz="800">
                <a:effectLst/>
                <a:latin typeface="Yu Gothic" panose="020B0400000000000000" pitchFamily="34" charset="-128"/>
                <a:ea typeface="Yu Gothic" panose="020B0400000000000000" pitchFamily="34" charset="-128"/>
              </a:rPr>
              <a:t>マレー･ダーリング</a:t>
            </a:r>
          </a:p>
          <a:p>
            <a:pPr>
              <a:buNone/>
            </a:pPr>
            <a:r>
              <a:rPr lang="en-US" altLang="ja-JP" sz="800" dirty="0">
                <a:effectLst/>
                <a:latin typeface="Yu Gothic" panose="020B0400000000000000" pitchFamily="34" charset="-128"/>
                <a:ea typeface="Yu Gothic" panose="020B0400000000000000" pitchFamily="34" charset="-128"/>
              </a:rPr>
              <a:t>45. </a:t>
            </a:r>
            <a:r>
              <a:rPr lang="ja-JP" altLang="en-US" sz="800">
                <a:effectLst/>
                <a:latin typeface="Yu Gothic" panose="020B0400000000000000" pitchFamily="34" charset="-128"/>
                <a:ea typeface="Yu Gothic" panose="020B0400000000000000" pitchFamily="34" charset="-128"/>
              </a:rPr>
              <a:t>スワン･ヒル</a:t>
            </a:r>
          </a:p>
          <a:p>
            <a:pPr>
              <a:buNone/>
            </a:pPr>
            <a:r>
              <a:rPr lang="en-US" altLang="ja-JP" sz="800" dirty="0">
                <a:effectLst/>
                <a:latin typeface="Yu Gothic" panose="020B0400000000000000" pitchFamily="34" charset="-128"/>
                <a:ea typeface="Yu Gothic" panose="020B0400000000000000" pitchFamily="34" charset="-128"/>
              </a:rPr>
              <a:t>46. </a:t>
            </a:r>
            <a:r>
              <a:rPr lang="ja-JP" altLang="en-US" sz="800">
                <a:effectLst/>
                <a:latin typeface="Yu Gothic" panose="020B0400000000000000" pitchFamily="34" charset="-128"/>
                <a:ea typeface="Yu Gothic" panose="020B0400000000000000" pitchFamily="34" charset="-128"/>
              </a:rPr>
              <a:t>ゴールバーン･ヴァレー</a:t>
            </a:r>
          </a:p>
          <a:p>
            <a:pPr>
              <a:buNone/>
            </a:pPr>
            <a:r>
              <a:rPr lang="en-US" altLang="ja-JP" sz="800" dirty="0">
                <a:effectLst/>
                <a:latin typeface="Yu Gothic" panose="020B0400000000000000" pitchFamily="34" charset="-128"/>
                <a:ea typeface="Yu Gothic" panose="020B0400000000000000" pitchFamily="34" charset="-128"/>
              </a:rPr>
              <a:t>47. </a:t>
            </a:r>
            <a:r>
              <a:rPr lang="ja-JP" altLang="en-US" sz="800">
                <a:effectLst/>
                <a:latin typeface="Yu Gothic" panose="020B0400000000000000" pitchFamily="34" charset="-128"/>
                <a:ea typeface="Yu Gothic" panose="020B0400000000000000" pitchFamily="34" charset="-128"/>
              </a:rPr>
              <a:t>ラザグレン</a:t>
            </a:r>
          </a:p>
          <a:p>
            <a:pPr>
              <a:buNone/>
            </a:pPr>
            <a:r>
              <a:rPr lang="en-US" altLang="ja-JP" sz="800" dirty="0">
                <a:effectLst/>
                <a:latin typeface="Yu Gothic" panose="020B0400000000000000" pitchFamily="34" charset="-128"/>
                <a:ea typeface="Yu Gothic" panose="020B0400000000000000" pitchFamily="34" charset="-128"/>
              </a:rPr>
              <a:t>48. </a:t>
            </a:r>
            <a:r>
              <a:rPr lang="ja-JP" altLang="en-US" sz="800">
                <a:effectLst/>
                <a:latin typeface="Yu Gothic" panose="020B0400000000000000" pitchFamily="34" charset="-128"/>
                <a:ea typeface="Yu Gothic" panose="020B0400000000000000" pitchFamily="34" charset="-128"/>
              </a:rPr>
              <a:t>グレンローワン</a:t>
            </a:r>
          </a:p>
          <a:p>
            <a:pPr>
              <a:buNone/>
            </a:pPr>
            <a:r>
              <a:rPr lang="en-US" altLang="ja-JP" sz="800" dirty="0">
                <a:effectLst/>
                <a:latin typeface="Yu Gothic" panose="020B0400000000000000" pitchFamily="34" charset="-128"/>
                <a:ea typeface="Yu Gothic" panose="020B0400000000000000" pitchFamily="34" charset="-128"/>
              </a:rPr>
              <a:t>49. </a:t>
            </a:r>
            <a:r>
              <a:rPr lang="ja-JP" altLang="en-US" sz="800">
                <a:effectLst/>
                <a:latin typeface="Yu Gothic" panose="020B0400000000000000" pitchFamily="34" charset="-128"/>
                <a:ea typeface="Yu Gothic" panose="020B0400000000000000" pitchFamily="34" charset="-128"/>
              </a:rPr>
              <a:t>ビーチワース</a:t>
            </a:r>
          </a:p>
          <a:p>
            <a:pPr>
              <a:buNone/>
            </a:pPr>
            <a:r>
              <a:rPr lang="en-US" altLang="ja-JP" sz="800" dirty="0">
                <a:effectLst/>
                <a:latin typeface="Yu Gothic" panose="020B0400000000000000" pitchFamily="34" charset="-128"/>
                <a:ea typeface="Yu Gothic" panose="020B0400000000000000" pitchFamily="34" charset="-128"/>
              </a:rPr>
              <a:t>50. </a:t>
            </a:r>
            <a:r>
              <a:rPr lang="ja-JP" altLang="en-US" sz="800">
                <a:effectLst/>
                <a:latin typeface="Yu Gothic" panose="020B0400000000000000" pitchFamily="34" charset="-128"/>
                <a:ea typeface="Yu Gothic" panose="020B0400000000000000" pitchFamily="34" charset="-128"/>
              </a:rPr>
              <a:t>キング･ヴァレー</a:t>
            </a:r>
          </a:p>
          <a:p>
            <a:pPr>
              <a:buNone/>
            </a:pPr>
            <a:r>
              <a:rPr lang="en-US" altLang="ja-JP" sz="800" dirty="0">
                <a:effectLst/>
                <a:latin typeface="Yu Gothic" panose="020B0400000000000000" pitchFamily="34" charset="-128"/>
                <a:ea typeface="Yu Gothic" panose="020B0400000000000000" pitchFamily="34" charset="-128"/>
              </a:rPr>
              <a:t>51. </a:t>
            </a:r>
            <a:r>
              <a:rPr lang="ja-JP" altLang="en-US" sz="800">
                <a:effectLst/>
                <a:latin typeface="Yu Gothic" panose="020B0400000000000000" pitchFamily="34" charset="-128"/>
                <a:ea typeface="Yu Gothic" panose="020B0400000000000000" pitchFamily="34" charset="-128"/>
              </a:rPr>
              <a:t>アルパイン･ヴァレーズ</a:t>
            </a:r>
          </a:p>
          <a:p>
            <a:pPr>
              <a:buNone/>
            </a:pPr>
            <a:r>
              <a:rPr lang="en-US" altLang="ja-JP" sz="800" dirty="0">
                <a:effectLst/>
                <a:latin typeface="Yu Gothic" panose="020B0400000000000000" pitchFamily="34" charset="-128"/>
                <a:ea typeface="Yu Gothic" panose="020B0400000000000000" pitchFamily="34" charset="-128"/>
              </a:rPr>
              <a:t>52. </a:t>
            </a:r>
            <a:r>
              <a:rPr lang="ja-JP" altLang="en-US" sz="800">
                <a:effectLst/>
                <a:latin typeface="Yu Gothic" panose="020B0400000000000000" pitchFamily="34" charset="-128"/>
                <a:ea typeface="Yu Gothic" panose="020B0400000000000000" pitchFamily="34" charset="-128"/>
              </a:rPr>
              <a:t>ストラスボーギ･レーンジズ</a:t>
            </a:r>
          </a:p>
          <a:p>
            <a:pPr>
              <a:buNone/>
            </a:pPr>
            <a:r>
              <a:rPr lang="en-US" altLang="ja-JP" sz="800" dirty="0">
                <a:effectLst/>
                <a:latin typeface="Yu Gothic" panose="020B0400000000000000" pitchFamily="34" charset="-128"/>
                <a:ea typeface="Yu Gothic" panose="020B0400000000000000" pitchFamily="34" charset="-128"/>
              </a:rPr>
              <a:t>53. </a:t>
            </a:r>
            <a:r>
              <a:rPr lang="ja-JP" altLang="en-US" sz="800">
                <a:effectLst/>
                <a:latin typeface="Yu Gothic" panose="020B0400000000000000" pitchFamily="34" charset="-128"/>
                <a:ea typeface="Yu Gothic" panose="020B0400000000000000" pitchFamily="34" charset="-128"/>
              </a:rPr>
              <a:t>アッパー･ゴールバーン</a:t>
            </a:r>
          </a:p>
          <a:p>
            <a:pPr>
              <a:buNone/>
            </a:pPr>
            <a:r>
              <a:rPr lang="en-US" altLang="ja-JP" sz="800" dirty="0">
                <a:effectLst/>
                <a:latin typeface="Yu Gothic" panose="020B0400000000000000" pitchFamily="34" charset="-128"/>
                <a:ea typeface="Yu Gothic" panose="020B0400000000000000" pitchFamily="34" charset="-128"/>
              </a:rPr>
              <a:t>54. </a:t>
            </a:r>
            <a:r>
              <a:rPr lang="ja-JP" altLang="en-US" sz="800">
                <a:effectLst/>
                <a:latin typeface="Yu Gothic" panose="020B0400000000000000" pitchFamily="34" charset="-128"/>
                <a:ea typeface="Yu Gothic" panose="020B0400000000000000" pitchFamily="34" charset="-128"/>
              </a:rPr>
              <a:t>ヒースコート</a:t>
            </a:r>
          </a:p>
          <a:p>
            <a:pPr>
              <a:buNone/>
            </a:pPr>
            <a:r>
              <a:rPr lang="en-US" altLang="ja-JP" sz="800" dirty="0">
                <a:effectLst/>
                <a:latin typeface="Yu Gothic" panose="020B0400000000000000" pitchFamily="34" charset="-128"/>
                <a:ea typeface="Yu Gothic" panose="020B0400000000000000" pitchFamily="34" charset="-128"/>
              </a:rPr>
              <a:t>55. </a:t>
            </a:r>
            <a:r>
              <a:rPr lang="ja-JP" altLang="en-US" sz="800">
                <a:effectLst/>
                <a:latin typeface="Yu Gothic" panose="020B0400000000000000" pitchFamily="34" charset="-128"/>
                <a:ea typeface="Yu Gothic" panose="020B0400000000000000" pitchFamily="34" charset="-128"/>
              </a:rPr>
              <a:t>ベンディゴ</a:t>
            </a:r>
          </a:p>
          <a:p>
            <a:pPr>
              <a:buNone/>
            </a:pPr>
            <a:r>
              <a:rPr lang="en-US" altLang="ja-JP" sz="800" dirty="0">
                <a:effectLst/>
                <a:latin typeface="Yu Gothic" panose="020B0400000000000000" pitchFamily="34" charset="-128"/>
                <a:ea typeface="Yu Gothic" panose="020B0400000000000000" pitchFamily="34" charset="-128"/>
              </a:rPr>
              <a:t>56. </a:t>
            </a:r>
            <a:r>
              <a:rPr lang="ja-JP" altLang="en-US" sz="800">
                <a:effectLst/>
                <a:latin typeface="Yu Gothic" panose="020B0400000000000000" pitchFamily="34" charset="-128"/>
                <a:ea typeface="Yu Gothic" panose="020B0400000000000000" pitchFamily="34" charset="-128"/>
              </a:rPr>
              <a:t>ピラニーズ</a:t>
            </a:r>
          </a:p>
          <a:p>
            <a:pPr>
              <a:buNone/>
            </a:pPr>
            <a:r>
              <a:rPr lang="en-US" altLang="ja-JP" sz="800" dirty="0">
                <a:effectLst/>
                <a:latin typeface="Yu Gothic" panose="020B0400000000000000" pitchFamily="34" charset="-128"/>
                <a:ea typeface="Yu Gothic" panose="020B0400000000000000" pitchFamily="34" charset="-128"/>
              </a:rPr>
              <a:t>57. </a:t>
            </a:r>
            <a:r>
              <a:rPr lang="ja-JP" altLang="en-US" sz="800">
                <a:effectLst/>
                <a:latin typeface="Yu Gothic" panose="020B0400000000000000" pitchFamily="34" charset="-128"/>
                <a:ea typeface="Yu Gothic" panose="020B0400000000000000" pitchFamily="34" charset="-128"/>
              </a:rPr>
              <a:t>マセドン･レーンジズ</a:t>
            </a:r>
          </a:p>
          <a:p>
            <a:pPr>
              <a:buNone/>
            </a:pPr>
            <a:r>
              <a:rPr lang="en-US" altLang="ja-JP" sz="800" dirty="0">
                <a:effectLst/>
                <a:latin typeface="Yu Gothic" panose="020B0400000000000000" pitchFamily="34" charset="-128"/>
                <a:ea typeface="Yu Gothic" panose="020B0400000000000000" pitchFamily="34" charset="-128"/>
              </a:rPr>
              <a:t>58. </a:t>
            </a:r>
            <a:r>
              <a:rPr lang="ja-JP" altLang="en-US" sz="800">
                <a:effectLst/>
                <a:latin typeface="Yu Gothic" panose="020B0400000000000000" pitchFamily="34" charset="-128"/>
                <a:ea typeface="Yu Gothic" panose="020B0400000000000000" pitchFamily="34" charset="-128"/>
              </a:rPr>
              <a:t>サンブリー</a:t>
            </a:r>
          </a:p>
          <a:p>
            <a:pPr>
              <a:buNone/>
            </a:pPr>
            <a:r>
              <a:rPr lang="en-US" altLang="ja-JP" sz="800" dirty="0">
                <a:effectLst/>
                <a:latin typeface="Yu Gothic" panose="020B0400000000000000" pitchFamily="34" charset="-128"/>
                <a:ea typeface="Yu Gothic" panose="020B0400000000000000" pitchFamily="34" charset="-128"/>
              </a:rPr>
              <a:t>59. </a:t>
            </a:r>
            <a:r>
              <a:rPr lang="ja-JP" altLang="en-US" sz="800">
                <a:effectLst/>
                <a:latin typeface="Yu Gothic" panose="020B0400000000000000" pitchFamily="34" charset="-128"/>
                <a:ea typeface="Yu Gothic" panose="020B0400000000000000" pitchFamily="34" charset="-128"/>
              </a:rPr>
              <a:t>グランピアンズ</a:t>
            </a:r>
          </a:p>
          <a:p>
            <a:pPr>
              <a:buNone/>
            </a:pPr>
            <a:r>
              <a:rPr lang="en-US" altLang="ja-JP" sz="800" dirty="0">
                <a:effectLst/>
                <a:latin typeface="Yu Gothic" panose="020B0400000000000000" pitchFamily="34" charset="-128"/>
                <a:ea typeface="Yu Gothic" panose="020B0400000000000000" pitchFamily="34" charset="-128"/>
              </a:rPr>
              <a:t>60. </a:t>
            </a:r>
            <a:r>
              <a:rPr lang="ja-JP" altLang="en-US" sz="800">
                <a:effectLst/>
                <a:latin typeface="Yu Gothic" panose="020B0400000000000000" pitchFamily="34" charset="-128"/>
                <a:ea typeface="Yu Gothic" panose="020B0400000000000000" pitchFamily="34" charset="-128"/>
              </a:rPr>
              <a:t>ヘンティー</a:t>
            </a:r>
          </a:p>
          <a:p>
            <a:pPr>
              <a:buNone/>
            </a:pPr>
            <a:r>
              <a:rPr lang="en-US" altLang="ja-JP" sz="800" dirty="0">
                <a:effectLst/>
                <a:latin typeface="Yu Gothic" panose="020B0400000000000000" pitchFamily="34" charset="-128"/>
                <a:ea typeface="Yu Gothic" panose="020B0400000000000000" pitchFamily="34" charset="-128"/>
              </a:rPr>
              <a:t>61. </a:t>
            </a:r>
            <a:r>
              <a:rPr lang="ja-JP" altLang="en-US" sz="800">
                <a:effectLst/>
                <a:latin typeface="Yu Gothic" panose="020B0400000000000000" pitchFamily="34" charset="-128"/>
                <a:ea typeface="Yu Gothic" panose="020B0400000000000000" pitchFamily="34" charset="-128"/>
              </a:rPr>
              <a:t>ジロング</a:t>
            </a:r>
          </a:p>
          <a:p>
            <a:pPr>
              <a:buNone/>
            </a:pPr>
            <a:r>
              <a:rPr lang="en-US" altLang="ja-JP" sz="800" dirty="0">
                <a:effectLst/>
                <a:latin typeface="Yu Gothic" panose="020B0400000000000000" pitchFamily="34" charset="-128"/>
                <a:ea typeface="Yu Gothic" panose="020B0400000000000000" pitchFamily="34" charset="-128"/>
              </a:rPr>
              <a:t>62. </a:t>
            </a:r>
            <a:r>
              <a:rPr lang="ja-JP" altLang="en-US" sz="800">
                <a:effectLst/>
                <a:latin typeface="Yu Gothic" panose="020B0400000000000000" pitchFamily="34" charset="-128"/>
                <a:ea typeface="Yu Gothic" panose="020B0400000000000000" pitchFamily="34" charset="-128"/>
              </a:rPr>
              <a:t>ヤラ･ヴァレー</a:t>
            </a:r>
          </a:p>
          <a:p>
            <a:pPr>
              <a:buNone/>
            </a:pPr>
            <a:r>
              <a:rPr lang="en-US" altLang="ja-JP" sz="800" dirty="0">
                <a:effectLst/>
                <a:latin typeface="Yu Gothic" panose="020B0400000000000000" pitchFamily="34" charset="-128"/>
                <a:ea typeface="Yu Gothic" panose="020B0400000000000000" pitchFamily="34" charset="-128"/>
              </a:rPr>
              <a:t>63. </a:t>
            </a:r>
            <a:r>
              <a:rPr lang="ja-JP" altLang="en-US" sz="800">
                <a:effectLst/>
                <a:latin typeface="Yu Gothic" panose="020B0400000000000000" pitchFamily="34" charset="-128"/>
                <a:ea typeface="Yu Gothic" panose="020B0400000000000000" pitchFamily="34" charset="-128"/>
              </a:rPr>
              <a:t>モーニントン･ペニンシュラ</a:t>
            </a:r>
          </a:p>
          <a:p>
            <a:pPr>
              <a:buNone/>
            </a:pPr>
            <a:r>
              <a:rPr lang="en-US" altLang="ja-JP" sz="800" dirty="0">
                <a:effectLst/>
                <a:latin typeface="Yu Gothic" panose="020B0400000000000000" pitchFamily="34" charset="-128"/>
                <a:ea typeface="Yu Gothic" panose="020B0400000000000000" pitchFamily="34" charset="-128"/>
              </a:rPr>
              <a:t>64. </a:t>
            </a:r>
            <a:r>
              <a:rPr lang="ja-JP" altLang="en-US" sz="800">
                <a:effectLst/>
                <a:latin typeface="Yu Gothic" panose="020B0400000000000000" pitchFamily="34" charset="-128"/>
                <a:ea typeface="Yu Gothic" panose="020B0400000000000000" pitchFamily="34" charset="-128"/>
              </a:rPr>
              <a:t>ギップスランド*</a:t>
            </a:r>
          </a:p>
          <a:p>
            <a:pPr>
              <a:buNone/>
            </a:pPr>
            <a:br>
              <a:rPr lang="ja-JP" altLang="en-US" sz="800">
                <a:effectLst/>
                <a:latin typeface="Yu Gothic" panose="020B0400000000000000" pitchFamily="34" charset="-128"/>
                <a:ea typeface="Yu Gothic" panose="020B0400000000000000" pitchFamily="34" charset="-128"/>
              </a:rPr>
            </a:br>
            <a:r>
              <a:rPr lang="ja-JP" altLang="en-US" sz="800" b="1">
                <a:effectLst/>
                <a:latin typeface="Yu Gothic" panose="020B0400000000000000" pitchFamily="34" charset="-128"/>
                <a:ea typeface="Yu Gothic" panose="020B0400000000000000" pitchFamily="34" charset="-128"/>
              </a:rPr>
              <a:t>タスマニア </a:t>
            </a:r>
            <a:endParaRPr lang="ja-JP" altLang="en-US" sz="800">
              <a:effectLst/>
              <a:latin typeface="Yu Gothic" panose="020B0400000000000000" pitchFamily="34" charset="-128"/>
              <a:ea typeface="Yu Gothic" panose="020B0400000000000000" pitchFamily="34" charset="-128"/>
            </a:endParaRPr>
          </a:p>
          <a:p>
            <a:pPr>
              <a:buNone/>
            </a:pPr>
            <a:r>
              <a:rPr lang="en-US" altLang="ja-JP" sz="800" dirty="0">
                <a:effectLst/>
                <a:latin typeface="Yu Gothic" panose="020B0400000000000000" pitchFamily="34" charset="-128"/>
                <a:ea typeface="Yu Gothic" panose="020B0400000000000000" pitchFamily="34" charset="-128"/>
              </a:rPr>
              <a:t>65. </a:t>
            </a:r>
            <a:r>
              <a:rPr lang="ja-JP" altLang="en-US" sz="800">
                <a:effectLst/>
                <a:latin typeface="Yu Gothic" panose="020B0400000000000000" pitchFamily="34" charset="-128"/>
                <a:ea typeface="Yu Gothic" panose="020B0400000000000000" pitchFamily="34" charset="-128"/>
              </a:rPr>
              <a:t>タスマニア*</a:t>
            </a:r>
          </a:p>
        </p:txBody>
      </p:sp>
    </p:spTree>
    <p:extLst>
      <p:ext uri="{BB962C8B-B14F-4D97-AF65-F5344CB8AC3E}">
        <p14:creationId xmlns:p14="http://schemas.microsoft.com/office/powerpoint/2010/main" val="408564898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1_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3E451324-E14F-4696-933F-E4B906368CBA}">
  <ds:schemaRefs>
    <ds:schemaRef ds:uri="02256494-4976-4001-aedb-96463ae0d92e"/>
    <ds:schemaRef ds:uri="4e8dd08d-258d-47a9-9875-37f1ffd19f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D293E54-3F3D-46B1-B155-54E4BD1CBDCC}"/>
</file>

<file path=docProps/app.xml><?xml version="1.0" encoding="utf-8"?>
<Properties xmlns="http://schemas.openxmlformats.org/officeDocument/2006/extended-properties" xmlns:vt="http://schemas.openxmlformats.org/officeDocument/2006/docPropsVTypes">
  <TotalTime>218</TotalTime>
  <Words>10365</Words>
  <Application>Microsoft Macintosh PowerPoint</Application>
  <PresentationFormat>Widescreen</PresentationFormat>
  <Paragraphs>826</Paragraphs>
  <Slides>67</Slides>
  <Notes>13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67</vt:i4>
      </vt:variant>
    </vt:vector>
  </HeadingPairs>
  <TitlesOfParts>
    <vt:vector size="76" baseType="lpstr">
      <vt:lpstr>Yu Gothic Medium</vt:lpstr>
      <vt:lpstr>Yu Gothic</vt:lpstr>
      <vt:lpstr>Inter Display</vt:lpstr>
      <vt:lpstr>Malgun Gothic</vt:lpstr>
      <vt:lpstr>Wingdings</vt:lpstr>
      <vt:lpstr>Arial</vt:lpstr>
      <vt:lpstr>Neue Haas Grotesk Text Pro</vt:lpstr>
      <vt:lpstr>Slide layouts</vt:lpstr>
      <vt:lpstr>1_Slide layouts</vt:lpstr>
      <vt:lpstr>PowerPoint Presentation</vt:lpstr>
      <vt:lpstr>PowerPoint Presentation</vt:lpstr>
      <vt:lpstr>PowerPoint Presentation</vt:lpstr>
      <vt:lpstr>Today we’ll cover...</vt:lpstr>
      <vt:lpstr>PowerPoint Presentation</vt:lpstr>
      <vt:lpstr>PowerPoint Presentation</vt:lpstr>
      <vt:lpstr>太古から続く多様な大地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大陸性 気候</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アデレード・ヒルズ</vt:lpstr>
      <vt:lpstr>バロッサ</vt:lpstr>
      <vt:lpstr>クレア・ ヴァレー</vt:lpstr>
      <vt:lpstr>クナワラ</vt:lpstr>
      <vt:lpstr>マクラーレン・ヴェイル</vt:lpstr>
      <vt:lpstr>マーガレット・リヴァー </vt:lpstr>
      <vt:lpstr>キャンベラ・ディストリクト </vt:lpstr>
      <vt:lpstr>ハンター・ヴァレー </vt:lpstr>
      <vt:lpstr>オレンジ</vt:lpstr>
      <vt:lpstr>モーニングトン・ ペニンシュラ</vt:lpstr>
      <vt:lpstr>ラザグレン </vt:lpstr>
      <vt:lpstr>ヤラ・ヴァレー </vt:lpstr>
      <vt:lpstr>タスマニア </vt:lpstr>
      <vt:lpstr>注目すべきブドウ 品種とスタイル</vt:lpstr>
      <vt:lpstr>スパークリング・ワイン</vt:lpstr>
      <vt:lpstr>主な産地</vt:lpstr>
      <vt:lpstr>PowerPoint Presentation</vt:lpstr>
      <vt:lpstr>スタイルと特徴</vt:lpstr>
      <vt:lpstr>主な産地 </vt:lpstr>
      <vt:lpstr>PowerPoint Presentation</vt:lpstr>
      <vt:lpstr>スタイルと特徴</vt:lpstr>
      <vt:lpstr>主な産地  </vt:lpstr>
      <vt:lpstr>シャルドネ</vt:lpstr>
      <vt:lpstr>スタイルと特徴</vt:lpstr>
      <vt:lpstr>主な産地</vt:lpstr>
      <vt:lpstr>PowerPoint Presentation</vt:lpstr>
      <vt:lpstr>スタイルと特徴</vt:lpstr>
      <vt:lpstr>主な産地</vt:lpstr>
      <vt:lpstr>グルナッシュ</vt:lpstr>
      <vt:lpstr>スタイルと特徴</vt:lpstr>
      <vt:lpstr>シラーズ</vt:lpstr>
      <vt:lpstr>スタイルと特徴</vt:lpstr>
      <vt:lpstr>主な産地</vt:lpstr>
      <vt:lpstr>カベルネ・ ソーヴィニヨン</vt:lpstr>
      <vt:lpstr>スタイルと特徴</vt:lpstr>
      <vt:lpstr>主な産地</vt:lpstr>
      <vt:lpstr>オルタナティヴ品種</vt:lpstr>
      <vt:lpstr>PowerPoint Presentation</vt:lpstr>
      <vt:lpstr>オーストラリアワイン： 生産国と同様に多様性がある</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Rosemary MacDonald</dc:creator>
  <cp:lastModifiedBy>Cameron Midson</cp:lastModifiedBy>
  <cp:revision>2</cp:revision>
  <dcterms:created xsi:type="dcterms:W3CDTF">2018-07-25T07:02:59Z</dcterms:created>
  <dcterms:modified xsi:type="dcterms:W3CDTF">2026-07-13T06:09:19Z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2025-09-11T06:38:30Z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a36690b9-1921-475d-93c1-8e5cf573ec16</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