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42"/>
  </p:notesMasterIdLst>
  <p:sldIdLst>
    <p:sldId id="631" r:id="rId5"/>
    <p:sldId id="478" r:id="rId6"/>
    <p:sldId id="636" r:id="rId7"/>
    <p:sldId id="635" r:id="rId8"/>
    <p:sldId id="637" r:id="rId9"/>
    <p:sldId id="638" r:id="rId10"/>
    <p:sldId id="639" r:id="rId11"/>
    <p:sldId id="640" r:id="rId12"/>
    <p:sldId id="641" r:id="rId13"/>
    <p:sldId id="642" r:id="rId14"/>
    <p:sldId id="643" r:id="rId15"/>
    <p:sldId id="644" r:id="rId16"/>
    <p:sldId id="645" r:id="rId17"/>
    <p:sldId id="646" r:id="rId18"/>
    <p:sldId id="648" r:id="rId19"/>
    <p:sldId id="647" r:id="rId20"/>
    <p:sldId id="649" r:id="rId21"/>
    <p:sldId id="650" r:id="rId22"/>
    <p:sldId id="651" r:id="rId23"/>
    <p:sldId id="275" r:id="rId24"/>
    <p:sldId id="276" r:id="rId25"/>
    <p:sldId id="596" r:id="rId26"/>
    <p:sldId id="278" r:id="rId27"/>
    <p:sldId id="652" r:id="rId28"/>
    <p:sldId id="280" r:id="rId29"/>
    <p:sldId id="617" r:id="rId30"/>
    <p:sldId id="282" r:id="rId31"/>
    <p:sldId id="653" r:id="rId32"/>
    <p:sldId id="284" r:id="rId33"/>
    <p:sldId id="626" r:id="rId34"/>
    <p:sldId id="286" r:id="rId35"/>
    <p:sldId id="630" r:id="rId36"/>
    <p:sldId id="654" r:id="rId37"/>
    <p:sldId id="655" r:id="rId38"/>
    <p:sldId id="656" r:id="rId39"/>
    <p:sldId id="340" r:id="rId40"/>
    <p:sldId id="657" r:id="rId41"/>
  </p:sldIdLst>
  <p:sldSz cx="12192000" cy="6858000"/>
  <p:notesSz cx="6858000" cy="9144000"/>
  <p:embeddedFontLst>
    <p:embeddedFont>
      <p:font typeface="Hellix SemiBold" pitchFamily="2" charset="77"/>
      <p:regular r:id="rId43"/>
      <p:bold r:id="rId44"/>
      <p:italic r:id="rId45"/>
      <p:boldItalic r:id="rId46"/>
    </p:embeddedFont>
    <p:embeddedFont>
      <p:font typeface="Inter Display" panose="02000503000000020004" pitchFamily="2" charset="0"/>
      <p:regular r:id="rId47"/>
      <p:bold r:id="rId48"/>
      <p:italic r:id="rId49"/>
      <p:boldItalic r:id="rId50"/>
    </p:embeddedFont>
    <p:embeddedFont>
      <p:font typeface="Neue Haas Grotesk Text Pro" panose="020B0504020202020204" pitchFamily="34" charset="77"/>
      <p:regular r:id="rId51"/>
      <p:bold r:id="rId52"/>
      <p:italic r:id="rId53"/>
      <p:boldItalic r:id="rId54"/>
    </p:embeddedFont>
  </p:embeddedFontLst>
  <p:custDataLst>
    <p:tags r:id="rId55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A3D161-C415-294F-971F-DFEF98BEBE4B}" v="3" dt="2026-03-23T04:59:51.3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0272" autoAdjust="0"/>
  </p:normalViewPr>
  <p:slideViewPr>
    <p:cSldViewPr snapToGrid="0">
      <p:cViewPr varScale="1">
        <p:scale>
          <a:sx n="97" d="100"/>
          <a:sy n="97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tags" Target="tags/tag1.xml"/><Relationship Id="rId63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6/11/relationships/changesInfo" Target="changesInfos/changesInfo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font" Target="fonts/font9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4.fntdata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2.fntdata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7.fntdata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 modSld">
      <pc:chgData name="Cameron Midson" userId="510fe36d-201b-4d30-8c49-491c55367456" providerId="ADAL" clId="{93217E07-8A0E-5D7D-A37A-49773A2FEA36}" dt="2026-03-23T04:59:51.374" v="8"/>
      <pc:docMkLst>
        <pc:docMk/>
      </pc:docMkLst>
      <pc:sldChg chg="modSp">
        <pc:chgData name="Cameron Midson" userId="510fe36d-201b-4d30-8c49-491c55367456" providerId="ADAL" clId="{93217E07-8A0E-5D7D-A37A-49773A2FEA36}" dt="2026-03-23T04:59:51.374" v="8"/>
        <pc:sldMkLst>
          <pc:docMk/>
          <pc:sldMk cId="3522158744" sldId="596"/>
        </pc:sldMkLst>
        <pc:spChg chg="mod">
          <ac:chgData name="Cameron Midson" userId="510fe36d-201b-4d30-8c49-491c55367456" providerId="ADAL" clId="{93217E07-8A0E-5D7D-A37A-49773A2FEA36}" dt="2026-03-23T04:59:51.374" v="8"/>
          <ac:spMkLst>
            <pc:docMk/>
            <pc:sldMk cId="3522158744" sldId="596"/>
            <ac:spMk id="5" creationId="{FB0758F4-C997-BC02-9EF2-0A761397B80D}"/>
          </ac:spMkLst>
        </pc:spChg>
      </pc:sldChg>
      <pc:sldChg chg="modSp mod">
        <pc:chgData name="Cameron Midson" userId="510fe36d-201b-4d30-8c49-491c55367456" providerId="ADAL" clId="{93217E07-8A0E-5D7D-A37A-49773A2FEA36}" dt="2026-03-23T04:58:49.915" v="4"/>
        <pc:sldMkLst>
          <pc:docMk/>
          <pc:sldMk cId="4035883660" sldId="646"/>
        </pc:sldMkLst>
        <pc:spChg chg="mod">
          <ac:chgData name="Cameron Midson" userId="510fe36d-201b-4d30-8c49-491c55367456" providerId="ADAL" clId="{93217E07-8A0E-5D7D-A37A-49773A2FEA36}" dt="2026-03-23T04:58:49.915" v="4"/>
          <ac:spMkLst>
            <pc:docMk/>
            <pc:sldMk cId="4035883660" sldId="646"/>
            <ac:spMk id="2" creationId="{2516444A-1B6F-B234-9F24-6B52963EA6AF}"/>
          </ac:spMkLst>
        </pc:spChg>
      </pc:sldChg>
      <pc:sldChg chg="modSp mod">
        <pc:chgData name="Cameron Midson" userId="510fe36d-201b-4d30-8c49-491c55367456" providerId="ADAL" clId="{93217E07-8A0E-5D7D-A37A-49773A2FEA36}" dt="2026-03-23T04:59:31.784" v="7" actId="1076"/>
        <pc:sldMkLst>
          <pc:docMk/>
          <pc:sldMk cId="2108836636" sldId="647"/>
        </pc:sldMkLst>
        <pc:spChg chg="mod">
          <ac:chgData name="Cameron Midson" userId="510fe36d-201b-4d30-8c49-491c55367456" providerId="ADAL" clId="{93217E07-8A0E-5D7D-A37A-49773A2FEA36}" dt="2026-03-23T04:59:31.784" v="7" actId="1076"/>
          <ac:spMkLst>
            <pc:docMk/>
            <pc:sldMk cId="2108836636" sldId="647"/>
            <ac:spMk id="16" creationId="{A3155807-305F-EBC5-4401-F158F1D2896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Mencakup</a:t>
            </a:r>
            <a:r>
              <a:rPr lang="en-US" dirty="0"/>
              <a:t> Barossa Valley dan Eden</a:t>
            </a:r>
            <a:r>
              <a:rPr lang="en-US" baseline="0" dirty="0"/>
              <a:t> Valley, Barossa </a:t>
            </a:r>
            <a:r>
              <a:rPr lang="en-US" baseline="0" dirty="0" err="1"/>
              <a:t>adalah</a:t>
            </a:r>
            <a:r>
              <a:rPr lang="en-US" baseline="0" dirty="0"/>
              <a:t> salah </a:t>
            </a:r>
            <a:r>
              <a:rPr lang="en-US" baseline="0" dirty="0" err="1"/>
              <a:t>satu</a:t>
            </a:r>
            <a:r>
              <a:rPr lang="en-US" baseline="0" dirty="0"/>
              <a:t> wilayah </a:t>
            </a:r>
            <a:r>
              <a:rPr lang="en-US" baseline="0" dirty="0" err="1"/>
              <a:t>anggur</a:t>
            </a:r>
            <a:r>
              <a:rPr lang="en-US" baseline="0" dirty="0"/>
              <a:t> paling </a:t>
            </a:r>
            <a:r>
              <a:rPr lang="en-US" baseline="0" dirty="0" err="1"/>
              <a:t>bersejarah</a:t>
            </a:r>
            <a:r>
              <a:rPr lang="en-US" baseline="0" dirty="0"/>
              <a:t> dan</a:t>
            </a:r>
            <a:r>
              <a:rPr lang="en-US" b="0" baseline="0" dirty="0"/>
              <a:t> </a:t>
            </a:r>
            <a:r>
              <a:rPr lang="en-US" b="0" baseline="0" dirty="0" err="1"/>
              <a:t>terkemuka</a:t>
            </a:r>
            <a:r>
              <a:rPr lang="en-US" b="0" baseline="0" dirty="0"/>
              <a:t> </a:t>
            </a:r>
            <a:r>
              <a:rPr lang="en-US" baseline="0" dirty="0"/>
              <a:t>di Australia. </a:t>
            </a:r>
            <a:r>
              <a:rPr lang="en-US" baseline="0" dirty="0" err="1"/>
              <a:t>Dalam</a:t>
            </a:r>
            <a:r>
              <a:rPr lang="en-US" baseline="0" dirty="0"/>
              <a:t> program </a:t>
            </a:r>
            <a:r>
              <a:rPr lang="en-US" baseline="0" dirty="0" err="1"/>
              <a:t>ini</a:t>
            </a:r>
            <a:r>
              <a:rPr lang="en-US" baseline="0" dirty="0"/>
              <a:t> kami </a:t>
            </a:r>
            <a:r>
              <a:rPr lang="en-US" baseline="0" dirty="0" err="1"/>
              <a:t>mengeksplorasi</a:t>
            </a:r>
            <a:r>
              <a:rPr lang="en-US" baseline="0" dirty="0"/>
              <a:t> </a:t>
            </a:r>
            <a:r>
              <a:rPr lang="en-US" baseline="0" dirty="0" err="1"/>
              <a:t>keberagaman</a:t>
            </a:r>
            <a:r>
              <a:rPr lang="en-US" baseline="0" dirty="0"/>
              <a:t> </a:t>
            </a:r>
            <a:r>
              <a:rPr lang="en-US" baseline="0" dirty="0" err="1"/>
              <a:t>sejarah</a:t>
            </a:r>
            <a:r>
              <a:rPr lang="en-US" baseline="0" dirty="0"/>
              <a:t>, </a:t>
            </a:r>
            <a:r>
              <a:rPr lang="en-US" baseline="0" dirty="0" err="1"/>
              <a:t>geografi</a:t>
            </a:r>
            <a:r>
              <a:rPr lang="en-US" baseline="0" dirty="0"/>
              <a:t>, </a:t>
            </a:r>
            <a:r>
              <a:rPr lang="en-US" baseline="0" dirty="0" err="1"/>
              <a:t>iklim</a:t>
            </a:r>
            <a:r>
              <a:rPr lang="en-US" baseline="0" dirty="0"/>
              <a:t>, </a:t>
            </a:r>
            <a:r>
              <a:rPr lang="en-US" baseline="0" dirty="0" err="1"/>
              <a:t>tanah</a:t>
            </a:r>
            <a:r>
              <a:rPr lang="en-US" baseline="0" dirty="0"/>
              <a:t> dan </a:t>
            </a:r>
            <a:r>
              <a:rPr lang="en-US" baseline="0" dirty="0" err="1"/>
              <a:t>pembuatan</a:t>
            </a:r>
            <a:r>
              <a:rPr lang="en-US" baseline="0" dirty="0"/>
              <a:t> </a:t>
            </a:r>
            <a:r>
              <a:rPr lang="en-US" baseline="0" dirty="0" err="1"/>
              <a:t>anggur</a:t>
            </a:r>
            <a:r>
              <a:rPr lang="en-US" baseline="0" dirty="0"/>
              <a:t> </a:t>
            </a:r>
            <a:r>
              <a:rPr lang="en-US" b="0" baseline="0" dirty="0"/>
              <a:t>di wilayah </a:t>
            </a:r>
            <a:r>
              <a:rPr lang="en-US" b="0" baseline="0" dirty="0" err="1"/>
              <a:t>ini</a:t>
            </a:r>
            <a:r>
              <a:rPr lang="en-US" b="0" baseline="0" dirty="0"/>
              <a:t>, </a:t>
            </a:r>
            <a:r>
              <a:rPr lang="en-US" b="0" baseline="0" dirty="0" err="1"/>
              <a:t>ditambah</a:t>
            </a:r>
            <a:r>
              <a:rPr lang="en-US" b="0" baseline="0" dirty="0"/>
              <a:t> </a:t>
            </a:r>
            <a:r>
              <a:rPr lang="en-US" baseline="0" dirty="0" err="1"/>
              <a:t>varietas-varietas</a:t>
            </a:r>
            <a:r>
              <a:rPr lang="en-US" baseline="0" dirty="0"/>
              <a:t> </a:t>
            </a:r>
            <a:r>
              <a:rPr lang="en-US" baseline="0" dirty="0" err="1"/>
              <a:t>bintang</a:t>
            </a:r>
            <a:r>
              <a:rPr lang="en-US" baseline="0" dirty="0"/>
              <a:t> yang </a:t>
            </a:r>
            <a:r>
              <a:rPr lang="en-US" baseline="0" dirty="0" err="1"/>
              <a:t>membuat</a:t>
            </a:r>
            <a:r>
              <a:rPr lang="en-US" baseline="0" dirty="0"/>
              <a:t> </a:t>
            </a:r>
            <a:r>
              <a:rPr lang="en-US" baseline="0" dirty="0" err="1"/>
              <a:t>nama</a:t>
            </a:r>
            <a:r>
              <a:rPr lang="en-US" baseline="0" dirty="0"/>
              <a:t> </a:t>
            </a:r>
            <a:r>
              <a:rPr lang="en-US" baseline="0" dirty="0" err="1"/>
              <a:t>mereka</a:t>
            </a:r>
            <a:r>
              <a:rPr lang="en-US" baseline="0" dirty="0"/>
              <a:t> </a:t>
            </a:r>
            <a:r>
              <a:rPr lang="en-US" baseline="0" dirty="0" err="1"/>
              <a:t>mendunia</a:t>
            </a:r>
            <a:r>
              <a:rPr lang="en-US" baseline="0" dirty="0"/>
              <a:t>. </a:t>
            </a:r>
            <a:r>
              <a:rPr lang="en-US" baseline="0" dirty="0" err="1"/>
              <a:t>Periksa</a:t>
            </a:r>
            <a:r>
              <a:rPr lang="en-US" baseline="0" dirty="0"/>
              <a:t> </a:t>
            </a:r>
            <a:r>
              <a:rPr lang="en-US" baseline="0" dirty="0" err="1"/>
              <a:t>catatan-catatan</a:t>
            </a:r>
            <a:r>
              <a:rPr lang="en-US" baseline="0" dirty="0"/>
              <a:t> </a:t>
            </a:r>
            <a:r>
              <a:rPr lang="en-US" baseline="0" dirty="0" err="1"/>
              <a:t>ini</a:t>
            </a:r>
            <a:r>
              <a:rPr lang="en-US" baseline="0" dirty="0"/>
              <a:t> </a:t>
            </a:r>
            <a:r>
              <a:rPr lang="en-US" baseline="0" dirty="0" err="1"/>
              <a:t>untuk</a:t>
            </a:r>
            <a:r>
              <a:rPr lang="en-US" baseline="0" dirty="0"/>
              <a:t> </a:t>
            </a:r>
            <a:r>
              <a:rPr lang="en-US" baseline="0" dirty="0" err="1"/>
              <a:t>tambahan</a:t>
            </a:r>
            <a:r>
              <a:rPr lang="en-US" baseline="0" dirty="0"/>
              <a:t> </a:t>
            </a:r>
            <a:r>
              <a:rPr lang="en-US" baseline="0" dirty="0" err="1"/>
              <a:t>informasi</a:t>
            </a:r>
            <a:r>
              <a:rPr lang="en-US" baseline="0" dirty="0"/>
              <a:t> </a:t>
            </a:r>
            <a:r>
              <a:rPr lang="en-US" baseline="0" dirty="0" err="1"/>
              <a:t>dari</a:t>
            </a:r>
            <a:r>
              <a:rPr lang="en-US" baseline="0" dirty="0"/>
              <a:t> slide dan </a:t>
            </a:r>
            <a:r>
              <a:rPr lang="en-US" baseline="0" dirty="0" err="1"/>
              <a:t>usulan</a:t>
            </a:r>
            <a:r>
              <a:rPr lang="en-US" baseline="0" dirty="0"/>
              <a:t> </a:t>
            </a:r>
            <a:r>
              <a:rPr lang="en-US" baseline="0" dirty="0" err="1"/>
              <a:t>poin</a:t>
            </a:r>
            <a:r>
              <a:rPr lang="en-US" baseline="0" dirty="0"/>
              <a:t> </a:t>
            </a:r>
            <a:r>
              <a:rPr lang="en-US" baseline="0" dirty="0" err="1"/>
              <a:t>diskusi</a:t>
            </a:r>
            <a:r>
              <a:rPr lang="en-US" baseline="0" dirty="0"/>
              <a:t>. </a:t>
            </a:r>
            <a:r>
              <a:rPr lang="en-US" baseline="0" dirty="0" err="1"/>
              <a:t>Untuk</a:t>
            </a:r>
            <a:r>
              <a:rPr lang="en-US" baseline="0" dirty="0"/>
              <a:t> </a:t>
            </a:r>
            <a:r>
              <a:rPr lang="en-US" baseline="0" dirty="0" err="1"/>
              <a:t>mengunduh</a:t>
            </a:r>
            <a:r>
              <a:rPr lang="en-US" baseline="0" dirty="0"/>
              <a:t> </a:t>
            </a:r>
            <a:r>
              <a:rPr lang="en-US" baseline="0" dirty="0" err="1"/>
              <a:t>lebih</a:t>
            </a:r>
            <a:r>
              <a:rPr lang="en-US" baseline="0" dirty="0"/>
              <a:t> </a:t>
            </a:r>
            <a:r>
              <a:rPr lang="en-US" baseline="0" dirty="0" err="1"/>
              <a:t>banyak</a:t>
            </a:r>
            <a:r>
              <a:rPr lang="en-US" baseline="0" dirty="0"/>
              <a:t> </a:t>
            </a:r>
            <a:r>
              <a:rPr lang="en-US" baseline="0" dirty="0" err="1"/>
              <a:t>topik</a:t>
            </a:r>
            <a:r>
              <a:rPr lang="en-US" baseline="0" dirty="0"/>
              <a:t> dan </a:t>
            </a:r>
            <a:r>
              <a:rPr lang="en-US" baseline="0" dirty="0" err="1"/>
              <a:t>sumber</a:t>
            </a:r>
            <a:r>
              <a:rPr lang="en-US" baseline="0" dirty="0"/>
              <a:t> </a:t>
            </a:r>
            <a:r>
              <a:rPr lang="en-US" baseline="0" dirty="0" err="1"/>
              <a:t>daya</a:t>
            </a:r>
            <a:r>
              <a:rPr lang="en-US" baseline="0" dirty="0"/>
              <a:t>, </a:t>
            </a:r>
            <a:r>
              <a:rPr lang="en-US" baseline="0" dirty="0" err="1"/>
              <a:t>termasuk</a:t>
            </a:r>
            <a:r>
              <a:rPr lang="en-US" baseline="0" dirty="0"/>
              <a:t> </a:t>
            </a:r>
            <a:r>
              <a:rPr lang="en-US" baseline="0" dirty="0" err="1"/>
              <a:t>presentasi</a:t>
            </a:r>
            <a:r>
              <a:rPr lang="en-US" baseline="0" dirty="0"/>
              <a:t> </a:t>
            </a:r>
            <a:r>
              <a:rPr lang="en-US" baseline="0" dirty="0" err="1"/>
              <a:t>seperti</a:t>
            </a:r>
            <a:r>
              <a:rPr lang="en-US" baseline="0" dirty="0"/>
              <a:t> </a:t>
            </a:r>
            <a:r>
              <a:rPr lang="en-US" baseline="0" dirty="0" err="1"/>
              <a:t>ini</a:t>
            </a:r>
            <a:r>
              <a:rPr lang="en-US" baseline="0" dirty="0"/>
              <a:t>, </a:t>
            </a:r>
            <a:r>
              <a:rPr lang="en-US" baseline="0" dirty="0" err="1"/>
              <a:t>kunjungi</a:t>
            </a:r>
            <a:r>
              <a:rPr lang="en-US" baseline="0" dirty="0"/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446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07000"/>
              </a:lnSpc>
              <a:spcAft>
                <a:spcPct val="0"/>
              </a:spcAft>
              <a:buFont typeface="Symbol" panose="05050102010706020507" pitchFamily="18" charset="2"/>
              <a:buChar char=""/>
            </a:pP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Proses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percobaan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kesalahan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i="1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(trial and error) </a:t>
            </a:r>
            <a:r>
              <a:rPr lang="en-GB" sz="1200" i="1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elah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petani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pemahaman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mendalam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masing-masing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lokasi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Variasi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ketinggian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lereng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faktor-faktor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mempengaruhi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ditanam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lokasi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dikelolanya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ct val="0"/>
              </a:spcAft>
              <a:buFont typeface="Symbol" panose="05050102010706020507" pitchFamily="18" charset="2"/>
              <a:buChar char=""/>
            </a:pP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Pembuat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terus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mencoba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klon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tanaman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berbeda-beda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klon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warisan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memainkan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Kebun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wilayah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membawa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genetik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generasi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seleksi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Eropa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ct val="0"/>
              </a:spcAft>
              <a:buFont typeface="Symbol" panose="05050102010706020507" pitchFamily="18" charset="2"/>
              <a:buChar char=""/>
            </a:pP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Teknik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pohon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kanopi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bervariasi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berikutnya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ahli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mengoptimalkan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kualitas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buah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Pemangkasan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tangan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mesin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Metode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kanopi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mencakup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pemangkasan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musim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dingin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musim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panas,memposisikan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tunas,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penghilangan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tunas,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pengendalian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tenaga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‘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panen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hijau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(proses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membuang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kumpulan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berlebih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ranting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menyeimbangkan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area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daun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berat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buah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panen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kematangan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ct val="0"/>
              </a:spcAft>
              <a:buFont typeface="Symbol" panose="05050102010706020507" pitchFamily="18" charset="2"/>
              <a:buChar char=""/>
            </a:pP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Banyak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pohon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Barossa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ditumbuhkan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kering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irigasi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ct val="0"/>
              </a:spcAft>
              <a:buFont typeface="Symbol" panose="05050102010706020507" pitchFamily="18" charset="2"/>
              <a:buChar char=""/>
            </a:pP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Barossa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wilayah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curah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hujan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rendah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artinya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kebun-kebun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dangkal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seringkali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membutuhkan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irigasi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ct val="0"/>
              </a:spcAft>
              <a:buFont typeface="Symbol" panose="05050102010706020507" pitchFamily="18" charset="2"/>
              <a:buChar char=""/>
            </a:pP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Kesinambungan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fokus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tahun-tahun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belakangan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ct val="0"/>
              </a:spcAft>
              <a:buFont typeface="Symbol" panose="05050102010706020507" pitchFamily="18" charset="2"/>
              <a:buChar char=""/>
            </a:pP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pembatasan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karantina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ketat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pendekatan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proaktif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diambil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komunitas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Barossa,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tanaman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Australia Selatan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bebas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sz="1200" dirty="0" err="1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hama</a:t>
            </a:r>
            <a:r>
              <a:rPr lang="en-GB" sz="12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i="1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phylloxera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572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ct val="0"/>
              </a:spcAft>
              <a:buFont typeface="Symbol" panose="05050102010706020507" pitchFamily="18" charset="2"/>
              <a:buNone/>
            </a:pPr>
            <a:br>
              <a:rPr lang="en-AU" dirty="0"/>
            </a:br>
            <a:r>
              <a:rPr lang="en-AU" dirty="0"/>
              <a:t>_        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Butik winery,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berskala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kecil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jumlahnya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semakin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banyak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Pembuat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mengeksplorasi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teknik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kuno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ct val="0"/>
              </a:spcAft>
              <a:buFont typeface="Symbol" panose="05050102010706020507" pitchFamily="18" charset="2"/>
              <a:buChar char=""/>
            </a:pP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historis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pembuat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menerapkan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periode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maserasi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relatif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singkat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membatasi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sari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buah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kulit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buahnya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Namun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baru-baru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pembuat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bereksperimen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serangkaian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teknik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maserasi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dingin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pasca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fermentasi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bersama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fermentasi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tandan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utuh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tipe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ragi.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juga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bereksperimen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ukuran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tipe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bejana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mulai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oak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barel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Perancis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Amerika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hingga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tong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beton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terbuka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tangka stainless dan amphora.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Buah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wilayah yang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dingin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Eden Valley dan High Eden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seringkali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tingkat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keasaman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natural yang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keutamaan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wilayah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artinya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sangat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sedikit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diproduksi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asam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Barossa Valley yang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hangat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yang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namun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seringkali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tingkat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gula yang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keasaman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rendah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pembuat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menambahkan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keasaman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natural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memproduksi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seimbang</a:t>
            </a:r>
            <a:r>
              <a:rPr lang="en-GB" sz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244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br>
              <a:rPr lang="en-AU" b="0" dirty="0">
                <a:effectLst/>
              </a:rPr>
            </a:b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Barossa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ditempati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1840an.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Sukses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berumur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pohon-pohon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cocoknya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varietas-varietas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Barossa. Hal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Selatan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phylloxera.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buktinya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ilmiah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pH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air)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konsentrasi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melalui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konsisten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rasa,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berkontribusi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keseimbangan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rtl="0" fontAlgn="base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 KOMPLEMENTER: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rtl="0" fontAlgn="base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289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diformalkan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diperkenalkan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Piagam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Tua Barossa,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bertujuan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mengakui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melestarikan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melindunginya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Piagam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mengklasifikasi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kategori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AU" sz="12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Tx/>
              <a:buChar char="-"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Apa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dampaknya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dihasilkan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171450" indent="-171450">
              <a:buFontTx/>
              <a:buChar char="-"/>
            </a:pP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 mana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Australia?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090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/>
              <a:t>SAAT INI ADALAH SAAT YANG TEPAT</a:t>
            </a:r>
            <a:r>
              <a:rPr lang="en-US" baseline="0" dirty="0"/>
              <a:t> UNTUK MENCICIPI DAN MENDISKUSIKAN CAMPURAN PILIHAN ANGGUR ANDA.</a:t>
            </a:r>
            <a:endParaRPr lang="en-US" dirty="0"/>
          </a:p>
          <a:p>
            <a:endParaRPr lang="en-US" dirty="0"/>
          </a:p>
          <a:p>
            <a:r>
              <a:rPr lang="en-US" dirty="0"/>
              <a:t>Barossa</a:t>
            </a:r>
            <a:r>
              <a:rPr lang="en-US" baseline="0" dirty="0"/>
              <a:t> </a:t>
            </a:r>
            <a:r>
              <a:rPr lang="en-US" baseline="0" dirty="0" err="1"/>
              <a:t>ternama</a:t>
            </a:r>
            <a:r>
              <a:rPr lang="en-US" baseline="0" dirty="0"/>
              <a:t> </a:t>
            </a:r>
            <a:r>
              <a:rPr lang="en-US" baseline="0" dirty="0" err="1"/>
              <a:t>untuk</a:t>
            </a:r>
            <a:r>
              <a:rPr lang="en-US" baseline="0" dirty="0"/>
              <a:t> </a:t>
            </a:r>
            <a:r>
              <a:rPr lang="en-US" baseline="0" dirty="0" err="1"/>
              <a:t>buah</a:t>
            </a:r>
            <a:r>
              <a:rPr lang="en-US" baseline="0" dirty="0"/>
              <a:t> </a:t>
            </a:r>
            <a:r>
              <a:rPr lang="en-US" baseline="0" dirty="0" err="1"/>
              <a:t>anggurnya</a:t>
            </a:r>
            <a:r>
              <a:rPr lang="en-US" baseline="0" dirty="0"/>
              <a:t> yang </a:t>
            </a:r>
            <a:r>
              <a:rPr lang="en-US" baseline="0" dirty="0" err="1"/>
              <a:t>berkualitas</a:t>
            </a:r>
            <a:r>
              <a:rPr lang="en-US" baseline="0" dirty="0"/>
              <a:t> </a:t>
            </a:r>
            <a:r>
              <a:rPr lang="en-US" baseline="0" dirty="0" err="1"/>
              <a:t>tinggi</a:t>
            </a:r>
            <a:r>
              <a:rPr lang="en-US" baseline="0" dirty="0"/>
              <a:t>, </a:t>
            </a:r>
            <a:r>
              <a:rPr lang="en-US" baseline="0" dirty="0" err="1"/>
              <a:t>dengan</a:t>
            </a:r>
            <a:r>
              <a:rPr lang="en-US" baseline="0" dirty="0"/>
              <a:t> </a:t>
            </a:r>
            <a:r>
              <a:rPr lang="en-US" baseline="0" dirty="0" err="1"/>
              <a:t>lebih</a:t>
            </a:r>
            <a:r>
              <a:rPr lang="en-US" baseline="0" dirty="0"/>
              <a:t> </a:t>
            </a:r>
            <a:r>
              <a:rPr lang="en-US" baseline="0" dirty="0" err="1"/>
              <a:t>dari</a:t>
            </a:r>
            <a:r>
              <a:rPr lang="en-US" baseline="0" dirty="0"/>
              <a:t> 40 </a:t>
            </a:r>
            <a:r>
              <a:rPr lang="en-US" baseline="0" dirty="0" err="1"/>
              <a:t>varietas</a:t>
            </a:r>
            <a:r>
              <a:rPr lang="en-US" baseline="0" dirty="0"/>
              <a:t> </a:t>
            </a:r>
            <a:r>
              <a:rPr lang="en-US" baseline="0" dirty="0" err="1"/>
              <a:t>berbeda</a:t>
            </a:r>
            <a:r>
              <a:rPr lang="en-US" baseline="0" dirty="0"/>
              <a:t> yang </a:t>
            </a:r>
            <a:r>
              <a:rPr lang="en-US" baseline="0" dirty="0" err="1"/>
              <a:t>ditanam</a:t>
            </a:r>
            <a:r>
              <a:rPr lang="en-US" baseline="0" dirty="0"/>
              <a:t> di </a:t>
            </a:r>
            <a:r>
              <a:rPr lang="en-US" baseline="0" dirty="0" err="1"/>
              <a:t>seluruh</a:t>
            </a:r>
            <a:r>
              <a:rPr lang="en-US" baseline="0" dirty="0"/>
              <a:t> </a:t>
            </a:r>
            <a:r>
              <a:rPr lang="fi-FI" baseline="0" dirty="0" err="1"/>
              <a:t>Barossa</a:t>
            </a:r>
            <a:r>
              <a:rPr lang="fi-FI" baseline="0" dirty="0"/>
              <a:t> </a:t>
            </a:r>
            <a:r>
              <a:rPr lang="fi-FI" baseline="0" dirty="0" err="1"/>
              <a:t>Valley</a:t>
            </a:r>
            <a:r>
              <a:rPr lang="fi-FI" baseline="0" dirty="0"/>
              <a:t> </a:t>
            </a:r>
            <a:r>
              <a:rPr lang="fi-FI" baseline="0" dirty="0" err="1"/>
              <a:t>dan</a:t>
            </a:r>
            <a:r>
              <a:rPr lang="fi-FI" baseline="0" dirty="0"/>
              <a:t> Eden </a:t>
            </a:r>
            <a:r>
              <a:rPr lang="fi-FI" baseline="0" dirty="0" err="1"/>
              <a:t>Valley</a:t>
            </a:r>
            <a:r>
              <a:rPr lang="fi-FI" baseline="0" dirty="0"/>
              <a:t>.</a:t>
            </a:r>
          </a:p>
          <a:p>
            <a:endParaRPr lang="fi-FI" baseline="0" dirty="0"/>
          </a:p>
          <a:p>
            <a:r>
              <a:rPr lang="fi-FI" baseline="0" dirty="0"/>
              <a:t>+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 KOMPLEMENTER: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varietas-varietas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di: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9546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Eden Valley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Riesling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Joseph Gilbert,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berkebangsaan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Inggris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Pewsey Vale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1847.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lemon/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limau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palatum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mirip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Clare Valley Riesling,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Eden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tepi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mineral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9612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rosé dan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fortifikasi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dikombinasi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dan Mataro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GSM (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Grenache, Shiraz, Mataro).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kaya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Grenache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produktif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diawali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tahun1848.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7268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memunculkan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kekayaan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contoh-contoh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terbaiknya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memoderasi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kekayaan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berimbang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terfokus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murni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dikombinasi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Cabernet Sauvignon,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Fortified wine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4292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 Valley, Eden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tendensi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rempah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merica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Eden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plum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lezat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415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perbukitan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bersejarah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70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ibukota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Selatan, Barossa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dirayakan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negara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menampilkan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evolusi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revolusi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4948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Penfolds Kalimna Block 42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dipercaya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1888.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9412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perkebunan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sekitar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Eden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menampilkan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aksen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cassis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sempurna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komponen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sekunder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hijau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9005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333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peluang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bagus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lengkap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diadakan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program.</a:t>
            </a:r>
          </a:p>
          <a:p>
            <a:endParaRPr lang="en-AU" sz="12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170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sepanjang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bukit-bukit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lembah-lembah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Barossa.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reputasi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mencakup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nama-nama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berdiri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pengrajin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642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 </a:t>
            </a:r>
            <a:endParaRPr lang="en-AU" sz="12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-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regional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awalnya</a:t>
            </a:r>
            <a:r>
              <a:rPr lang="en-US" baseline="0" dirty="0"/>
              <a:t> </a:t>
            </a:r>
            <a:r>
              <a:rPr lang="en-US" baseline="0" dirty="0" err="1"/>
              <a:t>menarik</a:t>
            </a:r>
            <a:r>
              <a:rPr lang="en-US" baseline="0" dirty="0"/>
              <a:t> </a:t>
            </a:r>
            <a:r>
              <a:rPr lang="en-US" baseline="0" dirty="0" err="1"/>
              <a:t>petani</a:t>
            </a:r>
            <a:r>
              <a:rPr lang="en-US" baseline="0" dirty="0"/>
              <a:t> </a:t>
            </a:r>
            <a:r>
              <a:rPr lang="en-US" baseline="0" dirty="0" err="1"/>
              <a:t>anggur</a:t>
            </a:r>
            <a:r>
              <a:rPr lang="en-US" baseline="0" dirty="0"/>
              <a:t> </a:t>
            </a:r>
            <a:r>
              <a:rPr lang="en-US" baseline="0" dirty="0" err="1"/>
              <a:t>asing</a:t>
            </a:r>
            <a:r>
              <a:rPr lang="en-US" baseline="0" dirty="0"/>
              <a:t> </a:t>
            </a:r>
            <a:r>
              <a:rPr lang="en-US" baseline="0" dirty="0" err="1"/>
              <a:t>ke</a:t>
            </a:r>
            <a:r>
              <a:rPr lang="en-US" baseline="0" dirty="0"/>
              <a:t> wilayah </a:t>
            </a:r>
            <a:r>
              <a:rPr lang="en-US" baseline="0" dirty="0" err="1"/>
              <a:t>ini</a:t>
            </a:r>
            <a:r>
              <a:rPr lang="en-US" baseline="0" dirty="0"/>
              <a:t>?</a:t>
            </a:r>
          </a:p>
          <a:p>
            <a:r>
              <a:rPr lang="en-US" baseline="0" dirty="0"/>
              <a:t>- </a:t>
            </a:r>
            <a:r>
              <a:rPr lang="en-US" baseline="0" dirty="0" err="1"/>
              <a:t>Bagaimana</a:t>
            </a:r>
            <a:r>
              <a:rPr lang="en-US" baseline="0" dirty="0"/>
              <a:t> </a:t>
            </a:r>
            <a:r>
              <a:rPr lang="en-US" baseline="0" dirty="0" err="1"/>
              <a:t>sejarah</a:t>
            </a:r>
            <a:r>
              <a:rPr lang="en-US" baseline="0" dirty="0"/>
              <a:t> Barossa </a:t>
            </a:r>
            <a:r>
              <a:rPr lang="en-US" baseline="0" dirty="0" err="1"/>
              <a:t>membentuk</a:t>
            </a:r>
            <a:r>
              <a:rPr lang="en-US" baseline="0" dirty="0"/>
              <a:t> </a:t>
            </a:r>
            <a:r>
              <a:rPr lang="en-US" baseline="0" dirty="0" err="1"/>
              <a:t>praktik</a:t>
            </a:r>
            <a:r>
              <a:rPr lang="en-US" baseline="0" dirty="0"/>
              <a:t> </a:t>
            </a:r>
            <a:r>
              <a:rPr lang="en-US" baseline="0" dirty="0" err="1"/>
              <a:t>pembuatan</a:t>
            </a:r>
            <a:r>
              <a:rPr lang="en-US" baseline="0" dirty="0"/>
              <a:t> </a:t>
            </a:r>
            <a:r>
              <a:rPr lang="en-US" baseline="0" dirty="0" err="1"/>
              <a:t>anggur</a:t>
            </a:r>
            <a:r>
              <a:rPr lang="en-US" baseline="0" dirty="0"/>
              <a:t> </a:t>
            </a:r>
            <a:r>
              <a:rPr lang="en-US" baseline="0" dirty="0" err="1"/>
              <a:t>saat</a:t>
            </a:r>
            <a:r>
              <a:rPr lang="en-US" baseline="0" dirty="0"/>
              <a:t> </a:t>
            </a:r>
            <a:r>
              <a:rPr lang="en-US" baseline="0" dirty="0" err="1"/>
              <a:t>ini</a:t>
            </a:r>
            <a:r>
              <a:rPr lang="en-US" baseline="0" dirty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006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Barossa Valley: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perbukitan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Eden Valley: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premium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keindahan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-batu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topografi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bervariasi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 Valley,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disebut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Barossa.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Eden: 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Berlokasi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Eden Valley, High Eden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sub-wilayah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perbukitan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997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maksimal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pPr marL="0" indent="0">
              <a:buFontTx/>
              <a:buNone/>
            </a:pP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kelembaban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Perpaduan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hari-hari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cerah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memastikan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tepat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konsisten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Berkisar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dasar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bukit-bukit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sekeliling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Kondusif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fortifikasi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medium to full body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Ancaman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budidaya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utama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kekeringan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rata-rata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Januari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21.9°C (71.4°F).</a:t>
            </a:r>
          </a:p>
          <a:p>
            <a:pPr marL="171450" indent="-171450">
              <a:buFontTx/>
              <a:buChar char="-"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220 mm (8.7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454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terdiri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bukit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berliku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lereng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situs.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tenggara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lapisan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membatasi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kekuatannya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 Valley.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meso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akibat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lereng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Dicirikan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Barossa Valley.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229 mm (9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rata-rata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Januari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21.1°C (70°F).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933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 </a:t>
            </a:r>
          </a:p>
          <a:p>
            <a:r>
              <a:rPr lang="en-US" dirty="0"/>
              <a:t>- </a:t>
            </a:r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geografi</a:t>
            </a:r>
            <a:r>
              <a:rPr lang="en-US" dirty="0"/>
              <a:t>, </a:t>
            </a:r>
            <a:r>
              <a:rPr lang="en-US" dirty="0" err="1"/>
              <a:t>iklim</a:t>
            </a:r>
            <a:r>
              <a:rPr lang="en-US" dirty="0"/>
              <a:t> dan </a:t>
            </a:r>
            <a:r>
              <a:rPr lang="en-US" dirty="0" err="1"/>
              <a:t>tanah</a:t>
            </a:r>
            <a:r>
              <a:rPr lang="en-US" dirty="0"/>
              <a:t> Barossa </a:t>
            </a:r>
            <a:r>
              <a:rPr lang="en-US" dirty="0" err="1"/>
              <a:t>membuatnya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wilayah</a:t>
            </a:r>
            <a:r>
              <a:rPr lang="en-US" baseline="0" dirty="0"/>
              <a:t> </a:t>
            </a:r>
            <a:r>
              <a:rPr lang="en-US" baseline="0" dirty="0" err="1"/>
              <a:t>penghasil</a:t>
            </a:r>
            <a:r>
              <a:rPr lang="en-US" baseline="0" dirty="0"/>
              <a:t> </a:t>
            </a:r>
            <a:r>
              <a:rPr lang="en-US" baseline="0" dirty="0" err="1"/>
              <a:t>anggur</a:t>
            </a:r>
            <a:r>
              <a:rPr lang="en-US" baseline="0" dirty="0"/>
              <a:t> yang </a:t>
            </a:r>
            <a:r>
              <a:rPr lang="en-US" baseline="0" dirty="0" err="1"/>
              <a:t>sukses</a:t>
            </a:r>
            <a:r>
              <a:rPr lang="en-US" baseline="0" dirty="0"/>
              <a:t>?</a:t>
            </a:r>
          </a:p>
          <a:p>
            <a:r>
              <a:rPr lang="en-US" baseline="0" dirty="0"/>
              <a:t>- </a:t>
            </a:r>
            <a:r>
              <a:rPr lang="en-US" baseline="0" dirty="0" err="1"/>
              <a:t>Bagaimana</a:t>
            </a:r>
            <a:r>
              <a:rPr lang="en-US" baseline="0" dirty="0"/>
              <a:t> Anda </a:t>
            </a:r>
            <a:r>
              <a:rPr lang="en-US" baseline="0" dirty="0" err="1"/>
              <a:t>mengharapkan</a:t>
            </a:r>
            <a:r>
              <a:rPr lang="en-US" baseline="0" dirty="0"/>
              <a:t> Riesling </a:t>
            </a:r>
            <a:r>
              <a:rPr lang="en-US" baseline="0" dirty="0" err="1"/>
              <a:t>dari</a:t>
            </a:r>
            <a:r>
              <a:rPr lang="en-US" baseline="0" dirty="0"/>
              <a:t> Eden Valley </a:t>
            </a:r>
            <a:r>
              <a:rPr lang="en-US" baseline="0" dirty="0" err="1"/>
              <a:t>akan</a:t>
            </a:r>
            <a:r>
              <a:rPr lang="en-US" baseline="0" dirty="0"/>
              <a:t> </a:t>
            </a:r>
            <a:r>
              <a:rPr lang="en-US" baseline="0" dirty="0" err="1"/>
              <a:t>berbeda</a:t>
            </a:r>
            <a:r>
              <a:rPr lang="en-US" baseline="0" dirty="0"/>
              <a:t> </a:t>
            </a:r>
            <a:r>
              <a:rPr lang="en-US" baseline="0" dirty="0" err="1"/>
              <a:t>dengan</a:t>
            </a:r>
            <a:r>
              <a:rPr lang="en-US" baseline="0" dirty="0"/>
              <a:t> yang </a:t>
            </a:r>
            <a:r>
              <a:rPr lang="en-US" baseline="0" dirty="0" err="1"/>
              <a:t>dihasilkan</a:t>
            </a:r>
            <a:r>
              <a:rPr lang="en-US" baseline="0" dirty="0"/>
              <a:t> oleh Barossa Valley?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760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 userDrawn="1">
          <p15:clr>
            <a:srgbClr val="00000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DAAA674-912E-5C84-9AD4-8720EB85BC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1F49F4-7632-1822-7D35-A7D8313FAF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934" y="385959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88934" y="3265186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7CAEC-4FAB-F91B-1151-1C9E71FDC7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88934" y="1253823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21EB7BD-88E5-38B6-1797-C86B974401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16D9977-7864-EB84-DF6A-1BBD6AE862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A770494-D5C2-89FA-6162-B777BC841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342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65F9B77B-88A1-D73A-6C55-DF5862E2F02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0253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73E88638-A528-7684-1560-535CDAE659D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68300"/>
            <a:ext cx="3596640" cy="268381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E8FD051-4F4E-95F7-4371-8A03C38E05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432" y="1475046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53736193-6CB7-10C2-2FCC-232F9E5A63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888" y="473636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96647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230239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10135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61387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6BD50D6C-97DD-731F-7A8A-4B71987EA2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3315" y="449527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C9D9793-184C-C647-ACA7-2B300F8553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2430" y="381142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6DC6833C-C5B8-C899-41CE-F251767D943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4710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46593A0C-FE2D-B776-A83E-37F8F3C9568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3621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E378197-5A00-C029-1CAC-606671AE70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8965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5BBEB663-2586-8DBA-E765-2F426B2FBC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7876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DF43B1F9-272A-24E5-A471-887CF8E15A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78C4A83C-7F6F-9D60-8580-319FE05C13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37" y="584200"/>
            <a:ext cx="5334275" cy="82091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5937" y="2518443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56363" y="5553656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C54DC2F-047D-4CAA-5234-347492553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56363" y="3438939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 userDrawn="1">
          <p15:clr>
            <a:srgbClr val="00000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8748946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3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 userDrawn="1">
          <p15:clr>
            <a:srgbClr val="00000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 userDrawn="1">
          <p15:clr>
            <a:srgbClr val="000000"/>
          </p15:clr>
        </p15:guide>
        <p15:guide id="2" orient="horz" pos="368" userDrawn="1">
          <p15:clr>
            <a:srgbClr val="000000"/>
          </p15:clr>
        </p15:guide>
        <p15:guide id="4" pos="4067" userDrawn="1">
          <p15:clr>
            <a:srgbClr val="00000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 userDrawn="1">
          <p15:clr>
            <a:srgbClr val="000000"/>
          </p15:clr>
        </p15:guide>
        <p15:guide id="3" orient="horz" pos="368" userDrawn="1">
          <p15:clr>
            <a:srgbClr val="00000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468" y="616547"/>
            <a:ext cx="5429532" cy="1325562"/>
          </a:xfrm>
        </p:spPr>
        <p:txBody>
          <a:bodyPr/>
          <a:lstStyle>
            <a:lvl1pPr>
              <a:defRPr sz="545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6468" y="2550791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6468" y="4258656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518444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223426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3" orient="horz" pos="368" userDrawn="1">
          <p15:clr>
            <a:srgbClr val="00000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1073056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3" orient="horz" pos="368" userDrawn="1">
          <p15:clr>
            <a:srgbClr val="00000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616005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3495232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4CF5EFB-E958-AB5C-B1C1-218B1D5040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83869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94691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920253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60" r:id="rId15"/>
    <p:sldLayoutId id="2147483673" r:id="rId16"/>
    <p:sldLayoutId id="2147483674" r:id="rId17"/>
    <p:sldLayoutId id="2147483675" r:id="rId18"/>
    <p:sldLayoutId id="2147483659" r:id="rId19"/>
    <p:sldLayoutId id="2147483679" r:id="rId20"/>
    <p:sldLayoutId id="2147483676" r:id="rId21"/>
    <p:sldLayoutId id="2147483677" r:id="rId22"/>
    <p:sldLayoutId id="2147483678" r:id="rId23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93" userDrawn="1">
          <p15:clr>
            <a:srgbClr val="000000"/>
          </p15:clr>
        </p15:guide>
        <p15:guide id="4" orient="horz" pos="368" userDrawn="1">
          <p15:clr>
            <a:srgbClr val="000000"/>
          </p15:clr>
        </p15:guide>
        <p15:guide id="5" pos="3840" userDrawn="1">
          <p15:clr>
            <a:srgbClr val="F26B43"/>
          </p15:clr>
        </p15:guide>
        <p15:guide id="6" pos="4067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sv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813" y="2595220"/>
            <a:ext cx="10975975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0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BAROSSA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>
              <a:latin typeface="Inter Display" panose="02000503000000020004" pitchFamily="2" charset="0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9412" y="5845854"/>
            <a:ext cx="12346515" cy="1035296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1335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5" r="16890"/>
          <a:stretch/>
        </p:blipFill>
        <p:spPr>
          <a:xfrm>
            <a:off x="1" y="7938"/>
            <a:ext cx="6096000" cy="6913753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60158" y="1016037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MEDITERANIA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C7F88A-37A9-1316-1437-5664D4B3CE90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F009C7A-4F34-BBB0-8207-FDEC473D86B4}"/>
              </a:ext>
            </a:extLst>
          </p:cNvPr>
          <p:cNvSpPr txBox="1">
            <a:spLocks/>
          </p:cNvSpPr>
          <p:nvPr/>
        </p:nvSpPr>
        <p:spPr>
          <a:xfrm>
            <a:off x="6342196" y="3352265"/>
            <a:ext cx="2873231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BAROSSA VALLEY 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130–430M (427–1,411KAKI)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BB580C-9143-CF56-729E-7075B864EC4D}"/>
              </a:ext>
            </a:extLst>
          </p:cNvPr>
          <p:cNvCxnSpPr>
            <a:cxnSpLocks/>
          </p:cNvCxnSpPr>
          <p:nvPr/>
        </p:nvCxnSpPr>
        <p:spPr>
          <a:xfrm>
            <a:off x="7570115" y="628306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DFD78A3-26F2-52DC-D308-69DB3574D540}"/>
              </a:ext>
            </a:extLst>
          </p:cNvPr>
          <p:cNvCxnSpPr>
            <a:cxnSpLocks/>
          </p:cNvCxnSpPr>
          <p:nvPr/>
        </p:nvCxnSpPr>
        <p:spPr>
          <a:xfrm flipV="1">
            <a:off x="7570115" y="4833257"/>
            <a:ext cx="0" cy="14498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F2A61C95-4925-D93A-DB0F-CA08751A4098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F8CD0D0-3E12-D546-F4B1-90C991DCFE3D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1207924-4A5A-F27B-8E6D-2F1F54F201BA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830310A-B797-9447-35E2-F1C64AC1152D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FD5A55D-3E7D-A2A3-B45D-C6E42FA559E8}"/>
              </a:ext>
            </a:extLst>
          </p:cNvPr>
          <p:cNvSpPr/>
          <p:nvPr/>
        </p:nvSpPr>
        <p:spPr>
          <a:xfrm>
            <a:off x="8632018" y="611039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5627521-177D-1C2C-7C57-BCC65047B344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CD72A57A-8F8E-16F2-0883-216522C99784}"/>
              </a:ext>
            </a:extLst>
          </p:cNvPr>
          <p:cNvSpPr txBox="1">
            <a:spLocks/>
          </p:cNvSpPr>
          <p:nvPr/>
        </p:nvSpPr>
        <p:spPr>
          <a:xfrm>
            <a:off x="6456362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2AF982-A386-41F1-C68F-F659FB440136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B17B9D-00BE-D727-7B07-DF25F5FA6405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FB9F15-A918-2F86-9846-66E7B23E9B8B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0C7F58-07F9-7D0D-5EA3-9145FA4E765E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lose-up of a rock&#10;&#10;AI-generated content may be incorrect.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911208" cy="1530521"/>
          </a:xfrm>
        </p:spPr>
        <p:txBody>
          <a:bodyPr/>
          <a:lstStyle/>
          <a:p>
            <a:r>
              <a:rPr lang="en-AU" sz="1600" dirty="0" err="1"/>
              <a:t>Walaupun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Barossa Valley sangat </a:t>
            </a:r>
            <a:r>
              <a:rPr lang="en-AU" sz="1600" dirty="0" err="1"/>
              <a:t>bervariasi</a:t>
            </a:r>
            <a:r>
              <a:rPr lang="en-AU" sz="1600" dirty="0"/>
              <a:t>, </a:t>
            </a:r>
            <a:r>
              <a:rPr lang="en-AU" sz="1600" dirty="0" err="1"/>
              <a:t>biasanya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tersebut</a:t>
            </a:r>
            <a:r>
              <a:rPr lang="en-AU" sz="1600" dirty="0"/>
              <a:t> kaya dan </a:t>
            </a:r>
            <a:r>
              <a:rPr lang="en-AU" sz="1600" dirty="0" err="1"/>
              <a:t>dalam</a:t>
            </a:r>
            <a:r>
              <a:rPr lang="en-AU" sz="1600" dirty="0"/>
              <a:t> dan </a:t>
            </a:r>
            <a:r>
              <a:rPr lang="en-AU" sz="1600" dirty="0" err="1"/>
              <a:t>semuanya</a:t>
            </a:r>
            <a:r>
              <a:rPr lang="en-AU" sz="1600" dirty="0"/>
              <a:t> </a:t>
            </a:r>
            <a:r>
              <a:rPr lang="en-AU" sz="1600" dirty="0" err="1"/>
              <a:t>termasuk</a:t>
            </a:r>
            <a:r>
              <a:rPr lang="en-AU" sz="1600" dirty="0"/>
              <a:t> </a:t>
            </a:r>
            <a:r>
              <a:rPr lang="en-AU" sz="1600" dirty="0" err="1"/>
              <a:t>dalam</a:t>
            </a:r>
            <a:r>
              <a:rPr lang="en-AU" sz="1600" dirty="0"/>
              <a:t> </a:t>
            </a:r>
            <a:r>
              <a:rPr lang="en-AU" sz="1600" dirty="0" err="1"/>
              <a:t>satu</a:t>
            </a:r>
            <a:r>
              <a:rPr lang="en-AU" sz="1600" dirty="0"/>
              <a:t> </a:t>
            </a:r>
            <a:r>
              <a:rPr lang="en-AU" sz="1600" dirty="0" err="1"/>
              <a:t>keluarga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lempung</a:t>
            </a:r>
            <a:r>
              <a:rPr lang="en-AU" sz="1600" dirty="0"/>
              <a:t> yang </a:t>
            </a:r>
            <a:r>
              <a:rPr lang="en-AU" sz="1600" dirty="0" err="1"/>
              <a:t>relatif</a:t>
            </a:r>
            <a:r>
              <a:rPr lang="en-AU" sz="1600" dirty="0"/>
              <a:t> </a:t>
            </a:r>
            <a:r>
              <a:rPr lang="en-AU" sz="1600" dirty="0" err="1"/>
              <a:t>memiliki</a:t>
            </a:r>
            <a:r>
              <a:rPr lang="en-AU" sz="1600" dirty="0"/>
              <a:t> </a:t>
            </a:r>
            <a:r>
              <a:rPr lang="en-AU" sz="1600" dirty="0" err="1"/>
              <a:t>fertilitas</a:t>
            </a:r>
            <a:r>
              <a:rPr lang="en-AU" sz="1600" dirty="0"/>
              <a:t> </a:t>
            </a:r>
            <a:r>
              <a:rPr lang="en-AU" sz="1600" dirty="0" err="1"/>
              <a:t>rendah</a:t>
            </a:r>
            <a:r>
              <a:rPr lang="en-AU" sz="1600" dirty="0"/>
              <a:t> </a:t>
            </a:r>
            <a:r>
              <a:rPr lang="en-AU" sz="1600" dirty="0" err="1"/>
              <a:t>hingga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yang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berpasir</a:t>
            </a:r>
            <a:r>
              <a:rPr lang="en-AU" sz="1600" dirty="0"/>
              <a:t>, </a:t>
            </a:r>
            <a:r>
              <a:rPr lang="en-AU" sz="1600" dirty="0" err="1"/>
              <a:t>merentang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abu-abu</a:t>
            </a:r>
            <a:r>
              <a:rPr lang="en-AU" sz="1600" dirty="0"/>
              <a:t> </a:t>
            </a:r>
            <a:r>
              <a:rPr lang="en-AU" sz="1600" dirty="0" err="1"/>
              <a:t>hingga</a:t>
            </a:r>
            <a:r>
              <a:rPr lang="en-AU" sz="1600" dirty="0"/>
              <a:t> </a:t>
            </a:r>
            <a:r>
              <a:rPr lang="en-AU" sz="1600" dirty="0" err="1"/>
              <a:t>coklat</a:t>
            </a:r>
            <a:r>
              <a:rPr lang="en-AU" sz="1600" dirty="0"/>
              <a:t> </a:t>
            </a:r>
            <a:r>
              <a:rPr lang="en-AU" sz="1600" dirty="0" err="1"/>
              <a:t>hingga</a:t>
            </a:r>
            <a:r>
              <a:rPr lang="en-AU" sz="1600" dirty="0"/>
              <a:t> </a:t>
            </a:r>
            <a:r>
              <a:rPr lang="en-AU" sz="1600" dirty="0" err="1"/>
              <a:t>merah</a:t>
            </a:r>
            <a:r>
              <a:rPr lang="en-AU" sz="1600" dirty="0"/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5397D3-38D1-0FE1-8C7B-B14221033921}"/>
              </a:ext>
            </a:extLst>
          </p:cNvPr>
          <p:cNvSpPr txBox="1"/>
          <p:nvPr/>
        </p:nvSpPr>
        <p:spPr>
          <a:xfrm>
            <a:off x="6339351" y="1081795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accent5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BAROSSA VALLEY</a:t>
            </a: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096000" cy="6858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55618" y="5631916"/>
            <a:ext cx="3488879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IKLIM LEBIH DINGIN DENGAN</a:t>
            </a:r>
          </a:p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BERAGAM IKLIM MESO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555618" y="5115573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accent5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MEDITERANIA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B1D1AD8-5F24-1DA7-832E-45E80AF8430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543D80B5-0D44-A118-EFC5-B304A51F00AA}"/>
              </a:ext>
            </a:extLst>
          </p:cNvPr>
          <p:cNvSpPr txBox="1">
            <a:spLocks/>
          </p:cNvSpPr>
          <p:nvPr/>
        </p:nvSpPr>
        <p:spPr>
          <a:xfrm>
            <a:off x="6513634" y="2422713"/>
            <a:ext cx="3021653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EDEN VALLEY 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310–540M (1,017–1,472KAKI)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DC237A-3664-47C8-3CED-7DA0E8322FC3}"/>
              </a:ext>
            </a:extLst>
          </p:cNvPr>
          <p:cNvCxnSpPr>
            <a:cxnSpLocks/>
          </p:cNvCxnSpPr>
          <p:nvPr/>
        </p:nvCxnSpPr>
        <p:spPr>
          <a:xfrm>
            <a:off x="7869861" y="528973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9C8753-1364-39F3-E373-8DA6ABE35074}"/>
              </a:ext>
            </a:extLst>
          </p:cNvPr>
          <p:cNvCxnSpPr>
            <a:cxnSpLocks/>
          </p:cNvCxnSpPr>
          <p:nvPr/>
        </p:nvCxnSpPr>
        <p:spPr>
          <a:xfrm flipV="1">
            <a:off x="7869861" y="3818917"/>
            <a:ext cx="0" cy="147082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CB555BE3-2104-9BD2-C584-FBB91F7CF746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2001707-1100-2E61-1024-F575CC1A5D11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573BA45-D3E0-FDB6-8B2F-A8EA893114F4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5339FB7-C5C8-D6E1-FE2B-B5971EB4ADBF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5625071-93F4-A779-90B9-E6E977E1352C}"/>
              </a:ext>
            </a:extLst>
          </p:cNvPr>
          <p:cNvSpPr/>
          <p:nvPr/>
        </p:nvSpPr>
        <p:spPr>
          <a:xfrm>
            <a:off x="8931764" y="511707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68D3C9-7677-20B6-4D5D-B08C054FE437}"/>
              </a:ext>
            </a:extLst>
          </p:cNvPr>
          <p:cNvSpPr txBox="1">
            <a:spLocks/>
          </p:cNvSpPr>
          <p:nvPr/>
        </p:nvSpPr>
        <p:spPr>
          <a:xfrm>
            <a:off x="623888" y="4552835"/>
            <a:ext cx="5334275" cy="82091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</a:rPr>
              <a:t>IKLIM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19076BE3-B491-9641-5C59-82244F61C764}"/>
              </a:ext>
            </a:extLst>
          </p:cNvPr>
          <p:cNvSpPr txBox="1">
            <a:spLocks/>
          </p:cNvSpPr>
          <p:nvPr/>
        </p:nvSpPr>
        <p:spPr>
          <a:xfrm>
            <a:off x="6456362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A881FE-C186-C53E-C267-EE1CD1257B76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14D8CE-F47C-81A6-39B8-86E598100E90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2F84BB-2F20-DE7C-EA69-20275AE58B49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24A8E9-8CBA-3F1D-EB7B-62CF4CAF4A0A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437274"/>
            <a:ext cx="3892323" cy="1530521"/>
          </a:xfrm>
        </p:spPr>
        <p:txBody>
          <a:bodyPr/>
          <a:lstStyle/>
          <a:p>
            <a:r>
              <a:rPr lang="en-AU" sz="1600" dirty="0"/>
              <a:t>Dataran Eden Valley yang </a:t>
            </a:r>
            <a:r>
              <a:rPr lang="en-AU" sz="1600" dirty="0" err="1"/>
              <a:t>bervariasi</a:t>
            </a:r>
            <a:r>
              <a:rPr lang="en-AU" sz="1600" dirty="0"/>
              <a:t> </a:t>
            </a:r>
            <a:r>
              <a:rPr lang="en-AU" sz="1600" dirty="0" err="1"/>
              <a:t>berarti</a:t>
            </a:r>
            <a:r>
              <a:rPr lang="en-AU" sz="1600" dirty="0"/>
              <a:t> </a:t>
            </a:r>
            <a:r>
              <a:rPr lang="en-AU" sz="1600" dirty="0" err="1"/>
              <a:t>ada</a:t>
            </a:r>
            <a:r>
              <a:rPr lang="en-AU" sz="1600" dirty="0"/>
              <a:t> </a:t>
            </a:r>
            <a:r>
              <a:rPr lang="en-AU" sz="1600" dirty="0" err="1"/>
              <a:t>sejumlah</a:t>
            </a:r>
            <a:r>
              <a:rPr lang="en-AU" sz="1600" dirty="0"/>
              <a:t> </a:t>
            </a:r>
            <a:r>
              <a:rPr lang="en-AU" sz="1600" dirty="0" err="1"/>
              <a:t>tipe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. Yang paling </a:t>
            </a:r>
            <a:r>
              <a:rPr lang="en-AU" sz="1600" dirty="0" err="1"/>
              <a:t>umum</a:t>
            </a:r>
            <a:r>
              <a:rPr lang="en-AU" sz="1600" dirty="0"/>
              <a:t> </a:t>
            </a:r>
            <a:r>
              <a:rPr lang="en-AU" sz="1600" dirty="0" err="1"/>
              <a:t>ditemukan</a:t>
            </a:r>
            <a:r>
              <a:rPr lang="en-AU" sz="1600" dirty="0"/>
              <a:t> </a:t>
            </a:r>
            <a:r>
              <a:rPr lang="en-AU" sz="1600" dirty="0" err="1"/>
              <a:t>dangkal</a:t>
            </a:r>
            <a:r>
              <a:rPr lang="en-AU" sz="1600" dirty="0"/>
              <a:t> dan </a:t>
            </a:r>
            <a:r>
              <a:rPr lang="en-AU" sz="1600" dirty="0" err="1"/>
              <a:t>berbatu</a:t>
            </a:r>
            <a:r>
              <a:rPr lang="en-AU" sz="1600" dirty="0"/>
              <a:t>-batu, dan </a:t>
            </a:r>
            <a:r>
              <a:rPr lang="en-AU" sz="1600" dirty="0" err="1"/>
              <a:t>bervariasi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warna</a:t>
            </a:r>
            <a:r>
              <a:rPr lang="en-AU" sz="1600" dirty="0"/>
              <a:t> </a:t>
            </a:r>
            <a:r>
              <a:rPr lang="en-AU" sz="1600" dirty="0" err="1"/>
              <a:t>abu-abu</a:t>
            </a:r>
            <a:r>
              <a:rPr lang="en-AU" sz="1600" dirty="0"/>
              <a:t> </a:t>
            </a:r>
            <a:r>
              <a:rPr lang="en-AU" sz="1600" dirty="0" err="1"/>
              <a:t>hingga</a:t>
            </a:r>
            <a:r>
              <a:rPr lang="en-AU" sz="1600" dirty="0"/>
              <a:t> </a:t>
            </a:r>
            <a:r>
              <a:rPr lang="en-AU" sz="1600" dirty="0" err="1"/>
              <a:t>coklat</a:t>
            </a:r>
            <a:r>
              <a:rPr lang="en-AU" sz="1600" dirty="0"/>
              <a:t>, dan </a:t>
            </a:r>
            <a:r>
              <a:rPr lang="en-AU" sz="1600" dirty="0" err="1"/>
              <a:t>mulai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lempung</a:t>
            </a:r>
            <a:r>
              <a:rPr lang="en-AU" sz="1600" dirty="0"/>
              <a:t> </a:t>
            </a:r>
            <a:r>
              <a:rPr lang="en-AU" sz="1600" dirty="0" err="1"/>
              <a:t>berpasir</a:t>
            </a:r>
            <a:r>
              <a:rPr lang="en-AU" sz="1600" dirty="0"/>
              <a:t> </a:t>
            </a:r>
            <a:r>
              <a:rPr lang="en-AU" sz="1600" dirty="0" err="1"/>
              <a:t>hingga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liat</a:t>
            </a:r>
            <a:r>
              <a:rPr lang="en-AU" sz="1600" dirty="0"/>
              <a:t>. </a:t>
            </a:r>
          </a:p>
        </p:txBody>
      </p:sp>
      <p:pic>
        <p:nvPicPr>
          <p:cNvPr id="8" name="Picture Placeholder 7" descr="A close-up of hands holding small pieces of food&#10;&#10;AI-generated content may be incorrect.">
            <a:extLst>
              <a:ext uri="{FF2B5EF4-FFF2-40B4-BE49-F238E27FC236}">
                <a16:creationId xmlns:a16="http://schemas.microsoft.com/office/drawing/2014/main" id="{42C97ACA-08F4-ED81-F987-9343CC10CCB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41283F-C00B-3643-7EB6-9AAEC181FA72}"/>
              </a:ext>
            </a:extLst>
          </p:cNvPr>
          <p:cNvSpPr txBox="1"/>
          <p:nvPr/>
        </p:nvSpPr>
        <p:spPr>
          <a:xfrm>
            <a:off x="6339351" y="1081795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accent5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EDEN VALLEY</a:t>
            </a:r>
          </a:p>
        </p:txBody>
      </p:sp>
    </p:spTree>
    <p:extLst>
      <p:ext uri="{BB962C8B-B14F-4D97-AF65-F5344CB8AC3E}">
        <p14:creationId xmlns:p14="http://schemas.microsoft.com/office/powerpoint/2010/main" val="334624199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holding a bunch of grapes&#10;&#10;AI-generated content may be incorrect.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BUDIDAYA DAN PEMBUATAN ANGGUR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DI BAROSSA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6444A-1B6F-B234-9F24-6B52963EA6AF}"/>
              </a:ext>
            </a:extLst>
          </p:cNvPr>
          <p:cNvSpPr txBox="1">
            <a:spLocks/>
          </p:cNvSpPr>
          <p:nvPr/>
        </p:nvSpPr>
        <p:spPr>
          <a:xfrm>
            <a:off x="630419" y="2322010"/>
            <a:ext cx="4829691" cy="15955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en-AU" sz="2000" dirty="0">
                <a:solidFill>
                  <a:srgbClr val="B2D8BE"/>
                </a:solidFill>
              </a:rPr>
              <a:t>MENUMBUHKAN ANGGUR: </a:t>
            </a:r>
            <a:br>
              <a:rPr lang="en-AU" sz="2000" dirty="0">
                <a:solidFill>
                  <a:srgbClr val="B2D8BE"/>
                </a:solidFill>
              </a:rPr>
            </a:br>
            <a:r>
              <a:rPr lang="en-AU" sz="2000" dirty="0">
                <a:solidFill>
                  <a:srgbClr val="B2D8BE"/>
                </a:solidFill>
              </a:rPr>
              <a:t>TRADISI BERTEMU INOVASI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Lebih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500 </a:t>
            </a:r>
            <a:r>
              <a:rPr lang="en-AU" dirty="0" err="1">
                <a:solidFill>
                  <a:schemeClr val="bg1"/>
                </a:solidFill>
              </a:rPr>
              <a:t>petani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Petani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generasi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kelima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keenam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Berkembangnya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fokus</a:t>
            </a:r>
            <a:r>
              <a:rPr lang="en-AU" dirty="0">
                <a:solidFill>
                  <a:schemeClr val="bg1"/>
                </a:solidFill>
              </a:rPr>
              <a:t> pada </a:t>
            </a:r>
            <a:r>
              <a:rPr lang="en-AU" dirty="0" err="1">
                <a:solidFill>
                  <a:schemeClr val="bg1"/>
                </a:solidFill>
              </a:rPr>
              <a:t>praktek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budidaya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berkesinambungan</a:t>
            </a:r>
            <a:r>
              <a:rPr lang="en-AU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C10418-BA0F-1A19-73AA-B6ED74D4FA43}"/>
              </a:ext>
            </a:extLst>
          </p:cNvPr>
          <p:cNvSpPr txBox="1">
            <a:spLocks/>
          </p:cNvSpPr>
          <p:nvPr/>
        </p:nvSpPr>
        <p:spPr>
          <a:xfrm>
            <a:off x="630419" y="4876469"/>
            <a:ext cx="5333819" cy="15955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en-AU" sz="2000" dirty="0">
                <a:solidFill>
                  <a:srgbClr val="B2D8BE"/>
                </a:solidFill>
              </a:rPr>
              <a:t>PANEN: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AU" sz="1600" b="1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Barossa Valley: </a:t>
            </a:r>
            <a:r>
              <a:rPr lang="en-AU" dirty="0" err="1">
                <a:solidFill>
                  <a:schemeClr val="bg1"/>
                </a:solidFill>
              </a:rPr>
              <a:t>Pertengahan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Februari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hingga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akhir</a:t>
            </a:r>
            <a:r>
              <a:rPr lang="en-AU" dirty="0">
                <a:solidFill>
                  <a:schemeClr val="bg1"/>
                </a:solidFill>
              </a:rPr>
              <a:t> April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en-AU" sz="1600" b="1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Eden Valley: </a:t>
            </a:r>
            <a:r>
              <a:rPr lang="en-AU" dirty="0" err="1">
                <a:solidFill>
                  <a:schemeClr val="bg1"/>
                </a:solidFill>
              </a:rPr>
              <a:t>Pertengahan</a:t>
            </a:r>
            <a:r>
              <a:rPr lang="en-AU" dirty="0">
                <a:solidFill>
                  <a:schemeClr val="bg1"/>
                </a:solidFill>
              </a:rPr>
              <a:t> Maret </a:t>
            </a:r>
            <a:r>
              <a:rPr lang="en-AU" dirty="0" err="1">
                <a:solidFill>
                  <a:schemeClr val="bg1"/>
                </a:solidFill>
              </a:rPr>
              <a:t>hingga</a:t>
            </a:r>
            <a:r>
              <a:rPr lang="en-AU" dirty="0">
                <a:solidFill>
                  <a:schemeClr val="bg1"/>
                </a:solidFill>
              </a:rPr>
              <a:t> April/</a:t>
            </a:r>
            <a:r>
              <a:rPr lang="en-AU" dirty="0" err="1">
                <a:solidFill>
                  <a:schemeClr val="bg1"/>
                </a:solidFill>
              </a:rPr>
              <a:t>awal</a:t>
            </a:r>
            <a:r>
              <a:rPr lang="en-AU" dirty="0">
                <a:solidFill>
                  <a:schemeClr val="bg1"/>
                </a:solidFill>
              </a:rPr>
              <a:t> May </a:t>
            </a:r>
            <a:endParaRPr lang="en-AU" sz="1600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en-AU" sz="1600" b="1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High Eden: </a:t>
            </a:r>
            <a:r>
              <a:rPr lang="en-AU" dirty="0" err="1">
                <a:solidFill>
                  <a:schemeClr val="bg1"/>
                </a:solidFill>
              </a:rPr>
              <a:t>Hingga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satu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bulan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setelah</a:t>
            </a:r>
            <a:r>
              <a:rPr lang="en-AU" dirty="0">
                <a:solidFill>
                  <a:schemeClr val="bg1"/>
                </a:solidFill>
              </a:rPr>
              <a:t> Eden Valley</a:t>
            </a: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B92D52-1A91-3C89-F550-6B14E4A4DD4D}"/>
              </a:ext>
            </a:extLst>
          </p:cNvPr>
          <p:cNvSpPr txBox="1"/>
          <p:nvPr/>
        </p:nvSpPr>
        <p:spPr>
          <a:xfrm>
            <a:off x="509959" y="6039973"/>
            <a:ext cx="2430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dirty="0"/>
              <a:t>MASERASI</a:t>
            </a:r>
          </a:p>
          <a:p>
            <a:pPr algn="ctr"/>
            <a:r>
              <a:rPr lang="en-AU" sz="1600" dirty="0"/>
              <a:t>DINGIN</a:t>
            </a:r>
          </a:p>
          <a:p>
            <a:pPr>
              <a:buClr>
                <a:srgbClr val="601329"/>
              </a:buClr>
            </a:pPr>
            <a:endParaRPr lang="en-US" sz="1600" dirty="0">
              <a:solidFill>
                <a:schemeClr val="bg1">
                  <a:lumMod val="95000"/>
                </a:schemeClr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0159C-F7E4-540F-F29F-CD8515543086}"/>
              </a:ext>
            </a:extLst>
          </p:cNvPr>
          <p:cNvSpPr txBox="1"/>
          <p:nvPr/>
        </p:nvSpPr>
        <p:spPr>
          <a:xfrm>
            <a:off x="9448203" y="6038157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dirty="0"/>
              <a:t>BERBAGAI TIPE RAGI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8E57BA-FEAA-BB2B-FA15-1A0AC54C4FA1}"/>
              </a:ext>
            </a:extLst>
          </p:cNvPr>
          <p:cNvSpPr txBox="1"/>
          <p:nvPr/>
        </p:nvSpPr>
        <p:spPr>
          <a:xfrm>
            <a:off x="6538970" y="6038157"/>
            <a:ext cx="2430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dirty="0"/>
              <a:t>FERMENTASI TANDAN ANGGUR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C4868E-DE7D-BC35-0DEA-A87F8D156851}"/>
              </a:ext>
            </a:extLst>
          </p:cNvPr>
          <p:cNvSpPr txBox="1"/>
          <p:nvPr/>
        </p:nvSpPr>
        <p:spPr>
          <a:xfrm>
            <a:off x="3396603" y="6038157"/>
            <a:ext cx="2430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dirty="0"/>
              <a:t>MASERASI PASCA FERMENTASI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BF8A79-A1A3-1CFC-5FCD-90EBDEB16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104" y="2956778"/>
            <a:ext cx="1816100" cy="2997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2D6961-98B4-4087-34A9-C646F3598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557" y="3608928"/>
            <a:ext cx="2087383" cy="1831383"/>
          </a:xfrm>
          <a:prstGeom prst="rect">
            <a:avLst/>
          </a:prstGeom>
        </p:spPr>
      </p:pic>
      <p:sp>
        <p:nvSpPr>
          <p:cNvPr id="16" name="Title 2">
            <a:extLst>
              <a:ext uri="{FF2B5EF4-FFF2-40B4-BE49-F238E27FC236}">
                <a16:creationId xmlns:a16="http://schemas.microsoft.com/office/drawing/2014/main" id="{B034495F-D3CD-2560-774A-AA8F5A41D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87040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PEMBUATAN ANGGUR: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1B596968-CB41-0655-4957-C0B70AC764E9}"/>
              </a:ext>
            </a:extLst>
          </p:cNvPr>
          <p:cNvSpPr txBox="1">
            <a:spLocks/>
          </p:cNvSpPr>
          <p:nvPr/>
        </p:nvSpPr>
        <p:spPr>
          <a:xfrm>
            <a:off x="623888" y="1054904"/>
            <a:ext cx="7367698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KEASLIAN DAN</a:t>
            </a:r>
          </a:p>
          <a:p>
            <a:r>
              <a:rPr lang="en-US" dirty="0">
                <a:solidFill>
                  <a:schemeClr val="accent1"/>
                </a:solidFill>
              </a:rPr>
              <a:t>EKSPERIMENTAS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260E7C-D8B4-C057-7681-5032266C8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597" y="2949647"/>
            <a:ext cx="1816100" cy="29971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B40A97-F28E-21AE-B335-4FAEE26D93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4013" y="2103437"/>
            <a:ext cx="815145" cy="13255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1BF871-563E-A3F3-495C-1139DD3D3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325" y="2956778"/>
            <a:ext cx="1816100" cy="299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0A54B6-62F6-CF38-CCF9-73E5447EBB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5154" y="2611042"/>
            <a:ext cx="652907" cy="57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8277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3155807-305F-EBC5-4401-F158F1D28962}"/>
              </a:ext>
            </a:extLst>
          </p:cNvPr>
          <p:cNvSpPr txBox="1"/>
          <p:nvPr/>
        </p:nvSpPr>
        <p:spPr>
          <a:xfrm>
            <a:off x="493572" y="5576180"/>
            <a:ext cx="42526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dirty="0"/>
              <a:t>OAK BAREL PERANCIS DAN AMERIKA, TONG BETON TERBUKA, TANGKI BAJA TAHAN KARAT </a:t>
            </a:r>
            <a:r>
              <a:rPr lang="en-AU" sz="1600" i="1" dirty="0"/>
              <a:t>(STAINLESS STEEL) </a:t>
            </a:r>
            <a:r>
              <a:rPr lang="en-AU" sz="1600" dirty="0"/>
              <a:t>BESAR DAN </a:t>
            </a:r>
            <a:r>
              <a:rPr lang="en-AU" sz="1600" i="1" dirty="0"/>
              <a:t>AMPHORA</a:t>
            </a:r>
          </a:p>
          <a:p>
            <a:pPr>
              <a:buClr>
                <a:srgbClr val="601329"/>
              </a:buClr>
            </a:pPr>
            <a:endParaRPr lang="en-US" sz="1600" dirty="0">
              <a:solidFill>
                <a:schemeClr val="bg1">
                  <a:lumMod val="95000"/>
                </a:schemeClr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667F8A-2C4F-E3C4-33DA-AA611A72CB3B}"/>
              </a:ext>
            </a:extLst>
          </p:cNvPr>
          <p:cNvSpPr txBox="1"/>
          <p:nvPr/>
        </p:nvSpPr>
        <p:spPr>
          <a:xfrm>
            <a:off x="5306791" y="5604177"/>
            <a:ext cx="25314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dirty="0"/>
              <a:t>PENAMBAHAN ASAM TARTRAT</a:t>
            </a:r>
          </a:p>
          <a:p>
            <a:pPr algn="ctr"/>
            <a:r>
              <a:rPr lang="en-AU" sz="1600" dirty="0"/>
              <a:t>pada </a:t>
            </a:r>
            <a:r>
              <a:rPr lang="en-AU" sz="1600" dirty="0" err="1"/>
              <a:t>beberapa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iklim</a:t>
            </a:r>
            <a:r>
              <a:rPr lang="en-AU" sz="1600" dirty="0"/>
              <a:t> </a:t>
            </a:r>
            <a:r>
              <a:rPr lang="en-AU" sz="1600" dirty="0" err="1"/>
              <a:t>hangat</a:t>
            </a:r>
            <a:endParaRPr lang="en-AU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657860-08AE-07F0-8AC1-03E924A1237A}"/>
              </a:ext>
            </a:extLst>
          </p:cNvPr>
          <p:cNvSpPr txBox="1"/>
          <p:nvPr/>
        </p:nvSpPr>
        <p:spPr>
          <a:xfrm>
            <a:off x="8268460" y="5604177"/>
            <a:ext cx="2531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dirty="0"/>
              <a:t>TUTUP BOTOL BERULIR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E7F9A76-AAFE-91DE-DD22-1118D53294B0}"/>
              </a:ext>
            </a:extLst>
          </p:cNvPr>
          <p:cNvGrpSpPr/>
          <p:nvPr/>
        </p:nvGrpSpPr>
        <p:grpSpPr>
          <a:xfrm>
            <a:off x="1629369" y="2765296"/>
            <a:ext cx="2180467" cy="2728381"/>
            <a:chOff x="1404944" y="2243602"/>
            <a:chExt cx="2513686" cy="31453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950C97A-E115-0447-E5A3-7D990DD1D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0480" y="2243602"/>
              <a:ext cx="1512776" cy="114885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989CEAE-D5C8-F1F5-B815-86333E868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7840" y="3344714"/>
              <a:ext cx="1170790" cy="198884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7F620A5-0294-348E-05A5-8F0E62DC2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4944" y="3465076"/>
              <a:ext cx="1165727" cy="1923858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C6738609-8867-67C5-FDD7-70ED63B0B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664" y="2845896"/>
            <a:ext cx="1594644" cy="263172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C85AE31F-5955-55B8-24FD-A7E110FD77BD}"/>
              </a:ext>
            </a:extLst>
          </p:cNvPr>
          <p:cNvGrpSpPr/>
          <p:nvPr/>
        </p:nvGrpSpPr>
        <p:grpSpPr>
          <a:xfrm>
            <a:off x="8786830" y="2796210"/>
            <a:ext cx="981104" cy="2554604"/>
            <a:chOff x="8767330" y="2701151"/>
            <a:chExt cx="981104" cy="255460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C88CA4A-F3DB-44A9-E770-C3A32B1B0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35069" y="2701151"/>
              <a:ext cx="713365" cy="2554604"/>
            </a:xfrm>
            <a:prstGeom prst="rect">
              <a:avLst/>
            </a:prstGeom>
          </p:spPr>
        </p:pic>
        <p:sp>
          <p:nvSpPr>
            <p:cNvPr id="24" name="Curved Right Arrow 8">
              <a:extLst>
                <a:ext uri="{FF2B5EF4-FFF2-40B4-BE49-F238E27FC236}">
                  <a16:creationId xmlns:a16="http://schemas.microsoft.com/office/drawing/2014/main" id="{1AEE31D0-FDF4-2EB3-8CB6-71FF9E3EEC5F}"/>
                </a:ext>
              </a:extLst>
            </p:cNvPr>
            <p:cNvSpPr/>
            <p:nvPr/>
          </p:nvSpPr>
          <p:spPr>
            <a:xfrm>
              <a:off x="8767330" y="2765296"/>
              <a:ext cx="705067" cy="524040"/>
            </a:xfrm>
            <a:custGeom>
              <a:avLst/>
              <a:gdLst>
                <a:gd name="connsiteX0" fmla="*/ 0 w 704730"/>
                <a:gd name="connsiteY0" fmla="*/ 164670 h 526943"/>
                <a:gd name="connsiteX1" fmla="*/ 572994 w 704730"/>
                <a:gd name="connsiteY1" fmla="*/ 326437 h 526943"/>
                <a:gd name="connsiteX2" fmla="*/ 572994 w 704730"/>
                <a:gd name="connsiteY2" fmla="*/ 260569 h 526943"/>
                <a:gd name="connsiteX3" fmla="*/ 704730 w 704730"/>
                <a:gd name="connsiteY3" fmla="*/ 395207 h 526943"/>
                <a:gd name="connsiteX4" fmla="*/ 572994 w 704730"/>
                <a:gd name="connsiteY4" fmla="*/ 524040 h 526943"/>
                <a:gd name="connsiteX5" fmla="*/ 572994 w 704730"/>
                <a:gd name="connsiteY5" fmla="*/ 458173 h 526943"/>
                <a:gd name="connsiteX6" fmla="*/ 0 w 704730"/>
                <a:gd name="connsiteY6" fmla="*/ 296406 h 526943"/>
                <a:gd name="connsiteX7" fmla="*/ 0 w 704730"/>
                <a:gd name="connsiteY7" fmla="*/ 164670 h 526943"/>
                <a:gd name="connsiteX0" fmla="*/ 704730 w 704730"/>
                <a:gd name="connsiteY0" fmla="*/ 131736 h 526943"/>
                <a:gd name="connsiteX1" fmla="*/ 58834 w 704730"/>
                <a:gd name="connsiteY1" fmla="*/ 230538 h 526943"/>
                <a:gd name="connsiteX2" fmla="*/ 528224 w 704730"/>
                <a:gd name="connsiteY2" fmla="*/ 5249 h 526943"/>
                <a:gd name="connsiteX3" fmla="*/ 704730 w 704730"/>
                <a:gd name="connsiteY3" fmla="*/ 1 h 526943"/>
                <a:gd name="connsiteX4" fmla="*/ 704730 w 704730"/>
                <a:gd name="connsiteY4" fmla="*/ 131736 h 526943"/>
                <a:gd name="connsiteX0" fmla="*/ 0 w 704730"/>
                <a:gd name="connsiteY0" fmla="*/ 164670 h 526943"/>
                <a:gd name="connsiteX1" fmla="*/ 572994 w 704730"/>
                <a:gd name="connsiteY1" fmla="*/ 326437 h 526943"/>
                <a:gd name="connsiteX2" fmla="*/ 572994 w 704730"/>
                <a:gd name="connsiteY2" fmla="*/ 260569 h 526943"/>
                <a:gd name="connsiteX3" fmla="*/ 704730 w 704730"/>
                <a:gd name="connsiteY3" fmla="*/ 395207 h 526943"/>
                <a:gd name="connsiteX4" fmla="*/ 572994 w 704730"/>
                <a:gd name="connsiteY4" fmla="*/ 524040 h 526943"/>
                <a:gd name="connsiteX5" fmla="*/ 572994 w 704730"/>
                <a:gd name="connsiteY5" fmla="*/ 458173 h 526943"/>
                <a:gd name="connsiteX6" fmla="*/ 0 w 704730"/>
                <a:gd name="connsiteY6" fmla="*/ 296406 h 526943"/>
                <a:gd name="connsiteX7" fmla="*/ 0 w 704730"/>
                <a:gd name="connsiteY7" fmla="*/ 164670 h 526943"/>
                <a:gd name="connsiteX8" fmla="*/ 704730 w 704730"/>
                <a:gd name="connsiteY8" fmla="*/ 0 h 526943"/>
                <a:gd name="connsiteX9" fmla="*/ 704730 w 704730"/>
                <a:gd name="connsiteY9" fmla="*/ 131736 h 526943"/>
                <a:gd name="connsiteX10" fmla="*/ 58834 w 704730"/>
                <a:gd name="connsiteY10" fmla="*/ 230538 h 526943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705067 w 705067"/>
                <a:gd name="connsiteY0" fmla="*/ 13173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705067 w 705067"/>
                <a:gd name="connsiteY3" fmla="*/ 1 h 524040"/>
                <a:gd name="connsiteX4" fmla="*/ 705067 w 705067"/>
                <a:gd name="connsiteY4" fmla="*/ 13173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705067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705067 w 705067"/>
                <a:gd name="connsiteY0" fmla="*/ 13173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705067 w 705067"/>
                <a:gd name="connsiteY3" fmla="*/ 1 h 524040"/>
                <a:gd name="connsiteX4" fmla="*/ 705067 w 705067"/>
                <a:gd name="connsiteY4" fmla="*/ 13173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534586 w 705067"/>
                <a:gd name="connsiteY0" fmla="*/ 13948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705067 w 705067"/>
                <a:gd name="connsiteY3" fmla="*/ 1 h 524040"/>
                <a:gd name="connsiteX4" fmla="*/ 534586 w 705067"/>
                <a:gd name="connsiteY4" fmla="*/ 13948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534586 w 705067"/>
                <a:gd name="connsiteY0" fmla="*/ 13948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89167 w 705067"/>
                <a:gd name="connsiteY3" fmla="*/ 12701 h 524040"/>
                <a:gd name="connsiteX4" fmla="*/ 534586 w 705067"/>
                <a:gd name="connsiteY4" fmla="*/ 13948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99661 w 705067"/>
                <a:gd name="connsiteY0" fmla="*/ 142660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89167 w 705067"/>
                <a:gd name="connsiteY3" fmla="*/ 12701 h 524040"/>
                <a:gd name="connsiteX4" fmla="*/ 499661 w 705067"/>
                <a:gd name="connsiteY4" fmla="*/ 142660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71086 w 705067"/>
                <a:gd name="connsiteY0" fmla="*/ 14583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89167 w 705067"/>
                <a:gd name="connsiteY3" fmla="*/ 12701 h 524040"/>
                <a:gd name="connsiteX4" fmla="*/ 471086 w 705067"/>
                <a:gd name="connsiteY4" fmla="*/ 14583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71086 w 705067"/>
                <a:gd name="connsiteY0" fmla="*/ 14583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95517 w 705067"/>
                <a:gd name="connsiteY3" fmla="*/ 15876 h 524040"/>
                <a:gd name="connsiteX4" fmla="*/ 471086 w 705067"/>
                <a:gd name="connsiteY4" fmla="*/ 14583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82809 w 705067"/>
                <a:gd name="connsiteY0" fmla="*/ 15169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95517 w 705067"/>
                <a:gd name="connsiteY3" fmla="*/ 15876 h 524040"/>
                <a:gd name="connsiteX4" fmla="*/ 482809 w 705067"/>
                <a:gd name="connsiteY4" fmla="*/ 15169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82809 w 705067"/>
                <a:gd name="connsiteY0" fmla="*/ 15169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95517 w 705067"/>
                <a:gd name="connsiteY3" fmla="*/ 15876 h 524040"/>
                <a:gd name="connsiteX4" fmla="*/ 482809 w 705067"/>
                <a:gd name="connsiteY4" fmla="*/ 15169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05067" h="524040" stroke="0" extrusionOk="0">
                  <a:moveTo>
                    <a:pt x="337" y="164670"/>
                  </a:moveTo>
                  <a:cubicBezTo>
                    <a:pt x="337" y="243745"/>
                    <a:pt x="240883" y="311656"/>
                    <a:pt x="573331" y="326437"/>
                  </a:cubicBezTo>
                  <a:lnTo>
                    <a:pt x="573331" y="260569"/>
                  </a:lnTo>
                  <a:lnTo>
                    <a:pt x="705067" y="395207"/>
                  </a:lnTo>
                  <a:lnTo>
                    <a:pt x="573331" y="524040"/>
                  </a:lnTo>
                  <a:lnTo>
                    <a:pt x="573331" y="458173"/>
                  </a:lnTo>
                  <a:cubicBezTo>
                    <a:pt x="240883" y="443391"/>
                    <a:pt x="337" y="375481"/>
                    <a:pt x="337" y="296406"/>
                  </a:cubicBezTo>
                  <a:lnTo>
                    <a:pt x="337" y="164670"/>
                  </a:lnTo>
                  <a:close/>
                </a:path>
                <a:path w="705067" h="524040" fill="darkenLess" stroke="0" extrusionOk="0">
                  <a:moveTo>
                    <a:pt x="482809" y="151696"/>
                  </a:moveTo>
                  <a:cubicBezTo>
                    <a:pt x="384300" y="163419"/>
                    <a:pt x="171258" y="170528"/>
                    <a:pt x="59171" y="230538"/>
                  </a:cubicBezTo>
                  <a:cubicBezTo>
                    <a:pt x="-114247" y="137691"/>
                    <a:pt x="108834" y="30621"/>
                    <a:pt x="528561" y="5249"/>
                  </a:cubicBezTo>
                  <a:cubicBezTo>
                    <a:pt x="586211" y="1764"/>
                    <a:pt x="435969" y="15876"/>
                    <a:pt x="495517" y="15876"/>
                  </a:cubicBezTo>
                  <a:lnTo>
                    <a:pt x="482809" y="151696"/>
                  </a:lnTo>
                  <a:close/>
                </a:path>
                <a:path w="705067" h="524040" fill="none" extrusionOk="0">
                  <a:moveTo>
                    <a:pt x="337" y="164670"/>
                  </a:moveTo>
                  <a:cubicBezTo>
                    <a:pt x="337" y="243745"/>
                    <a:pt x="240883" y="311656"/>
                    <a:pt x="573331" y="326437"/>
                  </a:cubicBezTo>
                  <a:lnTo>
                    <a:pt x="573331" y="260569"/>
                  </a:lnTo>
                  <a:lnTo>
                    <a:pt x="705067" y="395207"/>
                  </a:lnTo>
                  <a:lnTo>
                    <a:pt x="573331" y="524040"/>
                  </a:lnTo>
                  <a:lnTo>
                    <a:pt x="573331" y="458173"/>
                  </a:lnTo>
                  <a:cubicBezTo>
                    <a:pt x="240883" y="443391"/>
                    <a:pt x="337" y="375481"/>
                    <a:pt x="337" y="296406"/>
                  </a:cubicBezTo>
                  <a:lnTo>
                    <a:pt x="337" y="164670"/>
                  </a:lnTo>
                  <a:cubicBezTo>
                    <a:pt x="337" y="73725"/>
                    <a:pt x="160872" y="0"/>
                    <a:pt x="550084" y="0"/>
                  </a:cubicBezTo>
                  <a:cubicBezTo>
                    <a:pt x="550084" y="43912"/>
                    <a:pt x="573332" y="95573"/>
                    <a:pt x="573332" y="139485"/>
                  </a:cubicBezTo>
                  <a:cubicBezTo>
                    <a:pt x="293116" y="139485"/>
                    <a:pt x="171258" y="170528"/>
                    <a:pt x="59171" y="230538"/>
                  </a:cubicBezTo>
                </a:path>
              </a:pathLst>
            </a:custGeom>
            <a:solidFill>
              <a:srgbClr val="AB25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Title 2">
            <a:extLst>
              <a:ext uri="{FF2B5EF4-FFF2-40B4-BE49-F238E27FC236}">
                <a16:creationId xmlns:a16="http://schemas.microsoft.com/office/drawing/2014/main" id="{6DE36964-2709-8556-26D1-859E0BD0BF9F}"/>
              </a:ext>
            </a:extLst>
          </p:cNvPr>
          <p:cNvSpPr txBox="1">
            <a:spLocks/>
          </p:cNvSpPr>
          <p:nvPr/>
        </p:nvSpPr>
        <p:spPr>
          <a:xfrm>
            <a:off x="623888" y="187040"/>
            <a:ext cx="4829691" cy="7857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dirty="0">
                <a:solidFill>
                  <a:schemeClr val="bg2"/>
                </a:solidFill>
              </a:rPr>
              <a:t>PEMBUATAN ANGGUR: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682068AC-287B-5FF3-5E4A-09458C9E2787}"/>
              </a:ext>
            </a:extLst>
          </p:cNvPr>
          <p:cNvSpPr txBox="1">
            <a:spLocks/>
          </p:cNvSpPr>
          <p:nvPr/>
        </p:nvSpPr>
        <p:spPr>
          <a:xfrm>
            <a:off x="623888" y="1054904"/>
            <a:ext cx="7367698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KEASLIAN DAN</a:t>
            </a:r>
          </a:p>
          <a:p>
            <a:r>
              <a:rPr lang="en-US" dirty="0">
                <a:solidFill>
                  <a:schemeClr val="accent1"/>
                </a:solidFill>
              </a:rPr>
              <a:t>EKSPERIMENTAS</a:t>
            </a:r>
          </a:p>
        </p:txBody>
      </p:sp>
    </p:spTree>
    <p:extLst>
      <p:ext uri="{BB962C8B-B14F-4D97-AF65-F5344CB8AC3E}">
        <p14:creationId xmlns:p14="http://schemas.microsoft.com/office/powerpoint/2010/main" val="210883663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lose-up of a vine with grapes growing on it&#10;&#10;AI-generated content may be incorrect.">
            <a:extLst>
              <a:ext uri="{FF2B5EF4-FFF2-40B4-BE49-F238E27FC236}">
                <a16:creationId xmlns:a16="http://schemas.microsoft.com/office/drawing/2014/main" id="{966A6977-47CC-69AD-A6FF-6CC2480ABE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57810"/>
            <a:ext cx="6096000" cy="61142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F78837C-8EF8-46AF-183C-EE9CC570E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SEJARAH PENANAMAN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04DFB2-A9BE-AA9E-F518-E5B5381B4C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935" y="3265187"/>
            <a:ext cx="4470952" cy="1443172"/>
          </a:xfrm>
        </p:spPr>
        <p:txBody>
          <a:bodyPr/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Barossa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memiliki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beberapa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pohon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tertua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di dunia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Shiraz, Grenache, Cabernet Sauvignon, Semillon, Riesling dan Mataro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Pohon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-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pohon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tua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menghasilkan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kompleks</a:t>
            </a:r>
            <a:endParaRPr lang="en-AU" sz="1600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88C0D5-97A4-3E0E-4176-902F4AE3CF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POHON ANGGUR TUA</a:t>
            </a:r>
          </a:p>
        </p:txBody>
      </p:sp>
    </p:spTree>
    <p:extLst>
      <p:ext uri="{BB962C8B-B14F-4D97-AF65-F5344CB8AC3E}">
        <p14:creationId xmlns:p14="http://schemas.microsoft.com/office/powerpoint/2010/main" val="237703336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833AFFAF-4FCC-CB0F-3BEB-91050115148C}"/>
              </a:ext>
            </a:extLst>
          </p:cNvPr>
          <p:cNvSpPr/>
          <p:nvPr/>
        </p:nvSpPr>
        <p:spPr>
          <a:xfrm>
            <a:off x="-108284" y="1416155"/>
            <a:ext cx="12428621" cy="5658413"/>
          </a:xfrm>
          <a:custGeom>
            <a:avLst/>
            <a:gdLst>
              <a:gd name="connsiteX0" fmla="*/ 0 w 12219708"/>
              <a:gd name="connsiteY0" fmla="*/ 2022766 h 4793673"/>
              <a:gd name="connsiteX1" fmla="*/ 27708 w 12219708"/>
              <a:gd name="connsiteY1" fmla="*/ 4793673 h 4793673"/>
              <a:gd name="connsiteX2" fmla="*/ 12219708 w 12219708"/>
              <a:gd name="connsiteY2" fmla="*/ 4765964 h 4793673"/>
              <a:gd name="connsiteX3" fmla="*/ 12205852 w 12219708"/>
              <a:gd name="connsiteY3" fmla="*/ 0 h 4793673"/>
              <a:gd name="connsiteX4" fmla="*/ 0 w 12219708"/>
              <a:gd name="connsiteY4" fmla="*/ 2022766 h 4793673"/>
              <a:gd name="connsiteX5" fmla="*/ 0 w 12205855"/>
              <a:gd name="connsiteY5" fmla="*/ 2008910 h 543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9708" h="4793673">
                <a:moveTo>
                  <a:pt x="0" y="2022766"/>
                </a:moveTo>
                <a:cubicBezTo>
                  <a:pt x="4618" y="3163457"/>
                  <a:pt x="23090" y="3652982"/>
                  <a:pt x="27708" y="4793673"/>
                </a:cubicBezTo>
                <a:lnTo>
                  <a:pt x="12219708" y="4765964"/>
                </a:lnTo>
                <a:cubicBezTo>
                  <a:pt x="12215090" y="2964873"/>
                  <a:pt x="12212780" y="2382982"/>
                  <a:pt x="12205852" y="0"/>
                </a:cubicBezTo>
                <a:cubicBezTo>
                  <a:pt x="10988960" y="16163"/>
                  <a:pt x="5354782" y="1062185"/>
                  <a:pt x="0" y="202276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  <a:latin typeface="Inter Display" panose="02000503000000020004" pitchFamily="2" charset="0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0A7DF60-0072-4EBA-9DDC-4467DD424BED}"/>
              </a:ext>
            </a:extLst>
          </p:cNvPr>
          <p:cNvSpPr txBox="1"/>
          <p:nvPr/>
        </p:nvSpPr>
        <p:spPr>
          <a:xfrm>
            <a:off x="1322618" y="2263469"/>
            <a:ext cx="3322519" cy="413396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tabLst>
                <a:tab pos="1156236" algn="l"/>
              </a:tabLst>
            </a:pPr>
            <a:endParaRPr lang="en-AU" sz="2722" spc="91">
              <a:solidFill>
                <a:schemeClr val="bg1"/>
              </a:solidFill>
              <a:latin typeface="Inter Display" panose="02000503000000020004" pitchFamily="2" charset="0"/>
              <a:cs typeface="Hellix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B853927-B1C1-4B60-BA3C-61B18CFB69CD}"/>
              </a:ext>
            </a:extLst>
          </p:cNvPr>
          <p:cNvSpPr txBox="1"/>
          <p:nvPr/>
        </p:nvSpPr>
        <p:spPr>
          <a:xfrm>
            <a:off x="582345" y="601308"/>
            <a:ext cx="5666055" cy="203910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BAROSSA </a:t>
            </a: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PIAGAM POHON ANGGUR TUA </a:t>
            </a: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E0E796F-B2CD-7749-B72A-8EB772AE687C}"/>
              </a:ext>
            </a:extLst>
          </p:cNvPr>
          <p:cNvSpPr txBox="1"/>
          <p:nvPr/>
        </p:nvSpPr>
        <p:spPr>
          <a:xfrm>
            <a:off x="2756848" y="4149049"/>
            <a:ext cx="915253" cy="7411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en-AU" sz="16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POHON ANGGUR TUA</a:t>
            </a:r>
            <a:endParaRPr lang="en-US" sz="1600" dirty="0">
              <a:solidFill>
                <a:schemeClr val="accent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D2FAA51-61C5-FC44-3D15-8A283E04AB9E}"/>
              </a:ext>
            </a:extLst>
          </p:cNvPr>
          <p:cNvSpPr txBox="1"/>
          <p:nvPr/>
        </p:nvSpPr>
        <p:spPr>
          <a:xfrm>
            <a:off x="1180735" y="5714128"/>
            <a:ext cx="904569" cy="23865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81000"/>
              </a:lnSpc>
              <a:buClr>
                <a:srgbClr val="F40000"/>
              </a:buClr>
            </a:pPr>
            <a:r>
              <a:rPr lang="en-US" sz="19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05EA5B0-D77F-BD67-BFF3-EB11426103DB}"/>
              </a:ext>
            </a:extLst>
          </p:cNvPr>
          <p:cNvSpPr txBox="1"/>
          <p:nvPr/>
        </p:nvSpPr>
        <p:spPr>
          <a:xfrm>
            <a:off x="2756848" y="5407280"/>
            <a:ext cx="1439497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35+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95147523-ACB7-A906-32F6-D50DFA2DB7D9}"/>
              </a:ext>
            </a:extLst>
          </p:cNvPr>
          <p:cNvSpPr txBox="1"/>
          <p:nvPr/>
        </p:nvSpPr>
        <p:spPr>
          <a:xfrm>
            <a:off x="4641522" y="5407280"/>
            <a:ext cx="1426481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70+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637BF090-741D-49A0-28D8-29C937E2B66E}"/>
              </a:ext>
            </a:extLst>
          </p:cNvPr>
          <p:cNvSpPr txBox="1"/>
          <p:nvPr/>
        </p:nvSpPr>
        <p:spPr>
          <a:xfrm>
            <a:off x="6592912" y="5407280"/>
            <a:ext cx="1867499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100+</a:t>
            </a: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27B7F42D-B2B8-9002-44FB-58094E8EDE2E}"/>
              </a:ext>
            </a:extLst>
          </p:cNvPr>
          <p:cNvSpPr txBox="1"/>
          <p:nvPr/>
        </p:nvSpPr>
        <p:spPr>
          <a:xfrm>
            <a:off x="8979183" y="5407280"/>
            <a:ext cx="1756891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125+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92820535-E883-BBC2-AA9A-86E2EB1F1D34}"/>
              </a:ext>
            </a:extLst>
          </p:cNvPr>
          <p:cNvSpPr txBox="1"/>
          <p:nvPr/>
        </p:nvSpPr>
        <p:spPr>
          <a:xfrm>
            <a:off x="4617063" y="3644666"/>
            <a:ext cx="1505474" cy="7411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en-AU" sz="16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POHON ANGGUR PENYINTAS</a:t>
            </a:r>
            <a:endParaRPr lang="en-US" sz="1600" dirty="0">
              <a:solidFill>
                <a:schemeClr val="accent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6EC5EA46-CEF4-305C-5A45-7ED53E2AD0C5}"/>
              </a:ext>
            </a:extLst>
          </p:cNvPr>
          <p:cNvSpPr txBox="1"/>
          <p:nvPr/>
        </p:nvSpPr>
        <p:spPr>
          <a:xfrm>
            <a:off x="6615224" y="3166601"/>
            <a:ext cx="2083933" cy="4998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en-AU" sz="16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POHON ANGGUR CENTENARIAN</a:t>
            </a:r>
            <a:endParaRPr lang="en-US" sz="1600" dirty="0">
              <a:solidFill>
                <a:schemeClr val="accent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1B1F9E32-F6E9-4F10-77F3-2826F9FFE850}"/>
              </a:ext>
            </a:extLst>
          </p:cNvPr>
          <p:cNvSpPr txBox="1"/>
          <p:nvPr/>
        </p:nvSpPr>
        <p:spPr>
          <a:xfrm>
            <a:off x="8979184" y="2619184"/>
            <a:ext cx="1656242" cy="7411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en-AU" sz="16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POHON ANGGUR LELUHUR</a:t>
            </a:r>
            <a:endParaRPr lang="en-US" sz="1600" dirty="0">
              <a:solidFill>
                <a:schemeClr val="accent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5550D4-E913-B84D-A9DA-15965817E4E0}"/>
              </a:ext>
            </a:extLst>
          </p:cNvPr>
          <p:cNvCxnSpPr/>
          <p:nvPr/>
        </p:nvCxnSpPr>
        <p:spPr>
          <a:xfrm flipH="1" flipV="1">
            <a:off x="2590800" y="4149049"/>
            <a:ext cx="0" cy="192126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CFE856-EFA3-E142-70BE-734AC9956E53}"/>
              </a:ext>
            </a:extLst>
          </p:cNvPr>
          <p:cNvCxnSpPr/>
          <p:nvPr/>
        </p:nvCxnSpPr>
        <p:spPr>
          <a:xfrm flipH="1" flipV="1">
            <a:off x="4490156" y="3694585"/>
            <a:ext cx="0" cy="23757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AF59CB7-1BC8-AFDF-D608-07CF7E687EB9}"/>
              </a:ext>
            </a:extLst>
          </p:cNvPr>
          <p:cNvCxnSpPr/>
          <p:nvPr/>
        </p:nvCxnSpPr>
        <p:spPr>
          <a:xfrm flipH="1" flipV="1">
            <a:off x="6443647" y="3203361"/>
            <a:ext cx="0" cy="28669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9E66A0-E79B-E45A-2CC8-00158CD7E87C}"/>
              </a:ext>
            </a:extLst>
          </p:cNvPr>
          <p:cNvCxnSpPr/>
          <p:nvPr/>
        </p:nvCxnSpPr>
        <p:spPr>
          <a:xfrm flipH="1" flipV="1">
            <a:off x="8808812" y="2676865"/>
            <a:ext cx="0" cy="339345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12714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4692" y="1770536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8124" y="1778557"/>
            <a:ext cx="1270924" cy="3847526"/>
          </a:xfrm>
          <a:prstGeom prst="rect">
            <a:avLst/>
          </a:prstGeom>
        </p:spPr>
      </p:pic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10542249-715E-9469-CB56-331BEBDE67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4734" y="1770536"/>
            <a:ext cx="1270924" cy="3847526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C3F89E92-1BDF-1F91-E390-387925AB7E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471" y="1770536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03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BAROSSA VALLEY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VARIETAS TERATAS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63%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CABERNET</a:t>
            </a:r>
          </a:p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GRENACHE</a:t>
            </a: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4%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MERLOT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212405" y="4019453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901538" y="3910449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986752" y="4019454"/>
            <a:ext cx="18169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6793660" y="4019455"/>
            <a:ext cx="22607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9255296" y="4019455"/>
            <a:ext cx="1395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CFECA8-5FF6-3F2E-DE36-30945E0824F8}"/>
              </a:ext>
            </a:extLst>
          </p:cNvPr>
          <p:cNvSpPr txBox="1"/>
          <p:nvPr/>
        </p:nvSpPr>
        <p:spPr>
          <a:xfrm>
            <a:off x="6506437" y="509719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pemandu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E71B367-04C1-4E0D-70CF-4B06A72A3F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21760" y="1973579"/>
            <a:ext cx="1178969" cy="3569145"/>
          </a:xfrm>
          <a:prstGeom prst="rect">
            <a:avLst/>
          </a:prstGeom>
        </p:spPr>
      </p:pic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7FAE3066-E8FD-315E-8CD1-8E62BDE78C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0978" y="1933074"/>
            <a:ext cx="1182507" cy="3579859"/>
          </a:xfrm>
          <a:prstGeom prst="rect">
            <a:avLst/>
          </a:prstGeom>
        </p:spPr>
      </p:pic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010CEE19-2C29-7573-40EC-CD5552BDD7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0734" y="1770536"/>
            <a:ext cx="1270924" cy="3847526"/>
          </a:xfrm>
          <a:prstGeom prst="rect">
            <a:avLst/>
          </a:prstGeom>
        </p:spPr>
      </p:pic>
      <p:pic>
        <p:nvPicPr>
          <p:cNvPr id="11" name="Picture Placeholder 8">
            <a:extLst>
              <a:ext uri="{FF2B5EF4-FFF2-40B4-BE49-F238E27FC236}">
                <a16:creationId xmlns:a16="http://schemas.microsoft.com/office/drawing/2014/main" id="{7A2D87DB-67FA-4355-5AE6-D696F4A75B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429" y="1770536"/>
            <a:ext cx="1270924" cy="3847526"/>
          </a:xfrm>
          <a:prstGeom prst="rect">
            <a:avLst/>
          </a:prstGeom>
        </p:spPr>
      </p:pic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F712BF80-5497-5D02-E80D-8D323EA2AE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4734" y="1770536"/>
            <a:ext cx="1270924" cy="3847526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99FDAD5E-E0AC-E042-B039-99550D996EB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7932C7C-3022-73D7-2FAF-9F929DF1BC6A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65CB14-801B-55F8-8A11-A313DD0E8524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473542" y="539937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EDEN VALLEY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VARIETAS TERATAS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E71551-DFBD-0317-D9AC-3F1574F0D9DF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RIESLING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30%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D343EC1-08FB-BF77-547D-3967484EE0E0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27%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1824B3-3CA1-70B4-4141-04BFB62A2276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E76CEC9-6368-EF25-F6D9-26D6A9C0A529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292CC8A-442B-AA2F-5491-202BA9475212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CABERNET</a:t>
            </a:r>
          </a:p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10%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A0E4BFA-2755-BA0B-F607-C54D6C33D144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37BE046-163F-AD0F-A728-033EA6915E23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MERLOT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BBD4D1-7A71-C4FE-7F18-CD7D8AB2271D}"/>
              </a:ext>
            </a:extLst>
          </p:cNvPr>
          <p:cNvSpPr txBox="1"/>
          <p:nvPr/>
        </p:nvSpPr>
        <p:spPr>
          <a:xfrm rot="16200000">
            <a:off x="1037385" y="4019453"/>
            <a:ext cx="15405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4C6C39-D206-713C-96F6-A893D71617B6}"/>
              </a:ext>
            </a:extLst>
          </p:cNvPr>
          <p:cNvSpPr txBox="1"/>
          <p:nvPr/>
        </p:nvSpPr>
        <p:spPr>
          <a:xfrm rot="16200000">
            <a:off x="3226950" y="4049269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871AEF-CE71-8B1A-15CC-49731F265895}"/>
              </a:ext>
            </a:extLst>
          </p:cNvPr>
          <p:cNvSpPr txBox="1"/>
          <p:nvPr/>
        </p:nvSpPr>
        <p:spPr>
          <a:xfrm rot="16200000">
            <a:off x="4772855" y="4019454"/>
            <a:ext cx="22607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DF0567-1859-85F3-2820-A27B8C08FA93}"/>
              </a:ext>
            </a:extLst>
          </p:cNvPr>
          <p:cNvSpPr txBox="1"/>
          <p:nvPr/>
        </p:nvSpPr>
        <p:spPr>
          <a:xfrm rot="16200000">
            <a:off x="9255296" y="4019455"/>
            <a:ext cx="1395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720DD2-9B67-B47A-736B-3157957183ED}"/>
              </a:ext>
            </a:extLst>
          </p:cNvPr>
          <p:cNvSpPr txBox="1"/>
          <p:nvPr/>
        </p:nvSpPr>
        <p:spPr>
          <a:xfrm rot="16200000">
            <a:off x="6968103" y="3910450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</p:spTree>
    <p:extLst>
      <p:ext uri="{BB962C8B-B14F-4D97-AF65-F5344CB8AC3E}">
        <p14:creationId xmlns:p14="http://schemas.microsoft.com/office/powerpoint/2010/main" val="4134449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67169"/>
            <a:ext cx="40369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53974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0A9450BE-EDA9-DA19-7EB0-0694C109A1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95857" y="886720"/>
            <a:ext cx="1937783" cy="58663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154413" y="229198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EDEN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1627716"/>
            <a:ext cx="2805709" cy="110286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AROMA LEMON/LIMAU YANG KUAT</a:t>
            </a:r>
          </a:p>
          <a:p>
            <a:pPr algn="ctr">
              <a:spcBef>
                <a:spcPts val="217"/>
              </a:spcBef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insentitas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rasa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baik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/>
          <p:nvPr/>
        </p:nvCxnSpPr>
        <p:spPr>
          <a:xfrm>
            <a:off x="2219110" y="274994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583929" cy="258392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66070" y="2209119"/>
            <a:ext cx="1832762" cy="179010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VARIETAS ANGGUR PUTIH </a:t>
            </a:r>
          </a:p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PALING PENTING YANG</a:t>
            </a:r>
          </a:p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 TERDIRI DARI SEKITAR </a:t>
            </a:r>
          </a:p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¼ DARI TOTAL </a:t>
            </a:r>
            <a:r>
              <a:rPr lang="en-AU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PRODUKSI</a:t>
            </a:r>
            <a:endParaRPr lang="en-AU" sz="1600" dirty="0">
              <a:solidFill>
                <a:schemeClr val="tx1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597712" y="5286538"/>
            <a:ext cx="2805709" cy="119359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PRIMER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Jus lemon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Jus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limau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Apel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hijau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Bunga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jahe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201F74-1579-3130-4797-DB2844643F81}"/>
              </a:ext>
            </a:extLst>
          </p:cNvPr>
          <p:cNvSpPr txBox="1"/>
          <p:nvPr/>
        </p:nvSpPr>
        <p:spPr>
          <a:xfrm>
            <a:off x="3401872" y="5286538"/>
            <a:ext cx="2805709" cy="119359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SEKUNDER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Roti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bakar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Kacang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badam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Madu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Marmalade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546860" y="4525409"/>
            <a:ext cx="454914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/>
          <p:nvPr/>
        </p:nvCxnSpPr>
        <p:spPr>
          <a:xfrm>
            <a:off x="1556170" y="451778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D862B48-2293-2118-9B46-8D7DF76BBE3D}"/>
              </a:ext>
            </a:extLst>
          </p:cNvPr>
          <p:cNvCxnSpPr/>
          <p:nvPr/>
        </p:nvCxnSpPr>
        <p:spPr>
          <a:xfrm>
            <a:off x="4070770" y="451778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962900" y="5198108"/>
            <a:ext cx="3044427" cy="75713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600" dirty="0">
                <a:cs typeface="Hellix SemiBold"/>
              </a:rPr>
              <a:t>TUMBUH SUBUR DI KEBUN ANGGUR PADA KETINGGIAN YANG LEBIH TINGGI </a:t>
            </a:r>
            <a:endParaRPr lang="en-US" sz="1600" dirty="0">
              <a:cs typeface="Hellix SemiBold"/>
            </a:endParaRP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84BFD1A9-D238-53F5-B6BF-A8AA847EFF3F}"/>
              </a:ext>
            </a:extLst>
          </p:cNvPr>
          <p:cNvSpPr txBox="1"/>
          <p:nvPr/>
        </p:nvSpPr>
        <p:spPr>
          <a:xfrm rot="16200000">
            <a:off x="4423551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1E720B25-2B4A-DBCB-23C5-2ED68685355D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78652" y="374364"/>
            <a:ext cx="2114328" cy="6400800"/>
          </a:xfr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E8DC101D-DEF5-39DB-0571-1A8F7D7B7A75}"/>
              </a:ext>
            </a:extLst>
          </p:cNvPr>
          <p:cNvSpPr txBox="1"/>
          <p:nvPr/>
        </p:nvSpPr>
        <p:spPr>
          <a:xfrm rot="16200000">
            <a:off x="7343129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164130-C817-58F9-2C6A-4CE3EF096460}"/>
              </a:ext>
            </a:extLst>
          </p:cNvPr>
          <p:cNvSpPr/>
          <p:nvPr/>
        </p:nvSpPr>
        <p:spPr>
          <a:xfrm>
            <a:off x="2010871" y="1969172"/>
            <a:ext cx="272668" cy="272668"/>
          </a:xfrm>
          <a:prstGeom prst="ellipse">
            <a:avLst/>
          </a:prstGeom>
          <a:solidFill>
            <a:srgbClr val="F7F0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5A606F-4A6A-3B78-FDE0-5346E75A688D}"/>
              </a:ext>
            </a:extLst>
          </p:cNvPr>
          <p:cNvSpPr/>
          <p:nvPr/>
        </p:nvSpPr>
        <p:spPr>
          <a:xfrm>
            <a:off x="2375014" y="1966270"/>
            <a:ext cx="272668" cy="272668"/>
          </a:xfrm>
          <a:prstGeom prst="ellipse">
            <a:avLst/>
          </a:prstGeom>
          <a:solidFill>
            <a:srgbClr val="EBE7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E4DE0A-3156-E185-6BA0-5277D6FBF076}"/>
              </a:ext>
            </a:extLst>
          </p:cNvPr>
          <p:cNvSpPr/>
          <p:nvPr/>
        </p:nvSpPr>
        <p:spPr>
          <a:xfrm>
            <a:off x="2739157" y="1966270"/>
            <a:ext cx="272668" cy="272668"/>
          </a:xfrm>
          <a:prstGeom prst="ellipse">
            <a:avLst/>
          </a:prstGeom>
          <a:solidFill>
            <a:srgbClr val="F4E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F29077-FA8A-2CDB-E97D-A40A19EE4078}"/>
              </a:ext>
            </a:extLst>
          </p:cNvPr>
          <p:cNvSpPr/>
          <p:nvPr/>
        </p:nvSpPr>
        <p:spPr>
          <a:xfrm>
            <a:off x="3103300" y="1966270"/>
            <a:ext cx="272668" cy="272668"/>
          </a:xfrm>
          <a:prstGeom prst="ellipse">
            <a:avLst/>
          </a:prstGeom>
          <a:solidFill>
            <a:srgbClr val="F1E2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33F3771-4282-D452-8E25-D8716D9E49DC}"/>
              </a:ext>
            </a:extLst>
          </p:cNvPr>
          <p:cNvSpPr/>
          <p:nvPr/>
        </p:nvSpPr>
        <p:spPr>
          <a:xfrm>
            <a:off x="3467824" y="1966270"/>
            <a:ext cx="272668" cy="272668"/>
          </a:xfrm>
          <a:prstGeom prst="ellipse">
            <a:avLst/>
          </a:prstGeom>
          <a:solidFill>
            <a:srgbClr val="F0E0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665D82D-136D-E579-CE9A-3DEDF142AE84}"/>
              </a:ext>
            </a:extLst>
          </p:cNvPr>
          <p:cNvSpPr/>
          <p:nvPr/>
        </p:nvSpPr>
        <p:spPr>
          <a:xfrm>
            <a:off x="3832348" y="1966270"/>
            <a:ext cx="272668" cy="272668"/>
          </a:xfrm>
          <a:prstGeom prst="ellipse">
            <a:avLst/>
          </a:prstGeom>
          <a:solidFill>
            <a:srgbClr val="F5D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AC4D748-73A2-2FF0-B26F-439037E69A67}"/>
              </a:ext>
            </a:extLst>
          </p:cNvPr>
          <p:cNvSpPr/>
          <p:nvPr/>
        </p:nvSpPr>
        <p:spPr>
          <a:xfrm>
            <a:off x="4190693" y="1966270"/>
            <a:ext cx="272668" cy="272668"/>
          </a:xfrm>
          <a:prstGeom prst="ellipse">
            <a:avLst/>
          </a:prstGeom>
          <a:solidFill>
            <a:srgbClr val="D19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1270497-E897-4289-F0EB-3818B8B0E1B1}"/>
              </a:ext>
            </a:extLst>
          </p:cNvPr>
          <p:cNvSpPr/>
          <p:nvPr/>
        </p:nvSpPr>
        <p:spPr>
          <a:xfrm>
            <a:off x="4561395" y="1966270"/>
            <a:ext cx="272668" cy="272668"/>
          </a:xfrm>
          <a:prstGeom prst="ellipse">
            <a:avLst/>
          </a:prstGeom>
          <a:solidFill>
            <a:srgbClr val="B3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0DBE59E-8202-2A43-125A-376F32B8C615}"/>
              </a:ext>
            </a:extLst>
          </p:cNvPr>
          <p:cNvSpPr/>
          <p:nvPr/>
        </p:nvSpPr>
        <p:spPr>
          <a:xfrm>
            <a:off x="4925919" y="1966270"/>
            <a:ext cx="272668" cy="272668"/>
          </a:xfrm>
          <a:prstGeom prst="ellipse">
            <a:avLst/>
          </a:prstGeom>
          <a:solidFill>
            <a:srgbClr val="6A3E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9AEF9CD-D63A-FEAF-39B7-0E9108981333}"/>
              </a:ext>
            </a:extLst>
          </p:cNvPr>
          <p:cNvSpPr txBox="1"/>
          <p:nvPr/>
        </p:nvSpPr>
        <p:spPr>
          <a:xfrm>
            <a:off x="1938063" y="2413463"/>
            <a:ext cx="158409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727E905-3D33-773A-D9E9-10C39B8CC9D6}"/>
              </a:ext>
            </a:extLst>
          </p:cNvPr>
          <p:cNvSpPr/>
          <p:nvPr/>
        </p:nvSpPr>
        <p:spPr>
          <a:xfrm>
            <a:off x="2010871" y="31183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21C8CE9-56C6-BF69-99CD-0C9D79ACCFA4}"/>
              </a:ext>
            </a:extLst>
          </p:cNvPr>
          <p:cNvSpPr/>
          <p:nvPr/>
        </p:nvSpPr>
        <p:spPr>
          <a:xfrm>
            <a:off x="2375014" y="3115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9CE1DD-409D-D6E8-2FD3-84F4585A1110}"/>
              </a:ext>
            </a:extLst>
          </p:cNvPr>
          <p:cNvSpPr/>
          <p:nvPr/>
        </p:nvSpPr>
        <p:spPr>
          <a:xfrm>
            <a:off x="2739157" y="3115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8999AB3-78BD-EE6F-D341-682BDE6C7653}"/>
              </a:ext>
            </a:extLst>
          </p:cNvPr>
          <p:cNvSpPr/>
          <p:nvPr/>
        </p:nvSpPr>
        <p:spPr>
          <a:xfrm>
            <a:off x="3103300" y="3115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2D090DD-3AF4-E349-50FC-69C07E42ED6E}"/>
              </a:ext>
            </a:extLst>
          </p:cNvPr>
          <p:cNvSpPr/>
          <p:nvPr/>
        </p:nvSpPr>
        <p:spPr>
          <a:xfrm>
            <a:off x="3467824" y="3115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870CD8C-C143-00D8-34AB-B960F82C9D98}"/>
              </a:ext>
            </a:extLst>
          </p:cNvPr>
          <p:cNvSpPr/>
          <p:nvPr/>
        </p:nvSpPr>
        <p:spPr>
          <a:xfrm>
            <a:off x="3832348" y="31154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DAD3FEE-FD64-2F2C-F165-6E475B6F3011}"/>
              </a:ext>
            </a:extLst>
          </p:cNvPr>
          <p:cNvSpPr/>
          <p:nvPr/>
        </p:nvSpPr>
        <p:spPr>
          <a:xfrm>
            <a:off x="4190693" y="31154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C77C59E-CBA8-EE43-4D1F-EB3E6CA79DBC}"/>
              </a:ext>
            </a:extLst>
          </p:cNvPr>
          <p:cNvSpPr/>
          <p:nvPr/>
        </p:nvSpPr>
        <p:spPr>
          <a:xfrm>
            <a:off x="4561395" y="31154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FE8EEF0-74D8-D95D-F528-AED1B442B8A0}"/>
              </a:ext>
            </a:extLst>
          </p:cNvPr>
          <p:cNvSpPr/>
          <p:nvPr/>
        </p:nvSpPr>
        <p:spPr>
          <a:xfrm>
            <a:off x="4925919" y="31154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92AD4F4-FD06-9A8F-D356-182F28EEBFB5}"/>
              </a:ext>
            </a:extLst>
          </p:cNvPr>
          <p:cNvSpPr/>
          <p:nvPr/>
        </p:nvSpPr>
        <p:spPr>
          <a:xfrm>
            <a:off x="2010871" y="39586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621B11A-7CCC-52F9-B32F-9C6C47E7D67C}"/>
              </a:ext>
            </a:extLst>
          </p:cNvPr>
          <p:cNvSpPr/>
          <p:nvPr/>
        </p:nvSpPr>
        <p:spPr>
          <a:xfrm>
            <a:off x="2375014" y="39557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6306605-8329-9630-826D-1CED8257BC8C}"/>
              </a:ext>
            </a:extLst>
          </p:cNvPr>
          <p:cNvSpPr/>
          <p:nvPr/>
        </p:nvSpPr>
        <p:spPr>
          <a:xfrm>
            <a:off x="2739157" y="39557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46D7922-9EB8-67E5-DB37-08A159A49C5C}"/>
              </a:ext>
            </a:extLst>
          </p:cNvPr>
          <p:cNvSpPr/>
          <p:nvPr/>
        </p:nvSpPr>
        <p:spPr>
          <a:xfrm>
            <a:off x="3103300" y="39557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B209898-9CF3-F9E3-F77D-A59311AF7672}"/>
              </a:ext>
            </a:extLst>
          </p:cNvPr>
          <p:cNvSpPr/>
          <p:nvPr/>
        </p:nvSpPr>
        <p:spPr>
          <a:xfrm>
            <a:off x="3467824" y="39557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0406F77-3158-5F3E-58B2-498267EC43C2}"/>
              </a:ext>
            </a:extLst>
          </p:cNvPr>
          <p:cNvSpPr/>
          <p:nvPr/>
        </p:nvSpPr>
        <p:spPr>
          <a:xfrm>
            <a:off x="3832348" y="39557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0F2B47-A433-29FA-C378-6094F48BBD77}"/>
              </a:ext>
            </a:extLst>
          </p:cNvPr>
          <p:cNvSpPr/>
          <p:nvPr/>
        </p:nvSpPr>
        <p:spPr>
          <a:xfrm>
            <a:off x="4190693" y="39557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A6C935-F4D5-898F-F119-2DDEF030350E}"/>
              </a:ext>
            </a:extLst>
          </p:cNvPr>
          <p:cNvSpPr/>
          <p:nvPr/>
        </p:nvSpPr>
        <p:spPr>
          <a:xfrm>
            <a:off x="4561395" y="39557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95F3938-ACB9-9B3B-E644-2B588AFF1AC2}"/>
              </a:ext>
            </a:extLst>
          </p:cNvPr>
          <p:cNvSpPr/>
          <p:nvPr/>
        </p:nvSpPr>
        <p:spPr>
          <a:xfrm>
            <a:off x="4925919" y="39557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2B67659B-0036-47A0-F4B7-27DC6C3C1498}"/>
              </a:ext>
            </a:extLst>
          </p:cNvPr>
          <p:cNvSpPr/>
          <p:nvPr/>
        </p:nvSpPr>
        <p:spPr>
          <a:xfrm>
            <a:off x="2010871" y="479886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FDB8C7A-B7AC-9755-7B76-45ED2D71F9CD}"/>
              </a:ext>
            </a:extLst>
          </p:cNvPr>
          <p:cNvSpPr/>
          <p:nvPr/>
        </p:nvSpPr>
        <p:spPr>
          <a:xfrm>
            <a:off x="2375014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D62C6F3-25BA-88D6-F7CE-FB997978BA9A}"/>
              </a:ext>
            </a:extLst>
          </p:cNvPr>
          <p:cNvSpPr/>
          <p:nvPr/>
        </p:nvSpPr>
        <p:spPr>
          <a:xfrm>
            <a:off x="2739157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79323FBD-32D1-8CDA-3B67-816490AF1189}"/>
              </a:ext>
            </a:extLst>
          </p:cNvPr>
          <p:cNvSpPr/>
          <p:nvPr/>
        </p:nvSpPr>
        <p:spPr>
          <a:xfrm>
            <a:off x="3103300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E5BBBDB-C5A0-A2DE-F9EB-F4CC0B503F55}"/>
              </a:ext>
            </a:extLst>
          </p:cNvPr>
          <p:cNvSpPr/>
          <p:nvPr/>
        </p:nvSpPr>
        <p:spPr>
          <a:xfrm>
            <a:off x="3467824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8E49564-A27C-F85A-FAC2-1E71189193B8}"/>
              </a:ext>
            </a:extLst>
          </p:cNvPr>
          <p:cNvSpPr/>
          <p:nvPr/>
        </p:nvSpPr>
        <p:spPr>
          <a:xfrm>
            <a:off x="3832348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E3809F-C4C6-6BB7-0B44-05A727ADFE97}"/>
              </a:ext>
            </a:extLst>
          </p:cNvPr>
          <p:cNvSpPr/>
          <p:nvPr/>
        </p:nvSpPr>
        <p:spPr>
          <a:xfrm>
            <a:off x="4190693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5D27092-19A0-E983-D182-7C15FD94974F}"/>
              </a:ext>
            </a:extLst>
          </p:cNvPr>
          <p:cNvSpPr/>
          <p:nvPr/>
        </p:nvSpPr>
        <p:spPr>
          <a:xfrm>
            <a:off x="4561395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2037BB9-81B0-0EAD-553B-EF60E3CAA4E7}"/>
              </a:ext>
            </a:extLst>
          </p:cNvPr>
          <p:cNvSpPr/>
          <p:nvPr/>
        </p:nvSpPr>
        <p:spPr>
          <a:xfrm>
            <a:off x="4925919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A6FC767D-D962-B827-2D66-C493F323A724}"/>
              </a:ext>
            </a:extLst>
          </p:cNvPr>
          <p:cNvSpPr/>
          <p:nvPr/>
        </p:nvSpPr>
        <p:spPr>
          <a:xfrm>
            <a:off x="2010871" y="51448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5CCFA855-E433-D4B5-3459-B02BC8AF2986}"/>
              </a:ext>
            </a:extLst>
          </p:cNvPr>
          <p:cNvSpPr/>
          <p:nvPr/>
        </p:nvSpPr>
        <p:spPr>
          <a:xfrm>
            <a:off x="2375014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3D857CA-AC48-6BB2-3AFF-BC731D1F344E}"/>
              </a:ext>
            </a:extLst>
          </p:cNvPr>
          <p:cNvSpPr/>
          <p:nvPr/>
        </p:nvSpPr>
        <p:spPr>
          <a:xfrm>
            <a:off x="2739157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ACC3F7E-F4F4-BE7A-7C57-75084617D6C2}"/>
              </a:ext>
            </a:extLst>
          </p:cNvPr>
          <p:cNvSpPr/>
          <p:nvPr/>
        </p:nvSpPr>
        <p:spPr>
          <a:xfrm>
            <a:off x="3103300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702B5AFE-9867-840D-459D-3A2AD65D1373}"/>
              </a:ext>
            </a:extLst>
          </p:cNvPr>
          <p:cNvSpPr/>
          <p:nvPr/>
        </p:nvSpPr>
        <p:spPr>
          <a:xfrm>
            <a:off x="3467824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6CD7CDC0-2BF5-10C1-1557-C857C92F6783}"/>
              </a:ext>
            </a:extLst>
          </p:cNvPr>
          <p:cNvSpPr/>
          <p:nvPr/>
        </p:nvSpPr>
        <p:spPr>
          <a:xfrm>
            <a:off x="3832348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9957D7F6-A90B-8F40-FB8B-3FDDBD944482}"/>
              </a:ext>
            </a:extLst>
          </p:cNvPr>
          <p:cNvSpPr/>
          <p:nvPr/>
        </p:nvSpPr>
        <p:spPr>
          <a:xfrm>
            <a:off x="4190693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1346D57-ABB7-4431-028D-7C0AB9B22118}"/>
              </a:ext>
            </a:extLst>
          </p:cNvPr>
          <p:cNvSpPr/>
          <p:nvPr/>
        </p:nvSpPr>
        <p:spPr>
          <a:xfrm>
            <a:off x="4561395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7C8BFB7-E59D-BBD2-B9BE-6C0D778B8460}"/>
              </a:ext>
            </a:extLst>
          </p:cNvPr>
          <p:cNvSpPr/>
          <p:nvPr/>
        </p:nvSpPr>
        <p:spPr>
          <a:xfrm>
            <a:off x="4925919" y="51419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B1D98A8-D9FE-E6AD-68CF-EF6B7648219F}"/>
              </a:ext>
            </a:extLst>
          </p:cNvPr>
          <p:cNvSpPr/>
          <p:nvPr/>
        </p:nvSpPr>
        <p:spPr>
          <a:xfrm>
            <a:off x="2010871" y="592951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E653F0-B44E-E889-06EC-C7696CFBD610}"/>
              </a:ext>
            </a:extLst>
          </p:cNvPr>
          <p:cNvSpPr/>
          <p:nvPr/>
        </p:nvSpPr>
        <p:spPr>
          <a:xfrm>
            <a:off x="2375014" y="59266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0D89651-4ECC-59D2-8E42-7BFA1919CE69}"/>
              </a:ext>
            </a:extLst>
          </p:cNvPr>
          <p:cNvSpPr/>
          <p:nvPr/>
        </p:nvSpPr>
        <p:spPr>
          <a:xfrm>
            <a:off x="2739157" y="59266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2EFFB14-CC5A-17C7-91C3-495338FD42A0}"/>
              </a:ext>
            </a:extLst>
          </p:cNvPr>
          <p:cNvSpPr/>
          <p:nvPr/>
        </p:nvSpPr>
        <p:spPr>
          <a:xfrm>
            <a:off x="3103300" y="59266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2492F5F-1BE9-76F4-7ED3-EA8494E58AB0}"/>
              </a:ext>
            </a:extLst>
          </p:cNvPr>
          <p:cNvSpPr/>
          <p:nvPr/>
        </p:nvSpPr>
        <p:spPr>
          <a:xfrm>
            <a:off x="3467824" y="59266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8B878E-AA48-9B17-CFAC-C98A74F423A0}"/>
              </a:ext>
            </a:extLst>
          </p:cNvPr>
          <p:cNvSpPr/>
          <p:nvPr/>
        </p:nvSpPr>
        <p:spPr>
          <a:xfrm>
            <a:off x="4190693" y="59266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CBCC790-6FE1-E1FD-BBAA-85A356696124}"/>
              </a:ext>
            </a:extLst>
          </p:cNvPr>
          <p:cNvSpPr/>
          <p:nvPr/>
        </p:nvSpPr>
        <p:spPr>
          <a:xfrm>
            <a:off x="4561395" y="59266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2ABFE1A2-6741-6C16-795E-90A27FC92422}"/>
              </a:ext>
            </a:extLst>
          </p:cNvPr>
          <p:cNvSpPr/>
          <p:nvPr/>
        </p:nvSpPr>
        <p:spPr>
          <a:xfrm>
            <a:off x="4925919" y="59266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A922EE66-C655-C674-6D71-9DD2D8D9FD82}"/>
              </a:ext>
            </a:extLst>
          </p:cNvPr>
          <p:cNvSpPr txBox="1"/>
          <p:nvPr/>
        </p:nvSpPr>
        <p:spPr>
          <a:xfrm>
            <a:off x="1912839" y="55755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CB685D7-E21A-D7F6-9450-82E4C128408B}"/>
              </a:ext>
            </a:extLst>
          </p:cNvPr>
          <p:cNvSpPr txBox="1"/>
          <p:nvPr/>
        </p:nvSpPr>
        <p:spPr>
          <a:xfrm>
            <a:off x="2832326" y="56044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278826FC-7713-A1F2-961B-F9580261478A}"/>
              </a:ext>
            </a:extLst>
          </p:cNvPr>
          <p:cNvSpPr txBox="1"/>
          <p:nvPr/>
        </p:nvSpPr>
        <p:spPr>
          <a:xfrm>
            <a:off x="4475721" y="55755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D1478E-5F6F-0128-ABDE-B3AD64F54DAF}"/>
              </a:ext>
            </a:extLst>
          </p:cNvPr>
          <p:cNvGrpSpPr/>
          <p:nvPr/>
        </p:nvGrpSpPr>
        <p:grpSpPr>
          <a:xfrm>
            <a:off x="3829455" y="5926610"/>
            <a:ext cx="278634" cy="272668"/>
            <a:chOff x="8032638" y="5926610"/>
            <a:chExt cx="278634" cy="272668"/>
          </a:xfrm>
          <a:solidFill>
            <a:schemeClr val="bg2"/>
          </a:solidFill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CBB279D-C409-5932-1493-DCDBA80B6BCD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44CE3A0-A664-E682-FF52-CF01276BF45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AA0391-A848-316B-5EB8-2095E66EABB4}"/>
              </a:ext>
            </a:extLst>
          </p:cNvPr>
          <p:cNvCxnSpPr>
            <a:cxnSpLocks/>
          </p:cNvCxnSpPr>
          <p:nvPr/>
        </p:nvCxnSpPr>
        <p:spPr>
          <a:xfrm>
            <a:off x="2141408" y="227739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C03BB7-C2D7-62CC-B680-7A8F76C4F6D2}"/>
              </a:ext>
            </a:extLst>
          </p:cNvPr>
          <p:cNvCxnSpPr>
            <a:cxnSpLocks/>
          </p:cNvCxnSpPr>
          <p:nvPr/>
        </p:nvCxnSpPr>
        <p:spPr>
          <a:xfrm>
            <a:off x="3209341" y="227739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74FEF-3957-FE11-AD9C-9A7BAC9A6704}"/>
              </a:ext>
            </a:extLst>
          </p:cNvPr>
          <p:cNvCxnSpPr>
            <a:cxnSpLocks/>
          </p:cNvCxnSpPr>
          <p:nvPr/>
        </p:nvCxnSpPr>
        <p:spPr>
          <a:xfrm>
            <a:off x="2147205" y="2411523"/>
            <a:ext cx="103538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B0758F4-C997-BC02-9EF2-0A761397B80D}"/>
              </a:ext>
            </a:extLst>
          </p:cNvPr>
          <p:cNvSpPr txBox="1"/>
          <p:nvPr/>
        </p:nvSpPr>
        <p:spPr>
          <a:xfrm>
            <a:off x="506571" y="536250"/>
            <a:ext cx="6958298" cy="1127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EDEN VALLEY RIESLING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9FB688EB-CBC7-6543-8334-FEEB58A4ABC5}"/>
              </a:ext>
            </a:extLst>
          </p:cNvPr>
          <p:cNvSpPr txBox="1"/>
          <p:nvPr/>
        </p:nvSpPr>
        <p:spPr>
          <a:xfrm>
            <a:off x="530425" y="1994871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4B48D20-F8C0-BD9C-2D38-43E310FCBDF4}"/>
              </a:ext>
            </a:extLst>
          </p:cNvPr>
          <p:cNvCxnSpPr>
            <a:cxnSpLocks/>
          </p:cNvCxnSpPr>
          <p:nvPr/>
        </p:nvCxnSpPr>
        <p:spPr>
          <a:xfrm>
            <a:off x="1509431" y="2103237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2">
            <a:extLst>
              <a:ext uri="{FF2B5EF4-FFF2-40B4-BE49-F238E27FC236}">
                <a16:creationId xmlns:a16="http://schemas.microsoft.com/office/drawing/2014/main" id="{DB7F2075-5123-B0DC-D00B-9471496C8D87}"/>
              </a:ext>
            </a:extLst>
          </p:cNvPr>
          <p:cNvSpPr txBox="1"/>
          <p:nvPr/>
        </p:nvSpPr>
        <p:spPr>
          <a:xfrm>
            <a:off x="530424" y="309690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2FB2128-5A12-A9BC-68B1-5471A49B9982}"/>
              </a:ext>
            </a:extLst>
          </p:cNvPr>
          <p:cNvSpPr txBox="1"/>
          <p:nvPr/>
        </p:nvSpPr>
        <p:spPr>
          <a:xfrm>
            <a:off x="1912839" y="276500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DC3A55B-ED35-C72E-0485-26A9B18B582F}"/>
              </a:ext>
            </a:extLst>
          </p:cNvPr>
          <p:cNvSpPr txBox="1"/>
          <p:nvPr/>
        </p:nvSpPr>
        <p:spPr>
          <a:xfrm>
            <a:off x="3182590" y="276500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00EF8801-F762-745D-2A59-0B624CB59308}"/>
              </a:ext>
            </a:extLst>
          </p:cNvPr>
          <p:cNvSpPr txBox="1"/>
          <p:nvPr/>
        </p:nvSpPr>
        <p:spPr>
          <a:xfrm>
            <a:off x="4475721" y="276500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9F69B39D-AC3E-F0FE-0E75-EF10D2B6D968}"/>
              </a:ext>
            </a:extLst>
          </p:cNvPr>
          <p:cNvSpPr txBox="1"/>
          <p:nvPr/>
        </p:nvSpPr>
        <p:spPr>
          <a:xfrm>
            <a:off x="1912839" y="3605268"/>
            <a:ext cx="1120568" cy="20187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 </a:t>
            </a:r>
          </a:p>
          <a:p>
            <a:pPr>
              <a:lnSpc>
                <a:spcPct val="100000"/>
              </a:lnSpc>
            </a:pP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66BAE087-5EEC-383A-6EBC-1D2663DF04D3}"/>
              </a:ext>
            </a:extLst>
          </p:cNvPr>
          <p:cNvSpPr txBox="1"/>
          <p:nvPr/>
        </p:nvSpPr>
        <p:spPr>
          <a:xfrm>
            <a:off x="3033407" y="3605268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F0346B49-231F-A0DA-F4B6-DA5B072B06D4}"/>
              </a:ext>
            </a:extLst>
          </p:cNvPr>
          <p:cNvSpPr txBox="1"/>
          <p:nvPr/>
        </p:nvSpPr>
        <p:spPr>
          <a:xfrm>
            <a:off x="4475721" y="360526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B5AEED4-58AB-C07B-4728-416003D4BD5D}"/>
              </a:ext>
            </a:extLst>
          </p:cNvPr>
          <p:cNvCxnSpPr>
            <a:cxnSpLocks/>
          </p:cNvCxnSpPr>
          <p:nvPr/>
        </p:nvCxnSpPr>
        <p:spPr>
          <a:xfrm>
            <a:off x="1206691" y="3264772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66BD31F8-3B67-0C95-691F-FCC0D7C6511B}"/>
              </a:ext>
            </a:extLst>
          </p:cNvPr>
          <p:cNvSpPr txBox="1"/>
          <p:nvPr/>
        </p:nvSpPr>
        <p:spPr>
          <a:xfrm>
            <a:off x="530424" y="396805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CED7786-9470-7B5B-9DB3-08A38C45714C}"/>
              </a:ext>
            </a:extLst>
          </p:cNvPr>
          <p:cNvCxnSpPr>
            <a:cxnSpLocks/>
          </p:cNvCxnSpPr>
          <p:nvPr/>
        </p:nvCxnSpPr>
        <p:spPr>
          <a:xfrm>
            <a:off x="1849242" y="4135923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4AA0035F-79DE-C33C-A165-18B6CD559235}"/>
              </a:ext>
            </a:extLst>
          </p:cNvPr>
          <p:cNvSpPr txBox="1"/>
          <p:nvPr/>
        </p:nvSpPr>
        <p:spPr>
          <a:xfrm>
            <a:off x="1859701" y="4476670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03420FB2-4B54-DA1D-BF06-DF33E119BAFD}"/>
              </a:ext>
            </a:extLst>
          </p:cNvPr>
          <p:cNvSpPr txBox="1"/>
          <p:nvPr/>
        </p:nvSpPr>
        <p:spPr>
          <a:xfrm>
            <a:off x="3033407" y="447440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F63FB889-F37C-3AB5-0AC8-4C3DF56F5904}"/>
              </a:ext>
            </a:extLst>
          </p:cNvPr>
          <p:cNvSpPr txBox="1"/>
          <p:nvPr/>
        </p:nvSpPr>
        <p:spPr>
          <a:xfrm>
            <a:off x="4475721" y="444552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F3638C7F-5A5C-A538-DA51-309C73023FC8}"/>
              </a:ext>
            </a:extLst>
          </p:cNvPr>
          <p:cNvSpPr txBox="1"/>
          <p:nvPr/>
        </p:nvSpPr>
        <p:spPr>
          <a:xfrm>
            <a:off x="530424" y="480831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  <a:endParaRPr lang="en-US" sz="150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2410807-92A5-1D29-A0C7-3BDB3FF77CF1}"/>
              </a:ext>
            </a:extLst>
          </p:cNvPr>
          <p:cNvCxnSpPr>
            <a:cxnSpLocks/>
          </p:cNvCxnSpPr>
          <p:nvPr/>
        </p:nvCxnSpPr>
        <p:spPr>
          <a:xfrm>
            <a:off x="1076945" y="497618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3C912C0E-7C07-6151-DC8C-FA199133CFF1}"/>
              </a:ext>
            </a:extLst>
          </p:cNvPr>
          <p:cNvSpPr txBox="1"/>
          <p:nvPr/>
        </p:nvSpPr>
        <p:spPr>
          <a:xfrm>
            <a:off x="530424" y="515430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E7F4005-E611-3D78-B33A-E4835EC01406}"/>
              </a:ext>
            </a:extLst>
          </p:cNvPr>
          <p:cNvCxnSpPr>
            <a:cxnSpLocks/>
          </p:cNvCxnSpPr>
          <p:nvPr/>
        </p:nvCxnSpPr>
        <p:spPr>
          <a:xfrm>
            <a:off x="1734304" y="5322171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E097F625-43DA-8004-0B7B-4B8F979CD564}"/>
              </a:ext>
            </a:extLst>
          </p:cNvPr>
          <p:cNvSpPr txBox="1"/>
          <p:nvPr/>
        </p:nvSpPr>
        <p:spPr>
          <a:xfrm>
            <a:off x="530424" y="5938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CF9A13E-FF94-5A9A-388E-7E0C1F69A1BD}"/>
              </a:ext>
            </a:extLst>
          </p:cNvPr>
          <p:cNvCxnSpPr>
            <a:cxnSpLocks/>
          </p:cNvCxnSpPr>
          <p:nvPr/>
        </p:nvCxnSpPr>
        <p:spPr>
          <a:xfrm>
            <a:off x="1634799" y="610682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15874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BAROSSA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318000" y="1821719"/>
            <a:ext cx="4038773" cy="107721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MEMILIKI TEKSTUR YANG KAYA DAN MATANG DENGAN KARAKTERISTIK BUAH MERAH, REMPAH DAN RASA SEPERTI MERICA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918129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67169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583929" cy="2583929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30268" y="2344029"/>
            <a:ext cx="1874323" cy="152028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BUAH ANGGUR SERBAGUNA</a:t>
            </a:r>
          </a:p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b="1" dirty="0" err="1">
                <a:effectLst/>
                <a:latin typeface="Neue Haas Grotesk Text Pro" panose="020B0504020202020204" pitchFamily="34" charset="77"/>
              </a:rPr>
              <a:t>dibuat</a:t>
            </a: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b="1" dirty="0" err="1">
                <a:effectLst/>
                <a:latin typeface="Neue Haas Grotesk Text Pro" panose="020B0504020202020204" pitchFamily="34" charset="77"/>
              </a:rPr>
              <a:t>sebagai</a:t>
            </a: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b="1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b="1" dirty="0" err="1">
                <a:effectLst/>
                <a:latin typeface="Neue Haas Grotesk Text Pro" panose="020B0504020202020204" pitchFamily="34" charset="77"/>
              </a:rPr>
              <a:t>varietas</a:t>
            </a: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b="1" dirty="0" err="1">
                <a:effectLst/>
                <a:latin typeface="Neue Haas Grotesk Text Pro" panose="020B0504020202020204" pitchFamily="34" charset="77"/>
              </a:rPr>
              <a:t>tunggal</a:t>
            </a: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b="1" dirty="0" err="1">
                <a:effectLst/>
                <a:latin typeface="Neue Haas Grotesk Text Pro" panose="020B0504020202020204" pitchFamily="34" charset="77"/>
              </a:rPr>
              <a:t>campuran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2953919" y="5309571"/>
            <a:ext cx="2805709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Raspberry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berwarna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gelap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Strawberry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Cherry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Merica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putih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3821430" y="4615269"/>
            <a:ext cx="204792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3821430" y="460764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BAROSSA GRENACHE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5000" dirty="0" err="1">
                <a:solidFill>
                  <a:schemeClr val="accent3"/>
                </a:solidFill>
                <a:latin typeface="Neue Haas Grotesk Text Pro" panose="020B0504020202020204" pitchFamily="34" charset="77"/>
              </a:rPr>
              <a:t>Karakteristik</a:t>
            </a:r>
            <a:endParaRPr lang="en-US" sz="5000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0725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094121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3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7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2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9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384495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3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73" y="2839866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7" y="2839866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21" y="2839866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9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4" y="3683028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7" y="3680126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3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7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9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3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73" y="4520385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7" y="4520385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21" y="4520385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9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084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7498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3913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03273" y="486637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67797" y="486637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32321" y="486637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066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136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2589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3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7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6779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90666" y="612681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92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1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70308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3233377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3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73" y="5245517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7" y="5245517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2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9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555402" y="6127332"/>
            <a:ext cx="278634" cy="272668"/>
            <a:chOff x="8032638" y="5926610"/>
            <a:chExt cx="278634" cy="272668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3834290" y="6127332"/>
            <a:ext cx="278634" cy="272668"/>
            <a:chOff x="8032638" y="5926610"/>
            <a:chExt cx="278634" cy="272668"/>
          </a:xfrm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23E9F6B9-8F77-9966-2974-7A63D83F46A2}"/>
              </a:ext>
            </a:extLst>
          </p:cNvPr>
          <p:cNvSpPr txBox="1"/>
          <p:nvPr/>
        </p:nvSpPr>
        <p:spPr>
          <a:xfrm>
            <a:off x="512320" y="4879497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A22138A-9D13-DF7B-16FC-8547442283D9}"/>
              </a:ext>
            </a:extLst>
          </p:cNvPr>
          <p:cNvCxnSpPr>
            <a:cxnSpLocks/>
          </p:cNvCxnSpPr>
          <p:nvPr/>
        </p:nvCxnSpPr>
        <p:spPr>
          <a:xfrm>
            <a:off x="1247011" y="5047368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43CCB4D3-629F-CEF5-EEE5-74E6FA7E14AE}"/>
              </a:ext>
            </a:extLst>
          </p:cNvPr>
          <p:cNvSpPr txBox="1"/>
          <p:nvPr/>
        </p:nvSpPr>
        <p:spPr>
          <a:xfrm>
            <a:off x="512321" y="1744698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17D361F-C8A8-7047-3277-04B729471CCB}"/>
              </a:ext>
            </a:extLst>
          </p:cNvPr>
          <p:cNvCxnSpPr>
            <a:cxnSpLocks/>
          </p:cNvCxnSpPr>
          <p:nvPr/>
        </p:nvCxnSpPr>
        <p:spPr>
          <a:xfrm>
            <a:off x="1491327" y="1853064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83BA98A7-344E-FF7C-A538-CC9AFC6144AD}"/>
              </a:ext>
            </a:extLst>
          </p:cNvPr>
          <p:cNvSpPr txBox="1"/>
          <p:nvPr/>
        </p:nvSpPr>
        <p:spPr>
          <a:xfrm>
            <a:off x="512320" y="279413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7310F3A1-5132-0EFF-A22C-1220155C220F}"/>
              </a:ext>
            </a:extLst>
          </p:cNvPr>
          <p:cNvSpPr txBox="1"/>
          <p:nvPr/>
        </p:nvSpPr>
        <p:spPr>
          <a:xfrm>
            <a:off x="1821583" y="24622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42432679-4D25-888B-ADF4-81827AF2C90A}"/>
              </a:ext>
            </a:extLst>
          </p:cNvPr>
          <p:cNvSpPr txBox="1"/>
          <p:nvPr/>
        </p:nvSpPr>
        <p:spPr>
          <a:xfrm>
            <a:off x="3091334" y="24622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E065DDAA-FA97-96F3-033B-4609961BCCE0}"/>
              </a:ext>
            </a:extLst>
          </p:cNvPr>
          <p:cNvSpPr txBox="1"/>
          <p:nvPr/>
        </p:nvSpPr>
        <p:spPr>
          <a:xfrm>
            <a:off x="4384465" y="33024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51E34D-E6FB-96A7-8F7D-76F3BA7620A6}"/>
              </a:ext>
            </a:extLst>
          </p:cNvPr>
          <p:cNvCxnSpPr>
            <a:cxnSpLocks/>
          </p:cNvCxnSpPr>
          <p:nvPr/>
        </p:nvCxnSpPr>
        <p:spPr>
          <a:xfrm>
            <a:off x="1188587" y="2962001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A320F1B3-9A8C-A6E3-FBC6-8B6FFFCB551C}"/>
              </a:ext>
            </a:extLst>
          </p:cNvPr>
          <p:cNvSpPr txBox="1"/>
          <p:nvPr/>
        </p:nvSpPr>
        <p:spPr>
          <a:xfrm>
            <a:off x="512320" y="366528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CBE0F98-AFA9-2456-CC67-0E07ED69DAC1}"/>
              </a:ext>
            </a:extLst>
          </p:cNvPr>
          <p:cNvCxnSpPr>
            <a:cxnSpLocks/>
          </p:cNvCxnSpPr>
          <p:nvPr/>
        </p:nvCxnSpPr>
        <p:spPr>
          <a:xfrm>
            <a:off x="1616695" y="3833152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FFAD3268-F26F-5BAF-B149-9F0B8364C404}"/>
              </a:ext>
            </a:extLst>
          </p:cNvPr>
          <p:cNvSpPr txBox="1"/>
          <p:nvPr/>
        </p:nvSpPr>
        <p:spPr>
          <a:xfrm>
            <a:off x="1819351" y="4163501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CD3375A6-A183-DB3B-FB1B-6AB2E41A4649}"/>
              </a:ext>
            </a:extLst>
          </p:cNvPr>
          <p:cNvSpPr txBox="1"/>
          <p:nvPr/>
        </p:nvSpPr>
        <p:spPr>
          <a:xfrm>
            <a:off x="2942151" y="417163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EBAF5ED8-D5A1-4044-A825-43B29F95F14B}"/>
              </a:ext>
            </a:extLst>
          </p:cNvPr>
          <p:cNvSpPr txBox="1"/>
          <p:nvPr/>
        </p:nvSpPr>
        <p:spPr>
          <a:xfrm>
            <a:off x="4384465" y="41427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2D581C3-DA49-08DE-97EF-E47A0AB3D854}"/>
              </a:ext>
            </a:extLst>
          </p:cNvPr>
          <p:cNvCxnSpPr>
            <a:cxnSpLocks/>
          </p:cNvCxnSpPr>
          <p:nvPr/>
        </p:nvCxnSpPr>
        <p:spPr>
          <a:xfrm>
            <a:off x="917827" y="4673411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29056ACD-D25F-5EBD-0986-B0F62402758A}"/>
              </a:ext>
            </a:extLst>
          </p:cNvPr>
          <p:cNvSpPr txBox="1"/>
          <p:nvPr/>
        </p:nvSpPr>
        <p:spPr>
          <a:xfrm>
            <a:off x="512320" y="524415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A19BDFF-5D90-88F7-639E-A5D6B5773C00}"/>
              </a:ext>
            </a:extLst>
          </p:cNvPr>
          <p:cNvCxnSpPr>
            <a:cxnSpLocks/>
          </p:cNvCxnSpPr>
          <p:nvPr/>
        </p:nvCxnSpPr>
        <p:spPr>
          <a:xfrm>
            <a:off x="1777363" y="5390339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074B657C-844A-7EF8-04D0-D2F0532021A1}"/>
              </a:ext>
            </a:extLst>
          </p:cNvPr>
          <p:cNvSpPr txBox="1"/>
          <p:nvPr/>
        </p:nvSpPr>
        <p:spPr>
          <a:xfrm>
            <a:off x="512320" y="61183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D68D566-B6FB-14F3-19BC-7F72F5A69BB2}"/>
              </a:ext>
            </a:extLst>
          </p:cNvPr>
          <p:cNvCxnSpPr>
            <a:cxnSpLocks/>
          </p:cNvCxnSpPr>
          <p:nvPr/>
        </p:nvCxnSpPr>
        <p:spPr>
          <a:xfrm>
            <a:off x="1616695" y="6286237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>
            <a:extLst>
              <a:ext uri="{FF2B5EF4-FFF2-40B4-BE49-F238E27FC236}">
                <a16:creationId xmlns:a16="http://schemas.microsoft.com/office/drawing/2014/main" id="{24D51993-F211-2DF4-C735-F030A3619093}"/>
              </a:ext>
            </a:extLst>
          </p:cNvPr>
          <p:cNvSpPr txBox="1"/>
          <p:nvPr/>
        </p:nvSpPr>
        <p:spPr>
          <a:xfrm>
            <a:off x="4475721" y="2460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DDEDB244-6D72-431D-C27D-AE99F7200199}"/>
              </a:ext>
            </a:extLst>
          </p:cNvPr>
          <p:cNvSpPr txBox="1"/>
          <p:nvPr/>
        </p:nvSpPr>
        <p:spPr>
          <a:xfrm>
            <a:off x="1912839" y="3300469"/>
            <a:ext cx="1120568" cy="20187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 </a:t>
            </a:r>
          </a:p>
          <a:p>
            <a:pPr>
              <a:lnSpc>
                <a:spcPct val="100000"/>
              </a:lnSpc>
            </a:pP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3E415719-507C-EF40-4397-40F188B34752}"/>
              </a:ext>
            </a:extLst>
          </p:cNvPr>
          <p:cNvSpPr txBox="1"/>
          <p:nvPr/>
        </p:nvSpPr>
        <p:spPr>
          <a:xfrm>
            <a:off x="3033407" y="330046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FAD60C22-5B00-B8F8-581C-E629CDE22ABA}"/>
              </a:ext>
            </a:extLst>
          </p:cNvPr>
          <p:cNvSpPr txBox="1"/>
          <p:nvPr/>
        </p:nvSpPr>
        <p:spPr>
          <a:xfrm>
            <a:off x="530424" y="450351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  <a:endParaRPr lang="en-US" sz="150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944210" y="4102115"/>
            <a:ext cx="2583929" cy="2583929"/>
          </a:xfrm>
          <a:prstGeom prst="ellipse">
            <a:avLst/>
          </a:prstGeom>
          <a:solidFill>
            <a:srgbClr val="601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BAROSSA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168700"/>
            <a:ext cx="280570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Pekat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gaya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yang kaya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kuat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matang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tanin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padat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032760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67169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583929" cy="2583929"/>
          </a:xfrm>
          <a:prstGeom prst="ellipse">
            <a:avLst/>
          </a:prstGeom>
          <a:solidFill>
            <a:srgbClr val="6013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09869" y="2344028"/>
            <a:ext cx="2146963" cy="152028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2400" b="1" dirty="0">
                <a:effectLst/>
                <a:latin typeface="Neue Haas Grotesk Text Pro" panose="020B0504020202020204" pitchFamily="34" charset="77"/>
              </a:rPr>
              <a:t>ANGGUR KHAS DARI</a:t>
            </a:r>
          </a:p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2400" b="1" dirty="0">
                <a:effectLst/>
                <a:latin typeface="Neue Haas Grotesk Text Pro" panose="020B0504020202020204" pitchFamily="34" charset="77"/>
              </a:rPr>
              <a:t>BAROSSA VALLEY’S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71580" y="4927957"/>
            <a:ext cx="2805709" cy="176971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cs typeface="Hellix SemiBold"/>
              </a:rPr>
              <a:t>Beri </a:t>
            </a:r>
            <a:r>
              <a:rPr lang="en-AU" sz="1400" dirty="0" err="1">
                <a:cs typeface="Hellix SemiBold"/>
              </a:rPr>
              <a:t>hitam</a:t>
            </a:r>
            <a:endParaRPr lang="en-AU" sz="1400" dirty="0">
              <a:cs typeface="Hellix SemiBold"/>
            </a:endParaRPr>
          </a:p>
          <a:p>
            <a:pPr marL="285750" indent="-285750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i="1" dirty="0">
                <a:cs typeface="Hellix SemiBold"/>
              </a:rPr>
              <a:t>Blackcurrant</a:t>
            </a:r>
            <a:endParaRPr lang="en-AU" sz="1400" dirty="0">
              <a:cs typeface="Hellix SemiBold"/>
            </a:endParaRPr>
          </a:p>
          <a:p>
            <a:pPr marL="285750" indent="-285750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cs typeface="Hellix SemiBold"/>
              </a:rPr>
              <a:t>Plum</a:t>
            </a:r>
          </a:p>
          <a:p>
            <a:pPr marL="285750" indent="-285750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cs typeface="Hellix SemiBold"/>
              </a:rPr>
              <a:t>Lada </a:t>
            </a:r>
            <a:r>
              <a:rPr lang="en-AU" sz="1400" dirty="0" err="1">
                <a:cs typeface="Hellix SemiBold"/>
              </a:rPr>
              <a:t>hitam</a:t>
            </a:r>
            <a:endParaRPr lang="en-AU" sz="1400" dirty="0">
              <a:cs typeface="Hellix SemiBold"/>
            </a:endParaRPr>
          </a:p>
          <a:p>
            <a:pPr marL="285750" indent="-285750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cs typeface="Hellix SemiBold"/>
              </a:rPr>
              <a:t>Liquorice</a:t>
            </a:r>
          </a:p>
          <a:p>
            <a:pPr marL="285750" indent="-285750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cs typeface="Hellix SemiBold"/>
              </a:rPr>
              <a:t>Coklat</a:t>
            </a:r>
            <a:endParaRPr lang="en-AU" sz="1400" dirty="0">
              <a:cs typeface="Hellix SemiBold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619194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611574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528139" y="5455439"/>
            <a:ext cx="23319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bject 58">
            <a:extLst>
              <a:ext uri="{FF2B5EF4-FFF2-40B4-BE49-F238E27FC236}">
                <a16:creationId xmlns:a16="http://schemas.microsoft.com/office/drawing/2014/main" id="{8A469D89-DADC-5123-0F23-0DD33A2FC726}"/>
              </a:ext>
            </a:extLst>
          </p:cNvPr>
          <p:cNvSpPr txBox="1"/>
          <p:nvPr/>
        </p:nvSpPr>
        <p:spPr>
          <a:xfrm>
            <a:off x="1136332" y="4587605"/>
            <a:ext cx="2146963" cy="1735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LEBIH DARI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1/2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latin typeface="Neue Haas Grotesk Text Pro" panose="020B0504020202020204" pitchFamily="34" charset="77"/>
              </a:rPr>
              <a:t>PRODUKSI TAHUNAN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BAROSSA VALLEY SHIRAZ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5440" dirty="0" err="1">
                <a:solidFill>
                  <a:schemeClr val="accent5"/>
                </a:solidFill>
                <a:latin typeface="Neue Haas Grotesk Text Pro" panose="020B0504020202020204" pitchFamily="34" charset="77"/>
              </a:rPr>
              <a:t>Karakteristik</a:t>
            </a:r>
            <a:endParaRPr lang="en-US" sz="544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135343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78258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3973248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190662" y="612681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021795-733D-4CE8-C58E-B81378236AD5}"/>
              </a:ext>
            </a:extLst>
          </p:cNvPr>
          <p:cNvGrpSpPr/>
          <p:nvPr/>
        </p:nvGrpSpPr>
        <p:grpSpPr>
          <a:xfrm>
            <a:off x="4555398" y="6127332"/>
            <a:ext cx="278634" cy="272668"/>
            <a:chOff x="8032638" y="5926610"/>
            <a:chExt cx="278634" cy="272668"/>
          </a:xfrm>
          <a:solidFill>
            <a:schemeClr val="bg1">
              <a:lumMod val="75000"/>
            </a:schemeClr>
          </a:solidFill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94B3550-940E-DB21-070F-F2878A3BD92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3EC32F1-5A1B-613D-5BF2-CE131BC348D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2A4A4C6-68B4-F8C7-F27A-7D386D4854A7}"/>
              </a:ext>
            </a:extLst>
          </p:cNvPr>
          <p:cNvGrpSpPr/>
          <p:nvPr/>
        </p:nvGrpSpPr>
        <p:grpSpPr>
          <a:xfrm rot="10800000">
            <a:off x="3834286" y="612733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10B088F-3835-687B-407B-68F7801252C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F4FC0EA-8BED-A493-3F8E-112ED6E4692B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4" name="Title 2">
            <a:extLst>
              <a:ext uri="{FF2B5EF4-FFF2-40B4-BE49-F238E27FC236}">
                <a16:creationId xmlns:a16="http://schemas.microsoft.com/office/drawing/2014/main" id="{ADBBD862-76FA-46DC-5986-1B408DC03B82}"/>
              </a:ext>
            </a:extLst>
          </p:cNvPr>
          <p:cNvSpPr txBox="1"/>
          <p:nvPr/>
        </p:nvSpPr>
        <p:spPr>
          <a:xfrm>
            <a:off x="533565" y="4878085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76EAE17-0C94-DDD3-07C5-5BBD20D0797D}"/>
              </a:ext>
            </a:extLst>
          </p:cNvPr>
          <p:cNvCxnSpPr>
            <a:cxnSpLocks/>
          </p:cNvCxnSpPr>
          <p:nvPr/>
        </p:nvCxnSpPr>
        <p:spPr>
          <a:xfrm>
            <a:off x="1268256" y="5045956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id="{FAC53B9B-2CD0-3D51-B2B6-B98833C9F250}"/>
              </a:ext>
            </a:extLst>
          </p:cNvPr>
          <p:cNvSpPr txBox="1"/>
          <p:nvPr/>
        </p:nvSpPr>
        <p:spPr>
          <a:xfrm>
            <a:off x="533566" y="174328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EE2DCB6-7E52-33DC-5F8F-95AAFA52939C}"/>
              </a:ext>
            </a:extLst>
          </p:cNvPr>
          <p:cNvCxnSpPr>
            <a:cxnSpLocks/>
          </p:cNvCxnSpPr>
          <p:nvPr/>
        </p:nvCxnSpPr>
        <p:spPr>
          <a:xfrm>
            <a:off x="1512572" y="185165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CAE79B0F-3576-59D5-6323-93D0EEB80A3B}"/>
              </a:ext>
            </a:extLst>
          </p:cNvPr>
          <p:cNvSpPr txBox="1"/>
          <p:nvPr/>
        </p:nvSpPr>
        <p:spPr>
          <a:xfrm>
            <a:off x="533565" y="2792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EE5F5739-9C11-1DA6-6D01-D0F029BB9897}"/>
              </a:ext>
            </a:extLst>
          </p:cNvPr>
          <p:cNvSpPr txBox="1"/>
          <p:nvPr/>
        </p:nvSpPr>
        <p:spPr>
          <a:xfrm>
            <a:off x="1842828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2863C412-EACB-122B-ACE3-D8585A815699}"/>
              </a:ext>
            </a:extLst>
          </p:cNvPr>
          <p:cNvSpPr txBox="1"/>
          <p:nvPr/>
        </p:nvSpPr>
        <p:spPr>
          <a:xfrm>
            <a:off x="3112579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DE630F98-C657-DBE1-18D6-41BD563BC73C}"/>
              </a:ext>
            </a:extLst>
          </p:cNvPr>
          <p:cNvSpPr txBox="1"/>
          <p:nvPr/>
        </p:nvSpPr>
        <p:spPr>
          <a:xfrm>
            <a:off x="4405710" y="33010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C8B6CE0-3F72-DF4D-75D2-6F5074CB60D4}"/>
              </a:ext>
            </a:extLst>
          </p:cNvPr>
          <p:cNvCxnSpPr>
            <a:cxnSpLocks/>
          </p:cNvCxnSpPr>
          <p:nvPr/>
        </p:nvCxnSpPr>
        <p:spPr>
          <a:xfrm>
            <a:off x="1209832" y="296058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025F8FD8-F351-4BA6-9EBC-83D6353999A8}"/>
              </a:ext>
            </a:extLst>
          </p:cNvPr>
          <p:cNvSpPr txBox="1"/>
          <p:nvPr/>
        </p:nvSpPr>
        <p:spPr>
          <a:xfrm>
            <a:off x="533565" y="36638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A8AB538-B33F-205E-B6F2-DAD1833BCF08}"/>
              </a:ext>
            </a:extLst>
          </p:cNvPr>
          <p:cNvCxnSpPr>
            <a:cxnSpLocks/>
          </p:cNvCxnSpPr>
          <p:nvPr/>
        </p:nvCxnSpPr>
        <p:spPr>
          <a:xfrm>
            <a:off x="1637940" y="3831740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B0E88705-60AB-46E4-40A4-DC1A0ABF5011}"/>
              </a:ext>
            </a:extLst>
          </p:cNvPr>
          <p:cNvSpPr txBox="1"/>
          <p:nvPr/>
        </p:nvSpPr>
        <p:spPr>
          <a:xfrm>
            <a:off x="1840596" y="4162089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22474D9E-525D-638B-B9BC-E876B73A863F}"/>
              </a:ext>
            </a:extLst>
          </p:cNvPr>
          <p:cNvSpPr txBox="1"/>
          <p:nvPr/>
        </p:nvSpPr>
        <p:spPr>
          <a:xfrm>
            <a:off x="2963396" y="41702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7A4EECF4-CAC7-E13A-910A-D7BB8A2567EE}"/>
              </a:ext>
            </a:extLst>
          </p:cNvPr>
          <p:cNvSpPr txBox="1"/>
          <p:nvPr/>
        </p:nvSpPr>
        <p:spPr>
          <a:xfrm>
            <a:off x="4405710" y="4141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4811D8C-2896-738F-7904-420A49BDEB81}"/>
              </a:ext>
            </a:extLst>
          </p:cNvPr>
          <p:cNvCxnSpPr>
            <a:cxnSpLocks/>
          </p:cNvCxnSpPr>
          <p:nvPr/>
        </p:nvCxnSpPr>
        <p:spPr>
          <a:xfrm>
            <a:off x="939072" y="4671999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C0E6BB5B-260A-8566-226C-02C9C5991CAF}"/>
              </a:ext>
            </a:extLst>
          </p:cNvPr>
          <p:cNvSpPr txBox="1"/>
          <p:nvPr/>
        </p:nvSpPr>
        <p:spPr>
          <a:xfrm>
            <a:off x="533565" y="52427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D0402C3-1B44-2659-8280-B7C789C52FB3}"/>
              </a:ext>
            </a:extLst>
          </p:cNvPr>
          <p:cNvCxnSpPr>
            <a:cxnSpLocks/>
          </p:cNvCxnSpPr>
          <p:nvPr/>
        </p:nvCxnSpPr>
        <p:spPr>
          <a:xfrm>
            <a:off x="1798608" y="5388927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2">
            <a:extLst>
              <a:ext uri="{FF2B5EF4-FFF2-40B4-BE49-F238E27FC236}">
                <a16:creationId xmlns:a16="http://schemas.microsoft.com/office/drawing/2014/main" id="{946895F1-74C0-C012-A813-AB4C3C1EBB64}"/>
              </a:ext>
            </a:extLst>
          </p:cNvPr>
          <p:cNvSpPr txBox="1"/>
          <p:nvPr/>
        </p:nvSpPr>
        <p:spPr>
          <a:xfrm>
            <a:off x="533565" y="6116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7DAE28E-591C-2507-97E2-E0028046CB6D}"/>
              </a:ext>
            </a:extLst>
          </p:cNvPr>
          <p:cNvCxnSpPr>
            <a:cxnSpLocks/>
          </p:cNvCxnSpPr>
          <p:nvPr/>
        </p:nvCxnSpPr>
        <p:spPr>
          <a:xfrm>
            <a:off x="1637940" y="628482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>
            <a:extLst>
              <a:ext uri="{FF2B5EF4-FFF2-40B4-BE49-F238E27FC236}">
                <a16:creationId xmlns:a16="http://schemas.microsoft.com/office/drawing/2014/main" id="{CE2E7259-35E8-F19B-A5E8-DEFE4695E212}"/>
              </a:ext>
            </a:extLst>
          </p:cNvPr>
          <p:cNvSpPr txBox="1"/>
          <p:nvPr/>
        </p:nvSpPr>
        <p:spPr>
          <a:xfrm>
            <a:off x="4475721" y="241666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5C25C0DA-28FC-7200-AFA7-7426E959DD84}"/>
              </a:ext>
            </a:extLst>
          </p:cNvPr>
          <p:cNvSpPr txBox="1"/>
          <p:nvPr/>
        </p:nvSpPr>
        <p:spPr>
          <a:xfrm>
            <a:off x="1912839" y="3256926"/>
            <a:ext cx="1120568" cy="20187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 </a:t>
            </a:r>
          </a:p>
          <a:p>
            <a:pPr>
              <a:lnSpc>
                <a:spcPct val="100000"/>
              </a:lnSpc>
            </a:pP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5843C9DD-E7B0-B835-0D26-F57916756A91}"/>
              </a:ext>
            </a:extLst>
          </p:cNvPr>
          <p:cNvSpPr txBox="1"/>
          <p:nvPr/>
        </p:nvSpPr>
        <p:spPr>
          <a:xfrm>
            <a:off x="3033407" y="3256926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0CD0B193-5524-11D3-CB08-E1EE19102487}"/>
              </a:ext>
            </a:extLst>
          </p:cNvPr>
          <p:cNvSpPr txBox="1"/>
          <p:nvPr/>
        </p:nvSpPr>
        <p:spPr>
          <a:xfrm>
            <a:off x="530424" y="44599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  <a:endParaRPr lang="en-US" sz="150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944210" y="4102115"/>
            <a:ext cx="2583929" cy="2583929"/>
          </a:xfrm>
          <a:prstGeom prst="ellipse">
            <a:avLst/>
          </a:prstGeom>
          <a:solidFill>
            <a:srgbClr val="601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7544" y="535797"/>
            <a:ext cx="5541444" cy="1202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28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EDEN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60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393243" y="2144363"/>
            <a:ext cx="3852179" cy="114133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TEKSTUR MEDIUM - PEKAT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Gaya yang sangat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halus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dinamis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tanin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matang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terintegrasi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keseimbangan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baik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65119" y="2549421"/>
            <a:ext cx="11271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326350"/>
            <a:ext cx="0" cy="3913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710069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01554" y="1038583"/>
            <a:ext cx="2858496" cy="2858496"/>
          </a:xfrm>
          <a:prstGeom prst="ellipse">
            <a:avLst/>
          </a:prstGeom>
          <a:solidFill>
            <a:srgbClr val="601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24902" y="1509289"/>
            <a:ext cx="2302531" cy="201273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KONDISI YANG </a:t>
            </a:r>
            <a:br>
              <a:rPr lang="en-AU" sz="1600" dirty="0">
                <a:latin typeface="Neue Haas Grotesk Text Pro" panose="020B0504020202020204" pitchFamily="34" charset="77"/>
              </a:rPr>
            </a:br>
            <a:r>
              <a:rPr lang="en-AU" sz="1600" dirty="0">
                <a:latin typeface="Neue Haas Grotesk Text Pro" panose="020B0504020202020204" pitchFamily="34" charset="77"/>
              </a:rPr>
              <a:t>LEBIH SEJUK </a:t>
            </a:r>
          </a:p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DARI BAROSSA VALLEY MENGHASILKAN ANGGUR YANG YANG LEBIH ELEGAN DAN WANGI</a:t>
            </a:r>
            <a:endParaRPr lang="en-AU" sz="1600" b="1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71580" y="5040927"/>
            <a:ext cx="2805709" cy="171361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Rasberi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Lada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Mulberi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Sage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Zaitun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Rempah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744244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736624"/>
            <a:ext cx="0" cy="304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528139" y="5455439"/>
            <a:ext cx="23319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EBABE266-D3DF-9A6E-9658-A4E1670EDC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3D440528-5349-33D1-2012-A17230A15136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bject 58">
            <a:extLst>
              <a:ext uri="{FF2B5EF4-FFF2-40B4-BE49-F238E27FC236}">
                <a16:creationId xmlns:a16="http://schemas.microsoft.com/office/drawing/2014/main" id="{7F5871FA-1FAF-4280-3551-5E9E002DBB31}"/>
              </a:ext>
            </a:extLst>
          </p:cNvPr>
          <p:cNvSpPr txBox="1"/>
          <p:nvPr/>
        </p:nvSpPr>
        <p:spPr>
          <a:xfrm>
            <a:off x="1131303" y="4587605"/>
            <a:ext cx="2146963" cy="1735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SEKITAR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latin typeface="Neue Haas Grotesk Text Pro" panose="020B0504020202020204" pitchFamily="34" charset="77"/>
              </a:rPr>
              <a:t>PRODUKSI TAHUNAN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88043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9066" y="603482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EDEN VALLEY SHIRAZ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5440" dirty="0" err="1">
                <a:solidFill>
                  <a:schemeClr val="accent5"/>
                </a:solidFill>
                <a:latin typeface="Neue Haas Grotesk Text Pro" panose="020B0504020202020204" pitchFamily="34" charset="77"/>
              </a:rPr>
              <a:t>Karakteristik</a:t>
            </a:r>
            <a:endParaRPr lang="en-US" sz="544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3864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017260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0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3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26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69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3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17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2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4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88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357646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0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2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69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3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17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2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4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88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0" y="3683028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2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6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1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8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0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2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69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3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17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2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4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88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0840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7498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3912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03269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67793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32317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0662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1364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2588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0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3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26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69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90662" y="612681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08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70304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0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396529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0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2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69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3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17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2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4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8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555398" y="6127332"/>
            <a:ext cx="278634" cy="272668"/>
            <a:chOff x="8032638" y="5926610"/>
            <a:chExt cx="278634" cy="272668"/>
          </a:xfrm>
          <a:solidFill>
            <a:schemeClr val="bg1">
              <a:lumMod val="75000"/>
            </a:schemeClr>
          </a:solidFill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3834286" y="612733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0E3A6F-BF8C-DA2E-C28C-415DBA71302A}"/>
              </a:ext>
            </a:extLst>
          </p:cNvPr>
          <p:cNvCxnSpPr>
            <a:cxnSpLocks/>
          </p:cNvCxnSpPr>
          <p:nvPr/>
        </p:nvCxnSpPr>
        <p:spPr>
          <a:xfrm>
            <a:off x="4342882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45B428B-BCD7-1DFB-2EA8-E5D8382FA099}"/>
              </a:ext>
            </a:extLst>
          </p:cNvPr>
          <p:cNvCxnSpPr>
            <a:cxnSpLocks/>
          </p:cNvCxnSpPr>
          <p:nvPr/>
        </p:nvCxnSpPr>
        <p:spPr>
          <a:xfrm>
            <a:off x="3961070" y="2133332"/>
            <a:ext cx="4026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itle 2">
            <a:extLst>
              <a:ext uri="{FF2B5EF4-FFF2-40B4-BE49-F238E27FC236}">
                <a16:creationId xmlns:a16="http://schemas.microsoft.com/office/drawing/2014/main" id="{A289B901-83BE-F26B-CDAA-0A5E56F9FAD1}"/>
              </a:ext>
            </a:extLst>
          </p:cNvPr>
          <p:cNvSpPr txBox="1"/>
          <p:nvPr/>
        </p:nvSpPr>
        <p:spPr>
          <a:xfrm>
            <a:off x="533565" y="4885342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28EC696-0350-7981-D5CA-D464A6C50028}"/>
              </a:ext>
            </a:extLst>
          </p:cNvPr>
          <p:cNvCxnSpPr>
            <a:cxnSpLocks/>
          </p:cNvCxnSpPr>
          <p:nvPr/>
        </p:nvCxnSpPr>
        <p:spPr>
          <a:xfrm>
            <a:off x="1268256" y="5053213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itle 2">
            <a:extLst>
              <a:ext uri="{FF2B5EF4-FFF2-40B4-BE49-F238E27FC236}">
                <a16:creationId xmlns:a16="http://schemas.microsoft.com/office/drawing/2014/main" id="{439FB5C2-EB9A-2630-1CA9-D59153524B1A}"/>
              </a:ext>
            </a:extLst>
          </p:cNvPr>
          <p:cNvSpPr txBox="1"/>
          <p:nvPr/>
        </p:nvSpPr>
        <p:spPr>
          <a:xfrm>
            <a:off x="533566" y="1750543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D360E7B-145E-3313-6FDF-EAF594517C46}"/>
              </a:ext>
            </a:extLst>
          </p:cNvPr>
          <p:cNvCxnSpPr>
            <a:cxnSpLocks/>
          </p:cNvCxnSpPr>
          <p:nvPr/>
        </p:nvCxnSpPr>
        <p:spPr>
          <a:xfrm>
            <a:off x="1512572" y="1858909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AF39A85C-92CF-17B0-9F51-243AA73E2ECC}"/>
              </a:ext>
            </a:extLst>
          </p:cNvPr>
          <p:cNvSpPr txBox="1"/>
          <p:nvPr/>
        </p:nvSpPr>
        <p:spPr>
          <a:xfrm>
            <a:off x="533565" y="279997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60" name="Title 2">
            <a:extLst>
              <a:ext uri="{FF2B5EF4-FFF2-40B4-BE49-F238E27FC236}">
                <a16:creationId xmlns:a16="http://schemas.microsoft.com/office/drawing/2014/main" id="{C02631CE-73A0-8E69-DC02-0E4292895BCE}"/>
              </a:ext>
            </a:extLst>
          </p:cNvPr>
          <p:cNvSpPr txBox="1"/>
          <p:nvPr/>
        </p:nvSpPr>
        <p:spPr>
          <a:xfrm>
            <a:off x="1842828" y="24680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1" name="Title 2">
            <a:extLst>
              <a:ext uri="{FF2B5EF4-FFF2-40B4-BE49-F238E27FC236}">
                <a16:creationId xmlns:a16="http://schemas.microsoft.com/office/drawing/2014/main" id="{2966E7FC-A339-14BA-E69E-1690219BF0C0}"/>
              </a:ext>
            </a:extLst>
          </p:cNvPr>
          <p:cNvSpPr txBox="1"/>
          <p:nvPr/>
        </p:nvSpPr>
        <p:spPr>
          <a:xfrm>
            <a:off x="3112579" y="24680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80077564-A8E3-CA71-7AC9-2ACDDDFDC46B}"/>
              </a:ext>
            </a:extLst>
          </p:cNvPr>
          <p:cNvSpPr txBox="1"/>
          <p:nvPr/>
        </p:nvSpPr>
        <p:spPr>
          <a:xfrm>
            <a:off x="4405710" y="330834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1854EEF-8D3A-0607-2595-3F4F37B397F2}"/>
              </a:ext>
            </a:extLst>
          </p:cNvPr>
          <p:cNvCxnSpPr>
            <a:cxnSpLocks/>
          </p:cNvCxnSpPr>
          <p:nvPr/>
        </p:nvCxnSpPr>
        <p:spPr>
          <a:xfrm>
            <a:off x="1209832" y="2967846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itle 2">
            <a:extLst>
              <a:ext uri="{FF2B5EF4-FFF2-40B4-BE49-F238E27FC236}">
                <a16:creationId xmlns:a16="http://schemas.microsoft.com/office/drawing/2014/main" id="{57C2C8E6-A1D8-42A1-2694-058F77F7041F}"/>
              </a:ext>
            </a:extLst>
          </p:cNvPr>
          <p:cNvSpPr txBox="1"/>
          <p:nvPr/>
        </p:nvSpPr>
        <p:spPr>
          <a:xfrm>
            <a:off x="533565" y="367112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626E518-AAD4-0355-C2E2-E44F17EB340B}"/>
              </a:ext>
            </a:extLst>
          </p:cNvPr>
          <p:cNvCxnSpPr>
            <a:cxnSpLocks/>
          </p:cNvCxnSpPr>
          <p:nvPr/>
        </p:nvCxnSpPr>
        <p:spPr>
          <a:xfrm>
            <a:off x="1637940" y="3838997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itle 2">
            <a:extLst>
              <a:ext uri="{FF2B5EF4-FFF2-40B4-BE49-F238E27FC236}">
                <a16:creationId xmlns:a16="http://schemas.microsoft.com/office/drawing/2014/main" id="{C049E99A-04D8-B356-4408-BE55E3B1655D}"/>
              </a:ext>
            </a:extLst>
          </p:cNvPr>
          <p:cNvSpPr txBox="1"/>
          <p:nvPr/>
        </p:nvSpPr>
        <p:spPr>
          <a:xfrm>
            <a:off x="1840596" y="4169346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72" name="Title 2">
            <a:extLst>
              <a:ext uri="{FF2B5EF4-FFF2-40B4-BE49-F238E27FC236}">
                <a16:creationId xmlns:a16="http://schemas.microsoft.com/office/drawing/2014/main" id="{8D2C0F88-ECB5-CAD2-9B5D-13B5AE7FBCEB}"/>
              </a:ext>
            </a:extLst>
          </p:cNvPr>
          <p:cNvSpPr txBox="1"/>
          <p:nvPr/>
        </p:nvSpPr>
        <p:spPr>
          <a:xfrm>
            <a:off x="2963396" y="417747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74" name="Title 2">
            <a:extLst>
              <a:ext uri="{FF2B5EF4-FFF2-40B4-BE49-F238E27FC236}">
                <a16:creationId xmlns:a16="http://schemas.microsoft.com/office/drawing/2014/main" id="{4F338933-CD4E-E49B-E124-441B45E24C3F}"/>
              </a:ext>
            </a:extLst>
          </p:cNvPr>
          <p:cNvSpPr txBox="1"/>
          <p:nvPr/>
        </p:nvSpPr>
        <p:spPr>
          <a:xfrm>
            <a:off x="4405710" y="414860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FFC016E7-174A-6F59-C8F1-5F6A46FD15A0}"/>
              </a:ext>
            </a:extLst>
          </p:cNvPr>
          <p:cNvCxnSpPr>
            <a:cxnSpLocks/>
          </p:cNvCxnSpPr>
          <p:nvPr/>
        </p:nvCxnSpPr>
        <p:spPr>
          <a:xfrm>
            <a:off x="939072" y="4679256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itle 2">
            <a:extLst>
              <a:ext uri="{FF2B5EF4-FFF2-40B4-BE49-F238E27FC236}">
                <a16:creationId xmlns:a16="http://schemas.microsoft.com/office/drawing/2014/main" id="{9F5F9162-F7B1-4BD0-A717-AA3DB460D12E}"/>
              </a:ext>
            </a:extLst>
          </p:cNvPr>
          <p:cNvSpPr txBox="1"/>
          <p:nvPr/>
        </p:nvSpPr>
        <p:spPr>
          <a:xfrm>
            <a:off x="533565" y="525000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178ABCA5-2ED3-E6F5-C9FF-166A8506518D}"/>
              </a:ext>
            </a:extLst>
          </p:cNvPr>
          <p:cNvCxnSpPr>
            <a:cxnSpLocks/>
          </p:cNvCxnSpPr>
          <p:nvPr/>
        </p:nvCxnSpPr>
        <p:spPr>
          <a:xfrm>
            <a:off x="1798608" y="5396184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itle 2">
            <a:extLst>
              <a:ext uri="{FF2B5EF4-FFF2-40B4-BE49-F238E27FC236}">
                <a16:creationId xmlns:a16="http://schemas.microsoft.com/office/drawing/2014/main" id="{61F4A480-4840-C0A8-7157-E96595047C33}"/>
              </a:ext>
            </a:extLst>
          </p:cNvPr>
          <p:cNvSpPr txBox="1"/>
          <p:nvPr/>
        </p:nvSpPr>
        <p:spPr>
          <a:xfrm>
            <a:off x="533565" y="612421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AAC96C13-ACFE-BE54-390D-DEEBAB1D9FF4}"/>
              </a:ext>
            </a:extLst>
          </p:cNvPr>
          <p:cNvCxnSpPr>
            <a:cxnSpLocks/>
          </p:cNvCxnSpPr>
          <p:nvPr/>
        </p:nvCxnSpPr>
        <p:spPr>
          <a:xfrm>
            <a:off x="1637940" y="6292082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5A063496-769C-BA53-7E2C-8845C8EA11BD}"/>
              </a:ext>
            </a:extLst>
          </p:cNvPr>
          <p:cNvSpPr txBox="1"/>
          <p:nvPr/>
        </p:nvSpPr>
        <p:spPr>
          <a:xfrm>
            <a:off x="4475721" y="244931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AC32477-ACDA-3638-2708-3004F69E90FB}"/>
              </a:ext>
            </a:extLst>
          </p:cNvPr>
          <p:cNvSpPr txBox="1"/>
          <p:nvPr/>
        </p:nvSpPr>
        <p:spPr>
          <a:xfrm>
            <a:off x="1912839" y="3289575"/>
            <a:ext cx="1120568" cy="20187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 </a:t>
            </a:r>
          </a:p>
          <a:p>
            <a:pPr>
              <a:lnSpc>
                <a:spcPct val="100000"/>
              </a:lnSpc>
            </a:pP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8BB2C85-68CB-3B3D-8A9E-81AB3F7F82C7}"/>
              </a:ext>
            </a:extLst>
          </p:cNvPr>
          <p:cNvSpPr txBox="1"/>
          <p:nvPr/>
        </p:nvSpPr>
        <p:spPr>
          <a:xfrm>
            <a:off x="3033407" y="3289575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98EC2F7-3BB4-2A11-250A-C0FBC1A39D9E}"/>
              </a:ext>
            </a:extLst>
          </p:cNvPr>
          <p:cNvSpPr txBox="1"/>
          <p:nvPr/>
        </p:nvSpPr>
        <p:spPr>
          <a:xfrm>
            <a:off x="530424" y="44926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  <a:endParaRPr lang="en-US" sz="150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4774646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420454" y="4102115"/>
            <a:ext cx="2583929" cy="25839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0789" y="434628"/>
            <a:ext cx="9511081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BAROSSA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180018" y="1810726"/>
            <a:ext cx="4340385" cy="13234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ANGGUR DENGAN GAYA KAYA, MEWAH DENGAN KARAKTER BUAH YANG LEBIH MATANG DAN TANIN YANG LEBIH HALUS DARIPADA COONAWARRA DAN MARGARET RIVER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673621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148717"/>
            <a:ext cx="0" cy="35675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49785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2628322"/>
            <a:ext cx="2090597" cy="209059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78768" y="3036588"/>
            <a:ext cx="1963021" cy="127406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Kadang</a:t>
            </a:r>
            <a:r>
              <a:rPr lang="en-AU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dikombinasi</a:t>
            </a:r>
            <a:endParaRPr lang="en-AU" sz="160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varietas</a:t>
            </a:r>
            <a:r>
              <a:rPr lang="en-AU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lainnya</a:t>
            </a:r>
            <a:r>
              <a:rPr lang="en-AU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termasuk</a:t>
            </a:r>
            <a:r>
              <a:rPr lang="en-AU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shiraz</a:t>
            </a:r>
            <a:endParaRPr lang="en-AU" sz="1600" b="1" dirty="0">
              <a:solidFill>
                <a:schemeClr val="tx1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71580" y="5429019"/>
            <a:ext cx="2805709" cy="123206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Blackcurrant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Prunes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Zaitun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Eukaliptus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5132336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5124716"/>
            <a:ext cx="0" cy="304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00741D9C-736E-BFC3-5595-96F07CA6F071}"/>
              </a:ext>
            </a:extLst>
          </p:cNvPr>
          <p:cNvSpPr txBox="1"/>
          <p:nvPr/>
        </p:nvSpPr>
        <p:spPr>
          <a:xfrm>
            <a:off x="638936" y="4604195"/>
            <a:ext cx="2146963" cy="1735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LEBIH DARI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10%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PRODUKSI TAHUNAN</a:t>
            </a:r>
            <a:endParaRPr lang="en-AU" sz="2400" dirty="0">
              <a:solidFill>
                <a:schemeClr val="tx1"/>
              </a:solidFill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004383" y="5455439"/>
            <a:ext cx="28556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bject 58">
            <a:extLst>
              <a:ext uri="{FF2B5EF4-FFF2-40B4-BE49-F238E27FC236}">
                <a16:creationId xmlns:a16="http://schemas.microsoft.com/office/drawing/2014/main" id="{41D93F8A-81E6-1CDA-D72D-731502B0E1F5}"/>
              </a:ext>
            </a:extLst>
          </p:cNvPr>
          <p:cNvSpPr txBox="1"/>
          <p:nvPr/>
        </p:nvSpPr>
        <p:spPr>
          <a:xfrm>
            <a:off x="2817172" y="3755863"/>
            <a:ext cx="1963021" cy="100219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6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TUMBUH TERBAIK PADA SITUS DAN TAHUN PRODUKSI YANG LEBIH SEJUK</a:t>
            </a:r>
            <a:endParaRPr lang="en-AU" sz="1600" b="0" dirty="0">
              <a:solidFill>
                <a:schemeClr val="tx1"/>
              </a:solidFill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DF085AA-2D6C-20DD-A889-A5D11F271243}"/>
              </a:ext>
            </a:extLst>
          </p:cNvPr>
          <p:cNvCxnSpPr>
            <a:cxnSpLocks/>
          </p:cNvCxnSpPr>
          <p:nvPr/>
        </p:nvCxnSpPr>
        <p:spPr>
          <a:xfrm>
            <a:off x="4700322" y="4244054"/>
            <a:ext cx="11597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50E109CE-82C9-644F-DA1A-03EAC11BF1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6486" y="950686"/>
            <a:ext cx="2114328" cy="6207213"/>
          </a:xfrm>
          <a:prstGeom prst="rect">
            <a:avLst/>
          </a:prstGeom>
        </p:spPr>
      </p:pic>
      <p:sp>
        <p:nvSpPr>
          <p:cNvPr id="9" name="object 10">
            <a:extLst>
              <a:ext uri="{FF2B5EF4-FFF2-40B4-BE49-F238E27FC236}">
                <a16:creationId xmlns:a16="http://schemas.microsoft.com/office/drawing/2014/main" id="{C1C60270-6F00-912C-722B-CBA31350908A}"/>
              </a:ext>
            </a:extLst>
          </p:cNvPr>
          <p:cNvSpPr txBox="1"/>
          <p:nvPr/>
        </p:nvSpPr>
        <p:spPr>
          <a:xfrm rot="16200000">
            <a:off x="4249882" y="44607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861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australia with red and white colors&#10;&#10;AI-generated content may be incorrect.">
            <a:extLst>
              <a:ext uri="{FF2B5EF4-FFF2-40B4-BE49-F238E27FC236}">
                <a16:creationId xmlns:a16="http://schemas.microsoft.com/office/drawing/2014/main" id="{EA33395E-4D0B-D1CD-89FA-723252E927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2" r="-221"/>
          <a:stretch/>
        </p:blipFill>
        <p:spPr>
          <a:xfrm>
            <a:off x="2739512" y="1"/>
            <a:ext cx="9547928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AUSTRALIA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86698A-3700-9AE2-247A-06483592D166}"/>
              </a:ext>
            </a:extLst>
          </p:cNvPr>
          <p:cNvSpPr txBox="1"/>
          <p:nvPr/>
        </p:nvSpPr>
        <p:spPr>
          <a:xfrm>
            <a:off x="5232400" y="5655302"/>
            <a:ext cx="25288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BAROSSA VALLEY</a:t>
            </a: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264671-DFD3-CE97-2C3C-1AB7F2B469AB}"/>
              </a:ext>
            </a:extLst>
          </p:cNvPr>
          <p:cNvCxnSpPr>
            <a:cxnSpLocks/>
          </p:cNvCxnSpPr>
          <p:nvPr/>
        </p:nvCxnSpPr>
        <p:spPr>
          <a:xfrm flipV="1">
            <a:off x="7485888" y="4718304"/>
            <a:ext cx="950976" cy="112166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7116"/>
            <a:ext cx="11283754" cy="1006314"/>
          </a:xfrm>
        </p:spPr>
        <p:txBody>
          <a:bodyPr/>
          <a:lstStyle/>
          <a:p>
            <a:r>
              <a:rPr lang="en-US" sz="32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BAROSSA VALLEY CABERNET SAUVIGNON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5000" dirty="0" err="1">
                <a:latin typeface="Neue Haas Grotesk Text Pro" panose="020B0504020202020204" pitchFamily="34" charset="77"/>
              </a:rPr>
              <a:t>Karakteristik</a:t>
            </a:r>
            <a:endParaRPr lang="en-US" sz="5000" dirty="0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1994938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59081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23224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087367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51891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816415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74760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45462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09986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2899126" y="2137881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Cabernet (youthful)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1994938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5908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23224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08736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51891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816415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74760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45462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09986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1994938" y="3683028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5908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2322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08736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5189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81641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7476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4546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0998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1994938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5908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23224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087367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51891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816415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74760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4546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0998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1994938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5908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23224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08736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51891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816415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74760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45462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09986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1994938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59081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23224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08736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451891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174760" y="612681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09986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896906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48516" y="5775741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59788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588225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1994938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5908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23224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08736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51891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816415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74760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4546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0998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1612" y="479726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285008" y="4183407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831E313-6F93-6D9C-9DCE-2989A6E45ED5}"/>
              </a:ext>
            </a:extLst>
          </p:cNvPr>
          <p:cNvGrpSpPr/>
          <p:nvPr/>
        </p:nvGrpSpPr>
        <p:grpSpPr>
          <a:xfrm>
            <a:off x="4539496" y="6127332"/>
            <a:ext cx="278634" cy="272668"/>
            <a:chOff x="8032638" y="5926610"/>
            <a:chExt cx="278634" cy="27266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D807B756-B303-4739-12FE-3A09C6D7B50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E26B239-969B-E781-D1AE-050D22008691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0D7F804-62FC-4690-1443-3BE4AD0DEB7F}"/>
              </a:ext>
            </a:extLst>
          </p:cNvPr>
          <p:cNvGrpSpPr/>
          <p:nvPr/>
        </p:nvGrpSpPr>
        <p:grpSpPr>
          <a:xfrm rot="10800000">
            <a:off x="3818384" y="6127332"/>
            <a:ext cx="278634" cy="272668"/>
            <a:chOff x="8032638" y="5926610"/>
            <a:chExt cx="278634" cy="272668"/>
          </a:xfrm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F008065B-6CCF-A4D6-2B86-601D64DF834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436DF54-837E-E5C4-8C59-A62DE72CD3E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75C6E532-D2AD-3D44-71C0-C054053D82D3}"/>
              </a:ext>
            </a:extLst>
          </p:cNvPr>
          <p:cNvSpPr txBox="1"/>
          <p:nvPr/>
        </p:nvSpPr>
        <p:spPr>
          <a:xfrm>
            <a:off x="526308" y="4878085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0FF5A30-3062-0EB8-8532-8FA91DDC504B}"/>
              </a:ext>
            </a:extLst>
          </p:cNvPr>
          <p:cNvCxnSpPr>
            <a:cxnSpLocks/>
          </p:cNvCxnSpPr>
          <p:nvPr/>
        </p:nvCxnSpPr>
        <p:spPr>
          <a:xfrm>
            <a:off x="1260999" y="5045956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059CAFB8-8CF5-EA6D-F093-A933920F91BE}"/>
              </a:ext>
            </a:extLst>
          </p:cNvPr>
          <p:cNvSpPr txBox="1"/>
          <p:nvPr/>
        </p:nvSpPr>
        <p:spPr>
          <a:xfrm>
            <a:off x="526309" y="174328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D4E1661-1B8A-2FE1-EFAB-3F1C4A682112}"/>
              </a:ext>
            </a:extLst>
          </p:cNvPr>
          <p:cNvCxnSpPr>
            <a:cxnSpLocks/>
          </p:cNvCxnSpPr>
          <p:nvPr/>
        </p:nvCxnSpPr>
        <p:spPr>
          <a:xfrm>
            <a:off x="1505315" y="185165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2D0181F3-F62F-B805-1668-286B7BC945C1}"/>
              </a:ext>
            </a:extLst>
          </p:cNvPr>
          <p:cNvSpPr txBox="1"/>
          <p:nvPr/>
        </p:nvSpPr>
        <p:spPr>
          <a:xfrm>
            <a:off x="526308" y="2792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E452CA71-9A4E-EAE6-40DA-F55394397EDE}"/>
              </a:ext>
            </a:extLst>
          </p:cNvPr>
          <p:cNvSpPr txBox="1"/>
          <p:nvPr/>
        </p:nvSpPr>
        <p:spPr>
          <a:xfrm>
            <a:off x="1835571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4E361E06-6921-8530-C3C1-14D689BD3CFD}"/>
              </a:ext>
            </a:extLst>
          </p:cNvPr>
          <p:cNvSpPr txBox="1"/>
          <p:nvPr/>
        </p:nvSpPr>
        <p:spPr>
          <a:xfrm>
            <a:off x="3105322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A15BA8FA-1483-0A50-4136-483CC6A0CCD2}"/>
              </a:ext>
            </a:extLst>
          </p:cNvPr>
          <p:cNvSpPr txBox="1"/>
          <p:nvPr/>
        </p:nvSpPr>
        <p:spPr>
          <a:xfrm>
            <a:off x="4398453" y="33010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70E8659-716C-E8B9-AFC1-2318A74446A0}"/>
              </a:ext>
            </a:extLst>
          </p:cNvPr>
          <p:cNvCxnSpPr>
            <a:cxnSpLocks/>
          </p:cNvCxnSpPr>
          <p:nvPr/>
        </p:nvCxnSpPr>
        <p:spPr>
          <a:xfrm>
            <a:off x="1202575" y="296058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20405E38-392C-C8D0-51D0-823781FB7D36}"/>
              </a:ext>
            </a:extLst>
          </p:cNvPr>
          <p:cNvSpPr txBox="1"/>
          <p:nvPr/>
        </p:nvSpPr>
        <p:spPr>
          <a:xfrm>
            <a:off x="526308" y="36638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3A8B2E3-D8BB-437C-BC67-FA8328D21FE4}"/>
              </a:ext>
            </a:extLst>
          </p:cNvPr>
          <p:cNvCxnSpPr>
            <a:cxnSpLocks/>
          </p:cNvCxnSpPr>
          <p:nvPr/>
        </p:nvCxnSpPr>
        <p:spPr>
          <a:xfrm>
            <a:off x="1630683" y="3831740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A7670511-C28E-6CD1-7D4F-4F677502A35E}"/>
              </a:ext>
            </a:extLst>
          </p:cNvPr>
          <p:cNvSpPr txBox="1"/>
          <p:nvPr/>
        </p:nvSpPr>
        <p:spPr>
          <a:xfrm>
            <a:off x="1833339" y="4162089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C8645E70-3AA3-2C12-7014-7D325F7A714B}"/>
              </a:ext>
            </a:extLst>
          </p:cNvPr>
          <p:cNvSpPr txBox="1"/>
          <p:nvPr/>
        </p:nvSpPr>
        <p:spPr>
          <a:xfrm>
            <a:off x="2956139" y="41702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71CD17CC-5C6C-9B5F-7A6D-95281F8E5C6D}"/>
              </a:ext>
            </a:extLst>
          </p:cNvPr>
          <p:cNvSpPr txBox="1"/>
          <p:nvPr/>
        </p:nvSpPr>
        <p:spPr>
          <a:xfrm>
            <a:off x="4398453" y="4141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F84567F-213F-38A6-396D-8A698EB010D6}"/>
              </a:ext>
            </a:extLst>
          </p:cNvPr>
          <p:cNvCxnSpPr>
            <a:cxnSpLocks/>
          </p:cNvCxnSpPr>
          <p:nvPr/>
        </p:nvCxnSpPr>
        <p:spPr>
          <a:xfrm>
            <a:off x="931815" y="4671999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BC4D4462-7085-EECD-E771-7A34FA0448C0}"/>
              </a:ext>
            </a:extLst>
          </p:cNvPr>
          <p:cNvSpPr txBox="1"/>
          <p:nvPr/>
        </p:nvSpPr>
        <p:spPr>
          <a:xfrm>
            <a:off x="526308" y="52427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F8C1782-888F-840C-0031-CE5D58217D34}"/>
              </a:ext>
            </a:extLst>
          </p:cNvPr>
          <p:cNvCxnSpPr>
            <a:cxnSpLocks/>
          </p:cNvCxnSpPr>
          <p:nvPr/>
        </p:nvCxnSpPr>
        <p:spPr>
          <a:xfrm>
            <a:off x="1791351" y="5388927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0C545255-9270-218E-09B3-F5F308B8E9A9}"/>
              </a:ext>
            </a:extLst>
          </p:cNvPr>
          <p:cNvSpPr txBox="1"/>
          <p:nvPr/>
        </p:nvSpPr>
        <p:spPr>
          <a:xfrm>
            <a:off x="526308" y="6116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041CD2A-C9B8-59A1-C1CB-6F2A38F2394D}"/>
              </a:ext>
            </a:extLst>
          </p:cNvPr>
          <p:cNvCxnSpPr>
            <a:cxnSpLocks/>
          </p:cNvCxnSpPr>
          <p:nvPr/>
        </p:nvCxnSpPr>
        <p:spPr>
          <a:xfrm>
            <a:off x="1630683" y="628482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55844A60-D82A-EF98-2888-C43BDAC1D429}"/>
              </a:ext>
            </a:extLst>
          </p:cNvPr>
          <p:cNvSpPr txBox="1"/>
          <p:nvPr/>
        </p:nvSpPr>
        <p:spPr>
          <a:xfrm>
            <a:off x="4475721" y="246020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BFFBB4B0-BC1A-C8F1-5C47-463B20CE704E}"/>
              </a:ext>
            </a:extLst>
          </p:cNvPr>
          <p:cNvSpPr txBox="1"/>
          <p:nvPr/>
        </p:nvSpPr>
        <p:spPr>
          <a:xfrm>
            <a:off x="1912839" y="3300463"/>
            <a:ext cx="1120568" cy="20187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 </a:t>
            </a:r>
          </a:p>
          <a:p>
            <a:pPr>
              <a:lnSpc>
                <a:spcPct val="100000"/>
              </a:lnSpc>
            </a:pP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EBF7180E-D018-9DD1-4A18-98EDC8A3B347}"/>
              </a:ext>
            </a:extLst>
          </p:cNvPr>
          <p:cNvSpPr txBox="1"/>
          <p:nvPr/>
        </p:nvSpPr>
        <p:spPr>
          <a:xfrm>
            <a:off x="3033407" y="3300463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EAA35581-D0C9-42C7-FD65-BB267191B084}"/>
              </a:ext>
            </a:extLst>
          </p:cNvPr>
          <p:cNvSpPr txBox="1"/>
          <p:nvPr/>
        </p:nvSpPr>
        <p:spPr>
          <a:xfrm>
            <a:off x="530424" y="45035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  <a:endParaRPr lang="en-US" sz="150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420454" y="3959150"/>
            <a:ext cx="2583929" cy="25839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499072" y="536165"/>
            <a:ext cx="12503847" cy="18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EDEN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544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7957782" y="535301"/>
            <a:ext cx="3406904" cy="17491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55"/>
              </a:spcBef>
              <a:spcAft>
                <a:spcPts val="37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KEBUN ANGGUR PADA LOKASI </a:t>
            </a:r>
          </a:p>
          <a:p>
            <a:pPr algn="ctr">
              <a:spcBef>
                <a:spcPts val="255"/>
              </a:spcBef>
              <a:spcAft>
                <a:spcPts val="37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YANG LEBIH TINGGI, LEBIH SEJUK MENGHASILKAN GAYA-GAYA YANG BERBEDA DENGAN YANG ADA DI SEKITAR </a:t>
            </a:r>
          </a:p>
          <a:p>
            <a:pPr algn="ctr">
              <a:spcBef>
                <a:spcPts val="255"/>
              </a:spcBef>
              <a:spcAft>
                <a:spcPts val="37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EDEN VALLEY VILLAGE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/>
          <p:nvPr/>
        </p:nvCxnSpPr>
        <p:spPr>
          <a:xfrm>
            <a:off x="9765688" y="2330004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6893781" y="2954844"/>
            <a:ext cx="28719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71580" y="4771554"/>
            <a:ext cx="2805709" cy="14728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Blackcurrant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Daun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tomat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Bunga violet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Mentol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474871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467251"/>
            <a:ext cx="0" cy="304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004383" y="5312474"/>
            <a:ext cx="28556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DBC44F8E-8D33-3D72-2F4A-C39655F1C5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6486" y="7571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A469140A-E12F-EE4D-337F-F08C2C5BF37C}"/>
              </a:ext>
            </a:extLst>
          </p:cNvPr>
          <p:cNvSpPr txBox="1"/>
          <p:nvPr/>
        </p:nvSpPr>
        <p:spPr>
          <a:xfrm rot="16200000">
            <a:off x="4249882" y="44607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bject 58">
            <a:extLst>
              <a:ext uri="{FF2B5EF4-FFF2-40B4-BE49-F238E27FC236}">
                <a16:creationId xmlns:a16="http://schemas.microsoft.com/office/drawing/2014/main" id="{82830A6A-379C-CF22-D5B1-B5F6A66F571E}"/>
              </a:ext>
            </a:extLst>
          </p:cNvPr>
          <p:cNvSpPr txBox="1"/>
          <p:nvPr/>
        </p:nvSpPr>
        <p:spPr>
          <a:xfrm>
            <a:off x="672308" y="4474871"/>
            <a:ext cx="2146963" cy="1735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LEBIH DARI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10%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PRODUKSI TAHUNAN</a:t>
            </a:r>
            <a:endParaRPr lang="en-AU" sz="2400" dirty="0">
              <a:solidFill>
                <a:schemeClr val="tx1"/>
              </a:solidFill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81062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69F29-781B-90AA-B012-F6A979DEB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AEDFA218-24FF-75B3-1928-3744FEE3A760}"/>
              </a:ext>
            </a:extLst>
          </p:cNvPr>
          <p:cNvSpPr/>
          <p:nvPr/>
        </p:nvSpPr>
        <p:spPr>
          <a:xfrm>
            <a:off x="2010842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9FE89A-392A-6A7E-DF45-D35B3F8E641E}"/>
              </a:ext>
            </a:extLst>
          </p:cNvPr>
          <p:cNvSpPr/>
          <p:nvPr/>
        </p:nvSpPr>
        <p:spPr>
          <a:xfrm>
            <a:off x="2374985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5532F3C-48C1-1D30-03CE-A596F3F65046}"/>
              </a:ext>
            </a:extLst>
          </p:cNvPr>
          <p:cNvSpPr/>
          <p:nvPr/>
        </p:nvSpPr>
        <p:spPr>
          <a:xfrm>
            <a:off x="2739128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58FF29C-ECE1-16CA-7308-73E46327BB9A}"/>
              </a:ext>
            </a:extLst>
          </p:cNvPr>
          <p:cNvSpPr/>
          <p:nvPr/>
        </p:nvSpPr>
        <p:spPr>
          <a:xfrm>
            <a:off x="3103271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6E0E75F-A65E-9D00-2B8B-30D3F0E3A8A0}"/>
              </a:ext>
            </a:extLst>
          </p:cNvPr>
          <p:cNvSpPr/>
          <p:nvPr/>
        </p:nvSpPr>
        <p:spPr>
          <a:xfrm>
            <a:off x="3467795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F06C3B7-C6CC-86EE-DE5B-A7535C41DE7F}"/>
              </a:ext>
            </a:extLst>
          </p:cNvPr>
          <p:cNvSpPr/>
          <p:nvPr/>
        </p:nvSpPr>
        <p:spPr>
          <a:xfrm>
            <a:off x="3832319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EC6B65E-9A45-6B6F-2977-12DA3921B407}"/>
              </a:ext>
            </a:extLst>
          </p:cNvPr>
          <p:cNvSpPr/>
          <p:nvPr/>
        </p:nvSpPr>
        <p:spPr>
          <a:xfrm>
            <a:off x="4190664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B044907-73EB-AAB6-4BEF-26856782526A}"/>
              </a:ext>
            </a:extLst>
          </p:cNvPr>
          <p:cNvSpPr/>
          <p:nvPr/>
        </p:nvSpPr>
        <p:spPr>
          <a:xfrm>
            <a:off x="4561366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2FC7DD3-6FCC-17DB-5024-BCB5873044FE}"/>
              </a:ext>
            </a:extLst>
          </p:cNvPr>
          <p:cNvSpPr/>
          <p:nvPr/>
        </p:nvSpPr>
        <p:spPr>
          <a:xfrm>
            <a:off x="4925890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D2D39FED-D41B-DF7E-4400-1C4EE6288C04}"/>
              </a:ext>
            </a:extLst>
          </p:cNvPr>
          <p:cNvSpPr txBox="1"/>
          <p:nvPr/>
        </p:nvSpPr>
        <p:spPr>
          <a:xfrm>
            <a:off x="2915030" y="2137881"/>
            <a:ext cx="132515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Cabernet 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385DC47-A151-E29C-4CEF-A02144CE5374}"/>
              </a:ext>
            </a:extLst>
          </p:cNvPr>
          <p:cNvSpPr/>
          <p:nvPr/>
        </p:nvSpPr>
        <p:spPr>
          <a:xfrm>
            <a:off x="2010842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4301F93-FCBC-CE5F-8DE9-B5EBCA24EA26}"/>
              </a:ext>
            </a:extLst>
          </p:cNvPr>
          <p:cNvSpPr/>
          <p:nvPr/>
        </p:nvSpPr>
        <p:spPr>
          <a:xfrm>
            <a:off x="2374985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8F65DBE-1378-6D2D-10B3-5A9655C83D7C}"/>
              </a:ext>
            </a:extLst>
          </p:cNvPr>
          <p:cNvSpPr/>
          <p:nvPr/>
        </p:nvSpPr>
        <p:spPr>
          <a:xfrm>
            <a:off x="273912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283A47D-81E9-96DB-6BD8-D02368D9F187}"/>
              </a:ext>
            </a:extLst>
          </p:cNvPr>
          <p:cNvSpPr/>
          <p:nvPr/>
        </p:nvSpPr>
        <p:spPr>
          <a:xfrm>
            <a:off x="310327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E94939F-3872-2392-2D5F-2610981F355E}"/>
              </a:ext>
            </a:extLst>
          </p:cNvPr>
          <p:cNvSpPr/>
          <p:nvPr/>
        </p:nvSpPr>
        <p:spPr>
          <a:xfrm>
            <a:off x="3467795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0AA0BBDE-5F47-E974-D433-602E0E177CC1}"/>
              </a:ext>
            </a:extLst>
          </p:cNvPr>
          <p:cNvSpPr/>
          <p:nvPr/>
        </p:nvSpPr>
        <p:spPr>
          <a:xfrm>
            <a:off x="3832319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984DD16-30DD-026F-BBD9-85F9899BEBA3}"/>
              </a:ext>
            </a:extLst>
          </p:cNvPr>
          <p:cNvSpPr/>
          <p:nvPr/>
        </p:nvSpPr>
        <p:spPr>
          <a:xfrm>
            <a:off x="4190664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929D5FB-D78E-6A88-F474-FF67AB1D7AA1}"/>
              </a:ext>
            </a:extLst>
          </p:cNvPr>
          <p:cNvSpPr/>
          <p:nvPr/>
        </p:nvSpPr>
        <p:spPr>
          <a:xfrm>
            <a:off x="4561366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84F0375-A1DE-2A41-F3D4-FF8AC8835E71}"/>
              </a:ext>
            </a:extLst>
          </p:cNvPr>
          <p:cNvSpPr/>
          <p:nvPr/>
        </p:nvSpPr>
        <p:spPr>
          <a:xfrm>
            <a:off x="4925890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26549A4-2726-3E04-C9EA-4ED091199156}"/>
              </a:ext>
            </a:extLst>
          </p:cNvPr>
          <p:cNvSpPr/>
          <p:nvPr/>
        </p:nvSpPr>
        <p:spPr>
          <a:xfrm>
            <a:off x="2010842" y="3683028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8803979-3F2C-6E08-C0F3-79FEA6A09B67}"/>
              </a:ext>
            </a:extLst>
          </p:cNvPr>
          <p:cNvSpPr/>
          <p:nvPr/>
        </p:nvSpPr>
        <p:spPr>
          <a:xfrm>
            <a:off x="237498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E9D924E-F130-A609-C9CF-BE6D1B73F5AE}"/>
              </a:ext>
            </a:extLst>
          </p:cNvPr>
          <p:cNvSpPr/>
          <p:nvPr/>
        </p:nvSpPr>
        <p:spPr>
          <a:xfrm>
            <a:off x="273912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7DF8D6C-51B0-EA90-7826-7CED2C7A0F41}"/>
              </a:ext>
            </a:extLst>
          </p:cNvPr>
          <p:cNvSpPr/>
          <p:nvPr/>
        </p:nvSpPr>
        <p:spPr>
          <a:xfrm>
            <a:off x="3103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70FAA93-3726-9BE4-0285-9A9D78CCB4B7}"/>
              </a:ext>
            </a:extLst>
          </p:cNvPr>
          <p:cNvSpPr/>
          <p:nvPr/>
        </p:nvSpPr>
        <p:spPr>
          <a:xfrm>
            <a:off x="346779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7E3B6A6F-F671-F403-A1BF-286F91BD804D}"/>
              </a:ext>
            </a:extLst>
          </p:cNvPr>
          <p:cNvSpPr/>
          <p:nvPr/>
        </p:nvSpPr>
        <p:spPr>
          <a:xfrm>
            <a:off x="383231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4FA1A159-9587-D692-97BF-38F6B3B265E9}"/>
              </a:ext>
            </a:extLst>
          </p:cNvPr>
          <p:cNvSpPr/>
          <p:nvPr/>
        </p:nvSpPr>
        <p:spPr>
          <a:xfrm>
            <a:off x="419066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140FC57-F8FE-60F5-7183-690AFC30FF42}"/>
              </a:ext>
            </a:extLst>
          </p:cNvPr>
          <p:cNvSpPr/>
          <p:nvPr/>
        </p:nvSpPr>
        <p:spPr>
          <a:xfrm>
            <a:off x="45613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01A95D9-ABA6-A9B1-C8F0-670E19268F57}"/>
              </a:ext>
            </a:extLst>
          </p:cNvPr>
          <p:cNvSpPr/>
          <p:nvPr/>
        </p:nvSpPr>
        <p:spPr>
          <a:xfrm>
            <a:off x="492589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55E05F2B-8B53-9602-358E-F107F5E23412}"/>
              </a:ext>
            </a:extLst>
          </p:cNvPr>
          <p:cNvSpPr/>
          <p:nvPr/>
        </p:nvSpPr>
        <p:spPr>
          <a:xfrm>
            <a:off x="2010842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DAA76506-42C0-7FA1-DB22-08EF37C5100A}"/>
              </a:ext>
            </a:extLst>
          </p:cNvPr>
          <p:cNvSpPr/>
          <p:nvPr/>
        </p:nvSpPr>
        <p:spPr>
          <a:xfrm>
            <a:off x="2374985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D9374B2B-C9B1-E663-24C9-A51AEEF993BB}"/>
              </a:ext>
            </a:extLst>
          </p:cNvPr>
          <p:cNvSpPr/>
          <p:nvPr/>
        </p:nvSpPr>
        <p:spPr>
          <a:xfrm>
            <a:off x="273912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0459DEAC-DAC4-AEC0-C5E6-45310E1EA8CB}"/>
              </a:ext>
            </a:extLst>
          </p:cNvPr>
          <p:cNvSpPr/>
          <p:nvPr/>
        </p:nvSpPr>
        <p:spPr>
          <a:xfrm>
            <a:off x="3103271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CE3559-91D5-15C6-D6EB-B24108EB859E}"/>
              </a:ext>
            </a:extLst>
          </p:cNvPr>
          <p:cNvSpPr/>
          <p:nvPr/>
        </p:nvSpPr>
        <p:spPr>
          <a:xfrm>
            <a:off x="3467795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249D47F-8BE6-0C00-8E47-4D57FF7B1FC4}"/>
              </a:ext>
            </a:extLst>
          </p:cNvPr>
          <p:cNvSpPr/>
          <p:nvPr/>
        </p:nvSpPr>
        <p:spPr>
          <a:xfrm>
            <a:off x="3832319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9B43C0C-7873-1751-7E63-FA9A0E1B27C3}"/>
              </a:ext>
            </a:extLst>
          </p:cNvPr>
          <p:cNvSpPr/>
          <p:nvPr/>
        </p:nvSpPr>
        <p:spPr>
          <a:xfrm>
            <a:off x="4190664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ED21ED05-FA9D-1C65-8B66-4F32F7B60ABC}"/>
              </a:ext>
            </a:extLst>
          </p:cNvPr>
          <p:cNvSpPr/>
          <p:nvPr/>
        </p:nvSpPr>
        <p:spPr>
          <a:xfrm>
            <a:off x="45613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DBED5B97-0AF1-84DE-5402-4FB9FA84C7F5}"/>
              </a:ext>
            </a:extLst>
          </p:cNvPr>
          <p:cNvSpPr/>
          <p:nvPr/>
        </p:nvSpPr>
        <p:spPr>
          <a:xfrm>
            <a:off x="492589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B94DB774-1E0F-CC2C-7E17-CBA2AC61FD5F}"/>
              </a:ext>
            </a:extLst>
          </p:cNvPr>
          <p:cNvSpPr/>
          <p:nvPr/>
        </p:nvSpPr>
        <p:spPr>
          <a:xfrm>
            <a:off x="2010842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5776D46-EC3E-262F-15AB-C14D48758395}"/>
              </a:ext>
            </a:extLst>
          </p:cNvPr>
          <p:cNvSpPr/>
          <p:nvPr/>
        </p:nvSpPr>
        <p:spPr>
          <a:xfrm>
            <a:off x="2374985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A6D62994-2594-CD8C-2A3B-1ABC0ED8D41A}"/>
              </a:ext>
            </a:extLst>
          </p:cNvPr>
          <p:cNvSpPr/>
          <p:nvPr/>
        </p:nvSpPr>
        <p:spPr>
          <a:xfrm>
            <a:off x="273912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F4D6313C-C3B7-45AE-D0E5-4BC0447BF584}"/>
              </a:ext>
            </a:extLst>
          </p:cNvPr>
          <p:cNvSpPr/>
          <p:nvPr/>
        </p:nvSpPr>
        <p:spPr>
          <a:xfrm>
            <a:off x="310327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4E35C5F1-9E69-8AA0-F0E7-6E77EE60B155}"/>
              </a:ext>
            </a:extLst>
          </p:cNvPr>
          <p:cNvSpPr/>
          <p:nvPr/>
        </p:nvSpPr>
        <p:spPr>
          <a:xfrm>
            <a:off x="3467795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421FB482-051E-30B8-14D9-2AC68E933DA7}"/>
              </a:ext>
            </a:extLst>
          </p:cNvPr>
          <p:cNvSpPr/>
          <p:nvPr/>
        </p:nvSpPr>
        <p:spPr>
          <a:xfrm>
            <a:off x="3832319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028388A-66A9-69BD-A063-36B9CE583C93}"/>
              </a:ext>
            </a:extLst>
          </p:cNvPr>
          <p:cNvSpPr/>
          <p:nvPr/>
        </p:nvSpPr>
        <p:spPr>
          <a:xfrm>
            <a:off x="4190664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55EF6F4-5578-07DC-6C2D-DE3EFAF7A27E}"/>
              </a:ext>
            </a:extLst>
          </p:cNvPr>
          <p:cNvSpPr/>
          <p:nvPr/>
        </p:nvSpPr>
        <p:spPr>
          <a:xfrm>
            <a:off x="4561366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05DAE59E-951E-ED47-2296-63EE2E06D192}"/>
              </a:ext>
            </a:extLst>
          </p:cNvPr>
          <p:cNvSpPr/>
          <p:nvPr/>
        </p:nvSpPr>
        <p:spPr>
          <a:xfrm>
            <a:off x="4925890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A06B4ED7-B353-DAD9-D17B-A2F977CD8598}"/>
              </a:ext>
            </a:extLst>
          </p:cNvPr>
          <p:cNvSpPr/>
          <p:nvPr/>
        </p:nvSpPr>
        <p:spPr>
          <a:xfrm>
            <a:off x="2010842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6E725A20-43CE-FEC6-F0DF-D5CF0A4577C6}"/>
              </a:ext>
            </a:extLst>
          </p:cNvPr>
          <p:cNvSpPr/>
          <p:nvPr/>
        </p:nvSpPr>
        <p:spPr>
          <a:xfrm>
            <a:off x="2374985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98608613-ED01-7448-9EB4-98D043DE7F2C}"/>
              </a:ext>
            </a:extLst>
          </p:cNvPr>
          <p:cNvSpPr/>
          <p:nvPr/>
        </p:nvSpPr>
        <p:spPr>
          <a:xfrm>
            <a:off x="2739128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F432A7B0-DF45-27A5-7F3E-AB40B28D06A8}"/>
              </a:ext>
            </a:extLst>
          </p:cNvPr>
          <p:cNvSpPr/>
          <p:nvPr/>
        </p:nvSpPr>
        <p:spPr>
          <a:xfrm>
            <a:off x="3103271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75F2B89-C916-3768-15AB-63F27AD8BF39}"/>
              </a:ext>
            </a:extLst>
          </p:cNvPr>
          <p:cNvSpPr/>
          <p:nvPr/>
        </p:nvSpPr>
        <p:spPr>
          <a:xfrm>
            <a:off x="3467795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BE5638-DDC9-6C24-1DAF-A31E3C01CB78}"/>
              </a:ext>
            </a:extLst>
          </p:cNvPr>
          <p:cNvSpPr/>
          <p:nvPr/>
        </p:nvSpPr>
        <p:spPr>
          <a:xfrm>
            <a:off x="4190664" y="612681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4D63ED19-2C66-A353-F122-663FED00561E}"/>
              </a:ext>
            </a:extLst>
          </p:cNvPr>
          <p:cNvSpPr/>
          <p:nvPr/>
        </p:nvSpPr>
        <p:spPr>
          <a:xfrm>
            <a:off x="4925890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069B179-9A3E-DE07-DA70-4B3DDA2EFE69}"/>
              </a:ext>
            </a:extLst>
          </p:cNvPr>
          <p:cNvSpPr txBox="1"/>
          <p:nvPr/>
        </p:nvSpPr>
        <p:spPr>
          <a:xfrm>
            <a:off x="1912810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9BC360AC-BEAA-1A36-D5C3-7E2F595CD4EC}"/>
              </a:ext>
            </a:extLst>
          </p:cNvPr>
          <p:cNvSpPr txBox="1"/>
          <p:nvPr/>
        </p:nvSpPr>
        <p:spPr>
          <a:xfrm>
            <a:off x="3664420" y="5775741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B982B4F-ADF1-83CD-4BC3-302A5D4A7889}"/>
              </a:ext>
            </a:extLst>
          </p:cNvPr>
          <p:cNvSpPr txBox="1"/>
          <p:nvPr/>
        </p:nvSpPr>
        <p:spPr>
          <a:xfrm>
            <a:off x="447569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E60FB52-C3B3-5D3B-E7B3-0D92E2F3F591}"/>
              </a:ext>
            </a:extLst>
          </p:cNvPr>
          <p:cNvCxnSpPr>
            <a:cxnSpLocks/>
          </p:cNvCxnSpPr>
          <p:nvPr/>
        </p:nvCxnSpPr>
        <p:spPr>
          <a:xfrm>
            <a:off x="3604129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943EE564-9F08-7828-22D1-67DA88A32556}"/>
              </a:ext>
            </a:extLst>
          </p:cNvPr>
          <p:cNvSpPr/>
          <p:nvPr/>
        </p:nvSpPr>
        <p:spPr>
          <a:xfrm>
            <a:off x="2010842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C3BAB99-C1F8-099C-BE7D-12E6E13A5ADE}"/>
              </a:ext>
            </a:extLst>
          </p:cNvPr>
          <p:cNvSpPr/>
          <p:nvPr/>
        </p:nvSpPr>
        <p:spPr>
          <a:xfrm>
            <a:off x="2374985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C3115C7-5333-06A5-4E9D-60B589F0EB7E}"/>
              </a:ext>
            </a:extLst>
          </p:cNvPr>
          <p:cNvSpPr/>
          <p:nvPr/>
        </p:nvSpPr>
        <p:spPr>
          <a:xfrm>
            <a:off x="273912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0E29D6C-A340-3CCA-F0F1-450EDBE5EB1C}"/>
              </a:ext>
            </a:extLst>
          </p:cNvPr>
          <p:cNvSpPr/>
          <p:nvPr/>
        </p:nvSpPr>
        <p:spPr>
          <a:xfrm>
            <a:off x="310327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270ED87-A6DC-A934-AE0D-915C9520C93C}"/>
              </a:ext>
            </a:extLst>
          </p:cNvPr>
          <p:cNvSpPr/>
          <p:nvPr/>
        </p:nvSpPr>
        <p:spPr>
          <a:xfrm>
            <a:off x="3467795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7D529B1-9382-54F9-0D4D-62070E35559C}"/>
              </a:ext>
            </a:extLst>
          </p:cNvPr>
          <p:cNvSpPr/>
          <p:nvPr/>
        </p:nvSpPr>
        <p:spPr>
          <a:xfrm>
            <a:off x="3832319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C335483-86A0-C3E2-3E33-2EBDE48405DE}"/>
              </a:ext>
            </a:extLst>
          </p:cNvPr>
          <p:cNvSpPr/>
          <p:nvPr/>
        </p:nvSpPr>
        <p:spPr>
          <a:xfrm>
            <a:off x="4190664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76F038A-4411-52D7-65B4-3FE894584F73}"/>
              </a:ext>
            </a:extLst>
          </p:cNvPr>
          <p:cNvSpPr/>
          <p:nvPr/>
        </p:nvSpPr>
        <p:spPr>
          <a:xfrm>
            <a:off x="4561366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599626-2702-FD0B-158E-964D7AFEA9D2}"/>
              </a:ext>
            </a:extLst>
          </p:cNvPr>
          <p:cNvSpPr/>
          <p:nvPr/>
        </p:nvSpPr>
        <p:spPr>
          <a:xfrm>
            <a:off x="4925890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25DAB889-2A40-686A-78E5-6DAE6B1D3C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0608" y="368300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A8317286-59F8-7817-5EC0-CB93FDC0A4F5}"/>
              </a:ext>
            </a:extLst>
          </p:cNvPr>
          <p:cNvSpPr txBox="1"/>
          <p:nvPr/>
        </p:nvSpPr>
        <p:spPr>
          <a:xfrm rot="16200000">
            <a:off x="7064004" y="40719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8DF42A-50CD-965D-D87E-B33936ADE292}"/>
              </a:ext>
            </a:extLst>
          </p:cNvPr>
          <p:cNvGrpSpPr/>
          <p:nvPr/>
        </p:nvGrpSpPr>
        <p:grpSpPr>
          <a:xfrm>
            <a:off x="4555400" y="6127332"/>
            <a:ext cx="278634" cy="272668"/>
            <a:chOff x="8032638" y="5926610"/>
            <a:chExt cx="278634" cy="27266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348ADF31-1713-AAF1-C390-779A8A9AD70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D3255F50-72B7-98DC-5D2E-8937591CD5A3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DF01720-B5A3-F4EF-3CB5-3B00E50F71A0}"/>
              </a:ext>
            </a:extLst>
          </p:cNvPr>
          <p:cNvGrpSpPr/>
          <p:nvPr/>
        </p:nvGrpSpPr>
        <p:grpSpPr>
          <a:xfrm rot="10800000">
            <a:off x="3834288" y="6127332"/>
            <a:ext cx="278634" cy="272668"/>
            <a:chOff x="8032638" y="5926610"/>
            <a:chExt cx="278634" cy="272668"/>
          </a:xfrm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570C3C73-79CB-994B-72CD-8DFEDC58CBB3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D285C969-1099-526B-10C4-FD46F3ED319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91F7F2A9-4C67-F5D0-C850-DC29876A0689}"/>
              </a:ext>
            </a:extLst>
          </p:cNvPr>
          <p:cNvSpPr txBox="1">
            <a:spLocks/>
          </p:cNvSpPr>
          <p:nvPr/>
        </p:nvSpPr>
        <p:spPr>
          <a:xfrm>
            <a:off x="601922" y="587116"/>
            <a:ext cx="11283754" cy="9317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accent1"/>
                </a:solidFill>
              </a:rPr>
              <a:t>EDEN VALLEY CABERNET SAUVIGNON</a:t>
            </a:r>
            <a:br>
              <a:rPr lang="en-US" sz="4000" dirty="0">
                <a:solidFill>
                  <a:schemeClr val="accent3"/>
                </a:solidFill>
              </a:rPr>
            </a:br>
            <a:r>
              <a:rPr lang="en-US" sz="5000" dirty="0" err="1"/>
              <a:t>Karakteristik</a:t>
            </a:r>
            <a:endParaRPr lang="en-US" sz="5000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6C27355B-D7B8-EE23-8ABF-0999CB919475}"/>
              </a:ext>
            </a:extLst>
          </p:cNvPr>
          <p:cNvSpPr txBox="1"/>
          <p:nvPr/>
        </p:nvSpPr>
        <p:spPr>
          <a:xfrm>
            <a:off x="511794" y="4878085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1471841-E8E0-A2F9-2C18-6C9F241164E1}"/>
              </a:ext>
            </a:extLst>
          </p:cNvPr>
          <p:cNvCxnSpPr>
            <a:cxnSpLocks/>
          </p:cNvCxnSpPr>
          <p:nvPr/>
        </p:nvCxnSpPr>
        <p:spPr>
          <a:xfrm>
            <a:off x="1246485" y="5045956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E6D024E0-DAE6-9D81-1EE9-1B08A5BB5FA4}"/>
              </a:ext>
            </a:extLst>
          </p:cNvPr>
          <p:cNvSpPr txBox="1"/>
          <p:nvPr/>
        </p:nvSpPr>
        <p:spPr>
          <a:xfrm>
            <a:off x="511795" y="174328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9CE383D-DE91-7FEE-2AD7-6A9F29746F8F}"/>
              </a:ext>
            </a:extLst>
          </p:cNvPr>
          <p:cNvCxnSpPr>
            <a:cxnSpLocks/>
          </p:cNvCxnSpPr>
          <p:nvPr/>
        </p:nvCxnSpPr>
        <p:spPr>
          <a:xfrm>
            <a:off x="1490801" y="185165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A4E2D1C0-7AB9-52E8-1A27-37BDC4286F0A}"/>
              </a:ext>
            </a:extLst>
          </p:cNvPr>
          <p:cNvSpPr txBox="1"/>
          <p:nvPr/>
        </p:nvSpPr>
        <p:spPr>
          <a:xfrm>
            <a:off x="511794" y="2792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6BBE1624-6334-2239-0835-E464DBAC2072}"/>
              </a:ext>
            </a:extLst>
          </p:cNvPr>
          <p:cNvSpPr txBox="1"/>
          <p:nvPr/>
        </p:nvSpPr>
        <p:spPr>
          <a:xfrm>
            <a:off x="1821057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B4637D1-3C72-2932-6FDB-E6DFADD4A570}"/>
              </a:ext>
            </a:extLst>
          </p:cNvPr>
          <p:cNvSpPr txBox="1"/>
          <p:nvPr/>
        </p:nvSpPr>
        <p:spPr>
          <a:xfrm>
            <a:off x="3090808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2F15BF2E-4E94-796D-643D-210F5C790CB4}"/>
              </a:ext>
            </a:extLst>
          </p:cNvPr>
          <p:cNvSpPr txBox="1"/>
          <p:nvPr/>
        </p:nvSpPr>
        <p:spPr>
          <a:xfrm>
            <a:off x="4383939" y="33010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2048353-E687-4C4C-D462-0606488D59AB}"/>
              </a:ext>
            </a:extLst>
          </p:cNvPr>
          <p:cNvCxnSpPr>
            <a:cxnSpLocks/>
          </p:cNvCxnSpPr>
          <p:nvPr/>
        </p:nvCxnSpPr>
        <p:spPr>
          <a:xfrm>
            <a:off x="1188061" y="296058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6BC0CA6C-56F5-919D-5F11-8C2F19548464}"/>
              </a:ext>
            </a:extLst>
          </p:cNvPr>
          <p:cNvSpPr txBox="1"/>
          <p:nvPr/>
        </p:nvSpPr>
        <p:spPr>
          <a:xfrm>
            <a:off x="511794" y="36638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C0D6BD8-C598-A646-D400-842714292BFE}"/>
              </a:ext>
            </a:extLst>
          </p:cNvPr>
          <p:cNvCxnSpPr>
            <a:cxnSpLocks/>
          </p:cNvCxnSpPr>
          <p:nvPr/>
        </p:nvCxnSpPr>
        <p:spPr>
          <a:xfrm>
            <a:off x="1616169" y="3831740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D273B552-2815-77AA-9B48-B620EE3222F2}"/>
              </a:ext>
            </a:extLst>
          </p:cNvPr>
          <p:cNvSpPr txBox="1"/>
          <p:nvPr/>
        </p:nvSpPr>
        <p:spPr>
          <a:xfrm>
            <a:off x="1818825" y="4162089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37C63F02-6646-F6E3-6C97-FEF3A8A0D527}"/>
              </a:ext>
            </a:extLst>
          </p:cNvPr>
          <p:cNvSpPr txBox="1"/>
          <p:nvPr/>
        </p:nvSpPr>
        <p:spPr>
          <a:xfrm>
            <a:off x="2941625" y="41702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CAFEAD5F-5642-3439-36F4-CC7BCEE36F3B}"/>
              </a:ext>
            </a:extLst>
          </p:cNvPr>
          <p:cNvSpPr txBox="1"/>
          <p:nvPr/>
        </p:nvSpPr>
        <p:spPr>
          <a:xfrm>
            <a:off x="4383939" y="4141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E3BB2F2-660C-AB17-8C58-FFDEB844E42C}"/>
              </a:ext>
            </a:extLst>
          </p:cNvPr>
          <p:cNvCxnSpPr>
            <a:cxnSpLocks/>
          </p:cNvCxnSpPr>
          <p:nvPr/>
        </p:nvCxnSpPr>
        <p:spPr>
          <a:xfrm>
            <a:off x="917301" y="4671999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92DA526A-620F-3F6E-BB54-FEB26EC11282}"/>
              </a:ext>
            </a:extLst>
          </p:cNvPr>
          <p:cNvSpPr txBox="1"/>
          <p:nvPr/>
        </p:nvSpPr>
        <p:spPr>
          <a:xfrm>
            <a:off x="511794" y="52427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6B8E181-8E90-FF58-F910-6D79B2F20CE3}"/>
              </a:ext>
            </a:extLst>
          </p:cNvPr>
          <p:cNvCxnSpPr>
            <a:cxnSpLocks/>
          </p:cNvCxnSpPr>
          <p:nvPr/>
        </p:nvCxnSpPr>
        <p:spPr>
          <a:xfrm>
            <a:off x="1776837" y="5388927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564AD6F7-72BC-44CF-8795-3874515CF2F9}"/>
              </a:ext>
            </a:extLst>
          </p:cNvPr>
          <p:cNvSpPr txBox="1"/>
          <p:nvPr/>
        </p:nvSpPr>
        <p:spPr>
          <a:xfrm>
            <a:off x="511794" y="6116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A919214-6AF8-D609-AB57-FA456BF3CA89}"/>
              </a:ext>
            </a:extLst>
          </p:cNvPr>
          <p:cNvCxnSpPr>
            <a:cxnSpLocks/>
          </p:cNvCxnSpPr>
          <p:nvPr/>
        </p:nvCxnSpPr>
        <p:spPr>
          <a:xfrm>
            <a:off x="1616169" y="628482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EF185388-FCCA-0C5A-EAF3-524B469C237D}"/>
              </a:ext>
            </a:extLst>
          </p:cNvPr>
          <p:cNvSpPr txBox="1"/>
          <p:nvPr/>
        </p:nvSpPr>
        <p:spPr>
          <a:xfrm>
            <a:off x="4475721" y="24493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717D97B4-D6F6-D04B-1CF4-181027BE6A6B}"/>
              </a:ext>
            </a:extLst>
          </p:cNvPr>
          <p:cNvSpPr txBox="1"/>
          <p:nvPr/>
        </p:nvSpPr>
        <p:spPr>
          <a:xfrm>
            <a:off x="1912839" y="3289581"/>
            <a:ext cx="1120568" cy="20187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 </a:t>
            </a:r>
          </a:p>
          <a:p>
            <a:pPr>
              <a:lnSpc>
                <a:spcPct val="100000"/>
              </a:lnSpc>
            </a:pP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443C13BC-040F-84B7-9694-70BCABC23D2C}"/>
              </a:ext>
            </a:extLst>
          </p:cNvPr>
          <p:cNvSpPr txBox="1"/>
          <p:nvPr/>
        </p:nvSpPr>
        <p:spPr>
          <a:xfrm>
            <a:off x="3033407" y="3289581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69BB894F-9EBC-ABD6-7C37-5C57FE71FFE8}"/>
              </a:ext>
            </a:extLst>
          </p:cNvPr>
          <p:cNvSpPr txBox="1"/>
          <p:nvPr/>
        </p:nvSpPr>
        <p:spPr>
          <a:xfrm>
            <a:off x="530424" y="44926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  <a:endParaRPr lang="en-US" sz="150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1887964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field of vines in a valley&#10;&#10;AI-generated content may be incorrect.">
            <a:extLst>
              <a:ext uri="{FF2B5EF4-FFF2-40B4-BE49-F238E27FC236}">
                <a16:creationId xmlns:a16="http://schemas.microsoft.com/office/drawing/2014/main" id="{8CFF3D14-3ED0-9F8B-6D63-F9CD14253D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BAB26BC-FA18-D897-C3C6-61D217292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051" y="600645"/>
            <a:ext cx="5430606" cy="1325562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BAROSSA</a:t>
            </a:r>
            <a:br>
              <a:rPr lang="en-US" dirty="0"/>
            </a:br>
            <a:r>
              <a:rPr lang="en-US" dirty="0">
                <a:solidFill>
                  <a:schemeClr val="accent2"/>
                </a:solidFill>
              </a:rPr>
              <a:t>TERBAIK DARI YANG LAINNYA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C3FEEC-687E-AB57-7921-67596F7C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756" y="2623943"/>
            <a:ext cx="5477243" cy="1610114"/>
          </a:xfrm>
        </p:spPr>
        <p:txBody>
          <a:bodyPr/>
          <a:lstStyle/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en-AU" sz="2400" dirty="0">
                <a:solidFill>
                  <a:srgbClr val="B2D8BE"/>
                </a:solidFill>
                <a:effectLst/>
              </a:rPr>
              <a:t>CHARDONNAY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83CFC5"/>
              </a:buClr>
              <a:buFont typeface="Arial" panose="020B0604020202020204" pitchFamily="34" charset="0"/>
              <a:buChar char="•"/>
            </a:pP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Jenis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putih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kedua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yang paling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banyak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ditanam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di Barossa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83CFC5"/>
              </a:buClr>
              <a:buFont typeface="Arial" panose="020B0604020202020204" pitchFamily="34" charset="0"/>
              <a:buChar char="•"/>
            </a:pPr>
            <a:r>
              <a:rPr lang="en-AU" sz="1500" dirty="0">
                <a:effectLst/>
                <a:latin typeface="Neue Haas Grotesk Text Pro" panose="020B0504020202020204" pitchFamily="34" charset="77"/>
              </a:rPr>
              <a:t>Perkebunan Chardonnay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komersial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pertama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di Australia Selatan yang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berdiri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pada 1973 di Eden Valley.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83CFC5"/>
              </a:buClr>
              <a:buFont typeface="Arial" panose="020B0604020202020204" pitchFamily="34" charset="0"/>
              <a:buChar char="•"/>
            </a:pP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yang kaya,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kompleks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citarasa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klasik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/>
              <a:t>dengan</a:t>
            </a:r>
            <a:r>
              <a:rPr lang="en-AU" sz="1500" dirty="0"/>
              <a:t> rasa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mulai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dari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melon,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ara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kacang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mete.</a:t>
            </a:r>
            <a:endParaRPr lang="en-US" sz="1500" dirty="0">
              <a:solidFill>
                <a:schemeClr val="bg1">
                  <a:lumMod val="95000"/>
                </a:schemeClr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C610AFA-9793-7E0A-3B48-97AB6B9C59C7}"/>
              </a:ext>
            </a:extLst>
          </p:cNvPr>
          <p:cNvSpPr txBox="1">
            <a:spLocks/>
          </p:cNvSpPr>
          <p:nvPr/>
        </p:nvSpPr>
        <p:spPr>
          <a:xfrm>
            <a:off x="618757" y="4688058"/>
            <a:ext cx="5067487" cy="16101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38"/>
              </a:spcAft>
            </a:pPr>
            <a:r>
              <a:rPr lang="en-AU" sz="2400" dirty="0">
                <a:solidFill>
                  <a:srgbClr val="B2D8BE"/>
                </a:solidFill>
                <a:effectLst/>
              </a:rPr>
              <a:t>SEMILLON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500" dirty="0">
                <a:effectLst/>
                <a:latin typeface="Neue Haas Grotesk Text Pro" panose="020B0504020202020204" pitchFamily="34" charset="77"/>
              </a:rPr>
              <a:t>Salah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satu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dari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tiga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varietas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putih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paling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terkemuka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dari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Barossa Valley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500" dirty="0">
                <a:effectLst/>
                <a:latin typeface="Neue Haas Grotesk Text Pro" panose="020B0504020202020204" pitchFamily="34" charset="77"/>
              </a:rPr>
              <a:t>Gaya yang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tradisional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adalah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penuaan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menggunakan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oak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barel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memiliki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citarasa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yang kaya,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sementara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gaya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modern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ringan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renyah</a:t>
            </a:r>
            <a:endParaRPr lang="en-AU" sz="15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Dapat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dikombinasi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Sauvignon Blanc</a:t>
            </a:r>
          </a:p>
        </p:txBody>
      </p:sp>
    </p:spTree>
    <p:extLst>
      <p:ext uri="{BB962C8B-B14F-4D97-AF65-F5344CB8AC3E}">
        <p14:creationId xmlns:p14="http://schemas.microsoft.com/office/powerpoint/2010/main" val="4013520519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C781FE5B-921D-77C6-347E-4514E553DC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D05FC6-3771-9C29-3E96-323893AEED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61718" y="920240"/>
            <a:ext cx="4777299" cy="2386814"/>
          </a:xfrm>
        </p:spPr>
        <p:txBody>
          <a:bodyPr/>
          <a:lstStyle/>
          <a:p>
            <a:pPr>
              <a:spcAft>
                <a:spcPts val="638"/>
              </a:spcAft>
              <a:buClr>
                <a:srgbClr val="B2D8BE"/>
              </a:buClr>
            </a:pPr>
            <a:r>
              <a:rPr lang="en-AU" sz="2400" dirty="0">
                <a:solidFill>
                  <a:schemeClr val="accent1"/>
                </a:solidFill>
                <a:effectLst/>
              </a:rPr>
              <a:t>MATARO/MOURVÉDRE</a:t>
            </a:r>
            <a:endParaRPr lang="en-AU" sz="2400" dirty="0">
              <a:solidFill>
                <a:schemeClr val="accent1"/>
              </a:solidFill>
            </a:endParaRPr>
          </a:p>
          <a:p>
            <a:pPr marL="342900" indent="-34290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500" dirty="0">
                <a:effectLst/>
              </a:rPr>
              <a:t>1/5 </a:t>
            </a:r>
            <a:r>
              <a:rPr lang="en-AU" sz="1500" dirty="0" err="1">
                <a:effectLst/>
              </a:rPr>
              <a:t>dari</a:t>
            </a:r>
            <a:r>
              <a:rPr lang="en-AU" sz="1500" dirty="0">
                <a:effectLst/>
              </a:rPr>
              <a:t> total </a:t>
            </a:r>
            <a:r>
              <a:rPr lang="en-AU" sz="1500" dirty="0" err="1">
                <a:effectLst/>
              </a:rPr>
              <a:t>produksi</a:t>
            </a:r>
            <a:r>
              <a:rPr lang="en-AU" sz="1500" dirty="0">
                <a:effectLst/>
              </a:rPr>
              <a:t> </a:t>
            </a:r>
            <a:r>
              <a:rPr lang="en-AU" sz="1500" dirty="0" err="1">
                <a:effectLst/>
              </a:rPr>
              <a:t>tahunan</a:t>
            </a:r>
            <a:r>
              <a:rPr lang="en-AU" sz="1500" dirty="0">
                <a:effectLst/>
              </a:rPr>
              <a:t> di Australia </a:t>
            </a:r>
            <a:r>
              <a:rPr lang="en-AU" sz="1500" dirty="0" err="1">
                <a:effectLst/>
              </a:rPr>
              <a:t>berasal</a:t>
            </a:r>
            <a:r>
              <a:rPr lang="en-AU" sz="1500" dirty="0">
                <a:effectLst/>
              </a:rPr>
              <a:t> </a:t>
            </a:r>
            <a:r>
              <a:rPr lang="en-AU" sz="1500" dirty="0" err="1">
                <a:effectLst/>
              </a:rPr>
              <a:t>dari</a:t>
            </a:r>
            <a:r>
              <a:rPr lang="en-AU" sz="1500" dirty="0">
                <a:effectLst/>
              </a:rPr>
              <a:t> Barossa Valley</a:t>
            </a:r>
          </a:p>
          <a:p>
            <a:pPr marL="342900" indent="-34290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500" dirty="0" err="1">
                <a:effectLst/>
              </a:rPr>
              <a:t>Memiliki</a:t>
            </a:r>
            <a:r>
              <a:rPr lang="en-AU" sz="1500" dirty="0">
                <a:effectLst/>
              </a:rPr>
              <a:t> </a:t>
            </a:r>
            <a:r>
              <a:rPr lang="en-AU" sz="1500" dirty="0" err="1">
                <a:effectLst/>
              </a:rPr>
              <a:t>perkebunan</a:t>
            </a:r>
            <a:r>
              <a:rPr lang="en-AU" sz="1500" dirty="0">
                <a:effectLst/>
              </a:rPr>
              <a:t> </a:t>
            </a:r>
            <a:r>
              <a:rPr lang="en-AU" sz="1500" dirty="0" err="1">
                <a:effectLst/>
              </a:rPr>
              <a:t>anggur</a:t>
            </a:r>
            <a:r>
              <a:rPr lang="en-AU" sz="1500" dirty="0">
                <a:effectLst/>
              </a:rPr>
              <a:t> Mataro </a:t>
            </a:r>
            <a:r>
              <a:rPr lang="en-AU" sz="1500" dirty="0" err="1">
                <a:effectLst/>
              </a:rPr>
              <a:t>tertua</a:t>
            </a:r>
            <a:r>
              <a:rPr lang="en-AU" sz="1500" dirty="0">
                <a:effectLst/>
              </a:rPr>
              <a:t> di dunia, yang </a:t>
            </a:r>
            <a:r>
              <a:rPr lang="en-AU" sz="1500" dirty="0" err="1">
                <a:effectLst/>
              </a:rPr>
              <a:t>pertama</a:t>
            </a:r>
            <a:r>
              <a:rPr lang="en-AU" sz="1500" dirty="0">
                <a:effectLst/>
              </a:rPr>
              <a:t> </a:t>
            </a:r>
            <a:r>
              <a:rPr lang="en-AU" sz="1500" dirty="0" err="1">
                <a:effectLst/>
              </a:rPr>
              <a:t>ditanam</a:t>
            </a:r>
            <a:r>
              <a:rPr lang="en-AU" sz="1500" dirty="0">
                <a:effectLst/>
              </a:rPr>
              <a:t> pada 1853</a:t>
            </a:r>
          </a:p>
          <a:p>
            <a:pPr marL="342900" indent="-34290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500" dirty="0">
                <a:effectLst/>
              </a:rPr>
              <a:t>Mataro </a:t>
            </a:r>
            <a:r>
              <a:rPr lang="en-AU" sz="1500" dirty="0" err="1">
                <a:effectLst/>
              </a:rPr>
              <a:t>biasanya</a:t>
            </a:r>
            <a:r>
              <a:rPr lang="en-AU" sz="1500" dirty="0">
                <a:effectLst/>
              </a:rPr>
              <a:t> </a:t>
            </a:r>
            <a:r>
              <a:rPr lang="en-AU" sz="1500" dirty="0" err="1">
                <a:effectLst/>
              </a:rPr>
              <a:t>digunakan</a:t>
            </a:r>
            <a:r>
              <a:rPr lang="en-AU" sz="1500" dirty="0">
                <a:effectLst/>
              </a:rPr>
              <a:t> </a:t>
            </a:r>
            <a:r>
              <a:rPr lang="en-AU" sz="1500" dirty="0" err="1">
                <a:effectLst/>
              </a:rPr>
              <a:t>dalam</a:t>
            </a:r>
            <a:r>
              <a:rPr lang="en-AU" sz="1500" dirty="0">
                <a:effectLst/>
              </a:rPr>
              <a:t> </a:t>
            </a:r>
            <a:r>
              <a:rPr lang="en-AU" sz="1500" dirty="0" err="1">
                <a:effectLst/>
              </a:rPr>
              <a:t>campuran</a:t>
            </a:r>
            <a:r>
              <a:rPr lang="en-AU" sz="1500" dirty="0">
                <a:effectLst/>
              </a:rPr>
              <a:t>, </a:t>
            </a:r>
            <a:r>
              <a:rPr lang="en-AU" sz="1500" dirty="0" err="1">
                <a:effectLst/>
              </a:rPr>
              <a:t>membawa</a:t>
            </a:r>
            <a:r>
              <a:rPr lang="en-AU" sz="1500" dirty="0">
                <a:effectLst/>
              </a:rPr>
              <a:t> </a:t>
            </a:r>
            <a:r>
              <a:rPr lang="en-AU" sz="1500" dirty="0" err="1">
                <a:effectLst/>
              </a:rPr>
              <a:t>warna</a:t>
            </a:r>
            <a:r>
              <a:rPr lang="en-AU" sz="1500" dirty="0">
                <a:effectLst/>
              </a:rPr>
              <a:t>, </a:t>
            </a:r>
            <a:r>
              <a:rPr lang="en-AU" sz="1500" dirty="0" err="1">
                <a:effectLst/>
              </a:rPr>
              <a:t>bobot</a:t>
            </a:r>
            <a:r>
              <a:rPr lang="en-AU" sz="1500" dirty="0">
                <a:effectLst/>
              </a:rPr>
              <a:t> dan rasa yang </a:t>
            </a:r>
            <a:r>
              <a:rPr lang="en-AU" sz="1500" dirty="0" err="1">
                <a:effectLst/>
              </a:rPr>
              <a:t>intens</a:t>
            </a:r>
            <a:r>
              <a:rPr lang="en-AU" sz="1500" dirty="0">
                <a:effectLst/>
              </a:rPr>
              <a:t>. 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5E5EC79-F79A-A6F3-F20B-9CA0E7389E55}"/>
              </a:ext>
            </a:extLst>
          </p:cNvPr>
          <p:cNvSpPr txBox="1">
            <a:spLocks/>
          </p:cNvSpPr>
          <p:nvPr/>
        </p:nvSpPr>
        <p:spPr>
          <a:xfrm>
            <a:off x="6461718" y="3958640"/>
            <a:ext cx="4576396" cy="23868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38"/>
              </a:spcAft>
              <a:buClr>
                <a:srgbClr val="B2D8BE"/>
              </a:buClr>
            </a:pPr>
            <a:r>
              <a:rPr lang="en-AU" sz="2400" dirty="0">
                <a:solidFill>
                  <a:schemeClr val="accent1"/>
                </a:solidFill>
              </a:rPr>
              <a:t>FORTIFIED WINES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500" dirty="0">
                <a:effectLst/>
                <a:latin typeface="Neue Haas Grotesk Text Pro" panose="020B0504020202020204" pitchFamily="34" charset="77"/>
              </a:rPr>
              <a:t>Barossa Valley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memiliki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sejarah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panjang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sebagai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penghasil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/>
              <a:t>Fortified wine</a:t>
            </a:r>
            <a:endParaRPr lang="en-AU" sz="15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500" dirty="0">
                <a:effectLst/>
                <a:latin typeface="Neue Haas Grotesk Text Pro" panose="020B0504020202020204" pitchFamily="34" charset="77"/>
              </a:rPr>
              <a:t>Kurang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umum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saat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ini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namun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tetap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kelas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dunia.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500" dirty="0">
                <a:effectLst/>
                <a:latin typeface="Neue Haas Grotesk Text Pro" panose="020B0504020202020204" pitchFamily="34" charset="77"/>
              </a:rPr>
              <a:t>Salah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satu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termahal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di Australia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adalah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Barossa Fortified- </a:t>
            </a:r>
            <a:r>
              <a:rPr lang="en-AU" sz="1500" dirty="0" err="1">
                <a:effectLst/>
                <a:latin typeface="Neue Haas Grotesk Text Pro" panose="020B0504020202020204" pitchFamily="34" charset="77"/>
              </a:rPr>
              <a:t>yaitu</a:t>
            </a:r>
            <a:r>
              <a:rPr lang="en-AU" sz="1500" dirty="0">
                <a:effectLst/>
                <a:latin typeface="Neue Haas Grotesk Text Pro" panose="020B0504020202020204" pitchFamily="34" charset="77"/>
              </a:rPr>
              <a:t> Seppeltsfield 1879 Para Tawny</a:t>
            </a:r>
          </a:p>
        </p:txBody>
      </p:sp>
    </p:spTree>
    <p:extLst>
      <p:ext uri="{BB962C8B-B14F-4D97-AF65-F5344CB8AC3E}">
        <p14:creationId xmlns:p14="http://schemas.microsoft.com/office/powerpoint/2010/main" val="2219755671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CA5FB5-619E-F241-49AB-FCFEDF1FA3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5A6543-A271-79A9-1FE7-93F07192F102}"/>
              </a:ext>
            </a:extLst>
          </p:cNvPr>
          <p:cNvSpPr txBox="1"/>
          <p:nvPr/>
        </p:nvSpPr>
        <p:spPr>
          <a:xfrm>
            <a:off x="792628" y="3372271"/>
            <a:ext cx="1090584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15"/>
              </a:spcBef>
              <a:spcAft>
                <a:spcPts val="1245"/>
              </a:spcAft>
            </a:pPr>
            <a:r>
              <a:rPr lang="en-AU" sz="38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WARISAN  YANG KAYA DAN MASA DEPAN YANG MENARIK UNTUK WILAYAH PENGHASIL ANGGUR TERKEMUKA DI DUNIA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114072-01D6-2F2A-FC0C-3CD38388391D}"/>
              </a:ext>
            </a:extLst>
          </p:cNvPr>
          <p:cNvSpPr txBox="1"/>
          <p:nvPr/>
        </p:nvSpPr>
        <p:spPr>
          <a:xfrm>
            <a:off x="943828" y="744588"/>
            <a:ext cx="5541444" cy="849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60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BAROSSA</a:t>
            </a:r>
          </a:p>
        </p:txBody>
      </p:sp>
    </p:spTree>
    <p:extLst>
      <p:ext uri="{BB962C8B-B14F-4D97-AF65-F5344CB8AC3E}">
        <p14:creationId xmlns:p14="http://schemas.microsoft.com/office/powerpoint/2010/main" val="555942012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52960" cy="6858001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AE5F152E-61AA-4038-D0EE-5E8E963F8277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02060-6406-AB27-6694-E3764DF6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43157-A822-FB71-38FE-A6015ED99D6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DB16AB-91C0-31D2-5D44-2B08AF94506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6526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the north and south america&#10;&#10;AI-generated content may be incorrect.">
            <a:extLst>
              <a:ext uri="{FF2B5EF4-FFF2-40B4-BE49-F238E27FC236}">
                <a16:creationId xmlns:a16="http://schemas.microsoft.com/office/drawing/2014/main" id="{1291058D-87DB-8A38-7808-402F83410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97" y="-44240"/>
            <a:ext cx="12265572" cy="694648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SELATAN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AUSTRALIA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B94022-8C26-08A2-5479-C36B0B13CF5D}"/>
              </a:ext>
            </a:extLst>
          </p:cNvPr>
          <p:cNvSpPr txBox="1"/>
          <p:nvPr/>
        </p:nvSpPr>
        <p:spPr>
          <a:xfrm>
            <a:off x="5286771" y="4763573"/>
            <a:ext cx="2339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BAROSSA VALLEY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1DCE3E-3FC1-82CD-4312-5C40B38C89B2}"/>
              </a:ext>
            </a:extLst>
          </p:cNvPr>
          <p:cNvSpPr txBox="1"/>
          <p:nvPr/>
        </p:nvSpPr>
        <p:spPr>
          <a:xfrm>
            <a:off x="5875350" y="5124781"/>
            <a:ext cx="2339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EDEN VALLEY</a:t>
            </a: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2BB83B-A7EB-E83B-9C62-DC03DEBA4FB1}"/>
              </a:ext>
            </a:extLst>
          </p:cNvPr>
          <p:cNvCxnSpPr>
            <a:cxnSpLocks/>
          </p:cNvCxnSpPr>
          <p:nvPr/>
        </p:nvCxnSpPr>
        <p:spPr>
          <a:xfrm flipV="1">
            <a:off x="7704083" y="3650632"/>
            <a:ext cx="3336052" cy="16588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17C27E-55D7-9866-7F5C-38502C8B715E}"/>
              </a:ext>
            </a:extLst>
          </p:cNvPr>
          <p:cNvCxnSpPr>
            <a:cxnSpLocks/>
          </p:cNvCxnSpPr>
          <p:nvPr/>
        </p:nvCxnSpPr>
        <p:spPr>
          <a:xfrm flipV="1">
            <a:off x="7651531" y="3342290"/>
            <a:ext cx="3131802" cy="155725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pouring wine into a glass&#10;&#10;AI-generated content may be incorrect.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4083688"/>
            <a:ext cx="4829691" cy="1530521"/>
          </a:xfrm>
        </p:spPr>
        <p:txBody>
          <a:bodyPr/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Sejarah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dari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Barossa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Geografi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iklim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tanah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	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Budidaya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pembuatan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Pohon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tua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Varietas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terkemuka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CAA5ACC-0859-E2F8-5522-8ACD98715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60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close-up of a vine&#10;&#10;AI-generated content may be incorrect.">
            <a:extLst>
              <a:ext uri="{FF2B5EF4-FFF2-40B4-BE49-F238E27FC236}">
                <a16:creationId xmlns:a16="http://schemas.microsoft.com/office/drawing/2014/main" id="{7AE73B62-C330-87F0-AAC3-77382BA758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2A9D65B-5B36-AFB9-93D0-5D6045A6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91334"/>
            <a:ext cx="4829691" cy="785732"/>
          </a:xfrm>
        </p:spPr>
        <p:txBody>
          <a:bodyPr/>
          <a:lstStyle/>
          <a:p>
            <a:r>
              <a:rPr lang="en-US" dirty="0"/>
              <a:t>BAROSSA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B50A5C-507C-FE80-E049-707D0B1887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59198"/>
            <a:ext cx="5573712" cy="132556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SEJARAH</a:t>
            </a:r>
          </a:p>
          <a:p>
            <a:r>
              <a:rPr lang="en-US" dirty="0">
                <a:solidFill>
                  <a:schemeClr val="accent5"/>
                </a:solidFill>
              </a:rPr>
              <a:t>DAN EVOLUSI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E9502F2-832B-45EE-83EE-62E9EED3227D}"/>
              </a:ext>
            </a:extLst>
          </p:cNvPr>
          <p:cNvSpPr txBox="1">
            <a:spLocks/>
          </p:cNvSpPr>
          <p:nvPr/>
        </p:nvSpPr>
        <p:spPr>
          <a:xfrm>
            <a:off x="630419" y="2877216"/>
            <a:ext cx="4829691" cy="319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8000"/>
              </a:lnSpc>
              <a:buNone/>
            </a:pPr>
            <a:r>
              <a:rPr lang="en-AU" dirty="0" err="1">
                <a:solidFill>
                  <a:schemeClr val="bg1"/>
                </a:solidFill>
              </a:rPr>
              <a:t>Meliputi</a:t>
            </a:r>
            <a:r>
              <a:rPr lang="en-AU" dirty="0">
                <a:solidFill>
                  <a:schemeClr val="bg1"/>
                </a:solidFill>
              </a:rPr>
              <a:t> Barossa Valley dan Eden Valley, Barossa </a:t>
            </a:r>
            <a:r>
              <a:rPr lang="en-AU" dirty="0" err="1">
                <a:solidFill>
                  <a:schemeClr val="bg1"/>
                </a:solidFill>
              </a:rPr>
              <a:t>adalah</a:t>
            </a:r>
            <a:r>
              <a:rPr lang="en-AU" dirty="0">
                <a:solidFill>
                  <a:schemeClr val="bg1"/>
                </a:solidFill>
              </a:rPr>
              <a:t> salah </a:t>
            </a:r>
            <a:r>
              <a:rPr lang="en-AU" dirty="0" err="1">
                <a:solidFill>
                  <a:schemeClr val="bg1"/>
                </a:solidFill>
              </a:rPr>
              <a:t>satu</a:t>
            </a:r>
            <a:r>
              <a:rPr lang="en-AU" dirty="0">
                <a:solidFill>
                  <a:schemeClr val="bg1"/>
                </a:solidFill>
              </a:rPr>
              <a:t> wilayah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paling </a:t>
            </a:r>
            <a:r>
              <a:rPr lang="en-AU" dirty="0" err="1">
                <a:solidFill>
                  <a:schemeClr val="bg1"/>
                </a:solidFill>
              </a:rPr>
              <a:t>bersejarah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terkemuka</a:t>
            </a:r>
            <a:r>
              <a:rPr lang="en-AU" dirty="0">
                <a:solidFill>
                  <a:schemeClr val="bg1"/>
                </a:solidFill>
              </a:rPr>
              <a:t> di Australia.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Sejarah yang kaya, yang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dimulai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sejak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1840-an.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Komunitas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mencakup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keluarga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produsen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anggur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yang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telah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lama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berdiri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dan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pengrajin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yang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lebih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muda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dan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produsen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butik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Keberagaman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tanah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iklim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dan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topografi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Beberapa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anggur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tertua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di dunia.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Budaya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kuliner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yang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tangguh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dan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hasil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bumi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lokal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AU" dirty="0" err="1">
                <a:solidFill>
                  <a:schemeClr val="bg1">
                    <a:lumMod val="95000"/>
                  </a:schemeClr>
                </a:solidFill>
              </a:rPr>
              <a:t>adiboga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54114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3B655-5384-C88F-11B0-673E77C51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392" y="3808638"/>
            <a:ext cx="2382787" cy="298141"/>
          </a:xfrm>
        </p:spPr>
        <p:txBody>
          <a:bodyPr/>
          <a:lstStyle/>
          <a:p>
            <a:r>
              <a:rPr lang="en-US" dirty="0"/>
              <a:t>1830an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EA5DF-D32F-BFE1-2FDA-52DE66F06F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4392" y="4142876"/>
            <a:ext cx="2110071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Tidak</a:t>
            </a:r>
            <a:r>
              <a:rPr lang="en-AU" sz="1600" dirty="0"/>
              <a:t> lama </a:t>
            </a:r>
            <a:r>
              <a:rPr lang="en-AU" sz="1600" dirty="0" err="1"/>
              <a:t>setelah</a:t>
            </a:r>
            <a:r>
              <a:rPr lang="en-AU" sz="1600" dirty="0"/>
              <a:t> </a:t>
            </a:r>
            <a:r>
              <a:rPr lang="en-AU" sz="1600" dirty="0" err="1"/>
              <a:t>berdirinya</a:t>
            </a:r>
            <a:r>
              <a:rPr lang="en-AU" sz="1600" dirty="0"/>
              <a:t> Australia Selatan, Barossa </a:t>
            </a:r>
            <a:r>
              <a:rPr lang="en-AU" sz="1600" dirty="0" err="1"/>
              <a:t>diidentifikasi</a:t>
            </a:r>
            <a:r>
              <a:rPr lang="en-AU" sz="1600" dirty="0"/>
              <a:t> </a:t>
            </a:r>
            <a:r>
              <a:rPr lang="en-AU" sz="1600" dirty="0" err="1"/>
              <a:t>sebagai</a:t>
            </a:r>
            <a:r>
              <a:rPr lang="en-AU" sz="1600" dirty="0"/>
              <a:t> wilayah </a:t>
            </a:r>
            <a:r>
              <a:rPr lang="en-AU" sz="1600" dirty="0" err="1"/>
              <a:t>subur</a:t>
            </a:r>
            <a:r>
              <a:rPr lang="en-AU" sz="1600" dirty="0"/>
              <a:t> yang </a:t>
            </a:r>
            <a:r>
              <a:rPr lang="en-AU" sz="1600" dirty="0" err="1"/>
              <a:t>cocok</a:t>
            </a:r>
            <a:r>
              <a:rPr lang="en-AU" sz="1600" dirty="0"/>
              <a:t> </a:t>
            </a:r>
            <a:r>
              <a:rPr lang="en-AU" sz="1600" dirty="0" err="1"/>
              <a:t>untuk</a:t>
            </a:r>
            <a:r>
              <a:rPr lang="en-AU" sz="1600" dirty="0"/>
              <a:t> </a:t>
            </a:r>
            <a:r>
              <a:rPr lang="en-AU" sz="1600" dirty="0" err="1"/>
              <a:t>agrikultur</a:t>
            </a:r>
            <a:r>
              <a:rPr lang="en-AU" sz="1600" dirty="0"/>
              <a:t> dan </a:t>
            </a:r>
            <a:r>
              <a:rPr lang="en-AU" sz="1600" dirty="0" err="1"/>
              <a:t>budidaya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359491-78CD-80EC-0860-4ABE5A97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46047" y="4142876"/>
            <a:ext cx="337309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Barossa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pertama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kali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dikembangkan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oleh orang-orang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Inggris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.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Segera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setelah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datangnya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imigran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Luteran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Lama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dari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Prusia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dan Silesia dan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memberikan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cita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rasa Jerman pada wilayah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ini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.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Pohon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anggur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Shiraz, Cabernet Sauvignon, Grenache, Mataro, Semillon dan Riesling pun </a:t>
            </a:r>
            <a:r>
              <a:rPr lang="en-AU" sz="16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ditanam</a:t>
            </a:r>
            <a:r>
              <a:rPr lang="en-A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A0D724-51AF-9278-641E-D4C87DC575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46047" y="3480102"/>
            <a:ext cx="2780058" cy="662774"/>
          </a:xfrm>
        </p:spPr>
        <p:txBody>
          <a:bodyPr/>
          <a:lstStyle/>
          <a:p>
            <a:r>
              <a:rPr lang="en-US" dirty="0"/>
              <a:t>1840an – 1850an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BA1A2A-DA89-D145-D1A4-0A1F8F8DBA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63624" y="4163953"/>
            <a:ext cx="2976345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Barossa </a:t>
            </a:r>
            <a:r>
              <a:rPr lang="en-AU" sz="1600" dirty="0" err="1"/>
              <a:t>bertumbuh</a:t>
            </a:r>
            <a:r>
              <a:rPr lang="en-AU" sz="1600" dirty="0"/>
              <a:t> </a:t>
            </a:r>
            <a:r>
              <a:rPr lang="en-AU" sz="1600" dirty="0" err="1"/>
              <a:t>secara</a:t>
            </a:r>
            <a:r>
              <a:rPr lang="en-AU" sz="1600" dirty="0"/>
              <a:t> </a:t>
            </a:r>
            <a:r>
              <a:rPr lang="en-AU" sz="1600" dirty="0" err="1"/>
              <a:t>stabil</a:t>
            </a:r>
            <a:r>
              <a:rPr lang="en-AU" sz="1600" dirty="0"/>
              <a:t>, </a:t>
            </a:r>
            <a:r>
              <a:rPr lang="en-AU" sz="1600" dirty="0" err="1"/>
              <a:t>menjadi</a:t>
            </a:r>
            <a:r>
              <a:rPr lang="en-AU" sz="1600" dirty="0"/>
              <a:t> salah </a:t>
            </a:r>
            <a:r>
              <a:rPr lang="en-AU" sz="1600" dirty="0" err="1"/>
              <a:t>satu</a:t>
            </a:r>
            <a:r>
              <a:rPr lang="en-AU" sz="1600" dirty="0"/>
              <a:t> </a:t>
            </a:r>
            <a:r>
              <a:rPr lang="en-AU" sz="1600" dirty="0" err="1"/>
              <a:t>spesialis</a:t>
            </a:r>
            <a:r>
              <a:rPr lang="en-AU" sz="1600" dirty="0"/>
              <a:t> </a:t>
            </a:r>
            <a:r>
              <a:rPr lang="en-AU" sz="1600" dirty="0" err="1"/>
              <a:t>dalam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fortifikasi</a:t>
            </a:r>
            <a:r>
              <a:rPr lang="en-AU" sz="1600" dirty="0"/>
              <a:t> </a:t>
            </a:r>
            <a:r>
              <a:rPr lang="en-AU" sz="1600" dirty="0" err="1"/>
              <a:t>untuk</a:t>
            </a:r>
            <a:r>
              <a:rPr lang="en-AU" sz="1600" dirty="0"/>
              <a:t> </a:t>
            </a:r>
            <a:r>
              <a:rPr lang="en-AU" sz="1600" dirty="0" err="1"/>
              <a:t>memuaskan</a:t>
            </a:r>
            <a:r>
              <a:rPr lang="en-AU" sz="1600" dirty="0"/>
              <a:t> </a:t>
            </a:r>
            <a:r>
              <a:rPr lang="en-AU" sz="1600" dirty="0" err="1"/>
              <a:t>citarasa</a:t>
            </a:r>
            <a:r>
              <a:rPr lang="en-AU" sz="1600" dirty="0"/>
              <a:t> </a:t>
            </a:r>
            <a:r>
              <a:rPr lang="en-AU" sz="1600" dirty="0" err="1"/>
              <a:t>pelanggan</a:t>
            </a:r>
            <a:r>
              <a:rPr lang="en-AU" sz="1600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1F75101-1591-99F7-D488-E209F2FA1C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52738" y="3480102"/>
            <a:ext cx="3521547" cy="662774"/>
          </a:xfrm>
        </p:spPr>
        <p:txBody>
          <a:bodyPr/>
          <a:lstStyle/>
          <a:p>
            <a:r>
              <a:rPr lang="en-US" dirty="0"/>
              <a:t>Akhir 1800an – 1960an</a:t>
            </a:r>
          </a:p>
        </p:txBody>
      </p:sp>
      <p:pic>
        <p:nvPicPr>
          <p:cNvPr id="12" name="Picture Placeholder 11" descr="A vineyard with trees in the background&#10;&#10;AI-generated content may be incorrect.">
            <a:extLst>
              <a:ext uri="{FF2B5EF4-FFF2-40B4-BE49-F238E27FC236}">
                <a16:creationId xmlns:a16="http://schemas.microsoft.com/office/drawing/2014/main" id="{EC2AE3F3-5335-015C-F95A-34237B84B47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4947" y="260350"/>
            <a:ext cx="6497053" cy="280035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AB61895-4747-01E6-2B93-52956DC848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9" y="1261760"/>
            <a:ext cx="4978626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MASA LALU PENUH SEMANGAT DAN MASA DEPAN YANG CERAH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985C99-EE3E-F3F9-38C1-722FCB63173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260350"/>
            <a:ext cx="5071603" cy="903287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SEJARAH DARI</a:t>
            </a:r>
          </a:p>
          <a:p>
            <a:r>
              <a:rPr lang="en-US" dirty="0">
                <a:solidFill>
                  <a:schemeClr val="bg2"/>
                </a:solidFill>
              </a:rPr>
              <a:t>BAROSSA</a:t>
            </a:r>
          </a:p>
        </p:txBody>
      </p:sp>
    </p:spTree>
    <p:extLst>
      <p:ext uri="{BB962C8B-B14F-4D97-AF65-F5344CB8AC3E}">
        <p14:creationId xmlns:p14="http://schemas.microsoft.com/office/powerpoint/2010/main" val="310480145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picking grapes from a vine&#10;&#10;AI-generated content may be incorrect.">
            <a:extLst>
              <a:ext uri="{FF2B5EF4-FFF2-40B4-BE49-F238E27FC236}">
                <a16:creationId xmlns:a16="http://schemas.microsoft.com/office/drawing/2014/main" id="{AB0D599A-C93D-3C86-8645-BCE450242AE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69238" y="3808413"/>
            <a:ext cx="4322762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6D255-7AFF-1176-EF03-66AC0D3B641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3965" y="4182663"/>
            <a:ext cx="2740183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Anggur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Barossa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terdiversifikasi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dengan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berevolusinya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citarasa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konsumen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Mereka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dengan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segera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meraih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reputasi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global,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menandai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era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emas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bagi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wilayah </a:t>
            </a:r>
            <a:r>
              <a:rPr lang="en-AU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tersebut</a:t>
            </a:r>
            <a:r>
              <a:rPr lang="en-A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CB6D4-9233-3A79-387C-59D3A77052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3079" y="3498812"/>
            <a:ext cx="2976345" cy="662774"/>
          </a:xfrm>
        </p:spPr>
        <p:txBody>
          <a:bodyPr/>
          <a:lstStyle/>
          <a:p>
            <a:r>
              <a:rPr lang="en-US" dirty="0"/>
              <a:t>1970an – 1980an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39C9E9-9A3A-3103-30A5-9D4F9F3065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76882" y="4182663"/>
            <a:ext cx="2291347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1600" dirty="0" err="1"/>
              <a:t>Piagam</a:t>
            </a:r>
            <a:r>
              <a:rPr lang="en-AU" sz="1600" dirty="0"/>
              <a:t> </a:t>
            </a:r>
            <a:r>
              <a:rPr lang="en-AU" sz="1600" dirty="0" err="1"/>
              <a:t>Pohon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Tua Barossa, yang </a:t>
            </a:r>
            <a:r>
              <a:rPr lang="en-AU" sz="1600" dirty="0" err="1"/>
              <a:t>bertujuan</a:t>
            </a:r>
            <a:r>
              <a:rPr lang="en-AU" sz="1600" dirty="0"/>
              <a:t> </a:t>
            </a:r>
            <a:r>
              <a:rPr lang="en-AU" sz="1600" dirty="0" err="1"/>
              <a:t>untuk</a:t>
            </a:r>
            <a:r>
              <a:rPr lang="en-AU" sz="1600" dirty="0"/>
              <a:t> </a:t>
            </a:r>
            <a:r>
              <a:rPr lang="en-AU" sz="1600" dirty="0" err="1"/>
              <a:t>mengakui</a:t>
            </a:r>
            <a:r>
              <a:rPr lang="en-AU" sz="1600" dirty="0"/>
              <a:t> dan </a:t>
            </a:r>
            <a:r>
              <a:rPr lang="en-AU" sz="1600" dirty="0" err="1"/>
              <a:t>melestarikan</a:t>
            </a:r>
            <a:r>
              <a:rPr lang="en-AU" sz="1600" dirty="0"/>
              <a:t> </a:t>
            </a:r>
            <a:r>
              <a:rPr lang="en-AU" sz="1600" dirty="0" err="1"/>
              <a:t>pohon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tua</a:t>
            </a:r>
            <a:r>
              <a:rPr lang="en-AU" sz="1600" dirty="0"/>
              <a:t>, </a:t>
            </a:r>
            <a:r>
              <a:rPr lang="en-AU" sz="1600" dirty="0" err="1"/>
              <a:t>diluncurkan</a:t>
            </a:r>
            <a:r>
              <a:rPr lang="en-AU" sz="1600" dirty="0"/>
              <a:t>.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F648E8-2579-5D58-9377-364D196563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65997" y="3498812"/>
            <a:ext cx="2120040" cy="662774"/>
          </a:xfrm>
        </p:spPr>
        <p:txBody>
          <a:bodyPr/>
          <a:lstStyle/>
          <a:p>
            <a:r>
              <a:rPr lang="en-US" dirty="0"/>
              <a:t>2009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0DE2983-571D-0FDD-6D7F-395AFF60B6E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intens</a:t>
            </a:r>
            <a:r>
              <a:rPr lang="en-AU" sz="1600" dirty="0"/>
              <a:t>, </a:t>
            </a:r>
            <a:r>
              <a:rPr lang="en-AU" sz="1600" dirty="0" err="1"/>
              <a:t>terkonsentrasi</a:t>
            </a:r>
            <a:r>
              <a:rPr lang="en-AU" sz="1600" dirty="0"/>
              <a:t> dan </a:t>
            </a:r>
            <a:r>
              <a:rPr lang="en-AU" sz="1600" dirty="0" err="1"/>
              <a:t>disimpan</a:t>
            </a:r>
            <a:r>
              <a:rPr lang="en-AU" sz="1600" dirty="0"/>
              <a:t> lama </a:t>
            </a:r>
            <a:r>
              <a:rPr lang="en-AU" sz="1600" dirty="0" err="1"/>
              <a:t>dalam</a:t>
            </a:r>
            <a:r>
              <a:rPr lang="en-AU" sz="1600" dirty="0"/>
              <a:t> tong ek </a:t>
            </a:r>
            <a:r>
              <a:rPr lang="en-AU" sz="1600" dirty="0" err="1"/>
              <a:t>menjadi</a:t>
            </a:r>
            <a:r>
              <a:rPr lang="en-AU" sz="1600" dirty="0"/>
              <a:t> mode, dan Barossa Shiraz, Grenache dan </a:t>
            </a:r>
            <a:r>
              <a:rPr lang="en-AU" sz="1600" dirty="0" err="1"/>
              <a:t>campuran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merah</a:t>
            </a:r>
            <a:r>
              <a:rPr lang="en-AU" sz="1600" dirty="0"/>
              <a:t> sangat </a:t>
            </a:r>
            <a:r>
              <a:rPr lang="en-AU" sz="1600" dirty="0" err="1"/>
              <a:t>diminati</a:t>
            </a:r>
            <a:r>
              <a:rPr lang="en-AU" sz="1600" dirty="0"/>
              <a:t>.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021E86-05FB-E010-0702-D6FC3F8631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89652" y="1031305"/>
            <a:ext cx="2495169" cy="662774"/>
          </a:xfrm>
        </p:spPr>
        <p:txBody>
          <a:bodyPr/>
          <a:lstStyle/>
          <a:p>
            <a:r>
              <a:rPr lang="en-US" dirty="0"/>
              <a:t>Akhir 1990an – </a:t>
            </a:r>
            <a:r>
              <a:rPr lang="en-US" dirty="0" err="1"/>
              <a:t>Awar</a:t>
            </a:r>
            <a:r>
              <a:rPr lang="en-US" dirty="0"/>
              <a:t> 2000an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3E0B256-455B-AD0B-952D-5250A56C76F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413462" y="1241914"/>
            <a:ext cx="297634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1600" dirty="0" err="1"/>
              <a:t>Varietas</a:t>
            </a:r>
            <a:r>
              <a:rPr lang="en-AU" sz="1600" dirty="0"/>
              <a:t> </a:t>
            </a:r>
            <a:r>
              <a:rPr lang="en-AU" sz="1600" dirty="0" err="1"/>
              <a:t>tradisional</a:t>
            </a:r>
            <a:r>
              <a:rPr lang="en-AU" sz="1600" dirty="0"/>
              <a:t> Barossa </a:t>
            </a:r>
            <a:r>
              <a:rPr lang="en-AU" sz="1600" dirty="0" err="1"/>
              <a:t>diikuti</a:t>
            </a:r>
            <a:r>
              <a:rPr lang="en-AU" sz="1600" dirty="0"/>
              <a:t> oleh </a:t>
            </a:r>
            <a:r>
              <a:rPr lang="en-AU" sz="1600" dirty="0" err="1"/>
              <a:t>gelombang</a:t>
            </a:r>
            <a:r>
              <a:rPr lang="en-AU" sz="1600" dirty="0"/>
              <a:t> </a:t>
            </a:r>
            <a:r>
              <a:rPr lang="en-AU" sz="1600" dirty="0" err="1"/>
              <a:t>baru</a:t>
            </a:r>
            <a:r>
              <a:rPr lang="en-AU" sz="1600" dirty="0"/>
              <a:t> </a:t>
            </a:r>
            <a:r>
              <a:rPr lang="en-AU" sz="1600" dirty="0" err="1"/>
              <a:t>varietas</a:t>
            </a:r>
            <a:r>
              <a:rPr lang="en-AU" sz="1600" dirty="0"/>
              <a:t> </a:t>
            </a:r>
            <a:r>
              <a:rPr lang="en-AU" sz="1600" dirty="0" err="1"/>
              <a:t>Mediterania</a:t>
            </a:r>
            <a:r>
              <a:rPr lang="en-AU" sz="1600" dirty="0"/>
              <a:t>, </a:t>
            </a:r>
            <a:r>
              <a:rPr lang="en-AU" sz="1600" dirty="0" err="1"/>
              <a:t>serta</a:t>
            </a:r>
            <a:r>
              <a:rPr lang="en-AU" sz="1600" dirty="0"/>
              <a:t> </a:t>
            </a:r>
            <a:r>
              <a:rPr lang="en-AU" sz="1600" dirty="0" err="1"/>
              <a:t>generasi</a:t>
            </a:r>
            <a:r>
              <a:rPr lang="en-AU" sz="1600" dirty="0"/>
              <a:t> </a:t>
            </a:r>
            <a:r>
              <a:rPr lang="en-AU" sz="1600" dirty="0" err="1"/>
              <a:t>baru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petani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dan </a:t>
            </a:r>
            <a:r>
              <a:rPr lang="en-AU" sz="1600" dirty="0" err="1"/>
              <a:t>pembuat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mengeksplorasi</a:t>
            </a:r>
            <a:r>
              <a:rPr lang="en-AU" sz="1600" dirty="0"/>
              <a:t> </a:t>
            </a:r>
            <a:r>
              <a:rPr lang="en-AU" sz="1600" dirty="0" err="1"/>
              <a:t>teknik-teknik</a:t>
            </a:r>
            <a:r>
              <a:rPr lang="en-AU" sz="1600" dirty="0"/>
              <a:t> </a:t>
            </a:r>
            <a:r>
              <a:rPr lang="en-AU" sz="1600" dirty="0" err="1"/>
              <a:t>inovatif</a:t>
            </a:r>
            <a:r>
              <a:rPr lang="en-AU" sz="1600" dirty="0"/>
              <a:t>.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E5FF2A-FB8F-C485-F6F5-B9DAFFE8307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02577" y="558063"/>
            <a:ext cx="2613766" cy="662774"/>
          </a:xfrm>
        </p:spPr>
        <p:txBody>
          <a:bodyPr/>
          <a:lstStyle/>
          <a:p>
            <a:r>
              <a:rPr lang="en-US" dirty="0"/>
              <a:t>2010s – HARI INI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88C39EE9-D47C-1842-E4F8-E71A42C26584}"/>
              </a:ext>
            </a:extLst>
          </p:cNvPr>
          <p:cNvSpPr/>
          <p:nvPr/>
        </p:nvSpPr>
        <p:spPr>
          <a:xfrm>
            <a:off x="10595810" y="3302728"/>
            <a:ext cx="644079" cy="25254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8385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dirt road with palm trees&#10;&#10;AI-generated content may be incorrect.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600102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GEOGRAFI, 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IKLIM DAN TANAH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22F35-E55D-E736-78A0-42B0EBBB25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2" y="1467966"/>
            <a:ext cx="5735638" cy="1325563"/>
          </a:xfrm>
        </p:spPr>
        <p:txBody>
          <a:bodyPr/>
          <a:lstStyle/>
          <a:p>
            <a:r>
              <a:rPr lang="en-US" dirty="0"/>
              <a:t>DIDORONG OLEH KEBERAGAMAN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B66A773-7B6B-570A-F40C-0ECF7E5F1FA2}"/>
              </a:ext>
            </a:extLst>
          </p:cNvPr>
          <p:cNvSpPr txBox="1">
            <a:spLocks/>
          </p:cNvSpPr>
          <p:nvPr/>
        </p:nvSpPr>
        <p:spPr>
          <a:xfrm>
            <a:off x="6537233" y="4064472"/>
            <a:ext cx="3426574" cy="319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dirty="0">
                <a:solidFill>
                  <a:schemeClr val="bg1"/>
                </a:solidFill>
              </a:rPr>
              <a:t>Barossa </a:t>
            </a:r>
            <a:r>
              <a:rPr lang="en-AU" dirty="0" err="1">
                <a:solidFill>
                  <a:schemeClr val="bg1"/>
                </a:solidFill>
              </a:rPr>
              <a:t>diklasifikasi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secara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geografis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sebagai</a:t>
            </a:r>
            <a:r>
              <a:rPr lang="en-AU" dirty="0">
                <a:solidFill>
                  <a:schemeClr val="bg1"/>
                </a:solidFill>
              </a:rPr>
              <a:t> zona yang </a:t>
            </a:r>
            <a:r>
              <a:rPr lang="en-AU" dirty="0" err="1">
                <a:solidFill>
                  <a:schemeClr val="bg1"/>
                </a:solidFill>
              </a:rPr>
              <a:t>mencakup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: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Wilayah Barossa Valley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Wilayah Eden Valley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>
                    <a:lumMod val="95000"/>
                  </a:schemeClr>
                </a:solidFill>
              </a:rPr>
              <a:t>Sub-wilayah High Eden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81AFA2-2007-4DB3-B288-0820BC985189}">
  <ds:schemaRefs>
    <ds:schemaRef ds:uri="02256494-4976-4001-aedb-96463ae0d92e"/>
    <ds:schemaRef ds:uri="http://purl.org/dc/elements/1.1/"/>
    <ds:schemaRef ds:uri="http://purl.org/dc/dcmitype/"/>
    <ds:schemaRef ds:uri="http://purl.org/dc/terms/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81B619-12CB-4A22-9702-AB0DD70050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3159</Words>
  <Application>Microsoft Macintosh PowerPoint</Application>
  <PresentationFormat>Widescreen</PresentationFormat>
  <Paragraphs>500</Paragraphs>
  <Slides>37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Symbol</vt:lpstr>
      <vt:lpstr>Neue Haas Grotesk Text Pro</vt:lpstr>
      <vt:lpstr>Calibri</vt:lpstr>
      <vt:lpstr>Hellix SemiBold</vt:lpstr>
      <vt:lpstr>Inter Display</vt:lpstr>
      <vt:lpstr>Slide layouts</vt:lpstr>
      <vt:lpstr>PowerPoint Presentation</vt:lpstr>
      <vt:lpstr>PowerPoint Presentation</vt:lpstr>
      <vt:lpstr>AUSTRALIA</vt:lpstr>
      <vt:lpstr>SELATAN AUSTRALIA</vt:lpstr>
      <vt:lpstr>HARI INI KITA AKAN MEMBAHAS</vt:lpstr>
      <vt:lpstr>BAROSSA</vt:lpstr>
      <vt:lpstr>1830an</vt:lpstr>
      <vt:lpstr>PowerPoint Presentation</vt:lpstr>
      <vt:lpstr>GEOGRAFI,  IKLIM DAN TANAH</vt:lpstr>
      <vt:lpstr>PowerPoint Presentation</vt:lpstr>
      <vt:lpstr>TANAH</vt:lpstr>
      <vt:lpstr>PowerPoint Presentation</vt:lpstr>
      <vt:lpstr>TANAH</vt:lpstr>
      <vt:lpstr>BUDIDAYA DAN PEMBUATAN ANGGUR</vt:lpstr>
      <vt:lpstr>PEMBUATAN ANGGUR:</vt:lpstr>
      <vt:lpstr>PowerPoint Presentation</vt:lpstr>
      <vt:lpstr>SEJARAH PENANAMAN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BAROSSA GRENACHE Karakteristik</vt:lpstr>
      <vt:lpstr>PowerPoint Presentation</vt:lpstr>
      <vt:lpstr>BAROSSA VALLEY SHIRAZ Karakteristik</vt:lpstr>
      <vt:lpstr>PowerPoint Presentation</vt:lpstr>
      <vt:lpstr>EDEN VALLEY SHIRAZ Karakteristik</vt:lpstr>
      <vt:lpstr>PowerPoint Presentation</vt:lpstr>
      <vt:lpstr>BAROSSA VALLEY CABERNET SAUVIGNON Karakteristik</vt:lpstr>
      <vt:lpstr>PowerPoint Presentation</vt:lpstr>
      <vt:lpstr>PowerPoint Presentation</vt:lpstr>
      <vt:lpstr>BAROSSA TERBAIK DARI YANG LAINNYA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2018-07-25T07:02:59Z</dcterms:created>
  <dcterms:modified xsi:type="dcterms:W3CDTF">2026-03-23T05:00:01Z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2026-03-23T04:58:46Z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14818c1c-2a70-41cb-9980-144bd6a66381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