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92" r:id="rId11"/>
    <p:sldId id="639" r:id="rId12"/>
    <p:sldId id="693" r:id="rId13"/>
    <p:sldId id="674" r:id="rId14"/>
    <p:sldId id="676" r:id="rId15"/>
    <p:sldId id="642" r:id="rId16"/>
    <p:sldId id="678" r:id="rId17"/>
    <p:sldId id="696" r:id="rId18"/>
    <p:sldId id="680" r:id="rId19"/>
    <p:sldId id="697" r:id="rId20"/>
    <p:sldId id="682" r:id="rId21"/>
    <p:sldId id="684" r:id="rId22"/>
    <p:sldId id="685" r:id="rId23"/>
    <p:sldId id="698" r:id="rId24"/>
    <p:sldId id="699" r:id="rId25"/>
    <p:sldId id="704" r:id="rId26"/>
    <p:sldId id="701" r:id="rId27"/>
    <p:sldId id="700" r:id="rId28"/>
    <p:sldId id="702" r:id="rId29"/>
    <p:sldId id="690" r:id="rId30"/>
    <p:sldId id="669" r:id="rId31"/>
    <p:sldId id="670" r:id="rId32"/>
    <p:sldId id="340" r:id="rId33"/>
    <p:sldId id="703" r:id="rId34"/>
  </p:sldIdLst>
  <p:sldSz cx="12192000" cy="6858000"/>
  <p:notesSz cx="6858000" cy="9144000"/>
  <p:embeddedFontLst>
    <p:embeddedFont>
      <p:font typeface="맑은 고딕" panose="020B0503020000020004" pitchFamily="50" charset="-127"/>
      <p:regular r:id="rId36"/>
      <p:bold r:id="rId37"/>
    </p:embeddedFont>
    <p:embeddedFont>
      <p:font typeface="Inter Display" panose="020B0600000101010101" charset="0"/>
      <p:regular r:id="rId38"/>
      <p:bold r:id="rId39"/>
      <p:italic r:id="rId40"/>
      <p:boldItalic r:id="rId41"/>
    </p:embeddedFont>
    <p:embeddedFont>
      <p:font typeface="Neue Haas Grotesk Text Pro" panose="020B0504020202020204" pitchFamily="34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30" autoAdjust="0"/>
    <p:restoredTop sz="71013" autoAdjust="0"/>
  </p:normalViewPr>
  <p:slideViewPr>
    <p:cSldViewPr snapToGrid="0">
      <p:cViewPr varScale="1">
        <p:scale>
          <a:sx n="63" d="100"/>
          <a:sy n="63" d="100"/>
        </p:scale>
        <p:origin x="2550" y="288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섬세한 품종으로 잘 알려진 </a:t>
            </a:r>
            <a:r>
              <a:rPr lang="ko-KR" altLang="en-US" dirty="0" err="1"/>
              <a:t>피노</a:t>
            </a:r>
            <a:r>
              <a:rPr lang="ko-KR" altLang="en-US" dirty="0"/>
              <a:t> </a:t>
            </a:r>
            <a:r>
              <a:rPr lang="ko-KR" altLang="en-US" dirty="0" err="1"/>
              <a:t>누아는</a:t>
            </a:r>
            <a:r>
              <a:rPr lang="ko-KR" altLang="en-US" dirty="0"/>
              <a:t> 재배 면적이 증가하고</a:t>
            </a:r>
            <a:r>
              <a:rPr lang="en-US" altLang="ko-KR" dirty="0"/>
              <a:t>, </a:t>
            </a:r>
            <a:r>
              <a:rPr lang="ko-KR" altLang="en-US" dirty="0"/>
              <a:t>서늘한 기후 산지 스타일이 더욱 개선된 스타일로 일관성 있게 생산되고 있다</a:t>
            </a:r>
            <a:r>
              <a:rPr lang="en-US" altLang="ko-KR" dirty="0"/>
              <a:t>. </a:t>
            </a:r>
            <a:r>
              <a:rPr lang="ko-KR" altLang="en-US" dirty="0"/>
              <a:t>따라서 이 품종의 밝은 미래가 기대된다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슬라이드 추가 정보와 추천 토론 주제는 슬라이드 노트를 참조한다</a:t>
            </a:r>
            <a:r>
              <a:rPr lang="en-US" altLang="ko-KR" dirty="0"/>
              <a:t>. </a:t>
            </a:r>
            <a:r>
              <a:rPr lang="ko-KR" altLang="en-US" dirty="0"/>
              <a:t>본 </a:t>
            </a:r>
            <a:r>
              <a:rPr lang="ko-KR" altLang="en-US" dirty="0" err="1"/>
              <a:t>프리젠테이션</a:t>
            </a:r>
            <a:r>
              <a:rPr lang="ko-KR" altLang="en-US" dirty="0"/>
              <a:t> 자료를 비롯한 추가 주제 및 자료를 다운받고자 하는 경우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endParaRPr lang="en-US" altLang="ko-KR" dirty="0"/>
          </a:p>
          <a:p>
            <a:endParaRPr lang="en-US" altLang="ko-K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39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최초의 포도나무가 </a:t>
            </a:r>
            <a:r>
              <a:rPr lang="en-US" altLang="ko-KR" i="0" dirty="0"/>
              <a:t>1838</a:t>
            </a:r>
            <a:r>
              <a:rPr lang="ko-KR" altLang="en-US" i="0" dirty="0"/>
              <a:t>년 식재 된 이 지역은 빅토리아 최초의 와인 산지이다</a:t>
            </a:r>
            <a:r>
              <a:rPr lang="en-US" altLang="ko-KR" i="0" dirty="0"/>
              <a:t>. </a:t>
            </a:r>
            <a:r>
              <a:rPr lang="ko-KR" altLang="en-US" i="0" dirty="0"/>
              <a:t>주정 강화 와인 수요가 증가하면서 이 지역은 </a:t>
            </a:r>
            <a:r>
              <a:rPr lang="en-US" altLang="ko-KR" i="0" dirty="0"/>
              <a:t>1921</a:t>
            </a:r>
            <a:r>
              <a:rPr lang="ko-KR" altLang="en-US" i="0" dirty="0"/>
              <a:t>년 생산을 중단</a:t>
            </a:r>
            <a:r>
              <a:rPr lang="en-US" altLang="ko-KR" i="0" dirty="0"/>
              <a:t>, </a:t>
            </a:r>
            <a:r>
              <a:rPr lang="ko-KR" altLang="en-US" i="0" dirty="0"/>
              <a:t>다시 </a:t>
            </a:r>
            <a:r>
              <a:rPr lang="en-US" altLang="ko-KR" i="0" dirty="0"/>
              <a:t>1960</a:t>
            </a:r>
            <a:r>
              <a:rPr lang="ko-KR" altLang="en-US" i="0" dirty="0"/>
              <a:t>년대에 들어 재식재가 시작되었고</a:t>
            </a:r>
            <a:r>
              <a:rPr lang="en-US" altLang="ko-KR" i="0" dirty="0"/>
              <a:t>, </a:t>
            </a:r>
            <a:r>
              <a:rPr lang="ko-KR" altLang="en-US" i="0" dirty="0"/>
              <a:t>지금은 호주의 명실상부 최고의 서늘한 기후 산지로 인정받고 있다</a:t>
            </a:r>
            <a:r>
              <a:rPr lang="en-US" altLang="ko-KR" i="0" dirty="0"/>
              <a:t>. </a:t>
            </a:r>
          </a:p>
          <a:p>
            <a:r>
              <a:rPr lang="ko-KR" altLang="en-US" i="0" dirty="0"/>
              <a:t>야라 밸리는 다채로운 고도와 포도밭 방향 덕분에 다양한 표현 방식으로 </a:t>
            </a:r>
            <a:r>
              <a:rPr lang="ko-KR" altLang="en-US" i="0" dirty="0" err="1"/>
              <a:t>피노</a:t>
            </a:r>
            <a:r>
              <a:rPr lang="ko-KR" altLang="en-US" i="0" dirty="0"/>
              <a:t> </a:t>
            </a:r>
            <a:r>
              <a:rPr lang="ko-KR" altLang="en-US" i="0" dirty="0" err="1"/>
              <a:t>누아를</a:t>
            </a:r>
            <a:r>
              <a:rPr lang="ko-KR" altLang="en-US" i="0" dirty="0"/>
              <a:t> 생산한다</a:t>
            </a:r>
            <a:r>
              <a:rPr lang="en-US" altLang="ko-KR" i="0" dirty="0"/>
              <a:t>. </a:t>
            </a:r>
            <a:r>
              <a:rPr lang="ko-KR" altLang="en-US" i="0" dirty="0"/>
              <a:t>보통 라이트 바디에서 </a:t>
            </a:r>
            <a:r>
              <a:rPr lang="ko-KR" altLang="en-US" i="0" dirty="0" err="1"/>
              <a:t>미디움</a:t>
            </a:r>
            <a:r>
              <a:rPr lang="ko-KR" altLang="en-US" i="0" dirty="0"/>
              <a:t> 바디</a:t>
            </a:r>
            <a:r>
              <a:rPr lang="en-US" altLang="ko-KR" i="0" dirty="0"/>
              <a:t>, </a:t>
            </a:r>
            <a:r>
              <a:rPr lang="ko-KR" altLang="en-US" i="0" dirty="0"/>
              <a:t>체리</a:t>
            </a:r>
            <a:r>
              <a:rPr lang="en-US" altLang="ko-KR" i="0" dirty="0"/>
              <a:t>, </a:t>
            </a:r>
            <a:r>
              <a:rPr lang="ko-KR" altLang="en-US" i="0" dirty="0"/>
              <a:t>딸기</a:t>
            </a:r>
            <a:r>
              <a:rPr lang="en-US" altLang="ko-KR" i="0" dirty="0"/>
              <a:t>, </a:t>
            </a:r>
            <a:r>
              <a:rPr lang="ko-KR" altLang="en-US" i="0" dirty="0"/>
              <a:t>자두 풍미의 와인을 생산한다</a:t>
            </a:r>
            <a:r>
              <a:rPr lang="en-US" altLang="ko-KR" i="0" dirty="0"/>
              <a:t>. </a:t>
            </a:r>
            <a:r>
              <a:rPr lang="ko-KR" altLang="en-US" i="0" dirty="0"/>
              <a:t>일부 더 서늘한 지역에서 재배된 포도는 </a:t>
            </a:r>
            <a:r>
              <a:rPr lang="ko-KR" altLang="en-US" i="0" dirty="0" err="1"/>
              <a:t>스파클링</a:t>
            </a:r>
            <a:r>
              <a:rPr lang="ko-KR" altLang="en-US" i="0" dirty="0"/>
              <a:t> 와인 생산에 사용된다</a:t>
            </a:r>
            <a:r>
              <a:rPr lang="en-US" altLang="ko-KR" i="0" dirty="0"/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198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해협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포트 필립 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웨스턴 포트 만에 둘러싸인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모닝턴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퍼닌술라는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진정한 의미의 해양성 기후 와인 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다양한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고대 토양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고도로 인해 소규모 부지의 단지가 조성되어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품종이 재배 가능하며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세계적 품질의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와인으로 가장 잘 알려져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강렬한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싱그러운 딸기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체리와 같은 생동감 넘치는 품종 특징과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산도가 잘 받쳐주는 과즙 풍미가 전형적인 스타일이다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92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62E1C-290A-ACAF-9335-5CEDF196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03475-3638-013C-6FE4-5C9234921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30511-0480-EF2B-038C-15FEBC687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F17D6-3570-E66E-E436-A2DF946C3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9323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미래 지향적 와인 산지로 다양한 범주의 프리미엄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고도와 서늘한 기후 덕분에 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남호주의 선도적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산지이다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스틸 레드 와인 스타일 및 전통 방식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 모두에 </a:t>
            </a:r>
            <a:r>
              <a:rPr lang="ko-KR" altLang="en-US" sz="1200" b="0" i="0" u="none" strike="sng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사용</a:t>
            </a:r>
            <a:r>
              <a:rPr kumimoji="0" lang="en-US" altLang="ko-K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특징을 잘 표현한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바디에</a:t>
            </a:r>
            <a:r>
              <a:rPr lang="en-US" altLang="ko-KR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진하고 잘 익은 체리와 베리 풍미를 드러낸다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914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이제 선정한 와인들을 시음하고 함께 토론할 시간이다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재검토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</a:t>
            </a:r>
          </a:p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품종을 재배하고 와인을 생산하는 것은 상당히 어려운 작업이지만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가장 성공적인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선천적으로 섬세함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정교함의 특징을 가지고 있고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품질과 스타일에서 프리미엄 와인임을 의미한다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지역마다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다채로운 특징을 갖는다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최상급 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라이트 바디에서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와인으로 원래 절제된 풍미를 지닌다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(young)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할 때 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질 좋은 체리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레드 베리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허브 풍미를 띤다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질감은 종종 실크나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새틴처럼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매끄럽고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부드러우며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가볍거나 중간 정도의 무게감을 지닌 스타일이 가장 일반적이다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숙성되면서 흙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숲 바닥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연상시키는 감칠맛의 클래식한 특징을 드러내며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더욱 다양한 방면의 특징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b="0" i="0" strike="sngStrik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56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735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152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 스타일의 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맛 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i="0" dirty="0"/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호주에서도 가장 서늘한 모퉁이 지역에서 잘 자라는 까칠한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품종은 상업적 와인 업계에서는 후발 주자이지만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양조자들이 독특한 호주만의 특징을 보여주는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빚어내면서 중요한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품종으로 자리매김했다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i="0" dirty="0"/>
          </a:p>
          <a:p>
            <a:r>
              <a:rPr lang="ko-KR" altLang="en-US" i="0" dirty="0"/>
              <a:t>변덕스럽고</a:t>
            </a:r>
            <a:r>
              <a:rPr lang="en-US" altLang="ko-KR" i="0" dirty="0"/>
              <a:t> </a:t>
            </a:r>
            <a:r>
              <a:rPr lang="ko-KR" altLang="en-US" i="0" dirty="0"/>
              <a:t>재배가 가장 어려운 품종 중 하나로 악명이 높아 </a:t>
            </a:r>
            <a:r>
              <a:rPr lang="en-US" altLang="ko-KR" i="0" dirty="0"/>
              <a:t>‘</a:t>
            </a:r>
            <a:r>
              <a:rPr lang="ko-KR" altLang="en-US" i="0" dirty="0"/>
              <a:t>마음을 아프게 하는 품종</a:t>
            </a:r>
            <a:r>
              <a:rPr lang="en-US" altLang="ko-KR" i="0" dirty="0"/>
              <a:t>’</a:t>
            </a:r>
            <a:r>
              <a:rPr lang="ko-KR" altLang="en-US" i="0" dirty="0"/>
              <a:t>이라는 별명을 얻기도 한 품종이다</a:t>
            </a:r>
            <a:r>
              <a:rPr lang="en-US" altLang="ko-KR" i="0" dirty="0"/>
              <a:t>. </a:t>
            </a:r>
            <a:r>
              <a:rPr lang="ko-KR" altLang="en-US" i="0" dirty="0"/>
              <a:t>그러나 적절한 </a:t>
            </a:r>
            <a:r>
              <a:rPr lang="ko-KR" altLang="en-US" i="0" dirty="0" err="1"/>
              <a:t>떼르와에서</a:t>
            </a:r>
            <a:r>
              <a:rPr lang="ko-KR" altLang="en-US" i="0" dirty="0"/>
              <a:t> 재배되고</a:t>
            </a:r>
            <a:r>
              <a:rPr lang="en-US" altLang="ko-KR" i="0" dirty="0"/>
              <a:t>, </a:t>
            </a:r>
            <a:r>
              <a:rPr lang="ko-KR" altLang="en-US" i="0" dirty="0" err="1"/>
              <a:t>와이너리에서</a:t>
            </a:r>
            <a:r>
              <a:rPr lang="ko-KR" altLang="en-US" i="0" dirty="0"/>
              <a:t> 잘 다루어진다면</a:t>
            </a:r>
            <a:r>
              <a:rPr lang="en-US" altLang="ko-KR" i="0" dirty="0"/>
              <a:t>, </a:t>
            </a:r>
            <a:r>
              <a:rPr lang="ko-KR" altLang="en-US" i="0" dirty="0"/>
              <a:t>섬세함</a:t>
            </a:r>
            <a:r>
              <a:rPr lang="en-US" altLang="ko-KR" i="0" dirty="0"/>
              <a:t>, </a:t>
            </a:r>
            <a:r>
              <a:rPr lang="ko-KR" altLang="en-US" i="0" dirty="0"/>
              <a:t>우아함</a:t>
            </a:r>
            <a:r>
              <a:rPr lang="en-US" altLang="ko-KR" i="0" dirty="0"/>
              <a:t>, </a:t>
            </a:r>
            <a:r>
              <a:rPr lang="ko-KR" altLang="en-US" i="0" dirty="0"/>
              <a:t>정교함을 갖춘 탁월한</a:t>
            </a:r>
            <a:r>
              <a:rPr lang="en-US" altLang="ko-KR" i="0" dirty="0"/>
              <a:t> </a:t>
            </a:r>
            <a:r>
              <a:rPr lang="ko-KR" altLang="en-US" b="0" i="0" strike="noStrike" dirty="0"/>
              <a:t>와인이 되는 것이 </a:t>
            </a:r>
            <a:r>
              <a:rPr lang="ko-KR" altLang="en-US" b="0" i="0" dirty="0" err="1"/>
              <a:t>피노누아</a:t>
            </a:r>
            <a:r>
              <a:rPr lang="ko-KR" altLang="en-US" b="0" i="0" dirty="0"/>
              <a:t> 품종이다</a:t>
            </a:r>
            <a:r>
              <a:rPr lang="en-US" altLang="ko-KR" i="0" dirty="0"/>
              <a:t>.</a:t>
            </a:r>
            <a:br>
              <a:rPr lang="en-AU" i="0" dirty="0"/>
            </a:b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876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추천 토론 주제</a:t>
            </a:r>
            <a:r>
              <a:rPr lang="en-US" altLang="ko-KR" dirty="0"/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dirty="0"/>
              <a:t>호주에서 </a:t>
            </a:r>
            <a:r>
              <a:rPr lang="ko-KR" altLang="en-US" dirty="0" err="1"/>
              <a:t>피노</a:t>
            </a:r>
            <a:r>
              <a:rPr lang="ko-KR" altLang="en-US" dirty="0"/>
              <a:t> </a:t>
            </a:r>
            <a:r>
              <a:rPr lang="ko-KR" altLang="en-US" dirty="0" err="1"/>
              <a:t>누아가</a:t>
            </a:r>
            <a:r>
              <a:rPr lang="ko-KR" altLang="en-US" dirty="0"/>
              <a:t> 성공하는데 상대적으로 긴 시간이 걸린 이유는</a:t>
            </a:r>
            <a:r>
              <a:rPr lang="en-US" altLang="ko-KR" dirty="0"/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dirty="0"/>
              <a:t>소비자 취향의 진화가 </a:t>
            </a:r>
            <a:r>
              <a:rPr lang="ko-KR" altLang="en-US" dirty="0" err="1"/>
              <a:t>피노</a:t>
            </a:r>
            <a:r>
              <a:rPr lang="ko-KR" altLang="en-US" dirty="0"/>
              <a:t> </a:t>
            </a:r>
            <a:r>
              <a:rPr lang="ko-KR" altLang="en-US" dirty="0" err="1"/>
              <a:t>누아</a:t>
            </a:r>
            <a:r>
              <a:rPr lang="ko-KR" altLang="en-US" dirty="0"/>
              <a:t> 생산에 미친 영향은</a:t>
            </a:r>
            <a:r>
              <a:rPr lang="en-US" altLang="ko-KR" dirty="0"/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510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재검토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서늘하거나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해양 또는 고도에 의한 냉각 효과 영향권인 온화한 기후 지역에서 가장 잘 자란다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포도는 과도한 햇빛을 싫어한다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일찍 싹이 트는 품종이므로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봄 서리에 취약하다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생장성이 낮고 배수가 잘 되는 토양을 선호하며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적합한 토양 구조가 무엇보다 중요하다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진흙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모래 토양이 분포한 지역에서 잘 자란다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포도나무가 예민하고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포도송이가 작고 조밀해 균일하게 완숙되기 어렵다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 자체는 섬세하고 껍질이 얇아 병이나 곰팡이에 취약하다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캐노피를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섬세하게 관리해야 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빛과 공기가 잘 통해야 병충해 위험을 최소화하고 잘 익게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과도한 햇볕 노출 없이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통상 포도밭에서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가지치기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포도송이 치기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잎 제거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 다듬기를 시행한다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가지치기는 송이가 너무 많아지거나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커지는 것을 막는데 특히 중요하다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이동식 와이어가 새로운 포도 나무 생장을 통제하고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순을 좁은 수직 커튼 모양으로 자라게 할 수 있는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VSP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활용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격자 구조물에 설치하는 것이 일반적이다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피노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누아는</a:t>
            </a:r>
            <a:r>
              <a:rPr lang="ko-KR" altLang="en-US" b="0" i="0" dirty="0">
                <a:effectLst/>
              </a:rPr>
              <a:t> 수확량을 낮추고 섬세하게 관리해야 최상급 와인을 만들 수 있다</a:t>
            </a:r>
            <a:r>
              <a:rPr lang="en-US" altLang="ko-KR" b="0" i="0" dirty="0">
                <a:effectLst/>
              </a:rPr>
              <a:t>. </a:t>
            </a:r>
            <a:endParaRPr lang="en-AU" b="0" i="0" dirty="0">
              <a:effectLst/>
            </a:endParaRPr>
          </a:p>
          <a:p>
            <a:pPr rtl="0"/>
            <a:br>
              <a:rPr lang="en-AU" i="0" dirty="0"/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테루아와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클론 중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와인에 더 많은 영향을 미치는 요소는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indent="0">
              <a:buFontTx/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지나치게 덥거나 추운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날씨가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표현에 미치는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재검토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페놀과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안토시아닌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구조감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와인의 입안에서 느껴지는 느낌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(mouthfeel)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영향을 미치는 포도 껍질 내의 화학적 화합물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함량은 비교적 낮아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 중 추출과 색의 안정도가 아주 중요하다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와인메이커는 지속적으로 다양한 기법을 활용해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품질과 일관성을 개선하기 위해 노력하고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저온 침용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(Cold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soak):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발효 전 침용 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머스트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껍질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포도즙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섭씨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12.8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화씨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까지 온도를 낮추어 발효의 시작을 막고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며칠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담궈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이렇게 함으로써 와인메이커는 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부드러운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더 많이 추출할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펀치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다운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(Punch-down):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펀칭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밑으로 눌러주기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펌핑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오버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(pumping over)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 좀 더 섬세하게 와인을 섞는 방식이다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수작업으로 진행하며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비개입적 기법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(non-interventionist technique)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활용해 껍질로부터 지나친 추출을 막고 산소 유입량을 제한할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송이 전체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발효 전 포도를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분쇄하지 않고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대량의 포도를 분쇄할 때 포도 열매를 따로 두었다가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발효 중에 포도 열매를 첨가한다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이렇게 하면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성분이 천천히 추출되면서 보다 강렬한 포도 열매의 풍미가 더해진다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줄기 포함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줄기를 발효조에 넣어 줄기를 제거한 포도와 같이 발효를 시작해 완성된 와인의 아로마와 질감을 더해준다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송이 전체 발효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클러스터 발효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줄기를 포도 열매와 접촉 상태로 두어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함량을 높인다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가벼운 스타일 레드 와인에 사용하면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아로마를 향상시키고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구조감을 좋게 해서 숙성 잠재력을 높일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altLang="ko-KR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b="0" dirty="0">
              <a:effectLst/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야생 효모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배양 효모를 주입하지 않고 포도 자체의 미소식물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(microflora)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존재하는 천연 효모를 활용해 와인을 발효하는 방식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 복합적이고 표현력이 풍부한 와인을 생산할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저온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저온에서 천천히 오래 발효시키면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과일의 아로마를 높일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저온 발효는 종종 스테인리스 스틸 탱크에서 시행하며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이후 조기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병입하여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체리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딸기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라즈베리와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차 과일 아로마와 풍미를 보존할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침용 연장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 양조자는 발효 후 껍질을 더 오래 놔두어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더 추출하고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색을 진하게 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방식은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품종의 경우 최소한으로 활용해야 과추출을 막을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오크 숙성과 잘 맞는 품종이며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 프랑스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사용하는 것이 보통이지만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과일 풍미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압도하지 않도록 주의해야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와인 양조자들은 새 오크 비중을 줄이고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대형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사용하는 추세이며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생산되는 와인 스타일에 맞게 오크 활용을 조절하는데 점점 능숙해 지고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US" altLang="ko-KR" b="1" i="0" dirty="0"/>
              <a:t> </a:t>
            </a:r>
            <a:r>
              <a:rPr lang="ko-KR" altLang="en-US" b="1" i="0" dirty="0" err="1"/>
              <a:t>병입과</a:t>
            </a:r>
            <a:r>
              <a:rPr lang="ko-KR" altLang="en-US" b="1" i="0" dirty="0"/>
              <a:t> 숙성</a:t>
            </a:r>
            <a:r>
              <a:rPr lang="en-US" altLang="ko-KR" i="0" dirty="0"/>
              <a:t>: </a:t>
            </a:r>
            <a:r>
              <a:rPr lang="ko-KR" altLang="en-US" i="0" dirty="0" err="1"/>
              <a:t>피노</a:t>
            </a:r>
            <a:r>
              <a:rPr lang="ko-KR" altLang="en-US" i="0" dirty="0"/>
              <a:t> </a:t>
            </a:r>
            <a:r>
              <a:rPr lang="ko-KR" altLang="en-US" i="0" dirty="0" err="1"/>
              <a:t>누아</a:t>
            </a:r>
            <a:r>
              <a:rPr lang="ko-KR" altLang="en-US" i="0" dirty="0"/>
              <a:t> 스타일의 다양성 만큼이나</a:t>
            </a:r>
            <a:r>
              <a:rPr lang="en-US" altLang="ko-KR" i="0" dirty="0"/>
              <a:t>, </a:t>
            </a:r>
            <a:r>
              <a:rPr lang="ko-KR" altLang="en-US" i="0" dirty="0"/>
              <a:t>호주 </a:t>
            </a:r>
            <a:r>
              <a:rPr lang="ko-KR" altLang="en-US" i="0" dirty="0" err="1"/>
              <a:t>피노</a:t>
            </a:r>
            <a:r>
              <a:rPr lang="ko-KR" altLang="en-US" i="0" dirty="0"/>
              <a:t> </a:t>
            </a:r>
            <a:r>
              <a:rPr lang="ko-KR" altLang="en-US" i="0" dirty="0" err="1"/>
              <a:t>누아의</a:t>
            </a:r>
            <a:r>
              <a:rPr lang="ko-KR" altLang="en-US" i="0" dirty="0"/>
              <a:t> 숙성 잠재력 또한 다채롭다</a:t>
            </a:r>
            <a:r>
              <a:rPr lang="en-US" altLang="ko-KR" i="0" dirty="0"/>
              <a:t>. </a:t>
            </a:r>
            <a:r>
              <a:rPr lang="ko-KR" altLang="en-US" i="0" dirty="0"/>
              <a:t>상당수가 조기 음용에 적합한 스타일로 생산되며</a:t>
            </a:r>
            <a:r>
              <a:rPr lang="en-US" altLang="ko-KR" i="0" dirty="0"/>
              <a:t>, </a:t>
            </a:r>
            <a:r>
              <a:rPr lang="ko-KR" altLang="en-US" i="0" dirty="0"/>
              <a:t>숙성과 함께 발전하는 와인 스타일 생산에 점점 방점을 두고 있는 추세이다</a:t>
            </a:r>
            <a:r>
              <a:rPr lang="en-US" altLang="ko-KR" i="0" dirty="0"/>
              <a:t>.  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br>
              <a:rPr lang="en-AU" b="0" i="0" dirty="0">
                <a:effectLst/>
              </a:rPr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 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 잠재력이 있는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와인의 특징은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전통 방식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생산에 중요한 포도 품종이다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품종이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생산에 적합한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호주의 가장 유명한 와인 산지에 관한 추가 정보는 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61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태즈메이니아는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호주의 최상급 서늘한 기후 와인 산지로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수상 경력에 빛나는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산지로 잘 알려져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가을이 길고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햇빛이 좋으며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건조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서늘한 기후 산지로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천연의 우아하고 강렬한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아로마가 풍부한 와인 생산에 이상적인 생장 조건을 자랑한다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태즈메이니아는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섬 전체가 그 자체로 서늘한 기후 지역이기 때문에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고품질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생산에 이상적이다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전형적인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스타일은 라이트 바디에서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섬세한 체리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딸기 풍미를 자랑한다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9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2353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9015" y="4469004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8130" y="3785153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57360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4" y="368300"/>
            <a:ext cx="5735636" cy="270041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893889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43581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6.png"/><Relationship Id="rId7" Type="http://schemas.openxmlformats.org/officeDocument/2006/relationships/image" Target="../media/image5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10" Type="http://schemas.openxmlformats.org/officeDocument/2006/relationships/image" Target="../media/image53.emf"/><Relationship Id="rId4" Type="http://schemas.openxmlformats.org/officeDocument/2006/relationships/image" Target="../media/image47.emf"/><Relationship Id="rId9" Type="http://schemas.openxmlformats.org/officeDocument/2006/relationships/image" Target="../media/image52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7" t="37907" b="5389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4526907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46" t="229" r="5152" b="-229"/>
          <a:stretch/>
        </p:blipFill>
        <p:spPr>
          <a:xfrm>
            <a:off x="3283527" y="31259"/>
            <a:ext cx="890847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산지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8059223" y="5449584"/>
            <a:ext cx="132327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모닝턴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퍼닌술라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9069659" y="5501268"/>
            <a:ext cx="780585" cy="594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6808054" y="5134339"/>
            <a:ext cx="174578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애들레이드 </a:t>
            </a: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힐스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237034" y="4864448"/>
            <a:ext cx="649288" cy="38626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2383AD28-F296-E226-850C-E2EFC0B3F11D}"/>
              </a:ext>
            </a:extLst>
          </p:cNvPr>
          <p:cNvSpPr txBox="1"/>
          <p:nvPr/>
        </p:nvSpPr>
        <p:spPr>
          <a:xfrm>
            <a:off x="10651948" y="5781406"/>
            <a:ext cx="16447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야라 밸리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203A1C-A25F-3D41-91F5-A9B9724FC6BD}"/>
              </a:ext>
            </a:extLst>
          </p:cNvPr>
          <p:cNvCxnSpPr>
            <a:cxnSpLocks/>
          </p:cNvCxnSpPr>
          <p:nvPr/>
        </p:nvCxnSpPr>
        <p:spPr>
          <a:xfrm>
            <a:off x="9939454" y="5382322"/>
            <a:ext cx="712494" cy="5154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9ED53931-EEEA-663E-4618-895322FCA79C}"/>
              </a:ext>
            </a:extLst>
          </p:cNvPr>
          <p:cNvSpPr txBox="1"/>
          <p:nvPr/>
        </p:nvSpPr>
        <p:spPr>
          <a:xfrm>
            <a:off x="7584681" y="6286928"/>
            <a:ext cx="174578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태즈메이니아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DEA2C0-5473-CCB8-9BE8-728D4564DDA7}"/>
              </a:ext>
            </a:extLst>
          </p:cNvPr>
          <p:cNvCxnSpPr>
            <a:cxnSpLocks/>
          </p:cNvCxnSpPr>
          <p:nvPr/>
        </p:nvCxnSpPr>
        <p:spPr>
          <a:xfrm flipV="1">
            <a:off x="8683083" y="6254623"/>
            <a:ext cx="1323278" cy="13874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24" b="16624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프리미엄 서늘한 기후 산지 </a:t>
            </a:r>
          </a:p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본거지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미식의 천국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D6831DD-7C22-A492-EC99-21BE4F0FEB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5686511-FF0D-A275-4E9D-1A33FB60F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033649E9-059B-27C4-7FC8-735C1A11F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 r="27538"/>
          <a:stretch/>
        </p:blipFill>
        <p:spPr>
          <a:xfrm>
            <a:off x="-1" y="7938"/>
            <a:ext cx="6172200" cy="6850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7A3066-C789-8999-CB46-55BAD8FA1EB5}"/>
              </a:ext>
            </a:extLst>
          </p:cNvPr>
          <p:cNvSpPr txBox="1"/>
          <p:nvPr/>
        </p:nvSpPr>
        <p:spPr>
          <a:xfrm>
            <a:off x="527854" y="1262672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온화한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2D3DB3-8B7B-001E-C924-57DDB547D878}"/>
              </a:ext>
            </a:extLst>
          </p:cNvPr>
          <p:cNvSpPr txBox="1"/>
          <p:nvPr/>
        </p:nvSpPr>
        <p:spPr>
          <a:xfrm>
            <a:off x="527854" y="1888323"/>
            <a:ext cx="384927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타즈만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배스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해협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인도양의 </a:t>
            </a:r>
          </a:p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해양의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7B05F0-9EA7-71B2-A5DE-4AA5F15ED204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1ED261DD-A364-EFCB-5FCF-136789493C9C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태즈메이니아</a:t>
            </a:r>
            <a:endParaRPr lang="ko-KR" alt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0–126M(0–414FT)</a:t>
            </a:r>
          </a:p>
          <a:p>
            <a:r>
              <a:rPr lang="ko-KR" altLang="en-US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대다수 포도밭이</a:t>
            </a:r>
            <a:r>
              <a:rPr lang="en-US" altLang="ko-KR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100</a:t>
            </a:r>
            <a:r>
              <a:rPr lang="en-US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M(328FT) </a:t>
            </a:r>
            <a:r>
              <a:rPr lang="ko-KR" altLang="en-US" sz="14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이하에 위치 </a:t>
            </a:r>
            <a:endParaRPr lang="en-US" sz="1400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AC8333-9C4D-3EE3-48E9-0D584B578EBD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96733A3-A878-5D23-FD0F-7C6C22687673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5F8B6D07-93CA-6D78-45DC-E6F2968BC675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01D3C46-719A-1313-BA49-745D25459C77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CAAEDDB-FCBF-28E2-F088-27BF2C0E5C4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44ED04-E35A-50BE-72A0-291CF81935F1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F5A5013-32CE-85FA-40D7-6B16D82B0812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4C1E98A5-A38E-1A95-5A68-982DFA4A4BBF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7">
            <a:extLst>
              <a:ext uri="{FF2B5EF4-FFF2-40B4-BE49-F238E27FC236}">
                <a16:creationId xmlns:a16="http://schemas.microsoft.com/office/drawing/2014/main" id="{D50F3E19-6CD6-CB23-E83F-7915891F6EFE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5A65FD-9FC2-B9C2-B756-E729394CD7BF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C3444E-6B91-40FD-6496-ACA9284474D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6DEB42-C944-A9F5-758C-73E5850F8115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847764-76D2-4761-8670-A1BF36A23EF6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368003660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8" t="497" r="11527" b="-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914270" cy="1530521"/>
          </a:xfrm>
        </p:spPr>
        <p:txBody>
          <a:bodyPr/>
          <a:lstStyle/>
          <a:p>
            <a:pPr lvl="0"/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낮은 언덕 지형의 포도밭 토양은 고대의 사암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이암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강 퇴적물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그리고  화산활동에 기인한 화성암으로 조성되어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Derwent Valley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에는 사암과 편암이 존재한다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Coal River Valley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지역에는 토탄이 함유된 충적토와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모래가 섞인 부엽토 함량이 낮은 토양이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Pipers River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지역은 깊고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배수가 잘 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잘 부서지는 토양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Tamar Valley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는 진흙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석회석 기반의 자갈이 함유된 현무암으로 구성된다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kumimoji="0" lang="en-AU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0" r="9000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6024282" y="6103975"/>
            <a:ext cx="134372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야라 밸리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H="1">
            <a:off x="6854283" y="4676078"/>
            <a:ext cx="936702" cy="15442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54966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인기있는 관광지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다채로운 역사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획기적인 와인메이커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음식과 와인의 천국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8470A5C-CA7E-AFA4-AC31-075271983A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C346502-2BBF-FA7A-25E7-30CC56B62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F395F3CC-D012-1A13-E1A0-9DB7033481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29" t="10508" r="38247"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E567CC-1026-03F0-D550-F6A5EA7FFCB6}"/>
              </a:ext>
            </a:extLst>
          </p:cNvPr>
          <p:cNvSpPr txBox="1"/>
          <p:nvPr/>
        </p:nvSpPr>
        <p:spPr>
          <a:xfrm>
            <a:off x="443675" y="1187244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대륙성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FD85CD-343A-BB89-7692-8D296C51AFF2}"/>
              </a:ext>
            </a:extLst>
          </p:cNvPr>
          <p:cNvSpPr txBox="1"/>
          <p:nvPr/>
        </p:nvSpPr>
        <p:spPr>
          <a:xfrm>
            <a:off x="490757" y="1772019"/>
            <a:ext cx="27160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지중해성 기후의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F6EA038-8507-2D55-B892-B595F3536687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AA89D804-CA32-A555-7F98-64FE8DE9D34E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30–400M(98–1,312FT)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6D7A18B-89EE-7C4E-8855-B053FC0C9C2B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DD1BD4-9D45-741D-1040-2DE05BF2C2EB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BF4C8C79-72CA-70E6-801A-0CD04E0F221E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5138E0-BE68-71E9-1487-2C8A26CED81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EA0E34A-F1F3-D814-B8F4-A1C57A25D4D0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021F5E3-98FB-EAEC-68A5-7FE7B2BD97C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4FC0FB4-AFF6-6654-C1C1-F1A66325CC7E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6E90056A-320B-E5CF-09A1-A65F4C18361B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7">
            <a:extLst>
              <a:ext uri="{FF2B5EF4-FFF2-40B4-BE49-F238E27FC236}">
                <a16:creationId xmlns:a16="http://schemas.microsoft.com/office/drawing/2014/main" id="{AA91AF20-0E82-2C80-9376-1B10D2C94A8A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1B6D885-ECDF-16B0-76A8-753B3B63B190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2E723D-DFE0-2903-DC2B-639358745498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8E5077-57A6-FF6D-FCD9-A356D2912EA9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6E4745F-46C2-7372-B590-DA43D995B398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0" y="360564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43600" cy="1530521"/>
          </a:xfrm>
        </p:spPr>
        <p:txBody>
          <a:bodyPr/>
          <a:lstStyle/>
          <a:p>
            <a:pPr lvl="0"/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 북부의 경우 표면은 회색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회갈색 토양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종종 바위와 섞인 적갈색 진흙 하부토가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 외 주요 토양 유형으로 야라 밸리 남부의 비옥한 적색 화산토를 들 수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kumimoji="0" lang="en-AU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3895804" y="6273800"/>
            <a:ext cx="156307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모닝턴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퍼닌술라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5493834"/>
            <a:ext cx="1096123" cy="89634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다양한 해양성 기후 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천국 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부티크 생산자  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멜번의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해안 인기 지역 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87A41FA-EC21-E5CF-E59E-4AD3719CA59C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750721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흥미로운 사실 </a:t>
            </a:r>
          </a:p>
          <a:p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퍼닌술라의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모든 포도밭은 해양으로부터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7</a:t>
            </a:r>
            <a:r>
              <a:rPr lang="en-AU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km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이내에 위치한다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BBB548-192D-19C5-6D8B-0E599469A0E5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CAF1C44-D3AC-DF75-F461-B0FBCDF244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924CDE1-D7FE-5C75-7E8E-C83E23B1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7A577426-1B86-A33E-2C73-6119A325C8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6B9C50C-7F8D-A33D-1479-5C91AFFEC34E}"/>
              </a:ext>
            </a:extLst>
          </p:cNvPr>
          <p:cNvSpPr txBox="1"/>
          <p:nvPr/>
        </p:nvSpPr>
        <p:spPr>
          <a:xfrm>
            <a:off x="511418" y="125430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진정한 의미의 해양성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646015-90F6-D232-A1AA-F2B4453661FF}"/>
              </a:ext>
            </a:extLst>
          </p:cNvPr>
          <p:cNvSpPr txBox="1"/>
          <p:nvPr/>
        </p:nvSpPr>
        <p:spPr>
          <a:xfrm>
            <a:off x="511417" y="1839084"/>
            <a:ext cx="307595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중기후와 미기후 미세기후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7DF0086-71B0-750D-05AC-F2B5A0DC812D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C9B894EF-92CA-33CC-6FC4-30013C2D4B0E}"/>
              </a:ext>
            </a:extLst>
          </p:cNvPr>
          <p:cNvSpPr txBox="1">
            <a:spLocks/>
          </p:cNvSpPr>
          <p:nvPr/>
        </p:nvSpPr>
        <p:spPr>
          <a:xfrm>
            <a:off x="6250877" y="4004991"/>
            <a:ext cx="2834496" cy="9837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10–260M(32–853FT)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C8E95B2-0F7E-23BC-7318-011D8EC20D7B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D05851-B1B3-82A4-B7FE-A2B983ADF8D1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FA9FB55C-FD9C-A866-60BE-AD5E59CA8685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973001C-2362-6481-9AEA-B8A41FC3F97C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A501F38-89E6-7477-628E-D03F524CB3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B7A2325-C5B3-931C-0BF2-3F7BDD4C1057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BD9FBC5-3CFB-5EF4-A64D-3B1B110B57F6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0BE91B28-46FC-208B-3007-5A6755EA2C95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7">
            <a:extLst>
              <a:ext uri="{FF2B5EF4-FFF2-40B4-BE49-F238E27FC236}">
                <a16:creationId xmlns:a16="http://schemas.microsoft.com/office/drawing/2014/main" id="{723B6A3C-D539-F246-76B3-ED60C48C5F25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5EC4D5-BB82-E9EF-40EE-B9388D55AD54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11BF36-EBF1-6068-62FF-3DD627D800AA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9BC12C-1F3B-85FE-4A46-12AAA531FA41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89D8A3-6122-CC60-2E39-F58D9058F24E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모닝턴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퍼닌술라의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토양은 지역에 따라 다양하다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북부에는 깊고 비옥한 모래 토양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남부에는 부서지기 쉽고 배수가 잘되는 진흙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적갈색 화산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기반토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위에 황색 및 갈색 토양이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164850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964C8-AB23-5E10-FB64-CC704F52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E89ED2-C3BA-789D-5996-19D19CC07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899" y="0"/>
            <a:ext cx="12228899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258CE4F-A373-EB31-FFAA-6672B5209207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0C376D7E-0E2D-2AFC-354B-9FE1927ABC5A}"/>
              </a:ext>
            </a:extLst>
          </p:cNvPr>
          <p:cNvSpPr txBox="1"/>
          <p:nvPr/>
        </p:nvSpPr>
        <p:spPr>
          <a:xfrm>
            <a:off x="7523092" y="2978581"/>
            <a:ext cx="297587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애들레이드 </a:t>
            </a: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힐스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AA57EF-7E5B-2300-4C00-80284CF1B084}"/>
              </a:ext>
            </a:extLst>
          </p:cNvPr>
          <p:cNvCxnSpPr>
            <a:cxnSpLocks/>
          </p:cNvCxnSpPr>
          <p:nvPr/>
        </p:nvCxnSpPr>
        <p:spPr>
          <a:xfrm flipH="1">
            <a:off x="7004424" y="3094959"/>
            <a:ext cx="3869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90671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독일 정착민의 유산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음식 애호가의 천국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산지로의 재탄생 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와인산지의 중심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102700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5AF7777-912D-7434-5A87-EE671F00C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A49E582-EE1D-D43F-7CB7-99A83287C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61103676-6AD4-429C-3DB3-40F7A49960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  <a:prstGeom prst="rect">
            <a:avLst/>
          </a:prstGeom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BC67E514-4783-9E94-DD1F-4E7DD3315A18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7B7413-33A6-BB12-CD19-42E0BCC598F8}"/>
              </a:ext>
            </a:extLst>
          </p:cNvPr>
          <p:cNvSpPr txBox="1"/>
          <p:nvPr/>
        </p:nvSpPr>
        <p:spPr>
          <a:xfrm>
            <a:off x="527854" y="118162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온화한 해양성 기후 </a:t>
            </a:r>
            <a:endParaRPr lang="en-US" sz="32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D34094-C9D9-FFA6-AC00-D5409E08E5E5}"/>
              </a:ext>
            </a:extLst>
          </p:cNvPr>
          <p:cNvSpPr txBox="1"/>
          <p:nvPr/>
        </p:nvSpPr>
        <p:spPr>
          <a:xfrm>
            <a:off x="527854" y="1766404"/>
            <a:ext cx="468317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특징 </a:t>
            </a:r>
            <a:endParaRPr lang="en-AU" sz="16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1E936F0-7773-EE78-76AF-5E52B95928EC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7">
            <a:extLst>
              <a:ext uri="{FF2B5EF4-FFF2-40B4-BE49-F238E27FC236}">
                <a16:creationId xmlns:a16="http://schemas.microsoft.com/office/drawing/2014/main" id="{007AB763-FBFD-A030-5B39-DFC95DBF0030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2002EAE-F18D-DC26-97CB-4E124AEF2ADE}"/>
              </a:ext>
            </a:extLst>
          </p:cNvPr>
          <p:cNvSpPr txBox="1">
            <a:spLocks/>
          </p:cNvSpPr>
          <p:nvPr/>
        </p:nvSpPr>
        <p:spPr>
          <a:xfrm>
            <a:off x="6434342" y="2564695"/>
            <a:ext cx="2895897" cy="8002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힐스</a:t>
            </a:r>
            <a:br>
              <a:rPr lang="en-AU" altLang="ko-KR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800" dirty="0">
                <a:solidFill>
                  <a:srgbClr val="B2D8BE"/>
                </a:solidFill>
              </a:rPr>
              <a:t>230–650M(755–2,133FT)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8C515A-FB27-CB8F-B5C1-AE8AAD90304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E5BC9E-2FF2-669A-D74B-D2A0732B4664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1C8FC3-1B96-E939-C997-8E87D0D146D5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8FA83E-2A36-AAA1-F5B2-C0BCC69C2091}"/>
              </a:ext>
            </a:extLst>
          </p:cNvPr>
          <p:cNvCxnSpPr>
            <a:cxnSpLocks/>
          </p:cNvCxnSpPr>
          <p:nvPr/>
        </p:nvCxnSpPr>
        <p:spPr>
          <a:xfrm>
            <a:off x="7876255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A4D334-9DE8-3A67-DA12-A7602D406534}"/>
              </a:ext>
            </a:extLst>
          </p:cNvPr>
          <p:cNvCxnSpPr>
            <a:cxnSpLocks/>
          </p:cNvCxnSpPr>
          <p:nvPr/>
        </p:nvCxnSpPr>
        <p:spPr>
          <a:xfrm flipV="1">
            <a:off x="7876255" y="3429000"/>
            <a:ext cx="0" cy="18607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4BA822CE-DE53-151F-4481-55CD9388A0A2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D115752-6952-8AAA-5949-B868BF94CD38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42C17DA-AA64-271C-87CE-54833AF8988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2A2EB8C-45CB-D372-7323-D9CCD320ACAC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1DF6F34-9A05-82F5-0459-B857BFC31762}"/>
              </a:ext>
            </a:extLst>
          </p:cNvPr>
          <p:cNvSpPr/>
          <p:nvPr/>
        </p:nvSpPr>
        <p:spPr>
          <a:xfrm>
            <a:off x="8938158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3AFAF05-29C1-A6C7-AA2B-8AEC6CE05CB2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43ED847-0354-FC38-20B2-FF3F9AF8EC0A}"/>
              </a:ext>
            </a:extLst>
          </p:cNvPr>
          <p:cNvSpPr/>
          <p:nvPr/>
        </p:nvSpPr>
        <p:spPr>
          <a:xfrm>
            <a:off x="9438672" y="348077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13AB6FD-8D0D-8F28-9620-75CEC86D1EED}"/>
              </a:ext>
            </a:extLst>
          </p:cNvPr>
          <p:cNvCxnSpPr>
            <a:cxnSpLocks/>
          </p:cNvCxnSpPr>
          <p:nvPr/>
        </p:nvCxnSpPr>
        <p:spPr>
          <a:xfrm>
            <a:off x="7876255" y="3691945"/>
            <a:ext cx="14150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9389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pPr lvl="0"/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애틀레이드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힐스의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토양은 그 구조나 화학적 조성이 아주 다양하다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회갈색 또는 갈색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모래가 섞인 토양이 분포하며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토양의 깊이 역시 지형에 따라 다양하다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 lvl="0"/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483652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32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 및 풍미 프로파일</a:t>
            </a:r>
            <a:endParaRPr lang="en-US" sz="320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03591" y="3429000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딸기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장미 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바이올렛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흙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3625097"/>
            <a:ext cx="9398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2028344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2025442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2025442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2025442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2025442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2025442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2025442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2025442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2025442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30512E3-9E5A-18D3-3EC9-CB60F341DFA1}"/>
              </a:ext>
            </a:extLst>
          </p:cNvPr>
          <p:cNvSpPr txBox="1"/>
          <p:nvPr/>
        </p:nvSpPr>
        <p:spPr>
          <a:xfrm>
            <a:off x="1763881" y="2501019"/>
            <a:ext cx="91728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125057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3884581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38816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5034448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5031546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5031546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5031546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5031546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503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503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503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503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2431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3926755" y="6240233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06485" y="5961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385405" y="5961576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69367" y="5961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2235991" y="233593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4124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4095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4095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4095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409524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409524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409524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409524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409524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6F0EDF-68A7-55EB-13E0-7358597E3495}"/>
              </a:ext>
            </a:extLst>
          </p:cNvPr>
          <p:cNvSpPr/>
          <p:nvPr/>
        </p:nvSpPr>
        <p:spPr>
          <a:xfrm>
            <a:off x="2104517" y="4701667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FFCAA8-104D-A4A2-B1EB-A570779C4187}"/>
              </a:ext>
            </a:extLst>
          </p:cNvPr>
          <p:cNvSpPr/>
          <p:nvPr/>
        </p:nvSpPr>
        <p:spPr>
          <a:xfrm>
            <a:off x="2468660" y="469876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8933D4-A7CE-3AFE-A09D-08E149A79495}"/>
              </a:ext>
            </a:extLst>
          </p:cNvPr>
          <p:cNvSpPr/>
          <p:nvPr/>
        </p:nvSpPr>
        <p:spPr>
          <a:xfrm>
            <a:off x="2832803" y="469876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4EEFBB-0AC5-FC12-FC69-151A78A0B7FB}"/>
              </a:ext>
            </a:extLst>
          </p:cNvPr>
          <p:cNvSpPr/>
          <p:nvPr/>
        </p:nvSpPr>
        <p:spPr>
          <a:xfrm>
            <a:off x="3196946" y="469876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68F8964-0996-5159-E588-AFC9A14A2FFA}"/>
              </a:ext>
            </a:extLst>
          </p:cNvPr>
          <p:cNvSpPr/>
          <p:nvPr/>
        </p:nvSpPr>
        <p:spPr>
          <a:xfrm>
            <a:off x="3561470" y="469876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A288CE6-AC78-25CF-D212-8E13AE6243A2}"/>
              </a:ext>
            </a:extLst>
          </p:cNvPr>
          <p:cNvSpPr/>
          <p:nvPr/>
        </p:nvSpPr>
        <p:spPr>
          <a:xfrm>
            <a:off x="3925994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CF94830-4C83-9D39-9D15-05EE3668B410}"/>
              </a:ext>
            </a:extLst>
          </p:cNvPr>
          <p:cNvSpPr/>
          <p:nvPr/>
        </p:nvSpPr>
        <p:spPr>
          <a:xfrm>
            <a:off x="4284339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DDF6917-8A6A-FCC4-1E7B-2A95AE986AC7}"/>
              </a:ext>
            </a:extLst>
          </p:cNvPr>
          <p:cNvSpPr/>
          <p:nvPr/>
        </p:nvSpPr>
        <p:spPr>
          <a:xfrm>
            <a:off x="4655041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1D7B188-30C7-1178-91D1-BC483D1E0940}"/>
              </a:ext>
            </a:extLst>
          </p:cNvPr>
          <p:cNvSpPr/>
          <p:nvPr/>
        </p:nvSpPr>
        <p:spPr>
          <a:xfrm>
            <a:off x="5019565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D3E4762-3A5E-7E94-362B-20874C04096A}"/>
              </a:ext>
            </a:extLst>
          </p:cNvPr>
          <p:cNvSpPr/>
          <p:nvPr/>
        </p:nvSpPr>
        <p:spPr>
          <a:xfrm>
            <a:off x="4647858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2A2B036-9C53-C389-361D-D64CD7D08B07}"/>
              </a:ext>
            </a:extLst>
          </p:cNvPr>
          <p:cNvSpPr/>
          <p:nvPr/>
        </p:nvSpPr>
        <p:spPr>
          <a:xfrm>
            <a:off x="4284336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92848D5F-4742-8CDD-3007-569B6C69E7A7}"/>
              </a:ext>
            </a:extLst>
          </p:cNvPr>
          <p:cNvSpPr txBox="1"/>
          <p:nvPr/>
        </p:nvSpPr>
        <p:spPr>
          <a:xfrm>
            <a:off x="653229" y="20581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369F816-FD16-3ED4-7A43-F55A659C46DC}"/>
              </a:ext>
            </a:extLst>
          </p:cNvPr>
          <p:cNvCxnSpPr>
            <a:cxnSpLocks/>
          </p:cNvCxnSpPr>
          <p:nvPr/>
        </p:nvCxnSpPr>
        <p:spPr>
          <a:xfrm>
            <a:off x="1029674" y="21665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20E10510-3E75-AFDD-E70A-B4DAAD7119FD}"/>
              </a:ext>
            </a:extLst>
          </p:cNvPr>
          <p:cNvSpPr txBox="1"/>
          <p:nvPr/>
        </p:nvSpPr>
        <p:spPr>
          <a:xfrm>
            <a:off x="653228" y="3085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F7E901E-8FA9-D267-ABB8-E8D18D12AEB7}"/>
              </a:ext>
            </a:extLst>
          </p:cNvPr>
          <p:cNvCxnSpPr>
            <a:cxnSpLocks/>
          </p:cNvCxnSpPr>
          <p:nvPr/>
        </p:nvCxnSpPr>
        <p:spPr>
          <a:xfrm>
            <a:off x="1199749" y="325358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CDDDEB6C-9C59-2140-9923-0E3251B5096C}"/>
              </a:ext>
            </a:extLst>
          </p:cNvPr>
          <p:cNvSpPr txBox="1"/>
          <p:nvPr/>
        </p:nvSpPr>
        <p:spPr>
          <a:xfrm>
            <a:off x="653228" y="386339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6BBA270-84E8-320D-F2CC-3EE654A3645D}"/>
              </a:ext>
            </a:extLst>
          </p:cNvPr>
          <p:cNvCxnSpPr>
            <a:cxnSpLocks/>
          </p:cNvCxnSpPr>
          <p:nvPr/>
        </p:nvCxnSpPr>
        <p:spPr>
          <a:xfrm>
            <a:off x="1199749" y="403126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2">
            <a:extLst>
              <a:ext uri="{FF2B5EF4-FFF2-40B4-BE49-F238E27FC236}">
                <a16:creationId xmlns:a16="http://schemas.microsoft.com/office/drawing/2014/main" id="{2818FA56-EF1D-D93F-DC8B-ABCE544CCAC8}"/>
              </a:ext>
            </a:extLst>
          </p:cNvPr>
          <p:cNvSpPr txBox="1"/>
          <p:nvPr/>
        </p:nvSpPr>
        <p:spPr>
          <a:xfrm>
            <a:off x="653228" y="466625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C729EE3-F17D-4424-E934-3BE6BCB1AC8A}"/>
              </a:ext>
            </a:extLst>
          </p:cNvPr>
          <p:cNvCxnSpPr>
            <a:cxnSpLocks/>
          </p:cNvCxnSpPr>
          <p:nvPr/>
        </p:nvCxnSpPr>
        <p:spPr>
          <a:xfrm>
            <a:off x="1199749" y="483412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itle 2">
            <a:extLst>
              <a:ext uri="{FF2B5EF4-FFF2-40B4-BE49-F238E27FC236}">
                <a16:creationId xmlns:a16="http://schemas.microsoft.com/office/drawing/2014/main" id="{CE92BE2B-6297-2AE8-9D19-5F69C691D8CA}"/>
              </a:ext>
            </a:extLst>
          </p:cNvPr>
          <p:cNvSpPr txBox="1"/>
          <p:nvPr/>
        </p:nvSpPr>
        <p:spPr>
          <a:xfrm>
            <a:off x="653228" y="501224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9A09CAD-2498-A1B6-E062-D5A13BF5773C}"/>
              </a:ext>
            </a:extLst>
          </p:cNvPr>
          <p:cNvCxnSpPr>
            <a:cxnSpLocks/>
          </p:cNvCxnSpPr>
          <p:nvPr/>
        </p:nvCxnSpPr>
        <p:spPr>
          <a:xfrm>
            <a:off x="1199749" y="518011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itle 2">
            <a:extLst>
              <a:ext uri="{FF2B5EF4-FFF2-40B4-BE49-F238E27FC236}">
                <a16:creationId xmlns:a16="http://schemas.microsoft.com/office/drawing/2014/main" id="{ECBD5BEB-FFAE-6BFB-C083-C8311C5C1C09}"/>
              </a:ext>
            </a:extLst>
          </p:cNvPr>
          <p:cNvSpPr txBox="1"/>
          <p:nvPr/>
        </p:nvSpPr>
        <p:spPr>
          <a:xfrm>
            <a:off x="653228" y="61574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9420C20-1BBE-EC17-A276-001585086382}"/>
              </a:ext>
            </a:extLst>
          </p:cNvPr>
          <p:cNvCxnSpPr>
            <a:cxnSpLocks/>
          </p:cNvCxnSpPr>
          <p:nvPr/>
        </p:nvCxnSpPr>
        <p:spPr>
          <a:xfrm>
            <a:off x="1362183" y="6325337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2">
            <a:extLst>
              <a:ext uri="{FF2B5EF4-FFF2-40B4-BE49-F238E27FC236}">
                <a16:creationId xmlns:a16="http://schemas.microsoft.com/office/drawing/2014/main" id="{82F160BE-3F5A-B04F-BF48-65E64DADEB18}"/>
              </a:ext>
            </a:extLst>
          </p:cNvPr>
          <p:cNvSpPr txBox="1"/>
          <p:nvPr/>
        </p:nvSpPr>
        <p:spPr>
          <a:xfrm>
            <a:off x="653228" y="539138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EF157BDB-D33A-2EF4-5579-2780E8AA3A46}"/>
              </a:ext>
            </a:extLst>
          </p:cNvPr>
          <p:cNvCxnSpPr>
            <a:cxnSpLocks/>
          </p:cNvCxnSpPr>
          <p:nvPr/>
        </p:nvCxnSpPr>
        <p:spPr>
          <a:xfrm>
            <a:off x="1199749" y="555925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itle 2">
            <a:extLst>
              <a:ext uri="{FF2B5EF4-FFF2-40B4-BE49-F238E27FC236}">
                <a16:creationId xmlns:a16="http://schemas.microsoft.com/office/drawing/2014/main" id="{9ECAB602-0210-820E-519D-325FC3B31F4B}"/>
              </a:ext>
            </a:extLst>
          </p:cNvPr>
          <p:cNvSpPr txBox="1"/>
          <p:nvPr/>
        </p:nvSpPr>
        <p:spPr>
          <a:xfrm>
            <a:off x="2041458" y="28102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3" name="Title 2">
            <a:extLst>
              <a:ext uri="{FF2B5EF4-FFF2-40B4-BE49-F238E27FC236}">
                <a16:creationId xmlns:a16="http://schemas.microsoft.com/office/drawing/2014/main" id="{EA7CC793-2EAC-5F15-68D4-9FC5B7D39068}"/>
              </a:ext>
            </a:extLst>
          </p:cNvPr>
          <p:cNvSpPr txBox="1"/>
          <p:nvPr/>
        </p:nvSpPr>
        <p:spPr>
          <a:xfrm>
            <a:off x="3311209" y="28391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1ED94063-60A2-D116-51D1-16589FD9D576}"/>
              </a:ext>
            </a:extLst>
          </p:cNvPr>
          <p:cNvSpPr txBox="1"/>
          <p:nvPr/>
        </p:nvSpPr>
        <p:spPr>
          <a:xfrm>
            <a:off x="4604340" y="28102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5" name="Title 2">
            <a:extLst>
              <a:ext uri="{FF2B5EF4-FFF2-40B4-BE49-F238E27FC236}">
                <a16:creationId xmlns:a16="http://schemas.microsoft.com/office/drawing/2014/main" id="{AA4A6FD7-F060-9DB2-3B64-DD37EB76E2DC}"/>
              </a:ext>
            </a:extLst>
          </p:cNvPr>
          <p:cNvSpPr txBox="1"/>
          <p:nvPr/>
        </p:nvSpPr>
        <p:spPr>
          <a:xfrm>
            <a:off x="2041458" y="355508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6" name="Title 2">
            <a:extLst>
              <a:ext uri="{FF2B5EF4-FFF2-40B4-BE49-F238E27FC236}">
                <a16:creationId xmlns:a16="http://schemas.microsoft.com/office/drawing/2014/main" id="{C5F23109-4033-6664-6E89-25D8F01166F8}"/>
              </a:ext>
            </a:extLst>
          </p:cNvPr>
          <p:cNvSpPr txBox="1"/>
          <p:nvPr/>
        </p:nvSpPr>
        <p:spPr>
          <a:xfrm>
            <a:off x="3182411" y="3532216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7" name="Title 2">
            <a:extLst>
              <a:ext uri="{FF2B5EF4-FFF2-40B4-BE49-F238E27FC236}">
                <a16:creationId xmlns:a16="http://schemas.microsoft.com/office/drawing/2014/main" id="{2763ACC5-957F-0FBF-D4AC-139D1843ABC3}"/>
              </a:ext>
            </a:extLst>
          </p:cNvPr>
          <p:cNvSpPr txBox="1"/>
          <p:nvPr/>
        </p:nvSpPr>
        <p:spPr>
          <a:xfrm>
            <a:off x="4604340" y="355508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8" name="Title 2">
            <a:extLst>
              <a:ext uri="{FF2B5EF4-FFF2-40B4-BE49-F238E27FC236}">
                <a16:creationId xmlns:a16="http://schemas.microsoft.com/office/drawing/2014/main" id="{DDDB29C9-8801-B35C-4930-5624FD43B1A3}"/>
              </a:ext>
            </a:extLst>
          </p:cNvPr>
          <p:cNvSpPr txBox="1"/>
          <p:nvPr/>
        </p:nvSpPr>
        <p:spPr>
          <a:xfrm>
            <a:off x="1638197" y="4343607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9" name="Title 2">
            <a:extLst>
              <a:ext uri="{FF2B5EF4-FFF2-40B4-BE49-F238E27FC236}">
                <a16:creationId xmlns:a16="http://schemas.microsoft.com/office/drawing/2014/main" id="{A62A4F73-62DE-D884-813B-CDD926B6DFB5}"/>
              </a:ext>
            </a:extLst>
          </p:cNvPr>
          <p:cNvSpPr txBox="1"/>
          <p:nvPr/>
        </p:nvSpPr>
        <p:spPr>
          <a:xfrm>
            <a:off x="3162026" y="432136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0" name="Title 2">
            <a:extLst>
              <a:ext uri="{FF2B5EF4-FFF2-40B4-BE49-F238E27FC236}">
                <a16:creationId xmlns:a16="http://schemas.microsoft.com/office/drawing/2014/main" id="{5C692144-282D-7D58-28AA-D6DD21B9A264}"/>
              </a:ext>
            </a:extLst>
          </p:cNvPr>
          <p:cNvSpPr txBox="1"/>
          <p:nvPr/>
        </p:nvSpPr>
        <p:spPr>
          <a:xfrm>
            <a:off x="4604340" y="432136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2796" y="3444927"/>
            <a:ext cx="1516650" cy="270862"/>
          </a:xfrm>
        </p:spPr>
        <p:txBody>
          <a:bodyPr/>
          <a:lstStyle/>
          <a:p>
            <a:pPr algn="ctr"/>
            <a:r>
              <a:rPr kumimoji="0" lang="ko-KR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연어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/>
            <a:endParaRPr lang="en-AU" sz="1400" b="1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음식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페어링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949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-171158" y="4371390"/>
            <a:ext cx="4059813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621815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닭고기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/>
            <a:endParaRPr lang="en-AU" sz="1400" b="1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3238690" y="5864342"/>
            <a:ext cx="157652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ko-KR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돼지고기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8940882" y="3444927"/>
            <a:ext cx="1416715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ko-KR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오리고기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7739262" y="5864342"/>
            <a:ext cx="1516651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파테</a:t>
            </a:r>
            <a:r>
              <a:rPr lang="en-US" altLang="ko-KR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PÂTÉ)</a:t>
            </a: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와 </a:t>
            </a:r>
            <a:endParaRPr lang="en-US" altLang="ko-KR" sz="1400" b="1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테린</a:t>
            </a:r>
            <a:r>
              <a:rPr lang="en-US" altLang="ko-KR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TERRINE)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768886" y="5864342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콩테</a:t>
            </a:r>
            <a:r>
              <a:rPr lang="en-US" altLang="ko-KR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COMTÉ) </a:t>
            </a: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치즈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9A4144-EB5F-DDA5-39A1-9726B55C7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983" y="4709046"/>
            <a:ext cx="1651135" cy="100068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3D48711-266A-A859-997C-087E1330735D}"/>
              </a:ext>
            </a:extLst>
          </p:cNvPr>
          <p:cNvSpPr txBox="1">
            <a:spLocks/>
          </p:cNvSpPr>
          <p:nvPr/>
        </p:nvSpPr>
        <p:spPr>
          <a:xfrm>
            <a:off x="5501226" y="5864342"/>
            <a:ext cx="1516650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샤퀴테리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AF0B1A-25AF-4D2C-B826-98CB2D887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2796" y="2417302"/>
            <a:ext cx="1759105" cy="9503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E2D9F2-0E88-722C-11BD-FA20E1E87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556" y="2180638"/>
            <a:ext cx="1587993" cy="11869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A3D314-AFCE-8F5E-73DA-37B2EBA499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3068" y="2581850"/>
            <a:ext cx="1675198" cy="7328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5E1CDF-FD35-4973-63CD-59DF559AD6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2184" y="4797395"/>
            <a:ext cx="1758326" cy="9123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692A69-CD8C-3E84-2C3E-E0F0C14459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8591" y="4709045"/>
            <a:ext cx="1362476" cy="10006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5825FF-ED89-9898-C686-2CD26B046F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0667" y="4709045"/>
            <a:ext cx="1966143" cy="9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56" r="16856"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흥망성쇠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534105" cy="1325563"/>
          </a:xfrm>
        </p:spPr>
        <p:txBody>
          <a:bodyPr/>
          <a:lstStyle/>
          <a:p>
            <a:r>
              <a:rPr lang="ko-KR" altLang="en-US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r>
              <a:rPr lang="ko-KR" altLang="en-US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4C1DB-E898-F440-1E86-7F76A86FD2B3}"/>
              </a:ext>
            </a:extLst>
          </p:cNvPr>
          <p:cNvSpPr txBox="1"/>
          <p:nvPr/>
        </p:nvSpPr>
        <p:spPr>
          <a:xfrm>
            <a:off x="561895" y="3501483"/>
            <a:ext cx="4225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재배가 증가하고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지역의 와인메이커들이  끊임없이 이 품종을 이 지역에 적응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발전시키고 있다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또 한편으로  전통 기법에 완벽을 기하고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피노누아를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다루는 그들 만의 방식을 개발하면서 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누아의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미래는 어느 때보다도 밝다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41" b="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AB8AA1BF-8003-97CD-7F0C-DE807262B241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30" t="20664" r="9664" b="28467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636780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섬세한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품종은 호주 와인 업계에서 많은 애정을 받고 있는 품종이다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 품종의 시작은 불안했지만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수요와 품질이 여느 때보다 증가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발전하면서 지금은 호주 와인 진화 여정에서 없어서는 안 될 주역이 되었다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ko-KR" altLang="en-US" sz="48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까칠한 매력의 소유자 </a:t>
            </a:r>
            <a:endParaRPr lang="en-US" sz="4800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9F29-6162-9E45-4559-2C8C4210E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8A37C-94DD-39B1-DFDE-C38EE198651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9A4AC-799A-2D1F-8FBD-4A637E94742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89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33" t="36965" r="47497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575649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방식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생산 방식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산지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특징과 풍미 프로파일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2" r="2992"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en-US" dirty="0"/>
              <a:t>1830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8" y="4224012"/>
            <a:ext cx="212003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버건디에서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온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삽목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(cuttings)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을 호주에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여기서 탄생한 클론이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MV6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클론이며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현재까지 활용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7531" y="1508782"/>
            <a:ext cx="269012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상업적 판매목적으로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와인을 생산하기 시작하면서 호주에서 급부상하기 시작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클론 선택이 아주 중요한 영향을 미침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6644" y="824931"/>
            <a:ext cx="2690127" cy="662774"/>
          </a:xfrm>
        </p:spPr>
        <p:txBody>
          <a:bodyPr/>
          <a:lstStyle/>
          <a:p>
            <a:r>
              <a:rPr lang="en-US" dirty="0"/>
              <a:t>1970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</a:p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피노누아의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역사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5264288" y="4240381"/>
            <a:ext cx="245235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와인계의 전설인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Maurice O’Shea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헌터 밸리의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Mount Pleasant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포도나무 식재를 시작하면서 호주에서 입지를 확보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5264287" y="35776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1920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057" b="18057"/>
          <a:stretch/>
        </p:blipFill>
        <p:spPr>
          <a:xfrm>
            <a:off x="6456363" y="584201"/>
            <a:ext cx="5735637" cy="244893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53581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 산업이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적합한 서늘한 기후 와인 산지로 확대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1980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98701" y="1354511"/>
            <a:ext cx="269477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호주에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디종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(Dijon)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클론이 유입되면서 클론의 다양성 확대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특히 빅토리아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타즈메이니아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힐즈에서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성공적으로 안착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7816" y="670660"/>
            <a:ext cx="2120040" cy="662774"/>
          </a:xfrm>
        </p:spPr>
        <p:txBody>
          <a:bodyPr/>
          <a:lstStyle/>
          <a:p>
            <a:r>
              <a:rPr lang="en-US" dirty="0"/>
              <a:t>1990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328982" y="4177333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포도나무 수령이 높아지고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독특한 품종에 대한 와인 업계의 지식이 축적되면서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호주의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와인은 그 어느 때보다 진화한 상태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318097" y="3493482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AU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107214"/>
            <a:ext cx="5048366" cy="266991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기후나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냉각 효과 영향권의 온화한 기후 지역에서 잘 자라는 까다로운 품종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송이가 조밀하고 껍질이 얇아 병충해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곰팡이에 취약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세심한 포도밭 관리가 관건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수백개의 다양한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클론 존재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호주의 경우 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MV6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디종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클론이 주로 사용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조기 수확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수확량의 균형을 통해 최상의 결과 도출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r>
              <a:rPr lang="ko-KR" altLang="en-US" sz="5000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000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	</a:t>
            </a:r>
          </a:p>
          <a:p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방법 </a:t>
            </a:r>
            <a:endParaRPr lang="en-US" sz="5000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02229CC-5F58-29B8-B6CA-B2B223416116}"/>
              </a:ext>
            </a:extLst>
          </p:cNvPr>
          <p:cNvSpPr txBox="1">
            <a:spLocks/>
          </p:cNvSpPr>
          <p:nvPr/>
        </p:nvSpPr>
        <p:spPr>
          <a:xfrm>
            <a:off x="623889" y="5684817"/>
            <a:ext cx="5048365" cy="787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흥미로운 사실 </a:t>
            </a:r>
            <a:endParaRPr lang="en-AU" altLang="ko-KR" sz="14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품종은 </a:t>
            </a:r>
            <a:r>
              <a:rPr lang="en-AU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DNA</a:t>
            </a: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약 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만개의 유전자가 존재한다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– 2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만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~2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만 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천개 정도인 인간 게놈 유전자보다  많은 유전자 존재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r>
              <a:rPr lang="en-US" altLang="ko-KR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누아에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영향을 미치는 양조 기법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저온 침용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열매 전체 발효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7648948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줄기 포함 발효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44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46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2623781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2623781" y="2949360"/>
            <a:ext cx="85240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과도한 껍질의 추출을 방지 </a:t>
            </a:r>
            <a:endParaRPr lang="en-US" sz="8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750" y="3475255"/>
            <a:ext cx="1317749" cy="217474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FA285F-7753-DDA7-1207-B8CC0DEF638B}"/>
              </a:ext>
            </a:extLst>
          </p:cNvPr>
          <p:cNvSpPr/>
          <p:nvPr/>
        </p:nvSpPr>
        <p:spPr>
          <a:xfrm>
            <a:off x="10863105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E3378-0BF2-9058-7A61-9BD28A30DB4E}"/>
              </a:ext>
            </a:extLst>
          </p:cNvPr>
          <p:cNvSpPr txBox="1"/>
          <p:nvPr/>
        </p:nvSpPr>
        <p:spPr>
          <a:xfrm>
            <a:off x="10863105" y="2949359"/>
            <a:ext cx="85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줄기와 접촉 상태로 유지 </a:t>
            </a:r>
            <a:endParaRPr lang="en-US" sz="8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BDCDA8-3677-C637-56FA-3944D1853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948" y="3475255"/>
            <a:ext cx="1317749" cy="21747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BB29C7-24A7-5E08-83B3-E33F6D767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553" y="3475255"/>
            <a:ext cx="1317749" cy="2174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3002815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펀치 다운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9953533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송이 전체 발효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73C62-7CE3-DE59-8C4C-4E7DDFAA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00" y="2849288"/>
            <a:ext cx="852407" cy="9510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FE5E174-93D0-4CAA-6144-A02AF9711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3257" y="2895196"/>
            <a:ext cx="496642" cy="9255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159CF1-5F76-ABED-1E96-4F2853E95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635855" y="3287913"/>
            <a:ext cx="440745" cy="8213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E7AB7B-7DEF-7215-DCA2-D6093E43D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247" y="3141940"/>
            <a:ext cx="648015" cy="57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407463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야생 효모 발효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925099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저온 발효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531637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침용 연장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085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711" y="3475255"/>
            <a:ext cx="1317749" cy="2174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71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6FFD0-2549-42FC-26A9-16CB735E0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984" y="2878293"/>
            <a:ext cx="558800" cy="1041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213541F-8323-1461-16DE-9053ABDC4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8796" y="3914084"/>
            <a:ext cx="1884218" cy="19286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773704-3F1A-A60D-1B3E-3D31112C1FBC}"/>
              </a:ext>
            </a:extLst>
          </p:cNvPr>
          <p:cNvSpPr txBox="1"/>
          <p:nvPr/>
        </p:nvSpPr>
        <p:spPr>
          <a:xfrm>
            <a:off x="9349652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숙성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37F7BF-1E5D-3E92-5780-15CE844FC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203" y="3343895"/>
            <a:ext cx="652907" cy="57845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2BBF84-772D-17F5-C2C1-D2C88F3A9A60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r>
              <a:rPr lang="en-US" altLang="ko-KR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누아에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영향을 미치는 양조 기법 </a:t>
            </a:r>
          </a:p>
        </p:txBody>
      </p:sp>
    </p:spTree>
    <p:extLst>
      <p:ext uri="{BB962C8B-B14F-4D97-AF65-F5344CB8AC3E}">
        <p14:creationId xmlns:p14="http://schemas.microsoft.com/office/powerpoint/2010/main" val="363899111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015A18-C436-4911-A4C5-796B01C73F75}"/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4e8dd08d-258d-47a9-9875-37f1ffd19f33"/>
    <ds:schemaRef ds:uri="02256494-4976-4001-aedb-96463ae0d92e"/>
    <ds:schemaRef ds:uri="http://schemas.microsoft.com/office/2006/documentManagement/types"/>
    <ds:schemaRef ds:uri="http://purl.org/dc/elements/1.1/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2307</Words>
  <Application>Microsoft Office PowerPoint</Application>
  <PresentationFormat>와이드스크린</PresentationFormat>
  <Paragraphs>272</Paragraphs>
  <Slides>30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5" baseType="lpstr">
      <vt:lpstr>Neue Haas Grotesk Text Pro</vt:lpstr>
      <vt:lpstr>Arial</vt:lpstr>
      <vt:lpstr>Inter Display</vt:lpstr>
      <vt:lpstr>맑은 고딕</vt:lpstr>
      <vt:lpstr>Slide layouts</vt:lpstr>
      <vt:lpstr>PowerPoint 프레젠테이션</vt:lpstr>
      <vt:lpstr>PowerPoint 프레젠테이션</vt:lpstr>
      <vt:lpstr>피노 누아</vt:lpstr>
      <vt:lpstr>PowerPoint 프레젠테이션</vt:lpstr>
      <vt:lpstr>1830년대</vt:lpstr>
      <vt:lpstr>PowerPoint 프레젠테이션</vt:lpstr>
      <vt:lpstr>포도 재배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흥망성쇠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insoon lee</dc:creator>
  <cp:lastModifiedBy>insoon lee</cp:lastModifiedBy>
  <cp:revision>20</cp:revision>
  <dcterms:created xsi:type="dcterms:W3CDTF">2018-07-25T07:02:59Z</dcterms:created>
  <dcterms:modified xsi:type="dcterms:W3CDTF">2026-02-23T06:40:55Z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47265700.0000000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