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33.svg" ContentType="image/svg+xml"/>
  <Override PartName="/ppt/media/image34.svg" ContentType="image/sv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5"/>
  </p:notesMasterIdLst>
  <p:sldIdLst>
    <p:sldId id="256" r:id="rId5"/>
    <p:sldId id="705" r:id="rId6"/>
    <p:sldId id="625" r:id="rId7"/>
    <p:sldId id="626" r:id="rId8"/>
    <p:sldId id="627" r:id="rId9"/>
    <p:sldId id="628" r:id="rId10"/>
    <p:sldId id="629" r:id="rId11"/>
    <p:sldId id="630" r:id="rId12"/>
    <p:sldId id="671" r:id="rId13"/>
    <p:sldId id="631" r:id="rId14"/>
    <p:sldId id="632" r:id="rId15"/>
    <p:sldId id="633" r:id="rId16"/>
    <p:sldId id="634" r:id="rId17"/>
    <p:sldId id="635" r:id="rId18"/>
    <p:sldId id="636" r:id="rId19"/>
    <p:sldId id="637" r:id="rId20"/>
    <p:sldId id="639" r:id="rId21"/>
    <p:sldId id="638" r:id="rId22"/>
    <p:sldId id="640" r:id="rId23"/>
    <p:sldId id="641" r:id="rId24"/>
    <p:sldId id="642" r:id="rId25"/>
    <p:sldId id="643" r:id="rId26"/>
    <p:sldId id="644" r:id="rId27"/>
    <p:sldId id="646" r:id="rId28"/>
    <p:sldId id="647" r:id="rId29"/>
    <p:sldId id="648" r:id="rId30"/>
    <p:sldId id="649" r:id="rId31"/>
    <p:sldId id="650" r:id="rId32"/>
    <p:sldId id="652" r:id="rId33"/>
    <p:sldId id="651" r:id="rId34"/>
    <p:sldId id="653" r:id="rId35"/>
    <p:sldId id="654" r:id="rId36"/>
    <p:sldId id="655" r:id="rId37"/>
    <p:sldId id="656" r:id="rId38"/>
    <p:sldId id="657" r:id="rId39"/>
    <p:sldId id="658" r:id="rId40"/>
    <p:sldId id="659" r:id="rId41"/>
    <p:sldId id="660" r:id="rId42"/>
    <p:sldId id="661" r:id="rId43"/>
    <p:sldId id="662" r:id="rId44"/>
    <p:sldId id="663" r:id="rId45"/>
    <p:sldId id="664" r:id="rId46"/>
    <p:sldId id="665" r:id="rId47"/>
    <p:sldId id="666" r:id="rId48"/>
    <p:sldId id="667" r:id="rId49"/>
    <p:sldId id="668" r:id="rId50"/>
    <p:sldId id="669" r:id="rId51"/>
    <p:sldId id="670" r:id="rId52"/>
    <p:sldId id="340" r:id="rId53"/>
    <p:sldId id="672" r:id="rId54"/>
  </p:sldIdLst>
  <p:sldSz cx="12192000" cy="6858000"/>
  <p:notesSz cx="6858000" cy="9144000"/>
  <p:embeddedFontLst>
    <p:embeddedFont>
      <p:font typeface="Inter Display" panose="02000503000000020004" pitchFamily="2" charset="0"/>
      <p:regular r:id="rId56"/>
      <p:bold r:id="rId57"/>
      <p:italic r:id="rId58"/>
      <p:boldItalic r:id="rId59"/>
    </p:embeddedFont>
    <p:embeddedFont>
      <p:font typeface="MS PGothic" panose="020B0600070205080204" pitchFamily="34" charset="-128"/>
      <p:regular r:id="rId60"/>
    </p:embeddedFont>
    <p:embeddedFont>
      <p:font typeface="Neue Haas Grotesk Text Pro" panose="020B0504020202020204" pitchFamily="34" charset="77"/>
      <p:regular r:id="rId61"/>
      <p:bold r:id="rId62"/>
      <p:italic r:id="rId63"/>
      <p:boldItalic r:id="rId64"/>
    </p:embeddedFont>
    <p:embeddedFont>
      <p:font typeface="Yu Gothic" panose="020B0400000000000000" pitchFamily="34" charset="-128"/>
      <p:regular r:id="rId65"/>
      <p:bold r:id="rId66"/>
    </p:embeddedFont>
    <p:embeddedFont>
      <p:font typeface="Yu Gothic" panose="020B0400000000000000" pitchFamily="34" charset="-128"/>
      <p:regular r:id="rId65"/>
      <p:bold r:id="rId66"/>
    </p:embeddedFont>
    <p:embeddedFont>
      <p:font typeface="Yu Gothic Medium" panose="020B0400000000000000" pitchFamily="34" charset="-128"/>
      <p:regular r:id="rId67"/>
    </p:embeddedFont>
  </p:embeddedFontLst>
  <p:custDataLst>
    <p:tags r:id="rId6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90C285-7BB5-114D-BA7E-DF633A7E64AB}" v="5" dt="2026-08-20T01:42:34.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65" autoAdjust="0"/>
    <p:restoredTop sz="97543"/>
  </p:normalViewPr>
  <p:slideViewPr>
    <p:cSldViewPr snapToGrid="0">
      <p:cViewPr varScale="1">
        <p:scale>
          <a:sx n="125" d="100"/>
          <a:sy n="125" d="100"/>
        </p:scale>
        <p:origin x="160" y="1600"/>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1:42:34.125" v="8"/>
      <pc:docMkLst>
        <pc:docMk/>
      </pc:docMkLst>
      <pc:sldChg chg="addSp delSp modSp mod">
        <pc:chgData name="Cameron Midson" userId="510fe36d-201b-4d30-8c49-491c55367456" providerId="ADAL" clId="{93217E07-8A0E-5D7D-A37A-49773A2FEA36}" dt="2026-08-20T01:36:50.998" v="1"/>
        <pc:sldMkLst>
          <pc:docMk/>
          <pc:sldMk cId="4028570615" sldId="637"/>
        </pc:sldMkLst>
        <pc:picChg chg="add mod">
          <ac:chgData name="Cameron Midson" userId="510fe36d-201b-4d30-8c49-491c55367456" providerId="ADAL" clId="{93217E07-8A0E-5D7D-A37A-49773A2FEA36}" dt="2026-08-20T01:36:50.998" v="1"/>
          <ac:picMkLst>
            <pc:docMk/>
            <pc:sldMk cId="4028570615" sldId="637"/>
            <ac:picMk id="4" creationId="{4491CC69-A678-D996-3AA2-F39D8614B3A9}"/>
          </ac:picMkLst>
        </pc:picChg>
        <pc:picChg chg="add mod">
          <ac:chgData name="Cameron Midson" userId="510fe36d-201b-4d30-8c49-491c55367456" providerId="ADAL" clId="{93217E07-8A0E-5D7D-A37A-49773A2FEA36}" dt="2026-08-20T01:36:50.998" v="1"/>
          <ac:picMkLst>
            <pc:docMk/>
            <pc:sldMk cId="4028570615" sldId="637"/>
            <ac:picMk id="5" creationId="{25DBD7A4-9F3A-F9F9-2DC6-96FD44ADD577}"/>
          </ac:picMkLst>
        </pc:picChg>
        <pc:picChg chg="del">
          <ac:chgData name="Cameron Midson" userId="510fe36d-201b-4d30-8c49-491c55367456" providerId="ADAL" clId="{93217E07-8A0E-5D7D-A37A-49773A2FEA36}" dt="2026-08-20T01:36:50.552" v="0" actId="478"/>
          <ac:picMkLst>
            <pc:docMk/>
            <pc:sldMk cId="4028570615" sldId="637"/>
            <ac:picMk id="6" creationId="{227D1981-9401-8C8F-C2A4-CDD851678E73}"/>
          </ac:picMkLst>
        </pc:picChg>
        <pc:picChg chg="add mod">
          <ac:chgData name="Cameron Midson" userId="510fe36d-201b-4d30-8c49-491c55367456" providerId="ADAL" clId="{93217E07-8A0E-5D7D-A37A-49773A2FEA36}" dt="2026-08-20T01:36:50.998" v="1"/>
          <ac:picMkLst>
            <pc:docMk/>
            <pc:sldMk cId="4028570615" sldId="637"/>
            <ac:picMk id="7" creationId="{262BBE2A-F2BD-B481-87A5-92F1E3C93953}"/>
          </ac:picMkLst>
        </pc:picChg>
        <pc:picChg chg="del">
          <ac:chgData name="Cameron Midson" userId="510fe36d-201b-4d30-8c49-491c55367456" providerId="ADAL" clId="{93217E07-8A0E-5D7D-A37A-49773A2FEA36}" dt="2026-08-20T01:36:50.552" v="0" actId="478"/>
          <ac:picMkLst>
            <pc:docMk/>
            <pc:sldMk cId="4028570615" sldId="637"/>
            <ac:picMk id="8" creationId="{3369F703-E76D-BDE8-3A30-AC9DEC99319B}"/>
          </ac:picMkLst>
        </pc:picChg>
        <pc:picChg chg="del">
          <ac:chgData name="Cameron Midson" userId="510fe36d-201b-4d30-8c49-491c55367456" providerId="ADAL" clId="{93217E07-8A0E-5D7D-A37A-49773A2FEA36}" dt="2026-08-20T01:36:50.552" v="0" actId="478"/>
          <ac:picMkLst>
            <pc:docMk/>
            <pc:sldMk cId="4028570615" sldId="637"/>
            <ac:picMk id="18" creationId="{39D1AB40-2F3B-9AB4-65CB-609D59AAFC8B}"/>
          </ac:picMkLst>
        </pc:picChg>
        <pc:picChg chg="del">
          <ac:chgData name="Cameron Midson" userId="510fe36d-201b-4d30-8c49-491c55367456" providerId="ADAL" clId="{93217E07-8A0E-5D7D-A37A-49773A2FEA36}" dt="2026-08-20T01:36:50.552" v="0" actId="478"/>
          <ac:picMkLst>
            <pc:docMk/>
            <pc:sldMk cId="4028570615" sldId="637"/>
            <ac:picMk id="19" creationId="{CA26DBE1-DBA2-C382-D153-4842D06AE757}"/>
          </ac:picMkLst>
        </pc:picChg>
        <pc:picChg chg="del">
          <ac:chgData name="Cameron Midson" userId="510fe36d-201b-4d30-8c49-491c55367456" providerId="ADAL" clId="{93217E07-8A0E-5D7D-A37A-49773A2FEA36}" dt="2026-08-20T01:36:50.552" v="0" actId="478"/>
          <ac:picMkLst>
            <pc:docMk/>
            <pc:sldMk cId="4028570615" sldId="637"/>
            <ac:picMk id="20" creationId="{47A2DDF2-1E88-D02D-3A79-2E31EE845A0F}"/>
          </ac:picMkLst>
        </pc:picChg>
        <pc:picChg chg="del">
          <ac:chgData name="Cameron Midson" userId="510fe36d-201b-4d30-8c49-491c55367456" providerId="ADAL" clId="{93217E07-8A0E-5D7D-A37A-49773A2FEA36}" dt="2026-08-20T01:36:50.552" v="0" actId="478"/>
          <ac:picMkLst>
            <pc:docMk/>
            <pc:sldMk cId="4028570615" sldId="637"/>
            <ac:picMk id="21" creationId="{13C76626-9187-130F-D41A-3287AF86B7E0}"/>
          </ac:picMkLst>
        </pc:picChg>
        <pc:picChg chg="add mod">
          <ac:chgData name="Cameron Midson" userId="510fe36d-201b-4d30-8c49-491c55367456" providerId="ADAL" clId="{93217E07-8A0E-5D7D-A37A-49773A2FEA36}" dt="2026-08-20T01:36:50.998" v="1"/>
          <ac:picMkLst>
            <pc:docMk/>
            <pc:sldMk cId="4028570615" sldId="637"/>
            <ac:picMk id="22" creationId="{F9F727BE-5D8E-DA61-A0D7-DA3AABFA1643}"/>
          </ac:picMkLst>
        </pc:picChg>
        <pc:picChg chg="del">
          <ac:chgData name="Cameron Midson" userId="510fe36d-201b-4d30-8c49-491c55367456" providerId="ADAL" clId="{93217E07-8A0E-5D7D-A37A-49773A2FEA36}" dt="2026-08-20T01:36:50.552" v="0" actId="478"/>
          <ac:picMkLst>
            <pc:docMk/>
            <pc:sldMk cId="4028570615" sldId="637"/>
            <ac:picMk id="23" creationId="{B53D13A4-7D9C-1296-D710-D89A50608F3D}"/>
          </ac:picMkLst>
        </pc:picChg>
        <pc:picChg chg="add mod">
          <ac:chgData name="Cameron Midson" userId="510fe36d-201b-4d30-8c49-491c55367456" providerId="ADAL" clId="{93217E07-8A0E-5D7D-A37A-49773A2FEA36}" dt="2026-08-20T01:36:50.998" v="1"/>
          <ac:picMkLst>
            <pc:docMk/>
            <pc:sldMk cId="4028570615" sldId="637"/>
            <ac:picMk id="24" creationId="{54496764-A8EB-8523-D8A0-87DCA1D3CC65}"/>
          </ac:picMkLst>
        </pc:picChg>
        <pc:picChg chg="del">
          <ac:chgData name="Cameron Midson" userId="510fe36d-201b-4d30-8c49-491c55367456" providerId="ADAL" clId="{93217E07-8A0E-5D7D-A37A-49773A2FEA36}" dt="2026-08-20T01:36:50.552" v="0" actId="478"/>
          <ac:picMkLst>
            <pc:docMk/>
            <pc:sldMk cId="4028570615" sldId="637"/>
            <ac:picMk id="25" creationId="{9AB91E59-2DAE-B584-42E4-8EF98AC42AE7}"/>
          </ac:picMkLst>
        </pc:picChg>
        <pc:picChg chg="add mod">
          <ac:chgData name="Cameron Midson" userId="510fe36d-201b-4d30-8c49-491c55367456" providerId="ADAL" clId="{93217E07-8A0E-5D7D-A37A-49773A2FEA36}" dt="2026-08-20T01:36:50.998" v="1"/>
          <ac:picMkLst>
            <pc:docMk/>
            <pc:sldMk cId="4028570615" sldId="637"/>
            <ac:picMk id="26" creationId="{B1E98646-929A-2768-D732-57D42695F47B}"/>
          </ac:picMkLst>
        </pc:picChg>
        <pc:picChg chg="del">
          <ac:chgData name="Cameron Midson" userId="510fe36d-201b-4d30-8c49-491c55367456" providerId="ADAL" clId="{93217E07-8A0E-5D7D-A37A-49773A2FEA36}" dt="2026-08-20T01:36:50.552" v="0" actId="478"/>
          <ac:picMkLst>
            <pc:docMk/>
            <pc:sldMk cId="4028570615" sldId="637"/>
            <ac:picMk id="27" creationId="{22C5DFAF-AA3E-7394-1B10-B13F2AB69E72}"/>
          </ac:picMkLst>
        </pc:picChg>
        <pc:picChg chg="add mod">
          <ac:chgData name="Cameron Midson" userId="510fe36d-201b-4d30-8c49-491c55367456" providerId="ADAL" clId="{93217E07-8A0E-5D7D-A37A-49773A2FEA36}" dt="2026-08-20T01:36:50.998" v="1"/>
          <ac:picMkLst>
            <pc:docMk/>
            <pc:sldMk cId="4028570615" sldId="637"/>
            <ac:picMk id="28" creationId="{3F1A55B6-9FEB-FD78-4646-E074033FCDC3}"/>
          </ac:picMkLst>
        </pc:picChg>
        <pc:picChg chg="add mod">
          <ac:chgData name="Cameron Midson" userId="510fe36d-201b-4d30-8c49-491c55367456" providerId="ADAL" clId="{93217E07-8A0E-5D7D-A37A-49773A2FEA36}" dt="2026-08-20T01:36:50.998" v="1"/>
          <ac:picMkLst>
            <pc:docMk/>
            <pc:sldMk cId="4028570615" sldId="637"/>
            <ac:picMk id="29" creationId="{DC1B0715-15B0-1DD5-A40B-5667CE35A25E}"/>
          </ac:picMkLst>
        </pc:picChg>
        <pc:picChg chg="add mod">
          <ac:chgData name="Cameron Midson" userId="510fe36d-201b-4d30-8c49-491c55367456" providerId="ADAL" clId="{93217E07-8A0E-5D7D-A37A-49773A2FEA36}" dt="2026-08-20T01:36:50.998" v="1"/>
          <ac:picMkLst>
            <pc:docMk/>
            <pc:sldMk cId="4028570615" sldId="637"/>
            <ac:picMk id="30" creationId="{0E119662-6BCF-C636-793E-6FF894553C2F}"/>
          </ac:picMkLst>
        </pc:picChg>
      </pc:sldChg>
      <pc:sldChg chg="addSp delSp modSp mod">
        <pc:chgData name="Cameron Midson" userId="510fe36d-201b-4d30-8c49-491c55367456" providerId="ADAL" clId="{93217E07-8A0E-5D7D-A37A-49773A2FEA36}" dt="2026-08-20T01:37:51.564" v="6" actId="166"/>
        <pc:sldMkLst>
          <pc:docMk/>
          <pc:sldMk cId="3802531343" sldId="638"/>
        </pc:sldMkLst>
        <pc:spChg chg="mod">
          <ac:chgData name="Cameron Midson" userId="510fe36d-201b-4d30-8c49-491c55367456" providerId="ADAL" clId="{93217E07-8A0E-5D7D-A37A-49773A2FEA36}" dt="2026-08-20T01:37:51.564" v="6" actId="166"/>
          <ac:spMkLst>
            <pc:docMk/>
            <pc:sldMk cId="3802531343" sldId="638"/>
            <ac:spMk id="41" creationId="{9B76B847-F886-1BF3-05DF-70D5588FC7ED}"/>
          </ac:spMkLst>
        </pc:spChg>
        <pc:spChg chg="mod">
          <ac:chgData name="Cameron Midson" userId="510fe36d-201b-4d30-8c49-491c55367456" providerId="ADAL" clId="{93217E07-8A0E-5D7D-A37A-49773A2FEA36}" dt="2026-08-20T01:37:51.564" v="6" actId="166"/>
          <ac:spMkLst>
            <pc:docMk/>
            <pc:sldMk cId="3802531343" sldId="638"/>
            <ac:spMk id="42" creationId="{A46CBA2E-C432-3183-AF26-D15ECC41C2D7}"/>
          </ac:spMkLst>
        </pc:spChg>
        <pc:picChg chg="add mod">
          <ac:chgData name="Cameron Midson" userId="510fe36d-201b-4d30-8c49-491c55367456" providerId="ADAL" clId="{93217E07-8A0E-5D7D-A37A-49773A2FEA36}" dt="2026-08-20T01:37:36.887" v="5"/>
          <ac:picMkLst>
            <pc:docMk/>
            <pc:sldMk cId="3802531343" sldId="638"/>
            <ac:picMk id="2" creationId="{54814946-741F-F69F-BDBD-AC1D62013B09}"/>
          </ac:picMkLst>
        </pc:picChg>
        <pc:picChg chg="del">
          <ac:chgData name="Cameron Midson" userId="510fe36d-201b-4d30-8c49-491c55367456" providerId="ADAL" clId="{93217E07-8A0E-5D7D-A37A-49773A2FEA36}" dt="2026-08-20T01:37:36.602" v="4" actId="478"/>
          <ac:picMkLst>
            <pc:docMk/>
            <pc:sldMk cId="3802531343" sldId="638"/>
            <ac:picMk id="3" creationId="{D2FC7D0B-0589-518D-8A11-994BA3CE3434}"/>
          </ac:picMkLst>
        </pc:picChg>
        <pc:picChg chg="add mod">
          <ac:chgData name="Cameron Midson" userId="510fe36d-201b-4d30-8c49-491c55367456" providerId="ADAL" clId="{93217E07-8A0E-5D7D-A37A-49773A2FEA36}" dt="2026-08-20T01:37:36.887" v="5"/>
          <ac:picMkLst>
            <pc:docMk/>
            <pc:sldMk cId="3802531343" sldId="638"/>
            <ac:picMk id="5" creationId="{002C7113-66ED-A020-AEF1-BCBF6043EFDC}"/>
          </ac:picMkLst>
        </pc:picChg>
        <pc:picChg chg="add mod">
          <ac:chgData name="Cameron Midson" userId="510fe36d-201b-4d30-8c49-491c55367456" providerId="ADAL" clId="{93217E07-8A0E-5D7D-A37A-49773A2FEA36}" dt="2026-08-20T01:37:36.887" v="5"/>
          <ac:picMkLst>
            <pc:docMk/>
            <pc:sldMk cId="3802531343" sldId="638"/>
            <ac:picMk id="6" creationId="{D8034FA8-CA81-C43E-D4E7-442C2BB58FF6}"/>
          </ac:picMkLst>
        </pc:picChg>
        <pc:picChg chg="add mod">
          <ac:chgData name="Cameron Midson" userId="510fe36d-201b-4d30-8c49-491c55367456" providerId="ADAL" clId="{93217E07-8A0E-5D7D-A37A-49773A2FEA36}" dt="2026-08-20T01:37:36.887" v="5"/>
          <ac:picMkLst>
            <pc:docMk/>
            <pc:sldMk cId="3802531343" sldId="638"/>
            <ac:picMk id="7" creationId="{5ADDC9A5-9629-4121-5BEE-63B195C28142}"/>
          </ac:picMkLst>
        </pc:picChg>
        <pc:picChg chg="add mod">
          <ac:chgData name="Cameron Midson" userId="510fe36d-201b-4d30-8c49-491c55367456" providerId="ADAL" clId="{93217E07-8A0E-5D7D-A37A-49773A2FEA36}" dt="2026-08-20T01:37:36.887" v="5"/>
          <ac:picMkLst>
            <pc:docMk/>
            <pc:sldMk cId="3802531343" sldId="638"/>
            <ac:picMk id="8" creationId="{4D9B7A27-94C0-F04E-FC70-DE00D1E08A42}"/>
          </ac:picMkLst>
        </pc:picChg>
        <pc:picChg chg="add mod">
          <ac:chgData name="Cameron Midson" userId="510fe36d-201b-4d30-8c49-491c55367456" providerId="ADAL" clId="{93217E07-8A0E-5D7D-A37A-49773A2FEA36}" dt="2026-08-20T01:37:36.887" v="5"/>
          <ac:picMkLst>
            <pc:docMk/>
            <pc:sldMk cId="3802531343" sldId="638"/>
            <ac:picMk id="14" creationId="{F471D95C-3594-8ABD-A49B-2C3B74319A1C}"/>
          </ac:picMkLst>
        </pc:picChg>
        <pc:picChg chg="del">
          <ac:chgData name="Cameron Midson" userId="510fe36d-201b-4d30-8c49-491c55367456" providerId="ADAL" clId="{93217E07-8A0E-5D7D-A37A-49773A2FEA36}" dt="2026-08-20T01:37:36.602" v="4" actId="478"/>
          <ac:picMkLst>
            <pc:docMk/>
            <pc:sldMk cId="3802531343" sldId="638"/>
            <ac:picMk id="30" creationId="{93AD4C16-B642-B188-08FF-2315ECBA0933}"/>
          </ac:picMkLst>
        </pc:picChg>
        <pc:picChg chg="del">
          <ac:chgData name="Cameron Midson" userId="510fe36d-201b-4d30-8c49-491c55367456" providerId="ADAL" clId="{93217E07-8A0E-5D7D-A37A-49773A2FEA36}" dt="2026-08-20T01:37:36.602" v="4" actId="478"/>
          <ac:picMkLst>
            <pc:docMk/>
            <pc:sldMk cId="3802531343" sldId="638"/>
            <ac:picMk id="32" creationId="{95E7B4EB-1393-CF21-ED26-471A862268AC}"/>
          </ac:picMkLst>
        </pc:picChg>
        <pc:picChg chg="del">
          <ac:chgData name="Cameron Midson" userId="510fe36d-201b-4d30-8c49-491c55367456" providerId="ADAL" clId="{93217E07-8A0E-5D7D-A37A-49773A2FEA36}" dt="2026-08-20T01:37:36.602" v="4" actId="478"/>
          <ac:picMkLst>
            <pc:docMk/>
            <pc:sldMk cId="3802531343" sldId="638"/>
            <ac:picMk id="33" creationId="{1F29FE70-702A-F1BB-003A-FE21064B413F}"/>
          </ac:picMkLst>
        </pc:picChg>
        <pc:picChg chg="del">
          <ac:chgData name="Cameron Midson" userId="510fe36d-201b-4d30-8c49-491c55367456" providerId="ADAL" clId="{93217E07-8A0E-5D7D-A37A-49773A2FEA36}" dt="2026-08-20T01:37:36.602" v="4" actId="478"/>
          <ac:picMkLst>
            <pc:docMk/>
            <pc:sldMk cId="3802531343" sldId="638"/>
            <ac:picMk id="44" creationId="{B3DF129F-9593-157B-FCEB-AAB967850FCB}"/>
          </ac:picMkLst>
        </pc:picChg>
        <pc:picChg chg="del">
          <ac:chgData name="Cameron Midson" userId="510fe36d-201b-4d30-8c49-491c55367456" providerId="ADAL" clId="{93217E07-8A0E-5D7D-A37A-49773A2FEA36}" dt="2026-08-20T01:37:36.602" v="4" actId="478"/>
          <ac:picMkLst>
            <pc:docMk/>
            <pc:sldMk cId="3802531343" sldId="638"/>
            <ac:picMk id="45" creationId="{95F599A6-08E2-B247-124D-8627E702734E}"/>
          </ac:picMkLst>
        </pc:picChg>
      </pc:sldChg>
      <pc:sldChg chg="addSp delSp modSp mod">
        <pc:chgData name="Cameron Midson" userId="510fe36d-201b-4d30-8c49-491c55367456" providerId="ADAL" clId="{93217E07-8A0E-5D7D-A37A-49773A2FEA36}" dt="2026-08-20T01:37:13.581" v="3"/>
        <pc:sldMkLst>
          <pc:docMk/>
          <pc:sldMk cId="2430725823" sldId="639"/>
        </pc:sldMkLst>
        <pc:picChg chg="add mod">
          <ac:chgData name="Cameron Midson" userId="510fe36d-201b-4d30-8c49-491c55367456" providerId="ADAL" clId="{93217E07-8A0E-5D7D-A37A-49773A2FEA36}" dt="2026-08-20T01:37:13.581" v="3"/>
          <ac:picMkLst>
            <pc:docMk/>
            <pc:sldMk cId="2430725823" sldId="639"/>
            <ac:picMk id="3" creationId="{964BFE44-FE5B-B7A8-1FE0-DE40CB4245E6}"/>
          </ac:picMkLst>
        </pc:picChg>
        <pc:picChg chg="del">
          <ac:chgData name="Cameron Midson" userId="510fe36d-201b-4d30-8c49-491c55367456" providerId="ADAL" clId="{93217E07-8A0E-5D7D-A37A-49773A2FEA36}" dt="2026-08-20T01:37:13.268" v="2" actId="478"/>
          <ac:picMkLst>
            <pc:docMk/>
            <pc:sldMk cId="2430725823" sldId="639"/>
            <ac:picMk id="4" creationId="{43FE9722-8C27-1692-CB54-168DD13BB829}"/>
          </ac:picMkLst>
        </pc:picChg>
        <pc:picChg chg="add mod">
          <ac:chgData name="Cameron Midson" userId="510fe36d-201b-4d30-8c49-491c55367456" providerId="ADAL" clId="{93217E07-8A0E-5D7D-A37A-49773A2FEA36}" dt="2026-08-20T01:37:13.581" v="3"/>
          <ac:picMkLst>
            <pc:docMk/>
            <pc:sldMk cId="2430725823" sldId="639"/>
            <ac:picMk id="5" creationId="{0BE59E58-0BBD-F0BE-FBC9-9D78A8CA6145}"/>
          </ac:picMkLst>
        </pc:picChg>
        <pc:picChg chg="del">
          <ac:chgData name="Cameron Midson" userId="510fe36d-201b-4d30-8c49-491c55367456" providerId="ADAL" clId="{93217E07-8A0E-5D7D-A37A-49773A2FEA36}" dt="2026-08-20T01:37:13.268" v="2" actId="478"/>
          <ac:picMkLst>
            <pc:docMk/>
            <pc:sldMk cId="2430725823" sldId="639"/>
            <ac:picMk id="6" creationId="{D8DD2C9C-C291-452C-B205-51C321F951D6}"/>
          </ac:picMkLst>
        </pc:picChg>
        <pc:picChg chg="add mod">
          <ac:chgData name="Cameron Midson" userId="510fe36d-201b-4d30-8c49-491c55367456" providerId="ADAL" clId="{93217E07-8A0E-5D7D-A37A-49773A2FEA36}" dt="2026-08-20T01:37:13.581" v="3"/>
          <ac:picMkLst>
            <pc:docMk/>
            <pc:sldMk cId="2430725823" sldId="639"/>
            <ac:picMk id="7" creationId="{D3ACE73F-D8FF-1187-4837-DDD779174F74}"/>
          </ac:picMkLst>
        </pc:picChg>
        <pc:picChg chg="add mod">
          <ac:chgData name="Cameron Midson" userId="510fe36d-201b-4d30-8c49-491c55367456" providerId="ADAL" clId="{93217E07-8A0E-5D7D-A37A-49773A2FEA36}" dt="2026-08-20T01:37:13.581" v="3"/>
          <ac:picMkLst>
            <pc:docMk/>
            <pc:sldMk cId="2430725823" sldId="639"/>
            <ac:picMk id="8" creationId="{A65E1197-E5D6-E952-7D11-A59D42D7F880}"/>
          </ac:picMkLst>
        </pc:picChg>
        <pc:picChg chg="add mod">
          <ac:chgData name="Cameron Midson" userId="510fe36d-201b-4d30-8c49-491c55367456" providerId="ADAL" clId="{93217E07-8A0E-5D7D-A37A-49773A2FEA36}" dt="2026-08-20T01:37:13.581" v="3"/>
          <ac:picMkLst>
            <pc:docMk/>
            <pc:sldMk cId="2430725823" sldId="639"/>
            <ac:picMk id="14" creationId="{32EE8767-446A-21BA-3165-E4BDCD85C143}"/>
          </ac:picMkLst>
        </pc:picChg>
        <pc:picChg chg="add mod">
          <ac:chgData name="Cameron Midson" userId="510fe36d-201b-4d30-8c49-491c55367456" providerId="ADAL" clId="{93217E07-8A0E-5D7D-A37A-49773A2FEA36}" dt="2026-08-20T01:37:13.581" v="3"/>
          <ac:picMkLst>
            <pc:docMk/>
            <pc:sldMk cId="2430725823" sldId="639"/>
            <ac:picMk id="15" creationId="{7CB56B44-2DC4-5394-6225-43521C1717E9}"/>
          </ac:picMkLst>
        </pc:picChg>
        <pc:picChg chg="add mod">
          <ac:chgData name="Cameron Midson" userId="510fe36d-201b-4d30-8c49-491c55367456" providerId="ADAL" clId="{93217E07-8A0E-5D7D-A37A-49773A2FEA36}" dt="2026-08-20T01:37:13.581" v="3"/>
          <ac:picMkLst>
            <pc:docMk/>
            <pc:sldMk cId="2430725823" sldId="639"/>
            <ac:picMk id="16" creationId="{157EE422-46BF-E4C5-4C5C-C305D61C2D36}"/>
          </ac:picMkLst>
        </pc:picChg>
        <pc:picChg chg="add mod">
          <ac:chgData name="Cameron Midson" userId="510fe36d-201b-4d30-8c49-491c55367456" providerId="ADAL" clId="{93217E07-8A0E-5D7D-A37A-49773A2FEA36}" dt="2026-08-20T01:37:13.581" v="3"/>
          <ac:picMkLst>
            <pc:docMk/>
            <pc:sldMk cId="2430725823" sldId="639"/>
            <ac:picMk id="17" creationId="{A4528422-1D99-1FBF-9820-D0C55A7DD4C4}"/>
          </ac:picMkLst>
        </pc:picChg>
        <pc:picChg chg="del">
          <ac:chgData name="Cameron Midson" userId="510fe36d-201b-4d30-8c49-491c55367456" providerId="ADAL" clId="{93217E07-8A0E-5D7D-A37A-49773A2FEA36}" dt="2026-08-20T01:37:13.268" v="2" actId="478"/>
          <ac:picMkLst>
            <pc:docMk/>
            <pc:sldMk cId="2430725823" sldId="639"/>
            <ac:picMk id="30" creationId="{93AD4C16-B642-B188-08FF-2315ECBA0933}"/>
          </ac:picMkLst>
        </pc:picChg>
        <pc:picChg chg="del">
          <ac:chgData name="Cameron Midson" userId="510fe36d-201b-4d30-8c49-491c55367456" providerId="ADAL" clId="{93217E07-8A0E-5D7D-A37A-49773A2FEA36}" dt="2026-08-20T01:37:13.268" v="2" actId="478"/>
          <ac:picMkLst>
            <pc:docMk/>
            <pc:sldMk cId="2430725823" sldId="639"/>
            <ac:picMk id="31" creationId="{AE6700E5-CF45-41A1-5B9E-2B73401383C2}"/>
          </ac:picMkLst>
        </pc:picChg>
        <pc:picChg chg="del">
          <ac:chgData name="Cameron Midson" userId="510fe36d-201b-4d30-8c49-491c55367456" providerId="ADAL" clId="{93217E07-8A0E-5D7D-A37A-49773A2FEA36}" dt="2026-08-20T01:37:13.268" v="2" actId="478"/>
          <ac:picMkLst>
            <pc:docMk/>
            <pc:sldMk cId="2430725823" sldId="639"/>
            <ac:picMk id="32" creationId="{95E7B4EB-1393-CF21-ED26-471A862268AC}"/>
          </ac:picMkLst>
        </pc:picChg>
        <pc:picChg chg="del">
          <ac:chgData name="Cameron Midson" userId="510fe36d-201b-4d30-8c49-491c55367456" providerId="ADAL" clId="{93217E07-8A0E-5D7D-A37A-49773A2FEA36}" dt="2026-08-20T01:37:13.268" v="2" actId="478"/>
          <ac:picMkLst>
            <pc:docMk/>
            <pc:sldMk cId="2430725823" sldId="639"/>
            <ac:picMk id="33" creationId="{1F29FE70-702A-F1BB-003A-FE21064B413F}"/>
          </ac:picMkLst>
        </pc:picChg>
        <pc:picChg chg="del">
          <ac:chgData name="Cameron Midson" userId="510fe36d-201b-4d30-8c49-491c55367456" providerId="ADAL" clId="{93217E07-8A0E-5D7D-A37A-49773A2FEA36}" dt="2026-08-20T01:37:13.268" v="2" actId="478"/>
          <ac:picMkLst>
            <pc:docMk/>
            <pc:sldMk cId="2430725823" sldId="639"/>
            <ac:picMk id="36" creationId="{1BFEA37B-5315-0ABA-D22A-BC93013F7C48}"/>
          </ac:picMkLst>
        </pc:picChg>
        <pc:picChg chg="del">
          <ac:chgData name="Cameron Midson" userId="510fe36d-201b-4d30-8c49-491c55367456" providerId="ADAL" clId="{93217E07-8A0E-5D7D-A37A-49773A2FEA36}" dt="2026-08-20T01:37:13.268" v="2" actId="478"/>
          <ac:picMkLst>
            <pc:docMk/>
            <pc:sldMk cId="2430725823" sldId="639"/>
            <ac:picMk id="43" creationId="{7C2FD57C-B974-330C-043D-D36FCE985322}"/>
          </ac:picMkLst>
        </pc:picChg>
      </pc:sldChg>
      <pc:sldChg chg="addSp delSp modSp mod">
        <pc:chgData name="Cameron Midson" userId="510fe36d-201b-4d30-8c49-491c55367456" providerId="ADAL" clId="{93217E07-8A0E-5D7D-A37A-49773A2FEA36}" dt="2026-08-20T01:42:34.125" v="8"/>
        <pc:sldMkLst>
          <pc:docMk/>
          <pc:sldMk cId="3412986629" sldId="669"/>
        </pc:sldMkLst>
        <pc:picChg chg="add mod">
          <ac:chgData name="Cameron Midson" userId="510fe36d-201b-4d30-8c49-491c55367456" providerId="ADAL" clId="{93217E07-8A0E-5D7D-A37A-49773A2FEA36}" dt="2026-08-20T01:42:34.125" v="8"/>
          <ac:picMkLst>
            <pc:docMk/>
            <pc:sldMk cId="3412986629" sldId="669"/>
            <ac:picMk id="2" creationId="{E36F90BC-48B8-2EE6-02E1-668301B1F30C}"/>
          </ac:picMkLst>
        </pc:picChg>
        <pc:picChg chg="add mod">
          <ac:chgData name="Cameron Midson" userId="510fe36d-201b-4d30-8c49-491c55367456" providerId="ADAL" clId="{93217E07-8A0E-5D7D-A37A-49773A2FEA36}" dt="2026-08-20T01:42:34.125" v="8"/>
          <ac:picMkLst>
            <pc:docMk/>
            <pc:sldMk cId="3412986629" sldId="669"/>
            <ac:picMk id="3" creationId="{F16F67B9-49DC-F7BC-79D5-5656A6E36FD7}"/>
          </ac:picMkLst>
        </pc:picChg>
        <pc:picChg chg="del">
          <ac:chgData name="Cameron Midson" userId="510fe36d-201b-4d30-8c49-491c55367456" providerId="ADAL" clId="{93217E07-8A0E-5D7D-A37A-49773A2FEA36}" dt="2026-08-20T01:42:33.845" v="7" actId="478"/>
          <ac:picMkLst>
            <pc:docMk/>
            <pc:sldMk cId="3412986629" sldId="669"/>
            <ac:picMk id="6" creationId="{B09C518D-8D30-046F-E727-78563491E5B0}"/>
          </ac:picMkLst>
        </pc:picChg>
        <pc:picChg chg="add mod">
          <ac:chgData name="Cameron Midson" userId="510fe36d-201b-4d30-8c49-491c55367456" providerId="ADAL" clId="{93217E07-8A0E-5D7D-A37A-49773A2FEA36}" dt="2026-08-20T01:42:34.125" v="8"/>
          <ac:picMkLst>
            <pc:docMk/>
            <pc:sldMk cId="3412986629" sldId="669"/>
            <ac:picMk id="7" creationId="{07E6032C-9872-6B7B-C0D8-B1679DEB9282}"/>
          </ac:picMkLst>
        </pc:picChg>
        <pc:picChg chg="del">
          <ac:chgData name="Cameron Midson" userId="510fe36d-201b-4d30-8c49-491c55367456" providerId="ADAL" clId="{93217E07-8A0E-5D7D-A37A-49773A2FEA36}" dt="2026-08-20T01:42:33.845" v="7" actId="478"/>
          <ac:picMkLst>
            <pc:docMk/>
            <pc:sldMk cId="3412986629" sldId="669"/>
            <ac:picMk id="8" creationId="{39950FE0-B90F-9578-0AEA-EA7BDCB00DD8}"/>
          </ac:picMkLst>
        </pc:picChg>
        <pc:picChg chg="add mod">
          <ac:chgData name="Cameron Midson" userId="510fe36d-201b-4d30-8c49-491c55367456" providerId="ADAL" clId="{93217E07-8A0E-5D7D-A37A-49773A2FEA36}" dt="2026-08-20T01:42:34.125" v="8"/>
          <ac:picMkLst>
            <pc:docMk/>
            <pc:sldMk cId="3412986629" sldId="669"/>
            <ac:picMk id="9" creationId="{64A05984-007C-F2EF-4457-BC3D5B0F5CF9}"/>
          </ac:picMkLst>
        </pc:picChg>
        <pc:picChg chg="add mod">
          <ac:chgData name="Cameron Midson" userId="510fe36d-201b-4d30-8c49-491c55367456" providerId="ADAL" clId="{93217E07-8A0E-5D7D-A37A-49773A2FEA36}" dt="2026-08-20T01:42:34.125" v="8"/>
          <ac:picMkLst>
            <pc:docMk/>
            <pc:sldMk cId="3412986629" sldId="669"/>
            <ac:picMk id="10" creationId="{870394A8-EA2D-356E-ADEF-AA05F5579883}"/>
          </ac:picMkLst>
        </pc:picChg>
        <pc:picChg chg="add mod">
          <ac:chgData name="Cameron Midson" userId="510fe36d-201b-4d30-8c49-491c55367456" providerId="ADAL" clId="{93217E07-8A0E-5D7D-A37A-49773A2FEA36}" dt="2026-08-20T01:42:34.125" v="8"/>
          <ac:picMkLst>
            <pc:docMk/>
            <pc:sldMk cId="3412986629" sldId="669"/>
            <ac:picMk id="12" creationId="{AD2936CD-C1B0-FB11-FFFB-B7A30FDF872B}"/>
          </ac:picMkLst>
        </pc:picChg>
        <pc:picChg chg="del">
          <ac:chgData name="Cameron Midson" userId="510fe36d-201b-4d30-8c49-491c55367456" providerId="ADAL" clId="{93217E07-8A0E-5D7D-A37A-49773A2FEA36}" dt="2026-08-20T01:42:33.845" v="7" actId="478"/>
          <ac:picMkLst>
            <pc:docMk/>
            <pc:sldMk cId="3412986629" sldId="669"/>
            <ac:picMk id="18" creationId="{B86F67C1-7BBD-0F8F-8694-B4DA0D6B2570}"/>
          </ac:picMkLst>
        </pc:picChg>
        <pc:picChg chg="del">
          <ac:chgData name="Cameron Midson" userId="510fe36d-201b-4d30-8c49-491c55367456" providerId="ADAL" clId="{93217E07-8A0E-5D7D-A37A-49773A2FEA36}" dt="2026-08-20T01:42:33.845" v="7" actId="478"/>
          <ac:picMkLst>
            <pc:docMk/>
            <pc:sldMk cId="3412986629" sldId="669"/>
            <ac:picMk id="19" creationId="{B5AB9BCA-32B8-95A7-92C3-46321F46517C}"/>
          </ac:picMkLst>
        </pc:picChg>
        <pc:picChg chg="del">
          <ac:chgData name="Cameron Midson" userId="510fe36d-201b-4d30-8c49-491c55367456" providerId="ADAL" clId="{93217E07-8A0E-5D7D-A37A-49773A2FEA36}" dt="2026-08-20T01:42:33.845" v="7" actId="478"/>
          <ac:picMkLst>
            <pc:docMk/>
            <pc:sldMk cId="3412986629" sldId="669"/>
            <ac:picMk id="20" creationId="{3C2EA31A-05CD-6593-2BFC-12B49D3DA5DD}"/>
          </ac:picMkLst>
        </pc:picChg>
        <pc:picChg chg="del">
          <ac:chgData name="Cameron Midson" userId="510fe36d-201b-4d30-8c49-491c55367456" providerId="ADAL" clId="{93217E07-8A0E-5D7D-A37A-49773A2FEA36}" dt="2026-08-20T01:42:33.845" v="7" actId="478"/>
          <ac:picMkLst>
            <pc:docMk/>
            <pc:sldMk cId="3412986629" sldId="669"/>
            <ac:picMk id="21" creationId="{9037D37E-5639-2793-C94F-7B120CFE0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ここでオーストラリアのクラシックな</a:t>
            </a:r>
            <a:r>
              <a:rPr lang="ja-JP" altLang="en-US" sz="1200" b="0" i="0" u="none" strike="noStrike" kern="1200">
                <a:solidFill>
                  <a:schemeClr val="tx1"/>
                </a:solidFill>
                <a:effectLst/>
                <a:latin typeface="+mn-lt"/>
                <a:ea typeface="+mn-ea"/>
                <a:cs typeface="+mn-cs"/>
              </a:rPr>
              <a:t>シラーズ</a:t>
            </a: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を</a:t>
            </a: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1</a:t>
            </a: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種類テイスティングしてもらっても良いでしょう。残りのテイスティングは、このプログラムの後半で行います。</a:t>
            </a:r>
            <a:r>
              <a:rPr lang="ja-JP" altLang="en-US" sz="1800"/>
              <a:t> </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rtl="0"/>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シラーズはオーストラリアの温暖な気候と多様な土壌で育まれています。ワイン愛好家は果実味に満たされ、テクスチャに富み、継ぎ目を感じさせないバランスを誇る、ジューシーで熟した風味の、この赤ワインが大好きです。シラーズの伝説が、黎明期のブレンドの１品種に過ぎなかった時代から単一品種での醸造まで変遷してきた背景にあるのは、その一貫したワインの性格でしょう。すなわち力強く、明確なブラックベリーやプラムの果実味、ほとんどの場合には樽を使って造られるスタイルです。樽がアメリカン・オークの場合にはヴァニラ、フレンチ・オークの場合には繊細な杉のアロマが加わり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506250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1" i="0" u="none" strike="noStrike" kern="1200">
                <a:solidFill>
                  <a:schemeClr val="tx1"/>
                </a:solidFill>
                <a:effectLst/>
                <a:latin typeface="+mn-lt"/>
                <a:ea typeface="+mn-ea"/>
                <a:cs typeface="+mn-cs"/>
              </a:rPr>
              <a:t>ヴィオニエとの混醸</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シラーズをわずかな量のヴィオニエと混醸すると、ワインの色調が鮮やかになり、芳香が強調され、口当たりにしなやかさが増します。</a:t>
            </a:r>
            <a:r>
              <a:rPr lang="en-AU" sz="1200" b="0" i="0" u="none" strike="noStrike" kern="1200" dirty="0">
                <a:solidFill>
                  <a:schemeClr val="tx1"/>
                </a:solidFill>
                <a:effectLst/>
                <a:latin typeface="+mn-lt"/>
                <a:ea typeface="+mn-ea"/>
                <a:cs typeface="+mn-cs"/>
              </a:rPr>
              <a:t> </a:t>
            </a:r>
          </a:p>
          <a:p>
            <a:pPr rtl="0"/>
            <a:endParaRPr lang="en-AU" b="0" dirty="0">
              <a:effectLst/>
            </a:endParaRPr>
          </a:p>
          <a:p>
            <a:pPr rtl="0"/>
            <a:r>
              <a:rPr lang="ja-JP" altLang="en-US" sz="1200" b="1" i="0" u="none" strike="noStrike" kern="1200">
                <a:solidFill>
                  <a:schemeClr val="tx1"/>
                </a:solidFill>
                <a:effectLst/>
                <a:latin typeface="+mn-lt"/>
                <a:ea typeface="+mn-ea"/>
                <a:cs typeface="+mn-cs"/>
              </a:rPr>
              <a:t>ラック・アンド・リターン</a:t>
            </a:r>
            <a:r>
              <a:rPr lang="ja-JP" altLang="en-US" sz="1200" b="0" i="0" u="none" strike="noStrike" kern="1200">
                <a:solidFill>
                  <a:schemeClr val="tx1"/>
                </a:solidFill>
                <a:effectLst/>
                <a:latin typeface="+mn-lt"/>
                <a:ea typeface="+mn-ea"/>
                <a:cs typeface="+mn-cs"/>
              </a:rPr>
              <a:t>：</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発酵中の果汁を抜き出して果皮と分離し、果皮は発酵槽に残します。続いてその果汁を発酵槽の上から果皮に注いで、酸素との接触を促進するとともに、色素とタンニンの抽出を促します。</a:t>
            </a:r>
            <a:endParaRPr lang="en-US" altLang="ja-JP" sz="1200" b="0" i="0" u="none" strike="noStrike" kern="1200" dirty="0">
              <a:solidFill>
                <a:schemeClr val="tx1"/>
              </a:solidFill>
              <a:effectLst/>
              <a:latin typeface="+mn-lt"/>
              <a:ea typeface="+mn-ea"/>
              <a:cs typeface="+mn-cs"/>
            </a:endParaRPr>
          </a:p>
          <a:p>
            <a:pPr rtl="0"/>
            <a:endParaRPr lang="en-AU"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1" i="0" u="none" strike="noStrike" kern="1200">
                <a:solidFill>
                  <a:schemeClr val="tx1"/>
                </a:solidFill>
                <a:effectLst/>
                <a:latin typeface="+mn-lt"/>
                <a:ea typeface="+mn-ea"/>
                <a:cs typeface="+mn-cs"/>
              </a:rPr>
              <a:t>発酵後マレセーション（抽出）、長時間の果皮との接触</a:t>
            </a:r>
            <a:r>
              <a:rPr lang="ja-JP" altLang="en-US" sz="1200" b="0" i="0" u="none" strike="noStrike" kern="1200">
                <a:solidFill>
                  <a:schemeClr val="tx1"/>
                </a:solidFill>
                <a:effectLst/>
                <a:latin typeface="+mn-lt"/>
                <a:ea typeface="+mn-ea"/>
                <a:cs typeface="+mn-cs"/>
              </a:rPr>
              <a:t>：マセレーションの期間を長くする（</a:t>
            </a:r>
            <a:r>
              <a:rPr lang="en-US" altLang="ja-JP" sz="1200" b="0" i="0" u="none" strike="noStrike" kern="1200" dirty="0">
                <a:solidFill>
                  <a:schemeClr val="tx1"/>
                </a:solidFill>
                <a:effectLst/>
                <a:latin typeface="+mn-lt"/>
                <a:ea typeface="+mn-ea"/>
                <a:cs typeface="+mn-cs"/>
              </a:rPr>
              <a:t>10〜40</a:t>
            </a:r>
            <a:r>
              <a:rPr lang="ja-JP" altLang="en-US" sz="1200" b="0" i="0" u="none" strike="noStrike" kern="1200">
                <a:solidFill>
                  <a:schemeClr val="tx1"/>
                </a:solidFill>
                <a:effectLst/>
                <a:latin typeface="+mn-lt"/>
                <a:ea typeface="+mn-ea"/>
                <a:cs typeface="+mn-cs"/>
              </a:rPr>
              <a:t>日）ことで、質感がなめらかに、タンニンも繊細になるため、ワインの収斂性が抑制され、セイバリーさ（甘味がない</a:t>
            </a:r>
            <a:r>
              <a:rPr lang="en-US" altLang="ja-JP"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旨味を感じる）が増します。</a:t>
            </a:r>
            <a:endParaRPr lang="en-US" altLang="ja-JP"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1" i="0" u="none" strike="noStrike" kern="1200">
                <a:solidFill>
                  <a:schemeClr val="tx1"/>
                </a:solidFill>
                <a:effectLst/>
                <a:latin typeface="+mn-lt"/>
                <a:ea typeface="+mn-ea"/>
                <a:cs typeface="+mn-cs"/>
              </a:rPr>
              <a:t>樽熟成</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シラーズは樽（フレンチまたはアメリカン）で熟成させることが多い品種です。新樽で熟成させるとヴァニラ、スモーク、ココナツなどの風味が加わります。</a:t>
            </a:r>
            <a:endParaRPr lang="en-US" altLang="ja-JP"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b="0" dirty="0">
              <a:effectLst/>
            </a:endParaRPr>
          </a:p>
          <a:p>
            <a:pPr rtl="0"/>
            <a:r>
              <a:rPr lang="ja-JP" altLang="en-US" sz="1200" b="1" i="0" u="none" strike="noStrike" kern="1200">
                <a:solidFill>
                  <a:schemeClr val="tx1"/>
                </a:solidFill>
                <a:effectLst/>
                <a:latin typeface="+mn-lt"/>
                <a:ea typeface="+mn-ea"/>
                <a:cs typeface="+mn-cs"/>
              </a:rPr>
              <a:t>瓶詰と瓶内熟成</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オーストラリアのシラーズのほとんどは、ペンフォールズ・グランジのような一部の高級ワインを除き、スクリューキャップを用います。熟成のポテンシャルはワインのスタイルと品質によって大きく異なります。シラーズは</a:t>
            </a:r>
            <a:r>
              <a:rPr lang="en-US" altLang="ja-JP" sz="1200" b="0" i="0" u="none" strike="noStrike" kern="1200" dirty="0">
                <a:solidFill>
                  <a:schemeClr val="tx1"/>
                </a:solidFill>
                <a:effectLst/>
                <a:latin typeface="+mn-lt"/>
                <a:ea typeface="+mn-ea"/>
                <a:cs typeface="+mn-cs"/>
              </a:rPr>
              <a:t>20</a:t>
            </a:r>
            <a:r>
              <a:rPr lang="ja-JP" altLang="en-US" sz="1200" b="0" i="0" u="none" strike="noStrike" kern="1200">
                <a:solidFill>
                  <a:schemeClr val="tx1"/>
                </a:solidFill>
                <a:effectLst/>
                <a:latin typeface="+mn-lt"/>
                <a:ea typeface="+mn-ea"/>
                <a:cs typeface="+mn-cs"/>
              </a:rPr>
              <a:t>年ほどの優雅な熟成を経ることも可能ですし、プレミアム・ワインなら</a:t>
            </a:r>
            <a:r>
              <a:rPr lang="en-US" altLang="ja-JP" sz="1200" b="0" i="0" u="none" strike="noStrike" kern="1200" dirty="0">
                <a:solidFill>
                  <a:schemeClr val="tx1"/>
                </a:solidFill>
                <a:effectLst/>
                <a:latin typeface="+mn-lt"/>
                <a:ea typeface="+mn-ea"/>
                <a:cs typeface="+mn-cs"/>
              </a:rPr>
              <a:t>50</a:t>
            </a:r>
            <a:r>
              <a:rPr lang="ja-JP" altLang="en-US" sz="1200" b="0" i="0" u="none" strike="noStrike" kern="1200">
                <a:solidFill>
                  <a:schemeClr val="tx1"/>
                </a:solidFill>
                <a:effectLst/>
                <a:latin typeface="+mn-lt"/>
                <a:ea typeface="+mn-ea"/>
                <a:cs typeface="+mn-cs"/>
              </a:rPr>
              <a:t>年ほど熟成できるものもあります。ただし、多くのオーストラリアのシラーズは早飲み（</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a:t>
            </a:r>
            <a:r>
              <a:rPr lang="en-US" altLang="ja-JP" sz="1200" b="0" i="0" u="none" strike="noStrike" kern="1200" dirty="0">
                <a:solidFill>
                  <a:schemeClr val="tx1"/>
                </a:solidFill>
                <a:effectLst/>
                <a:latin typeface="+mn-lt"/>
                <a:ea typeface="+mn-ea"/>
                <a:cs typeface="+mn-cs"/>
              </a:rPr>
              <a:t>5</a:t>
            </a:r>
            <a:r>
              <a:rPr lang="ja-JP" altLang="en-US" sz="1200" b="0" i="0" u="none" strike="noStrike" kern="1200">
                <a:solidFill>
                  <a:schemeClr val="tx1"/>
                </a:solidFill>
                <a:effectLst/>
                <a:latin typeface="+mn-lt"/>
                <a:ea typeface="+mn-ea"/>
                <a:cs typeface="+mn-cs"/>
              </a:rPr>
              <a:t>年程度）のスタイルで造られます。</a:t>
            </a:r>
            <a:endParaRPr lang="en-AU"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受講生に投げかける質問のアイデア</a:t>
            </a:r>
            <a:r>
              <a:rPr lang="en-AU" sz="1200" b="0" i="0" u="none" strike="noStrike" kern="1200" dirty="0">
                <a:solidFill>
                  <a:schemeClr val="tx1"/>
                </a:solidFill>
                <a:effectLst/>
                <a:latin typeface="+mn-lt"/>
                <a:ea typeface="+mn-ea"/>
                <a:cs typeface="+mn-cs"/>
              </a:rPr>
              <a:t>： </a:t>
            </a: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シラーズのワインが長期熟成可能となるための特徴は何でしょうか？ワインメーカーはどのようにしてそれを実現しますか？</a:t>
            </a:r>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プレミアム・シラーズのワイン造りには、ほとんどの場合に樽が使われるのはなぜでしょう？</a:t>
            </a:r>
            <a:br>
              <a:rPr lang="en-AU" dirty="0"/>
            </a:b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1494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オーストラリア、特に南オーストラリア州のバロッサ・ヴァレーやマクラーレン・ヴェールのワインメーカーたちはフランスのローヌ、特にシャトーヌフ・デュ・パプで有名なこのスタイルをよく使います。その成功の秘訣はシラーズを主役にしながら、各品種の比率を様々に変えること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98669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カベルネとシラーズの組み合わせはオーストラリア独自のもので、国内でも、海外でも広く知られています。これら</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品種が異なる産地で生産されることも多く、ワインメーカーたちはマルチ・リージョナル・ブレンド（複数産地のブレンド）を行うことで各品種に最適な環境で育ったブドウを使うことが可能になります。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099509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受講生に投げかける質問のアイデア</a:t>
            </a:r>
            <a:r>
              <a:rPr lang="en-US" dirty="0"/>
              <a:t>： </a:t>
            </a:r>
          </a:p>
          <a:p>
            <a:pPr rtl="0"/>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 カベルネを</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シラーズとブレンドするメリットは何でしょう？</a:t>
            </a:r>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 ヴィオニエではどうですか</a:t>
            </a:r>
            <a:r>
              <a:rPr lang="en-AU" sz="1200" b="0" i="0" u="none" strike="noStrike" kern="1200" dirty="0">
                <a:solidFill>
                  <a:schemeClr val="tx1"/>
                </a:solidFill>
                <a:effectLst/>
                <a:latin typeface="+mn-lt"/>
                <a:ea typeface="+mn-ea"/>
                <a:cs typeface="+mn-cs"/>
              </a:rPr>
              <a:t>?</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53396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受講生に投げかける質問のアイデア</a:t>
            </a:r>
            <a:r>
              <a:rPr lang="en-US" dirty="0"/>
              <a:t>： </a:t>
            </a:r>
          </a:p>
          <a:p>
            <a:pPr rtl="0"/>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 </a:t>
            </a:r>
            <a:r>
              <a:rPr lang="ja-JP" altLang="en-US" sz="1200" kern="1200">
                <a:solidFill>
                  <a:schemeClr val="tx1"/>
                </a:solidFill>
                <a:effectLst/>
                <a:latin typeface="+mn-lt"/>
                <a:ea typeface="+mn-ea"/>
                <a:cs typeface="+mn-cs"/>
              </a:rPr>
              <a:t>スパークリング・シラーズは白のスパークリングと比べて何が違いますか？</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44681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産</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643233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ブドウ畑の標高はバロッサ・ヴァレーよりも高く</a:t>
            </a:r>
            <a:r>
              <a:rPr lang="en-AU" sz="1200" b="0" i="0" u="none" strike="noStrike" kern="1200" dirty="0">
                <a:solidFill>
                  <a:schemeClr val="tx1"/>
                </a:solidFill>
                <a:effectLst/>
                <a:latin typeface="+mn-lt"/>
                <a:ea typeface="+mn-ea"/>
                <a:cs typeface="+mn-cs"/>
              </a:rPr>
              <a:t> (310–540m/1017–1772ft)</a:t>
            </a:r>
            <a:r>
              <a:rPr lang="ja-JP" altLang="en-US" sz="1200" b="0" i="0" u="none" strike="noStrike" kern="1200">
                <a:solidFill>
                  <a:schemeClr val="tx1"/>
                </a:solidFill>
                <a:effectLst/>
                <a:latin typeface="+mn-lt"/>
                <a:ea typeface="+mn-ea"/>
                <a:cs typeface="+mn-cs"/>
              </a:rPr>
              <a:t>、暖かい日中と冷涼な夜が特徴的な環境のおかげでブドウは生育期に長い日照を享受することができます。ブドウの完熟が収穫期の後半となるため、収穫はバロッサ・ヴァレーよりも</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週間ほど遅くなることもあります。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678023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マクラーレン・ヴェールの気温は近くにある海の影響を受け、その海からの冷却効果は非常に多様なメソクライメートをもたらします。古典的な地中海性気候によって豊かなブルーベリーやチョコレートの風味が特徴的なフル・ボディのシラーズが生み出され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4174150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この地域は温暖から温和な大陸性気候の恵みを享受し、夏の日中の熱さは午後から夜にかけての冷たい風が緩和します。クレア・ヴァレーのシラーズはゴージャスでフル・ボディ</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リッチな口当たりのワインで、ブラックベリー</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ブラック・チェリー</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プラム</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リコリスなどの風味が特徴です。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854606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アルコール度数は中程度で、香り高いコショウやスパイスのアロマ</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細やかなタンニンと酸に恵まれたアデレード・ヒルズのシラーズは世界のワイン・シーンで高く評価されるスタイルとして急成長しています。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3290334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受講生に投げかける質問のアイデア</a:t>
            </a:r>
            <a:r>
              <a:rPr lang="en-US" dirty="0"/>
              <a:t>： </a:t>
            </a:r>
            <a:r>
              <a:rPr lang="ja-JP" altLang="en-US"/>
              <a:t>古木のシラーズからワインを造るメリットは何でしょう？</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302960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かつてはこの温暖で湿度の高い地域から造られるシラーズは骨太で力強いスタイルでした。</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しかし現在この地域のワインメーカーたちはセイバリー（甘味がない</a:t>
            </a:r>
            <a:r>
              <a:rPr lang="en-US" altLang="ja-JP"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旨味を感じる）で複雑な、料理との相性が良いミディアム・ボディのワインを目指しています。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2165112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kern="1200">
                <a:solidFill>
                  <a:schemeClr val="tx1"/>
                </a:solidFill>
                <a:effectLst/>
                <a:latin typeface="+mn-lt"/>
                <a:ea typeface="+mn-ea"/>
                <a:cs typeface="+mn-cs"/>
              </a:rPr>
              <a:t>内陸にあるこの地域ではオーストラリアの秘宝とも呼べる冷涼気候のワイン文化が息づいています。</a:t>
            </a:r>
            <a:r>
              <a:rPr lang="ja-JP" altLang="en-US" sz="1200" b="0" i="0" u="none" strike="noStrike" kern="1200">
                <a:solidFill>
                  <a:schemeClr val="tx1"/>
                </a:solidFill>
                <a:effectLst/>
                <a:latin typeface="+mn-lt"/>
                <a:ea typeface="+mn-ea"/>
                <a:cs typeface="+mn-cs"/>
              </a:rPr>
              <a:t>シラーズとヴィオニエはこの地で最も成功を収めたブレンドの</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つです。</a:t>
            </a:r>
            <a:r>
              <a:rPr lang="en-AU" sz="1200" b="0" i="0" u="none" strike="noStrike"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4248654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西オーストラリア州のワイン産地は南西部のグレート・サザン地区に集中しています。スワン・ディストリクトのように州都であるパースに近い産地もありますが、ほとんどは遥か南部に位置しています。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29661870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マーガレット・リヴァーは世界で最も地理的に隔離されたワイン産地の</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つです。雨量の多い冬、乾燥して温暖な夏、霜や雹のリスクの低さ。これらの条件と粘土質のサブソイル（下層土）の上に重なるグレイ・ローム土壌がブドウ栽培に理想的な環境を与えます。</a:t>
            </a:r>
            <a:r>
              <a:rPr lang="en-AU" sz="1200" b="0" i="0" u="none" strike="noStrike"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530327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グレート・サザンは産地の個性が光るワインを生産するために理想的な環境を備えており、東西</a:t>
            </a:r>
            <a:r>
              <a:rPr lang="en-US" altLang="ja-JP" sz="1200" b="0" i="0" u="none" strike="noStrike" kern="1200" dirty="0">
                <a:solidFill>
                  <a:schemeClr val="tx1"/>
                </a:solidFill>
                <a:effectLst/>
                <a:latin typeface="+mn-lt"/>
                <a:ea typeface="+mn-ea"/>
                <a:cs typeface="+mn-cs"/>
              </a:rPr>
              <a:t>150</a:t>
            </a:r>
            <a:r>
              <a:rPr lang="ja-JP" altLang="en-US" sz="1200" b="0" i="0" u="none" strike="noStrike" kern="1200">
                <a:solidFill>
                  <a:schemeClr val="tx1"/>
                </a:solidFill>
                <a:effectLst/>
                <a:latin typeface="+mn-lt"/>
                <a:ea typeface="+mn-ea"/>
                <a:cs typeface="+mn-cs"/>
              </a:rPr>
              <a:t>㎞、南北</a:t>
            </a:r>
            <a:r>
              <a:rPr lang="en-US" altLang="ja-JP" sz="1200" b="0" i="0" u="none" strike="noStrike" kern="1200" dirty="0">
                <a:solidFill>
                  <a:schemeClr val="tx1"/>
                </a:solidFill>
                <a:effectLst/>
                <a:latin typeface="+mn-lt"/>
                <a:ea typeface="+mn-ea"/>
                <a:cs typeface="+mn-cs"/>
              </a:rPr>
              <a:t>100km</a:t>
            </a:r>
            <a:r>
              <a:rPr lang="ja-JP" altLang="en-US" sz="1200" b="0" i="0" u="none" strike="noStrike" kern="1200">
                <a:solidFill>
                  <a:schemeClr val="tx1"/>
                </a:solidFill>
                <a:effectLst/>
                <a:latin typeface="+mn-lt"/>
                <a:ea typeface="+mn-ea"/>
                <a:cs typeface="+mn-cs"/>
              </a:rPr>
              <a:t>にわたる広大な土地は多様性に満ちています。北部に位置するサブ・リージョン、フランクランド・リヴァーはシラーの生産地として最も魅力的な産地です。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848081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パースから南へ</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時間半、ジオグラッフはインド洋沿岸に位置し、南西からの海風が非常に温暖な気候を緩和しています。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271911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スワン・ディストリクトは西オーストラリア州最古のワイン産地で、</a:t>
            </a:r>
            <a:r>
              <a:rPr lang="en-US" altLang="ja-JP" sz="1200" b="0" i="0" u="none" strike="noStrike" kern="1200" dirty="0">
                <a:solidFill>
                  <a:schemeClr val="tx1"/>
                </a:solidFill>
                <a:effectLst/>
                <a:latin typeface="+mn-lt"/>
                <a:ea typeface="+mn-ea"/>
                <a:cs typeface="+mn-cs"/>
              </a:rPr>
              <a:t>1829</a:t>
            </a:r>
            <a:r>
              <a:rPr lang="ja-JP" altLang="en-US" sz="1200" b="0" i="0" u="none" strike="noStrike" kern="1200">
                <a:solidFill>
                  <a:schemeClr val="tx1"/>
                </a:solidFill>
                <a:effectLst/>
                <a:latin typeface="+mn-lt"/>
                <a:ea typeface="+mn-ea"/>
                <a:cs typeface="+mn-cs"/>
              </a:rPr>
              <a:t>年に到着したイギリス人入植者によってブドウが植えられました。暑さはフリーマントル・ドクターと呼ばれる有名な南西の海風がやわらげてくれます。スワン・ヴァレーのシラーズは熟したプラムやプルーンなどのドライ・フルーツ</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チョコレート</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リコリス</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スパイスなどの風味が特徴です。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2853346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この地域に初めてブドウが植えられたのは</a:t>
            </a:r>
            <a:r>
              <a:rPr lang="en-AU" sz="1200" b="0" i="0" u="none" strike="noStrike" kern="1200" dirty="0">
                <a:solidFill>
                  <a:schemeClr val="tx1"/>
                </a:solidFill>
                <a:effectLst/>
                <a:latin typeface="+mn-lt"/>
                <a:ea typeface="+mn-ea"/>
                <a:cs typeface="+mn-cs"/>
              </a:rPr>
              <a:t>186</a:t>
            </a:r>
            <a:r>
              <a:rPr lang="en-US" altLang="ja-JP" sz="1200" b="0" i="0" u="none" strike="noStrike" kern="1200" dirty="0">
                <a:solidFill>
                  <a:schemeClr val="tx1"/>
                </a:solidFill>
                <a:effectLst/>
                <a:latin typeface="+mn-lt"/>
                <a:ea typeface="+mn-ea"/>
                <a:cs typeface="+mn-cs"/>
              </a:rPr>
              <a:t>0</a:t>
            </a:r>
            <a:r>
              <a:rPr lang="ja-JP" altLang="en-US" sz="1200" b="0" i="0" u="none" strike="noStrike" kern="1200">
                <a:solidFill>
                  <a:schemeClr val="tx1"/>
                </a:solidFill>
                <a:effectLst/>
                <a:latin typeface="+mn-lt"/>
                <a:ea typeface="+mn-ea"/>
                <a:cs typeface="+mn-cs"/>
              </a:rPr>
              <a:t>年代のことですが、本当の意味でこの地が発展したのは</a:t>
            </a:r>
            <a:r>
              <a:rPr lang="en-AU" sz="1200" b="0" i="0" u="none" strike="noStrike" kern="1200" dirty="0">
                <a:solidFill>
                  <a:schemeClr val="tx1"/>
                </a:solidFill>
                <a:effectLst/>
                <a:latin typeface="+mn-lt"/>
                <a:ea typeface="+mn-ea"/>
                <a:cs typeface="+mn-cs"/>
              </a:rPr>
              <a:t> 196</a:t>
            </a:r>
            <a:r>
              <a:rPr lang="en-US" altLang="ja-JP" sz="1200" b="0" i="0" u="none" strike="noStrike" kern="1200" dirty="0">
                <a:solidFill>
                  <a:schemeClr val="tx1"/>
                </a:solidFill>
                <a:effectLst/>
                <a:latin typeface="+mn-lt"/>
                <a:ea typeface="+mn-ea"/>
                <a:cs typeface="+mn-cs"/>
              </a:rPr>
              <a:t>0</a:t>
            </a:r>
            <a:r>
              <a:rPr lang="ja-JP" altLang="en-US" sz="1200" b="0" i="0" u="none" strike="noStrike" kern="1200">
                <a:solidFill>
                  <a:schemeClr val="tx1"/>
                </a:solidFill>
                <a:effectLst/>
                <a:latin typeface="+mn-lt"/>
                <a:ea typeface="+mn-ea"/>
                <a:cs typeface="+mn-cs"/>
              </a:rPr>
              <a:t>年代に入ってからでした。ヒースコートのシラーズは、</a:t>
            </a:r>
            <a:r>
              <a:rPr lang="ja-JP" altLang="en-US">
                <a:latin typeface="ＭＳ Ｐゴシック" panose="020B0600070205080204" pitchFamily="50" charset="-128"/>
              </a:rPr>
              <a:t>土壌に含まれる豊かな酸化鉄</a:t>
            </a:r>
            <a:r>
              <a:rPr lang="ja-JP" altLang="en-US" sz="1200" b="0" i="0" u="none" strike="noStrike" kern="1200">
                <a:solidFill>
                  <a:schemeClr val="tx1"/>
                </a:solidFill>
                <a:effectLst/>
                <a:latin typeface="+mn-lt"/>
                <a:ea typeface="+mn-ea"/>
                <a:cs typeface="+mn-cs"/>
              </a:rPr>
              <a:t>の恩恵を受けています。これらはカンブリア紀の岩石に由来するもので、ヴィクトリア州最古の土壌であり、</a:t>
            </a:r>
            <a:r>
              <a:rPr lang="en-US" altLang="ja-JP" sz="1200" b="0" i="0" u="none" strike="noStrike" kern="1200" dirty="0">
                <a:solidFill>
                  <a:schemeClr val="tx1"/>
                </a:solidFill>
                <a:effectLst/>
                <a:latin typeface="+mn-lt"/>
                <a:ea typeface="+mn-ea"/>
                <a:cs typeface="+mn-cs"/>
              </a:rPr>
              <a:t>5</a:t>
            </a:r>
            <a:r>
              <a:rPr lang="ja-JP" altLang="en-US" sz="1200" b="0" i="0" u="none" strike="noStrike" kern="1200">
                <a:solidFill>
                  <a:schemeClr val="tx1"/>
                </a:solidFill>
                <a:effectLst/>
                <a:latin typeface="+mn-lt"/>
                <a:ea typeface="+mn-ea"/>
                <a:cs typeface="+mn-cs"/>
              </a:rPr>
              <a:t>億年以上前のものとされています。この地域の赤土にちりばめられた酸化鉄は、どの畑を見ても明確にそれとわかるほど印象的な特徴であり、ヒースコートのシラーズに地球上で最も濃い色と風味の強さをもたら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4193643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ブドウが初めて植えられたのは</a:t>
            </a:r>
            <a:r>
              <a:rPr lang="en-AU" sz="1200" b="0" i="0" u="none" strike="noStrike" kern="1200" dirty="0">
                <a:solidFill>
                  <a:schemeClr val="tx1"/>
                </a:solidFill>
                <a:effectLst/>
                <a:latin typeface="+mn-lt"/>
                <a:ea typeface="+mn-ea"/>
                <a:cs typeface="+mn-cs"/>
              </a:rPr>
              <a:t>1863</a:t>
            </a:r>
            <a:r>
              <a:rPr lang="ja-JP" altLang="en-US" sz="1200" b="0" i="0" u="none" strike="noStrike" kern="1200">
                <a:solidFill>
                  <a:schemeClr val="tx1"/>
                </a:solidFill>
                <a:effectLst/>
                <a:latin typeface="+mn-lt"/>
                <a:ea typeface="+mn-ea"/>
                <a:cs typeface="+mn-cs"/>
              </a:rPr>
              <a:t>年という早い時期でした。中には品種の同定が困難な珍しい品種も含まれており、それらは世界で唯一現存している品種である可能性が高いとされています。気候は地中海性で、南極海に近いため</a:t>
            </a:r>
            <a:r>
              <a:rPr lang="en-AU" sz="1200" b="0" i="0" u="none" strike="noStrike" kern="1200" dirty="0">
                <a:solidFill>
                  <a:schemeClr val="tx1"/>
                </a:solidFill>
                <a:effectLst/>
                <a:latin typeface="+mn-lt"/>
                <a:ea typeface="+mn-ea"/>
                <a:cs typeface="+mn-cs"/>
              </a:rPr>
              <a:t> (100km– 200km)</a:t>
            </a:r>
            <a:r>
              <a:rPr lang="ja-JP" altLang="en-US" sz="1200" b="0" i="0" u="none" strike="noStrike" kern="1200">
                <a:solidFill>
                  <a:schemeClr val="tx1"/>
                </a:solidFill>
                <a:effectLst/>
                <a:latin typeface="+mn-lt"/>
                <a:ea typeface="+mn-ea"/>
                <a:cs typeface="+mn-cs"/>
              </a:rPr>
              <a:t>夏の間は冷却効果を受けることができます。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3343099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非常に小さな産地であるビーチワースはヴィクトリア・アルプスの内陸側に位置し、温暖で日照の多い日中は安定したブドウの完熟をもたらす一方、冷涼な夜がその熱さをやわらげ、ブドウに自然なバランスやエレガンスを与え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1501768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マックス・シューバートはまさにパイオニア。彼はオーストラリアのシラーズを世界に知らしめることを目指し、様々な困難を乗り越えてオーストラリアで最も有名なワイン、ペンフォールズ・グランジを生み出したの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105126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オーストラリアのシラーズのうち、かなりの量は大量生産型ワイナリーが作る飲みやすくわかりやすいオーストラリアワインに使われています。それらに使うブドウの多くが南オーストラリア州のリヴァーランドとニュー・サウス・ウェールズ州のリヴァリーナで栽培されたもの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28113128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南オーストラリア州にあるリヴァーランドは広大なワイン産地で、マレー川沿い</a:t>
            </a:r>
            <a:r>
              <a:rPr lang="en-AU" sz="1200" b="0" i="0" u="none" strike="noStrike" kern="1200" dirty="0">
                <a:solidFill>
                  <a:schemeClr val="tx1"/>
                </a:solidFill>
                <a:effectLst/>
                <a:latin typeface="+mn-lt"/>
                <a:ea typeface="+mn-ea"/>
                <a:cs typeface="+mn-cs"/>
              </a:rPr>
              <a:t>330km</a:t>
            </a:r>
            <a:r>
              <a:rPr lang="ja-JP" altLang="en-US" sz="1200" b="0" i="0" u="none" strike="noStrike" kern="1200">
                <a:solidFill>
                  <a:schemeClr val="tx1"/>
                </a:solidFill>
                <a:effectLst/>
                <a:latin typeface="+mn-lt"/>
                <a:ea typeface="+mn-ea"/>
                <a:cs typeface="+mn-cs"/>
              </a:rPr>
              <a:t>にわたり広がっています。近年は新世代の前衛的なワインメーカーたちが移り住み、代替品種を使ってワインを造り、有機栽培やビオデナミを含むサステイナブルな農法を取り入れることでこの地に大きな変化をもたら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44</a:t>
            </a:fld>
            <a:endParaRPr lang="en-US" dirty="0"/>
          </a:p>
        </p:txBody>
      </p:sp>
    </p:spTree>
    <p:extLst>
      <p:ext uri="{BB962C8B-B14F-4D97-AF65-F5344CB8AC3E}">
        <p14:creationId xmlns:p14="http://schemas.microsoft.com/office/powerpoint/2010/main" val="3269474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ニュー・サウス・ウェールズ州にあるリヴァリーナはオーストラリアのブドウ生産量の</a:t>
            </a:r>
            <a:r>
              <a:rPr lang="en-AU" sz="1200" b="0" i="0" u="none" strike="noStrike" kern="1200" dirty="0">
                <a:solidFill>
                  <a:schemeClr val="tx1"/>
                </a:solidFill>
                <a:effectLst/>
                <a:latin typeface="+mn-lt"/>
                <a:ea typeface="+mn-ea"/>
                <a:cs typeface="+mn-cs"/>
              </a:rPr>
              <a:t>10%</a:t>
            </a:r>
            <a:r>
              <a:rPr lang="ja-JP" altLang="en-US" sz="1200" b="0" i="0" u="none" strike="noStrike" kern="1200">
                <a:solidFill>
                  <a:schemeClr val="tx1"/>
                </a:solidFill>
                <a:effectLst/>
                <a:latin typeface="+mn-lt"/>
                <a:ea typeface="+mn-ea"/>
                <a:cs typeface="+mn-cs"/>
              </a:rPr>
              <a:t>以上を担っている、ニュー・サウス・ウェールズ州最大のワイン生産地です。この地域は州南西部の平地にあり、グリフィスを中心に数千ヘクタールに及ぶブドウ畑が広がっています。</a:t>
            </a:r>
            <a:endParaRPr lang="en-US" altLang="ja-JP"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受講生に投げかける質問のアイデア</a:t>
            </a:r>
            <a:r>
              <a:rPr lang="en-AU" sz="1200" b="0" i="0" u="none" strike="noStrike" kern="1200" dirty="0">
                <a:solidFill>
                  <a:schemeClr val="tx1"/>
                </a:solidFill>
                <a:effectLst/>
                <a:latin typeface="+mn-lt"/>
                <a:ea typeface="+mn-ea"/>
                <a:cs typeface="+mn-cs"/>
              </a:rPr>
              <a:t>： </a:t>
            </a:r>
            <a:r>
              <a:rPr lang="ja-JP" altLang="en-US" sz="1200" kern="1200">
                <a:solidFill>
                  <a:schemeClr val="tx1"/>
                </a:solidFill>
                <a:effectLst/>
                <a:latin typeface="+mn-lt"/>
                <a:ea typeface="+mn-ea"/>
                <a:cs typeface="+mn-cs"/>
              </a:rPr>
              <a:t>リヴァーランド</a:t>
            </a:r>
            <a:r>
              <a:rPr lang="en-AU" sz="1200" kern="1200" dirty="0">
                <a:solidFill>
                  <a:schemeClr val="tx1"/>
                </a:solidFill>
                <a:effectLst/>
                <a:latin typeface="+mn-lt"/>
                <a:ea typeface="+mn-ea"/>
                <a:cs typeface="+mn-cs"/>
              </a:rPr>
              <a:t>、</a:t>
            </a:r>
            <a:r>
              <a:rPr lang="ja-JP" altLang="en-US" sz="1200" kern="1200">
                <a:solidFill>
                  <a:schemeClr val="tx1"/>
                </a:solidFill>
                <a:effectLst/>
                <a:latin typeface="+mn-lt"/>
                <a:ea typeface="+mn-ea"/>
                <a:cs typeface="+mn-cs"/>
              </a:rPr>
              <a:t>リヴァリーナ</a:t>
            </a:r>
            <a:r>
              <a:rPr lang="en-AU" sz="1200" kern="1200" dirty="0">
                <a:solidFill>
                  <a:schemeClr val="tx1"/>
                </a:solidFill>
                <a:effectLst/>
                <a:latin typeface="+mn-lt"/>
                <a:ea typeface="+mn-ea"/>
                <a:cs typeface="+mn-cs"/>
              </a:rPr>
              <a:t>、</a:t>
            </a:r>
            <a:r>
              <a:rPr lang="ja-JP" altLang="en-US" sz="1200" kern="1200">
                <a:solidFill>
                  <a:schemeClr val="tx1"/>
                </a:solidFill>
                <a:effectLst/>
                <a:latin typeface="+mn-lt"/>
                <a:ea typeface="+mn-ea"/>
                <a:cs typeface="+mn-cs"/>
              </a:rPr>
              <a:t>マレー・ダーリングなどの地域がオーストラリアにおけるシラーズ生産量のほとんどを占めている一方、冷涼な気候の産地がエレガントで繊細なシラーズのスタイルで人気を博すようになりました。これらの数の対比を考慮すると、実際に世界の人々が飲んでいるシラーズのスタイルはどんなものであると考えられますか？</a:t>
            </a:r>
            <a:endParaRPr lang="en-AU" sz="1200"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45</a:t>
            </a:fld>
            <a:endParaRPr lang="en-US" dirty="0"/>
          </a:p>
        </p:txBody>
      </p:sp>
    </p:spTree>
    <p:extLst>
      <p:ext uri="{BB962C8B-B14F-4D97-AF65-F5344CB8AC3E}">
        <p14:creationId xmlns:p14="http://schemas.microsoft.com/office/powerpoint/2010/main" val="29382823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a:solidFill>
                  <a:srgbClr val="000000"/>
                </a:solidFill>
                <a:effectLst/>
                <a:latin typeface="游ゴシック" panose="020B0400000000000000" pitchFamily="50" charset="-128"/>
                <a:ea typeface="游ゴシック" panose="020B0400000000000000" pitchFamily="50" charset="-128"/>
              </a:rPr>
              <a:t>ここから複数のワインのテイスティングを始めましょう</a:t>
            </a:r>
            <a:r>
              <a:rPr lang="ja-JP" altLang="en-US"/>
              <a:t> </a:t>
            </a:r>
            <a:endParaRPr lang="en-US" altLang="ja-JP" dirty="0"/>
          </a:p>
          <a:p>
            <a:endParaRPr lang="en-US" dirty="0"/>
          </a:p>
          <a:p>
            <a:r>
              <a:rPr lang="ja-JP" altLang="en-US" sz="1200" b="0" i="0" u="none" strike="noStrike" kern="1200">
                <a:solidFill>
                  <a:schemeClr val="tx1"/>
                </a:solidFill>
                <a:effectLst/>
                <a:latin typeface="+mn-lt"/>
                <a:ea typeface="+mn-ea"/>
                <a:cs typeface="+mn-cs"/>
              </a:rPr>
              <a:t>素晴らしく多様な表情を見せるからこそ、シラーズはオーストラリアを代表する品種となり得たと言えるでしょう。シラーズを愛するワイン愛好家の多くが好むのは、温暖な気候で育ったブドウから伝統的な醸造法で生み出された、力強く明確な味わい、アクセントのある、ジューシーでジャミーな果実、熟したタンニンがもたらす、つなぎ目のない口当たりや高いアルコール、そしてこれらが織りなす完璧なバランスです。一方で多くのワイン愛好家は冷涼な気候が生み出すシラーズのスタイルへの移行も好ましく捉えています。これらのワインは品種の特性を純粋に表現し、透明感と凝縮感によって豊かな産地の個性を際立たせ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46</a:t>
            </a:fld>
            <a:endParaRPr lang="en-US" dirty="0"/>
          </a:p>
        </p:txBody>
      </p:sp>
    </p:spTree>
    <p:extLst>
      <p:ext uri="{BB962C8B-B14F-4D97-AF65-F5344CB8AC3E}">
        <p14:creationId xmlns:p14="http://schemas.microsoft.com/office/powerpoint/2010/main" val="2241039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49</a:t>
            </a:fld>
            <a:endParaRPr lang="en-US" dirty="0"/>
          </a:p>
        </p:txBody>
      </p:sp>
    </p:spTree>
    <p:extLst>
      <p:ext uri="{BB962C8B-B14F-4D97-AF65-F5344CB8AC3E}">
        <p14:creationId xmlns:p14="http://schemas.microsoft.com/office/powerpoint/2010/main" val="1156214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シラーズは比較的適応力のある品種です。適切な気候下では安定した生産量を誇りますが、結実不良を起こしやすい一面もあります。</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シラーズの発芽と成熟は中程度から遅めで、収穫期中盤に収穫されます。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51388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b="0" i="0" u="none" strike="noStrike" kern="1200">
                <a:solidFill>
                  <a:schemeClr val="tx1"/>
                </a:solidFill>
                <a:effectLst/>
                <a:latin typeface="+mn-lt"/>
                <a:ea typeface="+mn-ea"/>
                <a:cs typeface="+mn-cs"/>
              </a:rPr>
              <a:t>シラーズの剪定は手作業でも機械でも可能で、冬から春が近くなってきた晩冬にかけて行うのが一般的です。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452940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樹齢</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古木のシラーズの収量は低くなりがちですが、その分ブドウの風味は非常に凝縮し、力強くなります。</a:t>
            </a:r>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樹勢</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シラーズの生育が非常に旺盛な場合に、それに従って収量を多くしてしまうとシラー特有のセイバリー（甘味がない</a:t>
            </a:r>
            <a:r>
              <a:rPr lang="en-US" altLang="ja-JP"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旨味を感じる）な風味が失われてしまいます。だから樹勢の綿密な管理が重要です。</a:t>
            </a:r>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区画の特性</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土壌の種類、地勢（斜面の向き）、光源、気候などを指します。</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854886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b="0" i="0" u="none" strike="noStrike" kern="1200">
                <a:solidFill>
                  <a:schemeClr val="tx1"/>
                </a:solidFill>
                <a:effectLst/>
                <a:latin typeface="+mn-lt"/>
                <a:ea typeface="+mn-ea"/>
                <a:cs typeface="+mn-cs"/>
              </a:rPr>
              <a:t>シラーズを完熟させるためには生育期が重要で、良好な生育期を過ごした場合には収穫期中盤に収穫を行う品種です。冷涼な気候ではシラーズが完熟するまでに、より長い生育期が必要です。成熟が進むにつれ、シラーズ特有のコショウのような風味が火を入れたプラムやダークチェリーの風味に発展します。</a:t>
            </a:r>
            <a:endParaRPr lang="en-AU" b="0" dirty="0">
              <a:effectLst/>
            </a:endParaRPr>
          </a:p>
          <a:p>
            <a:pPr rtl="0"/>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受講生に投げかける質問のアイデア</a:t>
            </a:r>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収穫のタイミングがシラーズの風味にどのようなニュアンスを与えるでしょう</a:t>
            </a:r>
            <a:r>
              <a:rPr lang="en-AU" sz="1200" b="0" i="0" u="none" strike="noStrike" kern="1200" dirty="0">
                <a:solidFill>
                  <a:schemeClr val="tx1"/>
                </a:solidFill>
                <a:effectLst/>
                <a:latin typeface="+mn-lt"/>
                <a:ea typeface="+mn-ea"/>
                <a:cs typeface="+mn-cs"/>
              </a:rPr>
              <a:t>?</a:t>
            </a:r>
            <a:endParaRPr lang="en-AU" b="0" dirty="0">
              <a:effectLst/>
            </a:endParaRPr>
          </a:p>
          <a:p>
            <a:br>
              <a:rPr lang="en-AU" b="0" dirty="0">
                <a:effectLst/>
              </a:rPr>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81702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58694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1" i="0" u="none" strike="noStrike" kern="1200">
                <a:solidFill>
                  <a:schemeClr val="tx1"/>
                </a:solidFill>
                <a:effectLst/>
                <a:latin typeface="+mn-lt"/>
                <a:ea typeface="+mn-ea"/>
                <a:cs typeface="+mn-cs"/>
              </a:rPr>
              <a:t>全房発酵：　</a:t>
            </a:r>
            <a:r>
              <a:rPr lang="ja-JP" altLang="en-US" sz="1200" b="0" i="0" u="none" strike="noStrike" kern="1200">
                <a:solidFill>
                  <a:schemeClr val="tx1"/>
                </a:solidFill>
                <a:effectLst/>
                <a:latin typeface="+mn-lt"/>
                <a:ea typeface="+mn-ea"/>
                <a:cs typeface="+mn-cs"/>
              </a:rPr>
              <a:t>梗を付けたまま発酵させることで、タンニンの含有量とアロマが高まります。また、ワインの熟成ポテンシャルが高まることもあります。</a:t>
            </a:r>
            <a:br>
              <a:rPr lang="en-AU" altLang="ja-JP" dirty="0"/>
            </a:br>
            <a:endParaRPr lang="en-AU" altLang="ja-JP"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1" i="0" u="none" strike="noStrike" kern="1200">
                <a:solidFill>
                  <a:schemeClr val="tx1"/>
                </a:solidFill>
                <a:effectLst/>
                <a:latin typeface="+mn-lt"/>
                <a:ea typeface="+mn-ea"/>
                <a:cs typeface="+mn-cs"/>
              </a:rPr>
              <a:t>梗の追加：</a:t>
            </a:r>
            <a:r>
              <a:rPr lang="ja-JP" altLang="en-US" sz="1200" b="0" i="0" u="none" strike="noStrike" kern="1200">
                <a:solidFill>
                  <a:schemeClr val="tx1"/>
                </a:solidFill>
                <a:effectLst/>
                <a:latin typeface="+mn-lt"/>
                <a:ea typeface="+mn-ea"/>
                <a:cs typeface="+mn-cs"/>
              </a:rPr>
              <a:t>　除梗した果実で発酵を開始し、後に梗を加えること</a:t>
            </a:r>
            <a:endParaRPr lang="en-AU" altLang="ja-JP"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200" b="1" dirty="0"/>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1"/>
              <a:t>カーボニック・</a:t>
            </a:r>
            <a:r>
              <a:rPr lang="en-AU" altLang="ja-JP" sz="1200" b="1" dirty="0" err="1"/>
              <a:t>マセレーション（マセラシオン・カルボニック</a:t>
            </a:r>
            <a:r>
              <a:rPr lang="en-AU" altLang="ja-JP" sz="1200" b="1" dirty="0"/>
              <a:t>）</a:t>
            </a:r>
            <a:r>
              <a:rPr lang="ja-JP" altLang="en-AU" sz="1200" b="1" i="0" u="none" strike="noStrike" kern="1200">
                <a:solidFill>
                  <a:schemeClr val="tx1"/>
                </a:solidFill>
                <a:effectLst/>
                <a:latin typeface="+mn-lt"/>
                <a:ea typeface="+mn-ea"/>
                <a:cs typeface="+mn-cs"/>
              </a:rPr>
              <a:t>：</a:t>
            </a:r>
            <a:r>
              <a:rPr lang="en-AU" altLang="ja-JP" sz="1200" b="1"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カーボニック・マセレーションは基本的に細胞内発酵で、梗のついた未破砕のブドウを房ごと使います。二酸化炭素を満たしたタンクのような嫌気性環境下にあると、ブドウは細胞内で（自身の酵素を利用して）発酵を開始します。この過程はアルコール度数が</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％程になるまで続きます。カーボニック・マセレーションは独特の風味をワインに与えるとともに果実味を強く感じるスタイルに仕上がります。</a:t>
            </a:r>
            <a:endParaRPr lang="en-AU" altLang="ja-JP" sz="1200" b="0" i="0" u="none" strike="noStrike" kern="1200" dirty="0">
              <a:solidFill>
                <a:schemeClr val="tx1"/>
              </a:solidFill>
              <a:effectLst/>
              <a:latin typeface="+mn-lt"/>
              <a:ea typeface="+mn-ea"/>
              <a:cs typeface="+mn-cs"/>
            </a:endParaRPr>
          </a:p>
          <a:p>
            <a:pPr rtl="0"/>
            <a:endParaRPr lang="en-AU" b="0" dirty="0">
              <a:effectLst/>
            </a:endParaRPr>
          </a:p>
          <a:p>
            <a:pPr rtl="0"/>
            <a:r>
              <a:rPr lang="ja-JP" altLang="en-US" sz="1200" b="1" i="0" u="none" strike="noStrike" kern="1200">
                <a:solidFill>
                  <a:schemeClr val="tx1"/>
                </a:solidFill>
                <a:effectLst/>
                <a:latin typeface="+mn-lt"/>
                <a:ea typeface="+mn-ea"/>
                <a:cs typeface="+mn-cs"/>
              </a:rPr>
              <a:t>マロラクティック発酵</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自然に存在する乳酸菌、あるいは発酵後に添加される乳酸菌は硬いリンゴ酸をやわらかでスムースな乳酸へと変化させます。ワインメーカーによっては部分的なマロラクティック発酵を選択することもあります。マロラクティック発酵はワイン中の酸を減らし、微生物学的安定性を向上し、アロマや風味を形づくります。</a:t>
            </a:r>
            <a:r>
              <a:rPr lang="en-AU" sz="1200" b="0" i="0" u="none" strike="noStrike" kern="1200" dirty="0">
                <a:solidFill>
                  <a:schemeClr val="tx1"/>
                </a:solidFill>
                <a:effectLst/>
                <a:latin typeface="+mn-lt"/>
                <a:ea typeface="+mn-ea"/>
                <a:cs typeface="+mn-cs"/>
              </a:rPr>
              <a:t> </a:t>
            </a:r>
          </a:p>
          <a:p>
            <a:pPr rtl="0"/>
            <a:endParaRPr lang="en-AU" b="0" dirty="0">
              <a:effectLst/>
            </a:endParaRPr>
          </a:p>
          <a:p>
            <a:pPr rtl="0"/>
            <a:r>
              <a:rPr lang="ja-JP" altLang="en-US" sz="1200" b="1" i="0" u="none" strike="noStrike" kern="1200">
                <a:solidFill>
                  <a:schemeClr val="tx1"/>
                </a:solidFill>
                <a:effectLst/>
                <a:latin typeface="+mn-lt"/>
                <a:ea typeface="+mn-ea"/>
                <a:cs typeface="+mn-cs"/>
              </a:rPr>
              <a:t>自然酵母による発酵</a:t>
            </a:r>
            <a:r>
              <a:rPr lang="en-AU" sz="1200" b="0" i="0" u="none" strike="noStrike" kern="1200" dirty="0">
                <a:solidFill>
                  <a:schemeClr val="tx1"/>
                </a:solidFill>
                <a:effectLst/>
                <a:latin typeface="+mn-lt"/>
                <a:ea typeface="+mn-ea"/>
                <a:cs typeface="+mn-cs"/>
              </a:rPr>
              <a:t>：</a:t>
            </a:r>
            <a:r>
              <a:rPr lang="ja-JP" altLang="en-US" sz="1200" b="0" i="0" u="none" strike="noStrike" kern="1200">
                <a:solidFill>
                  <a:schemeClr val="tx1"/>
                </a:solidFill>
                <a:effectLst/>
                <a:latin typeface="+mn-lt"/>
                <a:ea typeface="+mn-ea"/>
                <a:cs typeface="+mn-cs"/>
              </a:rPr>
              <a:t>培養酵母（自然から単離したのち培養したもの）を添加するのではなく、ブドウの蝋質に自然に存在する自然酵母や土着酵母を使用してワインを発酵させることで、より複雑なワインに仕上がります。</a:t>
            </a:r>
            <a:endParaRPr lang="en-US" altLang="ja-JP" sz="1200" b="0" i="0" u="none" strike="noStrike" kern="1200" dirty="0">
              <a:solidFill>
                <a:schemeClr val="tx1"/>
              </a:solidFill>
              <a:effectLst/>
              <a:latin typeface="+mn-lt"/>
              <a:ea typeface="+mn-ea"/>
              <a:cs typeface="+mn-cs"/>
            </a:endParaRPr>
          </a:p>
          <a:p>
            <a:pPr rtl="0"/>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4236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2117241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9" r:id="rId21"/>
    <p:sldLayoutId id="2147483677" r:id="rId2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38469" b="35795"/>
          <a:stretch>
            <a:fillRect/>
          </a:stretch>
        </p:blipFill>
        <p:spPr>
          <a:xfrm>
            <a:off x="623889" y="2595563"/>
            <a:ext cx="11010954"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23889" y="1402205"/>
            <a:ext cx="2119311" cy="990300"/>
          </a:xfrm>
        </p:spPr>
        <p:txBody>
          <a:bodyPr/>
          <a:lstStyle/>
          <a:p>
            <a:pPr marL="0" indent="0">
              <a:buNone/>
              <a:tabLst>
                <a:tab pos="1373188" algn="l"/>
              </a:tabLst>
            </a:pPr>
            <a:r>
              <a:rPr lang="en-AU" altLang="ja-JP" sz="4000" dirty="0">
                <a:solidFill>
                  <a:schemeClr val="accent1"/>
                </a:solidFill>
                <a:latin typeface="+mj-lt"/>
                <a:ea typeface="Yu Gothic Medium" panose="020B0400000000000000" pitchFamily="34" charset="-128"/>
              </a:rPr>
              <a:t>SHIRAZ</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シラーズ</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2612383" y="2130675"/>
            <a:ext cx="6138746" cy="461665"/>
          </a:xfrm>
          <a:prstGeom prst="rect">
            <a:avLst/>
          </a:prstGeom>
          <a:noFill/>
        </p:spPr>
        <p:txBody>
          <a:bodyPr wrap="square">
            <a:spAutoFit/>
          </a:bodyPr>
          <a:lstStyle/>
          <a:p>
            <a:r>
              <a:rPr lang="ja-JP" altLang="en-US" sz="24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およびブレンド</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long shot of a vineyard&#10;&#10;AI-generated content may be incorrect.">
            <a:extLst>
              <a:ext uri="{FF2B5EF4-FFF2-40B4-BE49-F238E27FC236}">
                <a16:creationId xmlns:a16="http://schemas.microsoft.com/office/drawing/2014/main" id="{158BF778-722B-561A-0586-98C5A2F4C36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651427F-2CA0-122A-EBBF-8B27086F0C79}"/>
              </a:ext>
            </a:extLst>
          </p:cNvPr>
          <p:cNvSpPr>
            <a:spLocks noGrp="1"/>
          </p:cNvSpPr>
          <p:nvPr>
            <p:ph type="title"/>
          </p:nvPr>
        </p:nvSpPr>
        <p:spPr>
          <a:xfrm>
            <a:off x="6456363" y="127391"/>
            <a:ext cx="4829691"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EC19D56E-D7D1-15F2-C73F-CFA73E19E87A}"/>
              </a:ext>
            </a:extLst>
          </p:cNvPr>
          <p:cNvSpPr>
            <a:spLocks noGrp="1"/>
          </p:cNvSpPr>
          <p:nvPr>
            <p:ph type="body" sz="quarter" idx="11"/>
          </p:nvPr>
        </p:nvSpPr>
        <p:spPr/>
        <p:txBody>
          <a:bodyPr/>
          <a:lstStyle/>
          <a:p>
            <a:pPr marL="285750" indent="-285750">
              <a:buFont typeface="Arial" panose="020B0604020202020204" pitchFamily="34" charset="0"/>
              <a:buChar char="•"/>
            </a:pPr>
            <a:r>
              <a:rPr lang="ja-JP" altLang="en-US" sz="2000" dirty="0">
                <a:latin typeface="Yu Gothic Medium" panose="020B0400000000000000" pitchFamily="34" charset="-128"/>
                <a:ea typeface="Yu Gothic Medium" panose="020B0400000000000000" pitchFamily="34" charset="-128"/>
              </a:rPr>
              <a:t>品種の特徴</a:t>
            </a:r>
          </a:p>
          <a:p>
            <a:pPr marL="285750" indent="-285750">
              <a:buFont typeface="Arial" panose="020B0604020202020204" pitchFamily="34" charset="0"/>
              <a:buChar char="•"/>
            </a:pPr>
            <a:r>
              <a:rPr lang="ja-JP" altLang="en-US" sz="2000" dirty="0">
                <a:latin typeface="Yu Gothic Medium" panose="020B0400000000000000" pitchFamily="34" charset="-128"/>
                <a:ea typeface="Yu Gothic Medium" panose="020B0400000000000000" pitchFamily="34" charset="-128"/>
              </a:rPr>
              <a:t>灌漑</a:t>
            </a:r>
          </a:p>
          <a:p>
            <a:pPr marL="285750" indent="-285750">
              <a:buFont typeface="Arial" panose="020B0604020202020204" pitchFamily="34" charset="0"/>
              <a:buChar char="•"/>
            </a:pPr>
            <a:r>
              <a:rPr lang="ja-JP" altLang="en-US" sz="2000" dirty="0">
                <a:latin typeface="Yu Gothic Medium" panose="020B0400000000000000" pitchFamily="34" charset="-128"/>
                <a:ea typeface="Yu Gothic Medium" panose="020B0400000000000000" pitchFamily="34" charset="-128"/>
              </a:rPr>
              <a:t>剪定</a:t>
            </a:r>
          </a:p>
          <a:p>
            <a:pPr marL="285750" indent="-285750">
              <a:buFont typeface="Arial" panose="020B0604020202020204" pitchFamily="34" charset="0"/>
              <a:buChar char="•"/>
            </a:pPr>
            <a:r>
              <a:rPr lang="ja-JP" altLang="en-US" sz="2000" dirty="0">
                <a:latin typeface="Yu Gothic Medium" panose="020B0400000000000000" pitchFamily="34" charset="-128"/>
                <a:ea typeface="Yu Gothic Medium" panose="020B0400000000000000" pitchFamily="34" charset="-128"/>
              </a:rPr>
              <a:t>収量</a:t>
            </a:r>
          </a:p>
          <a:p>
            <a:pPr marL="285750" indent="-285750">
              <a:buFont typeface="Arial" panose="020B0604020202020204" pitchFamily="34" charset="0"/>
              <a:buChar char="•"/>
            </a:pPr>
            <a:r>
              <a:rPr lang="ja-JP" altLang="en-US" sz="2000" dirty="0">
                <a:latin typeface="Yu Gothic Medium" panose="020B0400000000000000" pitchFamily="34" charset="-128"/>
                <a:ea typeface="Yu Gothic Medium" panose="020B0400000000000000" pitchFamily="34" charset="-128"/>
              </a:rPr>
              <a:t>収穫</a:t>
            </a:r>
            <a:endParaRPr lang="en-US" sz="20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30B0A311-A4C4-E496-9C38-EF2439ADE384}"/>
              </a:ext>
            </a:extLst>
          </p:cNvPr>
          <p:cNvSpPr>
            <a:spLocks noGrp="1"/>
          </p:cNvSpPr>
          <p:nvPr>
            <p:ph type="body" sz="quarter" idx="13"/>
          </p:nvPr>
        </p:nvSpPr>
        <p:spPr>
          <a:xfrm>
            <a:off x="6456363" y="995255"/>
            <a:ext cx="5340350" cy="1325563"/>
          </a:xfrm>
        </p:spPr>
        <p:txBody>
          <a:bodyPr/>
          <a:lstStyle/>
          <a:p>
            <a:r>
              <a:rPr lang="ja-JP" altLang="en-US" dirty="0">
                <a:solidFill>
                  <a:schemeClr val="accent1"/>
                </a:solidFill>
                <a:latin typeface="Arial" panose="020B0604020202020204" pitchFamily="34" charset="0"/>
                <a:ea typeface="Yu Gothic Medium" panose="020B0400000000000000" pitchFamily="34" charset="-128"/>
                <a:cs typeface="Arial" panose="020B0604020202020204" pitchFamily="34" charset="0"/>
              </a:rPr>
              <a:t>シラーズ</a:t>
            </a:r>
            <a:r>
              <a:rPr lang="ja-JP" altLang="en-US" dirty="0">
                <a:solidFill>
                  <a:schemeClr val="accent1"/>
                </a:solidFill>
                <a:latin typeface="Yu Gothic Medium" panose="020B0400000000000000" pitchFamily="34" charset="-128"/>
                <a:ea typeface="Yu Gothic Medium" panose="020B0400000000000000" pitchFamily="34" charset="-128"/>
              </a:rPr>
              <a:t>が</a:t>
            </a:r>
          </a:p>
          <a:p>
            <a:r>
              <a:rPr lang="ja-JP" altLang="en-US" dirty="0">
                <a:solidFill>
                  <a:schemeClr val="accent1"/>
                </a:solidFill>
                <a:latin typeface="Yu Gothic Medium" panose="020B0400000000000000" pitchFamily="34" charset="-128"/>
                <a:ea typeface="Yu Gothic Medium" panose="020B0400000000000000" pitchFamily="34" charset="-128"/>
              </a:rPr>
              <a:t>できるまで</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963138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10;&#10;AI-generated content may be incorrect.">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897017" cy="1610114"/>
          </a:xfrm>
        </p:spPr>
        <p:txBody>
          <a:bodyPr/>
          <a:lstStyle/>
          <a:p>
            <a:r>
              <a:rPr lang="ja-JP" altLang="en-US" sz="1800" dirty="0">
                <a:latin typeface="Yu Gothic Medium" panose="020B0400000000000000" pitchFamily="34" charset="-128"/>
                <a:ea typeface="Yu Gothic Medium" panose="020B0400000000000000" pitchFamily="34" charset="-128"/>
              </a:rPr>
              <a:t>樹勢が強く適応能力の高いブドウ。</a:t>
            </a:r>
            <a:endParaRPr lang="en-AU" altLang="ja-JP" sz="1800" dirty="0">
              <a:latin typeface="Yu Gothic Medium" panose="020B0400000000000000" pitchFamily="34" charset="-128"/>
              <a:ea typeface="Yu Gothic Medium" panose="020B0400000000000000" pitchFamily="34" charset="-128"/>
            </a:endParaRPr>
          </a:p>
          <a:p>
            <a:endParaRPr lang="ja-JP" altLang="en-US" sz="1800" dirty="0">
              <a:latin typeface="Yu Gothic Medium" panose="020B0400000000000000" pitchFamily="34" charset="-128"/>
              <a:ea typeface="Yu Gothic Medium" panose="020B0400000000000000" pitchFamily="34" charset="-128"/>
            </a:endParaRPr>
          </a:p>
          <a:p>
            <a:r>
              <a:rPr lang="ja-JP" altLang="en-US" sz="1800" dirty="0">
                <a:latin typeface="Yu Gothic Medium" panose="020B0400000000000000" pitchFamily="34" charset="-128"/>
                <a:ea typeface="Yu Gothic Medium" panose="020B0400000000000000" pitchFamily="34" charset="-128"/>
              </a:rPr>
              <a:t>痩せた土壌でも</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本あたりの収量を</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高くすることも可能。</a:t>
            </a:r>
            <a:endParaRPr lang="en-US"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品種の特徴</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36215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5242073" cy="1610114"/>
          </a:xfrm>
        </p:spPr>
        <p:txBody>
          <a:bodyPr/>
          <a:lstStyle/>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浅い土壌の場合には灌漑が必要だが、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古木の場合はほとんどが無灌漑</a:t>
            </a:r>
          </a:p>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シラーズは厳しい環境にも耐えることが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できる</a:t>
            </a:r>
          </a:p>
          <a:p>
            <a:pPr marL="285750" indent="-285750">
              <a:spcBef>
                <a:spcPts val="800"/>
              </a:spcBef>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灌漑を過剰に行うとワインの風味から</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凝縮感損なう可能性がある</a:t>
            </a:r>
            <a:endParaRPr lang="en-US"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灌漑</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0018501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4655477" cy="1610114"/>
          </a:xfrm>
        </p:spPr>
        <p:txBody>
          <a:bodyPr/>
          <a:lstStyle/>
          <a:p>
            <a:pPr marL="0" indent="0">
              <a:spcBef>
                <a:spcPts val="800"/>
              </a:spcBef>
              <a:buNone/>
            </a:pPr>
            <a:r>
              <a:rPr lang="ja-JP" altLang="en-US" sz="1800" dirty="0">
                <a:latin typeface="Yu Gothic Medium" panose="020B0400000000000000" pitchFamily="34" charset="-128"/>
                <a:ea typeface="Yu Gothic Medium" panose="020B0400000000000000" pitchFamily="34" charset="-128"/>
              </a:rPr>
              <a:t>過剰な成長を抑制するためにも非常に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重要な作業。</a:t>
            </a:r>
            <a:endParaRPr lang="en-AU" altLang="ja-JP" sz="1800" dirty="0">
              <a:latin typeface="Yu Gothic Medium" panose="020B0400000000000000" pitchFamily="34" charset="-128"/>
              <a:ea typeface="Yu Gothic Medium" panose="020B0400000000000000" pitchFamily="34" charset="-128"/>
            </a:endParaRPr>
          </a:p>
          <a:p>
            <a:pPr marL="0" indent="0">
              <a:spcBef>
                <a:spcPts val="800"/>
              </a:spcBef>
              <a:buNone/>
            </a:pPr>
            <a:r>
              <a:rPr lang="ja-JP" altLang="en-US" sz="1800" dirty="0">
                <a:latin typeface="Yu Gothic Medium" panose="020B0400000000000000" pitchFamily="34" charset="-128"/>
                <a:ea typeface="Yu Gothic Medium" panose="020B0400000000000000" pitchFamily="34" charset="-128"/>
              </a:rPr>
              <a:t>樹冠のバランスを取り、日焼けや過熟を</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防ぐ適切な影をフルーツ・ゾーンに作る</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ため、様々なキャノピー・マネージメントが用いられている。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剪定</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634045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370806" cy="1610114"/>
          </a:xfrm>
        </p:spPr>
        <p:txBody>
          <a:bodyPr/>
          <a:lstStyle/>
          <a:p>
            <a:pPr marL="0" indent="0">
              <a:buNone/>
            </a:pPr>
            <a:r>
              <a:rPr lang="ja-JP" altLang="en-US" sz="1800" dirty="0">
                <a:latin typeface="Yu Gothic Medium" panose="020B0400000000000000" pitchFamily="34" charset="-128"/>
                <a:ea typeface="Yu Gothic Medium" panose="020B0400000000000000" pitchFamily="34" charset="-128"/>
              </a:rPr>
              <a:t>以下を含めた様々な要素によって変わる</a:t>
            </a:r>
            <a:r>
              <a:rPr lang="en-AU" altLang="ja-JP" sz="1800" dirty="0">
                <a:latin typeface="Yu Gothic Medium" panose="020B0400000000000000" pitchFamily="34" charset="-128"/>
                <a:ea typeface="Yu Gothic Medium" panose="020B0400000000000000" pitchFamily="34" charset="-128"/>
              </a:rPr>
              <a:t>:</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樹齢</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樹勢</a:t>
            </a:r>
          </a:p>
          <a:p>
            <a:pPr marL="285750" indent="-285750">
              <a:buFont typeface="Arial" panose="020B0604020202020204" pitchFamily="34" charset="0"/>
              <a:buChar char="•"/>
            </a:pPr>
            <a:r>
              <a:rPr lang="ja-JP" altLang="en-US" sz="1800" dirty="0">
                <a:latin typeface="Yu Gothic Medium" panose="020B0400000000000000" pitchFamily="34" charset="-128"/>
                <a:ea typeface="Yu Gothic Medium" panose="020B0400000000000000" pitchFamily="34" charset="-128"/>
              </a:rPr>
              <a:t>区画の特性</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収量</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0927817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5121303" cy="1610114"/>
          </a:xfrm>
        </p:spPr>
        <p:txBody>
          <a:bodyPr/>
          <a:lstStyle/>
          <a:p>
            <a:pPr marL="0" indent="0">
              <a:spcBef>
                <a:spcPct val="0"/>
              </a:spcBef>
              <a:buNone/>
            </a:pPr>
            <a:r>
              <a:rPr lang="ja-JP" altLang="en-US" sz="1800" dirty="0">
                <a:latin typeface="Yu Gothic Medium" panose="020B0400000000000000" pitchFamily="34" charset="-128"/>
                <a:ea typeface="Yu Gothic Medium" panose="020B0400000000000000" pitchFamily="34" charset="-128"/>
              </a:rPr>
              <a:t>シラーズには成熟期が非常に重要です。</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ブドウの成熟が進むにつれ糖が蓄積し酸が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減少します。</a:t>
            </a:r>
            <a:endParaRPr lang="en-AU" altLang="ja-JP" sz="1800" dirty="0">
              <a:latin typeface="Yu Gothic Medium" panose="020B0400000000000000" pitchFamily="34" charset="-128"/>
              <a:ea typeface="Yu Gothic Medium" panose="020B0400000000000000" pitchFamily="34" charset="-128"/>
            </a:endParaRPr>
          </a:p>
          <a:p>
            <a:pPr marL="0" indent="0">
              <a:spcBef>
                <a:spcPct val="0"/>
              </a:spcBef>
              <a:buNone/>
            </a:pPr>
            <a:endParaRPr lang="ja-JP" altLang="en-US" sz="1800" dirty="0">
              <a:latin typeface="Yu Gothic Medium" panose="020B0400000000000000" pitchFamily="34" charset="-128"/>
              <a:ea typeface="Yu Gothic Medium" panose="020B0400000000000000" pitchFamily="34" charset="-128"/>
            </a:endParaRPr>
          </a:p>
          <a:p>
            <a:pPr marL="0" indent="0">
              <a:spcBef>
                <a:spcPct val="0"/>
              </a:spcBef>
              <a:buNone/>
            </a:pPr>
            <a:r>
              <a:rPr lang="ja-JP" altLang="en-US" sz="1800" dirty="0">
                <a:latin typeface="Yu Gothic Medium" panose="020B0400000000000000" pitchFamily="34" charset="-128"/>
                <a:ea typeface="Yu Gothic Medium" panose="020B0400000000000000" pitchFamily="34" charset="-128"/>
              </a:rPr>
              <a:t>理想的な収穫に至るカギは糖と酸の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バランスが最適な時期を見極めることです。</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収穫</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110892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赤ワインのつくり方</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30273"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1.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収穫</a:t>
            </a:r>
          </a:p>
        </p:txBody>
      </p:sp>
      <p:sp>
        <p:nvSpPr>
          <p:cNvPr id="10" name="TextBox 9">
            <a:extLst>
              <a:ext uri="{FF2B5EF4-FFF2-40B4-BE49-F238E27FC236}">
                <a16:creationId xmlns:a16="http://schemas.microsoft.com/office/drawing/2014/main" id="{FD4C0A40-C784-6C98-6DB1-6AB956F004FC}"/>
              </a:ext>
            </a:extLst>
          </p:cNvPr>
          <p:cNvSpPr txBox="1"/>
          <p:nvPr/>
        </p:nvSpPr>
        <p:spPr>
          <a:xfrm>
            <a:off x="2952261" y="3794786"/>
            <a:ext cx="1750536" cy="523220"/>
          </a:xfrm>
          <a:prstGeom prst="rect">
            <a:avLst/>
          </a:prstGeom>
          <a:noFill/>
        </p:spPr>
        <p:txBody>
          <a:bodyPr wrap="square" rtlCol="0">
            <a:noAutofit/>
          </a:bodyPr>
          <a:lstStyle/>
          <a:p>
            <a:pPr marL="210185" marR="5080" lvl="0" indent="-198120" algn="ctr" defTabSz="914400" rtl="0" eaLnBrk="1" fontAlgn="auto" latinLnBrk="0" hangingPunct="1">
              <a:lnSpc>
                <a:spcPts val="1400"/>
              </a:lnSpc>
              <a:spcBef>
                <a:spcPts val="38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2.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除梗・破砕</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459781"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3.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発酵</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36091"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4.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圧搾</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107832" y="3880246"/>
            <a:ext cx="2493934" cy="523220"/>
          </a:xfrm>
          <a:prstGeom prst="rect">
            <a:avLst/>
          </a:prstGeom>
          <a:noFill/>
        </p:spPr>
        <p:txBody>
          <a:bodyPr wrap="square" rtlCol="0">
            <a:noAutofit/>
          </a:bodyPr>
          <a:lstStyle/>
          <a:p>
            <a:pPr marL="211454" marR="5080" lvl="0" indent="-199390" algn="ctr" defTabSz="914400" rtl="0" eaLnBrk="1" fontAlgn="auto" latinLnBrk="0" hangingPunct="1">
              <a:lnSpc>
                <a:spcPts val="1400"/>
              </a:lnSpc>
              <a:spcBef>
                <a:spcPts val="38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5.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マロラクティック発酵</a:t>
            </a:r>
          </a:p>
        </p:txBody>
      </p:sp>
      <p:sp>
        <p:nvSpPr>
          <p:cNvPr id="14" name="TextBox 13">
            <a:extLst>
              <a:ext uri="{FF2B5EF4-FFF2-40B4-BE49-F238E27FC236}">
                <a16:creationId xmlns:a16="http://schemas.microsoft.com/office/drawing/2014/main" id="{AE423F69-9936-903B-F6E5-A84915A69C6C}"/>
              </a:ext>
            </a:extLst>
          </p:cNvPr>
          <p:cNvSpPr txBox="1"/>
          <p:nvPr/>
        </p:nvSpPr>
        <p:spPr>
          <a:xfrm>
            <a:off x="2064352"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9.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瓶詰</a:t>
            </a:r>
          </a:p>
        </p:txBody>
      </p:sp>
      <p:sp>
        <p:nvSpPr>
          <p:cNvPr id="15" name="TextBox 14">
            <a:extLst>
              <a:ext uri="{FF2B5EF4-FFF2-40B4-BE49-F238E27FC236}">
                <a16:creationId xmlns:a16="http://schemas.microsoft.com/office/drawing/2014/main" id="{346DF44D-1735-505A-7262-D0FB6A411043}"/>
              </a:ext>
            </a:extLst>
          </p:cNvPr>
          <p:cNvSpPr txBox="1"/>
          <p:nvPr/>
        </p:nvSpPr>
        <p:spPr>
          <a:xfrm>
            <a:off x="4584513" y="5963370"/>
            <a:ext cx="1750536" cy="523220"/>
          </a:xfrm>
          <a:prstGeom prst="rect">
            <a:avLst/>
          </a:prstGeom>
          <a:noFill/>
        </p:spPr>
        <p:txBody>
          <a:bodyPr wrap="square" rtlCol="0">
            <a:noAutofit/>
          </a:bodyPr>
          <a:lstStyle/>
          <a:p>
            <a:pPr marL="211454" marR="5080" lvl="0" indent="-199390" algn="ctr" defTabSz="914400" rtl="0" eaLnBrk="1" fontAlgn="auto" latinLnBrk="0" hangingPunct="1">
              <a:lnSpc>
                <a:spcPts val="1400"/>
              </a:lnSpc>
              <a:spcBef>
                <a:spcPts val="38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8.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清澄・濾過</a:t>
            </a:r>
          </a:p>
        </p:txBody>
      </p:sp>
      <p:sp>
        <p:nvSpPr>
          <p:cNvPr id="16" name="TextBox 15">
            <a:extLst>
              <a:ext uri="{FF2B5EF4-FFF2-40B4-BE49-F238E27FC236}">
                <a16:creationId xmlns:a16="http://schemas.microsoft.com/office/drawing/2014/main" id="{83A77CAC-4AD9-4DED-AA8D-87246CBFD162}"/>
              </a:ext>
            </a:extLst>
          </p:cNvPr>
          <p:cNvSpPr txBox="1"/>
          <p:nvPr/>
        </p:nvSpPr>
        <p:spPr>
          <a:xfrm>
            <a:off x="7059003"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7.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熟成</a:t>
            </a:r>
          </a:p>
        </p:txBody>
      </p:sp>
      <p:sp>
        <p:nvSpPr>
          <p:cNvPr id="17" name="TextBox 16">
            <a:extLst>
              <a:ext uri="{FF2B5EF4-FFF2-40B4-BE49-F238E27FC236}">
                <a16:creationId xmlns:a16="http://schemas.microsoft.com/office/drawing/2014/main" id="{E43C4051-BC14-427D-773C-162A9C1A82BE}"/>
              </a:ext>
            </a:extLst>
          </p:cNvPr>
          <p:cNvSpPr txBox="1"/>
          <p:nvPr/>
        </p:nvSpPr>
        <p:spPr>
          <a:xfrm>
            <a:off x="9480545"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ja-JP"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6. </a:t>
            </a:r>
            <a:r>
              <a:rPr kumimoji="0" lang="ja-JP" altLang="en-US" sz="16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cs typeface="Hellix"/>
              </a:rPr>
              <a:t>ブレンド</a:t>
            </a:r>
          </a:p>
        </p:txBody>
      </p:sp>
      <p:grpSp>
        <p:nvGrpSpPr>
          <p:cNvPr id="32" name="Group 31">
            <a:extLst>
              <a:ext uri="{FF2B5EF4-FFF2-40B4-BE49-F238E27FC236}">
                <a16:creationId xmlns:a16="http://schemas.microsoft.com/office/drawing/2014/main" id="{3FBC3C96-5F59-EEEA-9054-FD8D54574B09}"/>
              </a:ext>
            </a:extLst>
          </p:cNvPr>
          <p:cNvGrpSpPr/>
          <p:nvPr/>
        </p:nvGrpSpPr>
        <p:grpSpPr>
          <a:xfrm>
            <a:off x="1951802" y="3041619"/>
            <a:ext cx="618815" cy="177778"/>
            <a:chOff x="1962688" y="3259333"/>
            <a:chExt cx="618815" cy="177778"/>
          </a:xfrm>
        </p:grpSpPr>
        <p:cxnSp>
          <p:nvCxnSpPr>
            <p:cNvPr id="3" name="Straight Connector 2">
              <a:extLst>
                <a:ext uri="{FF2B5EF4-FFF2-40B4-BE49-F238E27FC236}">
                  <a16:creationId xmlns:a16="http://schemas.microsoft.com/office/drawing/2014/main" id="{9DFA1432-659F-BD31-D0BD-19DC619D882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riangle 30">
              <a:extLst>
                <a:ext uri="{FF2B5EF4-FFF2-40B4-BE49-F238E27FC236}">
                  <a16:creationId xmlns:a16="http://schemas.microsoft.com/office/drawing/2014/main" id="{CD991670-C99D-DA27-0700-D5FEBA6DDF6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C0B6D481-679B-578D-6E76-A005F8705977}"/>
              </a:ext>
            </a:extLst>
          </p:cNvPr>
          <p:cNvGrpSpPr/>
          <p:nvPr/>
        </p:nvGrpSpPr>
        <p:grpSpPr>
          <a:xfrm>
            <a:off x="5012502" y="3041619"/>
            <a:ext cx="618815" cy="177778"/>
            <a:chOff x="1962688" y="3259333"/>
            <a:chExt cx="618815" cy="177778"/>
          </a:xfrm>
        </p:grpSpPr>
        <p:cxnSp>
          <p:nvCxnSpPr>
            <p:cNvPr id="37" name="Straight Connector 36">
              <a:extLst>
                <a:ext uri="{FF2B5EF4-FFF2-40B4-BE49-F238E27FC236}">
                  <a16:creationId xmlns:a16="http://schemas.microsoft.com/office/drawing/2014/main" id="{CFA09D77-6353-E3F1-7213-6743233F15B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5248A150-C5D6-7E7F-7571-9DBC7580601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0CAB9CA5-AD1E-DABD-4889-538A8ED2B13A}"/>
              </a:ext>
            </a:extLst>
          </p:cNvPr>
          <p:cNvGrpSpPr/>
          <p:nvPr/>
        </p:nvGrpSpPr>
        <p:grpSpPr>
          <a:xfrm>
            <a:off x="7041327" y="3041619"/>
            <a:ext cx="618815" cy="177778"/>
            <a:chOff x="1962688" y="3259333"/>
            <a:chExt cx="618815" cy="177778"/>
          </a:xfrm>
        </p:grpSpPr>
        <p:cxnSp>
          <p:nvCxnSpPr>
            <p:cNvPr id="40" name="Straight Connector 39">
              <a:extLst>
                <a:ext uri="{FF2B5EF4-FFF2-40B4-BE49-F238E27FC236}">
                  <a16:creationId xmlns:a16="http://schemas.microsoft.com/office/drawing/2014/main" id="{32971113-2993-DD74-9B7F-67DE06386EB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5917879A-4F35-E954-0F1A-6DC1536A89F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a:extLst>
              <a:ext uri="{FF2B5EF4-FFF2-40B4-BE49-F238E27FC236}">
                <a16:creationId xmlns:a16="http://schemas.microsoft.com/office/drawing/2014/main" id="{9ACFE437-C4CA-53C9-141B-63EB65CC9F74}"/>
              </a:ext>
            </a:extLst>
          </p:cNvPr>
          <p:cNvGrpSpPr/>
          <p:nvPr/>
        </p:nvGrpSpPr>
        <p:grpSpPr>
          <a:xfrm>
            <a:off x="8987602" y="3041619"/>
            <a:ext cx="618815" cy="177778"/>
            <a:chOff x="1962688" y="3259333"/>
            <a:chExt cx="618815" cy="177778"/>
          </a:xfrm>
        </p:grpSpPr>
        <p:cxnSp>
          <p:nvCxnSpPr>
            <p:cNvPr id="43" name="Straight Connector 42">
              <a:extLst>
                <a:ext uri="{FF2B5EF4-FFF2-40B4-BE49-F238E27FC236}">
                  <a16:creationId xmlns:a16="http://schemas.microsoft.com/office/drawing/2014/main" id="{3B980DC5-A418-A211-C9D5-BA543F32BF8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4" name="Triangle 43">
              <a:extLst>
                <a:ext uri="{FF2B5EF4-FFF2-40B4-BE49-F238E27FC236}">
                  <a16:creationId xmlns:a16="http://schemas.microsoft.com/office/drawing/2014/main" id="{58764185-77E4-358A-A8F7-34833970ED7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5" name="Group 44">
            <a:extLst>
              <a:ext uri="{FF2B5EF4-FFF2-40B4-BE49-F238E27FC236}">
                <a16:creationId xmlns:a16="http://schemas.microsoft.com/office/drawing/2014/main" id="{40117DC3-3477-72CA-DF9B-E5AF8048792E}"/>
              </a:ext>
            </a:extLst>
          </p:cNvPr>
          <p:cNvGrpSpPr/>
          <p:nvPr/>
        </p:nvGrpSpPr>
        <p:grpSpPr>
          <a:xfrm rot="10800000">
            <a:off x="11078845" y="5212978"/>
            <a:ext cx="618815" cy="177778"/>
            <a:chOff x="1962688" y="3259333"/>
            <a:chExt cx="618815" cy="177778"/>
          </a:xfrm>
        </p:grpSpPr>
        <p:cxnSp>
          <p:nvCxnSpPr>
            <p:cNvPr id="46" name="Straight Connector 45">
              <a:extLst>
                <a:ext uri="{FF2B5EF4-FFF2-40B4-BE49-F238E27FC236}">
                  <a16:creationId xmlns:a16="http://schemas.microsoft.com/office/drawing/2014/main" id="{114E9932-1E93-E039-7D34-9D9003F4193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riangle 46">
              <a:extLst>
                <a:ext uri="{FF2B5EF4-FFF2-40B4-BE49-F238E27FC236}">
                  <a16:creationId xmlns:a16="http://schemas.microsoft.com/office/drawing/2014/main" id="{A3BB7C07-4077-8267-890C-05DCD72FA20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8" name="Straight Connector 47">
            <a:extLst>
              <a:ext uri="{FF2B5EF4-FFF2-40B4-BE49-F238E27FC236}">
                <a16:creationId xmlns:a16="http://schemas.microsoft.com/office/drawing/2014/main" id="{9EC0F7C3-A9C9-33E4-4F12-5E2132778875}"/>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E5565C-5D66-B8EA-CC28-B49F200F70A7}"/>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477BA311-42E4-B4B4-87AD-D7A9E9974341}"/>
              </a:ext>
            </a:extLst>
          </p:cNvPr>
          <p:cNvGrpSpPr/>
          <p:nvPr/>
        </p:nvGrpSpPr>
        <p:grpSpPr>
          <a:xfrm rot="10800000">
            <a:off x="8847033" y="5212977"/>
            <a:ext cx="618815" cy="177778"/>
            <a:chOff x="1962688" y="3259333"/>
            <a:chExt cx="618815" cy="177778"/>
          </a:xfrm>
        </p:grpSpPr>
        <p:cxnSp>
          <p:nvCxnSpPr>
            <p:cNvPr id="53" name="Straight Connector 52">
              <a:extLst>
                <a:ext uri="{FF2B5EF4-FFF2-40B4-BE49-F238E27FC236}">
                  <a16:creationId xmlns:a16="http://schemas.microsoft.com/office/drawing/2014/main" id="{2DA6B8F2-2656-B202-EA86-8F2F45E12AF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D901A7AB-2577-C837-E446-29CEA262CD8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F521B85A-B74E-60AD-D9E2-0699103FBE7B}"/>
              </a:ext>
            </a:extLst>
          </p:cNvPr>
          <p:cNvGrpSpPr/>
          <p:nvPr/>
        </p:nvGrpSpPr>
        <p:grpSpPr>
          <a:xfrm rot="10800000">
            <a:off x="6383233" y="5212977"/>
            <a:ext cx="618815" cy="177778"/>
            <a:chOff x="1962688" y="3259333"/>
            <a:chExt cx="618815" cy="177778"/>
          </a:xfrm>
        </p:grpSpPr>
        <p:cxnSp>
          <p:nvCxnSpPr>
            <p:cNvPr id="56" name="Straight Connector 55">
              <a:extLst>
                <a:ext uri="{FF2B5EF4-FFF2-40B4-BE49-F238E27FC236}">
                  <a16:creationId xmlns:a16="http://schemas.microsoft.com/office/drawing/2014/main" id="{1DE06B90-8EBF-60AA-EED7-1EBDAE86F11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E181C969-3361-67F5-127E-B3A2D9B2C3F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8" name="Group 57">
            <a:extLst>
              <a:ext uri="{FF2B5EF4-FFF2-40B4-BE49-F238E27FC236}">
                <a16:creationId xmlns:a16="http://schemas.microsoft.com/office/drawing/2014/main" id="{D3F3164E-64D4-268A-6CCE-38FB533FD5C9}"/>
              </a:ext>
            </a:extLst>
          </p:cNvPr>
          <p:cNvGrpSpPr/>
          <p:nvPr/>
        </p:nvGrpSpPr>
        <p:grpSpPr>
          <a:xfrm rot="10800000">
            <a:off x="4033733" y="5212977"/>
            <a:ext cx="618815" cy="177778"/>
            <a:chOff x="1962688" y="3259333"/>
            <a:chExt cx="618815" cy="177778"/>
          </a:xfrm>
        </p:grpSpPr>
        <p:cxnSp>
          <p:nvCxnSpPr>
            <p:cNvPr id="59" name="Straight Connector 58">
              <a:extLst>
                <a:ext uri="{FF2B5EF4-FFF2-40B4-BE49-F238E27FC236}">
                  <a16:creationId xmlns:a16="http://schemas.microsoft.com/office/drawing/2014/main" id="{460BFE7B-295E-052C-CEFF-E00E54E912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riangle 59">
              <a:extLst>
                <a:ext uri="{FF2B5EF4-FFF2-40B4-BE49-F238E27FC236}">
                  <a16:creationId xmlns:a16="http://schemas.microsoft.com/office/drawing/2014/main" id="{90D82399-17B7-A593-FBBF-C27E754B83B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4491CC69-A678-D996-3AA2-F39D8614B3A9}"/>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5" name="Picture 4" descr="A cartoon of a machine with grapes&#10;&#10;AI-generated content may be incorrect.">
            <a:extLst>
              <a:ext uri="{FF2B5EF4-FFF2-40B4-BE49-F238E27FC236}">
                <a16:creationId xmlns:a16="http://schemas.microsoft.com/office/drawing/2014/main" id="{25DBD7A4-9F3A-F9F9-2DC6-96FD44ADD57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 name="Picture 6" descr="A cartoon of a bucket of purple food&#10;&#10;AI-generated content may be incorrect.">
            <a:extLst>
              <a:ext uri="{FF2B5EF4-FFF2-40B4-BE49-F238E27FC236}">
                <a16:creationId xmlns:a16="http://schemas.microsoft.com/office/drawing/2014/main" id="{262BBE2A-F2BD-B481-87A5-92F1E3C939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22" name="Picture 21">
            <a:extLst>
              <a:ext uri="{FF2B5EF4-FFF2-40B4-BE49-F238E27FC236}">
                <a16:creationId xmlns:a16="http://schemas.microsoft.com/office/drawing/2014/main" id="{F9F727BE-5D8E-DA61-A0D7-DA3AABFA16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24" name="Picture 23">
            <a:extLst>
              <a:ext uri="{FF2B5EF4-FFF2-40B4-BE49-F238E27FC236}">
                <a16:creationId xmlns:a16="http://schemas.microsoft.com/office/drawing/2014/main" id="{54496764-A8EB-8523-D8A0-87DCA1D3CC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26" name="Picture 25">
            <a:extLst>
              <a:ext uri="{FF2B5EF4-FFF2-40B4-BE49-F238E27FC236}">
                <a16:creationId xmlns:a16="http://schemas.microsoft.com/office/drawing/2014/main" id="{B1E98646-929A-2768-D732-57D42695F4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28" name="Picture 27">
            <a:extLst>
              <a:ext uri="{FF2B5EF4-FFF2-40B4-BE49-F238E27FC236}">
                <a16:creationId xmlns:a16="http://schemas.microsoft.com/office/drawing/2014/main" id="{3F1A55B6-9FEB-FD78-4646-E074033FCD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29" name="Picture 28">
            <a:extLst>
              <a:ext uri="{FF2B5EF4-FFF2-40B4-BE49-F238E27FC236}">
                <a16:creationId xmlns:a16="http://schemas.microsoft.com/office/drawing/2014/main" id="{DC1B0715-15B0-1DD5-A40B-5667CE35A2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30" name="Picture 29">
            <a:extLst>
              <a:ext uri="{FF2B5EF4-FFF2-40B4-BE49-F238E27FC236}">
                <a16:creationId xmlns:a16="http://schemas.microsoft.com/office/drawing/2014/main" id="{0E119662-6BCF-C636-793E-6FF894553C2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40285706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0914782"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b="1" dirty="0">
                <a:solidFill>
                  <a:schemeClr val="accent5"/>
                </a:solidFill>
                <a:latin typeface="Yu Gothic Medium" panose="020B0400000000000000" pitchFamily="34" charset="-128"/>
                <a:ea typeface="Yu Gothic Medium" panose="020B0400000000000000" pitchFamily="34" charset="-128"/>
              </a:rPr>
              <a:t>醸造</a:t>
            </a:r>
            <a:endParaRPr lang="en-AU" altLang="ja-JP" sz="4000" b="1"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シラーズのスタイルに影響を</a:t>
            </a:r>
            <a:br>
              <a:rPr lang="en-AU" altLang="ja-JP" sz="4800" dirty="0">
                <a:solidFill>
                  <a:schemeClr val="accent1"/>
                </a:solidFill>
                <a:latin typeface="Yu Gothic Medium" panose="020B0400000000000000" pitchFamily="34" charset="-128"/>
                <a:ea typeface="Yu Gothic Medium" panose="020B0400000000000000" pitchFamily="34" charset="-128"/>
              </a:rPr>
            </a:br>
            <a:r>
              <a:rPr lang="ja-JP" altLang="en-US" sz="4800" dirty="0">
                <a:solidFill>
                  <a:schemeClr val="accent1"/>
                </a:solidFill>
                <a:latin typeface="Yu Gothic Medium" panose="020B0400000000000000" pitchFamily="34" charset="-128"/>
                <a:ea typeface="Yu Gothic Medium" panose="020B0400000000000000" pitchFamily="34" charset="-128"/>
              </a:rPr>
              <a:t>与えるテクニック</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64407" y="6083685"/>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全房発酵</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6083685"/>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梗の追加</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220732" y="6083685"/>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カーボニック・</a:t>
            </a:r>
            <a:endParaRPr lang="en-US"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マセレーション</a:t>
            </a:r>
            <a:endParaRPr lang="en-AU" sz="16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288240" y="6083685"/>
            <a:ext cx="20110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マロラクティック発酵</a:t>
            </a:r>
            <a:endParaRPr lang="en-AU" sz="16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9788134" y="6083685"/>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自然酵母による発酵</a:t>
            </a:r>
            <a:endParaRPr lang="en-AU" sz="1600" dirty="0">
              <a:latin typeface="Yu Gothic Medium" panose="020B0400000000000000" pitchFamily="34" charset="-128"/>
              <a:ea typeface="Yu Gothic Medium" panose="020B0400000000000000" pitchFamily="34" charset="-128"/>
            </a:endParaRPr>
          </a:p>
        </p:txBody>
      </p:sp>
      <p:sp>
        <p:nvSpPr>
          <p:cNvPr id="37" name="Oval 36">
            <a:extLst>
              <a:ext uri="{FF2B5EF4-FFF2-40B4-BE49-F238E27FC236}">
                <a16:creationId xmlns:a16="http://schemas.microsoft.com/office/drawing/2014/main" id="{C44F6AB0-7282-EECF-AB4C-8EF38D8B5A86}"/>
              </a:ext>
            </a:extLst>
          </p:cNvPr>
          <p:cNvSpPr/>
          <p:nvPr/>
        </p:nvSpPr>
        <p:spPr>
          <a:xfrm>
            <a:off x="1503902" y="2672160"/>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1503903" y="2890615"/>
            <a:ext cx="852407" cy="461665"/>
          </a:xfrm>
          <a:prstGeom prst="rect">
            <a:avLst/>
          </a:prstGeom>
          <a:noFill/>
        </p:spPr>
        <p:txBody>
          <a:bodyPr wrap="square" rtlCol="0">
            <a:spAutoFit/>
          </a:bodyPr>
          <a:lstStyle/>
          <a:p>
            <a:pPr algn="ctr"/>
            <a:r>
              <a:rPr lang="ja-JP" altLang="en-US" sz="1200" dirty="0">
                <a:solidFill>
                  <a:schemeClr val="bg1"/>
                </a:solidFill>
                <a:latin typeface="Yu Gothic Medium" panose="020B0400000000000000" pitchFamily="34" charset="-128"/>
                <a:ea typeface="Yu Gothic Medium" panose="020B0400000000000000" pitchFamily="34" charset="-128"/>
              </a:rPr>
              <a:t>除梗</a:t>
            </a:r>
            <a:endParaRPr lang="en-US" altLang="ja-JP" sz="1200" dirty="0">
              <a:solidFill>
                <a:schemeClr val="bg1"/>
              </a:solidFill>
              <a:latin typeface="Yu Gothic Medium" panose="020B0400000000000000" pitchFamily="34" charset="-128"/>
              <a:ea typeface="Yu Gothic Medium" panose="020B0400000000000000" pitchFamily="34" charset="-128"/>
            </a:endParaRPr>
          </a:p>
          <a:p>
            <a:pPr algn="ctr"/>
            <a:r>
              <a:rPr lang="ja-JP" altLang="en-US" sz="1200" dirty="0">
                <a:solidFill>
                  <a:schemeClr val="bg1"/>
                </a:solidFill>
                <a:latin typeface="Yu Gothic Medium" panose="020B0400000000000000" pitchFamily="34" charset="-128"/>
                <a:ea typeface="Yu Gothic Medium" panose="020B0400000000000000" pitchFamily="34" charset="-128"/>
              </a:rPr>
              <a:t>しない</a:t>
            </a:r>
            <a:endParaRPr lang="en-US" sz="1200" dirty="0">
              <a:solidFill>
                <a:schemeClr val="bg1"/>
              </a:solidFill>
              <a:latin typeface="Yu Gothic Medium" panose="020B0400000000000000" pitchFamily="34" charset="-128"/>
              <a:ea typeface="Yu Gothic Medium" panose="020B0400000000000000" pitchFamily="34" charset="-128"/>
            </a:endParaRPr>
          </a:p>
        </p:txBody>
      </p:sp>
      <p:sp>
        <p:nvSpPr>
          <p:cNvPr id="39" name="Oval 38">
            <a:extLst>
              <a:ext uri="{FF2B5EF4-FFF2-40B4-BE49-F238E27FC236}">
                <a16:creationId xmlns:a16="http://schemas.microsoft.com/office/drawing/2014/main" id="{B512BD0F-9AB0-D7B0-089A-59E32DC853A2}"/>
              </a:ext>
            </a:extLst>
          </p:cNvPr>
          <p:cNvSpPr/>
          <p:nvPr/>
        </p:nvSpPr>
        <p:spPr>
          <a:xfrm>
            <a:off x="4200608"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0" name="TextBox 39">
            <a:extLst>
              <a:ext uri="{FF2B5EF4-FFF2-40B4-BE49-F238E27FC236}">
                <a16:creationId xmlns:a16="http://schemas.microsoft.com/office/drawing/2014/main" id="{3320C60F-A06E-1B81-756D-C86FF1C42820}"/>
              </a:ext>
            </a:extLst>
          </p:cNvPr>
          <p:cNvSpPr txBox="1"/>
          <p:nvPr/>
        </p:nvSpPr>
        <p:spPr>
          <a:xfrm>
            <a:off x="4200608" y="2887220"/>
            <a:ext cx="852407" cy="461665"/>
          </a:xfrm>
          <a:prstGeom prst="rect">
            <a:avLst/>
          </a:prstGeom>
          <a:noFill/>
        </p:spPr>
        <p:txBody>
          <a:bodyPr wrap="square" rtlCol="0">
            <a:spAutoFit/>
          </a:bodyPr>
          <a:lstStyle/>
          <a:p>
            <a:pPr algn="ctr"/>
            <a:r>
              <a:rPr lang="ja-JP" altLang="en-US" sz="1200" dirty="0">
                <a:solidFill>
                  <a:schemeClr val="bg1"/>
                </a:solidFill>
                <a:latin typeface="Yu Gothic Medium" panose="020B0400000000000000" pitchFamily="34" charset="-128"/>
                <a:ea typeface="Yu Gothic Medium" panose="020B0400000000000000" pitchFamily="34" charset="-128"/>
              </a:rPr>
              <a:t>梗を</a:t>
            </a:r>
            <a:endParaRPr lang="en-US" altLang="ja-JP" sz="1200" dirty="0">
              <a:solidFill>
                <a:schemeClr val="bg1"/>
              </a:solidFill>
              <a:latin typeface="Yu Gothic Medium" panose="020B0400000000000000" pitchFamily="34" charset="-128"/>
              <a:ea typeface="Yu Gothic Medium" panose="020B0400000000000000" pitchFamily="34" charset="-128"/>
            </a:endParaRPr>
          </a:p>
          <a:p>
            <a:pPr algn="ctr"/>
            <a:r>
              <a:rPr lang="ja-JP" altLang="en-US" sz="1200" dirty="0">
                <a:solidFill>
                  <a:schemeClr val="bg1"/>
                </a:solidFill>
                <a:latin typeface="Yu Gothic Medium" panose="020B0400000000000000" pitchFamily="34" charset="-128"/>
                <a:ea typeface="Yu Gothic Medium" panose="020B0400000000000000" pitchFamily="34" charset="-128"/>
              </a:rPr>
              <a:t>追加</a:t>
            </a:r>
            <a:endParaRPr lang="en-US" sz="1200" dirty="0">
              <a:solidFill>
                <a:schemeClr val="bg1"/>
              </a:solidFill>
              <a:latin typeface="Yu Gothic Medium" panose="020B0400000000000000" pitchFamily="34" charset="-128"/>
              <a:ea typeface="Yu Gothic Medium" panose="020B0400000000000000" pitchFamily="34" charset="-128"/>
            </a:endParaRPr>
          </a:p>
        </p:txBody>
      </p:sp>
      <p:sp>
        <p:nvSpPr>
          <p:cNvPr id="41" name="Oval 40">
            <a:extLst>
              <a:ext uri="{FF2B5EF4-FFF2-40B4-BE49-F238E27FC236}">
                <a16:creationId xmlns:a16="http://schemas.microsoft.com/office/drawing/2014/main" id="{9B76B847-F886-1BF3-05DF-70D5588FC7ED}"/>
              </a:ext>
            </a:extLst>
          </p:cNvPr>
          <p:cNvSpPr/>
          <p:nvPr/>
        </p:nvSpPr>
        <p:spPr>
          <a:xfrm>
            <a:off x="6436839" y="2418927"/>
            <a:ext cx="1191972" cy="11886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238872" y="2606780"/>
            <a:ext cx="1620256" cy="830997"/>
          </a:xfrm>
          <a:prstGeom prst="rect">
            <a:avLst/>
          </a:prstGeom>
          <a:noFill/>
        </p:spPr>
        <p:txBody>
          <a:bodyPr wrap="square" rtlCol="0">
            <a:spAutoFit/>
          </a:bodyPr>
          <a:lstStyle/>
          <a:p>
            <a:pPr algn="ctr"/>
            <a:r>
              <a:rPr lang="ja-JP" altLang="en-US" sz="1200" dirty="0">
                <a:solidFill>
                  <a:schemeClr val="bg1"/>
                </a:solidFill>
                <a:latin typeface="Yu Gothic Medium" panose="020B0400000000000000" pitchFamily="34" charset="-128"/>
                <a:ea typeface="Yu Gothic Medium" panose="020B0400000000000000" pitchFamily="34" charset="-128"/>
              </a:rPr>
              <a:t>梗がついた</a:t>
            </a:r>
            <a:br>
              <a:rPr lang="en-US" altLang="ja-JP" sz="1200" dirty="0">
                <a:solidFill>
                  <a:schemeClr val="bg1"/>
                </a:solidFill>
                <a:latin typeface="Yu Gothic Medium" panose="020B0400000000000000" pitchFamily="34" charset="-128"/>
                <a:ea typeface="Yu Gothic Medium" panose="020B0400000000000000" pitchFamily="34" charset="-128"/>
              </a:rPr>
            </a:br>
            <a:r>
              <a:rPr lang="ja-JP" altLang="en-US" sz="1200" dirty="0">
                <a:solidFill>
                  <a:schemeClr val="bg1"/>
                </a:solidFill>
                <a:latin typeface="Yu Gothic Medium" panose="020B0400000000000000" pitchFamily="34" charset="-128"/>
                <a:ea typeface="Yu Gothic Medium" panose="020B0400000000000000" pitchFamily="34" charset="-128"/>
              </a:rPr>
              <a:t>ままの</a:t>
            </a:r>
            <a:endParaRPr lang="en-US" altLang="ja-JP" sz="1200" dirty="0">
              <a:solidFill>
                <a:schemeClr val="bg1"/>
              </a:solidFill>
              <a:latin typeface="Yu Gothic Medium" panose="020B0400000000000000" pitchFamily="34" charset="-128"/>
              <a:ea typeface="Yu Gothic Medium" panose="020B0400000000000000" pitchFamily="34" charset="-128"/>
            </a:endParaRPr>
          </a:p>
          <a:p>
            <a:pPr algn="ctr"/>
            <a:r>
              <a:rPr lang="ja-JP" altLang="en-US" sz="1200" dirty="0">
                <a:solidFill>
                  <a:schemeClr val="bg1"/>
                </a:solidFill>
                <a:latin typeface="Yu Gothic Medium" panose="020B0400000000000000" pitchFamily="34" charset="-128"/>
                <a:ea typeface="Yu Gothic Medium" panose="020B0400000000000000" pitchFamily="34" charset="-128"/>
              </a:rPr>
              <a:t>ブドウの房を</a:t>
            </a:r>
            <a:endParaRPr lang="en-US" altLang="ja-JP" sz="1200" dirty="0">
              <a:solidFill>
                <a:schemeClr val="bg1"/>
              </a:solidFill>
              <a:latin typeface="Yu Gothic Medium" panose="020B0400000000000000" pitchFamily="34" charset="-128"/>
              <a:ea typeface="Yu Gothic Medium" panose="020B0400000000000000" pitchFamily="34" charset="-128"/>
            </a:endParaRPr>
          </a:p>
          <a:p>
            <a:pPr algn="ctr"/>
            <a:r>
              <a:rPr lang="ja-JP" altLang="en-US" sz="1200" dirty="0">
                <a:solidFill>
                  <a:schemeClr val="bg1"/>
                </a:solidFill>
                <a:latin typeface="Yu Gothic Medium" panose="020B0400000000000000" pitchFamily="34" charset="-128"/>
                <a:ea typeface="Yu Gothic Medium" panose="020B0400000000000000" pitchFamily="34" charset="-128"/>
              </a:rPr>
              <a:t>丸ごと</a:t>
            </a:r>
            <a:endParaRPr lang="en-US" altLang="ja-JP" sz="1200" dirty="0">
              <a:solidFill>
                <a:schemeClr val="bg1"/>
              </a:solidFill>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964BFE44-FE5B-B7A8-1FE0-DE40CB424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377" y="3641629"/>
            <a:ext cx="1343189" cy="2216730"/>
          </a:xfrm>
          <a:prstGeom prst="rect">
            <a:avLst/>
          </a:prstGeom>
        </p:spPr>
      </p:pic>
      <p:pic>
        <p:nvPicPr>
          <p:cNvPr id="5" name="Picture 4">
            <a:extLst>
              <a:ext uri="{FF2B5EF4-FFF2-40B4-BE49-F238E27FC236}">
                <a16:creationId xmlns:a16="http://schemas.microsoft.com/office/drawing/2014/main" id="{0BE59E58-0BBD-F0BE-FBC9-9D78A8CA6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125" y="3641629"/>
            <a:ext cx="1343189" cy="2216730"/>
          </a:xfrm>
          <a:prstGeom prst="rect">
            <a:avLst/>
          </a:prstGeom>
        </p:spPr>
      </p:pic>
      <p:pic>
        <p:nvPicPr>
          <p:cNvPr id="7" name="Picture 6">
            <a:extLst>
              <a:ext uri="{FF2B5EF4-FFF2-40B4-BE49-F238E27FC236}">
                <a16:creationId xmlns:a16="http://schemas.microsoft.com/office/drawing/2014/main" id="{D3ACE73F-D8FF-1187-4837-DDD779174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92" y="3641629"/>
            <a:ext cx="1343189" cy="2216730"/>
          </a:xfrm>
          <a:prstGeom prst="rect">
            <a:avLst/>
          </a:prstGeom>
        </p:spPr>
      </p:pic>
      <p:pic>
        <p:nvPicPr>
          <p:cNvPr id="8" name="Graphic 7">
            <a:extLst>
              <a:ext uri="{FF2B5EF4-FFF2-40B4-BE49-F238E27FC236}">
                <a16:creationId xmlns:a16="http://schemas.microsoft.com/office/drawing/2014/main" id="{A65E1197-E5D6-E952-7D11-A59D42D7F8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9471" y="3429000"/>
            <a:ext cx="1587500" cy="2514600"/>
          </a:xfrm>
          <a:prstGeom prst="rect">
            <a:avLst/>
          </a:prstGeom>
        </p:spPr>
      </p:pic>
      <p:pic>
        <p:nvPicPr>
          <p:cNvPr id="14" name="Graphic 13">
            <a:extLst>
              <a:ext uri="{FF2B5EF4-FFF2-40B4-BE49-F238E27FC236}">
                <a16:creationId xmlns:a16="http://schemas.microsoft.com/office/drawing/2014/main" id="{32EE8767-446A-21BA-3165-E4BDCD85C14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4078" y="3683614"/>
            <a:ext cx="1358900" cy="2247900"/>
          </a:xfrm>
          <a:prstGeom prst="rect">
            <a:avLst/>
          </a:prstGeom>
        </p:spPr>
      </p:pic>
      <p:pic>
        <p:nvPicPr>
          <p:cNvPr id="15" name="Picture 14">
            <a:extLst>
              <a:ext uri="{FF2B5EF4-FFF2-40B4-BE49-F238E27FC236}">
                <a16:creationId xmlns:a16="http://schemas.microsoft.com/office/drawing/2014/main" id="{7CB56B44-2DC4-5394-6225-43521C1717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22" y="3170609"/>
            <a:ext cx="711200" cy="800100"/>
          </a:xfrm>
          <a:prstGeom prst="rect">
            <a:avLst/>
          </a:prstGeom>
        </p:spPr>
      </p:pic>
      <p:pic>
        <p:nvPicPr>
          <p:cNvPr id="16" name="Picture 15">
            <a:extLst>
              <a:ext uri="{FF2B5EF4-FFF2-40B4-BE49-F238E27FC236}">
                <a16:creationId xmlns:a16="http://schemas.microsoft.com/office/drawing/2014/main" id="{157EE422-46BF-E4C5-4C5C-C305D61C2D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19" y="3170609"/>
            <a:ext cx="707591" cy="1150662"/>
          </a:xfrm>
          <a:prstGeom prst="rect">
            <a:avLst/>
          </a:prstGeom>
        </p:spPr>
      </p:pic>
      <p:pic>
        <p:nvPicPr>
          <p:cNvPr id="17" name="Picture 16">
            <a:extLst>
              <a:ext uri="{FF2B5EF4-FFF2-40B4-BE49-F238E27FC236}">
                <a16:creationId xmlns:a16="http://schemas.microsoft.com/office/drawing/2014/main" id="{A4528422-1D99-1FBF-9820-D0C55A7DD4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74" y="2963924"/>
            <a:ext cx="894920" cy="100678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DB106-AC9C-525A-E02C-72C63CCF7FF8}"/>
              </a:ext>
            </a:extLst>
          </p:cNvPr>
          <p:cNvSpPr txBox="1"/>
          <p:nvPr/>
        </p:nvSpPr>
        <p:spPr>
          <a:xfrm>
            <a:off x="564406" y="5829071"/>
            <a:ext cx="1961817"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ヴィオニエとの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混醸</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5823602"/>
            <a:ext cx="203125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ラック・アンド・</a:t>
            </a:r>
            <a:endParaRPr lang="en-US"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リターン</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4636570" y="5844058"/>
            <a:ext cx="2716013"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（発酵後）</a:t>
            </a:r>
            <a:r>
              <a:rPr lang="en-AU" altLang="ja-JP" sz="1600" dirty="0" err="1">
                <a:latin typeface="Yu Gothic Medium" panose="020B0400000000000000" pitchFamily="34" charset="-128"/>
                <a:ea typeface="Yu Gothic Medium" panose="020B0400000000000000" pitchFamily="34" charset="-128"/>
              </a:rPr>
              <a:t>長時間の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果皮との接触・抽出</a:t>
            </a:r>
            <a:endParaRPr lang="en-AU" altLang="ja-JP" sz="16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766799" y="5823602"/>
            <a:ext cx="148224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樽での</a:t>
            </a:r>
            <a:endParaRPr lang="en-US"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熟成</a:t>
            </a:r>
            <a:endParaRPr lang="en-AU" sz="16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10079995" y="5823602"/>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瓶詰と</a:t>
            </a:r>
            <a:endParaRPr lang="en-US"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瓶内熟成</a:t>
            </a:r>
            <a:endParaRPr lang="en-AU" sz="1600" dirty="0">
              <a:latin typeface="Yu Gothic Medium" panose="020B0400000000000000" pitchFamily="34" charset="-128"/>
              <a:ea typeface="Yu Gothic Medium" panose="020B0400000000000000" pitchFamily="34" charset="-128"/>
            </a:endParaRPr>
          </a:p>
        </p:txBody>
      </p:sp>
      <p:sp>
        <p:nvSpPr>
          <p:cNvPr id="4" name="Text Placeholder 4">
            <a:extLst>
              <a:ext uri="{FF2B5EF4-FFF2-40B4-BE49-F238E27FC236}">
                <a16:creationId xmlns:a16="http://schemas.microsoft.com/office/drawing/2014/main" id="{7B6E5950-C23C-C6DA-1544-8F4BBBBB4E0A}"/>
              </a:ext>
            </a:extLst>
          </p:cNvPr>
          <p:cNvSpPr txBox="1">
            <a:spLocks/>
          </p:cNvSpPr>
          <p:nvPr/>
        </p:nvSpPr>
        <p:spPr>
          <a:xfrm>
            <a:off x="623888" y="584200"/>
            <a:ext cx="8180997"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b="1" dirty="0">
                <a:solidFill>
                  <a:schemeClr val="accent5"/>
                </a:solidFill>
                <a:latin typeface="Yu Gothic Medium" panose="020B0400000000000000" pitchFamily="34" charset="-128"/>
                <a:ea typeface="Yu Gothic Medium" panose="020B0400000000000000" pitchFamily="34" charset="-128"/>
              </a:rPr>
              <a:t>醸造</a:t>
            </a:r>
            <a:endParaRPr lang="en-AU" altLang="ja-JP" sz="4000" b="1"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シラーズのスタイルに</a:t>
            </a: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影響を与えるテクニック</a:t>
            </a:r>
            <a:endParaRPr lang="en-US" sz="4800" dirty="0">
              <a:solidFill>
                <a:schemeClr val="accent1"/>
              </a:solidFill>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54814946-741F-F69F-BDBD-AC1D62013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59" y="3405217"/>
            <a:ext cx="1332159" cy="2198527"/>
          </a:xfrm>
          <a:prstGeom prst="rect">
            <a:avLst/>
          </a:prstGeom>
        </p:spPr>
      </p:pic>
      <p:pic>
        <p:nvPicPr>
          <p:cNvPr id="5" name="Picture 4">
            <a:extLst>
              <a:ext uri="{FF2B5EF4-FFF2-40B4-BE49-F238E27FC236}">
                <a16:creationId xmlns:a16="http://schemas.microsoft.com/office/drawing/2014/main" id="{002C7113-66ED-A020-AEF1-BCBF6043E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920" y="3420264"/>
            <a:ext cx="1332159" cy="2198527"/>
          </a:xfrm>
          <a:prstGeom prst="rect">
            <a:avLst/>
          </a:prstGeom>
        </p:spPr>
      </p:pic>
      <p:pic>
        <p:nvPicPr>
          <p:cNvPr id="6" name="Picture 5">
            <a:extLst>
              <a:ext uri="{FF2B5EF4-FFF2-40B4-BE49-F238E27FC236}">
                <a16:creationId xmlns:a16="http://schemas.microsoft.com/office/drawing/2014/main" id="{D8034FA8-CA81-C43E-D4E7-442C2BB58F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005" y="3405217"/>
            <a:ext cx="1332159" cy="2198527"/>
          </a:xfrm>
          <a:prstGeom prst="rect">
            <a:avLst/>
          </a:prstGeom>
        </p:spPr>
      </p:pic>
      <p:pic>
        <p:nvPicPr>
          <p:cNvPr id="7" name="Picture 6">
            <a:extLst>
              <a:ext uri="{FF2B5EF4-FFF2-40B4-BE49-F238E27FC236}">
                <a16:creationId xmlns:a16="http://schemas.microsoft.com/office/drawing/2014/main" id="{5ADDC9A5-9629-4121-5BEE-63B195C28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35" y="3452783"/>
            <a:ext cx="2094164" cy="2133491"/>
          </a:xfrm>
          <a:prstGeom prst="rect">
            <a:avLst/>
          </a:prstGeom>
        </p:spPr>
      </p:pic>
      <p:pic>
        <p:nvPicPr>
          <p:cNvPr id="8" name="Picture 7">
            <a:extLst>
              <a:ext uri="{FF2B5EF4-FFF2-40B4-BE49-F238E27FC236}">
                <a16:creationId xmlns:a16="http://schemas.microsoft.com/office/drawing/2014/main" id="{4D9B7A27-94C0-F04E-FC70-DE00D1E08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69" y="2615761"/>
            <a:ext cx="832378" cy="1353586"/>
          </a:xfrm>
          <a:prstGeom prst="rect">
            <a:avLst/>
          </a:prstGeom>
        </p:spPr>
      </p:pic>
      <p:pic>
        <p:nvPicPr>
          <p:cNvPr id="14" name="Picture 13">
            <a:extLst>
              <a:ext uri="{FF2B5EF4-FFF2-40B4-BE49-F238E27FC236}">
                <a16:creationId xmlns:a16="http://schemas.microsoft.com/office/drawing/2014/main" id="{F471D95C-3594-8ABD-A49B-2C3B74319A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190" y="3791454"/>
            <a:ext cx="1606898" cy="1716960"/>
          </a:xfrm>
          <a:prstGeom prst="rect">
            <a:avLst/>
          </a:prstGeom>
        </p:spPr>
      </p:pic>
      <p:sp>
        <p:nvSpPr>
          <p:cNvPr id="41" name="Oval 40">
            <a:extLst>
              <a:ext uri="{FF2B5EF4-FFF2-40B4-BE49-F238E27FC236}">
                <a16:creationId xmlns:a16="http://schemas.microsoft.com/office/drawing/2014/main" id="{9B76B847-F886-1BF3-05DF-70D5588FC7ED}"/>
              </a:ext>
            </a:extLst>
          </p:cNvPr>
          <p:cNvSpPr/>
          <p:nvPr/>
        </p:nvSpPr>
        <p:spPr>
          <a:xfrm>
            <a:off x="6226429" y="2725624"/>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195314" y="2943553"/>
            <a:ext cx="916536" cy="461665"/>
          </a:xfrm>
          <a:prstGeom prst="rect">
            <a:avLst/>
          </a:prstGeom>
          <a:noFill/>
        </p:spPr>
        <p:txBody>
          <a:bodyPr wrap="square" rtlCol="0">
            <a:spAutoFit/>
          </a:bodyPr>
          <a:lstStyle/>
          <a:p>
            <a:pPr algn="ctr"/>
            <a:r>
              <a:rPr lang="ja-JP" altLang="en-US" sz="1200" dirty="0">
                <a:solidFill>
                  <a:schemeClr val="bg1"/>
                </a:solidFill>
                <a:latin typeface="Yu Gothic Medium" panose="020B0400000000000000" pitchFamily="34" charset="-128"/>
                <a:ea typeface="Yu Gothic Medium" panose="020B0400000000000000" pitchFamily="34" charset="-128"/>
              </a:rPr>
              <a:t>抽出時間</a:t>
            </a:r>
            <a:endParaRPr lang="en-US" altLang="ja-JP" sz="1200" dirty="0">
              <a:solidFill>
                <a:schemeClr val="bg1"/>
              </a:solidFill>
              <a:latin typeface="Yu Gothic Medium" panose="020B0400000000000000" pitchFamily="34" charset="-128"/>
              <a:ea typeface="Yu Gothic Medium" panose="020B0400000000000000" pitchFamily="34" charset="-128"/>
            </a:endParaRPr>
          </a:p>
          <a:p>
            <a:pPr algn="ctr"/>
            <a:r>
              <a:rPr lang="ja-JP" altLang="en-US" sz="1200" dirty="0">
                <a:solidFill>
                  <a:schemeClr val="bg1"/>
                </a:solidFill>
                <a:latin typeface="Yu Gothic Medium" panose="020B0400000000000000" pitchFamily="34" charset="-128"/>
                <a:ea typeface="Yu Gothic Medium" panose="020B0400000000000000" pitchFamily="34" charset="-128"/>
              </a:rPr>
              <a:t>の延長</a:t>
            </a:r>
            <a:endParaRPr lang="en-US" sz="12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25313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112061"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主要なシラーズの</a:t>
            </a:r>
            <a:br>
              <a:rPr lang="ja-JP" altLang="en-US">
                <a:solidFill>
                  <a:schemeClr val="accent5"/>
                </a:solidFill>
                <a:latin typeface="Yu Gothic Medium" panose="020B0400000000000000" pitchFamily="34" charset="-128"/>
                <a:ea typeface="Yu Gothic Medium" panose="020B0400000000000000" pitchFamily="34" charset="-128"/>
              </a:rPr>
            </a:br>
            <a:r>
              <a:rPr lang="ja-JP" altLang="en-US">
                <a:solidFill>
                  <a:schemeClr val="accent5"/>
                </a:solidFill>
                <a:latin typeface="Yu Gothic Medium" panose="020B0400000000000000" pitchFamily="34" charset="-128"/>
                <a:ea typeface="Yu Gothic Medium" panose="020B0400000000000000" pitchFamily="34" charset="-128"/>
              </a:rPr>
              <a:t>スタイルと</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519818"/>
            <a:ext cx="4553763" cy="1670704"/>
          </a:xfrm>
        </p:spPr>
        <p:txBody>
          <a:bodyPr/>
          <a:lstStyle/>
          <a:p>
            <a:pPr marL="0" indent="0">
              <a:spcBef>
                <a:spcPct val="0"/>
              </a:spcBef>
              <a:buNone/>
            </a:pPr>
            <a:r>
              <a:rPr lang="ja-JP" altLang="en-US" sz="1800" dirty="0">
                <a:solidFill>
                  <a:schemeClr val="bg1"/>
                </a:solidFill>
                <a:latin typeface="Yu Gothic Medium" panose="020B0400000000000000" pitchFamily="34" charset="-128"/>
                <a:ea typeface="Yu Gothic Medium" panose="020B0400000000000000" pitchFamily="34" charset="-128"/>
              </a:rPr>
              <a:t>シラーズの色調、アロマ、口当たり、</a:t>
            </a:r>
          </a:p>
          <a:p>
            <a:pPr marL="0" indent="0">
              <a:spcBef>
                <a:spcPct val="0"/>
              </a:spcBef>
              <a:buNone/>
            </a:pPr>
            <a:r>
              <a:rPr lang="ja-JP" altLang="en-US" sz="1800" dirty="0">
                <a:solidFill>
                  <a:schemeClr val="bg1"/>
                </a:solidFill>
                <a:latin typeface="Yu Gothic Medium" panose="020B0400000000000000" pitchFamily="34" charset="-128"/>
                <a:ea typeface="Yu Gothic Medium" panose="020B0400000000000000" pitchFamily="34" charset="-128"/>
              </a:rPr>
              <a:t>風味は多くの場合、ブレンドした相手の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性質によって様々な</a:t>
            </a:r>
            <a:r>
              <a:rPr lang="ja-JP" altLang="en-US" sz="1800" dirty="0">
                <a:latin typeface="Yu Gothic Medium" panose="020B0400000000000000" pitchFamily="34" charset="-128"/>
                <a:ea typeface="Yu Gothic Medium" panose="020B0400000000000000" pitchFamily="34" charset="-128"/>
              </a:rPr>
              <a:t>個性が</a:t>
            </a:r>
            <a:r>
              <a:rPr lang="ja-JP" altLang="en-US" sz="1800" dirty="0">
                <a:solidFill>
                  <a:schemeClr val="bg1"/>
                </a:solidFill>
                <a:latin typeface="Yu Gothic Medium" panose="020B0400000000000000" pitchFamily="34" charset="-128"/>
                <a:ea typeface="Yu Gothic Medium" panose="020B0400000000000000" pitchFamily="34" charset="-128"/>
              </a:rPr>
              <a:t>際立ちます</a:t>
            </a:r>
            <a:r>
              <a:rPr lang="en-AU" altLang="ja-JP" sz="1800" dirty="0">
                <a:solidFill>
                  <a:schemeClr val="bg1"/>
                </a:solidFill>
                <a:latin typeface="Yu Gothic Medium" panose="020B0400000000000000" pitchFamily="34" charset="-128"/>
                <a:ea typeface="Yu Gothic Medium" panose="020B0400000000000000" pitchFamily="34" charset="-128"/>
              </a:rPr>
              <a:t>.</a:t>
            </a:r>
            <a:endParaRPr lang="en-AU" sz="1800"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ja-JP" altLang="en-US" kern="1000" spc="-100">
                <a:latin typeface="Yu Gothic Medium" panose="020B0400000000000000" pitchFamily="34" charset="-128"/>
                <a:ea typeface="Yu Gothic Medium" panose="020B0400000000000000" pitchFamily="34" charset="-128"/>
              </a:rPr>
              <a:t>ブレンドに</a:t>
            </a:r>
          </a:p>
          <a:p>
            <a:r>
              <a:rPr lang="ja-JP" altLang="en-US" kern="1000" spc="-100">
                <a:latin typeface="Yu Gothic Medium" panose="020B0400000000000000" pitchFamily="34" charset="-128"/>
                <a:ea typeface="Yu Gothic Medium" panose="020B0400000000000000" pitchFamily="34" charset="-128"/>
              </a:rPr>
              <a:t>使われる品種</a:t>
            </a:r>
            <a:endParaRPr lang="en-US"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364909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97084" y="568712"/>
            <a:ext cx="5518128" cy="5755422"/>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73559263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1608004"/>
          </a:xfrm>
          <a:prstGeom prst="rect">
            <a:avLst/>
          </a:prstGeom>
          <a:noFill/>
        </p:spPr>
        <p:txBody>
          <a:bodyPr wrap="square">
            <a:spAutoFit/>
          </a:bodyPr>
          <a:lstStyle/>
          <a:p>
            <a:pPr>
              <a:lnSpc>
                <a:spcPct val="82000"/>
              </a:lnSpc>
            </a:pPr>
            <a:r>
              <a:rPr lang="ja-JP" altLang="en-US" sz="3200" dirty="0">
                <a:solidFill>
                  <a:srgbClr val="601329"/>
                </a:solidFill>
                <a:latin typeface="Yu Gothic Medium" panose="020B0400000000000000" pitchFamily="34" charset="-128"/>
                <a:ea typeface="Yu Gothic Medium" panose="020B0400000000000000" pitchFamily="34" charset="-128"/>
              </a:rPr>
              <a:t>ブレンドの一要素としての</a:t>
            </a:r>
            <a:br>
              <a:rPr lang="en-AU" altLang="ja-JP" sz="3200" dirty="0">
                <a:solidFill>
                  <a:srgbClr val="601329"/>
                </a:solidFill>
                <a:latin typeface="Yu Gothic Medium" panose="020B0400000000000000" pitchFamily="34" charset="-128"/>
                <a:ea typeface="Yu Gothic Medium" panose="020B0400000000000000" pitchFamily="34" charset="-128"/>
              </a:rPr>
            </a:br>
            <a:r>
              <a:rPr lang="ja-JP" altLang="en-US" sz="3200" dirty="0">
                <a:solidFill>
                  <a:srgbClr val="601329"/>
                </a:solidFill>
                <a:latin typeface="Yu Gothic Medium" panose="020B0400000000000000" pitchFamily="34" charset="-128"/>
                <a:ea typeface="Yu Gothic Medium" panose="020B0400000000000000" pitchFamily="34" charset="-128"/>
              </a:rPr>
              <a:t>シラーズ</a:t>
            </a:r>
            <a:br>
              <a:rPr lang="en-US" sz="6000" dirty="0">
                <a:solidFill>
                  <a:srgbClr val="B2D8BE"/>
                </a:solidFill>
                <a:latin typeface="Yu Gothic Medium" panose="020B0400000000000000" pitchFamily="34" charset="-128"/>
                <a:ea typeface="Yu Gothic Medium" panose="020B0400000000000000" pitchFamily="34" charset="-128"/>
              </a:rPr>
            </a:br>
            <a:r>
              <a:rPr lang="en-US" sz="5440" dirty="0">
                <a:solidFill>
                  <a:schemeClr val="accent5"/>
                </a:solidFill>
                <a:ea typeface="Yu Gothic Medium" panose="020B0400000000000000" pitchFamily="34" charset="-128"/>
              </a:rPr>
              <a:t>GSM</a:t>
            </a:r>
            <a:r>
              <a:rPr lang="en-US" sz="5440" dirty="0">
                <a:solidFill>
                  <a:schemeClr val="accent5"/>
                </a:solidFill>
                <a:latin typeface="Yu Gothic Medium" panose="020B0400000000000000" pitchFamily="34" charset="-128"/>
                <a:ea typeface="Yu Gothic Medium" panose="020B0400000000000000" pitchFamily="34" charset="-128"/>
              </a:rPr>
              <a:t> </a:t>
            </a:r>
            <a:r>
              <a:rPr lang="ja-JP" altLang="en-US" sz="5440" dirty="0">
                <a:solidFill>
                  <a:schemeClr val="accent5"/>
                </a:solidFill>
                <a:latin typeface="Yu Gothic Medium" panose="020B0400000000000000" pitchFamily="34" charset="-128"/>
                <a:ea typeface="Yu Gothic Medium" panose="020B0400000000000000" pitchFamily="34" charset="-128"/>
              </a:rPr>
              <a:t>ブレンド</a:t>
            </a:r>
            <a:endParaRPr lang="en-US" sz="5440" dirty="0">
              <a:solidFill>
                <a:schemeClr val="accent5"/>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1C9B686-8E5E-134C-2E0C-F1B61C8452DA}"/>
              </a:ext>
            </a:extLst>
          </p:cNvPr>
          <p:cNvCxnSpPr>
            <a:cxnSpLocks/>
          </p:cNvCxnSpPr>
          <p:nvPr/>
        </p:nvCxnSpPr>
        <p:spPr>
          <a:xfrm>
            <a:off x="4117838" y="406938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98728C0-BA5A-2456-5C25-CB56777E29B5}"/>
              </a:ext>
            </a:extLst>
          </p:cNvPr>
          <p:cNvCxnSpPr>
            <a:cxnSpLocks/>
            <a:endCxn id="31" idx="1"/>
          </p:cNvCxnSpPr>
          <p:nvPr/>
        </p:nvCxnSpPr>
        <p:spPr>
          <a:xfrm flipV="1">
            <a:off x="1916894" y="3888149"/>
            <a:ext cx="1624867" cy="51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8544044" y="778768"/>
            <a:ext cx="1677144" cy="1677144"/>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8689289" y="1284698"/>
            <a:ext cx="1426687" cy="78162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セイバリーさと明確な風味を</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与える</a:t>
            </a:r>
            <a:endParaRPr lang="en-AU" sz="1600" dirty="0">
              <a:effectLst/>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3049FEB1-ABD9-1AD3-8CEB-AE76E7F3CD8C}"/>
              </a:ext>
            </a:extLst>
          </p:cNvPr>
          <p:cNvSpPr txBox="1"/>
          <p:nvPr/>
        </p:nvSpPr>
        <p:spPr>
          <a:xfrm>
            <a:off x="3599808" y="4658454"/>
            <a:ext cx="2805709" cy="1098699"/>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寄与する要素：</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芳香</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イチゴ</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スパイス </a:t>
            </a: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5" name="TextBox 14">
            <a:extLst>
              <a:ext uri="{FF2B5EF4-FFF2-40B4-BE49-F238E27FC236}">
                <a16:creationId xmlns:a16="http://schemas.microsoft.com/office/drawing/2014/main" id="{CDFB0A93-AA4E-78C6-0A77-77FF0E67EA01}"/>
              </a:ext>
            </a:extLst>
          </p:cNvPr>
          <p:cNvSpPr txBox="1"/>
          <p:nvPr/>
        </p:nvSpPr>
        <p:spPr>
          <a:xfrm>
            <a:off x="8136610" y="2863483"/>
            <a:ext cx="1105358" cy="338554"/>
          </a:xfrm>
          <a:prstGeom prst="rect">
            <a:avLst/>
          </a:prstGeom>
          <a:noFill/>
        </p:spPr>
        <p:txBody>
          <a:bodyPr wrap="square" anchor="b">
            <a:spAutoFit/>
          </a:bodyPr>
          <a:lstStyle/>
          <a:p>
            <a:pPr algn="ctr">
              <a:spcBef>
                <a:spcPts val="217"/>
              </a:spcBef>
              <a:spcAft>
                <a:spcPts val="315"/>
              </a:spcAft>
            </a:pPr>
            <a:r>
              <a:rPr lang="ja-JP" altLang="en-US" sz="1600" b="1" dirty="0">
                <a:solidFill>
                  <a:schemeClr val="accent1"/>
                </a:solidFill>
                <a:effectLst/>
                <a:latin typeface="Yu Gothic" panose="020B0400000000000000" pitchFamily="34" charset="-128"/>
                <a:ea typeface="Yu Gothic" panose="020B0400000000000000" pitchFamily="34" charset="-128"/>
              </a:rPr>
              <a:t>シラーズ</a:t>
            </a:r>
            <a:endParaRPr lang="en-AU" sz="1600" b="1" dirty="0">
              <a:solidFill>
                <a:schemeClr val="accent1"/>
              </a:solidFill>
              <a:effectLs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D477E878-637F-EDDE-6D15-33F0333BC713}"/>
              </a:ext>
            </a:extLst>
          </p:cNvPr>
          <p:cNvCxnSpPr>
            <a:cxnSpLocks/>
          </p:cNvCxnSpPr>
          <p:nvPr/>
        </p:nvCxnSpPr>
        <p:spPr>
          <a:xfrm>
            <a:off x="9146715"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10570942" y="3026822"/>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9735109" y="3784309"/>
            <a:ext cx="2805709" cy="1630767"/>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寄与する要素：</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桑の実 </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ブルーベリー</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ブラック・オリーブ</a:t>
            </a:r>
            <a:endParaRPr lang="en-AU" sz="1600" dirty="0">
              <a:latin typeface="Yu Gothic Medium" panose="020B0400000000000000" pitchFamily="34" charset="-128"/>
              <a:ea typeface="Yu Gothic Medium" panose="020B0400000000000000" pitchFamily="34" charset="-128"/>
            </a:endParaRPr>
          </a:p>
        </p:txBody>
      </p:sp>
      <p:cxnSp>
        <p:nvCxnSpPr>
          <p:cNvPr id="19" name="Straight Connector 18">
            <a:extLst>
              <a:ext uri="{FF2B5EF4-FFF2-40B4-BE49-F238E27FC236}">
                <a16:creationId xmlns:a16="http://schemas.microsoft.com/office/drawing/2014/main" id="{19405A74-DF16-A92B-0AC6-60E2B503B505}"/>
              </a:ext>
            </a:extLst>
          </p:cNvPr>
          <p:cNvCxnSpPr>
            <a:cxnSpLocks/>
          </p:cNvCxnSpPr>
          <p:nvPr/>
        </p:nvCxnSpPr>
        <p:spPr>
          <a:xfrm>
            <a:off x="9362075" y="2461134"/>
            <a:ext cx="0" cy="565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7175715" y="4546968"/>
            <a:ext cx="6075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240A2E6-3373-9D1D-E3F7-54A08B3FC25C}"/>
              </a:ext>
            </a:extLst>
          </p:cNvPr>
          <p:cNvSpPr txBox="1"/>
          <p:nvPr/>
        </p:nvSpPr>
        <p:spPr>
          <a:xfrm>
            <a:off x="7611141" y="4393189"/>
            <a:ext cx="2037352" cy="338554"/>
          </a:xfrm>
          <a:prstGeom prst="rect">
            <a:avLst/>
          </a:prstGeom>
          <a:noFill/>
        </p:spPr>
        <p:txBody>
          <a:bodyPr wrap="square" anchor="b">
            <a:spAutoFit/>
          </a:bodyPr>
          <a:lstStyle/>
          <a:p>
            <a:pPr algn="ctr">
              <a:spcBef>
                <a:spcPts val="217"/>
              </a:spcBef>
              <a:spcAft>
                <a:spcPts val="315"/>
              </a:spcAft>
            </a:pPr>
            <a:r>
              <a:rPr lang="ja-JP" altLang="en-US" sz="1600" b="1" dirty="0">
                <a:solidFill>
                  <a:schemeClr val="accent1"/>
                </a:solidFill>
                <a:effectLst/>
                <a:latin typeface="Yu Gothic" panose="020B0400000000000000" pitchFamily="34" charset="-128"/>
                <a:ea typeface="Yu Gothic" panose="020B0400000000000000" pitchFamily="34" charset="-128"/>
              </a:rPr>
              <a:t>ムールヴェードル</a:t>
            </a:r>
            <a:endParaRPr lang="en-AU" sz="1600" b="1" dirty="0">
              <a:solidFill>
                <a:schemeClr val="accent1"/>
              </a:solidFill>
              <a:effectLst/>
              <a:latin typeface="Yu Gothic" panose="020B0400000000000000" pitchFamily="34" charset="-128"/>
              <a:ea typeface="Yu Gothic" panose="020B0400000000000000" pitchFamily="34" charset="-128"/>
            </a:endParaRPr>
          </a:p>
        </p:txBody>
      </p: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8412940" y="4806289"/>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7932059" y="5317147"/>
            <a:ext cx="2805709" cy="1098699"/>
          </a:xfrm>
          <a:prstGeom prst="rect">
            <a:avLst/>
          </a:prstGeom>
          <a:noFill/>
        </p:spPr>
        <p:txBody>
          <a:bodyPr wrap="square" anchor="t">
            <a:spAutoFit/>
          </a:bodyPr>
          <a:lstStyle/>
          <a:p>
            <a:pPr>
              <a:lnSpc>
                <a:spcPct val="82000"/>
              </a:lnSpc>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寄与する要素：</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アロマ </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長い余韻</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活力</a:t>
            </a:r>
            <a:endParaRPr lang="en-AU" sz="1600" dirty="0">
              <a:effectLst/>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6FE8C030-86F7-2EFB-2C37-C25F7E30822A}"/>
              </a:ext>
            </a:extLst>
          </p:cNvPr>
          <p:cNvSpPr/>
          <p:nvPr/>
        </p:nvSpPr>
        <p:spPr>
          <a:xfrm>
            <a:off x="1016894" y="4599692"/>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1323487" y="4985769"/>
            <a:ext cx="1186813" cy="102784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dirty="0">
                <a:effectLst/>
                <a:latin typeface="Yu Gothic" panose="020B0400000000000000" pitchFamily="34" charset="-128"/>
                <a:ea typeface="Yu Gothic" panose="020B0400000000000000" pitchFamily="34" charset="-128"/>
              </a:rPr>
              <a:t>GSM</a:t>
            </a:r>
            <a:r>
              <a:rPr lang="ja-JP" altLang="en-US" sz="1600" dirty="0">
                <a:effectLst/>
                <a:latin typeface="Yu Gothic" panose="020B0400000000000000" pitchFamily="34" charset="-128"/>
                <a:ea typeface="Yu Gothic" panose="020B0400000000000000" pitchFamily="34" charset="-128"/>
              </a:rPr>
              <a:t>品種の中で最も</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ライト・ボディの品種</a:t>
            </a:r>
            <a:endParaRPr lang="en-AU" sz="1600" dirty="0">
              <a:effectLst/>
              <a:latin typeface="Yu Gothic" panose="020B0400000000000000" pitchFamily="34" charset="-128"/>
              <a:ea typeface="Yu Gothic" panose="020B0400000000000000" pitchFamily="34" charset="-128"/>
            </a:endParaRPr>
          </a:p>
        </p:txBody>
      </p:sp>
      <p:cxnSp>
        <p:nvCxnSpPr>
          <p:cNvPr id="29" name="Straight Connector 28">
            <a:extLst>
              <a:ext uri="{FF2B5EF4-FFF2-40B4-BE49-F238E27FC236}">
                <a16:creationId xmlns:a16="http://schemas.microsoft.com/office/drawing/2014/main" id="{8D58B3B3-69DA-5092-4B8A-C8B714C920D6}"/>
              </a:ext>
            </a:extLst>
          </p:cNvPr>
          <p:cNvCxnSpPr>
            <a:cxnSpLocks/>
          </p:cNvCxnSpPr>
          <p:nvPr/>
        </p:nvCxnSpPr>
        <p:spPr>
          <a:xfrm>
            <a:off x="1916894" y="3873191"/>
            <a:ext cx="0" cy="7420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703BC2-BDA9-E902-0A0A-FCDC7F2B9D37}"/>
              </a:ext>
            </a:extLst>
          </p:cNvPr>
          <p:cNvSpPr txBox="1"/>
          <p:nvPr/>
        </p:nvSpPr>
        <p:spPr>
          <a:xfrm>
            <a:off x="3541761" y="3718872"/>
            <a:ext cx="1580580" cy="338554"/>
          </a:xfrm>
          <a:prstGeom prst="rect">
            <a:avLst/>
          </a:prstGeom>
          <a:noFill/>
        </p:spPr>
        <p:txBody>
          <a:bodyPr wrap="square" anchor="b">
            <a:spAutoFit/>
          </a:bodyPr>
          <a:lstStyle/>
          <a:p>
            <a:pPr algn="ctr">
              <a:spcBef>
                <a:spcPts val="217"/>
              </a:spcBef>
              <a:spcAft>
                <a:spcPts val="315"/>
              </a:spcAft>
            </a:pPr>
            <a:r>
              <a:rPr lang="ja-JP" altLang="en-US" sz="1600" b="1" dirty="0">
                <a:solidFill>
                  <a:schemeClr val="accent1"/>
                </a:solidFill>
                <a:effectLst/>
                <a:latin typeface="Yu Gothic" panose="020B0400000000000000" pitchFamily="34" charset="-128"/>
                <a:ea typeface="Yu Gothic" panose="020B0400000000000000" pitchFamily="34" charset="-128"/>
              </a:rPr>
              <a:t>グルナッシュ</a:t>
            </a:r>
            <a:endParaRPr lang="en-AU" sz="1600" b="1" dirty="0">
              <a:solidFill>
                <a:schemeClr val="accent1"/>
              </a:solidFill>
              <a:effectLst/>
              <a:latin typeface="Yu Gothic" panose="020B0400000000000000" pitchFamily="34" charset="-128"/>
              <a:ea typeface="Yu Gothic" panose="020B0400000000000000" pitchFamily="34" charset="-128"/>
            </a:endParaRPr>
          </a:p>
        </p:txBody>
      </p:sp>
      <p:cxnSp>
        <p:nvCxnSpPr>
          <p:cNvPr id="35" name="Straight Connector 34">
            <a:extLst>
              <a:ext uri="{FF2B5EF4-FFF2-40B4-BE49-F238E27FC236}">
                <a16:creationId xmlns:a16="http://schemas.microsoft.com/office/drawing/2014/main" id="{4AB3CD96-6CCD-FF01-7577-6810DFA27B11}"/>
              </a:ext>
            </a:extLst>
          </p:cNvPr>
          <p:cNvCxnSpPr>
            <a:cxnSpLocks/>
          </p:cNvCxnSpPr>
          <p:nvPr/>
        </p:nvCxnSpPr>
        <p:spPr>
          <a:xfrm>
            <a:off x="5060197" y="3888279"/>
            <a:ext cx="86015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96B0C25-34E2-34FE-F406-D9A0339233CC}"/>
              </a:ext>
            </a:extLst>
          </p:cNvPr>
          <p:cNvSpPr txBox="1"/>
          <p:nvPr/>
        </p:nvSpPr>
        <p:spPr>
          <a:xfrm>
            <a:off x="2666876" y="2964951"/>
            <a:ext cx="2334306" cy="584775"/>
          </a:xfrm>
          <a:prstGeom prst="rect">
            <a:avLst/>
          </a:prstGeom>
          <a:noFill/>
        </p:spPr>
        <p:txBody>
          <a:bodyPr wrap="square" anchor="b">
            <a:spAutoFit/>
          </a:bodyPr>
          <a:lstStyle/>
          <a:p>
            <a:pPr algn="ctr">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アルコール度数を</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引き上げる可能性あり</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693581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466029" cy="2130327"/>
          </a:xfrm>
          <a:prstGeom prst="rect">
            <a:avLst/>
          </a:prstGeom>
          <a:noFill/>
        </p:spPr>
        <p:txBody>
          <a:bodyPr wrap="square">
            <a:spAutoFit/>
          </a:bodyPr>
          <a:lstStyle/>
          <a:p>
            <a:pPr>
              <a:lnSpc>
                <a:spcPct val="82000"/>
              </a:lnSpc>
            </a:pPr>
            <a:r>
              <a:rPr lang="ja-JP" altLang="en-US" sz="3200" dirty="0">
                <a:solidFill>
                  <a:srgbClr val="601329"/>
                </a:solidFill>
                <a:latin typeface="Yu Gothic Medium" panose="020B0400000000000000" pitchFamily="34" charset="-128"/>
                <a:ea typeface="Yu Gothic Medium" panose="020B0400000000000000" pitchFamily="34" charset="-128"/>
              </a:rPr>
              <a:t>対等なブレンド・パートナーとしてのシラーズ</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シラーズ・</a:t>
            </a:r>
            <a:br>
              <a:rPr lang="en-AU" altLang="ja-JP" sz="4800" dirty="0">
                <a:solidFill>
                  <a:schemeClr val="accent5"/>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カベルネ ブレンド</a:t>
            </a:r>
            <a:endParaRPr lang="en-US" sz="4800" dirty="0">
              <a:solidFill>
                <a:schemeClr val="accent5"/>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9144000" y="4043089"/>
            <a:ext cx="1402027" cy="140202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9224629" y="4340466"/>
            <a:ext cx="1240768" cy="8072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複雑</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かつ</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力強い</a:t>
            </a:r>
            <a:endParaRPr lang="en-AU" sz="1600" dirty="0">
              <a:effectLst/>
              <a:latin typeface="Yu Gothic" panose="020B0400000000000000" pitchFamily="34" charset="-128"/>
              <a:ea typeface="Yu Gothic" panose="020B0400000000000000" pitchFamily="34" charset="-128"/>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CABERNET</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7524525" y="2149442"/>
            <a:ext cx="4161677" cy="1323439"/>
          </a:xfrm>
          <a:prstGeom prst="rect">
            <a:avLst/>
          </a:prstGeom>
          <a:noFill/>
        </p:spPr>
        <p:txBody>
          <a:bodyPr wrap="square" anchor="b">
            <a:spAutoFit/>
          </a:bodyPr>
          <a:lstStyle/>
          <a:p>
            <a:pPr>
              <a:spcBef>
                <a:spcPts val="150"/>
              </a:spcBef>
              <a:spcAft>
                <a:spcPts val="315"/>
              </a:spcAft>
              <a:buClr>
                <a:schemeClr val="accent3"/>
              </a:buClr>
            </a:pPr>
            <a:r>
              <a:rPr lang="ja-JP" altLang="en-US" sz="1600" b="1" dirty="0">
                <a:effectLst/>
                <a:latin typeface="Yu Gothic" panose="020B0400000000000000" pitchFamily="34" charset="-128"/>
                <a:ea typeface="Yu Gothic" panose="020B0400000000000000" pitchFamily="34" charset="-128"/>
              </a:rPr>
              <a:t>グランジを生み出した後、</a:t>
            </a:r>
            <a:br>
              <a:rPr lang="en-AU" altLang="ja-JP" sz="1600" b="1" dirty="0">
                <a:effectLst/>
                <a:latin typeface="Yu Gothic" panose="020B0400000000000000" pitchFamily="34" charset="-128"/>
                <a:ea typeface="Yu Gothic" panose="020B0400000000000000" pitchFamily="34" charset="-128"/>
              </a:rPr>
            </a:br>
            <a:r>
              <a:rPr lang="ja-JP" altLang="en-US" sz="1600" dirty="0">
                <a:latin typeface="Yu Gothic Medium" panose="020B0400000000000000" pitchFamily="34" charset="-128"/>
                <a:ea typeface="Yu Gothic Medium" panose="020B0400000000000000" pitchFamily="34" charset="-128"/>
              </a:rPr>
              <a:t>シューバートはペンフォールズ・</a:t>
            </a:r>
            <a:r>
              <a:rPr lang="en-AU" sz="1600" dirty="0">
                <a:latin typeface="Yu Gothic Medium" panose="020B0400000000000000" pitchFamily="34" charset="-128"/>
                <a:ea typeface="Yu Gothic Medium" panose="020B0400000000000000" pitchFamily="34" charset="-128"/>
              </a:rPr>
              <a:t>Bin 389</a:t>
            </a:r>
            <a:r>
              <a:rPr lang="ja-JP" altLang="en-US" sz="1600" dirty="0">
                <a:latin typeface="Yu Gothic Medium" panose="020B0400000000000000" pitchFamily="34" charset="-128"/>
                <a:ea typeface="Yu Gothic Medium" panose="020B0400000000000000" pitchFamily="34" charset="-128"/>
              </a:rPr>
              <a:t>のファースト・ヴィンテージを造り複数産地のブドウをブレンド。そのスタイルは多くの支持と人気を博す。</a:t>
            </a:r>
            <a:endParaRPr lang="en-AU" sz="1600" dirty="0">
              <a:effectLst/>
              <a:latin typeface="Yu Gothic Medium" panose="020B0400000000000000" pitchFamily="34" charset="-128"/>
              <a:ea typeface="Yu Gothic Medium" panose="020B0400000000000000" pitchFamily="34" charset="-128"/>
            </a:endParaRPr>
          </a:p>
        </p:txBody>
      </p:sp>
      <p:cxnSp>
        <p:nvCxnSpPr>
          <p:cNvPr id="21" name="Straight Connector 20">
            <a:extLst>
              <a:ext uri="{FF2B5EF4-FFF2-40B4-BE49-F238E27FC236}">
                <a16:creationId xmlns:a16="http://schemas.microsoft.com/office/drawing/2014/main" id="{7892DD67-16CD-C320-E0B8-93D8708BA04F}"/>
              </a:ext>
            </a:extLst>
          </p:cNvPr>
          <p:cNvCxnSpPr>
            <a:cxnSpLocks/>
            <a:endCxn id="7" idx="2"/>
          </p:cNvCxnSpPr>
          <p:nvPr/>
        </p:nvCxnSpPr>
        <p:spPr>
          <a:xfrm>
            <a:off x="7160439" y="4744103"/>
            <a:ext cx="19835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9852913" y="5458558"/>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9038210" y="5884520"/>
            <a:ext cx="2275552" cy="338554"/>
          </a:xfrm>
          <a:prstGeom prst="rect">
            <a:avLst/>
          </a:prstGeom>
          <a:noFill/>
        </p:spPr>
        <p:txBody>
          <a:bodyPr wrap="square" anchor="t">
            <a:spAutoFit/>
          </a:bodyPr>
          <a:lstStyle/>
          <a:p>
            <a:pPr>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長期熟成による魅力</a:t>
            </a:r>
            <a:endParaRPr lang="en-AU" sz="1600" dirty="0">
              <a:effectLst/>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6FE8C030-86F7-2EFB-2C37-C25F7E30822A}"/>
              </a:ext>
            </a:extLst>
          </p:cNvPr>
          <p:cNvSpPr/>
          <p:nvPr/>
        </p:nvSpPr>
        <p:spPr>
          <a:xfrm>
            <a:off x="2777661" y="3815052"/>
            <a:ext cx="1972036" cy="197203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2765409" y="4398766"/>
            <a:ext cx="1972039" cy="8072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超人気の</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オーストラリア</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ブレンド</a:t>
            </a:r>
            <a:endParaRPr lang="en-AU" sz="1600" dirty="0">
              <a:effectLst/>
              <a:latin typeface="Yu Gothic" panose="020B0400000000000000" pitchFamily="34" charset="-128"/>
              <a:ea typeface="Yu Gothic" panose="020B0400000000000000" pitchFamily="34" charset="-128"/>
            </a:endParaRPr>
          </a:p>
        </p:txBody>
      </p: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4737448" y="4768571"/>
            <a:ext cx="11519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1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2130327"/>
          </a:xfrm>
          <a:prstGeom prst="rect">
            <a:avLst/>
          </a:prstGeom>
          <a:noFill/>
        </p:spPr>
        <p:txBody>
          <a:bodyPr wrap="square">
            <a:spAutoFit/>
          </a:bodyPr>
          <a:lstStyle/>
          <a:p>
            <a:pPr>
              <a:lnSpc>
                <a:spcPct val="82000"/>
              </a:lnSpc>
            </a:pPr>
            <a:r>
              <a:rPr lang="ja-JP" altLang="en-US" sz="3200" dirty="0">
                <a:solidFill>
                  <a:srgbClr val="601329"/>
                </a:solidFill>
                <a:latin typeface="Yu Gothic Medium" panose="020B0400000000000000" pitchFamily="34" charset="-128"/>
                <a:ea typeface="Yu Gothic Medium" panose="020B0400000000000000" pitchFamily="34" charset="-128"/>
              </a:rPr>
              <a:t>ブレンドの主要品種としてのシラーズ</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accent5"/>
                </a:solidFill>
                <a:latin typeface="Yu Gothic Medium" panose="020B0400000000000000" pitchFamily="34" charset="-128"/>
                <a:ea typeface="Yu Gothic Medium" panose="020B0400000000000000" pitchFamily="34" charset="-128"/>
              </a:rPr>
              <a:t>シラーズ・ヴィオニエ ブレンド</a:t>
            </a:r>
            <a:endParaRPr lang="en-US" sz="4800" dirty="0">
              <a:solidFill>
                <a:schemeClr val="accent5"/>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1955922" y="4962613"/>
            <a:ext cx="1402027" cy="140202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2052709" y="5287240"/>
            <a:ext cx="1240768" cy="8072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ヴィオニエを</a:t>
            </a:r>
          </a:p>
          <a:p>
            <a:pPr algn="ctr">
              <a:lnSpc>
                <a:spcPct val="100000"/>
              </a:lnSpc>
              <a:spcBef>
                <a:spcPts val="217"/>
              </a:spcBef>
            </a:pPr>
            <a:r>
              <a:rPr lang="en-US" altLang="ja-JP" sz="1600" dirty="0">
                <a:effectLst/>
                <a:latin typeface="Yu Gothic" panose="020B0400000000000000" pitchFamily="34" charset="-128"/>
                <a:ea typeface="Yu Gothic" panose="020B0400000000000000" pitchFamily="34" charset="-128"/>
              </a:rPr>
              <a:t>5</a:t>
            </a:r>
            <a:r>
              <a:rPr lang="ja-JP" altLang="en-US" sz="1600" dirty="0">
                <a:effectLst/>
                <a:latin typeface="Yu Gothic" panose="020B0400000000000000" pitchFamily="34" charset="-128"/>
                <a:ea typeface="Yu Gothic" panose="020B0400000000000000" pitchFamily="34" charset="-128"/>
              </a:rPr>
              <a:t>％まで</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加える</a:t>
            </a:r>
            <a:endParaRPr lang="en-AU" sz="1600" dirty="0">
              <a:effectLst/>
              <a:latin typeface="Yu Gothic" panose="020B0400000000000000" pitchFamily="34" charset="-128"/>
              <a:ea typeface="Yu Gothic" panose="020B0400000000000000" pitchFamily="34" charset="-128"/>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 VIOGNIER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173311" y="2128149"/>
            <a:ext cx="3282568" cy="1427186"/>
          </a:xfrm>
          <a:prstGeom prst="rect">
            <a:avLst/>
          </a:prstGeom>
          <a:noFill/>
        </p:spPr>
        <p:txBody>
          <a:bodyPr wrap="square" anchor="b">
            <a:spAutoFit/>
          </a:bodyPr>
          <a:lstStyle/>
          <a:p>
            <a:pPr>
              <a:spcBef>
                <a:spcPts val="150"/>
              </a:spcBef>
              <a:spcAft>
                <a:spcPts val="315"/>
              </a:spcAft>
              <a:buClr>
                <a:schemeClr val="accent3"/>
              </a:buClr>
            </a:pPr>
            <a:r>
              <a:rPr lang="ja-JP" altLang="en-US" sz="1600" b="1" dirty="0">
                <a:effectLst/>
                <a:latin typeface="Yu Gothic Medium" panose="020B0500000000000000" pitchFamily="34" charset="-128"/>
                <a:ea typeface="Yu Gothic Medium" panose="020B0500000000000000" pitchFamily="34" charset="-128"/>
              </a:rPr>
              <a:t>ごく少量のヴィオニエが</a:t>
            </a:r>
            <a:br>
              <a:rPr lang="en-AU" altLang="ja-JP" sz="1600" b="1" dirty="0">
                <a:effectLst/>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アロマを際立たせ、ワインに</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艶めかしさ</a:t>
            </a:r>
            <a:endParaRPr lang="en-AU" altLang="ja-JP" sz="1600"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芳香</a:t>
            </a:r>
          </a:p>
          <a:p>
            <a:pPr>
              <a:spcBef>
                <a:spcPts val="150"/>
              </a:spcBef>
              <a:spcAft>
                <a:spcPts val="315"/>
              </a:spcAft>
              <a:buClr>
                <a:schemeClr val="accent3"/>
              </a:buClr>
            </a:pPr>
            <a:r>
              <a:rPr lang="ja-JP" altLang="en-US" sz="1600" dirty="0">
                <a:latin typeface="Yu Gothic Medium" panose="020B0500000000000000" pitchFamily="34" charset="-128"/>
                <a:ea typeface="Yu Gothic Medium" panose="020B0500000000000000" pitchFamily="34" charset="-128"/>
              </a:rPr>
              <a:t>を与える</a:t>
            </a:r>
            <a:endParaRPr lang="en-AU" sz="1600" dirty="0">
              <a:effectLst/>
              <a:latin typeface="Yu Gothic Medium" panose="020B0500000000000000" pitchFamily="34" charset="-128"/>
              <a:ea typeface="Yu Gothic Medium" panose="020B0500000000000000" pitchFamily="34" charset="-128"/>
            </a:endParaRPr>
          </a:p>
        </p:txBody>
      </p: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3441163" y="5685578"/>
            <a:ext cx="56631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flipH="1">
            <a:off x="7160439" y="4962613"/>
            <a:ext cx="26924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2969023" y="3181452"/>
            <a:ext cx="289043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6BA5089-E2D1-ECFE-934F-7129FDA0FC05}"/>
              </a:ext>
            </a:extLst>
          </p:cNvPr>
          <p:cNvCxnSpPr>
            <a:cxnSpLocks/>
          </p:cNvCxnSpPr>
          <p:nvPr/>
        </p:nvCxnSpPr>
        <p:spPr>
          <a:xfrm>
            <a:off x="2970560" y="3185116"/>
            <a:ext cx="0" cy="2438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9850433-E505-2C06-CA61-64A9A14464E1}"/>
              </a:ext>
            </a:extLst>
          </p:cNvPr>
          <p:cNvSpPr txBox="1"/>
          <p:nvPr/>
        </p:nvSpPr>
        <p:spPr>
          <a:xfrm>
            <a:off x="987881" y="3429000"/>
            <a:ext cx="3982863" cy="1323439"/>
          </a:xfrm>
          <a:prstGeom prst="rect">
            <a:avLst/>
          </a:prstGeom>
          <a:noFill/>
        </p:spPr>
        <p:txBody>
          <a:bodyPr wrap="square" anchor="b">
            <a:spAutoFit/>
          </a:bodyPr>
          <a:lstStyle/>
          <a:p>
            <a:pPr algn="ctr">
              <a:buClr>
                <a:srgbClr val="F40000"/>
              </a:buClr>
            </a:pPr>
            <a:r>
              <a:rPr lang="ja-JP" altLang="en-US" sz="1600" dirty="0">
                <a:latin typeface="Yu Gothic Medium" panose="020B0400000000000000" pitchFamily="34" charset="-128"/>
                <a:ea typeface="Yu Gothic Medium" panose="020B0400000000000000" pitchFamily="34" charset="-128"/>
                <a:cs typeface="Hellix SemiBold"/>
              </a:rPr>
              <a:t>赤ワイン用品種と</a:t>
            </a:r>
          </a:p>
          <a:p>
            <a:pPr algn="ctr">
              <a:buClr>
                <a:srgbClr val="F40000"/>
              </a:buClr>
            </a:pPr>
            <a:r>
              <a:rPr lang="ja-JP" altLang="en-US" sz="1600" dirty="0">
                <a:latin typeface="Yu Gothic Medium" panose="020B0400000000000000" pitchFamily="34" charset="-128"/>
                <a:ea typeface="Yu Gothic Medium" panose="020B0400000000000000" pitchFamily="34" charset="-128"/>
                <a:cs typeface="Hellix SemiBold"/>
              </a:rPr>
              <a:t>白ワイン用品種を</a:t>
            </a:r>
            <a:r>
              <a:rPr lang="en-US" altLang="ja-JP" sz="1600" dirty="0">
                <a:latin typeface="Yu Gothic Medium" panose="020B0400000000000000" pitchFamily="34" charset="-128"/>
                <a:ea typeface="Yu Gothic Medium" panose="020B0400000000000000" pitchFamily="34" charset="-128"/>
                <a:cs typeface="Hellix SemiBold"/>
              </a:rPr>
              <a:t> </a:t>
            </a:r>
            <a:br>
              <a:rPr lang="en-US" altLang="ja-JP" sz="1600" dirty="0">
                <a:latin typeface="Yu Gothic Medium" panose="020B0400000000000000" pitchFamily="34" charset="-128"/>
                <a:ea typeface="Yu Gothic Medium" panose="020B0400000000000000" pitchFamily="34" charset="-128"/>
                <a:cs typeface="Hellix SemiBold"/>
              </a:rPr>
            </a:br>
            <a:r>
              <a:rPr lang="ja-JP" altLang="en-US" sz="1600" dirty="0">
                <a:latin typeface="Yu Gothic Medium" panose="020B0400000000000000" pitchFamily="34" charset="-128"/>
                <a:ea typeface="Yu Gothic Medium" panose="020B0400000000000000" pitchFamily="34" charset="-128"/>
                <a:cs typeface="Hellix SemiBold"/>
              </a:rPr>
              <a:t>ブレンドするという</a:t>
            </a:r>
          </a:p>
          <a:p>
            <a:pPr algn="ctr">
              <a:buClr>
                <a:srgbClr val="F40000"/>
              </a:buClr>
            </a:pPr>
            <a:r>
              <a:rPr lang="ja-JP" altLang="en-US" sz="1600" dirty="0">
                <a:latin typeface="Yu Gothic Medium" panose="020B0400000000000000" pitchFamily="34" charset="-128"/>
                <a:ea typeface="Yu Gothic Medium" panose="020B0400000000000000" pitchFamily="34" charset="-128"/>
                <a:cs typeface="Hellix SemiBold"/>
              </a:rPr>
              <a:t>普通には考えにくい組み合わせが最初に用いられたのは</a:t>
            </a:r>
            <a:r>
              <a:rPr lang="en-US" altLang="ja-JP" sz="1600" dirty="0">
                <a:latin typeface="Yu Gothic Medium" panose="020B0400000000000000" pitchFamily="34" charset="-128"/>
                <a:ea typeface="Yu Gothic Medium" panose="020B0400000000000000" pitchFamily="34" charset="-128"/>
                <a:cs typeface="Hellix SemiBold"/>
              </a:rPr>
              <a:t> </a:t>
            </a:r>
            <a:r>
              <a:rPr lang="ja-JP" altLang="en-US" sz="1600" dirty="0">
                <a:latin typeface="Yu Gothic Medium" panose="020B0400000000000000" pitchFamily="34" charset="-128"/>
                <a:ea typeface="Yu Gothic Medium" panose="020B0400000000000000" pitchFamily="34" charset="-128"/>
                <a:cs typeface="Hellix SemiBold"/>
              </a:rPr>
              <a:t>フランスのローヌ北部</a:t>
            </a:r>
            <a:endParaRPr lang="en-US" sz="1600" dirty="0">
              <a:latin typeface="Yu Gothic Medium" panose="020B0400000000000000" pitchFamily="34" charset="-128"/>
              <a:ea typeface="Yu Gothic Medium" panose="020B0400000000000000" pitchFamily="34" charset="-128"/>
              <a:cs typeface="Hellix SemiBold"/>
            </a:endParaRPr>
          </a:p>
        </p:txBody>
      </p:sp>
      <p:cxnSp>
        <p:nvCxnSpPr>
          <p:cNvPr id="15" name="Straight Connector 14">
            <a:extLst>
              <a:ext uri="{FF2B5EF4-FFF2-40B4-BE49-F238E27FC236}">
                <a16:creationId xmlns:a16="http://schemas.microsoft.com/office/drawing/2014/main" id="{D1D8B685-806E-DACC-9C7C-F088D0113BC9}"/>
              </a:ext>
            </a:extLst>
          </p:cNvPr>
          <p:cNvCxnSpPr>
            <a:cxnSpLocks/>
          </p:cNvCxnSpPr>
          <p:nvPr/>
        </p:nvCxnSpPr>
        <p:spPr>
          <a:xfrm>
            <a:off x="5268794" y="5663627"/>
            <a:ext cx="64380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44A6954-4263-3C6D-1AC8-E3A6422A166A}"/>
              </a:ext>
            </a:extLst>
          </p:cNvPr>
          <p:cNvSpPr txBox="1"/>
          <p:nvPr/>
        </p:nvSpPr>
        <p:spPr>
          <a:xfrm>
            <a:off x="4057409" y="5881017"/>
            <a:ext cx="2422770" cy="832664"/>
          </a:xfrm>
          <a:prstGeom prst="rect">
            <a:avLst/>
          </a:prstGeom>
          <a:noFill/>
        </p:spPr>
        <p:txBody>
          <a:bodyPr wrap="square" anchor="b">
            <a:spAutoFit/>
          </a:bodyPr>
          <a:lstStyle/>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アロマ</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口あたり</a:t>
            </a:r>
          </a:p>
          <a:p>
            <a:pPr marL="285750" indent="-285750">
              <a:lnSpc>
                <a:spcPct val="82000"/>
              </a:lnSpc>
              <a:spcBef>
                <a:spcPts val="150"/>
              </a:spcBef>
              <a:spcAft>
                <a:spcPts val="315"/>
              </a:spcAft>
              <a:buClr>
                <a:schemeClr val="accent1"/>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風味</a:t>
            </a:r>
            <a:endParaRPr lang="en-AU" sz="1600" dirty="0">
              <a:latin typeface="Yu Gothic Medium" panose="020B0400000000000000" pitchFamily="34" charset="-128"/>
              <a:ea typeface="Yu Gothic Medium" panose="020B0400000000000000" pitchFamily="34" charset="-128"/>
            </a:endParaRPr>
          </a:p>
        </p:txBody>
      </p:sp>
      <p:sp>
        <p:nvSpPr>
          <p:cNvPr id="22" name="Oval 21">
            <a:extLst>
              <a:ext uri="{FF2B5EF4-FFF2-40B4-BE49-F238E27FC236}">
                <a16:creationId xmlns:a16="http://schemas.microsoft.com/office/drawing/2014/main" id="{C64859D6-8B26-020C-78C7-AF05EEAD0DFA}"/>
              </a:ext>
            </a:extLst>
          </p:cNvPr>
          <p:cNvSpPr/>
          <p:nvPr/>
        </p:nvSpPr>
        <p:spPr>
          <a:xfrm>
            <a:off x="8851146" y="3720879"/>
            <a:ext cx="2481851" cy="2481851"/>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5C2C6A35-F55C-3FD0-13FE-8E44082C29D6}"/>
              </a:ext>
            </a:extLst>
          </p:cNvPr>
          <p:cNvSpPr txBox="1"/>
          <p:nvPr/>
        </p:nvSpPr>
        <p:spPr>
          <a:xfrm>
            <a:off x="9209729" y="4136629"/>
            <a:ext cx="1814103" cy="179215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オーストラリアで最も高く</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評価されるこのスタイルのワインはクロナキラの</a:t>
            </a:r>
          </a:p>
          <a:p>
            <a:pPr algn="ctr">
              <a:lnSpc>
                <a:spcPct val="100000"/>
              </a:lnSpc>
              <a:spcBef>
                <a:spcPts val="217"/>
              </a:spcBef>
            </a:pPr>
            <a:r>
              <a:rPr lang="ja-JP" altLang="en-US" sz="1600" dirty="0">
                <a:effectLst/>
                <a:latin typeface="Yu Gothic" panose="020B0400000000000000" pitchFamily="34" charset="-128"/>
                <a:ea typeface="Yu Gothic" panose="020B0400000000000000" pitchFamily="34" charset="-128"/>
              </a:rPr>
              <a:t>ティム・カークによるもの</a:t>
            </a:r>
            <a:endParaRPr lang="en-AU" sz="1600" dirty="0">
              <a:effectLst/>
              <a:latin typeface="Yu Gothic" panose="020B0400000000000000" pitchFamily="34" charset="-128"/>
              <a:ea typeface="Yu Gothic" panose="020B0400000000000000" pitchFamily="34" charset="-128"/>
            </a:endParaRPr>
          </a:p>
        </p:txBody>
      </p:sp>
      <p:sp>
        <p:nvSpPr>
          <p:cNvPr id="14" name="TextBox 13">
            <a:extLst>
              <a:ext uri="{FF2B5EF4-FFF2-40B4-BE49-F238E27FC236}">
                <a16:creationId xmlns:a16="http://schemas.microsoft.com/office/drawing/2014/main" id="{7B98BE40-0907-3C2A-303B-F1D071015DBD}"/>
              </a:ext>
            </a:extLst>
          </p:cNvPr>
          <p:cNvSpPr txBox="1"/>
          <p:nvPr/>
        </p:nvSpPr>
        <p:spPr>
          <a:xfrm>
            <a:off x="3954265" y="5514145"/>
            <a:ext cx="1455932" cy="338554"/>
          </a:xfrm>
          <a:prstGeom prst="rect">
            <a:avLst/>
          </a:prstGeom>
          <a:solidFill>
            <a:schemeClr val="bg1"/>
          </a:solidFill>
        </p:spPr>
        <p:txBody>
          <a:bodyPr wrap="square" anchor="t">
            <a:spAutoFit/>
          </a:bodyPr>
          <a:lstStyle/>
          <a:p>
            <a:pPr algn="ctr">
              <a:spcBef>
                <a:spcPts val="150"/>
              </a:spcBef>
              <a:spcAft>
                <a:spcPts val="315"/>
              </a:spcAft>
              <a:buClr>
                <a:schemeClr val="accent3"/>
              </a:buClr>
            </a:pPr>
            <a:r>
              <a:rPr lang="ja-JP" altLang="en-US" sz="1600" dirty="0">
                <a:effectLst/>
                <a:latin typeface="Yu Gothic Medium" panose="020B0400000000000000" pitchFamily="34" charset="-128"/>
                <a:ea typeface="Yu Gothic Medium" panose="020B0400000000000000" pitchFamily="34" charset="-128"/>
              </a:rPr>
              <a:t>寄与する要素</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514211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glass of red wine&#10;&#10;AI-generated content may be incorrect.">
            <a:extLst>
              <a:ext uri="{FF2B5EF4-FFF2-40B4-BE49-F238E27FC236}">
                <a16:creationId xmlns:a16="http://schemas.microsoft.com/office/drawing/2014/main" id="{20842434-8413-FABC-2B1A-33DD1BE03CD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EC5F16C4-217A-3AE4-6BAE-116A7A57687D}"/>
              </a:ext>
            </a:extLst>
          </p:cNvPr>
          <p:cNvSpPr>
            <a:spLocks noGrp="1"/>
          </p:cNvSpPr>
          <p:nvPr>
            <p:ph type="title"/>
          </p:nvPr>
        </p:nvSpPr>
        <p:spPr>
          <a:xfrm>
            <a:off x="630419" y="447400"/>
            <a:ext cx="4260758" cy="785732"/>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赤のスパークリング・ワイン</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E1090C8-BA6D-4EB2-9925-7826CA756C1C}"/>
              </a:ext>
            </a:extLst>
          </p:cNvPr>
          <p:cNvSpPr>
            <a:spLocks noGrp="1"/>
          </p:cNvSpPr>
          <p:nvPr>
            <p:ph type="body" sz="quarter" idx="11"/>
          </p:nvPr>
        </p:nvSpPr>
        <p:spPr>
          <a:xfrm>
            <a:off x="630419" y="2859759"/>
            <a:ext cx="5235543" cy="3380598"/>
          </a:xfrm>
        </p:spPr>
        <p:txBody>
          <a:bodyPr/>
          <a:lstStyle/>
          <a:p>
            <a:pPr marL="285750" indent="-285750">
              <a:lnSpc>
                <a:spcPct val="95000"/>
              </a:lnSpc>
              <a:spcBef>
                <a:spcPts val="5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かつてオーストラリアで「スパークリング・ブルゴーニュ」と呼ばれていたワインはシラーズを原料として</a:t>
            </a:r>
            <a:r>
              <a:rPr lang="en-US" altLang="ja-JP" sz="1600" dirty="0">
                <a:latin typeface="Yu Gothic Medium" panose="020B0400000000000000" pitchFamily="34" charset="-128"/>
                <a:ea typeface="Yu Gothic Medium" panose="020B0400000000000000" pitchFamily="34" charset="-128"/>
              </a:rPr>
              <a:t>1881</a:t>
            </a:r>
            <a:r>
              <a:rPr lang="ja-JP" altLang="en-US" sz="1600" dirty="0">
                <a:latin typeface="Yu Gothic Medium" panose="020B0400000000000000" pitchFamily="34" charset="-128"/>
                <a:ea typeface="Yu Gothic Medium" panose="020B0400000000000000" pitchFamily="34" charset="-128"/>
              </a:rPr>
              <a:t>年から造られている</a:t>
            </a:r>
          </a:p>
          <a:p>
            <a:pPr marL="285750" indent="-285750">
              <a:lnSpc>
                <a:spcPct val="95000"/>
              </a:lnSpc>
              <a:spcBef>
                <a:spcPts val="5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生産者の数は多くないもののリッチでジューシーかつフルーティな味わいのファンは多い</a:t>
            </a:r>
          </a:p>
          <a:p>
            <a:pPr marL="285750" indent="-285750">
              <a:lnSpc>
                <a:spcPct val="95000"/>
              </a:lnSpc>
              <a:spcBef>
                <a:spcPts val="5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ベルベットのような口当たりと、甘やかなブラックベリーやブルーベリー、チェリーの味わいと、そこに加わるスパイスの風味</a:t>
            </a:r>
          </a:p>
          <a:p>
            <a:pPr marL="285750" indent="-285750">
              <a:lnSpc>
                <a:spcPct val="95000"/>
              </a:lnSpc>
              <a:spcBef>
                <a:spcPts val="5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スパークリング・ワイン</a:t>
            </a:r>
            <a:r>
              <a:rPr lang="ja-JP" altLang="en-US" dirty="0">
                <a:latin typeface="Yu Gothic Medium" panose="020B0400000000000000" pitchFamily="34" charset="-128"/>
                <a:ea typeface="Yu Gothic Medium" panose="020B0400000000000000" pitchFamily="34" charset="-128"/>
              </a:rPr>
              <a:t>における、</a:t>
            </a:r>
            <a:r>
              <a:rPr lang="ja-JP" altLang="en-US" sz="1600" dirty="0">
                <a:latin typeface="Yu Gothic Medium" panose="020B0400000000000000" pitchFamily="34" charset="-128"/>
                <a:ea typeface="Yu Gothic Medium" panose="020B0400000000000000" pitchFamily="34" charset="-128"/>
              </a:rPr>
              <a:t>赤と白の</a:t>
            </a:r>
            <a:r>
              <a:rPr lang="ja-JP" altLang="en-US" sz="1600">
                <a:latin typeface="Yu Gothic Medium" panose="020B0400000000000000" pitchFamily="34" charset="-128"/>
                <a:ea typeface="Yu Gothic Medium" panose="020B0400000000000000" pitchFamily="34" charset="-128"/>
              </a:rPr>
              <a:t>違い</a:t>
            </a:r>
            <a:r>
              <a:rPr lang="ja-JP" altLang="en-US">
                <a:latin typeface="Yu Gothic Medium" panose="020B0400000000000000" pitchFamily="34" charset="-128"/>
                <a:ea typeface="Yu Gothic Medium" panose="020B0400000000000000" pitchFamily="34" charset="-128"/>
              </a:rPr>
              <a:t>は</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赤は一般的に樽熟成を経ているため複雑でリッチな</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味わいであること</a:t>
            </a:r>
          </a:p>
          <a:p>
            <a:pPr marL="285750" indent="-285750">
              <a:lnSpc>
                <a:spcPct val="95000"/>
              </a:lnSpc>
              <a:spcBef>
                <a:spcPts val="5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赤のスパークリング・ワインは様々な品種で</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造られるものの、主流はスパークリング・ シラーズ</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B964EFC-2C1A-C493-E507-D03A21049E29}"/>
              </a:ext>
            </a:extLst>
          </p:cNvPr>
          <p:cNvSpPr>
            <a:spLocks noGrp="1"/>
          </p:cNvSpPr>
          <p:nvPr>
            <p:ph type="body" sz="quarter" idx="13"/>
          </p:nvPr>
        </p:nvSpPr>
        <p:spPr>
          <a:xfrm>
            <a:off x="623888" y="1315264"/>
            <a:ext cx="5340350"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オーストラリアの至宝</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9463028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orange and black text&#10;&#10;AI-generated content may be incorrect.">
            <a:extLst>
              <a:ext uri="{FF2B5EF4-FFF2-40B4-BE49-F238E27FC236}">
                <a16:creationId xmlns:a16="http://schemas.microsoft.com/office/drawing/2014/main" id="{B9745FEB-F8A9-6CB9-948D-2F28DCD332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522019" y="0"/>
            <a:ext cx="12191998" cy="6858000"/>
          </a:xfrm>
          <a:noFill/>
        </p:spPr>
      </p:pic>
      <p:sp>
        <p:nvSpPr>
          <p:cNvPr id="2" name="Title 1">
            <a:extLst>
              <a:ext uri="{FF2B5EF4-FFF2-40B4-BE49-F238E27FC236}">
                <a16:creationId xmlns:a16="http://schemas.microsoft.com/office/drawing/2014/main" id="{396154AF-CAA9-1F9B-1C75-62D6C521DCD3}"/>
              </a:ext>
            </a:extLst>
          </p:cNvPr>
          <p:cNvSpPr>
            <a:spLocks noGrp="1"/>
          </p:cNvSpPr>
          <p:nvPr>
            <p:ph type="title"/>
          </p:nvPr>
        </p:nvSpPr>
        <p:spPr>
          <a:xfrm>
            <a:off x="407988" y="388296"/>
            <a:ext cx="8112608" cy="1325562"/>
          </a:xfrm>
        </p:spPr>
        <p:txBody>
          <a:bodyPr/>
          <a:lstStyle/>
          <a:p>
            <a:r>
              <a:rPr lang="en-AU" altLang="ja-JP" sz="5400" dirty="0">
                <a:solidFill>
                  <a:schemeClr val="accent5"/>
                </a:solidFill>
                <a:latin typeface="Arial" panose="020B0604020202020204" pitchFamily="34" charset="0"/>
                <a:ea typeface="Yu Gothic Medium" panose="020B0400000000000000" pitchFamily="34" charset="-128"/>
                <a:cs typeface="Arial" panose="020B0604020202020204" pitchFamily="34" charset="0"/>
              </a:rPr>
              <a:t>AUSTRALIA</a:t>
            </a:r>
            <a:r>
              <a:rPr lang="ja-JP" altLang="en-US" sz="5400" dirty="0">
                <a:solidFill>
                  <a:schemeClr val="accent5"/>
                </a:solidFill>
                <a:latin typeface="Yu Gothic Medium" panose="020B0400000000000000" pitchFamily="34" charset="-128"/>
                <a:ea typeface="Yu Gothic Medium" panose="020B0400000000000000" pitchFamily="34" charset="-128"/>
              </a:rPr>
              <a:t>の</a:t>
            </a:r>
            <a:br>
              <a:rPr lang="en-US" sz="5400" dirty="0">
                <a:solidFill>
                  <a:srgbClr val="B2D8BE"/>
                </a:solidFill>
                <a:latin typeface="Yu Gothic Medium" panose="020B0400000000000000" pitchFamily="34" charset="-128"/>
                <a:ea typeface="Yu Gothic Medium" panose="020B0400000000000000" pitchFamily="34" charset="-128"/>
              </a:rPr>
            </a:br>
            <a:r>
              <a:rPr lang="ja-JP" altLang="en-US" sz="5400" dirty="0">
                <a:solidFill>
                  <a:schemeClr val="accent1"/>
                </a:solidFill>
                <a:latin typeface="Yu Gothic Medium" panose="020B0400000000000000" pitchFamily="34" charset="-128"/>
                <a:ea typeface="Yu Gothic Medium" panose="020B0400000000000000" pitchFamily="34" charset="-128"/>
              </a:rPr>
              <a:t>シラーズの産地</a:t>
            </a:r>
            <a:endParaRPr lang="en-US" sz="5400" dirty="0">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E212F5EE-2BC0-4E72-E2A2-2E9E1CE02D20}"/>
              </a:ext>
            </a:extLst>
          </p:cNvPr>
          <p:cNvSpPr txBox="1"/>
          <p:nvPr/>
        </p:nvSpPr>
        <p:spPr>
          <a:xfrm>
            <a:off x="1317601" y="4094329"/>
            <a:ext cx="2479222"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スワン・ディストリクト</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57153F2A-7E8B-0AF3-C72D-E77D8B4793A2}"/>
              </a:ext>
            </a:extLst>
          </p:cNvPr>
          <p:cNvSpPr txBox="1"/>
          <p:nvPr/>
        </p:nvSpPr>
        <p:spPr>
          <a:xfrm>
            <a:off x="1916063" y="4469597"/>
            <a:ext cx="1767573" cy="338554"/>
          </a:xfrm>
          <a:prstGeom prst="rect">
            <a:avLst/>
          </a:prstGeom>
          <a:noFill/>
        </p:spPr>
        <p:txBody>
          <a:bodyPr wrap="square">
            <a:spAutoFit/>
          </a:bodyPr>
          <a:lstStyle/>
          <a:p>
            <a:pPr algn="r">
              <a:buClr>
                <a:srgbClr val="F40000"/>
              </a:buClr>
            </a:pPr>
            <a:r>
              <a:rPr lang="ja-JP" altLang="en-US" sz="1600" b="1" dirty="0">
                <a:solidFill>
                  <a:schemeClr val="accent1"/>
                </a:solidFill>
                <a:latin typeface="Yu Gothic" panose="020B0400000000000000" pitchFamily="34" charset="-128"/>
                <a:ea typeface="Yu Gothic" panose="020B0400000000000000" pitchFamily="34" charset="-128"/>
              </a:rPr>
              <a:t>ジオグラッフ</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693C0E35-A631-B25B-363B-AB716ABDF6A5}"/>
              </a:ext>
            </a:extLst>
          </p:cNvPr>
          <p:cNvSpPr txBox="1"/>
          <p:nvPr/>
        </p:nvSpPr>
        <p:spPr>
          <a:xfrm>
            <a:off x="1692003" y="4974289"/>
            <a:ext cx="242359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マーガレット・</a:t>
            </a:r>
            <a:r>
              <a:rPr lang="ja-JP" altLang="en-US" sz="1600" b="1" dirty="0">
                <a:solidFill>
                  <a:schemeClr val="accent1"/>
                </a:solidFill>
                <a:latin typeface="Yu Gothic" panose="020B0400000000000000" pitchFamily="34" charset="-128"/>
                <a:ea typeface="Yu Gothic" panose="020B0400000000000000" pitchFamily="34" charset="-128"/>
              </a:rPr>
              <a:t>リヴァー</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2" name="TextBox 11">
            <a:extLst>
              <a:ext uri="{FF2B5EF4-FFF2-40B4-BE49-F238E27FC236}">
                <a16:creationId xmlns:a16="http://schemas.microsoft.com/office/drawing/2014/main" id="{E5730356-2443-94C5-B06A-0764E5466A78}"/>
              </a:ext>
            </a:extLst>
          </p:cNvPr>
          <p:cNvSpPr txBox="1"/>
          <p:nvPr/>
        </p:nvSpPr>
        <p:spPr>
          <a:xfrm>
            <a:off x="3223503" y="5396531"/>
            <a:ext cx="2352202"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グレート・サザン</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3" name="TextBox 12">
            <a:extLst>
              <a:ext uri="{FF2B5EF4-FFF2-40B4-BE49-F238E27FC236}">
                <a16:creationId xmlns:a16="http://schemas.microsoft.com/office/drawing/2014/main" id="{784CA574-0D36-C9A2-B731-091966AD7E4F}"/>
              </a:ext>
            </a:extLst>
          </p:cNvPr>
          <p:cNvSpPr txBox="1"/>
          <p:nvPr/>
        </p:nvSpPr>
        <p:spPr>
          <a:xfrm>
            <a:off x="10029335" y="3892526"/>
            <a:ext cx="2352202"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ハンター・ヴァレー</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4" name="TextBox 13">
            <a:extLst>
              <a:ext uri="{FF2B5EF4-FFF2-40B4-BE49-F238E27FC236}">
                <a16:creationId xmlns:a16="http://schemas.microsoft.com/office/drawing/2014/main" id="{4094534B-2A42-A1BE-5D00-DB14B5AC8B65}"/>
              </a:ext>
            </a:extLst>
          </p:cNvPr>
          <p:cNvSpPr txBox="1"/>
          <p:nvPr/>
        </p:nvSpPr>
        <p:spPr>
          <a:xfrm>
            <a:off x="8187835" y="4029276"/>
            <a:ext cx="2352202" cy="338554"/>
          </a:xfrm>
          <a:prstGeom prst="rect">
            <a:avLst/>
          </a:prstGeom>
          <a:noFill/>
        </p:spPr>
        <p:txBody>
          <a:bodyPr wrap="square">
            <a:spAutoFit/>
          </a:bodyPr>
          <a:lstStyle/>
          <a:p>
            <a:r>
              <a:rPr lang="ja-JP" altLang="en-US" sz="1600" b="1" dirty="0">
                <a:solidFill>
                  <a:schemeClr val="accent1"/>
                </a:solidFill>
                <a:latin typeface="Yu Gothic" panose="020B0400000000000000" pitchFamily="34" charset="-128"/>
                <a:ea typeface="Yu Gothic" panose="020B0400000000000000" pitchFamily="34" charset="-128"/>
              </a:rPr>
              <a:t>リヴァリーナ</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5" name="TextBox 14">
            <a:extLst>
              <a:ext uri="{FF2B5EF4-FFF2-40B4-BE49-F238E27FC236}">
                <a16:creationId xmlns:a16="http://schemas.microsoft.com/office/drawing/2014/main" id="{4A2B6A98-F28C-39A0-F4CB-4C17826CB967}"/>
              </a:ext>
            </a:extLst>
          </p:cNvPr>
          <p:cNvSpPr txBox="1"/>
          <p:nvPr/>
        </p:nvSpPr>
        <p:spPr>
          <a:xfrm>
            <a:off x="9773893" y="4693521"/>
            <a:ext cx="2952074"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キャンベラ地域</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6" name="TextBox 15">
            <a:extLst>
              <a:ext uri="{FF2B5EF4-FFF2-40B4-BE49-F238E27FC236}">
                <a16:creationId xmlns:a16="http://schemas.microsoft.com/office/drawing/2014/main" id="{1FE1D202-0F89-3681-BFDB-7E4E9A131C42}"/>
              </a:ext>
            </a:extLst>
          </p:cNvPr>
          <p:cNvSpPr txBox="1"/>
          <p:nvPr/>
        </p:nvSpPr>
        <p:spPr>
          <a:xfrm>
            <a:off x="9073684" y="5534289"/>
            <a:ext cx="2952074"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セントラル・ビクトリア</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7" name="TextBox 16">
            <a:extLst>
              <a:ext uri="{FF2B5EF4-FFF2-40B4-BE49-F238E27FC236}">
                <a16:creationId xmlns:a16="http://schemas.microsoft.com/office/drawing/2014/main" id="{31D7F6FA-A43D-D525-A68D-7B9DCB445699}"/>
              </a:ext>
            </a:extLst>
          </p:cNvPr>
          <p:cNvSpPr txBox="1"/>
          <p:nvPr/>
        </p:nvSpPr>
        <p:spPr>
          <a:xfrm>
            <a:off x="5419141" y="4926860"/>
            <a:ext cx="242359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マクラー</a:t>
            </a:r>
            <a:r>
              <a:rPr lang="ja-JP" altLang="en-US" sz="1600" b="1" dirty="0">
                <a:solidFill>
                  <a:schemeClr val="accent1"/>
                </a:solidFill>
                <a:latin typeface="Yu Gothic" panose="020B0400000000000000" pitchFamily="34" charset="-128"/>
                <a:ea typeface="Yu Gothic" panose="020B0400000000000000" pitchFamily="34" charset="-128"/>
              </a:rPr>
              <a:t>レン・ヴェール</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8" name="TextBox 17">
            <a:extLst>
              <a:ext uri="{FF2B5EF4-FFF2-40B4-BE49-F238E27FC236}">
                <a16:creationId xmlns:a16="http://schemas.microsoft.com/office/drawing/2014/main" id="{20265C04-6E62-2F65-708B-8952DA4FA860}"/>
              </a:ext>
            </a:extLst>
          </p:cNvPr>
          <p:cNvSpPr txBox="1"/>
          <p:nvPr/>
        </p:nvSpPr>
        <p:spPr>
          <a:xfrm>
            <a:off x="6898773" y="3804892"/>
            <a:ext cx="184150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リヴァーランド</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9" name="TextBox 18">
            <a:extLst>
              <a:ext uri="{FF2B5EF4-FFF2-40B4-BE49-F238E27FC236}">
                <a16:creationId xmlns:a16="http://schemas.microsoft.com/office/drawing/2014/main" id="{ECABC7F8-66E6-D541-E709-49402C59AD2F}"/>
              </a:ext>
            </a:extLst>
          </p:cNvPr>
          <p:cNvSpPr txBox="1"/>
          <p:nvPr/>
        </p:nvSpPr>
        <p:spPr>
          <a:xfrm>
            <a:off x="5744754" y="4115579"/>
            <a:ext cx="184150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クレア・</a:t>
            </a:r>
            <a:r>
              <a:rPr lang="ja-JP" altLang="en-US" sz="1600" b="1" dirty="0">
                <a:solidFill>
                  <a:schemeClr val="accent1"/>
                </a:solidFill>
                <a:latin typeface="Yu Gothic" panose="020B0400000000000000" pitchFamily="34" charset="-128"/>
                <a:ea typeface="Yu Gothic" panose="020B0400000000000000" pitchFamily="34" charset="-128"/>
              </a:rPr>
              <a:t>ヴァレー</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20" name="TextBox 19">
            <a:extLst>
              <a:ext uri="{FF2B5EF4-FFF2-40B4-BE49-F238E27FC236}">
                <a16:creationId xmlns:a16="http://schemas.microsoft.com/office/drawing/2014/main" id="{F13550E5-C939-F54A-55A7-AC903AB1C2DB}"/>
              </a:ext>
            </a:extLst>
          </p:cNvPr>
          <p:cNvSpPr txBox="1"/>
          <p:nvPr/>
        </p:nvSpPr>
        <p:spPr>
          <a:xfrm>
            <a:off x="6470517" y="5217957"/>
            <a:ext cx="2155935"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アデレード・ヒルズ</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21" name="TextBox 20">
            <a:extLst>
              <a:ext uri="{FF2B5EF4-FFF2-40B4-BE49-F238E27FC236}">
                <a16:creationId xmlns:a16="http://schemas.microsoft.com/office/drawing/2014/main" id="{342CC30E-3FCA-1DB5-2AB1-4279E72B6C61}"/>
              </a:ext>
            </a:extLst>
          </p:cNvPr>
          <p:cNvSpPr txBox="1"/>
          <p:nvPr/>
        </p:nvSpPr>
        <p:spPr>
          <a:xfrm>
            <a:off x="5183827" y="4638874"/>
            <a:ext cx="283690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バロッサ・</a:t>
            </a:r>
            <a:r>
              <a:rPr lang="ja-JP" altLang="en-US" sz="1600" b="1" dirty="0">
                <a:solidFill>
                  <a:schemeClr val="accent1"/>
                </a:solidFill>
                <a:latin typeface="Yu Gothic" panose="020B0400000000000000" pitchFamily="34" charset="-128"/>
                <a:ea typeface="Yu Gothic" panose="020B0400000000000000" pitchFamily="34" charset="-128"/>
              </a:rPr>
              <a:t>ヴァレー</a:t>
            </a:r>
            <a:endParaRPr lang="en-US" sz="1600" b="1" dirty="0">
              <a:solidFill>
                <a:schemeClr val="accent1"/>
              </a:solidFill>
              <a:latin typeface="Yu Gothic" panose="020B0400000000000000" pitchFamily="34" charset="-128"/>
              <a:ea typeface="Yu Gothic" panose="020B0400000000000000" pitchFamily="34" charset="-128"/>
            </a:endParaRPr>
          </a:p>
        </p:txBody>
      </p:sp>
      <p:cxnSp>
        <p:nvCxnSpPr>
          <p:cNvPr id="22" name="Straight Connector 21">
            <a:extLst>
              <a:ext uri="{FF2B5EF4-FFF2-40B4-BE49-F238E27FC236}">
                <a16:creationId xmlns:a16="http://schemas.microsoft.com/office/drawing/2014/main" id="{78C4A056-3097-B3A5-E2BE-0AE58369A6EC}"/>
              </a:ext>
            </a:extLst>
          </p:cNvPr>
          <p:cNvCxnSpPr>
            <a:cxnSpLocks/>
          </p:cNvCxnSpPr>
          <p:nvPr/>
        </p:nvCxnSpPr>
        <p:spPr>
          <a:xfrm flipV="1">
            <a:off x="4497610" y="4838429"/>
            <a:ext cx="0" cy="4222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C85FBB-5DA6-CB4C-C638-C9CF229D96F8}"/>
              </a:ext>
            </a:extLst>
          </p:cNvPr>
          <p:cNvCxnSpPr>
            <a:cxnSpLocks/>
          </p:cNvCxnSpPr>
          <p:nvPr/>
        </p:nvCxnSpPr>
        <p:spPr>
          <a:xfrm flipV="1">
            <a:off x="3875932" y="4750880"/>
            <a:ext cx="213116" cy="2986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5F26DC-7CB3-8686-FA48-A0FADDDE837B}"/>
              </a:ext>
            </a:extLst>
          </p:cNvPr>
          <p:cNvCxnSpPr>
            <a:cxnSpLocks/>
          </p:cNvCxnSpPr>
          <p:nvPr/>
        </p:nvCxnSpPr>
        <p:spPr>
          <a:xfrm flipV="1">
            <a:off x="3717148" y="4611684"/>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E5FAA2D-1DE2-5918-21B6-115CE04BCCF9}"/>
              </a:ext>
            </a:extLst>
          </p:cNvPr>
          <p:cNvCxnSpPr>
            <a:cxnSpLocks/>
          </p:cNvCxnSpPr>
          <p:nvPr/>
        </p:nvCxnSpPr>
        <p:spPr>
          <a:xfrm flipV="1">
            <a:off x="3697693" y="4271216"/>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8579A52-4A80-6AF8-8FD2-6EC00ABD00C6}"/>
              </a:ext>
            </a:extLst>
          </p:cNvPr>
          <p:cNvCxnSpPr>
            <a:cxnSpLocks/>
          </p:cNvCxnSpPr>
          <p:nvPr/>
        </p:nvCxnSpPr>
        <p:spPr>
          <a:xfrm>
            <a:off x="7982447" y="4143446"/>
            <a:ext cx="0" cy="4656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C812EE8-F37D-A6AC-C75E-56D7A575CF96}"/>
              </a:ext>
            </a:extLst>
          </p:cNvPr>
          <p:cNvCxnSpPr>
            <a:cxnSpLocks/>
          </p:cNvCxnSpPr>
          <p:nvPr/>
        </p:nvCxnSpPr>
        <p:spPr>
          <a:xfrm>
            <a:off x="7522436" y="4271216"/>
            <a:ext cx="256485" cy="2529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5BC503A-7221-1BCA-95BA-624C3744956B}"/>
              </a:ext>
            </a:extLst>
          </p:cNvPr>
          <p:cNvCxnSpPr>
            <a:cxnSpLocks/>
          </p:cNvCxnSpPr>
          <p:nvPr/>
        </p:nvCxnSpPr>
        <p:spPr>
          <a:xfrm flipV="1">
            <a:off x="6936993" y="4649983"/>
            <a:ext cx="862798" cy="1008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50D989-2D35-B41D-2903-229352992509}"/>
              </a:ext>
            </a:extLst>
          </p:cNvPr>
          <p:cNvCxnSpPr>
            <a:cxnSpLocks/>
          </p:cNvCxnSpPr>
          <p:nvPr/>
        </p:nvCxnSpPr>
        <p:spPr>
          <a:xfrm flipH="1" flipV="1">
            <a:off x="7842731" y="4744628"/>
            <a:ext cx="66111" cy="4722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77FF32-D4BA-A8D8-5BC5-8C73D5AD4FE1}"/>
              </a:ext>
            </a:extLst>
          </p:cNvPr>
          <p:cNvCxnSpPr>
            <a:cxnSpLocks/>
          </p:cNvCxnSpPr>
          <p:nvPr/>
        </p:nvCxnSpPr>
        <p:spPr>
          <a:xfrm flipV="1">
            <a:off x="7730847" y="4778140"/>
            <a:ext cx="44860" cy="3050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8BF0B77-43A7-B450-6251-F95C31CCC7B7}"/>
              </a:ext>
            </a:extLst>
          </p:cNvPr>
          <p:cNvCxnSpPr>
            <a:cxnSpLocks/>
          </p:cNvCxnSpPr>
          <p:nvPr/>
        </p:nvCxnSpPr>
        <p:spPr>
          <a:xfrm>
            <a:off x="8906422" y="4367830"/>
            <a:ext cx="0" cy="3609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0647565-AF70-27B2-873E-9CDC7698D7BB}"/>
              </a:ext>
            </a:extLst>
          </p:cNvPr>
          <p:cNvCxnSpPr>
            <a:cxnSpLocks/>
          </p:cNvCxnSpPr>
          <p:nvPr/>
        </p:nvCxnSpPr>
        <p:spPr>
          <a:xfrm flipH="1">
            <a:off x="9749011" y="4094329"/>
            <a:ext cx="290239" cy="29930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8353E2A-E450-6763-8C10-14BED8D3EA77}"/>
              </a:ext>
            </a:extLst>
          </p:cNvPr>
          <p:cNvCxnSpPr>
            <a:cxnSpLocks/>
          </p:cNvCxnSpPr>
          <p:nvPr/>
        </p:nvCxnSpPr>
        <p:spPr>
          <a:xfrm flipH="1">
            <a:off x="9428253" y="4862798"/>
            <a:ext cx="2617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7A20774-357B-9344-74A8-C35900CA12F2}"/>
              </a:ext>
            </a:extLst>
          </p:cNvPr>
          <p:cNvCxnSpPr>
            <a:cxnSpLocks/>
          </p:cNvCxnSpPr>
          <p:nvPr/>
        </p:nvCxnSpPr>
        <p:spPr>
          <a:xfrm>
            <a:off x="8737543" y="5096137"/>
            <a:ext cx="356386" cy="5578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A35BBD9E-5BC2-E42A-B40E-235253002094}"/>
              </a:ext>
            </a:extLst>
          </p:cNvPr>
          <p:cNvSpPr txBox="1"/>
          <p:nvPr/>
        </p:nvSpPr>
        <p:spPr>
          <a:xfrm>
            <a:off x="9159858" y="5175231"/>
            <a:ext cx="2952074"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ビーチワース</a:t>
            </a:r>
            <a:endParaRPr lang="en-US" sz="1600" b="1" dirty="0">
              <a:solidFill>
                <a:schemeClr val="accent1"/>
              </a:solidFill>
              <a:latin typeface="Yu Gothic" panose="020B0400000000000000" pitchFamily="34" charset="-128"/>
              <a:ea typeface="Yu Gothic" panose="020B0400000000000000" pitchFamily="34" charset="-128"/>
            </a:endParaRPr>
          </a:p>
        </p:txBody>
      </p:sp>
      <p:cxnSp>
        <p:nvCxnSpPr>
          <p:cNvPr id="61" name="Straight Connector 60">
            <a:extLst>
              <a:ext uri="{FF2B5EF4-FFF2-40B4-BE49-F238E27FC236}">
                <a16:creationId xmlns:a16="http://schemas.microsoft.com/office/drawing/2014/main" id="{2296379D-A8C6-7781-6027-2F62BFF4D566}"/>
              </a:ext>
            </a:extLst>
          </p:cNvPr>
          <p:cNvCxnSpPr>
            <a:cxnSpLocks/>
          </p:cNvCxnSpPr>
          <p:nvPr/>
        </p:nvCxnSpPr>
        <p:spPr>
          <a:xfrm flipH="1" flipV="1">
            <a:off x="9016533" y="5087808"/>
            <a:ext cx="151404" cy="12907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world&#10;&#10;AI-generated content may be incorrect.">
            <a:extLst>
              <a:ext uri="{FF2B5EF4-FFF2-40B4-BE49-F238E27FC236}">
                <a16:creationId xmlns:a16="http://schemas.microsoft.com/office/drawing/2014/main" id="{1C009E24-CEFC-891B-C9B6-7196F98921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407988" y="0"/>
            <a:ext cx="12191998" cy="6858000"/>
          </a:xfrm>
          <a:noFill/>
        </p:spPr>
      </p:pic>
      <p:sp>
        <p:nvSpPr>
          <p:cNvPr id="2" name="Title 1">
            <a:extLst>
              <a:ext uri="{FF2B5EF4-FFF2-40B4-BE49-F238E27FC236}">
                <a16:creationId xmlns:a16="http://schemas.microsoft.com/office/drawing/2014/main" id="{DFE98F45-B7A0-E003-4218-CD747F063A3D}"/>
              </a:ext>
            </a:extLst>
          </p:cNvPr>
          <p:cNvSpPr>
            <a:spLocks noGrp="1"/>
          </p:cNvSpPr>
          <p:nvPr>
            <p:ph type="title"/>
          </p:nvPr>
        </p:nvSpPr>
        <p:spPr>
          <a:xfrm>
            <a:off x="183941" y="6142157"/>
            <a:ext cx="6906972" cy="584776"/>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南オーストラリア州</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4D6EF87B-7A30-5628-F15D-5154A57D3CD9}"/>
              </a:ext>
            </a:extLst>
          </p:cNvPr>
          <p:cNvSpPr txBox="1"/>
          <p:nvPr/>
        </p:nvSpPr>
        <p:spPr>
          <a:xfrm>
            <a:off x="5193102" y="4588224"/>
            <a:ext cx="2458230" cy="338554"/>
          </a:xfrm>
          <a:prstGeom prst="rect">
            <a:avLst/>
          </a:prstGeom>
          <a:noFill/>
        </p:spPr>
        <p:txBody>
          <a:bodyPr wrap="square">
            <a:spAutoFit/>
          </a:bodyPr>
          <a:lstStyle/>
          <a:p>
            <a:r>
              <a:rPr lang="ja-JP" altLang="en-US" sz="1600" b="1" dirty="0">
                <a:solidFill>
                  <a:schemeClr val="accent1"/>
                </a:solidFill>
                <a:latin typeface="Yu Gothic" panose="020B0400000000000000" pitchFamily="34" charset="-128"/>
                <a:ea typeface="Yu Gothic" panose="020B0400000000000000" pitchFamily="34" charset="-128"/>
              </a:rPr>
              <a:t>マクラーレン・ヴェール</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8" name="TextBox 7">
            <a:extLst>
              <a:ext uri="{FF2B5EF4-FFF2-40B4-BE49-F238E27FC236}">
                <a16:creationId xmlns:a16="http://schemas.microsoft.com/office/drawing/2014/main" id="{7D0B85AC-CF8A-6894-E87B-9D52F9C3C01D}"/>
              </a:ext>
            </a:extLst>
          </p:cNvPr>
          <p:cNvSpPr txBox="1"/>
          <p:nvPr/>
        </p:nvSpPr>
        <p:spPr>
          <a:xfrm>
            <a:off x="8285824" y="2072273"/>
            <a:ext cx="1841500"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クレア・</a:t>
            </a:r>
            <a:r>
              <a:rPr lang="ja-JP" altLang="en-US" sz="1600" b="1" dirty="0">
                <a:solidFill>
                  <a:schemeClr val="accent1"/>
                </a:solidFill>
                <a:latin typeface="Yu Gothic" panose="020B0400000000000000" pitchFamily="34" charset="-128"/>
                <a:ea typeface="Yu Gothic" panose="020B0400000000000000" pitchFamily="34" charset="-128"/>
              </a:rPr>
              <a:t>ヴァレー</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B88BD570-1F11-4586-C50F-42BB68CF9C47}"/>
              </a:ext>
            </a:extLst>
          </p:cNvPr>
          <p:cNvSpPr txBox="1"/>
          <p:nvPr/>
        </p:nvSpPr>
        <p:spPr>
          <a:xfrm>
            <a:off x="8501110" y="4126582"/>
            <a:ext cx="2274247" cy="338554"/>
          </a:xfrm>
          <a:prstGeom prst="rect">
            <a:avLst/>
          </a:prstGeom>
          <a:noFill/>
        </p:spPr>
        <p:txBody>
          <a:bodyPr wrap="square">
            <a:spAutoFit/>
          </a:bodyPr>
          <a:lstStyle/>
          <a:p>
            <a:r>
              <a:rPr lang="ja-JP" altLang="en-US" sz="1600" b="1">
                <a:solidFill>
                  <a:schemeClr val="accent1"/>
                </a:solidFill>
                <a:effectLst/>
                <a:latin typeface="Yu Gothic" panose="020B0400000000000000" pitchFamily="34" charset="-128"/>
                <a:ea typeface="Yu Gothic" panose="020B0400000000000000" pitchFamily="34" charset="-128"/>
              </a:rPr>
              <a:t>アデレード・ヒルズ</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4EC0EE4E-1693-B4C5-C96C-361BE4951B77}"/>
              </a:ext>
            </a:extLst>
          </p:cNvPr>
          <p:cNvSpPr txBox="1"/>
          <p:nvPr/>
        </p:nvSpPr>
        <p:spPr>
          <a:xfrm>
            <a:off x="8501109" y="2782350"/>
            <a:ext cx="2274247"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バロッサ・</a:t>
            </a:r>
            <a:r>
              <a:rPr lang="ja-JP" altLang="en-US" sz="1600" b="1" dirty="0">
                <a:solidFill>
                  <a:schemeClr val="accent1"/>
                </a:solidFill>
                <a:latin typeface="Yu Gothic" panose="020B0400000000000000" pitchFamily="34" charset="-128"/>
                <a:ea typeface="Yu Gothic" panose="020B0400000000000000" pitchFamily="34" charset="-128"/>
              </a:rPr>
              <a:t>ヴァレー</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3" name="TextBox 12">
            <a:extLst>
              <a:ext uri="{FF2B5EF4-FFF2-40B4-BE49-F238E27FC236}">
                <a16:creationId xmlns:a16="http://schemas.microsoft.com/office/drawing/2014/main" id="{654C79E9-C7E9-6188-9B2F-D6D7D7C2D496}"/>
              </a:ext>
            </a:extLst>
          </p:cNvPr>
          <p:cNvSpPr txBox="1"/>
          <p:nvPr/>
        </p:nvSpPr>
        <p:spPr>
          <a:xfrm>
            <a:off x="8886119" y="3340615"/>
            <a:ext cx="2274247" cy="338554"/>
          </a:xfrm>
          <a:prstGeom prst="rect">
            <a:avLst/>
          </a:prstGeom>
          <a:noFill/>
        </p:spPr>
        <p:txBody>
          <a:bodyPr wrap="square">
            <a:spAutoFit/>
          </a:bodyPr>
          <a:lstStyle/>
          <a:p>
            <a:r>
              <a:rPr lang="ja-JP" altLang="en-US" sz="1600" b="1" dirty="0">
                <a:solidFill>
                  <a:schemeClr val="accent1"/>
                </a:solidFill>
                <a:effectLst/>
                <a:latin typeface="Yu Gothic" panose="020B0400000000000000" pitchFamily="34" charset="-128"/>
                <a:ea typeface="Yu Gothic" panose="020B0400000000000000" pitchFamily="34" charset="-128"/>
              </a:rPr>
              <a:t>エデン・</a:t>
            </a:r>
            <a:r>
              <a:rPr lang="ja-JP" altLang="en-US" sz="1600" b="1" dirty="0">
                <a:solidFill>
                  <a:schemeClr val="accent1"/>
                </a:solidFill>
                <a:latin typeface="Yu Gothic" panose="020B0400000000000000" pitchFamily="34" charset="-128"/>
                <a:ea typeface="Yu Gothic" panose="020B0400000000000000" pitchFamily="34" charset="-128"/>
              </a:rPr>
              <a:t>ヴァレー</a:t>
            </a:r>
            <a:endParaRPr lang="en-US" sz="1600" b="1" dirty="0">
              <a:solidFill>
                <a:schemeClr val="accent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1236536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275561" cy="3574347"/>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オーストラリアで最も古く、</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最も有名なシラーズ生産地の</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つ</a:t>
            </a:r>
          </a:p>
          <a:p>
            <a:pPr>
              <a:spcBef>
                <a:spcPts val="800"/>
              </a:spcBef>
            </a:pPr>
            <a:r>
              <a:rPr lang="ja-JP" altLang="en-US" sz="1800" dirty="0">
                <a:latin typeface="Yu Gothic Medium" panose="020B0400000000000000" pitchFamily="34" charset="-128"/>
                <a:ea typeface="Yu Gothic Medium" panose="020B0400000000000000" pitchFamily="34" charset="-128"/>
              </a:rPr>
              <a:t>バロッサ・シラーズは世界の市場で</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最も広く入手可能でもっとも有名な</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赤ワインの</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つ</a:t>
            </a:r>
          </a:p>
          <a:p>
            <a:pPr>
              <a:spcBef>
                <a:spcPts val="800"/>
              </a:spcBef>
            </a:pPr>
            <a:r>
              <a:rPr lang="ja-JP" altLang="en-US" sz="1800" dirty="0">
                <a:latin typeface="Yu Gothic Medium" panose="020B0400000000000000" pitchFamily="34" charset="-128"/>
                <a:ea typeface="Yu Gothic Medium" panose="020B0400000000000000" pitchFamily="34" charset="-128"/>
              </a:rPr>
              <a:t>古典的なシラーズ・カベルネ・ブレンドや</a:t>
            </a:r>
            <a:br>
              <a:rPr lang="en-AU" altLang="ja-JP" sz="1800" dirty="0">
                <a:latin typeface="Yu Gothic Medium" panose="020B0400000000000000" pitchFamily="34" charset="-128"/>
                <a:ea typeface="Yu Gothic Medium" panose="020B0400000000000000" pitchFamily="34" charset="-128"/>
              </a:rPr>
            </a:br>
            <a:r>
              <a:rPr lang="en-AU" sz="1800" dirty="0">
                <a:latin typeface="Yu Gothic Medium" panose="020B0400000000000000" pitchFamily="34" charset="-128"/>
                <a:ea typeface="Yu Gothic Medium" panose="020B0400000000000000" pitchFamily="34" charset="-128"/>
              </a:rPr>
              <a:t>GSM</a:t>
            </a:r>
            <a:r>
              <a:rPr lang="ja-JP" altLang="en-US" sz="1800" dirty="0">
                <a:latin typeface="Yu Gothic Medium" panose="020B0400000000000000" pitchFamily="34" charset="-128"/>
                <a:ea typeface="Yu Gothic Medium" panose="020B0400000000000000" pitchFamily="34" charset="-128"/>
              </a:rPr>
              <a:t>ブレンドに使われる重要な品種</a:t>
            </a:r>
          </a:p>
          <a:p>
            <a:pPr>
              <a:spcBef>
                <a:spcPts val="800"/>
              </a:spcBef>
            </a:pPr>
            <a:r>
              <a:rPr lang="ja-JP" altLang="en-US" sz="1800" dirty="0">
                <a:latin typeface="Yu Gothic Medium" panose="020B0400000000000000" pitchFamily="34" charset="-128"/>
                <a:ea typeface="Yu Gothic Medium" panose="020B0400000000000000" pitchFamily="34" charset="-128"/>
              </a:rPr>
              <a:t>フル・ボディでリッチな口当たりのワインは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黒系果実とコショウのようなスパイスの風味が特徴</a:t>
            </a:r>
            <a:endParaRPr lang="en-US"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バロッサ・</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39567463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94407" cy="3125773"/>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バロッサ地域の一部</a:t>
            </a:r>
          </a:p>
          <a:p>
            <a:pPr>
              <a:spcBef>
                <a:spcPts val="800"/>
              </a:spcBef>
            </a:pPr>
            <a:r>
              <a:rPr lang="ja-JP" altLang="en-US" sz="1800" dirty="0">
                <a:latin typeface="Yu Gothic Medium" panose="020B0400000000000000" pitchFamily="34" charset="-128"/>
                <a:ea typeface="Yu Gothic Medium" panose="020B0400000000000000" pitchFamily="34" charset="-128"/>
              </a:rPr>
              <a:t>ブドウ畑の標高が高い </a:t>
            </a:r>
          </a:p>
          <a:p>
            <a:pPr>
              <a:spcBef>
                <a:spcPts val="800"/>
              </a:spcBef>
            </a:pPr>
            <a:r>
              <a:rPr lang="ja-JP" altLang="en-US" sz="1800" dirty="0">
                <a:latin typeface="Yu Gothic Medium" panose="020B0400000000000000" pitchFamily="34" charset="-128"/>
                <a:ea typeface="Yu Gothic Medium" panose="020B0400000000000000" pitchFamily="34" charset="-128"/>
              </a:rPr>
              <a:t>収穫時期が比較的遅い</a:t>
            </a:r>
          </a:p>
          <a:p>
            <a:pPr>
              <a:spcBef>
                <a:spcPts val="800"/>
              </a:spcBef>
            </a:pPr>
            <a:r>
              <a:rPr lang="ja-JP" altLang="en-US" sz="1800" dirty="0">
                <a:latin typeface="Yu Gothic Medium" panose="020B0400000000000000" pitchFamily="34" charset="-128"/>
                <a:ea typeface="Yu Gothic Medium" panose="020B0400000000000000" pitchFamily="34" charset="-128"/>
              </a:rPr>
              <a:t>ヘンチキの「ヒル・オブ・グレース」</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シラーズが生み出される場所」</a:t>
            </a:r>
          </a:p>
          <a:p>
            <a:pPr>
              <a:spcBef>
                <a:spcPts val="800"/>
              </a:spcBef>
            </a:pPr>
            <a:r>
              <a:rPr lang="ja-JP" altLang="en-US" sz="1800" dirty="0">
                <a:latin typeface="Yu Gothic Medium" panose="020B0400000000000000" pitchFamily="34" charset="-128"/>
                <a:ea typeface="Yu Gothic Medium" panose="020B0400000000000000" pitchFamily="34" charset="-128"/>
              </a:rPr>
              <a:t>ミディアム・ボディからフル・ボディの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シラーズは古典的なブラックベリー、</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セージ、コショウの風味が特徴</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エデン・</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4441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5189296" cy="2858354"/>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地質学的に世界で最も多様な地域の</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つ</a:t>
            </a:r>
          </a:p>
          <a:p>
            <a:pPr>
              <a:spcBef>
                <a:spcPts val="800"/>
              </a:spcBef>
            </a:pPr>
            <a:r>
              <a:rPr lang="ja-JP" altLang="en-US" sz="1800" dirty="0">
                <a:latin typeface="Yu Gothic Medium" panose="020B0400000000000000" pitchFamily="34" charset="-128"/>
                <a:ea typeface="Yu Gothic Medium" panose="020B0400000000000000" pitchFamily="34" charset="-128"/>
              </a:rPr>
              <a:t>赤ワインの聖地 </a:t>
            </a:r>
          </a:p>
          <a:p>
            <a:pPr>
              <a:spcBef>
                <a:spcPts val="800"/>
              </a:spcBef>
            </a:pPr>
            <a:r>
              <a:rPr lang="ja-JP" altLang="en-US" sz="1800" dirty="0">
                <a:latin typeface="Yu Gothic Medium" panose="020B0400000000000000" pitchFamily="34" charset="-128"/>
                <a:ea typeface="Yu Gothic Medium" panose="020B0400000000000000" pitchFamily="34" charset="-128"/>
              </a:rPr>
              <a:t>最も栽培面積のある赤ワイン用品種はシラーズ</a:t>
            </a:r>
          </a:p>
          <a:p>
            <a:pPr>
              <a:spcBef>
                <a:spcPts val="800"/>
              </a:spcBef>
            </a:pPr>
            <a:r>
              <a:rPr lang="ja-JP" altLang="en-US" sz="1800" dirty="0">
                <a:latin typeface="Yu Gothic Medium" panose="020B0400000000000000" pitchFamily="34" charset="-128"/>
                <a:ea typeface="Yu Gothic Medium" panose="020B0400000000000000" pitchFamily="34" charset="-128"/>
              </a:rPr>
              <a:t>フル・ボディのシラーズは豊かな ブルーベリーの果実味と チョコレートの風味が特徴</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マクラーレン・ヴェール</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E4D26E01-8D9F-9394-C80C-BFA56AC72EB8}"/>
              </a:ext>
            </a:extLst>
          </p:cNvPr>
          <p:cNvSpPr txBox="1">
            <a:spLocks/>
          </p:cNvSpPr>
          <p:nvPr/>
        </p:nvSpPr>
        <p:spPr>
          <a:xfrm>
            <a:off x="6456363" y="5410429"/>
            <a:ext cx="3315317" cy="1530521"/>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17">
              <a:lnSpc>
                <a:spcPct val="80000"/>
              </a:lnSpc>
              <a:buNone/>
            </a:pPr>
            <a:r>
              <a:rPr lang="ja-JP" altLang="en-US" sz="2000" dirty="0">
                <a:solidFill>
                  <a:schemeClr val="accent1"/>
                </a:solidFill>
                <a:latin typeface="Yu Gothic Medium" panose="020B0400000000000000" pitchFamily="34" charset="-128"/>
                <a:ea typeface="Yu Gothic Medium" panose="020B0400000000000000" pitchFamily="34" charset="-128"/>
                <a:cs typeface="Colors Of Autumn"/>
              </a:rPr>
              <a:t>オーストラリア最高級の</a:t>
            </a:r>
          </a:p>
          <a:p>
            <a:pPr marL="0" indent="0" defTabSz="914217">
              <a:lnSpc>
                <a:spcPct val="80000"/>
              </a:lnSpc>
              <a:buNone/>
            </a:pPr>
            <a:r>
              <a:rPr lang="ja-JP" altLang="en-US" sz="2000" dirty="0">
                <a:solidFill>
                  <a:schemeClr val="accent1"/>
                </a:solidFill>
                <a:latin typeface="Yu Gothic Medium" panose="020B0400000000000000" pitchFamily="34" charset="-128"/>
                <a:ea typeface="Yu Gothic Medium" panose="020B0400000000000000" pitchFamily="34" charset="-128"/>
                <a:cs typeface="Colors Of Autumn"/>
              </a:rPr>
              <a:t>シラーズ生産地の</a:t>
            </a:r>
            <a:r>
              <a:rPr lang="en-US" altLang="ja-JP" sz="2000" dirty="0">
                <a:solidFill>
                  <a:schemeClr val="accent1"/>
                </a:solidFill>
                <a:latin typeface="Yu Gothic Medium" panose="020B0400000000000000" pitchFamily="34" charset="-128"/>
                <a:ea typeface="Yu Gothic Medium" panose="020B0400000000000000" pitchFamily="34" charset="-128"/>
                <a:cs typeface="Colors Of Autumn"/>
              </a:rPr>
              <a:t>1</a:t>
            </a:r>
            <a:r>
              <a:rPr lang="ja-JP" altLang="en-US" sz="2000" dirty="0">
                <a:solidFill>
                  <a:schemeClr val="accent1"/>
                </a:solidFill>
                <a:latin typeface="Yu Gothic Medium" panose="020B0400000000000000" pitchFamily="34" charset="-128"/>
                <a:ea typeface="Yu Gothic Medium" panose="020B0400000000000000" pitchFamily="34" charset="-128"/>
                <a:cs typeface="Colors Of Autumn"/>
              </a:rPr>
              <a:t>つ</a:t>
            </a:r>
            <a:endParaRPr lang="en-AU" sz="2000" dirty="0">
              <a:solidFill>
                <a:schemeClr val="accent1"/>
              </a:solidFill>
              <a:latin typeface="Yu Gothic Medium" panose="020B0400000000000000" pitchFamily="34" charset="-128"/>
              <a:ea typeface="Yu Gothic Medium" panose="020B0400000000000000" pitchFamily="34" charset="-128"/>
              <a:cs typeface="Colors Of Autumn"/>
            </a:endParaRPr>
          </a:p>
        </p:txBody>
      </p:sp>
    </p:spTree>
    <p:extLst>
      <p:ext uri="{BB962C8B-B14F-4D97-AF65-F5344CB8AC3E}">
        <p14:creationId xmlns:p14="http://schemas.microsoft.com/office/powerpoint/2010/main" val="20730366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5473968" cy="1530521"/>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肥沃な農耕地帯</a:t>
            </a:r>
          </a:p>
          <a:p>
            <a:pPr>
              <a:spcBef>
                <a:spcPts val="800"/>
              </a:spcBef>
            </a:pPr>
            <a:r>
              <a:rPr lang="ja-JP" altLang="en-US" sz="1800" dirty="0">
                <a:latin typeface="Yu Gothic Medium" panose="020B0400000000000000" pitchFamily="34" charset="-128"/>
                <a:ea typeface="Yu Gothic Medium" panose="020B0400000000000000" pitchFamily="34" charset="-128"/>
              </a:rPr>
              <a:t>温暖な日中はシラーズのリッチさ、</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味わいの深み、果実味の凝縮感を育む</a:t>
            </a:r>
          </a:p>
          <a:p>
            <a:pPr>
              <a:spcBef>
                <a:spcPts val="800"/>
              </a:spcBef>
            </a:pPr>
            <a:r>
              <a:rPr lang="ja-JP" altLang="en-US" sz="1800" dirty="0">
                <a:latin typeface="Yu Gothic Medium" panose="020B0400000000000000" pitchFamily="34" charset="-128"/>
                <a:ea typeface="Yu Gothic Medium" panose="020B0400000000000000" pitchFamily="34" charset="-128"/>
              </a:rPr>
              <a:t>安定して低い夜温は酸をしっかりと保つ</a:t>
            </a:r>
          </a:p>
          <a:p>
            <a:pPr>
              <a:spcBef>
                <a:spcPts val="800"/>
              </a:spcBef>
            </a:pPr>
            <a:r>
              <a:rPr lang="ja-JP" altLang="en-US" sz="1800" dirty="0">
                <a:latin typeface="Yu Gothic Medium" panose="020B0400000000000000" pitchFamily="34" charset="-128"/>
                <a:ea typeface="Yu Gothic Medium" panose="020B0400000000000000" pitchFamily="34" charset="-128"/>
              </a:rPr>
              <a:t>退廃的で芳醇かつリッチなシラーズは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黒系果実の風味とクリーミーな口当たりが特徴</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クレア・</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35180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ouring wine into a glass&#10;&#10;AI-generated content may be incorrect.">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4829691" cy="785732"/>
          </a:xfrm>
        </p:spPr>
        <p:txBody>
          <a:bodyPr/>
          <a:lstStyle/>
          <a:p>
            <a:r>
              <a:rPr lang="ja-JP" altLang="en-US" dirty="0">
                <a:solidFill>
                  <a:schemeClr val="accent5"/>
                </a:solidFill>
                <a:latin typeface="Arial" panose="020B0604020202020204" pitchFamily="34" charset="0"/>
                <a:ea typeface="Yu Gothic Medium" panose="020B0400000000000000" pitchFamily="34" charset="-128"/>
                <a:cs typeface="Arial" panose="020B0604020202020204" pitchFamily="34" charset="0"/>
              </a:rPr>
              <a:t>シラーズ</a:t>
            </a:r>
            <a:endParaRPr lang="en-US" dirty="0">
              <a:solidFill>
                <a:schemeClr val="accent5"/>
              </a:solidFill>
              <a:latin typeface="Arial" panose="020B0604020202020204" pitchFamily="34" charset="0"/>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2971893"/>
            <a:ext cx="4706079" cy="1670704"/>
          </a:xfrm>
        </p:spPr>
        <p:txBody>
          <a:bodyPr/>
          <a:lstStyle/>
          <a:p>
            <a:pPr marL="285750" indent="-285750">
              <a:spcBef>
                <a:spcPts val="8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シラーズはオーストラリアで最も地位を確立し、最も愛されている品種の</a:t>
            </a:r>
            <a:r>
              <a:rPr lang="en-US" altLang="ja-JP" dirty="0">
                <a:latin typeface="Yu Gothic Medium" panose="020B0400000000000000" pitchFamily="34" charset="-128"/>
                <a:ea typeface="Yu Gothic Medium" panose="020B0400000000000000" pitchFamily="34" charset="-128"/>
              </a:rPr>
              <a:t>1</a:t>
            </a:r>
            <a:r>
              <a:rPr lang="ja-JP" altLang="en-US" dirty="0">
                <a:latin typeface="Yu Gothic Medium" panose="020B0400000000000000" pitchFamily="34" charset="-128"/>
                <a:ea typeface="Yu Gothic Medium" panose="020B0400000000000000" pitchFamily="34" charset="-128"/>
              </a:rPr>
              <a:t>つです。 </a:t>
            </a:r>
          </a:p>
          <a:p>
            <a:pPr marL="285750" indent="-285750">
              <a:spcBef>
                <a:spcPts val="8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ワイナリーの</a:t>
            </a:r>
            <a:r>
              <a:rPr lang="en-US" altLang="ja-JP" dirty="0">
                <a:latin typeface="Yu Gothic Medium" panose="020B0400000000000000" pitchFamily="34" charset="-128"/>
                <a:ea typeface="Yu Gothic Medium" panose="020B0400000000000000" pitchFamily="34" charset="-128"/>
              </a:rPr>
              <a:t>5</a:t>
            </a:r>
            <a:r>
              <a:rPr lang="ja-JP" altLang="en-US" dirty="0">
                <a:latin typeface="Yu Gothic Medium" panose="020B0400000000000000" pitchFamily="34" charset="-128"/>
                <a:ea typeface="Yu Gothic Medium" panose="020B0400000000000000" pitchFamily="34" charset="-128"/>
              </a:rPr>
              <a:t>軒に</a:t>
            </a:r>
            <a:r>
              <a:rPr lang="en-US" altLang="ja-JP" dirty="0">
                <a:latin typeface="Yu Gothic Medium" panose="020B0400000000000000" pitchFamily="34" charset="-128"/>
                <a:ea typeface="Yu Gothic Medium" panose="020B0400000000000000" pitchFamily="34" charset="-128"/>
              </a:rPr>
              <a:t>4</a:t>
            </a:r>
            <a:r>
              <a:rPr lang="ja-JP" altLang="en-US" dirty="0">
                <a:latin typeface="Yu Gothic Medium" panose="020B0400000000000000" pitchFamily="34" charset="-128"/>
                <a:ea typeface="Yu Gothic Medium" panose="020B0400000000000000" pitchFamily="34" charset="-128"/>
              </a:rPr>
              <a:t>軒はシラーズを栽培</a:t>
            </a:r>
          </a:p>
          <a:p>
            <a:pPr marL="285750" indent="-285750">
              <a:spcBef>
                <a:spcPts val="8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赤ワイン用品種の栽培面積の約半分を占める</a:t>
            </a:r>
          </a:p>
          <a:p>
            <a:pPr marL="285750" indent="-285750">
              <a:spcBef>
                <a:spcPts val="800"/>
              </a:spcBef>
              <a:buFont typeface="Arial" panose="020B0604020202020204" pitchFamily="34" charset="0"/>
              <a:buChar char="•"/>
            </a:pPr>
            <a:r>
              <a:rPr lang="ja-JP" altLang="en-US" dirty="0">
                <a:latin typeface="Yu Gothic Medium" panose="020B0400000000000000" pitchFamily="34" charset="-128"/>
                <a:ea typeface="Yu Gothic Medium" panose="020B0400000000000000" pitchFamily="34" charset="-128"/>
              </a:rPr>
              <a:t>総ワイン生産量の約 </a:t>
            </a:r>
            <a:r>
              <a:rPr lang="en-US" altLang="ja-JP" dirty="0">
                <a:latin typeface="Yu Gothic Medium" panose="020B0400000000000000" pitchFamily="34" charset="-128"/>
                <a:ea typeface="Yu Gothic Medium" panose="020B0400000000000000" pitchFamily="34" charset="-128"/>
              </a:rPr>
              <a:t>1/4 </a:t>
            </a:r>
            <a:r>
              <a:rPr lang="ja-JP" altLang="en-US" dirty="0">
                <a:latin typeface="Yu Gothic Medium" panose="020B0400000000000000" pitchFamily="34" charset="-128"/>
                <a:ea typeface="Yu Gothic Medium" panose="020B0400000000000000" pitchFamily="34" charset="-128"/>
              </a:rPr>
              <a:t>を占める</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dirty="0">
                <a:latin typeface="Yu Gothic Medium" panose="020B0400000000000000" pitchFamily="34" charset="-128"/>
                <a:ea typeface="Yu Gothic Medium" panose="020B0400000000000000" pitchFamily="34" charset="-128"/>
              </a:rPr>
              <a:t>オーストラリアの</a:t>
            </a:r>
          </a:p>
          <a:p>
            <a:r>
              <a:rPr lang="ja-JP" altLang="en-US" sz="4800" kern="1000" spc="-100" dirty="0">
                <a:latin typeface="Yu Gothic Medium" panose="020B0400000000000000" pitchFamily="34" charset="-128"/>
                <a:ea typeface="Yu Gothic Medium" panose="020B0400000000000000" pitchFamily="34" charset="-128"/>
              </a:rPr>
              <a:t>レジェンド品種</a:t>
            </a:r>
            <a:endParaRPr lang="en-US" sz="4800" kern="1000" spc="-100" dirty="0">
              <a:latin typeface="Yu Gothic Medium" panose="020B0400000000000000" pitchFamily="34" charset="-128"/>
              <a:ea typeface="Yu Gothic Medium" panose="020B0400000000000000" pitchFamily="34" charset="-128"/>
            </a:endParaRPr>
          </a:p>
        </p:txBody>
      </p:sp>
      <p:sp>
        <p:nvSpPr>
          <p:cNvPr id="6" name="Text Placeholder 3">
            <a:extLst>
              <a:ext uri="{FF2B5EF4-FFF2-40B4-BE49-F238E27FC236}">
                <a16:creationId xmlns:a16="http://schemas.microsoft.com/office/drawing/2014/main" id="{096F72AE-B140-3425-5CE6-DD8364E4419F}"/>
              </a:ext>
            </a:extLst>
          </p:cNvPr>
          <p:cNvSpPr txBox="1">
            <a:spLocks/>
          </p:cNvSpPr>
          <p:nvPr/>
        </p:nvSpPr>
        <p:spPr>
          <a:xfrm>
            <a:off x="630419" y="5532435"/>
            <a:ext cx="5201038" cy="13255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bg1"/>
                </a:solidFill>
                <a:latin typeface="Yu Gothic" panose="020B0400000000000000" pitchFamily="34" charset="-128"/>
                <a:ea typeface="Yu Gothic" panose="020B0400000000000000" pitchFamily="34" charset="-128"/>
              </a:rPr>
              <a:t>シラーとシラーズ</a:t>
            </a:r>
            <a:endParaRPr lang="en-AU" altLang="ja-JP" b="1" dirty="0">
              <a:solidFill>
                <a:schemeClr val="bg1"/>
              </a:solidFill>
              <a:latin typeface="Yu Gothic" panose="020B0400000000000000" pitchFamily="34" charset="-128"/>
              <a:ea typeface="Yu Gothic" panose="020B0400000000000000" pitchFamily="34" charset="-128"/>
            </a:endParaRPr>
          </a:p>
          <a:p>
            <a:r>
              <a:rPr lang="ja-JP" altLang="en-US" sz="1400" dirty="0">
                <a:solidFill>
                  <a:schemeClr val="bg1"/>
                </a:solidFill>
                <a:latin typeface="Yu Gothic Medium" panose="020B0400000000000000" pitchFamily="34" charset="-128"/>
                <a:ea typeface="Yu Gothic Medium" panose="020B0400000000000000" pitchFamily="34" charset="-128"/>
              </a:rPr>
              <a:t>世界のほとんどの地域でこの品種は</a:t>
            </a:r>
            <a:r>
              <a:rPr lang="en-US" altLang="ja-JP" sz="1400" dirty="0">
                <a:solidFill>
                  <a:schemeClr val="bg1"/>
                </a:solidFill>
                <a:latin typeface="Yu Gothic Medium" panose="020B0400000000000000" pitchFamily="34" charset="-128"/>
                <a:ea typeface="Yu Gothic Medium" panose="020B0400000000000000" pitchFamily="34" charset="-128"/>
              </a:rPr>
              <a:t> </a:t>
            </a:r>
            <a:r>
              <a:rPr lang="ja-JP" altLang="en-US" sz="1400" dirty="0">
                <a:solidFill>
                  <a:schemeClr val="bg1"/>
                </a:solidFill>
                <a:latin typeface="Yu Gothic Medium" panose="020B0400000000000000" pitchFamily="34" charset="-128"/>
                <a:ea typeface="Yu Gothic Medium" panose="020B0400000000000000" pitchFamily="34" charset="-128"/>
              </a:rPr>
              <a:t>シラーと呼ばれます。</a:t>
            </a:r>
            <a:br>
              <a:rPr lang="en-AU" altLang="ja-JP" sz="1400" dirty="0">
                <a:solidFill>
                  <a:schemeClr val="bg1"/>
                </a:solidFill>
                <a:latin typeface="Yu Gothic Medium" panose="020B0400000000000000" pitchFamily="34" charset="-128"/>
                <a:ea typeface="Yu Gothic Medium" panose="020B0400000000000000" pitchFamily="34" charset="-128"/>
              </a:rPr>
            </a:br>
            <a:r>
              <a:rPr lang="ja-JP" altLang="en-US" sz="1400" dirty="0">
                <a:solidFill>
                  <a:schemeClr val="bg1"/>
                </a:solidFill>
                <a:latin typeface="Yu Gothic Medium" panose="020B0400000000000000" pitchFamily="34" charset="-128"/>
                <a:ea typeface="Yu Gothic Medium" panose="020B0400000000000000" pitchFamily="34" charset="-128"/>
              </a:rPr>
              <a:t>しかし、世界で</a:t>
            </a:r>
            <a:r>
              <a:rPr lang="en-US" altLang="ja-JP" sz="1400" dirty="0">
                <a:solidFill>
                  <a:schemeClr val="bg1"/>
                </a:solidFill>
                <a:latin typeface="Yu Gothic Medium" panose="020B0400000000000000" pitchFamily="34" charset="-128"/>
                <a:ea typeface="Yu Gothic Medium" panose="020B0400000000000000" pitchFamily="34" charset="-128"/>
              </a:rPr>
              <a:t> </a:t>
            </a:r>
            <a:r>
              <a:rPr lang="ja-JP" altLang="en-US" sz="1400" dirty="0">
                <a:solidFill>
                  <a:schemeClr val="bg1"/>
                </a:solidFill>
                <a:latin typeface="Yu Gothic Medium" panose="020B0400000000000000" pitchFamily="34" charset="-128"/>
                <a:ea typeface="Yu Gothic Medium" panose="020B0400000000000000" pitchFamily="34" charset="-128"/>
              </a:rPr>
              <a:t>商業的な成功を収めたオーストラリアの</a:t>
            </a:r>
            <a:br>
              <a:rPr lang="en-AU" altLang="ja-JP" sz="1400" dirty="0">
                <a:solidFill>
                  <a:schemeClr val="bg1"/>
                </a:solidFill>
                <a:latin typeface="Yu Gothic Medium" panose="020B0400000000000000" pitchFamily="34" charset="-128"/>
                <a:ea typeface="Yu Gothic Medium" panose="020B0400000000000000" pitchFamily="34" charset="-128"/>
              </a:rPr>
            </a:br>
            <a:r>
              <a:rPr lang="ja-JP" altLang="en-US" sz="1400" dirty="0">
                <a:solidFill>
                  <a:schemeClr val="bg1"/>
                </a:solidFill>
                <a:latin typeface="Yu Gothic Medium" panose="020B0400000000000000" pitchFamily="34" charset="-128"/>
                <a:ea typeface="Yu Gothic Medium" panose="020B0400000000000000" pitchFamily="34" charset="-128"/>
              </a:rPr>
              <a:t>生産者たちは「シラーズ」とラベルに書くことを選びました。 </a:t>
            </a:r>
            <a:endParaRPr lang="en-AU" sz="14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340350" cy="4212701"/>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オーストラリア最古のドイツ人入植地</a:t>
            </a:r>
          </a:p>
          <a:p>
            <a:pPr>
              <a:spcBef>
                <a:spcPts val="800"/>
              </a:spcBef>
            </a:pPr>
            <a:r>
              <a:rPr lang="ja-JP" altLang="en-US" sz="1800" dirty="0">
                <a:latin typeface="Yu Gothic Medium" panose="020B0400000000000000" pitchFamily="34" charset="-128"/>
                <a:ea typeface="Yu Gothic Medium" panose="020B0400000000000000" pitchFamily="34" charset="-128"/>
              </a:rPr>
              <a:t>冷涼な海洋性気候と標高の高い畑</a:t>
            </a:r>
          </a:p>
          <a:p>
            <a:pPr>
              <a:spcBef>
                <a:spcPts val="800"/>
              </a:spcBef>
            </a:pPr>
            <a:r>
              <a:rPr lang="ja-JP" altLang="en-US" sz="1800" dirty="0">
                <a:latin typeface="Yu Gothic Medium" panose="020B0400000000000000" pitchFamily="34" charset="-128"/>
                <a:ea typeface="Yu Gothic Medium" panose="020B0400000000000000" pitchFamily="34" charset="-128"/>
              </a:rPr>
              <a:t>アデレード・ヒルズのシラーズは、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すぐ近くにあるバロッサやマクラーレン・</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ヴェールの骨太で濃厚なワインと対照的</a:t>
            </a:r>
          </a:p>
          <a:p>
            <a:pPr>
              <a:spcBef>
                <a:spcPts val="800"/>
              </a:spcBef>
            </a:pPr>
            <a:r>
              <a:rPr lang="ja-JP" altLang="en-US" sz="1800" dirty="0">
                <a:latin typeface="Yu Gothic Medium" panose="020B0400000000000000" pitchFamily="34" charset="-128"/>
                <a:ea typeface="Yu Gothic Medium" panose="020B0400000000000000" pitchFamily="34" charset="-128"/>
              </a:rPr>
              <a:t>エレガントでミディアム・ボディのシラーズは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コショウやスパイスの香りと細やかなタンニンが特徴</a:t>
            </a:r>
          </a:p>
          <a:p>
            <a:pPr>
              <a:spcBef>
                <a:spcPts val="800"/>
              </a:spcBef>
            </a:pPr>
            <a:r>
              <a:rPr lang="ja-JP" altLang="en-US" sz="1800" dirty="0">
                <a:latin typeface="Yu Gothic Medium" panose="020B0400000000000000" pitchFamily="34" charset="-128"/>
                <a:ea typeface="Yu Gothic Medium" panose="020B0400000000000000" pitchFamily="34" charset="-128"/>
              </a:rPr>
              <a:t>冷涼気候でアルコール度数の低いスタイルは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食事との相性も抜群</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アデレード・</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ヒルズ</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9656090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ocean&#10;&#10;AI-generated content may be incorrect.">
            <a:extLst>
              <a:ext uri="{FF2B5EF4-FFF2-40B4-BE49-F238E27FC236}">
                <a16:creationId xmlns:a16="http://schemas.microsoft.com/office/drawing/2014/main" id="{F08429FE-97C8-99D3-A872-39865940E2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4900CB07-FC76-5088-4BE1-A1FF61018904}"/>
              </a:ext>
            </a:extLst>
          </p:cNvPr>
          <p:cNvSpPr>
            <a:spLocks noGrp="1"/>
          </p:cNvSpPr>
          <p:nvPr>
            <p:ph type="title"/>
          </p:nvPr>
        </p:nvSpPr>
        <p:spPr>
          <a:xfrm>
            <a:off x="623887" y="584200"/>
            <a:ext cx="11211555" cy="1325562"/>
          </a:xfrm>
        </p:spPr>
        <p:txBody>
          <a:bodyPr/>
          <a:lstStyle/>
          <a:p>
            <a:r>
              <a:rPr lang="ja-JP" altLang="en-US" dirty="0">
                <a:solidFill>
                  <a:schemeClr val="accent2"/>
                </a:solidFill>
                <a:latin typeface="Yu Gothic Medium" panose="020B0400000000000000" pitchFamily="34" charset="-128"/>
                <a:ea typeface="Yu Gothic Medium" panose="020B0400000000000000" pitchFamily="34" charset="-128"/>
              </a:rPr>
              <a:t>ニュー・サウス・ウェールズ州</a:t>
            </a:r>
            <a:r>
              <a:rPr lang="en-US" dirty="0">
                <a:solidFill>
                  <a:schemeClr val="accent2"/>
                </a:solidFill>
                <a:latin typeface="Yu Gothic Medium" panose="020B0400000000000000" pitchFamily="34" charset="-128"/>
                <a:ea typeface="Yu Gothic Medium" panose="020B0400000000000000" pitchFamily="34" charset="-128"/>
              </a:rPr>
              <a:t> </a:t>
            </a:r>
            <a:br>
              <a:rPr lang="en-US" dirty="0">
                <a:solidFill>
                  <a:schemeClr val="accent2"/>
                </a:solidFill>
                <a:latin typeface="Yu Gothic Medium" panose="020B0400000000000000" pitchFamily="34" charset="-128"/>
                <a:ea typeface="Yu Gothic Medium" panose="020B0400000000000000" pitchFamily="34" charset="-128"/>
              </a:rPr>
            </a:br>
            <a:r>
              <a:rPr lang="ja-JP" altLang="en-US" sz="4000" b="1" dirty="0">
                <a:solidFill>
                  <a:schemeClr val="accent2"/>
                </a:solidFill>
                <a:latin typeface="Yu Gothic Medium" panose="020B0400000000000000" pitchFamily="34" charset="-128"/>
                <a:ea typeface="Yu Gothic Medium" panose="020B0400000000000000" pitchFamily="34" charset="-128"/>
              </a:rPr>
              <a:t>および</a:t>
            </a:r>
            <a:r>
              <a:rPr lang="ja-JP" altLang="en-US" dirty="0">
                <a:solidFill>
                  <a:schemeClr val="accent2"/>
                </a:solidFill>
                <a:latin typeface="Yu Gothic Medium" panose="020B0400000000000000" pitchFamily="34" charset="-128"/>
                <a:ea typeface="Yu Gothic Medium" panose="020B0400000000000000" pitchFamily="34" charset="-128"/>
              </a:rPr>
              <a:t>オーストラリア首都特別地域</a:t>
            </a:r>
            <a:br>
              <a:rPr lang="en-US" dirty="0">
                <a:solidFill>
                  <a:schemeClr val="accent2"/>
                </a:solidFill>
                <a:latin typeface="Yu Gothic Medium" panose="020B0400000000000000" pitchFamily="34" charset="-128"/>
                <a:ea typeface="Yu Gothic Medium" panose="020B0400000000000000" pitchFamily="34" charset="-128"/>
              </a:rPr>
            </a:br>
            <a:br>
              <a:rPr lang="en-US" dirty="0">
                <a:solidFill>
                  <a:schemeClr val="accent2"/>
                </a:solidFill>
                <a:latin typeface="Yu Gothic Medium" panose="020B0400000000000000" pitchFamily="34" charset="-128"/>
                <a:ea typeface="Yu Gothic Medium" panose="020B0400000000000000" pitchFamily="34" charset="-128"/>
              </a:rPr>
            </a:b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23B7EE06-077E-9E54-A6F4-B8444D0241B1}"/>
              </a:ext>
            </a:extLst>
          </p:cNvPr>
          <p:cNvSpPr txBox="1"/>
          <p:nvPr/>
        </p:nvSpPr>
        <p:spPr>
          <a:xfrm>
            <a:off x="9034400" y="2377580"/>
            <a:ext cx="2089600" cy="338554"/>
          </a:xfrm>
          <a:prstGeom prst="rect">
            <a:avLst/>
          </a:prstGeom>
          <a:noFill/>
        </p:spPr>
        <p:txBody>
          <a:bodyPr wrap="square">
            <a:spAutoFit/>
          </a:bodyPr>
          <a:lstStyle/>
          <a:p>
            <a:r>
              <a:rPr lang="ja-JP" altLang="en-US" sz="1600" b="1" dirty="0">
                <a:solidFill>
                  <a:schemeClr val="accent2"/>
                </a:solidFill>
                <a:latin typeface="Yu Gothic" panose="020B0400000000000000" pitchFamily="34" charset="-128"/>
                <a:ea typeface="Yu Gothic" panose="020B0400000000000000" pitchFamily="34" charset="-128"/>
              </a:rPr>
              <a:t>ハンター・ヴァレー</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EC1D10E9-CB64-F49F-7EEF-3DCED8300E30}"/>
              </a:ext>
            </a:extLst>
          </p:cNvPr>
          <p:cNvSpPr txBox="1"/>
          <p:nvPr/>
        </p:nvSpPr>
        <p:spPr>
          <a:xfrm>
            <a:off x="2131201" y="4221130"/>
            <a:ext cx="3673486" cy="338554"/>
          </a:xfrm>
          <a:prstGeom prst="rect">
            <a:avLst/>
          </a:prstGeom>
          <a:noFill/>
        </p:spPr>
        <p:txBody>
          <a:bodyPr wrap="square">
            <a:spAutoFit/>
          </a:bodyPr>
          <a:lstStyle/>
          <a:p>
            <a:r>
              <a:rPr lang="ja-JP" altLang="en-US" sz="1600" b="1">
                <a:solidFill>
                  <a:schemeClr val="accent2"/>
                </a:solidFill>
                <a:latin typeface="Yu Gothic" panose="020B0400000000000000" pitchFamily="34" charset="-128"/>
                <a:ea typeface="Yu Gothic" panose="020B0400000000000000" pitchFamily="34" charset="-128"/>
              </a:rPr>
              <a:t>キャンベラ・ディストリクト</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0EC968AC-11A2-2547-1777-1E2AFA610521}"/>
              </a:ext>
            </a:extLst>
          </p:cNvPr>
          <p:cNvSpPr txBox="1"/>
          <p:nvPr/>
        </p:nvSpPr>
        <p:spPr>
          <a:xfrm>
            <a:off x="8294572" y="3547361"/>
            <a:ext cx="2312469" cy="338554"/>
          </a:xfrm>
          <a:prstGeom prst="rect">
            <a:avLst/>
          </a:prstGeom>
          <a:noFill/>
        </p:spPr>
        <p:txBody>
          <a:bodyPr wrap="square">
            <a:spAutoFit/>
          </a:bodyPr>
          <a:lstStyle/>
          <a:p>
            <a:pPr>
              <a:buClr>
                <a:srgbClr val="F40000"/>
              </a:buClr>
            </a:pPr>
            <a:r>
              <a:rPr lang="ja-JP" altLang="en-US" sz="1600">
                <a:latin typeface="Yu Gothic Medium" panose="020B0400000000000000" pitchFamily="34" charset="-128"/>
                <a:ea typeface="Yu Gothic Medium" panose="020B0400000000000000" pitchFamily="34" charset="-128"/>
                <a:cs typeface="Hellix SemiBold"/>
              </a:rPr>
              <a:t>シドニー</a:t>
            </a:r>
            <a:endParaRPr lang="en-US" sz="1600" dirty="0">
              <a:latin typeface="Yu Gothic Medium" panose="020B0400000000000000" pitchFamily="34" charset="-128"/>
              <a:ea typeface="Yu Gothic Medium" panose="020B0400000000000000" pitchFamily="34" charset="-128"/>
              <a:cs typeface="Hellix SemiBold"/>
            </a:endParaRPr>
          </a:p>
        </p:txBody>
      </p:sp>
      <p:sp>
        <p:nvSpPr>
          <p:cNvPr id="12" name="TextBox 11">
            <a:extLst>
              <a:ext uri="{FF2B5EF4-FFF2-40B4-BE49-F238E27FC236}">
                <a16:creationId xmlns:a16="http://schemas.microsoft.com/office/drawing/2014/main" id="{0A0B9348-9BB7-26F7-0283-E83E164105B6}"/>
              </a:ext>
            </a:extLst>
          </p:cNvPr>
          <p:cNvSpPr txBox="1"/>
          <p:nvPr/>
        </p:nvSpPr>
        <p:spPr>
          <a:xfrm>
            <a:off x="623888" y="6273800"/>
            <a:ext cx="2312469" cy="338554"/>
          </a:xfrm>
          <a:prstGeom prst="rect">
            <a:avLst/>
          </a:prstGeom>
          <a:noFill/>
        </p:spPr>
        <p:txBody>
          <a:bodyPr wrap="square">
            <a:spAutoFit/>
          </a:bodyPr>
          <a:lstStyle/>
          <a:p>
            <a:r>
              <a:rPr lang="ja-JP" altLang="en-US" sz="1600">
                <a:latin typeface="Yu Gothic Medium" panose="020B0400000000000000" pitchFamily="34" charset="-128"/>
                <a:ea typeface="Yu Gothic Medium" panose="020B0400000000000000" pitchFamily="34" charset="-128"/>
              </a:rPr>
              <a:t>ビクトリア州</a:t>
            </a:r>
            <a:endParaRPr lang="en-US" sz="16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50C18841-869A-9E53-6B54-07786BBB5E00}"/>
              </a:ext>
            </a:extLst>
          </p:cNvPr>
          <p:cNvSpPr txBox="1"/>
          <p:nvPr/>
        </p:nvSpPr>
        <p:spPr>
          <a:xfrm>
            <a:off x="3185482" y="5124354"/>
            <a:ext cx="1984491" cy="584775"/>
          </a:xfrm>
          <a:prstGeom prst="rect">
            <a:avLst/>
          </a:prstGeom>
          <a:noFill/>
        </p:spPr>
        <p:txBody>
          <a:bodyPr wrap="square">
            <a:spAutoFit/>
          </a:bodyPr>
          <a:lstStyle/>
          <a:p>
            <a:r>
              <a:rPr lang="ja-JP" altLang="en-US" sz="1600" dirty="0">
                <a:latin typeface="Yu Gothic Medium" panose="020B0400000000000000" pitchFamily="34" charset="-128"/>
                <a:ea typeface="Yu Gothic Medium" panose="020B0400000000000000" pitchFamily="34" charset="-128"/>
              </a:rPr>
              <a:t>オーストラリア首都特別地域</a:t>
            </a:r>
            <a:endParaRPr lang="en-US" sz="16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982533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34022" cy="3695116"/>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オーストラリアのワイン産業発祥の地</a:t>
            </a:r>
          </a:p>
          <a:p>
            <a:pPr>
              <a:spcBef>
                <a:spcPts val="800"/>
              </a:spcBef>
            </a:pPr>
            <a:r>
              <a:rPr lang="ja-JP" altLang="en-US" sz="1800" dirty="0">
                <a:latin typeface="Yu Gothic Medium" panose="020B0400000000000000" pitchFamily="34" charset="-128"/>
                <a:ea typeface="Yu Gothic Medium" panose="020B0400000000000000" pitchFamily="34" charset="-128"/>
              </a:rPr>
              <a:t>温暖で湿度が高い気候はシラーズを</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成熟させるために理想的</a:t>
            </a:r>
          </a:p>
          <a:p>
            <a:pPr>
              <a:spcBef>
                <a:spcPts val="800"/>
              </a:spcBef>
            </a:pPr>
            <a:r>
              <a:rPr lang="ja-JP" altLang="en-US" sz="1800" dirty="0">
                <a:latin typeface="Yu Gothic Medium" panose="020B0400000000000000" pitchFamily="34" charset="-128"/>
                <a:ea typeface="Yu Gothic Medium" panose="020B0400000000000000" pitchFamily="34" charset="-128"/>
              </a:rPr>
              <a:t>ミディアム・ボディでセイバリーかつ複雑なワインの産地として有名</a:t>
            </a:r>
          </a:p>
          <a:p>
            <a:pPr>
              <a:spcBef>
                <a:spcPts val="800"/>
              </a:spcBef>
            </a:pPr>
            <a:r>
              <a:rPr lang="ja-JP" altLang="en-US" sz="1800" dirty="0">
                <a:latin typeface="Yu Gothic Medium" panose="020B0400000000000000" pitchFamily="34" charset="-128"/>
                <a:ea typeface="Yu Gothic Medium" panose="020B0400000000000000" pitchFamily="34" charset="-128"/>
              </a:rPr>
              <a:t>若いハンター・シラーズは赤系から濃い色の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ベリー類、 スパイスの風味と潤沢なタンニンが特徴</a:t>
            </a:r>
          </a:p>
          <a:p>
            <a:pPr>
              <a:spcBef>
                <a:spcPts val="800"/>
              </a:spcBef>
            </a:pPr>
            <a:r>
              <a:rPr lang="ja-JP" altLang="en-US" sz="1800" dirty="0">
                <a:latin typeface="Yu Gothic Medium" panose="020B0400000000000000" pitchFamily="34" charset="-128"/>
                <a:ea typeface="Yu Gothic Medium" panose="020B0400000000000000" pitchFamily="34" charset="-128"/>
              </a:rPr>
              <a:t>熟成したハンター・シラーズはスムースで</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豊かな風味に土っぽさと複雑さが加わる。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a:xfrm>
            <a:off x="6456363" y="584200"/>
            <a:ext cx="5735636"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ハンター・</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25393136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5223802" cy="3237916"/>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イノベーションに満ちた新進ワイン産地</a:t>
            </a:r>
          </a:p>
          <a:p>
            <a:pPr>
              <a:spcBef>
                <a:spcPts val="800"/>
              </a:spcBef>
            </a:pPr>
            <a:r>
              <a:rPr lang="ja-JP" altLang="en-US" sz="1800" dirty="0">
                <a:latin typeface="Yu Gothic Medium" panose="020B0400000000000000" pitchFamily="34" charset="-128"/>
                <a:ea typeface="Yu Gothic Medium" panose="020B0400000000000000" pitchFamily="34" charset="-128"/>
              </a:rPr>
              <a:t>キャンベラ・ディストリクトの名声を</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この上なく高めた赤ワインがシラーズ</a:t>
            </a:r>
          </a:p>
          <a:p>
            <a:pPr>
              <a:spcBef>
                <a:spcPts val="800"/>
              </a:spcBef>
            </a:pPr>
            <a:r>
              <a:rPr lang="ja-JP" altLang="en-US" sz="1800" dirty="0">
                <a:latin typeface="Yu Gothic Medium" panose="020B0400000000000000" pitchFamily="34" charset="-128"/>
                <a:ea typeface="Yu Gothic Medium" panose="020B0400000000000000" pitchFamily="34" charset="-128"/>
              </a:rPr>
              <a:t>地質、気候、技術の集大成が</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スパイシーでコショウのような風味、</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引き締まりながらもバランスの取れた、</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味わい豊かなシラーズを生み出す</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シラーズ・ヴィオニエ・ブレンドで</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有名なクロナキラの本拠地</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キャンベラ・ディストリクト</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642721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country&#10;&#10;AI-generated content may be incorrect.">
            <a:extLst>
              <a:ext uri="{FF2B5EF4-FFF2-40B4-BE49-F238E27FC236}">
                <a16:creationId xmlns:a16="http://schemas.microsoft.com/office/drawing/2014/main" id="{38D7EDB2-2001-3739-044C-DBFB6E4236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10D8B5A7-BBE7-AD5E-2FDE-26698DB17A5D}"/>
              </a:ext>
            </a:extLst>
          </p:cNvPr>
          <p:cNvSpPr>
            <a:spLocks noGrp="1"/>
          </p:cNvSpPr>
          <p:nvPr>
            <p:ph type="title"/>
          </p:nvPr>
        </p:nvSpPr>
        <p:spPr>
          <a:xfrm>
            <a:off x="623888" y="584200"/>
            <a:ext cx="4329712" cy="1325562"/>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西オーストラリア州</a:t>
            </a:r>
            <a:endParaRPr lang="en-US" dirty="0">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1102C893-B72E-43D6-B8F1-D48991B3B7E8}"/>
              </a:ext>
            </a:extLst>
          </p:cNvPr>
          <p:cNvSpPr txBox="1"/>
          <p:nvPr/>
        </p:nvSpPr>
        <p:spPr>
          <a:xfrm>
            <a:off x="6378610" y="993066"/>
            <a:ext cx="2206591" cy="338554"/>
          </a:xfrm>
          <a:prstGeom prst="rect">
            <a:avLst/>
          </a:prstGeom>
          <a:noFill/>
        </p:spPr>
        <p:txBody>
          <a:bodyPr wrap="square">
            <a:spAutoFit/>
          </a:bodyPr>
          <a:lstStyle/>
          <a:p>
            <a:r>
              <a:rPr lang="ja-JP" altLang="en-US" sz="1600" b="1">
                <a:solidFill>
                  <a:schemeClr val="accent2"/>
                </a:solidFill>
                <a:latin typeface="Yu Gothic" panose="020B0400000000000000" pitchFamily="34" charset="-128"/>
                <a:ea typeface="Yu Gothic" panose="020B0400000000000000" pitchFamily="34" charset="-128"/>
              </a:rPr>
              <a:t>スワン地区</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8" name="TextBox 7">
            <a:extLst>
              <a:ext uri="{FF2B5EF4-FFF2-40B4-BE49-F238E27FC236}">
                <a16:creationId xmlns:a16="http://schemas.microsoft.com/office/drawing/2014/main" id="{6D1D0076-7FA9-5254-82D9-72AACB28481A}"/>
              </a:ext>
            </a:extLst>
          </p:cNvPr>
          <p:cNvSpPr txBox="1"/>
          <p:nvPr/>
        </p:nvSpPr>
        <p:spPr>
          <a:xfrm>
            <a:off x="2965551" y="4778962"/>
            <a:ext cx="2546727" cy="338554"/>
          </a:xfrm>
          <a:prstGeom prst="rect">
            <a:avLst/>
          </a:prstGeom>
          <a:noFill/>
        </p:spPr>
        <p:txBody>
          <a:bodyPr wrap="square">
            <a:spAutoFit/>
          </a:bodyPr>
          <a:lstStyle/>
          <a:p>
            <a:r>
              <a:rPr lang="ja-JP" altLang="en-US" sz="1600" b="1" dirty="0">
                <a:solidFill>
                  <a:schemeClr val="accent2"/>
                </a:solidFill>
                <a:latin typeface="Yu Gothic" panose="020B0400000000000000" pitchFamily="34" charset="-128"/>
                <a:ea typeface="Yu Gothic" panose="020B0400000000000000" pitchFamily="34" charset="-128"/>
              </a:rPr>
              <a:t>マーガレット・リヴァー</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79FAD070-53B5-7A6E-4C00-56322E3A5A68}"/>
              </a:ext>
            </a:extLst>
          </p:cNvPr>
          <p:cNvSpPr txBox="1"/>
          <p:nvPr/>
        </p:nvSpPr>
        <p:spPr>
          <a:xfrm>
            <a:off x="5169437" y="1740485"/>
            <a:ext cx="2312469" cy="338554"/>
          </a:xfrm>
          <a:prstGeom prst="rect">
            <a:avLst/>
          </a:prstGeom>
          <a:noFill/>
        </p:spPr>
        <p:txBody>
          <a:bodyPr wrap="square">
            <a:spAutoFit/>
          </a:bodyPr>
          <a:lstStyle/>
          <a:p>
            <a:r>
              <a:rPr lang="ja-JP" altLang="en-US" sz="1600">
                <a:latin typeface="Yu Gothic Medium" panose="020B0400000000000000" pitchFamily="34" charset="-128"/>
                <a:ea typeface="Yu Gothic Medium" panose="020B0400000000000000" pitchFamily="34" charset="-128"/>
              </a:rPr>
              <a:t>パース</a:t>
            </a:r>
            <a:endParaRPr lang="en-US"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64610862-7E6D-3671-E4C2-A3B666EF2A81}"/>
              </a:ext>
            </a:extLst>
          </p:cNvPr>
          <p:cNvSpPr txBox="1"/>
          <p:nvPr/>
        </p:nvSpPr>
        <p:spPr>
          <a:xfrm>
            <a:off x="9275814" y="6007828"/>
            <a:ext cx="2206591" cy="338554"/>
          </a:xfrm>
          <a:prstGeom prst="rect">
            <a:avLst/>
          </a:prstGeom>
          <a:noFill/>
        </p:spPr>
        <p:txBody>
          <a:bodyPr wrap="square">
            <a:spAutoFit/>
          </a:bodyPr>
          <a:lstStyle/>
          <a:p>
            <a:r>
              <a:rPr lang="ja-JP" altLang="en-US" sz="1600" b="1">
                <a:solidFill>
                  <a:schemeClr val="accent2"/>
                </a:solidFill>
                <a:latin typeface="Yu Gothic" panose="020B0400000000000000" pitchFamily="34" charset="-128"/>
                <a:ea typeface="Yu Gothic" panose="020B0400000000000000" pitchFamily="34" charset="-128"/>
              </a:rPr>
              <a:t>グレート・サザン</a:t>
            </a:r>
            <a:endParaRPr lang="en-US" sz="1600" b="1" dirty="0">
              <a:solidFill>
                <a:schemeClr val="accent2"/>
              </a:solidFill>
              <a:latin typeface="Yu Gothic" panose="020B0400000000000000" pitchFamily="34" charset="-128"/>
              <a:ea typeface="Yu Gothic" panose="020B0400000000000000" pitchFamily="34" charset="-128"/>
            </a:endParaRPr>
          </a:p>
        </p:txBody>
      </p:sp>
      <p:sp>
        <p:nvSpPr>
          <p:cNvPr id="12" name="TextBox 11">
            <a:extLst>
              <a:ext uri="{FF2B5EF4-FFF2-40B4-BE49-F238E27FC236}">
                <a16:creationId xmlns:a16="http://schemas.microsoft.com/office/drawing/2014/main" id="{07508C02-BB4F-B6CF-DF0B-79A3925EB232}"/>
              </a:ext>
            </a:extLst>
          </p:cNvPr>
          <p:cNvSpPr txBox="1"/>
          <p:nvPr/>
        </p:nvSpPr>
        <p:spPr>
          <a:xfrm>
            <a:off x="4746599" y="3551823"/>
            <a:ext cx="1531358" cy="338554"/>
          </a:xfrm>
          <a:prstGeom prst="rect">
            <a:avLst/>
          </a:prstGeom>
          <a:noFill/>
        </p:spPr>
        <p:txBody>
          <a:bodyPr wrap="square">
            <a:spAutoFit/>
          </a:bodyPr>
          <a:lstStyle/>
          <a:p>
            <a:r>
              <a:rPr lang="ja-JP" altLang="en-US" sz="1600" b="1" dirty="0">
                <a:solidFill>
                  <a:schemeClr val="accent2"/>
                </a:solidFill>
                <a:latin typeface="Yu Gothic" panose="020B0400000000000000" pitchFamily="34" charset="-128"/>
                <a:ea typeface="Yu Gothic" panose="020B0400000000000000" pitchFamily="34" charset="-128"/>
              </a:rPr>
              <a:t>ジオグラッフ</a:t>
            </a:r>
            <a:endParaRPr lang="en-AU" altLang="ja-JP" sz="1600" b="1" dirty="0">
              <a:solidFill>
                <a:schemeClr val="accent2"/>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7674750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439463" cy="3315554"/>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シラーズはカベルネ・ソーヴィニヨンに次いで</a:t>
            </a:r>
            <a:br>
              <a:rPr lang="en-AU" altLang="ja-JP" sz="1800" dirty="0">
                <a:latin typeface="Yu Gothic Medium" panose="020B0400000000000000" pitchFamily="34" charset="-128"/>
                <a:ea typeface="Yu Gothic Medium" panose="020B0400000000000000" pitchFamily="34" charset="-128"/>
              </a:rPr>
            </a:br>
            <a:r>
              <a:rPr lang="en-US" altLang="ja-JP" sz="1800" dirty="0">
                <a:latin typeface="Yu Gothic Medium" panose="020B0400000000000000" pitchFamily="34" charset="-128"/>
                <a:ea typeface="Yu Gothic Medium" panose="020B0400000000000000" pitchFamily="34" charset="-128"/>
              </a:rPr>
              <a:t>2</a:t>
            </a:r>
            <a:r>
              <a:rPr lang="ja-JP" altLang="en-US" sz="1800" dirty="0">
                <a:latin typeface="Yu Gothic Medium" panose="020B0400000000000000" pitchFamily="34" charset="-128"/>
                <a:ea typeface="Yu Gothic Medium" panose="020B0400000000000000" pitchFamily="34" charset="-128"/>
              </a:rPr>
              <a:t>番目に栽培面積が大きい赤ワイン品種</a:t>
            </a:r>
          </a:p>
          <a:p>
            <a:pPr>
              <a:spcBef>
                <a:spcPts val="800"/>
              </a:spcBef>
            </a:pPr>
            <a:r>
              <a:rPr lang="ja-JP" altLang="en-US" sz="1800" dirty="0">
                <a:latin typeface="Yu Gothic Medium" panose="020B0400000000000000" pitchFamily="34" charset="-128"/>
                <a:ea typeface="Yu Gothic Medium" panose="020B0400000000000000" pitchFamily="34" charset="-128"/>
              </a:rPr>
              <a:t>三方を海に囲まれ、強い海洋の影響を</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受ける地中海性気候</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シラーズは熟した果実味、活力、</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深い風味とまろやかな口当たりが特徴</a:t>
            </a:r>
          </a:p>
          <a:p>
            <a:pPr>
              <a:spcBef>
                <a:spcPts val="800"/>
              </a:spcBef>
            </a:pPr>
            <a:r>
              <a:rPr lang="ja-JP" altLang="en-US" sz="1800" dirty="0">
                <a:latin typeface="Yu Gothic Medium" panose="020B0400000000000000" pitchFamily="34" charset="-128"/>
                <a:ea typeface="Yu Gothic Medium" panose="020B0400000000000000" pitchFamily="34" charset="-128"/>
              </a:rPr>
              <a:t>適度な酸がシラーズを優雅に熟成させる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マーガレット・リヴァー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164333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811637" cy="3870041"/>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南に位置するため冷涼な海洋性気候が特徴</a:t>
            </a:r>
          </a:p>
          <a:p>
            <a:pPr>
              <a:spcBef>
                <a:spcPts val="800"/>
              </a:spcBef>
            </a:pPr>
            <a:r>
              <a:rPr lang="ja-JP" altLang="en-US" sz="1800" dirty="0">
                <a:latin typeface="Yu Gothic Medium" panose="020B0400000000000000" pitchFamily="34" charset="-128"/>
                <a:ea typeface="Yu Gothic Medium" panose="020B0400000000000000" pitchFamily="34" charset="-128"/>
              </a:rPr>
              <a:t>個性豊かな</a:t>
            </a:r>
            <a:r>
              <a:rPr lang="en-US" altLang="ja-JP" sz="1800" dirty="0">
                <a:latin typeface="Yu Gothic Medium" panose="020B0400000000000000" pitchFamily="34" charset="-128"/>
                <a:ea typeface="Yu Gothic Medium" panose="020B0400000000000000" pitchFamily="34" charset="-128"/>
              </a:rPr>
              <a:t>5</a:t>
            </a:r>
            <a:r>
              <a:rPr lang="ja-JP" altLang="en-US" sz="1800" dirty="0">
                <a:latin typeface="Yu Gothic Medium" panose="020B0400000000000000" pitchFamily="34" charset="-128"/>
                <a:ea typeface="Yu Gothic Medium" panose="020B0400000000000000" pitchFamily="34" charset="-128"/>
              </a:rPr>
              <a:t>つのサブ・リージョン</a:t>
            </a:r>
          </a:p>
          <a:p>
            <a:pPr>
              <a:spcBef>
                <a:spcPts val="800"/>
              </a:spcBef>
            </a:pPr>
            <a:r>
              <a:rPr lang="ja-JP" altLang="en-US" sz="1800" dirty="0">
                <a:latin typeface="Yu Gothic Medium" panose="020B0400000000000000" pitchFamily="34" charset="-128"/>
                <a:ea typeface="Yu Gothic Medium" panose="020B0400000000000000" pitchFamily="34" charset="-128"/>
              </a:rPr>
              <a:t>病虫害がほとんどない、健全なブドウ</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栽培環境</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シラーズはミディアム・ボディでリコリス、</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スパイス、コショウ、チェリー、プラム</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などが混ざり合い、土っぽさも感じる</a:t>
            </a:r>
          </a:p>
          <a:p>
            <a:pPr>
              <a:spcBef>
                <a:spcPts val="800"/>
              </a:spcBef>
            </a:pPr>
            <a:r>
              <a:rPr lang="ja-JP" altLang="en-US" sz="1800" dirty="0">
                <a:latin typeface="Yu Gothic Medium" panose="020B0400000000000000" pitchFamily="34" charset="-128"/>
                <a:ea typeface="Yu Gothic Medium" panose="020B0400000000000000" pitchFamily="34" charset="-128"/>
              </a:rPr>
              <a:t>多くの生産者はアメリカン・オークの</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使用を控えめにし、果実そのものの</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個性を際立たせることに努めている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a:xfrm>
            <a:off x="6456362" y="584200"/>
            <a:ext cx="5618037"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グレート・</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サザン</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5806356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223803" cy="3168905"/>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インド洋からの風が緩和効果を与える温暖な</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気候</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シラーズの味わいは力強い傾向に</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あるものの、口当たりは柔らかい</a:t>
            </a:r>
          </a:p>
          <a:p>
            <a:pPr>
              <a:spcBef>
                <a:spcPts val="800"/>
              </a:spcBef>
            </a:pPr>
            <a:r>
              <a:rPr lang="ja-JP" altLang="en-US" sz="1800" dirty="0">
                <a:latin typeface="Yu Gothic Medium" panose="020B0400000000000000" pitchFamily="34" charset="-128"/>
                <a:ea typeface="Yu Gothic Medium" panose="020B0400000000000000" pitchFamily="34" charset="-128"/>
              </a:rPr>
              <a:t>生産者たちはフル・ボディのスタイルから</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ミディアム・ボディのスタイルへ移行中</a:t>
            </a:r>
          </a:p>
          <a:p>
            <a:pPr>
              <a:spcBef>
                <a:spcPts val="800"/>
              </a:spcBef>
            </a:pPr>
            <a:r>
              <a:rPr lang="ja-JP" altLang="en-US" sz="1800" dirty="0">
                <a:latin typeface="Yu Gothic Medium" panose="020B0400000000000000" pitchFamily="34" charset="-128"/>
                <a:ea typeface="Yu Gothic Medium" panose="020B0400000000000000" pitchFamily="34" charset="-128"/>
              </a:rPr>
              <a:t>チェリーやレッド・チェリー系の果実味に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ミントやコショウ系スパイスのニュアンスが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伴う</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ジオグラッフ</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0995395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146165" cy="3117147"/>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オーストラリアで最も温暖で最も古い</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ワイン産地の</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つ</a:t>
            </a:r>
          </a:p>
          <a:p>
            <a:pPr>
              <a:spcBef>
                <a:spcPts val="800"/>
              </a:spcBef>
            </a:pPr>
            <a:r>
              <a:rPr lang="ja-JP" altLang="en-US" sz="1800" dirty="0">
                <a:latin typeface="Yu Gothic Medium" panose="020B0400000000000000" pitchFamily="34" charset="-128"/>
                <a:ea typeface="Yu Gothic Medium" panose="020B0400000000000000" pitchFamily="34" charset="-128"/>
              </a:rPr>
              <a:t>温暖から高温の地中海性気候に加え、成熟期にほとんど雨が降らないため、シラーズの生産には理想的な環境 </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シラーズは熟した果実やドライ・フルーツのニュアンスを感じるフル・ボディのスタイル</a:t>
            </a:r>
          </a:p>
          <a:p>
            <a:pPr>
              <a:spcBef>
                <a:spcPts val="800"/>
              </a:spcBef>
            </a:pPr>
            <a:r>
              <a:rPr lang="ja-JP" altLang="en-US" sz="1800" dirty="0">
                <a:latin typeface="Yu Gothic Medium" panose="020B0400000000000000" pitchFamily="34" charset="-128"/>
                <a:ea typeface="Yu Gothic Medium" panose="020B0400000000000000" pitchFamily="34" charset="-128"/>
              </a:rPr>
              <a:t>スワン・ヴァレーのシラーズは柔らかさと</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余韻の長さが特徴で、若いワインでもしなやかで飲みやすいのが特徴</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スワン地区</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24A0A082-7E84-B9BA-2D66-F407130B4240}"/>
              </a:ext>
            </a:extLst>
          </p:cNvPr>
          <p:cNvSpPr txBox="1">
            <a:spLocks/>
          </p:cNvSpPr>
          <p:nvPr/>
        </p:nvSpPr>
        <p:spPr>
          <a:xfrm rot="16200000">
            <a:off x="-383603" y="5100465"/>
            <a:ext cx="2214938" cy="199956"/>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en-AU" sz="1000" b="1" dirty="0">
                <a:solidFill>
                  <a:schemeClr val="bg1"/>
                </a:solidFill>
              </a:rPr>
              <a:t>Credit: </a:t>
            </a:r>
            <a:r>
              <a:rPr lang="en-AU" sz="1000" dirty="0">
                <a:solidFill>
                  <a:schemeClr val="bg1"/>
                </a:solidFill>
              </a:rPr>
              <a:t>Tourism Western Australia</a:t>
            </a:r>
          </a:p>
        </p:txBody>
      </p:sp>
    </p:spTree>
    <p:extLst>
      <p:ext uri="{BB962C8B-B14F-4D97-AF65-F5344CB8AC3E}">
        <p14:creationId xmlns:p14="http://schemas.microsoft.com/office/powerpoint/2010/main" val="375433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united states&#10;&#10;AI-generated content may be incorrect.">
            <a:extLst>
              <a:ext uri="{FF2B5EF4-FFF2-40B4-BE49-F238E27FC236}">
                <a16:creationId xmlns:a16="http://schemas.microsoft.com/office/drawing/2014/main" id="{D657642B-DFFD-5585-337D-B1E9FC939B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B7492BD1-7FB5-096D-FBAB-D2563F020C07}"/>
              </a:ext>
            </a:extLst>
          </p:cNvPr>
          <p:cNvSpPr>
            <a:spLocks noGrp="1"/>
          </p:cNvSpPr>
          <p:nvPr>
            <p:ph type="title"/>
          </p:nvPr>
        </p:nvSpPr>
        <p:spPr>
          <a:xfrm>
            <a:off x="623888" y="651577"/>
            <a:ext cx="6158452" cy="1325562"/>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ビクトリア州</a:t>
            </a:r>
            <a:br>
              <a:rPr lang="en-US" dirty="0">
                <a:solidFill>
                  <a:schemeClr val="accent1"/>
                </a:solidFill>
                <a:latin typeface="Yu Gothic Medium" panose="020B0400000000000000" pitchFamily="34" charset="-128"/>
                <a:ea typeface="Yu Gothic Medium" panose="020B0400000000000000" pitchFamily="34" charset="-128"/>
              </a:rPr>
            </a:br>
            <a:br>
              <a:rPr lang="en-US" dirty="0">
                <a:latin typeface="Yu Gothic Medium" panose="020B0400000000000000" pitchFamily="34" charset="-128"/>
                <a:ea typeface="Yu Gothic Medium" panose="020B0400000000000000" pitchFamily="34" charset="-128"/>
              </a:rPr>
            </a:br>
            <a:endParaRPr lang="en-US" dirty="0">
              <a:latin typeface="Yu Gothic Medium" panose="020B0400000000000000" pitchFamily="34" charset="-128"/>
              <a:ea typeface="Yu Gothic Medium" panose="020B0400000000000000" pitchFamily="34" charset="-128"/>
            </a:endParaRPr>
          </a:p>
        </p:txBody>
      </p:sp>
      <p:sp>
        <p:nvSpPr>
          <p:cNvPr id="7" name="TextBox 6">
            <a:extLst>
              <a:ext uri="{FF2B5EF4-FFF2-40B4-BE49-F238E27FC236}">
                <a16:creationId xmlns:a16="http://schemas.microsoft.com/office/drawing/2014/main" id="{61ECA385-AC4A-4200-DDD9-32178A1ADA3A}"/>
              </a:ext>
            </a:extLst>
          </p:cNvPr>
          <p:cNvSpPr txBox="1"/>
          <p:nvPr/>
        </p:nvSpPr>
        <p:spPr>
          <a:xfrm>
            <a:off x="2202915" y="2628716"/>
            <a:ext cx="2312469" cy="338554"/>
          </a:xfrm>
          <a:prstGeom prst="rect">
            <a:avLst/>
          </a:prstGeom>
          <a:noFill/>
        </p:spPr>
        <p:txBody>
          <a:bodyPr wrap="square">
            <a:spAutoFit/>
          </a:bodyPr>
          <a:lstStyle/>
          <a:p>
            <a:r>
              <a:rPr lang="ja-JP" altLang="en-US" sz="1600" b="1">
                <a:solidFill>
                  <a:schemeClr val="accent1"/>
                </a:solidFill>
                <a:latin typeface="Yu Gothic" panose="020B0400000000000000" pitchFamily="34" charset="-128"/>
                <a:ea typeface="Yu Gothic" panose="020B0400000000000000" pitchFamily="34" charset="-128"/>
              </a:rPr>
              <a:t>グランピアンズ</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8" name="TextBox 7">
            <a:extLst>
              <a:ext uri="{FF2B5EF4-FFF2-40B4-BE49-F238E27FC236}">
                <a16:creationId xmlns:a16="http://schemas.microsoft.com/office/drawing/2014/main" id="{329136F1-B7A4-5F6E-E42A-7C1855872A9B}"/>
              </a:ext>
            </a:extLst>
          </p:cNvPr>
          <p:cNvSpPr txBox="1"/>
          <p:nvPr/>
        </p:nvSpPr>
        <p:spPr>
          <a:xfrm>
            <a:off x="4469871" y="2404229"/>
            <a:ext cx="2312469" cy="338554"/>
          </a:xfrm>
          <a:prstGeom prst="rect">
            <a:avLst/>
          </a:prstGeom>
          <a:noFill/>
        </p:spPr>
        <p:txBody>
          <a:bodyPr wrap="square">
            <a:spAutoFit/>
          </a:bodyPr>
          <a:lstStyle/>
          <a:p>
            <a:r>
              <a:rPr lang="ja-JP" altLang="en-US" sz="1600" b="1">
                <a:solidFill>
                  <a:schemeClr val="accent1"/>
                </a:solidFill>
                <a:latin typeface="Yu Gothic" panose="020B0400000000000000" pitchFamily="34" charset="-128"/>
                <a:ea typeface="Yu Gothic" panose="020B0400000000000000" pitchFamily="34" charset="-128"/>
              </a:rPr>
              <a:t>ヒースコート</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300C24CC-0A4A-9B9C-1271-24A44C8AA4CC}"/>
              </a:ext>
            </a:extLst>
          </p:cNvPr>
          <p:cNvSpPr txBox="1"/>
          <p:nvPr/>
        </p:nvSpPr>
        <p:spPr>
          <a:xfrm>
            <a:off x="6672784" y="2365685"/>
            <a:ext cx="2312469" cy="338554"/>
          </a:xfrm>
          <a:prstGeom prst="rect">
            <a:avLst/>
          </a:prstGeom>
          <a:noFill/>
        </p:spPr>
        <p:txBody>
          <a:bodyPr wrap="square">
            <a:spAutoFit/>
          </a:bodyPr>
          <a:lstStyle/>
          <a:p>
            <a:r>
              <a:rPr lang="ja-JP" altLang="en-US" sz="1600" b="1">
                <a:solidFill>
                  <a:schemeClr val="accent1"/>
                </a:solidFill>
                <a:latin typeface="Yu Gothic" panose="020B0400000000000000" pitchFamily="34" charset="-128"/>
                <a:ea typeface="Yu Gothic" panose="020B0400000000000000" pitchFamily="34" charset="-128"/>
              </a:rPr>
              <a:t>ビーチワース</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9ED0CB10-84B1-2104-0B09-6DD9DA1BB077}"/>
              </a:ext>
            </a:extLst>
          </p:cNvPr>
          <p:cNvSpPr txBox="1"/>
          <p:nvPr/>
        </p:nvSpPr>
        <p:spPr>
          <a:xfrm>
            <a:off x="6509224" y="4649604"/>
            <a:ext cx="2312469" cy="338554"/>
          </a:xfrm>
          <a:prstGeom prst="rect">
            <a:avLst/>
          </a:prstGeom>
          <a:noFill/>
        </p:spPr>
        <p:txBody>
          <a:bodyPr wrap="square">
            <a:spAutoFit/>
          </a:bodyPr>
          <a:lstStyle/>
          <a:p>
            <a:pPr>
              <a:buClr>
                <a:srgbClr val="F40000"/>
              </a:buClr>
            </a:pPr>
            <a:r>
              <a:rPr lang="ja-JP" altLang="en-US" sz="1600">
                <a:latin typeface="Yu Gothic Medium" panose="020B0400000000000000" pitchFamily="34" charset="-128"/>
                <a:ea typeface="Yu Gothic Medium" panose="020B0400000000000000" pitchFamily="34" charset="-128"/>
                <a:cs typeface="Hellix SemiBold"/>
              </a:rPr>
              <a:t>メルボルン</a:t>
            </a:r>
            <a:endParaRPr lang="en-US" sz="1600" dirty="0">
              <a:latin typeface="Yu Gothic Medium" panose="020B0400000000000000" pitchFamily="34" charset="-128"/>
              <a:ea typeface="Yu Gothic Medium" panose="020B0400000000000000" pitchFamily="34" charset="-128"/>
              <a:cs typeface="Hellix SemiBold"/>
            </a:endParaRPr>
          </a:p>
        </p:txBody>
      </p:sp>
    </p:spTree>
    <p:extLst>
      <p:ext uri="{BB962C8B-B14F-4D97-AF65-F5344CB8AC3E}">
        <p14:creationId xmlns:p14="http://schemas.microsoft.com/office/powerpoint/2010/main" val="27354677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barrel&#10;&#10;AI-generated content may be incorrect.">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5"/>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800"/>
              </a:spcBef>
            </a:pPr>
            <a:r>
              <a:rPr lang="ja-JP" altLang="en-US" sz="2000" dirty="0">
                <a:latin typeface="Yu Gothic Medium" panose="020B0400000000000000" pitchFamily="34" charset="-128"/>
                <a:ea typeface="Yu Gothic Medium" panose="020B0400000000000000" pitchFamily="34" charset="-128"/>
              </a:rPr>
              <a:t>オーストラリアのシラーズの歴史</a:t>
            </a:r>
          </a:p>
          <a:p>
            <a:pPr>
              <a:spcBef>
                <a:spcPts val="800"/>
              </a:spcBef>
            </a:pPr>
            <a:r>
              <a:rPr lang="ja-JP" altLang="en-US" sz="2000" dirty="0">
                <a:latin typeface="Yu Gothic Medium" panose="020B0400000000000000" pitchFamily="34" charset="-128"/>
                <a:ea typeface="Yu Gothic Medium" panose="020B0400000000000000" pitchFamily="34" charset="-128"/>
              </a:rPr>
              <a:t>ブドウ栽培</a:t>
            </a:r>
          </a:p>
          <a:p>
            <a:pPr>
              <a:spcBef>
                <a:spcPts val="800"/>
              </a:spcBef>
            </a:pPr>
            <a:r>
              <a:rPr lang="ja-JP" altLang="en-US" sz="2000" dirty="0">
                <a:latin typeface="Yu Gothic Medium" panose="020B0400000000000000" pitchFamily="34" charset="-128"/>
                <a:ea typeface="Yu Gothic Medium" panose="020B0400000000000000" pitchFamily="34" charset="-128"/>
              </a:rPr>
              <a:t>ワイン醸造</a:t>
            </a:r>
          </a:p>
          <a:p>
            <a:pPr>
              <a:spcBef>
                <a:spcPts val="800"/>
              </a:spcBef>
            </a:pPr>
            <a:r>
              <a:rPr lang="ja-JP" altLang="en-US" sz="2000" dirty="0">
                <a:latin typeface="Yu Gothic Medium" panose="020B0400000000000000" pitchFamily="34" charset="-128"/>
                <a:ea typeface="Yu Gothic Medium" panose="020B0400000000000000" pitchFamily="34" charset="-128"/>
              </a:rPr>
              <a:t>主要なスタイル</a:t>
            </a:r>
          </a:p>
          <a:p>
            <a:pPr>
              <a:spcBef>
                <a:spcPts val="800"/>
              </a:spcBef>
            </a:pPr>
            <a:r>
              <a:rPr lang="ja-JP" altLang="en-US" sz="2000" dirty="0">
                <a:latin typeface="Yu Gothic Medium" panose="020B0400000000000000" pitchFamily="34" charset="-128"/>
                <a:ea typeface="Yu Gothic Medium" panose="020B0400000000000000" pitchFamily="34" charset="-128"/>
              </a:rPr>
              <a:t>主要な産地</a:t>
            </a:r>
          </a:p>
          <a:p>
            <a:pPr>
              <a:spcBef>
                <a:spcPts val="800"/>
              </a:spcBef>
            </a:pPr>
            <a:r>
              <a:rPr lang="ja-JP" altLang="en-US" sz="2000" dirty="0">
                <a:latin typeface="Yu Gothic Medium" panose="020B0400000000000000" pitchFamily="34" charset="-128"/>
                <a:ea typeface="Yu Gothic Medium" panose="020B0400000000000000" pitchFamily="34" charset="-128"/>
              </a:rPr>
              <a:t>特徴と味わいのプロフィール</a:t>
            </a:r>
            <a:endParaRPr lang="en-US" sz="20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F36F605D-54A3-CB46-F75D-8C76E0D4A4C2}"/>
              </a:ext>
            </a:extLst>
          </p:cNvPr>
          <p:cNvSpPr txBox="1">
            <a:spLocks/>
          </p:cNvSpPr>
          <p:nvPr/>
        </p:nvSpPr>
        <p:spPr>
          <a:xfrm>
            <a:off x="6357176"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340350" cy="3212037"/>
          </a:xfrm>
        </p:spPr>
        <p:txBody>
          <a:bodyPr/>
          <a:lstStyle/>
          <a:p>
            <a:pPr>
              <a:spcBef>
                <a:spcPts val="800"/>
              </a:spcBef>
            </a:pPr>
            <a:r>
              <a:rPr lang="ja-JP" altLang="en-US" sz="1800" dirty="0">
                <a:latin typeface="Yu Gothic Medium" panose="020B0500000000000000" pitchFamily="34" charset="-128"/>
                <a:ea typeface="Yu Gothic Medium" panose="020B0500000000000000" pitchFamily="34" charset="-128"/>
              </a:rPr>
              <a:t>シラーズ生産の中心地</a:t>
            </a:r>
          </a:p>
          <a:p>
            <a:r>
              <a:rPr lang="en-AU" sz="1800" dirty="0" err="1">
                <a:latin typeface="Yu Gothic Medium" panose="020B0500000000000000" pitchFamily="34" charset="-128"/>
                <a:ea typeface="Yu Gothic Medium" panose="020B0500000000000000" pitchFamily="34" charset="-128"/>
              </a:rPr>
              <a:t>酸化鉄を豊富に含む土壌が、ヒースコートのシラーズに深い色合いと豊かな風味をもたら</a:t>
            </a:r>
            <a:r>
              <a:rPr lang="ja-JP" altLang="en-US" sz="1800" dirty="0">
                <a:latin typeface="Yu Gothic Medium" panose="020B0500000000000000" pitchFamily="34" charset="-128"/>
                <a:ea typeface="Yu Gothic Medium" panose="020B0500000000000000" pitchFamily="34" charset="-128"/>
              </a:rPr>
              <a:t>す</a:t>
            </a:r>
            <a:endParaRPr lang="en-AU" sz="1800" dirty="0">
              <a:latin typeface="Yu Gothic Medium" panose="020B0500000000000000" pitchFamily="34" charset="-128"/>
              <a:ea typeface="Yu Gothic Medium" panose="020B0500000000000000" pitchFamily="34" charset="-128"/>
            </a:endParaRPr>
          </a:p>
          <a:p>
            <a:r>
              <a:rPr lang="en-AU" sz="1800" dirty="0" err="1">
                <a:latin typeface="Yu Gothic Medium" panose="020B0500000000000000" pitchFamily="34" charset="-128"/>
                <a:ea typeface="Yu Gothic Medium" panose="020B0500000000000000" pitchFamily="34" charset="-128"/>
              </a:rPr>
              <a:t>力強くフルボディなスタイルで、凝縮した果実味と優れたバランスが特徴</a:t>
            </a:r>
            <a:endParaRPr lang="en-AU" sz="1800" dirty="0">
              <a:latin typeface="Yu Gothic Medium" panose="020B0500000000000000" pitchFamily="34" charset="-128"/>
              <a:ea typeface="Yu Gothic Medium" panose="020B0500000000000000" pitchFamily="34" charset="-128"/>
            </a:endParaRPr>
          </a:p>
          <a:p>
            <a:r>
              <a:rPr lang="en-AU" sz="1800" dirty="0" err="1">
                <a:latin typeface="Yu Gothic Medium" panose="020B0500000000000000" pitchFamily="34" charset="-128"/>
                <a:ea typeface="Yu Gothic Medium" panose="020B0500000000000000" pitchFamily="34" charset="-128"/>
              </a:rPr>
              <a:t>酸とタンニンが果実味と美しく調和し、高い熟成ポテンシャルを備え</a:t>
            </a:r>
            <a:r>
              <a:rPr lang="ja-JP" altLang="en-US" sz="1800" dirty="0">
                <a:latin typeface="Yu Gothic Medium" panose="020B0500000000000000" pitchFamily="34" charset="-128"/>
                <a:ea typeface="Yu Gothic Medium" panose="020B0500000000000000" pitchFamily="34" charset="-128"/>
              </a:rPr>
              <a:t>る</a:t>
            </a:r>
            <a:endParaRPr lang="en-AU" sz="1800" dirty="0">
              <a:latin typeface="Yu Gothic Medium" panose="020B0500000000000000" pitchFamily="34" charset="-128"/>
              <a:ea typeface="Yu Gothic Medium" panose="020B0500000000000000" pitchFamily="34" charset="-128"/>
            </a:endParaRPr>
          </a:p>
          <a:p>
            <a:pPr>
              <a:spcBef>
                <a:spcPts val="800"/>
              </a:spcBef>
            </a:pPr>
            <a:endParaRPr lang="en-AU" sz="1800" dirty="0">
              <a:latin typeface="Yu Gothic Medium" panose="020B0500000000000000" pitchFamily="34" charset="-128"/>
              <a:ea typeface="Yu Gothic Medium" panose="020B05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ヒースコート</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7027557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193237" cy="4298966"/>
          </a:xfrm>
        </p:spPr>
        <p:txBody>
          <a:bodyPr/>
          <a:lstStyle/>
          <a:p>
            <a:pPr>
              <a:spcBef>
                <a:spcPts val="800"/>
              </a:spcBef>
            </a:pPr>
            <a:r>
              <a:rPr lang="en-US" altLang="ja-JP" sz="1800" dirty="0">
                <a:latin typeface="Yu Gothic Medium" panose="020B0400000000000000" pitchFamily="34" charset="-128"/>
                <a:ea typeface="Yu Gothic Medium" panose="020B0400000000000000" pitchFamily="34" charset="-128"/>
              </a:rPr>
              <a:t>1860</a:t>
            </a:r>
            <a:r>
              <a:rPr lang="ja-JP" altLang="en-US" sz="1800" dirty="0">
                <a:latin typeface="Yu Gothic Medium" panose="020B0400000000000000" pitchFamily="34" charset="-128"/>
                <a:ea typeface="Yu Gothic Medium" panose="020B0400000000000000" pitchFamily="34" charset="-128"/>
              </a:rPr>
              <a:t>年代に植えられた、国内最古のシラーズがある</a:t>
            </a:r>
          </a:p>
          <a:p>
            <a:pPr>
              <a:spcBef>
                <a:spcPts val="800"/>
              </a:spcBef>
            </a:pPr>
            <a:r>
              <a:rPr lang="ja-JP" altLang="en-US" sz="1800" dirty="0">
                <a:latin typeface="Yu Gothic Medium" panose="020B0400000000000000" pitchFamily="34" charset="-128"/>
                <a:ea typeface="Yu Gothic Medium" panose="020B0400000000000000" pitchFamily="34" charset="-128"/>
              </a:rPr>
              <a:t>比較的冷涼な地域だが、日中は暑く、夜は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冷え込む</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シラーズのように晩熟型の赤ワイン用品種に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最も適した地域</a:t>
            </a:r>
          </a:p>
          <a:p>
            <a:pPr>
              <a:spcBef>
                <a:spcPts val="800"/>
              </a:spcBef>
            </a:pPr>
            <a:r>
              <a:rPr lang="ja-JP" altLang="en-US" sz="1800" dirty="0">
                <a:latin typeface="Yu Gothic Medium" panose="020B0400000000000000" pitchFamily="34" charset="-128"/>
                <a:ea typeface="Yu Gothic Medium" panose="020B0400000000000000" pitchFamily="34" charset="-128"/>
              </a:rPr>
              <a:t>サブ・リージョンであるグレート・ウェスタンは濃い紫色で高品質なシラーズを生み出す</a:t>
            </a:r>
          </a:p>
          <a:p>
            <a:pPr>
              <a:spcBef>
                <a:spcPts val="800"/>
              </a:spcBef>
            </a:pPr>
            <a:r>
              <a:rPr lang="ja-JP" altLang="en-US" sz="1800" dirty="0">
                <a:latin typeface="Yu Gothic Medium" panose="020B0400000000000000" pitchFamily="34" charset="-128"/>
                <a:ea typeface="Yu Gothic Medium" panose="020B0400000000000000" pitchFamily="34" charset="-128"/>
              </a:rPr>
              <a:t>グレート・ウェスタンは黒コショウ、プラム、ミント、クローヴなどの風味と、繊細ながらも硬いタンニンが</a:t>
            </a:r>
            <a:r>
              <a:rPr lang="en-US" altLang="ja-JP" sz="1800" dirty="0">
                <a:latin typeface="Yu Gothic Medium" panose="020B0400000000000000" pitchFamily="34" charset="-128"/>
                <a:ea typeface="Yu Gothic Medium" panose="020B0400000000000000" pitchFamily="34" charset="-128"/>
              </a:rPr>
              <a:t> </a:t>
            </a:r>
            <a:r>
              <a:rPr lang="ja-JP" altLang="en-US" sz="1800" dirty="0">
                <a:latin typeface="Yu Gothic Medium" panose="020B0400000000000000" pitchFamily="34" charset="-128"/>
                <a:ea typeface="Yu Gothic Medium" panose="020B0400000000000000" pitchFamily="34" charset="-128"/>
              </a:rPr>
              <a:t>特徴</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グランピアンズ</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248038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211762" cy="3870041"/>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ヴィクトリアン・アルプスのふもとに位置</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する冷涼気候産地</a:t>
            </a:r>
          </a:p>
          <a:p>
            <a:pPr>
              <a:spcBef>
                <a:spcPts val="800"/>
              </a:spcBef>
            </a:pPr>
            <a:r>
              <a:rPr lang="ja-JP" altLang="en-US" sz="1800" dirty="0">
                <a:latin typeface="Yu Gothic Medium" panose="020B0400000000000000" pitchFamily="34" charset="-128"/>
                <a:ea typeface="Yu Gothic Medium" panose="020B0400000000000000" pitchFamily="34" charset="-128"/>
              </a:rPr>
              <a:t>シラーズはこの冷涼なアルプス的気候でも育つ</a:t>
            </a:r>
          </a:p>
          <a:p>
            <a:pPr>
              <a:spcBef>
                <a:spcPts val="800"/>
              </a:spcBef>
            </a:pPr>
            <a:r>
              <a:rPr lang="ja-JP" altLang="en-US" sz="1800" dirty="0">
                <a:latin typeface="Yu Gothic Medium" panose="020B0400000000000000" pitchFamily="34" charset="-128"/>
                <a:ea typeface="Yu Gothic Medium" panose="020B0400000000000000" pitchFamily="34" charset="-128"/>
              </a:rPr>
              <a:t>この地のシラーズはミディアム・ボディでセイバリーかつスパイシーで、土っぽい特徴も持ち合わせる</a:t>
            </a:r>
          </a:p>
          <a:p>
            <a:pPr>
              <a:spcBef>
                <a:spcPts val="800"/>
              </a:spcBef>
            </a:pPr>
            <a:r>
              <a:rPr lang="ja-JP" altLang="en-US" sz="1800" dirty="0">
                <a:latin typeface="Yu Gothic Medium" panose="020B0400000000000000" pitchFamily="34" charset="-128"/>
                <a:ea typeface="Yu Gothic Medium" panose="020B0400000000000000" pitchFamily="34" charset="-128"/>
              </a:rPr>
              <a:t>オーストラリアのプレミアムなシラーズや</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シャルドネの生産者の</a:t>
            </a:r>
            <a:r>
              <a:rPr lang="en-US" altLang="ja-JP" sz="1800" dirty="0">
                <a:latin typeface="Yu Gothic Medium" panose="020B0400000000000000" pitchFamily="34" charset="-128"/>
                <a:ea typeface="Yu Gothic Medium" panose="020B0400000000000000" pitchFamily="34" charset="-128"/>
              </a:rPr>
              <a:t>1</a:t>
            </a:r>
            <a:r>
              <a:rPr lang="ja-JP" altLang="en-US" sz="1800" dirty="0">
                <a:latin typeface="Yu Gothic Medium" panose="020B0400000000000000" pitchFamily="34" charset="-128"/>
                <a:ea typeface="Yu Gothic Medium" panose="020B0400000000000000" pitchFamily="34" charset="-128"/>
              </a:rPr>
              <a:t>つ、ジャコンダの本拠地でもある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ビーチワース</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02250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map of the united states&#10;&#10;AI-generated content may be incorrect.">
            <a:extLst>
              <a:ext uri="{FF2B5EF4-FFF2-40B4-BE49-F238E27FC236}">
                <a16:creationId xmlns:a16="http://schemas.microsoft.com/office/drawing/2014/main" id="{B2966372-C5DA-5485-B7D2-9C1CF2A2F8A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EAB55756-582A-A3F9-BD29-29BB4489AF5C}"/>
              </a:ext>
            </a:extLst>
          </p:cNvPr>
          <p:cNvSpPr>
            <a:spLocks noGrp="1"/>
          </p:cNvSpPr>
          <p:nvPr>
            <p:ph type="title"/>
          </p:nvPr>
        </p:nvSpPr>
        <p:spPr>
          <a:xfrm>
            <a:off x="547688" y="3671731"/>
            <a:ext cx="5472112" cy="1325562"/>
          </a:xfrm>
        </p:spPr>
        <p:txBody>
          <a:bodyPr/>
          <a:lstStyle/>
          <a:p>
            <a:r>
              <a:rPr lang="ja-JP" altLang="en-US" sz="3600" b="1" dirty="0">
                <a:solidFill>
                  <a:schemeClr val="bg2"/>
                </a:solidFill>
                <a:latin typeface="Yu Gothic Medium" panose="020B0400000000000000" pitchFamily="34" charset="-128"/>
                <a:ea typeface="Yu Gothic Medium" panose="020B0400000000000000" pitchFamily="34" charset="-128"/>
              </a:rPr>
              <a:t>リヴァーランドと </a:t>
            </a:r>
            <a:br>
              <a:rPr lang="en-AU" altLang="ja-JP" sz="3600"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リヴァリーナ</a:t>
            </a:r>
            <a:br>
              <a:rPr lang="ja-JP" altLang="en-US"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のシラーズ</a:t>
            </a:r>
            <a:br>
              <a:rPr lang="en-US" dirty="0">
                <a:solidFill>
                  <a:schemeClr val="accent1"/>
                </a:solidFill>
                <a:latin typeface="Yu Gothic Medium" panose="020B0400000000000000" pitchFamily="34" charset="-128"/>
                <a:ea typeface="Yu Gothic Medium" panose="020B0400000000000000" pitchFamily="34" charset="-128"/>
              </a:rPr>
            </a:br>
            <a:br>
              <a:rPr lang="en-US" dirty="0">
                <a:latin typeface="Yu Gothic Medium" panose="020B0400000000000000" pitchFamily="34" charset="-128"/>
                <a:ea typeface="Yu Gothic Medium" panose="020B0400000000000000" pitchFamily="34" charset="-128"/>
              </a:rPr>
            </a:br>
            <a:endParaRPr lang="en-US" dirty="0">
              <a:latin typeface="Yu Gothic Medium" panose="020B0400000000000000" pitchFamily="34" charset="-128"/>
              <a:ea typeface="Yu Gothic Medium" panose="020B0400000000000000" pitchFamily="34" charset="-128"/>
            </a:endParaRPr>
          </a:p>
        </p:txBody>
      </p:sp>
      <p:sp>
        <p:nvSpPr>
          <p:cNvPr id="3" name="Text Placeholder 3">
            <a:extLst>
              <a:ext uri="{FF2B5EF4-FFF2-40B4-BE49-F238E27FC236}">
                <a16:creationId xmlns:a16="http://schemas.microsoft.com/office/drawing/2014/main" id="{D4A59BEA-2544-3B53-1EBD-409FE35E3690}"/>
              </a:ext>
            </a:extLst>
          </p:cNvPr>
          <p:cNvSpPr>
            <a:spLocks noGrp="1"/>
          </p:cNvSpPr>
          <p:nvPr>
            <p:ph type="body" sz="quarter" idx="4294967295"/>
          </p:nvPr>
        </p:nvSpPr>
        <p:spPr>
          <a:xfrm>
            <a:off x="623887" y="5730825"/>
            <a:ext cx="4642267" cy="1711375"/>
          </a:xfrm>
        </p:spPr>
        <p:txBody>
          <a:bodyPr/>
          <a:lstStyle/>
          <a:p>
            <a:pPr marL="0" indent="0">
              <a:spcBef>
                <a:spcPct val="0"/>
              </a:spcBef>
              <a:buNone/>
            </a:pPr>
            <a:r>
              <a:rPr lang="ja-JP" altLang="en-US" dirty="0">
                <a:latin typeface="Yu Gothic Medium" panose="020B0400000000000000" pitchFamily="34" charset="-128"/>
                <a:ea typeface="Yu Gothic Medium" panose="020B0400000000000000" pitchFamily="34" charset="-128"/>
              </a:rPr>
              <a:t>これら</a:t>
            </a:r>
            <a:r>
              <a:rPr lang="en-US" altLang="ja-JP" dirty="0">
                <a:latin typeface="Yu Gothic Medium" panose="020B0400000000000000" pitchFamily="34" charset="-128"/>
                <a:ea typeface="Yu Gothic Medium" panose="020B0400000000000000" pitchFamily="34" charset="-128"/>
              </a:rPr>
              <a:t>2</a:t>
            </a:r>
            <a:r>
              <a:rPr lang="ja-JP" altLang="en-US" dirty="0">
                <a:latin typeface="Yu Gothic Medium" panose="020B0400000000000000" pitchFamily="34" charset="-128"/>
                <a:ea typeface="Yu Gothic Medium" panose="020B0400000000000000" pitchFamily="34" charset="-128"/>
              </a:rPr>
              <a:t>つの産地無くして、オーストラリアは</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世界で</a:t>
            </a:r>
            <a:r>
              <a:rPr lang="en-US" altLang="ja-JP" dirty="0">
                <a:latin typeface="Yu Gothic Medium" panose="020B0400000000000000" pitchFamily="34" charset="-128"/>
                <a:ea typeface="Yu Gothic Medium" panose="020B0400000000000000" pitchFamily="34" charset="-128"/>
              </a:rPr>
              <a:t> 4</a:t>
            </a:r>
            <a:r>
              <a:rPr lang="ja-JP" altLang="en-US" dirty="0">
                <a:latin typeface="Yu Gothic Medium" panose="020B0400000000000000" pitchFamily="34" charset="-128"/>
                <a:ea typeface="Yu Gothic Medium" panose="020B0400000000000000" pitchFamily="34" charset="-128"/>
              </a:rPr>
              <a:t>番目のワイン輸出国とはなり得なかったワイン業界がオーストラリアの経済全体に大きな貢献している</a:t>
            </a:r>
            <a:endParaRPr lang="en-AU" dirty="0">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EA931611-92EA-DE52-AB0B-88AFD3F48C5A}"/>
              </a:ext>
            </a:extLst>
          </p:cNvPr>
          <p:cNvSpPr txBox="1"/>
          <p:nvPr/>
        </p:nvSpPr>
        <p:spPr>
          <a:xfrm>
            <a:off x="2953686" y="1127175"/>
            <a:ext cx="2312469" cy="338554"/>
          </a:xfrm>
          <a:prstGeom prst="rect">
            <a:avLst/>
          </a:prstGeom>
          <a:noFill/>
        </p:spPr>
        <p:txBody>
          <a:bodyPr wrap="square">
            <a:spAutoFit/>
          </a:bodyPr>
          <a:lstStyle/>
          <a:p>
            <a:r>
              <a:rPr lang="ja-JP" altLang="en-US" sz="1600" b="1" dirty="0">
                <a:solidFill>
                  <a:schemeClr val="accent1"/>
                </a:solidFill>
                <a:latin typeface="Yu Gothic" panose="020B0400000000000000" pitchFamily="34" charset="-128"/>
                <a:ea typeface="Yu Gothic" panose="020B0400000000000000" pitchFamily="34" charset="-128"/>
              </a:rPr>
              <a:t>リヴァーランド</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CD8A2239-ADCB-74F0-9D7E-0A9A8E1EC23C}"/>
              </a:ext>
            </a:extLst>
          </p:cNvPr>
          <p:cNvSpPr txBox="1"/>
          <p:nvPr/>
        </p:nvSpPr>
        <p:spPr>
          <a:xfrm>
            <a:off x="7487184" y="1868321"/>
            <a:ext cx="2312469" cy="338554"/>
          </a:xfrm>
          <a:prstGeom prst="rect">
            <a:avLst/>
          </a:prstGeom>
          <a:noFill/>
        </p:spPr>
        <p:txBody>
          <a:bodyPr wrap="square">
            <a:spAutoFit/>
          </a:bodyPr>
          <a:lstStyle/>
          <a:p>
            <a:r>
              <a:rPr lang="ja-JP" altLang="en-US" sz="1600" b="1">
                <a:solidFill>
                  <a:schemeClr val="accent1"/>
                </a:solidFill>
                <a:latin typeface="Yu Gothic" panose="020B0400000000000000" pitchFamily="34" charset="-128"/>
                <a:ea typeface="Yu Gothic" panose="020B0400000000000000" pitchFamily="34" charset="-128"/>
              </a:rPr>
              <a:t>リベリーナ</a:t>
            </a:r>
            <a:endParaRPr lang="en-US" sz="1600" b="1" dirty="0">
              <a:solidFill>
                <a:schemeClr val="accent1"/>
              </a:solidFill>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74FF0D4B-3CAC-A7D3-BDD4-7685C816C460}"/>
              </a:ext>
            </a:extLst>
          </p:cNvPr>
          <p:cNvSpPr txBox="1"/>
          <p:nvPr/>
        </p:nvSpPr>
        <p:spPr>
          <a:xfrm>
            <a:off x="7461584" y="5293895"/>
            <a:ext cx="2312469" cy="338554"/>
          </a:xfrm>
          <a:prstGeom prst="rect">
            <a:avLst/>
          </a:prstGeom>
          <a:noFill/>
        </p:spPr>
        <p:txBody>
          <a:bodyPr wrap="square">
            <a:spAutoFit/>
          </a:bodyPr>
          <a:lstStyle/>
          <a:p>
            <a:r>
              <a:rPr lang="ja-JP" altLang="en-US" sz="1600" b="1" dirty="0">
                <a:latin typeface="Yu Gothic Medium" panose="020B0400000000000000" pitchFamily="34" charset="-128"/>
                <a:ea typeface="Yu Gothic Medium" panose="020B0400000000000000" pitchFamily="34" charset="-128"/>
              </a:rPr>
              <a:t>メルボルン</a:t>
            </a:r>
            <a:endParaRPr lang="en-US" sz="1600" b="1"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F55B43DB-B292-D648-C2E7-AC47463CEE18}"/>
              </a:ext>
            </a:extLst>
          </p:cNvPr>
          <p:cNvSpPr txBox="1"/>
          <p:nvPr/>
        </p:nvSpPr>
        <p:spPr>
          <a:xfrm>
            <a:off x="2735580" y="2184935"/>
            <a:ext cx="2312469" cy="338554"/>
          </a:xfrm>
          <a:prstGeom prst="rect">
            <a:avLst/>
          </a:prstGeom>
          <a:noFill/>
        </p:spPr>
        <p:txBody>
          <a:bodyPr wrap="square">
            <a:spAutoFit/>
          </a:bodyPr>
          <a:lstStyle/>
          <a:p>
            <a:r>
              <a:rPr lang="ja-JP" altLang="en-US" sz="1600">
                <a:latin typeface="Yu Gothic Medium" panose="020B0400000000000000" pitchFamily="34" charset="-128"/>
                <a:ea typeface="Yu Gothic Medium" panose="020B0400000000000000" pitchFamily="34" charset="-128"/>
              </a:rPr>
              <a:t>アデレード</a:t>
            </a:r>
            <a:endParaRPr lang="en-US" sz="1600" dirty="0">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A936D5DB-5CCF-7D24-AE65-401BFEAE9B92}"/>
              </a:ext>
            </a:extLst>
          </p:cNvPr>
          <p:cNvSpPr txBox="1"/>
          <p:nvPr/>
        </p:nvSpPr>
        <p:spPr>
          <a:xfrm>
            <a:off x="11022931" y="1607419"/>
            <a:ext cx="2312469" cy="338554"/>
          </a:xfrm>
          <a:prstGeom prst="rect">
            <a:avLst/>
          </a:prstGeom>
          <a:noFill/>
        </p:spPr>
        <p:txBody>
          <a:bodyPr wrap="square">
            <a:spAutoFit/>
          </a:bodyPr>
          <a:lstStyle/>
          <a:p>
            <a:r>
              <a:rPr lang="ja-JP" altLang="en-US" sz="1600">
                <a:latin typeface="Yu Gothic Medium" panose="020B0400000000000000" pitchFamily="34" charset="-128"/>
                <a:ea typeface="Yu Gothic Medium" panose="020B0400000000000000" pitchFamily="34" charset="-128"/>
              </a:rPr>
              <a:t>シドニー</a:t>
            </a:r>
            <a:endParaRPr lang="en-US" sz="16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34975970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2" y="2403759"/>
            <a:ext cx="5508475" cy="2185494"/>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バロッサ・ヴァレーの東に位置し、</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長くその地位を確立した温暖気候で広大なワイン産地</a:t>
            </a:r>
          </a:p>
          <a:p>
            <a:pPr>
              <a:spcBef>
                <a:spcPts val="800"/>
              </a:spcBef>
            </a:pPr>
            <a:r>
              <a:rPr lang="ja-JP" altLang="en-US" sz="1800" dirty="0">
                <a:latin typeface="Yu Gothic Medium" panose="020B0400000000000000" pitchFamily="34" charset="-128"/>
                <a:ea typeface="Yu Gothic Medium" panose="020B0400000000000000" pitchFamily="34" charset="-128"/>
              </a:rPr>
              <a:t>生産者たちは近代的なスタイルに力を入れ、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風味に溢れ、豊潤で飲みやすいシラーズを</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生み出す</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リヴァーランド</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7385442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206550" cy="2832475"/>
          </a:xfrm>
        </p:spPr>
        <p:txBody>
          <a:bodyPr/>
          <a:lstStyle/>
          <a:p>
            <a:pPr>
              <a:spcBef>
                <a:spcPts val="800"/>
              </a:spcBef>
            </a:pPr>
            <a:r>
              <a:rPr lang="ja-JP" altLang="en-US" sz="1800" dirty="0">
                <a:latin typeface="Yu Gothic Medium" panose="020B0400000000000000" pitchFamily="34" charset="-128"/>
                <a:ea typeface="Yu Gothic Medium" panose="020B0400000000000000" pitchFamily="34" charset="-128"/>
              </a:rPr>
              <a:t>効率的かつ革新的な生産手法を取り入れ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輸出市場で大きな成功を収めた地域</a:t>
            </a:r>
          </a:p>
          <a:p>
            <a:pPr>
              <a:spcBef>
                <a:spcPts val="800"/>
              </a:spcBef>
            </a:pPr>
            <a:r>
              <a:rPr lang="ja-JP" altLang="en-US" sz="1800" dirty="0">
                <a:latin typeface="Yu Gothic Medium" panose="020B0400000000000000" pitchFamily="34" charset="-128"/>
                <a:ea typeface="Yu Gothic Medium" panose="020B0400000000000000" pitchFamily="34" charset="-128"/>
              </a:rPr>
              <a:t>リヴァリーナのシラーズは生き生きとしたジューシーで熟した果実、甘いヴァニラや</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スパイスの風味が特徴の飲みやすいワインから、エレガントで繊細なワインまで様々</a:t>
            </a:r>
          </a:p>
          <a:p>
            <a:pPr>
              <a:spcBef>
                <a:spcPts val="800"/>
              </a:spcBef>
            </a:pPr>
            <a:r>
              <a:rPr lang="ja-JP" altLang="en-US" sz="1800" dirty="0">
                <a:latin typeface="Yu Gothic Medium" panose="020B0400000000000000" pitchFamily="34" charset="-128"/>
                <a:ea typeface="Yu Gothic Medium" panose="020B0400000000000000" pitchFamily="34" charset="-128"/>
              </a:rPr>
              <a:t>「動物柄ラベル」ブームの生みの親でもある</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リベリーナ</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834639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8872-872D-F136-5E72-6260C6A90330}"/>
              </a:ext>
            </a:extLst>
          </p:cNvPr>
          <p:cNvSpPr txBox="1">
            <a:spLocks/>
          </p:cNvSpPr>
          <p:nvPr/>
        </p:nvSpPr>
        <p:spPr>
          <a:xfrm>
            <a:off x="592084" y="586508"/>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a:solidFill>
                  <a:schemeClr val="accent1"/>
                </a:solidFill>
                <a:latin typeface="Yu Gothic Medium" panose="020B0400000000000000" pitchFamily="34" charset="-128"/>
                <a:ea typeface="Yu Gothic Medium" panose="020B0400000000000000" pitchFamily="34" charset="-128"/>
              </a:rPr>
              <a:t>特徴と</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5"/>
                </a:solidFill>
                <a:latin typeface="Yu Gothic Medium" panose="020B0400000000000000" pitchFamily="34" charset="-128"/>
                <a:ea typeface="Yu Gothic Medium" panose="020B0400000000000000" pitchFamily="34" charset="-128"/>
              </a:rPr>
              <a:t>味わいのプロフィール</a:t>
            </a:r>
            <a:endParaRPr lang="en-US" sz="4000" dirty="0">
              <a:solidFill>
                <a:schemeClr val="accent5"/>
              </a:solidFill>
              <a:latin typeface="Yu Gothic Medium" panose="020B0400000000000000" pitchFamily="34" charset="-128"/>
              <a:ea typeface="Yu Gothic Medium" panose="020B0400000000000000" pitchFamily="34" charset="-128"/>
            </a:endParaRPr>
          </a:p>
        </p:txBody>
      </p:sp>
      <p:pic>
        <p:nvPicPr>
          <p:cNvPr id="3" name="Picture Placeholder 8">
            <a:extLst>
              <a:ext uri="{FF2B5EF4-FFF2-40B4-BE49-F238E27FC236}">
                <a16:creationId xmlns:a16="http://schemas.microsoft.com/office/drawing/2014/main" id="{ECB7F8D5-E7C3-A4D0-F7A7-624AF9E419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93783" y="461793"/>
            <a:ext cx="2114328" cy="6400800"/>
          </a:xfrm>
          <a:prstGeom prst="rect">
            <a:avLst/>
          </a:prstGeom>
        </p:spPr>
      </p:pic>
      <p:sp>
        <p:nvSpPr>
          <p:cNvPr id="4" name="object 10">
            <a:extLst>
              <a:ext uri="{FF2B5EF4-FFF2-40B4-BE49-F238E27FC236}">
                <a16:creationId xmlns:a16="http://schemas.microsoft.com/office/drawing/2014/main" id="{6612676D-3A02-B52B-8C8D-2590F21C434F}"/>
              </a:ext>
            </a:extLst>
          </p:cNvPr>
          <p:cNvSpPr txBox="1"/>
          <p:nvPr/>
        </p:nvSpPr>
        <p:spPr>
          <a:xfrm rot="16200000">
            <a:off x="5567179" y="4287784"/>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FB7F6A9E-5D7C-F7F9-E9C3-3052966ED798}"/>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092DA280-E1D8-E876-3B06-DFE625B543FF}"/>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E8AD7240-6941-31BC-BBD1-3ED40BDE5831}"/>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656C3522-1ED2-F52B-7CF8-973368245D82}"/>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12A73F16-F6D3-950B-CB1E-27B71AB71BD7}"/>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558E7421-9D37-5E1F-12CF-C14A0A7EA7D2}"/>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40EA4C8A-6003-2228-39A9-9E83D188DBE6}"/>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CBB692A1-58C7-2C52-71CA-EA1B5A34B87E}"/>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28B2DF74-AA53-9515-0DCA-CF4C11E3712A}"/>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Title 2">
            <a:extLst>
              <a:ext uri="{FF2B5EF4-FFF2-40B4-BE49-F238E27FC236}">
                <a16:creationId xmlns:a16="http://schemas.microsoft.com/office/drawing/2014/main" id="{09D98179-D634-CAE1-007E-1BCABB4B0634}"/>
              </a:ext>
            </a:extLst>
          </p:cNvPr>
          <p:cNvSpPr txBox="1"/>
          <p:nvPr/>
        </p:nvSpPr>
        <p:spPr>
          <a:xfrm>
            <a:off x="4052099"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Oval 16">
            <a:extLst>
              <a:ext uri="{FF2B5EF4-FFF2-40B4-BE49-F238E27FC236}">
                <a16:creationId xmlns:a16="http://schemas.microsoft.com/office/drawing/2014/main" id="{7B826CEF-4251-6E89-EDC0-C0F367F722BC}"/>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C5FC0DFD-5C9D-70FF-AFDB-1C2668123ACE}"/>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8026B339-6709-C32F-A5F7-060C4E72EB8D}"/>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FC2DE99D-BAE6-92AF-771E-84E16D76BE09}"/>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930797C9-F135-0692-5323-CD0227377D51}"/>
              </a:ext>
            </a:extLst>
          </p:cNvPr>
          <p:cNvSpPr/>
          <p:nvPr/>
        </p:nvSpPr>
        <p:spPr>
          <a:xfrm>
            <a:off x="347574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460633D9-0F94-2086-7FF0-97FFD1E40369}"/>
              </a:ext>
            </a:extLst>
          </p:cNvPr>
          <p:cNvSpPr/>
          <p:nvPr/>
        </p:nvSpPr>
        <p:spPr>
          <a:xfrm>
            <a:off x="3840271"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C0D4BA74-63D6-2ABA-57E6-A096E7A6F8CA}"/>
              </a:ext>
            </a:extLst>
          </p:cNvPr>
          <p:cNvSpPr/>
          <p:nvPr/>
        </p:nvSpPr>
        <p:spPr>
          <a:xfrm>
            <a:off x="4198616"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52D8E87D-C052-79F4-332E-94C8C210E8C1}"/>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60182EB3-CB3B-1070-3CEB-8635DC027B3F}"/>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Oval 29">
            <a:extLst>
              <a:ext uri="{FF2B5EF4-FFF2-40B4-BE49-F238E27FC236}">
                <a16:creationId xmlns:a16="http://schemas.microsoft.com/office/drawing/2014/main" id="{04EF7436-A3CA-43DD-D00F-761E29F53590}"/>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DC9685BD-C556-56CF-9CC6-C8BA769DD739}"/>
              </a:ext>
            </a:extLst>
          </p:cNvPr>
          <p:cNvSpPr/>
          <p:nvPr/>
        </p:nvSpPr>
        <p:spPr>
          <a:xfrm>
            <a:off x="2382937" y="368012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8DD0901E-36EB-30D6-2BF3-4D8D61C7B223}"/>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3" name="Oval 32">
            <a:extLst>
              <a:ext uri="{FF2B5EF4-FFF2-40B4-BE49-F238E27FC236}">
                <a16:creationId xmlns:a16="http://schemas.microsoft.com/office/drawing/2014/main" id="{A6CE6E66-36D4-DE84-7F48-698E16795B2E}"/>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3471648-851D-8C0B-FE29-E92064E81547}"/>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F62EE8B-434A-7A70-FB37-2BE8191C88C5}"/>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A05E8F7B-4A4E-9E0A-DC7E-AB23BBE2AA49}"/>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Oval 36">
            <a:extLst>
              <a:ext uri="{FF2B5EF4-FFF2-40B4-BE49-F238E27FC236}">
                <a16:creationId xmlns:a16="http://schemas.microsoft.com/office/drawing/2014/main" id="{4DB5D534-B1C0-06D5-EF8D-184CB614A803}"/>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363AD490-9CD1-F789-08AE-B245DF1C8672}"/>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20DC7809-C4E8-4C9D-7215-B7D399CAB051}"/>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9F9D5079-ED32-65B8-03C6-DBA06C60BE35}"/>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3DD98563-BF84-2A23-F7FD-E3681FEDC33D}"/>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8473640E-2EB9-7682-9663-FC65F63B62D0}"/>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D92CEEFE-304D-D806-4888-ABFDD84C91D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C7CC2C4-0254-A308-9E64-C1BDB08E4D9B}"/>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8FEEC03D-E774-3597-80BE-17EA9B245CC3}"/>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E1AA1C21-2388-2140-7AD7-2860F5CEF100}"/>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9ABB2C1B-D1F3-6673-D5EB-FD2A894546DC}"/>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9D773C57-14DE-7C0A-BEA3-AA6067E11284}"/>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2201E5BB-D69C-5E2A-2909-2E68D35C8DF2}"/>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9234C30-DA2B-C39A-5814-A811203B86B8}"/>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25B3A0E4-06CB-4706-FC6F-882BE9627B25}"/>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EBEC0FE-072F-59BF-F922-E6A6C7C836C7}"/>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A3C7EA46-108A-319D-4C6E-24607528D70F}"/>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0709B990-3BF0-3886-1B1E-184A1F360EB8}"/>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Oval 65">
            <a:extLst>
              <a:ext uri="{FF2B5EF4-FFF2-40B4-BE49-F238E27FC236}">
                <a16:creationId xmlns:a16="http://schemas.microsoft.com/office/drawing/2014/main" id="{B959383B-D236-EC79-DC31-CCD68FE31190}"/>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7" name="Oval 66">
            <a:extLst>
              <a:ext uri="{FF2B5EF4-FFF2-40B4-BE49-F238E27FC236}">
                <a16:creationId xmlns:a16="http://schemas.microsoft.com/office/drawing/2014/main" id="{194256B2-6C98-6DDB-2F7B-FBD1348EBBB7}"/>
              </a:ext>
            </a:extLst>
          </p:cNvPr>
          <p:cNvSpPr/>
          <p:nvPr/>
        </p:nvSpPr>
        <p:spPr>
          <a:xfrm>
            <a:off x="493384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82" name="Straight Connector 81">
            <a:extLst>
              <a:ext uri="{FF2B5EF4-FFF2-40B4-BE49-F238E27FC236}">
                <a16:creationId xmlns:a16="http://schemas.microsoft.com/office/drawing/2014/main" id="{3895F426-24F0-E832-D655-F02089B6FE92}"/>
              </a:ext>
            </a:extLst>
          </p:cNvPr>
          <p:cNvCxnSpPr>
            <a:cxnSpLocks/>
          </p:cNvCxnSpPr>
          <p:nvPr/>
        </p:nvCxnSpPr>
        <p:spPr>
          <a:xfrm>
            <a:off x="4705652"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DC272BB-6542-78B7-362F-CF7E71154591}"/>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1FF05817-9909-68F8-C7DC-40375D03F87F}"/>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98B1D18D-A486-A847-7BF8-BFFD1481B0D5}"/>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15ADB60C-FDD6-6D9D-7798-435E019FB505}"/>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1F7219AB-AA36-14C1-BB14-60E7D9155579}"/>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3F91542C-7D7A-9CDB-F7D5-5B3FC1F4A7AA}"/>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646E6D81-279F-6B59-6430-FBB057D7430B}"/>
              </a:ext>
            </a:extLst>
          </p:cNvPr>
          <p:cNvSpPr/>
          <p:nvPr/>
        </p:nvSpPr>
        <p:spPr>
          <a:xfrm>
            <a:off x="4198616"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CAD9A203-0E84-F063-4979-0898E5806923}"/>
              </a:ext>
            </a:extLst>
          </p:cNvPr>
          <p:cNvSpPr/>
          <p:nvPr/>
        </p:nvSpPr>
        <p:spPr>
          <a:xfrm>
            <a:off x="4569318"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1162093E-42CA-57F6-8F42-76E77579C8FB}"/>
              </a:ext>
            </a:extLst>
          </p:cNvPr>
          <p:cNvSpPr/>
          <p:nvPr/>
        </p:nvSpPr>
        <p:spPr>
          <a:xfrm>
            <a:off x="493384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extBox 99">
            <a:extLst>
              <a:ext uri="{FF2B5EF4-FFF2-40B4-BE49-F238E27FC236}">
                <a16:creationId xmlns:a16="http://schemas.microsoft.com/office/drawing/2014/main" id="{77A88F1A-DCD5-0500-6923-6DAA6F1DFC05}"/>
              </a:ext>
            </a:extLst>
          </p:cNvPr>
          <p:cNvSpPr txBox="1"/>
          <p:nvPr/>
        </p:nvSpPr>
        <p:spPr>
          <a:xfrm>
            <a:off x="9954235" y="3710862"/>
            <a:ext cx="2805709" cy="2098716"/>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コショウ</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ダーク・</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チョコレート</a:t>
            </a:r>
          </a:p>
          <a:p>
            <a:pPr marL="285750" indent="-285750">
              <a:lnSpc>
                <a:spcPct val="82000"/>
              </a:lnSpc>
              <a:spcBef>
                <a:spcPts val="150"/>
              </a:spcBef>
              <a:spcAft>
                <a:spcPts val="315"/>
              </a:spcAft>
              <a:buClr>
                <a:schemeClr val="accent5"/>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コーヒー</a:t>
            </a:r>
          </a:p>
        </p:txBody>
      </p:sp>
      <p:cxnSp>
        <p:nvCxnSpPr>
          <p:cNvPr id="101" name="Straight Connector 100">
            <a:extLst>
              <a:ext uri="{FF2B5EF4-FFF2-40B4-BE49-F238E27FC236}">
                <a16:creationId xmlns:a16="http://schemas.microsoft.com/office/drawing/2014/main" id="{94C51982-9061-C5EF-53DF-C9A6C49B0E58}"/>
              </a:ext>
            </a:extLst>
          </p:cNvPr>
          <p:cNvCxnSpPr>
            <a:cxnSpLocks/>
          </p:cNvCxnSpPr>
          <p:nvPr/>
        </p:nvCxnSpPr>
        <p:spPr>
          <a:xfrm>
            <a:off x="8475638" y="3300345"/>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F7F8FB6C-2FB3-998A-7BD0-196951569BFC}"/>
              </a:ext>
            </a:extLst>
          </p:cNvPr>
          <p:cNvCxnSpPr>
            <a:cxnSpLocks/>
          </p:cNvCxnSpPr>
          <p:nvPr/>
        </p:nvCxnSpPr>
        <p:spPr>
          <a:xfrm>
            <a:off x="10750208" y="329272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97AD721E-AAC1-E707-9F1E-EFE55755C56C}"/>
              </a:ext>
            </a:extLst>
          </p:cNvPr>
          <p:cNvSpPr txBox="1"/>
          <p:nvPr/>
        </p:nvSpPr>
        <p:spPr>
          <a:xfrm>
            <a:off x="9110566" y="3163270"/>
            <a:ext cx="598620" cy="300595"/>
          </a:xfrm>
          <a:prstGeom prst="rect">
            <a:avLst/>
          </a:prstGeom>
          <a:noFill/>
        </p:spPr>
        <p:txBody>
          <a:bodyPr wrap="square" anchor="b">
            <a:spAutoFit/>
          </a:bodyPr>
          <a:lstStyle/>
          <a:p>
            <a:pPr>
              <a:lnSpc>
                <a:spcPct val="82000"/>
              </a:lnSpc>
              <a:spcBef>
                <a:spcPts val="150"/>
              </a:spcBef>
              <a:spcAft>
                <a:spcPts val="315"/>
              </a:spcAft>
              <a:buClr>
                <a:schemeClr val="accent5"/>
              </a:buClr>
            </a:pPr>
            <a:r>
              <a:rPr lang="ja-JP" altLang="en-US" sz="1600" b="1" dirty="0">
                <a:solidFill>
                  <a:schemeClr val="accent1"/>
                </a:solidFill>
                <a:effectLst/>
                <a:latin typeface="Yu Gothic Medium" panose="020B0400000000000000" pitchFamily="34" charset="-128"/>
                <a:ea typeface="Yu Gothic Medium" panose="020B0400000000000000" pitchFamily="34" charset="-128"/>
              </a:rPr>
              <a:t>風味</a:t>
            </a:r>
            <a:endParaRPr lang="en-AU" sz="1600" b="1" dirty="0">
              <a:solidFill>
                <a:schemeClr val="accent1"/>
              </a:solidFill>
              <a:effectLst/>
              <a:latin typeface="Yu Gothic Medium" panose="020B0400000000000000" pitchFamily="34" charset="-128"/>
              <a:ea typeface="Yu Gothic Medium" panose="020B0400000000000000" pitchFamily="34" charset="-128"/>
            </a:endParaRPr>
          </a:p>
        </p:txBody>
      </p:sp>
      <p:cxnSp>
        <p:nvCxnSpPr>
          <p:cNvPr id="105" name="Straight Connector 104">
            <a:extLst>
              <a:ext uri="{FF2B5EF4-FFF2-40B4-BE49-F238E27FC236}">
                <a16:creationId xmlns:a16="http://schemas.microsoft.com/office/drawing/2014/main" id="{CA83729C-608F-EEED-AA9E-50DAA568025F}"/>
              </a:ext>
            </a:extLst>
          </p:cNvPr>
          <p:cNvCxnSpPr>
            <a:cxnSpLocks/>
          </p:cNvCxnSpPr>
          <p:nvPr/>
        </p:nvCxnSpPr>
        <p:spPr>
          <a:xfrm>
            <a:off x="9720000" y="3284847"/>
            <a:ext cx="104357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76377A9D-C823-431B-DB60-91FDFACD4644}"/>
              </a:ext>
            </a:extLst>
          </p:cNvPr>
          <p:cNvCxnSpPr>
            <a:cxnSpLocks/>
          </p:cNvCxnSpPr>
          <p:nvPr/>
        </p:nvCxnSpPr>
        <p:spPr>
          <a:xfrm>
            <a:off x="5077611"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24459C2-8074-D001-899D-1E3DB3334C98}"/>
              </a:ext>
            </a:extLst>
          </p:cNvPr>
          <p:cNvCxnSpPr>
            <a:cxnSpLocks/>
          </p:cNvCxnSpPr>
          <p:nvPr/>
        </p:nvCxnSpPr>
        <p:spPr>
          <a:xfrm>
            <a:off x="4694051" y="2122474"/>
            <a:ext cx="3761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5B8847D-0F00-7C62-61BB-5F010F13EB04}"/>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20925CA6-224A-4692-7DBE-7F61ECEFCF4E}"/>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B5F6D778-FE6F-11A8-0A12-60B2E4DDC478}"/>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455064EE-4688-27A9-6A19-6BD2CA121E76}"/>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Title 2">
            <a:extLst>
              <a:ext uri="{FF2B5EF4-FFF2-40B4-BE49-F238E27FC236}">
                <a16:creationId xmlns:a16="http://schemas.microsoft.com/office/drawing/2014/main" id="{D841086E-A073-3EA1-673A-9FD281902878}"/>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14" name="Title 2">
            <a:extLst>
              <a:ext uri="{FF2B5EF4-FFF2-40B4-BE49-F238E27FC236}">
                <a16:creationId xmlns:a16="http://schemas.microsoft.com/office/drawing/2014/main" id="{390D4762-B3AB-2E19-1C5B-3ED8CBFFD038}"/>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15" name="Title 2">
            <a:extLst>
              <a:ext uri="{FF2B5EF4-FFF2-40B4-BE49-F238E27FC236}">
                <a16:creationId xmlns:a16="http://schemas.microsoft.com/office/drawing/2014/main" id="{8F006056-877C-4A98-C0BA-1DA74360B41F}"/>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18" name="Oval 117">
            <a:extLst>
              <a:ext uri="{FF2B5EF4-FFF2-40B4-BE49-F238E27FC236}">
                <a16:creationId xmlns:a16="http://schemas.microsoft.com/office/drawing/2014/main" id="{58526986-5DF7-91EE-019A-82C9974996F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BBFF62B6-08A5-DB19-B252-8993B8A692EC}"/>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0156D4D9-9C4C-708E-6CF9-031F8B06139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21" name="Group 120">
            <a:extLst>
              <a:ext uri="{FF2B5EF4-FFF2-40B4-BE49-F238E27FC236}">
                <a16:creationId xmlns:a16="http://schemas.microsoft.com/office/drawing/2014/main" id="{AFB67C41-FBBF-3292-C714-00B0433BCDC0}"/>
              </a:ext>
            </a:extLst>
          </p:cNvPr>
          <p:cNvGrpSpPr/>
          <p:nvPr/>
        </p:nvGrpSpPr>
        <p:grpSpPr>
          <a:xfrm>
            <a:off x="4555398" y="6127332"/>
            <a:ext cx="278634" cy="272668"/>
            <a:chOff x="8032638" y="5926610"/>
            <a:chExt cx="278634" cy="272668"/>
          </a:xfrm>
          <a:solidFill>
            <a:schemeClr val="bg1">
              <a:lumMod val="75000"/>
            </a:schemeClr>
          </a:solidFill>
        </p:grpSpPr>
        <p:sp>
          <p:nvSpPr>
            <p:cNvPr id="122" name="Freeform 121">
              <a:extLst>
                <a:ext uri="{FF2B5EF4-FFF2-40B4-BE49-F238E27FC236}">
                  <a16:creationId xmlns:a16="http://schemas.microsoft.com/office/drawing/2014/main" id="{FCBC92B2-145B-A847-E59A-BE302FD5EAC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3" name="Freeform 122">
              <a:extLst>
                <a:ext uri="{FF2B5EF4-FFF2-40B4-BE49-F238E27FC236}">
                  <a16:creationId xmlns:a16="http://schemas.microsoft.com/office/drawing/2014/main" id="{9471F215-ECDC-8C84-3259-2E1B3EC27BB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24" name="Group 123">
            <a:extLst>
              <a:ext uri="{FF2B5EF4-FFF2-40B4-BE49-F238E27FC236}">
                <a16:creationId xmlns:a16="http://schemas.microsoft.com/office/drawing/2014/main" id="{84A5A7F9-CC65-292F-8900-F91DE3180244}"/>
              </a:ext>
            </a:extLst>
          </p:cNvPr>
          <p:cNvGrpSpPr/>
          <p:nvPr/>
        </p:nvGrpSpPr>
        <p:grpSpPr>
          <a:xfrm rot="10800000">
            <a:off x="3834286" y="6127332"/>
            <a:ext cx="278634" cy="272668"/>
            <a:chOff x="8032638" y="5926610"/>
            <a:chExt cx="278634" cy="272668"/>
          </a:xfrm>
          <a:solidFill>
            <a:schemeClr val="accent5"/>
          </a:solidFill>
        </p:grpSpPr>
        <p:sp>
          <p:nvSpPr>
            <p:cNvPr id="125" name="Freeform 124">
              <a:extLst>
                <a:ext uri="{FF2B5EF4-FFF2-40B4-BE49-F238E27FC236}">
                  <a16:creationId xmlns:a16="http://schemas.microsoft.com/office/drawing/2014/main" id="{8CF37F51-0AA8-8B46-E397-4E72382043A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6" name="Freeform 125">
              <a:extLst>
                <a:ext uri="{FF2B5EF4-FFF2-40B4-BE49-F238E27FC236}">
                  <a16:creationId xmlns:a16="http://schemas.microsoft.com/office/drawing/2014/main" id="{31AA67F2-DB06-8EE8-F7AE-208765665F1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27" name="Freeform 126">
            <a:extLst>
              <a:ext uri="{FF2B5EF4-FFF2-40B4-BE49-F238E27FC236}">
                <a16:creationId xmlns:a16="http://schemas.microsoft.com/office/drawing/2014/main" id="{8128BC44-A8D6-E9D4-0F1B-B353B7E215D1}"/>
              </a:ext>
            </a:extLst>
          </p:cNvPr>
          <p:cNvSpPr/>
          <p:nvPr/>
        </p:nvSpPr>
        <p:spPr>
          <a:xfrm rot="10800000">
            <a:off x="3476609" y="524551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8" name="Freeform 127">
            <a:extLst>
              <a:ext uri="{FF2B5EF4-FFF2-40B4-BE49-F238E27FC236}">
                <a16:creationId xmlns:a16="http://schemas.microsoft.com/office/drawing/2014/main" id="{2B23CAA6-A839-EF05-1F53-B23537056FC2}"/>
              </a:ext>
            </a:extLst>
          </p:cNvPr>
          <p:cNvSpPr/>
          <p:nvPr/>
        </p:nvSpPr>
        <p:spPr>
          <a:xfrm rot="10800000">
            <a:off x="3473434" y="4865809"/>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9" name="Freeform 128">
            <a:extLst>
              <a:ext uri="{FF2B5EF4-FFF2-40B4-BE49-F238E27FC236}">
                <a16:creationId xmlns:a16="http://schemas.microsoft.com/office/drawing/2014/main" id="{040376F3-2E4F-3AE0-9690-FF0C59954384}"/>
              </a:ext>
            </a:extLst>
          </p:cNvPr>
          <p:cNvSpPr/>
          <p:nvPr/>
        </p:nvSpPr>
        <p:spPr>
          <a:xfrm rot="10800000">
            <a:off x="3473434" y="4520272"/>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0" name="Freeform 129">
            <a:extLst>
              <a:ext uri="{FF2B5EF4-FFF2-40B4-BE49-F238E27FC236}">
                <a16:creationId xmlns:a16="http://schemas.microsoft.com/office/drawing/2014/main" id="{C0C6CD80-01F1-8D5D-AD4A-4EDF65532491}"/>
              </a:ext>
            </a:extLst>
          </p:cNvPr>
          <p:cNvSpPr/>
          <p:nvPr/>
        </p:nvSpPr>
        <p:spPr>
          <a:xfrm rot="10800000">
            <a:off x="3473434" y="284069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70" name="Title 2">
            <a:extLst>
              <a:ext uri="{FF2B5EF4-FFF2-40B4-BE49-F238E27FC236}">
                <a16:creationId xmlns:a16="http://schemas.microsoft.com/office/drawing/2014/main" id="{D57E14CE-0DD6-0A25-6448-B806CD64BAE2}"/>
              </a:ext>
            </a:extLst>
          </p:cNvPr>
          <p:cNvSpPr txBox="1"/>
          <p:nvPr/>
        </p:nvSpPr>
        <p:spPr>
          <a:xfrm>
            <a:off x="483635" y="4863685"/>
            <a:ext cx="144142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71" name="Straight Connector 70">
            <a:extLst>
              <a:ext uri="{FF2B5EF4-FFF2-40B4-BE49-F238E27FC236}">
                <a16:creationId xmlns:a16="http://schemas.microsoft.com/office/drawing/2014/main" id="{1C7B2047-A4A1-6474-0A4C-E4DDD41745B7}"/>
              </a:ext>
            </a:extLst>
          </p:cNvPr>
          <p:cNvCxnSpPr>
            <a:cxnSpLocks/>
          </p:cNvCxnSpPr>
          <p:nvPr/>
        </p:nvCxnSpPr>
        <p:spPr>
          <a:xfrm>
            <a:off x="1432150" y="50315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2" name="Title 2">
            <a:extLst>
              <a:ext uri="{FF2B5EF4-FFF2-40B4-BE49-F238E27FC236}">
                <a16:creationId xmlns:a16="http://schemas.microsoft.com/office/drawing/2014/main" id="{A73F6ACE-09C2-DE03-B6EB-0E53892DDF97}"/>
              </a:ext>
            </a:extLst>
          </p:cNvPr>
          <p:cNvSpPr txBox="1"/>
          <p:nvPr/>
        </p:nvSpPr>
        <p:spPr>
          <a:xfrm>
            <a:off x="530198" y="1730298"/>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73" name="Straight Connector 72">
            <a:extLst>
              <a:ext uri="{FF2B5EF4-FFF2-40B4-BE49-F238E27FC236}">
                <a16:creationId xmlns:a16="http://schemas.microsoft.com/office/drawing/2014/main" id="{3AECA540-8D5B-F6EF-549F-38F1101B8D42}"/>
              </a:ext>
            </a:extLst>
          </p:cNvPr>
          <p:cNvCxnSpPr>
            <a:cxnSpLocks/>
          </p:cNvCxnSpPr>
          <p:nvPr/>
        </p:nvCxnSpPr>
        <p:spPr>
          <a:xfrm>
            <a:off x="1065438" y="183866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4" name="Title 2">
            <a:extLst>
              <a:ext uri="{FF2B5EF4-FFF2-40B4-BE49-F238E27FC236}">
                <a16:creationId xmlns:a16="http://schemas.microsoft.com/office/drawing/2014/main" id="{C4A12755-F8F4-1DC2-4D57-19942A2FF47E}"/>
              </a:ext>
            </a:extLst>
          </p:cNvPr>
          <p:cNvSpPr txBox="1"/>
          <p:nvPr/>
        </p:nvSpPr>
        <p:spPr>
          <a:xfrm>
            <a:off x="496303" y="28323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75" name="Title 2">
            <a:extLst>
              <a:ext uri="{FF2B5EF4-FFF2-40B4-BE49-F238E27FC236}">
                <a16:creationId xmlns:a16="http://schemas.microsoft.com/office/drawing/2014/main" id="{15055DC3-7D35-D89D-56A6-677E3978C1C5}"/>
              </a:ext>
            </a:extLst>
          </p:cNvPr>
          <p:cNvSpPr txBox="1"/>
          <p:nvPr/>
        </p:nvSpPr>
        <p:spPr>
          <a:xfrm>
            <a:off x="1878718" y="25148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6" name="Title 2">
            <a:extLst>
              <a:ext uri="{FF2B5EF4-FFF2-40B4-BE49-F238E27FC236}">
                <a16:creationId xmlns:a16="http://schemas.microsoft.com/office/drawing/2014/main" id="{041D9997-6B95-D678-F090-C7EA029442F0}"/>
              </a:ext>
            </a:extLst>
          </p:cNvPr>
          <p:cNvSpPr txBox="1"/>
          <p:nvPr/>
        </p:nvSpPr>
        <p:spPr>
          <a:xfrm>
            <a:off x="2967870" y="25148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7" name="Title 2">
            <a:extLst>
              <a:ext uri="{FF2B5EF4-FFF2-40B4-BE49-F238E27FC236}">
                <a16:creationId xmlns:a16="http://schemas.microsoft.com/office/drawing/2014/main" id="{9DF5297C-252B-97A8-1449-1787057A82D1}"/>
              </a:ext>
            </a:extLst>
          </p:cNvPr>
          <p:cNvSpPr txBox="1"/>
          <p:nvPr/>
        </p:nvSpPr>
        <p:spPr>
          <a:xfrm>
            <a:off x="4441600" y="25148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8" name="Title 2">
            <a:extLst>
              <a:ext uri="{FF2B5EF4-FFF2-40B4-BE49-F238E27FC236}">
                <a16:creationId xmlns:a16="http://schemas.microsoft.com/office/drawing/2014/main" id="{2D688E00-7E0E-8951-C001-1EEBFDE86A7E}"/>
              </a:ext>
            </a:extLst>
          </p:cNvPr>
          <p:cNvSpPr txBox="1"/>
          <p:nvPr/>
        </p:nvSpPr>
        <p:spPr>
          <a:xfrm>
            <a:off x="1878718" y="33551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9" name="Title 2">
            <a:extLst>
              <a:ext uri="{FF2B5EF4-FFF2-40B4-BE49-F238E27FC236}">
                <a16:creationId xmlns:a16="http://schemas.microsoft.com/office/drawing/2014/main" id="{821D1306-73EE-839E-8608-E255095B1C93}"/>
              </a:ext>
            </a:extLst>
          </p:cNvPr>
          <p:cNvSpPr txBox="1"/>
          <p:nvPr/>
        </p:nvSpPr>
        <p:spPr>
          <a:xfrm>
            <a:off x="2999286" y="335513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80" name="Title 2">
            <a:extLst>
              <a:ext uri="{FF2B5EF4-FFF2-40B4-BE49-F238E27FC236}">
                <a16:creationId xmlns:a16="http://schemas.microsoft.com/office/drawing/2014/main" id="{49F8B022-D6CA-7A80-DC92-DB38E2247F99}"/>
              </a:ext>
            </a:extLst>
          </p:cNvPr>
          <p:cNvSpPr txBox="1"/>
          <p:nvPr/>
        </p:nvSpPr>
        <p:spPr>
          <a:xfrm>
            <a:off x="4441600" y="33551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81" name="Straight Connector 80">
            <a:extLst>
              <a:ext uri="{FF2B5EF4-FFF2-40B4-BE49-F238E27FC236}">
                <a16:creationId xmlns:a16="http://schemas.microsoft.com/office/drawing/2014/main" id="{51889B49-FC41-1DFC-E042-DB434BDC1647}"/>
              </a:ext>
            </a:extLst>
          </p:cNvPr>
          <p:cNvCxnSpPr>
            <a:cxnSpLocks/>
          </p:cNvCxnSpPr>
          <p:nvPr/>
        </p:nvCxnSpPr>
        <p:spPr>
          <a:xfrm>
            <a:off x="1172570" y="300019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Title 2">
            <a:extLst>
              <a:ext uri="{FF2B5EF4-FFF2-40B4-BE49-F238E27FC236}">
                <a16:creationId xmlns:a16="http://schemas.microsoft.com/office/drawing/2014/main" id="{3D56A075-00F6-C13C-3B6B-5F90E1BD1FDD}"/>
              </a:ext>
            </a:extLst>
          </p:cNvPr>
          <p:cNvSpPr txBox="1"/>
          <p:nvPr/>
        </p:nvSpPr>
        <p:spPr>
          <a:xfrm>
            <a:off x="496303" y="36530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95" name="Straight Connector 94">
            <a:extLst>
              <a:ext uri="{FF2B5EF4-FFF2-40B4-BE49-F238E27FC236}">
                <a16:creationId xmlns:a16="http://schemas.microsoft.com/office/drawing/2014/main" id="{89A7D995-AFF0-9D6F-FEC1-BF6DE5151548}"/>
              </a:ext>
            </a:extLst>
          </p:cNvPr>
          <p:cNvCxnSpPr>
            <a:cxnSpLocks/>
          </p:cNvCxnSpPr>
          <p:nvPr/>
        </p:nvCxnSpPr>
        <p:spPr>
          <a:xfrm>
            <a:off x="1065438" y="3820950"/>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6" name="Title 2">
            <a:extLst>
              <a:ext uri="{FF2B5EF4-FFF2-40B4-BE49-F238E27FC236}">
                <a16:creationId xmlns:a16="http://schemas.microsoft.com/office/drawing/2014/main" id="{A17525C3-DA26-F950-65F0-DA895CB7DA41}"/>
              </a:ext>
            </a:extLst>
          </p:cNvPr>
          <p:cNvSpPr txBox="1"/>
          <p:nvPr/>
        </p:nvSpPr>
        <p:spPr>
          <a:xfrm>
            <a:off x="1923556" y="420119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低</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97" name="Title 2">
            <a:extLst>
              <a:ext uri="{FF2B5EF4-FFF2-40B4-BE49-F238E27FC236}">
                <a16:creationId xmlns:a16="http://schemas.microsoft.com/office/drawing/2014/main" id="{6621B575-77F0-9E5D-3254-3BDE12075582}"/>
              </a:ext>
            </a:extLst>
          </p:cNvPr>
          <p:cNvSpPr txBox="1"/>
          <p:nvPr/>
        </p:nvSpPr>
        <p:spPr>
          <a:xfrm>
            <a:off x="2999286" y="420982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98" name="Title 2">
            <a:extLst>
              <a:ext uri="{FF2B5EF4-FFF2-40B4-BE49-F238E27FC236}">
                <a16:creationId xmlns:a16="http://schemas.microsoft.com/office/drawing/2014/main" id="{F34091AD-72C2-B5D2-A010-1CA780103206}"/>
              </a:ext>
            </a:extLst>
          </p:cNvPr>
          <p:cNvSpPr txBox="1"/>
          <p:nvPr/>
        </p:nvSpPr>
        <p:spPr>
          <a:xfrm>
            <a:off x="4441600" y="41809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高</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99" name="Title 2">
            <a:extLst>
              <a:ext uri="{FF2B5EF4-FFF2-40B4-BE49-F238E27FC236}">
                <a16:creationId xmlns:a16="http://schemas.microsoft.com/office/drawing/2014/main" id="{9D7287BC-D3C6-D986-948C-F2887C6ECE5C}"/>
              </a:ext>
            </a:extLst>
          </p:cNvPr>
          <p:cNvSpPr txBox="1"/>
          <p:nvPr/>
        </p:nvSpPr>
        <p:spPr>
          <a:xfrm>
            <a:off x="496303" y="45005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03" name="Straight Connector 102">
            <a:extLst>
              <a:ext uri="{FF2B5EF4-FFF2-40B4-BE49-F238E27FC236}">
                <a16:creationId xmlns:a16="http://schemas.microsoft.com/office/drawing/2014/main" id="{C8CF0F5A-3D92-C0EC-AF3F-A4944FA33ED4}"/>
              </a:ext>
            </a:extLst>
          </p:cNvPr>
          <p:cNvCxnSpPr>
            <a:cxnSpLocks/>
          </p:cNvCxnSpPr>
          <p:nvPr/>
        </p:nvCxnSpPr>
        <p:spPr>
          <a:xfrm>
            <a:off x="1172570" y="466840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8" name="Title 2">
            <a:extLst>
              <a:ext uri="{FF2B5EF4-FFF2-40B4-BE49-F238E27FC236}">
                <a16:creationId xmlns:a16="http://schemas.microsoft.com/office/drawing/2014/main" id="{D9F65F0E-5E97-732F-3067-D10F8C13C31F}"/>
              </a:ext>
            </a:extLst>
          </p:cNvPr>
          <p:cNvSpPr txBox="1"/>
          <p:nvPr/>
        </p:nvSpPr>
        <p:spPr>
          <a:xfrm>
            <a:off x="496303" y="524093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31" name="Straight Connector 130">
            <a:extLst>
              <a:ext uri="{FF2B5EF4-FFF2-40B4-BE49-F238E27FC236}">
                <a16:creationId xmlns:a16="http://schemas.microsoft.com/office/drawing/2014/main" id="{775333B1-C952-18A2-CD53-A73ADC4465B5}"/>
              </a:ext>
            </a:extLst>
          </p:cNvPr>
          <p:cNvCxnSpPr>
            <a:cxnSpLocks/>
          </p:cNvCxnSpPr>
          <p:nvPr/>
        </p:nvCxnSpPr>
        <p:spPr>
          <a:xfrm>
            <a:off x="887229" y="5391588"/>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Title 2">
            <a:extLst>
              <a:ext uri="{FF2B5EF4-FFF2-40B4-BE49-F238E27FC236}">
                <a16:creationId xmlns:a16="http://schemas.microsoft.com/office/drawing/2014/main" id="{90C1E91B-B1B8-DAAF-B0F1-049AA5A099BF}"/>
              </a:ext>
            </a:extLst>
          </p:cNvPr>
          <p:cNvSpPr txBox="1"/>
          <p:nvPr/>
        </p:nvSpPr>
        <p:spPr>
          <a:xfrm>
            <a:off x="496303" y="60780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33" name="Straight Connector 132">
            <a:extLst>
              <a:ext uri="{FF2B5EF4-FFF2-40B4-BE49-F238E27FC236}">
                <a16:creationId xmlns:a16="http://schemas.microsoft.com/office/drawing/2014/main" id="{93242F08-ECED-6DCB-222E-CED6DB4451B1}"/>
              </a:ext>
            </a:extLst>
          </p:cNvPr>
          <p:cNvCxnSpPr>
            <a:cxnSpLocks/>
          </p:cNvCxnSpPr>
          <p:nvPr/>
        </p:nvCxnSpPr>
        <p:spPr>
          <a:xfrm>
            <a:off x="1600678" y="624591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68258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753735" y="3414411"/>
            <a:ext cx="2736848" cy="791312"/>
          </a:xfrm>
        </p:spPr>
        <p:txBody>
          <a:body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cs typeface="Hellix SemiBold"/>
              </a:rPr>
              <a:t>ワイン、玉ねぎ、スパイスで味付けられた豚、羊、</a:t>
            </a:r>
            <a:br>
              <a:rPr lang="en-AU" altLang="ja-JP" b="1" dirty="0">
                <a:solidFill>
                  <a:prstClr val="black"/>
                </a:solidFill>
                <a:latin typeface="Yu Gothic" panose="020B0400000000000000" pitchFamily="34" charset="-128"/>
                <a:ea typeface="Yu Gothic" panose="020B0400000000000000" pitchFamily="34" charset="-128"/>
                <a:cs typeface="Hellix SemiBold"/>
              </a:rPr>
            </a:br>
            <a:r>
              <a:rPr lang="ja-JP" altLang="en-US" b="1" dirty="0">
                <a:solidFill>
                  <a:prstClr val="black"/>
                </a:solidFill>
                <a:latin typeface="Yu Gothic" panose="020B0400000000000000" pitchFamily="34" charset="-128"/>
                <a:ea typeface="Yu Gothic" panose="020B0400000000000000" pitchFamily="34" charset="-128"/>
                <a:cs typeface="Hellix SemiBold"/>
              </a:rPr>
              <a:t>牛などのキャセロール料理</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623888" y="632597"/>
            <a:ext cx="6816440"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料理とのペアリング</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1" name="Text Placeholder 3">
            <a:extLst>
              <a:ext uri="{FF2B5EF4-FFF2-40B4-BE49-F238E27FC236}">
                <a16:creationId xmlns:a16="http://schemas.microsoft.com/office/drawing/2014/main" id="{DC9F0AC7-3AC2-93D5-627E-079193FE5806}"/>
              </a:ext>
            </a:extLst>
          </p:cNvPr>
          <p:cNvSpPr txBox="1">
            <a:spLocks/>
          </p:cNvSpPr>
          <p:nvPr/>
        </p:nvSpPr>
        <p:spPr>
          <a:xfrm>
            <a:off x="6820569" y="3429000"/>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rPr>
              <a:t>カンガルーや鹿などの</a:t>
            </a:r>
            <a:br>
              <a:rPr lang="en-US" altLang="ja-JP" b="1" dirty="0">
                <a:solidFill>
                  <a:prstClr val="black"/>
                </a:solidFill>
                <a:latin typeface="Yu Gothic" panose="020B0400000000000000" pitchFamily="34" charset="-128"/>
                <a:ea typeface="Yu Gothic" panose="020B0400000000000000" pitchFamily="34" charset="-128"/>
              </a:rPr>
            </a:br>
            <a:r>
              <a:rPr lang="ja-JP" altLang="en-US" b="1" dirty="0">
                <a:solidFill>
                  <a:prstClr val="black"/>
                </a:solidFill>
                <a:latin typeface="Yu Gothic" panose="020B0400000000000000" pitchFamily="34" charset="-128"/>
                <a:ea typeface="Yu Gothic" panose="020B0400000000000000" pitchFamily="34" charset="-128"/>
              </a:rPr>
              <a:t>ジビエ</a:t>
            </a:r>
            <a:endParaRPr lang="en-AU" b="1" dirty="0">
              <a:solidFill>
                <a:prstClr val="black"/>
              </a:solidFill>
              <a:latin typeface="Yu Gothic" panose="020B0400000000000000" pitchFamily="34" charset="-128"/>
              <a:ea typeface="Yu Gothic" panose="020B0400000000000000" pitchFamily="34" charset="-128"/>
            </a:endParaRPr>
          </a:p>
        </p:txBody>
      </p:sp>
      <p:sp>
        <p:nvSpPr>
          <p:cNvPr id="13" name="Text Placeholder 3">
            <a:extLst>
              <a:ext uri="{FF2B5EF4-FFF2-40B4-BE49-F238E27FC236}">
                <a16:creationId xmlns:a16="http://schemas.microsoft.com/office/drawing/2014/main" id="{99B6476D-F7FB-4CA1-B2B3-C7EC7A27BAC8}"/>
              </a:ext>
            </a:extLst>
          </p:cNvPr>
          <p:cNvSpPr txBox="1">
            <a:spLocks/>
          </p:cNvSpPr>
          <p:nvPr/>
        </p:nvSpPr>
        <p:spPr>
          <a:xfrm>
            <a:off x="9420000" y="3410144"/>
            <a:ext cx="214825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rPr>
              <a:t>サラミを乗せたピザや牛のラグー・パスタ</a:t>
            </a:r>
            <a:endParaRPr lang="en-AU" b="1" dirty="0">
              <a:solidFill>
                <a:prstClr val="black"/>
              </a:solidFill>
              <a:latin typeface="Yu Gothic" panose="020B0400000000000000" pitchFamily="34" charset="-128"/>
              <a:ea typeface="Yu Gothic" panose="020B0400000000000000" pitchFamily="34" charset="-128"/>
            </a:endParaRPr>
          </a:p>
        </p:txBody>
      </p:sp>
      <p:sp>
        <p:nvSpPr>
          <p:cNvPr id="15" name="Text Placeholder 3">
            <a:extLst>
              <a:ext uri="{FF2B5EF4-FFF2-40B4-BE49-F238E27FC236}">
                <a16:creationId xmlns:a16="http://schemas.microsoft.com/office/drawing/2014/main" id="{AFED1983-68EA-C5EA-CE33-53212D0CD5CA}"/>
              </a:ext>
            </a:extLst>
          </p:cNvPr>
          <p:cNvSpPr txBox="1">
            <a:spLocks/>
          </p:cNvSpPr>
          <p:nvPr/>
        </p:nvSpPr>
        <p:spPr>
          <a:xfrm>
            <a:off x="3760728" y="5873239"/>
            <a:ext cx="261308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rPr>
              <a:t>コショウを散らしたグリルあるいはバーベキューの肉</a:t>
            </a:r>
            <a:endParaRPr lang="en-AU" b="1" dirty="0">
              <a:solidFill>
                <a:prstClr val="black"/>
              </a:solidFill>
              <a:latin typeface="Yu Gothic" panose="020B0400000000000000" pitchFamily="34" charset="-128"/>
              <a:ea typeface="Yu Gothic" panose="020B0400000000000000" pitchFamily="34" charset="-128"/>
            </a:endParaRPr>
          </a:p>
        </p:txBody>
      </p:sp>
      <p:sp>
        <p:nvSpPr>
          <p:cNvPr id="16" name="Text Placeholder 3">
            <a:extLst>
              <a:ext uri="{FF2B5EF4-FFF2-40B4-BE49-F238E27FC236}">
                <a16:creationId xmlns:a16="http://schemas.microsoft.com/office/drawing/2014/main" id="{DDF91A9C-BECF-1CE5-05D4-658A49D88A24}"/>
              </a:ext>
            </a:extLst>
          </p:cNvPr>
          <p:cNvSpPr txBox="1">
            <a:spLocks/>
          </p:cNvSpPr>
          <p:nvPr/>
        </p:nvSpPr>
        <p:spPr>
          <a:xfrm>
            <a:off x="6555658" y="5655479"/>
            <a:ext cx="280423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rPr>
              <a:t>味わいの凝縮したハード・チーズ、例えばチェダー、</a:t>
            </a:r>
            <a:br>
              <a:rPr lang="en-AU" altLang="ja-JP" b="1" dirty="0">
                <a:solidFill>
                  <a:prstClr val="black"/>
                </a:solidFill>
                <a:latin typeface="Yu Gothic" panose="020B0400000000000000" pitchFamily="34" charset="-128"/>
                <a:ea typeface="Yu Gothic" panose="020B0400000000000000" pitchFamily="34" charset="-128"/>
              </a:rPr>
            </a:br>
            <a:r>
              <a:rPr lang="ja-JP" altLang="en-US" b="1" dirty="0">
                <a:solidFill>
                  <a:prstClr val="black"/>
                </a:solidFill>
                <a:latin typeface="Yu Gothic" panose="020B0400000000000000" pitchFamily="34" charset="-128"/>
                <a:ea typeface="Yu Gothic" panose="020B0400000000000000" pitchFamily="34" charset="-128"/>
              </a:rPr>
              <a:t>ペコリーノ、パルミジャーノ、スモークした</a:t>
            </a:r>
            <a:r>
              <a:rPr lang="en-US" altLang="ja-JP" b="1" dirty="0">
                <a:solidFill>
                  <a:prstClr val="black"/>
                </a:solidFill>
                <a:latin typeface="Yu Gothic" panose="020B0400000000000000" pitchFamily="34" charset="-128"/>
                <a:ea typeface="Yu Gothic" panose="020B0400000000000000" pitchFamily="34" charset="-128"/>
              </a:rPr>
              <a:t> </a:t>
            </a:r>
            <a:r>
              <a:rPr lang="ja-JP" altLang="en-US" b="1" dirty="0">
                <a:solidFill>
                  <a:prstClr val="black"/>
                </a:solidFill>
                <a:latin typeface="Yu Gothic" panose="020B0400000000000000" pitchFamily="34" charset="-128"/>
                <a:ea typeface="Yu Gothic" panose="020B0400000000000000" pitchFamily="34" charset="-128"/>
              </a:rPr>
              <a:t>ゴーダなど</a:t>
            </a:r>
            <a:endParaRPr lang="en-AU" b="1" dirty="0">
              <a:solidFill>
                <a:prstClr val="black"/>
              </a:solidFill>
              <a:latin typeface="Yu Gothic" panose="020B0400000000000000" pitchFamily="34" charset="-128"/>
              <a:ea typeface="Yu Gothic" panose="020B0400000000000000" pitchFamily="34" charset="-128"/>
            </a:endParaRPr>
          </a:p>
        </p:txBody>
      </p:sp>
      <p:sp>
        <p:nvSpPr>
          <p:cNvPr id="17" name="Text Placeholder 3">
            <a:extLst>
              <a:ext uri="{FF2B5EF4-FFF2-40B4-BE49-F238E27FC236}">
                <a16:creationId xmlns:a16="http://schemas.microsoft.com/office/drawing/2014/main" id="{8C7D17F1-1A4F-ED44-CD04-3DCE1362CFCA}"/>
              </a:ext>
            </a:extLst>
          </p:cNvPr>
          <p:cNvSpPr txBox="1">
            <a:spLocks/>
          </p:cNvSpPr>
          <p:nvPr/>
        </p:nvSpPr>
        <p:spPr>
          <a:xfrm>
            <a:off x="9541735"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ja-JP" altLang="en-US" b="1" dirty="0">
                <a:solidFill>
                  <a:prstClr val="black"/>
                </a:solidFill>
                <a:latin typeface="Yu Gothic" panose="020B0400000000000000" pitchFamily="34" charset="-128"/>
                <a:ea typeface="Yu Gothic" panose="020B0400000000000000" pitchFamily="34" charset="-128"/>
              </a:rPr>
              <a:t>ダークチョコレート</a:t>
            </a:r>
            <a:r>
              <a:rPr lang="en-AU" b="1" dirty="0">
                <a:solidFill>
                  <a:prstClr val="black"/>
                </a:solidFill>
                <a:latin typeface="Yu Gothic" panose="020B0400000000000000" pitchFamily="34" charset="-128"/>
                <a:ea typeface="Yu Gothic" panose="020B0400000000000000" pitchFamily="34" charset="-128"/>
              </a:rPr>
              <a:t> </a:t>
            </a:r>
          </a:p>
          <a:p>
            <a:pPr algn="ctr">
              <a:buClr>
                <a:srgbClr val="F40000"/>
              </a:buClr>
            </a:pPr>
            <a:r>
              <a:rPr lang="en-AU" b="1" dirty="0">
                <a:solidFill>
                  <a:prstClr val="black"/>
                </a:solidFill>
                <a:latin typeface="Yu Gothic" panose="020B0400000000000000" pitchFamily="34" charset="-128"/>
                <a:ea typeface="Yu Gothic" panose="020B0400000000000000" pitchFamily="34" charset="-128"/>
              </a:rPr>
              <a:t>(</a:t>
            </a:r>
            <a:r>
              <a:rPr lang="ja-JP" altLang="en-US" b="1" dirty="0">
                <a:solidFill>
                  <a:prstClr val="black"/>
                </a:solidFill>
                <a:latin typeface="Yu Gothic" panose="020B0400000000000000" pitchFamily="34" charset="-128"/>
                <a:ea typeface="Yu Gothic" panose="020B0400000000000000" pitchFamily="34" charset="-128"/>
              </a:rPr>
              <a:t>カカオ</a:t>
            </a:r>
            <a:r>
              <a:rPr lang="en-AU" b="1" dirty="0">
                <a:solidFill>
                  <a:prstClr val="black"/>
                </a:solidFill>
                <a:latin typeface="Yu Gothic" panose="020B0400000000000000" pitchFamily="34" charset="-128"/>
                <a:ea typeface="Yu Gothic" panose="020B0400000000000000" pitchFamily="34" charset="-128"/>
              </a:rPr>
              <a:t>70%)</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68588" y="4385954"/>
            <a:ext cx="4059813"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1">
            <a:extLst>
              <a:ext uri="{FF2B5EF4-FFF2-40B4-BE49-F238E27FC236}">
                <a16:creationId xmlns:a16="http://schemas.microsoft.com/office/drawing/2014/main" id="{E36F90BC-48B8-2EE6-02E1-668301B1F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880" y="1649249"/>
            <a:ext cx="1929945" cy="1488815"/>
          </a:xfrm>
          <a:prstGeom prst="rect">
            <a:avLst/>
          </a:prstGeom>
        </p:spPr>
      </p:pic>
      <p:pic>
        <p:nvPicPr>
          <p:cNvPr id="3" name="Picture 2">
            <a:extLst>
              <a:ext uri="{FF2B5EF4-FFF2-40B4-BE49-F238E27FC236}">
                <a16:creationId xmlns:a16="http://schemas.microsoft.com/office/drawing/2014/main" id="{F16F67B9-49DC-F7BC-79D5-5656A6E36F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15" y="1747430"/>
            <a:ext cx="1332928" cy="1325564"/>
          </a:xfrm>
          <a:prstGeom prst="rect">
            <a:avLst/>
          </a:prstGeom>
        </p:spPr>
      </p:pic>
      <p:pic>
        <p:nvPicPr>
          <p:cNvPr id="7" name="Picture 6">
            <a:extLst>
              <a:ext uri="{FF2B5EF4-FFF2-40B4-BE49-F238E27FC236}">
                <a16:creationId xmlns:a16="http://schemas.microsoft.com/office/drawing/2014/main" id="{07E6032C-9872-6B7B-C0D8-B1679DEB92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899" y="1985821"/>
            <a:ext cx="1693846" cy="1122887"/>
          </a:xfrm>
          <a:prstGeom prst="rect">
            <a:avLst/>
          </a:prstGeom>
        </p:spPr>
      </p:pic>
      <p:pic>
        <p:nvPicPr>
          <p:cNvPr id="9" name="Picture 8">
            <a:extLst>
              <a:ext uri="{FF2B5EF4-FFF2-40B4-BE49-F238E27FC236}">
                <a16:creationId xmlns:a16="http://schemas.microsoft.com/office/drawing/2014/main" id="{64A05984-007C-F2EF-4457-BC3D5B0F5C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052" y="4511248"/>
            <a:ext cx="1893773" cy="1005784"/>
          </a:xfrm>
          <a:prstGeom prst="rect">
            <a:avLst/>
          </a:prstGeom>
        </p:spPr>
      </p:pic>
      <p:pic>
        <p:nvPicPr>
          <p:cNvPr id="10" name="Picture 9">
            <a:extLst>
              <a:ext uri="{FF2B5EF4-FFF2-40B4-BE49-F238E27FC236}">
                <a16:creationId xmlns:a16="http://schemas.microsoft.com/office/drawing/2014/main" id="{870394A8-EA2D-356E-ADEF-AA05F55798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20" y="4404094"/>
            <a:ext cx="1808756" cy="1049641"/>
          </a:xfrm>
          <a:prstGeom prst="rect">
            <a:avLst/>
          </a:prstGeom>
        </p:spPr>
      </p:pic>
      <p:pic>
        <p:nvPicPr>
          <p:cNvPr id="12" name="Picture 11">
            <a:extLst>
              <a:ext uri="{FF2B5EF4-FFF2-40B4-BE49-F238E27FC236}">
                <a16:creationId xmlns:a16="http://schemas.microsoft.com/office/drawing/2014/main" id="{AD2936CD-C1B0-FB11-FFFB-B7A30FDF87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4323" y="4469944"/>
            <a:ext cx="1750967" cy="983791"/>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191573"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オーストラリアという国と</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163795"/>
            <a:ext cx="4736818" cy="1670704"/>
          </a:xfrm>
        </p:spPr>
        <p:txBody>
          <a:bodyPr/>
          <a:lstStyle/>
          <a:p>
            <a:pPr marL="0" indent="0">
              <a:spcBef>
                <a:spcPct val="0"/>
              </a:spcBef>
              <a:buNone/>
            </a:pPr>
            <a:r>
              <a:rPr lang="ja-JP" altLang="en-US" sz="1800" dirty="0">
                <a:solidFill>
                  <a:schemeClr val="bg1"/>
                </a:solidFill>
                <a:latin typeface="Yu Gothic Medium" panose="020B0400000000000000" pitchFamily="34" charset="-128"/>
                <a:ea typeface="Yu Gothic Medium" panose="020B0400000000000000" pitchFamily="34" charset="-128"/>
              </a:rPr>
              <a:t>オーストラリアの上質なシラーズはその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土地の表現であり、個性豊かなテロワール、気候、そしてコミュニティが昇華した形です。 </a:t>
            </a:r>
            <a:endParaRPr lang="en-AU" altLang="ja-JP" sz="1800" dirty="0">
              <a:solidFill>
                <a:schemeClr val="bg1"/>
              </a:solidFill>
              <a:latin typeface="Yu Gothic Medium" panose="020B0400000000000000" pitchFamily="34" charset="-128"/>
              <a:ea typeface="Yu Gothic Medium" panose="020B0400000000000000" pitchFamily="34" charset="-128"/>
            </a:endParaRPr>
          </a:p>
          <a:p>
            <a:pPr marL="0" indent="0">
              <a:spcBef>
                <a:spcPct val="0"/>
              </a:spcBef>
              <a:buNone/>
            </a:pPr>
            <a:endParaRPr lang="ja-JP" altLang="en-US" sz="1800" dirty="0">
              <a:solidFill>
                <a:schemeClr val="bg1"/>
              </a:solidFill>
              <a:latin typeface="Yu Gothic Medium" panose="020B0400000000000000" pitchFamily="34" charset="-128"/>
              <a:ea typeface="Yu Gothic Medium" panose="020B0400000000000000" pitchFamily="34" charset="-128"/>
            </a:endParaRPr>
          </a:p>
          <a:p>
            <a:pPr marL="0" indent="0">
              <a:spcBef>
                <a:spcPct val="0"/>
              </a:spcBef>
              <a:buNone/>
            </a:pPr>
            <a:r>
              <a:rPr lang="ja-JP" altLang="en-US" sz="1800" dirty="0">
                <a:solidFill>
                  <a:schemeClr val="bg1"/>
                </a:solidFill>
                <a:latin typeface="Yu Gothic Medium" panose="020B0400000000000000" pitchFamily="34" charset="-128"/>
                <a:ea typeface="Yu Gothic Medium" panose="020B0400000000000000" pitchFamily="34" charset="-128"/>
              </a:rPr>
              <a:t>ワインメーカーたちはもともと好奇心旺盛で、古くからある概念を完成させつつ、新たなアイデアを取り入れ、ここにしかない特別なものを創り出します。これこそが、シラーズの未来を面白くする秘訣です。</a:t>
            </a:r>
            <a:endParaRPr lang="en-AU" sz="1800"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ja-JP" altLang="en-US" kern="1000" spc="-100" dirty="0">
                <a:latin typeface="Yu Gothic Medium" panose="020B0400000000000000" pitchFamily="34" charset="-128"/>
                <a:ea typeface="Yu Gothic Medium" panose="020B0400000000000000" pitchFamily="34" charset="-128"/>
              </a:rPr>
              <a:t>同等の多様性 </a:t>
            </a:r>
            <a:endParaRPr lang="en-US"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7551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ield of vines in a valley&#10;&#10;Description automatically generated with medium confidence">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8DF0294B-A51A-02CB-2216-69AA7248CF7D}"/>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10;&#10;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673234" y="3808638"/>
            <a:ext cx="2816230" cy="662774"/>
          </a:xfrm>
        </p:spPr>
        <p:txBody>
          <a:bodyPr/>
          <a:lstStyle/>
          <a:p>
            <a:r>
              <a:rPr lang="en-US" dirty="0"/>
              <a:t>1820</a:t>
            </a:r>
            <a:r>
              <a:rPr lang="ja-JP" altLang="en-US" sz="1600" dirty="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r>
              <a:rPr lang="en-US" dirty="0"/>
              <a:t>– 1830</a:t>
            </a:r>
            <a:r>
              <a:rPr lang="ja-JP" altLang="en-US" sz="1600" dirty="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673234" y="4471419"/>
            <a:ext cx="3346675" cy="1461301"/>
          </a:xfrm>
        </p:spPr>
        <p:txBody>
          <a:bodyPr/>
          <a:lstStyle/>
          <a:p>
            <a:r>
              <a:rPr lang="ja-JP" altLang="en-US" sz="1600" dirty="0">
                <a:latin typeface="Yu Gothic Medium" panose="020B0400000000000000" pitchFamily="34" charset="-128"/>
                <a:ea typeface="Yu Gothic Medium" panose="020B0400000000000000" pitchFamily="34" charset="-128"/>
              </a:rPr>
              <a:t>シラーズはオーストラリアに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最初に持ち込まれた品種の</a:t>
            </a:r>
            <a:r>
              <a:rPr lang="en-US" altLang="ja-JP" sz="1600" dirty="0">
                <a:latin typeface="Yu Gothic Medium" panose="020B0400000000000000" pitchFamily="34" charset="-128"/>
                <a:ea typeface="Yu Gothic Medium" panose="020B0400000000000000" pitchFamily="34" charset="-128"/>
              </a:rPr>
              <a:t>1</a:t>
            </a:r>
            <a:r>
              <a:rPr lang="ja-JP" altLang="en-US" sz="1600" dirty="0">
                <a:latin typeface="Yu Gothic Medium" panose="020B0400000000000000" pitchFamily="34" charset="-128"/>
                <a:ea typeface="Yu Gothic Medium" panose="020B0400000000000000" pitchFamily="34" charset="-128"/>
              </a:rPr>
              <a:t>つ。</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温暖で乾燥した気候でよく育つ</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p:txBody>
          <a:bodyPr/>
          <a:lstStyle/>
          <a:p>
            <a:r>
              <a:rPr lang="ja-JP" altLang="en-US" sz="1600" dirty="0">
                <a:latin typeface="Yu Gothic Medium" panose="020B0400000000000000" pitchFamily="34" charset="-128"/>
                <a:ea typeface="Yu Gothic Medium" panose="020B0400000000000000" pitchFamily="34" charset="-128"/>
              </a:rPr>
              <a:t>シラーズが南オーストラリア州とヴィクトリア州に植えられる。</a:t>
            </a:r>
          </a:p>
          <a:p>
            <a:r>
              <a:rPr lang="ja-JP" altLang="en-US" sz="1600" dirty="0">
                <a:latin typeface="Yu Gothic Medium" panose="020B0400000000000000" pitchFamily="34" charset="-128"/>
                <a:ea typeface="Yu Gothic Medium" panose="020B0400000000000000" pitchFamily="34" charset="-128"/>
              </a:rPr>
              <a:t>これらの中には現在でも生産を続けている古木も</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064530" y="1057431"/>
            <a:ext cx="3366669" cy="662774"/>
          </a:xfrm>
        </p:spPr>
        <p:txBody>
          <a:bodyPr/>
          <a:lstStyle/>
          <a:p>
            <a:r>
              <a:rPr lang="en-US" dirty="0"/>
              <a:t>1840</a:t>
            </a:r>
            <a:r>
              <a:rPr lang="ja-JP" altLang="en-US" sz="1600" dirty="0">
                <a:latin typeface="Yu Gothic" panose="020B0400000000000000" pitchFamily="34" charset="-128"/>
                <a:ea typeface="Yu Gothic" panose="020B0400000000000000" pitchFamily="34" charset="-128"/>
              </a:rPr>
              <a:t>年代</a:t>
            </a:r>
            <a:r>
              <a:rPr lang="en-US" sz="1600" dirty="0">
                <a:latin typeface="Yu Gothic" panose="020B0400000000000000" pitchFamily="34" charset="-128"/>
                <a:ea typeface="Yu Gothic" panose="020B0400000000000000" pitchFamily="34" charset="-128"/>
              </a:rPr>
              <a:t> </a:t>
            </a:r>
            <a:r>
              <a:rPr lang="en-US" dirty="0"/>
              <a:t>– 1890</a:t>
            </a:r>
            <a:r>
              <a:rPr lang="ja-JP" altLang="en-US" sz="1600" dirty="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endParaRPr lang="en-US" sz="1600" dirty="0"/>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713423" y="4471419"/>
            <a:ext cx="2805344" cy="1461301"/>
          </a:xfrm>
        </p:spPr>
        <p:txBody>
          <a:bodyPr/>
          <a:lstStyle/>
          <a:p>
            <a:r>
              <a:rPr lang="ja-JP" altLang="en-US" sz="1600" dirty="0">
                <a:latin typeface="Yu Gothic Medium" panose="020B0400000000000000" pitchFamily="34" charset="-128"/>
                <a:ea typeface="Yu Gothic Medium" panose="020B0400000000000000" pitchFamily="34" charset="-128"/>
              </a:rPr>
              <a:t>ヴィクトリア州にタビルクが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設立、現在でも世界最古かつ自根のプレフィロキセラ時代のシラーズを有する</a:t>
            </a:r>
            <a:endParaRPr lang="en-US"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p:txBody>
          <a:bodyPr/>
          <a:lstStyle/>
          <a:p>
            <a:r>
              <a:rPr lang="en-US" dirty="0"/>
              <a:t>1860</a:t>
            </a:r>
            <a:r>
              <a:rPr lang="ja-JP" altLang="en-US" sz="1600" dirty="0">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AU" altLang="ja-JP" dirty="0">
                <a:solidFill>
                  <a:schemeClr val="accent1"/>
                </a:solidFill>
                <a:latin typeface="+mj-lt"/>
                <a:ea typeface="Yu Gothic Medium" panose="020B0400000000000000" pitchFamily="34" charset="-128"/>
                <a:cs typeface="Arial" panose="020B0604020202020204" pitchFamily="34" charset="0"/>
              </a:rPr>
              <a:t>AUSTRALIA</a:t>
            </a:r>
            <a:r>
              <a:rPr lang="ja-JP" altLang="en-US" dirty="0">
                <a:solidFill>
                  <a:schemeClr val="accent1"/>
                </a:solidFill>
                <a:latin typeface="Yu Gothic Medium" panose="020B0400000000000000" pitchFamily="34" charset="-128"/>
                <a:ea typeface="Yu Gothic Medium" panose="020B0400000000000000" pitchFamily="34" charset="-128"/>
              </a:rPr>
              <a:t>の</a:t>
            </a:r>
          </a:p>
          <a:p>
            <a:r>
              <a:rPr lang="ja-JP" altLang="en-US" dirty="0">
                <a:solidFill>
                  <a:schemeClr val="accent1"/>
                </a:solidFill>
                <a:latin typeface="Yu Gothic Medium" panose="020B0400000000000000" pitchFamily="34" charset="-128"/>
                <a:ea typeface="Yu Gothic Medium" panose="020B0400000000000000" pitchFamily="34" charset="-128"/>
              </a:rPr>
              <a:t>シラーズの歴史</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274010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C6D3-B670-0117-7FF7-464BAF3840F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2712722-0AB5-D377-C351-39DFF312E0B9}"/>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DDFFAFA-AB20-698A-B075-477C8B8EC3F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21652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51FFBF0-3397-1830-2D77-BA56C64F06B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546995" y="3808638"/>
            <a:ext cx="3645005" cy="2800350"/>
          </a:xfrm>
        </p:spPr>
      </p:pic>
      <p:sp>
        <p:nvSpPr>
          <p:cNvPr id="3" name="Text Placeholder 2">
            <a:extLst>
              <a:ext uri="{FF2B5EF4-FFF2-40B4-BE49-F238E27FC236}">
                <a16:creationId xmlns:a16="http://schemas.microsoft.com/office/drawing/2014/main" id="{1BA1EA82-8919-C5F6-4846-537D461DBFF7}"/>
              </a:ext>
            </a:extLst>
          </p:cNvPr>
          <p:cNvSpPr>
            <a:spLocks noGrp="1"/>
          </p:cNvSpPr>
          <p:nvPr>
            <p:ph type="body" sz="quarter" idx="17"/>
          </p:nvPr>
        </p:nvSpPr>
        <p:spPr>
          <a:xfrm>
            <a:off x="692828" y="4471419"/>
            <a:ext cx="3322598"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ヘンリー・ベストがヴィクトリア州にある自身のグレート・ウェスタン・</a:t>
            </a:r>
            <a:r>
              <a:rPr lang="en-US" altLang="ja-JP" sz="1600" dirty="0">
                <a:latin typeface="Yu Gothic Medium" panose="020B0400000000000000" pitchFamily="34" charset="-128"/>
                <a:ea typeface="Yu Gothic Medium" panose="020B0400000000000000" pitchFamily="34" charset="-128"/>
              </a:rPr>
              <a:t> </a:t>
            </a:r>
            <a:r>
              <a:rPr lang="ja-JP" altLang="en-US" sz="1600" dirty="0">
                <a:latin typeface="Yu Gothic Medium" panose="020B0400000000000000" pitchFamily="34" charset="-128"/>
                <a:ea typeface="Yu Gothic Medium" panose="020B0400000000000000" pitchFamily="34" charset="-128"/>
              </a:rPr>
              <a:t>ヴィンヤードにシラーズを植える。このシラーズは現在も生産を続けている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68BCEE83-459A-8F29-62C5-26668A76415B}"/>
              </a:ext>
            </a:extLst>
          </p:cNvPr>
          <p:cNvSpPr>
            <a:spLocks noGrp="1"/>
          </p:cNvSpPr>
          <p:nvPr>
            <p:ph type="body" sz="quarter" idx="18"/>
          </p:nvPr>
        </p:nvSpPr>
        <p:spPr/>
        <p:txBody>
          <a:bodyPr/>
          <a:lstStyle/>
          <a:p>
            <a:r>
              <a:rPr lang="en-US" dirty="0"/>
              <a:t>1867</a:t>
            </a:r>
            <a:r>
              <a:rPr lang="ja-JP" altLang="en-US" sz="1600" dirty="0">
                <a:latin typeface="Yu Gothic" panose="020B0400000000000000" pitchFamily="34" charset="-128"/>
                <a:ea typeface="Yu Gothic" panose="020B0400000000000000" pitchFamily="34" charset="-128"/>
              </a:rPr>
              <a:t>年</a:t>
            </a:r>
            <a:endParaRPr lang="en-US" sz="1600" dirty="0">
              <a:latin typeface="Yu Gothic" panose="020B0400000000000000" pitchFamily="34" charset="-128"/>
              <a:ea typeface="Yu Gothic" panose="020B0400000000000000" pitchFamily="34" charset="-128"/>
            </a:endParaRPr>
          </a:p>
        </p:txBody>
      </p:sp>
      <p:sp>
        <p:nvSpPr>
          <p:cNvPr id="5" name="Text Placeholder 4">
            <a:extLst>
              <a:ext uri="{FF2B5EF4-FFF2-40B4-BE49-F238E27FC236}">
                <a16:creationId xmlns:a16="http://schemas.microsoft.com/office/drawing/2014/main" id="{B2BEADA7-3AD6-4A94-41DC-FC6DC9BBAD63}"/>
              </a:ext>
            </a:extLst>
          </p:cNvPr>
          <p:cNvSpPr>
            <a:spLocks noGrp="1"/>
          </p:cNvSpPr>
          <p:nvPr>
            <p:ph type="body" sz="quarter" idx="19"/>
          </p:nvPr>
        </p:nvSpPr>
        <p:spPr>
          <a:xfrm>
            <a:off x="5793874" y="4471420"/>
            <a:ext cx="2608703" cy="833612"/>
          </a:xfrm>
        </p:spPr>
        <p:txBody>
          <a:bodyPr/>
          <a:lstStyle/>
          <a:p>
            <a:r>
              <a:rPr lang="ja-JP" altLang="en-US" sz="1600" dirty="0">
                <a:latin typeface="Yu Gothic Medium" panose="020B0400000000000000" pitchFamily="34" charset="-128"/>
                <a:ea typeface="Yu Gothic Medium" panose="020B0400000000000000" pitchFamily="34" charset="-128"/>
              </a:rPr>
              <a:t>シラーズがオーストラリアで</a:t>
            </a:r>
            <a:r>
              <a:rPr lang="en-US" altLang="ja-JP" sz="1600" dirty="0">
                <a:latin typeface="Yu Gothic Medium" panose="020B0400000000000000" pitchFamily="34" charset="-128"/>
                <a:ea typeface="Yu Gothic Medium" panose="020B0400000000000000" pitchFamily="34" charset="-128"/>
              </a:rPr>
              <a:t> </a:t>
            </a:r>
            <a:r>
              <a:rPr lang="ja-JP" altLang="en-US" sz="1600" dirty="0">
                <a:latin typeface="Yu Gothic Medium" panose="020B0400000000000000" pitchFamily="34" charset="-128"/>
                <a:ea typeface="Yu Gothic Medium" panose="020B0400000000000000" pitchFamily="34" charset="-128"/>
              </a:rPr>
              <a:t>最も人気のワインに</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459A502-188D-C624-4844-9FC9930CB9B0}"/>
              </a:ext>
            </a:extLst>
          </p:cNvPr>
          <p:cNvSpPr>
            <a:spLocks noGrp="1"/>
          </p:cNvSpPr>
          <p:nvPr>
            <p:ph type="body" sz="quarter" idx="20"/>
          </p:nvPr>
        </p:nvSpPr>
        <p:spPr>
          <a:xfrm>
            <a:off x="5782988" y="3787568"/>
            <a:ext cx="2630473" cy="662774"/>
          </a:xfrm>
        </p:spPr>
        <p:txBody>
          <a:bodyPr/>
          <a:lstStyle/>
          <a:p>
            <a:r>
              <a:rPr lang="en-US" dirty="0"/>
              <a:t>1950</a:t>
            </a:r>
            <a:r>
              <a:rPr lang="ja-JP" altLang="en-US" sz="1600">
                <a:latin typeface="Yu Gothic" panose="020B0400000000000000" pitchFamily="34" charset="-128"/>
                <a:ea typeface="Yu Gothic" panose="020B0400000000000000" pitchFamily="34" charset="-128"/>
              </a:rPr>
              <a:t>年代</a:t>
            </a:r>
            <a:r>
              <a:rPr lang="en-US" sz="1600" dirty="0"/>
              <a:t> </a:t>
            </a:r>
            <a:r>
              <a:rPr lang="en-US" dirty="0"/>
              <a:t>– 1970</a:t>
            </a:r>
            <a:r>
              <a:rPr lang="ja-JP" altLang="en-US" sz="160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endParaRPr lang="en-US" sz="1600" dirty="0"/>
          </a:p>
        </p:txBody>
      </p:sp>
      <p:sp>
        <p:nvSpPr>
          <p:cNvPr id="7" name="Text Placeholder 6">
            <a:extLst>
              <a:ext uri="{FF2B5EF4-FFF2-40B4-BE49-F238E27FC236}">
                <a16:creationId xmlns:a16="http://schemas.microsoft.com/office/drawing/2014/main" id="{228123A5-D550-D71A-7062-F7747EAC35AE}"/>
              </a:ext>
            </a:extLst>
          </p:cNvPr>
          <p:cNvSpPr>
            <a:spLocks noGrp="1"/>
          </p:cNvSpPr>
          <p:nvPr>
            <p:ph type="body" sz="quarter" idx="21"/>
          </p:nvPr>
        </p:nvSpPr>
        <p:spPr>
          <a:xfrm>
            <a:off x="2927062" y="1715156"/>
            <a:ext cx="3322598" cy="1461301"/>
          </a:xfrm>
        </p:spPr>
        <p:txBody>
          <a:bodyPr/>
          <a:lstStyle/>
          <a:p>
            <a:r>
              <a:rPr lang="ja-JP" altLang="en-US" sz="1600" dirty="0">
                <a:latin typeface="Yu Gothic Medium" panose="020B0400000000000000" pitchFamily="34" charset="-128"/>
                <a:ea typeface="Yu Gothic Medium" panose="020B0400000000000000" pitchFamily="34" charset="-128"/>
              </a:rPr>
              <a:t>シラーズがオーストラリア全土で成功を収め続ける。</a:t>
            </a:r>
            <a:r>
              <a:rPr lang="en-US" altLang="ja-JP" sz="1600" dirty="0">
                <a:latin typeface="Yu Gothic Medium" panose="020B0400000000000000" pitchFamily="34" charset="-128"/>
                <a:ea typeface="Yu Gothic Medium" panose="020B0400000000000000" pitchFamily="34" charset="-128"/>
              </a:rPr>
              <a:t> </a:t>
            </a:r>
            <a:r>
              <a:rPr lang="ja-JP" altLang="en-US" sz="1600" dirty="0">
                <a:latin typeface="Yu Gothic Medium" panose="020B0400000000000000" pitchFamily="34" charset="-128"/>
                <a:ea typeface="Yu Gothic Medium" panose="020B0400000000000000" pitchFamily="34" charset="-128"/>
              </a:rPr>
              <a:t>オーストラリアの多様な気候、地勢、土壌にも適応し、他の品種を圧倒</a:t>
            </a:r>
            <a:endParaRPr lang="en-US"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460C7CBA-D9A3-EB77-782B-0AC93E8F0F98}"/>
              </a:ext>
            </a:extLst>
          </p:cNvPr>
          <p:cNvSpPr>
            <a:spLocks noGrp="1"/>
          </p:cNvSpPr>
          <p:nvPr>
            <p:ph type="body" sz="quarter" idx="22"/>
          </p:nvPr>
        </p:nvSpPr>
        <p:spPr>
          <a:xfrm>
            <a:off x="2916177" y="925280"/>
            <a:ext cx="2120040" cy="1112319"/>
          </a:xfrm>
        </p:spPr>
        <p:txBody>
          <a:bodyPr/>
          <a:lstStyle/>
          <a:p>
            <a:r>
              <a:rPr lang="en-US" dirty="0"/>
              <a:t>1900</a:t>
            </a:r>
            <a:r>
              <a:rPr lang="ja-JP" altLang="en-US" sz="1600" dirty="0">
                <a:latin typeface="Yu Gothic" panose="020B0400000000000000" pitchFamily="34" charset="-128"/>
                <a:ea typeface="Yu Gothic" panose="020B0400000000000000" pitchFamily="34" charset="-128"/>
              </a:rPr>
              <a:t>初頭年代</a:t>
            </a:r>
            <a:endParaRPr lang="en-AU" sz="1600" dirty="0">
              <a:latin typeface="Yu Gothic" panose="020B0400000000000000" pitchFamily="34" charset="-128"/>
              <a:ea typeface="Yu Gothic" panose="020B0400000000000000" pitchFamily="34" charset="-128"/>
            </a:endParaRPr>
          </a:p>
          <a:p>
            <a:endParaRPr lang="en-US"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40D7FBB1-B15A-2A74-B544-A7796E9D2E21}"/>
              </a:ext>
            </a:extLst>
          </p:cNvPr>
          <p:cNvSpPr>
            <a:spLocks noGrp="1"/>
          </p:cNvSpPr>
          <p:nvPr>
            <p:ph type="body" sz="quarter" idx="23"/>
          </p:nvPr>
        </p:nvSpPr>
        <p:spPr>
          <a:xfrm>
            <a:off x="8059779" y="1715156"/>
            <a:ext cx="3778538" cy="1424931"/>
          </a:xfrm>
        </p:spPr>
        <p:txBody>
          <a:bodyPr/>
          <a:lstStyle/>
          <a:p>
            <a:r>
              <a:rPr lang="ja-JP" altLang="en-US" sz="1600" dirty="0">
                <a:latin typeface="Yu Gothic Medium" panose="020B0400000000000000" pitchFamily="34" charset="-128"/>
                <a:ea typeface="Yu Gothic Medium" panose="020B0400000000000000" pitchFamily="34" charset="-128"/>
              </a:rPr>
              <a:t>オーストラリアのワインメーカーたちは色が濃くアルコール度数が高い、</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新樽熟成を経たワインを造る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8743F8C7-29B3-628C-69C9-3B4E99B4735B}"/>
              </a:ext>
            </a:extLst>
          </p:cNvPr>
          <p:cNvSpPr>
            <a:spLocks noGrp="1"/>
          </p:cNvSpPr>
          <p:nvPr>
            <p:ph type="body" sz="quarter" idx="24"/>
          </p:nvPr>
        </p:nvSpPr>
        <p:spPr>
          <a:xfrm>
            <a:off x="8059779" y="1022678"/>
            <a:ext cx="2923023" cy="662774"/>
          </a:xfrm>
        </p:spPr>
        <p:txBody>
          <a:bodyPr/>
          <a:lstStyle/>
          <a:p>
            <a:r>
              <a:rPr lang="en-US" dirty="0"/>
              <a:t>1980</a:t>
            </a:r>
            <a:r>
              <a:rPr lang="ja-JP" altLang="en-US" sz="1600" dirty="0">
                <a:latin typeface="Yu Gothic" panose="020B0400000000000000" pitchFamily="34" charset="-128"/>
                <a:ea typeface="Yu Gothic" panose="020B0400000000000000" pitchFamily="34" charset="-128"/>
              </a:rPr>
              <a:t>年代</a:t>
            </a:r>
            <a:r>
              <a:rPr lang="en-US" sz="1600" dirty="0"/>
              <a:t> </a:t>
            </a:r>
            <a:r>
              <a:rPr lang="en-US" dirty="0"/>
              <a:t>– 1990</a:t>
            </a:r>
            <a:r>
              <a:rPr lang="ja-JP" altLang="en-US" sz="1600" dirty="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endParaRPr lang="en-US" sz="1600" dirty="0"/>
          </a:p>
        </p:txBody>
      </p:sp>
    </p:spTree>
    <p:extLst>
      <p:ext uri="{BB962C8B-B14F-4D97-AF65-F5344CB8AC3E}">
        <p14:creationId xmlns:p14="http://schemas.microsoft.com/office/powerpoint/2010/main" val="1010743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692827" y="4471419"/>
            <a:ext cx="3818787" cy="1461301"/>
          </a:xfrm>
        </p:spPr>
        <p:txBody>
          <a:bodyPr/>
          <a:lstStyle/>
          <a:p>
            <a:r>
              <a:rPr lang="ja-JP" altLang="en-US" sz="1600" dirty="0">
                <a:latin typeface="Yu Gothic Medium" panose="020B0400000000000000" pitchFamily="34" charset="-128"/>
                <a:ea typeface="Yu Gothic Medium" panose="020B0400000000000000" pitchFamily="34" charset="-128"/>
              </a:rPr>
              <a:t>最も人気のあるシラーズはまだインクのように色が濃く、シロップのようにリッチなスタイルだったが、市場の好みが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控えめなスタイルへ移行し始める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p:txBody>
          <a:bodyPr/>
          <a:lstStyle/>
          <a:p>
            <a:r>
              <a:rPr lang="en-US" dirty="0"/>
              <a:t>2000</a:t>
            </a:r>
            <a:r>
              <a:rPr lang="ja-JP" altLang="en-US" sz="1600" dirty="0">
                <a:latin typeface="Yu Gothic" panose="020B0400000000000000" pitchFamily="34" charset="-128"/>
                <a:ea typeface="Yu Gothic" panose="020B0400000000000000" pitchFamily="34" charset="-128"/>
              </a:rPr>
              <a:t>年代</a:t>
            </a:r>
            <a:r>
              <a:rPr lang="en-US" altLang="ja-JP" sz="1600" dirty="0">
                <a:latin typeface="Yu Gothic" panose="020B0400000000000000" pitchFamily="34" charset="-128"/>
                <a:ea typeface="Yu Gothic" panose="020B0400000000000000" pitchFamily="34" charset="-128"/>
              </a:rPr>
              <a:t> </a:t>
            </a:r>
            <a:endParaRPr lang="en-US" sz="16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927062" y="1715156"/>
            <a:ext cx="3168938" cy="1461301"/>
          </a:xfrm>
        </p:spPr>
        <p:txBody>
          <a:bodyPr/>
          <a:lstStyle/>
          <a:p>
            <a:r>
              <a:rPr lang="ja-JP" altLang="en-US" sz="1600" dirty="0">
                <a:latin typeface="Yu Gothic Medium" panose="020B0400000000000000" pitchFamily="34" charset="-128"/>
                <a:ea typeface="Yu Gothic Medium" panose="020B0400000000000000" pitchFamily="34" charset="-128"/>
              </a:rPr>
              <a:t>冷涼気候シラーズの人気が上昇、世界中で楽しまれている伝統的なリッチでフル・ボディの温暖気候のシラーズと双璧を成すように</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p:txBody>
          <a:body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5349973"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マックス・シューバートと</a:t>
            </a:r>
            <a:br>
              <a:rPr lang="ja-JP" altLang="en-US">
                <a:solidFill>
                  <a:schemeClr val="accent5"/>
                </a:solidFill>
                <a:latin typeface="Yu Gothic Medium" panose="020B0400000000000000" pitchFamily="34" charset="-128"/>
                <a:ea typeface="Yu Gothic Medium" panose="020B0400000000000000" pitchFamily="34" charset="-128"/>
              </a:rPr>
            </a:br>
            <a:r>
              <a:rPr lang="ja-JP" altLang="en-US">
                <a:solidFill>
                  <a:schemeClr val="accent5"/>
                </a:solidFill>
                <a:latin typeface="Yu Gothic Medium" panose="020B0400000000000000" pitchFamily="34" charset="-128"/>
                <a:ea typeface="Yu Gothic Medium" panose="020B0400000000000000" pitchFamily="34" charset="-128"/>
              </a:rPr>
              <a:t>グランジの誕生秘話</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2954130"/>
            <a:ext cx="5097973" cy="1670704"/>
          </a:xfrm>
        </p:spPr>
        <p:txBody>
          <a:bodyPr/>
          <a:lstStyle/>
          <a:p>
            <a:pPr marL="285750" indent="-285750">
              <a:spcBef>
                <a:spcPts val="800"/>
              </a:spcBef>
              <a:buFont typeface="Arial" panose="020B0604020202020204" pitchFamily="34" charset="0"/>
              <a:buChar char="•"/>
            </a:pPr>
            <a:r>
              <a:rPr lang="en-US" altLang="ja-JP" sz="1600" dirty="0">
                <a:latin typeface="Yu Gothic Medium" panose="020B0400000000000000" pitchFamily="34" charset="-128"/>
                <a:ea typeface="Yu Gothic Medium" panose="020B0400000000000000" pitchFamily="34" charset="-128"/>
              </a:rPr>
              <a:t>1951</a:t>
            </a:r>
            <a:r>
              <a:rPr lang="ja-JP" altLang="en-US" sz="1600" dirty="0">
                <a:latin typeface="Yu Gothic Medium" panose="020B0400000000000000" pitchFamily="34" charset="-128"/>
                <a:ea typeface="Yu Gothic Medium" panose="020B0400000000000000" pitchFamily="34" charset="-128"/>
              </a:rPr>
              <a:t>年、マックス・シューバートは「偉大なオーストラリアの赤ワイン」づくりに着手しようとするが、ペンフォールズの経営陣から中止を命じられる</a:t>
            </a:r>
          </a:p>
          <a:p>
            <a:pPr marL="285750" indent="-285750">
              <a:spcBef>
                <a:spcPts val="800"/>
              </a:spcBef>
              <a:buFont typeface="Arial" panose="020B0604020202020204" pitchFamily="34" charset="0"/>
              <a:buChar char="•"/>
            </a:pPr>
            <a:r>
              <a:rPr lang="en-US" altLang="ja-JP" sz="1600" dirty="0">
                <a:latin typeface="Yu Gothic Medium" panose="020B0400000000000000" pitchFamily="34" charset="-128"/>
                <a:ea typeface="Yu Gothic Medium" panose="020B0400000000000000" pitchFamily="34" charset="-128"/>
              </a:rPr>
              <a:t>1960</a:t>
            </a:r>
            <a:r>
              <a:rPr lang="ja-JP" altLang="en-US" sz="1600" dirty="0">
                <a:latin typeface="Yu Gothic Medium" panose="020B0400000000000000" pitchFamily="34" charset="-128"/>
                <a:ea typeface="Yu Gothic Medium" panose="020B0400000000000000" pitchFamily="34" charset="-128"/>
              </a:rPr>
              <a:t>年、ペンフォールズ・グランジ・</a:t>
            </a:r>
            <a:r>
              <a:rPr lang="en-AU" sz="1600" dirty="0">
                <a:latin typeface="Yu Gothic Medium" panose="020B0400000000000000" pitchFamily="34" charset="-128"/>
                <a:ea typeface="Yu Gothic Medium" panose="020B0400000000000000" pitchFamily="34" charset="-128"/>
              </a:rPr>
              <a:t>Bin</a:t>
            </a:r>
            <a:r>
              <a:rPr lang="en-AU" dirty="0">
                <a:latin typeface="Yu Gothic Medium" panose="020B0400000000000000" pitchFamily="34" charset="-128"/>
                <a:ea typeface="Yu Gothic Medium" panose="020B0400000000000000" pitchFamily="34" charset="-128"/>
              </a:rPr>
              <a:t> </a:t>
            </a:r>
            <a:r>
              <a:rPr lang="en-AU" sz="1600" dirty="0">
                <a:latin typeface="Yu Gothic Medium" panose="020B0400000000000000" pitchFamily="34" charset="-128"/>
                <a:ea typeface="Yu Gothic Medium" panose="020B0400000000000000" pitchFamily="34" charset="-128"/>
              </a:rPr>
              <a:t>1</a:t>
            </a:r>
            <a:r>
              <a:rPr lang="ja-JP" altLang="en-US" sz="1600" dirty="0">
                <a:latin typeface="Yu Gothic Medium" panose="020B0400000000000000" pitchFamily="34" charset="-128"/>
                <a:ea typeface="Yu Gothic Medium" panose="020B0400000000000000" pitchFamily="34" charset="-128"/>
              </a:rPr>
              <a:t>が市場を席巻し、批評家たちからも高い評価を得ると、</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ペンフォールズはシューバートに生産再開を依頼</a:t>
            </a:r>
          </a:p>
          <a:p>
            <a:pPr marL="285750" indent="-285750">
              <a:spcBef>
                <a:spcPts val="800"/>
              </a:spcBef>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ペンフォールズ・グランジはロバート・パーカーや</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ワインスペクテータ誌のようなアメリカのワイン・メディアと評論家の大きな後押しもあって、世界で最も名立たる、そして収集家の垂涎の的となるアイコン・ワインとして地位を確立</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ja-JP" altLang="en-US" sz="4800" kern="1000" spc="-100" dirty="0">
                <a:latin typeface="Yu Gothic Medium" panose="020B0400000000000000" pitchFamily="34" charset="-128"/>
                <a:ea typeface="Yu Gothic Medium" panose="020B0400000000000000" pitchFamily="34" charset="-128"/>
              </a:rPr>
              <a:t>アイコン品種</a:t>
            </a:r>
            <a:br>
              <a:rPr lang="en-AU" altLang="ja-JP" sz="4800" kern="1000" spc="-100" dirty="0">
                <a:latin typeface="Yu Gothic Medium" panose="020B0400000000000000" pitchFamily="34" charset="-128"/>
                <a:ea typeface="Yu Gothic Medium" panose="020B0400000000000000" pitchFamily="34" charset="-128"/>
              </a:rPr>
            </a:br>
            <a:r>
              <a:rPr lang="ja-JP" altLang="en-US" sz="4800" kern="1000" spc="-100" dirty="0">
                <a:latin typeface="Yu Gothic Medium" panose="020B0400000000000000" pitchFamily="34" charset="-128"/>
                <a:ea typeface="Yu Gothic Medium" panose="020B0400000000000000" pitchFamily="34" charset="-128"/>
              </a:rPr>
              <a:t>の進化</a:t>
            </a:r>
            <a:endParaRPr lang="en-US" sz="48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794094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up of a bunch of grapes&#10;&#10;AI-generated content may be incorrect.">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3">
            <a:extLst>
              <a:ext uri="{FF2B5EF4-FFF2-40B4-BE49-F238E27FC236}">
                <a16:creationId xmlns:a16="http://schemas.microsoft.com/office/drawing/2014/main" id="{12053E53-A7AE-DB23-1754-17ED87C3F4C2}"/>
              </a:ext>
            </a:extLst>
          </p:cNvPr>
          <p:cNvSpPr txBox="1">
            <a:spLocks/>
          </p:cNvSpPr>
          <p:nvPr/>
        </p:nvSpPr>
        <p:spPr>
          <a:xfrm>
            <a:off x="644729" y="2381875"/>
            <a:ext cx="5197367" cy="188537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b="1" dirty="0">
                <a:solidFill>
                  <a:schemeClr val="tx1"/>
                </a:solidFill>
                <a:latin typeface="Yu Gothic" panose="020B0400000000000000" pitchFamily="34" charset="-128"/>
                <a:ea typeface="Yu Gothic" panose="020B0400000000000000" pitchFamily="34" charset="-128"/>
              </a:rPr>
              <a:t>シラーズは医師の処方によるワインだった</a:t>
            </a:r>
            <a:endParaRPr lang="en-AU" altLang="ja-JP" sz="2000" b="1" dirty="0">
              <a:solidFill>
                <a:schemeClr val="tx1"/>
              </a:solidFill>
              <a:latin typeface="Yu Gothic" panose="020B0400000000000000" pitchFamily="34" charset="-128"/>
              <a:ea typeface="Yu Gothic" panose="020B0400000000000000" pitchFamily="34" charset="-128"/>
            </a:endParaRPr>
          </a:p>
          <a:p>
            <a:r>
              <a:rPr lang="ja-JP" altLang="en-US" dirty="0">
                <a:solidFill>
                  <a:schemeClr val="tx1"/>
                </a:solidFill>
                <a:latin typeface="Yu Gothic Medium" panose="020B0400000000000000" pitchFamily="34" charset="-128"/>
                <a:ea typeface="Yu Gothic Medium" panose="020B0400000000000000" pitchFamily="34" charset="-128"/>
              </a:rPr>
              <a:t>オーストラリアの黎明期のワインの支持者は多くが</a:t>
            </a:r>
            <a:br>
              <a:rPr lang="en-AU" altLang="ja-JP" dirty="0">
                <a:solidFill>
                  <a:schemeClr val="tx1"/>
                </a:solidFill>
                <a:latin typeface="Yu Gothic Medium" panose="020B0400000000000000" pitchFamily="34" charset="-128"/>
                <a:ea typeface="Yu Gothic Medium" panose="020B0400000000000000" pitchFamily="34" charset="-128"/>
              </a:rPr>
            </a:br>
            <a:r>
              <a:rPr lang="ja-JP" altLang="en-US" dirty="0">
                <a:solidFill>
                  <a:schemeClr val="tx1"/>
                </a:solidFill>
                <a:latin typeface="Yu Gothic Medium" panose="020B0400000000000000" pitchFamily="34" charset="-128"/>
                <a:ea typeface="Yu Gothic Medium" panose="020B0400000000000000" pitchFamily="34" charset="-128"/>
              </a:rPr>
              <a:t>医師でした。その一人、クリストファー・ローソン</a:t>
            </a:r>
            <a:br>
              <a:rPr lang="ja-JP" altLang="en-US" dirty="0">
                <a:solidFill>
                  <a:schemeClr val="tx1"/>
                </a:solidFill>
                <a:latin typeface="Yu Gothic Medium" panose="020B0400000000000000" pitchFamily="34" charset="-128"/>
                <a:ea typeface="Yu Gothic Medium" panose="020B0400000000000000" pitchFamily="34" charset="-128"/>
              </a:rPr>
            </a:br>
            <a:r>
              <a:rPr lang="ja-JP" altLang="en-US" dirty="0">
                <a:solidFill>
                  <a:schemeClr val="tx1"/>
                </a:solidFill>
                <a:latin typeface="Yu Gothic Medium" panose="020B0400000000000000" pitchFamily="34" charset="-128"/>
                <a:ea typeface="Yu Gothic Medium" panose="020B0400000000000000" pitchFamily="34" charset="-128"/>
              </a:rPr>
              <a:t>・ペンフォールド医師はアデレードに</a:t>
            </a:r>
            <a:r>
              <a:rPr lang="en-US" altLang="ja-JP" dirty="0">
                <a:solidFill>
                  <a:schemeClr val="tx1"/>
                </a:solidFill>
                <a:latin typeface="Yu Gothic Medium" panose="020B0400000000000000" pitchFamily="34" charset="-128"/>
                <a:ea typeface="Yu Gothic Medium" panose="020B0400000000000000" pitchFamily="34" charset="-128"/>
              </a:rPr>
              <a:t>1844</a:t>
            </a:r>
            <a:r>
              <a:rPr lang="ja-JP" altLang="en-US" dirty="0">
                <a:solidFill>
                  <a:schemeClr val="tx1"/>
                </a:solidFill>
                <a:latin typeface="Yu Gothic Medium" panose="020B0400000000000000" pitchFamily="34" charset="-128"/>
                <a:ea typeface="Yu Gothic Medium" panose="020B0400000000000000" pitchFamily="34" charset="-128"/>
              </a:rPr>
              <a:t>年に移住、</a:t>
            </a:r>
            <a:br>
              <a:rPr lang="en-AU" altLang="ja-JP" dirty="0">
                <a:solidFill>
                  <a:schemeClr val="tx1"/>
                </a:solidFill>
                <a:latin typeface="Yu Gothic Medium" panose="020B0400000000000000" pitchFamily="34" charset="-128"/>
                <a:ea typeface="Yu Gothic Medium" panose="020B0400000000000000" pitchFamily="34" charset="-128"/>
              </a:rPr>
            </a:br>
            <a:r>
              <a:rPr lang="ja-JP" altLang="en-US" dirty="0">
                <a:solidFill>
                  <a:schemeClr val="tx1"/>
                </a:solidFill>
                <a:latin typeface="Yu Gothic Medium" panose="020B0400000000000000" pitchFamily="34" charset="-128"/>
                <a:ea typeface="Yu Gothic Medium" panose="020B0400000000000000" pitchFamily="34" charset="-128"/>
              </a:rPr>
              <a:t>マギル・エステートを設立しました。</a:t>
            </a:r>
            <a:endParaRPr lang="en-AU" altLang="ja-JP" dirty="0">
              <a:solidFill>
                <a:schemeClr val="tx1"/>
              </a:solidFill>
              <a:latin typeface="Yu Gothic Medium" panose="020B0400000000000000" pitchFamily="34" charset="-128"/>
              <a:ea typeface="Yu Gothic Medium" panose="020B0400000000000000" pitchFamily="34" charset="-128"/>
            </a:endParaRPr>
          </a:p>
          <a:p>
            <a:br>
              <a:rPr lang="ja-JP" altLang="en-US" dirty="0">
                <a:solidFill>
                  <a:schemeClr val="tx1"/>
                </a:solidFill>
                <a:latin typeface="Yu Gothic Medium" panose="020B0400000000000000" pitchFamily="34" charset="-128"/>
                <a:ea typeface="Yu Gothic Medium" panose="020B0400000000000000" pitchFamily="34" charset="-128"/>
              </a:rPr>
            </a:br>
            <a:r>
              <a:rPr lang="ja-JP" altLang="en-US" dirty="0">
                <a:solidFill>
                  <a:schemeClr val="tx1"/>
                </a:solidFill>
                <a:latin typeface="Yu Gothic Medium" panose="020B0400000000000000" pitchFamily="34" charset="-128"/>
                <a:ea typeface="Yu Gothic Medium" panose="020B0400000000000000" pitchFamily="34" charset="-128"/>
              </a:rPr>
              <a:t>ペンフォールズの最初のワインは貧血の患者に良いと</a:t>
            </a:r>
            <a:br>
              <a:rPr lang="en-AU" altLang="ja-JP" dirty="0">
                <a:solidFill>
                  <a:schemeClr val="tx1"/>
                </a:solidFill>
                <a:latin typeface="Yu Gothic Medium" panose="020B0400000000000000" pitchFamily="34" charset="-128"/>
                <a:ea typeface="Yu Gothic Medium" panose="020B0400000000000000" pitchFamily="34" charset="-128"/>
              </a:rPr>
            </a:br>
            <a:r>
              <a:rPr lang="ja-JP" altLang="en-US" dirty="0">
                <a:solidFill>
                  <a:schemeClr val="tx1"/>
                </a:solidFill>
                <a:latin typeface="Yu Gothic Medium" panose="020B0400000000000000" pitchFamily="34" charset="-128"/>
                <a:ea typeface="Yu Gothic Medium" panose="020B0400000000000000" pitchFamily="34" charset="-128"/>
              </a:rPr>
              <a:t>考えられており、処方箋によって入手できるものでした。</a:t>
            </a:r>
          </a:p>
        </p:txBody>
      </p:sp>
      <p:sp>
        <p:nvSpPr>
          <p:cNvPr id="4" name="Title 2">
            <a:extLst>
              <a:ext uri="{FF2B5EF4-FFF2-40B4-BE49-F238E27FC236}">
                <a16:creationId xmlns:a16="http://schemas.microsoft.com/office/drawing/2014/main" id="{955E9EB4-35A3-938E-18D5-EAAE60ED55FB}"/>
              </a:ext>
            </a:extLst>
          </p:cNvPr>
          <p:cNvSpPr txBox="1">
            <a:spLocks/>
          </p:cNvSpPr>
          <p:nvPr/>
        </p:nvSpPr>
        <p:spPr>
          <a:xfrm>
            <a:off x="568427" y="584200"/>
            <a:ext cx="5349973" cy="78573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a:solidFill>
                  <a:schemeClr val="accent5"/>
                </a:solidFill>
                <a:latin typeface="Yu Gothic Medium" panose="020B0400000000000000" pitchFamily="34" charset="-128"/>
                <a:ea typeface="Yu Gothic Medium" panose="020B0400000000000000" pitchFamily="34" charset="-128"/>
              </a:rPr>
              <a:t>マックス・シューバートと</a:t>
            </a:r>
            <a:br>
              <a:rPr lang="ja-JP" altLang="en-US" sz="3200">
                <a:solidFill>
                  <a:schemeClr val="accent5"/>
                </a:solidFill>
                <a:latin typeface="Yu Gothic Medium" panose="020B0400000000000000" pitchFamily="34" charset="-128"/>
                <a:ea typeface="Yu Gothic Medium" panose="020B0400000000000000" pitchFamily="34" charset="-128"/>
              </a:rPr>
            </a:br>
            <a:r>
              <a:rPr lang="ja-JP" altLang="en-US" sz="3200">
                <a:solidFill>
                  <a:schemeClr val="accent5"/>
                </a:solidFill>
                <a:latin typeface="Yu Gothic Medium" panose="020B0400000000000000" pitchFamily="34" charset="-128"/>
                <a:ea typeface="Yu Gothic Medium" panose="020B0400000000000000" pitchFamily="34" charset="-128"/>
              </a:rPr>
              <a:t>グランジの誕生秘話</a:t>
            </a:r>
            <a:endParaRPr lang="en-US" sz="32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057610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E474C699-8858-43EA-BDCB-B65A2EBA9D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0CCF1F8-6D9E-4631-9BC7-E65B426755A9}">
  <ds:schemaRefs>
    <ds:schemaRef ds:uri="http://schemas.microsoft.com/office/infopath/2007/PartnerControls"/>
    <ds:schemaRef ds:uri="http://purl.org/dc/terms/"/>
    <ds:schemaRef ds:uri="http://www.w3.org/XML/1998/namespace"/>
    <ds:schemaRef ds:uri="http://purl.org/dc/dcmitype/"/>
    <ds:schemaRef ds:uri="http://purl.org/dc/elements/1.1/"/>
    <ds:schemaRef ds:uri="http://schemas.openxmlformats.org/package/2006/metadata/core-properties"/>
    <ds:schemaRef ds:uri="http://schemas.microsoft.com/office/2006/documentManagement/types"/>
    <ds:schemaRef ds:uri="4e8dd08d-258d-47a9-9875-37f1ffd19f33"/>
    <ds:schemaRef ds:uri="02256494-4976-4001-aedb-96463ae0d9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1569</TotalTime>
  <Words>11384</Words>
  <Application>Microsoft Macintosh PowerPoint</Application>
  <PresentationFormat>Widescreen</PresentationFormat>
  <Paragraphs>470</Paragraphs>
  <Slides>50</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Yu Gothic</vt:lpstr>
      <vt:lpstr>Calibri</vt:lpstr>
      <vt:lpstr>Neue Haas Grotesk Text Pro</vt:lpstr>
      <vt:lpstr>MS PGothic</vt:lpstr>
      <vt:lpstr>Inter Display</vt:lpstr>
      <vt:lpstr>Yu Gothic Medium</vt:lpstr>
      <vt:lpstr>Arial</vt:lpstr>
      <vt:lpstr>Yu Gothic</vt:lpstr>
      <vt:lpstr>Slide layouts</vt:lpstr>
      <vt:lpstr>PowerPoint Presentation</vt:lpstr>
      <vt:lpstr>PowerPoint Presentation</vt:lpstr>
      <vt:lpstr>シラーズ</vt:lpstr>
      <vt:lpstr>PowerPoint Presentation</vt:lpstr>
      <vt:lpstr>1820年代 – 1830年代</vt:lpstr>
      <vt:lpstr>PowerPoint Presentation</vt:lpstr>
      <vt:lpstr>PowerPoint Presentation</vt:lpstr>
      <vt:lpstr>マックス・シューバートと グランジの誕生秘話</vt:lpstr>
      <vt:lpstr>PowerPoint Presentation</vt:lpstr>
      <vt:lpstr>ブドウ栽培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主要なシラーズの スタイルと</vt:lpstr>
      <vt:lpstr>PowerPoint Presentation</vt:lpstr>
      <vt:lpstr>PowerPoint Presentation</vt:lpstr>
      <vt:lpstr>PowerPoint Presentation</vt:lpstr>
      <vt:lpstr>赤のスパークリング・ワイン</vt:lpstr>
      <vt:lpstr>AUSTRALIAの シラーズの産地</vt:lpstr>
      <vt:lpstr>南オーストラリア州</vt:lpstr>
      <vt:lpstr>PowerPoint Presentation</vt:lpstr>
      <vt:lpstr>PowerPoint Presentation</vt:lpstr>
      <vt:lpstr>PowerPoint Presentation</vt:lpstr>
      <vt:lpstr>PowerPoint Presentation</vt:lpstr>
      <vt:lpstr>PowerPoint Presentation</vt:lpstr>
      <vt:lpstr>ニュー・サウス・ウェールズ州  およびオーストラリア首都特別地域  </vt:lpstr>
      <vt:lpstr>PowerPoint Presentation</vt:lpstr>
      <vt:lpstr>PowerPoint Presentation</vt:lpstr>
      <vt:lpstr>西オーストラリア州</vt:lpstr>
      <vt:lpstr>PowerPoint Presentation</vt:lpstr>
      <vt:lpstr>PowerPoint Presentation</vt:lpstr>
      <vt:lpstr>PowerPoint Presentation</vt:lpstr>
      <vt:lpstr>PowerPoint Presentation</vt:lpstr>
      <vt:lpstr>ビクトリア州  </vt:lpstr>
      <vt:lpstr>PowerPoint Presentation</vt:lpstr>
      <vt:lpstr>PowerPoint Presentation</vt:lpstr>
      <vt:lpstr>PowerPoint Presentation</vt:lpstr>
      <vt:lpstr>リヴァーランドと  リヴァリーナ のシラーズ  </vt:lpstr>
      <vt:lpstr>PowerPoint Presentation</vt:lpstr>
      <vt:lpstr>PowerPoint Presentation</vt:lpstr>
      <vt:lpstr>PowerPoint Presentation</vt:lpstr>
      <vt:lpstr>PowerPoint Presentation</vt:lpstr>
      <vt:lpstr>オーストラリアという国と</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33</cp:revision>
  <dcterms:created xsi:type="dcterms:W3CDTF">2018-07-25T07:02:59Z</dcterms:created>
  <dcterms:modified xsi:type="dcterms:W3CDTF">2026-08-20T01:42:38Z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47266300.0000000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2025-10-02T06:53:25Z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db13da72-9754-4a28-a7cd-b764b1efd171</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