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27B_20C05B6F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282_1DCF793C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296_E5309B73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28C_E6066414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3"/>
  </p:notesMasterIdLst>
  <p:sldIdLst>
    <p:sldId id="256" r:id="rId5"/>
    <p:sldId id="478" r:id="rId6"/>
    <p:sldId id="636" r:id="rId7"/>
    <p:sldId id="635" r:id="rId8"/>
    <p:sldId id="645" r:id="rId9"/>
    <p:sldId id="637" r:id="rId10"/>
    <p:sldId id="646" r:id="rId11"/>
    <p:sldId id="647" r:id="rId12"/>
    <p:sldId id="641" r:id="rId13"/>
    <p:sldId id="642" r:id="rId14"/>
    <p:sldId id="643" r:id="rId15"/>
    <p:sldId id="648" r:id="rId16"/>
    <p:sldId id="649" r:id="rId17"/>
    <p:sldId id="661" r:id="rId18"/>
    <p:sldId id="662" r:id="rId19"/>
    <p:sldId id="651" r:id="rId20"/>
    <p:sldId id="652" r:id="rId21"/>
    <p:sldId id="280" r:id="rId22"/>
    <p:sldId id="617" r:id="rId23"/>
    <p:sldId id="657" r:id="rId24"/>
    <p:sldId id="626" r:id="rId25"/>
    <p:sldId id="278" r:id="rId26"/>
    <p:sldId id="658" r:id="rId27"/>
    <p:sldId id="656" r:id="rId28"/>
    <p:sldId id="663" r:id="rId29"/>
    <p:sldId id="659" r:id="rId30"/>
    <p:sldId id="340" r:id="rId31"/>
    <p:sldId id="664" r:id="rId32"/>
  </p:sldIdLst>
  <p:sldSz cx="12192000" cy="6858000"/>
  <p:notesSz cx="6858000" cy="9144000"/>
  <p:embeddedFontLst>
    <p:embeddedFont>
      <p:font typeface="Cordia New" panose="020B0304020202020204" pitchFamily="34" charset="-34"/>
      <p:regular r:id="rId34"/>
      <p:bold r:id="rId35"/>
      <p:italic r:id="rId36"/>
      <p:boldItalic r:id="rId37"/>
    </p:embeddedFont>
    <p:embeddedFont>
      <p:font typeface="Inter Display" panose="02000503000000020004"/>
      <p:regular r:id="rId38"/>
      <p:bold r:id="rId39"/>
      <p:italic r:id="rId40"/>
      <p:boldItalic r:id="rId41"/>
    </p:embeddedFont>
    <p:embeddedFont>
      <p:font typeface="Neue Haas Grotesk Text Pro" panose="020B0504020202020204" pitchFamily="34" charset="77"/>
      <p:regular r:id="rId42"/>
      <p:bold r:id="rId43"/>
      <p:italic r:id="rId44"/>
      <p:boldItalic r:id="rId45"/>
    </p:embeddedFont>
  </p:embeddedFontLst>
  <p:custDataLst>
    <p:tags r:id="rId46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80" autoAdjust="0"/>
    <p:restoredTop sz="92874"/>
  </p:normalViewPr>
  <p:slideViewPr>
    <p:cSldViewPr snapToGrid="0">
      <p:cViewPr varScale="1">
        <p:scale>
          <a:sx n="135" d="100"/>
          <a:sy n="135" d="100"/>
        </p:scale>
        <p:origin x="1032" y="160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1.fntdata"/><Relationship Id="rId52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gs" Target="tags/tag1.xml"/><Relationship Id="rId20" Type="http://schemas.openxmlformats.org/officeDocument/2006/relationships/slide" Target="slides/slide16.xml"/><Relationship Id="rId41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27B_20C05B6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E07503A-FBCB-465F-8016-1EDA3C8301B3}" authorId="{00000000-0000-0000-0000-000000000000}" status="resolved" created="2025-03-18T13:41:54.325" complete="100000">
    <pc:sldMkLst xmlns:pc="http://schemas.microsoft.com/office/powerpoint/2013/main/command">
      <pc:docMk/>
      <pc:sldMk cId="549477231" sldId="635"/>
    </pc:sldMkLst>
    <p188:txBody>
      <a:bodyPr/>
      <a:lstStyle/>
      <a:p>
        <a:r>
          <a:rPr lang="en-US"/>
          <a:t>Can you label adelaide on here please?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2_1DCF79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364AF69-812C-4584-A056-0AD6BC6E7A37}" authorId="{00000000-0000-0000-0000-000000000000}" status="resolved" created="2025-03-18T13:42:46.274" complete="100000">
    <pc:sldMkLst xmlns:pc="http://schemas.microsoft.com/office/powerpoint/2013/main/command">
      <pc:docMk/>
      <pc:sldMk cId="500136252" sldId="642"/>
    </pc:sldMkLst>
    <p188:txBody>
      <a:bodyPr/>
      <a:lstStyle/>
      <a:p>
        <a:r>
          <a:rPr lang="en-US"/>
          <a:t>Mediterranean misspelt
Suggest moving text up under subtitle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0A29C7-D73C-4F71-AB58-C2EA55FD136C}" authorId="{00000000-0000-0000-0000-000000000000}" status="resolved" created="2025-03-18T13:43:51.690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all on one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96_E5309B7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9F0CFD9-9BC6-4DA1-BAFB-CB25C08EFFE5}" authorId="{00000000-0000-0000-0000-000000000000}" status="resolved" created="2025-03-18T13:43:35.97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5167987" sldId="662"/>
      <ac:spMk id="8" creationId="{B8981E4E-E86C-4CC6-E314-C27E1CC1F2B2}"/>
    </ac:deMkLst>
    <p188:txBody>
      <a:bodyPr/>
      <a:lstStyle/>
      <a:p>
        <a:r>
          <a:rPr lang="en-US"/>
          <a:t>Text needs moving down so not under title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th-TH" sz="1200" dirty="0">
                <a:effectLst/>
                <a:ea typeface="Calibri" panose="020F0502020204030204" pitchFamily="34" charset="0"/>
              </a:rPr>
              <a:t>เรียนรู้เกี่ยวกับเขตผลิตไวน์ที่ก้าวหน้าและยั่งยืนด้านสิ่งแวดล้อมมากที่สุดในออสเตรเลีย ผลิตไวน์คุณภาพสูงใช้ทั้งพันธุ์องุ่นดั้งเดิมและสายพันธุ์ใหม่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sz="1200" dirty="0"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ea typeface="Calibri" panose="020F0502020204030204" pitchFamily="34" charset="0"/>
              </a:rPr>
              <a:t>บันทึกย่อของสไลด์แต่ละหน้าจะให้ข้อมูลเพิ่มเติมเกี่ยวกับสไลด์นั้น</a:t>
            </a:r>
            <a:r>
              <a:rPr lang="en-US" sz="1200" dirty="0">
                <a:effectLst/>
                <a:ea typeface="Calibri" panose="020F0502020204030204" pitchFamily="34" charset="0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</a:rPr>
              <a:t>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US" sz="1200" dirty="0" err="1">
                <a:effectLst/>
                <a:ea typeface="Calibri" panose="020F0502020204030204" pitchFamily="34" charset="0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dirty="0">
              <a:effectLst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581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+เนื้อหาเพิ่มเติมที่ใช้ในการนำเสนอได้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US" dirty="0" err="1"/>
              <a:t>www.australianwinediscovered.com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575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</a:rPr>
              <a:t>ไวน์ชีรา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ซข</a:t>
            </a:r>
            <a:r>
              <a:rPr lang="th-TH" sz="1200" dirty="0">
                <a:effectLst/>
                <a:ea typeface="Calibri" panose="020F0502020204030204" pitchFamily="34" charset="0"/>
              </a:rPr>
              <a:t>องแมคลาเรน เวลขึ้นชื่อในเรื่องของลักษณะสัมผัสราวกำมะหยี่ และรสชาติที่สลับซับซ้อน ผู้ผลิตไวน์บางคนผสมไวน์ชีรา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</a:rPr>
              <a:t>ที่ได้จากกระบวนการผลิตขั้นตอนสุดท้ายกับไวน์ที่มาจากเขตพื้นที่ย่อยเพื่อเพิ่มความซับซ้อนให้กับไวน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895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/>
              <a:t>แสดงถึงคุณลักษณะของพันธุ์องุ่นที่ชัดเจน และมีรสชาติที่สลับซับซ้อน</a:t>
            </a:r>
            <a:br>
              <a:rPr lang="en-AU" sz="1200" dirty="0"/>
            </a:b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4736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</a:rPr>
              <a:t>แมคลาเรน เวลมีต้นองุ่นเกรอนา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</a:rPr>
              <a:t>ที่อายุมากมากมาย หากย้อนนับกลับไปยังช่วงปลายช่วงปี </a:t>
            </a:r>
            <a:r>
              <a:rPr lang="en-US" sz="1200" dirty="0">
                <a:effectLst/>
                <a:ea typeface="Calibri" panose="020F0502020204030204" pitchFamily="34" charset="0"/>
              </a:rPr>
              <a:t>1800 </a:t>
            </a:r>
            <a:r>
              <a:rPr lang="th-TH" sz="1200" dirty="0">
                <a:effectLst/>
                <a:ea typeface="Calibri" panose="020F0502020204030204" pitchFamily="34" charset="0"/>
              </a:rPr>
              <a:t>องุ่นสายพันธุ์นี้ยังถูกใช้ในการผลิตไวน์ผสมอันแสนคลาสสิค จีเอสเอ็ม </a:t>
            </a:r>
            <a:r>
              <a:rPr lang="en-US" sz="1200" dirty="0">
                <a:effectLst/>
                <a:ea typeface="Calibri" panose="020F0502020204030204" pitchFamily="34" charset="0"/>
              </a:rPr>
              <a:t>(</a:t>
            </a:r>
            <a:r>
              <a:rPr lang="th-TH" sz="1200" dirty="0">
                <a:effectLst/>
                <a:ea typeface="Calibri" panose="020F0502020204030204" pitchFamily="34" charset="0"/>
              </a:rPr>
              <a:t>เกรอนา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</a:rPr>
              <a:t>, ชีรา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</a:rPr>
              <a:t>, มาทา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โร</a:t>
            </a:r>
            <a:r>
              <a:rPr lang="th-TH" sz="1200" dirty="0">
                <a:effectLst/>
                <a:ea typeface="Calibri" panose="020F0502020204030204" pitchFamily="34" charset="0"/>
              </a:rPr>
              <a:t>/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มูร์เว</a:t>
            </a:r>
            <a:r>
              <a:rPr lang="th-TH" sz="1200" dirty="0">
                <a:effectLst/>
                <a:ea typeface="Calibri" panose="020F0502020204030204" pitchFamily="34" charset="0"/>
              </a:rPr>
              <a:t>ดร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</a:rPr>
              <a:t>) แต่ไวน์ที่ผลิตจากองุ่นสายพันธุ์เดียว ซึ่งถูกมองข้ามมาเป็นเวลานานได้ผ่านการฟื้นฟูทางจิตวิญญาณในช่วงสิบปีที่ผ่านมา ผู้ผลิตไวน์ท้องถิ่นผลิตไวน์เกรอนา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ชห</a:t>
            </a:r>
            <a:r>
              <a:rPr lang="th-TH" sz="1200" dirty="0">
                <a:effectLst/>
                <a:ea typeface="Calibri" panose="020F0502020204030204" pitchFamily="34" charset="0"/>
              </a:rPr>
              <a:t>ลายรูปแบบ โดยองุ่นที่อายุมากกว่าจะให้กลิ่นรสเข้มข้นกว่า โดยมีความชุ่มฉ่ำและกลิ่นเครื่องเทศ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413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</a:rPr>
              <a:t>การค้นพบองุ่นสายพันธุ์สากลเหล่านี้ โดยการใช้เทคนิคการปลูกองุ่นและการผลิตไวน์ที่ทำให้เหมาะกับเขตผลิตไวน์นี้ เป็นส่วนที่น่าสนใจที่สุดอีกส่วนหนึ่งของแมคลาเรน เวลในปัจจุบัน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</a:rPr>
              <a:t>+เนื้อหาเพิ่มเติมที่ใช้ในการนำเสนอได้: สื่อในการนำเสนอเกี่ยวกับสายพันธุ์องุ่นทางเลือก สามารถสืบค้นได้ที่ </a:t>
            </a:r>
            <a:r>
              <a:rPr lang="en-US" sz="1200" dirty="0" err="1">
                <a:effectLst/>
                <a:ea typeface="Calibri" panose="020F0502020204030204" pitchFamily="34" charset="0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</a:rPr>
              <a:t>ประเด็นแนะนำเพื่อใช้ในการอภิปราย </a:t>
            </a:r>
            <a:r>
              <a:rPr lang="en-US" sz="1200" b="1" dirty="0">
                <a:effectLst/>
                <a:ea typeface="Calibri" panose="020F0502020204030204" pitchFamily="34" charset="0"/>
              </a:rPr>
              <a:t>: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h-TH" sz="1200" dirty="0">
                <a:effectLst/>
                <a:ea typeface="Calibri" panose="020F0502020204030204" pitchFamily="34" charset="0"/>
              </a:rPr>
              <a:t>เหตุใดไวน์ชีรา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</a:rPr>
              <a:t>ถึงยังเป็นไวน์ที่ครองการผลิตมากที่สุดในแมคลาเรน เวล – และในประเทศออสเตรเลียโดยทั่วไป?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h-TH" sz="1200" dirty="0">
                <a:effectLst/>
                <a:ea typeface="Calibri" panose="020F0502020204030204" pitchFamily="34" charset="0"/>
              </a:rPr>
              <a:t>ทำไมท่านจึงคิดว่าพันธุ์องุ่น </a:t>
            </a:r>
            <a:r>
              <a:rPr lang="en-US" sz="1200" dirty="0">
                <a:effectLst/>
                <a:ea typeface="Calibri" panose="020F0502020204030204" pitchFamily="34" charset="0"/>
              </a:rPr>
              <a:t>‘</a:t>
            </a:r>
            <a:r>
              <a:rPr lang="th-TH" sz="1200" dirty="0">
                <a:effectLst/>
                <a:ea typeface="Calibri" panose="020F0502020204030204" pitchFamily="34" charset="0"/>
              </a:rPr>
              <a:t>ทางเลือก</a:t>
            </a:r>
            <a:r>
              <a:rPr lang="en-US" sz="1200" dirty="0">
                <a:effectLst/>
                <a:ea typeface="Calibri" panose="020F0502020204030204" pitchFamily="34" charset="0"/>
              </a:rPr>
              <a:t>’ </a:t>
            </a:r>
            <a:r>
              <a:rPr lang="th-TH" sz="1200" dirty="0">
                <a:effectLst/>
                <a:ea typeface="Calibri" panose="020F0502020204030204" pitchFamily="34" charset="0"/>
              </a:rPr>
              <a:t>เหล่านี้ที่ผลิตโดยผู้ผลิตไวน์ในแมคลาเรน เวล ได้รับการต้อนรับจากผู้บริโภค?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pPr marL="171450" lvl="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th-TH" sz="1200" dirty="0">
                <a:ea typeface="Calibri" panose="020F0502020204030204" pitchFamily="34" charset="0"/>
              </a:rPr>
              <a:t>พันธุ์องุ่น </a:t>
            </a:r>
            <a:r>
              <a:rPr lang="en-US" sz="1200" dirty="0">
                <a:ea typeface="Calibri" panose="020F0502020204030204" pitchFamily="34" charset="0"/>
              </a:rPr>
              <a:t>‘</a:t>
            </a:r>
            <a:r>
              <a:rPr lang="th-TH" sz="1200" dirty="0">
                <a:ea typeface="Calibri" panose="020F0502020204030204" pitchFamily="34" charset="0"/>
              </a:rPr>
              <a:t>ทางเลือก</a:t>
            </a:r>
            <a:r>
              <a:rPr lang="en-US" sz="1200" dirty="0">
                <a:ea typeface="Calibri" panose="020F0502020204030204" pitchFamily="34" charset="0"/>
              </a:rPr>
              <a:t>’ </a:t>
            </a:r>
            <a:r>
              <a:rPr lang="th-TH" sz="1200" dirty="0">
                <a:effectLst/>
                <a:ea typeface="Calibri" panose="020F0502020204030204" pitchFamily="34" charset="0"/>
              </a:rPr>
              <a:t>นี้ ปลูกในเขตพื้นที่อื่น ๆ หรือไม่ เพราะเหตุใด/ไม่ได้ปลูก เพราะเหตุใด?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74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09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</a:rPr>
              <a:t>เป็นต้นกำเนิดไวน์ในออสเตรเลียใต้ แมคลาเรน เวลห่างจากเมืองแอด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ิเลด</a:t>
            </a:r>
            <a:r>
              <a:rPr lang="th-TH" sz="1200" dirty="0">
                <a:effectLst/>
                <a:ea typeface="Calibri" panose="020F0502020204030204" pitchFamily="34" charset="0"/>
              </a:rPr>
              <a:t>ไปทางตอนใต้ เป็นเขตผลิตไวน์ที่สวยงามราวภาพวาด โอบล้อมด้วยแนว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</a:rPr>
              <a:t>ขาล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อฟ</a:t>
            </a:r>
            <a:r>
              <a:rPr lang="th-TH" sz="1200" dirty="0">
                <a:effectLst/>
                <a:ea typeface="Calibri" panose="020F0502020204030204" pitchFamily="34" charset="0"/>
              </a:rPr>
              <a:t>ตี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้</a:t>
            </a:r>
            <a:r>
              <a:rPr lang="en-US" sz="1200" dirty="0">
                <a:effectLst/>
                <a:ea typeface="Calibri" panose="020F0502020204030204" pitchFamily="34" charset="0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</a:rPr>
              <a:t>และชายหาดทรายขาวของอ่าว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เซนต์</a:t>
            </a:r>
            <a:r>
              <a:rPr lang="th-TH" sz="1200" dirty="0">
                <a:effectLst/>
                <a:ea typeface="Calibri" panose="020F0502020204030204" pitchFamily="34" charset="0"/>
              </a:rPr>
              <a:t> วิน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เซนต์</a:t>
            </a:r>
            <a:r>
              <a:rPr lang="th-TH" sz="1200" dirty="0">
                <a:effectLst/>
                <a:ea typeface="Calibri" panose="020F0502020204030204" pitchFamily="34" charset="0"/>
              </a:rPr>
              <a:t> เขตผลิตไวน์แห่งนี้ได้มอบไวน์และผลผลิตชั้นเลิศท่ามกลางเนินเขาสลับไปมา ทิวทัศน์ไร่องุ่น หมู่บ้านอันน่าหลงใหล และชายฝั่งที่เต็มไปด้วยโขดหินขรุขระ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791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</a:rPr>
              <a:t>ช่วงนี้เหมาะกับการชิมไวน์หลากชนิดที่คัดสรรมาและอภิปราย ส่วนการชิมเต็มรูปแบบจะจัดไว้ในตอนท้ายของการนำเสนอนี้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endParaRPr lang="en-US" sz="1200" dirty="0"/>
          </a:p>
          <a:p>
            <a:r>
              <a:rPr lang="th-TH" sz="1200" dirty="0">
                <a:effectLst/>
                <a:ea typeface="Calibri" panose="020F0502020204030204" pitchFamily="34" charset="0"/>
              </a:rPr>
              <a:t>เป็นเวลาหลายทศวรรษที่แมคลาเรน เวลได้รับการยกย่องว่ามีความสามารถในการผลิตไวน์ชั้นเลิศจากสายพันธุ์องุ่นที่หลากหลาย – ตั้งแต่เกรอนา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ช</a:t>
            </a:r>
            <a:r>
              <a:rPr lang="th-TH" sz="1200" dirty="0">
                <a:effectLst/>
                <a:ea typeface="Calibri" panose="020F0502020204030204" pitchFamily="34" charset="0"/>
              </a:rPr>
              <a:t>, คาแบ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</a:rPr>
              <a:t>, ชีรา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</a:rPr>
              <a:t> ไปจนถึงไวน์เกิดขึ้นใหม่ที่น่าสนใจ เช่น 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ฟิ</a:t>
            </a:r>
            <a:r>
              <a:rPr lang="th-TH" sz="1200" dirty="0">
                <a:effectLst/>
                <a:ea typeface="Calibri" panose="020F0502020204030204" pitchFamily="34" charset="0"/>
              </a:rPr>
              <a:t>อาโน และเท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มป</a:t>
            </a:r>
            <a:r>
              <a:rPr lang="th-TH" sz="1200" dirty="0">
                <a:effectLst/>
                <a:ea typeface="Calibri" panose="020F0502020204030204" pitchFamily="34" charset="0"/>
              </a:rPr>
              <a:t>รานิลโย เขตผลิตไวน์แห่งนี้มีโรงผลิตไวน์ที่สร้างสรรค์และผลิตไวน์ครั้งละไม่มากที่พร้อมจะก้าวข้ามขีดจำกัด และทดลองจนกว่าพบความสมบูรณ์แบบ ที่นี่ยังเป็นเขตผลิตไวน์ที่ตระหนักเรื่องสิ่งแวดล้อมของออสเตรเลีย โดยมีผู้ผลิตไวน์หลายรายทำฟาร์มทั้งแบบอินทรีย์และแบบ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ไบ</a:t>
            </a:r>
            <a:r>
              <a:rPr lang="th-TH" sz="1200" dirty="0">
                <a:effectLst/>
                <a:ea typeface="Calibri" panose="020F0502020204030204" pitchFamily="34" charset="0"/>
              </a:rPr>
              <a:t>โอ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ได</a:t>
            </a:r>
            <a:r>
              <a:rPr lang="th-TH" sz="1200" dirty="0">
                <a:effectLst/>
                <a:ea typeface="Calibri" panose="020F0502020204030204" pitchFamily="34" charset="0"/>
              </a:rPr>
              <a:t>นาม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ิก</a:t>
            </a:r>
            <a:r>
              <a:rPr lang="th-TH" sz="1200" dirty="0">
                <a:effectLst/>
                <a:ea typeface="Calibri" panose="020F0502020204030204" pitchFamily="34" charset="0"/>
              </a:rPr>
              <a:t> หรือใช้วิธีการทำการเกษตรอย่างยั่งยืน</a:t>
            </a: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945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th-TH" sz="1200" dirty="0">
                <a:effectLst/>
                <a:ea typeface="Calibri" panose="020F0502020204030204" pitchFamily="34" charset="0"/>
              </a:rPr>
              <a:t>ภูมิอากาศ </a:t>
            </a:r>
            <a:r>
              <a:rPr lang="en-US" sz="1200" dirty="0">
                <a:effectLst/>
                <a:ea typeface="Calibri" panose="020F0502020204030204" pitchFamily="34" charset="0"/>
              </a:rPr>
              <a:t>: </a:t>
            </a:r>
            <a:r>
              <a:rPr lang="th-TH" sz="1200" dirty="0">
                <a:effectLst/>
                <a:ea typeface="Calibri" panose="020F0502020204030204" pitchFamily="34" charset="0"/>
              </a:rPr>
              <a:t>แมคลาเรน เวลมีภูมิอากาศแบบ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</a:rPr>
              <a:t>มด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ิเต</a:t>
            </a:r>
            <a:r>
              <a:rPr lang="th-TH" sz="1200" dirty="0">
                <a:effectLst/>
                <a:ea typeface="Calibri" panose="020F0502020204030204" pitchFamily="34" charset="0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์เร</a:t>
            </a:r>
            <a:r>
              <a:rPr lang="th-TH" sz="1200" dirty="0">
                <a:effectLst/>
                <a:ea typeface="Calibri" panose="020F0502020204030204" pitchFamily="34" charset="0"/>
              </a:rPr>
              <a:t>เนียน โดยฤดูร้อนอากาศอบอุ่น ฤดูหนาวอากาศเย็นอ่อน ๆ และฤดูหนาวมีปริมาณน้ำฝน ความชื้นสัมพัทธ์ต่ำ และการระเหยสูง อย่างไรก็ตาม การอยู่ใกล้เทือก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</a:rPr>
              <a:t>ขาล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อฟ</a:t>
            </a:r>
            <a:r>
              <a:rPr lang="th-TH" sz="1200" dirty="0">
                <a:effectLst/>
                <a:ea typeface="Calibri" panose="020F0502020204030204" pitchFamily="34" charset="0"/>
              </a:rPr>
              <a:t>ตี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้</a:t>
            </a:r>
            <a:r>
              <a:rPr lang="th-TH" sz="1200" dirty="0">
                <a:effectLst/>
                <a:ea typeface="Calibri" panose="020F0502020204030204" pitchFamily="34" charset="0"/>
              </a:rPr>
              <a:t> และอ่าว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เซนต์</a:t>
            </a:r>
            <a:r>
              <a:rPr lang="th-TH" sz="1200" dirty="0">
                <a:effectLst/>
                <a:ea typeface="Calibri" panose="020F0502020204030204" pitchFamily="34" charset="0"/>
              </a:rPr>
              <a:t>วิน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เซนต์</a:t>
            </a:r>
            <a:r>
              <a:rPr lang="th-TH" sz="1200" dirty="0">
                <a:effectLst/>
                <a:ea typeface="Calibri" panose="020F0502020204030204" pitchFamily="34" charset="0"/>
              </a:rPr>
              <a:t>มีบทบาทสำคัญในการลดอุณหภูมิ และมีผลต่อความแตกต่างทางด้านภูมิอากาศของเขตพื้นที่และภูมิอากาศจุลภาค ลมท้องถิ่นพัดมาจากทั้งสองด้านที่ลาดชันและเข้ามาจากอ่าวเพื่อทำให้เถาองุ่นเย็นและแห้ง ความหลากหลายทางภูมิอากาศในเขตผลิตไวน์นี้ทำให้พื้นที่แต่ละแห่งผลิตไวน์ที่แตกต่างกัน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th-TH" sz="1200" dirty="0">
                <a:effectLst/>
                <a:ea typeface="Calibri" panose="020F0502020204030204" pitchFamily="34" charset="0"/>
              </a:rPr>
              <a:t>ค่าอุณหภูมิเฉลี่ยเดือนมกราคม </a:t>
            </a:r>
            <a:r>
              <a:rPr lang="en-AU" sz="1200" dirty="0">
                <a:effectLst/>
                <a:ea typeface="Calibri" panose="020F0502020204030204" pitchFamily="34" charset="0"/>
              </a:rPr>
              <a:t>: 21.3°C</a:t>
            </a:r>
            <a:endParaRPr lang="th-TH" sz="1200" dirty="0"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th-TH" sz="1200" dirty="0">
                <a:effectLst/>
                <a:ea typeface="Calibri" panose="020F0502020204030204" pitchFamily="34" charset="0"/>
              </a:rPr>
              <a:t>ปริมาณฝนในฤดูเพาะปลูก </a:t>
            </a:r>
            <a:r>
              <a:rPr lang="en-US" sz="1200" dirty="0">
                <a:effectLst/>
                <a:ea typeface="Calibri" panose="020F0502020204030204" pitchFamily="34" charset="0"/>
              </a:rPr>
              <a:t>: </a:t>
            </a:r>
            <a:r>
              <a:rPr lang="en-AU" sz="1200" dirty="0">
                <a:effectLst/>
                <a:ea typeface="Calibri" panose="020F0502020204030204" pitchFamily="34" charset="0"/>
              </a:rPr>
              <a:t>226 </a:t>
            </a:r>
            <a:r>
              <a:rPr lang="th-TH" sz="1200" dirty="0">
                <a:effectLst/>
                <a:ea typeface="Calibri" panose="020F0502020204030204" pitchFamily="34" charset="0"/>
              </a:rPr>
              <a:t>มม.</a:t>
            </a:r>
            <a:r>
              <a:rPr lang="en-AU" sz="1200" dirty="0">
                <a:effectLst/>
                <a:ea typeface="Calibri" panose="020F0502020204030204" pitchFamily="34" charset="0"/>
              </a:rPr>
              <a:t> (8.9</a:t>
            </a:r>
            <a:r>
              <a:rPr lang="th-TH" sz="1200" dirty="0">
                <a:effectLst/>
                <a:ea typeface="Calibri" panose="020F0502020204030204" pitchFamily="34" charset="0"/>
              </a:rPr>
              <a:t> นิ้ว</a:t>
            </a:r>
            <a:r>
              <a:rPr lang="en-AU" sz="1200" dirty="0">
                <a:effectLst/>
                <a:ea typeface="Calibri" panose="020F0502020204030204" pitchFamily="34" charset="0"/>
              </a:rPr>
              <a:t>)</a:t>
            </a:r>
            <a:endParaRPr lang="en-US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293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th-TH" dirty="0">
                <a:effectLst/>
                <a:ea typeface="Calibri" panose="020F0502020204030204" pitchFamily="34" charset="0"/>
              </a:rPr>
              <a:t>แมคลาเรน เวลตั้งอยู่ระหว่างรอยเลื่อน </a:t>
            </a:r>
            <a:r>
              <a:rPr lang="en-US" dirty="0">
                <a:effectLst/>
                <a:ea typeface="Calibri" panose="020F0502020204030204" pitchFamily="34" charset="0"/>
              </a:rPr>
              <a:t>2</a:t>
            </a:r>
            <a:r>
              <a:rPr lang="th-TH" dirty="0">
                <a:effectLst/>
                <a:ea typeface="Calibri" panose="020F0502020204030204" pitchFamily="34" charset="0"/>
              </a:rPr>
              <a:t> แห่งที่ลึกลงไปในหินที่มีอายุมากกว่า </a:t>
            </a:r>
            <a:r>
              <a:rPr lang="en-US" dirty="0">
                <a:effectLst/>
                <a:ea typeface="Calibri" panose="020F0502020204030204" pitchFamily="34" charset="0"/>
              </a:rPr>
              <a:t>500 </a:t>
            </a:r>
            <a:r>
              <a:rPr lang="th-TH" dirty="0">
                <a:effectLst/>
                <a:ea typeface="Calibri" panose="020F0502020204030204" pitchFamily="34" charset="0"/>
              </a:rPr>
              <a:t>ล้านปี และมี </a:t>
            </a:r>
            <a:r>
              <a:rPr lang="en-US" dirty="0">
                <a:effectLst/>
                <a:ea typeface="Calibri" panose="020F0502020204030204" pitchFamily="34" charset="0"/>
              </a:rPr>
              <a:t>19 </a:t>
            </a:r>
            <a:r>
              <a:rPr lang="th-TH" dirty="0">
                <a:effectLst/>
                <a:ea typeface="Calibri" panose="020F0502020204030204" pitchFamily="34" charset="0"/>
              </a:rPr>
              <a:t>เขตที่แตกต่างกัน ดินเหล่านี้มีสิ่งหนึ่งที่เหมือนกัน คือการระบายน้ำอย่างเป็นอิสระ ซึ่งทำให้เหมาะกับการผลิตองุ่นคุณภาพเยี่ยม</a:t>
            </a:r>
            <a:endParaRPr lang="th-TH" b="0" dirty="0">
              <a:effectLst/>
              <a:ea typeface="Calibri" panose="020F0502020204030204" pitchFamily="34" charset="0"/>
            </a:endParaRPr>
          </a:p>
          <a:p>
            <a:pPr lvl="0">
              <a:defRPr/>
            </a:pPr>
            <a:br>
              <a:rPr lang="en-AU" b="1" dirty="0"/>
            </a:br>
            <a:r>
              <a:rPr lang="th-TH" b="1" dirty="0">
                <a:effectLst/>
                <a:ea typeface="Calibri" panose="020F0502020204030204" pitchFamily="34" charset="0"/>
              </a:rPr>
              <a:t>ประเด็นแนะนำเพื่อการอภิปราย</a:t>
            </a:r>
            <a:endParaRPr lang="th-TH" b="1" i="0" u="none" strike="noStrike" kern="1200" dirty="0">
              <a:solidFill>
                <a:schemeClr val="tx1"/>
              </a:solidFill>
              <a:effectLst/>
              <a:ea typeface="+mn-e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dirty="0">
                <a:effectLst/>
                <a:ea typeface="Calibri" panose="020F0502020204030204" pitchFamily="34" charset="0"/>
              </a:rPr>
              <a:t>แมคลาเรน เวลได้รับประโยชน์จากการตั้งอยู่ตามแนวมหาสมุทรอย่างไร? และสิ่งนี้มีอิทธิพลอะไรต่อต้นองุ่นและการปลูกองุ่น?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>
                <a:effectLst/>
                <a:ea typeface="Calibri" panose="020F0502020204030204" pitchFamily="34" charset="0"/>
              </a:rPr>
              <a:t>ชนิดดินของเขตผลิตไวน์นี้มีผลต่อคุณลักษณะของไวน์อย่างไร?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5590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</a:rPr>
              <a:t>ประมาณ </a:t>
            </a:r>
            <a:r>
              <a:rPr lang="en-US" sz="1200" dirty="0">
                <a:effectLst/>
                <a:ea typeface="Calibri" panose="020F0502020204030204" pitchFamily="34" charset="0"/>
              </a:rPr>
              <a:t>90% </a:t>
            </a:r>
            <a:r>
              <a:rPr lang="th-TH" sz="1200" dirty="0">
                <a:effectLst/>
                <a:ea typeface="Calibri" panose="020F0502020204030204" pitchFamily="34" charset="0"/>
              </a:rPr>
              <a:t>ขององุ่นที่ปลูกที่นี่เป็นพันธุ์องุ่นแดง อย่างไรก็ตาม องุ่นทุกสายพันธุ์เติบโตได้ในดินที่หลากหลายของเขตผลิตไวน์นี้ และการทดลองปลูกองุ่นสายพันธุ์อื่น ๆ คือเป้าหมายหลัก พันธุ์องุ่นที่เหมาะกับภูมิอากาศแบบ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</a:rPr>
              <a:t>มด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ิเต</a:t>
            </a:r>
            <a:r>
              <a:rPr lang="th-TH" sz="1200" dirty="0">
                <a:effectLst/>
                <a:ea typeface="Calibri" panose="020F0502020204030204" pitchFamily="34" charset="0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์เร</a:t>
            </a:r>
            <a:r>
              <a:rPr lang="th-TH" sz="1200" dirty="0">
                <a:effectLst/>
                <a:ea typeface="Calibri" panose="020F0502020204030204" pitchFamily="34" charset="0"/>
              </a:rPr>
              <a:t>เนียนเติบโตงอกงามในหลายพื้นที่ เช่นพันธุ์บาร์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</a:rPr>
              <a:t>รา, 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ฟิ</a:t>
            </a:r>
            <a:r>
              <a:rPr lang="th-TH" sz="1200" dirty="0">
                <a:effectLst/>
                <a:ea typeface="Calibri" panose="020F0502020204030204" pitchFamily="34" charset="0"/>
              </a:rPr>
              <a:t>อาโน, ซานโจ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เว</a:t>
            </a:r>
            <a:r>
              <a:rPr lang="th-TH" sz="1200" dirty="0">
                <a:effectLst/>
                <a:ea typeface="Calibri" panose="020F0502020204030204" pitchFamily="34" charset="0"/>
              </a:rPr>
              <a:t>เซ, ซินฟานเด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ล</a:t>
            </a:r>
            <a:r>
              <a:rPr lang="th-TH" sz="1200" dirty="0">
                <a:effectLst/>
                <a:ea typeface="Calibri" panose="020F0502020204030204" pitchFamily="34" charset="0"/>
              </a:rPr>
              <a:t>, และ</a:t>
            </a:r>
            <a:r>
              <a:rPr lang="th-TH" sz="1200" dirty="0" err="1">
                <a:effectLst/>
                <a:ea typeface="Calibri" panose="020F0502020204030204" pitchFamily="34" charset="0"/>
              </a:rPr>
              <a:t>เวอร์</a:t>
            </a:r>
            <a:r>
              <a:rPr lang="th-TH" sz="1200" dirty="0">
                <a:effectLst/>
                <a:ea typeface="Calibri" panose="020F0502020204030204" pitchFamily="34" charset="0"/>
              </a:rPr>
              <a:t>เมนติโน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736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</a:rPr>
              <a:t>เนื่องจากปริมาณฝนในฤดูร้อนต่ำ การจัดสรรน้ำเพิ่มเติมจึงมีความจำเป็นสำหรับไร่องุ่นหลายแห่ง เมื่อพูดถึงการอนุรักษ์น้ำและการนำน้ำกลับมาใช้ใหม่ แมคลาเรน เวลได้นำหน้าไปแล้ว ปัจจุบันการจัดสรรน้ำในเขตพื้นที่ทั้งหมดมาจากแหล่งที่ยั่งยืนมากกว่าน้ำในแม่น้ำ</a:t>
            </a:r>
            <a:endParaRPr lang="en-US" sz="1200" dirty="0">
              <a:effectLst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287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>
                <a:effectLst/>
                <a:ea typeface="Calibri" panose="020F0502020204030204" pitchFamily="34" charset="0"/>
              </a:rPr>
              <a:t>แมคลาเรน เวลคือต้นกำเนิดของโรงงานผลิตไวน์มากกว่า </a:t>
            </a:r>
            <a:r>
              <a:rPr lang="en-US" dirty="0">
                <a:effectLst/>
                <a:ea typeface="Calibri" panose="020F0502020204030204" pitchFamily="34" charset="0"/>
              </a:rPr>
              <a:t>110 </a:t>
            </a:r>
            <a:r>
              <a:rPr lang="th-TH" dirty="0">
                <a:effectLst/>
                <a:ea typeface="Calibri" panose="020F0502020204030204" pitchFamily="34" charset="0"/>
              </a:rPr>
              <a:t>แห่ง มีการสร้างสรรค์นวัตกรรมและการทดลองซึ่งเป็นหัวใจหลักของเขตผลิตไวน์นี้มาเป็นเวลานาน และนี่คือปรัชญาที่นำมาซึ่งความสำเร็จมากมาย มีการใช้เทคนิคการผลิตไวน์ใหม่ ๆ อยู่บ่อยครั้ง ในขณะที่เทคนิคเก่าแก่ก็ได้รับการฟื้นฟู เช่น การหมักในโถ  </a:t>
            </a:r>
          </a:p>
          <a:p>
            <a:pPr lvl="0">
              <a:defRPr/>
            </a:pPr>
            <a:r>
              <a:rPr lang="th-TH" dirty="0"/>
              <a:t>แนวทางที่คล่องตัวช่วยให้</a:t>
            </a:r>
            <a:r>
              <a:rPr lang="th-TH" dirty="0">
                <a:ea typeface="Calibri" panose="020F0502020204030204" pitchFamily="34" charset="0"/>
              </a:rPr>
              <a:t>ผู้ผลิต</a:t>
            </a:r>
            <a:r>
              <a:rPr lang="th-TH" dirty="0"/>
              <a:t>ไวน์</a:t>
            </a:r>
            <a:r>
              <a:rPr lang="th-TH" dirty="0">
                <a:ea typeface="Calibri" panose="020F0502020204030204" pitchFamily="34" charset="0"/>
              </a:rPr>
              <a:t>ในเขตผลิตไวน์นี้</a:t>
            </a:r>
            <a:r>
              <a:rPr lang="th-TH" dirty="0"/>
              <a:t>สามารถปรับไวน์ได้เมื่อรสนิยมของผู้บริโภคเปลี่ยนไป</a:t>
            </a:r>
            <a:endParaRPr lang="th-TH" dirty="0"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dirty="0"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>
                <a:effectLst/>
                <a:ea typeface="Calibri" panose="020F0502020204030204" pitchFamily="34" charset="0"/>
              </a:rPr>
              <a:t>ในฐานะที่เป็นเขตผลิตไวน์ที่มีภูมิอากาศอบอุ่น แมคลาเรน </a:t>
            </a:r>
            <a:r>
              <a:rPr lang="th-TH" dirty="0" err="1">
                <a:effectLst/>
                <a:ea typeface="Calibri" panose="020F0502020204030204" pitchFamily="34" charset="0"/>
              </a:rPr>
              <a:t>เวลผ</a:t>
            </a:r>
            <a:r>
              <a:rPr lang="th-TH" dirty="0">
                <a:effectLst/>
                <a:ea typeface="Calibri" panose="020F0502020204030204" pitchFamily="34" charset="0"/>
              </a:rPr>
              <a:t>ลิตไวน์ที่มีความเข้มข้นและกลิ่นรสหลากหลายโดยธรรมชาติ อย่างไรก็ตาม ช่วงไม่กี่ปีมานี้ ความสนใจเปลี่ยนจากไวน์เข้มจัดจ้านทรงพลังเป็นไวน์ที่แสดงคุณลักษณะของพันธุ์องุ่น และอิทธิพลของความพิเศษเฉพาะของแต่ละพื้นที่ที่มีผลต่อคุณภาพและกลิ่นรสขององุ่นและไวน์ ด้วยเหตุนี้ การผลิตไวน์ในปัจจุบันจึงมีแนวโน้มว่า จะเป็นไวน์ที่รสชาติที่มีเอกลักษณ์มากขึ้น</a:t>
            </a:r>
            <a:endParaRPr lang="en-US" dirty="0">
              <a:effectLst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dirty="0">
              <a:effectLst/>
              <a:ea typeface="Calibri" panose="020F0502020204030204" pitchFamily="34" charset="0"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537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</a:rPr>
              <a:t>ช่วงนี้เหมาะกับการชิมไวน์หลากชนิดที่คัดสรรมาและอภิปราย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23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4788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481391" y="592189"/>
            <a:ext cx="3710609" cy="2457174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9873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9873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8A6912E-BA6A-C23E-83FF-641643A6F644}"/>
              </a:ext>
            </a:extLst>
          </p:cNvPr>
          <p:cNvSpPr/>
          <p:nvPr userDrawn="1"/>
        </p:nvSpPr>
        <p:spPr>
          <a:xfrm>
            <a:off x="8788038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6710FA8-29F6-38BC-3F2E-0833CFC8AB7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090" y="447141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098D18A-D6FA-F31D-2615-57F3FC62DF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31090" y="380863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5502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3583" y="4058665"/>
            <a:ext cx="406841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7342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EF82924-C0A9-2A49-B679-BE874026D733}"/>
              </a:ext>
            </a:extLst>
          </p:cNvPr>
          <p:cNvSpPr/>
          <p:nvPr userDrawn="1"/>
        </p:nvSpPr>
        <p:spPr>
          <a:xfrm>
            <a:off x="7843447" y="3230937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296D9D94-B9E6-E2C1-428B-9477F8FF070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72859" y="173484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FEA3E454-DA14-F376-4F21-3D4F98C43B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61974" y="1050994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5101797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3" r:id="rId21"/>
    <p:sldLayoutId id="2147483676" r:id="rId22"/>
    <p:sldLayoutId id="2147483677" r:id="rId23"/>
    <p:sldLayoutId id="2147483680" r:id="rId24"/>
    <p:sldLayoutId id="2147483681" r:id="rId25"/>
    <p:sldLayoutId id="2147483682" r:id="rId26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2_1DCF793C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6_E5309B7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7B_20C05B6F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806" b="1928"/>
          <a:stretch/>
        </p:blipFill>
        <p:spPr>
          <a:xfrm>
            <a:off x="623890" y="2595562"/>
            <a:ext cx="10993501" cy="4262438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9" r="30907"/>
          <a:stretch/>
        </p:blipFill>
        <p:spPr>
          <a:xfrm>
            <a:off x="1" y="1"/>
            <a:ext cx="6096000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56459" y="1123759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แบบ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56459" y="1728175"/>
            <a:ext cx="3849274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แนวภูมิอากาศเขตพื้นที่</a:t>
            </a:r>
          </a:p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และภูมิอากาศจุลภาค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61807" y="644750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61807" y="532450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23710" y="627483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9C392EE7-3B87-8C4A-BF34-EC799E393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DCAD952B-A7A2-EA41-8C47-CC8D4FEAD8A4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8D20A99-7787-3838-C44D-10CCBF4950E7}"/>
              </a:ext>
            </a:extLst>
          </p:cNvPr>
          <p:cNvSpPr txBox="1">
            <a:spLocks/>
          </p:cNvSpPr>
          <p:nvPr/>
        </p:nvSpPr>
        <p:spPr>
          <a:xfrm>
            <a:off x="6330979" y="3837205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</a:p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350 ม.  (33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1,148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DBBDAC-1DBD-46E3-6D95-D6DC3C5E9B49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637DCA-29F9-69F2-220C-788311C47E05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6902356-6C8D-876B-2BC4-DFB0E953777C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2.460–3.279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722C75-3F13-FE45-3D31-924C409D0EC2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870551" cy="1530521"/>
          </a:xfrm>
        </p:spPr>
        <p:txBody>
          <a:bodyPr/>
          <a:lstStyle/>
          <a:p>
            <a:pPr marL="0" indent="0"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เวลมีลักษณะทางธรณีวิทยาที่เป็นเอกลักษณ์มากกว่า 40 แบบ ซึ่งแตกต่างตามอายุตั้งแต่ 15,000 ปีไปถึงมากกว่า 550 ล้านปี ชนิดของดินที่หลากหลายสะท้อนภูมิประเทศที่แตกต่างกัน: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ดินร่วนปนทรายสีแดงน้ำตาล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ดินทรายปนดินร่วนสีเทาน้ำตาล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ดินทราย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แผ่นดินสีแดงหรือสีดำร่วนซุย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ดินเหนียวสีเหลืองที่ซ้อนอยู่ข้างล่างกระจายอยู่ตามหินปูน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53" r="16953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419" y="1355907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</a:p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71EF1D9-02BD-CC98-2C97-22C2C754AA1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07" r="16907"/>
          <a:stretch/>
        </p:blipFill>
        <p:spPr>
          <a:xfrm>
            <a:off x="6096000" y="368299"/>
            <a:ext cx="6096000" cy="6140196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CDB64-E01D-35C0-5842-7F66667D36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7" y="3335508"/>
            <a:ext cx="3745745" cy="24054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เนียน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ต้นองุ่นอายุมากจำนวนมาก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วิธีการปลูกองุ่นเชิงนวัตกรรม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ปราศจากเพลี้ยองุ่น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ฟีล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อกซีรา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มุ่งมั่นในการทดลอง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320438-B1AF-D84F-E324-5B68204F2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340350" cy="410029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ประวัติความเป็นมาที่ภาคภูมิใจ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01EFFA6-CBD1-47F7-18A3-C867734046A4}"/>
              </a:ext>
            </a:extLst>
          </p:cNvPr>
          <p:cNvSpPr txBox="1">
            <a:spLocks/>
          </p:cNvSpPr>
          <p:nvPr/>
        </p:nvSpPr>
        <p:spPr>
          <a:xfrm>
            <a:off x="623888" y="994229"/>
            <a:ext cx="5340350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และความคิดก้าวหน้า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05594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09A97-2CD1-1F1F-D742-16E0A2D17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959CE61-7895-6416-7E9D-5C5E09952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50" r="18050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9884EB-ED24-D668-AE7A-1FB4CF6117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584200"/>
            <a:ext cx="5472112" cy="693057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ความยั่งยืน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8981E4E-E86C-4CC6-E314-C27E1CC1F2B2}"/>
              </a:ext>
            </a:extLst>
          </p:cNvPr>
          <p:cNvSpPr txBox="1">
            <a:spLocks/>
          </p:cNvSpPr>
          <p:nvPr/>
        </p:nvSpPr>
        <p:spPr>
          <a:xfrm>
            <a:off x="623887" y="1688136"/>
            <a:ext cx="3745745" cy="240540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เขตผลิตไวน์ที่เขียวขจีที่สุดแห่งหนึ่งของออสเตรเลีย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ผลิตภัณฑ์เกษตรอินทรีย์และกระบวนชีวพลวัต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การแทรกแซงกรรมวิธีการผลิตไวน์เพียงเล็กน้อย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สายพันธุ์เหมาะกับสภาพอากาศ</a:t>
            </a:r>
          </a:p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การจัดการน้ำระดับชั้นนำของโลก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29B8813-4508-2215-C478-357D8B05EACE}"/>
              </a:ext>
            </a:extLst>
          </p:cNvPr>
          <p:cNvSpPr txBox="1">
            <a:spLocks/>
          </p:cNvSpPr>
          <p:nvPr/>
        </p:nvSpPr>
        <p:spPr>
          <a:xfrm>
            <a:off x="623887" y="4823731"/>
            <a:ext cx="4019365" cy="1648190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h-TH" sz="18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รู้หรือไม่</a:t>
            </a:r>
            <a:endParaRPr lang="en-AU" sz="18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0" indent="0"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เวลมีจำนวนไร่องุ่นแบบเกษตรอินทรีย์และชีวพลวัตที่ผ่านการรับรองมากที่สุดในออสเตรเลีย และเป็นอีกแห่งหนึ่งที่มีอัตราการใช้การพ่นและสารเคมีทางการเกษตรต่ำที่สุด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77540224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09A97-2CD1-1F1F-D742-16E0A2D17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959CE61-7895-6416-7E9D-5C5E09952D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440" r="17976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B8981E4E-E86C-4CC6-E314-C27E1CC1F2B2}"/>
              </a:ext>
            </a:extLst>
          </p:cNvPr>
          <p:cNvSpPr txBox="1">
            <a:spLocks/>
          </p:cNvSpPr>
          <p:nvPr/>
        </p:nvSpPr>
        <p:spPr>
          <a:xfrm>
            <a:off x="623887" y="2566442"/>
            <a:ext cx="3745745" cy="1011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8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ความร่วมมือ</a:t>
            </a:r>
          </a:p>
          <a:p>
            <a:pPr>
              <a:lnSpc>
                <a:spcPct val="98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การทดลอง</a:t>
            </a:r>
          </a:p>
          <a:p>
            <a:pPr>
              <a:lnSpc>
                <a:spcPct val="98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การปรับตัว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2CC911D-06A0-83AE-04B3-C46E3C6EE13F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5340350" cy="4100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 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D0431D-FB89-7951-B63C-2CC2572C7F06}"/>
              </a:ext>
            </a:extLst>
          </p:cNvPr>
          <p:cNvSpPr txBox="1">
            <a:spLocks/>
          </p:cNvSpPr>
          <p:nvPr/>
        </p:nvSpPr>
        <p:spPr>
          <a:xfrm>
            <a:off x="623888" y="994229"/>
            <a:ext cx="4838449" cy="69390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EE557B5-80A4-70DC-E1BC-E9E67B497A02}"/>
              </a:ext>
            </a:extLst>
          </p:cNvPr>
          <p:cNvSpPr txBox="1">
            <a:spLocks/>
          </p:cNvSpPr>
          <p:nvPr/>
        </p:nvSpPr>
        <p:spPr>
          <a:xfrm>
            <a:off x="623887" y="3760242"/>
            <a:ext cx="3745745" cy="1011521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8000"/>
              </a:lnSpc>
              <a:buNone/>
            </a:pPr>
            <a:r>
              <a:rPr lang="th-TH" sz="18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แนวโน้มหลัก</a:t>
            </a:r>
            <a:endParaRPr lang="en-AU" sz="18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8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การแทรกแซงน้อย</a:t>
            </a:r>
          </a:p>
          <a:p>
            <a:pPr>
              <a:lnSpc>
                <a:spcPct val="98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ฟื้นฟูเทคนิคเก่าแก่</a:t>
            </a:r>
          </a:p>
          <a:p>
            <a:pPr>
              <a:lnSpc>
                <a:spcPct val="98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นำเสนอลักษณะของไวน์แต่ละประเภท และอิทธิพลของแตร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8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เก็บองุ่นเร็วและใช้ถังโอ๊กใหม่น้อยลงเพื่อผลิตไวน์ที่สดใหม่ และลักษณะสัมผัสเบา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45167987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F1CEEF7-D38F-1BEC-28A1-EC2B9620DF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958846E-2E15-56F6-2216-AEB4A6950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รสชาติของแมคลาเรน เวล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F268-D45B-B12B-AE2C-C6A0286E2C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พันธุ์องุ่นที่โด่งดัง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45911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F7AD0FA-65FA-4942-45D7-FFF5F21537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8409" y="1778557"/>
            <a:ext cx="1270924" cy="3847526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059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6217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8" y="542225"/>
            <a:ext cx="5245980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th-TH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</a:pPr>
            <a: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TOP 5 VARIETIES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378034"/>
            <a:ext cx="1842968" cy="13234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4639370"/>
            <a:ext cx="1842968" cy="2339102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th-TH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เกรอนา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379866" y="4084438"/>
            <a:ext cx="139512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6837375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86756" y="4019454"/>
            <a:ext cx="18169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2899543" y="3910450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767F01D7-8924-F112-2EAE-63A6DEF5B1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3876" y="1770536"/>
            <a:ext cx="1270924" cy="38475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1252610" y="4049270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661E53-23F6-B249-2641-F364E8BBFF7A}"/>
              </a:ext>
            </a:extLst>
          </p:cNvPr>
          <p:cNvSpPr txBox="1"/>
          <p:nvPr/>
        </p:nvSpPr>
        <p:spPr>
          <a:xfrm>
            <a:off x="2944755" y="5378034"/>
            <a:ext cx="1842968" cy="16004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19%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</a:p>
          <a:p>
            <a:pPr>
              <a:lnSpc>
                <a:spcPct val="82000"/>
              </a:lnSpc>
            </a:pP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304226" y="2347835"/>
            <a:ext cx="2821600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ไม่มีรูปแบบตายตัวเนื่องจากเปลี่ยนไปตามสภาพแวดล้อมและประเภทของดิน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  <a:endCxn id="26" idx="2"/>
          </p:cNvCxnSpPr>
          <p:nvPr/>
        </p:nvCxnSpPr>
        <p:spPr>
          <a:xfrm>
            <a:off x="6735746" y="1898078"/>
            <a:ext cx="2039007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705338" y="3033822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705338" y="33682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8774753" y="606114"/>
            <a:ext cx="2583929" cy="258392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883993" y="1550234"/>
            <a:ext cx="2365447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สัญลักษณ์ของแมคลาเรน เวล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66857" y="4074216"/>
            <a:ext cx="319306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3972988" y="5106815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FC2DDB0-E561-61CC-8D36-A912F346560F}"/>
              </a:ext>
            </a:extLst>
          </p:cNvPr>
          <p:cNvCxnSpPr>
            <a:cxnSpLocks/>
          </p:cNvCxnSpPr>
          <p:nvPr/>
        </p:nvCxnSpPr>
        <p:spPr>
          <a:xfrm>
            <a:off x="3972988" y="5106815"/>
            <a:ext cx="185912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0A14EC7-8114-35DE-3C4F-31156DBACCEF}"/>
              </a:ext>
            </a:extLst>
          </p:cNvPr>
          <p:cNvSpPr txBox="1"/>
          <p:nvPr/>
        </p:nvSpPr>
        <p:spPr>
          <a:xfrm>
            <a:off x="9686317" y="4482347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ชะเอม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มะกอกดำ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ดาร์ก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็ต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8101AB9-3D12-A3D1-F2C5-198FC1CFB4F8}"/>
              </a:ext>
            </a:extLst>
          </p:cNvPr>
          <p:cNvCxnSpPr>
            <a:cxnSpLocks/>
          </p:cNvCxnSpPr>
          <p:nvPr/>
        </p:nvCxnSpPr>
        <p:spPr>
          <a:xfrm>
            <a:off x="10150989" y="407421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15FF0B7-EAB1-C710-323B-374024399DF6}"/>
              </a:ext>
            </a:extLst>
          </p:cNvPr>
          <p:cNvSpPr txBox="1"/>
          <p:nvPr/>
        </p:nvSpPr>
        <p:spPr>
          <a:xfrm>
            <a:off x="448494" y="4612666"/>
            <a:ext cx="2462475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องุ่นลูกเล็กกว่า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= ไวน์รสชาติซับซ้อนและเข้มข้น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CA38DB-6A8C-77A4-CF65-D548324C2771}"/>
              </a:ext>
            </a:extLst>
          </p:cNvPr>
          <p:cNvCxnSpPr>
            <a:cxnSpLocks/>
          </p:cNvCxnSpPr>
          <p:nvPr/>
        </p:nvCxnSpPr>
        <p:spPr>
          <a:xfrm>
            <a:off x="1706519" y="39674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C2B78B-FE21-E122-0140-C04CF084FB21}"/>
              </a:ext>
            </a:extLst>
          </p:cNvPr>
          <p:cNvCxnSpPr>
            <a:cxnSpLocks/>
          </p:cNvCxnSpPr>
          <p:nvPr/>
        </p:nvCxnSpPr>
        <p:spPr>
          <a:xfrm>
            <a:off x="1706519" y="3967427"/>
            <a:ext cx="40751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339CDFB-A119-4786-FB91-9EE8722292E3}"/>
              </a:ext>
            </a:extLst>
          </p:cNvPr>
          <p:cNvSpPr txBox="1"/>
          <p:nvPr/>
        </p:nvSpPr>
        <p:spPr>
          <a:xfrm>
            <a:off x="2741751" y="5737523"/>
            <a:ext cx="2462475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เก็บไว้ได้นานกว่า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สำหรับชีรา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ที่มีศักยภาพในการเก็บ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365034" y="1833115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729177" y="1830213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93320" y="1830213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457463" y="1830213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821987" y="1830213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86511" y="1830213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544856" y="1830213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915558" y="1830213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80082" y="1830213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589926" y="2277406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365034" y="2891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729177" y="288891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93320" y="288891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457463" y="288891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821987" y="28889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86511" y="28889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544856" y="28889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915558" y="28889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80082" y="28889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365034" y="37320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729177" y="37291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93320" y="37291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457463" y="3729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821987" y="3729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86511" y="3729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544856" y="3729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915558" y="3729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80082" y="3729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365034" y="45723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729177" y="45694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93320" y="45694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457463" y="45694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821987" y="45694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86511" y="45694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544856" y="45694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915558" y="45694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80082" y="45694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365034" y="49183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729177" y="49154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93320" y="49154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457463" y="49154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821987" y="491542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86511" y="491542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544856" y="491542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915558" y="491542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80082" y="491542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365034" y="61787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729177" y="61758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93320" y="61758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457463" y="61758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267002" y="587558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829884" y="587558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422329" y="214134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365034" y="529746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729177" y="52945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93320" y="52945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457463" y="52945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821987" y="52945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86511" y="52945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544856" y="52945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915558" y="52945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80082" y="52945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814033" y="61758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5272128" y="617586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354AA5D-7F47-A023-7E26-18D5673C73C4}"/>
              </a:ext>
            </a:extLst>
          </p:cNvPr>
          <p:cNvSpPr/>
          <p:nvPr/>
        </p:nvSpPr>
        <p:spPr>
          <a:xfrm>
            <a:off x="4544856" y="61660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0A5F238-68A1-8C38-DFFB-FFC078723184}"/>
              </a:ext>
            </a:extLst>
          </p:cNvPr>
          <p:cNvSpPr txBox="1"/>
          <p:nvPr/>
        </p:nvSpPr>
        <p:spPr>
          <a:xfrm>
            <a:off x="3958321" y="5887343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95B3C8-A640-660A-44DB-F253131EEFAC}"/>
              </a:ext>
            </a:extLst>
          </p:cNvPr>
          <p:cNvGrpSpPr/>
          <p:nvPr/>
        </p:nvGrpSpPr>
        <p:grpSpPr>
          <a:xfrm>
            <a:off x="4912575" y="6175768"/>
            <a:ext cx="278634" cy="272668"/>
            <a:chOff x="8032638" y="5926610"/>
            <a:chExt cx="278634" cy="272668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F9499AA-4A4E-7F38-E741-B27DC85A68D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3AA35E5-9A91-826C-1C12-3F672BF898BA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49BB37-4459-6DB8-00F4-64966C5E4F18}"/>
              </a:ext>
            </a:extLst>
          </p:cNvPr>
          <p:cNvGrpSpPr/>
          <p:nvPr/>
        </p:nvGrpSpPr>
        <p:grpSpPr>
          <a:xfrm rot="10800000">
            <a:off x="4186861" y="6175768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8BE95BC-8103-FB7F-C41A-5304399ABFB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E0B6FBD8-67B4-07DC-9FEB-2EAA0778DD0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0C29C2E3-A593-4E35-B51C-850164C44C9B}"/>
              </a:ext>
            </a:extLst>
          </p:cNvPr>
          <p:cNvSpPr txBox="1"/>
          <p:nvPr/>
        </p:nvSpPr>
        <p:spPr>
          <a:xfrm>
            <a:off x="576828" y="181985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6BC27CB-5E45-185D-B0A7-FCDBEC5AAF27}"/>
              </a:ext>
            </a:extLst>
          </p:cNvPr>
          <p:cNvCxnSpPr>
            <a:cxnSpLocks/>
          </p:cNvCxnSpPr>
          <p:nvPr/>
        </p:nvCxnSpPr>
        <p:spPr>
          <a:xfrm>
            <a:off x="847374" y="198246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FFECDDE0-9045-1700-61D2-8276BDC451A7}"/>
              </a:ext>
            </a:extLst>
          </p:cNvPr>
          <p:cNvSpPr txBox="1"/>
          <p:nvPr/>
        </p:nvSpPr>
        <p:spPr>
          <a:xfrm>
            <a:off x="576827" y="2720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3D2B7224-0B26-5550-A10A-39A40A3D3E80}"/>
              </a:ext>
            </a:extLst>
          </p:cNvPr>
          <p:cNvSpPr txBox="1"/>
          <p:nvPr/>
        </p:nvSpPr>
        <p:spPr>
          <a:xfrm>
            <a:off x="2256471" y="25779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9888D863-E530-0DCB-E5F1-08080589F0C0}"/>
              </a:ext>
            </a:extLst>
          </p:cNvPr>
          <p:cNvSpPr txBox="1"/>
          <p:nvPr/>
        </p:nvSpPr>
        <p:spPr>
          <a:xfrm>
            <a:off x="3526222" y="25779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40DB582C-C93E-BEB2-11F1-0532690E1DCB}"/>
              </a:ext>
            </a:extLst>
          </p:cNvPr>
          <p:cNvSpPr txBox="1"/>
          <p:nvPr/>
        </p:nvSpPr>
        <p:spPr>
          <a:xfrm>
            <a:off x="4819353" y="257792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9E426489-E520-C2F6-8844-3A8E15C99D25}"/>
              </a:ext>
            </a:extLst>
          </p:cNvPr>
          <p:cNvSpPr txBox="1"/>
          <p:nvPr/>
        </p:nvSpPr>
        <p:spPr>
          <a:xfrm>
            <a:off x="2256471" y="33605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1731E8F5-7DDA-4D7E-5529-AF99DDD1F9AB}"/>
              </a:ext>
            </a:extLst>
          </p:cNvPr>
          <p:cNvSpPr txBox="1"/>
          <p:nvPr/>
        </p:nvSpPr>
        <p:spPr>
          <a:xfrm>
            <a:off x="3377039" y="336051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23A20280-D4AB-9262-D71B-D9C34461701A}"/>
              </a:ext>
            </a:extLst>
          </p:cNvPr>
          <p:cNvSpPr txBox="1"/>
          <p:nvPr/>
        </p:nvSpPr>
        <p:spPr>
          <a:xfrm>
            <a:off x="4819353" y="33605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7676627-D56D-5767-464C-16E4C1570EBB}"/>
              </a:ext>
            </a:extLst>
          </p:cNvPr>
          <p:cNvCxnSpPr>
            <a:cxnSpLocks/>
          </p:cNvCxnSpPr>
          <p:nvPr/>
        </p:nvCxnSpPr>
        <p:spPr>
          <a:xfrm>
            <a:off x="1681202" y="3020019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EF52C09F-12C5-C5CA-73BE-E61DACE4DF0C}"/>
              </a:ext>
            </a:extLst>
          </p:cNvPr>
          <p:cNvSpPr txBox="1"/>
          <p:nvPr/>
        </p:nvSpPr>
        <p:spPr>
          <a:xfrm>
            <a:off x="576827" y="370101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5F5CCD1-07FD-7F13-EBEE-32BB3C64D19E}"/>
              </a:ext>
            </a:extLst>
          </p:cNvPr>
          <p:cNvCxnSpPr>
            <a:cxnSpLocks/>
          </p:cNvCxnSpPr>
          <p:nvPr/>
        </p:nvCxnSpPr>
        <p:spPr>
          <a:xfrm>
            <a:off x="1536802" y="3891170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C11D2923-313B-EAC5-0F93-A44689AB6099}"/>
              </a:ext>
            </a:extLst>
          </p:cNvPr>
          <p:cNvSpPr txBox="1"/>
          <p:nvPr/>
        </p:nvSpPr>
        <p:spPr>
          <a:xfrm>
            <a:off x="2130423" y="4200774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88B95BD0-2129-1B7C-A749-6A0A911F07F8}"/>
              </a:ext>
            </a:extLst>
          </p:cNvPr>
          <p:cNvSpPr txBox="1"/>
          <p:nvPr/>
        </p:nvSpPr>
        <p:spPr>
          <a:xfrm>
            <a:off x="3377039" y="420077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75C9775F-12DF-600E-F91C-67C8F1F2F4A9}"/>
              </a:ext>
            </a:extLst>
          </p:cNvPr>
          <p:cNvSpPr txBox="1"/>
          <p:nvPr/>
        </p:nvSpPr>
        <p:spPr>
          <a:xfrm>
            <a:off x="4819353" y="420077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F90BECEE-9FE1-B22E-A838-D629F73CE25F}"/>
              </a:ext>
            </a:extLst>
          </p:cNvPr>
          <p:cNvSpPr txBox="1"/>
          <p:nvPr/>
        </p:nvSpPr>
        <p:spPr>
          <a:xfrm>
            <a:off x="576826" y="4563558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47D0ED4-9D13-CF97-1410-7CC03E8BFF1C}"/>
              </a:ext>
            </a:extLst>
          </p:cNvPr>
          <p:cNvCxnSpPr>
            <a:cxnSpLocks/>
          </p:cNvCxnSpPr>
          <p:nvPr/>
        </p:nvCxnSpPr>
        <p:spPr>
          <a:xfrm>
            <a:off x="1048360" y="4731429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3E214D1B-3A0E-40BF-1130-F6ACE759222C}"/>
              </a:ext>
            </a:extLst>
          </p:cNvPr>
          <p:cNvSpPr txBox="1"/>
          <p:nvPr/>
        </p:nvSpPr>
        <p:spPr>
          <a:xfrm>
            <a:off x="576827" y="528150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BEE88CD1-8065-27D0-8CF4-48FA10B5D8DE}"/>
              </a:ext>
            </a:extLst>
          </p:cNvPr>
          <p:cNvCxnSpPr>
            <a:cxnSpLocks/>
          </p:cNvCxnSpPr>
          <p:nvPr/>
        </p:nvCxnSpPr>
        <p:spPr>
          <a:xfrm>
            <a:off x="2189945" y="544937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83AE9EE8-DE48-3717-897F-F4410B914688}"/>
              </a:ext>
            </a:extLst>
          </p:cNvPr>
          <p:cNvSpPr txBox="1"/>
          <p:nvPr/>
        </p:nvSpPr>
        <p:spPr>
          <a:xfrm>
            <a:off x="592084" y="6130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2698385-A83F-6586-0F63-C67833104799}"/>
              </a:ext>
            </a:extLst>
          </p:cNvPr>
          <p:cNvCxnSpPr>
            <a:cxnSpLocks/>
          </p:cNvCxnSpPr>
          <p:nvPr/>
        </p:nvCxnSpPr>
        <p:spPr>
          <a:xfrm>
            <a:off x="1551317" y="6319670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CC92C2C6-A819-0046-E508-029645380069}"/>
              </a:ext>
            </a:extLst>
          </p:cNvPr>
          <p:cNvSpPr txBox="1"/>
          <p:nvPr/>
        </p:nvSpPr>
        <p:spPr>
          <a:xfrm>
            <a:off x="576827" y="4901797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E02F1DA-A31C-7463-7EDF-794B5F0E6B87}"/>
              </a:ext>
            </a:extLst>
          </p:cNvPr>
          <p:cNvCxnSpPr>
            <a:cxnSpLocks/>
          </p:cNvCxnSpPr>
          <p:nvPr/>
        </p:nvCxnSpPr>
        <p:spPr>
          <a:xfrm>
            <a:off x="2189945" y="5069668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412383-A1DB-F694-FEF0-DB379ADD8B31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668167"/>
            <a:ext cx="23074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2910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th-TH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825373" y="629294"/>
            <a:ext cx="2736914" cy="2736914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276008" y="1153481"/>
            <a:ext cx="1835644" cy="168853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ตัวอย่างที่ดีมักมาจากพื้นที่ปลูกองุ่นในภูมิอากาศเย็นและในปีที่อากาศไม่หนาวจัด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278551" y="4456327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็ต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ชะเอม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พริกหวานลูกใหญ่สีเขียว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791704" y="4241041"/>
            <a:ext cx="37962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791704" y="4241041"/>
            <a:ext cx="0" cy="2152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672778" y="5363113"/>
            <a:ext cx="2645627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ลักษณะสัมผัสหนัก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รสชาติเข้มข้น เก็บไว้เป็นเวลานานได้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56FD87-2204-D2A5-D147-4AEF1AEBBFA3}"/>
              </a:ext>
            </a:extLst>
          </p:cNvPr>
          <p:cNvCxnSpPr>
            <a:cxnSpLocks/>
          </p:cNvCxnSpPr>
          <p:nvPr/>
        </p:nvCxnSpPr>
        <p:spPr>
          <a:xfrm>
            <a:off x="8995592" y="492416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9193830" y="3364562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48F24C-F118-5311-3095-6DFADDB15377}"/>
              </a:ext>
            </a:extLst>
          </p:cNvPr>
          <p:cNvCxnSpPr>
            <a:cxnSpLocks/>
          </p:cNvCxnSpPr>
          <p:nvPr/>
        </p:nvCxnSpPr>
        <p:spPr>
          <a:xfrm>
            <a:off x="6886350" y="4926741"/>
            <a:ext cx="21092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19D2FD2-8F4D-3B03-7958-7476433A7718}"/>
              </a:ext>
            </a:extLst>
          </p:cNvPr>
          <p:cNvCxnSpPr>
            <a:cxnSpLocks/>
          </p:cNvCxnSpPr>
          <p:nvPr/>
        </p:nvCxnSpPr>
        <p:spPr>
          <a:xfrm>
            <a:off x="3421639" y="3668893"/>
            <a:ext cx="217035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86E557-F4C7-FDFE-2B30-61DE66E68FCA}"/>
              </a:ext>
            </a:extLst>
          </p:cNvPr>
          <p:cNvCxnSpPr>
            <a:cxnSpLocks/>
          </p:cNvCxnSpPr>
          <p:nvPr/>
        </p:nvCxnSpPr>
        <p:spPr>
          <a:xfrm>
            <a:off x="3436621" y="3432631"/>
            <a:ext cx="0" cy="23626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1930400" y="2822351"/>
            <a:ext cx="3004455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ไวน์แห่งความอุดมสมบูรณ์ที่ให้กลิ่นรสหลากหลายชั้น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57278" y="1896867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721421" y="1893965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85564" y="1893965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49707" y="1893965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814231" y="1893965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78755" y="1893965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537100" y="1893965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907802" y="1893965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72326" y="1893965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111165" y="2341158"/>
            <a:ext cx="211432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th-TH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57278" y="29290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721421" y="29261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85564" y="29261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49707" y="29261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814231" y="29261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78755" y="29261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537100" y="29261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907802" y="29261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72326" y="29261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57278" y="38099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721421" y="38070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85564" y="38070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49707" y="38070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814231" y="38070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78755" y="38070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537100" y="38070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907802" y="38070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72326" y="38070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57278" y="46361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721421" y="46332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85564" y="46332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49707" y="46332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814231" y="4633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78755" y="4633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537100" y="4633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907802" y="4633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72326" y="463327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57278" y="49821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721421" y="49792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85564" y="49792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49707" y="49792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814231" y="49792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78755" y="49792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537100" y="49792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907802" y="49792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72326" y="49792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57278" y="623904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721421" y="623614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85564" y="62361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449707" y="62361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814231" y="62361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537100" y="62361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72326" y="623614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59246" y="59576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950565" y="5957486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822128" y="595764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691433" y="220509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57278" y="536130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721421" y="53584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85564" y="53584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49707" y="53584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814231" y="5358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78755" y="5358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537100" y="5358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907802" y="5358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72326" y="53584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904819" y="6245911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4179105" y="6245911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75738763-8F42-C75A-289D-3BAB30AD0666}"/>
              </a:ext>
            </a:extLst>
          </p:cNvPr>
          <p:cNvSpPr txBox="1"/>
          <p:nvPr/>
        </p:nvSpPr>
        <p:spPr>
          <a:xfrm>
            <a:off x="608093" y="1874967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AB5089B-4F4A-D2B3-CAE0-54AD8EEF14C5}"/>
              </a:ext>
            </a:extLst>
          </p:cNvPr>
          <p:cNvCxnSpPr>
            <a:cxnSpLocks/>
          </p:cNvCxnSpPr>
          <p:nvPr/>
        </p:nvCxnSpPr>
        <p:spPr>
          <a:xfrm>
            <a:off x="878639" y="2037583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1DC51850-A7F1-9AF4-81ED-18FF8F935846}"/>
              </a:ext>
            </a:extLst>
          </p:cNvPr>
          <p:cNvSpPr txBox="1"/>
          <p:nvPr/>
        </p:nvSpPr>
        <p:spPr>
          <a:xfrm>
            <a:off x="608092" y="277585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471790A-6BE9-7C02-0A5D-BB71C83E69A5}"/>
              </a:ext>
            </a:extLst>
          </p:cNvPr>
          <p:cNvSpPr txBox="1"/>
          <p:nvPr/>
        </p:nvSpPr>
        <p:spPr>
          <a:xfrm>
            <a:off x="2287736" y="25753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6BD25D82-DFE7-5B6E-75C7-04D20306E88E}"/>
              </a:ext>
            </a:extLst>
          </p:cNvPr>
          <p:cNvSpPr txBox="1"/>
          <p:nvPr/>
        </p:nvSpPr>
        <p:spPr>
          <a:xfrm>
            <a:off x="3557487" y="25753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21D37FAB-0C64-9A2B-4EF7-CFA6F2C27CB9}"/>
              </a:ext>
            </a:extLst>
          </p:cNvPr>
          <p:cNvSpPr txBox="1"/>
          <p:nvPr/>
        </p:nvSpPr>
        <p:spPr>
          <a:xfrm>
            <a:off x="4850618" y="257537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85F0015D-BF6C-0A8B-6E2F-843801F41F16}"/>
              </a:ext>
            </a:extLst>
          </p:cNvPr>
          <p:cNvSpPr txBox="1"/>
          <p:nvPr/>
        </p:nvSpPr>
        <p:spPr>
          <a:xfrm>
            <a:off x="2287736" y="34156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145227A2-0F7B-19E8-6C6B-DFA6782102C9}"/>
              </a:ext>
            </a:extLst>
          </p:cNvPr>
          <p:cNvSpPr txBox="1"/>
          <p:nvPr/>
        </p:nvSpPr>
        <p:spPr>
          <a:xfrm>
            <a:off x="3408304" y="3415630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886D411-7136-9CEE-8807-47238F96C19C}"/>
              </a:ext>
            </a:extLst>
          </p:cNvPr>
          <p:cNvSpPr txBox="1"/>
          <p:nvPr/>
        </p:nvSpPr>
        <p:spPr>
          <a:xfrm>
            <a:off x="4850618" y="34156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0B9A925-B6E9-3019-9800-23B0F70AADB1}"/>
              </a:ext>
            </a:extLst>
          </p:cNvPr>
          <p:cNvCxnSpPr>
            <a:cxnSpLocks/>
          </p:cNvCxnSpPr>
          <p:nvPr/>
        </p:nvCxnSpPr>
        <p:spPr>
          <a:xfrm>
            <a:off x="1712467" y="3075134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itle 2">
            <a:extLst>
              <a:ext uri="{FF2B5EF4-FFF2-40B4-BE49-F238E27FC236}">
                <a16:creationId xmlns:a16="http://schemas.microsoft.com/office/drawing/2014/main" id="{8321428F-91A2-D74F-4B74-F9CD0BDC426E}"/>
              </a:ext>
            </a:extLst>
          </p:cNvPr>
          <p:cNvSpPr txBox="1"/>
          <p:nvPr/>
        </p:nvSpPr>
        <p:spPr>
          <a:xfrm>
            <a:off x="608092" y="375612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D9D1865-794D-AD37-B75F-E05EB8C330CD}"/>
              </a:ext>
            </a:extLst>
          </p:cNvPr>
          <p:cNvCxnSpPr>
            <a:cxnSpLocks/>
          </p:cNvCxnSpPr>
          <p:nvPr/>
        </p:nvCxnSpPr>
        <p:spPr>
          <a:xfrm>
            <a:off x="1568067" y="3946285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AEE456A1-72C2-B659-D3C6-4FA7E664735F}"/>
              </a:ext>
            </a:extLst>
          </p:cNvPr>
          <p:cNvSpPr txBox="1"/>
          <p:nvPr/>
        </p:nvSpPr>
        <p:spPr>
          <a:xfrm>
            <a:off x="2161688" y="4255889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444254AB-25F5-2743-615E-A26F0FBA7EC0}"/>
              </a:ext>
            </a:extLst>
          </p:cNvPr>
          <p:cNvSpPr txBox="1"/>
          <p:nvPr/>
        </p:nvSpPr>
        <p:spPr>
          <a:xfrm>
            <a:off x="3408304" y="425588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B0BA447D-7324-700B-3780-258D3A5FA7EA}"/>
              </a:ext>
            </a:extLst>
          </p:cNvPr>
          <p:cNvSpPr txBox="1"/>
          <p:nvPr/>
        </p:nvSpPr>
        <p:spPr>
          <a:xfrm>
            <a:off x="4850618" y="425588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4A6B3B48-06DC-F874-63F0-19B0830F4C5F}"/>
              </a:ext>
            </a:extLst>
          </p:cNvPr>
          <p:cNvSpPr txBox="1"/>
          <p:nvPr/>
        </p:nvSpPr>
        <p:spPr>
          <a:xfrm>
            <a:off x="608091" y="4618673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8320ECE-24C8-3070-47CD-606C8AE2C2FF}"/>
              </a:ext>
            </a:extLst>
          </p:cNvPr>
          <p:cNvCxnSpPr>
            <a:cxnSpLocks/>
          </p:cNvCxnSpPr>
          <p:nvPr/>
        </p:nvCxnSpPr>
        <p:spPr>
          <a:xfrm>
            <a:off x="1079625" y="4786544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2">
            <a:extLst>
              <a:ext uri="{FF2B5EF4-FFF2-40B4-BE49-F238E27FC236}">
                <a16:creationId xmlns:a16="http://schemas.microsoft.com/office/drawing/2014/main" id="{DB05AE16-7258-617A-AFBB-3E4C2EEFA155}"/>
              </a:ext>
            </a:extLst>
          </p:cNvPr>
          <p:cNvSpPr txBox="1"/>
          <p:nvPr/>
        </p:nvSpPr>
        <p:spPr>
          <a:xfrm>
            <a:off x="608092" y="533662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0531DC5D-DA82-818A-C731-84CCF92BD3E1}"/>
              </a:ext>
            </a:extLst>
          </p:cNvPr>
          <p:cNvCxnSpPr>
            <a:cxnSpLocks/>
          </p:cNvCxnSpPr>
          <p:nvPr/>
        </p:nvCxnSpPr>
        <p:spPr>
          <a:xfrm>
            <a:off x="2221210" y="550449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093D47BF-45C8-D2DB-050D-54F098F02D83}"/>
              </a:ext>
            </a:extLst>
          </p:cNvPr>
          <p:cNvSpPr txBox="1"/>
          <p:nvPr/>
        </p:nvSpPr>
        <p:spPr>
          <a:xfrm>
            <a:off x="623349" y="61853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C2505D31-95B4-BD11-A9BC-45788EF4AD1E}"/>
              </a:ext>
            </a:extLst>
          </p:cNvPr>
          <p:cNvCxnSpPr>
            <a:cxnSpLocks/>
          </p:cNvCxnSpPr>
          <p:nvPr/>
        </p:nvCxnSpPr>
        <p:spPr>
          <a:xfrm>
            <a:off x="1582582" y="6374785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284B088C-D463-6D66-00F6-2B2AD85687F9}"/>
              </a:ext>
            </a:extLst>
          </p:cNvPr>
          <p:cNvSpPr txBox="1"/>
          <p:nvPr/>
        </p:nvSpPr>
        <p:spPr>
          <a:xfrm>
            <a:off x="608092" y="4956912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D70EEA1F-4962-65FE-E6F5-8CBE556595E0}"/>
              </a:ext>
            </a:extLst>
          </p:cNvPr>
          <p:cNvCxnSpPr>
            <a:cxnSpLocks/>
          </p:cNvCxnSpPr>
          <p:nvPr/>
        </p:nvCxnSpPr>
        <p:spPr>
          <a:xfrm>
            <a:off x="2221210" y="5124783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3224030" y="4258888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291017A-AAC1-2366-20F9-8813A1A9D3D5}"/>
              </a:ext>
            </a:extLst>
          </p:cNvPr>
          <p:cNvSpPr/>
          <p:nvPr/>
        </p:nvSpPr>
        <p:spPr>
          <a:xfrm>
            <a:off x="2271506" y="4544139"/>
            <a:ext cx="1905051" cy="1905051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2910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</a:p>
          <a:p>
            <a:pPr>
              <a:lnSpc>
                <a:spcPct val="82000"/>
              </a:lnSpc>
            </a:pP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th-TH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</a:pP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896062"/>
            <a:ext cx="2805709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เหมาะกับเขตผลิตไวน์นี้ และผลิตไวน์หลากหลายชนิด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065623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561585"/>
            <a:ext cx="0" cy="45666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010625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845072"/>
            <a:ext cx="2427900" cy="24279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09225" y="1623698"/>
            <a:ext cx="2425021" cy="78162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เคยถูกมองข้าม </a:t>
            </a:r>
          </a:p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ปัจจุบันคือดาวดวงเด่น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3224030" y="4258888"/>
            <a:ext cx="273129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</p:cNvCxnSpPr>
          <p:nvPr/>
        </p:nvCxnSpPr>
        <p:spPr>
          <a:xfrm>
            <a:off x="6992983" y="4169199"/>
            <a:ext cx="338143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85B22D7-BA50-71EC-80D1-9672EB602335}"/>
              </a:ext>
            </a:extLst>
          </p:cNvPr>
          <p:cNvSpPr txBox="1"/>
          <p:nvPr/>
        </p:nvSpPr>
        <p:spPr>
          <a:xfrm>
            <a:off x="9920494" y="4614791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สีเข้ม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พริกไทยขาว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380002" y="4169199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2166866" y="5331270"/>
            <a:ext cx="2114329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ต้นองุ่นที่อายุมากที่สุด   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ปลูกในช่วงปลายปี 1800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35" y="595639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b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299168" y="1848195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63311" y="1845293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27454" y="1845293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391597" y="1845293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56121" y="1845293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20645" y="1845293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78990" y="1845293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49692" y="1845293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14216" y="1845293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663311" y="2292486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เกรอนา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</a:t>
            </a:r>
            <a:endParaRPr lang="th-TH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299168" y="28735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63311" y="28706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27454" y="28706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391597" y="28706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56121" y="28706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20645" y="28706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78990" y="28706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49692" y="28706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14216" y="28706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299168" y="371381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63311" y="37109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27454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391597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56121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20645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78990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49692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14216" y="371091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299168" y="455407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63311" y="4551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27454" y="4551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391597" y="4551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56121" y="455116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20645" y="45511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78990" y="45511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49692" y="45511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14216" y="455116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299168" y="490006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63311" y="48971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27454" y="48971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391597" y="48971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56121" y="48971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20645" y="48971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478990" y="48971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49692" y="48971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14216" y="48971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299168" y="616050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63311" y="61575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27454" y="615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391597" y="615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756121" y="615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5214216" y="615759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201136" y="58428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958632" y="5847485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64018" y="584281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522230" y="215642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299168" y="52792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63311" y="52763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27454" y="52763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391597" y="52763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56121" y="52763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20645" y="52763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78990" y="52763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49692" y="52763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14216" y="527630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203ECDB-818C-98F6-D025-8B5BE5636D69}"/>
              </a:ext>
            </a:extLst>
          </p:cNvPr>
          <p:cNvSpPr/>
          <p:nvPr/>
        </p:nvSpPr>
        <p:spPr>
          <a:xfrm>
            <a:off x="4486940" y="614773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E75B25-E3DE-F7AF-C4F5-FBFA96A2BB34}"/>
              </a:ext>
            </a:extLst>
          </p:cNvPr>
          <p:cNvGrpSpPr/>
          <p:nvPr/>
        </p:nvGrpSpPr>
        <p:grpSpPr>
          <a:xfrm>
            <a:off x="4854659" y="6157506"/>
            <a:ext cx="278634" cy="272668"/>
            <a:chOff x="8032638" y="5926610"/>
            <a:chExt cx="278634" cy="27266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60CCF46-598D-F960-66ED-9F9736F705B2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8E7D673-ED9C-F765-3C04-27E4303E1C6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27C2FB-9C2F-CA89-DF1D-B62EF584E1FD}"/>
              </a:ext>
            </a:extLst>
          </p:cNvPr>
          <p:cNvGrpSpPr/>
          <p:nvPr/>
        </p:nvGrpSpPr>
        <p:grpSpPr>
          <a:xfrm rot="10800000">
            <a:off x="4128945" y="6157506"/>
            <a:ext cx="278634" cy="272668"/>
            <a:chOff x="8032638" y="5926610"/>
            <a:chExt cx="278634" cy="272668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A3C5422-6BF7-76BF-338F-0F1F206A79A9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0BB72EF-7473-7F1C-8E97-37DD71C9F93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4983B3F0-8704-2434-E1B8-DBB04A8743B9}"/>
              </a:ext>
            </a:extLst>
          </p:cNvPr>
          <p:cNvSpPr txBox="1"/>
          <p:nvPr/>
        </p:nvSpPr>
        <p:spPr>
          <a:xfrm>
            <a:off x="521493" y="181072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A0AB4B9-3BB7-AF40-3168-A59E43C8C20B}"/>
              </a:ext>
            </a:extLst>
          </p:cNvPr>
          <p:cNvCxnSpPr>
            <a:cxnSpLocks/>
          </p:cNvCxnSpPr>
          <p:nvPr/>
        </p:nvCxnSpPr>
        <p:spPr>
          <a:xfrm>
            <a:off x="792039" y="197333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D2FC35B0-CF83-BCB4-AF5D-DD4104138FFD}"/>
              </a:ext>
            </a:extLst>
          </p:cNvPr>
          <p:cNvSpPr txBox="1"/>
          <p:nvPr/>
        </p:nvSpPr>
        <p:spPr>
          <a:xfrm>
            <a:off x="521492" y="271161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64FE88E-F8E6-77E3-12F9-724444F20E2C}"/>
              </a:ext>
            </a:extLst>
          </p:cNvPr>
          <p:cNvSpPr txBox="1"/>
          <p:nvPr/>
        </p:nvSpPr>
        <p:spPr>
          <a:xfrm>
            <a:off x="2201136" y="2552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9F43B358-3E81-DDF1-11AC-613B1BE5E7C6}"/>
              </a:ext>
            </a:extLst>
          </p:cNvPr>
          <p:cNvSpPr txBox="1"/>
          <p:nvPr/>
        </p:nvSpPr>
        <p:spPr>
          <a:xfrm>
            <a:off x="3470887" y="2552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3648BFFB-297D-3FF7-54F7-AA83428AD604}"/>
              </a:ext>
            </a:extLst>
          </p:cNvPr>
          <p:cNvSpPr txBox="1"/>
          <p:nvPr/>
        </p:nvSpPr>
        <p:spPr>
          <a:xfrm>
            <a:off x="4764018" y="25523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74A08877-23A5-C0F1-F0E5-DDF6F57DBB52}"/>
              </a:ext>
            </a:extLst>
          </p:cNvPr>
          <p:cNvSpPr txBox="1"/>
          <p:nvPr/>
        </p:nvSpPr>
        <p:spPr>
          <a:xfrm>
            <a:off x="2201136" y="33513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CA172812-A886-18C4-2780-474CE89536E2}"/>
              </a:ext>
            </a:extLst>
          </p:cNvPr>
          <p:cNvSpPr txBox="1"/>
          <p:nvPr/>
        </p:nvSpPr>
        <p:spPr>
          <a:xfrm>
            <a:off x="3321704" y="335138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2619E90E-CB70-AF7E-71F6-09D44E53DAD8}"/>
              </a:ext>
            </a:extLst>
          </p:cNvPr>
          <p:cNvSpPr txBox="1"/>
          <p:nvPr/>
        </p:nvSpPr>
        <p:spPr>
          <a:xfrm>
            <a:off x="4764018" y="335138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621EE44-C6D7-52A4-B9E1-0CB856A5B18A}"/>
              </a:ext>
            </a:extLst>
          </p:cNvPr>
          <p:cNvCxnSpPr>
            <a:cxnSpLocks/>
          </p:cNvCxnSpPr>
          <p:nvPr/>
        </p:nvCxnSpPr>
        <p:spPr>
          <a:xfrm>
            <a:off x="1625867" y="3010888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766BDBE2-E721-11F0-8B40-04DE4BEC3048}"/>
              </a:ext>
            </a:extLst>
          </p:cNvPr>
          <p:cNvSpPr txBox="1"/>
          <p:nvPr/>
        </p:nvSpPr>
        <p:spPr>
          <a:xfrm>
            <a:off x="521492" y="369187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50505C5-389F-6DE5-D3C6-64691D354032}"/>
              </a:ext>
            </a:extLst>
          </p:cNvPr>
          <p:cNvCxnSpPr>
            <a:cxnSpLocks/>
          </p:cNvCxnSpPr>
          <p:nvPr/>
        </p:nvCxnSpPr>
        <p:spPr>
          <a:xfrm>
            <a:off x="1481467" y="388203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71CE4B7A-1D0D-0FA2-DF14-9327F1C52F5F}"/>
              </a:ext>
            </a:extLst>
          </p:cNvPr>
          <p:cNvSpPr txBox="1"/>
          <p:nvPr/>
        </p:nvSpPr>
        <p:spPr>
          <a:xfrm>
            <a:off x="2075088" y="419164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8AB10E15-2EC1-07E3-31E5-C42457B0BE00}"/>
              </a:ext>
            </a:extLst>
          </p:cNvPr>
          <p:cNvSpPr txBox="1"/>
          <p:nvPr/>
        </p:nvSpPr>
        <p:spPr>
          <a:xfrm>
            <a:off x="3321704" y="419164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F49EA30A-125C-AA5E-61DA-E77E30C09500}"/>
              </a:ext>
            </a:extLst>
          </p:cNvPr>
          <p:cNvSpPr txBox="1"/>
          <p:nvPr/>
        </p:nvSpPr>
        <p:spPr>
          <a:xfrm>
            <a:off x="4764018" y="41916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7B7EAAA0-8DC0-1153-4C08-EF61E9C44CC1}"/>
              </a:ext>
            </a:extLst>
          </p:cNvPr>
          <p:cNvSpPr txBox="1"/>
          <p:nvPr/>
        </p:nvSpPr>
        <p:spPr>
          <a:xfrm>
            <a:off x="521491" y="4554427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C38365C-AAA2-F256-F8B7-A652B20C5155}"/>
              </a:ext>
            </a:extLst>
          </p:cNvPr>
          <p:cNvCxnSpPr>
            <a:cxnSpLocks/>
          </p:cNvCxnSpPr>
          <p:nvPr/>
        </p:nvCxnSpPr>
        <p:spPr>
          <a:xfrm>
            <a:off x="993025" y="4722298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2">
            <a:extLst>
              <a:ext uri="{FF2B5EF4-FFF2-40B4-BE49-F238E27FC236}">
                <a16:creationId xmlns:a16="http://schemas.microsoft.com/office/drawing/2014/main" id="{553B5752-1850-6848-6DEF-E8AA265CB4B0}"/>
              </a:ext>
            </a:extLst>
          </p:cNvPr>
          <p:cNvSpPr txBox="1"/>
          <p:nvPr/>
        </p:nvSpPr>
        <p:spPr>
          <a:xfrm>
            <a:off x="521492" y="527237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3A195E0-1C5D-9EF6-1770-FF9D20A7FC0E}"/>
              </a:ext>
            </a:extLst>
          </p:cNvPr>
          <p:cNvCxnSpPr>
            <a:cxnSpLocks/>
          </p:cNvCxnSpPr>
          <p:nvPr/>
        </p:nvCxnSpPr>
        <p:spPr>
          <a:xfrm>
            <a:off x="2134610" y="544024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2">
            <a:extLst>
              <a:ext uri="{FF2B5EF4-FFF2-40B4-BE49-F238E27FC236}">
                <a16:creationId xmlns:a16="http://schemas.microsoft.com/office/drawing/2014/main" id="{BDEDE771-CE8F-4789-E49F-D33781A21E21}"/>
              </a:ext>
            </a:extLst>
          </p:cNvPr>
          <p:cNvSpPr txBox="1"/>
          <p:nvPr/>
        </p:nvSpPr>
        <p:spPr>
          <a:xfrm>
            <a:off x="536749" y="612109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61E9CF3-E424-3879-8144-4048CDDAEADB}"/>
              </a:ext>
            </a:extLst>
          </p:cNvPr>
          <p:cNvCxnSpPr>
            <a:cxnSpLocks/>
          </p:cNvCxnSpPr>
          <p:nvPr/>
        </p:nvCxnSpPr>
        <p:spPr>
          <a:xfrm>
            <a:off x="1495982" y="631053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D315A556-7FB4-1E67-D8D8-84215156E705}"/>
              </a:ext>
            </a:extLst>
          </p:cNvPr>
          <p:cNvSpPr txBox="1"/>
          <p:nvPr/>
        </p:nvSpPr>
        <p:spPr>
          <a:xfrm>
            <a:off x="521492" y="489266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2F19D93-77C4-7DE9-BF1B-31978594B66D}"/>
              </a:ext>
            </a:extLst>
          </p:cNvPr>
          <p:cNvCxnSpPr>
            <a:cxnSpLocks/>
          </p:cNvCxnSpPr>
          <p:nvPr/>
        </p:nvCxnSpPr>
        <p:spPr>
          <a:xfrm>
            <a:off x="2134610" y="506053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79771" y="2426888"/>
            <a:ext cx="11864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</a:p>
          <a:p>
            <a:pPr>
              <a:lnSpc>
                <a:spcPct val="82000"/>
              </a:lnSpc>
            </a:pP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968171" y="3912433"/>
            <a:ext cx="280304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373300" y="1970941"/>
            <a:ext cx="3129847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ปลูกอย่างแพร่หลาย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ราคาจับต้องได้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และสไตล์แบบดื่มง่าย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6431" y="1444022"/>
            <a:ext cx="2116186" cy="2116186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270859" y="1915017"/>
            <a:ext cx="1535376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องุ่นขาวพันธุ์หลักที่ปลูกมากในเขตนี้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977672" y="2934142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5E7AFDC-42A4-951B-6EE4-248EC691B57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6630" y="1933074"/>
            <a:ext cx="796091" cy="2410043"/>
          </a:xfrm>
          <a:prstGeom prst="rect">
            <a:avLst/>
          </a:prstGeom>
        </p:spPr>
      </p:pic>
      <p:pic>
        <p:nvPicPr>
          <p:cNvPr id="28" name="Picture Placeholder 8">
            <a:extLst>
              <a:ext uri="{FF2B5EF4-FFF2-40B4-BE49-F238E27FC236}">
                <a16:creationId xmlns:a16="http://schemas.microsoft.com/office/drawing/2014/main" id="{E7541188-4C51-690F-D45F-77E9A55235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0573" y="1933074"/>
            <a:ext cx="796091" cy="2410043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F7AD0FA-65FA-4942-45D7-FFF5F21537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3208" y="1778557"/>
            <a:ext cx="855615" cy="2590243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2923" y="1778557"/>
            <a:ext cx="855615" cy="259024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สายพันธุ์ที่เกิดขึ้นใหม่และ </a:t>
            </a:r>
            <a:br>
              <a:rPr lang="en-US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เกิดขึ้นอีกครั้ง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8FBDD6-13EC-0BA5-1121-2E9476226743}"/>
              </a:ext>
            </a:extLst>
          </p:cNvPr>
          <p:cNvSpPr txBox="1"/>
          <p:nvPr/>
        </p:nvSpPr>
        <p:spPr>
          <a:xfrm rot="16200000">
            <a:off x="1228646" y="3306561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VERMENTINO</a:t>
            </a:r>
          </a:p>
        </p:txBody>
      </p:sp>
      <p:pic>
        <p:nvPicPr>
          <p:cNvPr id="21" name="Picture Placeholder 8">
            <a:extLst>
              <a:ext uri="{FF2B5EF4-FFF2-40B4-BE49-F238E27FC236}">
                <a16:creationId xmlns:a16="http://schemas.microsoft.com/office/drawing/2014/main" id="{8CA659AB-2B7E-F790-86C7-B57F960FCE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845" y="3570308"/>
            <a:ext cx="855615" cy="2590243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2029B30B-C5C8-3AC4-85E3-3836B21621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8752" y="3578329"/>
            <a:ext cx="855615" cy="2590243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6083855D-4F5D-72AD-E18D-418755961C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4504" y="3570308"/>
            <a:ext cx="855615" cy="2590243"/>
          </a:xfrm>
          <a:prstGeom prst="rect">
            <a:avLst/>
          </a:prstGeom>
        </p:spPr>
      </p:pic>
      <p:pic>
        <p:nvPicPr>
          <p:cNvPr id="29" name="Picture Placeholder 8">
            <a:extLst>
              <a:ext uri="{FF2B5EF4-FFF2-40B4-BE49-F238E27FC236}">
                <a16:creationId xmlns:a16="http://schemas.microsoft.com/office/drawing/2014/main" id="{D745D0B9-2B52-CFAA-B5F6-5D498950D3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7323" y="1778557"/>
            <a:ext cx="855615" cy="259024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774D4613-C690-72DE-F0C0-3B554304044D}"/>
              </a:ext>
            </a:extLst>
          </p:cNvPr>
          <p:cNvSpPr txBox="1"/>
          <p:nvPr/>
        </p:nvSpPr>
        <p:spPr>
          <a:xfrm rot="16200000">
            <a:off x="3217104" y="330656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FIANO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7448D6-E601-ECA9-30BF-1AEC5BB694CA}"/>
              </a:ext>
            </a:extLst>
          </p:cNvPr>
          <p:cNvSpPr txBox="1"/>
          <p:nvPr/>
        </p:nvSpPr>
        <p:spPr>
          <a:xfrm rot="16200000">
            <a:off x="5227333" y="3306562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SANGIOVESE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C0F140-14E1-29C5-3C30-3ED5CF04F8DE}"/>
              </a:ext>
            </a:extLst>
          </p:cNvPr>
          <p:cNvSpPr txBox="1"/>
          <p:nvPr/>
        </p:nvSpPr>
        <p:spPr>
          <a:xfrm rot="16200000">
            <a:off x="7411734" y="3306563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TEMPRANILLO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1CCC3E-FB99-CC85-BE3F-6EA3A7F889B3}"/>
              </a:ext>
            </a:extLst>
          </p:cNvPr>
          <p:cNvSpPr txBox="1"/>
          <p:nvPr/>
        </p:nvSpPr>
        <p:spPr>
          <a:xfrm rot="16200000">
            <a:off x="9320364" y="3306563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ZINFANDEL</a:t>
            </a:r>
          </a:p>
        </p:txBody>
      </p:sp>
      <p:pic>
        <p:nvPicPr>
          <p:cNvPr id="34" name="Picture Placeholder 8">
            <a:extLst>
              <a:ext uri="{FF2B5EF4-FFF2-40B4-BE49-F238E27FC236}">
                <a16:creationId xmlns:a16="http://schemas.microsoft.com/office/drawing/2014/main" id="{B647FCC8-E34D-A0F3-3926-AE47828218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5095" y="3578329"/>
            <a:ext cx="855615" cy="259024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20064C60-8C0B-F93F-73AC-0BE2A874C3DB}"/>
              </a:ext>
            </a:extLst>
          </p:cNvPr>
          <p:cNvSpPr txBox="1"/>
          <p:nvPr/>
        </p:nvSpPr>
        <p:spPr>
          <a:xfrm rot="16200000">
            <a:off x="8434992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MATARO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86D92-3426-F00E-768B-41DEDADBD3BF}"/>
              </a:ext>
            </a:extLst>
          </p:cNvPr>
          <p:cNvSpPr txBox="1"/>
          <p:nvPr/>
        </p:nvSpPr>
        <p:spPr>
          <a:xfrm rot="16200000">
            <a:off x="6323165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NERO D’AVOLA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B2D6848-D214-9C4A-A342-01D295E52B9D}"/>
              </a:ext>
            </a:extLst>
          </p:cNvPr>
          <p:cNvSpPr txBox="1"/>
          <p:nvPr/>
        </p:nvSpPr>
        <p:spPr>
          <a:xfrm rot="16200000">
            <a:off x="4247623" y="5070049"/>
            <a:ext cx="1586852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BARBERA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14BD57-6FC1-CC19-270F-D3A09D70969A}"/>
              </a:ext>
            </a:extLst>
          </p:cNvPr>
          <p:cNvSpPr txBox="1"/>
          <p:nvPr/>
        </p:nvSpPr>
        <p:spPr>
          <a:xfrm rot="16200000">
            <a:off x="2108151" y="4976113"/>
            <a:ext cx="1919867" cy="269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14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MONTEPULCIANO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18A0E09-A195-20FD-1F79-DCC02D6DC5FF}"/>
              </a:ext>
            </a:extLst>
          </p:cNvPr>
          <p:cNvSpPr txBox="1"/>
          <p:nvPr/>
        </p:nvSpPr>
        <p:spPr>
          <a:xfrm>
            <a:off x="1429459" y="4343117"/>
            <a:ext cx="1105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เวอร์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เมนติโน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ไวน์มีเดีย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บอดี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07CBB6-0880-4B33-B1A5-F31AD30A5EBD}"/>
              </a:ext>
            </a:extLst>
          </p:cNvPr>
          <p:cNvSpPr txBox="1"/>
          <p:nvPr/>
        </p:nvSpPr>
        <p:spPr>
          <a:xfrm>
            <a:off x="3432430" y="4343117"/>
            <a:ext cx="1105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ฟิ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อาโน</a:t>
            </a: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ไวน์มีเดีย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บอดี</a:t>
            </a:r>
            <a:r>
              <a:rPr lang="th-TH" sz="1600" dirty="0" err="1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้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58342CF-0CAE-A23A-74C9-C87FC44A9DD2}"/>
              </a:ext>
            </a:extLst>
          </p:cNvPr>
          <p:cNvSpPr txBox="1"/>
          <p:nvPr/>
        </p:nvSpPr>
        <p:spPr>
          <a:xfrm>
            <a:off x="5471687" y="4343117"/>
            <a:ext cx="1105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ซานโจ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เว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เซ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ไวน์แดงเนื้อปานกลาง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1307BD-103C-7270-4C38-5A07AE18C39C}"/>
              </a:ext>
            </a:extLst>
          </p:cNvPr>
          <p:cNvSpPr txBox="1"/>
          <p:nvPr/>
        </p:nvSpPr>
        <p:spPr>
          <a:xfrm>
            <a:off x="7536073" y="4343117"/>
            <a:ext cx="1157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เท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มป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รานิลโย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ไวน์แดงเนื้อปานกลาง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A1D6B74-914B-C640-8649-C134377991BE}"/>
              </a:ext>
            </a:extLst>
          </p:cNvPr>
          <p:cNvSpPr txBox="1"/>
          <p:nvPr/>
        </p:nvSpPr>
        <p:spPr>
          <a:xfrm>
            <a:off x="9539045" y="4343117"/>
            <a:ext cx="1157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ซินฟานเดล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ไวน์แดงเนื้อปานกลาง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BADD822-7FD2-61B1-80B1-58D3E15E6D3F}"/>
              </a:ext>
            </a:extLst>
          </p:cNvPr>
          <p:cNvSpPr txBox="1"/>
          <p:nvPr/>
        </p:nvSpPr>
        <p:spPr>
          <a:xfrm>
            <a:off x="8668188" y="6084832"/>
            <a:ext cx="13106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มาทา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(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มูร์เว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ดร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)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ไวน์แดงเนื้อเต็ม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07D7C9-F929-7C75-5063-A06A19F4CEA6}"/>
              </a:ext>
            </a:extLst>
          </p:cNvPr>
          <p:cNvSpPr txBox="1"/>
          <p:nvPr/>
        </p:nvSpPr>
        <p:spPr>
          <a:xfrm>
            <a:off x="6498302" y="6084832"/>
            <a:ext cx="1219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โร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ดาโวลา </a:t>
            </a:r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ไวน์แดงเนื้อเต็ม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5B32486-43B2-54BA-B803-8A993E62B112}"/>
              </a:ext>
            </a:extLst>
          </p:cNvPr>
          <p:cNvSpPr txBox="1"/>
          <p:nvPr/>
        </p:nvSpPr>
        <p:spPr>
          <a:xfrm>
            <a:off x="4451788" y="6084832"/>
            <a:ext cx="1219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บาร์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เบ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รา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ไวน์แดงเนื้อเต็ม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2BFB078-5B70-EC22-86DC-12EA8B991917}"/>
              </a:ext>
            </a:extLst>
          </p:cNvPr>
          <p:cNvSpPr txBox="1"/>
          <p:nvPr/>
        </p:nvSpPr>
        <p:spPr>
          <a:xfrm>
            <a:off x="2374377" y="6084832"/>
            <a:ext cx="1709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มอน</a:t>
            </a:r>
            <a:r>
              <a:rPr lang="th-TH" sz="1600" b="1" dirty="0" err="1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เตปุล</a:t>
            </a:r>
            <a:r>
              <a:rPr lang="th-TH" sz="1600" b="1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ชาโน</a:t>
            </a:r>
            <a:endParaRPr lang="en-US" sz="1600" b="1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pPr algn="ctr"/>
            <a:r>
              <a:rPr lang="th-TH" sz="1600" dirty="0">
                <a:solidFill>
                  <a:srgbClr val="190000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ไวน์แดงเนื้อปานกลาง</a:t>
            </a:r>
            <a:endParaRPr lang="en-US" sz="1600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3473190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08" r="30008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0429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อนาคตของนวัตกรรม</a:t>
            </a:r>
          </a:p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สร้างบนฐานที่แข็งแกร่ง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D97F41-7963-BEC5-6EB4-61B498C7F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66017"/>
            <a:ext cx="4466997" cy="836366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b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
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992" b="-23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D0C7B1BA-2B66-5BAB-F3F0-DB52B6A63F51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CE495-8EEC-E645-BE60-EE5936504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8E680-B76C-07B5-D10E-178897F5EC0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EFA2A-0DF2-569E-47BB-C8FE0167E58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4028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7F20E146-122C-C0FD-B947-922A7B0210B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43FFF58-DC4F-D6AF-C854-8C38B0220E57}"/>
              </a:ext>
            </a:extLst>
          </p:cNvPr>
          <p:cNvCxnSpPr>
            <a:cxnSpLocks/>
          </p:cNvCxnSpPr>
          <p:nvPr/>
        </p:nvCxnSpPr>
        <p:spPr>
          <a:xfrm flipV="1">
            <a:off x="7461646" y="4854228"/>
            <a:ext cx="808892" cy="80479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E5C7FB1-B28C-0668-158E-0A29D941DFE7}"/>
              </a:ext>
            </a:extLst>
          </p:cNvPr>
          <p:cNvSpPr txBox="1"/>
          <p:nvPr/>
        </p:nvSpPr>
        <p:spPr>
          <a:xfrm>
            <a:off x="5939481" y="5659024"/>
            <a:ext cx="28843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earth&#10;&#10;AI-generated content may be incorrect.">
            <a:extLst>
              <a:ext uri="{FF2B5EF4-FFF2-40B4-BE49-F238E27FC236}">
                <a16:creationId xmlns:a16="http://schemas.microsoft.com/office/drawing/2014/main" id="{C0A6068C-25CF-8B12-158D-102F4B665C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66379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D2AB1DE-8DF6-BBA1-D6AB-F3CF8471517E}"/>
              </a:ext>
            </a:extLst>
          </p:cNvPr>
          <p:cNvCxnSpPr>
            <a:cxnSpLocks/>
          </p:cNvCxnSpPr>
          <p:nvPr/>
        </p:nvCxnSpPr>
        <p:spPr>
          <a:xfrm flipV="1">
            <a:off x="5989834" y="4383881"/>
            <a:ext cx="1196952" cy="8926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BE9EFD-12E1-D84E-3599-DCC6D48EFF53}"/>
              </a:ext>
            </a:extLst>
          </p:cNvPr>
          <p:cNvSpPr txBox="1"/>
          <p:nvPr/>
        </p:nvSpPr>
        <p:spPr>
          <a:xfrm>
            <a:off x="4473145" y="4271134"/>
            <a:ext cx="18248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2B57CE-E0DF-C3BE-ACCA-1AA289429A8D}"/>
              </a:ext>
            </a:extLst>
          </p:cNvPr>
          <p:cNvSpPr txBox="1"/>
          <p:nvPr/>
        </p:nvSpPr>
        <p:spPr>
          <a:xfrm>
            <a:off x="6507891" y="3429000"/>
            <a:ext cx="11201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แอด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4" y="584200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29000"/>
            <a:ext cx="3797979" cy="3684308"/>
          </a:xfrm>
        </p:spPr>
        <p:txBody>
          <a:bodyPr/>
          <a:lstStyle/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เวลเป็นเขตผลิตไวน์ที่มีความสำคัญทางประวัติศาสตร์และเก่าแก่ที่สุดอีกแห่งหนึ่งของออสเตรเลีย ยังเป็นเขตผลิตไวน์ที่เต็มไปด้วยนวัตกรรมและน่าตื่นเต้นที่สุด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342900" indent="-342900">
              <a:lnSpc>
                <a:spcPct val="97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ความหลากหลาย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342900" indent="-34290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นวัตกรรม</a:t>
            </a:r>
          </a:p>
          <a:p>
            <a:pPr marL="342900" indent="-34290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ความยั่งยืน</a:t>
            </a:r>
          </a:p>
          <a:p>
            <a:pPr marL="342900" indent="-342900">
              <a:lnSpc>
                <a:spcPct val="73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ธรรมชาติที่งดงาม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4" y="1452064"/>
            <a:ext cx="5735637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เขตพื้นที่เก่าแก่กับ</a:t>
            </a:r>
          </a:p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ภาพลักษณ์ก้าวหน้า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572" b="19678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737112"/>
            <a:ext cx="4829691" cy="1530521"/>
          </a:xfrm>
        </p:spPr>
        <p:txBody>
          <a:bodyPr/>
          <a:lstStyle/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ประวัติความเป็นมาของแมคลาเรน เวล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 และดิน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องุ่นสายพันธุ์เด่น</a:t>
            </a:r>
          </a:p>
          <a:p>
            <a:pPr>
              <a:lnSpc>
                <a:spcPct val="82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คุณลักษณะและข้อมูลโดยรวมเรื่องกลิ่นรส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8013B3D-1C9D-CA93-4504-31B8AE452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5" t="43596" r="185" b="13326"/>
          <a:stretch/>
        </p:blipFill>
        <p:spPr>
          <a:xfrm>
            <a:off x="7402285" y="3773715"/>
            <a:ext cx="4773281" cy="3084286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670" y="3477251"/>
            <a:ext cx="2382787" cy="662774"/>
          </a:xfrm>
        </p:spPr>
        <p:txBody>
          <a:bodyPr/>
          <a:lstStyle/>
          <a:p>
            <a:r>
              <a:rPr lang="en-US" dirty="0"/>
              <a:t>1838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0671" y="4140032"/>
            <a:ext cx="2212298" cy="1461301"/>
          </a:xfrm>
        </p:spPr>
        <p:txBody>
          <a:bodyPr/>
          <a:lstStyle/>
          <a:p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เวลถูกค้นพบ สองปีหลังจากการตั้งรัฐออสเตรเลียใต้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9873" y="4232256"/>
            <a:ext cx="234292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จอห์น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เรเนล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ก่อตั้งไร่องุ่นเชิงพาน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แห่งแรกในรัฐออสเตรเลียใต้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19873" y="3490403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1840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0251DBA-EA93-9A56-8C51-724D4F72B9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7" y="1513497"/>
            <a:ext cx="5160055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การฟื้นฟูมรดกไวน์และข้อถกเถียง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</a:t>
            </a:r>
            <a:endParaRPr lang="en-AU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BEFA0911-A258-47D4-5088-8E84C987E4F6}"/>
              </a:ext>
            </a:extLst>
          </p:cNvPr>
          <p:cNvSpPr txBox="1">
            <a:spLocks/>
          </p:cNvSpPr>
          <p:nvPr/>
        </p:nvSpPr>
        <p:spPr>
          <a:xfrm>
            <a:off x="8453286" y="1750313"/>
            <a:ext cx="282843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ผู้ผลิตไวน์ระดับตำนานในปัจจุบัน โท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มัส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ฮา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ดี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ก่อตั้งโรงงานของตัวเองและส่งออกไวน์จำนวนมากไปยังประเทศอังกฤษ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18A5C074-D778-9E0A-93E4-6AFBD1D7C47A}"/>
              </a:ext>
            </a:extLst>
          </p:cNvPr>
          <p:cNvSpPr txBox="1">
            <a:spLocks/>
          </p:cNvSpPr>
          <p:nvPr/>
        </p:nvSpPr>
        <p:spPr>
          <a:xfrm>
            <a:off x="8453286" y="100846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ต้นช่วงปี</a:t>
            </a:r>
            <a:r>
              <a:rPr lang="en-US" dirty="0"/>
              <a:t> 1850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8385" y="3875314"/>
            <a:ext cx="4384917" cy="298268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3" y="4506873"/>
            <a:ext cx="2935741" cy="1461301"/>
          </a:xfrm>
        </p:spPr>
        <p:txBody>
          <a:bodyPr/>
          <a:lstStyle/>
          <a:p>
            <a:pPr>
              <a:lnSpc>
                <a:spcPct val="96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เน้นผลิตไวน์ผสมเหล้า และธุรกิจเฟื่องฟูอย่างมาก ผู้อพยพหลังสงครามอิตาลีได้นำความมีชีวิตชีวาและเพิ่มชื่อเสียงให้กับเขตผลิตไวน์แห่งนี้ในฐานะศูนย์กลางศาสตร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อาหาร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7" y="3823022"/>
            <a:ext cx="2127551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กลางช่วงปี</a:t>
            </a:r>
            <a:r>
              <a:rPr lang="en-US" dirty="0"/>
              <a:t> 1920 - </a:t>
            </a: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AU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1960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58358" y="1762312"/>
            <a:ext cx="2529592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</a:t>
            </a:r>
            <a:r>
              <a:rPr lang="th-TH" sz="18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เบิ้ล</a:t>
            </a: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 (ไวน์ไม่มีฟอง) ของแมคลาเรน เวล ก้าวเข้าสู่เวทีโลก โรงผลิตไวน์จำนวนมากเติบโตควบคู่ไปกับชื่อเสียงไวน์คุณภาพสูงของเขตนี้</a:t>
            </a:r>
            <a:endParaRPr lang="en-AU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47472" y="1078461"/>
            <a:ext cx="2188030" cy="662774"/>
          </a:xfrm>
        </p:spPr>
        <p:txBody>
          <a:bodyPr/>
          <a:lstStyle/>
          <a:p>
            <a:r>
              <a:rPr lang="en-US" dirty="0"/>
              <a:t>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1970 &amp;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1980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453265" y="4237664"/>
            <a:ext cx="1789364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ระบบน้ำหมุนเวียนแห่งแรกของออสเตรเลียถูกสร้างขึ้นที่แมคลาเรน เวล</a:t>
            </a:r>
            <a:endParaRPr lang="en-AU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442380" y="3553813"/>
            <a:ext cx="2330020" cy="662774"/>
          </a:xfrm>
        </p:spPr>
        <p:txBody>
          <a:bodyPr/>
          <a:lstStyle/>
          <a:p>
            <a:r>
              <a:rPr lang="en-US" dirty="0"/>
              <a:t>1999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65730A4-A5CD-4F24-5DE7-45F2C9B5454E}"/>
              </a:ext>
            </a:extLst>
          </p:cNvPr>
          <p:cNvSpPr txBox="1">
            <a:spLocks/>
          </p:cNvSpPr>
          <p:nvPr/>
        </p:nvSpPr>
        <p:spPr>
          <a:xfrm>
            <a:off x="7072085" y="2092512"/>
            <a:ext cx="203658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กฎหมายผ่านการรับรองเพื่อคุ้มครองคุณลักษณะของแมคลาเรน เวลจากการขยายเมืองอย่างกระจัดกระจาย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7C711AD5-596E-C4D9-5CD9-50C1CB61BEB3}"/>
              </a:ext>
            </a:extLst>
          </p:cNvPr>
          <p:cNvSpPr txBox="1">
            <a:spLocks/>
          </p:cNvSpPr>
          <p:nvPr/>
        </p:nvSpPr>
        <p:spPr>
          <a:xfrm>
            <a:off x="7061201" y="1408661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2010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555C4E9-23C0-E6DC-C74A-416C6979FBFD}"/>
              </a:ext>
            </a:extLst>
          </p:cNvPr>
          <p:cNvSpPr/>
          <p:nvPr/>
        </p:nvSpPr>
        <p:spPr>
          <a:xfrm>
            <a:off x="10162077" y="3223613"/>
            <a:ext cx="375295" cy="37529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99E1E21-EA73-D8C2-7384-7ABCEC45BBAF}"/>
              </a:ext>
            </a:extLst>
          </p:cNvPr>
          <p:cNvSpPr txBox="1">
            <a:spLocks/>
          </p:cNvSpPr>
          <p:nvPr/>
        </p:nvSpPr>
        <p:spPr>
          <a:xfrm>
            <a:off x="9633856" y="1222694"/>
            <a:ext cx="218802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th-TH" sz="18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แมคลาเรน เวลเป็นที่รู้จักมากขึ้นในฐานะเขตผลิตไวน์ที่น่าสนใจอีกแห่งหนึ่งของออสเตรเลียเนื่องจากมีหลายย่างที่มอบให้ผู้ผลิตไวน์ และผู้มีใจรักการทดลอง </a:t>
            </a:r>
            <a:endParaRPr lang="en-AU" sz="18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7D38DBB-94E6-ABF6-946A-BCF1DCF8E6C8}"/>
              </a:ext>
            </a:extLst>
          </p:cNvPr>
          <p:cNvSpPr txBox="1">
            <a:spLocks/>
          </p:cNvSpPr>
          <p:nvPr/>
        </p:nvSpPr>
        <p:spPr>
          <a:xfrm>
            <a:off x="9622973" y="538843"/>
            <a:ext cx="233002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30" r="16630"/>
          <a:stretch/>
        </p:blipFill>
        <p:spPr>
          <a:xfrm>
            <a:off x="14514" y="368299"/>
            <a:ext cx="6075426" cy="606878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66017"/>
            <a:ext cx="4688825" cy="836366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ดินแดนเก่าแก่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3FB31-28DB-0B6C-5378-29093D1670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2865340"/>
            <a:ext cx="3289982" cy="301158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ห่างจากตอนใต้ของแอด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40 กม.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เป็นเขตพื้นที่ที่เก่าแก่ และมีความหลากหลายทางธรณีวิทยามากที่สุดอีกแห่งหนึ่งของโลก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แบ่งออกเป็น 19 เขตตามภูมิอากาศและลักษณะทางธรณีวิทยา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311900E-78ED-5EC7-92D9-7ABC2B5363B9}"/>
              </a:ext>
            </a:extLst>
          </p:cNvPr>
          <p:cNvSpPr txBox="1">
            <a:spLocks/>
          </p:cNvSpPr>
          <p:nvPr/>
        </p:nvSpPr>
        <p:spPr>
          <a:xfrm>
            <a:off x="6456362" y="1058646"/>
            <a:ext cx="5176838" cy="140287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และดินที่หลากหลาย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schemas.microsoft.com/office/2006/metadata/properties"/>
    <ds:schemaRef ds:uri="4e8dd08d-258d-47a9-9875-37f1ffd19f33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02256494-4976-4001-aedb-96463ae0d92e"/>
  </ds:schemaRefs>
</ds:datastoreItem>
</file>

<file path=customXml/itemProps3.xml><?xml version="1.0" encoding="utf-8"?>
<ds:datastoreItem xmlns:ds="http://schemas.openxmlformats.org/officeDocument/2006/customXml" ds:itemID="{B1D50901-4200-4397-9030-945DF03EB0C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2773</Words>
  <Application>Microsoft Macintosh PowerPoint</Application>
  <PresentationFormat>Widescreen</PresentationFormat>
  <Paragraphs>336</Paragraphs>
  <Slides>28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ออสเตรเลีย</vt:lpstr>
      <vt:lpstr>ออสเตรเลียใต้</vt:lpstr>
      <vt:lpstr>แมคลาเรน เวล</vt:lpstr>
      <vt:lpstr>ประเด็นการนำเสนอ ในวันนี้ มีดังนี้ </vt:lpstr>
      <vt:lpstr>1838</vt:lpstr>
      <vt:lpstr>PowerPoint Presentation</vt:lpstr>
      <vt:lpstr>ดินแดนเก่าแก่</vt:lpstr>
      <vt:lpstr>ภูมิอากาศ</vt:lpstr>
      <vt:lpstr>ดิน</vt:lpstr>
      <vt:lpstr> การปลูกองุ่น</vt:lpstr>
      <vt:lpstr>PowerPoint Presentation</vt:lpstr>
      <vt:lpstr>PowerPoint Presentation</vt:lpstr>
      <vt:lpstr>PowerPoint Presentation</vt:lpstr>
      <vt:lpstr>รสชาติของแมคลาเรน เวล</vt:lpstr>
      <vt:lpstr>PowerPoint Presentation</vt:lpstr>
      <vt:lpstr>PowerPoint Presentation</vt:lpstr>
      <vt:lpstr>ชีราซ ลักษณะเฉพาะ</vt:lpstr>
      <vt:lpstr>PowerPoint Presentation</vt:lpstr>
      <vt:lpstr>คาแบร์เนต์ โซวีญง ลักษณะเฉพาะ</vt:lpstr>
      <vt:lpstr>PowerPoint Presentation</vt:lpstr>
      <vt:lpstr>เกรอนาช ลักษณะเฉพาะ</vt:lpstr>
      <vt:lpstr>PowerPoint Presentation</vt:lpstr>
      <vt:lpstr>PowerPoint Presentation</vt:lpstr>
      <vt:lpstr>แมคลาเรน เวล 
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2026-04-21T11:46:01Z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