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1"/>
  </p:notesMasterIdLst>
  <p:sldIdLst>
    <p:sldId id="256" r:id="rId5"/>
    <p:sldId id="478" r:id="rId6"/>
    <p:sldId id="645" r:id="rId7"/>
    <p:sldId id="637" r:id="rId8"/>
    <p:sldId id="664" r:id="rId9"/>
    <p:sldId id="635" r:id="rId10"/>
    <p:sldId id="646" r:id="rId11"/>
    <p:sldId id="647" r:id="rId12"/>
    <p:sldId id="660" r:id="rId13"/>
    <p:sldId id="641" r:id="rId14"/>
    <p:sldId id="642" r:id="rId15"/>
    <p:sldId id="643" r:id="rId16"/>
    <p:sldId id="648" r:id="rId17"/>
    <p:sldId id="652" r:id="rId18"/>
    <p:sldId id="656" r:id="rId19"/>
    <p:sldId id="603" r:id="rId20"/>
    <p:sldId id="278" r:id="rId21"/>
    <p:sldId id="658" r:id="rId22"/>
    <p:sldId id="657" r:id="rId23"/>
    <p:sldId id="626" r:id="rId24"/>
    <p:sldId id="280" r:id="rId25"/>
    <p:sldId id="617" r:id="rId26"/>
    <p:sldId id="663" r:id="rId27"/>
    <p:sldId id="659" r:id="rId28"/>
    <p:sldId id="340" r:id="rId29"/>
    <p:sldId id="665" r:id="rId30"/>
  </p:sldIdLst>
  <p:sldSz cx="12192000" cy="6858000"/>
  <p:notesSz cx="6858000" cy="9144000"/>
  <p:embeddedFontLst>
    <p:embeddedFont>
      <p:font typeface="Hellix" panose="020B0604020202020204" charset="0"/>
      <p:regular r:id="rId32"/>
      <p:bold r:id="rId33"/>
    </p:embeddedFont>
    <p:embeddedFont>
      <p:font typeface="Inter Display" panose="020B0604020202020204" charset="0"/>
      <p:regular r:id="rId34"/>
      <p:bold r:id="rId35"/>
      <p:italic r:id="rId36"/>
      <p:boldItalic r:id="rId37"/>
    </p:embeddedFont>
    <p:embeddedFont>
      <p:font typeface="Neue Haas Grotesk Text Pro" panose="020B0504020202020204" pitchFamily="34" charset="0"/>
      <p:regular r:id="rId38"/>
      <p:bold r:id="rId39"/>
      <p:italic r:id="rId40"/>
      <p:boldItalic r:id="rId41"/>
    </p:embeddedFont>
  </p:embeddedFontLst>
  <p:custDataLst>
    <p:tags r:id="rId42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81873" autoAdjust="0"/>
  </p:normalViewPr>
  <p:slideViewPr>
    <p:cSldViewPr snapToGrid="0">
      <p:cViewPr varScale="1">
        <p:scale>
          <a:sx n="60" d="100"/>
          <a:sy n="60" d="100"/>
        </p:scale>
        <p:origin x="892" y="5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commentAuthors" Target="commentAuthor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‘70 an,  wilayah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beriklim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progresif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kisah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dua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permulaan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Catatan-catatan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slide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558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Chardonnay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situs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beraneka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ragam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terkendali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Gaya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kaya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menggiurkan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1980an dan ‘90an,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fokus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situs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kemurnian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gula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skala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mempertahankan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Aroma dan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menjangkau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stone fruit,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kandungan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mineral dan floral.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Seiring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bertambahnya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mengembangkan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diambil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situs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sparkling wine 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973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dianggap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pelopor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pengembangan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continental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mempertahankan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mengekstrasi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rasa dan gula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kematangan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Sebagian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sparkling wine.</a:t>
            </a:r>
          </a:p>
          <a:p>
            <a:pPr rtl="0"/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Pinot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aromatic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mineral,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medium,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sutra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rangkaian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menonjolkan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kelopak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mawar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nada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7665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 Yarra Cabernet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berkisar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sutra,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beraroma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rempah-rempah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Cabernet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membanggakan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beraroma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keanggunan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full bodied red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penyimpanan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cellar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optimal,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baru-baru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berfokus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asap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daging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olive,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labelnya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membedakannya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kental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6647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/>
              <a:t>USULAN POIN UNTUK DISKUSI: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Mengapa</a:t>
            </a:r>
            <a:r>
              <a:rPr lang="en-US" baseline="0" dirty="0"/>
              <a:t> </a:t>
            </a:r>
            <a:r>
              <a:rPr lang="en-US" baseline="0" dirty="0" err="1"/>
              <a:t>Yarra</a:t>
            </a:r>
            <a:r>
              <a:rPr lang="en-US" baseline="0" dirty="0"/>
              <a:t> Valley </a:t>
            </a:r>
            <a:r>
              <a:rPr lang="en-US" baseline="0" dirty="0" err="1"/>
              <a:t>mampu</a:t>
            </a:r>
            <a:r>
              <a:rPr lang="en-US" baseline="0" dirty="0"/>
              <a:t> </a:t>
            </a:r>
            <a:r>
              <a:rPr lang="en-US" baseline="0" dirty="0" err="1"/>
              <a:t>memproduksi</a:t>
            </a:r>
            <a:r>
              <a:rPr lang="en-US" baseline="0" dirty="0"/>
              <a:t> </a:t>
            </a:r>
            <a:r>
              <a:rPr lang="en-US" baseline="0" dirty="0" err="1"/>
              <a:t>begitu</a:t>
            </a:r>
            <a:r>
              <a:rPr lang="en-US" baseline="0" dirty="0"/>
              <a:t> </a:t>
            </a:r>
            <a:r>
              <a:rPr lang="en-US" baseline="0" dirty="0" err="1"/>
              <a:t>banyak</a:t>
            </a:r>
            <a:r>
              <a:rPr lang="en-US" baseline="0" dirty="0"/>
              <a:t> </a:t>
            </a:r>
            <a:r>
              <a:rPr lang="en-US" baseline="0" dirty="0" err="1"/>
              <a:t>gaya</a:t>
            </a:r>
            <a:r>
              <a:rPr lang="en-US" baseline="0" dirty="0"/>
              <a:t> </a:t>
            </a:r>
            <a:r>
              <a:rPr lang="en-US" baseline="0" dirty="0" err="1"/>
              <a:t>dengan</a:t>
            </a:r>
            <a:r>
              <a:rPr lang="en-US" baseline="0" dirty="0"/>
              <a:t> sangat </a:t>
            </a:r>
            <a:r>
              <a:rPr lang="en-US" baseline="0" dirty="0" err="1"/>
              <a:t>baik</a:t>
            </a:r>
            <a:r>
              <a:rPr lang="en-US" baseline="0" dirty="0"/>
              <a:t>?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Bagaimana</a:t>
            </a:r>
            <a:r>
              <a:rPr lang="en-US" baseline="0" dirty="0"/>
              <a:t> </a:t>
            </a:r>
            <a:r>
              <a:rPr lang="en-US" baseline="0" dirty="0" err="1"/>
              <a:t>pembuat</a:t>
            </a:r>
            <a:r>
              <a:rPr lang="en-US" baseline="0" dirty="0"/>
              <a:t> </a:t>
            </a:r>
            <a:r>
              <a:rPr lang="en-US" baseline="0" dirty="0" err="1"/>
              <a:t>anggur</a:t>
            </a:r>
            <a:r>
              <a:rPr lang="en-US" baseline="0" dirty="0"/>
              <a:t> </a:t>
            </a:r>
            <a:r>
              <a:rPr lang="en-US" baseline="0" dirty="0" err="1"/>
              <a:t>lokal</a:t>
            </a:r>
            <a:r>
              <a:rPr lang="en-US" baseline="0" dirty="0"/>
              <a:t> </a:t>
            </a:r>
            <a:r>
              <a:rPr lang="en-US" baseline="0" dirty="0" err="1"/>
              <a:t>mempengaruhi</a:t>
            </a:r>
            <a:r>
              <a:rPr lang="en-US" baseline="0" dirty="0"/>
              <a:t> </a:t>
            </a:r>
            <a:r>
              <a:rPr lang="en-US" baseline="0" dirty="0" err="1"/>
              <a:t>gaya</a:t>
            </a:r>
            <a:r>
              <a:rPr lang="en-US" baseline="0" dirty="0"/>
              <a:t> Chardonnay di Australia?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Apa </a:t>
            </a:r>
            <a:r>
              <a:rPr lang="en-US" baseline="0" dirty="0" err="1"/>
              <a:t>saja</a:t>
            </a:r>
            <a:r>
              <a:rPr lang="en-US" baseline="0" dirty="0"/>
              <a:t> </a:t>
            </a:r>
            <a:r>
              <a:rPr lang="en-US" baseline="0" dirty="0" err="1"/>
              <a:t>beberapa</a:t>
            </a:r>
            <a:r>
              <a:rPr lang="en-US" baseline="0" dirty="0"/>
              <a:t> </a:t>
            </a:r>
            <a:r>
              <a:rPr lang="en-US" baseline="0" dirty="0" err="1"/>
              <a:t>perbedaan</a:t>
            </a:r>
            <a:r>
              <a:rPr lang="en-US" baseline="0" dirty="0"/>
              <a:t> </a:t>
            </a:r>
            <a:r>
              <a:rPr lang="en-US" baseline="0" dirty="0" err="1"/>
              <a:t>umum</a:t>
            </a:r>
            <a:r>
              <a:rPr lang="en-US" baseline="0" dirty="0"/>
              <a:t> </a:t>
            </a:r>
            <a:r>
              <a:rPr lang="en-US" baseline="0" dirty="0" err="1"/>
              <a:t>antara</a:t>
            </a:r>
            <a:r>
              <a:rPr lang="en-US" baseline="0" dirty="0"/>
              <a:t> Syrah </a:t>
            </a:r>
            <a:r>
              <a:rPr lang="en-US" baseline="0" dirty="0" err="1"/>
              <a:t>gaya</a:t>
            </a:r>
            <a:r>
              <a:rPr lang="en-US" baseline="0" dirty="0"/>
              <a:t> </a:t>
            </a:r>
            <a:r>
              <a:rPr lang="en-US" baseline="0" dirty="0" err="1"/>
              <a:t>Eropa</a:t>
            </a:r>
            <a:r>
              <a:rPr lang="en-US" baseline="0" dirty="0"/>
              <a:t> dan Syrah yang </a:t>
            </a:r>
            <a:r>
              <a:rPr lang="en-US" baseline="0" dirty="0" err="1"/>
              <a:t>memiliki</a:t>
            </a:r>
            <a:r>
              <a:rPr lang="en-US" baseline="0" dirty="0"/>
              <a:t> </a:t>
            </a:r>
            <a:r>
              <a:rPr lang="en-US" baseline="0" dirty="0" err="1"/>
              <a:t>tekstur</a:t>
            </a:r>
            <a:r>
              <a:rPr lang="en-US" baseline="0" dirty="0"/>
              <a:t> </a:t>
            </a:r>
            <a:r>
              <a:rPr lang="en-US" baseline="0" dirty="0" err="1"/>
              <a:t>lebih</a:t>
            </a:r>
            <a:r>
              <a:rPr lang="en-US" baseline="0" dirty="0"/>
              <a:t> </a:t>
            </a:r>
            <a:r>
              <a:rPr lang="en-US" baseline="0" dirty="0" err="1"/>
              <a:t>kental</a:t>
            </a:r>
            <a:r>
              <a:rPr lang="en-US" baseline="0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99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205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lengkap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program. ..</a:t>
            </a:r>
          </a:p>
          <a:p>
            <a:endParaRPr lang="en-US" dirty="0"/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Yarra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bertebaran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winery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kontemporer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arsitektur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menginspirasi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melimpah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seempat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memamerkan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kenikmatan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pasar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restauran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penghargaan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sibuk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Terima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pionir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selanjutnya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Yarra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dewasa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055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75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45km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Sentra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Melbourne, Yarra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Lower Yarra dan  Upper Yarra,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Pegunungan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Great Dividing Range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perbatasannya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rangkaian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pegunungan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Dandenong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batas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Selatan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mengalir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jantung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626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faktor-faktor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praktik-praktik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dewasa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717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mengakibatkan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subtansial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kisaran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merefleksikan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kedekatannya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cuacanya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lantai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Rata-rata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18.9°C (66°F).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559mm (22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071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USULAN POIN UNTUK DISKUSI: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Pengaruh</a:t>
            </a:r>
            <a:r>
              <a:rPr lang="en-US" baseline="0" dirty="0"/>
              <a:t> </a:t>
            </a:r>
            <a:r>
              <a:rPr lang="en-US" baseline="0" dirty="0" err="1"/>
              <a:t>geografis</a:t>
            </a:r>
            <a:r>
              <a:rPr lang="en-US" baseline="0" dirty="0"/>
              <a:t> dan </a:t>
            </a:r>
            <a:r>
              <a:rPr lang="en-US" baseline="0" dirty="0" err="1"/>
              <a:t>lingkungan</a:t>
            </a:r>
            <a:r>
              <a:rPr lang="en-US" baseline="0" dirty="0"/>
              <a:t> </a:t>
            </a:r>
            <a:r>
              <a:rPr lang="en-US" baseline="0" dirty="0" err="1"/>
              <a:t>apa</a:t>
            </a:r>
            <a:r>
              <a:rPr lang="en-US" baseline="0" dirty="0"/>
              <a:t> yang </a:t>
            </a:r>
            <a:r>
              <a:rPr lang="en-US" baseline="0" dirty="0" err="1"/>
              <a:t>membantu</a:t>
            </a:r>
            <a:r>
              <a:rPr lang="en-US" baseline="0" dirty="0"/>
              <a:t> </a:t>
            </a:r>
            <a:r>
              <a:rPr lang="en-US" baseline="0" dirty="0" err="1"/>
              <a:t>Yarra</a:t>
            </a:r>
            <a:r>
              <a:rPr lang="en-US" baseline="0" dirty="0"/>
              <a:t> Valley </a:t>
            </a:r>
            <a:r>
              <a:rPr lang="en-US" baseline="0" dirty="0" err="1"/>
              <a:t>menjadi</a:t>
            </a:r>
            <a:r>
              <a:rPr lang="en-US" baseline="0" dirty="0"/>
              <a:t> wilayah </a:t>
            </a:r>
            <a:r>
              <a:rPr lang="en-US" baseline="0" dirty="0" err="1"/>
              <a:t>anggur</a:t>
            </a:r>
            <a:r>
              <a:rPr lang="en-US" baseline="0" dirty="0"/>
              <a:t> yang </a:t>
            </a:r>
            <a:r>
              <a:rPr lang="en-US" baseline="0" dirty="0" err="1"/>
              <a:t>penuh</a:t>
            </a:r>
            <a:r>
              <a:rPr lang="en-US" baseline="0" dirty="0"/>
              <a:t> </a:t>
            </a:r>
            <a:r>
              <a:rPr lang="en-US" baseline="0" dirty="0" err="1"/>
              <a:t>keanekaragaman</a:t>
            </a:r>
            <a:r>
              <a:rPr lang="en-US" baseline="0" dirty="0"/>
              <a:t> dan </a:t>
            </a:r>
            <a:r>
              <a:rPr lang="en-US" baseline="0" dirty="0" err="1"/>
              <a:t>dinamis</a:t>
            </a:r>
            <a:r>
              <a:rPr lang="en-US" baseline="0" dirty="0"/>
              <a:t>?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Bagaimana</a:t>
            </a:r>
            <a:r>
              <a:rPr lang="en-US" baseline="0" dirty="0"/>
              <a:t> </a:t>
            </a:r>
            <a:r>
              <a:rPr lang="en-US" baseline="0" dirty="0" err="1"/>
              <a:t>geologi</a:t>
            </a:r>
            <a:r>
              <a:rPr lang="en-US" baseline="0" dirty="0"/>
              <a:t> </a:t>
            </a:r>
            <a:r>
              <a:rPr lang="en-US" baseline="0" dirty="0" err="1"/>
              <a:t>dari</a:t>
            </a:r>
            <a:r>
              <a:rPr lang="en-US" baseline="0" dirty="0"/>
              <a:t> </a:t>
            </a:r>
            <a:r>
              <a:rPr lang="en-US" baseline="0" dirty="0" err="1"/>
              <a:t>Yarra</a:t>
            </a:r>
            <a:r>
              <a:rPr lang="en-US" baseline="0" dirty="0"/>
              <a:t> Valley </a:t>
            </a:r>
            <a:r>
              <a:rPr lang="en-US" baseline="0" dirty="0" err="1"/>
              <a:t>mengendalikan</a:t>
            </a:r>
            <a:r>
              <a:rPr lang="en-US" baseline="0" dirty="0"/>
              <a:t> dan </a:t>
            </a:r>
            <a:r>
              <a:rPr lang="en-US" baseline="0" dirty="0" err="1"/>
              <a:t>mendikte</a:t>
            </a:r>
            <a:r>
              <a:rPr lang="en-US" baseline="0" dirty="0"/>
              <a:t> </a:t>
            </a:r>
            <a:r>
              <a:rPr lang="en-US" baseline="0" dirty="0" err="1"/>
              <a:t>penanaman</a:t>
            </a:r>
            <a:r>
              <a:rPr lang="en-US" baseline="0" dirty="0"/>
              <a:t> varietal dan </a:t>
            </a:r>
            <a:r>
              <a:rPr lang="en-US" baseline="0" dirty="0" err="1"/>
              <a:t>ekspresi</a:t>
            </a:r>
            <a:r>
              <a:rPr lang="en-US" baseline="0" dirty="0"/>
              <a:t> yang </a:t>
            </a:r>
            <a:r>
              <a:rPr lang="en-US" baseline="0" dirty="0" err="1"/>
              <a:t>dihasilkan</a:t>
            </a:r>
            <a:r>
              <a:rPr lang="en-US" baseline="0" dirty="0"/>
              <a:t> </a:t>
            </a:r>
            <a:r>
              <a:rPr lang="en-US" baseline="0" dirty="0" err="1"/>
              <a:t>dari</a:t>
            </a:r>
            <a:r>
              <a:rPr lang="en-US" baseline="0" dirty="0"/>
              <a:t> </a:t>
            </a:r>
            <a:r>
              <a:rPr lang="en-US" baseline="0" dirty="0" err="1"/>
              <a:t>penanaman</a:t>
            </a:r>
            <a:r>
              <a:rPr lang="en-US" baseline="0" dirty="0"/>
              <a:t> </a:t>
            </a:r>
            <a:r>
              <a:rPr lang="en-US" baseline="0" dirty="0" err="1"/>
              <a:t>tersebut</a:t>
            </a:r>
            <a:r>
              <a:rPr lang="en-US" baseline="0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029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Yarra Valley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bertumbuhnya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kreativitas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berkeksperimen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perpanjangan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penambahan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sulfur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Upaya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diferensiasi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USULAN POIN UNTUK DISKUSI: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Bagaimana</a:t>
            </a:r>
            <a:r>
              <a:rPr lang="en-US" baseline="0" dirty="0"/>
              <a:t> </a:t>
            </a:r>
            <a:r>
              <a:rPr lang="en-US" baseline="0" dirty="0" err="1"/>
              <a:t>Yarra</a:t>
            </a:r>
            <a:r>
              <a:rPr lang="en-US" baseline="0" dirty="0"/>
              <a:t> Valley </a:t>
            </a:r>
            <a:r>
              <a:rPr lang="en-US" baseline="0" dirty="0" err="1"/>
              <a:t>merangkul</a:t>
            </a:r>
            <a:r>
              <a:rPr lang="en-US" baseline="0" dirty="0"/>
              <a:t> </a:t>
            </a:r>
            <a:r>
              <a:rPr lang="en-US" baseline="0" dirty="0" err="1"/>
              <a:t>tren</a:t>
            </a:r>
            <a:r>
              <a:rPr lang="en-US" baseline="0" dirty="0"/>
              <a:t> yang </a:t>
            </a:r>
            <a:r>
              <a:rPr lang="en-US" baseline="0" dirty="0" err="1"/>
              <a:t>berubah</a:t>
            </a:r>
            <a:r>
              <a:rPr lang="en-US" baseline="0" dirty="0"/>
              <a:t>?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Bagaimana</a:t>
            </a:r>
            <a:r>
              <a:rPr lang="en-US" baseline="0" dirty="0"/>
              <a:t> </a:t>
            </a:r>
            <a:r>
              <a:rPr lang="en-US" baseline="0" dirty="0" err="1"/>
              <a:t>kembali</a:t>
            </a:r>
            <a:r>
              <a:rPr lang="en-US" baseline="0" dirty="0"/>
              <a:t> </a:t>
            </a:r>
            <a:r>
              <a:rPr lang="en-US" baseline="0" dirty="0" err="1"/>
              <a:t>ke</a:t>
            </a:r>
            <a:r>
              <a:rPr lang="en-US" baseline="0" dirty="0"/>
              <a:t> </a:t>
            </a:r>
            <a:r>
              <a:rPr lang="en-US" baseline="0" dirty="0" err="1"/>
              <a:t>teknik</a:t>
            </a:r>
            <a:r>
              <a:rPr lang="en-US" baseline="0" dirty="0"/>
              <a:t> </a:t>
            </a:r>
            <a:r>
              <a:rPr lang="en-US" baseline="0" dirty="0" err="1"/>
              <a:t>pembuatan</a:t>
            </a:r>
            <a:r>
              <a:rPr lang="en-US" baseline="0" dirty="0"/>
              <a:t> </a:t>
            </a:r>
            <a:r>
              <a:rPr lang="en-US" baseline="0" dirty="0" err="1"/>
              <a:t>anggur</a:t>
            </a:r>
            <a:r>
              <a:rPr lang="en-US" baseline="0" dirty="0"/>
              <a:t> yang </a:t>
            </a:r>
            <a:r>
              <a:rPr lang="en-US" baseline="0" dirty="0" err="1"/>
              <a:t>lebih</a:t>
            </a:r>
            <a:r>
              <a:rPr lang="en-US" baseline="0" dirty="0"/>
              <a:t> </a:t>
            </a:r>
            <a:r>
              <a:rPr lang="en-US" baseline="0" dirty="0" err="1"/>
              <a:t>tradisional</a:t>
            </a:r>
            <a:r>
              <a:rPr lang="en-US" baseline="0" dirty="0"/>
              <a:t> </a:t>
            </a:r>
            <a:r>
              <a:rPr lang="en-US" baseline="0" dirty="0" err="1"/>
              <a:t>ternyata</a:t>
            </a:r>
            <a:r>
              <a:rPr lang="en-US" baseline="0" dirty="0"/>
              <a:t> </a:t>
            </a:r>
            <a:r>
              <a:rPr lang="en-US" baseline="0" dirty="0" err="1"/>
              <a:t>mengarah</a:t>
            </a:r>
            <a:r>
              <a:rPr lang="en-US" baseline="0" dirty="0"/>
              <a:t> </a:t>
            </a:r>
            <a:r>
              <a:rPr lang="en-US" baseline="0" dirty="0" err="1"/>
              <a:t>kepada</a:t>
            </a:r>
            <a:r>
              <a:rPr lang="en-US" baseline="0" dirty="0"/>
              <a:t> </a:t>
            </a:r>
            <a:r>
              <a:rPr lang="en-US" baseline="0" dirty="0" err="1"/>
              <a:t>sebuah</a:t>
            </a:r>
            <a:r>
              <a:rPr lang="en-US" baseline="0" dirty="0"/>
              <a:t> </a:t>
            </a:r>
            <a:r>
              <a:rPr lang="en-US" baseline="0" dirty="0" err="1"/>
              <a:t>budaya</a:t>
            </a:r>
            <a:r>
              <a:rPr lang="en-US" baseline="0" dirty="0"/>
              <a:t> </a:t>
            </a:r>
            <a:r>
              <a:rPr lang="en-US" baseline="0" dirty="0" err="1"/>
              <a:t>inovasi</a:t>
            </a:r>
            <a:r>
              <a:rPr lang="en-US" baseline="0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584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/>
              <a:t>SAAT INI ADALAH SAAT YANG TEPAT</a:t>
            </a:r>
            <a:r>
              <a:rPr lang="en-US" baseline="0" dirty="0"/>
              <a:t> UNTUK MENCICIPI DAN MENDISKUSIKAN BEBERAPA PILIHAN ANGGUR ANDA.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Kemenangan</a:t>
            </a:r>
            <a:r>
              <a:rPr lang="en-US" baseline="0" dirty="0"/>
              <a:t> </a:t>
            </a:r>
            <a:r>
              <a:rPr lang="en-US" baseline="0" dirty="0" err="1"/>
              <a:t>dari</a:t>
            </a:r>
            <a:r>
              <a:rPr lang="en-US" baseline="0" dirty="0"/>
              <a:t> </a:t>
            </a:r>
            <a:r>
              <a:rPr lang="en-US" baseline="0" dirty="0" err="1"/>
              <a:t>diversifikasi</a:t>
            </a:r>
            <a:r>
              <a:rPr lang="en-US" baseline="0" dirty="0"/>
              <a:t> yang </a:t>
            </a:r>
            <a:r>
              <a:rPr lang="en-US" baseline="0" dirty="0" err="1"/>
              <a:t>seperti</a:t>
            </a:r>
            <a:r>
              <a:rPr lang="en-US" baseline="0" dirty="0"/>
              <a:t> </a:t>
            </a:r>
            <a:r>
              <a:rPr lang="en-US" baseline="0" dirty="0" err="1"/>
              <a:t>ini</a:t>
            </a:r>
            <a:r>
              <a:rPr lang="en-US" baseline="0" dirty="0"/>
              <a:t> </a:t>
            </a:r>
            <a:r>
              <a:rPr lang="en-US" baseline="0" dirty="0" err="1"/>
              <a:t>dalam</a:t>
            </a:r>
            <a:r>
              <a:rPr lang="en-US" baseline="0" dirty="0"/>
              <a:t> wilayah </a:t>
            </a:r>
            <a:r>
              <a:rPr lang="en-US" baseline="0" dirty="0" err="1"/>
              <a:t>anggur</a:t>
            </a:r>
            <a:r>
              <a:rPr lang="en-US" baseline="0" dirty="0"/>
              <a:t> </a:t>
            </a:r>
            <a:r>
              <a:rPr lang="en-US" baseline="0" dirty="0" err="1"/>
              <a:t>berarti</a:t>
            </a:r>
            <a:r>
              <a:rPr lang="en-US" baseline="0" dirty="0"/>
              <a:t> </a:t>
            </a:r>
            <a:r>
              <a:rPr lang="en-US" baseline="0" dirty="0" err="1"/>
              <a:t>tidak</a:t>
            </a:r>
            <a:r>
              <a:rPr lang="en-US" baseline="0" dirty="0"/>
              <a:t> </a:t>
            </a:r>
            <a:r>
              <a:rPr lang="en-US" baseline="0" dirty="0" err="1"/>
              <a:t>ada</a:t>
            </a:r>
            <a:r>
              <a:rPr lang="en-US" baseline="0" dirty="0"/>
              <a:t> </a:t>
            </a:r>
            <a:r>
              <a:rPr lang="en-US" baseline="0" dirty="0" err="1"/>
              <a:t>satu</a:t>
            </a:r>
            <a:r>
              <a:rPr lang="en-US" baseline="0" dirty="0"/>
              <a:t> </a:t>
            </a:r>
            <a:r>
              <a:rPr lang="en-US" baseline="0" dirty="0" err="1"/>
              <a:t>jenis</a:t>
            </a:r>
            <a:r>
              <a:rPr lang="en-US" baseline="0" dirty="0"/>
              <a:t> yang </a:t>
            </a:r>
            <a:r>
              <a:rPr lang="en-US" baseline="0" dirty="0" err="1"/>
              <a:t>menjadi</a:t>
            </a:r>
            <a:r>
              <a:rPr lang="en-US" baseline="0" dirty="0"/>
              <a:t> </a:t>
            </a:r>
            <a:r>
              <a:rPr lang="en-US" baseline="0" dirty="0" err="1"/>
              <a:t>pemenang</a:t>
            </a:r>
            <a:r>
              <a:rPr lang="en-US" baseline="0" dirty="0"/>
              <a:t>– </a:t>
            </a:r>
            <a:r>
              <a:rPr lang="en-US" baseline="0" dirty="0" err="1"/>
              <a:t>variasi</a:t>
            </a:r>
            <a:r>
              <a:rPr lang="en-US" baseline="0" dirty="0"/>
              <a:t> pada </a:t>
            </a:r>
            <a:r>
              <a:rPr lang="en-US" baseline="0" dirty="0" err="1"/>
              <a:t>ketinggian</a:t>
            </a:r>
            <a:r>
              <a:rPr lang="en-US" baseline="0" dirty="0"/>
              <a:t> </a:t>
            </a:r>
            <a:r>
              <a:rPr lang="en-US" baseline="0" dirty="0" err="1"/>
              <a:t>menciptakan</a:t>
            </a:r>
            <a:r>
              <a:rPr lang="en-US" baseline="0" dirty="0"/>
              <a:t> </a:t>
            </a:r>
            <a:r>
              <a:rPr lang="en-US" baseline="0" dirty="0" err="1"/>
              <a:t>perbedaan</a:t>
            </a:r>
            <a:r>
              <a:rPr lang="en-US" baseline="0" dirty="0"/>
              <a:t> pada </a:t>
            </a:r>
            <a:r>
              <a:rPr lang="en-US" baseline="0" dirty="0" err="1"/>
              <a:t>iklim</a:t>
            </a:r>
            <a:r>
              <a:rPr lang="en-US" baseline="0" dirty="0"/>
              <a:t> dan </a:t>
            </a:r>
            <a:r>
              <a:rPr lang="en-US" baseline="0" dirty="0" err="1"/>
              <a:t>paparan</a:t>
            </a:r>
            <a:r>
              <a:rPr lang="en-US" baseline="0" dirty="0"/>
              <a:t> yang </a:t>
            </a:r>
            <a:r>
              <a:rPr lang="en-US" baseline="0" dirty="0" err="1"/>
              <a:t>memungkinkan</a:t>
            </a:r>
            <a:r>
              <a:rPr lang="en-US" baseline="0" dirty="0"/>
              <a:t> </a:t>
            </a:r>
            <a:r>
              <a:rPr lang="en-US" baseline="0" dirty="0" err="1"/>
              <a:t>beberapa</a:t>
            </a:r>
            <a:r>
              <a:rPr lang="en-US" baseline="0" dirty="0"/>
              <a:t> </a:t>
            </a:r>
            <a:r>
              <a:rPr lang="en-US" baseline="0" dirty="0" err="1"/>
              <a:t>varietas</a:t>
            </a:r>
            <a:r>
              <a:rPr lang="en-US" baseline="0" dirty="0"/>
              <a:t> </a:t>
            </a:r>
            <a:r>
              <a:rPr lang="en-US" baseline="0" dirty="0" err="1"/>
              <a:t>untuk</a:t>
            </a:r>
            <a:r>
              <a:rPr lang="en-US" baseline="0" dirty="0"/>
              <a:t> </a:t>
            </a:r>
            <a:r>
              <a:rPr lang="en-US" baseline="0" dirty="0" err="1"/>
              <a:t>berprestasi</a:t>
            </a:r>
            <a:r>
              <a:rPr lang="en-US" baseline="0" dirty="0"/>
              <a:t>.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i-FI" baseline="0" dirty="0"/>
              <a:t>+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 KOMPLEMENTER: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di: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64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28138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37294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2268802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50807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977354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5286546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19/03/2026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rows of vines&#10;&#10;AI-generated content may be incorrect.">
            <a:extLst>
              <a:ext uri="{FF2B5EF4-FFF2-40B4-BE49-F238E27FC236}">
                <a16:creationId xmlns:a16="http://schemas.microsoft.com/office/drawing/2014/main" id="{1554E45E-907A-A92C-6644-9F15C3DFED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59" b="20759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733" y="1673171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chemeClr val="bg2"/>
                </a:solidFill>
              </a:rPr>
              <a:t>YARRA VALLEY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447099"/>
            <a:ext cx="5009924" cy="792601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LEMBAH YANG SEJUK, BERKABUT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931295"/>
            <a:ext cx="5610838" cy="2038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bg2"/>
                </a:solidFill>
              </a:rPr>
              <a:t>DENGAN PENAWARAN YANG  </a:t>
            </a:r>
          </a:p>
          <a:p>
            <a:r>
              <a:rPr lang="en-US" sz="5440" dirty="0">
                <a:solidFill>
                  <a:schemeClr val="bg2"/>
                </a:solidFill>
              </a:rPr>
              <a:t>BERAGAM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4156125"/>
            <a:ext cx="3848780" cy="2846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Hanya 45km </a:t>
            </a:r>
            <a:r>
              <a:rPr lang="en-AU" dirty="0" err="1">
                <a:solidFill>
                  <a:schemeClr val="bg1"/>
                </a:solidFill>
              </a:rPr>
              <a:t>timur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laut</a:t>
            </a:r>
            <a:r>
              <a:rPr lang="en-AU" dirty="0">
                <a:solidFill>
                  <a:schemeClr val="bg1"/>
                </a:solidFill>
              </a:rPr>
              <a:t> Melbourne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Dibagi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menjadi</a:t>
            </a:r>
            <a:r>
              <a:rPr lang="en-AU" dirty="0">
                <a:solidFill>
                  <a:schemeClr val="bg1"/>
                </a:solidFill>
              </a:rPr>
              <a:t> Lower Yarra dan Upper Yarra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Dibatasi</a:t>
            </a:r>
            <a:r>
              <a:rPr lang="en-AU" dirty="0">
                <a:solidFill>
                  <a:schemeClr val="bg1"/>
                </a:solidFill>
              </a:rPr>
              <a:t> oleh mountain ranges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Geografi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beragam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perbedaan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tipe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tanah</a:t>
            </a:r>
            <a:r>
              <a:rPr lang="en-AU" dirty="0">
                <a:solidFill>
                  <a:schemeClr val="bg1"/>
                </a:solidFill>
              </a:rPr>
              <a:t>  </a:t>
            </a:r>
            <a:r>
              <a:rPr lang="en-AU" dirty="0" err="1">
                <a:solidFill>
                  <a:schemeClr val="bg1"/>
                </a:solidFill>
              </a:rPr>
              <a:t>memungkinkan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beberapa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varietas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menjadi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unggul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29" t="10508" r="38247"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443675" y="1187244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KONTINENTAL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490757" y="1772019"/>
            <a:ext cx="271608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MEDITERANIA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YARRA VALLEY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30–400M (98–1,312KAKI)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1F38EE21-22E1-F9C7-1A70-EBCB86184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6B87D071-03F2-0025-5A03-C3AB5597A066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E74627-E486-612A-1F62-76B62898B963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76326E-94E5-B76F-EE1A-2F329FB48951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6AF830-FDDA-0FFF-AC16-CAEBA34CD7D4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C35F65-9609-4895-1759-1740CC3598C5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55" r="15522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249151" cy="1530521"/>
          </a:xfrm>
        </p:spPr>
        <p:txBody>
          <a:bodyPr/>
          <a:lstStyle/>
          <a:p>
            <a:r>
              <a:rPr lang="en-AU" dirty="0"/>
              <a:t>Dua </a:t>
            </a:r>
            <a:r>
              <a:rPr lang="en-AU" dirty="0" err="1"/>
              <a:t>tipe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yang </a:t>
            </a:r>
            <a:r>
              <a:rPr lang="en-AU" dirty="0" err="1"/>
              <a:t>menonjol</a:t>
            </a:r>
            <a:r>
              <a:rPr lang="en-AU" dirty="0"/>
              <a:t> dan sangat </a:t>
            </a:r>
            <a:r>
              <a:rPr lang="en-AU" dirty="0" err="1"/>
              <a:t>berbeda</a:t>
            </a:r>
            <a:r>
              <a:rPr lang="en-AU" dirty="0"/>
              <a:t> </a:t>
            </a:r>
            <a:r>
              <a:rPr lang="en-AU" dirty="0" err="1"/>
              <a:t>menciptakan</a:t>
            </a:r>
            <a:r>
              <a:rPr lang="en-AU" dirty="0"/>
              <a:t> </a:t>
            </a:r>
            <a:r>
              <a:rPr lang="en-AU" dirty="0" err="1"/>
              <a:t>diversifikasi</a:t>
            </a:r>
            <a:r>
              <a:rPr lang="en-AU" dirty="0"/>
              <a:t> dan </a:t>
            </a:r>
            <a:r>
              <a:rPr lang="en-AU" dirty="0" err="1"/>
              <a:t>peminatan</a:t>
            </a:r>
            <a:r>
              <a:rPr lang="en-AU" dirty="0"/>
              <a:t> yang </a:t>
            </a:r>
            <a:r>
              <a:rPr lang="en-AU" dirty="0" err="1"/>
              <a:t>berbeda</a:t>
            </a:r>
            <a:r>
              <a:rPr lang="en-AU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Sisi </a:t>
            </a:r>
            <a:r>
              <a:rPr lang="en-AU" dirty="0" err="1"/>
              <a:t>utara</a:t>
            </a:r>
            <a:r>
              <a:rPr lang="en-AU" dirty="0"/>
              <a:t>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abu-abu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abu-abu</a:t>
            </a:r>
            <a:r>
              <a:rPr lang="en-AU" dirty="0"/>
              <a:t> </a:t>
            </a:r>
            <a:r>
              <a:rPr lang="en-AU" dirty="0" err="1"/>
              <a:t>kecoklatan</a:t>
            </a:r>
            <a:r>
              <a:rPr lang="en-AU" dirty="0"/>
              <a:t> di </a:t>
            </a:r>
            <a:r>
              <a:rPr lang="en-AU" dirty="0" err="1"/>
              <a:t>permukaan</a:t>
            </a:r>
            <a:r>
              <a:rPr lang="en-AU" dirty="0"/>
              <a:t>, </a:t>
            </a:r>
            <a:r>
              <a:rPr lang="en-AU" dirty="0" err="1"/>
              <a:t>dengan</a:t>
            </a:r>
            <a:r>
              <a:rPr lang="en-AU" dirty="0"/>
              <a:t> sub-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merah-kecoklatan</a:t>
            </a:r>
            <a:r>
              <a:rPr lang="en-AU" dirty="0"/>
              <a:t> yang </a:t>
            </a:r>
            <a:r>
              <a:rPr lang="en-AU" dirty="0" err="1"/>
              <a:t>seringkali</a:t>
            </a:r>
            <a:r>
              <a:rPr lang="en-AU" dirty="0"/>
              <a:t> </a:t>
            </a:r>
            <a:r>
              <a:rPr lang="en-AU" dirty="0" err="1"/>
              <a:t>berisikan</a:t>
            </a:r>
            <a:r>
              <a:rPr lang="en-AU" dirty="0"/>
              <a:t> </a:t>
            </a:r>
            <a:r>
              <a:rPr lang="en-AU" dirty="0" err="1"/>
              <a:t>banyak</a:t>
            </a:r>
            <a:r>
              <a:rPr lang="en-AU" dirty="0"/>
              <a:t> batu.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Sisi </a:t>
            </a:r>
            <a:r>
              <a:rPr lang="en-AU" dirty="0" err="1"/>
              <a:t>selatan</a:t>
            </a:r>
            <a:r>
              <a:rPr lang="en-AU" dirty="0"/>
              <a:t>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vulkanis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yang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muda</a:t>
            </a:r>
            <a:r>
              <a:rPr lang="en-AU" dirty="0"/>
              <a:t> dan sangat </a:t>
            </a:r>
            <a:r>
              <a:rPr lang="en-AU" dirty="0" err="1"/>
              <a:t>dalam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44" b="16844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052200"/>
            <a:ext cx="4829691" cy="785732"/>
          </a:xfrm>
        </p:spPr>
        <p:txBody>
          <a:bodyPr/>
          <a:lstStyle/>
          <a:p>
            <a:r>
              <a:rPr lang="en-US" dirty="0"/>
              <a:t>BUDIDAYA</a:t>
            </a:r>
            <a:br>
              <a:rPr lang="en-US" dirty="0"/>
            </a:br>
            <a:r>
              <a:rPr lang="en-US" dirty="0"/>
              <a:t>DAN PEMBUATAN ANGGUR DI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920065"/>
            <a:ext cx="534035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5"/>
                </a:solidFill>
              </a:rPr>
              <a:t>YARRA VALLEY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C8DBB-29C5-D2FC-CBF5-F7113FB20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659468"/>
            <a:ext cx="4257712" cy="15305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Masa </a:t>
            </a:r>
            <a:r>
              <a:rPr lang="en-AU" dirty="0" err="1">
                <a:solidFill>
                  <a:schemeClr val="bg1"/>
                </a:solidFill>
              </a:rPr>
              <a:t>lalu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penuh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semangat</a:t>
            </a:r>
            <a:r>
              <a:rPr lang="en-AU" dirty="0">
                <a:solidFill>
                  <a:schemeClr val="bg1"/>
                </a:solidFill>
              </a:rPr>
              <a:t> dan masa </a:t>
            </a:r>
            <a:r>
              <a:rPr lang="en-AU" dirty="0" err="1">
                <a:solidFill>
                  <a:schemeClr val="bg1"/>
                </a:solidFill>
              </a:rPr>
              <a:t>depan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progresif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Rasa </a:t>
            </a:r>
            <a:r>
              <a:rPr lang="en-AU" dirty="0" err="1">
                <a:solidFill>
                  <a:schemeClr val="bg1"/>
                </a:solidFill>
              </a:rPr>
              <a:t>hormat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atas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pengaruh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beraneka</a:t>
            </a:r>
            <a:r>
              <a:rPr lang="en-AU" dirty="0">
                <a:solidFill>
                  <a:schemeClr val="bg1"/>
                </a:solidFill>
              </a:rPr>
              <a:t> ragam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Komitmen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terhadap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inovasi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eksperimentasi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banyak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waktu</a:t>
            </a:r>
            <a:r>
              <a:rPr lang="en-AU" dirty="0">
                <a:solidFill>
                  <a:schemeClr val="bg1"/>
                </a:solidFill>
              </a:rPr>
              <a:t> di </a:t>
            </a:r>
            <a:r>
              <a:rPr lang="en-AU" dirty="0" err="1">
                <a:solidFill>
                  <a:schemeClr val="bg1"/>
                </a:solidFill>
              </a:rPr>
              <a:t>kebun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sedikit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intervensi</a:t>
            </a:r>
            <a:r>
              <a:rPr lang="en-AU" dirty="0">
                <a:solidFill>
                  <a:schemeClr val="bg1"/>
                </a:solidFill>
              </a:rPr>
              <a:t> di </a:t>
            </a:r>
            <a:r>
              <a:rPr lang="en-AU" dirty="0" err="1">
                <a:solidFill>
                  <a:schemeClr val="bg1"/>
                </a:solidFill>
              </a:rPr>
              <a:t>pabrik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sejuk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klasik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berdampingan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varietas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alternatif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2467" y="1933074"/>
            <a:ext cx="1182507" cy="3579859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8A858B6F-E734-EDB0-3846-C241B92FBB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6379" y="1778557"/>
            <a:ext cx="1270924" cy="3847526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9693" y="1778557"/>
            <a:ext cx="1270924" cy="3847526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696" y="1933074"/>
            <a:ext cx="1182507" cy="3579859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151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YARRA VALLEY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VARIAN TERBAIK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PINOT NOIR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36%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5" y="5470367"/>
            <a:ext cx="1962065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33%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8%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</a:t>
            </a:r>
            <a:b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PINOT GRIS</a:t>
            </a:r>
            <a:b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/GRIGIO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5379380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765576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902632" y="4019454"/>
            <a:ext cx="18732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993441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51383" y="3976085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GRIS/</a:t>
            </a:r>
            <a:b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GRIGIO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25550" y="1943365"/>
            <a:ext cx="116356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206343" y="3010486"/>
            <a:ext cx="37771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YARRA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774780" y="1840280"/>
            <a:ext cx="2130480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TUMBUH PADA SITUS YANG BERANEKA RAGAM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10319662" y="3173965"/>
            <a:ext cx="1712682" cy="35115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SEKUNDER UMUMNYA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Roti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bakar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Vanili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Mentega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Permen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Toffee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Madu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Bumbu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Kelapa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Nogat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Kacang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badam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panggang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Crème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brulée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Kapur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Mineral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983478" y="3010486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349121"/>
            <a:ext cx="1744270" cy="10145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HALUS, BERTEKSTUR </a:t>
            </a:r>
          </a:p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DAN TERKENDALI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4ADCF15-B54F-5CC8-81B5-E3F80CDCFB91}"/>
              </a:ext>
            </a:extLst>
          </p:cNvPr>
          <p:cNvSpPr/>
          <p:nvPr/>
        </p:nvSpPr>
        <p:spPr>
          <a:xfrm>
            <a:off x="1664926" y="407236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0B0D313-AD24-701D-CF94-DDE5697996FE}"/>
              </a:ext>
            </a:extLst>
          </p:cNvPr>
          <p:cNvCxnSpPr>
            <a:cxnSpLocks/>
          </p:cNvCxnSpPr>
          <p:nvPr/>
        </p:nvCxnSpPr>
        <p:spPr>
          <a:xfrm>
            <a:off x="8661193" y="3010486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8178805" y="3176923"/>
            <a:ext cx="1712682" cy="237180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BUAH UMUMNYA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Apel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Pir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Persik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Nektarin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Melon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Mangga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Nanas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ara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3459DCA5-0245-CAA7-4627-72F46C8B507F}"/>
              </a:ext>
            </a:extLst>
          </p:cNvPr>
          <p:cNvSpPr txBox="1"/>
          <p:nvPr/>
        </p:nvSpPr>
        <p:spPr>
          <a:xfrm>
            <a:off x="1822644" y="4457530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PRODUKSI 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914111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34814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256672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11.5%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4788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345761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71637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0017092-539B-2243-13CD-721CFE8357C2}"/>
              </a:ext>
            </a:extLst>
          </p:cNvPr>
          <p:cNvSpPr txBox="1"/>
          <p:nvPr/>
        </p:nvSpPr>
        <p:spPr>
          <a:xfrm>
            <a:off x="381565" y="22034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B61EC10-0E2A-F22C-B09B-504B53A7CFDE}"/>
              </a:ext>
            </a:extLst>
          </p:cNvPr>
          <p:cNvCxnSpPr>
            <a:cxnSpLocks/>
          </p:cNvCxnSpPr>
          <p:nvPr/>
        </p:nvCxnSpPr>
        <p:spPr>
          <a:xfrm>
            <a:off x="1360571" y="23117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ACDEC666-1DBB-3919-F10A-92A1FD7AF8D9}"/>
              </a:ext>
            </a:extLst>
          </p:cNvPr>
          <p:cNvSpPr txBox="1"/>
          <p:nvPr/>
        </p:nvSpPr>
        <p:spPr>
          <a:xfrm>
            <a:off x="381564" y="33054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5D9688B2-6ADD-9F7D-2235-94E1C15B2BA4}"/>
              </a:ext>
            </a:extLst>
          </p:cNvPr>
          <p:cNvSpPr txBox="1"/>
          <p:nvPr/>
        </p:nvSpPr>
        <p:spPr>
          <a:xfrm>
            <a:off x="1763979" y="29735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14B00541-B188-D12C-D20A-ABB81B108BBC}"/>
              </a:ext>
            </a:extLst>
          </p:cNvPr>
          <p:cNvSpPr txBox="1"/>
          <p:nvPr/>
        </p:nvSpPr>
        <p:spPr>
          <a:xfrm>
            <a:off x="3033730" y="29735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BB85E997-7384-A037-627F-1C84DB4633ED}"/>
              </a:ext>
            </a:extLst>
          </p:cNvPr>
          <p:cNvSpPr txBox="1"/>
          <p:nvPr/>
        </p:nvSpPr>
        <p:spPr>
          <a:xfrm>
            <a:off x="4286189" y="29511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D8BDC0E9-3132-A803-8F63-0BD5D59D97FC}"/>
              </a:ext>
            </a:extLst>
          </p:cNvPr>
          <p:cNvSpPr txBox="1"/>
          <p:nvPr/>
        </p:nvSpPr>
        <p:spPr>
          <a:xfrm>
            <a:off x="1793543" y="3813829"/>
            <a:ext cx="1220025" cy="22709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43CE0697-8A8B-9848-BA30-63B0909FF66E}"/>
              </a:ext>
            </a:extLst>
          </p:cNvPr>
          <p:cNvSpPr txBox="1"/>
          <p:nvPr/>
        </p:nvSpPr>
        <p:spPr>
          <a:xfrm>
            <a:off x="2884547" y="38138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0801CEBD-578F-591B-7FDB-F673B4E74F5F}"/>
              </a:ext>
            </a:extLst>
          </p:cNvPr>
          <p:cNvSpPr txBox="1"/>
          <p:nvPr/>
        </p:nvSpPr>
        <p:spPr>
          <a:xfrm>
            <a:off x="4326861" y="3813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7ED75A5-6BC9-57AC-44FB-CF469B3238FB}"/>
              </a:ext>
            </a:extLst>
          </p:cNvPr>
          <p:cNvCxnSpPr>
            <a:cxnSpLocks/>
          </p:cNvCxnSpPr>
          <p:nvPr/>
        </p:nvCxnSpPr>
        <p:spPr>
          <a:xfrm>
            <a:off x="1057831" y="34733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4C791CBB-92AA-975D-C6F1-64794BF46375}"/>
              </a:ext>
            </a:extLst>
          </p:cNvPr>
          <p:cNvSpPr txBox="1"/>
          <p:nvPr/>
        </p:nvSpPr>
        <p:spPr>
          <a:xfrm>
            <a:off x="381564" y="41766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37AE911-D614-4061-6CF3-0ACFF1D9F777}"/>
              </a:ext>
            </a:extLst>
          </p:cNvPr>
          <p:cNvCxnSpPr>
            <a:cxnSpLocks/>
          </p:cNvCxnSpPr>
          <p:nvPr/>
        </p:nvCxnSpPr>
        <p:spPr>
          <a:xfrm>
            <a:off x="1700382" y="43444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AF6A7210-8B13-1E2B-D630-50177BEDFAF3}"/>
              </a:ext>
            </a:extLst>
          </p:cNvPr>
          <p:cNvSpPr txBox="1"/>
          <p:nvPr/>
        </p:nvSpPr>
        <p:spPr>
          <a:xfrm>
            <a:off x="1720001" y="4690996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61AFB1E0-A130-3D4A-4E04-D5BD782D03A9}"/>
              </a:ext>
            </a:extLst>
          </p:cNvPr>
          <p:cNvSpPr txBox="1"/>
          <p:nvPr/>
        </p:nvSpPr>
        <p:spPr>
          <a:xfrm>
            <a:off x="2884547" y="46829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AA35E940-2F1F-7D41-6BDE-4A8A051105B9}"/>
              </a:ext>
            </a:extLst>
          </p:cNvPr>
          <p:cNvSpPr txBox="1"/>
          <p:nvPr/>
        </p:nvSpPr>
        <p:spPr>
          <a:xfrm>
            <a:off x="4326861" y="46540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7575DDF1-EEF4-96E0-BCF2-6F522CF23197}"/>
              </a:ext>
            </a:extLst>
          </p:cNvPr>
          <p:cNvSpPr txBox="1"/>
          <p:nvPr/>
        </p:nvSpPr>
        <p:spPr>
          <a:xfrm>
            <a:off x="381564" y="50168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115DBED-007D-009C-1796-5C24F385F3B9}"/>
              </a:ext>
            </a:extLst>
          </p:cNvPr>
          <p:cNvCxnSpPr>
            <a:cxnSpLocks/>
          </p:cNvCxnSpPr>
          <p:nvPr/>
        </p:nvCxnSpPr>
        <p:spPr>
          <a:xfrm>
            <a:off x="928085" y="51847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8BA0DDE9-F52A-8B4C-F0DA-B8E32CA420A2}"/>
              </a:ext>
            </a:extLst>
          </p:cNvPr>
          <p:cNvSpPr txBox="1"/>
          <p:nvPr/>
        </p:nvSpPr>
        <p:spPr>
          <a:xfrm>
            <a:off x="381564" y="53628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1A9D2E2-D2BD-CA95-0EC1-36E613CA562E}"/>
              </a:ext>
            </a:extLst>
          </p:cNvPr>
          <p:cNvCxnSpPr>
            <a:cxnSpLocks/>
          </p:cNvCxnSpPr>
          <p:nvPr/>
        </p:nvCxnSpPr>
        <p:spPr>
          <a:xfrm>
            <a:off x="1585444" y="55307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31A66BD2-D695-23B8-C913-2886817610E8}"/>
              </a:ext>
            </a:extLst>
          </p:cNvPr>
          <p:cNvSpPr txBox="1"/>
          <p:nvPr/>
        </p:nvSpPr>
        <p:spPr>
          <a:xfrm>
            <a:off x="381564" y="61475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B166320-FDE0-7D63-DD3A-9870D94A1E75}"/>
              </a:ext>
            </a:extLst>
          </p:cNvPr>
          <p:cNvCxnSpPr>
            <a:cxnSpLocks/>
          </p:cNvCxnSpPr>
          <p:nvPr/>
        </p:nvCxnSpPr>
        <p:spPr>
          <a:xfrm>
            <a:off x="1485939" y="63153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YARRA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314162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DIBERI WEWANGIAN DAN MEMILIKI RASA MINERAL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447944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2239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14208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239568" y="673681"/>
            <a:ext cx="3398687" cy="339868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761824" y="1220494"/>
            <a:ext cx="2354176" cy="245490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 defTabSz="914217"/>
            <a:r>
              <a:rPr lang="en-AU" sz="2200" dirty="0">
                <a:solidFill>
                  <a:schemeClr val="tx1"/>
                </a:solidFill>
                <a:latin typeface="Neue Haas Grotesk Text Pro" panose="020B0504020202020204" pitchFamily="34" charset="77"/>
                <a:cs typeface="Colors Of Autumn"/>
              </a:rPr>
              <a:t>MULAI DARI TEKSTUR RINGAN HINGGA TEKSTUR SEDANG, SEPERTI SUTRA DAN TEKSTURAL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82939" y="4581493"/>
            <a:ext cx="1961127" cy="19543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Stroberi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Violet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Tanah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Mawar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Gurih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195625" y="4220146"/>
            <a:ext cx="3006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80269" y="4212526"/>
            <a:ext cx="0" cy="3512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96306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1664926" y="407236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CFF66D62-1AC9-8B67-C183-A1BB491E2C98}"/>
              </a:ext>
            </a:extLst>
          </p:cNvPr>
          <p:cNvSpPr txBox="1"/>
          <p:nvPr/>
        </p:nvSpPr>
        <p:spPr>
          <a:xfrm>
            <a:off x="1822644" y="4457530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PRODUKSI 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PINOT NOIR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74194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2702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241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24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24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6" y="61241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241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7730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54634" y="5777723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7730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2594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2565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2565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2565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2565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2565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2565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2565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2565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70FFB-6919-E22F-FC72-4910940E46BF}"/>
              </a:ext>
            </a:extLst>
          </p:cNvPr>
          <p:cNvCxnSpPr>
            <a:cxnSpLocks/>
          </p:cNvCxnSpPr>
          <p:nvPr/>
        </p:nvCxnSpPr>
        <p:spPr>
          <a:xfrm>
            <a:off x="359277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20852118-18B4-B01C-3B7C-A3ED6F462259}"/>
              </a:ext>
            </a:extLst>
          </p:cNvPr>
          <p:cNvSpPr/>
          <p:nvPr/>
        </p:nvSpPr>
        <p:spPr>
          <a:xfrm>
            <a:off x="4560132" y="61241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A445F2-24FE-3607-B301-9454150152B7}"/>
              </a:ext>
            </a:extLst>
          </p:cNvPr>
          <p:cNvSpPr/>
          <p:nvPr/>
        </p:nvSpPr>
        <p:spPr>
          <a:xfrm>
            <a:off x="3460763" y="6124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77AF24-CC7C-80BB-330A-C44810595742}"/>
              </a:ext>
            </a:extLst>
          </p:cNvPr>
          <p:cNvSpPr/>
          <p:nvPr/>
        </p:nvSpPr>
        <p:spPr>
          <a:xfrm>
            <a:off x="2010844" y="48976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4E366E-52FE-ABDA-91D8-DA2359ED8AB3}"/>
              </a:ext>
            </a:extLst>
          </p:cNvPr>
          <p:cNvSpPr/>
          <p:nvPr/>
        </p:nvSpPr>
        <p:spPr>
          <a:xfrm>
            <a:off x="2374987" y="48947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9BAB0C9-A290-3E33-9E7E-BA8A2BD0D468}"/>
              </a:ext>
            </a:extLst>
          </p:cNvPr>
          <p:cNvSpPr/>
          <p:nvPr/>
        </p:nvSpPr>
        <p:spPr>
          <a:xfrm>
            <a:off x="2739130" y="48947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E03856-FB5B-D9AD-CFAD-6585B34CFF73}"/>
              </a:ext>
            </a:extLst>
          </p:cNvPr>
          <p:cNvSpPr/>
          <p:nvPr/>
        </p:nvSpPr>
        <p:spPr>
          <a:xfrm>
            <a:off x="3103273" y="48947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1555DC2-F59B-A94F-BB20-DBE8F5FFD223}"/>
              </a:ext>
            </a:extLst>
          </p:cNvPr>
          <p:cNvSpPr/>
          <p:nvPr/>
        </p:nvSpPr>
        <p:spPr>
          <a:xfrm>
            <a:off x="3467797" y="48947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2801BAB-478B-1894-A0CE-80D32C4387C4}"/>
              </a:ext>
            </a:extLst>
          </p:cNvPr>
          <p:cNvSpPr/>
          <p:nvPr/>
        </p:nvSpPr>
        <p:spPr>
          <a:xfrm>
            <a:off x="3832321" y="48947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4AD7711-FD49-1372-4E9F-A311C7DA2496}"/>
              </a:ext>
            </a:extLst>
          </p:cNvPr>
          <p:cNvSpPr/>
          <p:nvPr/>
        </p:nvSpPr>
        <p:spPr>
          <a:xfrm>
            <a:off x="4190666" y="48947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3302AB1-4FAC-6EE5-C327-83D08B55B12A}"/>
              </a:ext>
            </a:extLst>
          </p:cNvPr>
          <p:cNvSpPr/>
          <p:nvPr/>
        </p:nvSpPr>
        <p:spPr>
          <a:xfrm>
            <a:off x="4561368" y="48947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5A9D3B7-AA5C-E97F-60A2-648B202BC915}"/>
              </a:ext>
            </a:extLst>
          </p:cNvPr>
          <p:cNvSpPr/>
          <p:nvPr/>
        </p:nvSpPr>
        <p:spPr>
          <a:xfrm>
            <a:off x="4925892" y="48947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1A05D30-60E6-D94F-B74B-EF313EE0B90F}"/>
              </a:ext>
            </a:extLst>
          </p:cNvPr>
          <p:cNvSpPr/>
          <p:nvPr/>
        </p:nvSpPr>
        <p:spPr>
          <a:xfrm>
            <a:off x="3823621" y="61241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CB8760C-8AFF-FC40-2E3D-BF7BB799F0E4}"/>
              </a:ext>
            </a:extLst>
          </p:cNvPr>
          <p:cNvCxnSpPr>
            <a:cxnSpLocks/>
          </p:cNvCxnSpPr>
          <p:nvPr/>
        </p:nvCxnSpPr>
        <p:spPr>
          <a:xfrm>
            <a:off x="1647497" y="3859708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BE319F93-E33D-9C71-694F-EDC311528FFC}"/>
              </a:ext>
            </a:extLst>
          </p:cNvPr>
          <p:cNvSpPr txBox="1"/>
          <p:nvPr/>
        </p:nvSpPr>
        <p:spPr>
          <a:xfrm>
            <a:off x="472317" y="487808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2D37FFB-AB5B-D345-9697-0F71F1619D6A}"/>
              </a:ext>
            </a:extLst>
          </p:cNvPr>
          <p:cNvCxnSpPr>
            <a:cxnSpLocks/>
          </p:cNvCxnSpPr>
          <p:nvPr/>
        </p:nvCxnSpPr>
        <p:spPr>
          <a:xfrm>
            <a:off x="1207008" y="504595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212DB064-2756-F5D6-A44D-64C932AC0FF7}"/>
              </a:ext>
            </a:extLst>
          </p:cNvPr>
          <p:cNvSpPr txBox="1"/>
          <p:nvPr/>
        </p:nvSpPr>
        <p:spPr>
          <a:xfrm>
            <a:off x="472318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687B6E2-EAD5-3656-60F2-C30469284C8F}"/>
              </a:ext>
            </a:extLst>
          </p:cNvPr>
          <p:cNvCxnSpPr>
            <a:cxnSpLocks/>
          </p:cNvCxnSpPr>
          <p:nvPr/>
        </p:nvCxnSpPr>
        <p:spPr>
          <a:xfrm>
            <a:off x="1451324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C0303557-A495-4379-D27E-800CBD14BC68}"/>
              </a:ext>
            </a:extLst>
          </p:cNvPr>
          <p:cNvSpPr txBox="1"/>
          <p:nvPr/>
        </p:nvSpPr>
        <p:spPr>
          <a:xfrm>
            <a:off x="472317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9091DAFB-44ED-9AF6-B3AA-B4615310FBC7}"/>
              </a:ext>
            </a:extLst>
          </p:cNvPr>
          <p:cNvSpPr txBox="1"/>
          <p:nvPr/>
        </p:nvSpPr>
        <p:spPr>
          <a:xfrm>
            <a:off x="1781580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2E9F152F-CCC5-F9DA-DC87-B0704E53C19C}"/>
              </a:ext>
            </a:extLst>
          </p:cNvPr>
          <p:cNvSpPr txBox="1"/>
          <p:nvPr/>
        </p:nvSpPr>
        <p:spPr>
          <a:xfrm>
            <a:off x="3051331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58D879A0-949F-8F19-9B54-B5E7CC43F288}"/>
              </a:ext>
            </a:extLst>
          </p:cNvPr>
          <p:cNvSpPr txBox="1"/>
          <p:nvPr/>
        </p:nvSpPr>
        <p:spPr>
          <a:xfrm>
            <a:off x="4344462" y="33010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2DA794C-2718-5057-799D-3225DD02238C}"/>
              </a:ext>
            </a:extLst>
          </p:cNvPr>
          <p:cNvCxnSpPr>
            <a:cxnSpLocks/>
          </p:cNvCxnSpPr>
          <p:nvPr/>
        </p:nvCxnSpPr>
        <p:spPr>
          <a:xfrm>
            <a:off x="1148584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7BC7238E-4AE9-49BD-5B89-4D6359EE72CA}"/>
              </a:ext>
            </a:extLst>
          </p:cNvPr>
          <p:cNvSpPr txBox="1"/>
          <p:nvPr/>
        </p:nvSpPr>
        <p:spPr>
          <a:xfrm>
            <a:off x="472317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1AF738E0-1FEE-FCC5-8B9B-C70609CB88C0}"/>
              </a:ext>
            </a:extLst>
          </p:cNvPr>
          <p:cNvSpPr txBox="1"/>
          <p:nvPr/>
        </p:nvSpPr>
        <p:spPr>
          <a:xfrm>
            <a:off x="1779348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1" name="Title 2">
            <a:extLst>
              <a:ext uri="{FF2B5EF4-FFF2-40B4-BE49-F238E27FC236}">
                <a16:creationId xmlns:a16="http://schemas.microsoft.com/office/drawing/2014/main" id="{33E0DE21-1C3F-01D3-B86E-2D5D700EB827}"/>
              </a:ext>
            </a:extLst>
          </p:cNvPr>
          <p:cNvSpPr txBox="1"/>
          <p:nvPr/>
        </p:nvSpPr>
        <p:spPr>
          <a:xfrm>
            <a:off x="2902148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2" name="Title 2">
            <a:extLst>
              <a:ext uri="{FF2B5EF4-FFF2-40B4-BE49-F238E27FC236}">
                <a16:creationId xmlns:a16="http://schemas.microsoft.com/office/drawing/2014/main" id="{0F9EB6E9-3450-71C0-3950-88ADBF0E5066}"/>
              </a:ext>
            </a:extLst>
          </p:cNvPr>
          <p:cNvSpPr txBox="1"/>
          <p:nvPr/>
        </p:nvSpPr>
        <p:spPr>
          <a:xfrm>
            <a:off x="4344462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2E42627-AEA9-3853-4398-409FB32B032A}"/>
              </a:ext>
            </a:extLst>
          </p:cNvPr>
          <p:cNvCxnSpPr>
            <a:cxnSpLocks/>
          </p:cNvCxnSpPr>
          <p:nvPr/>
        </p:nvCxnSpPr>
        <p:spPr>
          <a:xfrm>
            <a:off x="877824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itle 2">
            <a:extLst>
              <a:ext uri="{FF2B5EF4-FFF2-40B4-BE49-F238E27FC236}">
                <a16:creationId xmlns:a16="http://schemas.microsoft.com/office/drawing/2014/main" id="{291C30E6-47EA-F473-64D5-5BBBA4531507}"/>
              </a:ext>
            </a:extLst>
          </p:cNvPr>
          <p:cNvSpPr txBox="1"/>
          <p:nvPr/>
        </p:nvSpPr>
        <p:spPr>
          <a:xfrm>
            <a:off x="472317" y="5242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6E18D62-E2FB-2575-8C35-64716CCBF1A7}"/>
              </a:ext>
            </a:extLst>
          </p:cNvPr>
          <p:cNvCxnSpPr>
            <a:cxnSpLocks/>
          </p:cNvCxnSpPr>
          <p:nvPr/>
        </p:nvCxnSpPr>
        <p:spPr>
          <a:xfrm>
            <a:off x="1737360" y="5388927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itle 2">
            <a:extLst>
              <a:ext uri="{FF2B5EF4-FFF2-40B4-BE49-F238E27FC236}">
                <a16:creationId xmlns:a16="http://schemas.microsoft.com/office/drawing/2014/main" id="{40C07C29-AA8B-F3CF-4B75-8B5E65BC3372}"/>
              </a:ext>
            </a:extLst>
          </p:cNvPr>
          <p:cNvSpPr txBox="1"/>
          <p:nvPr/>
        </p:nvSpPr>
        <p:spPr>
          <a:xfrm>
            <a:off x="472317" y="6116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609A303-44FC-89C1-96D5-97077D3F4776}"/>
              </a:ext>
            </a:extLst>
          </p:cNvPr>
          <p:cNvCxnSpPr>
            <a:cxnSpLocks/>
          </p:cNvCxnSpPr>
          <p:nvPr/>
        </p:nvCxnSpPr>
        <p:spPr>
          <a:xfrm>
            <a:off x="1576692" y="6284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BD58A18D-A46C-12BF-E17B-C0918F9CB4A6}"/>
              </a:ext>
            </a:extLst>
          </p:cNvPr>
          <p:cNvSpPr txBox="1"/>
          <p:nvPr/>
        </p:nvSpPr>
        <p:spPr>
          <a:xfrm>
            <a:off x="4375894" y="24514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6DB7CBB6-5EFB-820E-7C85-AAC1826F6C78}"/>
              </a:ext>
            </a:extLst>
          </p:cNvPr>
          <p:cNvSpPr txBox="1"/>
          <p:nvPr/>
        </p:nvSpPr>
        <p:spPr>
          <a:xfrm>
            <a:off x="1883248" y="3314088"/>
            <a:ext cx="1220025" cy="22709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EBEA2FA-2DCC-592C-2C7F-79C32DB6C9D4}"/>
              </a:ext>
            </a:extLst>
          </p:cNvPr>
          <p:cNvSpPr txBox="1"/>
          <p:nvPr/>
        </p:nvSpPr>
        <p:spPr>
          <a:xfrm>
            <a:off x="2937712" y="3314088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AEDF580E-AC09-9F96-E898-7D6178F8C396}"/>
              </a:ext>
            </a:extLst>
          </p:cNvPr>
          <p:cNvSpPr txBox="1"/>
          <p:nvPr/>
        </p:nvSpPr>
        <p:spPr>
          <a:xfrm>
            <a:off x="434729" y="451713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494400" y="2528616"/>
            <a:ext cx="129788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618591"/>
            <a:ext cx="32736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YARRA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974359"/>
            <a:ext cx="3108514" cy="3108514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73693" y="1522764"/>
            <a:ext cx="2345697" cy="201170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SANGAT COCOK UNTUK SITUS YANG LEBIH HANGAT DI UTARA YARRA VALLEY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18772" y="4759476"/>
            <a:ext cx="2805709" cy="176779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rtl="0">
              <a:lnSpc>
                <a:spcPts val="2100"/>
              </a:lnSpc>
            </a:pPr>
            <a:r>
              <a:rPr lang="en-GB" sz="1400" dirty="0">
                <a:solidFill>
                  <a:srgbClr val="3C4043"/>
                </a:solidFill>
                <a:effectLst/>
              </a:rPr>
              <a:t>RASA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Cassis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Mint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Eukaliptus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Paprika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4289805"/>
            <a:ext cx="40969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428218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8631289" y="5080412"/>
            <a:ext cx="2874311" cy="115416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latin typeface="Neue Haas Grotesk Text Pro" panose="020B0504020202020204" pitchFamily="34" charset="77"/>
              </a:rPr>
              <a:t>UMUMNYA DICAMPUR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DENGAN PROPORSI KECIL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 CABERNET FRANC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DAN MERLOT</a:t>
            </a: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10136016" y="46160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73380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597917" y="2714642"/>
            <a:ext cx="253092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BERAROMA DAN ANGGUN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85AA7C-8D76-351D-5410-494C7D69D54E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18849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18820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18820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18820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18820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18820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18820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18820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18820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2880971" y="23292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29948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29919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29919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29919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29919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29919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29919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29919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29919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387871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38758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38758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38758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38758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38758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38758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38758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38758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6805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677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677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677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677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677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677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677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677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0264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0235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0235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0235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0235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0235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0235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0235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0235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97804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697804" y="21931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4056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4027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4027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4027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4027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4027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4027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4027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4027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290733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926344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656708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0DB8EC8-62AA-C0E9-90E0-09042308C798}"/>
              </a:ext>
            </a:extLst>
          </p:cNvPr>
          <p:cNvCxnSpPr>
            <a:cxnSpLocks/>
          </p:cNvCxnSpPr>
          <p:nvPr/>
        </p:nvCxnSpPr>
        <p:spPr>
          <a:xfrm>
            <a:off x="1798529" y="4019294"/>
            <a:ext cx="2535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D9987EDA-7F8C-0E10-A9E9-1B475E5B48C2}"/>
              </a:ext>
            </a:extLst>
          </p:cNvPr>
          <p:cNvSpPr txBox="1"/>
          <p:nvPr/>
        </p:nvSpPr>
        <p:spPr>
          <a:xfrm>
            <a:off x="623349" y="5037671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9472FC6-0FAA-88DD-72C4-D1FD64091945}"/>
              </a:ext>
            </a:extLst>
          </p:cNvPr>
          <p:cNvCxnSpPr>
            <a:cxnSpLocks/>
          </p:cNvCxnSpPr>
          <p:nvPr/>
        </p:nvCxnSpPr>
        <p:spPr>
          <a:xfrm>
            <a:off x="1358040" y="5205542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4A0CCC4E-0EBA-FC72-B474-1DBB261EBB30}"/>
              </a:ext>
            </a:extLst>
          </p:cNvPr>
          <p:cNvSpPr txBox="1"/>
          <p:nvPr/>
        </p:nvSpPr>
        <p:spPr>
          <a:xfrm>
            <a:off x="623350" y="190287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CC93F2E-60F1-1978-D973-861C0B23B35E}"/>
              </a:ext>
            </a:extLst>
          </p:cNvPr>
          <p:cNvCxnSpPr>
            <a:cxnSpLocks/>
          </p:cNvCxnSpPr>
          <p:nvPr/>
        </p:nvCxnSpPr>
        <p:spPr>
          <a:xfrm>
            <a:off x="1602356" y="201123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F1DEDB63-D9EA-8814-BF25-4427DD3B63AB}"/>
              </a:ext>
            </a:extLst>
          </p:cNvPr>
          <p:cNvSpPr txBox="1"/>
          <p:nvPr/>
        </p:nvSpPr>
        <p:spPr>
          <a:xfrm>
            <a:off x="623349" y="295230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8FC301D5-810B-F296-0376-08FEDE20D134}"/>
              </a:ext>
            </a:extLst>
          </p:cNvPr>
          <p:cNvSpPr txBox="1"/>
          <p:nvPr/>
        </p:nvSpPr>
        <p:spPr>
          <a:xfrm>
            <a:off x="1932612" y="26204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9F2D7A3C-31EE-6C7A-8D6A-7BD75FD346C9}"/>
              </a:ext>
            </a:extLst>
          </p:cNvPr>
          <p:cNvSpPr txBox="1"/>
          <p:nvPr/>
        </p:nvSpPr>
        <p:spPr>
          <a:xfrm>
            <a:off x="3202363" y="26204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306C2E39-7CC5-B74B-59EA-6B80FF66F07E}"/>
              </a:ext>
            </a:extLst>
          </p:cNvPr>
          <p:cNvSpPr txBox="1"/>
          <p:nvPr/>
        </p:nvSpPr>
        <p:spPr>
          <a:xfrm>
            <a:off x="4495494" y="346067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95ABEA9-9653-F3AF-EF6E-1CE00E987F3A}"/>
              </a:ext>
            </a:extLst>
          </p:cNvPr>
          <p:cNvCxnSpPr>
            <a:cxnSpLocks/>
          </p:cNvCxnSpPr>
          <p:nvPr/>
        </p:nvCxnSpPr>
        <p:spPr>
          <a:xfrm>
            <a:off x="1299616" y="3120175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07FB67B4-2858-C398-2EBC-D1A50A1B0CC0}"/>
              </a:ext>
            </a:extLst>
          </p:cNvPr>
          <p:cNvSpPr txBox="1"/>
          <p:nvPr/>
        </p:nvSpPr>
        <p:spPr>
          <a:xfrm>
            <a:off x="623349" y="382345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C74777C9-4A78-9FFA-F49E-C97507083D29}"/>
              </a:ext>
            </a:extLst>
          </p:cNvPr>
          <p:cNvSpPr txBox="1"/>
          <p:nvPr/>
        </p:nvSpPr>
        <p:spPr>
          <a:xfrm>
            <a:off x="1930380" y="4321675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F180D412-8E1A-357E-6BA1-6AA445C26044}"/>
              </a:ext>
            </a:extLst>
          </p:cNvPr>
          <p:cNvSpPr txBox="1"/>
          <p:nvPr/>
        </p:nvSpPr>
        <p:spPr>
          <a:xfrm>
            <a:off x="3053180" y="432980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14513FC3-E7B8-D98C-BD57-600F7CAA6EE2}"/>
              </a:ext>
            </a:extLst>
          </p:cNvPr>
          <p:cNvSpPr txBox="1"/>
          <p:nvPr/>
        </p:nvSpPr>
        <p:spPr>
          <a:xfrm>
            <a:off x="4495494" y="43009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56189B7-4DBF-71C5-9F51-3DB7B7363ACD}"/>
              </a:ext>
            </a:extLst>
          </p:cNvPr>
          <p:cNvCxnSpPr>
            <a:cxnSpLocks/>
          </p:cNvCxnSpPr>
          <p:nvPr/>
        </p:nvCxnSpPr>
        <p:spPr>
          <a:xfrm>
            <a:off x="1028856" y="4831585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EB6BDCDF-8AEC-D96E-D83D-0DEDBF22AAD0}"/>
              </a:ext>
            </a:extLst>
          </p:cNvPr>
          <p:cNvSpPr txBox="1"/>
          <p:nvPr/>
        </p:nvSpPr>
        <p:spPr>
          <a:xfrm>
            <a:off x="623349" y="540232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1DD805E-5A69-6659-C016-1CCDABA5AD71}"/>
              </a:ext>
            </a:extLst>
          </p:cNvPr>
          <p:cNvCxnSpPr>
            <a:cxnSpLocks/>
          </p:cNvCxnSpPr>
          <p:nvPr/>
        </p:nvCxnSpPr>
        <p:spPr>
          <a:xfrm>
            <a:off x="1888392" y="5548513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E5A49A39-8AF2-A186-A219-FA5911C4FD68}"/>
              </a:ext>
            </a:extLst>
          </p:cNvPr>
          <p:cNvSpPr txBox="1"/>
          <p:nvPr/>
        </p:nvSpPr>
        <p:spPr>
          <a:xfrm>
            <a:off x="623349" y="627654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3E35A6E9-1DF8-439D-AE41-9CD301CEB5C1}"/>
              </a:ext>
            </a:extLst>
          </p:cNvPr>
          <p:cNvCxnSpPr>
            <a:cxnSpLocks/>
          </p:cNvCxnSpPr>
          <p:nvPr/>
        </p:nvCxnSpPr>
        <p:spPr>
          <a:xfrm>
            <a:off x="1727724" y="6444411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0A400E44-F358-9202-D6F7-A2D92D7C129F}"/>
              </a:ext>
            </a:extLst>
          </p:cNvPr>
          <p:cNvSpPr txBox="1"/>
          <p:nvPr/>
        </p:nvSpPr>
        <p:spPr>
          <a:xfrm>
            <a:off x="4556652" y="26002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BE142919-B6AA-1B84-F632-051D4310E1B0}"/>
              </a:ext>
            </a:extLst>
          </p:cNvPr>
          <p:cNvSpPr txBox="1"/>
          <p:nvPr/>
        </p:nvSpPr>
        <p:spPr>
          <a:xfrm>
            <a:off x="2064006" y="3462938"/>
            <a:ext cx="1220025" cy="22709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AA633430-4D8B-2F3C-CFF9-4F601EEE4673}"/>
              </a:ext>
            </a:extLst>
          </p:cNvPr>
          <p:cNvSpPr txBox="1"/>
          <p:nvPr/>
        </p:nvSpPr>
        <p:spPr>
          <a:xfrm>
            <a:off x="3118470" y="3462938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A6DC1DC7-871B-4964-97B3-95A6B1B4C88F}"/>
              </a:ext>
            </a:extLst>
          </p:cNvPr>
          <p:cNvSpPr txBox="1"/>
          <p:nvPr/>
        </p:nvSpPr>
        <p:spPr>
          <a:xfrm>
            <a:off x="615487" y="466598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YARRA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972342"/>
            <a:ext cx="2805709" cy="89511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KAYA DAN FULL BODIED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GAYA DIBERI LABEL SHIRAZ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900522"/>
            <a:ext cx="0" cy="67873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42349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34885" y="4603471"/>
            <a:ext cx="2805709" cy="200856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rtl="0">
              <a:lnSpc>
                <a:spcPts val="2100"/>
              </a:lnSpc>
            </a:pPr>
            <a:r>
              <a:rPr lang="en-GB" sz="1400" dirty="0">
                <a:solidFill>
                  <a:srgbClr val="3C4043"/>
                </a:solidFill>
                <a:effectLst/>
              </a:rPr>
              <a:t>RASA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Merica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Bumbu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Coklat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Kopi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306262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298642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 flipV="1">
            <a:off x="6756171" y="2148057"/>
            <a:ext cx="1374097" cy="40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922069" y="560334"/>
            <a:ext cx="3175446" cy="3175446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162032" y="1331897"/>
            <a:ext cx="2805707" cy="201170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SANGAT COCOK UNTUK SITUS YANG LEBIH HANGAT DENGAN KETINGGIAN RENDAH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F39A8C-7243-6FD3-756B-EA9807F5C885}"/>
              </a:ext>
            </a:extLst>
          </p:cNvPr>
          <p:cNvSpPr txBox="1"/>
          <p:nvPr/>
        </p:nvSpPr>
        <p:spPr>
          <a:xfrm>
            <a:off x="833318" y="4623935"/>
            <a:ext cx="2805709" cy="13234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latin typeface="Neue Haas Grotesk Text Pro" panose="020B0504020202020204" pitchFamily="34" charset="77"/>
              </a:rPr>
              <a:t>TEKSTUR  SEDANG</a:t>
            </a: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 </a:t>
            </a:r>
            <a:br>
              <a:rPr lang="en-AU" sz="1600" b="1" dirty="0">
                <a:effectLst/>
                <a:latin typeface="Neue Haas Grotesk Text Pro" panose="020B0504020202020204" pitchFamily="34" charset="77"/>
              </a:rPr>
            </a:br>
            <a:r>
              <a:rPr lang="en-AU" sz="1600" dirty="0">
                <a:effectLst/>
                <a:latin typeface="Neue Haas Grotesk Text Pro" panose="020B0504020202020204" pitchFamily="34" charset="77"/>
              </a:rPr>
              <a:t>DENGAN KARAKTERISTIK GURIH, RASA ASAP KADANG-KADANG DIBERI LABEL SYRAH</a:t>
            </a: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758481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6177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60313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6CA6850-8FA6-500D-D1FC-D5AE65AF1DE5}"/>
              </a:ext>
            </a:extLst>
          </p:cNvPr>
          <p:cNvSpPr/>
          <p:nvPr/>
        </p:nvSpPr>
        <p:spPr>
          <a:xfrm>
            <a:off x="383038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E61DCD-89DC-8339-870B-CD573525BFB8}"/>
              </a:ext>
            </a:extLst>
          </p:cNvPr>
          <p:cNvGrpSpPr/>
          <p:nvPr/>
        </p:nvGrpSpPr>
        <p:grpSpPr>
          <a:xfrm>
            <a:off x="3828000" y="6131407"/>
            <a:ext cx="1010664" cy="272668"/>
            <a:chOff x="7674890" y="5926610"/>
            <a:chExt cx="1010664" cy="27266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11F024-A914-8CBC-DE1B-48D4CCF5EF25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B1ACAA-93A6-4F28-0588-9A73BAB490C2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5A18EB8-B0C2-6CFA-6295-68783123C495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2FBA606-74B3-25F4-3A40-F7FCE4274790}"/>
              </a:ext>
            </a:extLst>
          </p:cNvPr>
          <p:cNvSpPr/>
          <p:nvPr/>
        </p:nvSpPr>
        <p:spPr>
          <a:xfrm>
            <a:off x="419861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929B3AE-DB8A-36BA-764E-137966116E76}"/>
              </a:ext>
            </a:extLst>
          </p:cNvPr>
          <p:cNvCxnSpPr>
            <a:cxnSpLocks/>
          </p:cNvCxnSpPr>
          <p:nvPr/>
        </p:nvCxnSpPr>
        <p:spPr>
          <a:xfrm>
            <a:off x="1647497" y="3859708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EE8A05F9-2BCF-F2B4-6CD7-6D5B69A6AD2F}"/>
              </a:ext>
            </a:extLst>
          </p:cNvPr>
          <p:cNvSpPr txBox="1"/>
          <p:nvPr/>
        </p:nvSpPr>
        <p:spPr>
          <a:xfrm>
            <a:off x="472317" y="487808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9CC0C4-9848-E803-ABE3-054AB3442775}"/>
              </a:ext>
            </a:extLst>
          </p:cNvPr>
          <p:cNvCxnSpPr>
            <a:cxnSpLocks/>
          </p:cNvCxnSpPr>
          <p:nvPr/>
        </p:nvCxnSpPr>
        <p:spPr>
          <a:xfrm>
            <a:off x="1207008" y="504595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30361785-EA7B-6384-304F-53EFFA8C6511}"/>
              </a:ext>
            </a:extLst>
          </p:cNvPr>
          <p:cNvSpPr txBox="1"/>
          <p:nvPr/>
        </p:nvSpPr>
        <p:spPr>
          <a:xfrm>
            <a:off x="472318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507912F-48B7-E5EA-E291-C111CAC4AB9C}"/>
              </a:ext>
            </a:extLst>
          </p:cNvPr>
          <p:cNvCxnSpPr>
            <a:cxnSpLocks/>
          </p:cNvCxnSpPr>
          <p:nvPr/>
        </p:nvCxnSpPr>
        <p:spPr>
          <a:xfrm>
            <a:off x="1451324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FCF6D2B1-2256-6B99-C19E-287D49895BAC}"/>
              </a:ext>
            </a:extLst>
          </p:cNvPr>
          <p:cNvSpPr txBox="1"/>
          <p:nvPr/>
        </p:nvSpPr>
        <p:spPr>
          <a:xfrm>
            <a:off x="472317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B9B59E5E-C44A-D4EB-D100-0B2A48A39138}"/>
              </a:ext>
            </a:extLst>
          </p:cNvPr>
          <p:cNvSpPr txBox="1"/>
          <p:nvPr/>
        </p:nvSpPr>
        <p:spPr>
          <a:xfrm>
            <a:off x="1781580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39DC0D4B-DA96-5A09-E2E7-05270BAE0D10}"/>
              </a:ext>
            </a:extLst>
          </p:cNvPr>
          <p:cNvSpPr txBox="1"/>
          <p:nvPr/>
        </p:nvSpPr>
        <p:spPr>
          <a:xfrm>
            <a:off x="3051331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70DC24DD-2FE9-C6F3-E4D6-21E9C7B19C75}"/>
              </a:ext>
            </a:extLst>
          </p:cNvPr>
          <p:cNvSpPr txBox="1"/>
          <p:nvPr/>
        </p:nvSpPr>
        <p:spPr>
          <a:xfrm>
            <a:off x="4344462" y="33010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C9D67D9-FFB1-3BD7-717D-929237FE97DB}"/>
              </a:ext>
            </a:extLst>
          </p:cNvPr>
          <p:cNvCxnSpPr>
            <a:cxnSpLocks/>
          </p:cNvCxnSpPr>
          <p:nvPr/>
        </p:nvCxnSpPr>
        <p:spPr>
          <a:xfrm>
            <a:off x="1148584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7E02E768-8628-2E6E-2CC4-DFDDCF0002FD}"/>
              </a:ext>
            </a:extLst>
          </p:cNvPr>
          <p:cNvSpPr txBox="1"/>
          <p:nvPr/>
        </p:nvSpPr>
        <p:spPr>
          <a:xfrm>
            <a:off x="472317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FB5C7BC7-7185-51F1-DDF0-CD558EE38407}"/>
              </a:ext>
            </a:extLst>
          </p:cNvPr>
          <p:cNvSpPr txBox="1"/>
          <p:nvPr/>
        </p:nvSpPr>
        <p:spPr>
          <a:xfrm>
            <a:off x="1779348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3AFC9F01-BE07-71E7-827B-43589D779608}"/>
              </a:ext>
            </a:extLst>
          </p:cNvPr>
          <p:cNvSpPr txBox="1"/>
          <p:nvPr/>
        </p:nvSpPr>
        <p:spPr>
          <a:xfrm>
            <a:off x="2902148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75B3385F-7069-4FF4-2F29-B88D02CCA5E7}"/>
              </a:ext>
            </a:extLst>
          </p:cNvPr>
          <p:cNvSpPr txBox="1"/>
          <p:nvPr/>
        </p:nvSpPr>
        <p:spPr>
          <a:xfrm>
            <a:off x="4344462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99601B0-83FB-2494-9879-45064A28CDB1}"/>
              </a:ext>
            </a:extLst>
          </p:cNvPr>
          <p:cNvCxnSpPr>
            <a:cxnSpLocks/>
          </p:cNvCxnSpPr>
          <p:nvPr/>
        </p:nvCxnSpPr>
        <p:spPr>
          <a:xfrm>
            <a:off x="877824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4A5E322B-4F82-A7F9-57F3-253B87ABD583}"/>
              </a:ext>
            </a:extLst>
          </p:cNvPr>
          <p:cNvSpPr txBox="1"/>
          <p:nvPr/>
        </p:nvSpPr>
        <p:spPr>
          <a:xfrm>
            <a:off x="472317" y="5242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669A8F6-1D98-1730-9150-0CB4EB61F72A}"/>
              </a:ext>
            </a:extLst>
          </p:cNvPr>
          <p:cNvCxnSpPr>
            <a:cxnSpLocks/>
          </p:cNvCxnSpPr>
          <p:nvPr/>
        </p:nvCxnSpPr>
        <p:spPr>
          <a:xfrm>
            <a:off x="1737360" y="5388927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C2B0C5C8-C687-E7B7-73C1-23B6BDDF54DB}"/>
              </a:ext>
            </a:extLst>
          </p:cNvPr>
          <p:cNvSpPr txBox="1"/>
          <p:nvPr/>
        </p:nvSpPr>
        <p:spPr>
          <a:xfrm>
            <a:off x="472317" y="6116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53A2549-0A89-E6C8-45E0-59DED275EE6B}"/>
              </a:ext>
            </a:extLst>
          </p:cNvPr>
          <p:cNvCxnSpPr>
            <a:cxnSpLocks/>
          </p:cNvCxnSpPr>
          <p:nvPr/>
        </p:nvCxnSpPr>
        <p:spPr>
          <a:xfrm>
            <a:off x="1576692" y="6284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>
            <a:extLst>
              <a:ext uri="{FF2B5EF4-FFF2-40B4-BE49-F238E27FC236}">
                <a16:creationId xmlns:a16="http://schemas.microsoft.com/office/drawing/2014/main" id="{A4895178-7C4B-B5E3-8EF5-CE07010188AE}"/>
              </a:ext>
            </a:extLst>
          </p:cNvPr>
          <p:cNvSpPr txBox="1"/>
          <p:nvPr/>
        </p:nvSpPr>
        <p:spPr>
          <a:xfrm>
            <a:off x="4375894" y="24514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492D9AEA-4A79-288B-1972-89A1A0EABDFC}"/>
              </a:ext>
            </a:extLst>
          </p:cNvPr>
          <p:cNvSpPr txBox="1"/>
          <p:nvPr/>
        </p:nvSpPr>
        <p:spPr>
          <a:xfrm>
            <a:off x="1883248" y="3314088"/>
            <a:ext cx="1220025" cy="22709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A1CB880F-DD23-BC7A-EB81-F9B0EB594022}"/>
              </a:ext>
            </a:extLst>
          </p:cNvPr>
          <p:cNvSpPr txBox="1"/>
          <p:nvPr/>
        </p:nvSpPr>
        <p:spPr>
          <a:xfrm>
            <a:off x="2937712" y="3314088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F4416F7C-2F2A-E006-FE2C-6D039C93B31F}"/>
              </a:ext>
            </a:extLst>
          </p:cNvPr>
          <p:cNvSpPr txBox="1"/>
          <p:nvPr/>
        </p:nvSpPr>
        <p:spPr>
          <a:xfrm>
            <a:off x="434729" y="451713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48E7B19-1D96-9110-15C1-FF391288A7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77" r="1697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0DD27-C793-E9DF-283E-E2B023D4BC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518774"/>
            <a:ext cx="3976436" cy="1530521"/>
          </a:xfrm>
        </p:spPr>
        <p:txBody>
          <a:bodyPr/>
          <a:lstStyle/>
          <a:p>
            <a:pPr marL="0" indent="0">
              <a:spcBef>
                <a:spcPts val="300"/>
              </a:spcBef>
              <a:buNone/>
            </a:pPr>
            <a:r>
              <a:rPr lang="en-AU" dirty="0" err="1"/>
              <a:t>Keberagaman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memungkinkan</a:t>
            </a:r>
            <a:r>
              <a:rPr lang="en-AU" dirty="0"/>
              <a:t> </a:t>
            </a:r>
            <a:r>
              <a:rPr lang="en-AU" dirty="0" err="1"/>
              <a:t>produsen</a:t>
            </a:r>
            <a:r>
              <a:rPr lang="en-AU" dirty="0"/>
              <a:t> local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bereksperimen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varietas</a:t>
            </a:r>
            <a:r>
              <a:rPr lang="en-AU" dirty="0"/>
              <a:t> yang </a:t>
            </a:r>
            <a:r>
              <a:rPr lang="en-AU" dirty="0" err="1"/>
              <a:t>baru</a:t>
            </a:r>
            <a:r>
              <a:rPr lang="en-AU" dirty="0"/>
              <a:t> </a:t>
            </a:r>
            <a:r>
              <a:rPr lang="en-AU" dirty="0" err="1"/>
              <a:t>muncul</a:t>
            </a:r>
            <a:r>
              <a:rPr lang="en-AU" dirty="0"/>
              <a:t> dan </a:t>
            </a:r>
            <a:r>
              <a:rPr lang="en-AU" dirty="0" err="1"/>
              <a:t>kembali</a:t>
            </a:r>
            <a:r>
              <a:rPr lang="en-AU" dirty="0"/>
              <a:t> </a:t>
            </a:r>
            <a:r>
              <a:rPr lang="en-AU" dirty="0" err="1"/>
              <a:t>muncul</a:t>
            </a:r>
            <a:r>
              <a:rPr lang="en-AU" dirty="0"/>
              <a:t> </a:t>
            </a:r>
            <a:r>
              <a:rPr lang="en-AU" dirty="0" err="1"/>
              <a:t>seringkali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hasil</a:t>
            </a:r>
            <a:r>
              <a:rPr lang="en-AU" dirty="0"/>
              <a:t> yang </a:t>
            </a:r>
            <a:r>
              <a:rPr lang="en-AU" dirty="0" err="1"/>
              <a:t>menjanjikan</a:t>
            </a:r>
            <a:r>
              <a:rPr lang="en-AU" dirty="0"/>
              <a:t>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AU" dirty="0"/>
              <a:t>Arneis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AU" dirty="0"/>
              <a:t>Gewürztraminer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AU" dirty="0"/>
              <a:t>Grüner Veltliner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AU" dirty="0"/>
              <a:t>Pinot Meunier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AU" dirty="0"/>
              <a:t>Gamay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AU" dirty="0"/>
              <a:t>Brachetto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AU" dirty="0"/>
              <a:t>Tempranillo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AU" dirty="0"/>
              <a:t>Sangiovese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AU" dirty="0"/>
              <a:t>Nebbiolo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86E7CA2-5418-1E1C-03BD-FDD5EF278748}"/>
              </a:ext>
            </a:extLst>
          </p:cNvPr>
          <p:cNvSpPr txBox="1">
            <a:spLocks/>
          </p:cNvSpPr>
          <p:nvPr/>
        </p:nvSpPr>
        <p:spPr>
          <a:xfrm>
            <a:off x="6369277" y="555172"/>
            <a:ext cx="6968303" cy="473196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VARIETAS </a:t>
            </a:r>
            <a:br>
              <a:rPr lang="en-US" sz="3200" dirty="0">
                <a:solidFill>
                  <a:schemeClr val="accent5"/>
                </a:solidFill>
              </a:rPr>
            </a:br>
            <a:r>
              <a:rPr lang="en-US" sz="3200" dirty="0">
                <a:solidFill>
                  <a:schemeClr val="accent5"/>
                </a:solidFill>
              </a:rPr>
              <a:t>ALTERNATIF DI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DA83704-BA18-B46C-8BE5-6677B2A54522}"/>
              </a:ext>
            </a:extLst>
          </p:cNvPr>
          <p:cNvSpPr txBox="1">
            <a:spLocks/>
          </p:cNvSpPr>
          <p:nvPr/>
        </p:nvSpPr>
        <p:spPr>
          <a:xfrm>
            <a:off x="6456363" y="1347683"/>
            <a:ext cx="5833020" cy="7999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40" dirty="0">
                <a:solidFill>
                  <a:schemeClr val="accent1"/>
                </a:solidFill>
              </a:rPr>
              <a:t>YARRA VALLEY</a:t>
            </a:r>
          </a:p>
        </p:txBody>
      </p:sp>
    </p:spTree>
    <p:extLst>
      <p:ext uri="{BB962C8B-B14F-4D97-AF65-F5344CB8AC3E}">
        <p14:creationId xmlns:p14="http://schemas.microsoft.com/office/powerpoint/2010/main" val="152111773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20" t="99" r="10480"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en-US" dirty="0"/>
              <a:t>YARRA VALLEY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472112" cy="464536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en-AU" sz="5000" dirty="0">
                <a:solidFill>
                  <a:schemeClr val="accent5"/>
                </a:solidFill>
                <a:cs typeface="Hellix"/>
              </a:rPr>
              <a:t>SEJARAH </a:t>
            </a:r>
            <a:br>
              <a:rPr lang="en-AU" sz="5000" dirty="0">
                <a:solidFill>
                  <a:schemeClr val="accent5"/>
                </a:solidFill>
                <a:cs typeface="Hellix"/>
              </a:rPr>
            </a:br>
            <a:r>
              <a:rPr lang="en-AU" sz="5000" dirty="0">
                <a:solidFill>
                  <a:schemeClr val="accent5"/>
                </a:solidFill>
                <a:cs typeface="Hellix"/>
              </a:rPr>
              <a:t>YANG KAYA, </a:t>
            </a:r>
          </a:p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en-AU" sz="5000" dirty="0">
                <a:solidFill>
                  <a:schemeClr val="accent5"/>
                </a:solidFill>
                <a:cs typeface="Hellix"/>
              </a:rPr>
              <a:t>KEBANGKITAN YANG MENYEGARKAN DAN MASA DEPAN PENUH INOVASI</a:t>
            </a: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470" b="747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CAEF419B-57AF-7AED-EF27-406F5A54979E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tx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A1174-FC7A-DFE8-1FBD-946151297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D9FD8-B9FE-4932-1CD4-EE987B8D1FC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6E5C9-D235-A6D6-B2A4-80614F1043A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2089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YARRA VALLEY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288691"/>
            <a:ext cx="4473236" cy="3133240"/>
          </a:xfrm>
        </p:spPr>
        <p:txBody>
          <a:bodyPr/>
          <a:lstStyle/>
          <a:p>
            <a:pPr marL="0" indent="0">
              <a:buNone/>
            </a:pPr>
            <a:r>
              <a:rPr lang="en-AU" dirty="0">
                <a:solidFill>
                  <a:schemeClr val="bg1"/>
                </a:solidFill>
              </a:rPr>
              <a:t>Yarra Valley </a:t>
            </a:r>
            <a:r>
              <a:rPr lang="en-AU" dirty="0" err="1">
                <a:solidFill>
                  <a:schemeClr val="bg1"/>
                </a:solidFill>
              </a:rPr>
              <a:t>adalah</a:t>
            </a:r>
            <a:r>
              <a:rPr lang="en-AU" dirty="0">
                <a:solidFill>
                  <a:schemeClr val="bg1"/>
                </a:solidFill>
              </a:rPr>
              <a:t> wilayah </a:t>
            </a:r>
            <a:r>
              <a:rPr lang="en-AU" dirty="0" err="1">
                <a:solidFill>
                  <a:schemeClr val="bg1"/>
                </a:solidFill>
              </a:rPr>
              <a:t>beriklim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sejuk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mampu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membuat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berbagai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gaya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klasik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beraneka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varietas</a:t>
            </a:r>
            <a:r>
              <a:rPr lang="en-AU" dirty="0">
                <a:solidFill>
                  <a:schemeClr val="bg1"/>
                </a:solidFill>
              </a:rPr>
              <a:t>. </a:t>
            </a:r>
            <a:r>
              <a:rPr lang="en-AU" dirty="0" err="1">
                <a:solidFill>
                  <a:schemeClr val="bg1"/>
                </a:solidFill>
              </a:rPr>
              <a:t>Sejarahnya</a:t>
            </a:r>
            <a:r>
              <a:rPr lang="en-AU" dirty="0">
                <a:solidFill>
                  <a:schemeClr val="bg1"/>
                </a:solidFill>
              </a:rPr>
              <a:t> Panjang, </a:t>
            </a:r>
            <a:r>
              <a:rPr lang="en-AU" dirty="0" err="1">
                <a:solidFill>
                  <a:schemeClr val="bg1"/>
                </a:solidFill>
              </a:rPr>
              <a:t>tetapi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baru</a:t>
            </a:r>
            <a:r>
              <a:rPr lang="en-AU" dirty="0">
                <a:solidFill>
                  <a:schemeClr val="bg1"/>
                </a:solidFill>
              </a:rPr>
              <a:t> pada 1970an wilayah </a:t>
            </a:r>
            <a:r>
              <a:rPr lang="en-AU" dirty="0" err="1">
                <a:solidFill>
                  <a:schemeClr val="bg1"/>
                </a:solidFill>
              </a:rPr>
              <a:t>ini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mulai</a:t>
            </a:r>
            <a:r>
              <a:rPr lang="en-AU" dirty="0">
                <a:solidFill>
                  <a:schemeClr val="bg1"/>
                </a:solidFill>
              </a:rPr>
              <a:t>  </a:t>
            </a:r>
            <a:r>
              <a:rPr lang="en-AU" dirty="0" err="1">
                <a:solidFill>
                  <a:schemeClr val="bg1"/>
                </a:solidFill>
              </a:rPr>
              <a:t>bersinar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Sejarah yang </a:t>
            </a:r>
            <a:r>
              <a:rPr lang="en-AU" dirty="0" err="1">
                <a:solidFill>
                  <a:schemeClr val="bg1"/>
                </a:solidFill>
              </a:rPr>
              <a:t>penuh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warna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Beragam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sejuk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Petani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pembuat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inovatif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Keindahan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alami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pariwisata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KISAH DUA AWAL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925803"/>
            <a:ext cx="4829691" cy="1530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AU" dirty="0"/>
              <a:t>Sejarah Yarra Valley</a:t>
            </a:r>
          </a:p>
          <a:p>
            <a:pPr>
              <a:spcBef>
                <a:spcPts val="400"/>
              </a:spcBef>
            </a:pPr>
            <a:r>
              <a:rPr lang="en-AU" dirty="0" err="1"/>
              <a:t>Geografi</a:t>
            </a:r>
            <a:r>
              <a:rPr lang="en-AU" dirty="0"/>
              <a:t>, </a:t>
            </a:r>
            <a:r>
              <a:rPr lang="en-AU" dirty="0" err="1"/>
              <a:t>iklim</a:t>
            </a:r>
            <a:r>
              <a:rPr lang="en-AU" dirty="0"/>
              <a:t> dan </a:t>
            </a:r>
            <a:r>
              <a:rPr lang="en-AU" dirty="0" err="1"/>
              <a:t>tanah</a:t>
            </a:r>
            <a:endParaRPr lang="en-AU" dirty="0"/>
          </a:p>
          <a:p>
            <a:pPr>
              <a:spcBef>
                <a:spcPts val="400"/>
              </a:spcBef>
            </a:pPr>
            <a:r>
              <a:rPr lang="en-AU" dirty="0" err="1"/>
              <a:t>Pendakatan</a:t>
            </a:r>
            <a:r>
              <a:rPr lang="en-AU" dirty="0"/>
              <a:t> wilayah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terhadap</a:t>
            </a:r>
            <a:r>
              <a:rPr lang="en-AU" dirty="0"/>
              <a:t> </a:t>
            </a:r>
            <a:r>
              <a:rPr lang="en-AU" dirty="0" err="1"/>
              <a:t>penanaman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anggur</a:t>
            </a:r>
            <a:endParaRPr lang="en-AU" dirty="0"/>
          </a:p>
          <a:p>
            <a:pPr>
              <a:spcBef>
                <a:spcPts val="400"/>
              </a:spcBef>
            </a:pPr>
            <a:r>
              <a:rPr lang="en-AU" dirty="0"/>
              <a:t>Tren </a:t>
            </a:r>
            <a:r>
              <a:rPr lang="en-AU" dirty="0" err="1"/>
              <a:t>pembuatan</a:t>
            </a:r>
            <a:r>
              <a:rPr lang="en-AU" dirty="0"/>
              <a:t> </a:t>
            </a:r>
            <a:r>
              <a:rPr lang="en-AU" dirty="0" err="1"/>
              <a:t>anggur</a:t>
            </a:r>
            <a:endParaRPr lang="en-AU" dirty="0"/>
          </a:p>
          <a:p>
            <a:pPr>
              <a:spcBef>
                <a:spcPts val="400"/>
              </a:spcBef>
            </a:pPr>
            <a:r>
              <a:rPr lang="en-AU" dirty="0" err="1"/>
              <a:t>Varietas</a:t>
            </a:r>
            <a:r>
              <a:rPr lang="en-AU" dirty="0"/>
              <a:t> </a:t>
            </a:r>
            <a:r>
              <a:rPr lang="en-AU" dirty="0" err="1"/>
              <a:t>unggul</a:t>
            </a:r>
            <a:r>
              <a:rPr lang="en-AU" dirty="0"/>
              <a:t> </a:t>
            </a:r>
          </a:p>
          <a:p>
            <a:pPr>
              <a:spcBef>
                <a:spcPts val="400"/>
              </a:spcBef>
            </a:pPr>
            <a:r>
              <a:rPr lang="en-AU" dirty="0" err="1"/>
              <a:t>Karakteristik</a:t>
            </a:r>
            <a:r>
              <a:rPr lang="en-AU" dirty="0"/>
              <a:t> dan </a:t>
            </a:r>
            <a:r>
              <a:rPr lang="en-AU" dirty="0" err="1"/>
              <a:t>profil</a:t>
            </a:r>
            <a:r>
              <a:rPr lang="en-AU" dirty="0"/>
              <a:t> </a:t>
            </a:r>
            <a:r>
              <a:rPr lang="en-AU" dirty="0" err="1"/>
              <a:t>cita</a:t>
            </a:r>
            <a:r>
              <a:rPr lang="en-AU" dirty="0"/>
              <a:t> rasa</a:t>
            </a: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2B3ECCE2-2B16-47CA-1815-D0B3746417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AUSTRALIA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6096000" y="5195132"/>
            <a:ext cx="198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YARRA VALLEY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>
            <a:off x="8040914" y="5379798"/>
            <a:ext cx="113677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united states&#10;&#10;AI-generated content may be incorrect.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VICTORIA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9033310" y="5616450"/>
            <a:ext cx="20410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YARRA VALLEY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6782340" y="4760686"/>
            <a:ext cx="2250970" cy="104043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54F2A32-1224-0A24-7203-27E6B2047B0D}"/>
              </a:ext>
            </a:extLst>
          </p:cNvPr>
          <p:cNvSpPr txBox="1"/>
          <p:nvPr/>
        </p:nvSpPr>
        <p:spPr>
          <a:xfrm>
            <a:off x="4619354" y="4452909"/>
            <a:ext cx="20410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Neue Haas Grotesk Text Pro" panose="020B0504020202020204" pitchFamily="34" charset="77"/>
              </a:rPr>
              <a:t>Melbourne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19" b="6919"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1838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AU" sz="1600" b="1" dirty="0" err="1"/>
              <a:t>Ryri</a:t>
            </a:r>
            <a:r>
              <a:rPr lang="en-AU" sz="1600" b="1" dirty="0"/>
              <a:t> </a:t>
            </a:r>
            <a:r>
              <a:rPr lang="en-AU" sz="1600" b="1" dirty="0" err="1"/>
              <a:t>bersaudara</a:t>
            </a:r>
            <a:r>
              <a:rPr lang="en-AU" sz="1600" b="1" dirty="0"/>
              <a:t> </a:t>
            </a:r>
            <a:r>
              <a:rPr lang="en-AU" sz="1600" b="1" dirty="0" err="1"/>
              <a:t>kelahiran</a:t>
            </a:r>
            <a:r>
              <a:rPr lang="en-AU" sz="1600" b="1" dirty="0"/>
              <a:t> </a:t>
            </a:r>
            <a:r>
              <a:rPr lang="en-AU" sz="1600" b="1" dirty="0" err="1"/>
              <a:t>Skotlandia</a:t>
            </a:r>
            <a:r>
              <a:rPr lang="en-AU" sz="1600" b="1" dirty="0"/>
              <a:t> </a:t>
            </a:r>
            <a:r>
              <a:rPr lang="en-AU" sz="1600" dirty="0" err="1"/>
              <a:t>menanam</a:t>
            </a:r>
            <a:r>
              <a:rPr lang="en-AU" sz="1600" dirty="0"/>
              <a:t> </a:t>
            </a: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di  Yarra Valley, </a:t>
            </a:r>
            <a:r>
              <a:rPr lang="en-AU" sz="1600" dirty="0" err="1"/>
              <a:t>mulai</a:t>
            </a:r>
            <a:r>
              <a:rPr lang="en-AU" sz="1600" dirty="0"/>
              <a:t> </a:t>
            </a:r>
            <a:r>
              <a:rPr lang="en-AU" sz="1600" dirty="0" err="1"/>
              <a:t>distrik</a:t>
            </a:r>
            <a:r>
              <a:rPr lang="en-AU" sz="1600" dirty="0"/>
              <a:t> </a:t>
            </a:r>
            <a:r>
              <a:rPr lang="en-AU" sz="1600" dirty="0" err="1"/>
              <a:t>penanaman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utama</a:t>
            </a:r>
            <a:r>
              <a:rPr lang="en-AU" sz="1600" dirty="0"/>
              <a:t> yang </a:t>
            </a:r>
            <a:r>
              <a:rPr lang="en-AU" sz="1600" dirty="0" err="1"/>
              <a:t>pertama</a:t>
            </a:r>
            <a:r>
              <a:rPr lang="en-AU" sz="1600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80256" y="4158583"/>
            <a:ext cx="3204197" cy="1461301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AU" sz="1600" dirty="0" err="1"/>
              <a:t>Gubernur</a:t>
            </a:r>
            <a:r>
              <a:rPr lang="en-AU" sz="1600" dirty="0"/>
              <a:t> </a:t>
            </a:r>
            <a:r>
              <a:rPr lang="en-AU" sz="1600" dirty="0" err="1"/>
              <a:t>Letnan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Victoria </a:t>
            </a:r>
            <a:r>
              <a:rPr lang="en-AU" sz="1600" dirty="0" err="1"/>
              <a:t>mengundang</a:t>
            </a:r>
            <a:r>
              <a:rPr lang="en-AU" sz="1600" dirty="0"/>
              <a:t> </a:t>
            </a:r>
            <a:r>
              <a:rPr lang="en-AU" sz="1600" dirty="0" err="1"/>
              <a:t>sejumlah</a:t>
            </a:r>
            <a:r>
              <a:rPr lang="en-AU" sz="1600" dirty="0"/>
              <a:t> </a:t>
            </a:r>
            <a:r>
              <a:rPr lang="en-AU" sz="1600" dirty="0" err="1"/>
              <a:t>pemanen</a:t>
            </a:r>
            <a:r>
              <a:rPr lang="en-AU" sz="1600" dirty="0"/>
              <a:t> Swiss </a:t>
            </a:r>
            <a:r>
              <a:rPr lang="en-AU" sz="1600" dirty="0" err="1"/>
              <a:t>ke</a:t>
            </a:r>
            <a:r>
              <a:rPr lang="en-AU" sz="1600" dirty="0"/>
              <a:t> wilayah dan </a:t>
            </a:r>
            <a:r>
              <a:rPr lang="en-AU" sz="1600" dirty="0" err="1"/>
              <a:t>memulai</a:t>
            </a:r>
            <a:r>
              <a:rPr lang="en-AU" sz="1600" dirty="0"/>
              <a:t> </a:t>
            </a:r>
            <a:r>
              <a:rPr lang="en-AU" sz="1600" dirty="0" err="1"/>
              <a:t>budaya</a:t>
            </a:r>
            <a:r>
              <a:rPr lang="en-AU" sz="1600" dirty="0"/>
              <a:t> </a:t>
            </a:r>
            <a:r>
              <a:rPr lang="en-AU" sz="1600" i="1" dirty="0"/>
              <a:t>wine </a:t>
            </a:r>
            <a:r>
              <a:rPr lang="en-AU" sz="1600" dirty="0"/>
              <a:t>yang kaya.  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AU" sz="1600" dirty="0"/>
              <a:t>Paul de Castella </a:t>
            </a:r>
            <a:r>
              <a:rPr lang="en-AU" sz="1600" dirty="0" err="1"/>
              <a:t>membeli</a:t>
            </a:r>
            <a:r>
              <a:rPr lang="en-AU" sz="1600" dirty="0"/>
              <a:t> </a:t>
            </a:r>
            <a:r>
              <a:rPr lang="en-AU" sz="1600" dirty="0" err="1"/>
              <a:t>properti</a:t>
            </a:r>
            <a:r>
              <a:rPr lang="en-AU" sz="1600" dirty="0"/>
              <a:t> Ryrie dan – </a:t>
            </a:r>
            <a:r>
              <a:rPr lang="en-AU" sz="1600" dirty="0" err="1"/>
              <a:t>setelah</a:t>
            </a:r>
            <a:r>
              <a:rPr lang="en-AU" sz="1600" dirty="0"/>
              <a:t> </a:t>
            </a:r>
            <a:r>
              <a:rPr lang="en-AU" sz="1600" dirty="0" err="1"/>
              <a:t>menghabiskan</a:t>
            </a:r>
            <a:r>
              <a:rPr lang="en-AU" sz="1600" dirty="0"/>
              <a:t> Gudang </a:t>
            </a:r>
            <a:r>
              <a:rPr lang="en-AU" sz="1600" dirty="0" err="1"/>
              <a:t>anggurnya</a:t>
            </a:r>
            <a:r>
              <a:rPr lang="en-AU" sz="1600" dirty="0"/>
              <a:t>– </a:t>
            </a:r>
            <a:r>
              <a:rPr lang="en-AU" sz="1600" dirty="0" err="1"/>
              <a:t>mulai</a:t>
            </a:r>
            <a:r>
              <a:rPr lang="en-AU" sz="1600" dirty="0"/>
              <a:t> </a:t>
            </a:r>
            <a:r>
              <a:rPr lang="en-AU" sz="1600" dirty="0" err="1"/>
              <a:t>membuat</a:t>
            </a:r>
            <a:r>
              <a:rPr lang="en-AU" sz="1600" dirty="0"/>
              <a:t> </a:t>
            </a:r>
            <a:r>
              <a:rPr lang="en-AU" sz="1600" i="1" dirty="0"/>
              <a:t>wine</a:t>
            </a:r>
            <a:r>
              <a:rPr lang="en-AU" sz="1600" dirty="0"/>
              <a:t> local.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0256" y="3495809"/>
            <a:ext cx="2120040" cy="662774"/>
          </a:xfrm>
        </p:spPr>
        <p:txBody>
          <a:bodyPr/>
          <a:lstStyle/>
          <a:p>
            <a:r>
              <a:rPr lang="en-US" dirty="0"/>
              <a:t>1849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512088"/>
            <a:ext cx="6968303" cy="473196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 YARRA VALLEY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143231" y="4180805"/>
            <a:ext cx="285196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AU" sz="1600" dirty="0"/>
              <a:t>Hubert de Castella dan Baron Guillaume de Pury </a:t>
            </a:r>
            <a:r>
              <a:rPr lang="en-AU" sz="1600" dirty="0" err="1"/>
              <a:t>bergabung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teman-temannya</a:t>
            </a:r>
            <a:r>
              <a:rPr lang="en-AU" sz="1600" dirty="0"/>
              <a:t> di  Yarra Valley. </a:t>
            </a:r>
            <a:r>
              <a:rPr lang="en-AU" sz="1600" dirty="0" err="1"/>
              <a:t>Mereka</a:t>
            </a:r>
            <a:r>
              <a:rPr lang="en-AU" sz="1600" dirty="0"/>
              <a:t> </a:t>
            </a:r>
            <a:r>
              <a:rPr lang="en-AU" sz="1600" dirty="0" err="1"/>
              <a:t>mendirikan</a:t>
            </a:r>
            <a:r>
              <a:rPr lang="en-AU" sz="1600" dirty="0"/>
              <a:t> </a:t>
            </a:r>
            <a:r>
              <a:rPr lang="en-AU" sz="1600" dirty="0" err="1"/>
              <a:t>tiga</a:t>
            </a:r>
            <a:r>
              <a:rPr lang="en-AU" sz="1600" dirty="0"/>
              <a:t> </a:t>
            </a:r>
            <a:r>
              <a:rPr lang="en-AU" sz="1600" dirty="0" err="1"/>
              <a:t>pabrik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hebat</a:t>
            </a:r>
            <a:r>
              <a:rPr lang="en-AU" sz="1600" dirty="0"/>
              <a:t>: Yering, </a:t>
            </a:r>
            <a:r>
              <a:rPr lang="en-AU" sz="1600" dirty="0" err="1"/>
              <a:t>Yeringberg</a:t>
            </a:r>
            <a:r>
              <a:rPr lang="en-AU" sz="1600" dirty="0"/>
              <a:t> dan St Huberts.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14323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1863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913701"/>
            <a:ext cx="6883862" cy="215708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40" dirty="0">
                <a:solidFill>
                  <a:schemeClr val="accent1"/>
                </a:solidFill>
              </a:rPr>
              <a:t>180 TAHUN WARISAN DAN EVOLUSI ANGGUR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686" b="20866"/>
          <a:stretch/>
        </p:blipFill>
        <p:spPr>
          <a:xfrm>
            <a:off x="7576457" y="3662042"/>
            <a:ext cx="4615543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4916" y="4167580"/>
            <a:ext cx="2810284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/>
              <a:t>St Huberts, </a:t>
            </a:r>
            <a:r>
              <a:rPr lang="en-AU" sz="1600" dirty="0" err="1"/>
              <a:t>mencakup</a:t>
            </a:r>
            <a:br>
              <a:rPr lang="en-AU" dirty="0"/>
            </a:br>
            <a:r>
              <a:rPr lang="en-AU" sz="1600" dirty="0"/>
              <a:t>200 </a:t>
            </a:r>
            <a:r>
              <a:rPr lang="en-AU" sz="1600" dirty="0" err="1"/>
              <a:t>hektar</a:t>
            </a:r>
            <a:r>
              <a:rPr lang="en-AU" sz="1600" dirty="0"/>
              <a:t>, </a:t>
            </a:r>
            <a:r>
              <a:rPr lang="en-AU" sz="1600" dirty="0" err="1"/>
              <a:t>memproduksi</a:t>
            </a:r>
            <a:r>
              <a:rPr lang="en-AU" sz="1600" dirty="0"/>
              <a:t>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setengah</a:t>
            </a:r>
            <a:r>
              <a:rPr lang="en-AU" sz="1600" dirty="0"/>
              <a:t> </a:t>
            </a:r>
            <a:r>
              <a:rPr lang="en-AU" sz="1600" dirty="0" err="1"/>
              <a:t>juta</a:t>
            </a:r>
            <a:r>
              <a:rPr lang="en-AU" sz="1600" dirty="0"/>
              <a:t> </a:t>
            </a:r>
            <a:r>
              <a:rPr lang="en-AU" sz="1600" dirty="0" err="1"/>
              <a:t>botol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. </a:t>
            </a:r>
            <a:r>
              <a:rPr lang="en-AU" sz="1600" dirty="0" err="1"/>
              <a:t>Anggur</a:t>
            </a:r>
            <a:r>
              <a:rPr lang="en-AU" sz="1600" dirty="0"/>
              <a:t> Yarra Valley </a:t>
            </a:r>
            <a:r>
              <a:rPr lang="en-AU" sz="1600" dirty="0" err="1"/>
              <a:t>mulai</a:t>
            </a:r>
            <a:r>
              <a:rPr lang="en-AU" sz="1600" dirty="0"/>
              <a:t> </a:t>
            </a:r>
            <a:r>
              <a:rPr lang="en-AU" sz="1600" dirty="0" err="1"/>
              <a:t>memenangi</a:t>
            </a:r>
            <a:r>
              <a:rPr lang="en-AU" sz="1600" dirty="0"/>
              <a:t> </a:t>
            </a:r>
            <a:r>
              <a:rPr lang="en-AU" sz="1600" dirty="0" err="1"/>
              <a:t>penghargaan</a:t>
            </a:r>
            <a:r>
              <a:rPr lang="en-AU" sz="1600" dirty="0"/>
              <a:t> </a:t>
            </a:r>
            <a:r>
              <a:rPr lang="en-AU" sz="1600" dirty="0" err="1"/>
              <a:t>lokal</a:t>
            </a:r>
            <a:r>
              <a:rPr lang="en-AU" sz="1600" dirty="0"/>
              <a:t> dan </a:t>
            </a:r>
            <a:r>
              <a:rPr lang="en-AU" sz="1600" dirty="0" err="1"/>
              <a:t>internasional</a:t>
            </a:r>
            <a:r>
              <a:rPr lang="en-AU" sz="16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74030" y="3483729"/>
            <a:ext cx="2120040" cy="662774"/>
          </a:xfrm>
        </p:spPr>
        <p:txBody>
          <a:bodyPr/>
          <a:lstStyle/>
          <a:p>
            <a:r>
              <a:rPr lang="en-US" dirty="0"/>
              <a:t>1875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16400" y="684373"/>
            <a:ext cx="3807600" cy="1461301"/>
          </a:xfrm>
        </p:spPr>
        <p:txBody>
          <a:bodyPr/>
          <a:lstStyle/>
          <a:p>
            <a:r>
              <a:rPr lang="en-AU" dirty="0" err="1"/>
              <a:t>Jaman</a:t>
            </a:r>
            <a:r>
              <a:rPr lang="en-AU" dirty="0"/>
              <a:t> </a:t>
            </a:r>
            <a:r>
              <a:rPr lang="en-AU" dirty="0" err="1"/>
              <a:t>keemasan</a:t>
            </a:r>
            <a:r>
              <a:rPr lang="en-AU" dirty="0"/>
              <a:t> </a:t>
            </a:r>
            <a:r>
              <a:rPr lang="en-AU" dirty="0" err="1"/>
              <a:t>pertama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Yarra Valley </a:t>
            </a:r>
            <a:r>
              <a:rPr lang="en-AU" dirty="0" err="1"/>
              <a:t>hanya</a:t>
            </a:r>
            <a:r>
              <a:rPr lang="en-AU" dirty="0"/>
              <a:t> </a:t>
            </a:r>
            <a:r>
              <a:rPr lang="en-AU" dirty="0" err="1"/>
              <a:t>berumur</a:t>
            </a:r>
            <a:r>
              <a:rPr lang="en-AU" dirty="0"/>
              <a:t> </a:t>
            </a:r>
            <a:r>
              <a:rPr lang="en-AU" dirty="0" err="1"/>
              <a:t>pendek</a:t>
            </a:r>
            <a:r>
              <a:rPr lang="en-AU" dirty="0"/>
              <a:t>. </a:t>
            </a:r>
            <a:r>
              <a:rPr lang="en-AU" dirty="0" err="1"/>
              <a:t>Serangkaian</a:t>
            </a:r>
            <a:r>
              <a:rPr lang="en-AU" dirty="0"/>
              <a:t> </a:t>
            </a:r>
            <a:r>
              <a:rPr lang="en-AU" dirty="0" err="1"/>
              <a:t>kejadian</a:t>
            </a:r>
            <a:r>
              <a:rPr lang="en-AU" dirty="0"/>
              <a:t>, </a:t>
            </a:r>
            <a:r>
              <a:rPr lang="en-AU" dirty="0" err="1"/>
              <a:t>termasuk</a:t>
            </a:r>
            <a:r>
              <a:rPr lang="en-AU" dirty="0"/>
              <a:t> </a:t>
            </a:r>
            <a:r>
              <a:rPr lang="en-AU" dirty="0" err="1"/>
              <a:t>depresi</a:t>
            </a:r>
            <a:r>
              <a:rPr lang="en-AU" dirty="0"/>
              <a:t> </a:t>
            </a:r>
            <a:r>
              <a:rPr lang="en-AU" dirty="0" err="1"/>
              <a:t>ekonomi</a:t>
            </a:r>
            <a:r>
              <a:rPr lang="en-AU" dirty="0"/>
              <a:t>, </a:t>
            </a:r>
            <a:r>
              <a:rPr lang="en-AU" dirty="0" err="1"/>
              <a:t>berujung</a:t>
            </a:r>
            <a:r>
              <a:rPr lang="en-AU" dirty="0"/>
              <a:t> pada </a:t>
            </a:r>
            <a:r>
              <a:rPr lang="en-AU" dirty="0" err="1"/>
              <a:t>kemunduran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 wilayah </a:t>
            </a:r>
            <a:r>
              <a:rPr lang="en-AU" dirty="0" err="1"/>
              <a:t>ini</a:t>
            </a:r>
            <a:r>
              <a:rPr lang="en-AU" dirty="0"/>
              <a:t>. </a:t>
            </a:r>
            <a:r>
              <a:rPr lang="en-AU" dirty="0" err="1"/>
              <a:t>Meningkatnya</a:t>
            </a:r>
            <a:r>
              <a:rPr lang="en-AU" dirty="0"/>
              <a:t> </a:t>
            </a:r>
            <a:r>
              <a:rPr lang="en-AU" dirty="0" err="1"/>
              <a:t>permintaan</a:t>
            </a:r>
            <a:r>
              <a:rPr lang="en-AU" dirty="0"/>
              <a:t> </a:t>
            </a:r>
            <a:r>
              <a:rPr lang="en-AU" dirty="0" err="1"/>
              <a:t>akan</a:t>
            </a:r>
            <a:r>
              <a:rPr lang="en-AU" dirty="0"/>
              <a:t> </a:t>
            </a:r>
            <a:r>
              <a:rPr lang="en-AU" i="1" dirty="0"/>
              <a:t>fortified wine </a:t>
            </a:r>
            <a:r>
              <a:rPr lang="en-AU" dirty="0" err="1"/>
              <a:t>menyebabkan</a:t>
            </a:r>
            <a:r>
              <a:rPr lang="en-AU" dirty="0"/>
              <a:t> </a:t>
            </a:r>
            <a:r>
              <a:rPr lang="en-AU" dirty="0" err="1"/>
              <a:t>produksi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berhenti</a:t>
            </a:r>
            <a:r>
              <a:rPr lang="en-AU" dirty="0"/>
              <a:t> pada 1921 dan </a:t>
            </a:r>
            <a:r>
              <a:rPr lang="en-AU" dirty="0" err="1"/>
              <a:t>hingga</a:t>
            </a:r>
            <a:r>
              <a:rPr lang="en-AU" dirty="0"/>
              <a:t> 1937 </a:t>
            </a:r>
            <a:r>
              <a:rPr lang="en-AU" dirty="0" err="1"/>
              <a:t>semua</a:t>
            </a:r>
            <a:r>
              <a:rPr lang="en-AU" dirty="0"/>
              <a:t> </a:t>
            </a:r>
            <a:r>
              <a:rPr lang="en-AU" dirty="0" err="1"/>
              <a:t>kebun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dikonversi</a:t>
            </a:r>
            <a:r>
              <a:rPr lang="en-AU" dirty="0"/>
              <a:t> </a:t>
            </a:r>
            <a:r>
              <a:rPr lang="en-AU" dirty="0" err="1"/>
              <a:t>menjadi</a:t>
            </a:r>
            <a:r>
              <a:rPr lang="en-AU" dirty="0"/>
              <a:t> </a:t>
            </a:r>
            <a:r>
              <a:rPr lang="en-AU" dirty="0" err="1"/>
              <a:t>padang</a:t>
            </a:r>
            <a:r>
              <a:rPr lang="en-AU" dirty="0"/>
              <a:t> </a:t>
            </a:r>
            <a:r>
              <a:rPr lang="en-AU" dirty="0" err="1"/>
              <a:t>rumput</a:t>
            </a:r>
            <a:r>
              <a:rPr lang="en-AU" dirty="0"/>
              <a:t>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05515" y="522"/>
            <a:ext cx="2120040" cy="662774"/>
          </a:xfrm>
        </p:spPr>
        <p:txBody>
          <a:bodyPr/>
          <a:lstStyle/>
          <a:p>
            <a:r>
              <a:rPr lang="en-US" dirty="0"/>
              <a:t>1877 – 1937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113626" y="4237664"/>
            <a:ext cx="2369684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– dan para </a:t>
            </a: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– </a:t>
            </a:r>
            <a:r>
              <a:rPr lang="en-AU" sz="1600" dirty="0" err="1"/>
              <a:t>kembali</a:t>
            </a:r>
            <a:r>
              <a:rPr lang="en-AU" sz="1600" dirty="0"/>
              <a:t> </a:t>
            </a:r>
            <a:r>
              <a:rPr lang="en-AU" sz="1600" dirty="0" err="1"/>
              <a:t>ke</a:t>
            </a:r>
            <a:r>
              <a:rPr lang="en-AU" sz="1600" dirty="0"/>
              <a:t> Yarra Valley dan 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utama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generasi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</a:t>
            </a:r>
            <a:r>
              <a:rPr lang="en-AU" sz="1600" dirty="0" err="1"/>
              <a:t>tercipta</a:t>
            </a:r>
            <a:r>
              <a:rPr lang="en-AU" sz="1600" b="1" dirty="0"/>
              <a:t>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02741" y="3553813"/>
            <a:ext cx="2120040" cy="662774"/>
          </a:xfrm>
        </p:spPr>
        <p:txBody>
          <a:bodyPr/>
          <a:lstStyle/>
          <a:p>
            <a:r>
              <a:rPr lang="en-US" dirty="0"/>
              <a:t>1960an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9137429" y="1739099"/>
            <a:ext cx="272074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AU" sz="1600" dirty="0"/>
              <a:t>Dr Bailey Carrodus </a:t>
            </a:r>
            <a:r>
              <a:rPr lang="en-AU" sz="1600" dirty="0" err="1"/>
              <a:t>membuat</a:t>
            </a:r>
            <a:r>
              <a:rPr lang="en-AU" sz="1600" dirty="0"/>
              <a:t> </a:t>
            </a:r>
            <a:r>
              <a:rPr lang="en-AU" sz="1600" i="1" dirty="0"/>
              <a:t>wine </a:t>
            </a:r>
            <a:r>
              <a:rPr lang="en-AU" sz="1600" dirty="0"/>
              <a:t>Yarra Valley </a:t>
            </a:r>
            <a:r>
              <a:rPr lang="en-AU" sz="1600" dirty="0" err="1"/>
              <a:t>komersial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50 </a:t>
            </a:r>
            <a:r>
              <a:rPr lang="en-AU" sz="1600" dirty="0" err="1"/>
              <a:t>tahun</a:t>
            </a:r>
            <a:r>
              <a:rPr lang="en-AU" sz="1600" dirty="0"/>
              <a:t>. </a:t>
            </a:r>
            <a:r>
              <a:rPr lang="en-AU" sz="1600" dirty="0" err="1"/>
              <a:t>Gayanya</a:t>
            </a:r>
            <a:r>
              <a:rPr lang="en-AU" sz="1600" dirty="0"/>
              <a:t> yang </a:t>
            </a:r>
            <a:r>
              <a:rPr lang="en-AU" sz="1600" dirty="0" err="1"/>
              <a:t>inovatif</a:t>
            </a:r>
            <a:r>
              <a:rPr lang="en-AU" sz="1600" dirty="0"/>
              <a:t> </a:t>
            </a:r>
            <a:r>
              <a:rPr lang="en-AU" sz="1600" dirty="0" err="1"/>
              <a:t>membuka</a:t>
            </a:r>
            <a:r>
              <a:rPr lang="en-AU" sz="1600" dirty="0"/>
              <a:t> </a:t>
            </a:r>
            <a:r>
              <a:rPr lang="en-AU" sz="1600" dirty="0" err="1"/>
              <a:t>jalan</a:t>
            </a:r>
            <a:r>
              <a:rPr lang="en-AU" sz="1600" dirty="0"/>
              <a:t> </a:t>
            </a:r>
            <a:r>
              <a:rPr lang="en-AU" sz="1600" dirty="0" err="1"/>
              <a:t>bagi</a:t>
            </a:r>
            <a:r>
              <a:rPr lang="en-AU" sz="1600" dirty="0"/>
              <a:t> </a:t>
            </a: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sejuk</a:t>
            </a:r>
            <a:r>
              <a:rPr lang="en-AU" sz="1600" dirty="0"/>
              <a:t> di masa </a:t>
            </a:r>
            <a:r>
              <a:rPr lang="en-AU" sz="1600" dirty="0" err="1"/>
              <a:t>mendatang</a:t>
            </a:r>
            <a:r>
              <a:rPr lang="en-AU" sz="1600" dirty="0"/>
              <a:t>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9126544" y="105524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1973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036460A-5955-937F-2AD4-9C710844F8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05" b="13405"/>
          <a:stretch/>
        </p:blipFill>
        <p:spPr>
          <a:xfrm>
            <a:off x="6456363" y="374557"/>
            <a:ext cx="5735637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4393B-6DC0-8815-DD17-E56771AF18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829" y="4323709"/>
            <a:ext cx="282688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Momentum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kebangkitan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AU" sz="1600" dirty="0" err="1"/>
              <a:t>membuka</a:t>
            </a:r>
            <a:r>
              <a:rPr lang="en-AU" sz="1600" dirty="0"/>
              <a:t> </a:t>
            </a:r>
            <a:r>
              <a:rPr lang="en-AU" sz="1600" dirty="0" err="1"/>
              <a:t>jalan</a:t>
            </a:r>
            <a:r>
              <a:rPr lang="en-AU" sz="1600" dirty="0"/>
              <a:t> </a:t>
            </a:r>
            <a:r>
              <a:rPr lang="en-AU" sz="1600" dirty="0" err="1"/>
              <a:t>bagi</a:t>
            </a:r>
            <a:r>
              <a:rPr lang="en-AU" sz="1600" dirty="0"/>
              <a:t> </a:t>
            </a:r>
            <a:r>
              <a:rPr lang="en-AU" sz="1600" dirty="0" err="1"/>
              <a:t>sederet</a:t>
            </a:r>
            <a:r>
              <a:rPr lang="en-AU" sz="1600" dirty="0"/>
              <a:t> </a:t>
            </a:r>
            <a:r>
              <a:rPr lang="en-AU" sz="1600" dirty="0" err="1"/>
              <a:t>pabrik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,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demikian</a:t>
            </a:r>
            <a:r>
              <a:rPr lang="en-AU" sz="1600" dirty="0"/>
              <a:t> </a:t>
            </a:r>
            <a:r>
              <a:rPr lang="en-AU" sz="1600" dirty="0" err="1"/>
              <a:t>menegaskan</a:t>
            </a:r>
            <a:r>
              <a:rPr lang="en-AU" sz="1600" dirty="0"/>
              <a:t> Yarra Valley </a:t>
            </a:r>
            <a:r>
              <a:rPr lang="en-AU" sz="1600" dirty="0" err="1"/>
              <a:t>sebagai</a:t>
            </a:r>
            <a:r>
              <a:rPr lang="en-AU" sz="1600" dirty="0"/>
              <a:t> wilayah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patut</a:t>
            </a:r>
            <a:r>
              <a:rPr lang="en-AU" sz="1600" dirty="0"/>
              <a:t> </a:t>
            </a:r>
            <a:r>
              <a:rPr lang="en-AU" sz="1600" dirty="0" err="1"/>
              <a:t>diperhitungkan</a:t>
            </a:r>
            <a:r>
              <a:rPr lang="en-AU" sz="16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3421D-3EDA-6300-94D7-668CD2C28B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1943" y="3639858"/>
            <a:ext cx="2120040" cy="662774"/>
          </a:xfrm>
        </p:spPr>
        <p:txBody>
          <a:bodyPr/>
          <a:lstStyle/>
          <a:p>
            <a:r>
              <a:rPr lang="en-US" dirty="0"/>
              <a:t>1980 – 1985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5F8851-48E1-5394-5A0B-6C1ED422ED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665639" y="1145176"/>
            <a:ext cx="3497561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Pabrik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baru</a:t>
            </a:r>
            <a:r>
              <a:rPr lang="en-AU" sz="1600" dirty="0"/>
              <a:t> </a:t>
            </a:r>
            <a:r>
              <a:rPr lang="en-AU" sz="1600" dirty="0" err="1"/>
              <a:t>terus</a:t>
            </a:r>
            <a:r>
              <a:rPr lang="en-AU" sz="1600" dirty="0"/>
              <a:t> </a:t>
            </a:r>
            <a:r>
              <a:rPr lang="en-AU" sz="1600" dirty="0" err="1"/>
              <a:t>dibuka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adanya</a:t>
            </a:r>
            <a:r>
              <a:rPr lang="en-AU" sz="1600" dirty="0"/>
              <a:t> </a:t>
            </a:r>
            <a:r>
              <a:rPr lang="en-AU" sz="1600" dirty="0" err="1"/>
              <a:t>ledakan</a:t>
            </a:r>
            <a:r>
              <a:rPr lang="en-AU" sz="1600" dirty="0"/>
              <a:t> </a:t>
            </a:r>
            <a:r>
              <a:rPr lang="en-AU" sz="1600" dirty="0" err="1"/>
              <a:t>industri</a:t>
            </a:r>
            <a:r>
              <a:rPr lang="en-AU" sz="1600" dirty="0"/>
              <a:t> wine Australia.  </a:t>
            </a: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lokal</a:t>
            </a:r>
            <a:r>
              <a:rPr lang="en-AU" sz="1600" dirty="0"/>
              <a:t> </a:t>
            </a:r>
            <a:r>
              <a:rPr lang="en-AU" sz="1600" dirty="0" err="1"/>
              <a:t>melawan</a:t>
            </a:r>
            <a:r>
              <a:rPr lang="en-AU" sz="1600" dirty="0"/>
              <a:t> </a:t>
            </a:r>
            <a:r>
              <a:rPr lang="en-AU" sz="1600" dirty="0" err="1"/>
              <a:t>tren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gaya</a:t>
            </a:r>
            <a:r>
              <a:rPr lang="en-AU" sz="1600" dirty="0"/>
              <a:t> wine yang </a:t>
            </a:r>
            <a:r>
              <a:rPr lang="en-AU" sz="1600" dirty="0" err="1"/>
              <a:t>besar</a:t>
            </a:r>
            <a:r>
              <a:rPr lang="en-AU" sz="1600" dirty="0"/>
              <a:t> dan </a:t>
            </a:r>
            <a:r>
              <a:rPr lang="en-AU" sz="1600" dirty="0" err="1"/>
              <a:t>intens</a:t>
            </a:r>
            <a:r>
              <a:rPr lang="en-AU" sz="1600" dirty="0"/>
              <a:t>, </a:t>
            </a:r>
            <a:r>
              <a:rPr lang="en-AU" sz="1600" dirty="0" err="1"/>
              <a:t>alih-alih</a:t>
            </a:r>
            <a:r>
              <a:rPr lang="en-AU" sz="1600" dirty="0"/>
              <a:t> </a:t>
            </a:r>
            <a:r>
              <a:rPr lang="en-AU" sz="1600" dirty="0" err="1"/>
              <a:t>merangkul</a:t>
            </a:r>
            <a:r>
              <a:rPr lang="en-AU" sz="1600" dirty="0"/>
              <a:t>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sejuk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wilayah </a:t>
            </a:r>
            <a:r>
              <a:rPr lang="en-AU" sz="1600" dirty="0" err="1"/>
              <a:t>ini</a:t>
            </a:r>
            <a:r>
              <a:rPr lang="en-AU" sz="1600" dirty="0"/>
              <a:t> dan </a:t>
            </a:r>
            <a:r>
              <a:rPr lang="en-AU" sz="1600" dirty="0" err="1"/>
              <a:t>menciptakan</a:t>
            </a:r>
            <a:r>
              <a:rPr lang="en-AU" sz="1600" dirty="0"/>
              <a:t> </a:t>
            </a:r>
            <a:r>
              <a:rPr lang="en-AU" sz="1600" dirty="0" err="1"/>
              <a:t>budaya</a:t>
            </a:r>
            <a:r>
              <a:rPr lang="en-AU" sz="1600" dirty="0"/>
              <a:t> </a:t>
            </a:r>
            <a:r>
              <a:rPr lang="en-AU" sz="1600" dirty="0" err="1"/>
              <a:t>eksperimentasi</a:t>
            </a:r>
            <a:r>
              <a:rPr lang="en-AU" sz="1600" dirty="0"/>
              <a:t> yang </a:t>
            </a:r>
            <a:r>
              <a:rPr lang="en-AU" sz="1600" dirty="0" err="1"/>
              <a:t>dinamis</a:t>
            </a:r>
            <a:r>
              <a:rPr lang="en-AU" sz="1600" dirty="0"/>
              <a:t>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276FF1-95D1-D47B-F789-FEDD757522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54753" y="461325"/>
            <a:ext cx="2975647" cy="662774"/>
          </a:xfrm>
        </p:spPr>
        <p:txBody>
          <a:bodyPr/>
          <a:lstStyle/>
          <a:p>
            <a:r>
              <a:rPr lang="en-US" dirty="0"/>
              <a:t>1990an &amp; 2000an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FEF27C-B578-6487-283E-3AF485E8BC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7424" y="4295235"/>
            <a:ext cx="297634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Wilayah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sejuk</a:t>
            </a:r>
            <a:r>
              <a:rPr lang="en-AU" sz="1600" dirty="0"/>
              <a:t> </a:t>
            </a:r>
            <a:r>
              <a:rPr lang="en-AU" sz="1600" dirty="0" err="1"/>
              <a:t>utama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AU" sz="1600" dirty="0" err="1"/>
              <a:t>adalah</a:t>
            </a:r>
            <a:r>
              <a:rPr lang="en-AU" sz="1600" dirty="0"/>
              <a:t> </a:t>
            </a:r>
            <a:r>
              <a:rPr lang="en-AU" sz="1600" dirty="0" err="1"/>
              <a:t>pusat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kreativitas</a:t>
            </a:r>
            <a:r>
              <a:rPr lang="en-AU" sz="1600" dirty="0"/>
              <a:t>. Para </a:t>
            </a: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mengurangi</a:t>
            </a:r>
            <a:r>
              <a:rPr lang="en-AU" sz="1600" dirty="0"/>
              <a:t> </a:t>
            </a:r>
            <a:r>
              <a:rPr lang="en-AU" sz="1600" dirty="0" err="1"/>
              <a:t>jumlah</a:t>
            </a:r>
            <a:r>
              <a:rPr lang="en-AU" sz="1600" dirty="0"/>
              <a:t> </a:t>
            </a:r>
            <a:r>
              <a:rPr lang="en-AU" sz="1600" dirty="0" err="1"/>
              <a:t>intervensi</a:t>
            </a:r>
            <a:r>
              <a:rPr lang="en-AU" sz="1600" dirty="0"/>
              <a:t> pada </a:t>
            </a:r>
            <a:r>
              <a:rPr lang="en-AU" sz="1600" dirty="0" err="1"/>
              <a:t>pabrik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dan </a:t>
            </a:r>
            <a:r>
              <a:rPr lang="en-AU" sz="1600" dirty="0" err="1"/>
              <a:t>menghabiskan</a:t>
            </a:r>
            <a:r>
              <a:rPr lang="en-AU" sz="1600" dirty="0"/>
              <a:t>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banyak</a:t>
            </a:r>
            <a:r>
              <a:rPr lang="en-AU" sz="1600" dirty="0"/>
              <a:t> </a:t>
            </a:r>
            <a:r>
              <a:rPr lang="en-AU" sz="1600" dirty="0" err="1"/>
              <a:t>waktu</a:t>
            </a:r>
            <a:r>
              <a:rPr lang="en-AU" sz="1600" dirty="0"/>
              <a:t> di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0F365E-A6C3-F9ED-DC0C-C99988B61A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6539" y="3611384"/>
            <a:ext cx="2120040" cy="662774"/>
          </a:xfrm>
        </p:spPr>
        <p:txBody>
          <a:bodyPr/>
          <a:lstStyle/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259744043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elements/1.1/"/>
    <ds:schemaRef ds:uri="http://purl.org/dc/terms/"/>
    <ds:schemaRef ds:uri="http://schemas.microsoft.com/office/2006/metadata/properties"/>
    <ds:schemaRef ds:uri="4e8dd08d-258d-47a9-9875-37f1ffd19f33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2256494-4976-4001-aedb-96463ae0d92e"/>
  </ds:schemaRefs>
</ds:datastoreItem>
</file>

<file path=customXml/itemProps2.xml><?xml version="1.0" encoding="utf-8"?>
<ds:datastoreItem xmlns:ds="http://schemas.openxmlformats.org/officeDocument/2006/customXml" ds:itemID="{73D6CDCB-7FA3-41F2-860C-B90B036C9F38}"/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2189</Words>
  <Application>Microsoft Office PowerPoint</Application>
  <PresentationFormat>Widescreen</PresentationFormat>
  <Paragraphs>338</Paragraphs>
  <Slides>26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Hellix</vt:lpstr>
      <vt:lpstr>Neue Haas Grotesk Text Pro</vt:lpstr>
      <vt:lpstr>Arial</vt:lpstr>
      <vt:lpstr>Inter Display</vt:lpstr>
      <vt:lpstr>Slide layouts</vt:lpstr>
      <vt:lpstr>PowerPoint Presentation</vt:lpstr>
      <vt:lpstr>PowerPoint Presentation</vt:lpstr>
      <vt:lpstr>YARRA VALLEY</vt:lpstr>
      <vt:lpstr>HARI INI KITA AKAN MEMBAHAS</vt:lpstr>
      <vt:lpstr>AUSTRALIA</vt:lpstr>
      <vt:lpstr>VICTORIA</vt:lpstr>
      <vt:lpstr>1838</vt:lpstr>
      <vt:lpstr>PowerPoint Presentation</vt:lpstr>
      <vt:lpstr>PowerPoint Presentation</vt:lpstr>
      <vt:lpstr>LEMBAH YANG SEJUK, BERKABUT</vt:lpstr>
      <vt:lpstr>IKLIM</vt:lpstr>
      <vt:lpstr>TANAH</vt:lpstr>
      <vt:lpstr>BUDIDAYA DAN PEMBUATAN ANGGUR DI</vt:lpstr>
      <vt:lpstr>PowerPoint Presentation</vt:lpstr>
      <vt:lpstr>PowerPoint Presentation</vt:lpstr>
      <vt:lpstr>CHARDONNAY KARAKTERISTIK</vt:lpstr>
      <vt:lpstr>PowerPoint Presentation</vt:lpstr>
      <vt:lpstr>PINOT NOIR KARAKTERISTIK</vt:lpstr>
      <vt:lpstr>PowerPoint Presentation</vt:lpstr>
      <vt:lpstr>CABERNET SAUVIGNON KARAKTERISTIK</vt:lpstr>
      <vt:lpstr>PowerPoint Presentation</vt:lpstr>
      <vt:lpstr>SHIRAZ KARAKTERISTIK</vt:lpstr>
      <vt:lpstr>PowerPoint Presentation</vt:lpstr>
      <vt:lpstr>YARRA VALLEY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2026-03-19T08:53:33Z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2025-11-24T05:04:42Z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743f4430-0a58-4a27-a8d5-ba2b21d72bfe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