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comments/modernComment_27C_A4302FC5.xml" ContentType="application/vnd.ms-powerpoint.comments+xml"/>
  <Override PartName="/ppt/comments/modernComment_286_EF320F85.xml" ContentType="application/vnd.ms-powerpoint.comments+xml"/>
  <Override PartName="/ppt/comments/modernComment_294_9AD1CBB7.xml" ContentType="application/vnd.ms-powerpoint.comments+xml"/>
  <Override PartName="/ppt/comments/modernComment_282_1DCF793C.xml" ContentType="application/vnd.ms-powerpoint.comments+xml"/>
  <Override PartName="/ppt/comments/modernComment_28C_E6066414.xml" ContentType="application/vnd.ms-powerpoint.comments+xml"/>
  <Override PartName="/ppt/notesSlides/notesSlide1.xml" ContentType="application/vnd.openxmlformats-officedocument.presentationml.notesSlide+xml"/>
  <Override PartName="/ppt/comments/modernComment_25B_9C77E2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60" r:id="rId13"/>
    <p:sldId id="641" r:id="rId14"/>
    <p:sldId id="661" r:id="rId15"/>
    <p:sldId id="642" r:id="rId16"/>
    <p:sldId id="643" r:id="rId17"/>
    <p:sldId id="648" r:id="rId18"/>
    <p:sldId id="662" r:id="rId19"/>
    <p:sldId id="649" r:id="rId20"/>
    <p:sldId id="651" r:id="rId21"/>
    <p:sldId id="652" r:id="rId22"/>
    <p:sldId id="276" r:id="rId23"/>
    <p:sldId id="515" r:id="rId24"/>
    <p:sldId id="656" r:id="rId25"/>
    <p:sldId id="603" r:id="rId26"/>
    <p:sldId id="278" r:id="rId27"/>
    <p:sldId id="658"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7" autoAdjust="0"/>
    <p:restoredTop sz="94762"/>
  </p:normalViewPr>
  <p:slideViewPr>
    <p:cSldViewPr snapToGrid="0">
      <p:cViewPr varScale="1">
        <p:scale>
          <a:sx n="117" d="100"/>
          <a:sy n="117" d="100"/>
        </p:scale>
        <p:origin x="632"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8.fntdata"/></Relationships>
</file>

<file path=ppt/comments/modernComment_25B_9C77E2A.xml><?xml version="1.0" encoding="utf-8"?>
<p188:cmLst xmlns:a="http://schemas.openxmlformats.org/drawingml/2006/main" xmlns:r="http://schemas.openxmlformats.org/officeDocument/2006/relationships" xmlns:p188="http://schemas.microsoft.com/office/powerpoint/2018/8/main">
  <p188:cm id="{1139EA62-5630-4F8E-82B1-F4A84DF833B9}" authorId="{9F6DFD45-1167-81A0-BE00-AFB6735BAA66}" status="resolved" created="2025-03-18T14:01:34.768" complete="100000">
    <pc:sldMkLst xmlns:pc="http://schemas.microsoft.com/office/powerpoint/2013/main/command">
      <pc:docMk/>
      <pc:sldMk cId="164068906" sldId="603"/>
    </pc:sldMkLst>
    <p188:txBody>
      <a:bodyPr/>
      <a:lstStyle/>
      <a:p>
        <a:r>
          <a:rPr lang="en-US"/>
          <a:t>On alcohol, 12.5% - 14.5% should be on same line</a:t>
        </a:r>
      </a:p>
    </p188:txBody>
  </p188:cm>
</p188:cmLst>
</file>

<file path=ppt/comments/modernComment_27C_A4302FC5.xml><?xml version="1.0" encoding="utf-8"?>
<p188:cmLst xmlns:a="http://schemas.openxmlformats.org/drawingml/2006/main" xmlns:r="http://schemas.openxmlformats.org/officeDocument/2006/relationships" xmlns:p188="http://schemas.microsoft.com/office/powerpoint/2018/8/main">
  <p188:cm id="{293D6C81-4595-42C8-95CE-977AAC814FD7}" authorId="{9F6DFD45-1167-81A0-BE00-AFB6735BAA66}" status="resolved" created="2025-03-18T13:59:12.035" complete="100000">
    <pc:sldMkLst xmlns:pc="http://schemas.microsoft.com/office/powerpoint/2013/main/command">
      <pc:docMk/>
      <pc:sldMk cId="2754621381" sldId="636"/>
    </pc:sldMkLst>
    <p188:txBody>
      <a:bodyPr/>
      <a:lstStyle/>
      <a:p>
        <a:r>
          <a:rPr lang="en-US"/>
          <a:t>In other modules the maps come first, after slide 2</a:t>
        </a:r>
      </a:p>
    </p188:txBody>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F0761130-1D9D-4BB1-BE74-5B37FDE06E1B}" authorId="{9F6DFD45-1167-81A0-BE00-AFB6735BAA66}" created="2025-03-18T14:00:06.301">
    <pc:sldMkLst xmlns:pc="http://schemas.microsoft.com/office/powerpoint/2013/main/command">
      <pc:docMk/>
      <pc:sldMk cId="500136252" sldId="642"/>
    </pc:sldMkLst>
    <p188:txBody>
      <a:bodyPr/>
      <a:lstStyle/>
      <a:p>
        <a:r>
          <a:rPr lang="en-US"/>
          <a:t>Hard to read text on climate half of slide.
Text here in bold, isn’t on other modules</a:t>
        </a:r>
      </a:p>
    </p188:txBody>
  </p188:cm>
</p188:cmLst>
</file>

<file path=ppt/comments/modernComment_286_EF320F85.xml><?xml version="1.0" encoding="utf-8"?>
<p188:cmLst xmlns:a="http://schemas.openxmlformats.org/drawingml/2006/main" xmlns:r="http://schemas.openxmlformats.org/officeDocument/2006/relationships" xmlns:p188="http://schemas.microsoft.com/office/powerpoint/2018/8/main">
  <p188:cm id="{FE172C68-636E-459E-86DA-E511D82C9BA9}" authorId="{9F6DFD45-1167-81A0-BE00-AFB6735BAA66}" status="resolved" created="2025-03-18T13:57:32.480" complete="100000">
    <pc:sldMkLst xmlns:pc="http://schemas.microsoft.com/office/powerpoint/2013/main/command">
      <pc:docMk/>
      <pc:sldMk cId="4013035397" sldId="646"/>
    </pc:sldMkLst>
    <p188:txBody>
      <a:bodyPr/>
      <a:lstStyle/>
      <a:p>
        <a:r>
          <a:rPr lang="en-US"/>
          <a:t>Title needs moving down - currently off slide</a:t>
        </a:r>
      </a:p>
    </p188:txBody>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AA3D63FF-A766-4D8A-A6E4-D8161360B598}" authorId="{9F6DFD45-1167-81A0-BE00-AFB6735BAA66}" status="resolved" created="2025-03-18T14:00:55.493" complete="100000">
    <pc:sldMkLst xmlns:pc="http://schemas.microsoft.com/office/powerpoint/2013/main/command">
      <pc:docMk/>
      <pc:sldMk cId="3859178516" sldId="652"/>
    </pc:sldMkLst>
    <p188:txBody>
      <a:bodyPr/>
      <a:lstStyle/>
      <a:p>
        <a:r>
          <a:rPr lang="en-US"/>
          <a:t>Chardonnay on one line</a:t>
        </a:r>
      </a:p>
    </p188:txBody>
  </p188:cm>
</p188:cmLst>
</file>

<file path=ppt/comments/modernComment_294_9AD1CBB7.xml><?xml version="1.0" encoding="utf-8"?>
<p188:cmLst xmlns:a="http://schemas.openxmlformats.org/drawingml/2006/main" xmlns:r="http://schemas.openxmlformats.org/officeDocument/2006/relationships" xmlns:p188="http://schemas.microsoft.com/office/powerpoint/2018/8/main">
  <p188:cm id="{160ED385-893B-4D72-B1C7-6C187C921309}" authorId="{9F6DFD45-1167-81A0-BE00-AFB6735BAA66}" status="resolved" created="2025-03-18T13:58:10.822" complete="100000">
    <ac:deMkLst xmlns:ac="http://schemas.microsoft.com/office/drawing/2013/main/command">
      <pc:docMk xmlns:pc="http://schemas.microsoft.com/office/powerpoint/2013/main/command"/>
      <pc:sldMk xmlns:pc="http://schemas.microsoft.com/office/powerpoint/2013/main/command" cId="2597440439" sldId="660"/>
      <ac:spMk id="5" creationId="{885F8851-48E1-5394-5A0B-6C1ED422EDD3}"/>
    </ac:deMkLst>
    <p188:txBody>
      <a:bodyPr/>
      <a:lstStyle/>
      <a:p>
        <a:r>
          <a:rPr lang="en-US"/>
          <a:t>In 1990s text, and unique terroirs could be brought up next to climate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939134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851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496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676447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microsoft.com/office/2018/10/relationships/comments" Target="../comments/modernComment_282_1DCF793C.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microsoft.com/office/2018/10/relationships/comments" Target="../comments/modernComment_28C_E6066414.xml"/><Relationship Id="rId1" Type="http://schemas.openxmlformats.org/officeDocument/2006/relationships/slideLayout" Target="../slideLayouts/slideLayout24.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25B_9C77E2A.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8/10/relationships/comments" Target="../comments/modernComment_27C_A4302FC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microsoft.com/office/2018/10/relationships/comments" Target="../comments/modernComment_286_EF320F8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microsoft.com/office/2018/10/relationships/comments" Target="../comments/modernComment_294_9AD1CBB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39825" b="2251"/>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a:solidFill>
                  <a:schemeClr val="accent1"/>
                </a:solidFill>
              </a:rPr>
              <a:t>TASMANIA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453133" cy="792601"/>
          </a:xfrm>
        </p:spPr>
        <p:txBody>
          <a:bodyPr/>
          <a:lstStyle/>
          <a:p>
            <a:r>
              <a:rPr lang="en-US" dirty="0">
                <a:solidFill>
                  <a:schemeClr val="accent5"/>
                </a:solidFill>
              </a:rPr>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72297"/>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bg2"/>
                </a:solidFill>
              </a:rPr>
              <a:t>A COOL-CLIMATE CHAMPION</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ield of crops in a valley&#10;&#10;AI-generated content may be incorrect.">
            <a:extLst>
              <a:ext uri="{FF2B5EF4-FFF2-40B4-BE49-F238E27FC236}">
                <a16:creationId xmlns:a16="http://schemas.microsoft.com/office/drawing/2014/main" id="{89F86AF0-C3FA-5DC0-715A-03640AE53F3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22" r="16722"/>
          <a:stretch>
            <a:fillRect/>
          </a:stretch>
        </p:blipFill>
        <p:spPr/>
      </p:pic>
      <p:sp>
        <p:nvSpPr>
          <p:cNvPr id="3" name="Text Placeholder 2">
            <a:extLst>
              <a:ext uri="{FF2B5EF4-FFF2-40B4-BE49-F238E27FC236}">
                <a16:creationId xmlns:a16="http://schemas.microsoft.com/office/drawing/2014/main" id="{3E395461-285F-F9C0-F6A5-EF4CFB5C58EA}"/>
              </a:ext>
            </a:extLst>
          </p:cNvPr>
          <p:cNvSpPr>
            <a:spLocks noGrp="1"/>
          </p:cNvSpPr>
          <p:nvPr>
            <p:ph type="body" sz="quarter" idx="11"/>
          </p:nvPr>
        </p:nvSpPr>
        <p:spPr>
          <a:xfrm>
            <a:off x="6456363" y="2518774"/>
            <a:ext cx="3398055" cy="1530521"/>
          </a:xfrm>
        </p:spPr>
        <p:txBody>
          <a:bodyPr/>
          <a:lstStyle/>
          <a:p>
            <a:r>
              <a:rPr lang="en-AU" sz="1600" dirty="0"/>
              <a:t>The only officially recognised geographic indication (GI), or appellation, for Tasmania is Tasmania itself. But it has seven distinct wine-growing areas.</a:t>
            </a:r>
          </a:p>
        </p:txBody>
      </p:sp>
      <p:sp>
        <p:nvSpPr>
          <p:cNvPr id="5" name="Text Placeholder 4">
            <a:extLst>
              <a:ext uri="{FF2B5EF4-FFF2-40B4-BE49-F238E27FC236}">
                <a16:creationId xmlns:a16="http://schemas.microsoft.com/office/drawing/2014/main" id="{04238F49-BEA0-85E3-64D1-04AEF5A20374}"/>
              </a:ext>
            </a:extLst>
          </p:cNvPr>
          <p:cNvSpPr>
            <a:spLocks noGrp="1"/>
          </p:cNvSpPr>
          <p:nvPr>
            <p:ph type="body" sz="quarter" idx="13"/>
          </p:nvPr>
        </p:nvSpPr>
        <p:spPr/>
        <p:txBody>
          <a:bodyPr/>
          <a:lstStyle/>
          <a:p>
            <a:r>
              <a:rPr lang="en-US" dirty="0">
                <a:solidFill>
                  <a:schemeClr val="accent1"/>
                </a:solidFill>
              </a:rPr>
              <a:t>GEOGRAPHY</a:t>
            </a:r>
          </a:p>
        </p:txBody>
      </p:sp>
    </p:spTree>
    <p:extLst>
      <p:ext uri="{BB962C8B-B14F-4D97-AF65-F5344CB8AC3E}">
        <p14:creationId xmlns:p14="http://schemas.microsoft.com/office/powerpoint/2010/main" val="38900046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03" r="27538"/>
          <a:stretch/>
        </p:blipFill>
        <p:spPr>
          <a:xfrm>
            <a:off x="-1" y="7938"/>
            <a:ext cx="61722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626428"/>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62672"/>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TEMPERATE</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88323"/>
            <a:ext cx="3849274"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MARITIME INFLUENCE FROM TASMAN SEA, BASS STRAIT AND INDIAN OCEAN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TASMANIA</a:t>
            </a:r>
          </a:p>
          <a:p>
            <a:r>
              <a:rPr lang="en-US" sz="1800" dirty="0">
                <a:solidFill>
                  <a:srgbClr val="B2D8BE"/>
                </a:solidFill>
                <a:latin typeface="Neue Haas Grotesk Text Pro" panose="020B0504020202020204" pitchFamily="34" charset="77"/>
              </a:rPr>
              <a:t>0–126M (0–4,147FT)</a:t>
            </a:r>
          </a:p>
          <a:p>
            <a:r>
              <a:rPr lang="en-US" sz="1400" dirty="0">
                <a:solidFill>
                  <a:srgbClr val="B2D8BE"/>
                </a:solidFill>
              </a:rPr>
              <a:t>WITH VAST MAJORITY OF VINEYARDS BELOW 100M</a:t>
            </a:r>
            <a:endParaRPr lang="en-US" sz="1400" dirty="0">
              <a:solidFill>
                <a:srgbClr val="B2D8BE"/>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49151" cy="1530521"/>
          </a:xfrm>
        </p:spPr>
        <p:txBody>
          <a:bodyPr/>
          <a:lstStyle/>
          <a:p>
            <a:pPr marL="285750" indent="-285750">
              <a:lnSpc>
                <a:spcPct val="90000"/>
              </a:lnSpc>
              <a:spcBef>
                <a:spcPts val="400"/>
              </a:spcBef>
              <a:buFont typeface="Arial" panose="020B0604020202020204" pitchFamily="34" charset="0"/>
              <a:buChar char="•"/>
            </a:pPr>
            <a:r>
              <a:rPr lang="en-AU" dirty="0"/>
              <a:t>Extremely varied soils from north to south</a:t>
            </a:r>
          </a:p>
          <a:p>
            <a:pPr marL="285750" indent="-285750">
              <a:lnSpc>
                <a:spcPct val="90000"/>
              </a:lnSpc>
              <a:spcBef>
                <a:spcPts val="400"/>
              </a:spcBef>
              <a:buFont typeface="Arial" panose="020B0604020202020204" pitchFamily="34" charset="0"/>
              <a:buChar char="•"/>
            </a:pPr>
            <a:r>
              <a:rPr lang="en-AU" dirty="0"/>
              <a:t>Sandstone and schist in Derwent Valley</a:t>
            </a:r>
          </a:p>
          <a:p>
            <a:pPr marL="285750" indent="-285750">
              <a:lnSpc>
                <a:spcPct val="90000"/>
              </a:lnSpc>
              <a:spcBef>
                <a:spcPts val="400"/>
              </a:spcBef>
              <a:buFont typeface="Arial" panose="020B0604020202020204" pitchFamily="34" charset="0"/>
              <a:buChar char="•"/>
            </a:pPr>
            <a:r>
              <a:rPr lang="en-AU" dirty="0"/>
              <a:t>Peaty alluvial and sandy low-humus soils </a:t>
            </a:r>
            <a:br>
              <a:rPr lang="en-AU" dirty="0"/>
            </a:br>
            <a:r>
              <a:rPr lang="en-AU" dirty="0"/>
              <a:t>in Coal River Valley</a:t>
            </a:r>
          </a:p>
          <a:p>
            <a:pPr marL="285750" indent="-285750">
              <a:lnSpc>
                <a:spcPct val="90000"/>
              </a:lnSpc>
              <a:spcBef>
                <a:spcPts val="400"/>
              </a:spcBef>
              <a:buFont typeface="Arial" panose="020B0604020202020204" pitchFamily="34" charset="0"/>
              <a:buChar char="•"/>
            </a:pPr>
            <a:r>
              <a:rPr lang="en-AU" dirty="0"/>
              <a:t>Pipers River has deep, free-draining, friable soils</a:t>
            </a:r>
          </a:p>
          <a:p>
            <a:pPr marL="285750" indent="-285750">
              <a:lnSpc>
                <a:spcPct val="90000"/>
              </a:lnSpc>
              <a:spcBef>
                <a:spcPts val="400"/>
              </a:spcBef>
              <a:buFont typeface="Arial" panose="020B0604020202020204" pitchFamily="34" charset="0"/>
              <a:buChar char="•"/>
            </a:pPr>
            <a:r>
              <a:rPr lang="en-AU" dirty="0"/>
              <a:t>Tamar Valley has gravelly basalt on a clay and limestone base; friable soils</a:t>
            </a:r>
          </a:p>
          <a:p>
            <a:pPr marL="285750" indent="-285750">
              <a:lnSpc>
                <a:spcPct val="90000"/>
              </a:lnSpc>
              <a:spcBef>
                <a:spcPts val="400"/>
              </a:spcBef>
              <a:buFont typeface="Arial" panose="020B0604020202020204" pitchFamily="34" charset="0"/>
              <a:buChar char="•"/>
            </a:pPr>
            <a:r>
              <a:rPr lang="en-AU" dirty="0"/>
              <a:t>East Coast is volcanic</a:t>
            </a: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6" r="1662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IN TASMANIA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sz="5000" dirty="0">
                <a:solidFill>
                  <a:schemeClr val="accent5"/>
                </a:solidFill>
              </a:rPr>
              <a:t>COOL-CLIMATE CHALLENGES AND OPPORTUNITIES</a:t>
            </a: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4346404"/>
            <a:ext cx="3082949" cy="1530521"/>
          </a:xfrm>
        </p:spPr>
        <p:txBody>
          <a:bodyPr/>
          <a:lstStyle/>
          <a:p>
            <a:pPr marL="285750" indent="-285750">
              <a:buFont typeface="Arial" panose="020B0604020202020204" pitchFamily="34" charset="0"/>
              <a:buChar char="•"/>
            </a:pPr>
            <a:r>
              <a:rPr lang="en-AU" dirty="0">
                <a:solidFill>
                  <a:schemeClr val="bg1"/>
                </a:solidFill>
              </a:rPr>
              <a:t>Risks of wind, rain, frost, drought and pests</a:t>
            </a:r>
          </a:p>
          <a:p>
            <a:pPr marL="285750" indent="-285750">
              <a:buFont typeface="Arial" panose="020B0604020202020204" pitchFamily="34" charset="0"/>
              <a:buChar char="•"/>
            </a:pPr>
            <a:r>
              <a:rPr lang="en-AU" dirty="0">
                <a:solidFill>
                  <a:schemeClr val="bg1"/>
                </a:solidFill>
              </a:rPr>
              <a:t>Site selection, vintage variation and vineyard management are key</a:t>
            </a: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0C72ED-7CF0-F119-D898-76B57CA8E7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56D3FC3C-9EEB-5A27-04B3-75BC00BB072D}"/>
              </a:ext>
            </a:extLst>
          </p:cNvPr>
          <p:cNvSpPr>
            <a:spLocks noGrp="1"/>
          </p:cNvSpPr>
          <p:nvPr>
            <p:ph type="title"/>
          </p:nvPr>
        </p:nvSpPr>
        <p:spPr>
          <a:xfrm>
            <a:off x="6456364" y="989980"/>
            <a:ext cx="5283126" cy="785732"/>
          </a:xfrm>
        </p:spPr>
        <p:txBody>
          <a:bodyPr/>
          <a:lstStyle/>
          <a:p>
            <a:r>
              <a:rPr lang="en-US" dirty="0">
                <a:solidFill>
                  <a:schemeClr val="accent5"/>
                </a:solidFill>
              </a:rPr>
              <a:t>VINEYARD AND CANOPY MANAGEMENT STRATEGIES:</a:t>
            </a:r>
          </a:p>
        </p:txBody>
      </p:sp>
      <p:sp>
        <p:nvSpPr>
          <p:cNvPr id="4" name="Text Placeholder 3">
            <a:extLst>
              <a:ext uri="{FF2B5EF4-FFF2-40B4-BE49-F238E27FC236}">
                <a16:creationId xmlns:a16="http://schemas.microsoft.com/office/drawing/2014/main" id="{4D96C4D3-9EB3-B3B0-343D-FC9DC6B62CDD}"/>
              </a:ext>
            </a:extLst>
          </p:cNvPr>
          <p:cNvSpPr>
            <a:spLocks noGrp="1"/>
          </p:cNvSpPr>
          <p:nvPr>
            <p:ph type="body" sz="quarter" idx="11"/>
          </p:nvPr>
        </p:nvSpPr>
        <p:spPr>
          <a:xfrm>
            <a:off x="6456363" y="4333441"/>
            <a:ext cx="4829691" cy="2846525"/>
          </a:xfrm>
        </p:spPr>
        <p:txBody>
          <a:bodyPr/>
          <a:lstStyle/>
          <a:p>
            <a:pPr marL="285750" indent="-285750">
              <a:buFont typeface="Arial" panose="020B0604020202020204" pitchFamily="34" charset="0"/>
              <a:buChar char="•"/>
            </a:pPr>
            <a:r>
              <a:rPr lang="en-AU" dirty="0"/>
              <a:t>Windbreaks</a:t>
            </a:r>
          </a:p>
          <a:p>
            <a:pPr marL="285750" indent="-285750">
              <a:buFont typeface="Arial" panose="020B0604020202020204" pitchFamily="34" charset="0"/>
              <a:buChar char="•"/>
            </a:pPr>
            <a:r>
              <a:rPr lang="en-AU" dirty="0"/>
              <a:t>Drip irrigation</a:t>
            </a:r>
          </a:p>
          <a:p>
            <a:pPr marL="285750" indent="-285750">
              <a:buFont typeface="Arial" panose="020B0604020202020204" pitchFamily="34" charset="0"/>
              <a:buChar char="•"/>
            </a:pPr>
            <a:r>
              <a:rPr lang="en-AU" dirty="0"/>
              <a:t>Netting</a:t>
            </a:r>
          </a:p>
          <a:p>
            <a:pPr marL="285750" indent="-285750">
              <a:buFont typeface="Arial" panose="020B0604020202020204" pitchFamily="34" charset="0"/>
              <a:buChar char="•"/>
            </a:pPr>
            <a:r>
              <a:rPr lang="en-AU" dirty="0"/>
              <a:t>Leaf removal</a:t>
            </a:r>
          </a:p>
        </p:txBody>
      </p:sp>
      <p:sp>
        <p:nvSpPr>
          <p:cNvPr id="5" name="Text Placeholder 4">
            <a:extLst>
              <a:ext uri="{FF2B5EF4-FFF2-40B4-BE49-F238E27FC236}">
                <a16:creationId xmlns:a16="http://schemas.microsoft.com/office/drawing/2014/main" id="{674E9372-F5F5-5B40-92CE-7C4912283B1D}"/>
              </a:ext>
            </a:extLst>
          </p:cNvPr>
          <p:cNvSpPr>
            <a:spLocks noGrp="1"/>
          </p:cNvSpPr>
          <p:nvPr>
            <p:ph type="body" sz="quarter" idx="13"/>
          </p:nvPr>
        </p:nvSpPr>
        <p:spPr>
          <a:xfrm>
            <a:off x="6456363" y="1857844"/>
            <a:ext cx="5340350" cy="1325563"/>
          </a:xfrm>
        </p:spPr>
        <p:txBody>
          <a:bodyPr/>
          <a:lstStyle/>
          <a:p>
            <a:r>
              <a:rPr lang="en-US" dirty="0">
                <a:solidFill>
                  <a:schemeClr val="accent1"/>
                </a:solidFill>
              </a:rPr>
              <a:t>CONQUERING THE CHALLENGES</a:t>
            </a:r>
          </a:p>
        </p:txBody>
      </p:sp>
    </p:spTree>
    <p:extLst>
      <p:ext uri="{BB962C8B-B14F-4D97-AF65-F5344CB8AC3E}">
        <p14:creationId xmlns:p14="http://schemas.microsoft.com/office/powerpoint/2010/main" val="45544334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9605" r="24154"/>
          <a:stretch/>
        </p:blipFill>
        <p:spPr>
          <a:xfrm>
            <a:off x="6096000" y="368300"/>
            <a:ext cx="6096000" cy="6103741"/>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a:lstStyle/>
          <a:p>
            <a:r>
              <a:rPr lang="en-AU" dirty="0"/>
              <a:t>Has moved beyond first- and second-generation</a:t>
            </a:r>
          </a:p>
          <a:p>
            <a:r>
              <a:rPr lang="en-AU" dirty="0"/>
              <a:t>Classic techniques influenced by the local climate and terroirs</a:t>
            </a:r>
          </a:p>
          <a:p>
            <a:r>
              <a:rPr lang="en-AU" dirty="0"/>
              <a:t>Celebrates classic varieties and traditional methods but welcomes experimentation, innovative techniques and alternative varieties</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en-US" dirty="0">
                <a:solidFill>
                  <a:schemeClr val="accent1"/>
                </a:solidFill>
              </a:rPr>
              <a:t>WINEMAKING IN TASMANIA</a:t>
            </a:r>
          </a:p>
        </p:txBody>
      </p:sp>
    </p:spTree>
    <p:extLst>
      <p:ext uri="{BB962C8B-B14F-4D97-AF65-F5344CB8AC3E}">
        <p14:creationId xmlns:p14="http://schemas.microsoft.com/office/powerpoint/2010/main" val="25905594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6642" r="26656"/>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584200"/>
            <a:ext cx="4829691" cy="414606"/>
          </a:xfrm>
        </p:spPr>
        <p:txBody>
          <a:bodyPr/>
          <a:lstStyle/>
          <a:p>
            <a:r>
              <a:rPr lang="en-US" dirty="0">
                <a:solidFill>
                  <a:schemeClr val="accent5"/>
                </a:solidFill>
              </a:rPr>
              <a:t>TASMANIA</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998806"/>
            <a:ext cx="5340350" cy="1325563"/>
          </a:xfrm>
        </p:spPr>
        <p:txBody>
          <a:bodyPr/>
          <a:lstStyle/>
          <a:p>
            <a:r>
              <a:rPr lang="en-US" dirty="0">
                <a:solidFill>
                  <a:schemeClr val="accent1"/>
                </a:solidFill>
              </a:rPr>
              <a:t>NOTEWORTHY</a:t>
            </a:r>
          </a:p>
          <a:p>
            <a:r>
              <a:rPr lang="en-US" dirty="0">
                <a:solidFill>
                  <a:schemeClr val="accent1"/>
                </a:solidFill>
              </a:rPr>
              <a:t>VARIETIES</a:t>
            </a:r>
          </a:p>
        </p:txBody>
      </p:sp>
    </p:spTree>
    <p:extLst>
      <p:ext uri="{BB962C8B-B14F-4D97-AF65-F5344CB8AC3E}">
        <p14:creationId xmlns:p14="http://schemas.microsoft.com/office/powerpoint/2010/main" val="4045911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9150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TASMANIA</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PINOT NOIR</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6810" y="5470367"/>
            <a:ext cx="2068617"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SAUVIGNON BLANC</a:t>
            </a: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11%</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PINOT GRIS</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/GRIGIO</a:t>
            </a:r>
          </a:p>
          <a:p>
            <a:pPr algn="ctr"/>
            <a:r>
              <a:rPr lang="en-US" sz="3800" b="1" dirty="0">
                <a:solidFill>
                  <a:schemeClr val="bg1"/>
                </a:solidFill>
                <a:latin typeface="Neue Haas Grotesk Text Pro" panose="020B0504020202020204" pitchFamily="34" charset="77"/>
              </a:rPr>
              <a:t>8%</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RIESLING</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020306"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36012"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pic>
        <p:nvPicPr>
          <p:cNvPr id="4" name="Picture Placeholder 8" descr="A close up of a bottle&#10;&#10;Description automatically generated">
            <a:extLst>
              <a:ext uri="{FF2B5EF4-FFF2-40B4-BE49-F238E27FC236}">
                <a16:creationId xmlns:a16="http://schemas.microsoft.com/office/drawing/2014/main" id="{84CFAB58-B72D-4C30-8175-C0F0478747C1}"/>
              </a:ext>
            </a:extLst>
          </p:cNvPr>
          <p:cNvPicPr>
            <a:picLocks noChangeAspect="1"/>
          </p:cNvPicPr>
          <p:nvPr/>
        </p:nvPicPr>
        <p:blipFill>
          <a:blip r:embed="rId5" cstate="screen">
            <a:extLst>
              <a:ext uri="{28A0092B-C50C-407E-A947-70E740481C1C}">
                <a14:useLocalDpi xmlns:a14="http://schemas.microsoft.com/office/drawing/2010/main"/>
              </a:ext>
            </a:extLst>
          </a:blip>
          <a:srcRect t="4472" b="4762"/>
          <a:stretch>
            <a:fillRect/>
          </a:stretch>
        </p:blipFill>
        <p:spPr>
          <a:xfrm>
            <a:off x="9359545" y="2007498"/>
            <a:ext cx="1157924" cy="3505435"/>
          </a:xfrm>
          <a:prstGeom prst="rect">
            <a:avLst/>
          </a:prstGeom>
        </p:spPr>
      </p:pic>
      <p:sp>
        <p:nvSpPr>
          <p:cNvPr id="5" name="object 10">
            <a:extLst>
              <a:ext uri="{FF2B5EF4-FFF2-40B4-BE49-F238E27FC236}">
                <a16:creationId xmlns:a16="http://schemas.microsoft.com/office/drawing/2014/main" id="{D65BE8BA-7DE3-5EFC-2CA1-DB4A6E7991DA}"/>
              </a:ext>
            </a:extLst>
          </p:cNvPr>
          <p:cNvSpPr txBox="1"/>
          <p:nvPr/>
        </p:nvSpPr>
        <p:spPr>
          <a:xfrm rot="16200000">
            <a:off x="8831237" y="4090824"/>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2" cstate="screen">
            <a:extLst>
              <a:ext uri="{28A0092B-C50C-407E-A947-70E740481C1C}">
                <a14:useLocalDpi xmlns:a14="http://schemas.microsoft.com/office/drawing/2010/main"/>
              </a:ext>
            </a:extLst>
          </a:blip>
          <a:srcRect l="7526" b="-32"/>
          <a:stretch/>
        </p:blipFill>
        <p:spPr>
          <a:xfrm>
            <a:off x="5880298" y="697042"/>
            <a:ext cx="1691646"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88662"/>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TASMANIA</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SPARKLING</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31943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276095"/>
            <a:ext cx="2805706" cy="280570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97591" y="1664629"/>
            <a:ext cx="2391498" cy="20117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TOP NOTCH TRADITIONAL-METHOD SPARKLING WINES MADE PRIMARILY WITH PINOT NOIR AND CHARDONNAY,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AMONG THE BEST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IN AUSTRALIA</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Red 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Citrus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Brioche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Grilled Nuts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Grilled Bread</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923507" y="2419694"/>
            <a:ext cx="2712987"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b="0" dirty="0">
                <a:solidFill>
                  <a:schemeClr val="tx1"/>
                </a:solidFill>
                <a:effectLst/>
                <a:latin typeface="Neue Haas Grotesk Text Pro" panose="020B0504020202020204" pitchFamily="34" charset="77"/>
              </a:rPr>
              <a:t>CLIMATE AND GROWNG CONDITIONS SIMILAR TO THOSE OF CHAMPAGNE, FRANCE</a:t>
            </a: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497641"/>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092F6990-F74B-283B-7247-EEB7D4922B63}"/>
              </a:ext>
            </a:extLst>
          </p:cNvPr>
          <p:cNvSpPr/>
          <p:nvPr/>
        </p:nvSpPr>
        <p:spPr>
          <a:xfrm>
            <a:off x="2082024" y="4110595"/>
            <a:ext cx="2623652" cy="262365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 name="object 58">
            <a:extLst>
              <a:ext uri="{FF2B5EF4-FFF2-40B4-BE49-F238E27FC236}">
                <a16:creationId xmlns:a16="http://schemas.microsoft.com/office/drawing/2014/main" id="{B1329F32-2A67-9E20-7AC2-69BF277F3A66}"/>
              </a:ext>
            </a:extLst>
          </p:cNvPr>
          <p:cNvSpPr txBox="1"/>
          <p:nvPr/>
        </p:nvSpPr>
        <p:spPr>
          <a:xfrm>
            <a:off x="2328058" y="4600175"/>
            <a:ext cx="2146963" cy="191199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MORE THAN</a:t>
            </a:r>
          </a:p>
          <a:p>
            <a:pPr algn="ctr">
              <a:lnSpc>
                <a:spcPct val="82000"/>
              </a:lnSpc>
              <a:spcBef>
                <a:spcPts val="217"/>
              </a:spcBef>
            </a:pPr>
            <a:r>
              <a:rPr lang="en-AU" sz="6000" dirty="0">
                <a:effectLst/>
                <a:latin typeface="Neue Haas Grotesk Text Pro" panose="020B0504020202020204" pitchFamily="34" charset="77"/>
              </a:rPr>
              <a:t>40%</a:t>
            </a:r>
          </a:p>
          <a:p>
            <a:pPr algn="ctr">
              <a:lnSpc>
                <a:spcPct val="82000"/>
              </a:lnSpc>
              <a:spcBef>
                <a:spcPts val="217"/>
              </a:spcBef>
            </a:pPr>
            <a:r>
              <a:rPr lang="en-AU" sz="1600" dirty="0">
                <a:latin typeface="Neue Haas Grotesk Text Pro" panose="020B0504020202020204" pitchFamily="34" charset="77"/>
              </a:rPr>
              <a:t>OF TASMANIA’S WINES MADE </a:t>
            </a:r>
            <a:br>
              <a:rPr lang="en-AU" sz="1600" dirty="0">
                <a:latin typeface="Neue Haas Grotesk Text Pro" panose="020B0504020202020204" pitchFamily="34" charset="77"/>
              </a:rPr>
            </a:br>
            <a:r>
              <a:rPr lang="en-AU" sz="1600" dirty="0">
                <a:latin typeface="Neue Haas Grotesk Text Pro" panose="020B0504020202020204" pitchFamily="34" charset="77"/>
              </a:rPr>
              <a:t>INTO SPARKLING WINES</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331256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bg2"/>
                </a:solidFill>
                <a:latin typeface="Neue Haas Grotesk Text Pro" panose="020B0504020202020204" pitchFamily="34" charset="77"/>
              </a:rPr>
              <a:t>SPARKLING</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Sparkling wine</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1898238" y="3842629"/>
            <a:ext cx="101329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Dry/Off 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11911" y="471301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Unoaked/Low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3971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27880124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465879"/>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434130"/>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TASMANIA</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477090" y="1840280"/>
            <a:ext cx="2788311" cy="830997"/>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OAK AGEING CAN DRAMATICALLY INFLUENCE STYLE</a:t>
            </a:r>
            <a:endParaRPr lang="en-AU" sz="1600" dirty="0">
              <a:effectLst/>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519328" y="5903536"/>
            <a:ext cx="2824226" cy="750526"/>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Crisp 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Pear</a:t>
            </a:r>
            <a:endParaRPr lang="en-AU" sz="14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543413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199374"/>
            <a:ext cx="2387447" cy="2387447"/>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16587" y="1726581"/>
            <a:ext cx="2035053" cy="15131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ELEGANT, COMPLEX AND SUBTLE STYLE WITH HIGH NATURAL ACIDITY</a:t>
            </a: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1/4</a:t>
            </a:r>
          </a:p>
          <a:p>
            <a:pPr algn="ctr">
              <a:lnSpc>
                <a:spcPct val="82000"/>
              </a:lnSpc>
              <a:spcBef>
                <a:spcPts val="217"/>
              </a:spcBef>
            </a:pPr>
            <a:r>
              <a:rPr lang="en-AU" sz="1600" dirty="0">
                <a:latin typeface="Neue Haas Grotesk Text Pro" panose="020B0504020202020204" pitchFamily="34" charset="77"/>
              </a:rPr>
              <a:t>OF TASMANIA’S PLANTINGS</a:t>
            </a:r>
            <a:endParaRPr lang="en-AU" sz="1600" dirty="0">
              <a:effectLst/>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9F7AAF3-4C15-E4E3-4986-E6F46F68B70C}"/>
              </a:ext>
            </a:extLst>
          </p:cNvPr>
          <p:cNvSpPr txBox="1"/>
          <p:nvPr/>
        </p:nvSpPr>
        <p:spPr>
          <a:xfrm>
            <a:off x="9608217" y="3648894"/>
            <a:ext cx="2342288" cy="830997"/>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USED EXTENSIVELY IN SPARKLING WINE PRODUCTION</a:t>
            </a:r>
            <a:endParaRPr lang="en-AU" sz="1600" dirty="0">
              <a:effectLst/>
              <a:latin typeface="Neue Haas Grotesk Text Pro" panose="020B0504020202020204" pitchFamily="34" charset="77"/>
            </a:endParaRPr>
          </a:p>
        </p:txBody>
      </p:sp>
      <p:cxnSp>
        <p:nvCxnSpPr>
          <p:cNvPr id="15" name="Straight Connector 14">
            <a:extLst>
              <a:ext uri="{FF2B5EF4-FFF2-40B4-BE49-F238E27FC236}">
                <a16:creationId xmlns:a16="http://schemas.microsoft.com/office/drawing/2014/main" id="{F26EFB7B-1173-63A2-7409-42F51E2D913A}"/>
              </a:ext>
            </a:extLst>
          </p:cNvPr>
          <p:cNvCxnSpPr>
            <a:cxnSpLocks/>
          </p:cNvCxnSpPr>
          <p:nvPr/>
        </p:nvCxnSpPr>
        <p:spPr>
          <a:xfrm>
            <a:off x="7272997" y="4829219"/>
            <a:ext cx="350636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57F58D-C7FE-55CC-A7FC-42A99F99A94F}"/>
              </a:ext>
            </a:extLst>
          </p:cNvPr>
          <p:cNvCxnSpPr>
            <a:cxnSpLocks/>
          </p:cNvCxnSpPr>
          <p:nvPr/>
        </p:nvCxnSpPr>
        <p:spPr>
          <a:xfrm>
            <a:off x="10761745" y="4456426"/>
            <a:ext cx="0" cy="3727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2655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74799" y="5834995"/>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8479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95303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164068906"/>
      </p:ext>
    </p:extLst>
  </p:cSld>
  <p:clrMapOvr>
    <a:masterClrMapping/>
  </p:clrMapOvr>
  <p:transition/>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TASMANIA</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067940"/>
            <a:ext cx="2805709"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PROMINENT IN THE PRODUCTION OF SPARKLING WINES</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365896" cy="236589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2417720"/>
            <a:ext cx="2425021" cy="12300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400" b="1" dirty="0">
                <a:effectLst/>
                <a:latin typeface="Neue Haas Grotesk Text Pro" panose="020B0504020202020204" pitchFamily="34" charset="77"/>
              </a:rPr>
              <a:t>DELICATE, FRAGRANT, AROMATIC STYLE</a:t>
            </a:r>
            <a:endParaRPr lang="en-AU" sz="2400" dirty="0">
              <a:effectLst/>
              <a:latin typeface="Neue Haas Grotesk Text Pro" panose="020B0504020202020204" pitchFamily="34" charset="77"/>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82939" y="5352232"/>
            <a:ext cx="1961127" cy="991297"/>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Juicy red fruits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Strawberry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059598" y="3649415"/>
            <a:ext cx="27995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059598"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800666" y="3959064"/>
            <a:ext cx="2618361" cy="265183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8" y="4262872"/>
            <a:ext cx="2413695" cy="21646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1800" dirty="0">
                <a:effectLst/>
                <a:latin typeface="Neue Haas Grotesk Text Pro" panose="020B0504020202020204" pitchFamily="34" charset="77"/>
              </a:rPr>
              <a:t>DOMINANT </a:t>
            </a:r>
            <a:br>
              <a:rPr lang="en-AU" sz="1800" dirty="0">
                <a:effectLst/>
                <a:latin typeface="Neue Haas Grotesk Text Pro" panose="020B0504020202020204" pitchFamily="34" charset="77"/>
              </a:rPr>
            </a:br>
            <a:r>
              <a:rPr lang="en-AU" sz="1800" dirty="0">
                <a:effectLst/>
                <a:latin typeface="Neue Haas Grotesk Text Pro" panose="020B0504020202020204" pitchFamily="34" charset="77"/>
              </a:rPr>
              <a:t>VARIETY</a:t>
            </a:r>
          </a:p>
          <a:p>
            <a:pPr algn="ctr">
              <a:lnSpc>
                <a:spcPct val="82000"/>
              </a:lnSpc>
              <a:spcBef>
                <a:spcPts val="217"/>
              </a:spcBef>
            </a:pPr>
            <a:r>
              <a:rPr lang="en-AU" sz="1800" dirty="0">
                <a:latin typeface="Neue Haas Grotesk Text Pro" panose="020B0504020202020204" pitchFamily="34" charset="77"/>
              </a:rPr>
              <a:t>SLIGHTLY LESS THAN</a:t>
            </a:r>
            <a:endParaRPr lang="en-AU" sz="1800" dirty="0">
              <a:effectLst/>
              <a:latin typeface="Neue Haas Grotesk Text Pro" panose="020B0504020202020204" pitchFamily="34" charset="77"/>
            </a:endParaRPr>
          </a:p>
          <a:p>
            <a:pPr algn="ctr">
              <a:lnSpc>
                <a:spcPct val="82000"/>
              </a:lnSpc>
              <a:spcBef>
                <a:spcPts val="217"/>
              </a:spcBef>
            </a:pPr>
            <a:r>
              <a:rPr lang="en-AU" sz="6000" dirty="0">
                <a:effectLst/>
                <a:latin typeface="Neue Haas Grotesk Text Pro" panose="020B0504020202020204" pitchFamily="34" charset="77"/>
              </a:rPr>
              <a:t>1/2</a:t>
            </a:r>
          </a:p>
          <a:p>
            <a:pPr algn="ctr">
              <a:lnSpc>
                <a:spcPct val="82000"/>
              </a:lnSpc>
              <a:spcBef>
                <a:spcPts val="217"/>
              </a:spcBef>
            </a:pPr>
            <a:r>
              <a:rPr lang="en-AU" sz="1600" dirty="0">
                <a:latin typeface="Neue Haas Grotesk Text Pro" panose="020B0504020202020204" pitchFamily="34" charset="77"/>
              </a:rPr>
              <a:t>OF THE REGION’S PLANTINGS</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sz="32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5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419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581589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581299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58129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58129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58129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581299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46191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13069" y="5466594"/>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46191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58247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72" y="599257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0982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49345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49316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49316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49316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494340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11127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94837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3201824"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581299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581299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5" name="Group 14">
            <a:extLst>
              <a:ext uri="{FF2B5EF4-FFF2-40B4-BE49-F238E27FC236}">
                <a16:creationId xmlns:a16="http://schemas.microsoft.com/office/drawing/2014/main" id="{6F7DF4EB-1DBE-608E-F85E-EDCC26291CD1}"/>
              </a:ext>
            </a:extLst>
          </p:cNvPr>
          <p:cNvGrpSpPr/>
          <p:nvPr/>
        </p:nvGrpSpPr>
        <p:grpSpPr>
          <a:xfrm>
            <a:off x="3458377" y="5812992"/>
            <a:ext cx="653118" cy="272668"/>
            <a:chOff x="7674890" y="5926610"/>
            <a:chExt cx="653118" cy="272668"/>
          </a:xfrm>
        </p:grpSpPr>
        <p:sp>
          <p:nvSpPr>
            <p:cNvPr id="16" name="Freeform 15">
              <a:extLst>
                <a:ext uri="{FF2B5EF4-FFF2-40B4-BE49-F238E27FC236}">
                  <a16:creationId xmlns:a16="http://schemas.microsoft.com/office/drawing/2014/main" id="{9C347582-7489-5F3C-7C97-37C4AEF1E4F5}"/>
                </a:ext>
              </a:extLst>
            </p:cNvPr>
            <p:cNvSpPr/>
            <p:nvPr/>
          </p:nvSpPr>
          <p:spPr>
            <a:xfrm>
              <a:off x="818630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7" name="Freeform 16">
              <a:extLst>
                <a:ext uri="{FF2B5EF4-FFF2-40B4-BE49-F238E27FC236}">
                  <a16:creationId xmlns:a16="http://schemas.microsoft.com/office/drawing/2014/main" id="{6F9C9751-A375-388B-D344-59FB06EFC269}"/>
                </a:ext>
              </a:extLst>
            </p:cNvPr>
            <p:cNvSpPr/>
            <p:nvPr/>
          </p:nvSpPr>
          <p:spPr>
            <a:xfrm rot="10800000">
              <a:off x="804937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0DB61512-4B78-A39E-D39C-FDD963A622AE}"/>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7" r="1662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4" y="2518774"/>
            <a:ext cx="3573902" cy="1530521"/>
          </a:xfrm>
        </p:spPr>
        <p:txBody>
          <a:bodyPr/>
          <a:lstStyle/>
          <a:p>
            <a:pPr marL="0" indent="0">
              <a:lnSpc>
                <a:spcPct val="98000"/>
              </a:lnSpc>
              <a:buNone/>
            </a:pPr>
            <a:r>
              <a:rPr lang="en-AU" dirty="0"/>
              <a:t>The cool climate suits the production of high-quality, age-worthy Riesling, vibrant Sauvignon Blanc and crisp Pinot Gris, among other varieties.</a:t>
            </a:r>
          </a:p>
          <a:p>
            <a:pPr marL="285750" indent="-285750">
              <a:lnSpc>
                <a:spcPct val="98000"/>
              </a:lnSpc>
              <a:buFont typeface="Arial" panose="020B0604020202020204" pitchFamily="34" charset="0"/>
              <a:buChar char="•"/>
            </a:pPr>
            <a:r>
              <a:rPr lang="en-AU" dirty="0"/>
              <a:t>Pinot Gris</a:t>
            </a:r>
          </a:p>
          <a:p>
            <a:pPr marL="285750" indent="-285750">
              <a:lnSpc>
                <a:spcPct val="98000"/>
              </a:lnSpc>
              <a:buFont typeface="Arial" panose="020B0604020202020204" pitchFamily="34" charset="0"/>
              <a:buChar char="•"/>
            </a:pPr>
            <a:r>
              <a:rPr lang="en-AU" dirty="0"/>
              <a:t>Sauvignon Blanc</a:t>
            </a:r>
          </a:p>
          <a:p>
            <a:pPr marL="285750" indent="-285750">
              <a:lnSpc>
                <a:spcPct val="98000"/>
              </a:lnSpc>
              <a:buFont typeface="Arial" panose="020B0604020202020204" pitchFamily="34" charset="0"/>
              <a:buChar char="•"/>
            </a:pPr>
            <a:r>
              <a:rPr lang="en-AU" dirty="0"/>
              <a:t>Gewürztraminer</a:t>
            </a:r>
          </a:p>
          <a:p>
            <a:pPr marL="285750" indent="-285750">
              <a:lnSpc>
                <a:spcPct val="98000"/>
              </a:lnSpc>
              <a:buFont typeface="Arial" panose="020B0604020202020204" pitchFamily="34" charset="0"/>
              <a:buChar char="•"/>
            </a:pPr>
            <a:r>
              <a:rPr lang="en-AU" dirty="0"/>
              <a:t>Riesling</a:t>
            </a:r>
          </a:p>
          <a:p>
            <a:pPr marL="285750" indent="-285750">
              <a:lnSpc>
                <a:spcPct val="98000"/>
              </a:lnSpc>
              <a:buFont typeface="Arial" panose="020B0604020202020204" pitchFamily="34" charset="0"/>
              <a:buChar char="•"/>
            </a:pPr>
            <a:r>
              <a:rPr lang="en-AU" dirty="0"/>
              <a:t>Merlot</a:t>
            </a:r>
          </a:p>
          <a:p>
            <a:pPr marL="285750" indent="-285750">
              <a:lnSpc>
                <a:spcPct val="98000"/>
              </a:lnSpc>
              <a:buFont typeface="Arial" panose="020B0604020202020204" pitchFamily="34" charset="0"/>
              <a:buChar char="•"/>
            </a:pPr>
            <a:r>
              <a:rPr lang="en-AU" dirty="0"/>
              <a:t>Cabernet Sauvignon</a:t>
            </a:r>
          </a:p>
          <a:p>
            <a:endParaRPr lang="en-US" dirty="0"/>
          </a:p>
        </p:txBody>
      </p:sp>
      <p:sp>
        <p:nvSpPr>
          <p:cNvPr id="5" name="Text Placeholder 4">
            <a:extLst>
              <a:ext uri="{FF2B5EF4-FFF2-40B4-BE49-F238E27FC236}">
                <a16:creationId xmlns:a16="http://schemas.microsoft.com/office/drawing/2014/main" id="{0E9D9CC1-734B-73AE-8FCA-45CA8E4B7AFC}"/>
              </a:ext>
            </a:extLst>
          </p:cNvPr>
          <p:cNvSpPr>
            <a:spLocks noGrp="1"/>
          </p:cNvSpPr>
          <p:nvPr>
            <p:ph type="body" sz="quarter" idx="13"/>
          </p:nvPr>
        </p:nvSpPr>
        <p:spPr>
          <a:xfrm>
            <a:off x="6456363" y="584200"/>
            <a:ext cx="4235083" cy="1325563"/>
          </a:xfrm>
        </p:spPr>
        <p:txBody>
          <a:bodyPr/>
          <a:lstStyle/>
          <a:p>
            <a:r>
              <a:rPr lang="en-US" dirty="0">
                <a:solidFill>
                  <a:schemeClr val="accent1"/>
                </a:solidFill>
              </a:rPr>
              <a:t>BEST OF THE REST</a:t>
            </a:r>
          </a:p>
        </p:txBody>
      </p:sp>
    </p:spTree>
    <p:extLst>
      <p:ext uri="{BB962C8B-B14F-4D97-AF65-F5344CB8AC3E}">
        <p14:creationId xmlns:p14="http://schemas.microsoft.com/office/powerpoint/2010/main" val="15211177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dirty="0"/>
              <a:t>TASMANIA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340350" cy="1325563"/>
          </a:xfrm>
        </p:spPr>
        <p:txBody>
          <a:bodyPr/>
          <a:lstStyle/>
          <a:p>
            <a:r>
              <a:rPr lang="en-US" dirty="0">
                <a:solidFill>
                  <a:schemeClr val="accent5"/>
                </a:solidFill>
              </a:rPr>
              <a:t>A COOL- </a:t>
            </a:r>
            <a:br>
              <a:rPr lang="en-US" dirty="0">
                <a:solidFill>
                  <a:schemeClr val="accent5"/>
                </a:solidFill>
              </a:rPr>
            </a:br>
            <a:r>
              <a:rPr lang="en-US" dirty="0">
                <a:solidFill>
                  <a:schemeClr val="accent5"/>
                </a:solidFill>
              </a:rPr>
              <a:t>CLIMATE CLASSIC</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596922" cy="3133240"/>
          </a:xfrm>
        </p:spPr>
        <p:txBody>
          <a:bodyPr/>
          <a:lstStyle/>
          <a:p>
            <a:r>
              <a:rPr lang="en-AU" dirty="0"/>
              <a:t>This tiny island’s diverse and innovative winemaking scene and increasingly sought-after wines ensure the region’s prominence on the world wine map for years to come. Indeed, the future of Tasmanian wine couldn’t be brighter.</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l="150" t="8301" r="496" b="7954"/>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AE1F-535B-0828-6EE1-28249C4BF49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CD67A20-8468-62E6-4F22-005BAE8DAE9B}"/>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58D8937-9A78-4DE9-3678-1A50E877C525}"/>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8140349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ack text&#10;&#10;AI-generated content may be incorrect.">
            <a:extLst>
              <a:ext uri="{FF2B5EF4-FFF2-40B4-BE49-F238E27FC236}">
                <a16:creationId xmlns:a16="http://schemas.microsoft.com/office/drawing/2014/main" id="{41CE1753-70AE-1CE3-E710-C92AA3ADA76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p:txBody>
          <a:bodyPr/>
          <a:lstStyle/>
          <a:p>
            <a:r>
              <a:rPr lang="en-US" dirty="0">
                <a:solidFill>
                  <a:schemeClr val="accent2"/>
                </a:solidFill>
              </a:rPr>
              <a:t>AUSTRALIA</a:t>
            </a:r>
          </a:p>
        </p:txBody>
      </p:sp>
    </p:spTree>
    <p:extLst>
      <p:ext uri="{BB962C8B-B14F-4D97-AF65-F5344CB8AC3E}">
        <p14:creationId xmlns:p14="http://schemas.microsoft.com/office/powerpoint/2010/main" val="2754621381"/>
      </p:ext>
    </p:extLst>
  </p:cSld>
  <p:clrMapOvr>
    <a:masterClrMapping/>
  </p:clrMapOvr>
  <p:transition/>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ue spots&#10;&#10;AI-generated content may be incorrect.">
            <a:extLst>
              <a:ext uri="{FF2B5EF4-FFF2-40B4-BE49-F238E27FC236}">
                <a16:creationId xmlns:a16="http://schemas.microsoft.com/office/drawing/2014/main" id="{BBCDF1EB-86EE-1B4F-87C4-35FF833D47C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468089" y="0"/>
            <a:ext cx="12191998" cy="6858000"/>
          </a:xfrm>
          <a:noFill/>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p:txBody>
          <a:bodyPr/>
          <a:lstStyle/>
          <a:p>
            <a:r>
              <a:rPr lang="en-US" dirty="0">
                <a:solidFill>
                  <a:schemeClr val="accent2"/>
                </a:solidFill>
              </a:rPr>
              <a:t>TASMANIA</a:t>
            </a:r>
          </a:p>
        </p:txBody>
      </p:sp>
      <p:sp>
        <p:nvSpPr>
          <p:cNvPr id="8" name="object 58">
            <a:extLst>
              <a:ext uri="{FF2B5EF4-FFF2-40B4-BE49-F238E27FC236}">
                <a16:creationId xmlns:a16="http://schemas.microsoft.com/office/drawing/2014/main" id="{E7CEF9EA-B14E-DEE1-9744-EDF8E3593D73}"/>
              </a:ext>
            </a:extLst>
          </p:cNvPr>
          <p:cNvSpPr txBox="1"/>
          <p:nvPr/>
        </p:nvSpPr>
        <p:spPr>
          <a:xfrm>
            <a:off x="6288249"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HUON / CHANNEL</a:t>
            </a:r>
            <a:endParaRPr lang="en-US" sz="1400" b="1" dirty="0">
              <a:latin typeface="Neue Haas Grotesk Text Pro" panose="020B0504020202020204" pitchFamily="34" charset="77"/>
              <a:cs typeface="Hellix SemiBold"/>
            </a:endParaRPr>
          </a:p>
        </p:txBody>
      </p:sp>
      <p:sp>
        <p:nvSpPr>
          <p:cNvPr id="16" name="object 58">
            <a:extLst>
              <a:ext uri="{FF2B5EF4-FFF2-40B4-BE49-F238E27FC236}">
                <a16:creationId xmlns:a16="http://schemas.microsoft.com/office/drawing/2014/main" id="{5FA095E0-28FC-B4F8-3D8E-5B1723B3152C}"/>
              </a:ext>
            </a:extLst>
          </p:cNvPr>
          <p:cNvSpPr txBox="1"/>
          <p:nvPr/>
        </p:nvSpPr>
        <p:spPr>
          <a:xfrm>
            <a:off x="6288249"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DERWENT </a:t>
            </a:r>
            <a:br>
              <a:rPr lang="en-AU" sz="1400" b="1" dirty="0">
                <a:latin typeface="Neue Haas Grotesk Text Pro" panose="020B0504020202020204" pitchFamily="34" charset="77"/>
                <a:cs typeface="Hellix SemiBold"/>
              </a:rPr>
            </a:br>
            <a:r>
              <a:rPr lang="en-AU" sz="1400" b="1" dirty="0">
                <a:latin typeface="Neue Haas Grotesk Text Pro" panose="020B0504020202020204" pitchFamily="34" charset="77"/>
                <a:cs typeface="Hellix SemiBold"/>
              </a:rPr>
              <a:t>VALLEY</a:t>
            </a:r>
            <a:endParaRPr lang="en-US" sz="1400" b="1" dirty="0">
              <a:latin typeface="Neue Haas Grotesk Text Pro" panose="020B0504020202020204" pitchFamily="34" charset="77"/>
              <a:cs typeface="Hellix SemiBold"/>
            </a:endParaRPr>
          </a:p>
        </p:txBody>
      </p:sp>
      <p:sp>
        <p:nvSpPr>
          <p:cNvPr id="17" name="object 58">
            <a:extLst>
              <a:ext uri="{FF2B5EF4-FFF2-40B4-BE49-F238E27FC236}">
                <a16:creationId xmlns:a16="http://schemas.microsoft.com/office/drawing/2014/main" id="{A561881B-3E3D-DA5F-6248-65AC78D3BCE5}"/>
              </a:ext>
            </a:extLst>
          </p:cNvPr>
          <p:cNvSpPr txBox="1"/>
          <p:nvPr/>
        </p:nvSpPr>
        <p:spPr>
          <a:xfrm>
            <a:off x="7265961" y="4078536"/>
            <a:ext cx="1808692" cy="405111"/>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COAL RIVER VALLEY</a:t>
            </a:r>
            <a:endParaRPr lang="en-US" sz="1400" b="1" dirty="0">
              <a:latin typeface="Neue Haas Grotesk Text Pro" panose="020B0504020202020204" pitchFamily="34" charset="77"/>
              <a:cs typeface="Hellix SemiBold"/>
            </a:endParaRPr>
          </a:p>
        </p:txBody>
      </p:sp>
      <p:sp>
        <p:nvSpPr>
          <p:cNvPr id="18" name="object 58">
            <a:extLst>
              <a:ext uri="{FF2B5EF4-FFF2-40B4-BE49-F238E27FC236}">
                <a16:creationId xmlns:a16="http://schemas.microsoft.com/office/drawing/2014/main" id="{C1F9661E-A240-E07E-4194-E224DAE56113}"/>
              </a:ext>
            </a:extLst>
          </p:cNvPr>
          <p:cNvSpPr txBox="1"/>
          <p:nvPr/>
        </p:nvSpPr>
        <p:spPr>
          <a:xfrm>
            <a:off x="8117867" y="3576414"/>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EAST COAST</a:t>
            </a:r>
            <a:endParaRPr lang="en-US" sz="1400" b="1" dirty="0">
              <a:latin typeface="Neue Haas Grotesk Text Pro" panose="020B0504020202020204" pitchFamily="34" charset="77"/>
              <a:cs typeface="Hellix SemiBold"/>
            </a:endParaRPr>
          </a:p>
        </p:txBody>
      </p:sp>
      <p:sp>
        <p:nvSpPr>
          <p:cNvPr id="19" name="object 58">
            <a:extLst>
              <a:ext uri="{FF2B5EF4-FFF2-40B4-BE49-F238E27FC236}">
                <a16:creationId xmlns:a16="http://schemas.microsoft.com/office/drawing/2014/main" id="{B48D0FE6-32FC-4DCA-450E-1EEB628060D3}"/>
              </a:ext>
            </a:extLst>
          </p:cNvPr>
          <p:cNvSpPr txBox="1"/>
          <p:nvPr/>
        </p:nvSpPr>
        <p:spPr>
          <a:xfrm>
            <a:off x="5835791" y="1625294"/>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NORTH-WEST</a:t>
            </a:r>
            <a:endParaRPr lang="en-US" sz="1400" b="1" dirty="0">
              <a:latin typeface="Neue Haas Grotesk Text Pro" panose="020B0504020202020204" pitchFamily="34" charset="77"/>
              <a:cs typeface="Hellix SemiBold"/>
            </a:endParaRPr>
          </a:p>
        </p:txBody>
      </p:sp>
      <p:sp>
        <p:nvSpPr>
          <p:cNvPr id="20" name="object 58">
            <a:extLst>
              <a:ext uri="{FF2B5EF4-FFF2-40B4-BE49-F238E27FC236}">
                <a16:creationId xmlns:a16="http://schemas.microsoft.com/office/drawing/2014/main" id="{6E0132D0-B87E-9086-3D43-2C8AB694BE30}"/>
              </a:ext>
            </a:extLst>
          </p:cNvPr>
          <p:cNvSpPr txBox="1"/>
          <p:nvPr/>
        </p:nvSpPr>
        <p:spPr>
          <a:xfrm>
            <a:off x="8824758"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PIPERS RIVER</a:t>
            </a:r>
            <a:endParaRPr lang="en-US" sz="1400" b="1" dirty="0">
              <a:latin typeface="Neue Haas Grotesk Text Pro" panose="020B0504020202020204" pitchFamily="34" charset="77"/>
              <a:cs typeface="Hellix SemiBold"/>
            </a:endParaRPr>
          </a:p>
        </p:txBody>
      </p:sp>
      <p:sp>
        <p:nvSpPr>
          <p:cNvPr id="21" name="object 58">
            <a:extLst>
              <a:ext uri="{FF2B5EF4-FFF2-40B4-BE49-F238E27FC236}">
                <a16:creationId xmlns:a16="http://schemas.microsoft.com/office/drawing/2014/main" id="{201FC035-3FC2-80B8-D866-E2FD3199C4A8}"/>
              </a:ext>
            </a:extLst>
          </p:cNvPr>
          <p:cNvSpPr txBox="1"/>
          <p:nvPr/>
        </p:nvSpPr>
        <p:spPr>
          <a:xfrm>
            <a:off x="7472207" y="2225181"/>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TAMAR VALLEY</a:t>
            </a:r>
            <a:endParaRPr lang="en-US" sz="1400" b="1" dirty="0">
              <a:latin typeface="Neue Haas Grotesk Text Pro" panose="020B0504020202020204" pitchFamily="34" charset="77"/>
              <a:cs typeface="Hellix SemiBold"/>
            </a:endParaRPr>
          </a:p>
        </p:txBody>
      </p:sp>
      <p:sp>
        <p:nvSpPr>
          <p:cNvPr id="22" name="Title 2">
            <a:extLst>
              <a:ext uri="{FF2B5EF4-FFF2-40B4-BE49-F238E27FC236}">
                <a16:creationId xmlns:a16="http://schemas.microsoft.com/office/drawing/2014/main" id="{4CC13D2D-B95F-7064-0024-0E065E1C2AED}"/>
              </a:ext>
            </a:extLst>
          </p:cNvPr>
          <p:cNvSpPr txBox="1">
            <a:spLocks/>
          </p:cNvSpPr>
          <p:nvPr/>
        </p:nvSpPr>
        <p:spPr>
          <a:xfrm>
            <a:off x="623888" y="1313683"/>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3"/>
                </a:solidFill>
              </a:rPr>
              <a:t>WINE GROWING AREAS</a:t>
            </a: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TASMANIA</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2894796"/>
            <a:ext cx="3707544" cy="3133240"/>
          </a:xfrm>
        </p:spPr>
        <p:txBody>
          <a:bodyPr/>
          <a:lstStyle/>
          <a:p>
            <a:pPr marL="0" indent="0">
              <a:lnSpc>
                <a:spcPct val="98000"/>
              </a:lnSpc>
              <a:buNone/>
            </a:pPr>
            <a:r>
              <a:rPr lang="en-AU" dirty="0">
                <a:solidFill>
                  <a:schemeClr val="bg1"/>
                </a:solidFill>
              </a:rPr>
              <a:t>Celebrated as one of Australia’s finest cool-climate wine-growing areas, Tasmania is turning heads as one of the world’s premier wine regions.</a:t>
            </a:r>
          </a:p>
          <a:p>
            <a:pPr marL="285750" indent="-285750">
              <a:lnSpc>
                <a:spcPct val="98000"/>
              </a:lnSpc>
              <a:buFont typeface="Arial" panose="020B0604020202020204" pitchFamily="34" charset="0"/>
              <a:buChar char="•"/>
            </a:pPr>
            <a:r>
              <a:rPr lang="en-AU" dirty="0">
                <a:solidFill>
                  <a:schemeClr val="bg1"/>
                </a:solidFill>
              </a:rPr>
              <a:t>Small, isolated island at the </a:t>
            </a:r>
            <a:br>
              <a:rPr lang="en-AU" dirty="0">
                <a:solidFill>
                  <a:schemeClr val="bg1"/>
                </a:solidFill>
              </a:rPr>
            </a:br>
            <a:r>
              <a:rPr lang="en-AU" dirty="0">
                <a:solidFill>
                  <a:schemeClr val="bg1"/>
                </a:solidFill>
              </a:rPr>
              <a:t>south-eastern tip of Australia</a:t>
            </a:r>
          </a:p>
          <a:p>
            <a:pPr marL="285750" indent="-285750">
              <a:lnSpc>
                <a:spcPct val="98000"/>
              </a:lnSpc>
              <a:buFont typeface="Arial" panose="020B0604020202020204" pitchFamily="34" charset="0"/>
              <a:buChar char="•"/>
            </a:pPr>
            <a:r>
              <a:rPr lang="en-AU" dirty="0">
                <a:solidFill>
                  <a:schemeClr val="bg1"/>
                </a:solidFill>
              </a:rPr>
              <a:t>Cool climate and diverse, </a:t>
            </a:r>
            <a:br>
              <a:rPr lang="en-AU" dirty="0">
                <a:solidFill>
                  <a:schemeClr val="bg1"/>
                </a:solidFill>
              </a:rPr>
            </a:br>
            <a:r>
              <a:rPr lang="en-AU" dirty="0">
                <a:solidFill>
                  <a:schemeClr val="bg1"/>
                </a:solidFill>
              </a:rPr>
              <a:t>unique terroirs</a:t>
            </a:r>
          </a:p>
          <a:p>
            <a:pPr marL="285750" indent="-285750">
              <a:lnSpc>
                <a:spcPct val="98000"/>
              </a:lnSpc>
              <a:buFont typeface="Arial" panose="020B0604020202020204" pitchFamily="34" charset="0"/>
              <a:buChar char="•"/>
            </a:pPr>
            <a:r>
              <a:rPr lang="en-AU" dirty="0">
                <a:solidFill>
                  <a:schemeClr val="bg1"/>
                </a:solidFill>
              </a:rPr>
              <a:t>Ideal conditions for Chardonnay, Pinot Noir and sparkling wines</a:t>
            </a:r>
          </a:p>
          <a:p>
            <a:pPr marL="285750" indent="-285750">
              <a:lnSpc>
                <a:spcPct val="98000"/>
              </a:lnSpc>
              <a:buFont typeface="Arial" panose="020B0604020202020204" pitchFamily="34" charset="0"/>
              <a:buChar char="•"/>
            </a:pPr>
            <a:r>
              <a:rPr lang="en-AU" dirty="0">
                <a:solidFill>
                  <a:schemeClr val="bg1"/>
                </a:solidFill>
              </a:rPr>
              <a:t>Booming food and wine tourism industry</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dirty="0">
                <a:solidFill>
                  <a:schemeClr val="bg2"/>
                </a:solidFill>
              </a:rPr>
              <a:t>TINY ISLAND, BIG PRESENCE</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444" t="-146" r="23610" b="146"/>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Tasmania</a:t>
            </a:r>
          </a:p>
          <a:p>
            <a:pPr>
              <a:lnSpc>
                <a:spcPct val="99000"/>
              </a:lnSpc>
              <a:spcBef>
                <a:spcPts val="800"/>
              </a:spcBef>
            </a:pPr>
            <a:r>
              <a:rPr lang="en-US" dirty="0"/>
              <a:t>Geography, climate and soil</a:t>
            </a:r>
          </a:p>
          <a:p>
            <a:pPr>
              <a:lnSpc>
                <a:spcPct val="99000"/>
              </a:lnSpc>
              <a:spcBef>
                <a:spcPts val="800"/>
              </a:spcBef>
            </a:pPr>
            <a:r>
              <a:rPr lang="en-US" dirty="0"/>
              <a:t>Viticulture and winemaking </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2" t="23222"/>
          <a:stretch/>
        </p:blipFill>
        <p:spPr>
          <a:xfrm>
            <a:off x="6456363" y="3808638"/>
            <a:ext cx="5735637"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1788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3090912" cy="1461301"/>
          </a:xfrm>
        </p:spPr>
        <p:txBody>
          <a:bodyPr/>
          <a:lstStyle/>
          <a:p>
            <a:pPr>
              <a:lnSpc>
                <a:spcPct val="95000"/>
              </a:lnSpc>
            </a:pPr>
            <a:r>
              <a:rPr lang="en-AU" sz="1600" dirty="0"/>
              <a:t>Vines first arrive in Van Diemen’s Land on the HMS Bounty; William Bligh plants them at Bruny Island. Early experimental plantings flounder.</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2219608"/>
            <a:ext cx="2595273" cy="1461301"/>
          </a:xfrm>
        </p:spPr>
        <p:txBody>
          <a:bodyPr/>
          <a:lstStyle/>
          <a:p>
            <a:pPr>
              <a:lnSpc>
                <a:spcPct val="95000"/>
              </a:lnSpc>
            </a:pPr>
            <a:r>
              <a:rPr lang="en-AU" sz="1600" dirty="0"/>
              <a:t>Bartholomew Broughton establishes first significant vineyard in the colony.</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1" y="1556834"/>
            <a:ext cx="2120040" cy="662774"/>
          </a:xfrm>
        </p:spPr>
        <p:txBody>
          <a:bodyPr/>
          <a:lstStyle/>
          <a:p>
            <a:r>
              <a:rPr lang="en-US" dirty="0"/>
              <a:t>1823</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512087"/>
            <a:ext cx="4298950" cy="2118571"/>
          </a:xfrm>
        </p:spPr>
        <p:txBody>
          <a:bodyPr/>
          <a:lstStyle/>
          <a:p>
            <a:r>
              <a:rPr lang="en-US" sz="5440" dirty="0">
                <a:solidFill>
                  <a:schemeClr val="accent1"/>
                </a:solidFill>
              </a:rPr>
              <a:t>THE HISTORY OF TASMANIA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8939827" y="1340378"/>
            <a:ext cx="259527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Settler William Henty sails </a:t>
            </a:r>
            <a:br>
              <a:rPr lang="en-AU" sz="1600" dirty="0"/>
            </a:br>
            <a:r>
              <a:rPr lang="en-AU" sz="1600" dirty="0"/>
              <a:t>from Tasmania to Victoria, </a:t>
            </a:r>
            <a:br>
              <a:rPr lang="en-AU" sz="1600" dirty="0"/>
            </a:br>
            <a:r>
              <a:rPr lang="en-AU" sz="1600" dirty="0"/>
              <a:t>bringing with him local </a:t>
            </a:r>
            <a:br>
              <a:rPr lang="en-AU" sz="1600" dirty="0"/>
            </a:br>
            <a:r>
              <a:rPr lang="en-AU" sz="1600" dirty="0"/>
              <a:t>grapevine cuttings; these </a:t>
            </a:r>
            <a:br>
              <a:rPr lang="en-AU" sz="1600" dirty="0"/>
            </a:br>
            <a:r>
              <a:rPr lang="en-AU" sz="1600" dirty="0"/>
              <a:t>cuttings would become </a:t>
            </a:r>
            <a:br>
              <a:rPr lang="en-AU" sz="1600" dirty="0"/>
            </a:br>
            <a:r>
              <a:rPr lang="en-AU" sz="1600" dirty="0"/>
              <a:t>Victoria’s and South </a:t>
            </a:r>
            <a:br>
              <a:rPr lang="en-AU" sz="1600" dirty="0"/>
            </a:br>
            <a:r>
              <a:rPr lang="en-AU" sz="1600" dirty="0"/>
              <a:t>Australia’s first vineyards.</a:t>
            </a: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8939827" y="67760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1834</a:t>
            </a:r>
          </a:p>
        </p:txBody>
      </p:sp>
    </p:spTree>
    <p:extLst>
      <p:ext uri="{BB962C8B-B14F-4D97-AF65-F5344CB8AC3E}">
        <p14:creationId xmlns:p14="http://schemas.microsoft.com/office/powerpoint/2010/main" val="4013035397"/>
      </p:ext>
    </p:extLst>
  </p:cSld>
  <p:clrMapOvr>
    <a:masterClrMapping/>
  </p:clrMapOvr>
  <p:transition/>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0119" b="6645"/>
          <a:stretch/>
        </p:blipFill>
        <p:spPr>
          <a:xfrm>
            <a:off x="6456363" y="374557"/>
            <a:ext cx="5735637"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2976345" cy="1461301"/>
          </a:xfrm>
        </p:spPr>
        <p:txBody>
          <a:bodyPr/>
          <a:lstStyle/>
          <a:p>
            <a:pPr>
              <a:lnSpc>
                <a:spcPct val="90000"/>
              </a:lnSpc>
            </a:pPr>
            <a:r>
              <a:rPr lang="en-AU" sz="1600" dirty="0"/>
              <a:t>Van Diemen’s Land is renamed Tasmania in 1856. The Tasmanian wine and grape community all but disappears due to the Victorian gold rush.</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US" dirty="0"/>
              <a:t>Mid 1800s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3454600" y="1981767"/>
            <a:ext cx="2425695" cy="1461301"/>
          </a:xfrm>
        </p:spPr>
        <p:txBody>
          <a:bodyPr/>
          <a:lstStyle/>
          <a:p>
            <a:pPr>
              <a:lnSpc>
                <a:spcPct val="95000"/>
              </a:lnSpc>
            </a:pPr>
            <a:r>
              <a:rPr lang="en-AU" sz="1600" dirty="0"/>
              <a:t>Jean </a:t>
            </a:r>
            <a:r>
              <a:rPr lang="en-AU" sz="1600" dirty="0" err="1"/>
              <a:t>Miguet</a:t>
            </a:r>
            <a:r>
              <a:rPr lang="en-AU" sz="1600" dirty="0"/>
              <a:t> plants </a:t>
            </a:r>
            <a:br>
              <a:rPr lang="en-AU" sz="1600" dirty="0"/>
            </a:br>
            <a:r>
              <a:rPr lang="en-AU" sz="1600" dirty="0"/>
              <a:t>first (new) vineyard, </a:t>
            </a:r>
            <a:br>
              <a:rPr lang="en-AU" sz="1600" dirty="0"/>
            </a:br>
            <a:r>
              <a:rPr lang="en-AU" sz="1600" dirty="0"/>
              <a:t>La Provence - near Launceston.</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3443715" y="1297916"/>
            <a:ext cx="2120040" cy="662774"/>
          </a:xfrm>
        </p:spPr>
        <p:txBody>
          <a:bodyPr/>
          <a:lstStyle/>
          <a:p>
            <a:r>
              <a:rPr lang="en-US" dirty="0"/>
              <a:t>1956</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2284343" cy="1461301"/>
          </a:xfrm>
        </p:spPr>
        <p:txBody>
          <a:bodyPr/>
          <a:lstStyle/>
          <a:p>
            <a:pPr>
              <a:lnSpc>
                <a:spcPct val="95000"/>
              </a:lnSpc>
            </a:pPr>
            <a:r>
              <a:rPr lang="en-AU" sz="1600" dirty="0"/>
              <a:t>Claudio </a:t>
            </a:r>
            <a:r>
              <a:rPr lang="en-AU" sz="1600" dirty="0" err="1"/>
              <a:t>Alcorso</a:t>
            </a:r>
            <a:r>
              <a:rPr lang="en-AU" sz="1600" dirty="0"/>
              <a:t> plants second vineyard, </a:t>
            </a:r>
            <a:r>
              <a:rPr lang="en-AU" sz="1600" dirty="0" err="1"/>
              <a:t>Moorilla</a:t>
            </a:r>
            <a:r>
              <a:rPr lang="en-AU" sz="1600" dirty="0"/>
              <a:t> Estate - in Hobart.</a:t>
            </a:r>
          </a:p>
          <a:p>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en-US" dirty="0"/>
              <a:t>1958</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3906" t="42829" r="13906"/>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8" y="4323709"/>
            <a:ext cx="2976345" cy="1461301"/>
          </a:xfrm>
        </p:spPr>
        <p:txBody>
          <a:bodyPr/>
          <a:lstStyle/>
          <a:p>
            <a:pPr>
              <a:lnSpc>
                <a:spcPct val="90000"/>
              </a:lnSpc>
            </a:pPr>
            <a:r>
              <a:rPr lang="en-AU" sz="1600" dirty="0"/>
              <a:t>Tasmanian grape and wine community enjoys period of remarkable growth; several distinct winemaking areas emerge.</a:t>
            </a: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3" y="3639858"/>
            <a:ext cx="2120040" cy="662774"/>
          </a:xfrm>
        </p:spPr>
        <p:txBody>
          <a:bodyPr/>
          <a:lstStyle/>
          <a:p>
            <a:r>
              <a:rPr lang="en-US" dirty="0"/>
              <a:t>1960s – 1980s</a:t>
            </a: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927063" y="1715156"/>
            <a:ext cx="2808576" cy="1461301"/>
          </a:xfrm>
        </p:spPr>
        <p:txBody>
          <a:bodyPr/>
          <a:lstStyle/>
          <a:p>
            <a:r>
              <a:rPr lang="en-AU" sz="1600" dirty="0"/>
              <a:t>More trailblazing winemakers arrive; Tasmania begins to truly capitalise on its cool climate and unique terroirs – with great success.</a:t>
            </a:r>
          </a:p>
          <a:p>
            <a:endParaRPr lang="en-US" dirty="0"/>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p:txBody>
          <a:bodyPr/>
          <a:lstStyle/>
          <a:p>
            <a:r>
              <a:rPr lang="en-US" dirty="0"/>
              <a:t>1990s</a:t>
            </a: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2976345" cy="1461301"/>
          </a:xfrm>
        </p:spPr>
        <p:txBody>
          <a:bodyPr/>
          <a:lstStyle/>
          <a:p>
            <a:r>
              <a:rPr lang="en-AU" sz="1600" dirty="0"/>
              <a:t>Tasmania is home to a thriving wine and grape community, with around 230 individual vineyards and some of the best cool-climate wines anywhere. </a:t>
            </a: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p>
            <a:r>
              <a:rPr lang="en-US" dirty="0"/>
              <a:t>Today</a:t>
            </a:r>
          </a:p>
        </p:txBody>
      </p:sp>
    </p:spTree>
    <p:extLst>
      <p:ext uri="{BB962C8B-B14F-4D97-AF65-F5344CB8AC3E}">
        <p14:creationId xmlns:p14="http://schemas.microsoft.com/office/powerpoint/2010/main" val="2597440439"/>
      </p:ext>
    </p:extLst>
  </p:cSld>
  <p:clrMapOvr>
    <a:masterClrMapping/>
  </p:clrMapOvr>
  <p:transition/>
  <p:extLst>
    <p:ext uri="{6950BFC3-D8DA-4A85-94F7-54DA5524770B}">
      <p188:commentRel xmlns:p188="http://schemas.microsoft.com/office/powerpoint/2018/8/main" r:id="rId2"/>
    </p:ext>
  </p:extLs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microsoft.com/office/2006/documentManagement/types"/>
    <ds:schemaRef ds:uri="http://purl.org/dc/terms/"/>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4e8dd08d-258d-47a9-9875-37f1ffd19f33"/>
    <ds:schemaRef ds:uri="02256494-4976-4001-aedb-96463ae0d92e"/>
  </ds:schemaRefs>
</ds:datastoreItem>
</file>

<file path=customXml/itemProps3.xml><?xml version="1.0" encoding="utf-8"?>
<ds:datastoreItem xmlns:ds="http://schemas.openxmlformats.org/officeDocument/2006/customXml" ds:itemID="{7F47568E-9184-43A0-8AAC-FD4E856B5335}"/>
</file>

<file path=docProps/app.xml><?xml version="1.0" encoding="utf-8"?>
<Properties xmlns="http://schemas.openxmlformats.org/officeDocument/2006/extended-properties" xmlns:vt="http://schemas.openxmlformats.org/officeDocument/2006/docPropsVTypes">
  <TotalTime>84</TotalTime>
  <Words>1021</Words>
  <Application>Microsoft Macintosh PowerPoint</Application>
  <PresentationFormat>Widescreen</PresentationFormat>
  <Paragraphs>225</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Neue Haas Grotesk Text Pro</vt:lpstr>
      <vt:lpstr>Inter Display</vt:lpstr>
      <vt:lpstr>Arial</vt:lpstr>
      <vt:lpstr>Slide layouts</vt:lpstr>
      <vt:lpstr>PowerPoint Presentation</vt:lpstr>
      <vt:lpstr>PowerPoint Presentation</vt:lpstr>
      <vt:lpstr>AUSTRALIA</vt:lpstr>
      <vt:lpstr>TASMANIA</vt:lpstr>
      <vt:lpstr>TASMANIA</vt:lpstr>
      <vt:lpstr>TODAY WE’LL COVER</vt:lpstr>
      <vt:lpstr>1788</vt:lpstr>
      <vt:lpstr>PowerPoint Presentation</vt:lpstr>
      <vt:lpstr>PowerPoint Presentation</vt:lpstr>
      <vt:lpstr>GEOGRAPHY, CLIMATE AND SOIL</vt:lpstr>
      <vt:lpstr>PowerPoint Presentation</vt:lpstr>
      <vt:lpstr>CLIMATE</vt:lpstr>
      <vt:lpstr>SOIL</vt:lpstr>
      <vt:lpstr>VITICULTURE IN TASMANIA</vt:lpstr>
      <vt:lpstr>VINEYARD AND CANOPY MANAGEMENT STRATEGIES:</vt:lpstr>
      <vt:lpstr>PowerPoint Presentation</vt:lpstr>
      <vt:lpstr>TASMANIA</vt:lpstr>
      <vt:lpstr>PowerPoint Presentation</vt:lpstr>
      <vt:lpstr>PowerPoint Presentation</vt:lpstr>
      <vt:lpstr>SPARKLING characteristics</vt:lpstr>
      <vt:lpstr>PowerPoint Presentation</vt:lpstr>
      <vt:lpstr>CHARDONNAY characteristics</vt:lpstr>
      <vt:lpstr>PowerPoint Presentation</vt:lpstr>
      <vt:lpstr>PINOT NOIR characteristics</vt:lpstr>
      <vt:lpstr>PowerPoint Presentation</vt:lpstr>
      <vt:lpstr>TASMANIA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5</cp:revision>
  <dcterms:created xsi:type="dcterms:W3CDTF">2018-07-25T07:02:59Z</dcterms:created>
  <dcterms:modified xsi:type="dcterms:W3CDTF">2025-03-24T00:50:39Z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