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modernComment_27B_20C05B6F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282_1DCF793C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modernComment_28C_E6066414.xml" ContentType="application/vnd.ms-powerpoint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45" r:id="rId7"/>
    <p:sldId id="637" r:id="rId8"/>
    <p:sldId id="664" r:id="rId9"/>
    <p:sldId id="635" r:id="rId10"/>
    <p:sldId id="646" r:id="rId11"/>
    <p:sldId id="647" r:id="rId12"/>
    <p:sldId id="660" r:id="rId13"/>
    <p:sldId id="641" r:id="rId14"/>
    <p:sldId id="642" r:id="rId15"/>
    <p:sldId id="643" r:id="rId16"/>
    <p:sldId id="648" r:id="rId17"/>
    <p:sldId id="652" r:id="rId18"/>
    <p:sldId id="656" r:id="rId19"/>
    <p:sldId id="668" r:id="rId20"/>
    <p:sldId id="278" r:id="rId21"/>
    <p:sldId id="667" r:id="rId22"/>
    <p:sldId id="657" r:id="rId23"/>
    <p:sldId id="626" r:id="rId24"/>
    <p:sldId id="280" r:id="rId25"/>
    <p:sldId id="666" r:id="rId26"/>
    <p:sldId id="663" r:id="rId27"/>
    <p:sldId id="659" r:id="rId28"/>
    <p:sldId id="340" r:id="rId29"/>
    <p:sldId id="665" r:id="rId30"/>
  </p:sldIdLst>
  <p:sldSz cx="12192000" cy="6858000"/>
  <p:notesSz cx="6858000" cy="9144000"/>
  <p:embeddedFontLst>
    <p:embeddedFont>
      <p:font typeface="Cordia New" panose="020B0304020202020204" pitchFamily="34" charset="-34"/>
      <p:regular r:id="rId32"/>
      <p:bold r:id="rId33"/>
      <p:italic r:id="rId34"/>
      <p:boldItalic r:id="rId35"/>
    </p:embeddedFont>
    <p:embeddedFont>
      <p:font typeface="Inter Display" panose="02000503000000020004"/>
      <p:regular r:id="rId36"/>
      <p:bold r:id="rId37"/>
      <p:italic r:id="rId38"/>
      <p:boldItalic r:id="rId39"/>
    </p:embeddedFont>
    <p:embeddedFont>
      <p:font typeface="Neue Haas Grotesk Text Pro" panose="020B0504020202020204" pitchFamily="34" charset="77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4813"/>
  </p:normalViewPr>
  <p:slideViewPr>
    <p:cSldViewPr snapToGrid="0">
      <p:cViewPr varScale="1">
        <p:scale>
          <a:sx n="138" d="100"/>
          <a:sy n="138" d="100"/>
        </p:scale>
        <p:origin x="1336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7B_20C05B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18F4664-D68A-4245-B26F-8893E8D1BD92}" authorId="{00000000-0000-0000-0000-000000000000}" status="resolved" created="2025-03-18T14:02:51.365" complete="100000">
    <pc:sldMkLst xmlns:pc="http://schemas.microsoft.com/office/powerpoint/2013/main/command">
      <pc:docMk/>
      <pc:sldMk cId="549477231" sldId="635"/>
    </pc:sldMkLst>
    <p188:txBody>
      <a:bodyPr/>
      <a:lstStyle/>
      <a:p>
        <a:r>
          <a:rPr lang="en-US"/>
          <a:t>Add label for Melbourne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2_1DCF793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234F4D9-2D92-451E-8F93-62CE7AAA2B8F}" authorId="{00000000-0000-0000-0000-000000000000}" status="resolved" created="2025-03-18T14:03:37.94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00136252" sldId="642"/>
      <ac:spMk id="3" creationId="{F4E426E7-B3AF-1126-A7BD-FC28F59DDCC8}"/>
    </ac:deMkLst>
    <p188:txBody>
      <a:bodyPr/>
      <a:lstStyle/>
      <a:p>
        <a:r>
          <a:rPr lang="en-US"/>
          <a:t>Climate should align with Altitude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7DF20DD-CAE4-497F-A8ED-26835B299080}" authorId="{00000000-0000-0000-0000-000000000000}" status="resolved" created="2025-03-18T14:04:01.047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นี้มีประวัติความเป็นมาที่เต็มไปด้วยเรื่องราวอันเข้มข้นของการปลูกองุ่นเพื่อใช้ในการผลิตไวน์และการมีจุดเริ่มต้น</a:t>
            </a:r>
            <a:r>
              <a:rPr lang="th-TH" dirty="0">
                <a:ea typeface="Calibri" panose="020F0502020204030204" pitchFamily="34" charset="0"/>
              </a:rPr>
              <a:t>ในระหว่างช่วงปี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1970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เขต</a:t>
            </a:r>
            <a:r>
              <a:rPr lang="th-TH" dirty="0">
                <a:ea typeface="Calibri" panose="020F0502020204030204" pitchFamily="34" charset="0"/>
                <a:cs typeface="Cordia New" panose="020B0304020202020204" pitchFamily="34" charset="-34"/>
              </a:rPr>
              <a:t>ผลิตไวน์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ที่มีภูมิอากาศเย็นซึ่งเติบโตและพัฒนามาตลอดนี้ จึงเป็นแหล่งก่อเกิดเรื่องราวของการเริ่มต้นสองประการ </a:t>
            </a:r>
          </a:p>
          <a:p>
            <a:endParaRPr lang="th-TH" dirty="0"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 ๆ และประเด็นแนะนำเพื่อใช้ในการอภิปราย, 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US" sz="1200" dirty="0" err="1">
                <a:effectLst/>
                <a:ea typeface="Calibri" panose="020F0502020204030204" pitchFamily="34" charset="0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2088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ชาร์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ดอนเนย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เจริญเติบโตบนพื้นที่ที่มีความหลากหลายและในสไตล์ต่าง ๆ กัน แต่ปกติแล้วจะมีรสชาติดี มีเนื้อสัมผัส และมีความเป็นผลไม้เปรี้ยวแทรกอยู่ตลอด</a:t>
            </a:r>
          </a:p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</a:p>
          <a:p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สไตล์ที่เย้ายวน </a:t>
            </a:r>
            <a:r>
              <a:rPr lang="th-TH" dirty="0"/>
              <a:t>เข้มข้นที่มีการใช้ถังไม่โอ๊ก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ระหว่างช่วงปี 1980 และ 1990 ถูก</a:t>
            </a:r>
            <a:r>
              <a:rPr lang="th-TH" dirty="0"/>
              <a:t>แทนที่ด้วยความบริสุทธิ์ของผลไม้ที่แสดงลักษณะของพื้น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ที่ปลูก และมักมีการเก็บองุ่นในขณะที่มีระดับน้ำตาลน้อย (โบเม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) เพื่อรักษากรดไว้ในระดับสูง กลิ่นหอมและกลิ่นรสครอบคลุมผลไม้รสเปรี้ยวและผลไม</a:t>
            </a:r>
            <a:r>
              <a:rPr lang="th-TH" dirty="0"/>
              <a:t>้เม็ดเดี่ยว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แร่ธาตุและดอกไม้  เมื่อเก็บไว้นานก็จะสามารถพัฒนากลิ่นรสน่าดึงดูดของมะเดื่อและความมีรสมีชาติได้ </a:t>
            </a:r>
            <a:r>
              <a:rPr lang="th-TH" dirty="0"/>
              <a:t>องุ่น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</a:t>
            </a:r>
            <a:r>
              <a:rPr lang="th-TH" dirty="0"/>
              <a:t>ปลูก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ในพื้นที่อากาศเย็นที่สุดมักใช้ในการผลิตไวน์แบบมีฟองด้วย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128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ถือเป็นหนึ่งในพื้นที่บุกเบิกของการพัฒนา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นัว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สมัยใหม่ ภูมิอากาศแบบภาคพื้นทวีปที่กลางวันอากาศอุ่น กลางคืนอากาศเย็นช่วยให้ผู้ผลิตไวน์กักเก็บความเปรี้ยวในอง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ุ่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นพ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ได้ </a:t>
            </a:r>
            <a:r>
              <a:rPr lang="th-TH" dirty="0"/>
              <a:t>และ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ยังคงดึงเอาแทน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</a:t>
            </a:r>
            <a:r>
              <a:rPr lang="th-TH" dirty="0"/>
              <a:t> กลิ่นรสของผลไม้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และน้ำตาลออกมาได้ ผลไม้ที่โตในพื้นที่อากาศเย็นบาง</a:t>
            </a:r>
            <a:r>
              <a:rPr lang="th-TH" dirty="0"/>
              <a:t>ส่วน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นำไปใช้ในการผลิตไวน์แบบมีฟอง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th-TH" dirty="0"/>
              <a:t>ขณะที่มีสไตล์หลากหลาย </a:t>
            </a:r>
            <a:r>
              <a:rPr lang="th-TH" dirty="0" err="1"/>
              <a:t>พิ</a:t>
            </a:r>
            <a:r>
              <a:rPr lang="th-TH" dirty="0"/>
              <a:t>โน</a:t>
            </a:r>
            <a:r>
              <a:rPr lang="th-TH" dirty="0" err="1"/>
              <a:t>ต์ข</a:t>
            </a:r>
            <a:r>
              <a:rPr lang="th-TH" dirty="0"/>
              <a:t>องยา</a:t>
            </a:r>
            <a:r>
              <a:rPr lang="th-TH" dirty="0" err="1"/>
              <a:t>ร์</a:t>
            </a:r>
            <a:r>
              <a:rPr lang="th-TH" dirty="0"/>
              <a:t>ราโดยปกติแล้วมีกลิ่นหอมและแร่ธาตุ มีตั้งแต่ลักษณะสัมผัสบางไปถึงปานกลาง นุ่มละมุน และมีเนื้อสัมผัสเหมือนไหม ผู้ผลิตไวน์ท้องถิ่นมักจะใช้วิธีหมักแบบใช้องุ่นทั้งช่อผลหรือองุ่นทั้งลูก เพื่อเน้นกลิ่น เช่น กลีบกุหลาบ ลูกเบอร์รี</a:t>
            </a:r>
            <a:r>
              <a:rPr lang="th-TH" dirty="0" err="1"/>
              <a:t>่</a:t>
            </a:r>
            <a:r>
              <a:rPr lang="th-TH" dirty="0"/>
              <a:t>สีแดง เชอร์รี่ และมีความมีรสมีชาติให้ชัด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08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สไตล์ของ</a:t>
            </a:r>
            <a:r>
              <a:rPr lang="th-TH" dirty="0">
                <a:effectLst/>
                <a:latin typeface="Cordia New" panose="020B0304020202020204" pitchFamily="34" charset="-34"/>
                <a:cs typeface="+mn-cs"/>
              </a:rPr>
              <a:t>คาแบ</a:t>
            </a:r>
            <a:r>
              <a:rPr lang="th-TH" dirty="0" err="1">
                <a:effectLst/>
                <a:latin typeface="Cordia New" panose="020B0304020202020204" pitchFamily="34" charset="-34"/>
                <a:cs typeface="+mn-cs"/>
              </a:rPr>
              <a:t>ร์เนต์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ข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องยา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มีตั้งแต่ลักษณะสัมผัสกลางไปถึงลักษณะสัมผัสหนัก ที่มีแทน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นินนุ่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ม</a:t>
            </a:r>
            <a:r>
              <a:rPr lang="th-TH" dirty="0"/>
              <a:t>ลื่นเหมือนไหม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ไปจนถึงกลิ่นหอมดอกไม้พร้อมสมุนไพร ตัวอย่างที่ดีที่สุดของยา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</a:t>
            </a:r>
            <a:r>
              <a:rPr lang="th-TH" dirty="0">
                <a:effectLst/>
                <a:latin typeface="Cordia New" panose="020B0304020202020204" pitchFamily="34" charset="-34"/>
                <a:cs typeface="+mn-cs"/>
              </a:rPr>
              <a:t>คาแบ</a:t>
            </a:r>
            <a:r>
              <a:rPr lang="th-TH" dirty="0" err="1">
                <a:effectLst/>
                <a:latin typeface="Cordia New" panose="020B0304020202020204" pitchFamily="34" charset="-34"/>
                <a:cs typeface="+mn-cs"/>
              </a:rPr>
              <a:t>ร์เนต์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คือคุณลักษณะที่มีกลิ่นหอมและสง่างาม ที่หาได้ยากในไวน์แดงลักษณะสัมผัสแบบหนักจากแหล่งที่มีอากาศอุ่นในออสเตรเลีย เมื่ออยู่ในสภาพห้องเก็บไวน์ที่เหมาะสม ไวน์เหล่านี้จะสามารถเก็บได้ 10 – 20 ปีหรือนานกว่านั้น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9520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เมื่อไม่นานมานี้ ผู้ผลิตไวน์บางรายในยา</a:t>
            </a:r>
            <a:r>
              <a:rPr lang="th-TH" dirty="0" err="1"/>
              <a:t>ร์</a:t>
            </a:r>
            <a:r>
              <a:rPr lang="th-TH" dirty="0"/>
              <a:t>รา </a:t>
            </a:r>
            <a:r>
              <a:rPr lang="th-TH" dirty="0" err="1"/>
              <a:t>แวลลีย์</a:t>
            </a:r>
            <a:r>
              <a:rPr lang="th-TH" dirty="0"/>
              <a:t>มุ่งเน้นการผลิตชีรา</a:t>
            </a:r>
            <a:r>
              <a:rPr lang="th-TH" dirty="0" err="1"/>
              <a:t>ซ</a:t>
            </a:r>
            <a:r>
              <a:rPr lang="th-TH" dirty="0"/>
              <a:t>ที่มีลักษณะสัมผัสแบบปานกลางมากขึ้น ซึ่งให้ความมีรสชาติและรมควันเล็กน้อยอย่างความเป็นเนื้อสัตว์และมะกอกที่ผ่านการบ่ม โดยจะเรียกว่า ซีรา</a:t>
            </a:r>
            <a:r>
              <a:rPr lang="th-TH" dirty="0" err="1"/>
              <a:t>ห์</a:t>
            </a:r>
            <a:r>
              <a:rPr lang="th-TH" dirty="0"/>
              <a:t> เพื่อแยกออกจาก ชีรา</a:t>
            </a:r>
            <a:r>
              <a:rPr lang="th-TH" dirty="0" err="1"/>
              <a:t>ซ</a:t>
            </a:r>
            <a:r>
              <a:rPr lang="th-TH" dirty="0"/>
              <a:t> ซึ่งเป็นสไตล์ลักษณะสัมผัสหนักแน่นและเข้มข้นกว่า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010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เหตุใดยา</a:t>
            </a:r>
            <a:r>
              <a:rPr lang="th-TH" dirty="0" err="1"/>
              <a:t>ร์</a:t>
            </a:r>
            <a:r>
              <a:rPr lang="th-TH" dirty="0"/>
              <a:t>รา </a:t>
            </a:r>
            <a:r>
              <a:rPr lang="th-TH" dirty="0" err="1"/>
              <a:t>แวลลีย์</a:t>
            </a:r>
            <a:r>
              <a:rPr lang="th-TH" dirty="0"/>
              <a:t>จึงสามารถผลิตไวน์หลากหลายสไตล์ได้ดี?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ผู้ผลิตไวน์ท้องถิ่นมีอิทธิพลต่อสไตล์ของ</a:t>
            </a:r>
            <a:r>
              <a:rPr lang="th-TH" dirty="0" err="1"/>
              <a:t>ชาร์</a:t>
            </a:r>
            <a:r>
              <a:rPr lang="th-TH" dirty="0"/>
              <a:t>ดอนเนย</a:t>
            </a:r>
            <a:r>
              <a:rPr lang="th-TH" dirty="0" err="1"/>
              <a:t>์</a:t>
            </a:r>
            <a:r>
              <a:rPr lang="th-TH" dirty="0"/>
              <a:t>ในออสเตรเลียอย่างไรบ้าง?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อะไรคือความแตกต่างระหว่างซีรา</a:t>
            </a:r>
            <a:r>
              <a:rPr lang="th-TH" dirty="0" err="1"/>
              <a:t>ห์</a:t>
            </a:r>
            <a:r>
              <a:rPr lang="th-TH" dirty="0"/>
              <a:t>สไตล์ยุโรป กับชีรา</a:t>
            </a:r>
            <a:r>
              <a:rPr lang="th-TH" dirty="0" err="1"/>
              <a:t>ซ</a:t>
            </a:r>
            <a:r>
              <a:rPr lang="th-TH" dirty="0"/>
              <a:t>แบบลักษณะสัมผัสหนัก?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631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965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ช่วงนี้เป็นโอกาสอันดีที่ให้ผู้เข้าร่วมชิมไวน์คลาสสิคจาก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ส่วนการชิมเต็มรูปแบบจะจัดไว้ในตอนท้ายของการนำเสนอนี้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เป็นเขตพื้นที่ที่น่าทึ่ง มีโรงผลิตไวน์ที่สืบทอดกันมายาวนานกระจายอยู่ทั่วพื้นที่ รวมทั้งโรง</a:t>
            </a:r>
            <a:r>
              <a:rPr lang="th-TH" dirty="0"/>
              <a:t>บ่ม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ไวน์ที่สร้างขึ้นใหม่ในรูปแบบสถาปัตยกรรมสวยงาม และเพราะมีผลผลิตอุดมสมบูรณ์ คนพื้นถิ่นจึงเก่งในการนำผลผลิตและผลิตภัณฑ์อาหารของตนเองมาเสนอขายทั้งในตลาด และขายให้ร้านอาหารที่มีชื่อเสียง มีรางวัลการันตีในเมือง รวมทั้งหน้าโรงเก็บไวน์ต่าง ๆ ต้องขอบคุณเหล่าผู้บุกเบิกเหล่านี้และคนรุ่นก่อน ๆ ที่เป็นผู้ค้นพบนวัตกรรมในการผลิตไวน์ของที่นี้ ที่ทำให้ยา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ในวันนี้ กลายเป็นเขต</a:t>
            </a:r>
            <a:r>
              <a:rPr lang="th-TH" dirty="0"/>
              <a:t>ผลิตไวน์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ที่น่าตื่นเต้น และมีชีวิตชีวามากที่สุดแห่งหนึ่งในออสเตรเลีย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789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51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อยู่ห่างจากเมืองเมลเบิร์นไปทางทิศตะวันออกเฉียงเหนือ 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45 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กิโลเมตร เป็นเขตที่มีพื้นที่กว้างใหญ่ และมีภูมิประเทศหลายแบบ แบ่งเป็นเขตยา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ราตอนล่าง และยา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ราตอนบน ที่มีความสูง สภาพดิน ปริมาณน้ำฝน และสภาวะอากาศที่แตกต่างกันอย่างเห็นได้ชัด ทางทิศเหนือติดกับเทือกเขาเก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ตด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ไวดิง ทิศใต้ติดเทือกเขาแดนเดนอง มีแม่น้ำยา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ราไหลผ่านใจกลางพื้นที่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3888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 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ปัจจัยใดบ้าง ในเขตผลิตไวน์ ที่ดึงดูดผู้ผลิตไวน์ชาวต่างชาติให้เข้ามาในพื้นที่?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ประวัติความเป็นมาของยา</a:t>
            </a:r>
            <a:r>
              <a:rPr lang="th-TH" dirty="0" err="1"/>
              <a:t>ร์</a:t>
            </a:r>
            <a:r>
              <a:rPr lang="th-TH" dirty="0"/>
              <a:t>รา </a:t>
            </a:r>
            <a:r>
              <a:rPr lang="th-TH" dirty="0" err="1"/>
              <a:t>แวลลีย์</a:t>
            </a:r>
            <a:r>
              <a:rPr lang="th-TH" dirty="0"/>
              <a:t> หล่อหลอมรูปแบบและวิธีการผลิตไวน์ในปัจจุบันอย่างไรบ้าง?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35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เป็นหนึ่งในเขต</a:t>
            </a:r>
            <a:r>
              <a:rPr lang="th-TH" dirty="0"/>
              <a:t>ผลิต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ไวน์ที่อากาศเย็นที่สุดแห่งหนึ่งของออสเตรเลีย ความแตกต่างของระดับความสูงและทิศทางของพื้นที่นำไปสู่ความหลากหลายของภูมิอากาศภูมิภาค ได้รับอิทธิพลทางทะเลอย่างจำกัด โดยมีความแตกต่างของอุณหภูมิระหว่างวันน้อย ซึ่งสะท้อนถึงระยะทางที่ใกล้มหาสมุทร ถึงแม้ว่าพื้นที่ที่อากาศอุ่นที่สุดก็ยังมีอากาศค่อนข้างเย็น น้ำค้างแข็งแทบไม่เป็นปัญหา แต่บางครั้งก็มีผลกระทบต่อไร่องุ่นตอนล่างที่อยู่บริเวณพื้นหุบเขา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อุณหภูมิเฉลี่ยเดือนมกราคม คือ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18.9°C (66°F)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dirty="0"/>
              <a:t>ปริมาณน้ำฝนในฤดูเพาะปลูก คือ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559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มม.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(22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นิ้ว)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694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อิทธิพลทางภูมิศาสตร์และสภาพแวดล้อมใด ช่วยให้ยา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เป็นเขตผลิตไวน์ที่หลากหลายและน่าตื่นเต้น?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dirty="0"/>
              <a:t>ธรณีวิทยาของยา</a:t>
            </a:r>
            <a:r>
              <a:rPr lang="th-TH" dirty="0" err="1"/>
              <a:t>ร์</a:t>
            </a:r>
            <a:r>
              <a:rPr lang="th-TH" dirty="0"/>
              <a:t>รา </a:t>
            </a:r>
            <a:r>
              <a:rPr lang="th-TH" dirty="0" err="1"/>
              <a:t>แวลลีย์</a:t>
            </a:r>
            <a:r>
              <a:rPr lang="th-TH" dirty="0"/>
              <a:t> ขับเคลื่อนและกำหนดสายพันธุ์และผลที่เกิดขึ้นอย่างไร?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645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วันนี้ 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เป็นแหล่งรวมความคิดสร้างสรรค์ </a:t>
            </a:r>
            <a:r>
              <a:rPr lang="th-TH" dirty="0"/>
              <a:t>ทั้ง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เรื่องผู้ผลิตไวน์ทดลองการแช่เปลือกองุ่น</a:t>
            </a:r>
            <a:r>
              <a:rPr lang="th-TH" dirty="0"/>
              <a:t>ในน้ำไวน์ให้นานขึ้น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การเติมกำมะถันน้อยลงหรือไม่ใช้เลย การหมักแบบใช้องุ่นทั้งช่อผล และอื่น ๆ อีกมากมาย การค้นหาความแตกต่างและนวัตกรรมกลายเป็นจุดเด่นของเขต</a:t>
            </a:r>
            <a:r>
              <a:rPr lang="th-TH" dirty="0"/>
              <a:t>ผลิตไวน์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นี้ และให้ผลผลิตที่น่าทึ่ง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th-TH" sz="1200" b="1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ประเด็นแนะนำเพื่อใช้ในการอภิปราย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ยา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รา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เปิดรับแนวโน้มที่เปลี่ยนแปลงอย่างไร?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การกลับไปสู่เทคนิคการผลิตไวน์แบบดั้งเดิมนำไปสู่วัฒนธรรมแห่งนวัตกรรมได้อย่างไร?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251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dirty="0"/>
              <a:t>ช่วงนี้เหมาะกับการชิมไวน์หลากชนิดที่คัดสรรมาและอภิปราย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pPr lvl="0">
              <a:defRPr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ความรุ่งโรจน์ในความหลากหลายในเขตพื้นที่ผลิตไวน์ ทำให้ไม่ได้มีดาวเด่นเพียงหนึ่งเดียว ระดับความสูงที่หลากหลายทำให้มีสภาพอากาศและทิศทางรับแสงแด</a:t>
            </a:r>
            <a:r>
              <a:rPr lang="th-TH" dirty="0"/>
              <a:t>ด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ที่ต่างกัน ส่งผลให้องุ่นหลายสาย</a:t>
            </a:r>
            <a:r>
              <a:rPr lang="th-TH" dirty="0"/>
              <a:t>พันธุ์เจริญเติบโตได้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sz="120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th-TH" dirty="0"/>
              <a:t>+ เนื้อหาเพิ่มเติมที่ใช้ในการนำเสนอได้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US" dirty="0" err="1"/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2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28138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58E82B5-1F46-C4F5-5938-6158B5F70533}"/>
              </a:ext>
            </a:extLst>
          </p:cNvPr>
          <p:cNvSpPr/>
          <p:nvPr userDrawn="1"/>
        </p:nvSpPr>
        <p:spPr>
          <a:xfrm>
            <a:off x="937294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2268802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50807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977354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5286546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4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4" r:id="rId22"/>
    <p:sldLayoutId id="2147483676" r:id="rId23"/>
    <p:sldLayoutId id="2147483677" r:id="rId24"/>
    <p:sldLayoutId id="2147483680" r:id="rId25"/>
    <p:sldLayoutId id="2147483681" r:id="rId26"/>
    <p:sldLayoutId id="2147483682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2_1DCF793C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7B_20C05B6F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vineyard with rows of vines&#10;&#10;AI-generated content may be incorrect.">
            <a:extLst>
              <a:ext uri="{FF2B5EF4-FFF2-40B4-BE49-F238E27FC236}">
                <a16:creationId xmlns:a16="http://schemas.microsoft.com/office/drawing/2014/main" id="{1554E45E-907A-A92C-6644-9F15C3DFED3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59" b="20759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3733" y="1673171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875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187899"/>
            <a:ext cx="5009924" cy="792601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4000" b="1" dirty="0">
                <a:solidFill>
                  <a:schemeClr val="bg1"/>
                </a:solidFill>
                <a:latin typeface="+mj-lt"/>
                <a:cs typeface="Cordia New" panose="020B0304020202020204" pitchFamily="34" charset="-34"/>
              </a:rPr>
              <a:t>หุบเขาแห่งหมอกและความเย็น</a:t>
            </a:r>
            <a:endParaRPr lang="en-AU" sz="4000" b="1" dirty="0">
              <a:solidFill>
                <a:schemeClr val="bg1"/>
              </a:solidFill>
              <a:latin typeface="+mj-lt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661261"/>
            <a:ext cx="4688825" cy="203816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กับข้อเสนอที่หลากหลาย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เพียง 45 กิโลเมตรไปทางตะวันออกเฉียงเหนือของเมลเบิร์น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แบ่งเป็นยา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ราตอนใต้ และยา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ราตอนเหนือ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ล้อมรอบด้วยทิวเขา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ภูมิศาสตร์หลากหลาย ภูมิอากาศแตกต่าง และประเภทดินที่เอื้อต่อการเติบโตของหลายสายพันธุ์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9" t="10508" r="38247"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443675" y="1187244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490757" y="1772019"/>
            <a:ext cx="2716089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ที่ได้รับอิทธิพลจากทะเล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30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400 เมตร (98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–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1,312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F9557A4-218B-0433-8D6E-8661D3951E14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CE3BBA32-2B77-4C97-E38B-AA7180DCA40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648158-73F2-562D-BF78-422332E15642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06DF96-956B-A90E-7BBB-F113140E329D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</a:t>
            </a:r>
            <a:r>
              <a:rPr lang="en-US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</a:t>
            </a: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2A20DE-C58F-9EEE-29ED-EEDABCA80F3A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7B2371-5213-CE5A-FEC9-D95E6BF5BEBB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55" r="15522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249151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ประเภทของดิน 2 ชนิดที่แตกต่างกันอย่างสิ้นเชิง ทำให้เกิดความหลากหลายของพื้นที่ และดึงความสนใจสู่เขตพื้นที่ ดังนี้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ดินบนพื้นผิวทางตอนเหนือมีสีเทาถึงเทาน้ำตาล ดินใต้ผิวดินเป็นดินเหนียวสีน้ำตาลแดง และแทรกด้วยก้อนหิน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ดินทางตอนใต้ มีอายุน้อยกว่ามาก เป็นดินภูเขาไฟสีแดงที่อุดมสมบูรณ์ อยู่ลึกลงไปมาก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844" b="16844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666333"/>
            <a:ext cx="5212597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  <a:r>
              <a:rPr lang="en-AU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และการผลิตไวน์</a:t>
            </a:r>
            <a:b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50234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FC8DBB-29C5-D2FC-CBF5-F7113FB20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659468"/>
            <a:ext cx="3077255" cy="15305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อดีตที่ชวนหลงใหล และอนาคตที่กำลังก้าวหน้า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รับอิทธิพลทางภูมิอากาศที่หลากหลาย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ยึดมั่นในนวัตกรรมและการทดลอง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ใช้เวลามากขึ้นในไร่องุ่น และแทรกแซงน้อยลงในโรงบ่มไวน์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สายพันธุ์องุ่นอากาศเย็น ควบคู่ไปกับสายพันธุ์ทางเลือก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22467" y="1933074"/>
            <a:ext cx="1182507" cy="3579859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8A858B6F-E734-EDB0-3846-C241B92FBB5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379" y="1778557"/>
            <a:ext cx="1270924" cy="3847526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9693" y="1778557"/>
            <a:ext cx="1270924" cy="3847526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896CC81-2FD1-EC08-7FEB-FE5002BE0D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696" y="1933074"/>
            <a:ext cx="1182507" cy="3579859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2151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5379380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765576" y="4049269"/>
            <a:ext cx="2260748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902632" y="4019454"/>
            <a:ext cx="187320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PINOT NOIR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993441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8851383" y="3976085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GRIS/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GRIGIO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05220A-15C1-B989-B352-112F06C8505F}"/>
              </a:ext>
            </a:extLst>
          </p:cNvPr>
          <p:cNvSpPr txBox="1"/>
          <p:nvPr/>
        </p:nvSpPr>
        <p:spPr>
          <a:xfrm>
            <a:off x="4995977" y="5470367"/>
            <a:ext cx="1842968" cy="12416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326796-D832-0C38-9842-E532477CD69C}"/>
              </a:ext>
            </a:extLst>
          </p:cNvPr>
          <p:cNvSpPr txBox="1"/>
          <p:nvPr/>
        </p:nvSpPr>
        <p:spPr>
          <a:xfrm>
            <a:off x="939771" y="5378034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36%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ED2A99-858D-146A-7FBF-6EF28EF024FB}"/>
              </a:ext>
            </a:extLst>
          </p:cNvPr>
          <p:cNvSpPr txBox="1"/>
          <p:nvPr/>
        </p:nvSpPr>
        <p:spPr>
          <a:xfrm>
            <a:off x="2814159" y="5429458"/>
            <a:ext cx="2119061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33%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3B825E-F084-E5BC-218C-17711B6AB71F}"/>
              </a:ext>
            </a:extLst>
          </p:cNvPr>
          <p:cNvSpPr txBox="1"/>
          <p:nvPr/>
        </p:nvSpPr>
        <p:spPr>
          <a:xfrm>
            <a:off x="9104258" y="5470367"/>
            <a:ext cx="1842968" cy="12416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15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5%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379580C-0034-D6A9-861B-3D7FBBD92DE0}"/>
              </a:ext>
            </a:extLst>
          </p:cNvPr>
          <p:cNvSpPr txBox="1"/>
          <p:nvPr/>
        </p:nvSpPr>
        <p:spPr>
          <a:xfrm>
            <a:off x="7046858" y="5470367"/>
            <a:ext cx="1842968" cy="124162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3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15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6%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25550" y="1550173"/>
            <a:ext cx="116356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004304" y="2727022"/>
            <a:ext cx="39791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774780" y="1999298"/>
            <a:ext cx="2130480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เติบโตใน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หลากหลาย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10298900" y="2901819"/>
            <a:ext cx="2466121" cy="3826689"/>
          </a:xfrm>
          <a:prstGeom prst="rect">
            <a:avLst/>
          </a:prstGeom>
          <a:noFill/>
        </p:spPr>
        <p:txBody>
          <a:bodyPr wrap="square" numCol="2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เนย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ทอฟฟี่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มะพร้าว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ตังเม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แครม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ชอล์ก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983478" y="2727022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989117" y="479538"/>
            <a:ext cx="2018948" cy="2018948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158044" y="1044612"/>
            <a:ext cx="1744270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ไวน์ชั้นเลิศ รสนุ่มลึก</a:t>
            </a:r>
          </a:p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มีเนื้อสัมผัส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2840020" y="2659852"/>
            <a:ext cx="0" cy="35063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A90851-9867-55FD-7CF1-81E17A4C46C0}"/>
              </a:ext>
            </a:extLst>
          </p:cNvPr>
          <p:cNvCxnSpPr>
            <a:cxnSpLocks/>
          </p:cNvCxnSpPr>
          <p:nvPr/>
        </p:nvCxnSpPr>
        <p:spPr>
          <a:xfrm>
            <a:off x="2840020" y="3012100"/>
            <a:ext cx="30888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D37B2B9-D5FA-03FB-FBEC-F600CA9E6F6D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89507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C0AAD3-F09E-93F9-F27C-5258DA6DBF3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04ADCF15-B54F-5CC8-81B5-E3F80CDCFB91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0B0D313-AD24-701D-CF94-DDE5697996FE}"/>
              </a:ext>
            </a:extLst>
          </p:cNvPr>
          <p:cNvCxnSpPr>
            <a:cxnSpLocks/>
          </p:cNvCxnSpPr>
          <p:nvPr/>
        </p:nvCxnSpPr>
        <p:spPr>
          <a:xfrm>
            <a:off x="8661193" y="2727022"/>
            <a:ext cx="0" cy="16347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C93633A-CD9E-CC49-371B-5615739040C3}"/>
              </a:ext>
            </a:extLst>
          </p:cNvPr>
          <p:cNvSpPr txBox="1"/>
          <p:nvPr/>
        </p:nvSpPr>
        <p:spPr>
          <a:xfrm>
            <a:off x="8158044" y="2929976"/>
            <a:ext cx="1712682" cy="26617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ลูกแพร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ลูกพีช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แตงเมลอน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มะม่วง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สับปะรด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มะเดื่อ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B992FD62-79D1-918E-45A9-01984D0D6B9C}"/>
              </a:ext>
            </a:extLst>
          </p:cNvPr>
          <p:cNvSpPr txBox="1"/>
          <p:nvPr/>
        </p:nvSpPr>
        <p:spPr>
          <a:xfrm>
            <a:off x="1821060" y="4328717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4902C-C25A-C77D-B9B8-557E9B593684}"/>
              </a:ext>
            </a:extLst>
          </p:cNvPr>
          <p:cNvSpPr txBox="1">
            <a:spLocks/>
          </p:cNvSpPr>
          <p:nvPr/>
        </p:nvSpPr>
        <p:spPr>
          <a:xfrm>
            <a:off x="410407" y="590594"/>
            <a:ext cx="790403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th-TH" sz="6000" b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ชาร์ดอนเนย์</a:t>
            </a:r>
            <a:br>
              <a:rPr lang="en-US" sz="6000" b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0CE6B64-46C3-9E63-B614-AE0159E816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489055EB-72D4-6187-2DD1-6767E125B762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C1E7E6-E639-2088-D5E5-F44C7376FB40}"/>
              </a:ext>
            </a:extLst>
          </p:cNvPr>
          <p:cNvSpPr/>
          <p:nvPr/>
        </p:nvSpPr>
        <p:spPr>
          <a:xfrm>
            <a:off x="2124049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F190232-F606-7C08-EE74-B3B416C8F97D}"/>
              </a:ext>
            </a:extLst>
          </p:cNvPr>
          <p:cNvSpPr/>
          <p:nvPr/>
        </p:nvSpPr>
        <p:spPr>
          <a:xfrm>
            <a:off x="2488192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0A84335-5F29-F4D7-CB53-74D3CA41D6BB}"/>
              </a:ext>
            </a:extLst>
          </p:cNvPr>
          <p:cNvSpPr/>
          <p:nvPr/>
        </p:nvSpPr>
        <p:spPr>
          <a:xfrm>
            <a:off x="2852335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72DEE7D-D80C-A41A-60A4-30EAD8686E48}"/>
              </a:ext>
            </a:extLst>
          </p:cNvPr>
          <p:cNvSpPr/>
          <p:nvPr/>
        </p:nvSpPr>
        <p:spPr>
          <a:xfrm>
            <a:off x="3216478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5875D93-76A9-7513-8C0B-F7BB6A10BF32}"/>
              </a:ext>
            </a:extLst>
          </p:cNvPr>
          <p:cNvSpPr/>
          <p:nvPr/>
        </p:nvSpPr>
        <p:spPr>
          <a:xfrm>
            <a:off x="3581002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7704445-CF80-59B8-F45B-E606CC614605}"/>
              </a:ext>
            </a:extLst>
          </p:cNvPr>
          <p:cNvSpPr/>
          <p:nvPr/>
        </p:nvSpPr>
        <p:spPr>
          <a:xfrm>
            <a:off x="3945526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A44774-BA19-4380-E12C-6618D7A96B70}"/>
              </a:ext>
            </a:extLst>
          </p:cNvPr>
          <p:cNvSpPr/>
          <p:nvPr/>
        </p:nvSpPr>
        <p:spPr>
          <a:xfrm>
            <a:off x="4303871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59856D7-97F5-DD7E-E37E-86BD32CE09D6}"/>
              </a:ext>
            </a:extLst>
          </p:cNvPr>
          <p:cNvSpPr/>
          <p:nvPr/>
        </p:nvSpPr>
        <p:spPr>
          <a:xfrm>
            <a:off x="4674573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3ADD545-F597-1C7C-0841-DEA0FC41E73D}"/>
              </a:ext>
            </a:extLst>
          </p:cNvPr>
          <p:cNvSpPr/>
          <p:nvPr/>
        </p:nvSpPr>
        <p:spPr>
          <a:xfrm>
            <a:off x="5039097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383F149A-60DD-C8D0-CBF7-FDE3A10C5A57}"/>
              </a:ext>
            </a:extLst>
          </p:cNvPr>
          <p:cNvSpPr txBox="1"/>
          <p:nvPr/>
        </p:nvSpPr>
        <p:spPr>
          <a:xfrm>
            <a:off x="3239288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B176537-E992-42DB-F18A-BC087968EAFD}"/>
              </a:ext>
            </a:extLst>
          </p:cNvPr>
          <p:cNvSpPr/>
          <p:nvPr/>
        </p:nvSpPr>
        <p:spPr>
          <a:xfrm>
            <a:off x="2124049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A53868-45BC-E4B6-EB56-66811C1EDD05}"/>
              </a:ext>
            </a:extLst>
          </p:cNvPr>
          <p:cNvSpPr/>
          <p:nvPr/>
        </p:nvSpPr>
        <p:spPr>
          <a:xfrm>
            <a:off x="248819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BA39528-5C5E-272D-D604-3F1074355881}"/>
              </a:ext>
            </a:extLst>
          </p:cNvPr>
          <p:cNvSpPr/>
          <p:nvPr/>
        </p:nvSpPr>
        <p:spPr>
          <a:xfrm>
            <a:off x="2852335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107F430-424E-8DEF-702B-7D5395D29B73}"/>
              </a:ext>
            </a:extLst>
          </p:cNvPr>
          <p:cNvSpPr/>
          <p:nvPr/>
        </p:nvSpPr>
        <p:spPr>
          <a:xfrm>
            <a:off x="321647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46696F-8E20-B1AD-084C-32732B34A6C3}"/>
              </a:ext>
            </a:extLst>
          </p:cNvPr>
          <p:cNvSpPr/>
          <p:nvPr/>
        </p:nvSpPr>
        <p:spPr>
          <a:xfrm>
            <a:off x="358100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BB66A50-7992-D11E-91F4-F30D0EC3F2A8}"/>
              </a:ext>
            </a:extLst>
          </p:cNvPr>
          <p:cNvSpPr/>
          <p:nvPr/>
        </p:nvSpPr>
        <p:spPr>
          <a:xfrm>
            <a:off x="394552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7CCEDA0-1FF7-916F-F329-B27FB1FB4593}"/>
              </a:ext>
            </a:extLst>
          </p:cNvPr>
          <p:cNvSpPr/>
          <p:nvPr/>
        </p:nvSpPr>
        <p:spPr>
          <a:xfrm>
            <a:off x="430387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84CCB47-48A7-E820-1406-B7C711C5AF2F}"/>
              </a:ext>
            </a:extLst>
          </p:cNvPr>
          <p:cNvSpPr/>
          <p:nvPr/>
        </p:nvSpPr>
        <p:spPr>
          <a:xfrm>
            <a:off x="467457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8D4E733-EB5E-0ACC-87C0-9DB74B17D32A}"/>
              </a:ext>
            </a:extLst>
          </p:cNvPr>
          <p:cNvSpPr/>
          <p:nvPr/>
        </p:nvSpPr>
        <p:spPr>
          <a:xfrm>
            <a:off x="50390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6457166-C2B5-40B4-EAB6-6F1233936E5E}"/>
              </a:ext>
            </a:extLst>
          </p:cNvPr>
          <p:cNvSpPr/>
          <p:nvPr/>
        </p:nvSpPr>
        <p:spPr>
          <a:xfrm>
            <a:off x="2124049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24A9CD6-86FB-F4F4-496D-DDF9D96D458B}"/>
              </a:ext>
            </a:extLst>
          </p:cNvPr>
          <p:cNvSpPr/>
          <p:nvPr/>
        </p:nvSpPr>
        <p:spPr>
          <a:xfrm>
            <a:off x="2488192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C0E5CD7-F5B0-C1B9-F6DE-0C249D629030}"/>
              </a:ext>
            </a:extLst>
          </p:cNvPr>
          <p:cNvSpPr/>
          <p:nvPr/>
        </p:nvSpPr>
        <p:spPr>
          <a:xfrm>
            <a:off x="285233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78E4475-5497-998C-A045-5578333A143F}"/>
              </a:ext>
            </a:extLst>
          </p:cNvPr>
          <p:cNvSpPr/>
          <p:nvPr/>
        </p:nvSpPr>
        <p:spPr>
          <a:xfrm>
            <a:off x="321647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130905D-6A66-54AF-4690-4737A19FD828}"/>
              </a:ext>
            </a:extLst>
          </p:cNvPr>
          <p:cNvSpPr/>
          <p:nvPr/>
        </p:nvSpPr>
        <p:spPr>
          <a:xfrm>
            <a:off x="358100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3B6825B-16D8-1A7A-535B-7200EF689187}"/>
              </a:ext>
            </a:extLst>
          </p:cNvPr>
          <p:cNvSpPr/>
          <p:nvPr/>
        </p:nvSpPr>
        <p:spPr>
          <a:xfrm>
            <a:off x="394552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A4F4B2-8DF3-CE14-DE30-6D57071D2644}"/>
              </a:ext>
            </a:extLst>
          </p:cNvPr>
          <p:cNvSpPr/>
          <p:nvPr/>
        </p:nvSpPr>
        <p:spPr>
          <a:xfrm>
            <a:off x="430387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9EB269C-A8D4-F50C-A8E2-26B51BBEDA8A}"/>
              </a:ext>
            </a:extLst>
          </p:cNvPr>
          <p:cNvSpPr/>
          <p:nvPr/>
        </p:nvSpPr>
        <p:spPr>
          <a:xfrm>
            <a:off x="467457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4262372-31ED-B4AF-4581-54EA9E68B4DE}"/>
              </a:ext>
            </a:extLst>
          </p:cNvPr>
          <p:cNvSpPr/>
          <p:nvPr/>
        </p:nvSpPr>
        <p:spPr>
          <a:xfrm>
            <a:off x="50390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461A45C-6DA5-DE31-F542-98C2178E58D0}"/>
              </a:ext>
            </a:extLst>
          </p:cNvPr>
          <p:cNvSpPr/>
          <p:nvPr/>
        </p:nvSpPr>
        <p:spPr>
          <a:xfrm>
            <a:off x="2124049" y="502433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8A51E3E-D078-E890-9E80-EF341308FF7F}"/>
              </a:ext>
            </a:extLst>
          </p:cNvPr>
          <p:cNvSpPr/>
          <p:nvPr/>
        </p:nvSpPr>
        <p:spPr>
          <a:xfrm>
            <a:off x="248819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CF066A1-6572-88C1-B565-2A0ACCD954A3}"/>
              </a:ext>
            </a:extLst>
          </p:cNvPr>
          <p:cNvSpPr/>
          <p:nvPr/>
        </p:nvSpPr>
        <p:spPr>
          <a:xfrm>
            <a:off x="2852335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654806B-1405-BC85-A171-37CFE8541F61}"/>
              </a:ext>
            </a:extLst>
          </p:cNvPr>
          <p:cNvSpPr/>
          <p:nvPr/>
        </p:nvSpPr>
        <p:spPr>
          <a:xfrm>
            <a:off x="321647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E85EB6F-CBAF-A7F8-C320-C65C4F356144}"/>
              </a:ext>
            </a:extLst>
          </p:cNvPr>
          <p:cNvSpPr/>
          <p:nvPr/>
        </p:nvSpPr>
        <p:spPr>
          <a:xfrm>
            <a:off x="358100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658F44D-8190-F5EF-3F2C-C915EF119121}"/>
              </a:ext>
            </a:extLst>
          </p:cNvPr>
          <p:cNvSpPr/>
          <p:nvPr/>
        </p:nvSpPr>
        <p:spPr>
          <a:xfrm>
            <a:off x="394552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BC47477-3AF2-9176-B9FA-5DFE174C24AE}"/>
              </a:ext>
            </a:extLst>
          </p:cNvPr>
          <p:cNvSpPr/>
          <p:nvPr/>
        </p:nvSpPr>
        <p:spPr>
          <a:xfrm>
            <a:off x="430387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8AF3F7F-A80F-8256-F2ED-646B6847F189}"/>
              </a:ext>
            </a:extLst>
          </p:cNvPr>
          <p:cNvSpPr/>
          <p:nvPr/>
        </p:nvSpPr>
        <p:spPr>
          <a:xfrm>
            <a:off x="4674573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CCCD1DA-98C5-AD35-EC8F-CDD8B4069BAF}"/>
              </a:ext>
            </a:extLst>
          </p:cNvPr>
          <p:cNvSpPr/>
          <p:nvPr/>
        </p:nvSpPr>
        <p:spPr>
          <a:xfrm>
            <a:off x="5039097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B8C40D1-8A5B-AD86-7FAC-988FAA79F1D1}"/>
              </a:ext>
            </a:extLst>
          </p:cNvPr>
          <p:cNvSpPr/>
          <p:nvPr/>
        </p:nvSpPr>
        <p:spPr>
          <a:xfrm>
            <a:off x="2124049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8D6EDA7-2C3D-9F92-D8E1-CA846C0BB0F2}"/>
              </a:ext>
            </a:extLst>
          </p:cNvPr>
          <p:cNvSpPr/>
          <p:nvPr/>
        </p:nvSpPr>
        <p:spPr>
          <a:xfrm>
            <a:off x="248819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A34A6BD-6A3D-E039-F62B-119A3AB8A1A3}"/>
              </a:ext>
            </a:extLst>
          </p:cNvPr>
          <p:cNvSpPr/>
          <p:nvPr/>
        </p:nvSpPr>
        <p:spPr>
          <a:xfrm>
            <a:off x="2852335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F4D0475-BB7C-7CD3-1716-2AC0B18DB721}"/>
              </a:ext>
            </a:extLst>
          </p:cNvPr>
          <p:cNvSpPr/>
          <p:nvPr/>
        </p:nvSpPr>
        <p:spPr>
          <a:xfrm>
            <a:off x="321647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94F0242-09D4-8A64-E21D-7E982CBC2668}"/>
              </a:ext>
            </a:extLst>
          </p:cNvPr>
          <p:cNvSpPr/>
          <p:nvPr/>
        </p:nvSpPr>
        <p:spPr>
          <a:xfrm>
            <a:off x="358100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12D3F75-F2CD-9000-95ED-B2EEFB4FFD28}"/>
              </a:ext>
            </a:extLst>
          </p:cNvPr>
          <p:cNvSpPr/>
          <p:nvPr/>
        </p:nvSpPr>
        <p:spPr>
          <a:xfrm>
            <a:off x="394552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4341AF4E-A6DC-6815-2A4F-2B050948BF8D}"/>
              </a:ext>
            </a:extLst>
          </p:cNvPr>
          <p:cNvSpPr/>
          <p:nvPr/>
        </p:nvSpPr>
        <p:spPr>
          <a:xfrm>
            <a:off x="430387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D5C9AF7E-7FA0-13C1-A57B-48CABF523FF3}"/>
              </a:ext>
            </a:extLst>
          </p:cNvPr>
          <p:cNvSpPr/>
          <p:nvPr/>
        </p:nvSpPr>
        <p:spPr>
          <a:xfrm>
            <a:off x="467457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B8AA45E-C06A-C950-C308-E68577A71AB3}"/>
              </a:ext>
            </a:extLst>
          </p:cNvPr>
          <p:cNvSpPr/>
          <p:nvPr/>
        </p:nvSpPr>
        <p:spPr>
          <a:xfrm>
            <a:off x="50390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5BDF0A9-5627-8E27-8EA9-333E9391681A}"/>
              </a:ext>
            </a:extLst>
          </p:cNvPr>
          <p:cNvSpPr/>
          <p:nvPr/>
        </p:nvSpPr>
        <p:spPr>
          <a:xfrm>
            <a:off x="2124049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B1A5281-D8AD-69B5-8644-E5B2EBDA9387}"/>
              </a:ext>
            </a:extLst>
          </p:cNvPr>
          <p:cNvSpPr/>
          <p:nvPr/>
        </p:nvSpPr>
        <p:spPr>
          <a:xfrm>
            <a:off x="248819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8A8A894-8E82-6EDB-8C08-223CE30E65C5}"/>
              </a:ext>
            </a:extLst>
          </p:cNvPr>
          <p:cNvSpPr/>
          <p:nvPr/>
        </p:nvSpPr>
        <p:spPr>
          <a:xfrm>
            <a:off x="2852335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E598B97-1AF8-F336-C01F-4458F2B9F34E}"/>
              </a:ext>
            </a:extLst>
          </p:cNvPr>
          <p:cNvSpPr/>
          <p:nvPr/>
        </p:nvSpPr>
        <p:spPr>
          <a:xfrm>
            <a:off x="3216478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2C29EF1-FBFB-B53C-9452-653D353B75EC}"/>
              </a:ext>
            </a:extLst>
          </p:cNvPr>
          <p:cNvSpPr/>
          <p:nvPr/>
        </p:nvSpPr>
        <p:spPr>
          <a:xfrm>
            <a:off x="3580621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123D93E-C200-83AF-3B80-4B29BF0FA435}"/>
              </a:ext>
            </a:extLst>
          </p:cNvPr>
          <p:cNvSpPr/>
          <p:nvPr/>
        </p:nvSpPr>
        <p:spPr>
          <a:xfrm>
            <a:off x="467457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8F894132-22F5-80E9-AF97-8812093AD604}"/>
              </a:ext>
            </a:extLst>
          </p:cNvPr>
          <p:cNvSpPr/>
          <p:nvPr/>
        </p:nvSpPr>
        <p:spPr>
          <a:xfrm>
            <a:off x="503909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936CF635-E873-6BE4-7770-527669F695B7}"/>
              </a:ext>
            </a:extLst>
          </p:cNvPr>
          <p:cNvSpPr txBox="1"/>
          <p:nvPr/>
        </p:nvSpPr>
        <p:spPr>
          <a:xfrm>
            <a:off x="202601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A323DB47-98AA-8349-419C-343EC0688D1D}"/>
              </a:ext>
            </a:extLst>
          </p:cNvPr>
          <p:cNvSpPr txBox="1"/>
          <p:nvPr/>
        </p:nvSpPr>
        <p:spPr>
          <a:xfrm>
            <a:off x="3385853" y="5829879"/>
            <a:ext cx="139201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11.5% – 13.5%</a:t>
            </a: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D5764B54-5EE1-4F5C-FD33-ADC623976B5B}"/>
              </a:ext>
            </a:extLst>
          </p:cNvPr>
          <p:cNvSpPr txBox="1"/>
          <p:nvPr/>
        </p:nvSpPr>
        <p:spPr>
          <a:xfrm>
            <a:off x="4588899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EBBFEEE-0B22-9974-89E6-9CD749881F35}"/>
              </a:ext>
            </a:extLst>
          </p:cNvPr>
          <p:cNvCxnSpPr>
            <a:cxnSpLocks/>
          </p:cNvCxnSpPr>
          <p:nvPr/>
        </p:nvCxnSpPr>
        <p:spPr>
          <a:xfrm>
            <a:off x="370452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B9B06FD-C8C2-847F-AA90-EF144162D0D7}"/>
              </a:ext>
            </a:extLst>
          </p:cNvPr>
          <p:cNvGrpSpPr/>
          <p:nvPr/>
        </p:nvGrpSpPr>
        <p:grpSpPr>
          <a:xfrm>
            <a:off x="3578235" y="6152078"/>
            <a:ext cx="1010664" cy="272668"/>
            <a:chOff x="7674890" y="5926610"/>
            <a:chExt cx="1010664" cy="272668"/>
          </a:xfrm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B4FB1A82-7B6F-32B2-FDE4-3DDCC3118FFD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E29D4F3B-30A4-9B3B-9014-B90D50F1BCFE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79614F1-DC81-84D5-C4B5-D3A9C0914D84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C2BFFF91-53C9-88E8-E3BA-BFF3A6E524F4}"/>
              </a:ext>
            </a:extLst>
          </p:cNvPr>
          <p:cNvSpPr/>
          <p:nvPr/>
        </p:nvSpPr>
        <p:spPr>
          <a:xfrm>
            <a:off x="3948851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AD353AE8-9206-248E-6ECE-D4C7002C769D}"/>
              </a:ext>
            </a:extLst>
          </p:cNvPr>
          <p:cNvSpPr txBox="1"/>
          <p:nvPr/>
        </p:nvSpPr>
        <p:spPr>
          <a:xfrm>
            <a:off x="346374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EFFF6BC-B22C-DB60-7D17-6E5F6A6D58BC}"/>
              </a:ext>
            </a:extLst>
          </p:cNvPr>
          <p:cNvCxnSpPr>
            <a:cxnSpLocks/>
          </p:cNvCxnSpPr>
          <p:nvPr/>
        </p:nvCxnSpPr>
        <p:spPr>
          <a:xfrm>
            <a:off x="616920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itle 2">
            <a:extLst>
              <a:ext uri="{FF2B5EF4-FFF2-40B4-BE49-F238E27FC236}">
                <a16:creationId xmlns:a16="http://schemas.microsoft.com/office/drawing/2014/main" id="{973CC9E8-D5F3-10A9-94CB-E39C4F0961F8}"/>
              </a:ext>
            </a:extLst>
          </p:cNvPr>
          <p:cNvSpPr txBox="1"/>
          <p:nvPr/>
        </p:nvSpPr>
        <p:spPr>
          <a:xfrm>
            <a:off x="346373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C241AC31-3187-9100-7B07-EC4CA46A6470}"/>
              </a:ext>
            </a:extLst>
          </p:cNvPr>
          <p:cNvSpPr txBox="1"/>
          <p:nvPr/>
        </p:nvSpPr>
        <p:spPr>
          <a:xfrm>
            <a:off x="2026017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3" name="Title 2">
            <a:extLst>
              <a:ext uri="{FF2B5EF4-FFF2-40B4-BE49-F238E27FC236}">
                <a16:creationId xmlns:a16="http://schemas.microsoft.com/office/drawing/2014/main" id="{91C7896D-8ACF-3331-09EF-2F3CE5B962B3}"/>
              </a:ext>
            </a:extLst>
          </p:cNvPr>
          <p:cNvSpPr txBox="1"/>
          <p:nvPr/>
        </p:nvSpPr>
        <p:spPr>
          <a:xfrm>
            <a:off x="329576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4" name="Title 2">
            <a:extLst>
              <a:ext uri="{FF2B5EF4-FFF2-40B4-BE49-F238E27FC236}">
                <a16:creationId xmlns:a16="http://schemas.microsoft.com/office/drawing/2014/main" id="{5E33E65A-8B27-4470-EFFB-FB80FE06797E}"/>
              </a:ext>
            </a:extLst>
          </p:cNvPr>
          <p:cNvSpPr txBox="1"/>
          <p:nvPr/>
        </p:nvSpPr>
        <p:spPr>
          <a:xfrm>
            <a:off x="458889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5" name="Title 2">
            <a:extLst>
              <a:ext uri="{FF2B5EF4-FFF2-40B4-BE49-F238E27FC236}">
                <a16:creationId xmlns:a16="http://schemas.microsoft.com/office/drawing/2014/main" id="{3FBD4419-CAFE-E244-14B8-3D42A0CBBAC1}"/>
              </a:ext>
            </a:extLst>
          </p:cNvPr>
          <p:cNvSpPr txBox="1"/>
          <p:nvPr/>
        </p:nvSpPr>
        <p:spPr>
          <a:xfrm>
            <a:off x="2026017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6" name="Title 2">
            <a:extLst>
              <a:ext uri="{FF2B5EF4-FFF2-40B4-BE49-F238E27FC236}">
                <a16:creationId xmlns:a16="http://schemas.microsoft.com/office/drawing/2014/main" id="{F8803274-AE85-1341-0CE6-C8BF9175D199}"/>
              </a:ext>
            </a:extLst>
          </p:cNvPr>
          <p:cNvSpPr txBox="1"/>
          <p:nvPr/>
        </p:nvSpPr>
        <p:spPr>
          <a:xfrm>
            <a:off x="3146585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7" name="Title 2">
            <a:extLst>
              <a:ext uri="{FF2B5EF4-FFF2-40B4-BE49-F238E27FC236}">
                <a16:creationId xmlns:a16="http://schemas.microsoft.com/office/drawing/2014/main" id="{FE66EC48-AC32-6376-0337-05DABA10857C}"/>
              </a:ext>
            </a:extLst>
          </p:cNvPr>
          <p:cNvSpPr txBox="1"/>
          <p:nvPr/>
        </p:nvSpPr>
        <p:spPr>
          <a:xfrm>
            <a:off x="4588899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05AA8794-751E-DF4D-0F73-AE8C6FA5BDC8}"/>
              </a:ext>
            </a:extLst>
          </p:cNvPr>
          <p:cNvCxnSpPr>
            <a:cxnSpLocks/>
          </p:cNvCxnSpPr>
          <p:nvPr/>
        </p:nvCxnSpPr>
        <p:spPr>
          <a:xfrm>
            <a:off x="1450748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itle 2">
            <a:extLst>
              <a:ext uri="{FF2B5EF4-FFF2-40B4-BE49-F238E27FC236}">
                <a16:creationId xmlns:a16="http://schemas.microsoft.com/office/drawing/2014/main" id="{0568B54F-8BC9-A9A3-B6D3-92CFFD966422}"/>
              </a:ext>
            </a:extLst>
          </p:cNvPr>
          <p:cNvSpPr txBox="1"/>
          <p:nvPr/>
        </p:nvSpPr>
        <p:spPr>
          <a:xfrm>
            <a:off x="346373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A1B51C1-D048-D674-E7B3-44A001687EE8}"/>
              </a:ext>
            </a:extLst>
          </p:cNvPr>
          <p:cNvCxnSpPr>
            <a:cxnSpLocks/>
          </p:cNvCxnSpPr>
          <p:nvPr/>
        </p:nvCxnSpPr>
        <p:spPr>
          <a:xfrm>
            <a:off x="1306348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itle 2">
            <a:extLst>
              <a:ext uri="{FF2B5EF4-FFF2-40B4-BE49-F238E27FC236}">
                <a16:creationId xmlns:a16="http://schemas.microsoft.com/office/drawing/2014/main" id="{7D19CA7B-1C4C-A8A0-B3F6-C928F23EBF15}"/>
              </a:ext>
            </a:extLst>
          </p:cNvPr>
          <p:cNvSpPr txBox="1"/>
          <p:nvPr/>
        </p:nvSpPr>
        <p:spPr>
          <a:xfrm>
            <a:off x="1899969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2" name="Title 2">
            <a:extLst>
              <a:ext uri="{FF2B5EF4-FFF2-40B4-BE49-F238E27FC236}">
                <a16:creationId xmlns:a16="http://schemas.microsoft.com/office/drawing/2014/main" id="{8CA2EC7C-0328-CEC0-15A6-60B80A200C3E}"/>
              </a:ext>
            </a:extLst>
          </p:cNvPr>
          <p:cNvSpPr txBox="1"/>
          <p:nvPr/>
        </p:nvSpPr>
        <p:spPr>
          <a:xfrm>
            <a:off x="3146585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id="{CCC9E914-D2C9-EC3D-F1E6-95D28F69C9DB}"/>
              </a:ext>
            </a:extLst>
          </p:cNvPr>
          <p:cNvSpPr txBox="1"/>
          <p:nvPr/>
        </p:nvSpPr>
        <p:spPr>
          <a:xfrm>
            <a:off x="4588899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4" name="Title 2">
            <a:extLst>
              <a:ext uri="{FF2B5EF4-FFF2-40B4-BE49-F238E27FC236}">
                <a16:creationId xmlns:a16="http://schemas.microsoft.com/office/drawing/2014/main" id="{E9247775-B475-FA4F-1AEA-CB4FCE15FBF9}"/>
              </a:ext>
            </a:extLst>
          </p:cNvPr>
          <p:cNvSpPr txBox="1"/>
          <p:nvPr/>
        </p:nvSpPr>
        <p:spPr>
          <a:xfrm>
            <a:off x="346372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BCE312D-39F1-96F6-E1DF-ED459C94BE55}"/>
              </a:ext>
            </a:extLst>
          </p:cNvPr>
          <p:cNvCxnSpPr>
            <a:cxnSpLocks/>
          </p:cNvCxnSpPr>
          <p:nvPr/>
        </p:nvCxnSpPr>
        <p:spPr>
          <a:xfrm>
            <a:off x="829159" y="5213543"/>
            <a:ext cx="12431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6261FD28-4DDE-1D5D-18AF-34040E29AC82}"/>
              </a:ext>
            </a:extLst>
          </p:cNvPr>
          <p:cNvSpPr txBox="1"/>
          <p:nvPr/>
        </p:nvSpPr>
        <p:spPr>
          <a:xfrm>
            <a:off x="346373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1D2FA78-4280-E846-85A6-167089977F35}"/>
              </a:ext>
            </a:extLst>
          </p:cNvPr>
          <p:cNvCxnSpPr>
            <a:cxnSpLocks/>
          </p:cNvCxnSpPr>
          <p:nvPr/>
        </p:nvCxnSpPr>
        <p:spPr>
          <a:xfrm>
            <a:off x="1959491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itle 2">
            <a:extLst>
              <a:ext uri="{FF2B5EF4-FFF2-40B4-BE49-F238E27FC236}">
                <a16:creationId xmlns:a16="http://schemas.microsoft.com/office/drawing/2014/main" id="{ED106EEA-B13B-AFE3-F7CA-A293DB31A605}"/>
              </a:ext>
            </a:extLst>
          </p:cNvPr>
          <p:cNvSpPr txBox="1"/>
          <p:nvPr/>
        </p:nvSpPr>
        <p:spPr>
          <a:xfrm>
            <a:off x="361630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6888899-FDF6-FA67-B305-95DC59DFE445}"/>
              </a:ext>
            </a:extLst>
          </p:cNvPr>
          <p:cNvCxnSpPr>
            <a:cxnSpLocks/>
          </p:cNvCxnSpPr>
          <p:nvPr/>
        </p:nvCxnSpPr>
        <p:spPr>
          <a:xfrm>
            <a:off x="1320863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32553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16255" y="2188486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en-AU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447944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2918129"/>
            <a:ext cx="0" cy="2239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142086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610113" y="1039192"/>
            <a:ext cx="2812197" cy="281219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761824" y="1986857"/>
            <a:ext cx="2550574" cy="9221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 defTabSz="914217">
              <a:lnSpc>
                <a:spcPct val="80000"/>
              </a:lnSpc>
            </a:pPr>
            <a:r>
              <a:rPr lang="th-TH" sz="24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ครอบคลุมตั้งแต่ลักษณะสัมผัสบาง ไปถึงปานกลาง นุ่มละมุนอย่างเส้นไหม</a:t>
            </a:r>
            <a:endParaRPr lang="en-AU" sz="24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82939" y="3973008"/>
            <a:ext cx="1961127" cy="237052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ไวโอ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กุหลาบ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ความมีรสมีชาติ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195625" y="4220146"/>
            <a:ext cx="3006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80269" y="4212526"/>
            <a:ext cx="0" cy="351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A51DF95-F3F6-9DD6-C388-D0544C8D49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197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28359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896126" y="3649415"/>
            <a:ext cx="296306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</p:cNvCxnSpPr>
          <p:nvPr/>
        </p:nvCxnSpPr>
        <p:spPr>
          <a:xfrm>
            <a:off x="2896126" y="36417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74C8429B-AF90-35E4-3D73-8F57D4B7C5AA}"/>
              </a:ext>
            </a:extLst>
          </p:cNvPr>
          <p:cNvSpPr/>
          <p:nvPr/>
        </p:nvSpPr>
        <p:spPr>
          <a:xfrm>
            <a:off x="1664926" y="4072368"/>
            <a:ext cx="2462400" cy="246350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6E6E68D0-40D7-8ABD-A9AD-1AEBCABC727C}"/>
              </a:ext>
            </a:extLst>
          </p:cNvPr>
          <p:cNvSpPr txBox="1"/>
          <p:nvPr/>
        </p:nvSpPr>
        <p:spPr>
          <a:xfrm>
            <a:off x="1821060" y="4328717"/>
            <a:ext cx="2146963" cy="180132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6499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0806-85BA-BE29-EA2E-2A2DC1663E31}"/>
              </a:ext>
            </a:extLst>
          </p:cNvPr>
          <p:cNvSpPr txBox="1">
            <a:spLocks/>
          </p:cNvSpPr>
          <p:nvPr/>
        </p:nvSpPr>
        <p:spPr>
          <a:xfrm>
            <a:off x="600035" y="445690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22B41F19-8923-9279-9508-85B5FD3450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2900" y="584200"/>
            <a:ext cx="2114328" cy="6400800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F8BFA98C-B962-03DE-06DA-7C9B38F5BC68}"/>
              </a:ext>
            </a:extLst>
          </p:cNvPr>
          <p:cNvSpPr txBox="1"/>
          <p:nvPr/>
        </p:nvSpPr>
        <p:spPr>
          <a:xfrm rot="16200000">
            <a:off x="7316296" y="44101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E95541-F069-A981-6C52-B85266B25F6C}"/>
              </a:ext>
            </a:extLst>
          </p:cNvPr>
          <p:cNvSpPr/>
          <p:nvPr/>
        </p:nvSpPr>
        <p:spPr>
          <a:xfrm>
            <a:off x="2293296" y="177882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908AE3A-89E1-B881-8F5C-A0055978E9BE}"/>
              </a:ext>
            </a:extLst>
          </p:cNvPr>
          <p:cNvSpPr/>
          <p:nvPr/>
        </p:nvSpPr>
        <p:spPr>
          <a:xfrm>
            <a:off x="2657439" y="177592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F56F558-A220-BBC8-4AB7-3C147386CE86}"/>
              </a:ext>
            </a:extLst>
          </p:cNvPr>
          <p:cNvSpPr/>
          <p:nvPr/>
        </p:nvSpPr>
        <p:spPr>
          <a:xfrm>
            <a:off x="3021582" y="177592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A5AAD6C-1125-A135-C38B-48316B99BD2C}"/>
              </a:ext>
            </a:extLst>
          </p:cNvPr>
          <p:cNvSpPr/>
          <p:nvPr/>
        </p:nvSpPr>
        <p:spPr>
          <a:xfrm>
            <a:off x="3385725" y="177592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313F166-501C-0651-F983-15F4A3E6D432}"/>
              </a:ext>
            </a:extLst>
          </p:cNvPr>
          <p:cNvSpPr/>
          <p:nvPr/>
        </p:nvSpPr>
        <p:spPr>
          <a:xfrm>
            <a:off x="3750249" y="177592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CD6159C-E1EA-9F8F-F411-91041071469F}"/>
              </a:ext>
            </a:extLst>
          </p:cNvPr>
          <p:cNvSpPr/>
          <p:nvPr/>
        </p:nvSpPr>
        <p:spPr>
          <a:xfrm>
            <a:off x="4114773" y="177592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B00E208-88A6-D917-1D55-C55F912BD4D0}"/>
              </a:ext>
            </a:extLst>
          </p:cNvPr>
          <p:cNvSpPr/>
          <p:nvPr/>
        </p:nvSpPr>
        <p:spPr>
          <a:xfrm>
            <a:off x="4473118" y="177592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1BBA70-F869-E7F7-3719-B69929F9B4D7}"/>
              </a:ext>
            </a:extLst>
          </p:cNvPr>
          <p:cNvSpPr/>
          <p:nvPr/>
        </p:nvSpPr>
        <p:spPr>
          <a:xfrm>
            <a:off x="4843820" y="177592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CEF01D5-B772-DD67-5515-C473DEAA3B2B}"/>
              </a:ext>
            </a:extLst>
          </p:cNvPr>
          <p:cNvSpPr/>
          <p:nvPr/>
        </p:nvSpPr>
        <p:spPr>
          <a:xfrm>
            <a:off x="5208344" y="177592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AFDAD46-5D54-3DEA-93B9-29ABBC0823AE}"/>
              </a:ext>
            </a:extLst>
          </p:cNvPr>
          <p:cNvSpPr txBox="1"/>
          <p:nvPr/>
        </p:nvSpPr>
        <p:spPr>
          <a:xfrm>
            <a:off x="3060093" y="2223120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DAF48C4-B448-9ECF-C260-D477C23636D3}"/>
              </a:ext>
            </a:extLst>
          </p:cNvPr>
          <p:cNvSpPr/>
          <p:nvPr/>
        </p:nvSpPr>
        <p:spPr>
          <a:xfrm>
            <a:off x="2293296" y="28427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4B1EAA-7518-28AD-1E7E-34A097E31BC8}"/>
              </a:ext>
            </a:extLst>
          </p:cNvPr>
          <p:cNvSpPr/>
          <p:nvPr/>
        </p:nvSpPr>
        <p:spPr>
          <a:xfrm>
            <a:off x="2657439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E99630C-EB9E-3DAA-4D9A-9969A329926B}"/>
              </a:ext>
            </a:extLst>
          </p:cNvPr>
          <p:cNvSpPr/>
          <p:nvPr/>
        </p:nvSpPr>
        <p:spPr>
          <a:xfrm>
            <a:off x="3021582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E9F54F9-42EB-4329-1133-39B36B555B2A}"/>
              </a:ext>
            </a:extLst>
          </p:cNvPr>
          <p:cNvSpPr/>
          <p:nvPr/>
        </p:nvSpPr>
        <p:spPr>
          <a:xfrm>
            <a:off x="3385725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CC9DBE5-2B56-A5C0-72B0-109CF32F1170}"/>
              </a:ext>
            </a:extLst>
          </p:cNvPr>
          <p:cNvSpPr/>
          <p:nvPr/>
        </p:nvSpPr>
        <p:spPr>
          <a:xfrm>
            <a:off x="3750249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4FDE4C0-C8EF-B34A-1EAD-16E51F143B5F}"/>
              </a:ext>
            </a:extLst>
          </p:cNvPr>
          <p:cNvSpPr/>
          <p:nvPr/>
        </p:nvSpPr>
        <p:spPr>
          <a:xfrm>
            <a:off x="4114773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EAE133F-F585-A168-B0FB-477A73AF4919}"/>
              </a:ext>
            </a:extLst>
          </p:cNvPr>
          <p:cNvSpPr/>
          <p:nvPr/>
        </p:nvSpPr>
        <p:spPr>
          <a:xfrm>
            <a:off x="4473118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87CCED-A044-0A34-BF6B-323D30EE95E5}"/>
              </a:ext>
            </a:extLst>
          </p:cNvPr>
          <p:cNvSpPr/>
          <p:nvPr/>
        </p:nvSpPr>
        <p:spPr>
          <a:xfrm>
            <a:off x="4843820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7CEC94A-1B79-AC80-8ACF-B5F4E489FB42}"/>
              </a:ext>
            </a:extLst>
          </p:cNvPr>
          <p:cNvSpPr/>
          <p:nvPr/>
        </p:nvSpPr>
        <p:spPr>
          <a:xfrm>
            <a:off x="5208344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A783AC3-60D3-28C5-DD51-FC9EBBE6A863}"/>
              </a:ext>
            </a:extLst>
          </p:cNvPr>
          <p:cNvSpPr/>
          <p:nvPr/>
        </p:nvSpPr>
        <p:spPr>
          <a:xfrm>
            <a:off x="2293296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41F1334-2DBD-FCF5-A7BB-C0F877B0392E}"/>
              </a:ext>
            </a:extLst>
          </p:cNvPr>
          <p:cNvSpPr/>
          <p:nvPr/>
        </p:nvSpPr>
        <p:spPr>
          <a:xfrm>
            <a:off x="2657439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D0A1578-C243-0CEC-571B-7782C5D9CC68}"/>
              </a:ext>
            </a:extLst>
          </p:cNvPr>
          <p:cNvSpPr/>
          <p:nvPr/>
        </p:nvSpPr>
        <p:spPr>
          <a:xfrm>
            <a:off x="302158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7D20FB-5E57-6225-BFB7-98F29D00F909}"/>
              </a:ext>
            </a:extLst>
          </p:cNvPr>
          <p:cNvSpPr/>
          <p:nvPr/>
        </p:nvSpPr>
        <p:spPr>
          <a:xfrm>
            <a:off x="338572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DD70CDA-58AF-3E03-67C0-C61E51A7941E}"/>
              </a:ext>
            </a:extLst>
          </p:cNvPr>
          <p:cNvSpPr/>
          <p:nvPr/>
        </p:nvSpPr>
        <p:spPr>
          <a:xfrm>
            <a:off x="375024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B790C03-509E-5735-723E-443735813E39}"/>
              </a:ext>
            </a:extLst>
          </p:cNvPr>
          <p:cNvSpPr/>
          <p:nvPr/>
        </p:nvSpPr>
        <p:spPr>
          <a:xfrm>
            <a:off x="4114773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7070191D-4EC2-6FB6-EDE8-53746ACBEDD8}"/>
              </a:ext>
            </a:extLst>
          </p:cNvPr>
          <p:cNvSpPr/>
          <p:nvPr/>
        </p:nvSpPr>
        <p:spPr>
          <a:xfrm>
            <a:off x="4473118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22EC350-55C2-F0DB-6CFE-BE3AE0B800D0}"/>
              </a:ext>
            </a:extLst>
          </p:cNvPr>
          <p:cNvSpPr/>
          <p:nvPr/>
        </p:nvSpPr>
        <p:spPr>
          <a:xfrm>
            <a:off x="484382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C0FFDAA-E83C-F2AF-66C0-3DA34D15BCDD}"/>
              </a:ext>
            </a:extLst>
          </p:cNvPr>
          <p:cNvSpPr/>
          <p:nvPr/>
        </p:nvSpPr>
        <p:spPr>
          <a:xfrm>
            <a:off x="5208344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3FB962B-4D3D-9E76-97AD-E729AF6922AD}"/>
              </a:ext>
            </a:extLst>
          </p:cNvPr>
          <p:cNvSpPr/>
          <p:nvPr/>
        </p:nvSpPr>
        <p:spPr>
          <a:xfrm>
            <a:off x="2293296" y="45232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9481009-67F4-BFBB-42F3-B80E1DBE15C4}"/>
              </a:ext>
            </a:extLst>
          </p:cNvPr>
          <p:cNvSpPr/>
          <p:nvPr/>
        </p:nvSpPr>
        <p:spPr>
          <a:xfrm>
            <a:off x="2657439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A01DAB5-7A36-EBB3-3D4C-9014EF61CD2A}"/>
              </a:ext>
            </a:extLst>
          </p:cNvPr>
          <p:cNvSpPr/>
          <p:nvPr/>
        </p:nvSpPr>
        <p:spPr>
          <a:xfrm>
            <a:off x="302158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F99CC7C-C1B6-8DB4-9D52-7551681686C0}"/>
              </a:ext>
            </a:extLst>
          </p:cNvPr>
          <p:cNvSpPr/>
          <p:nvPr/>
        </p:nvSpPr>
        <p:spPr>
          <a:xfrm>
            <a:off x="3385725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6BA4FEC5-E90A-AF33-B639-9367E9C234F5}"/>
              </a:ext>
            </a:extLst>
          </p:cNvPr>
          <p:cNvSpPr/>
          <p:nvPr/>
        </p:nvSpPr>
        <p:spPr>
          <a:xfrm>
            <a:off x="3750249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DD4B66E-854F-9F91-F8AD-852D90B8FCD2}"/>
              </a:ext>
            </a:extLst>
          </p:cNvPr>
          <p:cNvSpPr/>
          <p:nvPr/>
        </p:nvSpPr>
        <p:spPr>
          <a:xfrm>
            <a:off x="411477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85BAB33-5910-C26A-C0A8-8CF2BAD31DA1}"/>
              </a:ext>
            </a:extLst>
          </p:cNvPr>
          <p:cNvSpPr/>
          <p:nvPr/>
        </p:nvSpPr>
        <p:spPr>
          <a:xfrm>
            <a:off x="4473118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26948CC-BE23-3B61-646D-EF127B0BC687}"/>
              </a:ext>
            </a:extLst>
          </p:cNvPr>
          <p:cNvSpPr/>
          <p:nvPr/>
        </p:nvSpPr>
        <p:spPr>
          <a:xfrm>
            <a:off x="484382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72E5704-C6D0-1075-B59C-2C4297C241DD}"/>
              </a:ext>
            </a:extLst>
          </p:cNvPr>
          <p:cNvSpPr/>
          <p:nvPr/>
        </p:nvSpPr>
        <p:spPr>
          <a:xfrm>
            <a:off x="5208344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5FA82EC-AF70-C05A-4FCB-3DAD080AE881}"/>
              </a:ext>
            </a:extLst>
          </p:cNvPr>
          <p:cNvSpPr/>
          <p:nvPr/>
        </p:nvSpPr>
        <p:spPr>
          <a:xfrm>
            <a:off x="2293296" y="48692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CFCF88B-13DC-B290-35BD-516941B15770}"/>
              </a:ext>
            </a:extLst>
          </p:cNvPr>
          <p:cNvSpPr/>
          <p:nvPr/>
        </p:nvSpPr>
        <p:spPr>
          <a:xfrm>
            <a:off x="2657439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6AC2956-B7A2-A1F9-7D1D-E734A2C51746}"/>
              </a:ext>
            </a:extLst>
          </p:cNvPr>
          <p:cNvSpPr/>
          <p:nvPr/>
        </p:nvSpPr>
        <p:spPr>
          <a:xfrm>
            <a:off x="302158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C99C1EA-6FA5-65CA-A0B8-552FAA277F17}"/>
              </a:ext>
            </a:extLst>
          </p:cNvPr>
          <p:cNvSpPr/>
          <p:nvPr/>
        </p:nvSpPr>
        <p:spPr>
          <a:xfrm>
            <a:off x="338572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62F74D1-35C0-82D5-302F-66ABC0CA35A1}"/>
              </a:ext>
            </a:extLst>
          </p:cNvPr>
          <p:cNvSpPr/>
          <p:nvPr/>
        </p:nvSpPr>
        <p:spPr>
          <a:xfrm>
            <a:off x="3750249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8C552AFD-1376-72A4-4A40-296F8B537E7F}"/>
              </a:ext>
            </a:extLst>
          </p:cNvPr>
          <p:cNvSpPr/>
          <p:nvPr/>
        </p:nvSpPr>
        <p:spPr>
          <a:xfrm>
            <a:off x="411477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4CAF1DD-FA14-2D6F-C5D3-95EFA4A933A2}"/>
              </a:ext>
            </a:extLst>
          </p:cNvPr>
          <p:cNvSpPr/>
          <p:nvPr/>
        </p:nvSpPr>
        <p:spPr>
          <a:xfrm>
            <a:off x="4473118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F57354E2-2C6A-E1D6-C9BB-D9FF96ABA286}"/>
              </a:ext>
            </a:extLst>
          </p:cNvPr>
          <p:cNvSpPr/>
          <p:nvPr/>
        </p:nvSpPr>
        <p:spPr>
          <a:xfrm>
            <a:off x="484382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7C00C09-18CB-CB9F-BF70-FCA4F6F4B4CD}"/>
              </a:ext>
            </a:extLst>
          </p:cNvPr>
          <p:cNvSpPr/>
          <p:nvPr/>
        </p:nvSpPr>
        <p:spPr>
          <a:xfrm>
            <a:off x="5208344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A6E5859-1CFC-755A-945A-4000E3447BD8}"/>
              </a:ext>
            </a:extLst>
          </p:cNvPr>
          <p:cNvSpPr/>
          <p:nvPr/>
        </p:nvSpPr>
        <p:spPr>
          <a:xfrm>
            <a:off x="2293296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DFE9984-4993-B948-E5F0-B25C422929C3}"/>
              </a:ext>
            </a:extLst>
          </p:cNvPr>
          <p:cNvSpPr/>
          <p:nvPr/>
        </p:nvSpPr>
        <p:spPr>
          <a:xfrm>
            <a:off x="2657439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426A8793-B519-A788-8330-A5788FE4B250}"/>
              </a:ext>
            </a:extLst>
          </p:cNvPr>
          <p:cNvSpPr/>
          <p:nvPr/>
        </p:nvSpPr>
        <p:spPr>
          <a:xfrm>
            <a:off x="302158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E51D6B7-72E3-B44F-A8C4-DD89390B478C}"/>
              </a:ext>
            </a:extLst>
          </p:cNvPr>
          <p:cNvSpPr/>
          <p:nvPr/>
        </p:nvSpPr>
        <p:spPr>
          <a:xfrm>
            <a:off x="3385725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DAD2163-FA0D-9FE3-EF48-7D7ECE1FB090}"/>
              </a:ext>
            </a:extLst>
          </p:cNvPr>
          <p:cNvSpPr/>
          <p:nvPr/>
        </p:nvSpPr>
        <p:spPr>
          <a:xfrm>
            <a:off x="375024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6CDDEAF1-542F-6633-156D-20B21EE88E91}"/>
              </a:ext>
            </a:extLst>
          </p:cNvPr>
          <p:cNvSpPr/>
          <p:nvPr/>
        </p:nvSpPr>
        <p:spPr>
          <a:xfrm>
            <a:off x="4473118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bg2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E7A6909-6499-6550-8C26-6549A259CA3F}"/>
              </a:ext>
            </a:extLst>
          </p:cNvPr>
          <p:cNvSpPr/>
          <p:nvPr/>
        </p:nvSpPr>
        <p:spPr>
          <a:xfrm>
            <a:off x="520834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E5D210CD-0CD2-1E6A-A6F5-654E9D321BAC}"/>
              </a:ext>
            </a:extLst>
          </p:cNvPr>
          <p:cNvSpPr txBox="1"/>
          <p:nvPr/>
        </p:nvSpPr>
        <p:spPr>
          <a:xfrm>
            <a:off x="2195264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59" name="Title 2">
            <a:extLst>
              <a:ext uri="{FF2B5EF4-FFF2-40B4-BE49-F238E27FC236}">
                <a16:creationId xmlns:a16="http://schemas.microsoft.com/office/drawing/2014/main" id="{87CB4E37-4CCA-3508-4402-F28BA1B1BC30}"/>
              </a:ext>
            </a:extLst>
          </p:cNvPr>
          <p:cNvSpPr txBox="1"/>
          <p:nvPr/>
        </p:nvSpPr>
        <p:spPr>
          <a:xfrm>
            <a:off x="3750249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id="{060D0E5C-171B-D2D7-6FCC-EF63120B5F0B}"/>
              </a:ext>
            </a:extLst>
          </p:cNvPr>
          <p:cNvSpPr txBox="1"/>
          <p:nvPr/>
        </p:nvSpPr>
        <p:spPr>
          <a:xfrm>
            <a:off x="4758146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B102BE0-9BDC-A052-09F4-279E06E93DB5}"/>
              </a:ext>
            </a:extLst>
          </p:cNvPr>
          <p:cNvSpPr/>
          <p:nvPr/>
        </p:nvSpPr>
        <p:spPr>
          <a:xfrm>
            <a:off x="2293296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3E7E42E6-69F6-5CCF-7FBE-2CCAAD4BB17B}"/>
              </a:ext>
            </a:extLst>
          </p:cNvPr>
          <p:cNvSpPr/>
          <p:nvPr/>
        </p:nvSpPr>
        <p:spPr>
          <a:xfrm>
            <a:off x="265743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9224D00-738A-F9E8-F28D-AD4746762467}"/>
              </a:ext>
            </a:extLst>
          </p:cNvPr>
          <p:cNvSpPr/>
          <p:nvPr/>
        </p:nvSpPr>
        <p:spPr>
          <a:xfrm>
            <a:off x="302158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CECBF757-69DA-79E0-2513-F97FA519A9C9}"/>
              </a:ext>
            </a:extLst>
          </p:cNvPr>
          <p:cNvSpPr/>
          <p:nvPr/>
        </p:nvSpPr>
        <p:spPr>
          <a:xfrm>
            <a:off x="3385725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CF484E1C-5596-238A-4443-6C35424386D6}"/>
              </a:ext>
            </a:extLst>
          </p:cNvPr>
          <p:cNvSpPr/>
          <p:nvPr/>
        </p:nvSpPr>
        <p:spPr>
          <a:xfrm>
            <a:off x="3750249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D9F8140B-8996-9D04-5067-4C84AB9A1ABF}"/>
              </a:ext>
            </a:extLst>
          </p:cNvPr>
          <p:cNvSpPr/>
          <p:nvPr/>
        </p:nvSpPr>
        <p:spPr>
          <a:xfrm>
            <a:off x="4114773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76C8C6AA-FFBB-D6FB-5B8D-C622F3312FC0}"/>
              </a:ext>
            </a:extLst>
          </p:cNvPr>
          <p:cNvSpPr/>
          <p:nvPr/>
        </p:nvSpPr>
        <p:spPr>
          <a:xfrm>
            <a:off x="44731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8F4370B-CEBB-330B-6B95-19B05B7CDCA8}"/>
              </a:ext>
            </a:extLst>
          </p:cNvPr>
          <p:cNvSpPr/>
          <p:nvPr/>
        </p:nvSpPr>
        <p:spPr>
          <a:xfrm>
            <a:off x="484382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556BC31-4B08-A59E-D48A-74EE8F829A53}"/>
              </a:ext>
            </a:extLst>
          </p:cNvPr>
          <p:cNvSpPr/>
          <p:nvPr/>
        </p:nvSpPr>
        <p:spPr>
          <a:xfrm>
            <a:off x="5208344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7C0B893-9905-2BA9-7C84-D1C73EB90003}"/>
              </a:ext>
            </a:extLst>
          </p:cNvPr>
          <p:cNvCxnSpPr>
            <a:cxnSpLocks/>
          </p:cNvCxnSpPr>
          <p:nvPr/>
        </p:nvCxnSpPr>
        <p:spPr>
          <a:xfrm>
            <a:off x="3895657" y="208705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9D9107B8-876C-85C9-BED2-FCE641CFAD45}"/>
              </a:ext>
            </a:extLst>
          </p:cNvPr>
          <p:cNvSpPr/>
          <p:nvPr/>
        </p:nvSpPr>
        <p:spPr>
          <a:xfrm>
            <a:off x="4842584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5AD4C6E-32CE-355B-5288-FC045251AC54}"/>
              </a:ext>
            </a:extLst>
          </p:cNvPr>
          <p:cNvSpPr/>
          <p:nvPr/>
        </p:nvSpPr>
        <p:spPr>
          <a:xfrm>
            <a:off x="4111064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Title 2">
            <a:extLst>
              <a:ext uri="{FF2B5EF4-FFF2-40B4-BE49-F238E27FC236}">
                <a16:creationId xmlns:a16="http://schemas.microsoft.com/office/drawing/2014/main" id="{BA935C0F-A7C6-F91A-EAD1-9D1735691508}"/>
              </a:ext>
            </a:extLst>
          </p:cNvPr>
          <p:cNvSpPr txBox="1"/>
          <p:nvPr/>
        </p:nvSpPr>
        <p:spPr>
          <a:xfrm>
            <a:off x="515621" y="176339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EE44412-D893-6C0D-7407-6AACD64D6E9B}"/>
              </a:ext>
            </a:extLst>
          </p:cNvPr>
          <p:cNvCxnSpPr>
            <a:cxnSpLocks/>
          </p:cNvCxnSpPr>
          <p:nvPr/>
        </p:nvCxnSpPr>
        <p:spPr>
          <a:xfrm>
            <a:off x="786167" y="192600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2">
            <a:extLst>
              <a:ext uri="{FF2B5EF4-FFF2-40B4-BE49-F238E27FC236}">
                <a16:creationId xmlns:a16="http://schemas.microsoft.com/office/drawing/2014/main" id="{611DD9ED-F510-E7DF-C18C-359CC2BA73F1}"/>
              </a:ext>
            </a:extLst>
          </p:cNvPr>
          <p:cNvSpPr txBox="1"/>
          <p:nvPr/>
        </p:nvSpPr>
        <p:spPr>
          <a:xfrm>
            <a:off x="515620" y="266428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8" name="Title 2">
            <a:extLst>
              <a:ext uri="{FF2B5EF4-FFF2-40B4-BE49-F238E27FC236}">
                <a16:creationId xmlns:a16="http://schemas.microsoft.com/office/drawing/2014/main" id="{39728299-681A-D920-5150-8A6252C73FBA}"/>
              </a:ext>
            </a:extLst>
          </p:cNvPr>
          <p:cNvSpPr txBox="1"/>
          <p:nvPr/>
        </p:nvSpPr>
        <p:spPr>
          <a:xfrm>
            <a:off x="2195264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59254910-6369-53A2-225E-54154ACB4756}"/>
              </a:ext>
            </a:extLst>
          </p:cNvPr>
          <p:cNvSpPr txBox="1"/>
          <p:nvPr/>
        </p:nvSpPr>
        <p:spPr>
          <a:xfrm>
            <a:off x="3465015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054B7A48-C677-2BC1-B332-FD4E5B012519}"/>
              </a:ext>
            </a:extLst>
          </p:cNvPr>
          <p:cNvSpPr txBox="1"/>
          <p:nvPr/>
        </p:nvSpPr>
        <p:spPr>
          <a:xfrm>
            <a:off x="4758146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7CC8139E-C5A6-FC19-3574-02455F128E1C}"/>
              </a:ext>
            </a:extLst>
          </p:cNvPr>
          <p:cNvSpPr txBox="1"/>
          <p:nvPr/>
        </p:nvSpPr>
        <p:spPr>
          <a:xfrm>
            <a:off x="2195264" y="330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2" name="Title 2">
            <a:extLst>
              <a:ext uri="{FF2B5EF4-FFF2-40B4-BE49-F238E27FC236}">
                <a16:creationId xmlns:a16="http://schemas.microsoft.com/office/drawing/2014/main" id="{E255C31C-06E5-1A43-872E-913EA6BD9258}"/>
              </a:ext>
            </a:extLst>
          </p:cNvPr>
          <p:cNvSpPr txBox="1"/>
          <p:nvPr/>
        </p:nvSpPr>
        <p:spPr>
          <a:xfrm>
            <a:off x="3315832" y="330405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id="{E17B26DC-65CC-8ECA-6E1C-BDD380F6205B}"/>
              </a:ext>
            </a:extLst>
          </p:cNvPr>
          <p:cNvSpPr txBox="1"/>
          <p:nvPr/>
        </p:nvSpPr>
        <p:spPr>
          <a:xfrm>
            <a:off x="4758146" y="330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794270EB-3527-B00C-493E-599AE9A03435}"/>
              </a:ext>
            </a:extLst>
          </p:cNvPr>
          <p:cNvCxnSpPr>
            <a:cxnSpLocks/>
          </p:cNvCxnSpPr>
          <p:nvPr/>
        </p:nvCxnSpPr>
        <p:spPr>
          <a:xfrm>
            <a:off x="1619995" y="296355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EF9C712D-4C28-F3F7-A36C-A51F0CC2F846}"/>
              </a:ext>
            </a:extLst>
          </p:cNvPr>
          <p:cNvSpPr txBox="1"/>
          <p:nvPr/>
        </p:nvSpPr>
        <p:spPr>
          <a:xfrm>
            <a:off x="515620" y="364454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A7E6E09-2730-A969-A407-7B0CDFB9EC4E}"/>
              </a:ext>
            </a:extLst>
          </p:cNvPr>
          <p:cNvCxnSpPr>
            <a:cxnSpLocks/>
          </p:cNvCxnSpPr>
          <p:nvPr/>
        </p:nvCxnSpPr>
        <p:spPr>
          <a:xfrm>
            <a:off x="1475595" y="383470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9D61DDC5-7F95-F0EC-B2E6-21B6F6B04940}"/>
              </a:ext>
            </a:extLst>
          </p:cNvPr>
          <p:cNvSpPr txBox="1"/>
          <p:nvPr/>
        </p:nvSpPr>
        <p:spPr>
          <a:xfrm>
            <a:off x="2069216" y="414431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8" name="Title 2">
            <a:extLst>
              <a:ext uri="{FF2B5EF4-FFF2-40B4-BE49-F238E27FC236}">
                <a16:creationId xmlns:a16="http://schemas.microsoft.com/office/drawing/2014/main" id="{3536036F-0EA4-374F-A1B0-51B40AB4BBD3}"/>
              </a:ext>
            </a:extLst>
          </p:cNvPr>
          <p:cNvSpPr txBox="1"/>
          <p:nvPr/>
        </p:nvSpPr>
        <p:spPr>
          <a:xfrm>
            <a:off x="3315832" y="414431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EA08A0DA-45DF-213B-9F49-213ED283C0F2}"/>
              </a:ext>
            </a:extLst>
          </p:cNvPr>
          <p:cNvSpPr txBox="1"/>
          <p:nvPr/>
        </p:nvSpPr>
        <p:spPr>
          <a:xfrm>
            <a:off x="4758146" y="41443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0" name="Title 2">
            <a:extLst>
              <a:ext uri="{FF2B5EF4-FFF2-40B4-BE49-F238E27FC236}">
                <a16:creationId xmlns:a16="http://schemas.microsoft.com/office/drawing/2014/main" id="{162CD551-6CBA-E9F1-26C8-E2C134CC47BF}"/>
              </a:ext>
            </a:extLst>
          </p:cNvPr>
          <p:cNvSpPr txBox="1"/>
          <p:nvPr/>
        </p:nvSpPr>
        <p:spPr>
          <a:xfrm>
            <a:off x="515619" y="450709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1F6233E2-00AB-1E2E-227F-2FA20EFD3128}"/>
              </a:ext>
            </a:extLst>
          </p:cNvPr>
          <p:cNvCxnSpPr>
            <a:cxnSpLocks/>
          </p:cNvCxnSpPr>
          <p:nvPr/>
        </p:nvCxnSpPr>
        <p:spPr>
          <a:xfrm>
            <a:off x="987153" y="467496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itle 2">
            <a:extLst>
              <a:ext uri="{FF2B5EF4-FFF2-40B4-BE49-F238E27FC236}">
                <a16:creationId xmlns:a16="http://schemas.microsoft.com/office/drawing/2014/main" id="{90FD72C9-C61B-7A33-1A01-7CB56356CB9A}"/>
              </a:ext>
            </a:extLst>
          </p:cNvPr>
          <p:cNvSpPr txBox="1"/>
          <p:nvPr/>
        </p:nvSpPr>
        <p:spPr>
          <a:xfrm>
            <a:off x="515620" y="522504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4F0641E9-4535-319E-7477-F87BED86D2EA}"/>
              </a:ext>
            </a:extLst>
          </p:cNvPr>
          <p:cNvCxnSpPr>
            <a:cxnSpLocks/>
          </p:cNvCxnSpPr>
          <p:nvPr/>
        </p:nvCxnSpPr>
        <p:spPr>
          <a:xfrm>
            <a:off x="2128738" y="539291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itle 2">
            <a:extLst>
              <a:ext uri="{FF2B5EF4-FFF2-40B4-BE49-F238E27FC236}">
                <a16:creationId xmlns:a16="http://schemas.microsoft.com/office/drawing/2014/main" id="{CC2B44E8-D3A5-D026-405E-832C77E4FD7A}"/>
              </a:ext>
            </a:extLst>
          </p:cNvPr>
          <p:cNvSpPr txBox="1"/>
          <p:nvPr/>
        </p:nvSpPr>
        <p:spPr>
          <a:xfrm>
            <a:off x="530877" y="607376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B29C634C-996E-5599-3B52-CA52AE74EAD2}"/>
              </a:ext>
            </a:extLst>
          </p:cNvPr>
          <p:cNvCxnSpPr>
            <a:cxnSpLocks/>
          </p:cNvCxnSpPr>
          <p:nvPr/>
        </p:nvCxnSpPr>
        <p:spPr>
          <a:xfrm>
            <a:off x="1490110" y="626320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itle 2">
            <a:extLst>
              <a:ext uri="{FF2B5EF4-FFF2-40B4-BE49-F238E27FC236}">
                <a16:creationId xmlns:a16="http://schemas.microsoft.com/office/drawing/2014/main" id="{04A0A45F-DC12-AE60-7402-0F935B771B28}"/>
              </a:ext>
            </a:extLst>
          </p:cNvPr>
          <p:cNvSpPr txBox="1"/>
          <p:nvPr/>
        </p:nvSpPr>
        <p:spPr>
          <a:xfrm>
            <a:off x="515620" y="484533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7337E99-E3BD-8791-856B-04F7FA4F2CEA}"/>
              </a:ext>
            </a:extLst>
          </p:cNvPr>
          <p:cNvCxnSpPr>
            <a:cxnSpLocks/>
          </p:cNvCxnSpPr>
          <p:nvPr/>
        </p:nvCxnSpPr>
        <p:spPr>
          <a:xfrm>
            <a:off x="2128738" y="501320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40338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6886350" y="4618591"/>
            <a:ext cx="32736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2285" y="1982647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4698" y="2241486"/>
            <a:ext cx="1746230" cy="168853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เหมาะที่สุดกับพื้นที่</a:t>
            </a:r>
          </a:p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ที่มีอากาศอุ่นกว่า</a:t>
            </a:r>
          </a:p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ในหุบเขายา</a:t>
            </a:r>
            <a:r>
              <a:rPr lang="th-TH" sz="2400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ราทางเหนือ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177860" y="4702327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แค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ร์รี่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มินต์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พริกหวานใหญ่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289805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428218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8894535" y="5084386"/>
            <a:ext cx="2530929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ปกติผสม</a:t>
            </a:r>
            <a:endParaRPr lang="en-AU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กับคาแบ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ฟร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และแมร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เล็กน้อย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05F414-B36A-E16A-05C2-58BCA35A82CA}"/>
              </a:ext>
            </a:extLst>
          </p:cNvPr>
          <p:cNvCxnSpPr>
            <a:cxnSpLocks/>
          </p:cNvCxnSpPr>
          <p:nvPr/>
        </p:nvCxnSpPr>
        <p:spPr>
          <a:xfrm>
            <a:off x="10136016" y="46160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0EA14C6-E2E6-0735-3B9F-A398BE147191}"/>
              </a:ext>
            </a:extLst>
          </p:cNvPr>
          <p:cNvCxnSpPr>
            <a:cxnSpLocks/>
          </p:cNvCxnSpPr>
          <p:nvPr/>
        </p:nvCxnSpPr>
        <p:spPr>
          <a:xfrm>
            <a:off x="2820817" y="3733800"/>
            <a:ext cx="2803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CC52FFC-D217-40BF-01D4-2D8D1BD66F44}"/>
              </a:ext>
            </a:extLst>
          </p:cNvPr>
          <p:cNvCxnSpPr>
            <a:cxnSpLocks/>
          </p:cNvCxnSpPr>
          <p:nvPr/>
        </p:nvCxnSpPr>
        <p:spPr>
          <a:xfrm>
            <a:off x="2820817" y="330322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52EDB48-3C4B-8BAF-D186-8D45EDA48461}"/>
              </a:ext>
            </a:extLst>
          </p:cNvPr>
          <p:cNvSpPr txBox="1"/>
          <p:nvPr/>
        </p:nvSpPr>
        <p:spPr>
          <a:xfrm>
            <a:off x="1428847" y="2664314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กลิ่นหอม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en-AU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18FE8D-98B7-86F4-3C6D-9971471E9B7C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85768" y="198467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749911" y="198177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114054" y="198177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78197" y="198177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842721" y="198177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207245" y="198177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65590" y="198177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936292" y="198177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300816" y="198177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317058" y="2428966"/>
            <a:ext cx="2256425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85768" y="30271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749911" y="30242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114054" y="30242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78197" y="30242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842721" y="30242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207245" y="30242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65590" y="30242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936292" y="30242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300816" y="30242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85768" y="389720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749911" y="389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114054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78197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842721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207245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65590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936292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300816" y="389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85768" y="4724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749911" y="4721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114054" y="4721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78197" y="4721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842721" y="4721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207245" y="4721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65590" y="4721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936292" y="4721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300816" y="4721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85768" y="50701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749911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114054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78197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842721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207245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65590" y="50672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936292" y="50672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300816" y="50672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85768" y="632110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749911" y="63182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114054" y="63182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78197" y="63182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42721" y="631820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300816" y="63182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87736" y="60397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79055" y="603954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850618" y="60397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979055" y="229290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85768" y="5449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749911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114054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78197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842721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207245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65590" y="54463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936292" y="54463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300816" y="54463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71984" y="6327974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4207595" y="6327974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B882CF5-DC13-5847-19AF-9A53E5292740}"/>
              </a:ext>
            </a:extLst>
          </p:cNvPr>
          <p:cNvSpPr/>
          <p:nvPr/>
        </p:nvSpPr>
        <p:spPr>
          <a:xfrm>
            <a:off x="4937959" y="63182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C942ECF-AA35-E099-1DDB-6E2FEA11E4B2}"/>
              </a:ext>
            </a:extLst>
          </p:cNvPr>
          <p:cNvSpPr txBox="1"/>
          <p:nvPr/>
        </p:nvSpPr>
        <p:spPr>
          <a:xfrm>
            <a:off x="608093" y="195703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64171C-F99F-E7E4-BB50-6BB1FA889AB4}"/>
              </a:ext>
            </a:extLst>
          </p:cNvPr>
          <p:cNvCxnSpPr>
            <a:cxnSpLocks/>
          </p:cNvCxnSpPr>
          <p:nvPr/>
        </p:nvCxnSpPr>
        <p:spPr>
          <a:xfrm>
            <a:off x="878639" y="211964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0BF488AA-9C9C-244B-DFC2-677F9305932C}"/>
              </a:ext>
            </a:extLst>
          </p:cNvPr>
          <p:cNvSpPr txBox="1"/>
          <p:nvPr/>
        </p:nvSpPr>
        <p:spPr>
          <a:xfrm>
            <a:off x="608092" y="285792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E1F25DFE-3DF5-B693-35AA-4437F617684E}"/>
              </a:ext>
            </a:extLst>
          </p:cNvPr>
          <p:cNvSpPr txBox="1"/>
          <p:nvPr/>
        </p:nvSpPr>
        <p:spPr>
          <a:xfrm>
            <a:off x="2287736" y="26574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0E4AEAC4-D353-1C26-8659-8DD46461DD31}"/>
              </a:ext>
            </a:extLst>
          </p:cNvPr>
          <p:cNvSpPr txBox="1"/>
          <p:nvPr/>
        </p:nvSpPr>
        <p:spPr>
          <a:xfrm>
            <a:off x="3557487" y="26574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F5C2A060-EBD6-8FF6-8E98-E57CC91F2D27}"/>
              </a:ext>
            </a:extLst>
          </p:cNvPr>
          <p:cNvSpPr txBox="1"/>
          <p:nvPr/>
        </p:nvSpPr>
        <p:spPr>
          <a:xfrm>
            <a:off x="4850618" y="26574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925EBB8B-3B1C-2C63-2815-25819ED4E9F6}"/>
              </a:ext>
            </a:extLst>
          </p:cNvPr>
          <p:cNvSpPr txBox="1"/>
          <p:nvPr/>
        </p:nvSpPr>
        <p:spPr>
          <a:xfrm>
            <a:off x="2287736" y="34976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369BDD7-CC69-7176-81B8-6BD42D9BA52F}"/>
              </a:ext>
            </a:extLst>
          </p:cNvPr>
          <p:cNvSpPr txBox="1"/>
          <p:nvPr/>
        </p:nvSpPr>
        <p:spPr>
          <a:xfrm>
            <a:off x="3408304" y="349769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5336A946-2A8F-BE33-14E7-42FFC47B562D}"/>
              </a:ext>
            </a:extLst>
          </p:cNvPr>
          <p:cNvSpPr txBox="1"/>
          <p:nvPr/>
        </p:nvSpPr>
        <p:spPr>
          <a:xfrm>
            <a:off x="4850618" y="349769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A6EB91A-3490-BD61-F7D8-52029D8CE205}"/>
              </a:ext>
            </a:extLst>
          </p:cNvPr>
          <p:cNvCxnSpPr>
            <a:cxnSpLocks/>
          </p:cNvCxnSpPr>
          <p:nvPr/>
        </p:nvCxnSpPr>
        <p:spPr>
          <a:xfrm>
            <a:off x="1712467" y="3157197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9D0A348C-4400-AEC5-E232-AFF40F60E3A3}"/>
              </a:ext>
            </a:extLst>
          </p:cNvPr>
          <p:cNvSpPr txBox="1"/>
          <p:nvPr/>
        </p:nvSpPr>
        <p:spPr>
          <a:xfrm>
            <a:off x="608092" y="383818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5514E924-3EF1-BC70-EA90-ECBF8F6ABD1F}"/>
              </a:ext>
            </a:extLst>
          </p:cNvPr>
          <p:cNvCxnSpPr>
            <a:cxnSpLocks/>
          </p:cNvCxnSpPr>
          <p:nvPr/>
        </p:nvCxnSpPr>
        <p:spPr>
          <a:xfrm>
            <a:off x="1568067" y="4028348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4AB05FA7-879A-19E7-6282-30B4ABE52D4C}"/>
              </a:ext>
            </a:extLst>
          </p:cNvPr>
          <p:cNvSpPr txBox="1"/>
          <p:nvPr/>
        </p:nvSpPr>
        <p:spPr>
          <a:xfrm>
            <a:off x="2161688" y="4337952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1FA22141-6964-B499-4FC6-78FB718C7AF7}"/>
              </a:ext>
            </a:extLst>
          </p:cNvPr>
          <p:cNvSpPr txBox="1"/>
          <p:nvPr/>
        </p:nvSpPr>
        <p:spPr>
          <a:xfrm>
            <a:off x="3408304" y="433795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1B5107F-2C1A-92EF-EE3E-60C8E1218704}"/>
              </a:ext>
            </a:extLst>
          </p:cNvPr>
          <p:cNvSpPr txBox="1"/>
          <p:nvPr/>
        </p:nvSpPr>
        <p:spPr>
          <a:xfrm>
            <a:off x="4850618" y="433795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C3A0C4DE-B9CA-0867-D5FD-C8764A059C85}"/>
              </a:ext>
            </a:extLst>
          </p:cNvPr>
          <p:cNvSpPr txBox="1"/>
          <p:nvPr/>
        </p:nvSpPr>
        <p:spPr>
          <a:xfrm>
            <a:off x="608091" y="4700736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9B0DD4E-F44B-9C26-DE72-41F9FB405854}"/>
              </a:ext>
            </a:extLst>
          </p:cNvPr>
          <p:cNvCxnSpPr>
            <a:cxnSpLocks/>
          </p:cNvCxnSpPr>
          <p:nvPr/>
        </p:nvCxnSpPr>
        <p:spPr>
          <a:xfrm>
            <a:off x="1079625" y="4868607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97311E7A-5A3A-E3D0-A4B7-03FF3A74DBAB}"/>
              </a:ext>
            </a:extLst>
          </p:cNvPr>
          <p:cNvSpPr txBox="1"/>
          <p:nvPr/>
        </p:nvSpPr>
        <p:spPr>
          <a:xfrm>
            <a:off x="608092" y="541868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44ABD82-E32A-2379-7BC4-FAB3777E215F}"/>
              </a:ext>
            </a:extLst>
          </p:cNvPr>
          <p:cNvCxnSpPr>
            <a:cxnSpLocks/>
          </p:cNvCxnSpPr>
          <p:nvPr/>
        </p:nvCxnSpPr>
        <p:spPr>
          <a:xfrm>
            <a:off x="2221210" y="558655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F1F4DDC5-A888-E795-06F8-CFECDB59F2DB}"/>
              </a:ext>
            </a:extLst>
          </p:cNvPr>
          <p:cNvSpPr txBox="1"/>
          <p:nvPr/>
        </p:nvSpPr>
        <p:spPr>
          <a:xfrm>
            <a:off x="623349" y="62674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F7B8D06-4B6C-DBFB-581F-0C571B7E9361}"/>
              </a:ext>
            </a:extLst>
          </p:cNvPr>
          <p:cNvCxnSpPr>
            <a:cxnSpLocks/>
          </p:cNvCxnSpPr>
          <p:nvPr/>
        </p:nvCxnSpPr>
        <p:spPr>
          <a:xfrm>
            <a:off x="1582582" y="645684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9F9828BD-415D-2DDB-F6A8-837AE7056F53}"/>
              </a:ext>
            </a:extLst>
          </p:cNvPr>
          <p:cNvSpPr txBox="1"/>
          <p:nvPr/>
        </p:nvSpPr>
        <p:spPr>
          <a:xfrm>
            <a:off x="608092" y="503897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DF2BEB0-90CF-384E-05E0-CA0EC433FCB4}"/>
              </a:ext>
            </a:extLst>
          </p:cNvPr>
          <p:cNvCxnSpPr>
            <a:cxnSpLocks/>
          </p:cNvCxnSpPr>
          <p:nvPr/>
        </p:nvCxnSpPr>
        <p:spPr>
          <a:xfrm>
            <a:off x="2221210" y="520684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3157008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ลักษณะสัมผัสหนัก เข้มข้น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เป็นสไตล์ของไวน์ที่ถูกเรียกว่าชีรา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900522"/>
            <a:ext cx="0" cy="67873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4234931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796826" y="4236873"/>
            <a:ext cx="2805709" cy="237052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กาแฟ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7024747" y="3867459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99317" y="3859839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68A0282-85C2-39D4-A1F6-8FC7066C7C65}"/>
              </a:ext>
            </a:extLst>
          </p:cNvPr>
          <p:cNvCxnSpPr>
            <a:cxnSpLocks/>
          </p:cNvCxnSpPr>
          <p:nvPr/>
        </p:nvCxnSpPr>
        <p:spPr>
          <a:xfrm>
            <a:off x="6727371" y="2329662"/>
            <a:ext cx="106491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D4FC99B8-3E9F-0D61-909A-F13F0AFD6D0F}"/>
              </a:ext>
            </a:extLst>
          </p:cNvPr>
          <p:cNvSpPr/>
          <p:nvPr/>
        </p:nvSpPr>
        <p:spPr>
          <a:xfrm>
            <a:off x="7792285" y="1279549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C8CDB354-3E36-DCDC-2131-9B374BA49BCC}"/>
              </a:ext>
            </a:extLst>
          </p:cNvPr>
          <p:cNvSpPr txBox="1"/>
          <p:nvPr/>
        </p:nvSpPr>
        <p:spPr>
          <a:xfrm>
            <a:off x="8054233" y="1734801"/>
            <a:ext cx="1576328" cy="13561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เหมาะที่สุดกับพื้นที่อากาศอุ่นกว่าและระดับความสูงต่ำ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F39A8C-7243-6FD3-756B-EA9807F5C885}"/>
              </a:ext>
            </a:extLst>
          </p:cNvPr>
          <p:cNvSpPr txBox="1"/>
          <p:nvPr/>
        </p:nvSpPr>
        <p:spPr>
          <a:xfrm>
            <a:off x="718877" y="4657653"/>
            <a:ext cx="3034590" cy="9874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ลักษณะสัมผัสกลาง</a:t>
            </a:r>
            <a:r>
              <a:rPr lang="en-AU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br>
              <a:rPr lang="en-AU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ให้กลิ่นเนื้อรมควัน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เป็นสไตล์ของไวน์ที่บางครั้งถูกเรียกว่าซีรา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89FF2-B307-888B-BC76-5A1CD4B82D80}"/>
              </a:ext>
            </a:extLst>
          </p:cNvPr>
          <p:cNvSpPr txBox="1">
            <a:spLocks/>
          </p:cNvSpPr>
          <p:nvPr/>
        </p:nvSpPr>
        <p:spPr>
          <a:xfrm>
            <a:off x="592084" y="377754"/>
            <a:ext cx="11283754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th-TH" sz="6000" b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ชีราซ</a:t>
            </a:r>
            <a:br>
              <a:rPr lang="en-US" sz="6000" b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78FFE7C2-BB0B-8DB3-1FA0-DBCF319701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F46AA8C1-EA13-38E9-2414-B337578230AC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C3DE86A-CDD0-B815-467D-B878E2F36497}"/>
              </a:ext>
            </a:extLst>
          </p:cNvPr>
          <p:cNvSpPr/>
          <p:nvPr/>
        </p:nvSpPr>
        <p:spPr>
          <a:xfrm>
            <a:off x="2297763" y="177184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327058E-1A8B-61CD-0819-0134BDF2894E}"/>
              </a:ext>
            </a:extLst>
          </p:cNvPr>
          <p:cNvSpPr/>
          <p:nvPr/>
        </p:nvSpPr>
        <p:spPr>
          <a:xfrm>
            <a:off x="2661906" y="176894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C54CCCC-D61C-DA21-CB3C-17F2A3FC0123}"/>
              </a:ext>
            </a:extLst>
          </p:cNvPr>
          <p:cNvSpPr/>
          <p:nvPr/>
        </p:nvSpPr>
        <p:spPr>
          <a:xfrm>
            <a:off x="3026049" y="176894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3DA38A-8613-5DAB-EAAC-78BA1A07F946}"/>
              </a:ext>
            </a:extLst>
          </p:cNvPr>
          <p:cNvSpPr/>
          <p:nvPr/>
        </p:nvSpPr>
        <p:spPr>
          <a:xfrm>
            <a:off x="3390192" y="176894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F4BABB0-CF24-50C0-A8A9-AEBF1CFDEAA9}"/>
              </a:ext>
            </a:extLst>
          </p:cNvPr>
          <p:cNvSpPr/>
          <p:nvPr/>
        </p:nvSpPr>
        <p:spPr>
          <a:xfrm>
            <a:off x="3754716" y="176894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C4F9B95-1E12-33A6-2329-C9FAEF1B7FD6}"/>
              </a:ext>
            </a:extLst>
          </p:cNvPr>
          <p:cNvSpPr/>
          <p:nvPr/>
        </p:nvSpPr>
        <p:spPr>
          <a:xfrm>
            <a:off x="4119240" y="176894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0713351-CD87-F48D-6D1D-B452BF1E6792}"/>
              </a:ext>
            </a:extLst>
          </p:cNvPr>
          <p:cNvSpPr/>
          <p:nvPr/>
        </p:nvSpPr>
        <p:spPr>
          <a:xfrm>
            <a:off x="4477585" y="176894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47F38EA-9BB9-702F-19A8-73942B84C9B1}"/>
              </a:ext>
            </a:extLst>
          </p:cNvPr>
          <p:cNvSpPr/>
          <p:nvPr/>
        </p:nvSpPr>
        <p:spPr>
          <a:xfrm>
            <a:off x="4848287" y="176894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538A5F6-0C7F-0842-E1B1-30645F497BA3}"/>
              </a:ext>
            </a:extLst>
          </p:cNvPr>
          <p:cNvSpPr/>
          <p:nvPr/>
        </p:nvSpPr>
        <p:spPr>
          <a:xfrm>
            <a:off x="5212811" y="176894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1180707D-A704-E4D6-D4DD-1991B87598B1}"/>
              </a:ext>
            </a:extLst>
          </p:cNvPr>
          <p:cNvSpPr txBox="1"/>
          <p:nvPr/>
        </p:nvSpPr>
        <p:spPr>
          <a:xfrm>
            <a:off x="3064560" y="2216055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92FD676-133D-6C00-F4F9-E8F045F6914B}"/>
              </a:ext>
            </a:extLst>
          </p:cNvPr>
          <p:cNvSpPr/>
          <p:nvPr/>
        </p:nvSpPr>
        <p:spPr>
          <a:xfrm>
            <a:off x="2297763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A463675-C2EE-1FF0-E127-9DBA66CED76C}"/>
              </a:ext>
            </a:extLst>
          </p:cNvPr>
          <p:cNvSpPr/>
          <p:nvPr/>
        </p:nvSpPr>
        <p:spPr>
          <a:xfrm>
            <a:off x="266190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E173DB9-3483-45DA-C8AC-450F39C8FBE9}"/>
              </a:ext>
            </a:extLst>
          </p:cNvPr>
          <p:cNvSpPr/>
          <p:nvPr/>
        </p:nvSpPr>
        <p:spPr>
          <a:xfrm>
            <a:off x="302604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57A947-D885-2F34-698E-01F1776635DC}"/>
              </a:ext>
            </a:extLst>
          </p:cNvPr>
          <p:cNvSpPr/>
          <p:nvPr/>
        </p:nvSpPr>
        <p:spPr>
          <a:xfrm>
            <a:off x="339019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B5311DA-361C-835A-8DCE-0B22CF50C842}"/>
              </a:ext>
            </a:extLst>
          </p:cNvPr>
          <p:cNvSpPr/>
          <p:nvPr/>
        </p:nvSpPr>
        <p:spPr>
          <a:xfrm>
            <a:off x="375471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693B07-761B-B29A-B124-BA48AD58BF60}"/>
              </a:ext>
            </a:extLst>
          </p:cNvPr>
          <p:cNvSpPr/>
          <p:nvPr/>
        </p:nvSpPr>
        <p:spPr>
          <a:xfrm>
            <a:off x="411924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CFFF53A-8314-DB7C-FDAB-D1C41A1A3DE7}"/>
              </a:ext>
            </a:extLst>
          </p:cNvPr>
          <p:cNvSpPr/>
          <p:nvPr/>
        </p:nvSpPr>
        <p:spPr>
          <a:xfrm>
            <a:off x="4477585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40C5FB-8950-9390-B79D-E0F4AEDD20F3}"/>
              </a:ext>
            </a:extLst>
          </p:cNvPr>
          <p:cNvSpPr/>
          <p:nvPr/>
        </p:nvSpPr>
        <p:spPr>
          <a:xfrm>
            <a:off x="484828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C4AED6-C54E-D606-66C3-248E2BA1B3F2}"/>
              </a:ext>
            </a:extLst>
          </p:cNvPr>
          <p:cNvSpPr/>
          <p:nvPr/>
        </p:nvSpPr>
        <p:spPr>
          <a:xfrm>
            <a:off x="521281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7663F80-0C30-015F-C0BC-E9C9A5FCE767}"/>
              </a:ext>
            </a:extLst>
          </p:cNvPr>
          <p:cNvSpPr/>
          <p:nvPr/>
        </p:nvSpPr>
        <p:spPr>
          <a:xfrm>
            <a:off x="2297763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BC1844E-60C9-C484-B80F-8733EFA2DE05}"/>
              </a:ext>
            </a:extLst>
          </p:cNvPr>
          <p:cNvSpPr/>
          <p:nvPr/>
        </p:nvSpPr>
        <p:spPr>
          <a:xfrm>
            <a:off x="2661906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8D525AA-6855-6C08-D352-2EB977F535F0}"/>
              </a:ext>
            </a:extLst>
          </p:cNvPr>
          <p:cNvSpPr/>
          <p:nvPr/>
        </p:nvSpPr>
        <p:spPr>
          <a:xfrm>
            <a:off x="302604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B5487ED-ABF6-8F72-B15F-42CB7EE66428}"/>
              </a:ext>
            </a:extLst>
          </p:cNvPr>
          <p:cNvSpPr/>
          <p:nvPr/>
        </p:nvSpPr>
        <p:spPr>
          <a:xfrm>
            <a:off x="339019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2EA9A6E-6E90-F910-7DF7-C1AAEB86C8C5}"/>
              </a:ext>
            </a:extLst>
          </p:cNvPr>
          <p:cNvSpPr/>
          <p:nvPr/>
        </p:nvSpPr>
        <p:spPr>
          <a:xfrm>
            <a:off x="375471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6E9C539-B1F1-A817-58AE-F8CDBA7E0F4F}"/>
              </a:ext>
            </a:extLst>
          </p:cNvPr>
          <p:cNvSpPr/>
          <p:nvPr/>
        </p:nvSpPr>
        <p:spPr>
          <a:xfrm>
            <a:off x="411924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8D389CD-70E1-10F4-4335-154A3AFF2CD7}"/>
              </a:ext>
            </a:extLst>
          </p:cNvPr>
          <p:cNvSpPr/>
          <p:nvPr/>
        </p:nvSpPr>
        <p:spPr>
          <a:xfrm>
            <a:off x="447758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EB1C81A-9F0A-B872-2160-0AA86E0B2C54}"/>
              </a:ext>
            </a:extLst>
          </p:cNvPr>
          <p:cNvSpPr/>
          <p:nvPr/>
        </p:nvSpPr>
        <p:spPr>
          <a:xfrm>
            <a:off x="484828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1CB409A-E635-309D-468B-EF061E5FBE20}"/>
              </a:ext>
            </a:extLst>
          </p:cNvPr>
          <p:cNvSpPr/>
          <p:nvPr/>
        </p:nvSpPr>
        <p:spPr>
          <a:xfrm>
            <a:off x="521281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F50CA30-743F-C6D9-6D33-9E162F322380}"/>
              </a:ext>
            </a:extLst>
          </p:cNvPr>
          <p:cNvSpPr/>
          <p:nvPr/>
        </p:nvSpPr>
        <p:spPr>
          <a:xfrm>
            <a:off x="2297763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31FB155-CE8C-F8EF-225E-839CFBE5CF91}"/>
              </a:ext>
            </a:extLst>
          </p:cNvPr>
          <p:cNvSpPr/>
          <p:nvPr/>
        </p:nvSpPr>
        <p:spPr>
          <a:xfrm>
            <a:off x="266190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734F771-C2A1-38DA-8450-7BFE8360E980}"/>
              </a:ext>
            </a:extLst>
          </p:cNvPr>
          <p:cNvSpPr/>
          <p:nvPr/>
        </p:nvSpPr>
        <p:spPr>
          <a:xfrm>
            <a:off x="302604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FAEBCC6-E29E-DB4B-58BC-5466873DC03E}"/>
              </a:ext>
            </a:extLst>
          </p:cNvPr>
          <p:cNvSpPr/>
          <p:nvPr/>
        </p:nvSpPr>
        <p:spPr>
          <a:xfrm>
            <a:off x="339019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CB8BB43-8294-98E1-3D82-93071442CB9F}"/>
              </a:ext>
            </a:extLst>
          </p:cNvPr>
          <p:cNvSpPr/>
          <p:nvPr/>
        </p:nvSpPr>
        <p:spPr>
          <a:xfrm>
            <a:off x="37547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7991F05-29A3-44CE-C867-0F344FA38717}"/>
              </a:ext>
            </a:extLst>
          </p:cNvPr>
          <p:cNvSpPr/>
          <p:nvPr/>
        </p:nvSpPr>
        <p:spPr>
          <a:xfrm>
            <a:off x="411924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07A8039-3309-44D5-62F0-86CDB53C6D15}"/>
              </a:ext>
            </a:extLst>
          </p:cNvPr>
          <p:cNvSpPr/>
          <p:nvPr/>
        </p:nvSpPr>
        <p:spPr>
          <a:xfrm>
            <a:off x="4477585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8B0DB32-28C1-5E2B-AB5F-0351401DB3EE}"/>
              </a:ext>
            </a:extLst>
          </p:cNvPr>
          <p:cNvSpPr/>
          <p:nvPr/>
        </p:nvSpPr>
        <p:spPr>
          <a:xfrm>
            <a:off x="484828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4174DC49-3675-EED2-E278-E535CC277AD4}"/>
              </a:ext>
            </a:extLst>
          </p:cNvPr>
          <p:cNvSpPr/>
          <p:nvPr/>
        </p:nvSpPr>
        <p:spPr>
          <a:xfrm>
            <a:off x="521281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4ED9F44-5F15-4442-65EE-347925C63F20}"/>
              </a:ext>
            </a:extLst>
          </p:cNvPr>
          <p:cNvSpPr/>
          <p:nvPr/>
        </p:nvSpPr>
        <p:spPr>
          <a:xfrm>
            <a:off x="2297763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A0377AC-C9D7-1714-CAF1-296CD00E261C}"/>
              </a:ext>
            </a:extLst>
          </p:cNvPr>
          <p:cNvSpPr/>
          <p:nvPr/>
        </p:nvSpPr>
        <p:spPr>
          <a:xfrm>
            <a:off x="266190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D1E15AAD-322D-C005-183C-8674BE0633CE}"/>
              </a:ext>
            </a:extLst>
          </p:cNvPr>
          <p:cNvSpPr/>
          <p:nvPr/>
        </p:nvSpPr>
        <p:spPr>
          <a:xfrm>
            <a:off x="302604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DD9EFED-5A81-340C-4EBA-8D5975D66F5D}"/>
              </a:ext>
            </a:extLst>
          </p:cNvPr>
          <p:cNvSpPr/>
          <p:nvPr/>
        </p:nvSpPr>
        <p:spPr>
          <a:xfrm>
            <a:off x="339019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F03A0A43-D28F-7D23-755F-A43E85E6B19F}"/>
              </a:ext>
            </a:extLst>
          </p:cNvPr>
          <p:cNvSpPr/>
          <p:nvPr/>
        </p:nvSpPr>
        <p:spPr>
          <a:xfrm>
            <a:off x="37547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16C7671-37CF-FB29-F21E-6A881FB24660}"/>
              </a:ext>
            </a:extLst>
          </p:cNvPr>
          <p:cNvSpPr/>
          <p:nvPr/>
        </p:nvSpPr>
        <p:spPr>
          <a:xfrm>
            <a:off x="411924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98E09F3-4A82-F3A2-2447-FDD7172CA8F2}"/>
              </a:ext>
            </a:extLst>
          </p:cNvPr>
          <p:cNvSpPr/>
          <p:nvPr/>
        </p:nvSpPr>
        <p:spPr>
          <a:xfrm>
            <a:off x="447758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CC535AD-D14F-C733-9326-0D6EC45B221B}"/>
              </a:ext>
            </a:extLst>
          </p:cNvPr>
          <p:cNvSpPr/>
          <p:nvPr/>
        </p:nvSpPr>
        <p:spPr>
          <a:xfrm>
            <a:off x="484828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72ABCF7-1DB1-1AE0-13AA-3266B7B7E704}"/>
              </a:ext>
            </a:extLst>
          </p:cNvPr>
          <p:cNvSpPr/>
          <p:nvPr/>
        </p:nvSpPr>
        <p:spPr>
          <a:xfrm>
            <a:off x="521281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E14CA0-2AE7-60E1-64C5-CD040347675B}"/>
              </a:ext>
            </a:extLst>
          </p:cNvPr>
          <p:cNvSpPr/>
          <p:nvPr/>
        </p:nvSpPr>
        <p:spPr>
          <a:xfrm>
            <a:off x="2297763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73FCEC3-C521-AB93-3584-33188145018A}"/>
              </a:ext>
            </a:extLst>
          </p:cNvPr>
          <p:cNvSpPr/>
          <p:nvPr/>
        </p:nvSpPr>
        <p:spPr>
          <a:xfrm>
            <a:off x="266190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A7AB2367-C1B6-B5BA-DB7A-52B1E3AEF314}"/>
              </a:ext>
            </a:extLst>
          </p:cNvPr>
          <p:cNvSpPr/>
          <p:nvPr/>
        </p:nvSpPr>
        <p:spPr>
          <a:xfrm>
            <a:off x="302604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1EBF7EA-F4BB-6BBB-988A-42030CDB7125}"/>
              </a:ext>
            </a:extLst>
          </p:cNvPr>
          <p:cNvSpPr/>
          <p:nvPr/>
        </p:nvSpPr>
        <p:spPr>
          <a:xfrm>
            <a:off x="339019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D1FD7050-1C85-DC5D-4E08-19142FE7D245}"/>
              </a:ext>
            </a:extLst>
          </p:cNvPr>
          <p:cNvSpPr txBox="1"/>
          <p:nvPr/>
        </p:nvSpPr>
        <p:spPr>
          <a:xfrm>
            <a:off x="2199731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F3B08032-7CF4-FBF5-E231-494BB27CBBFD}"/>
              </a:ext>
            </a:extLst>
          </p:cNvPr>
          <p:cNvSpPr txBox="1"/>
          <p:nvPr/>
        </p:nvSpPr>
        <p:spPr>
          <a:xfrm>
            <a:off x="4762613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0D5DC2C-A35C-8603-1502-F593667ABF1F}"/>
              </a:ext>
            </a:extLst>
          </p:cNvPr>
          <p:cNvSpPr/>
          <p:nvPr/>
        </p:nvSpPr>
        <p:spPr>
          <a:xfrm>
            <a:off x="2297763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9E8147C-DF78-AFD7-9356-6D23EA3B6AB3}"/>
              </a:ext>
            </a:extLst>
          </p:cNvPr>
          <p:cNvSpPr/>
          <p:nvPr/>
        </p:nvSpPr>
        <p:spPr>
          <a:xfrm>
            <a:off x="266190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BF9AC9EB-7AA8-25C4-64F0-E6382E4A7372}"/>
              </a:ext>
            </a:extLst>
          </p:cNvPr>
          <p:cNvSpPr/>
          <p:nvPr/>
        </p:nvSpPr>
        <p:spPr>
          <a:xfrm>
            <a:off x="302604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A7E2E26-4514-397C-A5DE-BB2A5AF1268A}"/>
              </a:ext>
            </a:extLst>
          </p:cNvPr>
          <p:cNvSpPr/>
          <p:nvPr/>
        </p:nvSpPr>
        <p:spPr>
          <a:xfrm>
            <a:off x="339019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31AD48D-D1F3-4A3C-2038-3F6D481989C0}"/>
              </a:ext>
            </a:extLst>
          </p:cNvPr>
          <p:cNvSpPr/>
          <p:nvPr/>
        </p:nvSpPr>
        <p:spPr>
          <a:xfrm>
            <a:off x="37547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4201A89B-C838-F0FE-0DCD-AA87C8923423}"/>
              </a:ext>
            </a:extLst>
          </p:cNvPr>
          <p:cNvSpPr/>
          <p:nvPr/>
        </p:nvSpPr>
        <p:spPr>
          <a:xfrm>
            <a:off x="411924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F37E8D41-AF84-FB1C-241D-321FF38481F4}"/>
              </a:ext>
            </a:extLst>
          </p:cNvPr>
          <p:cNvSpPr/>
          <p:nvPr/>
        </p:nvSpPr>
        <p:spPr>
          <a:xfrm>
            <a:off x="4477585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132EBE8-0470-8333-9B32-1B97AE40A789}"/>
              </a:ext>
            </a:extLst>
          </p:cNvPr>
          <p:cNvSpPr/>
          <p:nvPr/>
        </p:nvSpPr>
        <p:spPr>
          <a:xfrm>
            <a:off x="484828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A43DCE76-AFC9-232A-9F4B-9C4FCF670D02}"/>
              </a:ext>
            </a:extLst>
          </p:cNvPr>
          <p:cNvSpPr/>
          <p:nvPr/>
        </p:nvSpPr>
        <p:spPr>
          <a:xfrm>
            <a:off x="521281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D45B48D-8781-FEAB-2288-0E0C994E2377}"/>
              </a:ext>
            </a:extLst>
          </p:cNvPr>
          <p:cNvSpPr/>
          <p:nvPr/>
        </p:nvSpPr>
        <p:spPr>
          <a:xfrm>
            <a:off x="374676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3224B5B9-5637-DDEB-CD87-C674C55202CC}"/>
              </a:ext>
            </a:extLst>
          </p:cNvPr>
          <p:cNvSpPr/>
          <p:nvPr/>
        </p:nvSpPr>
        <p:spPr>
          <a:xfrm>
            <a:off x="520485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B7D89B0-2C24-65A0-449F-3500DB87DF60}"/>
              </a:ext>
            </a:extLst>
          </p:cNvPr>
          <p:cNvCxnSpPr>
            <a:cxnSpLocks/>
          </p:cNvCxnSpPr>
          <p:nvPr/>
        </p:nvCxnSpPr>
        <p:spPr>
          <a:xfrm>
            <a:off x="3894617" y="208007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itle 2">
            <a:extLst>
              <a:ext uri="{FF2B5EF4-FFF2-40B4-BE49-F238E27FC236}">
                <a16:creationId xmlns:a16="http://schemas.microsoft.com/office/drawing/2014/main" id="{102597EA-2BB0-D5E0-EFE0-426EE7BC7621}"/>
              </a:ext>
            </a:extLst>
          </p:cNvPr>
          <p:cNvSpPr txBox="1"/>
          <p:nvPr/>
        </p:nvSpPr>
        <p:spPr>
          <a:xfrm>
            <a:off x="520088" y="1763391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678FF86-EE8B-E5B1-4B9E-469E24BDF5F2}"/>
              </a:ext>
            </a:extLst>
          </p:cNvPr>
          <p:cNvCxnSpPr>
            <a:cxnSpLocks/>
          </p:cNvCxnSpPr>
          <p:nvPr/>
        </p:nvCxnSpPr>
        <p:spPr>
          <a:xfrm>
            <a:off x="790634" y="1926007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itle 2">
            <a:extLst>
              <a:ext uri="{FF2B5EF4-FFF2-40B4-BE49-F238E27FC236}">
                <a16:creationId xmlns:a16="http://schemas.microsoft.com/office/drawing/2014/main" id="{E9A4919F-3C6F-16DA-B65F-8A4895EF8017}"/>
              </a:ext>
            </a:extLst>
          </p:cNvPr>
          <p:cNvSpPr txBox="1"/>
          <p:nvPr/>
        </p:nvSpPr>
        <p:spPr>
          <a:xfrm>
            <a:off x="520087" y="266428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8" name="Title 2">
            <a:extLst>
              <a:ext uri="{FF2B5EF4-FFF2-40B4-BE49-F238E27FC236}">
                <a16:creationId xmlns:a16="http://schemas.microsoft.com/office/drawing/2014/main" id="{833CB714-0ECA-4CFB-B103-611FD32BDD65}"/>
              </a:ext>
            </a:extLst>
          </p:cNvPr>
          <p:cNvSpPr txBox="1"/>
          <p:nvPr/>
        </p:nvSpPr>
        <p:spPr>
          <a:xfrm>
            <a:off x="2199731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B1F48596-0ADB-B9C1-45FF-7044FB02DDAB}"/>
              </a:ext>
            </a:extLst>
          </p:cNvPr>
          <p:cNvSpPr txBox="1"/>
          <p:nvPr/>
        </p:nvSpPr>
        <p:spPr>
          <a:xfrm>
            <a:off x="3469482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175F51A0-2EAA-F11A-F479-25185D662279}"/>
              </a:ext>
            </a:extLst>
          </p:cNvPr>
          <p:cNvSpPr txBox="1"/>
          <p:nvPr/>
        </p:nvSpPr>
        <p:spPr>
          <a:xfrm>
            <a:off x="4762613" y="246379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F110C863-19DF-2CC1-1DF1-63335799890B}"/>
              </a:ext>
            </a:extLst>
          </p:cNvPr>
          <p:cNvSpPr txBox="1"/>
          <p:nvPr/>
        </p:nvSpPr>
        <p:spPr>
          <a:xfrm>
            <a:off x="2199731" y="330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2" name="Title 2">
            <a:extLst>
              <a:ext uri="{FF2B5EF4-FFF2-40B4-BE49-F238E27FC236}">
                <a16:creationId xmlns:a16="http://schemas.microsoft.com/office/drawing/2014/main" id="{59E7A99E-ABE0-873D-1BC7-8C454811C20F}"/>
              </a:ext>
            </a:extLst>
          </p:cNvPr>
          <p:cNvSpPr txBox="1"/>
          <p:nvPr/>
        </p:nvSpPr>
        <p:spPr>
          <a:xfrm>
            <a:off x="3320299" y="330405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3" name="Title 2">
            <a:extLst>
              <a:ext uri="{FF2B5EF4-FFF2-40B4-BE49-F238E27FC236}">
                <a16:creationId xmlns:a16="http://schemas.microsoft.com/office/drawing/2014/main" id="{B50BE7A2-607F-3936-FF7D-204A12403AF8}"/>
              </a:ext>
            </a:extLst>
          </p:cNvPr>
          <p:cNvSpPr txBox="1"/>
          <p:nvPr/>
        </p:nvSpPr>
        <p:spPr>
          <a:xfrm>
            <a:off x="4762613" y="330405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1E18111-A383-4CF0-9FBE-A22347ABD3DD}"/>
              </a:ext>
            </a:extLst>
          </p:cNvPr>
          <p:cNvCxnSpPr>
            <a:cxnSpLocks/>
          </p:cNvCxnSpPr>
          <p:nvPr/>
        </p:nvCxnSpPr>
        <p:spPr>
          <a:xfrm>
            <a:off x="1624462" y="2963558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D1261423-451B-2CB6-08F9-A782BF6189CD}"/>
              </a:ext>
            </a:extLst>
          </p:cNvPr>
          <p:cNvSpPr txBox="1"/>
          <p:nvPr/>
        </p:nvSpPr>
        <p:spPr>
          <a:xfrm>
            <a:off x="520087" y="364454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CD897CE-72F3-C299-2E1C-9BF447D6E04A}"/>
              </a:ext>
            </a:extLst>
          </p:cNvPr>
          <p:cNvCxnSpPr>
            <a:cxnSpLocks/>
          </p:cNvCxnSpPr>
          <p:nvPr/>
        </p:nvCxnSpPr>
        <p:spPr>
          <a:xfrm>
            <a:off x="1480062" y="3834709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F036F73D-F432-AF8F-203E-DA92BE9873C3}"/>
              </a:ext>
            </a:extLst>
          </p:cNvPr>
          <p:cNvSpPr txBox="1"/>
          <p:nvPr/>
        </p:nvSpPr>
        <p:spPr>
          <a:xfrm>
            <a:off x="2073683" y="414431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8" name="Title 2">
            <a:extLst>
              <a:ext uri="{FF2B5EF4-FFF2-40B4-BE49-F238E27FC236}">
                <a16:creationId xmlns:a16="http://schemas.microsoft.com/office/drawing/2014/main" id="{0348AE8D-87F5-F9ED-0AE0-359D1BE2370A}"/>
              </a:ext>
            </a:extLst>
          </p:cNvPr>
          <p:cNvSpPr txBox="1"/>
          <p:nvPr/>
        </p:nvSpPr>
        <p:spPr>
          <a:xfrm>
            <a:off x="3320299" y="414431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9" name="Title 2">
            <a:extLst>
              <a:ext uri="{FF2B5EF4-FFF2-40B4-BE49-F238E27FC236}">
                <a16:creationId xmlns:a16="http://schemas.microsoft.com/office/drawing/2014/main" id="{9D75062E-050A-2F18-4CA0-81A9C8304831}"/>
              </a:ext>
            </a:extLst>
          </p:cNvPr>
          <p:cNvSpPr txBox="1"/>
          <p:nvPr/>
        </p:nvSpPr>
        <p:spPr>
          <a:xfrm>
            <a:off x="4762613" y="414431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0" name="Title 2">
            <a:extLst>
              <a:ext uri="{FF2B5EF4-FFF2-40B4-BE49-F238E27FC236}">
                <a16:creationId xmlns:a16="http://schemas.microsoft.com/office/drawing/2014/main" id="{D510AC73-6470-5566-63C1-B6889A8DE51D}"/>
              </a:ext>
            </a:extLst>
          </p:cNvPr>
          <p:cNvSpPr txBox="1"/>
          <p:nvPr/>
        </p:nvSpPr>
        <p:spPr>
          <a:xfrm>
            <a:off x="520086" y="4507097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E6AB9B5-BA8A-3AA9-399E-F8C3542476C9}"/>
              </a:ext>
            </a:extLst>
          </p:cNvPr>
          <p:cNvCxnSpPr>
            <a:cxnSpLocks/>
          </p:cNvCxnSpPr>
          <p:nvPr/>
        </p:nvCxnSpPr>
        <p:spPr>
          <a:xfrm>
            <a:off x="991620" y="4674968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itle 2">
            <a:extLst>
              <a:ext uri="{FF2B5EF4-FFF2-40B4-BE49-F238E27FC236}">
                <a16:creationId xmlns:a16="http://schemas.microsoft.com/office/drawing/2014/main" id="{80E84708-5EBB-B15A-A4DE-4E217CA369AC}"/>
              </a:ext>
            </a:extLst>
          </p:cNvPr>
          <p:cNvSpPr txBox="1"/>
          <p:nvPr/>
        </p:nvSpPr>
        <p:spPr>
          <a:xfrm>
            <a:off x="520087" y="522504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EF3FFC79-AE86-4329-64B0-7640A95077CE}"/>
              </a:ext>
            </a:extLst>
          </p:cNvPr>
          <p:cNvCxnSpPr>
            <a:cxnSpLocks/>
          </p:cNvCxnSpPr>
          <p:nvPr/>
        </p:nvCxnSpPr>
        <p:spPr>
          <a:xfrm>
            <a:off x="2133205" y="539291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itle 2">
            <a:extLst>
              <a:ext uri="{FF2B5EF4-FFF2-40B4-BE49-F238E27FC236}">
                <a16:creationId xmlns:a16="http://schemas.microsoft.com/office/drawing/2014/main" id="{8EA0697E-4C6F-9608-3BE2-A9D7810FED49}"/>
              </a:ext>
            </a:extLst>
          </p:cNvPr>
          <p:cNvSpPr txBox="1"/>
          <p:nvPr/>
        </p:nvSpPr>
        <p:spPr>
          <a:xfrm>
            <a:off x="535344" y="607376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D8950B5B-2250-2615-BC20-F6EEF129F849}"/>
              </a:ext>
            </a:extLst>
          </p:cNvPr>
          <p:cNvCxnSpPr>
            <a:cxnSpLocks/>
          </p:cNvCxnSpPr>
          <p:nvPr/>
        </p:nvCxnSpPr>
        <p:spPr>
          <a:xfrm>
            <a:off x="1494577" y="6263209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itle 2">
            <a:extLst>
              <a:ext uri="{FF2B5EF4-FFF2-40B4-BE49-F238E27FC236}">
                <a16:creationId xmlns:a16="http://schemas.microsoft.com/office/drawing/2014/main" id="{3D61B314-43B7-1CB8-6350-057AADED8A01}"/>
              </a:ext>
            </a:extLst>
          </p:cNvPr>
          <p:cNvSpPr txBox="1"/>
          <p:nvPr/>
        </p:nvSpPr>
        <p:spPr>
          <a:xfrm>
            <a:off x="520087" y="4845336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012DDCFE-7B46-D7DA-6959-82A8A988C999}"/>
              </a:ext>
            </a:extLst>
          </p:cNvPr>
          <p:cNvCxnSpPr>
            <a:cxnSpLocks/>
          </p:cNvCxnSpPr>
          <p:nvPr/>
        </p:nvCxnSpPr>
        <p:spPr>
          <a:xfrm>
            <a:off x="2133205" y="5013207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itle 2">
            <a:extLst>
              <a:ext uri="{FF2B5EF4-FFF2-40B4-BE49-F238E27FC236}">
                <a16:creationId xmlns:a16="http://schemas.microsoft.com/office/drawing/2014/main" id="{EEBD3DE2-BF5D-57CC-A2DA-D397990536C0}"/>
              </a:ext>
            </a:extLst>
          </p:cNvPr>
          <p:cNvSpPr txBox="1"/>
          <p:nvPr/>
        </p:nvSpPr>
        <p:spPr>
          <a:xfrm>
            <a:off x="3961818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B7603FA-84AE-0A69-492A-F01A150E872F}"/>
              </a:ext>
            </a:extLst>
          </p:cNvPr>
          <p:cNvSpPr/>
          <p:nvPr/>
        </p:nvSpPr>
        <p:spPr>
          <a:xfrm>
            <a:off x="413042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08B27F87-B01D-86F0-58A0-E99435F0736F}"/>
              </a:ext>
            </a:extLst>
          </p:cNvPr>
          <p:cNvGrpSpPr/>
          <p:nvPr/>
        </p:nvGrpSpPr>
        <p:grpSpPr>
          <a:xfrm>
            <a:off x="4128040" y="6131407"/>
            <a:ext cx="1010664" cy="272668"/>
            <a:chOff x="7674890" y="5926610"/>
            <a:chExt cx="1010664" cy="272668"/>
          </a:xfrm>
        </p:grpSpPr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CD985C10-2D47-8721-5F06-1B54D19B10A4}"/>
                </a:ext>
              </a:extLst>
            </p:cNvPr>
            <p:cNvSpPr/>
            <p:nvPr/>
          </p:nvSpPr>
          <p:spPr>
            <a:xfrm>
              <a:off x="8543846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EFC9C926-50D1-F067-8D99-0D048ADC3612}"/>
                </a:ext>
              </a:extLst>
            </p:cNvPr>
            <p:cNvSpPr/>
            <p:nvPr/>
          </p:nvSpPr>
          <p:spPr>
            <a:xfrm rot="10800000">
              <a:off x="840692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2C30CA29-7108-0E0A-E560-39C19EC9C965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200" name="Oval 199">
            <a:extLst>
              <a:ext uri="{FF2B5EF4-FFF2-40B4-BE49-F238E27FC236}">
                <a16:creationId xmlns:a16="http://schemas.microsoft.com/office/drawing/2014/main" id="{12485FDB-A15F-0937-E242-6397214BCEB7}"/>
              </a:ext>
            </a:extLst>
          </p:cNvPr>
          <p:cNvSpPr/>
          <p:nvPr/>
        </p:nvSpPr>
        <p:spPr>
          <a:xfrm>
            <a:off x="4498656" y="61314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436573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E7B19-1D96-9110-15C1-FF391288A7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77" r="1697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0DD27-C793-E9DF-283E-E2B023D4BC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518774"/>
            <a:ext cx="3573902" cy="3784054"/>
          </a:xfrm>
        </p:spPr>
        <p:txBody>
          <a:bodyPr/>
          <a:lstStyle/>
          <a:p>
            <a:pPr marL="0" indent="0">
              <a:spcBef>
                <a:spcPts val="3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หลากหลายของภูมิอากาศและดินเปิดโอกาสให้ผู้ผลิตท้องถิ่นได้ทดลองหลากหลายสายพันธุ์ใหม่และที่เกิดขึ้นใหม่ โดยมักได้ผลที่มั่นใจได้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เนส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เวิสท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	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กรูเนอร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เวลท์ลิเน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มูน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ิเยร์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กาเมย์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ราเค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โต 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รานิลโย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ซานโจ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นบบิโอ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โล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586E7CA2-5418-1E1C-03BD-FDD5EF278748}"/>
              </a:ext>
            </a:extLst>
          </p:cNvPr>
          <p:cNvSpPr txBox="1">
            <a:spLocks/>
          </p:cNvSpPr>
          <p:nvPr/>
        </p:nvSpPr>
        <p:spPr>
          <a:xfrm>
            <a:off x="6369277" y="555172"/>
            <a:ext cx="6968303" cy="473196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ทางเลือกหลากหลายใน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9DA83704-BA18-B46C-8BE5-6677B2A54522}"/>
              </a:ext>
            </a:extLst>
          </p:cNvPr>
          <p:cNvSpPr txBox="1">
            <a:spLocks/>
          </p:cNvSpPr>
          <p:nvPr/>
        </p:nvSpPr>
        <p:spPr>
          <a:xfrm>
            <a:off x="6456364" y="1210523"/>
            <a:ext cx="5833020" cy="799972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11773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20" t="99" r="10480" b="-99"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5402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73266"/>
            <a:ext cx="5036248" cy="4645363"/>
          </a:xfrm>
        </p:spPr>
        <p:txBody>
          <a:bodyPr/>
          <a:lstStyle/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ประวัติความเป็นมาอันยาวนาน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การฟื้นฟูขึ้นใหม่</a:t>
            </a:r>
          </a:p>
          <a:p>
            <a:pPr>
              <a:lnSpc>
                <a:spcPct val="80000"/>
              </a:lnSpc>
              <a:tabLst>
                <a:tab pos="1274445" algn="l"/>
              </a:tabLst>
            </a:pPr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และอนาคตแห่งนวัตกรรม</a:t>
            </a:r>
            <a:endParaRPr lang="en-AU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70" b="7470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8DD68396-B4A1-2E06-7B6B-0ABB162B9741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A1174-FC7A-DFE8-1FBD-946151297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1D9FD8-B9FE-4932-1CD4-EE987B8D1FC9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76E5C9-D235-A6D6-B2A4-80614F1043AF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2089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288691"/>
            <a:ext cx="3707544" cy="3133240"/>
          </a:xfrm>
        </p:spPr>
        <p:txBody>
          <a:bodyPr/>
          <a:lstStyle/>
          <a:p>
            <a:pPr marL="0" indent="0"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มีภูมิอากาศเย็น สามารถปลูกองุ่นเพื่อผลิตไวน์ได้หลากหลายประเภท  มีประวัติความเป็นมายาวนานต่อเนื่อง จึงเริ่มมีชื่อเสียงโดดเด่นอย่างแท้จริงในช่วงปี 1970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ประวัติความเป็นมาที่เต็มไปด้วยความมีชีวิตชีวา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ภูมิอากาศเย็นหลายรูปแบบ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ผู้ปลูกองุ่นและผู้ผลิตไวน์ที่มีแนวคิดใหม่ ๆ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ธรรมชาติที่สวยงามและเป็นแหล่งท่องเที่ยว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เรื่องราวแห่งการเริ่มต้นสองประการ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8" r="16708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4129547"/>
            <a:ext cx="4829691" cy="1530521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ลักษณะทางภูมิศาสตร์ ภูมิประเทศ และดิน</a:t>
            </a:r>
          </a:p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วิธีปลูกองุ่นของที่นี่</a:t>
            </a:r>
          </a:p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แนวโน้มและความนิยมในการผลิตไวน์</a:t>
            </a:r>
          </a:p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ไวน์ประเภทที่สำคัญและโดดเด่น</a:t>
            </a:r>
          </a:p>
          <a:p>
            <a:pPr>
              <a:spcBef>
                <a:spcPts val="4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คุณสมบัติและกลิ่นรสของไวน์ประเภทต่าง ๆ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2583D64-AAB9-F19D-E92D-916A4AD8E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map of australia with black text&#10;&#10;AI-generated content may be incorrect.">
            <a:extLst>
              <a:ext uri="{FF2B5EF4-FFF2-40B4-BE49-F238E27FC236}">
                <a16:creationId xmlns:a16="http://schemas.microsoft.com/office/drawing/2014/main" id="{2B3ECCE2-2B16-47CA-1815-D0B3746417E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6782340" y="5195132"/>
            <a:ext cx="13028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8040914" y="5379798"/>
            <a:ext cx="113677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วิกตอเรีย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033310" y="5616450"/>
            <a:ext cx="20410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ยา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6782340" y="4760686"/>
            <a:ext cx="2250970" cy="105581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54F2A32-1224-0A24-7203-27E6B2047B0D}"/>
              </a:ext>
            </a:extLst>
          </p:cNvPr>
          <p:cNvSpPr txBox="1"/>
          <p:nvPr/>
        </p:nvSpPr>
        <p:spPr>
          <a:xfrm>
            <a:off x="4980562" y="4452909"/>
            <a:ext cx="16798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เมลเบิร์น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49477231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19" b="6919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1838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พี่น้องตระกูลไรย์รี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ชาวสก็อต ปลูกองุ่นเป็นครั้งแรกของยา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นับเป็นจุดเริ่มต้นที่สำคัญของรัฐวิกตอเรียในการเป็นเขตพื้นที่แห่งการผลิตไวน์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80256" y="4158583"/>
            <a:ext cx="3204197" cy="1461301"/>
          </a:xfrm>
        </p:spPr>
        <p:txBody>
          <a:bodyPr/>
          <a:lstStyle/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รองผู้ว่าการรัฐวิกตอเรียคนแรกเชิญกลุ่มผู้ปลูกองุ่นชาวสวิสจำนวนหนึ่งมาเยือนยา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เป็นจุดเริ่มต้นวัฒนธรรมการผลิตไวน์ของที่นี่</a:t>
            </a:r>
          </a:p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พอล 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คาส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ซื้อที่ดินและบ้านของไรย์รี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หลังจากที่ดื่มไวน์ในโรงเก็บไวน์จนหมดเกลี้ยง เขาก็เริ่มทำไวน์เอง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0256" y="3495809"/>
            <a:ext cx="2120040" cy="662774"/>
          </a:xfrm>
        </p:spPr>
        <p:txBody>
          <a:bodyPr/>
          <a:lstStyle/>
          <a:p>
            <a:r>
              <a:rPr lang="en-US" dirty="0"/>
              <a:t>1849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1020069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ของยา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67544DC-280D-6840-C55C-CF2CADDA241E}"/>
              </a:ext>
            </a:extLst>
          </p:cNvPr>
          <p:cNvSpPr txBox="1">
            <a:spLocks/>
          </p:cNvSpPr>
          <p:nvPr/>
        </p:nvSpPr>
        <p:spPr>
          <a:xfrm>
            <a:off x="9143231" y="4180805"/>
            <a:ext cx="269316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  <a:spcAft>
                <a:spcPts val="600"/>
              </a:spcAf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อูแบ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คาส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 และบา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กีโ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ยม 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ปุร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ย้ายมาอยู่ที่ยา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ตามเพื่อนของพวกเขา และได้ร่วมกันสร้างโรงบ่มไวน์ที่ยิ่งใหญ่ขึ้น 3 แห่ง คือ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เย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งเบิร์ก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และเซนท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ฮูเบิร์ตส์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84AFC82-C28C-EF5F-E093-AC77EF975F55}"/>
              </a:ext>
            </a:extLst>
          </p:cNvPr>
          <p:cNvSpPr txBox="1">
            <a:spLocks/>
          </p:cNvSpPr>
          <p:nvPr/>
        </p:nvSpPr>
        <p:spPr>
          <a:xfrm>
            <a:off x="9143231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1863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2" y="913701"/>
            <a:ext cx="6169343" cy="215708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180 ปี แห่งมรดกและวิวัฒนาการในการผลิตไวน์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686" b="20866"/>
          <a:stretch/>
        </p:blipFill>
        <p:spPr>
          <a:xfrm>
            <a:off x="7576457" y="3662042"/>
            <a:ext cx="4615543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4916" y="4167580"/>
            <a:ext cx="23696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ฮูเบิร์ตส์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กินพื้นที่ 200 เอเคอร์ ผลิตไวน์ได้กว่าครึ่งล้านขวด 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เริ่มชนะการประกวดไวน์รายการต่าง ๆ ทั้งในประเทศและต่างประเทศ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74030" y="3483729"/>
            <a:ext cx="2120040" cy="662774"/>
          </a:xfrm>
        </p:spPr>
        <p:txBody>
          <a:bodyPr/>
          <a:lstStyle/>
          <a:p>
            <a:r>
              <a:rPr lang="en-US" dirty="0"/>
              <a:t>1875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809200" y="1123722"/>
            <a:ext cx="3192457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ยุคทองยุคแรกของยา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ดำเนินไปในช่วงสั้น ๆ เกิดเหตุการณ์ต่าง ๆ รวมทั้งเศรษฐกิจตกต่ำ ทำให้เขตพื้นที่นี้ประสบภาวะถดถอย ความต้องการไวน์ผสมเหล้าที่เพิ่มมากขึ้น ทำให้การผลิตไวน์หยุดชะงักลงในปี 1921 บรรดาไร่องุ่นเปลี่ยนสภาพเป็นทุ่งเลี้ยงสัตว์ในปี 1937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798315" y="439871"/>
            <a:ext cx="2120040" cy="662774"/>
          </a:xfrm>
        </p:spPr>
        <p:txBody>
          <a:bodyPr/>
          <a:lstStyle/>
          <a:p>
            <a:r>
              <a:rPr lang="en-US" dirty="0"/>
              <a:t>1877 – 1937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113626" y="4237664"/>
            <a:ext cx="2369684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ทั้งองุ่นและผู้ผลิตไวน์ กลับคืนสู่ยา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เป็นการเริ่มสู่ศักราชใหม่อย่างมั่นคงในการผลิตไวน์รุ่นต่อมา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102741" y="3553813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ระหว่างช่วงปี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1960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9137429" y="1739099"/>
            <a:ext cx="272074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ดร.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คา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เริ่มผลิตไวน์เชิงพาณิชย์รุ่นแรกของยา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ออกจำหน่ายเป็นครั้งแรกในรอบ 50 ปี รูปแบบการผลิตไวน์ใหม่ ๆ ของเขานับเป็นการปูแนวทางให้กับคนทำไวน์ในพื้นที่ภูมิอากาศเย็นในอนาคตต่อมา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9126544" y="105524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1973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036460A-5955-937F-2AD4-9C710844F87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05" b="13405"/>
          <a:stretch/>
        </p:blipFill>
        <p:spPr>
          <a:xfrm>
            <a:off x="6456363" y="374557"/>
            <a:ext cx="5735637" cy="28003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4393B-6DC0-8815-DD17-E56771AF18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829" y="4323709"/>
            <a:ext cx="2881644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พลังของการฟื้นตัวใหม่ในครั้งนี้ ปูทางให้เกิดโรงบ่มไวน์ใหม่ ๆ เพิ่มขึ้นอีก ทำให้ยา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ได้ชื่อว่าเป็นเขตผลิตไวน์อย่างสมบูรณ์ในเขตพื้นที่นี้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83421D-3EDA-6300-94D7-668CD2C28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1943" y="3639858"/>
            <a:ext cx="2120040" cy="662774"/>
          </a:xfrm>
        </p:spPr>
        <p:txBody>
          <a:bodyPr/>
          <a:lstStyle/>
          <a:p>
            <a:r>
              <a:rPr lang="en-US" dirty="0"/>
              <a:t>1980 – 1985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5F8851-48E1-5394-5A0B-6C1ED422EDD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665639" y="1145176"/>
            <a:ext cx="306999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มีโรงบ่มไวน์ใหม่ ๆ เกิดขึ้นอย่างต่อเนื่อง เนื่องจากอุตสาหกรรมไวน์ของออสเตรเลียกำลังเฟื่องฟู ผู้ผลิตไวน์ในท้องถิ่นต่างสวนกระแสการผลิตไวน์ประเภทที่นิยมกันส่วนใหญ่ โดยหันมาพึ่งพาสภาพอากาศที่หนาวเย็นของยา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เป็นหลัก  และทดลองวัฒนธรรมใหม่ ๆ ที่น่าตื่นเต้นในการผลิตไวน์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276FF1-95D1-D47B-F789-FEDD7575222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654753" y="461325"/>
            <a:ext cx="258473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ระหว่างช่วงปี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1990 &amp; 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ระหว่างช่วงปี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2000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EF27C-B578-6487-283E-3AF485E8BC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57424" y="4295235"/>
            <a:ext cx="314649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พื้นที่ทำเลชั้นเลิศที่มีสภาพภูมิอากาศเย็นนี้เป็นแหล่งบ่มเพาะความคิดสร้างสรรค์ที่ดี ผู้ผลิตไวน์ทั้งหลายต่างลดกิจกรรมที่ต้องเสียเวลาอยู่ในโรงบ่มให้น้อยลง และหันไปใช้เวลาในไร่องุ่นให้มากขึ้น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0F365E-A6C3-F9ED-DC0C-C99988B61A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6539" y="3611384"/>
            <a:ext cx="2120040" cy="662774"/>
          </a:xfrm>
        </p:spPr>
        <p:txBody>
          <a:bodyPr/>
          <a:lstStyle/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9744043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98A2F1-6D8C-486A-970E-D8503F83519E}"/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elements/1.1/"/>
    <ds:schemaRef ds:uri="http://purl.org/dc/terms/"/>
    <ds:schemaRef ds:uri="http://schemas.microsoft.com/office/2006/metadata/properties"/>
    <ds:schemaRef ds:uri="4e8dd08d-258d-47a9-9875-37f1ffd19f33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02256494-4976-4001-aedb-96463ae0d9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3012</Words>
  <Application>Microsoft Macintosh PowerPoint</Application>
  <PresentationFormat>Widescreen</PresentationFormat>
  <Paragraphs>341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ยาร์รา แวลลีย์</vt:lpstr>
      <vt:lpstr>ประเด็นการนำเสนอ ในวันนี้ มีดังนี้ </vt:lpstr>
      <vt:lpstr>ออสเตรเลีย</vt:lpstr>
      <vt:lpstr>วิกตอเรีย</vt:lpstr>
      <vt:lpstr>1838</vt:lpstr>
      <vt:lpstr>PowerPoint Presentation</vt:lpstr>
      <vt:lpstr>PowerPoint Presentation</vt:lpstr>
      <vt:lpstr>หุบเขาแห่งหมอกและความเย็น</vt:lpstr>
      <vt:lpstr>PowerPoint Presentation</vt:lpstr>
      <vt:lpstr>ดิน</vt:lpstr>
      <vt:lpstr>การปลูกองุ่น และการผลิตไวน์ ใน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คาแบร์เนต์ โซวีญง คุณสมบัติ</vt:lpstr>
      <vt:lpstr>PowerPoint Presentation</vt:lpstr>
      <vt:lpstr>PowerPoint Presentation</vt:lpstr>
      <vt:lpstr>PowerPoint Presentation</vt:lpstr>
      <vt:lpstr>ยาร์รา แวลลีย์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2026-04-21T12:28:32Z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