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media/image12.svg" ContentType="image/svg+xml"/>
  <Override PartName="/ppt/theme/theme2.xml" ContentType="application/vnd.openxmlformats-officedocument.theme+xml"/>
  <Override PartName="/ppt/media/image15.svg" ContentType="image/sv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3"/>
  </p:notesMasterIdLst>
  <p:sldIdLst>
    <p:sldId id="256" r:id="rId5"/>
    <p:sldId id="478" r:id="rId6"/>
    <p:sldId id="391" r:id="rId7"/>
    <p:sldId id="585" r:id="rId8"/>
    <p:sldId id="586" r:id="rId9"/>
    <p:sldId id="479" r:id="rId10"/>
    <p:sldId id="480" r:id="rId11"/>
    <p:sldId id="587" r:id="rId12"/>
    <p:sldId id="588" r:id="rId13"/>
    <p:sldId id="589" r:id="rId14"/>
    <p:sldId id="590" r:id="rId15"/>
    <p:sldId id="591" r:id="rId16"/>
    <p:sldId id="592" r:id="rId17"/>
    <p:sldId id="593" r:id="rId18"/>
    <p:sldId id="594" r:id="rId19"/>
    <p:sldId id="564" r:id="rId20"/>
    <p:sldId id="562" r:id="rId21"/>
    <p:sldId id="595" r:id="rId22"/>
    <p:sldId id="596" r:id="rId23"/>
    <p:sldId id="563" r:id="rId24"/>
    <p:sldId id="597" r:id="rId25"/>
    <p:sldId id="565" r:id="rId26"/>
    <p:sldId id="598" r:id="rId27"/>
    <p:sldId id="599" r:id="rId28"/>
    <p:sldId id="582" r:id="rId29"/>
    <p:sldId id="600" r:id="rId30"/>
    <p:sldId id="340" r:id="rId31"/>
    <p:sldId id="601" r:id="rId32"/>
  </p:sldIdLst>
  <p:sldSz cx="12192000" cy="6858000"/>
  <p:notesSz cx="6858000" cy="9144000"/>
  <p:embeddedFontLst>
    <p:embeddedFont>
      <p:font typeface="Inter Display" panose="02000503000000020004" pitchFamily="2" charset="0"/>
      <p:regular r:id="rId34"/>
      <p:bold r:id="rId35"/>
      <p:italic r:id="rId36"/>
      <p:boldItalic r:id="rId37"/>
    </p:embeddedFont>
    <p:embeddedFont>
      <p:font typeface="Neue Haas Grotesk Text Pro" panose="020B0504020202020204" pitchFamily="34" charset="77"/>
      <p:regular r:id="rId38"/>
      <p:bold r:id="rId39"/>
      <p:italic r:id="rId40"/>
      <p:boldItalic r:id="rId41"/>
    </p:embeddedFont>
  </p:embeddedFontLst>
  <p:custDataLst>
    <p:tags r:id="rId42"/>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guide id="3" pos="438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47135"/>
    <a:srgbClr val="F57D46"/>
    <a:srgbClr val="F89868"/>
    <a:srgbClr val="FEC778"/>
    <a:srgbClr val="FECE8A"/>
    <a:srgbClr val="FED396"/>
    <a:srgbClr val="FEF59E"/>
    <a:srgbClr val="FFF7B4"/>
    <a:srgbClr val="FFF8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23" autoAdjust="0"/>
    <p:restoredTop sz="94762"/>
  </p:normalViewPr>
  <p:slideViewPr>
    <p:cSldViewPr snapToGrid="0">
      <p:cViewPr varScale="1">
        <p:scale>
          <a:sx n="117" d="100"/>
          <a:sy n="117" d="100"/>
        </p:scale>
        <p:origin x="952" y="168"/>
      </p:cViewPr>
      <p:guideLst>
        <p:guide orient="horz" pos="1412"/>
        <p:guide pos="2116"/>
        <p:guide pos="4384"/>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6.fntdata"/><Relationship Id="rId21" Type="http://schemas.openxmlformats.org/officeDocument/2006/relationships/slide" Target="slides/slide17.xml"/><Relationship Id="rId34" Type="http://schemas.openxmlformats.org/officeDocument/2006/relationships/font" Target="fonts/font1.fntdata"/><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2.fntdata"/><Relationship Id="rId43"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Inter Display" panose="02000503000000020004" pitchFamily="2"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Inter Display" panose="02000503000000020004" pitchFamily="2" charset="0"/>
              </a:defRPr>
            </a:lvl1pPr>
          </a:lstStyle>
          <a:p>
            <a:fld id="{A644BF32-4CA8-4343-91C5-94D89E008D3B}" type="datetimeFigureOut">
              <a:rPr lang="en-US" smtClean="0"/>
              <a:t>3/24/25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Inter Display" panose="02000503000000020004" pitchFamily="2"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Inter Display" panose="02000503000000020004" pitchFamily="2" charset="0"/>
              </a:defRPr>
            </a:lvl1pPr>
          </a:lstStyle>
          <a:p>
            <a:fld id="{C8CAF07B-88B1-40ED-9A21-D99161D5F8F5}" type="slidenum">
              <a:rPr lang="en-US" smtClean="0"/>
              <a:t>‹#›</a:t>
            </a:fld>
            <a:endParaRPr lang="en-US"/>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Inter Display" panose="02000503000000020004" pitchFamily="2" charset="0"/>
        <a:ea typeface="+mn-ea"/>
        <a:cs typeface="+mn-cs"/>
      </a:defRPr>
    </a:lvl1pPr>
    <a:lvl2pPr marL="457176" algn="l" defTabSz="914353" rtl="0" eaLnBrk="1" latinLnBrk="0" hangingPunct="1">
      <a:defRPr sz="1199" b="0" i="0" kern="1200">
        <a:solidFill>
          <a:schemeClr val="tx1"/>
        </a:solidFill>
        <a:latin typeface="Inter Display" panose="02000503000000020004" pitchFamily="2" charset="0"/>
        <a:ea typeface="+mn-ea"/>
        <a:cs typeface="+mn-cs"/>
      </a:defRPr>
    </a:lvl2pPr>
    <a:lvl3pPr marL="914353" algn="l" defTabSz="914353" rtl="0" eaLnBrk="1" latinLnBrk="0" hangingPunct="1">
      <a:defRPr sz="1199" b="0" i="0" kern="1200">
        <a:solidFill>
          <a:schemeClr val="tx1"/>
        </a:solidFill>
        <a:latin typeface="Inter Display" panose="02000503000000020004" pitchFamily="2" charset="0"/>
        <a:ea typeface="+mn-ea"/>
        <a:cs typeface="+mn-cs"/>
      </a:defRPr>
    </a:lvl3pPr>
    <a:lvl4pPr marL="1371529" algn="l" defTabSz="914353" rtl="0" eaLnBrk="1" latinLnBrk="0" hangingPunct="1">
      <a:defRPr sz="1199" b="0" i="0" kern="1200">
        <a:solidFill>
          <a:schemeClr val="tx1"/>
        </a:solidFill>
        <a:latin typeface="Inter Display" panose="02000503000000020004" pitchFamily="2" charset="0"/>
        <a:ea typeface="+mn-ea"/>
        <a:cs typeface="+mn-cs"/>
      </a:defRPr>
    </a:lvl4pPr>
    <a:lvl5pPr marL="1828707" algn="l" defTabSz="914353" rtl="0" eaLnBrk="1" latinLnBrk="0" hangingPunct="1">
      <a:defRPr sz="1199" b="0" i="0" kern="1200">
        <a:solidFill>
          <a:schemeClr val="tx1"/>
        </a:solidFill>
        <a:latin typeface="Inter Display" panose="02000503000000020004" pitchFamily="2"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0B6DC-3C01-3C79-77D1-9CFB90D86A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928B20-833E-9BB1-1FBF-83B55886F2B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4C350F7-0BB2-D508-4AF8-A76ED152BAFD}"/>
              </a:ext>
            </a:extLst>
          </p:cNvPr>
          <p:cNvSpPr>
            <a:spLocks noGrp="1"/>
          </p:cNvSpPr>
          <p:nvPr>
            <p:ph type="body" idx="1"/>
          </p:nvPr>
        </p:nvSpPr>
        <p:spPr/>
        <p:txBody>
          <a:bodyPr/>
          <a:lstStyle/>
          <a:p>
            <a:r>
              <a:rPr lang="en-AU"/>
              <a:t>Old vines </a:t>
            </a:r>
          </a:p>
          <a:p>
            <a:r>
              <a:rPr lang="en-AU"/>
              <a:t>First vines -</a:t>
            </a:r>
            <a:endParaRPr lang="en-US"/>
          </a:p>
        </p:txBody>
      </p:sp>
      <p:sp>
        <p:nvSpPr>
          <p:cNvPr id="4" name="Slide Number Placeholder 3">
            <a:extLst>
              <a:ext uri="{FF2B5EF4-FFF2-40B4-BE49-F238E27FC236}">
                <a16:creationId xmlns:a16="http://schemas.microsoft.com/office/drawing/2014/main" id="{C5099DB2-5F3A-BEE4-C71F-B8D2E8CA01EC}"/>
              </a:ext>
            </a:extLst>
          </p:cNvPr>
          <p:cNvSpPr>
            <a:spLocks noGrp="1"/>
          </p:cNvSpPr>
          <p:nvPr>
            <p:ph type="sldNum" sz="quarter" idx="5"/>
          </p:nvPr>
        </p:nvSpPr>
        <p:spPr/>
        <p:txBody>
          <a:bodyPr/>
          <a:lstStyle/>
          <a:p>
            <a:fld id="{C8CAF07B-88B1-40ED-9A21-D99161D5F8F5}" type="slidenum">
              <a:rPr lang="en-US" smtClean="0"/>
              <a:t>4</a:t>
            </a:fld>
            <a:endParaRPr lang="en-US"/>
          </a:p>
        </p:txBody>
      </p:sp>
    </p:spTree>
    <p:extLst>
      <p:ext uri="{BB962C8B-B14F-4D97-AF65-F5344CB8AC3E}">
        <p14:creationId xmlns:p14="http://schemas.microsoft.com/office/powerpoint/2010/main" val="2465992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0B6DC-3C01-3C79-77D1-9CFB90D86A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928B20-833E-9BB1-1FBF-83B55886F2B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F4C350F7-0BB2-D508-4AF8-A76ED152BAFD}"/>
              </a:ext>
            </a:extLst>
          </p:cNvPr>
          <p:cNvSpPr>
            <a:spLocks noGrp="1"/>
          </p:cNvSpPr>
          <p:nvPr>
            <p:ph type="body" idx="1"/>
          </p:nvPr>
        </p:nvSpPr>
        <p:spPr/>
        <p:txBody>
          <a:bodyPr/>
          <a:lstStyle/>
          <a:p>
            <a:r>
              <a:rPr lang="en-AU"/>
              <a:t>Old vines </a:t>
            </a:r>
          </a:p>
          <a:p>
            <a:r>
              <a:rPr lang="en-AU"/>
              <a:t>First vines -</a:t>
            </a:r>
            <a:endParaRPr lang="en-US"/>
          </a:p>
        </p:txBody>
      </p:sp>
      <p:sp>
        <p:nvSpPr>
          <p:cNvPr id="4" name="Slide Number Placeholder 3">
            <a:extLst>
              <a:ext uri="{FF2B5EF4-FFF2-40B4-BE49-F238E27FC236}">
                <a16:creationId xmlns:a16="http://schemas.microsoft.com/office/drawing/2014/main" id="{C5099DB2-5F3A-BEE4-C71F-B8D2E8CA01EC}"/>
              </a:ext>
            </a:extLst>
          </p:cNvPr>
          <p:cNvSpPr>
            <a:spLocks noGrp="1"/>
          </p:cNvSpPr>
          <p:nvPr>
            <p:ph type="sldNum" sz="quarter" idx="5"/>
          </p:nvPr>
        </p:nvSpPr>
        <p:spPr/>
        <p:txBody>
          <a:bodyPr/>
          <a:lstStyle/>
          <a:p>
            <a:fld id="{C8CAF07B-88B1-40ED-9A21-D99161D5F8F5}" type="slidenum">
              <a:rPr lang="en-US" smtClean="0"/>
              <a:t>5</a:t>
            </a:fld>
            <a:endParaRPr lang="en-US"/>
          </a:p>
        </p:txBody>
      </p:sp>
    </p:spTree>
    <p:extLst>
      <p:ext uri="{BB962C8B-B14F-4D97-AF65-F5344CB8AC3E}">
        <p14:creationId xmlns:p14="http://schemas.microsoft.com/office/powerpoint/2010/main" val="1019264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9461B-66F5-BD09-36EC-1B25C350DF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EB894-8B73-6A60-E1B4-70657B08B51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EC3C223-3CDB-1988-EFF4-9A16DA7E313F}"/>
              </a:ext>
            </a:extLst>
          </p:cNvPr>
          <p:cNvSpPr>
            <a:spLocks noGrp="1"/>
          </p:cNvSpPr>
          <p:nvPr>
            <p:ph type="body" idx="1"/>
          </p:nvPr>
        </p:nvSpPr>
        <p:spPr/>
        <p:txBody>
          <a:bodyPr/>
          <a:lstStyle/>
          <a:p>
            <a:r>
              <a:rPr lang="en-AU"/>
              <a:t>Old vines </a:t>
            </a:r>
          </a:p>
          <a:p>
            <a:r>
              <a:rPr lang="en-AU"/>
              <a:t>First vines -</a:t>
            </a:r>
            <a:endParaRPr lang="en-US"/>
          </a:p>
        </p:txBody>
      </p:sp>
      <p:sp>
        <p:nvSpPr>
          <p:cNvPr id="4" name="Slide Number Placeholder 3">
            <a:extLst>
              <a:ext uri="{FF2B5EF4-FFF2-40B4-BE49-F238E27FC236}">
                <a16:creationId xmlns:a16="http://schemas.microsoft.com/office/drawing/2014/main" id="{37F426EB-8C48-64C3-822C-23DA69982025}"/>
              </a:ext>
            </a:extLst>
          </p:cNvPr>
          <p:cNvSpPr>
            <a:spLocks noGrp="1"/>
          </p:cNvSpPr>
          <p:nvPr>
            <p:ph type="sldNum" sz="quarter" idx="5"/>
          </p:nvPr>
        </p:nvSpPr>
        <p:spPr/>
        <p:txBody>
          <a:bodyPr/>
          <a:lstStyle/>
          <a:p>
            <a:fld id="{C8CAF07B-88B1-40ED-9A21-D99161D5F8F5}" type="slidenum">
              <a:rPr lang="en-US" smtClean="0"/>
              <a:t>9</a:t>
            </a:fld>
            <a:endParaRPr lang="en-US"/>
          </a:p>
        </p:txBody>
      </p:sp>
    </p:spTree>
    <p:extLst>
      <p:ext uri="{BB962C8B-B14F-4D97-AF65-F5344CB8AC3E}">
        <p14:creationId xmlns:p14="http://schemas.microsoft.com/office/powerpoint/2010/main" val="726326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9461B-66F5-BD09-36EC-1B25C350DF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EB894-8B73-6A60-E1B4-70657B08B51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EC3C223-3CDB-1988-EFF4-9A16DA7E313F}"/>
              </a:ext>
            </a:extLst>
          </p:cNvPr>
          <p:cNvSpPr>
            <a:spLocks noGrp="1"/>
          </p:cNvSpPr>
          <p:nvPr>
            <p:ph type="body" idx="1"/>
          </p:nvPr>
        </p:nvSpPr>
        <p:spPr/>
        <p:txBody>
          <a:bodyPr/>
          <a:lstStyle/>
          <a:p>
            <a:r>
              <a:rPr lang="en-AU"/>
              <a:t>Old vines </a:t>
            </a:r>
          </a:p>
          <a:p>
            <a:r>
              <a:rPr lang="en-AU"/>
              <a:t>First vines -</a:t>
            </a:r>
            <a:endParaRPr lang="en-US"/>
          </a:p>
        </p:txBody>
      </p:sp>
      <p:sp>
        <p:nvSpPr>
          <p:cNvPr id="4" name="Slide Number Placeholder 3">
            <a:extLst>
              <a:ext uri="{FF2B5EF4-FFF2-40B4-BE49-F238E27FC236}">
                <a16:creationId xmlns:a16="http://schemas.microsoft.com/office/drawing/2014/main" id="{37F426EB-8C48-64C3-822C-23DA69982025}"/>
              </a:ext>
            </a:extLst>
          </p:cNvPr>
          <p:cNvSpPr>
            <a:spLocks noGrp="1"/>
          </p:cNvSpPr>
          <p:nvPr>
            <p:ph type="sldNum" sz="quarter" idx="5"/>
          </p:nvPr>
        </p:nvSpPr>
        <p:spPr/>
        <p:txBody>
          <a:bodyPr/>
          <a:lstStyle/>
          <a:p>
            <a:fld id="{C8CAF07B-88B1-40ED-9A21-D99161D5F8F5}" type="slidenum">
              <a:rPr lang="en-US" smtClean="0"/>
              <a:t>10</a:t>
            </a:fld>
            <a:endParaRPr lang="en-US"/>
          </a:p>
        </p:txBody>
      </p:sp>
    </p:spTree>
    <p:extLst>
      <p:ext uri="{BB962C8B-B14F-4D97-AF65-F5344CB8AC3E}">
        <p14:creationId xmlns:p14="http://schemas.microsoft.com/office/powerpoint/2010/main" val="24262346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CCEE6-D41D-1AFE-3AC3-1EC37C1295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B3BFF4-828A-D749-F518-0994A7C8B95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C895851-50C7-85B9-ED8B-132472757F00}"/>
              </a:ext>
            </a:extLst>
          </p:cNvPr>
          <p:cNvSpPr>
            <a:spLocks noGrp="1"/>
          </p:cNvSpPr>
          <p:nvPr>
            <p:ph type="body" idx="1"/>
          </p:nvPr>
        </p:nvSpPr>
        <p:spPr/>
        <p:txBody>
          <a:bodyPr/>
          <a:lstStyle/>
          <a:p>
            <a:r>
              <a:rPr lang="en-AU"/>
              <a:t>Old vines </a:t>
            </a:r>
          </a:p>
          <a:p>
            <a:r>
              <a:rPr lang="en-AU"/>
              <a:t>First vines -</a:t>
            </a:r>
            <a:endParaRPr lang="en-US"/>
          </a:p>
        </p:txBody>
      </p:sp>
      <p:sp>
        <p:nvSpPr>
          <p:cNvPr id="4" name="Slide Number Placeholder 3">
            <a:extLst>
              <a:ext uri="{FF2B5EF4-FFF2-40B4-BE49-F238E27FC236}">
                <a16:creationId xmlns:a16="http://schemas.microsoft.com/office/drawing/2014/main" id="{A4FA1543-D453-70D6-30EA-19B4C479F9F6}"/>
              </a:ext>
            </a:extLst>
          </p:cNvPr>
          <p:cNvSpPr>
            <a:spLocks noGrp="1"/>
          </p:cNvSpPr>
          <p:nvPr>
            <p:ph type="sldNum" sz="quarter" idx="5"/>
          </p:nvPr>
        </p:nvSpPr>
        <p:spPr/>
        <p:txBody>
          <a:bodyPr/>
          <a:lstStyle/>
          <a:p>
            <a:fld id="{C8CAF07B-88B1-40ED-9A21-D99161D5F8F5}" type="slidenum">
              <a:rPr lang="en-US" smtClean="0"/>
              <a:t>25</a:t>
            </a:fld>
            <a:endParaRPr lang="en-US"/>
          </a:p>
        </p:txBody>
      </p:sp>
    </p:spTree>
    <p:extLst>
      <p:ext uri="{BB962C8B-B14F-4D97-AF65-F5344CB8AC3E}">
        <p14:creationId xmlns:p14="http://schemas.microsoft.com/office/powerpoint/2010/main" val="1107851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CCEE6-D41D-1AFE-3AC3-1EC37C1295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B3BFF4-828A-D749-F518-0994A7C8B95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C895851-50C7-85B9-ED8B-132472757F00}"/>
              </a:ext>
            </a:extLst>
          </p:cNvPr>
          <p:cNvSpPr>
            <a:spLocks noGrp="1"/>
          </p:cNvSpPr>
          <p:nvPr>
            <p:ph type="body" idx="1"/>
          </p:nvPr>
        </p:nvSpPr>
        <p:spPr/>
        <p:txBody>
          <a:bodyPr/>
          <a:lstStyle/>
          <a:p>
            <a:r>
              <a:rPr lang="en-AU"/>
              <a:t>Old vines </a:t>
            </a:r>
          </a:p>
          <a:p>
            <a:r>
              <a:rPr lang="en-AU"/>
              <a:t>First vines -</a:t>
            </a:r>
            <a:endParaRPr lang="en-US"/>
          </a:p>
        </p:txBody>
      </p:sp>
      <p:sp>
        <p:nvSpPr>
          <p:cNvPr id="4" name="Slide Number Placeholder 3">
            <a:extLst>
              <a:ext uri="{FF2B5EF4-FFF2-40B4-BE49-F238E27FC236}">
                <a16:creationId xmlns:a16="http://schemas.microsoft.com/office/drawing/2014/main" id="{A4FA1543-D453-70D6-30EA-19B4C479F9F6}"/>
              </a:ext>
            </a:extLst>
          </p:cNvPr>
          <p:cNvSpPr>
            <a:spLocks noGrp="1"/>
          </p:cNvSpPr>
          <p:nvPr>
            <p:ph type="sldNum" sz="quarter" idx="5"/>
          </p:nvPr>
        </p:nvSpPr>
        <p:spPr/>
        <p:txBody>
          <a:bodyPr/>
          <a:lstStyle/>
          <a:p>
            <a:fld id="{C8CAF07B-88B1-40ED-9A21-D99161D5F8F5}" type="slidenum">
              <a:rPr lang="en-US" smtClean="0"/>
              <a:t>26</a:t>
            </a:fld>
            <a:endParaRPr lang="en-US"/>
          </a:p>
        </p:txBody>
      </p:sp>
    </p:spTree>
    <p:extLst>
      <p:ext uri="{BB962C8B-B14F-4D97-AF65-F5344CB8AC3E}">
        <p14:creationId xmlns:p14="http://schemas.microsoft.com/office/powerpoint/2010/main" val="6383707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a:lvl1pPr>
          </a:lstStyle>
          <a:p>
            <a:endParaRPr lang="en-US"/>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018115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a:lvl1pPr>
          </a:lstStyle>
          <a:p>
            <a:endParaRPr lang="en-US"/>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kern="1200" smtClean="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388842"/>
            <a:ext cx="6169315" cy="6083199"/>
          </a:xfrm>
          <a:solidFill>
            <a:schemeClr val="bg1">
              <a:lumMod val="85000"/>
            </a:schemeClr>
          </a:solidFill>
        </p:spPr>
        <p:txBody>
          <a:bodyPr anchor="ctr" anchorCtr="0"/>
          <a:lstStyle>
            <a:lvl1pPr marL="0" indent="0" algn="ctr">
              <a:buNone/>
              <a:defRPr/>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a:solidFill>
                  <a:schemeClr val="bg1"/>
                </a:solidFill>
              </a:defRPr>
            </a:lvl1pPr>
          </a:lstStyle>
          <a:p>
            <a:r>
              <a:rPr lang="en-US"/>
              <a:t>Click to edit Master title style</a:t>
            </a:r>
            <a:endParaRPr lang="en-AU"/>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842725" y="976423"/>
            <a:ext cx="4105121" cy="5495616"/>
          </a:xfrm>
        </p:spPr>
        <p:txBody>
          <a:bodyPr/>
          <a:lstStyle>
            <a:lvl1pPr marL="0" indent="0">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127271579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407988" y="1049203"/>
            <a:ext cx="6158452" cy="1325562"/>
          </a:xfrm>
        </p:spPr>
        <p:txBody>
          <a:bodyPr/>
          <a:lstStyle>
            <a:lvl1pPr>
              <a:defRPr>
                <a:solidFill>
                  <a:schemeClr val="bg1"/>
                </a:solidFill>
              </a:defRPr>
            </a:lvl1pPr>
          </a:lstStyle>
          <a:p>
            <a:r>
              <a:rPr lang="en-US"/>
              <a:t>Click to edit Master title style</a:t>
            </a:r>
            <a:endParaRPr lang="en-AU"/>
          </a:p>
        </p:txBody>
      </p:sp>
    </p:spTree>
    <p:extLst>
      <p:ext uri="{BB962C8B-B14F-4D97-AF65-F5344CB8AC3E}">
        <p14:creationId xmlns:p14="http://schemas.microsoft.com/office/powerpoint/2010/main" val="420039087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a:solidFill>
                  <a:schemeClr val="accent1"/>
                </a:solidFill>
              </a:defRPr>
            </a:lvl1pPr>
          </a:lstStyle>
          <a:p>
            <a:r>
              <a:rPr lang="en-GB"/>
              <a:t>Click to edit Master title style</a:t>
            </a:r>
            <a:endParaRPr lang="en-US"/>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a:lvl1pPr>
          </a:lstStyle>
          <a:p>
            <a:endParaRPr lang="en-US"/>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a:lvl1pPr>
            <a:lvl2pPr marL="163305" indent="0">
              <a:buNone/>
              <a:defRPr/>
            </a:lvl2pPr>
            <a:lvl3pPr marL="326609" indent="0">
              <a:buNone/>
              <a:defRPr/>
            </a:lvl3pPr>
            <a:lvl4pPr marL="489914" indent="0">
              <a:buNone/>
              <a:defRPr/>
            </a:lvl4pPr>
            <a:lvl5pPr marL="653219"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a:lvl1pPr>
            <a:lvl2pPr marL="163305" indent="0">
              <a:buFontTx/>
              <a:buNone/>
              <a:defRPr/>
            </a:lvl2pPr>
            <a:lvl3pPr marL="326609" indent="0">
              <a:buFontTx/>
              <a:buNone/>
              <a:defRPr/>
            </a:lvl3pPr>
            <a:lvl4pPr marL="489914" indent="0">
              <a:buFontTx/>
              <a:buNone/>
              <a:defRPr/>
            </a:lvl4pPr>
            <a:lvl5pPr marL="653219"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4026418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mn-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mn-lt"/>
                <a:ea typeface="Inter Display" panose="02000503000000020004" pitchFamily="2" charset="0"/>
                <a:cs typeface="Inter Display" panose="02000503000000020004" pitchFamily="2" charset="0"/>
              </a:defRPr>
            </a:lvl1pPr>
          </a:lstStyle>
          <a:p>
            <a:r>
              <a:rPr lang="en-AU"/>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mn-lt"/>
                <a:ea typeface="Inter Display" panose="02000503000000020004" pitchFamily="2" charset="0"/>
                <a:cs typeface="Inter Display" panose="02000503000000020004" pitchFamily="2" charset="0"/>
              </a:defRPr>
            </a:lvl1pPr>
          </a:lstStyle>
          <a:p>
            <a:endParaRPr lang="en-AU"/>
          </a:p>
        </p:txBody>
      </p:sp>
    </p:spTree>
    <p:extLst>
      <p:ext uri="{BB962C8B-B14F-4D97-AF65-F5344CB8AC3E}">
        <p14:creationId xmlns:p14="http://schemas.microsoft.com/office/powerpoint/2010/main" val="142393634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48146209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a:solidFill>
                  <a:schemeClr val="accent1"/>
                </a:solidFill>
              </a:defRPr>
            </a:lvl1pPr>
          </a:lstStyle>
          <a:p>
            <a:r>
              <a:rPr lang="en-US"/>
              <a:t>Click to edit Master title style</a:t>
            </a:r>
            <a:endParaRPr lang="en-AU"/>
          </a:p>
        </p:txBody>
      </p:sp>
      <p:sp>
        <p:nvSpPr>
          <p:cNvPr id="5" name="Text Placeholder 4">
            <a:extLst>
              <a:ext uri="{FF2B5EF4-FFF2-40B4-BE49-F238E27FC236}">
                <a16:creationId xmlns:a16="http://schemas.microsoft.com/office/drawing/2014/main" id="{9A7D96D8-D0DE-455F-8473-3B88D86D1600}"/>
              </a:ext>
            </a:extLst>
          </p:cNvPr>
          <p:cNvSpPr>
            <a:spLocks noGrp="1"/>
          </p:cNvSpPr>
          <p:nvPr>
            <p:ph type="body" sz="quarter" idx="10"/>
          </p:nvPr>
        </p:nvSpPr>
        <p:spPr>
          <a:xfrm>
            <a:off x="6842725" y="976423"/>
            <a:ext cx="4105121" cy="5495616"/>
          </a:xfrm>
        </p:spPr>
        <p:txBody>
          <a:bodyPr/>
          <a:lstStyle>
            <a:lvl1pPr marL="0" indent="0">
              <a:buClr>
                <a:schemeClr val="accent1"/>
              </a:buClr>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63016686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43F944C6-6AE1-9AF4-451B-08D094D1A38B}"/>
              </a:ext>
            </a:extLst>
          </p:cNvPr>
          <p:cNvSpPr>
            <a:spLocks noGrp="1"/>
          </p:cNvSpPr>
          <p:nvPr>
            <p:ph type="title"/>
          </p:nvPr>
        </p:nvSpPr>
        <p:spPr>
          <a:xfrm>
            <a:off x="1635760" y="3780025"/>
            <a:ext cx="4105121" cy="1325562"/>
          </a:xfrm>
        </p:spPr>
        <p:txBody>
          <a:bodyPr/>
          <a:lstStyle>
            <a:lvl1pPr>
              <a:defRPr sz="2400">
                <a:solidFill>
                  <a:schemeClr val="accent1"/>
                </a:solidFill>
              </a:defRPr>
            </a:lvl1pPr>
          </a:lstStyle>
          <a:p>
            <a:r>
              <a:rPr lang="en-US"/>
              <a:t>Click to edit Master title style</a:t>
            </a:r>
            <a:endParaRPr lang="en-AU"/>
          </a:p>
        </p:txBody>
      </p:sp>
      <p:sp>
        <p:nvSpPr>
          <p:cNvPr id="6" name="Text Placeholder 4">
            <a:extLst>
              <a:ext uri="{FF2B5EF4-FFF2-40B4-BE49-F238E27FC236}">
                <a16:creationId xmlns:a16="http://schemas.microsoft.com/office/drawing/2014/main" id="{F0E45908-0F8D-56C9-5500-3F35A651C8A9}"/>
              </a:ext>
            </a:extLst>
          </p:cNvPr>
          <p:cNvSpPr>
            <a:spLocks noGrp="1"/>
          </p:cNvSpPr>
          <p:nvPr>
            <p:ph type="body" sz="quarter" idx="10"/>
          </p:nvPr>
        </p:nvSpPr>
        <p:spPr>
          <a:xfrm>
            <a:off x="1635760" y="4442806"/>
            <a:ext cx="4105121" cy="1461301"/>
          </a:xfrm>
        </p:spPr>
        <p:txBody>
          <a:bodyPr/>
          <a:lstStyle>
            <a:lvl1pPr marL="0" indent="0">
              <a:buClr>
                <a:schemeClr val="accent1"/>
              </a:buClr>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407988" y="0"/>
            <a:ext cx="3943350" cy="2800350"/>
          </a:xfrm>
        </p:spPr>
        <p:txBody>
          <a:bodyPr/>
          <a:lstStyle>
            <a:lvl1pPr marL="0" indent="0">
              <a:buFont typeface="Arial" panose="020B0604020202020204" pitchFamily="34" charset="0"/>
              <a:buNone/>
              <a:defRPr/>
            </a:lvl1pPr>
          </a:lstStyle>
          <a:p>
            <a:endParaRPr lang="en-US"/>
          </a:p>
        </p:txBody>
      </p:sp>
    </p:spTree>
    <p:extLst>
      <p:ext uri="{BB962C8B-B14F-4D97-AF65-F5344CB8AC3E}">
        <p14:creationId xmlns:p14="http://schemas.microsoft.com/office/powerpoint/2010/main" val="340044568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410406" y="365126"/>
            <a:ext cx="11371189" cy="1325562"/>
          </a:xfrm>
          <a:prstGeom prst="rect">
            <a:avLst/>
          </a:prstGeom>
        </p:spPr>
        <p:txBody>
          <a:bodyPr vert="horz" lIns="0" tIns="0" rIns="0" bIns="0" rtlCol="0" anchor="t" anchorCtr="0">
            <a:no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410406" y="1825625"/>
            <a:ext cx="11371189"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fld id="{42169B3B-8761-4204-AA5A-11BC84B55C93}" type="datetimeFigureOut">
              <a:rPr lang="en-AU" smtClean="0"/>
              <a:t>24/3/2025</a:t>
            </a:fld>
            <a:endParaRPr lang="en-AU"/>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endParaRPr lang="en-AU"/>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fld id="{E6316B6A-336A-44FF-82DA-A4D1594FA055}" type="slidenum">
              <a:rPr lang="en-AU" smtClean="0"/>
              <a:t>‹#›</a:t>
            </a:fld>
            <a:endParaRPr lang="en-AU"/>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56" r:id="rId3"/>
    <p:sldLayoutId id="2147483664" r:id="rId4"/>
    <p:sldLayoutId id="2147483660" r:id="rId5"/>
    <p:sldLayoutId id="2147483659" r:id="rId6"/>
    <p:sldLayoutId id="2147483665" r:id="rId7"/>
    <p:sldLayoutId id="2147483657" r:id="rId8"/>
    <p:sldLayoutId id="2147483655" r:id="rId9"/>
    <p:sldLayoutId id="2147483663" r:id="rId10"/>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1.xml"/><Relationship Id="rId4" Type="http://schemas.openxmlformats.org/officeDocument/2006/relationships/image" Target="../media/image15.svg"/></Relationships>
</file>

<file path=ppt/slides/_rels/slide1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1.emf"/><Relationship Id="rId1" Type="http://schemas.openxmlformats.org/officeDocument/2006/relationships/slideLayout" Target="../slideLayouts/slideLayout9.xml"/><Relationship Id="rId4" Type="http://schemas.openxmlformats.org/officeDocument/2006/relationships/image" Target="../media/image15.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21.emf"/></Relationships>
</file>

<file path=ppt/slides/_rels/slide6.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2"/>
          <a:srcRect t="20722" b="20722"/>
          <a:stretch/>
        </p:blipFill>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a:xfrm>
            <a:off x="593733" y="1685214"/>
            <a:ext cx="11306346" cy="990300"/>
          </a:xfrm>
        </p:spPr>
        <p:txBody>
          <a:bodyPr/>
          <a:lstStyle/>
          <a:p>
            <a:r>
              <a:rPr lang="en-US" sz="4600" dirty="0">
                <a:solidFill>
                  <a:schemeClr val="accent2"/>
                </a:solidFill>
                <a:latin typeface="Neue Haas Grotesk Text Pro" panose="020B0504020202020204" pitchFamily="34" charset="77"/>
              </a:rPr>
              <a:t>AUSTRALIA’S </a:t>
            </a:r>
            <a:r>
              <a:rPr lang="en-US" sz="4600" dirty="0">
                <a:latin typeface="Neue Haas Grotesk Text Pro" panose="020B0504020202020204" pitchFamily="34" charset="77"/>
              </a:rPr>
              <a:t>ALTERNATIVE VARIETIES</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a:latin typeface="Inter Display" panose="02000503000000020004" pitchFamily="2"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11575" y="5839548"/>
            <a:ext cx="12283454" cy="1041602"/>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072D0A-07A9-4EC0-5BFC-C5C7D4A5778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A5A25C7-E096-8325-6366-052BE7FF7022}"/>
              </a:ext>
            </a:extLst>
          </p:cNvPr>
          <p:cNvSpPr txBox="1">
            <a:spLocks/>
          </p:cNvSpPr>
          <p:nvPr/>
        </p:nvSpPr>
        <p:spPr>
          <a:xfrm>
            <a:off x="6959600" y="3172761"/>
            <a:ext cx="4625834" cy="1536928"/>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17"/>
              </a:spcBef>
              <a:spcAft>
                <a:spcPts val="315"/>
              </a:spcAft>
              <a:buNone/>
            </a:pPr>
            <a:r>
              <a:rPr lang="en-AU" sz="1600" dirty="0">
                <a:effectLst/>
                <a:latin typeface="Neue Haas Grotesk Text Pro" panose="020B0504020202020204" pitchFamily="34" charset="77"/>
              </a:rPr>
              <a:t>Australia’s independent scientific research body, the CSIRO (Commonwealth Scientific and Industrial Research Organisation), has created brand-new wine varieties that are suited to Australia’s growing conditions: </a:t>
            </a:r>
          </a:p>
          <a:p>
            <a:pPr>
              <a:spcBef>
                <a:spcPts val="217"/>
              </a:spcBef>
              <a:spcAft>
                <a:spcPts val="315"/>
              </a:spcAft>
            </a:pPr>
            <a:r>
              <a:rPr lang="en-AU" sz="1600" dirty="0" err="1">
                <a:effectLst/>
                <a:latin typeface="Neue Haas Grotesk Text Pro" panose="020B0504020202020204" pitchFamily="34" charset="77"/>
              </a:rPr>
              <a:t>Cienna</a:t>
            </a:r>
            <a:r>
              <a:rPr lang="en-AU" sz="1600" dirty="0">
                <a:effectLst/>
                <a:latin typeface="Neue Haas Grotesk Text Pro" panose="020B0504020202020204" pitchFamily="34" charset="77"/>
              </a:rPr>
              <a:t> </a:t>
            </a:r>
          </a:p>
          <a:p>
            <a:pPr>
              <a:spcBef>
                <a:spcPts val="217"/>
              </a:spcBef>
              <a:spcAft>
                <a:spcPts val="315"/>
              </a:spcAft>
            </a:pPr>
            <a:r>
              <a:rPr lang="en-AU" sz="1600" dirty="0" err="1">
                <a:effectLst/>
                <a:latin typeface="Neue Haas Grotesk Text Pro" panose="020B0504020202020204" pitchFamily="34" charset="77"/>
              </a:rPr>
              <a:t>Tarrango</a:t>
            </a:r>
            <a:r>
              <a:rPr lang="en-AU" sz="1600" dirty="0">
                <a:effectLst/>
                <a:latin typeface="Neue Haas Grotesk Text Pro" panose="020B0504020202020204" pitchFamily="34" charset="77"/>
              </a:rPr>
              <a:t> </a:t>
            </a:r>
          </a:p>
          <a:p>
            <a:pPr>
              <a:spcBef>
                <a:spcPts val="217"/>
              </a:spcBef>
              <a:spcAft>
                <a:spcPts val="315"/>
              </a:spcAft>
            </a:pPr>
            <a:r>
              <a:rPr lang="en-AU" sz="1600" dirty="0">
                <a:effectLst/>
                <a:latin typeface="Neue Haas Grotesk Text Pro" panose="020B0504020202020204" pitchFamily="34" charset="77"/>
              </a:rPr>
              <a:t>Mystique </a:t>
            </a:r>
          </a:p>
          <a:p>
            <a:pPr>
              <a:spcBef>
                <a:spcPts val="217"/>
              </a:spcBef>
              <a:spcAft>
                <a:spcPts val="315"/>
              </a:spcAft>
            </a:pPr>
            <a:r>
              <a:rPr lang="en-AU" sz="1600" dirty="0" err="1">
                <a:effectLst/>
                <a:latin typeface="Neue Haas Grotesk Text Pro" panose="020B0504020202020204" pitchFamily="34" charset="77"/>
              </a:rPr>
              <a:t>Rubienne</a:t>
            </a:r>
            <a:r>
              <a:rPr lang="en-AU" sz="1600" dirty="0">
                <a:effectLst/>
                <a:latin typeface="Neue Haas Grotesk Text Pro" panose="020B0504020202020204" pitchFamily="34" charset="77"/>
              </a:rPr>
              <a:t> </a:t>
            </a:r>
          </a:p>
          <a:p>
            <a:pPr>
              <a:spcBef>
                <a:spcPts val="217"/>
              </a:spcBef>
              <a:spcAft>
                <a:spcPts val="315"/>
              </a:spcAft>
            </a:pPr>
            <a:r>
              <a:rPr lang="en-AU" sz="1600" dirty="0" err="1">
                <a:effectLst/>
                <a:latin typeface="Neue Haas Grotesk Text Pro" panose="020B0504020202020204" pitchFamily="34" charset="77"/>
              </a:rPr>
              <a:t>Taminga</a:t>
            </a:r>
            <a:r>
              <a:rPr lang="en-AU" sz="1600" dirty="0">
                <a:effectLst/>
                <a:latin typeface="Neue Haas Grotesk Text Pro" panose="020B0504020202020204" pitchFamily="34" charset="77"/>
              </a:rPr>
              <a:t> </a:t>
            </a:r>
          </a:p>
          <a:p>
            <a:pPr>
              <a:spcBef>
                <a:spcPts val="217"/>
              </a:spcBef>
              <a:spcAft>
                <a:spcPts val="315"/>
              </a:spcAft>
            </a:pPr>
            <a:r>
              <a:rPr lang="en-AU" sz="1600" dirty="0">
                <a:effectLst/>
                <a:latin typeface="Neue Haas Grotesk Text Pro" panose="020B0504020202020204" pitchFamily="34" charset="77"/>
              </a:rPr>
              <a:t>Tyrian</a:t>
            </a:r>
          </a:p>
        </p:txBody>
      </p:sp>
      <p:pic>
        <p:nvPicPr>
          <p:cNvPr id="3" name="Picture 2">
            <a:extLst>
              <a:ext uri="{FF2B5EF4-FFF2-40B4-BE49-F238E27FC236}">
                <a16:creationId xmlns:a16="http://schemas.microsoft.com/office/drawing/2014/main" id="{CB5C410B-411C-6393-B77F-F9A10436DCB7}"/>
              </a:ext>
            </a:extLst>
          </p:cNvPr>
          <p:cNvPicPr>
            <a:picLocks noChangeAspect="1"/>
          </p:cNvPicPr>
          <p:nvPr/>
        </p:nvPicPr>
        <p:blipFill>
          <a:blip r:embed="rId3"/>
          <a:srcRect l="22758" r="17119"/>
          <a:stretch/>
        </p:blipFill>
        <p:spPr>
          <a:xfrm>
            <a:off x="0" y="0"/>
            <a:ext cx="6096000" cy="6858000"/>
          </a:xfrm>
          <a:prstGeom prst="rect">
            <a:avLst/>
          </a:prstGeom>
        </p:spPr>
      </p:pic>
      <p:sp>
        <p:nvSpPr>
          <p:cNvPr id="10" name="Title 2">
            <a:extLst>
              <a:ext uri="{FF2B5EF4-FFF2-40B4-BE49-F238E27FC236}">
                <a16:creationId xmlns:a16="http://schemas.microsoft.com/office/drawing/2014/main" id="{B9EBFE7C-7133-8CF1-D49F-3E1B7975DF29}"/>
              </a:ext>
            </a:extLst>
          </p:cNvPr>
          <p:cNvSpPr txBox="1">
            <a:spLocks/>
          </p:cNvSpPr>
          <p:nvPr/>
        </p:nvSpPr>
        <p:spPr>
          <a:xfrm>
            <a:off x="6959600" y="368300"/>
            <a:ext cx="4706882"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50000"/>
              </a:lnSpc>
            </a:pPr>
            <a:r>
              <a:rPr lang="en-US" sz="3000" dirty="0">
                <a:latin typeface="Neue Haas Grotesk Text Pro" panose="020B0504020202020204" pitchFamily="34" charset="77"/>
              </a:rPr>
              <a:t>FUN FACT</a:t>
            </a:r>
          </a:p>
          <a:p>
            <a:r>
              <a:rPr lang="en-US" sz="5400" dirty="0">
                <a:solidFill>
                  <a:schemeClr val="accent1"/>
                </a:solidFill>
                <a:latin typeface="Neue Haas Grotesk Text Pro" panose="020B0504020202020204" pitchFamily="34" charset="77"/>
              </a:rPr>
              <a:t>BRAND-NEW WINE GRAPES</a:t>
            </a:r>
          </a:p>
        </p:txBody>
      </p:sp>
    </p:spTree>
    <p:extLst>
      <p:ext uri="{BB962C8B-B14F-4D97-AF65-F5344CB8AC3E}">
        <p14:creationId xmlns:p14="http://schemas.microsoft.com/office/powerpoint/2010/main" val="382866391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DB47586-59C9-BAF0-F103-A2743477837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900900A-54C7-00F2-F559-E48EF39493C8}"/>
              </a:ext>
            </a:extLst>
          </p:cNvPr>
          <p:cNvPicPr>
            <a:picLocks noChangeAspect="1"/>
          </p:cNvPicPr>
          <p:nvPr/>
        </p:nvPicPr>
        <p:blipFill>
          <a:blip r:embed="rId2"/>
          <a:srcRect r="40666"/>
          <a:stretch/>
        </p:blipFill>
        <p:spPr>
          <a:xfrm>
            <a:off x="6096000" y="0"/>
            <a:ext cx="6096000" cy="6858000"/>
          </a:xfrm>
          <a:prstGeom prst="rect">
            <a:avLst/>
          </a:prstGeom>
        </p:spPr>
      </p:pic>
      <p:sp>
        <p:nvSpPr>
          <p:cNvPr id="6" name="object 4">
            <a:extLst>
              <a:ext uri="{FF2B5EF4-FFF2-40B4-BE49-F238E27FC236}">
                <a16:creationId xmlns:a16="http://schemas.microsoft.com/office/drawing/2014/main" id="{67293A70-7355-9925-DD12-EEF45C76BC65}"/>
              </a:ext>
            </a:extLst>
          </p:cNvPr>
          <p:cNvSpPr txBox="1"/>
          <p:nvPr/>
        </p:nvSpPr>
        <p:spPr>
          <a:xfrm>
            <a:off x="407988" y="1649443"/>
            <a:ext cx="6167618" cy="2473240"/>
          </a:xfrm>
          <a:prstGeom prst="rect">
            <a:avLst/>
          </a:prstGeom>
        </p:spPr>
        <p:txBody>
          <a:bodyPr vert="horz" wrap="square" lIns="0" tIns="11521" rIns="0" bIns="0" rtlCol="0">
            <a:noAutofit/>
          </a:bodyPr>
          <a:lstStyle/>
          <a:p>
            <a:pPr defTabSz="829587">
              <a:lnSpc>
                <a:spcPct val="83000"/>
              </a:lnSpc>
              <a:tabLst>
                <a:tab pos="1156236" algn="l"/>
              </a:tabLst>
              <a:defRPr/>
            </a:pPr>
            <a:r>
              <a:rPr lang="en-AU" sz="5400" dirty="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rPr>
              <a:t>WHY ARE ALTERNATIVE VARIETIES </a:t>
            </a:r>
            <a:r>
              <a:rPr lang="en-AU" sz="5400" dirty="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rPr>
              <a:t>THRIVING IN AUSTRALIA?</a:t>
            </a:r>
          </a:p>
        </p:txBody>
      </p:sp>
    </p:spTree>
    <p:extLst>
      <p:ext uri="{BB962C8B-B14F-4D97-AF65-F5344CB8AC3E}">
        <p14:creationId xmlns:p14="http://schemas.microsoft.com/office/powerpoint/2010/main" val="191180499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9724B-F6BD-3C10-567B-38E79A2BBB4A}"/>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42EC0BC-78D5-5377-5C9A-86DDFF731B26}"/>
              </a:ext>
            </a:extLst>
          </p:cNvPr>
          <p:cNvPicPr>
            <a:picLocks noGrp="1" noChangeAspect="1"/>
          </p:cNvPicPr>
          <p:nvPr>
            <p:ph type="pic" sz="quarter" idx="10"/>
          </p:nvPr>
        </p:nvPicPr>
        <p:blipFill>
          <a:blip r:embed="rId2"/>
          <a:srcRect t="7832" b="7832"/>
          <a:stretch/>
        </p:blipFill>
        <p:spPr>
          <a:xfrm>
            <a:off x="0" y="0"/>
            <a:ext cx="12192000" cy="6858000"/>
          </a:xfrm>
        </p:spPr>
      </p:pic>
      <p:sp>
        <p:nvSpPr>
          <p:cNvPr id="2" name="Rectangle 1">
            <a:extLst>
              <a:ext uri="{FF2B5EF4-FFF2-40B4-BE49-F238E27FC236}">
                <a16:creationId xmlns:a16="http://schemas.microsoft.com/office/drawing/2014/main" id="{FBEBEC71-6DBE-0D5B-27B2-448B9A04EDC2}"/>
              </a:ext>
            </a:extLst>
          </p:cNvPr>
          <p:cNvSpPr/>
          <p:nvPr/>
        </p:nvSpPr>
        <p:spPr>
          <a:xfrm>
            <a:off x="0" y="681289"/>
            <a:ext cx="12192000" cy="1608881"/>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8865D2B8-779C-1D11-B971-F5C8EA60B7FB}"/>
              </a:ext>
            </a:extLst>
          </p:cNvPr>
          <p:cNvSpPr>
            <a:spLocks noGrp="1"/>
          </p:cNvSpPr>
          <p:nvPr>
            <p:ph type="title"/>
          </p:nvPr>
        </p:nvSpPr>
        <p:spPr>
          <a:xfrm>
            <a:off x="1039644" y="884364"/>
            <a:ext cx="6344924" cy="1325562"/>
          </a:xfrm>
        </p:spPr>
        <p:txBody>
          <a:bodyPr/>
          <a:lstStyle/>
          <a:p>
            <a:r>
              <a:rPr lang="en-US" sz="5400" dirty="0">
                <a:solidFill>
                  <a:schemeClr val="accent3"/>
                </a:solidFill>
                <a:latin typeface="Neue Haas Grotesk Text Pro" panose="020B0504020202020204" pitchFamily="34" charset="77"/>
              </a:rPr>
              <a:t>Innate sense of </a:t>
            </a:r>
            <a:r>
              <a:rPr lang="en-US" sz="5400" dirty="0">
                <a:solidFill>
                  <a:schemeClr val="accent2"/>
                </a:solidFill>
                <a:latin typeface="Neue Haas Grotesk Text Pro" panose="020B0504020202020204" pitchFamily="34" charset="77"/>
              </a:rPr>
              <a:t>innovation</a:t>
            </a:r>
          </a:p>
        </p:txBody>
      </p:sp>
      <p:sp>
        <p:nvSpPr>
          <p:cNvPr id="4" name="Text Placeholder 3">
            <a:extLst>
              <a:ext uri="{FF2B5EF4-FFF2-40B4-BE49-F238E27FC236}">
                <a16:creationId xmlns:a16="http://schemas.microsoft.com/office/drawing/2014/main" id="{562A5718-2307-4BBE-4913-BDCAEE63632E}"/>
              </a:ext>
            </a:extLst>
          </p:cNvPr>
          <p:cNvSpPr>
            <a:spLocks noGrp="1"/>
          </p:cNvSpPr>
          <p:nvPr>
            <p:ph type="body" sz="quarter" idx="11"/>
          </p:nvPr>
        </p:nvSpPr>
        <p:spPr>
          <a:xfrm>
            <a:off x="7857533" y="1001001"/>
            <a:ext cx="3071124" cy="1209090"/>
          </a:xfrm>
        </p:spPr>
        <p:txBody>
          <a:bodyPr/>
          <a:lstStyle/>
          <a:p>
            <a:pPr>
              <a:buClr>
                <a:schemeClr val="accent3"/>
              </a:buClr>
            </a:pPr>
            <a:r>
              <a:rPr lang="en-AU" dirty="0">
                <a:effectLst/>
                <a:latin typeface="Neue Haas Grotesk Text Pro" panose="020B0504020202020204" pitchFamily="34" charset="77"/>
              </a:rPr>
              <a:t>Creativity and curiosity have driven growers and winemakers to experiment with new varieties.</a:t>
            </a:r>
          </a:p>
        </p:txBody>
      </p:sp>
    </p:spTree>
    <p:extLst>
      <p:ext uri="{BB962C8B-B14F-4D97-AF65-F5344CB8AC3E}">
        <p14:creationId xmlns:p14="http://schemas.microsoft.com/office/powerpoint/2010/main" val="176079124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9724B-F6BD-3C10-567B-38E79A2BBB4A}"/>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42EC0BC-78D5-5377-5C9A-86DDFF731B26}"/>
              </a:ext>
            </a:extLst>
          </p:cNvPr>
          <p:cNvPicPr>
            <a:picLocks noGrp="1" noChangeAspect="1"/>
          </p:cNvPicPr>
          <p:nvPr>
            <p:ph type="pic" sz="quarter" idx="10"/>
          </p:nvPr>
        </p:nvPicPr>
        <p:blipFill>
          <a:blip r:embed="rId2"/>
          <a:srcRect t="12476" b="12476"/>
          <a:stretch/>
        </p:blipFill>
        <p:spPr>
          <a:xfrm>
            <a:off x="0" y="0"/>
            <a:ext cx="12192000" cy="6858000"/>
          </a:xfrm>
        </p:spPr>
      </p:pic>
      <p:sp>
        <p:nvSpPr>
          <p:cNvPr id="2" name="Rectangle 1">
            <a:extLst>
              <a:ext uri="{FF2B5EF4-FFF2-40B4-BE49-F238E27FC236}">
                <a16:creationId xmlns:a16="http://schemas.microsoft.com/office/drawing/2014/main" id="{FBEBEC71-6DBE-0D5B-27B2-448B9A04EDC2}"/>
              </a:ext>
            </a:extLst>
          </p:cNvPr>
          <p:cNvSpPr/>
          <p:nvPr/>
        </p:nvSpPr>
        <p:spPr>
          <a:xfrm>
            <a:off x="0" y="4345196"/>
            <a:ext cx="12192000" cy="1608881"/>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8865D2B8-779C-1D11-B971-F5C8EA60B7FB}"/>
              </a:ext>
            </a:extLst>
          </p:cNvPr>
          <p:cNvSpPr>
            <a:spLocks noGrp="1"/>
          </p:cNvSpPr>
          <p:nvPr>
            <p:ph type="title"/>
          </p:nvPr>
        </p:nvSpPr>
        <p:spPr>
          <a:xfrm>
            <a:off x="1039644" y="4548271"/>
            <a:ext cx="6158452" cy="1325562"/>
          </a:xfrm>
        </p:spPr>
        <p:txBody>
          <a:bodyPr/>
          <a:lstStyle/>
          <a:p>
            <a:r>
              <a:rPr lang="en-US" sz="5400" dirty="0">
                <a:solidFill>
                  <a:schemeClr val="accent4"/>
                </a:solidFill>
                <a:latin typeface="Neue Haas Grotesk Text Pro" panose="020B0504020202020204" pitchFamily="34" charset="77"/>
              </a:rPr>
              <a:t>CLIMATE</a:t>
            </a:r>
            <a:br>
              <a:rPr lang="en-US" sz="5400" dirty="0">
                <a:solidFill>
                  <a:schemeClr val="accent3"/>
                </a:solidFill>
                <a:latin typeface="Neue Haas Grotesk Text Pro" panose="020B0504020202020204" pitchFamily="34" charset="77"/>
              </a:rPr>
            </a:br>
            <a:r>
              <a:rPr lang="en-US" sz="5400" dirty="0">
                <a:solidFill>
                  <a:schemeClr val="accent1"/>
                </a:solidFill>
                <a:latin typeface="Neue Haas Grotesk Text Pro" panose="020B0504020202020204" pitchFamily="34" charset="77"/>
              </a:rPr>
              <a:t>CHANGE</a:t>
            </a:r>
          </a:p>
        </p:txBody>
      </p:sp>
      <p:sp>
        <p:nvSpPr>
          <p:cNvPr id="4" name="Text Placeholder 3">
            <a:extLst>
              <a:ext uri="{FF2B5EF4-FFF2-40B4-BE49-F238E27FC236}">
                <a16:creationId xmlns:a16="http://schemas.microsoft.com/office/drawing/2014/main" id="{562A5718-2307-4BBE-4913-BDCAEE63632E}"/>
              </a:ext>
            </a:extLst>
          </p:cNvPr>
          <p:cNvSpPr>
            <a:spLocks noGrp="1"/>
          </p:cNvSpPr>
          <p:nvPr>
            <p:ph type="body" sz="quarter" idx="11"/>
          </p:nvPr>
        </p:nvSpPr>
        <p:spPr>
          <a:xfrm>
            <a:off x="6880073" y="4664908"/>
            <a:ext cx="3908418" cy="1209090"/>
          </a:xfrm>
        </p:spPr>
        <p:txBody>
          <a:bodyPr/>
          <a:lstStyle/>
          <a:p>
            <a:pPr>
              <a:buClr>
                <a:schemeClr val="accent3"/>
              </a:buClr>
            </a:pPr>
            <a:r>
              <a:rPr lang="en-AU" dirty="0">
                <a:effectLst/>
                <a:latin typeface="Neue Haas Grotesk Text Pro" panose="020B0504020202020204" pitchFamily="34" charset="77"/>
              </a:rPr>
              <a:t>Increasing temperatures and dry spells create a need for new varieties and modern techniques that better suit these conditions.</a:t>
            </a:r>
          </a:p>
        </p:txBody>
      </p:sp>
    </p:spTree>
    <p:extLst>
      <p:ext uri="{BB962C8B-B14F-4D97-AF65-F5344CB8AC3E}">
        <p14:creationId xmlns:p14="http://schemas.microsoft.com/office/powerpoint/2010/main" val="169733523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9724B-F6BD-3C10-567B-38E79A2BBB4A}"/>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42EC0BC-78D5-5377-5C9A-86DDFF731B26}"/>
              </a:ext>
            </a:extLst>
          </p:cNvPr>
          <p:cNvPicPr>
            <a:picLocks noGrp="1" noChangeAspect="1"/>
          </p:cNvPicPr>
          <p:nvPr>
            <p:ph type="pic" sz="quarter" idx="10"/>
          </p:nvPr>
        </p:nvPicPr>
        <p:blipFill>
          <a:blip r:embed="rId2"/>
          <a:srcRect l="10647" t="24568"/>
          <a:stretch/>
        </p:blipFill>
        <p:spPr>
          <a:xfrm>
            <a:off x="0" y="0"/>
            <a:ext cx="12192000" cy="6858000"/>
          </a:xfrm>
        </p:spPr>
      </p:pic>
      <p:sp>
        <p:nvSpPr>
          <p:cNvPr id="2" name="Rectangle 1">
            <a:extLst>
              <a:ext uri="{FF2B5EF4-FFF2-40B4-BE49-F238E27FC236}">
                <a16:creationId xmlns:a16="http://schemas.microsoft.com/office/drawing/2014/main" id="{FBEBEC71-6DBE-0D5B-27B2-448B9A04EDC2}"/>
              </a:ext>
            </a:extLst>
          </p:cNvPr>
          <p:cNvSpPr/>
          <p:nvPr/>
        </p:nvSpPr>
        <p:spPr>
          <a:xfrm>
            <a:off x="0" y="4345196"/>
            <a:ext cx="12192000" cy="1608881"/>
          </a:xfrm>
          <a:prstGeom prst="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8865D2B8-779C-1D11-B971-F5C8EA60B7FB}"/>
              </a:ext>
            </a:extLst>
          </p:cNvPr>
          <p:cNvSpPr>
            <a:spLocks noGrp="1"/>
          </p:cNvSpPr>
          <p:nvPr>
            <p:ph type="title"/>
          </p:nvPr>
        </p:nvSpPr>
        <p:spPr>
          <a:xfrm>
            <a:off x="1039644" y="4548436"/>
            <a:ext cx="6158452" cy="1325562"/>
          </a:xfrm>
        </p:spPr>
        <p:txBody>
          <a:bodyPr/>
          <a:lstStyle/>
          <a:p>
            <a:r>
              <a:rPr lang="en-US" sz="5400" dirty="0" err="1">
                <a:solidFill>
                  <a:schemeClr val="accent2"/>
                </a:solidFill>
                <a:latin typeface="Neue Haas Grotesk Text Pro" panose="020B0504020202020204" pitchFamily="34" charset="77"/>
              </a:rPr>
              <a:t>GLOBALIsATION</a:t>
            </a:r>
            <a:r>
              <a:rPr lang="en-US" sz="5400" dirty="0">
                <a:solidFill>
                  <a:schemeClr val="accent4"/>
                </a:solidFill>
                <a:latin typeface="Neue Haas Grotesk Text Pro" panose="020B0504020202020204" pitchFamily="34" charset="77"/>
              </a:rPr>
              <a:t> </a:t>
            </a:r>
            <a:r>
              <a:rPr lang="en-US" sz="5400" dirty="0">
                <a:solidFill>
                  <a:schemeClr val="accent3"/>
                </a:solidFill>
                <a:latin typeface="Neue Haas Grotesk Text Pro" panose="020B0504020202020204" pitchFamily="34" charset="77"/>
              </a:rPr>
              <a:t>OF WINE</a:t>
            </a:r>
          </a:p>
        </p:txBody>
      </p:sp>
      <p:sp>
        <p:nvSpPr>
          <p:cNvPr id="4" name="Text Placeholder 3">
            <a:extLst>
              <a:ext uri="{FF2B5EF4-FFF2-40B4-BE49-F238E27FC236}">
                <a16:creationId xmlns:a16="http://schemas.microsoft.com/office/drawing/2014/main" id="{562A5718-2307-4BBE-4913-BDCAEE63632E}"/>
              </a:ext>
            </a:extLst>
          </p:cNvPr>
          <p:cNvSpPr>
            <a:spLocks noGrp="1"/>
          </p:cNvSpPr>
          <p:nvPr>
            <p:ph type="body" sz="quarter" idx="11"/>
          </p:nvPr>
        </p:nvSpPr>
        <p:spPr>
          <a:xfrm>
            <a:off x="7460244" y="4592404"/>
            <a:ext cx="3908418" cy="1209090"/>
          </a:xfrm>
        </p:spPr>
        <p:txBody>
          <a:bodyPr/>
          <a:lstStyle/>
          <a:p>
            <a:pPr>
              <a:buClr>
                <a:schemeClr val="accent3"/>
              </a:buClr>
            </a:pPr>
            <a:r>
              <a:rPr lang="en-AU" dirty="0">
                <a:effectLst/>
                <a:latin typeface="Neue Haas Grotesk Text Pro" panose="020B0504020202020204" pitchFamily="34" charset="77"/>
              </a:rPr>
              <a:t>Inspired by new varieties from all over the world, creative winemakers are innovating with their own insights and influences to produce premium wines.</a:t>
            </a:r>
          </a:p>
        </p:txBody>
      </p:sp>
    </p:spTree>
    <p:extLst>
      <p:ext uri="{BB962C8B-B14F-4D97-AF65-F5344CB8AC3E}">
        <p14:creationId xmlns:p14="http://schemas.microsoft.com/office/powerpoint/2010/main" val="11066323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B9AC2-71A1-A791-D344-3DD27B5A2E31}"/>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2DF1297-472C-A595-860D-8C6E9A975798}"/>
              </a:ext>
            </a:extLst>
          </p:cNvPr>
          <p:cNvPicPr>
            <a:picLocks noGrp="1" noChangeAspect="1"/>
          </p:cNvPicPr>
          <p:nvPr>
            <p:ph type="pic" sz="quarter" idx="10"/>
          </p:nvPr>
        </p:nvPicPr>
        <p:blipFill>
          <a:blip r:embed="rId2">
            <a:lum bright="-8000"/>
          </a:blip>
          <a:srcRect t="10200" b="10200"/>
          <a:stretch/>
        </p:blipFill>
        <p:spPr>
          <a:xfrm>
            <a:off x="0" y="0"/>
            <a:ext cx="12192000" cy="6858000"/>
          </a:xfrm>
          <a:noFill/>
        </p:spPr>
      </p:pic>
      <p:sp>
        <p:nvSpPr>
          <p:cNvPr id="3" name="Title 2">
            <a:extLst>
              <a:ext uri="{FF2B5EF4-FFF2-40B4-BE49-F238E27FC236}">
                <a16:creationId xmlns:a16="http://schemas.microsoft.com/office/drawing/2014/main" id="{441D6C25-E073-E910-6590-68BE55E21AEA}"/>
              </a:ext>
            </a:extLst>
          </p:cNvPr>
          <p:cNvSpPr>
            <a:spLocks noGrp="1"/>
          </p:cNvSpPr>
          <p:nvPr>
            <p:ph type="title"/>
          </p:nvPr>
        </p:nvSpPr>
        <p:spPr>
          <a:xfrm>
            <a:off x="407988" y="1887217"/>
            <a:ext cx="6158452" cy="1325562"/>
          </a:xfrm>
        </p:spPr>
        <p:txBody>
          <a:bodyPr/>
          <a:lstStyle/>
          <a:p>
            <a:r>
              <a:rPr lang="en-US" sz="3200" dirty="0">
                <a:solidFill>
                  <a:schemeClr val="accent3"/>
                </a:solidFill>
                <a:latin typeface="Neue Haas Grotesk Text Pro" panose="020B0504020202020204" pitchFamily="34" charset="77"/>
              </a:rPr>
              <a:t>AUSTRALIA’S</a:t>
            </a:r>
            <a:r>
              <a:rPr lang="en-US" dirty="0">
                <a:latin typeface="Neue Haas Grotesk Text Pro" panose="020B0504020202020204" pitchFamily="34" charset="77"/>
              </a:rPr>
              <a:t> </a:t>
            </a:r>
            <a:br>
              <a:rPr lang="en-US" dirty="0">
                <a:latin typeface="Neue Haas Grotesk Text Pro" panose="020B0504020202020204" pitchFamily="34" charset="77"/>
              </a:rPr>
            </a:br>
            <a:r>
              <a:rPr lang="en-US" sz="5400" dirty="0">
                <a:latin typeface="Neue Haas Grotesk Text Pro" panose="020B0504020202020204" pitchFamily="34" charset="77"/>
              </a:rPr>
              <a:t>NOTABLE alternative varieties</a:t>
            </a:r>
          </a:p>
        </p:txBody>
      </p:sp>
    </p:spTree>
    <p:extLst>
      <p:ext uri="{BB962C8B-B14F-4D97-AF65-F5344CB8AC3E}">
        <p14:creationId xmlns:p14="http://schemas.microsoft.com/office/powerpoint/2010/main" val="88167435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753827" y="3002232"/>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1512286" y="1436776"/>
            <a:ext cx="1655524" cy="1655524"/>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85"/>
              </a:spcBef>
              <a:spcAft>
                <a:spcPts val="240"/>
              </a:spcAft>
            </a:pPr>
            <a:r>
              <a:rPr lang="en-AU" sz="11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PLANTED IN ITALY’S LIGURIA REGION, SARDINIA AND CORSICA</a:t>
            </a:r>
            <a:endParaRPr lang="en-AU" sz="11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en-US" sz="5400" dirty="0">
                <a:solidFill>
                  <a:schemeClr val="accent2"/>
                </a:solidFill>
                <a:latin typeface="Neue Haas Grotesk Text Pro" panose="020B0504020202020204" pitchFamily="34" charset="77"/>
              </a:rPr>
              <a:t>VERMENTINO</a:t>
            </a:r>
          </a:p>
        </p:txBody>
      </p:sp>
      <p:sp>
        <p:nvSpPr>
          <p:cNvPr id="16" name="object 58">
            <a:extLst>
              <a:ext uri="{FF2B5EF4-FFF2-40B4-BE49-F238E27FC236}">
                <a16:creationId xmlns:a16="http://schemas.microsoft.com/office/drawing/2014/main" id="{B46CC802-77EB-C09D-AFD9-FC95B382B0AC}"/>
              </a:ext>
            </a:extLst>
          </p:cNvPr>
          <p:cNvSpPr txBox="1"/>
          <p:nvPr/>
        </p:nvSpPr>
        <p:spPr>
          <a:xfrm>
            <a:off x="9172594" y="2845180"/>
            <a:ext cx="2560692" cy="2115323"/>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Delicate nose and long, fresh palate </a:t>
            </a:r>
          </a:p>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Doesn’t need oak treatment to boost its flavours or fill out its palate </a:t>
            </a:r>
          </a:p>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Ranges from fresh to textural</a:t>
            </a:r>
          </a:p>
        </p:txBody>
      </p:sp>
      <p:sp>
        <p:nvSpPr>
          <p:cNvPr id="20" name="object 58">
            <a:extLst>
              <a:ext uri="{FF2B5EF4-FFF2-40B4-BE49-F238E27FC236}">
                <a16:creationId xmlns:a16="http://schemas.microsoft.com/office/drawing/2014/main" id="{0CE4ADEA-0858-AEA7-1896-CEE85700FBD5}"/>
              </a:ext>
            </a:extLst>
          </p:cNvPr>
          <p:cNvSpPr txBox="1"/>
          <p:nvPr/>
        </p:nvSpPr>
        <p:spPr>
          <a:xfrm>
            <a:off x="6833229" y="566345"/>
            <a:ext cx="4927690" cy="1740861"/>
          </a:xfrm>
          <a:prstGeom prst="rect">
            <a:avLst/>
          </a:prstGeom>
        </p:spPr>
        <p:txBody>
          <a:bodyPr vert="horz" wrap="square" lIns="0" tIns="17145" rIns="0" bIns="0" rtlCol="0" anchor="b" anchorCtr="0">
            <a:spAutoFit/>
          </a:bodyPr>
          <a:lstStyle/>
          <a:p>
            <a:pPr>
              <a:spcBef>
                <a:spcPts val="158"/>
              </a:spcBef>
              <a:spcAft>
                <a:spcPts val="638"/>
              </a:spcAft>
            </a:pPr>
            <a:r>
              <a:rPr lang="en-AU" sz="2800" b="1" i="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rPr>
              <a:t>Thrives in the warmth of McLaren Vale with its proximity to the coast – similar to the Liguria region</a:t>
            </a:r>
          </a:p>
        </p:txBody>
      </p:sp>
      <p:cxnSp>
        <p:nvCxnSpPr>
          <p:cNvPr id="22" name="Straight Connector 21">
            <a:extLst>
              <a:ext uri="{FF2B5EF4-FFF2-40B4-BE49-F238E27FC236}">
                <a16:creationId xmlns:a16="http://schemas.microsoft.com/office/drawing/2014/main" id="{426C32AB-0B4E-DE3E-C289-579E81A5A4F9}"/>
              </a:ext>
            </a:extLst>
          </p:cNvPr>
          <p:cNvCxnSpPr/>
          <p:nvPr/>
        </p:nvCxnSpPr>
        <p:spPr>
          <a:xfrm>
            <a:off x="6438900" y="4002124"/>
            <a:ext cx="2324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763" r="3763"/>
          <a:stretch/>
        </p:blipFill>
        <p:spPr>
          <a:xfrm>
            <a:off x="5259103"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7" y="3908540"/>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VERMENTINO</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7352676" y="2862267"/>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STYLES</a:t>
            </a:r>
          </a:p>
        </p:txBody>
      </p:sp>
      <p:cxnSp>
        <p:nvCxnSpPr>
          <p:cNvPr id="27" name="Straight Connector 26">
            <a:extLst>
              <a:ext uri="{FF2B5EF4-FFF2-40B4-BE49-F238E27FC236}">
                <a16:creationId xmlns:a16="http://schemas.microsoft.com/office/drawing/2014/main" id="{012C8CA4-2CCD-42BB-8BE3-B3FF97BE74C6}"/>
              </a:ext>
            </a:extLst>
          </p:cNvPr>
          <p:cNvCxnSpPr>
            <a:cxnSpLocks/>
          </p:cNvCxnSpPr>
          <p:nvPr/>
        </p:nvCxnSpPr>
        <p:spPr>
          <a:xfrm>
            <a:off x="3884623" y="4336644"/>
            <a:ext cx="142575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A3EF9157-2177-F20A-8E2D-6F80C0F4F061}"/>
              </a:ext>
            </a:extLst>
          </p:cNvPr>
          <p:cNvCxnSpPr>
            <a:cxnSpLocks/>
          </p:cNvCxnSpPr>
          <p:nvPr/>
        </p:nvCxnSpPr>
        <p:spPr>
          <a:xfrm flipV="1">
            <a:off x="2344336" y="3143419"/>
            <a:ext cx="0" cy="36283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bject 58">
            <a:extLst>
              <a:ext uri="{FF2B5EF4-FFF2-40B4-BE49-F238E27FC236}">
                <a16:creationId xmlns:a16="http://schemas.microsoft.com/office/drawing/2014/main" id="{002B460F-DDD6-EBD1-D611-9DECC3EEF3E2}"/>
              </a:ext>
            </a:extLst>
          </p:cNvPr>
          <p:cNvSpPr txBox="1"/>
          <p:nvPr/>
        </p:nvSpPr>
        <p:spPr>
          <a:xfrm>
            <a:off x="1035373" y="3616512"/>
            <a:ext cx="2724326" cy="1066318"/>
          </a:xfrm>
          <a:prstGeom prst="rect">
            <a:avLst/>
          </a:prstGeom>
        </p:spPr>
        <p:txBody>
          <a:bodyPr vert="horz" wrap="square" lIns="0" tIns="17145" rIns="0" bIns="0" rtlCol="0" anchor="t" anchorCtr="0">
            <a:spAutoFit/>
          </a:bodyPr>
          <a:lstStyle/>
          <a:p>
            <a:pPr algn="ctr">
              <a:spcBef>
                <a:spcPts val="150"/>
              </a:spcBef>
              <a:spcAft>
                <a:spcPts val="315"/>
              </a:spcAft>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SIMILAR BODY</a:t>
            </a:r>
          </a:p>
          <a:p>
            <a:pPr algn="ctr">
              <a:spcBef>
                <a:spcPts val="150"/>
              </a:spcBef>
              <a:spcAft>
                <a:spcPts val="315"/>
              </a:spcAft>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and firm acid profile to Sauvignon Blanc; similar crisp texture to Pinot Grigio</a:t>
            </a:r>
          </a:p>
        </p:txBody>
      </p:sp>
      <p:sp>
        <p:nvSpPr>
          <p:cNvPr id="3" name="object 58">
            <a:extLst>
              <a:ext uri="{FF2B5EF4-FFF2-40B4-BE49-F238E27FC236}">
                <a16:creationId xmlns:a16="http://schemas.microsoft.com/office/drawing/2014/main" id="{1FA3D6DC-ED65-EF26-821D-8654CB686D4B}"/>
              </a:ext>
            </a:extLst>
          </p:cNvPr>
          <p:cNvSpPr txBox="1"/>
          <p:nvPr/>
        </p:nvSpPr>
        <p:spPr>
          <a:xfrm>
            <a:off x="7258083" y="3747246"/>
            <a:ext cx="1040741" cy="509755"/>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FOOD PAIRING</a:t>
            </a:r>
          </a:p>
        </p:txBody>
      </p:sp>
      <p:cxnSp>
        <p:nvCxnSpPr>
          <p:cNvPr id="4" name="Straight Connector 3">
            <a:extLst>
              <a:ext uri="{FF2B5EF4-FFF2-40B4-BE49-F238E27FC236}">
                <a16:creationId xmlns:a16="http://schemas.microsoft.com/office/drawing/2014/main" id="{5E22CBEE-521E-2B88-31C1-76B652181984}"/>
              </a:ext>
            </a:extLst>
          </p:cNvPr>
          <p:cNvCxnSpPr>
            <a:cxnSpLocks/>
          </p:cNvCxnSpPr>
          <p:nvPr/>
        </p:nvCxnSpPr>
        <p:spPr>
          <a:xfrm flipV="1">
            <a:off x="8757303" y="4013675"/>
            <a:ext cx="0" cy="140335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bject 58">
            <a:extLst>
              <a:ext uri="{FF2B5EF4-FFF2-40B4-BE49-F238E27FC236}">
                <a16:creationId xmlns:a16="http://schemas.microsoft.com/office/drawing/2014/main" id="{C45648E3-B29A-D4CF-5CD5-6DE390C84D81}"/>
              </a:ext>
            </a:extLst>
          </p:cNvPr>
          <p:cNvSpPr txBox="1"/>
          <p:nvPr/>
        </p:nvSpPr>
        <p:spPr>
          <a:xfrm>
            <a:off x="7258083" y="5498477"/>
            <a:ext cx="3651821" cy="1002197"/>
          </a:xfrm>
          <a:prstGeom prst="rect">
            <a:avLst/>
          </a:prstGeom>
        </p:spPr>
        <p:txBody>
          <a:bodyPr vert="horz" wrap="square" lIns="0" tIns="17145" rIns="0" bIns="0" rtlCol="0" anchor="ctr" anchorCtr="0">
            <a:spAutoFit/>
          </a:bodyPr>
          <a:lstStyle/>
          <a:p>
            <a:pPr>
              <a:spcBef>
                <a:spcPts val="150"/>
              </a:spcBef>
              <a:spcAft>
                <a:spcPts val="315"/>
              </a:spcAft>
              <a:buClr>
                <a:schemeClr val="bg2"/>
              </a:buCl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Styles with more weight and texture make a good match for medium-weight dishes Can stand up to rich fish, other seafood and white meats</a:t>
            </a:r>
          </a:p>
        </p:txBody>
      </p:sp>
      <p:cxnSp>
        <p:nvCxnSpPr>
          <p:cNvPr id="14" name="Straight Connector 13">
            <a:extLst>
              <a:ext uri="{FF2B5EF4-FFF2-40B4-BE49-F238E27FC236}">
                <a16:creationId xmlns:a16="http://schemas.microsoft.com/office/drawing/2014/main" id="{78420B7E-823C-6243-6315-153A43AE340C}"/>
              </a:ext>
            </a:extLst>
          </p:cNvPr>
          <p:cNvCxnSpPr>
            <a:cxnSpLocks/>
          </p:cNvCxnSpPr>
          <p:nvPr/>
        </p:nvCxnSpPr>
        <p:spPr>
          <a:xfrm>
            <a:off x="3569313" y="5755541"/>
            <a:ext cx="174106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 name="object 58">
            <a:extLst>
              <a:ext uri="{FF2B5EF4-FFF2-40B4-BE49-F238E27FC236}">
                <a16:creationId xmlns:a16="http://schemas.microsoft.com/office/drawing/2014/main" id="{E4BFA3D8-80C2-4DBC-DD10-B821FEBBDEFD}"/>
              </a:ext>
            </a:extLst>
          </p:cNvPr>
          <p:cNvSpPr txBox="1"/>
          <p:nvPr/>
        </p:nvSpPr>
        <p:spPr>
          <a:xfrm>
            <a:off x="811083" y="5377553"/>
            <a:ext cx="2561206" cy="755976"/>
          </a:xfrm>
          <a:prstGeom prst="rect">
            <a:avLst/>
          </a:prstGeom>
        </p:spPr>
        <p:txBody>
          <a:bodyPr vert="horz" wrap="square" lIns="0" tIns="17145" rIns="0" bIns="0" rtlCol="0" anchor="t" anchorCtr="0">
            <a:spAutoFit/>
          </a:bodyPr>
          <a:lstStyle/>
          <a:p>
            <a:pPr algn="r">
              <a:spcBef>
                <a:spcPts val="150"/>
              </a:spcBef>
              <a:spcAft>
                <a:spcPts val="315"/>
              </a:spcAft>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Sauvignon Blanc drinkers love its dry body, acidity and food friendliness</a:t>
            </a:r>
          </a:p>
        </p:txBody>
      </p:sp>
    </p:spTree>
    <p:extLst>
      <p:ext uri="{BB962C8B-B14F-4D97-AF65-F5344CB8AC3E}">
        <p14:creationId xmlns:p14="http://schemas.microsoft.com/office/powerpoint/2010/main" val="121655615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id="{576BE157-7D11-DD5A-1B38-48AAD5625894}"/>
              </a:ext>
            </a:extLst>
          </p:cNvPr>
          <p:cNvCxnSpPr/>
          <p:nvPr/>
        </p:nvCxnSpPr>
        <p:spPr>
          <a:xfrm>
            <a:off x="2828382" y="3736803"/>
            <a:ext cx="29501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E571AC46-7925-14F2-A34C-824C46EA7176}"/>
              </a:ext>
            </a:extLst>
          </p:cNvPr>
          <p:cNvCxnSpPr>
            <a:cxnSpLocks/>
          </p:cNvCxnSpPr>
          <p:nvPr/>
        </p:nvCxnSpPr>
        <p:spPr>
          <a:xfrm flipV="1">
            <a:off x="2828382" y="3335983"/>
            <a:ext cx="0" cy="41126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descr="A close up of a bottle&#10;&#10;Description automatically generated">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t="4472" b="4762"/>
          <a:stretch>
            <a:fillRect/>
          </a:stretch>
        </p:blipFill>
        <p:spPr>
          <a:xfrm>
            <a:off x="5157922"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38806" y="4037603"/>
            <a:ext cx="4652237" cy="360676"/>
          </a:xfrm>
          <a:prstGeom prst="rect">
            <a:avLst/>
          </a:prstGeom>
        </p:spPr>
        <p:txBody>
          <a:bodyPr vert="horz" wrap="square" lIns="0" tIns="12065" rIns="0" bIns="0" rtlCol="0">
            <a:spAutoFit/>
          </a:bodyPr>
          <a:lstStyle/>
          <a:p>
            <a:pPr algn="ctr" defTabSz="914453">
              <a:lnSpc>
                <a:spcPct val="80000"/>
              </a:lnSpc>
              <a:spcBef>
                <a:spcPct val="0"/>
              </a:spcBef>
            </a:pPr>
            <a:r>
              <a:rPr lang="en-AU" sz="28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GRÜNER VELTLINER</a:t>
            </a:r>
          </a:p>
        </p:txBody>
      </p:sp>
      <p:sp>
        <p:nvSpPr>
          <p:cNvPr id="3" name="object 58">
            <a:extLst>
              <a:ext uri="{FF2B5EF4-FFF2-40B4-BE49-F238E27FC236}">
                <a16:creationId xmlns:a16="http://schemas.microsoft.com/office/drawing/2014/main" id="{051C3059-4A70-9C7D-0CAD-436F648C1DA0}"/>
              </a:ext>
            </a:extLst>
          </p:cNvPr>
          <p:cNvSpPr txBox="1"/>
          <p:nvPr/>
        </p:nvSpPr>
        <p:spPr>
          <a:xfrm>
            <a:off x="1173037" y="2230472"/>
            <a:ext cx="3261899" cy="1002197"/>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CLONES WERE IMPORTED FROM AUSTRIA BY ADELAIDE HILLS’ HAHNDORF HILL WINERY IN 2006–2009 </a:t>
            </a:r>
          </a:p>
        </p:txBody>
      </p:sp>
      <p:sp>
        <p:nvSpPr>
          <p:cNvPr id="6" name="object 58">
            <a:extLst>
              <a:ext uri="{FF2B5EF4-FFF2-40B4-BE49-F238E27FC236}">
                <a16:creationId xmlns:a16="http://schemas.microsoft.com/office/drawing/2014/main" id="{52179E2A-02E2-9262-C89B-B2D8F98B159D}"/>
              </a:ext>
            </a:extLst>
          </p:cNvPr>
          <p:cNvSpPr txBox="1"/>
          <p:nvPr/>
        </p:nvSpPr>
        <p:spPr>
          <a:xfrm>
            <a:off x="6699591" y="881721"/>
            <a:ext cx="4421356" cy="879087"/>
          </a:xfrm>
          <a:prstGeom prst="rect">
            <a:avLst/>
          </a:prstGeom>
        </p:spPr>
        <p:txBody>
          <a:bodyPr vert="horz" wrap="square" lIns="0" tIns="17145" rIns="0" bIns="0" rtlCol="0" anchor="b" anchorCtr="0">
            <a:spAutoFit/>
          </a:bodyPr>
          <a:lstStyle/>
          <a:p>
            <a:pPr>
              <a:spcBef>
                <a:spcPts val="158"/>
              </a:spcBef>
              <a:spcAft>
                <a:spcPts val="638"/>
              </a:spcAft>
            </a:pPr>
            <a:r>
              <a:rPr lang="en-AU" sz="2800" b="1" i="1" dirty="0">
                <a:solidFill>
                  <a:schemeClr val="accent4"/>
                </a:solidFill>
                <a:effectLst/>
                <a:latin typeface="Neue Haas Grotesk Text Pro" panose="020B0504020202020204" pitchFamily="34" charset="77"/>
                <a:ea typeface="Inter Display" panose="02000503000000020004" pitchFamily="2" charset="0"/>
                <a:cs typeface="Inter Display" panose="02000503000000020004" pitchFamily="2" charset="0"/>
              </a:rPr>
              <a:t>Austria’s most planted variety</a:t>
            </a:r>
          </a:p>
        </p:txBody>
      </p:sp>
      <p:sp>
        <p:nvSpPr>
          <p:cNvPr id="8" name="Title 7">
            <a:extLst>
              <a:ext uri="{FF2B5EF4-FFF2-40B4-BE49-F238E27FC236}">
                <a16:creationId xmlns:a16="http://schemas.microsoft.com/office/drawing/2014/main" id="{76603D5C-33A0-C6CB-C732-DDDB5F676EC3}"/>
              </a:ext>
            </a:extLst>
          </p:cNvPr>
          <p:cNvSpPr>
            <a:spLocks noGrp="1"/>
          </p:cNvSpPr>
          <p:nvPr>
            <p:ph type="title"/>
          </p:nvPr>
        </p:nvSpPr>
        <p:spPr>
          <a:xfrm>
            <a:off x="410407" y="365126"/>
            <a:ext cx="3941275" cy="1325562"/>
          </a:xfrm>
        </p:spPr>
        <p:txBody>
          <a:bodyPr/>
          <a:lstStyle/>
          <a:p>
            <a:r>
              <a:rPr lang="en-AU" sz="5400" dirty="0">
                <a:latin typeface="Neue Haas Grotesk Text Pro" panose="020B0504020202020204" pitchFamily="34" charset="77"/>
              </a:rPr>
              <a:t>Grüner </a:t>
            </a:r>
            <a:br>
              <a:rPr lang="en-AU" sz="5400" dirty="0">
                <a:latin typeface="Neue Haas Grotesk Text Pro" panose="020B0504020202020204" pitchFamily="34" charset="77"/>
              </a:rPr>
            </a:br>
            <a:r>
              <a:rPr lang="en-AU" sz="5400" dirty="0">
                <a:latin typeface="Neue Haas Grotesk Text Pro" panose="020B0504020202020204" pitchFamily="34" charset="77"/>
              </a:rPr>
              <a:t>Veltliner</a:t>
            </a:r>
          </a:p>
        </p:txBody>
      </p:sp>
      <p:cxnSp>
        <p:nvCxnSpPr>
          <p:cNvPr id="12" name="Straight Connector 11">
            <a:extLst>
              <a:ext uri="{FF2B5EF4-FFF2-40B4-BE49-F238E27FC236}">
                <a16:creationId xmlns:a16="http://schemas.microsoft.com/office/drawing/2014/main" id="{4886A394-30D5-72C7-78D9-B913EFE723DD}"/>
              </a:ext>
            </a:extLst>
          </p:cNvPr>
          <p:cNvCxnSpPr>
            <a:cxnSpLocks/>
          </p:cNvCxnSpPr>
          <p:nvPr/>
        </p:nvCxnSpPr>
        <p:spPr>
          <a:xfrm>
            <a:off x="6753827" y="3002232"/>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object 58">
            <a:extLst>
              <a:ext uri="{FF2B5EF4-FFF2-40B4-BE49-F238E27FC236}">
                <a16:creationId xmlns:a16="http://schemas.microsoft.com/office/drawing/2014/main" id="{20F043B0-2BAF-41B5-35C6-A60E29445B0F}"/>
              </a:ext>
            </a:extLst>
          </p:cNvPr>
          <p:cNvSpPr txBox="1"/>
          <p:nvPr/>
        </p:nvSpPr>
        <p:spPr>
          <a:xfrm>
            <a:off x="9156083" y="2230773"/>
            <a:ext cx="2560692" cy="2051203"/>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accent4"/>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Natural acidity and citrus fruit flavours make it aromatic and refreshing </a:t>
            </a:r>
          </a:p>
          <a:p>
            <a:pPr marL="285750" indent="-285750">
              <a:spcBef>
                <a:spcPts val="150"/>
              </a:spcBef>
              <a:spcAft>
                <a:spcPts val="315"/>
              </a:spcAft>
              <a:buClr>
                <a:schemeClr val="accent4"/>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Adelaide Hills Grüner balances freshness and minerality with fruit character</a:t>
            </a:r>
          </a:p>
        </p:txBody>
      </p:sp>
      <p:sp>
        <p:nvSpPr>
          <p:cNvPr id="15" name="object 58">
            <a:extLst>
              <a:ext uri="{FF2B5EF4-FFF2-40B4-BE49-F238E27FC236}">
                <a16:creationId xmlns:a16="http://schemas.microsoft.com/office/drawing/2014/main" id="{1A5AC9B4-E900-C342-5589-AD25DFDC5CCF}"/>
              </a:ext>
            </a:extLst>
          </p:cNvPr>
          <p:cNvSpPr txBox="1"/>
          <p:nvPr/>
        </p:nvSpPr>
        <p:spPr>
          <a:xfrm>
            <a:off x="7352676" y="2862267"/>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STYLES</a:t>
            </a:r>
          </a:p>
        </p:txBody>
      </p:sp>
      <p:cxnSp>
        <p:nvCxnSpPr>
          <p:cNvPr id="17" name="Straight Connector 16">
            <a:extLst>
              <a:ext uri="{FF2B5EF4-FFF2-40B4-BE49-F238E27FC236}">
                <a16:creationId xmlns:a16="http://schemas.microsoft.com/office/drawing/2014/main" id="{24EF3884-FC5A-9CA9-81C6-DEFA8CE2C45B}"/>
              </a:ext>
            </a:extLst>
          </p:cNvPr>
          <p:cNvCxnSpPr>
            <a:cxnSpLocks/>
          </p:cNvCxnSpPr>
          <p:nvPr/>
        </p:nvCxnSpPr>
        <p:spPr>
          <a:xfrm>
            <a:off x="6999890" y="4002124"/>
            <a:ext cx="17631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 name="object 58">
            <a:extLst>
              <a:ext uri="{FF2B5EF4-FFF2-40B4-BE49-F238E27FC236}">
                <a16:creationId xmlns:a16="http://schemas.microsoft.com/office/drawing/2014/main" id="{A8979C98-A929-C8DC-0D07-EC9FB186DDFB}"/>
              </a:ext>
            </a:extLst>
          </p:cNvPr>
          <p:cNvSpPr txBox="1"/>
          <p:nvPr/>
        </p:nvSpPr>
        <p:spPr>
          <a:xfrm>
            <a:off x="7258083" y="3747246"/>
            <a:ext cx="1040741" cy="509755"/>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FOOD PAIRING</a:t>
            </a:r>
          </a:p>
        </p:txBody>
      </p:sp>
      <p:cxnSp>
        <p:nvCxnSpPr>
          <p:cNvPr id="20" name="Straight Connector 19">
            <a:extLst>
              <a:ext uri="{FF2B5EF4-FFF2-40B4-BE49-F238E27FC236}">
                <a16:creationId xmlns:a16="http://schemas.microsoft.com/office/drawing/2014/main" id="{83C0A76B-DBC1-392A-E137-73C58C401E03}"/>
              </a:ext>
            </a:extLst>
          </p:cNvPr>
          <p:cNvCxnSpPr>
            <a:cxnSpLocks/>
          </p:cNvCxnSpPr>
          <p:nvPr/>
        </p:nvCxnSpPr>
        <p:spPr>
          <a:xfrm flipV="1">
            <a:off x="8757303" y="4013675"/>
            <a:ext cx="0" cy="100606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object 58">
            <a:extLst>
              <a:ext uri="{FF2B5EF4-FFF2-40B4-BE49-F238E27FC236}">
                <a16:creationId xmlns:a16="http://schemas.microsoft.com/office/drawing/2014/main" id="{6590FC6C-2D28-7E7D-366B-E07E8E2B71F2}"/>
              </a:ext>
            </a:extLst>
          </p:cNvPr>
          <p:cNvSpPr txBox="1"/>
          <p:nvPr/>
        </p:nvSpPr>
        <p:spPr>
          <a:xfrm>
            <a:off x="7166357" y="5042100"/>
            <a:ext cx="3651821" cy="1312539"/>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accent4"/>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Its spicy, peppery quality makes it a great match with spicy Asian dishes</a:t>
            </a:r>
          </a:p>
          <a:p>
            <a:pPr marL="285750" indent="-285750">
              <a:spcBef>
                <a:spcPts val="150"/>
              </a:spcBef>
              <a:spcAft>
                <a:spcPts val="315"/>
              </a:spcAft>
              <a:buClr>
                <a:schemeClr val="accent4"/>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Styles with textural richness can stand up to rich ingredients such as salmon</a:t>
            </a:r>
          </a:p>
        </p:txBody>
      </p:sp>
      <p:cxnSp>
        <p:nvCxnSpPr>
          <p:cNvPr id="26" name="Straight Connector 25">
            <a:extLst>
              <a:ext uri="{FF2B5EF4-FFF2-40B4-BE49-F238E27FC236}">
                <a16:creationId xmlns:a16="http://schemas.microsoft.com/office/drawing/2014/main" id="{BB46C06A-F0E3-5A65-A2B7-E4CF388F0401}"/>
              </a:ext>
            </a:extLst>
          </p:cNvPr>
          <p:cNvCxnSpPr>
            <a:cxnSpLocks/>
          </p:cNvCxnSpPr>
          <p:nvPr/>
        </p:nvCxnSpPr>
        <p:spPr>
          <a:xfrm flipV="1">
            <a:off x="3799538" y="3733275"/>
            <a:ext cx="0" cy="52372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object 58">
            <a:extLst>
              <a:ext uri="{FF2B5EF4-FFF2-40B4-BE49-F238E27FC236}">
                <a16:creationId xmlns:a16="http://schemas.microsoft.com/office/drawing/2014/main" id="{00174725-D7C6-4253-D5A9-D994AAC9412C}"/>
              </a:ext>
            </a:extLst>
          </p:cNvPr>
          <p:cNvSpPr txBox="1"/>
          <p:nvPr/>
        </p:nvSpPr>
        <p:spPr>
          <a:xfrm>
            <a:off x="2554729" y="4303765"/>
            <a:ext cx="2489618" cy="1066318"/>
          </a:xfrm>
          <a:prstGeom prst="rect">
            <a:avLst/>
          </a:prstGeom>
        </p:spPr>
        <p:txBody>
          <a:bodyPr vert="horz" wrap="square" lIns="0" tIns="17145" rIns="0" bIns="0" rtlCol="0" anchor="ctr" anchorCtr="0">
            <a:spAutoFit/>
          </a:bodyPr>
          <a:lstStyle/>
          <a:p>
            <a:pPr algn="ctr">
              <a:spcBef>
                <a:spcPts val="150"/>
              </a:spcBef>
              <a:spcAft>
                <a:spcPts val="315"/>
              </a:spcAft>
              <a:buClr>
                <a:schemeClr val="accent4"/>
              </a:buClr>
            </a:pPr>
            <a:r>
              <a:rPr lang="en-AU" sz="1600" b="1"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ADELAIDE HILLS </a:t>
            </a:r>
          </a:p>
          <a:p>
            <a:pPr algn="ctr">
              <a:spcBef>
                <a:spcPts val="150"/>
              </a:spcBef>
              <a:spcAft>
                <a:spcPts val="315"/>
              </a:spcAft>
              <a:buClr>
                <a:schemeClr val="accent4"/>
              </a:buCl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does well due to high diurnal temperature variation, similar to Austria</a:t>
            </a:r>
          </a:p>
        </p:txBody>
      </p:sp>
    </p:spTree>
    <p:extLst>
      <p:ext uri="{BB962C8B-B14F-4D97-AF65-F5344CB8AC3E}">
        <p14:creationId xmlns:p14="http://schemas.microsoft.com/office/powerpoint/2010/main" val="226207316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753827" y="3002232"/>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2792889" y="1436776"/>
            <a:ext cx="1655524" cy="1655524"/>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85"/>
              </a:spcBef>
              <a:spcAft>
                <a:spcPts val="240"/>
              </a:spcAft>
            </a:pPr>
            <a:r>
              <a:rPr lang="en-AU" sz="11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FIANO COMES FROM CAMPANIA IN SOUTHERN ITALY AND SICILY</a:t>
            </a:r>
            <a:endParaRPr lang="en-AU" sz="11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 name="Title 1">
            <a:extLst>
              <a:ext uri="{FF2B5EF4-FFF2-40B4-BE49-F238E27FC236}">
                <a16:creationId xmlns:a16="http://schemas.microsoft.com/office/drawing/2014/main" id="{5390CD91-2C0A-B629-3656-B5797CE4E3EC}"/>
              </a:ext>
            </a:extLst>
          </p:cNvPr>
          <p:cNvSpPr>
            <a:spLocks noGrp="1"/>
          </p:cNvSpPr>
          <p:nvPr>
            <p:ph type="title"/>
          </p:nvPr>
        </p:nvSpPr>
        <p:spPr>
          <a:xfrm>
            <a:off x="529493" y="536744"/>
            <a:ext cx="5685593" cy="1325562"/>
          </a:xfrm>
        </p:spPr>
        <p:txBody>
          <a:bodyPr/>
          <a:lstStyle/>
          <a:p>
            <a:r>
              <a:rPr lang="en-US" sz="5400" dirty="0">
                <a:solidFill>
                  <a:schemeClr val="accent2"/>
                </a:solidFill>
                <a:latin typeface="Neue Haas Grotesk Text Pro" panose="020B0504020202020204" pitchFamily="34" charset="77"/>
              </a:rPr>
              <a:t>FIANO</a:t>
            </a:r>
          </a:p>
        </p:txBody>
      </p:sp>
      <p:sp>
        <p:nvSpPr>
          <p:cNvPr id="16" name="object 58">
            <a:extLst>
              <a:ext uri="{FF2B5EF4-FFF2-40B4-BE49-F238E27FC236}">
                <a16:creationId xmlns:a16="http://schemas.microsoft.com/office/drawing/2014/main" id="{B46CC802-77EB-C09D-AFD9-FC95B382B0AC}"/>
              </a:ext>
            </a:extLst>
          </p:cNvPr>
          <p:cNvSpPr txBox="1"/>
          <p:nvPr/>
        </p:nvSpPr>
        <p:spPr>
          <a:xfrm>
            <a:off x="9131840" y="2665428"/>
            <a:ext cx="2655442" cy="2297424"/>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Wine show entries are in two classes: “Light and Fresh”, and “Full-bodied and Textural” </a:t>
            </a:r>
          </a:p>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Flavours range from lemon and grapefruit through to peach, hazelnut and apricot</a:t>
            </a:r>
          </a:p>
        </p:txBody>
      </p:sp>
      <p:sp>
        <p:nvSpPr>
          <p:cNvPr id="20" name="object 58">
            <a:extLst>
              <a:ext uri="{FF2B5EF4-FFF2-40B4-BE49-F238E27FC236}">
                <a16:creationId xmlns:a16="http://schemas.microsoft.com/office/drawing/2014/main" id="{0CE4ADEA-0858-AEA7-1896-CEE85700FBD5}"/>
              </a:ext>
            </a:extLst>
          </p:cNvPr>
          <p:cNvSpPr txBox="1"/>
          <p:nvPr/>
        </p:nvSpPr>
        <p:spPr>
          <a:xfrm>
            <a:off x="503597" y="3493364"/>
            <a:ext cx="4927690" cy="1125308"/>
          </a:xfrm>
          <a:prstGeom prst="rect">
            <a:avLst/>
          </a:prstGeom>
        </p:spPr>
        <p:txBody>
          <a:bodyPr vert="horz" wrap="square" lIns="0" tIns="17145" rIns="0" bIns="0" rtlCol="0" anchor="b" anchorCtr="0">
            <a:spAutoFit/>
          </a:bodyPr>
          <a:lstStyle/>
          <a:p>
            <a:pPr>
              <a:spcBef>
                <a:spcPts val="158"/>
              </a:spcBef>
              <a:spcAft>
                <a:spcPts val="638"/>
              </a:spcAft>
            </a:pPr>
            <a:r>
              <a:rPr lang="en-AU" sz="2400" b="1" i="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rPr>
              <a:t>With its small berries and low yields, it has a natural propensity for premium production</a:t>
            </a:r>
          </a:p>
        </p:txBody>
      </p:sp>
      <p:cxnSp>
        <p:nvCxnSpPr>
          <p:cNvPr id="22" name="Straight Connector 21">
            <a:extLst>
              <a:ext uri="{FF2B5EF4-FFF2-40B4-BE49-F238E27FC236}">
                <a16:creationId xmlns:a16="http://schemas.microsoft.com/office/drawing/2014/main" id="{426C32AB-0B4E-DE3E-C289-579E81A5A4F9}"/>
              </a:ext>
            </a:extLst>
          </p:cNvPr>
          <p:cNvCxnSpPr/>
          <p:nvPr/>
        </p:nvCxnSpPr>
        <p:spPr>
          <a:xfrm>
            <a:off x="6438900" y="4002124"/>
            <a:ext cx="2324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763" r="3763"/>
          <a:stretch/>
        </p:blipFill>
        <p:spPr>
          <a:xfrm>
            <a:off x="5259103"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7" y="3908540"/>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FIANO</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7352676" y="2862267"/>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STYLES</a:t>
            </a:r>
          </a:p>
        </p:txBody>
      </p:sp>
      <p:cxnSp>
        <p:nvCxnSpPr>
          <p:cNvPr id="27" name="Straight Connector 26">
            <a:extLst>
              <a:ext uri="{FF2B5EF4-FFF2-40B4-BE49-F238E27FC236}">
                <a16:creationId xmlns:a16="http://schemas.microsoft.com/office/drawing/2014/main" id="{012C8CA4-2CCD-42BB-8BE3-B3FF97BE74C6}"/>
              </a:ext>
            </a:extLst>
          </p:cNvPr>
          <p:cNvCxnSpPr>
            <a:cxnSpLocks/>
          </p:cNvCxnSpPr>
          <p:nvPr/>
        </p:nvCxnSpPr>
        <p:spPr>
          <a:xfrm>
            <a:off x="4534163" y="2241550"/>
            <a:ext cx="13443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bject 58">
            <a:extLst>
              <a:ext uri="{FF2B5EF4-FFF2-40B4-BE49-F238E27FC236}">
                <a16:creationId xmlns:a16="http://schemas.microsoft.com/office/drawing/2014/main" id="{002B460F-DDD6-EBD1-D611-9DECC3EEF3E2}"/>
              </a:ext>
            </a:extLst>
          </p:cNvPr>
          <p:cNvSpPr txBox="1"/>
          <p:nvPr/>
        </p:nvSpPr>
        <p:spPr>
          <a:xfrm>
            <a:off x="471863" y="4962852"/>
            <a:ext cx="3403349" cy="1248419"/>
          </a:xfrm>
          <a:prstGeom prst="rect">
            <a:avLst/>
          </a:prstGeom>
        </p:spPr>
        <p:txBody>
          <a:bodyPr vert="horz" wrap="square" lIns="0" tIns="17145" rIns="0" bIns="0" rtlCol="0" anchor="t" anchorCtr="0">
            <a:spAutoFit/>
          </a:bodyPr>
          <a:lstStyle/>
          <a:p>
            <a:pPr>
              <a:spcBef>
                <a:spcPts val="150"/>
              </a:spcBef>
              <a:spcAft>
                <a:spcPts val="315"/>
              </a:spcAft>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Grown in McLaren Vale, </a:t>
            </a: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and </a:t>
            </a:r>
            <a:r>
              <a:rPr lang="en-AU" sz="1600" dirty="0" err="1">
                <a:effectLst/>
                <a:latin typeface="Neue Haas Grotesk Text Pro" panose="020B0504020202020204" pitchFamily="34" charset="77"/>
                <a:ea typeface="Inter Display" panose="02000503000000020004" pitchFamily="2" charset="0"/>
                <a:cs typeface="Inter Display" panose="02000503000000020004" pitchFamily="2" charset="0"/>
              </a:rPr>
              <a:t>Coriole</a:t>
            </a: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 winery in particular, with producers</a:t>
            </a:r>
            <a:r>
              <a:rPr lang="en-AU" sz="1600" dirty="0">
                <a:latin typeface="Neue Haas Grotesk Text Pro" panose="020B0504020202020204" pitchFamily="34" charset="77"/>
                <a:ea typeface="Inter Display" panose="02000503000000020004" pitchFamily="2" charset="0"/>
                <a:cs typeface="Inter Display" panose="02000503000000020004" pitchFamily="2" charset="0"/>
              </a:rPr>
              <a:t> </a:t>
            </a: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in NSW’s Hunter Valley and Queensland’s Granite Belt also exploring the grape</a:t>
            </a:r>
          </a:p>
        </p:txBody>
      </p:sp>
      <p:sp>
        <p:nvSpPr>
          <p:cNvPr id="3" name="object 58">
            <a:extLst>
              <a:ext uri="{FF2B5EF4-FFF2-40B4-BE49-F238E27FC236}">
                <a16:creationId xmlns:a16="http://schemas.microsoft.com/office/drawing/2014/main" id="{1FA3D6DC-ED65-EF26-821D-8654CB686D4B}"/>
              </a:ext>
            </a:extLst>
          </p:cNvPr>
          <p:cNvSpPr txBox="1"/>
          <p:nvPr/>
        </p:nvSpPr>
        <p:spPr>
          <a:xfrm>
            <a:off x="7258083" y="3747246"/>
            <a:ext cx="1040741" cy="509755"/>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FOOD PAIRING</a:t>
            </a:r>
          </a:p>
        </p:txBody>
      </p:sp>
      <p:cxnSp>
        <p:nvCxnSpPr>
          <p:cNvPr id="4" name="Straight Connector 3">
            <a:extLst>
              <a:ext uri="{FF2B5EF4-FFF2-40B4-BE49-F238E27FC236}">
                <a16:creationId xmlns:a16="http://schemas.microsoft.com/office/drawing/2014/main" id="{5E22CBEE-521E-2B88-31C1-76B652181984}"/>
              </a:ext>
            </a:extLst>
          </p:cNvPr>
          <p:cNvCxnSpPr>
            <a:cxnSpLocks/>
          </p:cNvCxnSpPr>
          <p:nvPr/>
        </p:nvCxnSpPr>
        <p:spPr>
          <a:xfrm flipV="1">
            <a:off x="8757303" y="4013675"/>
            <a:ext cx="0" cy="140335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bject 58">
            <a:extLst>
              <a:ext uri="{FF2B5EF4-FFF2-40B4-BE49-F238E27FC236}">
                <a16:creationId xmlns:a16="http://schemas.microsoft.com/office/drawing/2014/main" id="{C45648E3-B29A-D4CF-5CD5-6DE390C84D81}"/>
              </a:ext>
            </a:extLst>
          </p:cNvPr>
          <p:cNvSpPr txBox="1"/>
          <p:nvPr/>
        </p:nvSpPr>
        <p:spPr>
          <a:xfrm>
            <a:off x="7434657" y="5466416"/>
            <a:ext cx="3651821" cy="1066318"/>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Matches best with seafood </a:t>
            </a:r>
          </a:p>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Also makes a fine match with cream or tomato-based pasta dishes</a:t>
            </a:r>
          </a:p>
        </p:txBody>
      </p:sp>
      <p:cxnSp>
        <p:nvCxnSpPr>
          <p:cNvPr id="14" name="Straight Connector 13">
            <a:extLst>
              <a:ext uri="{FF2B5EF4-FFF2-40B4-BE49-F238E27FC236}">
                <a16:creationId xmlns:a16="http://schemas.microsoft.com/office/drawing/2014/main" id="{78420B7E-823C-6243-6315-153A43AE340C}"/>
              </a:ext>
            </a:extLst>
          </p:cNvPr>
          <p:cNvCxnSpPr>
            <a:cxnSpLocks/>
          </p:cNvCxnSpPr>
          <p:nvPr/>
        </p:nvCxnSpPr>
        <p:spPr>
          <a:xfrm>
            <a:off x="3985523" y="5619122"/>
            <a:ext cx="132485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E81A44D0-5FF9-9013-CE0A-6C2129963A2A}"/>
              </a:ext>
            </a:extLst>
          </p:cNvPr>
          <p:cNvSpPr/>
          <p:nvPr/>
        </p:nvSpPr>
        <p:spPr>
          <a:xfrm>
            <a:off x="7384185" y="904544"/>
            <a:ext cx="1608083" cy="1608083"/>
          </a:xfrm>
          <a:prstGeom prst="ellipse">
            <a:avLst/>
          </a:prstGeom>
          <a:blipFill dpi="0" rotWithShape="1">
            <a:blip r:embed="rId3">
              <a:lum bright="2000"/>
            </a:blip>
            <a:srcRect/>
            <a:stretch>
              <a:fillRect l="-17023" r="-2597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12917939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a:srcRect l="8710" r="8710"/>
          <a:stretch/>
        </p:blipFill>
        <p:spPr>
          <a:xfrm>
            <a:off x="5157922" y="573199"/>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268958"/>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SANGIOVESE</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object 58">
            <a:extLst>
              <a:ext uri="{FF2B5EF4-FFF2-40B4-BE49-F238E27FC236}">
                <a16:creationId xmlns:a16="http://schemas.microsoft.com/office/drawing/2014/main" id="{52179E2A-02E2-9262-C89B-B2D8F98B159D}"/>
              </a:ext>
            </a:extLst>
          </p:cNvPr>
          <p:cNvSpPr txBox="1"/>
          <p:nvPr/>
        </p:nvSpPr>
        <p:spPr>
          <a:xfrm>
            <a:off x="7034705" y="909623"/>
            <a:ext cx="4625472" cy="1309974"/>
          </a:xfrm>
          <a:prstGeom prst="rect">
            <a:avLst/>
          </a:prstGeom>
        </p:spPr>
        <p:txBody>
          <a:bodyPr vert="horz" wrap="square" lIns="0" tIns="17145" rIns="0" bIns="0" rtlCol="0" anchor="b" anchorCtr="0">
            <a:spAutoFit/>
          </a:bodyPr>
          <a:lstStyle/>
          <a:p>
            <a:pPr>
              <a:spcBef>
                <a:spcPts val="158"/>
              </a:spcBef>
              <a:spcAft>
                <a:spcPts val="638"/>
              </a:spcAft>
            </a:pPr>
            <a:r>
              <a:rPr lang="en-AU" sz="2800" b="1" i="1" dirty="0">
                <a:solidFill>
                  <a:schemeClr val="accent5"/>
                </a:solidFill>
                <a:effectLst/>
                <a:latin typeface="Neue Haas Grotesk Text Pro" panose="020B0504020202020204" pitchFamily="34" charset="77"/>
                <a:ea typeface="Inter Display" panose="02000503000000020004" pitchFamily="2" charset="0"/>
                <a:cs typeface="Inter Display" panose="02000503000000020004" pitchFamily="2" charset="0"/>
              </a:rPr>
              <a:t>One of Italy’s most popular red grapes and the star variety in Chianti wines</a:t>
            </a:r>
          </a:p>
        </p:txBody>
      </p:sp>
      <p:sp>
        <p:nvSpPr>
          <p:cNvPr id="16" name="Title 7">
            <a:extLst>
              <a:ext uri="{FF2B5EF4-FFF2-40B4-BE49-F238E27FC236}">
                <a16:creationId xmlns:a16="http://schemas.microsoft.com/office/drawing/2014/main" id="{B524D53B-572B-2DF9-B167-50A203C6D7E9}"/>
              </a:ext>
            </a:extLst>
          </p:cNvPr>
          <p:cNvSpPr txBox="1">
            <a:spLocks/>
          </p:cNvSpPr>
          <p:nvPr/>
        </p:nvSpPr>
        <p:spPr>
          <a:xfrm>
            <a:off x="410406" y="573199"/>
            <a:ext cx="5139245"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5400" dirty="0">
                <a:latin typeface="Neue Haas Grotesk Text Pro" panose="020B0504020202020204" pitchFamily="34" charset="77"/>
              </a:rPr>
              <a:t>SANGIOVESE</a:t>
            </a:r>
          </a:p>
        </p:txBody>
      </p:sp>
      <p:cxnSp>
        <p:nvCxnSpPr>
          <p:cNvPr id="19" name="Straight Connector 18">
            <a:extLst>
              <a:ext uri="{FF2B5EF4-FFF2-40B4-BE49-F238E27FC236}">
                <a16:creationId xmlns:a16="http://schemas.microsoft.com/office/drawing/2014/main" id="{0CD42033-CA7A-D3B9-B296-598A690C516E}"/>
              </a:ext>
            </a:extLst>
          </p:cNvPr>
          <p:cNvCxnSpPr>
            <a:cxnSpLocks/>
          </p:cNvCxnSpPr>
          <p:nvPr/>
        </p:nvCxnSpPr>
        <p:spPr>
          <a:xfrm>
            <a:off x="6753827" y="3002232"/>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0" name="object 58">
            <a:extLst>
              <a:ext uri="{FF2B5EF4-FFF2-40B4-BE49-F238E27FC236}">
                <a16:creationId xmlns:a16="http://schemas.microsoft.com/office/drawing/2014/main" id="{4968F4C7-7D2C-FBE3-7407-028067845AEB}"/>
              </a:ext>
            </a:extLst>
          </p:cNvPr>
          <p:cNvSpPr txBox="1"/>
          <p:nvPr/>
        </p:nvSpPr>
        <p:spPr>
          <a:xfrm>
            <a:off x="9156083" y="2862267"/>
            <a:ext cx="2560692" cy="1066318"/>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accent4"/>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Displays aromatic notes of plum and cherry, along with herbs </a:t>
            </a:r>
          </a:p>
          <a:p>
            <a:pPr marL="285750" indent="-285750">
              <a:spcBef>
                <a:spcPts val="150"/>
              </a:spcBef>
              <a:spcAft>
                <a:spcPts val="315"/>
              </a:spcAft>
              <a:buClr>
                <a:schemeClr val="accent4"/>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Firm tannins</a:t>
            </a:r>
          </a:p>
        </p:txBody>
      </p:sp>
      <p:sp>
        <p:nvSpPr>
          <p:cNvPr id="21" name="object 58">
            <a:extLst>
              <a:ext uri="{FF2B5EF4-FFF2-40B4-BE49-F238E27FC236}">
                <a16:creationId xmlns:a16="http://schemas.microsoft.com/office/drawing/2014/main" id="{C4D92B16-8BFD-8E9B-7469-091DF39FAF9A}"/>
              </a:ext>
            </a:extLst>
          </p:cNvPr>
          <p:cNvSpPr txBox="1"/>
          <p:nvPr/>
        </p:nvSpPr>
        <p:spPr>
          <a:xfrm>
            <a:off x="7352676" y="2862267"/>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STYLES</a:t>
            </a:r>
          </a:p>
        </p:txBody>
      </p:sp>
      <p:cxnSp>
        <p:nvCxnSpPr>
          <p:cNvPr id="23" name="Straight Connector 22">
            <a:extLst>
              <a:ext uri="{FF2B5EF4-FFF2-40B4-BE49-F238E27FC236}">
                <a16:creationId xmlns:a16="http://schemas.microsoft.com/office/drawing/2014/main" id="{0C74EE81-DA49-A3B1-8C0D-A7EC2F62B08E}"/>
              </a:ext>
            </a:extLst>
          </p:cNvPr>
          <p:cNvCxnSpPr>
            <a:cxnSpLocks/>
          </p:cNvCxnSpPr>
          <p:nvPr/>
        </p:nvCxnSpPr>
        <p:spPr>
          <a:xfrm>
            <a:off x="6999890" y="4002124"/>
            <a:ext cx="17631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object 58">
            <a:extLst>
              <a:ext uri="{FF2B5EF4-FFF2-40B4-BE49-F238E27FC236}">
                <a16:creationId xmlns:a16="http://schemas.microsoft.com/office/drawing/2014/main" id="{0BAE5DD3-1F82-78C5-6353-5FEFE3506256}"/>
              </a:ext>
            </a:extLst>
          </p:cNvPr>
          <p:cNvSpPr txBox="1"/>
          <p:nvPr/>
        </p:nvSpPr>
        <p:spPr>
          <a:xfrm>
            <a:off x="7258083" y="3747246"/>
            <a:ext cx="1040741" cy="509755"/>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FOOD PAIRING</a:t>
            </a:r>
          </a:p>
        </p:txBody>
      </p:sp>
      <p:cxnSp>
        <p:nvCxnSpPr>
          <p:cNvPr id="25" name="Straight Connector 24">
            <a:extLst>
              <a:ext uri="{FF2B5EF4-FFF2-40B4-BE49-F238E27FC236}">
                <a16:creationId xmlns:a16="http://schemas.microsoft.com/office/drawing/2014/main" id="{FEC658E7-9C32-7990-31A2-C958B11BB52F}"/>
              </a:ext>
            </a:extLst>
          </p:cNvPr>
          <p:cNvCxnSpPr>
            <a:cxnSpLocks/>
          </p:cNvCxnSpPr>
          <p:nvPr/>
        </p:nvCxnSpPr>
        <p:spPr>
          <a:xfrm flipV="1">
            <a:off x="8757303" y="4013675"/>
            <a:ext cx="0" cy="100606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object 58">
            <a:extLst>
              <a:ext uri="{FF2B5EF4-FFF2-40B4-BE49-F238E27FC236}">
                <a16:creationId xmlns:a16="http://schemas.microsoft.com/office/drawing/2014/main" id="{47C0440E-3CB0-52B9-C957-9B5460E9464D}"/>
              </a:ext>
            </a:extLst>
          </p:cNvPr>
          <p:cNvSpPr txBox="1"/>
          <p:nvPr/>
        </p:nvSpPr>
        <p:spPr>
          <a:xfrm>
            <a:off x="7419472" y="5042100"/>
            <a:ext cx="3651821" cy="1312539"/>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accent4"/>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Sangiovese and tomato go together as a classic pairing </a:t>
            </a:r>
          </a:p>
          <a:p>
            <a:pPr marL="285750" indent="-285750">
              <a:spcBef>
                <a:spcPts val="150"/>
              </a:spcBef>
              <a:spcAft>
                <a:spcPts val="315"/>
              </a:spcAft>
              <a:buClr>
                <a:schemeClr val="accent4"/>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Its savouriness and grippy tannins match roasted, grilled and barbecued meats and vegetables</a:t>
            </a:r>
          </a:p>
        </p:txBody>
      </p:sp>
      <p:cxnSp>
        <p:nvCxnSpPr>
          <p:cNvPr id="27" name="Straight Connector 26">
            <a:extLst>
              <a:ext uri="{FF2B5EF4-FFF2-40B4-BE49-F238E27FC236}">
                <a16:creationId xmlns:a16="http://schemas.microsoft.com/office/drawing/2014/main" id="{CC4DC5A5-C25C-D3FE-A48F-7C44E8049023}"/>
              </a:ext>
            </a:extLst>
          </p:cNvPr>
          <p:cNvCxnSpPr/>
          <p:nvPr/>
        </p:nvCxnSpPr>
        <p:spPr>
          <a:xfrm>
            <a:off x="2828382" y="3881845"/>
            <a:ext cx="29501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object 58">
            <a:extLst>
              <a:ext uri="{FF2B5EF4-FFF2-40B4-BE49-F238E27FC236}">
                <a16:creationId xmlns:a16="http://schemas.microsoft.com/office/drawing/2014/main" id="{6BA3BC04-24A2-E46F-98D7-C68E6B55F423}"/>
              </a:ext>
            </a:extLst>
          </p:cNvPr>
          <p:cNvSpPr txBox="1"/>
          <p:nvPr/>
        </p:nvSpPr>
        <p:spPr>
          <a:xfrm>
            <a:off x="1735221" y="2261701"/>
            <a:ext cx="3261899" cy="1002197"/>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ONE OF AUSTRALIA’S ORIGINAL ALTERNATIVE VARIETIES, TRIALLED BY THE CSIRO IN THE LATE 1960S</a:t>
            </a:r>
          </a:p>
        </p:txBody>
      </p:sp>
      <p:sp>
        <p:nvSpPr>
          <p:cNvPr id="29" name="object 58">
            <a:extLst>
              <a:ext uri="{FF2B5EF4-FFF2-40B4-BE49-F238E27FC236}">
                <a16:creationId xmlns:a16="http://schemas.microsoft.com/office/drawing/2014/main" id="{719A7A51-56CA-B031-BF8F-AD6E42028CF6}"/>
              </a:ext>
            </a:extLst>
          </p:cNvPr>
          <p:cNvSpPr txBox="1"/>
          <p:nvPr/>
        </p:nvSpPr>
        <p:spPr>
          <a:xfrm>
            <a:off x="1090974" y="4486581"/>
            <a:ext cx="3648343" cy="1066318"/>
          </a:xfrm>
          <a:prstGeom prst="rect">
            <a:avLst/>
          </a:prstGeom>
        </p:spPr>
        <p:txBody>
          <a:bodyPr vert="horz" wrap="square" lIns="0" tIns="17145" rIns="0" bIns="0" rtlCol="0" anchor="ctr" anchorCtr="0">
            <a:spAutoFit/>
          </a:bodyPr>
          <a:lstStyle/>
          <a:p>
            <a:pPr algn="ctr">
              <a:spcBef>
                <a:spcPts val="150"/>
              </a:spcBef>
              <a:spcAft>
                <a:spcPts val="315"/>
              </a:spcAft>
              <a:buClr>
                <a:schemeClr val="accent4"/>
              </a:buClr>
            </a:pPr>
            <a:r>
              <a:rPr lang="en-AU" sz="1600" b="1"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GROWS WELL IN</a:t>
            </a:r>
          </a:p>
          <a:p>
            <a:pPr algn="ctr">
              <a:spcBef>
                <a:spcPts val="150"/>
              </a:spcBef>
              <a:spcAft>
                <a:spcPts val="315"/>
              </a:spcAft>
              <a:buClr>
                <a:schemeClr val="accent4"/>
              </a:buCl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warm, Mediterranean climates like McLaren Vale, as well as Victoria’s King Valley and Beechworth regions</a:t>
            </a:r>
          </a:p>
        </p:txBody>
      </p:sp>
      <p:cxnSp>
        <p:nvCxnSpPr>
          <p:cNvPr id="30" name="Straight Connector 29">
            <a:extLst>
              <a:ext uri="{FF2B5EF4-FFF2-40B4-BE49-F238E27FC236}">
                <a16:creationId xmlns:a16="http://schemas.microsoft.com/office/drawing/2014/main" id="{F82840E9-E11D-0998-D476-CE24C3EFBD99}"/>
              </a:ext>
            </a:extLst>
          </p:cNvPr>
          <p:cNvCxnSpPr>
            <a:cxnSpLocks/>
          </p:cNvCxnSpPr>
          <p:nvPr/>
        </p:nvCxnSpPr>
        <p:spPr>
          <a:xfrm flipV="1">
            <a:off x="2810550" y="3868633"/>
            <a:ext cx="0" cy="47634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ED4DD9B-7FEC-82F4-66FF-8650155E1F8C}"/>
              </a:ext>
            </a:extLst>
          </p:cNvPr>
          <p:cNvCxnSpPr>
            <a:cxnSpLocks/>
          </p:cNvCxnSpPr>
          <p:nvPr/>
        </p:nvCxnSpPr>
        <p:spPr>
          <a:xfrm flipV="1">
            <a:off x="3352884" y="3395667"/>
            <a:ext cx="0" cy="47634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678346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a:extLst>
              <a:ext uri="{28A0092B-C50C-407E-A947-70E740481C1C}">
                <a14:useLocalDpi xmlns:a14="http://schemas.microsoft.com/office/drawing/2010/main" val="0"/>
              </a:ext>
            </a:extLst>
          </a:blip>
          <a:srcRect l="19927" t="-546" r="23001" b="4077"/>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a:extLst>
              <a:ext uri="{FF2B5EF4-FFF2-40B4-BE49-F238E27FC236}">
                <a16:creationId xmlns:a16="http://schemas.microsoft.com/office/drawing/2014/main" id="{F1DDA9DF-FF59-04BF-7B9E-8D9F0E782C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788" y="256477"/>
            <a:ext cx="2845552" cy="1138221"/>
          </a:xfrm>
          <a:prstGeom prst="rect">
            <a:avLst/>
          </a:prstGeom>
          <a:noFill/>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3A14AC8C-A9D1-A1A0-0669-9C0D3039E46E}"/>
              </a:ext>
            </a:extLst>
          </p:cNvPr>
          <p:cNvCxnSpPr>
            <a:cxnSpLocks/>
          </p:cNvCxnSpPr>
          <p:nvPr/>
        </p:nvCxnSpPr>
        <p:spPr>
          <a:xfrm>
            <a:off x="6438900" y="2615129"/>
            <a:ext cx="223844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65AAC9DE-2034-F7C1-863B-D91B2A990B1C}"/>
              </a:ext>
            </a:extLst>
          </p:cNvPr>
          <p:cNvSpPr/>
          <p:nvPr/>
        </p:nvSpPr>
        <p:spPr>
          <a:xfrm>
            <a:off x="2194560" y="1511099"/>
            <a:ext cx="2608737" cy="260873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17"/>
              </a:spcBef>
              <a:spcAft>
                <a:spcPts val="188"/>
              </a:spcAft>
            </a:pPr>
            <a:r>
              <a:rPr lang="en-AU" sz="1200" b="1" dirty="0">
                <a:solidFill>
                  <a:schemeClr val="accent2"/>
                </a:solidFill>
                <a:effectLst/>
                <a:latin typeface="Neue Haas Grotesk Text Pro" panose="020B0504020202020204" pitchFamily="34" charset="77"/>
              </a:rPr>
              <a:t>NEBBIOLO IS KNOWN AS THE VARIETY USED IN THE WORLD‑RENOWNED BAROLO AND BARBARESCO WINES</a:t>
            </a:r>
            <a:endParaRPr lang="en-AU" sz="1200" dirty="0">
              <a:solidFill>
                <a:schemeClr val="accent2"/>
              </a:solidFill>
              <a:effectLst/>
              <a:latin typeface="Neue Haas Grotesk Text Pro" panose="020B0504020202020204" pitchFamily="34" charset="77"/>
            </a:endParaRPr>
          </a:p>
        </p:txBody>
      </p:sp>
      <p:sp>
        <p:nvSpPr>
          <p:cNvPr id="16" name="object 58">
            <a:extLst>
              <a:ext uri="{FF2B5EF4-FFF2-40B4-BE49-F238E27FC236}">
                <a16:creationId xmlns:a16="http://schemas.microsoft.com/office/drawing/2014/main" id="{B46CC802-77EB-C09D-AFD9-FC95B382B0AC}"/>
              </a:ext>
            </a:extLst>
          </p:cNvPr>
          <p:cNvSpPr txBox="1"/>
          <p:nvPr/>
        </p:nvSpPr>
        <p:spPr>
          <a:xfrm>
            <a:off x="8152741" y="5754334"/>
            <a:ext cx="2886265" cy="618054"/>
          </a:xfrm>
          <a:prstGeom prst="rect">
            <a:avLst/>
          </a:prstGeom>
        </p:spPr>
        <p:txBody>
          <a:bodyPr vert="horz" wrap="square" lIns="0" tIns="17145" rIns="0" bIns="0" rtlCol="0" anchor="ctr" anchorCtr="0">
            <a:spAutoFit/>
          </a:bodyPr>
          <a:lstStyle/>
          <a:p>
            <a:pPr marL="285750" indent="-285750">
              <a:lnSpc>
                <a:spcPts val="1200"/>
              </a:lnSpc>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Rich meaty dishes </a:t>
            </a:r>
          </a:p>
          <a:p>
            <a:pPr marL="285750" indent="-285750">
              <a:lnSpc>
                <a:spcPts val="1200"/>
              </a:lnSpc>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Cured meats </a:t>
            </a:r>
          </a:p>
          <a:p>
            <a:pPr marL="285750" indent="-285750">
              <a:lnSpc>
                <a:spcPts val="1200"/>
              </a:lnSpc>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Soft, creamy cheeses</a:t>
            </a:r>
          </a:p>
        </p:txBody>
      </p:sp>
      <p:cxnSp>
        <p:nvCxnSpPr>
          <p:cNvPr id="22" name="Straight Connector 21">
            <a:extLst>
              <a:ext uri="{FF2B5EF4-FFF2-40B4-BE49-F238E27FC236}">
                <a16:creationId xmlns:a16="http://schemas.microsoft.com/office/drawing/2014/main" id="{426C32AB-0B4E-DE3E-C289-579E81A5A4F9}"/>
              </a:ext>
            </a:extLst>
          </p:cNvPr>
          <p:cNvCxnSpPr/>
          <p:nvPr/>
        </p:nvCxnSpPr>
        <p:spPr>
          <a:xfrm>
            <a:off x="6438900" y="5326428"/>
            <a:ext cx="2324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a:srcRect l="8029" r="8029"/>
          <a:stretch/>
        </p:blipFill>
        <p:spPr>
          <a:xfrm>
            <a:off x="5157922" y="399494"/>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67159" y="4087550"/>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NEBBIOLO</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bject 58">
            <a:extLst>
              <a:ext uri="{FF2B5EF4-FFF2-40B4-BE49-F238E27FC236}">
                <a16:creationId xmlns:a16="http://schemas.microsoft.com/office/drawing/2014/main" id="{DAF582BB-00FD-0D39-35C1-3C2191288BCD}"/>
              </a:ext>
            </a:extLst>
          </p:cNvPr>
          <p:cNvSpPr txBox="1"/>
          <p:nvPr/>
        </p:nvSpPr>
        <p:spPr>
          <a:xfrm>
            <a:off x="7037749" y="2475164"/>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STYLES</a:t>
            </a:r>
          </a:p>
        </p:txBody>
      </p:sp>
      <p:sp>
        <p:nvSpPr>
          <p:cNvPr id="25" name="Title 1">
            <a:extLst>
              <a:ext uri="{FF2B5EF4-FFF2-40B4-BE49-F238E27FC236}">
                <a16:creationId xmlns:a16="http://schemas.microsoft.com/office/drawing/2014/main" id="{80995F3E-1CF6-DF57-9A03-EF59EF2DB112}"/>
              </a:ext>
            </a:extLst>
          </p:cNvPr>
          <p:cNvSpPr txBox="1">
            <a:spLocks/>
          </p:cNvSpPr>
          <p:nvPr/>
        </p:nvSpPr>
        <p:spPr>
          <a:xfrm>
            <a:off x="529493" y="536744"/>
            <a:ext cx="5685593"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5400" dirty="0">
                <a:solidFill>
                  <a:schemeClr val="accent2"/>
                </a:solidFill>
                <a:latin typeface="Neue Haas Grotesk Text Pro" panose="020B0504020202020204" pitchFamily="34" charset="77"/>
              </a:rPr>
              <a:t>NEBBIOLO</a:t>
            </a:r>
          </a:p>
        </p:txBody>
      </p:sp>
      <p:sp>
        <p:nvSpPr>
          <p:cNvPr id="27" name="object 58">
            <a:extLst>
              <a:ext uri="{FF2B5EF4-FFF2-40B4-BE49-F238E27FC236}">
                <a16:creationId xmlns:a16="http://schemas.microsoft.com/office/drawing/2014/main" id="{4FC20CD3-5AAC-AD44-948C-2650E0CCDA79}"/>
              </a:ext>
            </a:extLst>
          </p:cNvPr>
          <p:cNvSpPr txBox="1"/>
          <p:nvPr/>
        </p:nvSpPr>
        <p:spPr>
          <a:xfrm>
            <a:off x="6976364" y="512160"/>
            <a:ext cx="4927690" cy="1494640"/>
          </a:xfrm>
          <a:prstGeom prst="rect">
            <a:avLst/>
          </a:prstGeom>
        </p:spPr>
        <p:txBody>
          <a:bodyPr vert="horz" wrap="square" lIns="0" tIns="17145" rIns="0" bIns="0" rtlCol="0" anchor="b" anchorCtr="0">
            <a:spAutoFit/>
          </a:bodyPr>
          <a:lstStyle/>
          <a:p>
            <a:pPr>
              <a:spcBef>
                <a:spcPts val="158"/>
              </a:spcBef>
              <a:spcAft>
                <a:spcPts val="638"/>
              </a:spcAft>
            </a:pPr>
            <a:r>
              <a:rPr lang="en-AU" sz="2400" b="1" i="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rPr>
              <a:t>Poses some challenges in the vineyard and winery, but perseverance brings great rewards</a:t>
            </a:r>
          </a:p>
        </p:txBody>
      </p:sp>
      <p:sp>
        <p:nvSpPr>
          <p:cNvPr id="28" name="object 58">
            <a:extLst>
              <a:ext uri="{FF2B5EF4-FFF2-40B4-BE49-F238E27FC236}">
                <a16:creationId xmlns:a16="http://schemas.microsoft.com/office/drawing/2014/main" id="{5EF682E2-2D10-ACA7-30F8-A5F956D2D256}"/>
              </a:ext>
            </a:extLst>
          </p:cNvPr>
          <p:cNvSpPr txBox="1"/>
          <p:nvPr/>
        </p:nvSpPr>
        <p:spPr>
          <a:xfrm>
            <a:off x="8763000" y="2241550"/>
            <a:ext cx="2796669" cy="2789866"/>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Australian styles all boast the typical tar and roses aroma, and most are high in tannins and acidity </a:t>
            </a:r>
          </a:p>
          <a:p>
            <a:pPr marL="285750" indent="-285750">
              <a:spcBef>
                <a:spcPts val="150"/>
              </a:spcBef>
              <a:spcAft>
                <a:spcPts val="315"/>
              </a:spcAft>
              <a:buClr>
                <a:schemeClr val="bg2"/>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Australian winemakers have attempted powerful expressions of Nebbiolo, styles that are more approachable earlier in their life, and even rosé styles</a:t>
            </a:r>
          </a:p>
        </p:txBody>
      </p:sp>
      <p:sp>
        <p:nvSpPr>
          <p:cNvPr id="31" name="object 58">
            <a:extLst>
              <a:ext uri="{FF2B5EF4-FFF2-40B4-BE49-F238E27FC236}">
                <a16:creationId xmlns:a16="http://schemas.microsoft.com/office/drawing/2014/main" id="{90D9E301-D61C-4E48-FBE5-DCDE5E83415B}"/>
              </a:ext>
            </a:extLst>
          </p:cNvPr>
          <p:cNvSpPr txBox="1"/>
          <p:nvPr/>
        </p:nvSpPr>
        <p:spPr>
          <a:xfrm>
            <a:off x="7390896" y="5167914"/>
            <a:ext cx="1574138"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FOOD PAIRING</a:t>
            </a:r>
          </a:p>
        </p:txBody>
      </p:sp>
      <p:cxnSp>
        <p:nvCxnSpPr>
          <p:cNvPr id="33" name="Straight Connector 32">
            <a:extLst>
              <a:ext uri="{FF2B5EF4-FFF2-40B4-BE49-F238E27FC236}">
                <a16:creationId xmlns:a16="http://schemas.microsoft.com/office/drawing/2014/main" id="{831F002D-F935-C37A-1AE8-996FA67C163C}"/>
              </a:ext>
            </a:extLst>
          </p:cNvPr>
          <p:cNvCxnSpPr>
            <a:cxnSpLocks/>
          </p:cNvCxnSpPr>
          <p:nvPr/>
        </p:nvCxnSpPr>
        <p:spPr>
          <a:xfrm>
            <a:off x="8177965" y="5431448"/>
            <a:ext cx="0" cy="25456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object 58">
            <a:extLst>
              <a:ext uri="{FF2B5EF4-FFF2-40B4-BE49-F238E27FC236}">
                <a16:creationId xmlns:a16="http://schemas.microsoft.com/office/drawing/2014/main" id="{F16A6D03-AA77-BEF3-A03F-39B86F7F8028}"/>
              </a:ext>
            </a:extLst>
          </p:cNvPr>
          <p:cNvSpPr txBox="1"/>
          <p:nvPr/>
        </p:nvSpPr>
        <p:spPr>
          <a:xfrm>
            <a:off x="904679" y="4567521"/>
            <a:ext cx="3403349" cy="1558760"/>
          </a:xfrm>
          <a:prstGeom prst="rect">
            <a:avLst/>
          </a:prstGeom>
        </p:spPr>
        <p:txBody>
          <a:bodyPr vert="horz" wrap="square" lIns="0" tIns="17145" rIns="0" bIns="0" rtlCol="0" anchor="t" anchorCtr="0">
            <a:spAutoFit/>
          </a:bodyPr>
          <a:lstStyle/>
          <a:p>
            <a:pPr>
              <a:spcBef>
                <a:spcPts val="150"/>
              </a:spcBef>
              <a:spcAft>
                <a:spcPts val="315"/>
              </a:spcAft>
            </a:pPr>
            <a:r>
              <a:rPr lang="en-AU" sz="1600" b="1"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GROWN IN THE KING VALLEY</a:t>
            </a:r>
          </a:p>
          <a:p>
            <a:pPr>
              <a:spcBef>
                <a:spcPts val="150"/>
              </a:spcBef>
              <a:spcAft>
                <a:spcPts val="315"/>
              </a:spcAft>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with cool nighttime temperatures. Other regions are exploring the potential of Nebbiolo, including the Mornington Peninsula, Beechworth, Yarra Valley and more</a:t>
            </a:r>
          </a:p>
        </p:txBody>
      </p:sp>
      <p:cxnSp>
        <p:nvCxnSpPr>
          <p:cNvPr id="36" name="Straight Connector 35">
            <a:extLst>
              <a:ext uri="{FF2B5EF4-FFF2-40B4-BE49-F238E27FC236}">
                <a16:creationId xmlns:a16="http://schemas.microsoft.com/office/drawing/2014/main" id="{3061BD77-57C0-2DFA-7B77-60B3E908453E}"/>
              </a:ext>
            </a:extLst>
          </p:cNvPr>
          <p:cNvCxnSpPr>
            <a:cxnSpLocks/>
          </p:cNvCxnSpPr>
          <p:nvPr/>
        </p:nvCxnSpPr>
        <p:spPr>
          <a:xfrm>
            <a:off x="4308028" y="4775179"/>
            <a:ext cx="11555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571439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a:srcRect l="8710" r="8710"/>
          <a:stretch/>
        </p:blipFill>
        <p:spPr>
          <a:xfrm>
            <a:off x="5157922" y="573199"/>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219169"/>
            <a:ext cx="4652237" cy="510011"/>
          </a:xfrm>
          <a:prstGeom prst="rect">
            <a:avLst/>
          </a:prstGeom>
        </p:spPr>
        <p:txBody>
          <a:bodyPr vert="horz" wrap="square" lIns="0" tIns="12065" rIns="0" bIns="0" rtlCol="0">
            <a:spAutoFit/>
          </a:bodyPr>
          <a:lstStyle/>
          <a:p>
            <a:pPr algn="ctr" defTabSz="914453">
              <a:lnSpc>
                <a:spcPct val="80000"/>
              </a:lnSpc>
              <a:spcBef>
                <a:spcPct val="0"/>
              </a:spcBef>
            </a:pPr>
            <a:r>
              <a:rPr lang="en-AU" sz="40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NERO D’AVOLA</a:t>
            </a:r>
          </a:p>
        </p:txBody>
      </p:sp>
      <p:sp>
        <p:nvSpPr>
          <p:cNvPr id="6" name="object 58">
            <a:extLst>
              <a:ext uri="{FF2B5EF4-FFF2-40B4-BE49-F238E27FC236}">
                <a16:creationId xmlns:a16="http://schemas.microsoft.com/office/drawing/2014/main" id="{52179E2A-02E2-9262-C89B-B2D8F98B159D}"/>
              </a:ext>
            </a:extLst>
          </p:cNvPr>
          <p:cNvSpPr txBox="1"/>
          <p:nvPr/>
        </p:nvSpPr>
        <p:spPr>
          <a:xfrm>
            <a:off x="6999890" y="744800"/>
            <a:ext cx="4972606" cy="1309974"/>
          </a:xfrm>
          <a:prstGeom prst="rect">
            <a:avLst/>
          </a:prstGeom>
        </p:spPr>
        <p:txBody>
          <a:bodyPr vert="horz" wrap="square" lIns="0" tIns="17145" rIns="0" bIns="0" rtlCol="0" anchor="b" anchorCtr="0">
            <a:spAutoFit/>
          </a:bodyPr>
          <a:lstStyle/>
          <a:p>
            <a:pPr>
              <a:spcBef>
                <a:spcPts val="158"/>
              </a:spcBef>
              <a:spcAft>
                <a:spcPts val="638"/>
              </a:spcAft>
            </a:pPr>
            <a:r>
              <a:rPr lang="en-AU" sz="2800" b="1" i="1" dirty="0">
                <a:solidFill>
                  <a:schemeClr val="accent5"/>
                </a:solidFill>
                <a:effectLst/>
                <a:latin typeface="Neue Haas Grotesk Text Pro" panose="020B0504020202020204" pitchFamily="34" charset="77"/>
                <a:ea typeface="Inter Display" panose="02000503000000020004" pitchFamily="2" charset="0"/>
                <a:cs typeface="Inter Display" panose="02000503000000020004" pitchFamily="2" charset="0"/>
              </a:rPr>
              <a:t>Grown in warm, inland regions, such as the Riverland and Murray Darling</a:t>
            </a:r>
          </a:p>
        </p:txBody>
      </p:sp>
      <p:sp>
        <p:nvSpPr>
          <p:cNvPr id="16" name="Title 7">
            <a:extLst>
              <a:ext uri="{FF2B5EF4-FFF2-40B4-BE49-F238E27FC236}">
                <a16:creationId xmlns:a16="http://schemas.microsoft.com/office/drawing/2014/main" id="{B524D53B-572B-2DF9-B167-50A203C6D7E9}"/>
              </a:ext>
            </a:extLst>
          </p:cNvPr>
          <p:cNvSpPr txBox="1">
            <a:spLocks/>
          </p:cNvSpPr>
          <p:nvPr/>
        </p:nvSpPr>
        <p:spPr>
          <a:xfrm>
            <a:off x="410407" y="573199"/>
            <a:ext cx="5221036"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sz="5400" dirty="0">
                <a:latin typeface="Neue Haas Grotesk Text Pro" panose="020B0504020202020204" pitchFamily="34" charset="77"/>
              </a:rPr>
              <a:t>Nero </a:t>
            </a:r>
            <a:r>
              <a:rPr lang="en-AU" sz="5400" dirty="0" err="1">
                <a:latin typeface="Neue Haas Grotesk Text Pro" panose="020B0504020202020204" pitchFamily="34" charset="77"/>
              </a:rPr>
              <a:t>d’Avola</a:t>
            </a:r>
            <a:endParaRPr lang="en-AU" sz="5400" dirty="0">
              <a:latin typeface="Neue Haas Grotesk Text Pro" panose="020B0504020202020204" pitchFamily="34" charset="77"/>
            </a:endParaRPr>
          </a:p>
        </p:txBody>
      </p:sp>
      <p:cxnSp>
        <p:nvCxnSpPr>
          <p:cNvPr id="19" name="Straight Connector 18">
            <a:extLst>
              <a:ext uri="{FF2B5EF4-FFF2-40B4-BE49-F238E27FC236}">
                <a16:creationId xmlns:a16="http://schemas.microsoft.com/office/drawing/2014/main" id="{0CD42033-CA7A-D3B9-B296-598A690C516E}"/>
              </a:ext>
            </a:extLst>
          </p:cNvPr>
          <p:cNvCxnSpPr>
            <a:cxnSpLocks/>
          </p:cNvCxnSpPr>
          <p:nvPr/>
        </p:nvCxnSpPr>
        <p:spPr>
          <a:xfrm>
            <a:off x="6753827" y="3002232"/>
            <a:ext cx="112262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0" name="object 58">
            <a:extLst>
              <a:ext uri="{FF2B5EF4-FFF2-40B4-BE49-F238E27FC236}">
                <a16:creationId xmlns:a16="http://schemas.microsoft.com/office/drawing/2014/main" id="{4968F4C7-7D2C-FBE3-7407-028067845AEB}"/>
              </a:ext>
            </a:extLst>
          </p:cNvPr>
          <p:cNvSpPr txBox="1"/>
          <p:nvPr/>
        </p:nvSpPr>
        <p:spPr>
          <a:xfrm>
            <a:off x="8298824" y="2492935"/>
            <a:ext cx="3417951" cy="1804981"/>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accent4"/>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Heady, cherry and berry red with ageing potential, through to a fresh, light raspberry-tinted style </a:t>
            </a:r>
          </a:p>
          <a:p>
            <a:pPr marL="285750" indent="-285750">
              <a:spcBef>
                <a:spcPts val="150"/>
              </a:spcBef>
              <a:spcAft>
                <a:spcPts val="315"/>
              </a:spcAft>
              <a:buClr>
                <a:schemeClr val="accent4"/>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Typically, medium to full‑bodied with fresh acidity, generous tannins and savoury edge, making it food friendly</a:t>
            </a:r>
          </a:p>
        </p:txBody>
      </p:sp>
      <p:sp>
        <p:nvSpPr>
          <p:cNvPr id="21" name="object 58">
            <a:extLst>
              <a:ext uri="{FF2B5EF4-FFF2-40B4-BE49-F238E27FC236}">
                <a16:creationId xmlns:a16="http://schemas.microsoft.com/office/drawing/2014/main" id="{C4D92B16-8BFD-8E9B-7469-091DF39FAF9A}"/>
              </a:ext>
            </a:extLst>
          </p:cNvPr>
          <p:cNvSpPr txBox="1"/>
          <p:nvPr/>
        </p:nvSpPr>
        <p:spPr>
          <a:xfrm>
            <a:off x="7144962" y="2862267"/>
            <a:ext cx="1040741"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STYLES</a:t>
            </a:r>
          </a:p>
        </p:txBody>
      </p:sp>
      <p:cxnSp>
        <p:nvCxnSpPr>
          <p:cNvPr id="23" name="Straight Connector 22">
            <a:extLst>
              <a:ext uri="{FF2B5EF4-FFF2-40B4-BE49-F238E27FC236}">
                <a16:creationId xmlns:a16="http://schemas.microsoft.com/office/drawing/2014/main" id="{0C74EE81-DA49-A3B1-8C0D-A7EC2F62B08E}"/>
              </a:ext>
            </a:extLst>
          </p:cNvPr>
          <p:cNvCxnSpPr>
            <a:cxnSpLocks/>
          </p:cNvCxnSpPr>
          <p:nvPr/>
        </p:nvCxnSpPr>
        <p:spPr>
          <a:xfrm>
            <a:off x="6999890" y="4379909"/>
            <a:ext cx="73152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object 58">
            <a:extLst>
              <a:ext uri="{FF2B5EF4-FFF2-40B4-BE49-F238E27FC236}">
                <a16:creationId xmlns:a16="http://schemas.microsoft.com/office/drawing/2014/main" id="{0BAE5DD3-1F82-78C5-6353-5FEFE3506256}"/>
              </a:ext>
            </a:extLst>
          </p:cNvPr>
          <p:cNvSpPr txBox="1"/>
          <p:nvPr/>
        </p:nvSpPr>
        <p:spPr>
          <a:xfrm>
            <a:off x="7258083" y="4125031"/>
            <a:ext cx="1040741" cy="509755"/>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1"/>
                </a:solidFill>
                <a:effectLst/>
                <a:latin typeface="Neue Haas Grotesk Text Pro" panose="020B0504020202020204" pitchFamily="34" charset="77"/>
                <a:ea typeface="Inter Display" panose="02000503000000020004" pitchFamily="2" charset="0"/>
                <a:cs typeface="Inter Display" panose="02000503000000020004" pitchFamily="2" charset="0"/>
              </a:rPr>
              <a:t>FOOD PAIRING</a:t>
            </a:r>
          </a:p>
        </p:txBody>
      </p:sp>
      <p:cxnSp>
        <p:nvCxnSpPr>
          <p:cNvPr id="25" name="Straight Connector 24">
            <a:extLst>
              <a:ext uri="{FF2B5EF4-FFF2-40B4-BE49-F238E27FC236}">
                <a16:creationId xmlns:a16="http://schemas.microsoft.com/office/drawing/2014/main" id="{FEC658E7-9C32-7990-31A2-C958B11BB52F}"/>
              </a:ext>
            </a:extLst>
          </p:cNvPr>
          <p:cNvCxnSpPr>
            <a:cxnSpLocks/>
          </p:cNvCxnSpPr>
          <p:nvPr/>
        </p:nvCxnSpPr>
        <p:spPr>
          <a:xfrm flipV="1">
            <a:off x="7665332" y="4634786"/>
            <a:ext cx="0" cy="466348"/>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object 58">
            <a:extLst>
              <a:ext uri="{FF2B5EF4-FFF2-40B4-BE49-F238E27FC236}">
                <a16:creationId xmlns:a16="http://schemas.microsoft.com/office/drawing/2014/main" id="{47C0440E-3CB0-52B9-C957-9B5460E9464D}"/>
              </a:ext>
            </a:extLst>
          </p:cNvPr>
          <p:cNvSpPr txBox="1"/>
          <p:nvPr/>
        </p:nvSpPr>
        <p:spPr>
          <a:xfrm>
            <a:off x="7644343" y="5224629"/>
            <a:ext cx="3651821" cy="820096"/>
          </a:xfrm>
          <a:prstGeom prst="rect">
            <a:avLst/>
          </a:prstGeom>
        </p:spPr>
        <p:txBody>
          <a:bodyPr vert="horz" wrap="square" lIns="0" tIns="17145" rIns="0" bIns="0" rtlCol="0" anchor="ctr" anchorCtr="0">
            <a:spAutoFit/>
          </a:bodyPr>
          <a:lstStyle/>
          <a:p>
            <a:pPr marL="285750" indent="-285750">
              <a:spcBef>
                <a:spcPts val="150"/>
              </a:spcBef>
              <a:spcAft>
                <a:spcPts val="315"/>
              </a:spcAft>
              <a:buClr>
                <a:schemeClr val="accent4"/>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Rich meaty dishes </a:t>
            </a:r>
          </a:p>
          <a:p>
            <a:pPr marL="285750" indent="-285750">
              <a:spcBef>
                <a:spcPts val="150"/>
              </a:spcBef>
              <a:spcAft>
                <a:spcPts val="315"/>
              </a:spcAft>
              <a:buClr>
                <a:schemeClr val="accent4"/>
              </a:buClr>
              <a:buFont typeface="Arial" panose="020B0604020202020204" pitchFamily="34" charset="0"/>
              <a:buChar cha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Lighter, medium-bodied style pairs well with tomato-based dishes</a:t>
            </a:r>
          </a:p>
        </p:txBody>
      </p:sp>
      <p:cxnSp>
        <p:nvCxnSpPr>
          <p:cNvPr id="27" name="Straight Connector 26">
            <a:extLst>
              <a:ext uri="{FF2B5EF4-FFF2-40B4-BE49-F238E27FC236}">
                <a16:creationId xmlns:a16="http://schemas.microsoft.com/office/drawing/2014/main" id="{CC4DC5A5-C25C-D3FE-A48F-7C44E8049023}"/>
              </a:ext>
            </a:extLst>
          </p:cNvPr>
          <p:cNvCxnSpPr/>
          <p:nvPr/>
        </p:nvCxnSpPr>
        <p:spPr>
          <a:xfrm>
            <a:off x="2828382" y="3881845"/>
            <a:ext cx="29501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9" name="object 58">
            <a:extLst>
              <a:ext uri="{FF2B5EF4-FFF2-40B4-BE49-F238E27FC236}">
                <a16:creationId xmlns:a16="http://schemas.microsoft.com/office/drawing/2014/main" id="{719A7A51-56CA-B031-BF8F-AD6E42028CF6}"/>
              </a:ext>
            </a:extLst>
          </p:cNvPr>
          <p:cNvSpPr txBox="1"/>
          <p:nvPr/>
        </p:nvSpPr>
        <p:spPr>
          <a:xfrm>
            <a:off x="2895598" y="2272057"/>
            <a:ext cx="2567166" cy="1066318"/>
          </a:xfrm>
          <a:prstGeom prst="rect">
            <a:avLst/>
          </a:prstGeom>
        </p:spPr>
        <p:txBody>
          <a:bodyPr vert="horz" wrap="square" lIns="0" tIns="17145" rIns="0" bIns="0" rtlCol="0" anchor="ctr" anchorCtr="0">
            <a:spAutoFit/>
          </a:bodyPr>
          <a:lstStyle/>
          <a:p>
            <a:pPr algn="ctr">
              <a:spcBef>
                <a:spcPts val="150"/>
              </a:spcBef>
              <a:spcAft>
                <a:spcPts val="315"/>
              </a:spcAft>
              <a:buClr>
                <a:schemeClr val="accent4"/>
              </a:buClr>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IMPORTED IN 2001</a:t>
            </a:r>
          </a:p>
          <a:p>
            <a:pPr algn="ctr">
              <a:spcBef>
                <a:spcPts val="150"/>
              </a:spcBef>
              <a:spcAft>
                <a:spcPts val="315"/>
              </a:spcAft>
              <a:buClr>
                <a:schemeClr val="accent4"/>
              </a:buCl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into Victoria’s Mildura region. Now more than 55 vineyards across Australia</a:t>
            </a:r>
          </a:p>
        </p:txBody>
      </p:sp>
      <p:cxnSp>
        <p:nvCxnSpPr>
          <p:cNvPr id="30" name="Straight Connector 29">
            <a:extLst>
              <a:ext uri="{FF2B5EF4-FFF2-40B4-BE49-F238E27FC236}">
                <a16:creationId xmlns:a16="http://schemas.microsoft.com/office/drawing/2014/main" id="{F82840E9-E11D-0998-D476-CE24C3EFBD99}"/>
              </a:ext>
            </a:extLst>
          </p:cNvPr>
          <p:cNvCxnSpPr>
            <a:cxnSpLocks/>
          </p:cNvCxnSpPr>
          <p:nvPr/>
        </p:nvCxnSpPr>
        <p:spPr>
          <a:xfrm flipV="1">
            <a:off x="2810550" y="3868633"/>
            <a:ext cx="0" cy="47634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ED4DD9B-7FEC-82F4-66FF-8650155E1F8C}"/>
              </a:ext>
            </a:extLst>
          </p:cNvPr>
          <p:cNvCxnSpPr>
            <a:cxnSpLocks/>
          </p:cNvCxnSpPr>
          <p:nvPr/>
        </p:nvCxnSpPr>
        <p:spPr>
          <a:xfrm flipV="1">
            <a:off x="4178998" y="3395667"/>
            <a:ext cx="0" cy="47634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DAEB6862-1040-77BA-BBAE-CB6DB308E8EC}"/>
              </a:ext>
            </a:extLst>
          </p:cNvPr>
          <p:cNvSpPr/>
          <p:nvPr/>
        </p:nvSpPr>
        <p:spPr>
          <a:xfrm>
            <a:off x="611948" y="1981823"/>
            <a:ext cx="1791776" cy="179177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17"/>
              </a:spcBef>
              <a:spcAft>
                <a:spcPts val="188"/>
              </a:spcAft>
            </a:pPr>
            <a:r>
              <a:rPr lang="en-AU" sz="1200" b="1" dirty="0">
                <a:solidFill>
                  <a:schemeClr val="accent1"/>
                </a:solidFill>
                <a:effectLst/>
                <a:latin typeface="Neue Haas Grotesk Text Pro" panose="020B0504020202020204" pitchFamily="34" charset="77"/>
              </a:rPr>
              <a:t>ONE OF ITALY’S MOST RENOWNED INDIGENOUS VARIETIES</a:t>
            </a:r>
            <a:endParaRPr lang="en-AU" sz="1200" dirty="0">
              <a:solidFill>
                <a:schemeClr val="accent1"/>
              </a:solidFill>
              <a:effectLst/>
              <a:latin typeface="Neue Haas Grotesk Text Pro" panose="020B0504020202020204" pitchFamily="34" charset="77"/>
            </a:endParaRPr>
          </a:p>
        </p:txBody>
      </p:sp>
      <p:sp>
        <p:nvSpPr>
          <p:cNvPr id="8" name="object 58">
            <a:extLst>
              <a:ext uri="{FF2B5EF4-FFF2-40B4-BE49-F238E27FC236}">
                <a16:creationId xmlns:a16="http://schemas.microsoft.com/office/drawing/2014/main" id="{6BB829F8-8257-ABFB-D12F-F0C1B14B9995}"/>
              </a:ext>
            </a:extLst>
          </p:cNvPr>
          <p:cNvSpPr txBox="1"/>
          <p:nvPr/>
        </p:nvSpPr>
        <p:spPr>
          <a:xfrm>
            <a:off x="1660012" y="4506463"/>
            <a:ext cx="2324033" cy="755976"/>
          </a:xfrm>
          <a:prstGeom prst="rect">
            <a:avLst/>
          </a:prstGeom>
        </p:spPr>
        <p:txBody>
          <a:bodyPr vert="horz" wrap="square" lIns="0" tIns="17145" rIns="0" bIns="0" rtlCol="0" anchor="ctr" anchorCtr="0">
            <a:spAutoFit/>
          </a:bodyPr>
          <a:lstStyle/>
          <a:p>
            <a:pPr algn="ctr">
              <a:spcBef>
                <a:spcPts val="150"/>
              </a:spcBef>
              <a:spcAft>
                <a:spcPts val="315"/>
              </a:spcAft>
              <a:buClr>
                <a:schemeClr val="accent4"/>
              </a:buClr>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Success attributed to its versatility and love of warm, dry conditions</a:t>
            </a:r>
            <a:endPar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1602203063"/>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58">
            <a:extLst>
              <a:ext uri="{FF2B5EF4-FFF2-40B4-BE49-F238E27FC236}">
                <a16:creationId xmlns:a16="http://schemas.microsoft.com/office/drawing/2014/main" id="{0CE4ADEA-0858-AEA7-1896-CEE85700FBD5}"/>
              </a:ext>
            </a:extLst>
          </p:cNvPr>
          <p:cNvSpPr txBox="1"/>
          <p:nvPr/>
        </p:nvSpPr>
        <p:spPr>
          <a:xfrm>
            <a:off x="940728" y="2558569"/>
            <a:ext cx="4116849" cy="1740861"/>
          </a:xfrm>
          <a:prstGeom prst="rect">
            <a:avLst/>
          </a:prstGeom>
        </p:spPr>
        <p:txBody>
          <a:bodyPr vert="horz" wrap="square" lIns="0" tIns="17145" rIns="0" bIns="0" rtlCol="0" anchor="b" anchorCtr="0">
            <a:spAutoFit/>
          </a:bodyPr>
          <a:lstStyle/>
          <a:p>
            <a:pPr>
              <a:spcBef>
                <a:spcPts val="158"/>
              </a:spcBef>
              <a:spcAft>
                <a:spcPts val="638"/>
              </a:spcAft>
            </a:pPr>
            <a:r>
              <a:rPr lang="en-AU" sz="2800" b="1" i="1" dirty="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rPr>
              <a:t>In Greece, it’s made in various styles, from vibrant, fresh, dry wines to sweet dessert styles</a:t>
            </a:r>
            <a:endParaRPr lang="en-AU" sz="2800" b="1" i="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a:srcRect t="160" b="160"/>
          <a:stretch/>
        </p:blipFill>
        <p:spPr>
          <a:xfrm>
            <a:off x="5195735" y="4572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8" y="4078958"/>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ASSYRTIKO</a:t>
            </a:r>
          </a:p>
        </p:txBody>
      </p:sp>
      <p:cxnSp>
        <p:nvCxnSpPr>
          <p:cNvPr id="27" name="Straight Connector 26">
            <a:extLst>
              <a:ext uri="{FF2B5EF4-FFF2-40B4-BE49-F238E27FC236}">
                <a16:creationId xmlns:a16="http://schemas.microsoft.com/office/drawing/2014/main" id="{012C8CA4-2CCD-42BB-8BE3-B3FF97BE74C6}"/>
              </a:ext>
            </a:extLst>
          </p:cNvPr>
          <p:cNvCxnSpPr>
            <a:cxnSpLocks/>
          </p:cNvCxnSpPr>
          <p:nvPr/>
        </p:nvCxnSpPr>
        <p:spPr>
          <a:xfrm>
            <a:off x="6842234" y="2841617"/>
            <a:ext cx="8832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bject 58">
            <a:extLst>
              <a:ext uri="{FF2B5EF4-FFF2-40B4-BE49-F238E27FC236}">
                <a16:creationId xmlns:a16="http://schemas.microsoft.com/office/drawing/2014/main" id="{002B460F-DDD6-EBD1-D611-9DECC3EEF3E2}"/>
              </a:ext>
            </a:extLst>
          </p:cNvPr>
          <p:cNvSpPr txBox="1"/>
          <p:nvPr/>
        </p:nvSpPr>
        <p:spPr>
          <a:xfrm>
            <a:off x="1614695" y="5237734"/>
            <a:ext cx="3255557" cy="820096"/>
          </a:xfrm>
          <a:prstGeom prst="rect">
            <a:avLst/>
          </a:prstGeom>
        </p:spPr>
        <p:txBody>
          <a:bodyPr vert="horz" wrap="square" lIns="0" tIns="17145" rIns="0" bIns="0" rtlCol="0" anchor="t" anchorCtr="0">
            <a:spAutoFit/>
          </a:bodyPr>
          <a:lstStyle/>
          <a:p>
            <a:pPr>
              <a:spcBef>
                <a:spcPts val="150"/>
              </a:spcBef>
              <a:spcAft>
                <a:spcPts val="315"/>
              </a:spcAft>
            </a:pPr>
            <a:r>
              <a:rPr lang="en-AU" sz="1600" b="1"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MADE KNOWN IN AUSTRALIA</a:t>
            </a:r>
          </a:p>
          <a:p>
            <a:pPr>
              <a:spcBef>
                <a:spcPts val="150"/>
              </a:spcBef>
              <a:spcAft>
                <a:spcPts val="315"/>
              </a:spcAft>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in the late 2000s thanks to Clare Valley's Jim Barry Wines</a:t>
            </a:r>
          </a:p>
        </p:txBody>
      </p:sp>
      <p:sp>
        <p:nvSpPr>
          <p:cNvPr id="7" name="Title 1">
            <a:extLst>
              <a:ext uri="{FF2B5EF4-FFF2-40B4-BE49-F238E27FC236}">
                <a16:creationId xmlns:a16="http://schemas.microsoft.com/office/drawing/2014/main" id="{4430D56F-8AE4-355D-B66D-34F3CD405543}"/>
              </a:ext>
            </a:extLst>
          </p:cNvPr>
          <p:cNvSpPr txBox="1">
            <a:spLocks/>
          </p:cNvSpPr>
          <p:nvPr/>
        </p:nvSpPr>
        <p:spPr>
          <a:xfrm>
            <a:off x="529493" y="536744"/>
            <a:ext cx="5685593"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3000" dirty="0" err="1">
                <a:solidFill>
                  <a:schemeClr val="accent3"/>
                </a:solidFill>
                <a:latin typeface="Neue Haas Grotesk Text Pro" panose="020B0504020202020204" pitchFamily="34" charset="77"/>
              </a:rPr>
              <a:t>Honourable</a:t>
            </a:r>
            <a:r>
              <a:rPr lang="en-US" sz="3000" dirty="0">
                <a:solidFill>
                  <a:schemeClr val="accent3"/>
                </a:solidFill>
                <a:latin typeface="Neue Haas Grotesk Text Pro" panose="020B0504020202020204" pitchFamily="34" charset="77"/>
              </a:rPr>
              <a:t> mention </a:t>
            </a:r>
            <a:r>
              <a:rPr lang="en-US" sz="5400" dirty="0">
                <a:solidFill>
                  <a:schemeClr val="accent2"/>
                </a:solidFill>
                <a:latin typeface="Neue Haas Grotesk Text Pro" panose="020B0504020202020204" pitchFamily="34" charset="77"/>
              </a:rPr>
              <a:t>Assyrtiko</a:t>
            </a:r>
          </a:p>
        </p:txBody>
      </p:sp>
      <p:sp>
        <p:nvSpPr>
          <p:cNvPr id="12" name="object 58">
            <a:extLst>
              <a:ext uri="{FF2B5EF4-FFF2-40B4-BE49-F238E27FC236}">
                <a16:creationId xmlns:a16="http://schemas.microsoft.com/office/drawing/2014/main" id="{BAA21900-93B1-F66E-E62B-769B3CD92C67}"/>
              </a:ext>
            </a:extLst>
          </p:cNvPr>
          <p:cNvSpPr txBox="1"/>
          <p:nvPr/>
        </p:nvSpPr>
        <p:spPr>
          <a:xfrm>
            <a:off x="7801368" y="2681680"/>
            <a:ext cx="3419661" cy="1494640"/>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b="1"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AUSTRALIAN WINEMAKERS ARE ATTRACTED BY ASSYRTIKO’S CAPACITY TO RETAIN ITS HIGH ACIDITY AND PRODUCE PREMIUM WINES WHEN GROWN IN WARM CLIMATES</a:t>
            </a:r>
          </a:p>
        </p:txBody>
      </p:sp>
      <p:cxnSp>
        <p:nvCxnSpPr>
          <p:cNvPr id="15" name="Straight Connector 14">
            <a:extLst>
              <a:ext uri="{FF2B5EF4-FFF2-40B4-BE49-F238E27FC236}">
                <a16:creationId xmlns:a16="http://schemas.microsoft.com/office/drawing/2014/main" id="{84CC4DA6-AB4A-0986-49DD-E0F88893F198}"/>
              </a:ext>
            </a:extLst>
          </p:cNvPr>
          <p:cNvCxnSpPr>
            <a:cxnSpLocks/>
          </p:cNvCxnSpPr>
          <p:nvPr/>
        </p:nvCxnSpPr>
        <p:spPr>
          <a:xfrm>
            <a:off x="4758824" y="5367692"/>
            <a:ext cx="62252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234447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a:srcRect l="8710" r="8710"/>
          <a:stretch/>
        </p:blipFill>
        <p:spPr>
          <a:xfrm>
            <a:off x="5157922" y="718241"/>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86076" y="4364211"/>
            <a:ext cx="4652237" cy="510011"/>
          </a:xfrm>
          <a:prstGeom prst="rect">
            <a:avLst/>
          </a:prstGeom>
        </p:spPr>
        <p:txBody>
          <a:bodyPr vert="horz" wrap="square" lIns="0" tIns="12065" rIns="0" bIns="0" rtlCol="0">
            <a:spAutoFit/>
          </a:bodyPr>
          <a:lstStyle/>
          <a:p>
            <a:pPr algn="ctr" defTabSz="914453">
              <a:lnSpc>
                <a:spcPct val="80000"/>
              </a:lnSpc>
              <a:spcBef>
                <a:spcPct val="0"/>
              </a:spcBef>
            </a:pPr>
            <a:r>
              <a:rPr lang="en-AU" sz="40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TEMPRANILLO</a:t>
            </a:r>
          </a:p>
        </p:txBody>
      </p:sp>
      <p:sp>
        <p:nvSpPr>
          <p:cNvPr id="6" name="object 58">
            <a:extLst>
              <a:ext uri="{FF2B5EF4-FFF2-40B4-BE49-F238E27FC236}">
                <a16:creationId xmlns:a16="http://schemas.microsoft.com/office/drawing/2014/main" id="{52179E2A-02E2-9262-C89B-B2D8F98B159D}"/>
              </a:ext>
            </a:extLst>
          </p:cNvPr>
          <p:cNvSpPr txBox="1"/>
          <p:nvPr/>
        </p:nvSpPr>
        <p:spPr>
          <a:xfrm>
            <a:off x="7584282" y="2235855"/>
            <a:ext cx="4070677" cy="1309974"/>
          </a:xfrm>
          <a:prstGeom prst="rect">
            <a:avLst/>
          </a:prstGeom>
        </p:spPr>
        <p:txBody>
          <a:bodyPr vert="horz" wrap="square" lIns="0" tIns="17145" rIns="0" bIns="0" rtlCol="0" anchor="b" anchorCtr="0">
            <a:spAutoFit/>
          </a:bodyPr>
          <a:lstStyle/>
          <a:p>
            <a:pPr>
              <a:spcBef>
                <a:spcPts val="158"/>
              </a:spcBef>
              <a:spcAft>
                <a:spcPts val="638"/>
              </a:spcAft>
            </a:pPr>
            <a:r>
              <a:rPr lang="en-AU" sz="2800" b="1" i="1" dirty="0">
                <a:solidFill>
                  <a:schemeClr val="accent5"/>
                </a:solidFill>
                <a:effectLst/>
                <a:latin typeface="Neue Haas Grotesk Text Pro" panose="020B0504020202020204" pitchFamily="34" charset="77"/>
                <a:ea typeface="Inter Display" panose="02000503000000020004" pitchFamily="2" charset="0"/>
                <a:cs typeface="Inter Display" panose="02000503000000020004" pitchFamily="2" charset="0"/>
              </a:rPr>
              <a:t>More than 200 Australian producers craft Tempranillo</a:t>
            </a:r>
          </a:p>
        </p:txBody>
      </p:sp>
      <p:sp>
        <p:nvSpPr>
          <p:cNvPr id="16" name="Title 7">
            <a:extLst>
              <a:ext uri="{FF2B5EF4-FFF2-40B4-BE49-F238E27FC236}">
                <a16:creationId xmlns:a16="http://schemas.microsoft.com/office/drawing/2014/main" id="{B524D53B-572B-2DF9-B167-50A203C6D7E9}"/>
              </a:ext>
            </a:extLst>
          </p:cNvPr>
          <p:cNvSpPr txBox="1">
            <a:spLocks/>
          </p:cNvSpPr>
          <p:nvPr/>
        </p:nvSpPr>
        <p:spPr>
          <a:xfrm>
            <a:off x="410406" y="548365"/>
            <a:ext cx="5301025"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AU" sz="3000" dirty="0">
                <a:solidFill>
                  <a:schemeClr val="accent4"/>
                </a:solidFill>
                <a:latin typeface="Neue Haas Grotesk Text Pro" panose="020B0504020202020204" pitchFamily="34" charset="77"/>
              </a:rPr>
              <a:t>Honourable mention</a:t>
            </a:r>
          </a:p>
          <a:p>
            <a:pPr>
              <a:lnSpc>
                <a:spcPct val="100000"/>
              </a:lnSpc>
            </a:pPr>
            <a:r>
              <a:rPr lang="en-AU" sz="5400" dirty="0">
                <a:latin typeface="Neue Haas Grotesk Text Pro" panose="020B0504020202020204" pitchFamily="34" charset="77"/>
              </a:rPr>
              <a:t>TEMPRANILLO</a:t>
            </a:r>
          </a:p>
        </p:txBody>
      </p:sp>
      <p:cxnSp>
        <p:nvCxnSpPr>
          <p:cNvPr id="23" name="Straight Connector 22">
            <a:extLst>
              <a:ext uri="{FF2B5EF4-FFF2-40B4-BE49-F238E27FC236}">
                <a16:creationId xmlns:a16="http://schemas.microsoft.com/office/drawing/2014/main" id="{0C74EE81-DA49-A3B1-8C0D-A7EC2F62B08E}"/>
              </a:ext>
            </a:extLst>
          </p:cNvPr>
          <p:cNvCxnSpPr>
            <a:cxnSpLocks/>
          </p:cNvCxnSpPr>
          <p:nvPr/>
        </p:nvCxnSpPr>
        <p:spPr>
          <a:xfrm>
            <a:off x="6999890" y="4266145"/>
            <a:ext cx="160808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EC658E7-9C32-7990-31A2-C958B11BB52F}"/>
              </a:ext>
            </a:extLst>
          </p:cNvPr>
          <p:cNvCxnSpPr>
            <a:cxnSpLocks/>
          </p:cNvCxnSpPr>
          <p:nvPr/>
        </p:nvCxnSpPr>
        <p:spPr>
          <a:xfrm flipV="1">
            <a:off x="8607972" y="4266145"/>
            <a:ext cx="0" cy="3635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C4DC5A5-C25C-D3FE-A48F-7C44E8049023}"/>
              </a:ext>
            </a:extLst>
          </p:cNvPr>
          <p:cNvCxnSpPr/>
          <p:nvPr/>
        </p:nvCxnSpPr>
        <p:spPr>
          <a:xfrm>
            <a:off x="2828382" y="4404767"/>
            <a:ext cx="29501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9" name="object 58">
            <a:extLst>
              <a:ext uri="{FF2B5EF4-FFF2-40B4-BE49-F238E27FC236}">
                <a16:creationId xmlns:a16="http://schemas.microsoft.com/office/drawing/2014/main" id="{719A7A51-56CA-B031-BF8F-AD6E42028CF6}"/>
              </a:ext>
            </a:extLst>
          </p:cNvPr>
          <p:cNvSpPr txBox="1"/>
          <p:nvPr/>
        </p:nvSpPr>
        <p:spPr>
          <a:xfrm>
            <a:off x="1648533" y="4997096"/>
            <a:ext cx="2324033" cy="1312539"/>
          </a:xfrm>
          <a:prstGeom prst="rect">
            <a:avLst/>
          </a:prstGeom>
        </p:spPr>
        <p:txBody>
          <a:bodyPr vert="horz" wrap="square" lIns="0" tIns="17145" rIns="0" bIns="0" rtlCol="0" anchor="ctr" anchorCtr="0">
            <a:spAutoFit/>
          </a:bodyPr>
          <a:lstStyle/>
          <a:p>
            <a:pPr algn="ctr">
              <a:spcBef>
                <a:spcPts val="150"/>
              </a:spcBef>
              <a:spcAft>
                <a:spcPts val="315"/>
              </a:spcAft>
              <a:buClr>
                <a:schemeClr val="accent4"/>
              </a:buClr>
            </a:pPr>
            <a:r>
              <a:rPr lang="en-AU" sz="1600" b="1"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VERSATILE,</a:t>
            </a:r>
          </a:p>
          <a:p>
            <a:pPr algn="ctr">
              <a:spcBef>
                <a:spcPts val="150"/>
              </a:spcBef>
              <a:spcAft>
                <a:spcPts val="315"/>
              </a:spcAft>
              <a:buClr>
                <a:schemeClr val="accent4"/>
              </a:buClr>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loves warm climates, and blends well with varieties such as Grenache</a:t>
            </a:r>
          </a:p>
        </p:txBody>
      </p:sp>
      <p:cxnSp>
        <p:nvCxnSpPr>
          <p:cNvPr id="30" name="Straight Connector 29">
            <a:extLst>
              <a:ext uri="{FF2B5EF4-FFF2-40B4-BE49-F238E27FC236}">
                <a16:creationId xmlns:a16="http://schemas.microsoft.com/office/drawing/2014/main" id="{F82840E9-E11D-0998-D476-CE24C3EFBD99}"/>
              </a:ext>
            </a:extLst>
          </p:cNvPr>
          <p:cNvCxnSpPr>
            <a:cxnSpLocks/>
          </p:cNvCxnSpPr>
          <p:nvPr/>
        </p:nvCxnSpPr>
        <p:spPr>
          <a:xfrm flipV="1">
            <a:off x="2810550" y="4391555"/>
            <a:ext cx="0" cy="47634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3ED4DD9B-7FEC-82F4-66FF-8650155E1F8C}"/>
              </a:ext>
            </a:extLst>
          </p:cNvPr>
          <p:cNvCxnSpPr>
            <a:cxnSpLocks/>
          </p:cNvCxnSpPr>
          <p:nvPr/>
        </p:nvCxnSpPr>
        <p:spPr>
          <a:xfrm flipV="1">
            <a:off x="3877508" y="4110555"/>
            <a:ext cx="0" cy="255776"/>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DAEB6862-1040-77BA-BBAE-CB6DB308E8EC}"/>
              </a:ext>
            </a:extLst>
          </p:cNvPr>
          <p:cNvSpPr/>
          <p:nvPr/>
        </p:nvSpPr>
        <p:spPr>
          <a:xfrm>
            <a:off x="2926312" y="2251807"/>
            <a:ext cx="1791776" cy="1791776"/>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17"/>
              </a:spcBef>
              <a:spcAft>
                <a:spcPts val="188"/>
              </a:spcAft>
            </a:pPr>
            <a:r>
              <a:rPr lang="en-AU" sz="1200" b="1" dirty="0">
                <a:solidFill>
                  <a:schemeClr val="accent1"/>
                </a:solidFill>
                <a:effectLst/>
                <a:latin typeface="Neue Haas Grotesk Text Pro" panose="020B0504020202020204" pitchFamily="34" charset="77"/>
              </a:rPr>
              <a:t>SPAIN’S MOST POPULAR VARIETY. A COMPONENT OF RIOJA RED WINES</a:t>
            </a:r>
            <a:endParaRPr lang="en-AU" sz="1200" dirty="0">
              <a:solidFill>
                <a:schemeClr val="accent1"/>
              </a:solidFill>
              <a:effectLst/>
              <a:latin typeface="Neue Haas Grotesk Text Pro" panose="020B0504020202020204" pitchFamily="34" charset="77"/>
            </a:endParaRPr>
          </a:p>
        </p:txBody>
      </p:sp>
      <p:sp>
        <p:nvSpPr>
          <p:cNvPr id="8" name="object 58">
            <a:extLst>
              <a:ext uri="{FF2B5EF4-FFF2-40B4-BE49-F238E27FC236}">
                <a16:creationId xmlns:a16="http://schemas.microsoft.com/office/drawing/2014/main" id="{6BB829F8-8257-ABFB-D12F-F0C1B14B9995}"/>
              </a:ext>
            </a:extLst>
          </p:cNvPr>
          <p:cNvSpPr txBox="1"/>
          <p:nvPr/>
        </p:nvSpPr>
        <p:spPr>
          <a:xfrm>
            <a:off x="7446708" y="4760386"/>
            <a:ext cx="3198170" cy="1248419"/>
          </a:xfrm>
          <a:prstGeom prst="rect">
            <a:avLst/>
          </a:prstGeom>
        </p:spPr>
        <p:txBody>
          <a:bodyPr vert="horz" wrap="square" lIns="0" tIns="17145" rIns="0" bIns="0" rtlCol="0" anchor="ctr" anchorCtr="0">
            <a:spAutoFit/>
          </a:bodyPr>
          <a:lstStyle/>
          <a:p>
            <a:pPr>
              <a:spcBef>
                <a:spcPts val="150"/>
              </a:spcBef>
              <a:spcAft>
                <a:spcPts val="315"/>
              </a:spcAft>
              <a:buClr>
                <a:schemeClr val="accent4"/>
              </a:buClr>
            </a:pPr>
            <a:r>
              <a:rPr lang="en-AU" sz="1600"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Australian warm-climate Tempranillos tend to be fleshy, saturated in colour, with blackberry and spice, and a balancing acidity</a:t>
            </a:r>
            <a:endPar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70807807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58">
            <a:extLst>
              <a:ext uri="{FF2B5EF4-FFF2-40B4-BE49-F238E27FC236}">
                <a16:creationId xmlns:a16="http://schemas.microsoft.com/office/drawing/2014/main" id="{0CE4ADEA-0858-AEA7-1896-CEE85700FBD5}"/>
              </a:ext>
            </a:extLst>
          </p:cNvPr>
          <p:cNvSpPr txBox="1"/>
          <p:nvPr/>
        </p:nvSpPr>
        <p:spPr>
          <a:xfrm>
            <a:off x="7252777" y="1335166"/>
            <a:ext cx="4409730" cy="1740861"/>
          </a:xfrm>
          <a:prstGeom prst="rect">
            <a:avLst/>
          </a:prstGeom>
        </p:spPr>
        <p:txBody>
          <a:bodyPr vert="horz" wrap="square" lIns="0" tIns="17145" rIns="0" bIns="0" rtlCol="0" anchor="b" anchorCtr="0">
            <a:spAutoFit/>
          </a:bodyPr>
          <a:lstStyle/>
          <a:p>
            <a:pPr>
              <a:spcBef>
                <a:spcPts val="158"/>
              </a:spcBef>
              <a:spcAft>
                <a:spcPts val="638"/>
              </a:spcAft>
            </a:pPr>
            <a:r>
              <a:rPr lang="en-AU" sz="2800" b="1" i="1" dirty="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rPr>
              <a:t>Making it a great match for South Australia, Victoria and New South Wales</a:t>
            </a:r>
            <a:endParaRPr lang="en-AU" sz="2800" b="1" i="1" dirty="0">
              <a:solidFill>
                <a:schemeClr val="accent3"/>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9" name="Picture Placeholder 8">
            <a:extLst>
              <a:ext uri="{FF2B5EF4-FFF2-40B4-BE49-F238E27FC236}">
                <a16:creationId xmlns:a16="http://schemas.microsoft.com/office/drawing/2014/main" id="{9A10A078-4590-A960-9F91-6C0F417E1CEE}"/>
              </a:ext>
            </a:extLst>
          </p:cNvPr>
          <p:cNvPicPr>
            <a:picLocks noGrp="1" noChangeAspect="1"/>
          </p:cNvPicPr>
          <p:nvPr>
            <p:ph type="pic" sz="quarter" idx="13"/>
          </p:nvPr>
        </p:nvPicPr>
        <p:blipFill>
          <a:blip r:embed="rId2"/>
          <a:srcRect l="56" r="56"/>
          <a:stretch/>
        </p:blipFill>
        <p:spPr>
          <a:xfrm>
            <a:off x="5114743" y="368300"/>
            <a:ext cx="2114328" cy="6400800"/>
          </a:xfrm>
        </p:spPr>
      </p:pic>
      <p:sp>
        <p:nvSpPr>
          <p:cNvPr id="10" name="object 10">
            <a:extLst>
              <a:ext uri="{FF2B5EF4-FFF2-40B4-BE49-F238E27FC236}">
                <a16:creationId xmlns:a16="http://schemas.microsoft.com/office/drawing/2014/main" id="{CDA454BA-C57D-F892-5A87-4E89837F0D21}"/>
              </a:ext>
            </a:extLst>
          </p:cNvPr>
          <p:cNvSpPr txBox="1"/>
          <p:nvPr/>
        </p:nvSpPr>
        <p:spPr>
          <a:xfrm rot="16200000">
            <a:off x="3979640" y="3919995"/>
            <a:ext cx="4652237" cy="903452"/>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TOURIGA NACIONAL</a:t>
            </a:r>
          </a:p>
        </p:txBody>
      </p:sp>
      <p:sp>
        <p:nvSpPr>
          <p:cNvPr id="33" name="object 58">
            <a:extLst>
              <a:ext uri="{FF2B5EF4-FFF2-40B4-BE49-F238E27FC236}">
                <a16:creationId xmlns:a16="http://schemas.microsoft.com/office/drawing/2014/main" id="{002B460F-DDD6-EBD1-D611-9DECC3EEF3E2}"/>
              </a:ext>
            </a:extLst>
          </p:cNvPr>
          <p:cNvSpPr txBox="1"/>
          <p:nvPr/>
        </p:nvSpPr>
        <p:spPr>
          <a:xfrm>
            <a:off x="2288514" y="5237734"/>
            <a:ext cx="2943353" cy="1066318"/>
          </a:xfrm>
          <a:prstGeom prst="rect">
            <a:avLst/>
          </a:prstGeom>
        </p:spPr>
        <p:txBody>
          <a:bodyPr vert="horz" wrap="square" lIns="0" tIns="17145" rIns="0" bIns="0" rtlCol="0" anchor="t" anchorCtr="0">
            <a:spAutoFit/>
          </a:bodyPr>
          <a:lstStyle/>
          <a:p>
            <a:pPr>
              <a:spcBef>
                <a:spcPts val="150"/>
              </a:spcBef>
              <a:spcAft>
                <a:spcPts val="315"/>
              </a:spcAft>
            </a:pPr>
            <a:r>
              <a:rPr lang="en-AU" sz="1600" b="1" dirty="0">
                <a:effectLst/>
                <a:latin typeface="Neue Haas Grotesk Text Pro" panose="020B0504020202020204" pitchFamily="34" charset="77"/>
                <a:ea typeface="Inter Display Medium" panose="02000503000000020004" pitchFamily="2" charset="0"/>
                <a:cs typeface="Inter Display Medium" panose="02000503000000020004" pitchFamily="2" charset="0"/>
              </a:rPr>
              <a:t>THE WINES PRODUCED</a:t>
            </a:r>
          </a:p>
          <a:p>
            <a:pPr>
              <a:spcBef>
                <a:spcPts val="150"/>
              </a:spcBef>
              <a:spcAft>
                <a:spcPts val="315"/>
              </a:spcAft>
            </a:pPr>
            <a:r>
              <a:rPr lang="en-AU" sz="1600" dirty="0">
                <a:effectLst/>
                <a:latin typeface="Neue Haas Grotesk Text Pro" panose="020B0504020202020204" pitchFamily="34" charset="77"/>
                <a:ea typeface="Inter Display" panose="02000503000000020004" pitchFamily="2" charset="0"/>
                <a:cs typeface="Inter Display" panose="02000503000000020004" pitchFamily="2" charset="0"/>
              </a:rPr>
              <a:t>are deep in colour, rich and powerful, with hints of spice and fresh acidity</a:t>
            </a:r>
          </a:p>
        </p:txBody>
      </p:sp>
      <p:sp>
        <p:nvSpPr>
          <p:cNvPr id="7" name="Title 1">
            <a:extLst>
              <a:ext uri="{FF2B5EF4-FFF2-40B4-BE49-F238E27FC236}">
                <a16:creationId xmlns:a16="http://schemas.microsoft.com/office/drawing/2014/main" id="{4430D56F-8AE4-355D-B66D-34F3CD405543}"/>
              </a:ext>
            </a:extLst>
          </p:cNvPr>
          <p:cNvSpPr txBox="1">
            <a:spLocks/>
          </p:cNvSpPr>
          <p:nvPr/>
        </p:nvSpPr>
        <p:spPr>
          <a:xfrm>
            <a:off x="529493" y="374808"/>
            <a:ext cx="5685593"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3000" dirty="0" err="1">
                <a:solidFill>
                  <a:schemeClr val="accent3"/>
                </a:solidFill>
                <a:latin typeface="Neue Haas Grotesk Text Pro" panose="020B0504020202020204" pitchFamily="34" charset="77"/>
              </a:rPr>
              <a:t>Honourable</a:t>
            </a:r>
            <a:r>
              <a:rPr lang="en-US" sz="3000" dirty="0">
                <a:solidFill>
                  <a:schemeClr val="accent3"/>
                </a:solidFill>
                <a:latin typeface="Neue Haas Grotesk Text Pro" panose="020B0504020202020204" pitchFamily="34" charset="77"/>
              </a:rPr>
              <a:t> mention</a:t>
            </a:r>
          </a:p>
          <a:p>
            <a:pPr>
              <a:lnSpc>
                <a:spcPct val="100000"/>
              </a:lnSpc>
            </a:pPr>
            <a:r>
              <a:rPr lang="en-US" sz="5400" dirty="0">
                <a:solidFill>
                  <a:schemeClr val="accent2"/>
                </a:solidFill>
                <a:latin typeface="Neue Haas Grotesk Text Pro" panose="020B0504020202020204" pitchFamily="34" charset="77"/>
              </a:rPr>
              <a:t>TOURIGA NACIONAL</a:t>
            </a:r>
          </a:p>
        </p:txBody>
      </p:sp>
      <p:sp>
        <p:nvSpPr>
          <p:cNvPr id="12" name="object 58">
            <a:extLst>
              <a:ext uri="{FF2B5EF4-FFF2-40B4-BE49-F238E27FC236}">
                <a16:creationId xmlns:a16="http://schemas.microsoft.com/office/drawing/2014/main" id="{BAA21900-93B1-F66E-E62B-769B3CD92C67}"/>
              </a:ext>
            </a:extLst>
          </p:cNvPr>
          <p:cNvSpPr txBox="1"/>
          <p:nvPr/>
        </p:nvSpPr>
        <p:spPr>
          <a:xfrm>
            <a:off x="7751482" y="4034675"/>
            <a:ext cx="3261899" cy="1248419"/>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AU" sz="16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TOURIGA NACIONAL’S FUTURE LOOKS BRIGHT IN AUSTRALIA, BOTH AS A VARIETAL WINE AND IN BLENDS, ESPECIALLY WITH TEMPRANILLO</a:t>
            </a:r>
          </a:p>
        </p:txBody>
      </p:sp>
      <p:cxnSp>
        <p:nvCxnSpPr>
          <p:cNvPr id="15" name="Straight Connector 14">
            <a:extLst>
              <a:ext uri="{FF2B5EF4-FFF2-40B4-BE49-F238E27FC236}">
                <a16:creationId xmlns:a16="http://schemas.microsoft.com/office/drawing/2014/main" id="{84CC4DA6-AB4A-0986-49DD-E0F88893F198}"/>
              </a:ext>
            </a:extLst>
          </p:cNvPr>
          <p:cNvCxnSpPr>
            <a:cxnSpLocks/>
          </p:cNvCxnSpPr>
          <p:nvPr/>
        </p:nvCxnSpPr>
        <p:spPr>
          <a:xfrm>
            <a:off x="4758824" y="5367692"/>
            <a:ext cx="62252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72019A37-4D77-63BF-F4B4-E355ECE188F6}"/>
              </a:ext>
            </a:extLst>
          </p:cNvPr>
          <p:cNvSpPr/>
          <p:nvPr/>
        </p:nvSpPr>
        <p:spPr>
          <a:xfrm>
            <a:off x="3131431" y="2719111"/>
            <a:ext cx="1791776" cy="179177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217"/>
              </a:spcBef>
              <a:spcAft>
                <a:spcPts val="188"/>
              </a:spcAft>
            </a:pPr>
            <a:r>
              <a:rPr lang="en-AU" sz="1400" b="1" dirty="0">
                <a:solidFill>
                  <a:schemeClr val="accent2"/>
                </a:solidFill>
                <a:effectLst/>
                <a:latin typeface="Neue Haas Grotesk Text Pro" panose="020B0504020202020204" pitchFamily="34" charset="77"/>
              </a:rPr>
              <a:t>ONE OF THE MOST HEAT-RESISTANT VARIETIES</a:t>
            </a:r>
            <a:endParaRPr lang="en-AU" sz="1400" dirty="0">
              <a:solidFill>
                <a:schemeClr val="accent2"/>
              </a:solidFill>
              <a:effectLst/>
              <a:latin typeface="Neue Haas Grotesk Text Pro" panose="020B0504020202020204" pitchFamily="34" charset="77"/>
            </a:endParaRPr>
          </a:p>
        </p:txBody>
      </p:sp>
    </p:spTree>
    <p:extLst>
      <p:ext uri="{BB962C8B-B14F-4D97-AF65-F5344CB8AC3E}">
        <p14:creationId xmlns:p14="http://schemas.microsoft.com/office/powerpoint/2010/main" val="918371268"/>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D18682F-A693-3351-904B-39D80198C2A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76232F-1C99-6E7F-5096-A5CE26D5BA3D}"/>
              </a:ext>
            </a:extLst>
          </p:cNvPr>
          <p:cNvSpPr txBox="1">
            <a:spLocks/>
          </p:cNvSpPr>
          <p:nvPr/>
        </p:nvSpPr>
        <p:spPr>
          <a:xfrm>
            <a:off x="7005778" y="2660536"/>
            <a:ext cx="4625834" cy="1536928"/>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217"/>
              </a:spcBef>
              <a:spcAft>
                <a:spcPts val="315"/>
              </a:spcAft>
            </a:pPr>
            <a:r>
              <a:rPr lang="en-AU" sz="1600" dirty="0">
                <a:solidFill>
                  <a:schemeClr val="bg1"/>
                </a:solidFill>
                <a:effectLst/>
                <a:latin typeface="Neue Haas Grotesk Text Pro" panose="020B0504020202020204" pitchFamily="34" charset="77"/>
              </a:rPr>
              <a:t>Barbera </a:t>
            </a:r>
          </a:p>
          <a:p>
            <a:pPr>
              <a:spcBef>
                <a:spcPts val="217"/>
              </a:spcBef>
              <a:spcAft>
                <a:spcPts val="315"/>
              </a:spcAft>
            </a:pPr>
            <a:r>
              <a:rPr lang="en-AU" sz="1600" dirty="0">
                <a:solidFill>
                  <a:schemeClr val="bg1"/>
                </a:solidFill>
                <a:effectLst/>
                <a:latin typeface="Neue Haas Grotesk Text Pro" panose="020B0504020202020204" pitchFamily="34" charset="77"/>
              </a:rPr>
              <a:t>Gamay </a:t>
            </a:r>
          </a:p>
          <a:p>
            <a:pPr>
              <a:spcBef>
                <a:spcPts val="217"/>
              </a:spcBef>
              <a:spcAft>
                <a:spcPts val="315"/>
              </a:spcAft>
            </a:pPr>
            <a:r>
              <a:rPr lang="en-AU" sz="1600" dirty="0">
                <a:solidFill>
                  <a:schemeClr val="bg1"/>
                </a:solidFill>
                <a:effectLst/>
                <a:latin typeface="Neue Haas Grotesk Text Pro" panose="020B0504020202020204" pitchFamily="34" charset="77"/>
              </a:rPr>
              <a:t>Durif </a:t>
            </a:r>
          </a:p>
          <a:p>
            <a:pPr>
              <a:spcBef>
                <a:spcPts val="217"/>
              </a:spcBef>
              <a:spcAft>
                <a:spcPts val="315"/>
              </a:spcAft>
            </a:pPr>
            <a:r>
              <a:rPr lang="en-AU" sz="1600" dirty="0">
                <a:solidFill>
                  <a:schemeClr val="bg1"/>
                </a:solidFill>
                <a:effectLst/>
                <a:latin typeface="Neue Haas Grotesk Text Pro" panose="020B0504020202020204" pitchFamily="34" charset="77"/>
              </a:rPr>
              <a:t>Zinfandel </a:t>
            </a:r>
          </a:p>
          <a:p>
            <a:pPr>
              <a:spcBef>
                <a:spcPts val="217"/>
              </a:spcBef>
              <a:spcAft>
                <a:spcPts val="315"/>
              </a:spcAft>
            </a:pPr>
            <a:r>
              <a:rPr lang="en-AU" sz="1600" dirty="0">
                <a:solidFill>
                  <a:schemeClr val="bg1"/>
                </a:solidFill>
                <a:effectLst/>
                <a:latin typeface="Neue Haas Grotesk Text Pro" panose="020B0504020202020204" pitchFamily="34" charset="77"/>
              </a:rPr>
              <a:t>Pinot Blanc </a:t>
            </a:r>
          </a:p>
          <a:p>
            <a:pPr>
              <a:spcBef>
                <a:spcPts val="217"/>
              </a:spcBef>
              <a:spcAft>
                <a:spcPts val="315"/>
              </a:spcAft>
            </a:pPr>
            <a:r>
              <a:rPr lang="en-AU" sz="1600" dirty="0">
                <a:solidFill>
                  <a:schemeClr val="bg1"/>
                </a:solidFill>
                <a:effectLst/>
                <a:latin typeface="Neue Haas Grotesk Text Pro" panose="020B0504020202020204" pitchFamily="34" charset="77"/>
              </a:rPr>
              <a:t>Cabernet Franc </a:t>
            </a:r>
          </a:p>
          <a:p>
            <a:pPr>
              <a:spcBef>
                <a:spcPts val="217"/>
              </a:spcBef>
              <a:spcAft>
                <a:spcPts val="315"/>
              </a:spcAft>
            </a:pPr>
            <a:r>
              <a:rPr lang="en-AU" sz="1600" dirty="0" err="1">
                <a:solidFill>
                  <a:schemeClr val="bg1"/>
                </a:solidFill>
                <a:effectLst/>
                <a:latin typeface="Neue Haas Grotesk Text Pro" panose="020B0504020202020204" pitchFamily="34" charset="77"/>
              </a:rPr>
              <a:t>Albariño</a:t>
            </a:r>
            <a:endParaRPr lang="en-AU" sz="1600" dirty="0">
              <a:solidFill>
                <a:schemeClr val="bg1"/>
              </a:solidFill>
              <a:effectLst/>
              <a:latin typeface="Neue Haas Grotesk Text Pro" panose="020B0504020202020204" pitchFamily="34" charset="77"/>
            </a:endParaRPr>
          </a:p>
        </p:txBody>
      </p:sp>
      <p:pic>
        <p:nvPicPr>
          <p:cNvPr id="3" name="Picture 2">
            <a:extLst>
              <a:ext uri="{FF2B5EF4-FFF2-40B4-BE49-F238E27FC236}">
                <a16:creationId xmlns:a16="http://schemas.microsoft.com/office/drawing/2014/main" id="{7B71F772-3543-89C9-982B-362B1E626E8D}"/>
              </a:ext>
            </a:extLst>
          </p:cNvPr>
          <p:cNvPicPr>
            <a:picLocks noChangeAspect="1"/>
          </p:cNvPicPr>
          <p:nvPr/>
        </p:nvPicPr>
        <p:blipFill>
          <a:blip r:embed="rId3"/>
          <a:srcRect l="12845" t="18363" r="18420" b="13806"/>
          <a:stretch/>
        </p:blipFill>
        <p:spPr>
          <a:xfrm>
            <a:off x="0" y="2708366"/>
            <a:ext cx="6096000" cy="4149634"/>
          </a:xfrm>
          <a:prstGeom prst="rect">
            <a:avLst/>
          </a:prstGeom>
        </p:spPr>
      </p:pic>
      <p:sp>
        <p:nvSpPr>
          <p:cNvPr id="10" name="Title 2">
            <a:extLst>
              <a:ext uri="{FF2B5EF4-FFF2-40B4-BE49-F238E27FC236}">
                <a16:creationId xmlns:a16="http://schemas.microsoft.com/office/drawing/2014/main" id="{5AED4AE6-21DE-0555-D4D0-1A92A59572AA}"/>
              </a:ext>
            </a:extLst>
          </p:cNvPr>
          <p:cNvSpPr txBox="1">
            <a:spLocks/>
          </p:cNvSpPr>
          <p:nvPr/>
        </p:nvSpPr>
        <p:spPr>
          <a:xfrm>
            <a:off x="619760" y="368300"/>
            <a:ext cx="11241314"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5400" dirty="0">
                <a:solidFill>
                  <a:schemeClr val="accent5"/>
                </a:solidFill>
                <a:latin typeface="Neue Haas Grotesk Text Pro" panose="020B0504020202020204" pitchFamily="34" charset="77"/>
              </a:rPr>
              <a:t>Other varieties gaining traction in </a:t>
            </a:r>
            <a:r>
              <a:rPr lang="en-US" sz="5400" dirty="0">
                <a:latin typeface="Neue Haas Grotesk Text Pro" panose="020B0504020202020204" pitchFamily="34" charset="77"/>
              </a:rPr>
              <a:t>vineyards all over the country include:</a:t>
            </a:r>
          </a:p>
        </p:txBody>
      </p:sp>
    </p:spTree>
    <p:extLst>
      <p:ext uri="{BB962C8B-B14F-4D97-AF65-F5344CB8AC3E}">
        <p14:creationId xmlns:p14="http://schemas.microsoft.com/office/powerpoint/2010/main" val="277499377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D18682F-A693-3351-904B-39D80198C2A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476232F-1C99-6E7F-5096-A5CE26D5BA3D}"/>
              </a:ext>
            </a:extLst>
          </p:cNvPr>
          <p:cNvSpPr txBox="1">
            <a:spLocks/>
          </p:cNvSpPr>
          <p:nvPr/>
        </p:nvSpPr>
        <p:spPr>
          <a:xfrm>
            <a:off x="6959600" y="3536477"/>
            <a:ext cx="4625834" cy="1536928"/>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217"/>
              </a:spcBef>
              <a:spcAft>
                <a:spcPts val="315"/>
              </a:spcAft>
              <a:buClr>
                <a:schemeClr val="accent3"/>
              </a:buClr>
            </a:pPr>
            <a:r>
              <a:rPr lang="en-AU" sz="1600" dirty="0">
                <a:solidFill>
                  <a:schemeClr val="bg1"/>
                </a:solidFill>
                <a:effectLst/>
                <a:latin typeface="Neue Haas Grotesk Text Pro" panose="020B0504020202020204" pitchFamily="34" charset="77"/>
              </a:rPr>
              <a:t>Australia’s winemaking community is made up of talented growers and producers keen to express their creativity while harnessing modern techniques. As alternative varieties become more widespread – and more in-demand thanks to discerning consumers – the Australian wine industry will continue to offer a vast and excitingly diverse array of premium wines of exceptional quality.</a:t>
            </a:r>
          </a:p>
        </p:txBody>
      </p:sp>
      <p:pic>
        <p:nvPicPr>
          <p:cNvPr id="3" name="Picture 2">
            <a:extLst>
              <a:ext uri="{FF2B5EF4-FFF2-40B4-BE49-F238E27FC236}">
                <a16:creationId xmlns:a16="http://schemas.microsoft.com/office/drawing/2014/main" id="{7B71F772-3543-89C9-982B-362B1E626E8D}"/>
              </a:ext>
            </a:extLst>
          </p:cNvPr>
          <p:cNvPicPr>
            <a:picLocks noChangeAspect="1"/>
          </p:cNvPicPr>
          <p:nvPr/>
        </p:nvPicPr>
        <p:blipFill>
          <a:blip r:embed="rId3"/>
          <a:srcRect l="22862" r="16831"/>
          <a:stretch/>
        </p:blipFill>
        <p:spPr>
          <a:xfrm>
            <a:off x="0" y="0"/>
            <a:ext cx="6096000" cy="6858000"/>
          </a:xfrm>
          <a:prstGeom prst="rect">
            <a:avLst/>
          </a:prstGeom>
        </p:spPr>
      </p:pic>
      <p:sp>
        <p:nvSpPr>
          <p:cNvPr id="5" name="Title 2">
            <a:extLst>
              <a:ext uri="{FF2B5EF4-FFF2-40B4-BE49-F238E27FC236}">
                <a16:creationId xmlns:a16="http://schemas.microsoft.com/office/drawing/2014/main" id="{30256A13-A050-39BF-253B-5101F4526595}"/>
              </a:ext>
            </a:extLst>
          </p:cNvPr>
          <p:cNvSpPr txBox="1">
            <a:spLocks/>
          </p:cNvSpPr>
          <p:nvPr/>
        </p:nvSpPr>
        <p:spPr>
          <a:xfrm>
            <a:off x="6959599" y="368300"/>
            <a:ext cx="5848440"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5400" dirty="0">
                <a:solidFill>
                  <a:schemeClr val="bg2"/>
                </a:solidFill>
                <a:latin typeface="Neue Haas Grotesk Text Pro" panose="020B0504020202020204" pitchFamily="34" charset="77"/>
              </a:rPr>
              <a:t>A future filled with </a:t>
            </a:r>
            <a:r>
              <a:rPr lang="en-US" sz="5400" dirty="0">
                <a:solidFill>
                  <a:schemeClr val="accent3"/>
                </a:solidFill>
                <a:latin typeface="Neue Haas Grotesk Text Pro" panose="020B0504020202020204" pitchFamily="34" charset="77"/>
              </a:rPr>
              <a:t>alternative varieties</a:t>
            </a:r>
          </a:p>
        </p:txBody>
      </p:sp>
    </p:spTree>
    <p:extLst>
      <p:ext uri="{BB962C8B-B14F-4D97-AF65-F5344CB8AC3E}">
        <p14:creationId xmlns:p14="http://schemas.microsoft.com/office/powerpoint/2010/main" val="427971675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a:srcRect t="7805" b="7805"/>
          <a:stretch/>
        </p:blipFill>
        <p:spPr>
          <a:xfrm>
            <a:off x="0" y="0"/>
            <a:ext cx="12189898"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00"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pt-BR" sz="5400"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2" name="Freeform 1">
            <a:extLst>
              <a:ext uri="{FF2B5EF4-FFF2-40B4-BE49-F238E27FC236}">
                <a16:creationId xmlns:a16="http://schemas.microsoft.com/office/drawing/2014/main" id="{F54BD162-AAC9-A7D2-4C61-DE96FB437A12}"/>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solidFill>
                <a:schemeClr val="accent5"/>
              </a:solidFill>
            </a:endParaRPr>
          </a:p>
        </p:txBody>
      </p:sp>
      <p:pic>
        <p:nvPicPr>
          <p:cNvPr id="7" name="Graphic 6">
            <a:extLst>
              <a:ext uri="{FF2B5EF4-FFF2-40B4-BE49-F238E27FC236}">
                <a16:creationId xmlns:a16="http://schemas.microsoft.com/office/drawing/2014/main" id="{C93E2910-96A8-5B20-4471-46BA8ED9B4D6}"/>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C65C6-0366-27FD-B1B8-00C4880C6D73}"/>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FBA8E096-4141-1BD2-7E6D-A5C6B802CB1E}"/>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C0CE6DF4-E65D-2DD5-5630-2988038B6E01}"/>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93369568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erson pouring a liquid into a bottle&#10;&#10;Description automatically generated">
            <a:extLst>
              <a:ext uri="{FF2B5EF4-FFF2-40B4-BE49-F238E27FC236}">
                <a16:creationId xmlns:a16="http://schemas.microsoft.com/office/drawing/2014/main" id="{D67225C1-E7E5-73EC-80DA-8BB7446DAA6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694951" y="0"/>
            <a:ext cx="4497049" cy="6858000"/>
          </a:xfrm>
          <a:prstGeom prst="rect">
            <a:avLst/>
          </a:prstGeom>
        </p:spPr>
      </p:pic>
      <p:sp>
        <p:nvSpPr>
          <p:cNvPr id="4" name="Content Placeholder 2">
            <a:extLst>
              <a:ext uri="{FF2B5EF4-FFF2-40B4-BE49-F238E27FC236}">
                <a16:creationId xmlns:a16="http://schemas.microsoft.com/office/drawing/2014/main" id="{D4BF8402-2F9A-493F-B3F3-FF2C8A032ACB}"/>
              </a:ext>
            </a:extLst>
          </p:cNvPr>
          <p:cNvSpPr txBox="1"/>
          <p:nvPr/>
        </p:nvSpPr>
        <p:spPr>
          <a:xfrm>
            <a:off x="407989" y="2643993"/>
            <a:ext cx="4932108" cy="3986468"/>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spcBef>
                <a:spcPts val="816"/>
              </a:spcBef>
              <a:buClr>
                <a:schemeClr val="accent3"/>
              </a:buClr>
              <a:buFont typeface="Arial" panose="020B0604020202020204" pitchFamily="34" charset="0"/>
              <a:buChar char="•"/>
              <a:defRPr/>
            </a:pPr>
            <a:r>
              <a:rPr lang="en-US" sz="1600" dirty="0">
                <a:solidFill>
                  <a:prstClr val="white"/>
                </a:solidFill>
                <a:latin typeface="Neue Haas Grotesk Text Pro" panose="020B0504020202020204" pitchFamily="34" charset="77"/>
                <a:ea typeface="Inter Display" panose="02000503000000020004" pitchFamily="2" charset="0"/>
                <a:cs typeface="Inter Display" panose="02000503000000020004" pitchFamily="2" charset="0"/>
              </a:rPr>
              <a:t>Australia has one of the most diverse wine scenes in the world, with more than 150 different grape varieties grown across 65 wine regions.</a:t>
            </a:r>
          </a:p>
          <a:p>
            <a:pPr>
              <a:spcBef>
                <a:spcPts val="816"/>
              </a:spcBef>
              <a:buClr>
                <a:schemeClr val="accent3"/>
              </a:buClr>
              <a:buFont typeface="Arial" panose="020B0604020202020204" pitchFamily="34" charset="0"/>
              <a:buChar char="•"/>
              <a:defRPr/>
            </a:pPr>
            <a:r>
              <a:rPr lang="en-US" sz="1600" dirty="0">
                <a:solidFill>
                  <a:prstClr val="white"/>
                </a:solidFill>
                <a:latin typeface="Neue Haas Grotesk Text Pro" panose="020B0504020202020204" pitchFamily="34" charset="77"/>
                <a:ea typeface="Inter Display" panose="02000503000000020004" pitchFamily="2" charset="0"/>
                <a:cs typeface="Inter Display" panose="02000503000000020004" pitchFamily="2" charset="0"/>
              </a:rPr>
              <a:t>The Australian wine community is renowned for its creativity and willingness to experiment. </a:t>
            </a:r>
          </a:p>
          <a:p>
            <a:pPr>
              <a:spcBef>
                <a:spcPts val="816"/>
              </a:spcBef>
              <a:buClr>
                <a:schemeClr val="accent3"/>
              </a:buClr>
              <a:buFont typeface="Arial" panose="020B0604020202020204" pitchFamily="34" charset="0"/>
              <a:buChar char="•"/>
              <a:defRPr/>
            </a:pPr>
            <a:r>
              <a:rPr lang="en-US" sz="1600" dirty="0">
                <a:solidFill>
                  <a:prstClr val="white"/>
                </a:solidFill>
                <a:latin typeface="Neue Haas Grotesk Text Pro" panose="020B0504020202020204" pitchFamily="34" charset="77"/>
                <a:ea typeface="Inter Display" panose="02000503000000020004" pitchFamily="2" charset="0"/>
                <a:cs typeface="Inter Display" panose="02000503000000020004" pitchFamily="2" charset="0"/>
              </a:rPr>
              <a:t>Australian wines are an authentic expression of the people who craft them and the country’s varied soils and climate. </a:t>
            </a:r>
          </a:p>
          <a:p>
            <a:pPr>
              <a:spcBef>
                <a:spcPts val="816"/>
              </a:spcBef>
              <a:buClr>
                <a:schemeClr val="accent3"/>
              </a:buClr>
              <a:buFont typeface="Arial" panose="020B0604020202020204" pitchFamily="34" charset="0"/>
              <a:buChar char="•"/>
              <a:defRPr/>
            </a:pPr>
            <a:r>
              <a:rPr lang="en-US" sz="1600" dirty="0">
                <a:solidFill>
                  <a:prstClr val="white"/>
                </a:solidFill>
                <a:latin typeface="Neue Haas Grotesk Text Pro" panose="020B0504020202020204" pitchFamily="34" charset="77"/>
                <a:ea typeface="Inter Display" panose="02000503000000020004" pitchFamily="2" charset="0"/>
                <a:cs typeface="Inter Display" panose="02000503000000020004" pitchFamily="2" charset="0"/>
              </a:rPr>
              <a:t>Australia is home to a highly-skilled winemaking community, crafting premium wines that stand among the world’s best.</a:t>
            </a:r>
          </a:p>
        </p:txBody>
      </p:sp>
      <p:sp>
        <p:nvSpPr>
          <p:cNvPr id="6" name="object 4">
            <a:extLst>
              <a:ext uri="{FF2B5EF4-FFF2-40B4-BE49-F238E27FC236}">
                <a16:creationId xmlns:a16="http://schemas.microsoft.com/office/drawing/2014/main" id="{47977BB0-9554-4D06-89D0-913255E34010}"/>
              </a:ext>
            </a:extLst>
          </p:cNvPr>
          <p:cNvSpPr txBox="1"/>
          <p:nvPr/>
        </p:nvSpPr>
        <p:spPr>
          <a:xfrm>
            <a:off x="407988" y="955760"/>
            <a:ext cx="6167618" cy="2473240"/>
          </a:xfrm>
          <a:prstGeom prst="rect">
            <a:avLst/>
          </a:prstGeom>
        </p:spPr>
        <p:txBody>
          <a:bodyPr vert="horz" wrap="square" lIns="0" tIns="11521" rIns="0" bIns="0" rtlCol="0">
            <a:noAutofit/>
          </a:bodyPr>
          <a:lstStyle/>
          <a:p>
            <a:pPr defTabSz="829587">
              <a:lnSpc>
                <a:spcPct val="83000"/>
              </a:lnSpc>
              <a:tabLst>
                <a:tab pos="1156236" algn="l"/>
              </a:tabLst>
              <a:defRPr/>
            </a:pPr>
            <a:r>
              <a:rPr lang="en-AU" sz="540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FROM UNSPOILT LANDS</a:t>
            </a:r>
          </a:p>
        </p:txBody>
      </p:sp>
      <p:sp>
        <p:nvSpPr>
          <p:cNvPr id="7" name="object 58">
            <a:extLst>
              <a:ext uri="{FF2B5EF4-FFF2-40B4-BE49-F238E27FC236}">
                <a16:creationId xmlns:a16="http://schemas.microsoft.com/office/drawing/2014/main" id="{17424451-30D4-4639-A6DE-2DB1EA146B8C}"/>
              </a:ext>
            </a:extLst>
          </p:cNvPr>
          <p:cNvSpPr txBox="1"/>
          <p:nvPr/>
        </p:nvSpPr>
        <p:spPr>
          <a:xfrm>
            <a:off x="407988" y="379277"/>
            <a:ext cx="2963830" cy="379032"/>
          </a:xfrm>
          <a:prstGeom prst="rect">
            <a:avLst/>
          </a:prstGeom>
        </p:spPr>
        <p:txBody>
          <a:bodyPr vert="horz" wrap="none" lIns="0" tIns="15554" rIns="0" bIns="0" rtlCol="0">
            <a:noAutofit/>
          </a:bodyPr>
          <a:lstStyle/>
          <a:p>
            <a:pPr defTabSz="829587">
              <a:defRPr/>
            </a:pPr>
            <a:r>
              <a:rPr lang="en-AU" sz="2800" dirty="0">
                <a:solidFill>
                  <a:prstClr val="white"/>
                </a:solidFill>
                <a:latin typeface="Neue Haas Grotesk Text Pro" panose="020B0504020202020204" pitchFamily="34" charset="77"/>
                <a:ea typeface="Inter Display" panose="02000503000000020004" pitchFamily="2" charset="0"/>
                <a:cs typeface="Inter Display" panose="02000503000000020004" pitchFamily="2" charset="0"/>
              </a:rPr>
              <a:t>UNIQUE WINES</a:t>
            </a:r>
          </a:p>
        </p:txBody>
      </p:sp>
    </p:spTree>
    <p:extLst>
      <p:ext uri="{BB962C8B-B14F-4D97-AF65-F5344CB8AC3E}">
        <p14:creationId xmlns:p14="http://schemas.microsoft.com/office/powerpoint/2010/main" val="354055244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C790B05-016E-097B-1BF8-33F31183D0E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A23759B-B672-FE5B-0F47-47F16996EB17}"/>
              </a:ext>
            </a:extLst>
          </p:cNvPr>
          <p:cNvSpPr txBox="1">
            <a:spLocks/>
          </p:cNvSpPr>
          <p:nvPr/>
        </p:nvSpPr>
        <p:spPr>
          <a:xfrm>
            <a:off x="6959600" y="3821152"/>
            <a:ext cx="4625834" cy="1536928"/>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17"/>
              </a:spcBef>
              <a:spcAft>
                <a:spcPts val="315"/>
              </a:spcAft>
              <a:buClr>
                <a:schemeClr val="accent3"/>
              </a:buClr>
              <a:buNone/>
            </a:pPr>
            <a:r>
              <a:rPr lang="en-AU" sz="1600" dirty="0">
                <a:solidFill>
                  <a:schemeClr val="bg1"/>
                </a:solidFill>
                <a:effectLst/>
                <a:latin typeface="Neue Haas Grotesk Text Pro" panose="020B0504020202020204" pitchFamily="34" charset="77"/>
              </a:rPr>
              <a:t>Australia grows more than 150 different grape varieties in 65 wine regions, and our passions extend to ‘alternative’ varieties well‑suited to our lifestyle and warm climate. Our imagination and curiosity have led to the success of many Southern Mediterranean varieties, and each year emerging varieties are increasing due to the great suitability of growing these alternative grapes in Australia.</a:t>
            </a:r>
          </a:p>
        </p:txBody>
      </p:sp>
      <p:pic>
        <p:nvPicPr>
          <p:cNvPr id="3" name="Picture 2">
            <a:extLst>
              <a:ext uri="{FF2B5EF4-FFF2-40B4-BE49-F238E27FC236}">
                <a16:creationId xmlns:a16="http://schemas.microsoft.com/office/drawing/2014/main" id="{EE4B495A-4307-1B27-8155-7B85C2B86DB4}"/>
              </a:ext>
            </a:extLst>
          </p:cNvPr>
          <p:cNvPicPr>
            <a:picLocks noChangeAspect="1"/>
          </p:cNvPicPr>
          <p:nvPr/>
        </p:nvPicPr>
        <p:blipFill>
          <a:blip r:embed="rId3"/>
          <a:srcRect l="24964" r="21607"/>
          <a:stretch/>
        </p:blipFill>
        <p:spPr>
          <a:xfrm>
            <a:off x="0" y="0"/>
            <a:ext cx="5854264" cy="6858000"/>
          </a:xfrm>
          <a:prstGeom prst="rect">
            <a:avLst/>
          </a:prstGeom>
        </p:spPr>
      </p:pic>
      <p:sp>
        <p:nvSpPr>
          <p:cNvPr id="10" name="Title 2">
            <a:extLst>
              <a:ext uri="{FF2B5EF4-FFF2-40B4-BE49-F238E27FC236}">
                <a16:creationId xmlns:a16="http://schemas.microsoft.com/office/drawing/2014/main" id="{EF73351D-851D-5DD6-DCA2-2AA38A52BEB0}"/>
              </a:ext>
            </a:extLst>
          </p:cNvPr>
          <p:cNvSpPr txBox="1">
            <a:spLocks/>
          </p:cNvSpPr>
          <p:nvPr/>
        </p:nvSpPr>
        <p:spPr>
          <a:xfrm>
            <a:off x="6959600" y="368300"/>
            <a:ext cx="4779493"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5400" dirty="0">
                <a:solidFill>
                  <a:schemeClr val="accent5"/>
                </a:solidFill>
                <a:latin typeface="Neue Haas Grotesk Text Pro" panose="020B0504020202020204" pitchFamily="34" charset="77"/>
              </a:rPr>
              <a:t>As diverse </a:t>
            </a:r>
            <a:r>
              <a:rPr lang="en-US" sz="5400" dirty="0">
                <a:latin typeface="Neue Haas Grotesk Text Pro" panose="020B0504020202020204" pitchFamily="34" charset="77"/>
              </a:rPr>
              <a:t>as</a:t>
            </a:r>
            <a:r>
              <a:rPr lang="en-US" sz="5400" dirty="0">
                <a:solidFill>
                  <a:schemeClr val="accent5"/>
                </a:solidFill>
                <a:latin typeface="Neue Haas Grotesk Text Pro" panose="020B0504020202020204" pitchFamily="34" charset="77"/>
              </a:rPr>
              <a:t> </a:t>
            </a:r>
            <a:r>
              <a:rPr lang="en-US" sz="5400" dirty="0">
                <a:latin typeface="Neue Haas Grotesk Text Pro" panose="020B0504020202020204" pitchFamily="34" charset="77"/>
              </a:rPr>
              <a:t>the country that made them</a:t>
            </a:r>
          </a:p>
        </p:txBody>
      </p:sp>
    </p:spTree>
    <p:extLst>
      <p:ext uri="{BB962C8B-B14F-4D97-AF65-F5344CB8AC3E}">
        <p14:creationId xmlns:p14="http://schemas.microsoft.com/office/powerpoint/2010/main" val="22903447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C790B05-016E-097B-1BF8-33F31183D0E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A23759B-B672-FE5B-0F47-47F16996EB17}"/>
              </a:ext>
            </a:extLst>
          </p:cNvPr>
          <p:cNvSpPr txBox="1">
            <a:spLocks/>
          </p:cNvSpPr>
          <p:nvPr/>
        </p:nvSpPr>
        <p:spPr>
          <a:xfrm>
            <a:off x="6959600" y="3129114"/>
            <a:ext cx="4625834" cy="1536928"/>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17"/>
              </a:spcBef>
              <a:spcAft>
                <a:spcPts val="315"/>
              </a:spcAft>
              <a:buClr>
                <a:schemeClr val="accent3"/>
              </a:buClr>
              <a:buNone/>
            </a:pPr>
            <a:r>
              <a:rPr lang="en-AU" sz="1600" dirty="0">
                <a:solidFill>
                  <a:schemeClr val="bg1"/>
                </a:solidFill>
                <a:effectLst/>
                <a:latin typeface="Neue Haas Grotesk Text Pro" panose="020B0504020202020204" pitchFamily="34" charset="77"/>
              </a:rPr>
              <a:t>‘Alternative’ varieties are simply grape varieties that are not part of the mainstream varieties planted across Australia.</a:t>
            </a:r>
          </a:p>
        </p:txBody>
      </p:sp>
      <p:pic>
        <p:nvPicPr>
          <p:cNvPr id="3" name="Picture 2">
            <a:extLst>
              <a:ext uri="{FF2B5EF4-FFF2-40B4-BE49-F238E27FC236}">
                <a16:creationId xmlns:a16="http://schemas.microsoft.com/office/drawing/2014/main" id="{EE4B495A-4307-1B27-8155-7B85C2B86DB4}"/>
              </a:ext>
            </a:extLst>
          </p:cNvPr>
          <p:cNvPicPr>
            <a:picLocks noChangeAspect="1"/>
          </p:cNvPicPr>
          <p:nvPr/>
        </p:nvPicPr>
        <p:blipFill>
          <a:blip r:embed="rId3"/>
          <a:srcRect t="7405" b="17648"/>
          <a:stretch/>
        </p:blipFill>
        <p:spPr>
          <a:xfrm>
            <a:off x="0" y="0"/>
            <a:ext cx="6096000" cy="6858000"/>
          </a:xfrm>
          <a:prstGeom prst="rect">
            <a:avLst/>
          </a:prstGeom>
        </p:spPr>
      </p:pic>
      <p:sp>
        <p:nvSpPr>
          <p:cNvPr id="10" name="Title 2">
            <a:extLst>
              <a:ext uri="{FF2B5EF4-FFF2-40B4-BE49-F238E27FC236}">
                <a16:creationId xmlns:a16="http://schemas.microsoft.com/office/drawing/2014/main" id="{EF73351D-851D-5DD6-DCA2-2AA38A52BEB0}"/>
              </a:ext>
            </a:extLst>
          </p:cNvPr>
          <p:cNvSpPr txBox="1">
            <a:spLocks/>
          </p:cNvSpPr>
          <p:nvPr/>
        </p:nvSpPr>
        <p:spPr>
          <a:xfrm>
            <a:off x="6959600" y="798682"/>
            <a:ext cx="5887076"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5300" dirty="0">
                <a:solidFill>
                  <a:schemeClr val="bg2"/>
                </a:solidFill>
                <a:latin typeface="Neue Haas Grotesk Text Pro" panose="020B0504020202020204" pitchFamily="34" charset="77"/>
              </a:rPr>
              <a:t>What is an </a:t>
            </a:r>
          </a:p>
          <a:p>
            <a:r>
              <a:rPr lang="en-US" sz="5300" dirty="0">
                <a:solidFill>
                  <a:schemeClr val="accent3"/>
                </a:solidFill>
                <a:latin typeface="Neue Haas Grotesk Text Pro" panose="020B0504020202020204" pitchFamily="34" charset="77"/>
              </a:rPr>
              <a:t>‘alternative’ variety?</a:t>
            </a:r>
          </a:p>
        </p:txBody>
      </p:sp>
      <p:pic>
        <p:nvPicPr>
          <p:cNvPr id="2" name="Picture 1">
            <a:extLst>
              <a:ext uri="{FF2B5EF4-FFF2-40B4-BE49-F238E27FC236}">
                <a16:creationId xmlns:a16="http://schemas.microsoft.com/office/drawing/2014/main" id="{F4903662-C67B-9AC4-FC19-BC988DBC1B27}"/>
              </a:ext>
            </a:extLst>
          </p:cNvPr>
          <p:cNvPicPr>
            <a:picLocks noChangeAspect="1"/>
          </p:cNvPicPr>
          <p:nvPr/>
        </p:nvPicPr>
        <p:blipFill>
          <a:blip r:embed="rId4"/>
          <a:srcRect l="36082" t="35438" b="14021"/>
          <a:stretch/>
        </p:blipFill>
        <p:spPr>
          <a:xfrm>
            <a:off x="8040414" y="4666042"/>
            <a:ext cx="4155790" cy="2191958"/>
          </a:xfrm>
          <a:prstGeom prst="rect">
            <a:avLst/>
          </a:prstGeom>
        </p:spPr>
      </p:pic>
    </p:spTree>
    <p:extLst>
      <p:ext uri="{BB962C8B-B14F-4D97-AF65-F5344CB8AC3E}">
        <p14:creationId xmlns:p14="http://schemas.microsoft.com/office/powerpoint/2010/main" val="106124232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a:srcRect l="16178" r="16178"/>
          <a:stretch/>
        </p:blip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59600" y="665406"/>
            <a:ext cx="6158452" cy="1325562"/>
          </a:xfrm>
        </p:spPr>
        <p:txBody>
          <a:bodyPr/>
          <a:lstStyle/>
          <a:p>
            <a:r>
              <a:rPr lang="en-US" sz="5400" dirty="0">
                <a:solidFill>
                  <a:schemeClr val="accent2"/>
                </a:solidFill>
                <a:latin typeface="Neue Haas Grotesk Text Pro" panose="020B0504020202020204" pitchFamily="34" charset="77"/>
              </a:rPr>
              <a:t>TODAY </a:t>
            </a:r>
            <a:br>
              <a:rPr lang="en-US" sz="5400" dirty="0">
                <a:solidFill>
                  <a:schemeClr val="accent2"/>
                </a:solidFill>
                <a:latin typeface="Neue Haas Grotesk Text Pro" panose="020B0504020202020204" pitchFamily="34" charset="77"/>
              </a:rPr>
            </a:br>
            <a:r>
              <a:rPr lang="en-US" sz="5400" dirty="0">
                <a:solidFill>
                  <a:schemeClr val="accent2"/>
                </a:solidFill>
                <a:latin typeface="Neue Haas Grotesk Text Pro" panose="020B0504020202020204" pitchFamily="34" charset="77"/>
              </a:rPr>
              <a:t>WE’LL </a:t>
            </a:r>
            <a:br>
              <a:rPr lang="en-US" sz="5400" dirty="0">
                <a:solidFill>
                  <a:schemeClr val="accent2"/>
                </a:solidFill>
                <a:latin typeface="Neue Haas Grotesk Text Pro" panose="020B0504020202020204" pitchFamily="34" charset="77"/>
              </a:rPr>
            </a:br>
            <a:r>
              <a:rPr lang="en-US" sz="5400" dirty="0">
                <a:solidFill>
                  <a:schemeClr val="accent2"/>
                </a:solidFill>
                <a:latin typeface="Neue Haas Grotesk Text Pro" panose="020B0504020202020204" pitchFamily="34" charset="77"/>
              </a:rPr>
              <a:t>COVER</a:t>
            </a: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59600" y="2722130"/>
            <a:ext cx="4105121" cy="3327395"/>
          </a:xfrm>
        </p:spPr>
        <p:txBody>
          <a:bodyPr/>
          <a:lstStyle/>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The history of alternative varieties </a:t>
            </a:r>
          </a:p>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Introducing new varieties into Australia </a:t>
            </a:r>
          </a:p>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Reasons behind the rise of alternative varieties </a:t>
            </a:r>
          </a:p>
          <a:p>
            <a:pPr marL="285750" indent="-285750">
              <a:buClr>
                <a:schemeClr val="accent3"/>
              </a:buClr>
              <a:buFont typeface="Arial" panose="020B0604020202020204" pitchFamily="34" charset="0"/>
              <a:buChar char="•"/>
            </a:pPr>
            <a:r>
              <a:rPr lang="en-AU" dirty="0">
                <a:effectLst/>
                <a:latin typeface="Neue Haas Grotesk Text Pro" panose="020B0504020202020204" pitchFamily="34" charset="77"/>
              </a:rPr>
              <a:t>Leading alternative varieties in Australia, including regions, styles and producers</a:t>
            </a:r>
          </a:p>
        </p:txBody>
      </p:sp>
    </p:spTree>
    <p:extLst>
      <p:ext uri="{BB962C8B-B14F-4D97-AF65-F5344CB8AC3E}">
        <p14:creationId xmlns:p14="http://schemas.microsoft.com/office/powerpoint/2010/main" val="50855125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5A387EE-DAD8-8C3E-C9B9-C4EA17D0DC93}"/>
              </a:ext>
            </a:extLst>
          </p:cNvPr>
          <p:cNvPicPr>
            <a:picLocks noChangeAspect="1"/>
          </p:cNvPicPr>
          <p:nvPr/>
        </p:nvPicPr>
        <p:blipFill>
          <a:blip r:embed="rId2"/>
          <a:srcRect t="24234" b="945"/>
          <a:stretch/>
        </p:blipFill>
        <p:spPr>
          <a:xfrm>
            <a:off x="400016" y="-1"/>
            <a:ext cx="3862018" cy="1922215"/>
          </a:xfrm>
          <a:prstGeom prst="rect">
            <a:avLst/>
          </a:prstGeom>
        </p:spPr>
      </p:pic>
      <p:sp>
        <p:nvSpPr>
          <p:cNvPr id="3" name="Text Placeholder 2">
            <a:extLst>
              <a:ext uri="{FF2B5EF4-FFF2-40B4-BE49-F238E27FC236}">
                <a16:creationId xmlns:a16="http://schemas.microsoft.com/office/drawing/2014/main" id="{0144C9E7-7CCA-4FC6-CEE2-271D2CEAB32B}"/>
              </a:ext>
            </a:extLst>
          </p:cNvPr>
          <p:cNvSpPr>
            <a:spLocks noGrp="1"/>
          </p:cNvSpPr>
          <p:nvPr>
            <p:ph type="body" sz="quarter" idx="4294967295"/>
          </p:nvPr>
        </p:nvSpPr>
        <p:spPr>
          <a:xfrm>
            <a:off x="3738537" y="4241107"/>
            <a:ext cx="3402569" cy="1460500"/>
          </a:xfrm>
        </p:spPr>
        <p:txBody>
          <a:bodyPr/>
          <a:lstStyle/>
          <a:p>
            <a:pPr>
              <a:buClr>
                <a:schemeClr val="accent5"/>
              </a:buClr>
            </a:pPr>
            <a:r>
              <a:rPr lang="en-US" dirty="0">
                <a:latin typeface="Neue Haas Grotesk Text Pro" panose="020B0504020202020204" pitchFamily="34" charset="77"/>
              </a:rPr>
              <a:t>Henry Best plants Dolcetto which will become potentially the world’s oldest </a:t>
            </a:r>
            <a:r>
              <a:rPr lang="en-US" dirty="0" err="1">
                <a:latin typeface="Neue Haas Grotesk Text Pro" panose="020B0504020202020204" pitchFamily="34" charset="77"/>
              </a:rPr>
              <a:t>ungrafted</a:t>
            </a:r>
            <a:r>
              <a:rPr lang="en-US" dirty="0">
                <a:latin typeface="Neue Haas Grotesk Text Pro" panose="020B0504020202020204" pitchFamily="34" charset="77"/>
              </a:rPr>
              <a:t> vines of this variety in the world.</a:t>
            </a:r>
          </a:p>
        </p:txBody>
      </p:sp>
      <p:cxnSp>
        <p:nvCxnSpPr>
          <p:cNvPr id="6" name="Straight Connector 5">
            <a:extLst>
              <a:ext uri="{FF2B5EF4-FFF2-40B4-BE49-F238E27FC236}">
                <a16:creationId xmlns:a16="http://schemas.microsoft.com/office/drawing/2014/main" id="{DD2A1874-A86A-87DD-A8A5-E6B3A0FAAA30}"/>
              </a:ext>
            </a:extLst>
          </p:cNvPr>
          <p:cNvCxnSpPr>
            <a:cxnSpLocks/>
          </p:cNvCxnSpPr>
          <p:nvPr/>
        </p:nvCxnSpPr>
        <p:spPr>
          <a:xfrm>
            <a:off x="3846786" y="3378920"/>
            <a:ext cx="1023077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3CE732A-16CE-07F2-B080-2E7C78189B18}"/>
              </a:ext>
            </a:extLst>
          </p:cNvPr>
          <p:cNvSpPr/>
          <p:nvPr/>
        </p:nvSpPr>
        <p:spPr>
          <a:xfrm>
            <a:off x="9058115"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520626D-7989-8389-1335-4E7EBA5AE5C7}"/>
              </a:ext>
            </a:extLst>
          </p:cNvPr>
          <p:cNvSpPr/>
          <p:nvPr/>
        </p:nvSpPr>
        <p:spPr>
          <a:xfrm>
            <a:off x="3621909"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BF4C77C5-6CE7-8A10-9827-1E20FEA124C5}"/>
              </a:ext>
            </a:extLst>
          </p:cNvPr>
          <p:cNvSpPr txBox="1"/>
          <p:nvPr/>
        </p:nvSpPr>
        <p:spPr>
          <a:xfrm>
            <a:off x="3865280" y="3795345"/>
            <a:ext cx="4105121"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2400" b="1" dirty="0">
                <a:latin typeface="Neue Haas Grotesk Text Pro" panose="020B0504020202020204" pitchFamily="34" charset="77"/>
              </a:rPr>
              <a:t>1868</a:t>
            </a:r>
          </a:p>
        </p:txBody>
      </p:sp>
      <p:sp>
        <p:nvSpPr>
          <p:cNvPr id="13" name="Text Placeholder 2">
            <a:extLst>
              <a:ext uri="{FF2B5EF4-FFF2-40B4-BE49-F238E27FC236}">
                <a16:creationId xmlns:a16="http://schemas.microsoft.com/office/drawing/2014/main" id="{0F7207DB-BC8F-A482-510E-1A0BE10ABC7D}"/>
              </a:ext>
            </a:extLst>
          </p:cNvPr>
          <p:cNvSpPr txBox="1"/>
          <p:nvPr/>
        </p:nvSpPr>
        <p:spPr>
          <a:xfrm>
            <a:off x="7825948" y="4239305"/>
            <a:ext cx="3966036"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buClr>
                <a:schemeClr val="accent5"/>
              </a:buClr>
            </a:pPr>
            <a:r>
              <a:rPr lang="en-US" sz="1600" dirty="0">
                <a:latin typeface="Neue Haas Grotesk Text Pro" panose="020B0504020202020204" pitchFamily="34" charset="77"/>
              </a:rPr>
              <a:t>Winemakers’ interest in alternative varieties begins to take off, with the first commercial planting of Viognier taking place in 1980 in </a:t>
            </a:r>
            <a:r>
              <a:rPr lang="en-US" sz="1600" dirty="0" err="1">
                <a:latin typeface="Neue Haas Grotesk Text Pro" panose="020B0504020202020204" pitchFamily="34" charset="77"/>
              </a:rPr>
              <a:t>Yalumba’s</a:t>
            </a:r>
            <a:r>
              <a:rPr lang="en-US" sz="1600" dirty="0">
                <a:latin typeface="Neue Haas Grotesk Text Pro" panose="020B0504020202020204" pitchFamily="34" charset="77"/>
              </a:rPr>
              <a:t> Eden Valley Vaughan Vineyard. Brown Brothers supports varietal diversity with the establishment of Mystic Park Vineyard, planting alternative varieties such as Sylvaner, </a:t>
            </a:r>
            <a:r>
              <a:rPr lang="en-US" sz="1600" dirty="0" err="1">
                <a:latin typeface="Neue Haas Grotesk Text Pro" panose="020B0504020202020204" pitchFamily="34" charset="77"/>
              </a:rPr>
              <a:t>Traminer</a:t>
            </a:r>
            <a:r>
              <a:rPr lang="en-US" sz="1600" dirty="0">
                <a:latin typeface="Neue Haas Grotesk Text Pro" panose="020B0504020202020204" pitchFamily="34" charset="77"/>
              </a:rPr>
              <a:t> and more.</a:t>
            </a:r>
            <a:endParaRPr lang="en-AU" sz="1600" dirty="0">
              <a:latin typeface="Neue Haas Grotesk Text Pro" panose="020B0504020202020204" pitchFamily="34" charset="77"/>
            </a:endParaRPr>
          </a:p>
        </p:txBody>
      </p:sp>
      <p:sp>
        <p:nvSpPr>
          <p:cNvPr id="4" name="Text Placeholder 2">
            <a:extLst>
              <a:ext uri="{FF2B5EF4-FFF2-40B4-BE49-F238E27FC236}">
                <a16:creationId xmlns:a16="http://schemas.microsoft.com/office/drawing/2014/main" id="{0315C67A-48F0-A4AC-8CEB-F9270A8C7A4E}"/>
              </a:ext>
            </a:extLst>
          </p:cNvPr>
          <p:cNvSpPr txBox="1"/>
          <p:nvPr/>
        </p:nvSpPr>
        <p:spPr>
          <a:xfrm>
            <a:off x="5843752" y="1509858"/>
            <a:ext cx="3930658" cy="1567751"/>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buClr>
                <a:schemeClr val="accent5"/>
              </a:buClr>
            </a:pPr>
            <a:r>
              <a:rPr lang="en-US" sz="1600" dirty="0">
                <a:latin typeface="Neue Haas Grotesk Text Pro" panose="020B0504020202020204" pitchFamily="34" charset="77"/>
              </a:rPr>
              <a:t>As enquiring winemakers tried their luck at growing grapes and making wine, the general direction flowed towards production of the traditional French varieties and fortified wines.</a:t>
            </a:r>
            <a:endParaRPr lang="en-AU" sz="1600" dirty="0">
              <a:latin typeface="Neue Haas Grotesk Text Pro" panose="020B0504020202020204" pitchFamily="34" charset="77"/>
            </a:endParaRPr>
          </a:p>
        </p:txBody>
      </p:sp>
      <p:sp>
        <p:nvSpPr>
          <p:cNvPr id="5" name="Title 1">
            <a:extLst>
              <a:ext uri="{FF2B5EF4-FFF2-40B4-BE49-F238E27FC236}">
                <a16:creationId xmlns:a16="http://schemas.microsoft.com/office/drawing/2014/main" id="{91F17BFC-36A0-8065-06A4-8E74BF9F4FF6}"/>
              </a:ext>
            </a:extLst>
          </p:cNvPr>
          <p:cNvSpPr txBox="1"/>
          <p:nvPr/>
        </p:nvSpPr>
        <p:spPr>
          <a:xfrm>
            <a:off x="6015560" y="1102281"/>
            <a:ext cx="4105121"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2400" b="1" dirty="0">
                <a:latin typeface="Neue Haas Grotesk Text Pro" panose="020B0504020202020204" pitchFamily="34" charset="77"/>
              </a:rPr>
              <a:t>EARLY–MID 1900s</a:t>
            </a:r>
          </a:p>
        </p:txBody>
      </p:sp>
      <p:sp>
        <p:nvSpPr>
          <p:cNvPr id="11" name="Title 1">
            <a:extLst>
              <a:ext uri="{FF2B5EF4-FFF2-40B4-BE49-F238E27FC236}">
                <a16:creationId xmlns:a16="http://schemas.microsoft.com/office/drawing/2014/main" id="{5254EC50-8434-8076-8FED-6A8EA4C268B0}"/>
              </a:ext>
            </a:extLst>
          </p:cNvPr>
          <p:cNvSpPr txBox="1"/>
          <p:nvPr/>
        </p:nvSpPr>
        <p:spPr>
          <a:xfrm>
            <a:off x="400015" y="2319823"/>
            <a:ext cx="3862019"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3400" dirty="0">
                <a:solidFill>
                  <a:schemeClr val="accent1"/>
                </a:solidFill>
                <a:latin typeface="Neue Haas Grotesk Text Pro" panose="020B0504020202020204" pitchFamily="34" charset="77"/>
              </a:rPr>
              <a:t>The history of ALTERNATIVE </a:t>
            </a:r>
            <a:r>
              <a:rPr lang="en-US" sz="3400" dirty="0">
                <a:latin typeface="Neue Haas Grotesk Text Pro" panose="020B0504020202020204" pitchFamily="34" charset="77"/>
              </a:rPr>
              <a:t>VARIETIES IN AUSTRALIA</a:t>
            </a:r>
          </a:p>
        </p:txBody>
      </p:sp>
      <p:pic>
        <p:nvPicPr>
          <p:cNvPr id="15" name="Picture 14">
            <a:extLst>
              <a:ext uri="{FF2B5EF4-FFF2-40B4-BE49-F238E27FC236}">
                <a16:creationId xmlns:a16="http://schemas.microsoft.com/office/drawing/2014/main" id="{CED31A63-0C49-2A3F-025F-F94F5AD310AC}"/>
              </a:ext>
            </a:extLst>
          </p:cNvPr>
          <p:cNvPicPr>
            <a:picLocks noChangeAspect="1"/>
          </p:cNvPicPr>
          <p:nvPr/>
        </p:nvPicPr>
        <p:blipFill>
          <a:blip r:embed="rId2"/>
          <a:srcRect t="48594" b="-16400"/>
          <a:stretch/>
        </p:blipFill>
        <p:spPr>
          <a:xfrm>
            <a:off x="400016" y="5537331"/>
            <a:ext cx="3862018" cy="1741988"/>
          </a:xfrm>
          <a:prstGeom prst="rect">
            <a:avLst/>
          </a:prstGeom>
        </p:spPr>
      </p:pic>
      <p:sp>
        <p:nvSpPr>
          <p:cNvPr id="16" name="Title 1">
            <a:extLst>
              <a:ext uri="{FF2B5EF4-FFF2-40B4-BE49-F238E27FC236}">
                <a16:creationId xmlns:a16="http://schemas.microsoft.com/office/drawing/2014/main" id="{67205551-8E61-95FC-2A00-38CFB5756DDD}"/>
              </a:ext>
            </a:extLst>
          </p:cNvPr>
          <p:cNvSpPr txBox="1"/>
          <p:nvPr/>
        </p:nvSpPr>
        <p:spPr>
          <a:xfrm>
            <a:off x="7970401" y="3795345"/>
            <a:ext cx="4105121"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2400" b="1" cap="none" dirty="0">
                <a:latin typeface="Neue Haas Grotesk Text Pro" panose="020B0504020202020204" pitchFamily="34" charset="77"/>
              </a:rPr>
              <a:t>LATE 1900s</a:t>
            </a:r>
          </a:p>
        </p:txBody>
      </p:sp>
      <p:sp>
        <p:nvSpPr>
          <p:cNvPr id="17" name="Oval 16">
            <a:extLst>
              <a:ext uri="{FF2B5EF4-FFF2-40B4-BE49-F238E27FC236}">
                <a16:creationId xmlns:a16="http://schemas.microsoft.com/office/drawing/2014/main" id="{4106D1C8-683E-7D14-AE08-830332D0436C}"/>
              </a:ext>
            </a:extLst>
          </p:cNvPr>
          <p:cNvSpPr/>
          <p:nvPr/>
        </p:nvSpPr>
        <p:spPr>
          <a:xfrm>
            <a:off x="6096000"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72390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C2540-CB71-EE48-1724-1474E6F195FD}"/>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6E404B21-617E-DA98-B88D-325D52E1C11E}"/>
              </a:ext>
            </a:extLst>
          </p:cNvPr>
          <p:cNvPicPr>
            <a:picLocks noChangeAspect="1"/>
          </p:cNvPicPr>
          <p:nvPr/>
        </p:nvPicPr>
        <p:blipFill>
          <a:blip r:embed="rId2"/>
          <a:srcRect t="-16564" b="18774"/>
          <a:stretch/>
        </p:blipFill>
        <p:spPr>
          <a:xfrm>
            <a:off x="8361480" y="-426917"/>
            <a:ext cx="3862018" cy="2520520"/>
          </a:xfrm>
          <a:prstGeom prst="rect">
            <a:avLst/>
          </a:prstGeom>
        </p:spPr>
      </p:pic>
      <p:sp>
        <p:nvSpPr>
          <p:cNvPr id="3" name="Text Placeholder 2">
            <a:extLst>
              <a:ext uri="{FF2B5EF4-FFF2-40B4-BE49-F238E27FC236}">
                <a16:creationId xmlns:a16="http://schemas.microsoft.com/office/drawing/2014/main" id="{5464DB71-0CF2-CF24-A111-61C5CE03F079}"/>
              </a:ext>
            </a:extLst>
          </p:cNvPr>
          <p:cNvSpPr>
            <a:spLocks noGrp="1"/>
          </p:cNvSpPr>
          <p:nvPr>
            <p:ph type="body" sz="quarter" idx="4294967295"/>
          </p:nvPr>
        </p:nvSpPr>
        <p:spPr>
          <a:xfrm>
            <a:off x="3127637" y="4377518"/>
            <a:ext cx="3181282" cy="1460500"/>
          </a:xfrm>
        </p:spPr>
        <p:txBody>
          <a:bodyPr/>
          <a:lstStyle/>
          <a:p>
            <a:pPr>
              <a:buClr>
                <a:schemeClr val="accent5"/>
              </a:buClr>
            </a:pPr>
            <a:r>
              <a:rPr lang="en-US" dirty="0">
                <a:latin typeface="Neue Haas Grotesk Text Pro" panose="020B0504020202020204" pitchFamily="34" charset="77"/>
              </a:rPr>
              <a:t>The alternative varietal movement gains pace in the early 2000s, with grapes like Viognier and Pinot Gris/Grigio becoming common wine styles.</a:t>
            </a:r>
          </a:p>
        </p:txBody>
      </p:sp>
      <p:cxnSp>
        <p:nvCxnSpPr>
          <p:cNvPr id="6" name="Straight Connector 5">
            <a:extLst>
              <a:ext uri="{FF2B5EF4-FFF2-40B4-BE49-F238E27FC236}">
                <a16:creationId xmlns:a16="http://schemas.microsoft.com/office/drawing/2014/main" id="{C381DC46-A7AF-17C6-B0A7-57E9365C3EBD}"/>
              </a:ext>
            </a:extLst>
          </p:cNvPr>
          <p:cNvCxnSpPr>
            <a:cxnSpLocks/>
          </p:cNvCxnSpPr>
          <p:nvPr/>
        </p:nvCxnSpPr>
        <p:spPr>
          <a:xfrm>
            <a:off x="0" y="3378920"/>
            <a:ext cx="1222349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7BCDA03A-96E9-84CD-5B6A-0B0D4CCCE4C2}"/>
              </a:ext>
            </a:extLst>
          </p:cNvPr>
          <p:cNvSpPr/>
          <p:nvPr/>
        </p:nvSpPr>
        <p:spPr>
          <a:xfrm>
            <a:off x="6554826"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084E6FD2-34EF-DC91-0B3E-07E24B0DFFD4}"/>
              </a:ext>
            </a:extLst>
          </p:cNvPr>
          <p:cNvSpPr/>
          <p:nvPr/>
        </p:nvSpPr>
        <p:spPr>
          <a:xfrm>
            <a:off x="1093120"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BD78320-9700-1056-F414-E1734265A6D7}"/>
              </a:ext>
            </a:extLst>
          </p:cNvPr>
          <p:cNvSpPr txBox="1"/>
          <p:nvPr/>
        </p:nvSpPr>
        <p:spPr>
          <a:xfrm>
            <a:off x="3304520" y="3853161"/>
            <a:ext cx="4105121"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2400" b="1" dirty="0">
                <a:latin typeface="Neue Haas Grotesk Text Pro" panose="020B0504020202020204" pitchFamily="34" charset="77"/>
              </a:rPr>
              <a:t>2000</a:t>
            </a:r>
            <a:r>
              <a:rPr lang="en-US" sz="2400" b="1" cap="none" dirty="0">
                <a:latin typeface="Neue Haas Grotesk Text Pro" panose="020B0504020202020204" pitchFamily="34" charset="77"/>
              </a:rPr>
              <a:t>s</a:t>
            </a:r>
            <a:endParaRPr lang="en-US" sz="2400" b="1" dirty="0">
              <a:latin typeface="Neue Haas Grotesk Text Pro" panose="020B0504020202020204" pitchFamily="34" charset="77"/>
            </a:endParaRPr>
          </a:p>
        </p:txBody>
      </p:sp>
      <p:sp>
        <p:nvSpPr>
          <p:cNvPr id="13" name="Text Placeholder 2">
            <a:extLst>
              <a:ext uri="{FF2B5EF4-FFF2-40B4-BE49-F238E27FC236}">
                <a16:creationId xmlns:a16="http://schemas.microsoft.com/office/drawing/2014/main" id="{798DEDA3-8682-0546-BFAA-B22613F34401}"/>
              </a:ext>
            </a:extLst>
          </p:cNvPr>
          <p:cNvSpPr txBox="1"/>
          <p:nvPr/>
        </p:nvSpPr>
        <p:spPr>
          <a:xfrm>
            <a:off x="7151676" y="4377518"/>
            <a:ext cx="4540032" cy="1460500"/>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buClr>
                <a:schemeClr val="accent5"/>
              </a:buClr>
            </a:pPr>
            <a:r>
              <a:rPr lang="en-US" sz="1600" dirty="0">
                <a:latin typeface="Neue Haas Grotesk Text Pro" panose="020B0504020202020204" pitchFamily="34" charset="77"/>
              </a:rPr>
              <a:t>Innovation and experimentation drives winemakers to bring alternative varieties onto the popular wine stage, with consumer thirst for something creative and ‘new’.</a:t>
            </a:r>
            <a:endParaRPr lang="en-AU" sz="1600" dirty="0">
              <a:latin typeface="Neue Haas Grotesk Text Pro" panose="020B0504020202020204" pitchFamily="34" charset="77"/>
            </a:endParaRPr>
          </a:p>
        </p:txBody>
      </p:sp>
      <p:sp>
        <p:nvSpPr>
          <p:cNvPr id="4" name="Text Placeholder 2">
            <a:extLst>
              <a:ext uri="{FF2B5EF4-FFF2-40B4-BE49-F238E27FC236}">
                <a16:creationId xmlns:a16="http://schemas.microsoft.com/office/drawing/2014/main" id="{A7FD6B61-C3C8-06BC-EE33-C930A30FEF13}"/>
              </a:ext>
            </a:extLst>
          </p:cNvPr>
          <p:cNvSpPr txBox="1"/>
          <p:nvPr/>
        </p:nvSpPr>
        <p:spPr>
          <a:xfrm>
            <a:off x="1196077" y="1509858"/>
            <a:ext cx="5192111" cy="1567751"/>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buClr>
                <a:schemeClr val="accent5"/>
              </a:buClr>
            </a:pPr>
            <a:r>
              <a:rPr lang="en-US" sz="1600" dirty="0" err="1">
                <a:latin typeface="Neue Haas Grotesk Text Pro" panose="020B0504020202020204" pitchFamily="34" charset="77"/>
              </a:rPr>
              <a:t>Coriole</a:t>
            </a:r>
            <a:r>
              <a:rPr lang="en-US" sz="1600" dirty="0">
                <a:latin typeface="Neue Haas Grotesk Text Pro" panose="020B0504020202020204" pitchFamily="34" charset="77"/>
              </a:rPr>
              <a:t> in McLaren Vale plants a Sangiovese vineyard, becoming one of the first Australian wineries to experiment with the variety. Despite several hurdles, it becomes one of Australia’s most successful alternative varieties.</a:t>
            </a:r>
            <a:endParaRPr lang="en-AU" sz="1600" dirty="0">
              <a:latin typeface="Neue Haas Grotesk Text Pro" panose="020B0504020202020204" pitchFamily="34" charset="77"/>
            </a:endParaRPr>
          </a:p>
        </p:txBody>
      </p:sp>
      <p:sp>
        <p:nvSpPr>
          <p:cNvPr id="5" name="Title 1">
            <a:extLst>
              <a:ext uri="{FF2B5EF4-FFF2-40B4-BE49-F238E27FC236}">
                <a16:creationId xmlns:a16="http://schemas.microsoft.com/office/drawing/2014/main" id="{8F38EBBC-D614-C404-E4B3-2E8ECA6E2FD9}"/>
              </a:ext>
            </a:extLst>
          </p:cNvPr>
          <p:cNvSpPr txBox="1"/>
          <p:nvPr/>
        </p:nvSpPr>
        <p:spPr>
          <a:xfrm>
            <a:off x="1367885" y="1102281"/>
            <a:ext cx="4105121"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2400" b="1" dirty="0">
                <a:latin typeface="Neue Haas Grotesk Text Pro" panose="020B0504020202020204" pitchFamily="34" charset="77"/>
              </a:rPr>
              <a:t>1985</a:t>
            </a:r>
          </a:p>
        </p:txBody>
      </p:sp>
      <p:pic>
        <p:nvPicPr>
          <p:cNvPr id="15" name="Picture 14">
            <a:extLst>
              <a:ext uri="{FF2B5EF4-FFF2-40B4-BE49-F238E27FC236}">
                <a16:creationId xmlns:a16="http://schemas.microsoft.com/office/drawing/2014/main" id="{FC8D1E5D-DFA8-3B75-BE73-F0CFB343B24A}"/>
              </a:ext>
            </a:extLst>
          </p:cNvPr>
          <p:cNvPicPr>
            <a:picLocks noChangeAspect="1"/>
          </p:cNvPicPr>
          <p:nvPr/>
        </p:nvPicPr>
        <p:blipFill>
          <a:blip r:embed="rId2"/>
          <a:srcRect t="48760" b="-16346"/>
          <a:stretch/>
        </p:blipFill>
        <p:spPr>
          <a:xfrm>
            <a:off x="8361480" y="5537331"/>
            <a:ext cx="3862018" cy="1741988"/>
          </a:xfrm>
          <a:prstGeom prst="rect">
            <a:avLst/>
          </a:prstGeom>
        </p:spPr>
      </p:pic>
      <p:sp>
        <p:nvSpPr>
          <p:cNvPr id="16" name="Title 1">
            <a:extLst>
              <a:ext uri="{FF2B5EF4-FFF2-40B4-BE49-F238E27FC236}">
                <a16:creationId xmlns:a16="http://schemas.microsoft.com/office/drawing/2014/main" id="{F8D2EFDE-14F0-3579-3805-268E075191C6}"/>
              </a:ext>
            </a:extLst>
          </p:cNvPr>
          <p:cNvSpPr txBox="1"/>
          <p:nvPr/>
        </p:nvSpPr>
        <p:spPr>
          <a:xfrm>
            <a:off x="7296129" y="3853161"/>
            <a:ext cx="4105121"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2400" b="1" cap="none" dirty="0">
                <a:latin typeface="Neue Haas Grotesk Text Pro" panose="020B0504020202020204" pitchFamily="34" charset="77"/>
              </a:rPr>
              <a:t>TODAY</a:t>
            </a:r>
          </a:p>
        </p:txBody>
      </p:sp>
      <p:sp>
        <p:nvSpPr>
          <p:cNvPr id="17" name="Oval 16">
            <a:extLst>
              <a:ext uri="{FF2B5EF4-FFF2-40B4-BE49-F238E27FC236}">
                <a16:creationId xmlns:a16="http://schemas.microsoft.com/office/drawing/2014/main" id="{87C716D0-E8D4-92ED-694F-DAD67A68F5A3}"/>
              </a:ext>
            </a:extLst>
          </p:cNvPr>
          <p:cNvSpPr/>
          <p:nvPr/>
        </p:nvSpPr>
        <p:spPr>
          <a:xfrm>
            <a:off x="3193544"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147255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4072D0A-07A9-4EC0-5BFC-C5C7D4A5778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A5A25C7-E096-8325-6366-052BE7FF7022}"/>
              </a:ext>
            </a:extLst>
          </p:cNvPr>
          <p:cNvSpPr txBox="1">
            <a:spLocks/>
          </p:cNvSpPr>
          <p:nvPr/>
        </p:nvSpPr>
        <p:spPr>
          <a:xfrm>
            <a:off x="6963302" y="2383746"/>
            <a:ext cx="4703180" cy="1536928"/>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17"/>
              </a:spcBef>
              <a:spcAft>
                <a:spcPts val="315"/>
              </a:spcAft>
              <a:buClr>
                <a:schemeClr val="accent3"/>
              </a:buClr>
              <a:buNone/>
            </a:pPr>
            <a:r>
              <a:rPr lang="en-AU" sz="1600" dirty="0">
                <a:solidFill>
                  <a:schemeClr val="bg1"/>
                </a:solidFill>
                <a:effectLst/>
                <a:latin typeface="Neue Haas Grotesk Text Pro" panose="020B0504020202020204" pitchFamily="34" charset="77"/>
              </a:rPr>
              <a:t>It can take several years before a new variety flourishes in a new home, starting with quarantine and propagation. And tough questions still need to be answered once the fruit can be made into wine: </a:t>
            </a:r>
          </a:p>
          <a:p>
            <a:pPr>
              <a:spcBef>
                <a:spcPts val="217"/>
              </a:spcBef>
              <a:spcAft>
                <a:spcPts val="315"/>
              </a:spcAft>
              <a:buClr>
                <a:schemeClr val="accent3"/>
              </a:buClr>
            </a:pPr>
            <a:r>
              <a:rPr lang="en-AU" sz="1600" dirty="0">
                <a:solidFill>
                  <a:schemeClr val="bg1"/>
                </a:solidFill>
                <a:effectLst/>
                <a:latin typeface="Neue Haas Grotesk Text Pro" panose="020B0504020202020204" pitchFamily="34" charset="77"/>
              </a:rPr>
              <a:t>How suitable is the region’s climate and soils? </a:t>
            </a:r>
          </a:p>
          <a:p>
            <a:pPr>
              <a:spcBef>
                <a:spcPts val="217"/>
              </a:spcBef>
              <a:spcAft>
                <a:spcPts val="315"/>
              </a:spcAft>
              <a:buClr>
                <a:schemeClr val="accent3"/>
              </a:buClr>
            </a:pPr>
            <a:r>
              <a:rPr lang="en-AU" sz="1600" dirty="0">
                <a:solidFill>
                  <a:schemeClr val="bg1"/>
                </a:solidFill>
                <a:effectLst/>
                <a:latin typeface="Neue Haas Grotesk Text Pro" panose="020B0504020202020204" pitchFamily="34" charset="77"/>
              </a:rPr>
              <a:t>Does this particular clone cope with inherent conditions of the region? </a:t>
            </a:r>
          </a:p>
          <a:p>
            <a:pPr>
              <a:spcBef>
                <a:spcPts val="217"/>
              </a:spcBef>
              <a:spcAft>
                <a:spcPts val="315"/>
              </a:spcAft>
              <a:buClr>
                <a:schemeClr val="accent3"/>
              </a:buClr>
            </a:pPr>
            <a:r>
              <a:rPr lang="en-AU" sz="1600" dirty="0">
                <a:solidFill>
                  <a:schemeClr val="bg1"/>
                </a:solidFill>
                <a:effectLst/>
                <a:latin typeface="Neue Haas Grotesk Text Pro" panose="020B0504020202020204" pitchFamily="34" charset="77"/>
              </a:rPr>
              <a:t>Does the aspect of the vineyard maximise daylight and nighttime temperature fluctuations for this variety? </a:t>
            </a:r>
          </a:p>
          <a:p>
            <a:pPr>
              <a:spcBef>
                <a:spcPts val="217"/>
              </a:spcBef>
              <a:spcAft>
                <a:spcPts val="315"/>
              </a:spcAft>
              <a:buClr>
                <a:schemeClr val="accent3"/>
              </a:buClr>
            </a:pPr>
            <a:r>
              <a:rPr lang="en-AU" sz="1600" dirty="0">
                <a:solidFill>
                  <a:schemeClr val="bg1"/>
                </a:solidFill>
                <a:effectLst/>
                <a:latin typeface="Neue Haas Grotesk Text Pro" panose="020B0504020202020204" pitchFamily="34" charset="77"/>
              </a:rPr>
              <a:t>How does the wine taste once crafted by the winemaker?</a:t>
            </a:r>
          </a:p>
        </p:txBody>
      </p:sp>
      <p:pic>
        <p:nvPicPr>
          <p:cNvPr id="3" name="Picture 2">
            <a:extLst>
              <a:ext uri="{FF2B5EF4-FFF2-40B4-BE49-F238E27FC236}">
                <a16:creationId xmlns:a16="http://schemas.microsoft.com/office/drawing/2014/main" id="{CB5C410B-411C-6393-B77F-F9A10436DCB7}"/>
              </a:ext>
            </a:extLst>
          </p:cNvPr>
          <p:cNvPicPr>
            <a:picLocks noChangeAspect="1"/>
          </p:cNvPicPr>
          <p:nvPr/>
        </p:nvPicPr>
        <p:blipFill>
          <a:blip r:embed="rId3"/>
          <a:srcRect t="19441" r="1997" b="7569"/>
          <a:stretch/>
        </p:blipFill>
        <p:spPr>
          <a:xfrm>
            <a:off x="0" y="0"/>
            <a:ext cx="6143223" cy="6858000"/>
          </a:xfrm>
          <a:prstGeom prst="rect">
            <a:avLst/>
          </a:prstGeom>
        </p:spPr>
      </p:pic>
      <p:sp>
        <p:nvSpPr>
          <p:cNvPr id="5" name="Rectangle 4">
            <a:extLst>
              <a:ext uri="{FF2B5EF4-FFF2-40B4-BE49-F238E27FC236}">
                <a16:creationId xmlns:a16="http://schemas.microsoft.com/office/drawing/2014/main" id="{29E11B63-12CD-446A-DE8F-68A45925742A}"/>
              </a:ext>
            </a:extLst>
          </p:cNvPr>
          <p:cNvSpPr/>
          <p:nvPr/>
        </p:nvSpPr>
        <p:spPr>
          <a:xfrm>
            <a:off x="0" y="0"/>
            <a:ext cx="6268370" cy="238374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itle 2">
            <a:extLst>
              <a:ext uri="{FF2B5EF4-FFF2-40B4-BE49-F238E27FC236}">
                <a16:creationId xmlns:a16="http://schemas.microsoft.com/office/drawing/2014/main" id="{B9EBFE7C-7133-8CF1-D49F-3E1B7975DF29}"/>
              </a:ext>
            </a:extLst>
          </p:cNvPr>
          <p:cNvSpPr txBox="1">
            <a:spLocks/>
          </p:cNvSpPr>
          <p:nvPr/>
        </p:nvSpPr>
        <p:spPr>
          <a:xfrm>
            <a:off x="757631" y="676762"/>
            <a:ext cx="10908851"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US" sz="5400" dirty="0">
                <a:solidFill>
                  <a:schemeClr val="accent3"/>
                </a:solidFill>
                <a:latin typeface="Neue Haas Grotesk Text Pro" panose="020B0504020202020204" pitchFamily="34" charset="77"/>
              </a:rPr>
              <a:t>INTRODUCING A NEW VARIETY </a:t>
            </a:r>
            <a:r>
              <a:rPr lang="en-US" sz="5400" dirty="0">
                <a:solidFill>
                  <a:schemeClr val="bg2"/>
                </a:solidFill>
                <a:latin typeface="Neue Haas Grotesk Text Pro" panose="020B0504020202020204" pitchFamily="34" charset="77"/>
              </a:rPr>
              <a:t>INTO AUSTRALIA</a:t>
            </a:r>
          </a:p>
        </p:txBody>
      </p:sp>
    </p:spTree>
    <p:extLst>
      <p:ext uri="{BB962C8B-B14F-4D97-AF65-F5344CB8AC3E}">
        <p14:creationId xmlns:p14="http://schemas.microsoft.com/office/powerpoint/2010/main" val="220187767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3" ma:contentTypeDescription="Create a new document." ma:contentTypeScope="" ma:versionID="f9863666ebeeea51cc0dd655bb506d36">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6310263004cf9c21496692449bdc5b35"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3AB77775-4680-4332-A3A2-D82A9A1EFED7}">
  <ds:schemaRefs>
    <ds:schemaRef ds:uri="http://schemas.microsoft.com/sharepoint/v3/contenttype/forms"/>
  </ds:schemaRefs>
</ds:datastoreItem>
</file>

<file path=customXml/itemProps2.xml><?xml version="1.0" encoding="utf-8"?>
<ds:datastoreItem xmlns:ds="http://schemas.openxmlformats.org/officeDocument/2006/customXml" ds:itemID="{DEF9ADE4-69C0-417E-A8B9-B259A20D66E5}"/>
</file>

<file path=customXml/itemProps3.xml><?xml version="1.0" encoding="utf-8"?>
<ds:datastoreItem xmlns:ds="http://schemas.openxmlformats.org/officeDocument/2006/customXml" ds:itemID="{ACD31DA8-14CF-4C7C-8719-AF8FCD03C51D}">
  <ds:schemaRefs>
    <ds:schemaRef ds:uri="http://schemas.microsoft.com/office/2006/metadata/properties"/>
    <ds:schemaRef ds:uri="4e8dd08d-258d-47a9-9875-37f1ffd19f33"/>
    <ds:schemaRef ds:uri="http://purl.org/dc/dcmitype/"/>
    <ds:schemaRef ds:uri="http://schemas.openxmlformats.org/package/2006/metadata/core-properties"/>
    <ds:schemaRef ds:uri="http://schemas.microsoft.com/office/2006/documentManagement/types"/>
    <ds:schemaRef ds:uri="02256494-4976-4001-aedb-96463ae0d92e"/>
    <ds:schemaRef ds:uri="http://purl.org/dc/elements/1.1/"/>
    <ds:schemaRef ds:uri="http://purl.org/dc/terms/"/>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1711</Words>
  <Application>Microsoft Macintosh PowerPoint</Application>
  <PresentationFormat>Widescreen</PresentationFormat>
  <Paragraphs>183</Paragraphs>
  <Slides>28</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Neue Haas Grotesk Text Pro</vt:lpstr>
      <vt:lpstr>Inter Display</vt:lpstr>
      <vt:lpstr>Arial</vt:lpstr>
      <vt:lpstr>Slide layouts</vt:lpstr>
      <vt:lpstr>PowerPoint Presentation</vt:lpstr>
      <vt:lpstr>PowerPoint Presentation</vt:lpstr>
      <vt:lpstr>PowerPoint Presentation</vt:lpstr>
      <vt:lpstr>PowerPoint Presentation</vt:lpstr>
      <vt:lpstr>PowerPoint Presentation</vt:lpstr>
      <vt:lpstr>TODAY  WE’LL  COVER</vt:lpstr>
      <vt:lpstr>PowerPoint Presentation</vt:lpstr>
      <vt:lpstr>PowerPoint Presentation</vt:lpstr>
      <vt:lpstr>PowerPoint Presentation</vt:lpstr>
      <vt:lpstr>PowerPoint Presentation</vt:lpstr>
      <vt:lpstr>PowerPoint Presentation</vt:lpstr>
      <vt:lpstr>Innate sense of innovation</vt:lpstr>
      <vt:lpstr>CLIMATE CHANGE</vt:lpstr>
      <vt:lpstr>GLOBALIsATION OF WINE</vt:lpstr>
      <vt:lpstr>AUSTRALIA’S  NOTABLE alternative varieties</vt:lpstr>
      <vt:lpstr>VERMENTINO</vt:lpstr>
      <vt:lpstr>Grüner  Veltliner</vt:lpstr>
      <vt:lpstr>FIANO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2025-03-24T00:56:25Z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010021{"F":2,"I":"ACA8-6943-46A6-B839"}</vt:lpwstr>
  </property>
  <property fmtid="{D5CDD505-2E9C-101B-9397-08002B2CF9AE}" pid="3" name="Order">
    <vt:lpwstr>100.000000000000</vt:lpwstr>
  </property>
  <property fmtid="{D5CDD505-2E9C-101B-9397-08002B2CF9AE}" pid="4" name="MediaServiceImageTags">
    <vt:lpwstr/>
  </property>
  <property fmtid="{D5CDD505-2E9C-101B-9397-08002B2CF9AE}" pid="5" name="ContentTypeId">
    <vt:lpwstr>0x01010011884AF779FE574C89E62754B4999D9C</vt:lpwstr>
  </property>
</Properties>
</file>