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3"/>
  </p:notesMasterIdLst>
  <p:sldIdLst>
    <p:sldId id="256" r:id="rId5"/>
    <p:sldId id="478" r:id="rId6"/>
    <p:sldId id="391" r:id="rId7"/>
    <p:sldId id="585" r:id="rId8"/>
    <p:sldId id="586" r:id="rId9"/>
    <p:sldId id="479" r:id="rId10"/>
    <p:sldId id="480" r:id="rId11"/>
    <p:sldId id="587" r:id="rId12"/>
    <p:sldId id="588" r:id="rId13"/>
    <p:sldId id="589" r:id="rId14"/>
    <p:sldId id="590" r:id="rId15"/>
    <p:sldId id="591" r:id="rId16"/>
    <p:sldId id="592" r:id="rId17"/>
    <p:sldId id="593" r:id="rId18"/>
    <p:sldId id="594" r:id="rId19"/>
    <p:sldId id="564" r:id="rId20"/>
    <p:sldId id="562" r:id="rId21"/>
    <p:sldId id="595" r:id="rId22"/>
    <p:sldId id="596" r:id="rId23"/>
    <p:sldId id="563" r:id="rId24"/>
    <p:sldId id="597" r:id="rId25"/>
    <p:sldId id="565" r:id="rId26"/>
    <p:sldId id="598" r:id="rId27"/>
    <p:sldId id="599" r:id="rId28"/>
    <p:sldId id="582" r:id="rId29"/>
    <p:sldId id="600" r:id="rId30"/>
    <p:sldId id="340" r:id="rId31"/>
    <p:sldId id="601" r:id="rId32"/>
  </p:sldIdLst>
  <p:sldSz cx="12192000" cy="6858000"/>
  <p:notesSz cx="6858000" cy="9144000"/>
  <p:embeddedFontLst>
    <p:embeddedFont>
      <p:font typeface="Inter Display" panose="02000503000000020004"/>
      <p:regular r:id="rId34"/>
      <p:bold r:id="rId35"/>
      <p:italic r:id="rId36"/>
      <p:boldItalic r:id="rId37"/>
    </p:embeddedFont>
    <p:embeddedFont>
      <p:font typeface="Microsoft JhengHei" panose="020B0604030504040204" pitchFamily="34" charset="-120"/>
      <p:regular r:id="rId38"/>
      <p:bold r:id="rId39"/>
    </p:embeddedFont>
    <p:embeddedFont>
      <p:font typeface="Neue Haas Grotesk Text Pro" panose="020B0504020202020204" pitchFamily="34" charset="77"/>
      <p:regular r:id="rId40"/>
      <p:bold r:id="rId41"/>
      <p:italic r:id="rId42"/>
      <p:boldItalic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38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1" autoAdjust="0"/>
    <p:restoredTop sz="94785"/>
  </p:normalViewPr>
  <p:slideViewPr>
    <p:cSldViewPr snapToGrid="0">
      <p:cViewPr varScale="1">
        <p:scale>
          <a:sx n="100" d="100"/>
          <a:sy n="100" d="100"/>
        </p:scale>
        <p:origin x="160" y="928"/>
      </p:cViewPr>
      <p:guideLst>
        <p:guide orient="horz" pos="1412"/>
        <p:guide pos="2116"/>
        <p:guide pos="4384"/>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icrosoft JhengHei" panose="020B0604030504040204" pitchFamily="34" charset="-12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icrosoft JhengHei" panose="020B0604030504040204" pitchFamily="34" charset="-120"/>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icrosoft JhengHei" panose="020B0604030504040204" pitchFamily="34" charset="-12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icrosoft JhengHei" panose="020B0604030504040204" pitchFamily="34" charset="-120"/>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Microsoft JhengHei" panose="020B0604030504040204" pitchFamily="34" charset="-120"/>
        <a:ea typeface="+mn-ea"/>
        <a:cs typeface="+mn-cs"/>
      </a:defRPr>
    </a:lvl1pPr>
    <a:lvl2pPr marL="457176" algn="l" defTabSz="914353" rtl="0" eaLnBrk="1" latinLnBrk="0" hangingPunct="1">
      <a:defRPr sz="1199" b="0" i="0" kern="1200">
        <a:solidFill>
          <a:schemeClr val="tx1"/>
        </a:solidFill>
        <a:latin typeface="Microsoft JhengHei" panose="020B0604030504040204" pitchFamily="34" charset="-120"/>
        <a:ea typeface="+mn-ea"/>
        <a:cs typeface="+mn-cs"/>
      </a:defRPr>
    </a:lvl2pPr>
    <a:lvl3pPr marL="914353" algn="l" defTabSz="914353" rtl="0" eaLnBrk="1" latinLnBrk="0" hangingPunct="1">
      <a:defRPr sz="1199" b="0" i="0" kern="1200">
        <a:solidFill>
          <a:schemeClr val="tx1"/>
        </a:solidFill>
        <a:latin typeface="Microsoft JhengHei" panose="020B0604030504040204" pitchFamily="34" charset="-120"/>
        <a:ea typeface="+mn-ea"/>
        <a:cs typeface="+mn-cs"/>
      </a:defRPr>
    </a:lvl3pPr>
    <a:lvl4pPr marL="1371529" algn="l" defTabSz="914353" rtl="0" eaLnBrk="1" latinLnBrk="0" hangingPunct="1">
      <a:defRPr sz="1199" b="0" i="0" kern="1200">
        <a:solidFill>
          <a:schemeClr val="tx1"/>
        </a:solidFill>
        <a:latin typeface="Microsoft JhengHei" panose="020B0604030504040204" pitchFamily="34" charset="-120"/>
        <a:ea typeface="+mn-ea"/>
        <a:cs typeface="+mn-cs"/>
      </a:defRPr>
    </a:lvl4pPr>
    <a:lvl5pPr marL="1828707" algn="l" defTabSz="914353" rtl="0" eaLnBrk="1" latinLnBrk="0" hangingPunct="1">
      <a:defRPr sz="1199" b="0" i="0" kern="1200">
        <a:solidFill>
          <a:schemeClr val="tx1"/>
        </a:solidFill>
        <a:latin typeface="Microsoft JhengHei" panose="020B0604030504040204" pitchFamily="34" charset="-12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sz="1200" dirty="0">
                <a:solidFill>
                  <a:schemeClr val="tx1"/>
                </a:solidFill>
                <a:latin typeface="+mn-lt"/>
                <a:cs typeface="+mn-cs"/>
              </a:rPr>
              <a:t>從阿德萊德山的</a:t>
            </a:r>
            <a:r>
              <a:rPr lang="zh-TW" altLang="en-US" sz="1200" dirty="0">
                <a:solidFill>
                  <a:schemeClr val="tx1"/>
                </a:solidFill>
                <a:latin typeface="+mn-lt"/>
                <a:cs typeface="+mn-cs"/>
              </a:rPr>
              <a:t>綠菲特麗娜</a:t>
            </a:r>
            <a:r>
              <a:rPr lang="zh-TW" sz="1200" dirty="0">
                <a:solidFill>
                  <a:schemeClr val="tx1"/>
                </a:solidFill>
                <a:latin typeface="+mn-lt"/>
                <a:cs typeface="+mn-cs"/>
              </a:rPr>
              <a:t>（Grüner Veltliner）到麥克拉倫谷的山吉歐維榭（Sangiovese），每一種澳洲小眾品種均呈現多樣性與鮮明特色，勢將很快成為葡萄酒界的中流砥柱。</a:t>
            </a:r>
          </a:p>
          <a:p>
            <a:pPr marL="0" marR="0" lvl="0" indent="0" algn="l" defTabSz="914400" rtl="0" eaLnBrk="1" fontAlgn="auto" latinLnBrk="0" hangingPunct="1">
              <a:lnSpc>
                <a:spcPct val="100000"/>
              </a:lnSpc>
              <a:spcBef>
                <a:spcPct val="0"/>
              </a:spcBef>
              <a:spcAft>
                <a:spcPct val="0"/>
              </a:spcAft>
              <a:buClrTx/>
              <a:buSzTx/>
              <a:buFontTx/>
              <a:buNone/>
              <a:defRPr/>
            </a:pPr>
            <a:r>
              <a:rPr lang="zh-TW" sz="1200" dirty="0">
                <a:solidFill>
                  <a:schemeClr val="tx1"/>
                </a:solidFill>
                <a:latin typeface="+mn-lt"/>
                <a:cs typeface="+mn-cs"/>
              </a:rPr>
              <a:t>此處註解提供與投影片相關的其他資訊和建議討論要點。如要下載更多如本簡報的主題與資源，請造訪：www.australianwinediscovered.com。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8221777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dirty="0"/>
              <a:t>現在可以來品嚐並討論您指定的葡萄酒組合了。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931111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sz="1200" u="none" strike="noStrike" dirty="0">
                <a:solidFill>
                  <a:schemeClr val="tx1"/>
                </a:solidFill>
                <a:latin typeface="+mn-lt"/>
                <a:cs typeface="+mn-cs"/>
              </a:rPr>
              <a:t>除了麥克拉倫谷以外，維蒙蒂諾也廣泛種植於在南澳的河岸（Riverland）產區、新南威爾斯的獵人谷（Hunter Valley）和維多利亞的國王谷（King Valley）。由於栽種條件各有不同，涵蓋較高溫到氣候宜人的地域，也使得維蒙蒂諾呈現淡雅到馥郁的風格變化。</a:t>
            </a:r>
          </a:p>
          <a:p>
            <a:endParaRPr lang="en-AU" sz="1200" u="none" strike="noStrike" kern="1200" dirty="0">
              <a:solidFill>
                <a:schemeClr val="tx1"/>
              </a:solidFill>
              <a:effectLst/>
              <a:latin typeface="+mn-lt"/>
              <a:cs typeface="+mn-cs"/>
            </a:endParaRPr>
          </a:p>
          <a:p>
            <a:r>
              <a:rPr lang="zh-TW" sz="1200" u="none" strike="noStrike" dirty="0">
                <a:solidFill>
                  <a:schemeClr val="tx1"/>
                </a:solidFill>
                <a:latin typeface="+mn-lt"/>
                <a:cs typeface="+mn-cs"/>
              </a:rPr>
              <a:t>+ 補充課程：關於澳洲最重要葡萄酒產區和著名品種的課程，請參閱：www.australianwinediscovered.com。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670166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dirty="0">
                <a:solidFill>
                  <a:schemeClr val="tx1"/>
                </a:solidFill>
                <a:latin typeface="+mn-lt"/>
                <a:cs typeface="+mn-cs"/>
              </a:rPr>
              <a:t>綠菲特麗娜</a:t>
            </a:r>
            <a:r>
              <a:rPr lang="zh-TW" sz="1200" u="none" strike="noStrike" dirty="0">
                <a:solidFill>
                  <a:schemeClr val="tx1"/>
                </a:solidFill>
                <a:latin typeface="+mn-lt"/>
                <a:cs typeface="+mn-cs"/>
              </a:rPr>
              <a:t>（Grüner Veltliner）帶有天然的酸度與柑橘水果的風味，因此完美兼備香氣與清新的口感；不甜，圓潤可口，帶點果香味。來自阿德萊德山的</a:t>
            </a:r>
            <a:r>
              <a:rPr lang="zh-TW" altLang="en-US" sz="1200" dirty="0">
                <a:solidFill>
                  <a:schemeClr val="tx1"/>
                </a:solidFill>
                <a:latin typeface="+mn-lt"/>
                <a:cs typeface="+mn-cs"/>
              </a:rPr>
              <a:t>綠菲特麗娜</a:t>
            </a:r>
            <a:r>
              <a:rPr lang="zh-TW" sz="1200" u="none" strike="noStrike" dirty="0">
                <a:solidFill>
                  <a:schemeClr val="tx1"/>
                </a:solidFill>
                <a:latin typeface="+mn-lt"/>
                <a:cs typeface="+mn-cs"/>
              </a:rPr>
              <a:t>以深度和水果特性，在清爽口感與礦石風味之間達到平衡。擁有胡椒的辛香氣息和不甜爽脆的礦石風味，結合香料、水梨和些許檸檬味的質地口感，餘韻為明顯的白胡椒味。</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865604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dirty="0">
                <a:solidFill>
                  <a:schemeClr val="tx1"/>
                </a:solidFill>
                <a:latin typeface="+mn-lt"/>
                <a:cs typeface="+mn-cs"/>
              </a:rPr>
              <a:t>釀酒師從收成日期和釀酒技術決定菲亞諾的風格。例如，若釀酒師在當季晚期採收葡萄並／或使用發酵後浸渣陳年做法，則釀造出的菲亞諾葡萄酒和使用當季較早時期收成且未使用浸渣處理的菲亞諾葡萄所釀造的葡萄酒相較，風格便會更為馥郁，質地也更為鮮明。澳洲菲亞諾葡萄酒可展現爽脆的清爽感，結合鮮明芳香，風味涵蓋檸檬、葡萄柚到水蜜桃、榛果和杏桃等不同變化，口感黏稠、濃郁，富有質地。</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142031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dirty="0">
                <a:solidFill>
                  <a:schemeClr val="tx1"/>
                </a:solidFill>
                <a:latin typeface="+mn-lt"/>
                <a:cs typeface="+mn-cs"/>
              </a:rPr>
              <a:t>澳洲山吉歐維榭散發草本氣息，並帶有李子和櫻桃的香氣。在口感方面，單寧結構緊實，通常會展現另一層李子、櫻桃和酸櫻桃的味道。使用維多利亞比奇沃思產區葡萄所釀造的山吉歐維榭葡萄酒會帶有明亮的水果櫻桃味。</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729077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dirty="0">
                <a:solidFill>
                  <a:schemeClr val="tx1"/>
                </a:solidFill>
                <a:latin typeface="+mn-lt"/>
                <a:cs typeface="+mn-cs"/>
              </a:rPr>
              <a:t>內比歐露就和其知名的近親黑皮諾一樣，雖然具挑戰性，但在澳洲仍有很大的發展潛力。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8444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dirty="0">
                <a:solidFill>
                  <a:schemeClr val="tx1"/>
                </a:solidFill>
                <a:latin typeface="+mn-lt"/>
                <a:cs typeface="+mn-cs"/>
              </a:rPr>
              <a:t>在如阿德萊德山等氣候涼爽的產區，早期酒莊所生產的風格很明顯更為優雅、更加清爽，而且十分適合搭配水果。</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6517348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dirty="0">
                <a:solidFill>
                  <a:schemeClr val="tx1"/>
                </a:solidFill>
                <a:latin typeface="+mn-lt"/>
                <a:cs typeface="+mn-cs"/>
              </a:rPr>
              <a:t>國產多瑞加（TOURIGA NACIONAL）被視為葡萄牙最頂級的</a:t>
            </a:r>
            <a:r>
              <a:rPr lang="zh-TW" altLang="en-US" sz="1200" u="none" strike="noStrike" dirty="0">
                <a:solidFill>
                  <a:schemeClr val="tx1"/>
                </a:solidFill>
                <a:latin typeface="+mn-lt"/>
                <a:cs typeface="+mn-cs"/>
              </a:rPr>
              <a:t>黑</a:t>
            </a:r>
            <a:r>
              <a:rPr lang="zh-TW" sz="1200" u="none" strike="noStrike" dirty="0">
                <a:solidFill>
                  <a:schemeClr val="tx1"/>
                </a:solidFill>
                <a:latin typeface="+mn-lt"/>
                <a:cs typeface="+mn-cs"/>
              </a:rPr>
              <a:t>葡萄。在澳洲生長良好，也廣泛種植於南澳、維多利亞（Bendigo, Goulburn Valley and Rutherglen）以及新南威爾斯和 ACT（獵人谷、Mudgee 和 Canberra 區）。</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251721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CCEE6-D41D-1AFE-3AC3-1EC37C129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3BFF4-828A-D749-F518-0994A7C8B9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895851-50C7-85B9-ED8B-132472757F00}"/>
              </a:ext>
            </a:extLst>
          </p:cNvPr>
          <p:cNvSpPr>
            <a:spLocks noGrp="1"/>
          </p:cNvSpPr>
          <p:nvPr>
            <p:ph type="body" idx="1"/>
          </p:nvPr>
        </p:nvSpPr>
        <p:spPr/>
        <p:txBody>
          <a:bodyPr/>
          <a:lstStyle/>
          <a:p>
            <a:pPr rtl="0"/>
            <a:r>
              <a:rPr lang="zh-TW" sz="1100" u="none" strike="noStrike" dirty="0">
                <a:solidFill>
                  <a:schemeClr val="tx1"/>
                </a:solidFill>
                <a:latin typeface="+mn-lt"/>
                <a:cs typeface="+mn-cs"/>
              </a:rPr>
              <a:t>建議討論要點：  </a:t>
            </a:r>
          </a:p>
          <a:p>
            <a:pPr rtl="0"/>
            <a:r>
              <a:rPr lang="zh-TW" sz="1100" u="none" strike="noStrike" dirty="0">
                <a:solidFill>
                  <a:schemeClr val="tx1"/>
                </a:solidFill>
                <a:latin typeface="+mn-lt"/>
                <a:cs typeface="+mn-cs"/>
              </a:rPr>
              <a:t>在澳洲釀酒產業的先鋒精神以及國家的創新基礎下，小眾品種葡萄的前景如何？</a:t>
            </a:r>
          </a:p>
          <a:p>
            <a:br>
              <a:rPr lang="zh-TW" sz="1100" dirty="0"/>
            </a:br>
            <a:endParaRPr lang="zh-TW" sz="1100" dirty="0"/>
          </a:p>
        </p:txBody>
      </p:sp>
      <p:sp>
        <p:nvSpPr>
          <p:cNvPr id="4" name="Slide Number Placeholder 3">
            <a:extLst>
              <a:ext uri="{FF2B5EF4-FFF2-40B4-BE49-F238E27FC236}">
                <a16:creationId xmlns:a16="http://schemas.microsoft.com/office/drawing/2014/main" id="{A4FA1543-D453-70D6-30EA-19B4C479F9F6}"/>
              </a:ext>
            </a:extLst>
          </p:cNvPr>
          <p:cNvSpPr>
            <a:spLocks noGrp="1"/>
          </p:cNvSpPr>
          <p:nvPr>
            <p:ph type="sldNum" sz="quarter" idx="5"/>
          </p:nvPr>
        </p:nvSpPr>
        <p:spPr/>
        <p:txBody>
          <a:bodyPr/>
          <a:lstStyle/>
          <a:p>
            <a:fld id="{C8CAF07B-88B1-40ED-9A21-D99161D5F8F5}" type="slidenum">
              <a:rPr lang="en-US" smtClean="0"/>
              <a:t>25</a:t>
            </a:fld>
            <a:endParaRPr lang="en-US" dirty="0"/>
          </a:p>
        </p:txBody>
      </p:sp>
    </p:spTree>
    <p:extLst>
      <p:ext uri="{BB962C8B-B14F-4D97-AF65-F5344CB8AC3E}">
        <p14:creationId xmlns:p14="http://schemas.microsoft.com/office/powerpoint/2010/main" val="1107851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CCEE6-D41D-1AFE-3AC3-1EC37C129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3BFF4-828A-D749-F518-0994A7C8B9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895851-50C7-85B9-ED8B-132472757F00}"/>
              </a:ext>
            </a:extLst>
          </p:cNvPr>
          <p:cNvSpPr>
            <a:spLocks noGrp="1"/>
          </p:cNvSpPr>
          <p:nvPr>
            <p:ph type="body" idx="1"/>
          </p:nvPr>
        </p:nvSpPr>
        <p:spPr/>
        <p:txBody>
          <a:bodyPr/>
          <a:lstStyle/>
          <a:p>
            <a:pPr rtl="0"/>
            <a:r>
              <a:rPr lang="zh-Hant" sz="1100" u="none" strike="noStrike" dirty="0"/>
              <a:t>老藤</a:t>
            </a:r>
          </a:p>
          <a:p>
            <a:pPr rtl="0"/>
            <a:r>
              <a:rPr lang="zh-Hant" sz="1100" u="none" strike="noStrike" dirty="0"/>
              <a:t>初生藤－</a:t>
            </a:r>
            <a:endParaRPr lang="en-US" dirty="0"/>
          </a:p>
        </p:txBody>
      </p:sp>
      <p:sp>
        <p:nvSpPr>
          <p:cNvPr id="4" name="Slide Number Placeholder 3">
            <a:extLst>
              <a:ext uri="{FF2B5EF4-FFF2-40B4-BE49-F238E27FC236}">
                <a16:creationId xmlns:a16="http://schemas.microsoft.com/office/drawing/2014/main" id="{A4FA1543-D453-70D6-30EA-19B4C479F9F6}"/>
              </a:ext>
            </a:extLst>
          </p:cNvPr>
          <p:cNvSpPr>
            <a:spLocks noGrp="1"/>
          </p:cNvSpPr>
          <p:nvPr>
            <p:ph type="sldNum" sz="quarter" idx="5"/>
          </p:nvPr>
        </p:nvSpPr>
        <p:spPr/>
        <p:txBody>
          <a:bodyPr/>
          <a:lstStyle/>
          <a:p>
            <a:fld id="{C8CAF07B-88B1-40ED-9A21-D99161D5F8F5}" type="slidenum">
              <a:rPr lang="en-US" smtClean="0"/>
              <a:t>26</a:t>
            </a:fld>
            <a:endParaRPr lang="en-US" dirty="0"/>
          </a:p>
        </p:txBody>
      </p:sp>
    </p:spTree>
    <p:extLst>
      <p:ext uri="{BB962C8B-B14F-4D97-AF65-F5344CB8AC3E}">
        <p14:creationId xmlns:p14="http://schemas.microsoft.com/office/powerpoint/2010/main" val="638370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0B6DC-3C01-3C79-77D1-9CFB90D86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28B20-833E-9BB1-1FBF-83B55886F2B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4C350F7-0BB2-D508-4AF8-A76ED152BAFD}"/>
              </a:ext>
            </a:extLst>
          </p:cNvPr>
          <p:cNvSpPr>
            <a:spLocks noGrp="1"/>
          </p:cNvSpPr>
          <p:nvPr>
            <p:ph type="body" idx="1"/>
          </p:nvPr>
        </p:nvSpPr>
        <p:spPr/>
        <p:txBody>
          <a:bodyPr/>
          <a:lstStyle/>
          <a:p>
            <a:r>
              <a:rPr lang="zh-TW" sz="1100" u="none" strike="noStrike" dirty="0">
                <a:solidFill>
                  <a:schemeClr val="tx1"/>
                </a:solidFill>
                <a:latin typeface="+mn-lt"/>
                <a:cs typeface="+mn-cs"/>
              </a:rPr>
              <a:t>澳洲酒莊所釀造的</a:t>
            </a:r>
            <a:r>
              <a:rPr lang="zh-TW" altLang="en-US" sz="1100" u="none" strike="noStrike" dirty="0">
                <a:solidFill>
                  <a:schemeClr val="tx1"/>
                </a:solidFill>
                <a:latin typeface="+mn-lt"/>
                <a:cs typeface="+mn-cs"/>
              </a:rPr>
              <a:t>希拉滋</a:t>
            </a:r>
            <a:r>
              <a:rPr lang="en-US" altLang="zh-TW" sz="1100" u="none" strike="noStrike" dirty="0">
                <a:solidFill>
                  <a:schemeClr val="tx1"/>
                </a:solidFill>
                <a:latin typeface="+mn-lt"/>
                <a:cs typeface="+mn-cs"/>
              </a:rPr>
              <a:t>/</a:t>
            </a:r>
            <a:r>
              <a:rPr lang="zh-TW" sz="1100" u="none" strike="noStrike" dirty="0">
                <a:solidFill>
                  <a:schemeClr val="tx1"/>
                </a:solidFill>
                <a:latin typeface="+mn-lt"/>
                <a:cs typeface="+mn-cs"/>
              </a:rPr>
              <a:t>希哈（Shiraz）、卡本內蘇維濃、夏多內、</a:t>
            </a:r>
            <a:r>
              <a:rPr lang="zh-TW" altLang="en-US" sz="1100" u="none" strike="noStrike" dirty="0">
                <a:solidFill>
                  <a:schemeClr val="tx1"/>
                </a:solidFill>
                <a:latin typeface="+mn-lt"/>
                <a:cs typeface="+mn-cs"/>
              </a:rPr>
              <a:t>麗絲玲</a:t>
            </a:r>
            <a:r>
              <a:rPr lang="zh-TW" sz="1100" u="none" strike="noStrike" dirty="0">
                <a:solidFill>
                  <a:schemeClr val="tx1"/>
                </a:solidFill>
                <a:latin typeface="+mn-lt"/>
                <a:cs typeface="+mn-cs"/>
              </a:rPr>
              <a:t>、格那希（Grenache）和榭密雍（Semillon）廣受好評，現在，我們將這股熱情延伸到非常適合溫暖氣候的「小眾」葡萄品種。自酒農殖民者在 19 世紀來到澳洲種下第一批葡萄之後，澳洲葡萄酒界便不斷地實驗創新，但是小眾品種卻一直到現在才打開了商業市場。充滿創造力的釀酒師，加上消費者求新求變的渴望，促成了小眾品種葡萄酒的商業化。</a:t>
            </a:r>
          </a:p>
        </p:txBody>
      </p:sp>
      <p:sp>
        <p:nvSpPr>
          <p:cNvPr id="4" name="Slide Number Placeholder 3">
            <a:extLst>
              <a:ext uri="{FF2B5EF4-FFF2-40B4-BE49-F238E27FC236}">
                <a16:creationId xmlns:a16="http://schemas.microsoft.com/office/drawing/2014/main" id="{C5099DB2-5F3A-BEE4-C71F-B8D2E8CA01EC}"/>
              </a:ext>
            </a:extLst>
          </p:cNvPr>
          <p:cNvSpPr>
            <a:spLocks noGrp="1"/>
          </p:cNvSpPr>
          <p:nvPr>
            <p:ph type="sldNum" sz="quarter" idx="5"/>
          </p:nvPr>
        </p:nvSpPr>
        <p:spPr/>
        <p:txBody>
          <a:bodyPr/>
          <a:lstStyle/>
          <a:p>
            <a:fld id="{C8CAF07B-88B1-40ED-9A21-D99161D5F8F5}" type="slidenum">
              <a:rPr lang="en-US" smtClean="0"/>
              <a:t>4</a:t>
            </a:fld>
            <a:endParaRPr lang="en-US" dirty="0"/>
          </a:p>
        </p:txBody>
      </p:sp>
    </p:spTree>
    <p:extLst>
      <p:ext uri="{BB962C8B-B14F-4D97-AF65-F5344CB8AC3E}">
        <p14:creationId xmlns:p14="http://schemas.microsoft.com/office/powerpoint/2010/main" val="2465992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cs typeface="+mn-cs"/>
              </a:rPr>
              <a:t>如需更多課程訊息、工具與資源，請造訪：www.australianwinediscovered.com。</a:t>
            </a:r>
          </a:p>
          <a:p>
            <a:r>
              <a:rPr lang="zh-TW" sz="1200" dirty="0">
                <a:solidFill>
                  <a:schemeClr val="tx1"/>
                </a:solidFill>
                <a:latin typeface="+mn-lt"/>
                <a:cs typeface="+mn-cs"/>
              </a:rPr>
              <a:t>如有任何諮詢需求，歡迎 Email 至：discovered@wineaustralia.com。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4207399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0B6DC-3C01-3C79-77D1-9CFB90D86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28B20-833E-9BB1-1FBF-83B55886F2B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4C350F7-0BB2-D508-4AF8-A76ED152BAFD}"/>
              </a:ext>
            </a:extLst>
          </p:cNvPr>
          <p:cNvSpPr>
            <a:spLocks noGrp="1"/>
          </p:cNvSpPr>
          <p:nvPr>
            <p:ph type="body" idx="1"/>
          </p:nvPr>
        </p:nvSpPr>
        <p:spPr/>
        <p:txBody>
          <a:bodyPr/>
          <a:lstStyle/>
          <a:p>
            <a:endParaRPr lang="zh-TW" sz="1100" u="none" strike="noStrike" dirty="0">
              <a:solidFill>
                <a:schemeClr val="tx1"/>
              </a:solidFill>
              <a:latin typeface="+mn-lt"/>
              <a:cs typeface="+mn-cs"/>
            </a:endParaRPr>
          </a:p>
        </p:txBody>
      </p:sp>
      <p:sp>
        <p:nvSpPr>
          <p:cNvPr id="4" name="Slide Number Placeholder 3">
            <a:extLst>
              <a:ext uri="{FF2B5EF4-FFF2-40B4-BE49-F238E27FC236}">
                <a16:creationId xmlns:a16="http://schemas.microsoft.com/office/drawing/2014/main" id="{C5099DB2-5F3A-BEE4-C71F-B8D2E8CA01EC}"/>
              </a:ext>
            </a:extLst>
          </p:cNvPr>
          <p:cNvSpPr>
            <a:spLocks noGrp="1"/>
          </p:cNvSpPr>
          <p:nvPr>
            <p:ph type="sldNum" sz="quarter" idx="5"/>
          </p:nvPr>
        </p:nvSpPr>
        <p:spPr/>
        <p:txBody>
          <a:bodyPr/>
          <a:lstStyle/>
          <a:p>
            <a:fld id="{C8CAF07B-88B1-40ED-9A21-D99161D5F8F5}" type="slidenum">
              <a:rPr lang="en-US" smtClean="0"/>
              <a:t>5</a:t>
            </a:fld>
            <a:endParaRPr lang="en-US" dirty="0"/>
          </a:p>
        </p:txBody>
      </p:sp>
    </p:spTree>
    <p:extLst>
      <p:ext uri="{BB962C8B-B14F-4D97-AF65-F5344CB8AC3E}">
        <p14:creationId xmlns:p14="http://schemas.microsoft.com/office/powerpoint/2010/main" val="1019264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cs typeface="+mn-cs"/>
              </a:rPr>
              <a:t>建議討論要點：  </a:t>
            </a:r>
          </a:p>
          <a:p>
            <a:pPr rtl="0"/>
            <a:r>
              <a:rPr lang="zh-TW" sz="1200" u="none" strike="noStrike" dirty="0">
                <a:solidFill>
                  <a:schemeClr val="tx1"/>
                </a:solidFill>
                <a:latin typeface="+mn-lt"/>
                <a:cs typeface="+mn-cs"/>
              </a:rPr>
              <a:t>在澳洲種植和釀造小眾葡萄品種葡萄酒的動力，多半受到外來移民的影響。如果消費者需求沒有這麼強烈，義大利變種葡萄還會如此受歡迎嗎？</a:t>
            </a:r>
          </a:p>
          <a:p>
            <a:br>
              <a:rPr lang="zh-TW" dirty="0"/>
            </a:br>
            <a:endParaRPr lang="zh-TW"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410420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9461B-66F5-BD09-36EC-1B25C350D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EB894-8B73-6A60-E1B4-70657B08B51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EC3C223-3CDB-1988-EFF4-9A16DA7E313F}"/>
              </a:ext>
            </a:extLst>
          </p:cNvPr>
          <p:cNvSpPr>
            <a:spLocks noGrp="1"/>
          </p:cNvSpPr>
          <p:nvPr>
            <p:ph type="body" idx="1"/>
          </p:nvPr>
        </p:nvSpPr>
        <p:spPr/>
        <p:txBody>
          <a:bodyPr/>
          <a:lstStyle/>
          <a:p>
            <a:r>
              <a:rPr lang="zh-TW" sz="1100" u="none" strike="noStrike" dirty="0">
                <a:solidFill>
                  <a:schemeClr val="tx1"/>
                </a:solidFill>
                <a:latin typeface="+mn-lt"/>
                <a:cs typeface="+mn-cs"/>
              </a:rPr>
              <a:t>在異國土壤上種植原生葡萄品種時，需要毅力與耐心。其他品種葡萄引進澳洲後，會經歷長達數年的測試與試驗，然後才會展開大規模種植或廣為接受。</a:t>
            </a:r>
          </a:p>
        </p:txBody>
      </p:sp>
      <p:sp>
        <p:nvSpPr>
          <p:cNvPr id="4" name="Slide Number Placeholder 3">
            <a:extLst>
              <a:ext uri="{FF2B5EF4-FFF2-40B4-BE49-F238E27FC236}">
                <a16:creationId xmlns:a16="http://schemas.microsoft.com/office/drawing/2014/main" id="{37F426EB-8C48-64C3-822C-23DA69982025}"/>
              </a:ext>
            </a:extLst>
          </p:cNvPr>
          <p:cNvSpPr>
            <a:spLocks noGrp="1"/>
          </p:cNvSpPr>
          <p:nvPr>
            <p:ph type="sldNum" sz="quarter" idx="5"/>
          </p:nvPr>
        </p:nvSpPr>
        <p:spPr/>
        <p:txBody>
          <a:bodyPr/>
          <a:lstStyle/>
          <a:p>
            <a:fld id="{C8CAF07B-88B1-40ED-9A21-D99161D5F8F5}" type="slidenum">
              <a:rPr lang="en-US" smtClean="0"/>
              <a:t>9</a:t>
            </a:fld>
            <a:endParaRPr lang="en-US" dirty="0"/>
          </a:p>
        </p:txBody>
      </p:sp>
    </p:spTree>
    <p:extLst>
      <p:ext uri="{BB962C8B-B14F-4D97-AF65-F5344CB8AC3E}">
        <p14:creationId xmlns:p14="http://schemas.microsoft.com/office/powerpoint/2010/main" val="726326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9461B-66F5-BD09-36EC-1B25C350D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EB894-8B73-6A60-E1B4-70657B08B51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EC3C223-3CDB-1988-EFF4-9A16DA7E313F}"/>
              </a:ext>
            </a:extLst>
          </p:cNvPr>
          <p:cNvSpPr>
            <a:spLocks noGrp="1"/>
          </p:cNvSpPr>
          <p:nvPr>
            <p:ph type="body" idx="1"/>
          </p:nvPr>
        </p:nvSpPr>
        <p:spPr/>
        <p:txBody>
          <a:bodyPr/>
          <a:lstStyle/>
          <a:p>
            <a:r>
              <a:rPr lang="zh-TW" sz="1100" u="none" strike="noStrike" dirty="0">
                <a:solidFill>
                  <a:schemeClr val="tx1"/>
                </a:solidFill>
                <a:latin typeface="+mn-lt"/>
                <a:cs typeface="+mn-cs"/>
              </a:rPr>
              <a:t>雖然 Brown Brothers 的西耶那和特寧高葡萄在澳洲市場及海外市場均廣受好評，但是種植這些品種的葡萄園對這些葡萄的認可並不高。在這個案例中，可以透過科學方面的勝利來衡量成功。 </a:t>
            </a:r>
          </a:p>
        </p:txBody>
      </p:sp>
      <p:sp>
        <p:nvSpPr>
          <p:cNvPr id="4" name="Slide Number Placeholder 3">
            <a:extLst>
              <a:ext uri="{FF2B5EF4-FFF2-40B4-BE49-F238E27FC236}">
                <a16:creationId xmlns:a16="http://schemas.microsoft.com/office/drawing/2014/main" id="{37F426EB-8C48-64C3-822C-23DA69982025}"/>
              </a:ext>
            </a:extLst>
          </p:cNvPr>
          <p:cNvSpPr>
            <a:spLocks noGrp="1"/>
          </p:cNvSpPr>
          <p:nvPr>
            <p:ph type="sldNum" sz="quarter" idx="5"/>
          </p:nvPr>
        </p:nvSpPr>
        <p:spPr/>
        <p:txBody>
          <a:bodyPr/>
          <a:lstStyle/>
          <a:p>
            <a:fld id="{C8CAF07B-88B1-40ED-9A21-D99161D5F8F5}" type="slidenum">
              <a:rPr lang="en-US" smtClean="0"/>
              <a:t>10</a:t>
            </a:fld>
            <a:endParaRPr lang="en-US" dirty="0"/>
          </a:p>
        </p:txBody>
      </p:sp>
    </p:spTree>
    <p:extLst>
      <p:ext uri="{BB962C8B-B14F-4D97-AF65-F5344CB8AC3E}">
        <p14:creationId xmlns:p14="http://schemas.microsoft.com/office/powerpoint/2010/main" val="2426234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dirty="0">
                <a:solidFill>
                  <a:schemeClr val="tx1"/>
                </a:solidFill>
                <a:latin typeface="+mn-lt"/>
                <a:cs typeface="+mn-cs"/>
              </a:rPr>
              <a:t>現在的消費者漸漸地不再點餐廳酒單上所列的第一款夏多內，反而比較常向酒侍徵詢嘗試新酒的意見。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4013424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dirty="0">
                <a:solidFill>
                  <a:schemeClr val="tx1"/>
                </a:solidFill>
                <a:latin typeface="+mn-lt"/>
                <a:cs typeface="+mn-cs"/>
              </a:rPr>
              <a:t>由於澳洲許多一流葡萄酒產區均擁有較溫暖和乾燥的氣候，加上特定產區的種植季節縮短了，因此注重品質的釀酒師也開始探索種植其他更適合新栽種環境的葡萄品種。除了上述因素之外，整個葡萄酒產業希望採用永續的葡萄栽種做法，其中包括種植用水量較少的葡萄品種，以因應天然水源的取得不易的問題。</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423250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sz="1200" u="none" strike="noStrike" dirty="0">
                <a:solidFill>
                  <a:schemeClr val="tx1"/>
                </a:solidFill>
                <a:latin typeface="+mn-lt"/>
                <a:cs typeface="+mn-cs"/>
              </a:rPr>
              <a:t>在 1980 到 1990 年代，特色鮮明並引起廣大迴響的澳洲夏多內和</a:t>
            </a:r>
            <a:r>
              <a:rPr lang="zh-TW" altLang="en-US" sz="1200" u="none" strike="noStrike" dirty="0">
                <a:solidFill>
                  <a:schemeClr val="tx1"/>
                </a:solidFill>
                <a:latin typeface="+mn-lt"/>
                <a:cs typeface="+mn-cs"/>
              </a:rPr>
              <a:t>希拉滋</a:t>
            </a:r>
            <a:r>
              <a:rPr lang="en-US" altLang="zh-TW" sz="1200" u="none" strike="noStrike" dirty="0">
                <a:solidFill>
                  <a:schemeClr val="tx1"/>
                </a:solidFill>
                <a:latin typeface="+mn-lt"/>
                <a:cs typeface="+mn-cs"/>
              </a:rPr>
              <a:t>/</a:t>
            </a:r>
            <a:r>
              <a:rPr lang="zh-TW" sz="1200" u="none" strike="noStrike" dirty="0">
                <a:solidFill>
                  <a:schemeClr val="tx1"/>
                </a:solidFill>
                <a:latin typeface="+mn-lt"/>
                <a:cs typeface="+mn-cs"/>
              </a:rPr>
              <a:t>希哈葡萄酒廣受全世界青睞。這些葡萄酒風格至今仍有大批擁護者，但消費者也願意挑戰傳統，為此，澳洲釀酒師以清新、平衡與產區獨到特色為訴求，釀造出美味的葡萄酒來滿足這樣的需求。</a:t>
            </a:r>
          </a:p>
          <a:p>
            <a:endParaRPr lang="en-AU" sz="1200" u="none" strike="noStrike" kern="1200" dirty="0">
              <a:solidFill>
                <a:schemeClr val="tx1"/>
              </a:solidFill>
              <a:effectLst/>
              <a:latin typeface="+mn-lt"/>
              <a:cs typeface="+mn-cs"/>
            </a:endParaRPr>
          </a:p>
          <a:p>
            <a:pPr rtl="0"/>
            <a:r>
              <a:rPr lang="zh-TW" sz="1200" u="none" strike="noStrike" dirty="0">
                <a:solidFill>
                  <a:schemeClr val="tx1"/>
                </a:solidFill>
                <a:latin typeface="+mn-lt"/>
                <a:cs typeface="+mn-cs"/>
              </a:rPr>
              <a:t>建議討論要點：  </a:t>
            </a:r>
          </a:p>
          <a:p>
            <a:pPr rtl="0"/>
            <a:r>
              <a:rPr lang="zh-TW" sz="1200" u="none" strike="noStrike" dirty="0">
                <a:solidFill>
                  <a:schemeClr val="tx1"/>
                </a:solidFill>
                <a:latin typeface="+mn-lt"/>
                <a:cs typeface="+mn-cs"/>
              </a:rPr>
              <a:t>－如何將近來對於永續釀酒做法的重視落實到釀造小眾品種葡萄酒的風潮之中？ </a:t>
            </a:r>
          </a:p>
          <a:p>
            <a:r>
              <a:rPr lang="zh-TW" sz="1200" u="none" strike="noStrike" dirty="0">
                <a:solidFill>
                  <a:schemeClr val="tx1"/>
                </a:solidFill>
                <a:latin typeface="+mn-lt"/>
                <a:cs typeface="+mn-cs"/>
              </a:rPr>
              <a:t>－其他葡萄酒生產國是否也面臨了和澳洲類似的壓力點？</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5527677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n-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n-lt"/>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n-lt"/>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8146209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dirty="0"/>
              <a:t>Click to edit Master title style</a:t>
            </a:r>
            <a:endParaRPr lang="en-AU" dirty="0"/>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5" r:id="rId7"/>
    <p:sldLayoutId id="2147483657" r:id="rId8"/>
    <p:sldLayoutId id="2147483655" r:id="rId9"/>
    <p:sldLayoutId id="2147483663"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7.emf"/></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a:srcRect t="20722" b="20722"/>
          <a:stretch>
            <a:fillRect/>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85214"/>
            <a:ext cx="11306346" cy="990300"/>
          </a:xfrm>
        </p:spPr>
        <p:txBody>
          <a:bodyPr>
            <a:noAutofit/>
          </a:bodyPr>
          <a:lstStyle/>
          <a:p>
            <a:pPr rtl="0"/>
            <a:r>
              <a:rPr lang="zh-Hant" sz="4600" b="1" u="none" strike="noStrike" dirty="0">
                <a:solidFill>
                  <a:srgbClr val="173F34"/>
                </a:solidFill>
                <a:latin typeface="Neue Haas Grotesk Text Pro"/>
              </a:rPr>
              <a:t>澳洲的</a:t>
            </a:r>
            <a:r>
              <a:rPr lang="zh-Hant" altLang="en-US" sz="4600" b="1" u="none" strike="noStrike" dirty="0">
                <a:latin typeface="Neue Haas Grotesk Text Pro"/>
              </a:rPr>
              <a:t>替代葡萄</a:t>
            </a:r>
            <a:r>
              <a:rPr lang="zh-Hant" sz="4600" b="1" u="none" strike="noStrike" dirty="0">
                <a:latin typeface="Neue Haas Grotesk Text Pro"/>
              </a:rPr>
              <a:t>品種</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Microsoft JhengHei" panose="020B0604030504040204" pitchFamily="34" charset="-12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11575" y="5839548"/>
            <a:ext cx="12283454" cy="1041602"/>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072D0A-07A9-4EC0-5BFC-C5C7D4A577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5A25C7-E096-8325-6366-052BE7FF7022}"/>
              </a:ext>
            </a:extLst>
          </p:cNvPr>
          <p:cNvSpPr txBox="1"/>
          <p:nvPr/>
        </p:nvSpPr>
        <p:spPr>
          <a:xfrm>
            <a:off x="6959600" y="3172761"/>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217"/>
              </a:spcBef>
              <a:spcAft>
                <a:spcPts val="315"/>
              </a:spcAft>
              <a:buNone/>
            </a:pPr>
            <a:r>
              <a:rPr lang="zh-Hant" sz="1600" u="none" strike="noStrike" dirty="0">
                <a:latin typeface="Neue Haas Grotesk Text Pro"/>
                <a:ea typeface="Microsoft JhengHei" panose="020B0604030504040204" pitchFamily="34" charset="-120"/>
              </a:rPr>
              <a:t>澳洲獨立的科學研究機構－聯邦科學與工業研究組織（CSIRO）培育出了適合澳洲生長條件的全新葡萄酒品種：</a:t>
            </a:r>
          </a:p>
          <a:p>
            <a:pPr rtl="0">
              <a:spcBef>
                <a:spcPts val="217"/>
              </a:spcBef>
              <a:spcAft>
                <a:spcPts val="315"/>
              </a:spcAft>
            </a:pPr>
            <a:r>
              <a:rPr lang="zh-Hant" sz="1600" u="none" strike="noStrike" dirty="0">
                <a:latin typeface="Neue Haas Grotesk Text Pro"/>
                <a:ea typeface="Microsoft JhengHei" panose="020B0604030504040204" pitchFamily="34" charset="-120"/>
              </a:rPr>
              <a:t>Cienna</a:t>
            </a:r>
          </a:p>
          <a:p>
            <a:pPr rtl="0">
              <a:spcBef>
                <a:spcPts val="217"/>
              </a:spcBef>
              <a:spcAft>
                <a:spcPts val="315"/>
              </a:spcAft>
            </a:pPr>
            <a:r>
              <a:rPr lang="zh-Hant" sz="1600" u="none" strike="noStrike" dirty="0">
                <a:latin typeface="Neue Haas Grotesk Text Pro"/>
                <a:ea typeface="Microsoft JhengHei" panose="020B0604030504040204" pitchFamily="34" charset="-120"/>
              </a:rPr>
              <a:t>Tarrango</a:t>
            </a:r>
          </a:p>
          <a:p>
            <a:pPr rtl="0">
              <a:spcBef>
                <a:spcPts val="217"/>
              </a:spcBef>
              <a:spcAft>
                <a:spcPts val="315"/>
              </a:spcAft>
            </a:pPr>
            <a:r>
              <a:rPr lang="zh-Hant" sz="1600" u="none" strike="noStrike" dirty="0">
                <a:latin typeface="Neue Haas Grotesk Text Pro"/>
                <a:ea typeface="Microsoft JhengHei" panose="020B0604030504040204" pitchFamily="34" charset="-120"/>
              </a:rPr>
              <a:t>Mystique</a:t>
            </a:r>
          </a:p>
          <a:p>
            <a:pPr rtl="0">
              <a:spcBef>
                <a:spcPts val="217"/>
              </a:spcBef>
              <a:spcAft>
                <a:spcPts val="315"/>
              </a:spcAft>
            </a:pPr>
            <a:r>
              <a:rPr lang="zh-Hant" sz="1600" u="none" strike="noStrike" dirty="0">
                <a:latin typeface="Neue Haas Grotesk Text Pro"/>
                <a:ea typeface="Microsoft JhengHei" panose="020B0604030504040204" pitchFamily="34" charset="-120"/>
              </a:rPr>
              <a:t>Rubienne</a:t>
            </a:r>
          </a:p>
          <a:p>
            <a:pPr rtl="0">
              <a:spcBef>
                <a:spcPts val="217"/>
              </a:spcBef>
              <a:spcAft>
                <a:spcPts val="315"/>
              </a:spcAft>
            </a:pPr>
            <a:r>
              <a:rPr lang="zh-Hant" sz="1600" u="none" strike="noStrike" dirty="0">
                <a:latin typeface="Neue Haas Grotesk Text Pro"/>
                <a:ea typeface="Microsoft JhengHei" panose="020B0604030504040204" pitchFamily="34" charset="-120"/>
              </a:rPr>
              <a:t>Taminga</a:t>
            </a:r>
          </a:p>
          <a:p>
            <a:pPr rtl="0">
              <a:spcBef>
                <a:spcPts val="217"/>
              </a:spcBef>
              <a:spcAft>
                <a:spcPts val="315"/>
              </a:spcAft>
            </a:pPr>
            <a:r>
              <a:rPr lang="zh-Hant" sz="1600" u="none" strike="noStrike" dirty="0">
                <a:latin typeface="Neue Haas Grotesk Text Pro"/>
                <a:ea typeface="Microsoft JhengHei" panose="020B0604030504040204" pitchFamily="34" charset="-120"/>
              </a:rPr>
              <a:t>Tyrian</a:t>
            </a:r>
          </a:p>
        </p:txBody>
      </p:sp>
      <p:pic>
        <p:nvPicPr>
          <p:cNvPr id="3" name="Picture 2">
            <a:extLst>
              <a:ext uri="{FF2B5EF4-FFF2-40B4-BE49-F238E27FC236}">
                <a16:creationId xmlns:a16="http://schemas.microsoft.com/office/drawing/2014/main" id="{CB5C410B-411C-6393-B77F-F9A10436DCB7}"/>
              </a:ext>
            </a:extLst>
          </p:cNvPr>
          <p:cNvPicPr>
            <a:picLocks noChangeAspect="1"/>
          </p:cNvPicPr>
          <p:nvPr/>
        </p:nvPicPr>
        <p:blipFill>
          <a:blip r:embed="rId3"/>
          <a:srcRect l="22758" r="17119"/>
          <a:stretch>
            <a:fillRect/>
          </a:stretch>
        </p:blipFill>
        <p:spPr>
          <a:xfrm>
            <a:off x="0" y="0"/>
            <a:ext cx="6096000" cy="6858000"/>
          </a:xfrm>
          <a:prstGeom prst="rect">
            <a:avLst/>
          </a:prstGeom>
        </p:spPr>
      </p:pic>
      <p:sp>
        <p:nvSpPr>
          <p:cNvPr id="10" name="Title 2">
            <a:extLst>
              <a:ext uri="{FF2B5EF4-FFF2-40B4-BE49-F238E27FC236}">
                <a16:creationId xmlns:a16="http://schemas.microsoft.com/office/drawing/2014/main" id="{B9EBFE7C-7133-8CF1-D49F-3E1B7975DF29}"/>
              </a:ext>
            </a:extLst>
          </p:cNvPr>
          <p:cNvSpPr txBox="1"/>
          <p:nvPr/>
        </p:nvSpPr>
        <p:spPr>
          <a:xfrm>
            <a:off x="6959600" y="368300"/>
            <a:ext cx="4706882"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50000"/>
              </a:lnSpc>
            </a:pPr>
            <a:r>
              <a:rPr lang="zh-Hant" sz="3000" b="1" u="none" strike="noStrike" dirty="0">
                <a:latin typeface="Neue Haas Grotesk Text Pro"/>
                <a:ea typeface="Microsoft JhengHei" panose="020B0604030504040204" pitchFamily="34" charset="-120"/>
              </a:rPr>
              <a:t>趣味小知識</a:t>
            </a:r>
          </a:p>
          <a:p>
            <a:pPr rtl="0"/>
            <a:r>
              <a:rPr lang="zh-Hant" sz="5400" b="1" u="none" strike="noStrike" dirty="0">
                <a:solidFill>
                  <a:srgbClr val="601328"/>
                </a:solidFill>
                <a:latin typeface="Neue Haas Grotesk Text Pro"/>
                <a:ea typeface="Microsoft JhengHei" panose="020B0604030504040204" pitchFamily="34" charset="-120"/>
              </a:rPr>
              <a:t>全新釀酒葡萄品種</a:t>
            </a:r>
          </a:p>
        </p:txBody>
      </p:sp>
    </p:spTree>
    <p:extLst>
      <p:ext uri="{BB962C8B-B14F-4D97-AF65-F5344CB8AC3E}">
        <p14:creationId xmlns:p14="http://schemas.microsoft.com/office/powerpoint/2010/main" val="382866391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DB47586-59C9-BAF0-F103-A274347783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900900A-54C7-00F2-F559-E48EF39493C8}"/>
              </a:ext>
            </a:extLst>
          </p:cNvPr>
          <p:cNvPicPr>
            <a:picLocks noChangeAspect="1"/>
          </p:cNvPicPr>
          <p:nvPr/>
        </p:nvPicPr>
        <p:blipFill>
          <a:blip r:embed="rId2"/>
          <a:srcRect r="40666"/>
          <a:stretch>
            <a:fillRect/>
          </a:stretch>
        </p:blipFill>
        <p:spPr>
          <a:xfrm>
            <a:off x="6096000" y="0"/>
            <a:ext cx="6096000" cy="6858000"/>
          </a:xfrm>
          <a:prstGeom prst="rect">
            <a:avLst/>
          </a:prstGeom>
        </p:spPr>
      </p:pic>
      <p:sp>
        <p:nvSpPr>
          <p:cNvPr id="6" name="object 4">
            <a:extLst>
              <a:ext uri="{FF2B5EF4-FFF2-40B4-BE49-F238E27FC236}">
                <a16:creationId xmlns:a16="http://schemas.microsoft.com/office/drawing/2014/main" id="{67293A70-7355-9925-DD12-EEF45C76BC65}"/>
              </a:ext>
            </a:extLst>
          </p:cNvPr>
          <p:cNvSpPr txBox="1"/>
          <p:nvPr/>
        </p:nvSpPr>
        <p:spPr>
          <a:xfrm>
            <a:off x="407988" y="1649443"/>
            <a:ext cx="6167618" cy="2473240"/>
          </a:xfrm>
          <a:prstGeom prst="rect">
            <a:avLst/>
          </a:prstGeom>
        </p:spPr>
        <p:txBody>
          <a:bodyPr vert="horz" wrap="square" lIns="0" tIns="11521" rIns="0" bIns="0" rtlCol="0">
            <a:noAutofit/>
          </a:bodyPr>
          <a:lstStyle/>
          <a:p>
            <a:pPr defTabSz="829587" rtl="0">
              <a:lnSpc>
                <a:spcPct val="83000"/>
              </a:lnSpc>
              <a:tabLst>
                <a:tab pos="1156236" algn="l"/>
              </a:tabLst>
              <a:defRPr/>
            </a:pPr>
            <a:r>
              <a:rPr lang="zh-Hant" sz="5400" b="1" u="none" strike="noStrike" dirty="0">
                <a:solidFill>
                  <a:srgbClr val="FDBCA0"/>
                </a:solidFill>
                <a:latin typeface="Neue Haas Grotesk Text Pro"/>
                <a:ea typeface="Microsoft JhengHei" panose="020B0604030504040204" pitchFamily="34" charset="-120"/>
                <a:cs typeface="Inter Display"/>
              </a:rPr>
              <a:t>為什麼澳洲的</a:t>
            </a:r>
            <a:r>
              <a:rPr lang="zh-Hant" altLang="en-US" sz="5400" b="1" dirty="0">
                <a:solidFill>
                  <a:srgbClr val="F28F2A"/>
                </a:solidFill>
                <a:latin typeface="Neue Haas Grotesk Text Pro"/>
                <a:ea typeface="Microsoft JhengHei" panose="020B0604030504040204" pitchFamily="34" charset="-120"/>
                <a:cs typeface="Inter Display"/>
              </a:rPr>
              <a:t>替代</a:t>
            </a:r>
            <a:r>
              <a:rPr lang="zh-Hant" sz="5400" b="1" u="none" strike="noStrike" dirty="0">
                <a:solidFill>
                  <a:srgbClr val="F28F2A"/>
                </a:solidFill>
                <a:latin typeface="Neue Haas Grotesk Text Pro"/>
                <a:ea typeface="Microsoft JhengHei" panose="020B0604030504040204" pitchFamily="34" charset="-120"/>
                <a:cs typeface="Inter Display"/>
              </a:rPr>
              <a:t>品種</a:t>
            </a:r>
            <a:r>
              <a:rPr lang="zh-Hant" sz="5400" b="1" u="none" strike="noStrike" dirty="0">
                <a:solidFill>
                  <a:srgbClr val="FDBCA0"/>
                </a:solidFill>
                <a:latin typeface="Neue Haas Grotesk Text Pro"/>
                <a:ea typeface="Microsoft JhengHei" panose="020B0604030504040204" pitchFamily="34" charset="-120"/>
                <a:cs typeface="Inter Display"/>
              </a:rPr>
              <a:t>如此受歡迎？</a:t>
            </a:r>
          </a:p>
        </p:txBody>
      </p:sp>
    </p:spTree>
    <p:extLst>
      <p:ext uri="{BB962C8B-B14F-4D97-AF65-F5344CB8AC3E}">
        <p14:creationId xmlns:p14="http://schemas.microsoft.com/office/powerpoint/2010/main" val="19118049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9724B-F6BD-3C10-567B-38E79A2BB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42EC0BC-78D5-5377-5C9A-86DDFF731B26}"/>
              </a:ext>
            </a:extLst>
          </p:cNvPr>
          <p:cNvPicPr>
            <a:picLocks noGrp="1" noChangeAspect="1"/>
          </p:cNvPicPr>
          <p:nvPr>
            <p:ph type="pic" sz="quarter" idx="10"/>
          </p:nvPr>
        </p:nvPicPr>
        <p:blipFill>
          <a:blip r:embed="rId3"/>
          <a:srcRect t="7832" b="7832"/>
          <a:stretch>
            <a:fillRect/>
          </a:stretch>
        </p:blipFill>
        <p:spPr>
          <a:xfrm>
            <a:off x="0" y="0"/>
            <a:ext cx="12192000" cy="6858000"/>
          </a:xfrm>
        </p:spPr>
      </p:pic>
      <p:sp>
        <p:nvSpPr>
          <p:cNvPr id="2" name="Rectangle 1">
            <a:extLst>
              <a:ext uri="{FF2B5EF4-FFF2-40B4-BE49-F238E27FC236}">
                <a16:creationId xmlns:a16="http://schemas.microsoft.com/office/drawing/2014/main" id="{FBEBEC71-6DBE-0D5B-27B2-448B9A04EDC2}"/>
              </a:ext>
            </a:extLst>
          </p:cNvPr>
          <p:cNvSpPr/>
          <p:nvPr/>
        </p:nvSpPr>
        <p:spPr>
          <a:xfrm>
            <a:off x="0" y="681289"/>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noAutofit/>
          </a:bodyPr>
          <a:lstStyle/>
          <a:p>
            <a:pPr algn="ctr"/>
            <a:endParaRPr lang="en-AU" dirty="0"/>
          </a:p>
        </p:txBody>
      </p:sp>
      <p:sp>
        <p:nvSpPr>
          <p:cNvPr id="3" name="Title 2">
            <a:extLst>
              <a:ext uri="{FF2B5EF4-FFF2-40B4-BE49-F238E27FC236}">
                <a16:creationId xmlns:a16="http://schemas.microsoft.com/office/drawing/2014/main" id="{8865D2B8-779C-1D11-B971-F5C8EA60B7FB}"/>
              </a:ext>
            </a:extLst>
          </p:cNvPr>
          <p:cNvSpPr>
            <a:spLocks noGrp="1"/>
          </p:cNvSpPr>
          <p:nvPr>
            <p:ph type="title"/>
          </p:nvPr>
        </p:nvSpPr>
        <p:spPr>
          <a:xfrm>
            <a:off x="1039644" y="884364"/>
            <a:ext cx="1900504" cy="1325562"/>
          </a:xfrm>
        </p:spPr>
        <p:txBody>
          <a:bodyPr>
            <a:noAutofit/>
          </a:bodyPr>
          <a:lstStyle/>
          <a:p>
            <a:pPr rtl="0"/>
            <a:r>
              <a:rPr lang="zh-Hant" sz="5400" b="1" u="none" strike="noStrike" dirty="0">
                <a:solidFill>
                  <a:srgbClr val="173F34"/>
                </a:solidFill>
                <a:latin typeface="Neue Haas Grotesk Text Pro"/>
              </a:rPr>
              <a:t>創新</a:t>
            </a:r>
            <a:r>
              <a:rPr lang="zh-Hant" sz="5400" b="1" u="none" strike="noStrike" dirty="0">
                <a:solidFill>
                  <a:srgbClr val="55D8BF"/>
                </a:solidFill>
                <a:latin typeface="Neue Haas Grotesk Text Pro"/>
              </a:rPr>
              <a:t>精神</a:t>
            </a:r>
          </a:p>
        </p:txBody>
      </p:sp>
      <p:sp>
        <p:nvSpPr>
          <p:cNvPr id="4" name="Text Placeholder 3">
            <a:extLst>
              <a:ext uri="{FF2B5EF4-FFF2-40B4-BE49-F238E27FC236}">
                <a16:creationId xmlns:a16="http://schemas.microsoft.com/office/drawing/2014/main" id="{562A5718-2307-4BBE-4913-BDCAEE63632E}"/>
              </a:ext>
            </a:extLst>
          </p:cNvPr>
          <p:cNvSpPr>
            <a:spLocks noGrp="1"/>
          </p:cNvSpPr>
          <p:nvPr>
            <p:ph type="body" sz="quarter" idx="11"/>
          </p:nvPr>
        </p:nvSpPr>
        <p:spPr>
          <a:xfrm>
            <a:off x="7857533" y="1001001"/>
            <a:ext cx="3071124" cy="1209090"/>
          </a:xfrm>
        </p:spPr>
        <p:txBody>
          <a:bodyPr>
            <a:noAutofit/>
          </a:bodyPr>
          <a:lstStyle/>
          <a:p>
            <a:pPr rtl="0">
              <a:buClr>
                <a:schemeClr val="accent3"/>
              </a:buClr>
            </a:pPr>
            <a:r>
              <a:rPr lang="zh-Hant" sz="1600" u="none" strike="noStrike" dirty="0">
                <a:latin typeface="Neue Haas Grotesk Text Pro"/>
              </a:rPr>
              <a:t>創造力和好奇心驅使種植者和釀酒師不斷嘗試新品種。</a:t>
            </a:r>
          </a:p>
        </p:txBody>
      </p:sp>
    </p:spTree>
    <p:extLst>
      <p:ext uri="{BB962C8B-B14F-4D97-AF65-F5344CB8AC3E}">
        <p14:creationId xmlns:p14="http://schemas.microsoft.com/office/powerpoint/2010/main" val="17607912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9724B-F6BD-3C10-567B-38E79A2BB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42EC0BC-78D5-5377-5C9A-86DDFF731B26}"/>
              </a:ext>
            </a:extLst>
          </p:cNvPr>
          <p:cNvPicPr>
            <a:picLocks noGrp="1" noChangeAspect="1"/>
          </p:cNvPicPr>
          <p:nvPr>
            <p:ph type="pic" sz="quarter" idx="10"/>
          </p:nvPr>
        </p:nvPicPr>
        <p:blipFill>
          <a:blip r:embed="rId3"/>
          <a:srcRect t="12476" b="12476"/>
          <a:stretch>
            <a:fillRect/>
          </a:stretch>
        </p:blipFill>
        <p:spPr>
          <a:xfrm>
            <a:off x="0" y="0"/>
            <a:ext cx="12192000" cy="6858000"/>
          </a:xfrm>
        </p:spPr>
      </p:pic>
      <p:sp>
        <p:nvSpPr>
          <p:cNvPr id="2" name="Rectangle 1">
            <a:extLst>
              <a:ext uri="{FF2B5EF4-FFF2-40B4-BE49-F238E27FC236}">
                <a16:creationId xmlns:a16="http://schemas.microsoft.com/office/drawing/2014/main" id="{FBEBEC71-6DBE-0D5B-27B2-448B9A04EDC2}"/>
              </a:ext>
            </a:extLst>
          </p:cNvPr>
          <p:cNvSpPr/>
          <p:nvPr/>
        </p:nvSpPr>
        <p:spPr>
          <a:xfrm>
            <a:off x="0" y="4345196"/>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noAutofit/>
          </a:bodyPr>
          <a:lstStyle/>
          <a:p>
            <a:pPr algn="ctr"/>
            <a:endParaRPr lang="en-AU" dirty="0"/>
          </a:p>
        </p:txBody>
      </p:sp>
      <p:sp>
        <p:nvSpPr>
          <p:cNvPr id="3" name="Title 2">
            <a:extLst>
              <a:ext uri="{FF2B5EF4-FFF2-40B4-BE49-F238E27FC236}">
                <a16:creationId xmlns:a16="http://schemas.microsoft.com/office/drawing/2014/main" id="{8865D2B8-779C-1D11-B971-F5C8EA60B7FB}"/>
              </a:ext>
            </a:extLst>
          </p:cNvPr>
          <p:cNvSpPr>
            <a:spLocks noGrp="1"/>
          </p:cNvSpPr>
          <p:nvPr>
            <p:ph type="title"/>
          </p:nvPr>
        </p:nvSpPr>
        <p:spPr>
          <a:xfrm>
            <a:off x="1039644" y="4548271"/>
            <a:ext cx="6158452" cy="1325562"/>
          </a:xfrm>
        </p:spPr>
        <p:txBody>
          <a:bodyPr>
            <a:noAutofit/>
          </a:bodyPr>
          <a:lstStyle/>
          <a:p>
            <a:pPr rtl="0"/>
            <a:r>
              <a:rPr lang="zh-Hant" sz="5400" b="1" u="none" strike="noStrike" dirty="0">
                <a:solidFill>
                  <a:srgbClr val="55D8BF"/>
                </a:solidFill>
                <a:latin typeface="Neue Haas Grotesk Text Pro"/>
              </a:rPr>
              <a:t>氣候</a:t>
            </a:r>
            <a:br>
              <a:rPr lang="zh-Hant" sz="5400" b="1" u="none" strike="noStrike" dirty="0">
                <a:solidFill>
                  <a:srgbClr val="55D8BF"/>
                </a:solidFill>
                <a:latin typeface="Neue Haas Grotesk Text Pro"/>
              </a:rPr>
            </a:br>
            <a:r>
              <a:rPr lang="zh-Hant" sz="5400" b="1" u="none" strike="noStrike" dirty="0">
                <a:solidFill>
                  <a:srgbClr val="601328"/>
                </a:solidFill>
                <a:latin typeface="Neue Haas Grotesk Text Pro"/>
              </a:rPr>
              <a:t>變遷</a:t>
            </a:r>
          </a:p>
        </p:txBody>
      </p:sp>
      <p:sp>
        <p:nvSpPr>
          <p:cNvPr id="4" name="Text Placeholder 3">
            <a:extLst>
              <a:ext uri="{FF2B5EF4-FFF2-40B4-BE49-F238E27FC236}">
                <a16:creationId xmlns:a16="http://schemas.microsoft.com/office/drawing/2014/main" id="{562A5718-2307-4BBE-4913-BDCAEE63632E}"/>
              </a:ext>
            </a:extLst>
          </p:cNvPr>
          <p:cNvSpPr>
            <a:spLocks noGrp="1"/>
          </p:cNvSpPr>
          <p:nvPr>
            <p:ph type="body" sz="quarter" idx="11"/>
          </p:nvPr>
        </p:nvSpPr>
        <p:spPr>
          <a:xfrm>
            <a:off x="6880073" y="4664908"/>
            <a:ext cx="3908418" cy="1209090"/>
          </a:xfrm>
        </p:spPr>
        <p:txBody>
          <a:bodyPr>
            <a:noAutofit/>
          </a:bodyPr>
          <a:lstStyle/>
          <a:p>
            <a:pPr rtl="0">
              <a:buClr>
                <a:schemeClr val="accent3"/>
              </a:buClr>
            </a:pPr>
            <a:r>
              <a:rPr lang="zh-Hant" sz="1600" u="none" strike="noStrike" dirty="0">
                <a:latin typeface="Neue Haas Grotesk Text Pro"/>
              </a:rPr>
              <a:t>氣溫升高和乾旱加劇，使得人們需要新的品種和更適應當地氣候條件的現代技術。</a:t>
            </a:r>
          </a:p>
        </p:txBody>
      </p:sp>
    </p:spTree>
    <p:extLst>
      <p:ext uri="{BB962C8B-B14F-4D97-AF65-F5344CB8AC3E}">
        <p14:creationId xmlns:p14="http://schemas.microsoft.com/office/powerpoint/2010/main" val="169733523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9724B-F6BD-3C10-567B-38E79A2BB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42EC0BC-78D5-5377-5C9A-86DDFF731B26}"/>
              </a:ext>
            </a:extLst>
          </p:cNvPr>
          <p:cNvPicPr>
            <a:picLocks noGrp="1" noChangeAspect="1"/>
          </p:cNvPicPr>
          <p:nvPr>
            <p:ph type="pic" sz="quarter" idx="10"/>
          </p:nvPr>
        </p:nvPicPr>
        <p:blipFill>
          <a:blip r:embed="rId3"/>
          <a:srcRect l="10647" t="24568"/>
          <a:stretch>
            <a:fillRect/>
          </a:stretch>
        </p:blipFill>
        <p:spPr>
          <a:xfrm>
            <a:off x="0" y="0"/>
            <a:ext cx="12192000" cy="6858000"/>
          </a:xfrm>
        </p:spPr>
      </p:pic>
      <p:sp>
        <p:nvSpPr>
          <p:cNvPr id="2" name="Rectangle 1">
            <a:extLst>
              <a:ext uri="{FF2B5EF4-FFF2-40B4-BE49-F238E27FC236}">
                <a16:creationId xmlns:a16="http://schemas.microsoft.com/office/drawing/2014/main" id="{FBEBEC71-6DBE-0D5B-27B2-448B9A04EDC2}"/>
              </a:ext>
            </a:extLst>
          </p:cNvPr>
          <p:cNvSpPr/>
          <p:nvPr/>
        </p:nvSpPr>
        <p:spPr>
          <a:xfrm>
            <a:off x="0" y="4345196"/>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noAutofit/>
          </a:bodyPr>
          <a:lstStyle/>
          <a:p>
            <a:pPr algn="ctr"/>
            <a:endParaRPr lang="en-AU" dirty="0"/>
          </a:p>
        </p:txBody>
      </p:sp>
      <p:sp>
        <p:nvSpPr>
          <p:cNvPr id="3" name="Title 2">
            <a:extLst>
              <a:ext uri="{FF2B5EF4-FFF2-40B4-BE49-F238E27FC236}">
                <a16:creationId xmlns:a16="http://schemas.microsoft.com/office/drawing/2014/main" id="{8865D2B8-779C-1D11-B971-F5C8EA60B7FB}"/>
              </a:ext>
            </a:extLst>
          </p:cNvPr>
          <p:cNvSpPr>
            <a:spLocks noGrp="1"/>
          </p:cNvSpPr>
          <p:nvPr>
            <p:ph type="title"/>
          </p:nvPr>
        </p:nvSpPr>
        <p:spPr>
          <a:xfrm>
            <a:off x="1039644" y="4548436"/>
            <a:ext cx="2491347" cy="1325562"/>
          </a:xfrm>
        </p:spPr>
        <p:txBody>
          <a:bodyPr>
            <a:noAutofit/>
          </a:bodyPr>
          <a:lstStyle/>
          <a:p>
            <a:pPr rtl="0"/>
            <a:r>
              <a:rPr lang="zh-Hant" sz="5400" b="1" u="none" strike="noStrike" dirty="0">
                <a:solidFill>
                  <a:srgbClr val="55D8BF"/>
                </a:solidFill>
                <a:latin typeface="Neue Haas Grotesk Text Pro"/>
              </a:rPr>
              <a:t>葡萄酒</a:t>
            </a:r>
            <a:r>
              <a:rPr lang="zh-Hant" sz="5400" b="1" u="none" strike="noStrike" dirty="0">
                <a:solidFill>
                  <a:srgbClr val="F28F2A"/>
                </a:solidFill>
                <a:latin typeface="Neue Haas Grotesk Text Pro"/>
              </a:rPr>
              <a:t>全球化</a:t>
            </a:r>
          </a:p>
        </p:txBody>
      </p:sp>
      <p:sp>
        <p:nvSpPr>
          <p:cNvPr id="4" name="Text Placeholder 3">
            <a:extLst>
              <a:ext uri="{FF2B5EF4-FFF2-40B4-BE49-F238E27FC236}">
                <a16:creationId xmlns:a16="http://schemas.microsoft.com/office/drawing/2014/main" id="{562A5718-2307-4BBE-4913-BDCAEE63632E}"/>
              </a:ext>
            </a:extLst>
          </p:cNvPr>
          <p:cNvSpPr>
            <a:spLocks noGrp="1"/>
          </p:cNvSpPr>
          <p:nvPr>
            <p:ph type="body" sz="quarter" idx="11"/>
          </p:nvPr>
        </p:nvSpPr>
        <p:spPr>
          <a:xfrm>
            <a:off x="7460244" y="4592404"/>
            <a:ext cx="3908418" cy="1209090"/>
          </a:xfrm>
        </p:spPr>
        <p:txBody>
          <a:bodyPr>
            <a:noAutofit/>
          </a:bodyPr>
          <a:lstStyle/>
          <a:p>
            <a:pPr rtl="0">
              <a:buClr>
                <a:schemeClr val="accent3"/>
              </a:buClr>
            </a:pPr>
            <a:r>
              <a:rPr lang="zh-Hant" sz="1600" u="none" strike="noStrike" dirty="0">
                <a:latin typeface="Neue Haas Grotesk Text Pro"/>
              </a:rPr>
              <a:t>受到世界各地新品種的啟發，富有創意的釀酒師們結合自身的見解和影響，不斷創新，釀造出優質葡萄酒。</a:t>
            </a:r>
          </a:p>
        </p:txBody>
      </p:sp>
    </p:spTree>
    <p:extLst>
      <p:ext uri="{BB962C8B-B14F-4D97-AF65-F5344CB8AC3E}">
        <p14:creationId xmlns:p14="http://schemas.microsoft.com/office/powerpoint/2010/main" val="11066323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B9AC2-71A1-A791-D344-3DD27B5A2E31}"/>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2DF1297-472C-A595-860D-8C6E9A975798}"/>
              </a:ext>
            </a:extLst>
          </p:cNvPr>
          <p:cNvPicPr>
            <a:picLocks noGrp="1" noChangeAspect="1"/>
          </p:cNvPicPr>
          <p:nvPr>
            <p:ph type="pic" sz="quarter" idx="10"/>
          </p:nvPr>
        </p:nvPicPr>
        <p:blipFill>
          <a:blip r:embed="rId3">
            <a:lum bright="-8000"/>
          </a:blip>
          <a:srcRect t="10200" b="10200"/>
          <a:stretch>
            <a:fillRect/>
          </a:stretch>
        </p:blipFill>
        <p:spPr>
          <a:xfrm>
            <a:off x="0" y="0"/>
            <a:ext cx="12192000" cy="6858000"/>
          </a:xfrm>
          <a:noFill/>
        </p:spPr>
      </p:pic>
      <p:sp>
        <p:nvSpPr>
          <p:cNvPr id="3" name="Title 2">
            <a:extLst>
              <a:ext uri="{FF2B5EF4-FFF2-40B4-BE49-F238E27FC236}">
                <a16:creationId xmlns:a16="http://schemas.microsoft.com/office/drawing/2014/main" id="{441D6C25-E073-E910-6590-68BE55E21AEA}"/>
              </a:ext>
            </a:extLst>
          </p:cNvPr>
          <p:cNvSpPr>
            <a:spLocks noGrp="1"/>
          </p:cNvSpPr>
          <p:nvPr>
            <p:ph type="title"/>
          </p:nvPr>
        </p:nvSpPr>
        <p:spPr>
          <a:xfrm>
            <a:off x="407988" y="1887217"/>
            <a:ext cx="6158452" cy="1325562"/>
          </a:xfrm>
        </p:spPr>
        <p:txBody>
          <a:bodyPr>
            <a:noAutofit/>
          </a:bodyPr>
          <a:lstStyle/>
          <a:p>
            <a:pPr rtl="0">
              <a:lnSpc>
                <a:spcPct val="100000"/>
              </a:lnSpc>
            </a:pPr>
            <a:r>
              <a:rPr lang="zh-Hant" sz="3200" b="1" u="none" strike="noStrike" dirty="0">
                <a:solidFill>
                  <a:srgbClr val="55D8BF"/>
                </a:solidFill>
                <a:latin typeface="Neue Haas Grotesk Text Pro"/>
              </a:rPr>
              <a:t>澳洲</a:t>
            </a:r>
            <a:br>
              <a:rPr lang="zh-Hant" sz="5400" b="1" u="none" strike="noStrike" dirty="0">
                <a:latin typeface="Neue Haas Grotesk Text Pro"/>
              </a:rPr>
            </a:br>
            <a:r>
              <a:rPr lang="zh-Hant" sz="5400" b="1" u="none" strike="noStrike" dirty="0">
                <a:latin typeface="Neue Haas Grotesk Text Pro"/>
              </a:rPr>
              <a:t>著名的替代品種</a:t>
            </a:r>
          </a:p>
        </p:txBody>
      </p:sp>
    </p:spTree>
    <p:extLst>
      <p:ext uri="{BB962C8B-B14F-4D97-AF65-F5344CB8AC3E}">
        <p14:creationId xmlns:p14="http://schemas.microsoft.com/office/powerpoint/2010/main" val="8816743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753827" y="3002232"/>
            <a:ext cx="374067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1512286" y="1300780"/>
            <a:ext cx="1655524" cy="165552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rtl="0">
              <a:spcBef>
                <a:spcPts val="285"/>
              </a:spcBef>
              <a:spcAft>
                <a:spcPts val="240"/>
              </a:spcAft>
            </a:pPr>
            <a:r>
              <a:rPr lang="zh-Hant" sz="1100" b="1" u="none" strike="noStrike" dirty="0">
                <a:solidFill>
                  <a:srgbClr val="173F34"/>
                </a:solidFill>
                <a:latin typeface="Neue Haas Grotesk Text Pro"/>
                <a:ea typeface="Microsoft JhengHei" panose="020B0604030504040204" pitchFamily="34" charset="-120"/>
                <a:cs typeface="Inter Display"/>
              </a:rPr>
              <a:t>產自義大利利古里亞地區、撒丁島和科西嘉島</a:t>
            </a:r>
            <a:endParaRPr lang="en-AU" sz="1100" b="1" dirty="0">
              <a:solidFill>
                <a:schemeClr val="accent2"/>
              </a:solidFill>
              <a:effectLst/>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noAutofit/>
          </a:bodyPr>
          <a:lstStyle/>
          <a:p>
            <a:pPr rtl="0"/>
            <a:r>
              <a:rPr lang="zh-Hant" sz="5400" b="1" u="none" strike="noStrike" dirty="0">
                <a:solidFill>
                  <a:srgbClr val="173F34"/>
                </a:solidFill>
                <a:latin typeface="Neue Haas Grotesk Text Pro"/>
              </a:rPr>
              <a:t>維蒙蒂諾</a:t>
            </a:r>
            <a:endParaRPr lang="zh-Hant" sz="4000" u="none" strike="noStrike" dirty="0">
              <a:solidFill>
                <a:srgbClr val="173F34"/>
              </a:solidFill>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9172594" y="2845180"/>
            <a:ext cx="2560692" cy="2115323"/>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香氣細膩，口感清新悠長</a:t>
            </a:r>
          </a:p>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無需橡木桶陳釀即可提升風味或豐富口感</a:t>
            </a:r>
          </a:p>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其風味從清新到濃鬱不等</a:t>
            </a:r>
          </a:p>
        </p:txBody>
      </p:sp>
      <p:sp>
        <p:nvSpPr>
          <p:cNvPr id="20" name="object 58">
            <a:extLst>
              <a:ext uri="{FF2B5EF4-FFF2-40B4-BE49-F238E27FC236}">
                <a16:creationId xmlns:a16="http://schemas.microsoft.com/office/drawing/2014/main" id="{0CE4ADEA-0858-AEA7-1896-CEE85700FBD5}"/>
              </a:ext>
            </a:extLst>
          </p:cNvPr>
          <p:cNvSpPr txBox="1"/>
          <p:nvPr/>
        </p:nvSpPr>
        <p:spPr>
          <a:xfrm>
            <a:off x="6833229" y="566345"/>
            <a:ext cx="4927690" cy="1740861"/>
          </a:xfrm>
          <a:prstGeom prst="rect">
            <a:avLst/>
          </a:prstGeom>
        </p:spPr>
        <p:txBody>
          <a:bodyPr vert="horz" wrap="square" lIns="0" tIns="17145" rIns="0" bIns="0" rtlCol="0" anchor="b" anchorCtr="0">
            <a:noAutofit/>
          </a:bodyPr>
          <a:lstStyle/>
          <a:p>
            <a:pPr rtl="0">
              <a:spcBef>
                <a:spcPts val="158"/>
              </a:spcBef>
              <a:spcAft>
                <a:spcPts val="638"/>
              </a:spcAft>
            </a:pPr>
            <a:r>
              <a:rPr lang="zh-Hant" sz="2800" b="1" u="none" strike="noStrike" dirty="0">
                <a:solidFill>
                  <a:srgbClr val="55D8BF"/>
                </a:solidFill>
                <a:latin typeface="Neue Haas Grotesk Text Pro"/>
                <a:ea typeface="Microsoft JhengHei" panose="020B0604030504040204" pitchFamily="34" charset="-120"/>
                <a:cs typeface="Inter Display"/>
              </a:rPr>
              <a:t>在靠近海岸的麥克拉倫谷溫暖氣候下茁壯成長，與利古里亞地區相似</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002124"/>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763" r="3763"/>
          <a:stretch>
            <a:fillRect/>
          </a:stretch>
        </p:blipFill>
        <p:spPr>
          <a:xfrm>
            <a:off x="5259103"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7" y="3908540"/>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VERMENTINO</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352676" y="2862267"/>
            <a:ext cx="1040741" cy="26353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173F34"/>
                </a:solidFill>
                <a:latin typeface="Neue Haas Grotesk Text Pro"/>
                <a:ea typeface="Microsoft JhengHei" panose="020B0604030504040204" pitchFamily="34" charset="-120"/>
                <a:cs typeface="Inter Display"/>
              </a:rPr>
              <a:t>的風格</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344336" y="4800117"/>
            <a:ext cx="317019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a:cxnSpLocks/>
          </p:cNvCxnSpPr>
          <p:nvPr/>
        </p:nvCxnSpPr>
        <p:spPr>
          <a:xfrm flipV="1">
            <a:off x="2344336" y="3007423"/>
            <a:ext cx="0" cy="179269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1035373" y="3480516"/>
            <a:ext cx="2724326" cy="923954"/>
          </a:xfrm>
          <a:prstGeom prst="rect">
            <a:avLst/>
          </a:prstGeom>
          <a:solidFill>
            <a:schemeClr val="bg1"/>
          </a:solidFill>
        </p:spPr>
        <p:txBody>
          <a:bodyPr vert="horz" wrap="square" lIns="0" tIns="17145" rIns="0" bIns="0" rtlCol="0" anchor="t" anchorCtr="0">
            <a:noAutofit/>
          </a:bodyPr>
          <a:lstStyle/>
          <a:p>
            <a:pPr algn="ctr" rtl="0">
              <a:spcBef>
                <a:spcPts val="150"/>
              </a:spcBef>
              <a:spcAft>
                <a:spcPts val="315"/>
              </a:spcAft>
            </a:pPr>
            <a:r>
              <a:rPr lang="zh-Hant" sz="1600" b="0" i="0" u="none" strike="noStrike" dirty="0">
                <a:latin typeface="Neue Haas Grotesk Text Pro"/>
                <a:ea typeface="Inter Display Medium"/>
                <a:cs typeface="Inter Display Medium"/>
              </a:rPr>
              <a:t>酒體</a:t>
            </a:r>
          </a:p>
          <a:p>
            <a:pPr algn="ctr" rtl="0">
              <a:spcBef>
                <a:spcPts val="150"/>
              </a:spcBef>
              <a:spcAft>
                <a:spcPts val="315"/>
              </a:spcAft>
            </a:pPr>
            <a:r>
              <a:rPr lang="zh-Hant" sz="1600" u="none" strike="noStrike" dirty="0">
                <a:latin typeface="Neue Haas Grotesk Text Pro"/>
                <a:ea typeface="Microsoft JhengHei" panose="020B0604030504040204" pitchFamily="34" charset="-120"/>
                <a:cs typeface="Inter Display"/>
              </a:rPr>
              <a:t>和酸度與長相思相似，口感清爽，與灰比諾相似</a:t>
            </a:r>
          </a:p>
        </p:txBody>
      </p:sp>
      <p:sp>
        <p:nvSpPr>
          <p:cNvPr id="3" name="object 58">
            <a:extLst>
              <a:ext uri="{FF2B5EF4-FFF2-40B4-BE49-F238E27FC236}">
                <a16:creationId xmlns:a16="http://schemas.microsoft.com/office/drawing/2014/main" id="{1FA3D6DC-ED65-EF26-821D-8654CB686D4B}"/>
              </a:ext>
            </a:extLst>
          </p:cNvPr>
          <p:cNvSpPr txBox="1"/>
          <p:nvPr/>
        </p:nvSpPr>
        <p:spPr>
          <a:xfrm>
            <a:off x="7258083" y="3747247"/>
            <a:ext cx="1040741" cy="360520"/>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173F34"/>
                </a:solidFill>
                <a:latin typeface="Neue Haas Grotesk Text Pro"/>
                <a:ea typeface="Microsoft JhengHei" panose="020B0604030504040204" pitchFamily="34" charset="-120"/>
                <a:cs typeface="Inter Display"/>
              </a:rPr>
              <a:t>餐酒搭配</a:t>
            </a:r>
          </a:p>
        </p:txBody>
      </p:sp>
      <p:cxnSp>
        <p:nvCxnSpPr>
          <p:cNvPr id="4" name="Straight Connector 3">
            <a:extLst>
              <a:ext uri="{FF2B5EF4-FFF2-40B4-BE49-F238E27FC236}">
                <a16:creationId xmlns:a16="http://schemas.microsoft.com/office/drawing/2014/main" id="{5E22CBEE-521E-2B88-31C1-76B652181984}"/>
              </a:ext>
            </a:extLst>
          </p:cNvPr>
          <p:cNvCxnSpPr/>
          <p:nvPr/>
        </p:nvCxnSpPr>
        <p:spPr>
          <a:xfrm flipH="1" flipV="1">
            <a:off x="8757303" y="4013675"/>
            <a:ext cx="0" cy="140335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C45648E3-B29A-D4CF-5CD5-6DE390C84D81}"/>
              </a:ext>
            </a:extLst>
          </p:cNvPr>
          <p:cNvSpPr txBox="1"/>
          <p:nvPr/>
        </p:nvSpPr>
        <p:spPr>
          <a:xfrm>
            <a:off x="7258083" y="5498477"/>
            <a:ext cx="3651821" cy="1002197"/>
          </a:xfrm>
          <a:prstGeom prst="rect">
            <a:avLst/>
          </a:prstGeom>
        </p:spPr>
        <p:txBody>
          <a:bodyPr vert="horz" wrap="square" lIns="0" tIns="17145" rIns="0" bIns="0" rtlCol="0" anchor="ctr" anchorCtr="0">
            <a:noAutofit/>
          </a:bodyPr>
          <a:lstStyle/>
          <a:p>
            <a:pPr rtl="0">
              <a:spcBef>
                <a:spcPts val="150"/>
              </a:spcBef>
              <a:spcAft>
                <a:spcPts val="315"/>
              </a:spcAft>
              <a:buClr>
                <a:schemeClr val="bg2"/>
              </a:buClr>
            </a:pPr>
            <a:r>
              <a:rPr lang="zh-Hant" sz="1600" u="none" strike="noStrike" dirty="0">
                <a:latin typeface="Neue Haas Grotesk Text Pro"/>
                <a:ea typeface="Microsoft JhengHei" panose="020B0604030504040204" pitchFamily="34" charset="-120"/>
                <a:cs typeface="Inter Display"/>
              </a:rPr>
              <a:t>酒體和口感較濃鬱的維蒙蒂諾適合搭配中等重量的菜餚，也能與濃鬱的魚類、其他海鮮和白肉相得益彰</a:t>
            </a:r>
          </a:p>
        </p:txBody>
      </p:sp>
      <p:cxnSp>
        <p:nvCxnSpPr>
          <p:cNvPr id="14" name="Straight Connector 13">
            <a:extLst>
              <a:ext uri="{FF2B5EF4-FFF2-40B4-BE49-F238E27FC236}">
                <a16:creationId xmlns:a16="http://schemas.microsoft.com/office/drawing/2014/main" id="{78420B7E-823C-6243-6315-153A43AE340C}"/>
              </a:ext>
            </a:extLst>
          </p:cNvPr>
          <p:cNvCxnSpPr>
            <a:cxnSpLocks/>
          </p:cNvCxnSpPr>
          <p:nvPr/>
        </p:nvCxnSpPr>
        <p:spPr>
          <a:xfrm>
            <a:off x="3569313" y="5755541"/>
            <a:ext cx="19452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object 58">
            <a:extLst>
              <a:ext uri="{FF2B5EF4-FFF2-40B4-BE49-F238E27FC236}">
                <a16:creationId xmlns:a16="http://schemas.microsoft.com/office/drawing/2014/main" id="{E4BFA3D8-80C2-4DBC-DD10-B821FEBBDEFD}"/>
              </a:ext>
            </a:extLst>
          </p:cNvPr>
          <p:cNvSpPr txBox="1"/>
          <p:nvPr/>
        </p:nvSpPr>
        <p:spPr>
          <a:xfrm>
            <a:off x="811083" y="5498477"/>
            <a:ext cx="2561206" cy="755976"/>
          </a:xfrm>
          <a:prstGeom prst="rect">
            <a:avLst/>
          </a:prstGeom>
        </p:spPr>
        <p:txBody>
          <a:bodyPr vert="horz" wrap="square" lIns="0" tIns="17145" rIns="0" bIns="0" rtlCol="0" anchor="t" anchorCtr="0">
            <a:noAutofit/>
          </a:bodyPr>
          <a:lstStyle/>
          <a:p>
            <a:pPr algn="r" rtl="0">
              <a:spcBef>
                <a:spcPts val="150"/>
              </a:spcBef>
              <a:spcAft>
                <a:spcPts val="315"/>
              </a:spcAft>
            </a:pPr>
            <a:r>
              <a:rPr lang="zh-Hant" sz="1600" u="none" strike="noStrike" dirty="0">
                <a:latin typeface="Neue Haas Grotesk Text Pro"/>
                <a:ea typeface="Microsoft JhengHei" panose="020B0604030504040204" pitchFamily="34" charset="-120"/>
                <a:cs typeface="Inter Display"/>
              </a:rPr>
              <a:t>長相思愛好者則喜愛其乾爽的酒體、酸度和百搭的口感</a:t>
            </a:r>
          </a:p>
        </p:txBody>
      </p:sp>
      <p:cxnSp>
        <p:nvCxnSpPr>
          <p:cNvPr id="8" name="Straight Connector 7">
            <a:extLst>
              <a:ext uri="{FF2B5EF4-FFF2-40B4-BE49-F238E27FC236}">
                <a16:creationId xmlns:a16="http://schemas.microsoft.com/office/drawing/2014/main" id="{16B6B096-F335-19B8-8A21-17683B4A9B98}"/>
              </a:ext>
            </a:extLst>
          </p:cNvPr>
          <p:cNvCxnSpPr>
            <a:cxnSpLocks/>
          </p:cNvCxnSpPr>
          <p:nvPr/>
        </p:nvCxnSpPr>
        <p:spPr>
          <a:xfrm flipV="1">
            <a:off x="10494498" y="2986733"/>
            <a:ext cx="165" cy="32620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5561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3736803"/>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828382" y="3335983"/>
            <a:ext cx="0" cy="41126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38806" y="4037603"/>
            <a:ext cx="4652237" cy="360676"/>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800" b="1" u="none" strike="noStrike" dirty="0">
                <a:solidFill>
                  <a:srgbClr val="FFFFFF"/>
                </a:solidFill>
                <a:latin typeface="+mj-lt"/>
                <a:ea typeface="Microsoft JhengHei" panose="020B0604030504040204" pitchFamily="34" charset="-120"/>
                <a:cs typeface="Inter Display"/>
              </a:rPr>
              <a:t>GRÜNER VEITLINER</a:t>
            </a:r>
            <a:endParaRPr lang="zh-Hant" sz="2800" b="1" u="none" strike="noStrike" dirty="0">
              <a:solidFill>
                <a:srgbClr val="FFFFFF"/>
              </a:solidFill>
              <a:latin typeface="+mj-lt"/>
              <a:ea typeface="Microsoft JhengHei" panose="020B0604030504040204" pitchFamily="34" charset="-120"/>
              <a:cs typeface="Inter Display"/>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1666182" y="2228216"/>
            <a:ext cx="2489618" cy="1002197"/>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u="none" strike="noStrike" dirty="0">
                <a:solidFill>
                  <a:srgbClr val="601328"/>
                </a:solidFill>
                <a:latin typeface="Neue Haas Grotesk Text Pro"/>
                <a:ea typeface="Microsoft JhengHei" panose="020B0604030504040204" pitchFamily="34" charset="-120"/>
                <a:cs typeface="Inter Display"/>
              </a:rPr>
              <a:t>2006年至2009年間，阿德萊德山區的漢多夫山酒莊從奧地利進口了克隆品種。</a:t>
            </a:r>
          </a:p>
        </p:txBody>
      </p:sp>
      <p:sp>
        <p:nvSpPr>
          <p:cNvPr id="6" name="object 58">
            <a:extLst>
              <a:ext uri="{FF2B5EF4-FFF2-40B4-BE49-F238E27FC236}">
                <a16:creationId xmlns:a16="http://schemas.microsoft.com/office/drawing/2014/main" id="{52179E2A-02E2-9262-C89B-B2D8F98B159D}"/>
              </a:ext>
            </a:extLst>
          </p:cNvPr>
          <p:cNvSpPr txBox="1"/>
          <p:nvPr/>
        </p:nvSpPr>
        <p:spPr>
          <a:xfrm>
            <a:off x="6699591" y="881721"/>
            <a:ext cx="4421356" cy="879087"/>
          </a:xfrm>
          <a:prstGeom prst="rect">
            <a:avLst/>
          </a:prstGeom>
        </p:spPr>
        <p:txBody>
          <a:bodyPr vert="horz" wrap="square" lIns="0" tIns="17145" rIns="0" bIns="0" rtlCol="0" anchor="b" anchorCtr="0">
            <a:noAutofit/>
          </a:bodyPr>
          <a:lstStyle/>
          <a:p>
            <a:pPr rtl="0">
              <a:spcBef>
                <a:spcPts val="158"/>
              </a:spcBef>
              <a:spcAft>
                <a:spcPts val="638"/>
              </a:spcAft>
            </a:pPr>
            <a:r>
              <a:rPr lang="zh-Hant" sz="2800" b="1" u="none" strike="noStrike" dirty="0">
                <a:solidFill>
                  <a:srgbClr val="F28F2A"/>
                </a:solidFill>
                <a:latin typeface="Neue Haas Grotesk Text Pro"/>
                <a:ea typeface="Microsoft JhengHei" panose="020B0604030504040204" pitchFamily="34" charset="-120"/>
                <a:cs typeface="Inter Display"/>
              </a:rPr>
              <a:t>奧地利種植最廣泛的品種</a:t>
            </a:r>
          </a:p>
        </p:txBody>
      </p:sp>
      <p:sp>
        <p:nvSpPr>
          <p:cNvPr id="8" name="Title 7">
            <a:extLst>
              <a:ext uri="{FF2B5EF4-FFF2-40B4-BE49-F238E27FC236}">
                <a16:creationId xmlns:a16="http://schemas.microsoft.com/office/drawing/2014/main" id="{76603D5C-33A0-C6CB-C732-DDDB5F676EC3}"/>
              </a:ext>
            </a:extLst>
          </p:cNvPr>
          <p:cNvSpPr>
            <a:spLocks noGrp="1"/>
          </p:cNvSpPr>
          <p:nvPr>
            <p:ph type="title"/>
          </p:nvPr>
        </p:nvSpPr>
        <p:spPr>
          <a:xfrm>
            <a:off x="410407" y="365126"/>
            <a:ext cx="3941275" cy="1325562"/>
          </a:xfrm>
        </p:spPr>
        <p:txBody>
          <a:bodyPr>
            <a:noAutofit/>
          </a:bodyPr>
          <a:lstStyle/>
          <a:p>
            <a:pPr rtl="0"/>
            <a:r>
              <a:rPr lang="zh-Hant" sz="5400" b="1" u="none" strike="noStrike" dirty="0">
                <a:latin typeface="Neue Haas Grotesk Text Pro"/>
              </a:rPr>
              <a:t>綠維特利納</a:t>
            </a:r>
          </a:p>
        </p:txBody>
      </p:sp>
      <p:cxnSp>
        <p:nvCxnSpPr>
          <p:cNvPr id="12" name="Straight Connector 11">
            <a:extLst>
              <a:ext uri="{FF2B5EF4-FFF2-40B4-BE49-F238E27FC236}">
                <a16:creationId xmlns:a16="http://schemas.microsoft.com/office/drawing/2014/main" id="{4886A394-30D5-72C7-78D9-B913EFE723DD}"/>
              </a:ext>
            </a:extLst>
          </p:cNvPr>
          <p:cNvCxnSpPr/>
          <p:nvPr/>
        </p:nvCxnSpPr>
        <p:spPr>
          <a:xfrm>
            <a:off x="6753827" y="3002232"/>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object 58">
            <a:extLst>
              <a:ext uri="{FF2B5EF4-FFF2-40B4-BE49-F238E27FC236}">
                <a16:creationId xmlns:a16="http://schemas.microsoft.com/office/drawing/2014/main" id="{20F043B0-2BAF-41B5-35C6-A60E29445B0F}"/>
              </a:ext>
            </a:extLst>
          </p:cNvPr>
          <p:cNvSpPr txBox="1"/>
          <p:nvPr/>
        </p:nvSpPr>
        <p:spPr>
          <a:xfrm>
            <a:off x="8992268" y="2420735"/>
            <a:ext cx="2758391" cy="1312540"/>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天然的酸度和柑橘類水果風味使其香氣濃鬱，口感清爽。</a:t>
            </a:r>
          </a:p>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阿德萊德山綠葡萄酒兼具清新感、礦物質風味和果香。</a:t>
            </a:r>
          </a:p>
        </p:txBody>
      </p:sp>
      <p:sp>
        <p:nvSpPr>
          <p:cNvPr id="15" name="object 58">
            <a:extLst>
              <a:ext uri="{FF2B5EF4-FFF2-40B4-BE49-F238E27FC236}">
                <a16:creationId xmlns:a16="http://schemas.microsoft.com/office/drawing/2014/main" id="{1A5AC9B4-E900-C342-5589-AD25DFDC5CCF}"/>
              </a:ext>
            </a:extLst>
          </p:cNvPr>
          <p:cNvSpPr txBox="1"/>
          <p:nvPr/>
        </p:nvSpPr>
        <p:spPr>
          <a:xfrm>
            <a:off x="7352677" y="2862267"/>
            <a:ext cx="616672" cy="26353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601328"/>
                </a:solidFill>
                <a:latin typeface="Neue Haas Grotesk Text Pro"/>
                <a:ea typeface="Microsoft JhengHei" panose="020B0604030504040204" pitchFamily="34" charset="-120"/>
                <a:cs typeface="Inter Display"/>
              </a:rPr>
              <a:t>風格</a:t>
            </a:r>
          </a:p>
        </p:txBody>
      </p:sp>
      <p:cxnSp>
        <p:nvCxnSpPr>
          <p:cNvPr id="17" name="Straight Connector 16">
            <a:extLst>
              <a:ext uri="{FF2B5EF4-FFF2-40B4-BE49-F238E27FC236}">
                <a16:creationId xmlns:a16="http://schemas.microsoft.com/office/drawing/2014/main" id="{24EF3884-FC5A-9CA9-81C6-DEFA8CE2C45B}"/>
              </a:ext>
            </a:extLst>
          </p:cNvPr>
          <p:cNvCxnSpPr/>
          <p:nvPr/>
        </p:nvCxnSpPr>
        <p:spPr>
          <a:xfrm>
            <a:off x="6999890" y="4002124"/>
            <a:ext cx="17631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object 58">
            <a:extLst>
              <a:ext uri="{FF2B5EF4-FFF2-40B4-BE49-F238E27FC236}">
                <a16:creationId xmlns:a16="http://schemas.microsoft.com/office/drawing/2014/main" id="{A8979C98-A929-C8DC-0D07-EC9FB186DDFB}"/>
              </a:ext>
            </a:extLst>
          </p:cNvPr>
          <p:cNvSpPr txBox="1"/>
          <p:nvPr/>
        </p:nvSpPr>
        <p:spPr>
          <a:xfrm>
            <a:off x="7258083" y="3747247"/>
            <a:ext cx="1040741" cy="36755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601328"/>
                </a:solidFill>
                <a:latin typeface="Neue Haas Grotesk Text Pro"/>
                <a:ea typeface="Microsoft JhengHei" panose="020B0604030504040204" pitchFamily="34" charset="-120"/>
                <a:cs typeface="Inter Display"/>
              </a:rPr>
              <a:t>食物搭配</a:t>
            </a:r>
          </a:p>
        </p:txBody>
      </p:sp>
      <p:cxnSp>
        <p:nvCxnSpPr>
          <p:cNvPr id="20" name="Straight Connector 19">
            <a:extLst>
              <a:ext uri="{FF2B5EF4-FFF2-40B4-BE49-F238E27FC236}">
                <a16:creationId xmlns:a16="http://schemas.microsoft.com/office/drawing/2014/main" id="{83C0A76B-DBC1-392A-E137-73C58C401E03}"/>
              </a:ext>
            </a:extLst>
          </p:cNvPr>
          <p:cNvCxnSpPr/>
          <p:nvPr/>
        </p:nvCxnSpPr>
        <p:spPr>
          <a:xfrm flipH="1" flipV="1">
            <a:off x="8757303" y="4013675"/>
            <a:ext cx="0" cy="100606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object 58">
            <a:extLst>
              <a:ext uri="{FF2B5EF4-FFF2-40B4-BE49-F238E27FC236}">
                <a16:creationId xmlns:a16="http://schemas.microsoft.com/office/drawing/2014/main" id="{6590FC6C-2D28-7E7D-366B-E07E8E2B71F2}"/>
              </a:ext>
            </a:extLst>
          </p:cNvPr>
          <p:cNvSpPr txBox="1"/>
          <p:nvPr/>
        </p:nvSpPr>
        <p:spPr>
          <a:xfrm>
            <a:off x="7461779" y="5094768"/>
            <a:ext cx="2758400" cy="1312539"/>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它辛</a:t>
            </a:r>
            <a:r>
              <a:rPr lang="zh-Hant" altLang="en-US" sz="1600" u="none" strike="noStrike" dirty="0">
                <a:latin typeface="Neue Haas Grotesk Text Pro"/>
                <a:ea typeface="Microsoft JhengHei" panose="020B0604030504040204" pitchFamily="34" charset="-120"/>
                <a:cs typeface="Inter Display"/>
              </a:rPr>
              <a:t>香</a:t>
            </a:r>
            <a:r>
              <a:rPr lang="zh-Hant" sz="1600" u="none" strike="noStrike" dirty="0">
                <a:latin typeface="Neue Haas Grotesk Text Pro"/>
                <a:ea typeface="Microsoft JhengHei" panose="020B0604030504040204" pitchFamily="34" charset="-120"/>
                <a:cs typeface="Inter Display"/>
              </a:rPr>
              <a:t>的口感使其與辛辣的亞洲菜餚非常搭配。</a:t>
            </a:r>
          </a:p>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口感豐富的菜餚能夠與鮭魚等味道濃鬱的食材相得益彰。</a:t>
            </a:r>
          </a:p>
        </p:txBody>
      </p:sp>
      <p:cxnSp>
        <p:nvCxnSpPr>
          <p:cNvPr id="26" name="Straight Connector 25">
            <a:extLst>
              <a:ext uri="{FF2B5EF4-FFF2-40B4-BE49-F238E27FC236}">
                <a16:creationId xmlns:a16="http://schemas.microsoft.com/office/drawing/2014/main" id="{BB46C06A-F0E3-5A65-A2B7-E4CF388F0401}"/>
              </a:ext>
            </a:extLst>
          </p:cNvPr>
          <p:cNvCxnSpPr/>
          <p:nvPr/>
        </p:nvCxnSpPr>
        <p:spPr>
          <a:xfrm flipH="1" flipV="1">
            <a:off x="3799538" y="3733275"/>
            <a:ext cx="0" cy="52372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bject 58">
            <a:extLst>
              <a:ext uri="{FF2B5EF4-FFF2-40B4-BE49-F238E27FC236}">
                <a16:creationId xmlns:a16="http://schemas.microsoft.com/office/drawing/2014/main" id="{00174725-D7C6-4253-D5A9-D994AAC9412C}"/>
              </a:ext>
            </a:extLst>
          </p:cNvPr>
          <p:cNvSpPr txBox="1"/>
          <p:nvPr/>
        </p:nvSpPr>
        <p:spPr>
          <a:xfrm>
            <a:off x="2554729" y="4303765"/>
            <a:ext cx="2489618" cy="1066318"/>
          </a:xfrm>
          <a:prstGeom prst="rect">
            <a:avLst/>
          </a:prstGeom>
        </p:spPr>
        <p:txBody>
          <a:bodyPr vert="horz" wrap="square" lIns="0" tIns="17145" rIns="0" bIns="0" rtlCol="0" anchor="ctr" anchorCtr="0">
            <a:noAutofit/>
          </a:bodyPr>
          <a:lstStyle/>
          <a:p>
            <a:pPr algn="ctr" rtl="0">
              <a:spcBef>
                <a:spcPts val="150"/>
              </a:spcBef>
              <a:spcAft>
                <a:spcPts val="315"/>
              </a:spcAft>
              <a:buClr>
                <a:schemeClr val="accent4"/>
              </a:buClr>
            </a:pPr>
            <a:r>
              <a:rPr lang="zh-Hant" sz="1600" b="1" i="0" u="none" strike="noStrike" dirty="0">
                <a:latin typeface="Neue Haas Grotesk Text Pro"/>
                <a:ea typeface="Inter Display Medium"/>
                <a:cs typeface="Inter Display Medium"/>
              </a:rPr>
              <a:t>阿德萊德山</a:t>
            </a:r>
          </a:p>
          <a:p>
            <a:pPr algn="ctr" rtl="0">
              <a:spcBef>
                <a:spcPts val="150"/>
              </a:spcBef>
              <a:spcAft>
                <a:spcPts val="315"/>
              </a:spcAft>
              <a:buClr>
                <a:schemeClr val="accent4"/>
              </a:buClr>
            </a:pPr>
            <a:r>
              <a:rPr lang="zh-Hant" sz="1600" u="none" strike="noStrike" dirty="0">
                <a:latin typeface="Neue Haas Grotesk Text Pro"/>
                <a:ea typeface="Microsoft JhengHei" panose="020B0604030504040204" pitchFamily="34" charset="-120"/>
                <a:cs typeface="Inter Display"/>
              </a:rPr>
              <a:t>由於晝夜溫差大，奧地利的情況也類似，因此生長良好。</a:t>
            </a:r>
          </a:p>
        </p:txBody>
      </p:sp>
    </p:spTree>
    <p:extLst>
      <p:ext uri="{BB962C8B-B14F-4D97-AF65-F5344CB8AC3E}">
        <p14:creationId xmlns:p14="http://schemas.microsoft.com/office/powerpoint/2010/main" val="226207316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p:nvPr/>
        </p:nvCxnSpPr>
        <p:spPr>
          <a:xfrm>
            <a:off x="6753827" y="3002232"/>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792889" y="1436776"/>
            <a:ext cx="1655524" cy="165552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rtl="0">
              <a:spcBef>
                <a:spcPts val="285"/>
              </a:spcBef>
              <a:spcAft>
                <a:spcPts val="240"/>
              </a:spcAft>
            </a:pPr>
            <a:r>
              <a:rPr lang="zh-Hant" sz="1100" b="1" u="none" strike="noStrike" dirty="0">
                <a:solidFill>
                  <a:srgbClr val="173F34"/>
                </a:solidFill>
                <a:latin typeface="Neue Haas Grotesk Text Pro"/>
                <a:ea typeface="Microsoft JhengHei" panose="020B0604030504040204" pitchFamily="34" charset="-120"/>
                <a:cs typeface="Inter Display"/>
              </a:rPr>
              <a:t>菲亞諾產自義大利南部坎帕尼亞和西西里島。</a:t>
            </a:r>
            <a:endParaRPr lang="en-AU" sz="1100" b="1" dirty="0">
              <a:solidFill>
                <a:schemeClr val="accent2"/>
              </a:solidFill>
              <a:effectLst/>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645475"/>
          </a:xfrm>
        </p:spPr>
        <p:txBody>
          <a:bodyPr>
            <a:noAutofit/>
          </a:bodyPr>
          <a:lstStyle/>
          <a:p>
            <a:pPr rtl="0"/>
            <a:r>
              <a:rPr lang="zh-Hant" sz="5400" b="1" u="none" strike="noStrike" dirty="0">
                <a:solidFill>
                  <a:srgbClr val="173F34"/>
                </a:solidFill>
                <a:latin typeface="Neue Haas Grotesk Text Pro"/>
              </a:rPr>
              <a:t>菲亞諾</a:t>
            </a:r>
          </a:p>
        </p:txBody>
      </p:sp>
      <p:sp>
        <p:nvSpPr>
          <p:cNvPr id="16" name="object 58">
            <a:extLst>
              <a:ext uri="{FF2B5EF4-FFF2-40B4-BE49-F238E27FC236}">
                <a16:creationId xmlns:a16="http://schemas.microsoft.com/office/drawing/2014/main" id="{B46CC802-77EB-C09D-AFD9-FC95B382B0AC}"/>
              </a:ext>
            </a:extLst>
          </p:cNvPr>
          <p:cNvSpPr txBox="1"/>
          <p:nvPr/>
        </p:nvSpPr>
        <p:spPr>
          <a:xfrm>
            <a:off x="9154015" y="2457456"/>
            <a:ext cx="2655442" cy="1336690"/>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葡萄酒展參賽作品分為兩類：「輕盈爽口」及「酒體飽滿、口感豐富」。</a:t>
            </a:r>
          </a:p>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口味從檸檬和葡萄柚到桃子、榛子和杏子不等。</a:t>
            </a:r>
          </a:p>
        </p:txBody>
      </p:sp>
      <p:sp>
        <p:nvSpPr>
          <p:cNvPr id="20" name="object 58">
            <a:extLst>
              <a:ext uri="{FF2B5EF4-FFF2-40B4-BE49-F238E27FC236}">
                <a16:creationId xmlns:a16="http://schemas.microsoft.com/office/drawing/2014/main" id="{0CE4ADEA-0858-AEA7-1896-CEE85700FBD5}"/>
              </a:ext>
            </a:extLst>
          </p:cNvPr>
          <p:cNvSpPr txBox="1"/>
          <p:nvPr/>
        </p:nvSpPr>
        <p:spPr>
          <a:xfrm>
            <a:off x="598933" y="3136787"/>
            <a:ext cx="4291330" cy="1125308"/>
          </a:xfrm>
          <a:prstGeom prst="rect">
            <a:avLst/>
          </a:prstGeom>
        </p:spPr>
        <p:txBody>
          <a:bodyPr vert="horz" wrap="square" lIns="0" tIns="17145" rIns="0" bIns="0" rtlCol="0" anchor="b" anchorCtr="0">
            <a:noAutofit/>
          </a:bodyPr>
          <a:lstStyle/>
          <a:p>
            <a:pPr rtl="0">
              <a:spcBef>
                <a:spcPts val="158"/>
              </a:spcBef>
              <a:spcAft>
                <a:spcPts val="638"/>
              </a:spcAft>
            </a:pPr>
            <a:r>
              <a:rPr lang="zh-Hant" sz="2400" b="1" u="none" strike="noStrike" dirty="0">
                <a:solidFill>
                  <a:srgbClr val="55D8BF"/>
                </a:solidFill>
                <a:latin typeface="Neue Haas Grotesk Text Pro"/>
                <a:ea typeface="Microsoft JhengHei" panose="020B0604030504040204" pitchFamily="34" charset="-120"/>
                <a:cs typeface="Inter Display"/>
              </a:rPr>
              <a:t>由於其果實小、產量低，因此天然具有成為優質品種的潛力。</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002124"/>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763" r="3763"/>
          <a:stretch>
            <a:fillRect/>
          </a:stretch>
        </p:blipFill>
        <p:spPr>
          <a:xfrm>
            <a:off x="5259103"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7" y="3908540"/>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FIANO</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352677" y="2862267"/>
            <a:ext cx="679976" cy="26353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173F34"/>
                </a:solidFill>
                <a:latin typeface="Neue Haas Grotesk Text Pro"/>
                <a:ea typeface="Microsoft JhengHei" panose="020B0604030504040204" pitchFamily="34" charset="-120"/>
                <a:cs typeface="Inter Display"/>
              </a:rPr>
              <a:t>風格</a:t>
            </a:r>
          </a:p>
        </p:txBody>
      </p:sp>
      <p:cxnSp>
        <p:nvCxnSpPr>
          <p:cNvPr id="27" name="Straight Connector 26">
            <a:extLst>
              <a:ext uri="{FF2B5EF4-FFF2-40B4-BE49-F238E27FC236}">
                <a16:creationId xmlns:a16="http://schemas.microsoft.com/office/drawing/2014/main" id="{012C8CA4-2CCD-42BB-8BE3-B3FF97BE74C6}"/>
              </a:ext>
            </a:extLst>
          </p:cNvPr>
          <p:cNvCxnSpPr/>
          <p:nvPr/>
        </p:nvCxnSpPr>
        <p:spPr>
          <a:xfrm>
            <a:off x="4534163" y="2241550"/>
            <a:ext cx="13443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1234784" y="5174568"/>
            <a:ext cx="2823037" cy="1248419"/>
          </a:xfrm>
          <a:prstGeom prst="rect">
            <a:avLst/>
          </a:prstGeom>
        </p:spPr>
        <p:txBody>
          <a:bodyPr vert="horz" wrap="square" lIns="0" tIns="17145" rIns="0" bIns="0" rtlCol="0" anchor="t" anchorCtr="0">
            <a:noAutofit/>
          </a:bodyPr>
          <a:lstStyle/>
          <a:p>
            <a:pPr rtl="0">
              <a:spcBef>
                <a:spcPts val="150"/>
              </a:spcBef>
              <a:spcAft>
                <a:spcPts val="315"/>
              </a:spcAft>
            </a:pPr>
            <a:r>
              <a:rPr lang="zh-Hant" sz="1600" b="0" i="0" u="none" strike="noStrike" dirty="0">
                <a:latin typeface="Neue Haas Grotesk Text Pro"/>
                <a:ea typeface="Inter Display Medium"/>
                <a:cs typeface="Inter Display Medium"/>
              </a:rPr>
              <a:t>這種葡萄主要產於麥克拉倫谷，尤其是科里奧爾酒莊</a:t>
            </a:r>
            <a:br>
              <a:rPr lang="en-AU" altLang="zh-Hant" sz="1600" u="none" strike="noStrike" dirty="0">
                <a:latin typeface="Neue Haas Grotesk Text Pro"/>
                <a:ea typeface="Microsoft JhengHei" panose="020B0604030504040204" pitchFamily="34" charset="-120"/>
                <a:cs typeface="Inter Display"/>
              </a:rPr>
            </a:br>
            <a:r>
              <a:rPr lang="zh-Hant" sz="1600" u="none" strike="noStrike" dirty="0">
                <a:latin typeface="Neue Haas Grotesk Text Pro"/>
                <a:ea typeface="Microsoft JhengHei" panose="020B0604030504040204" pitchFamily="34" charset="-120"/>
                <a:cs typeface="Inter Display"/>
              </a:rPr>
              <a:t>新南威爾斯州獵人谷和昆士蘭州花崗岩帶的生產商也在探索種植這種葡萄。</a:t>
            </a:r>
          </a:p>
        </p:txBody>
      </p:sp>
      <p:sp>
        <p:nvSpPr>
          <p:cNvPr id="3" name="object 58">
            <a:extLst>
              <a:ext uri="{FF2B5EF4-FFF2-40B4-BE49-F238E27FC236}">
                <a16:creationId xmlns:a16="http://schemas.microsoft.com/office/drawing/2014/main" id="{1FA3D6DC-ED65-EF26-821D-8654CB686D4B}"/>
              </a:ext>
            </a:extLst>
          </p:cNvPr>
          <p:cNvSpPr txBox="1"/>
          <p:nvPr/>
        </p:nvSpPr>
        <p:spPr>
          <a:xfrm>
            <a:off x="7258083" y="3747247"/>
            <a:ext cx="1040741" cy="381622"/>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173F34"/>
                </a:solidFill>
                <a:latin typeface="Neue Haas Grotesk Text Pro"/>
                <a:ea typeface="Microsoft JhengHei" panose="020B0604030504040204" pitchFamily="34" charset="-120"/>
                <a:cs typeface="Inter Display"/>
              </a:rPr>
              <a:t>食物搭配</a:t>
            </a:r>
          </a:p>
        </p:txBody>
      </p:sp>
      <p:cxnSp>
        <p:nvCxnSpPr>
          <p:cNvPr id="4" name="Straight Connector 3">
            <a:extLst>
              <a:ext uri="{FF2B5EF4-FFF2-40B4-BE49-F238E27FC236}">
                <a16:creationId xmlns:a16="http://schemas.microsoft.com/office/drawing/2014/main" id="{5E22CBEE-521E-2B88-31C1-76B652181984}"/>
              </a:ext>
            </a:extLst>
          </p:cNvPr>
          <p:cNvCxnSpPr/>
          <p:nvPr/>
        </p:nvCxnSpPr>
        <p:spPr>
          <a:xfrm flipH="1" flipV="1">
            <a:off x="8757303" y="4013675"/>
            <a:ext cx="0" cy="140335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C45648E3-B29A-D4CF-5CD5-6DE390C84D81}"/>
              </a:ext>
            </a:extLst>
          </p:cNvPr>
          <p:cNvSpPr txBox="1"/>
          <p:nvPr/>
        </p:nvSpPr>
        <p:spPr>
          <a:xfrm>
            <a:off x="7778453" y="5265619"/>
            <a:ext cx="3651821" cy="1066318"/>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與海鮮搭配最佳</a:t>
            </a:r>
          </a:p>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與奶油或番茄醬意麵也很搭。</a:t>
            </a:r>
          </a:p>
        </p:txBody>
      </p:sp>
      <p:cxnSp>
        <p:nvCxnSpPr>
          <p:cNvPr id="14" name="Straight Connector 13">
            <a:extLst>
              <a:ext uri="{FF2B5EF4-FFF2-40B4-BE49-F238E27FC236}">
                <a16:creationId xmlns:a16="http://schemas.microsoft.com/office/drawing/2014/main" id="{78420B7E-823C-6243-6315-153A43AE340C}"/>
              </a:ext>
            </a:extLst>
          </p:cNvPr>
          <p:cNvCxnSpPr/>
          <p:nvPr/>
        </p:nvCxnSpPr>
        <p:spPr>
          <a:xfrm>
            <a:off x="3985523" y="5619122"/>
            <a:ext cx="13248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E81A44D0-5FF9-9013-CE0A-6C2129963A2A}"/>
              </a:ext>
            </a:extLst>
          </p:cNvPr>
          <p:cNvSpPr/>
          <p:nvPr/>
        </p:nvSpPr>
        <p:spPr>
          <a:xfrm>
            <a:off x="7384185" y="904544"/>
            <a:ext cx="1608083" cy="1608083"/>
          </a:xfrm>
          <a:prstGeom prst="ellipse">
            <a:avLst/>
          </a:prstGeom>
          <a:blipFill dpi="0" rotWithShape="1">
            <a:blip r:embed="rId4">
              <a:lum bright="2000"/>
            </a:blip>
            <a:stretch>
              <a:fillRect l="-17023" r="-2597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p>
        </p:txBody>
      </p:sp>
    </p:spTree>
    <p:extLst>
      <p:ext uri="{BB962C8B-B14F-4D97-AF65-F5344CB8AC3E}">
        <p14:creationId xmlns:p14="http://schemas.microsoft.com/office/powerpoint/2010/main" val="31291793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a:fillRect/>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268958"/>
            <a:ext cx="4652237" cy="410433"/>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SANGIOVESE</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object 58">
            <a:extLst>
              <a:ext uri="{FF2B5EF4-FFF2-40B4-BE49-F238E27FC236}">
                <a16:creationId xmlns:a16="http://schemas.microsoft.com/office/drawing/2014/main" id="{52179E2A-02E2-9262-C89B-B2D8F98B159D}"/>
              </a:ext>
            </a:extLst>
          </p:cNvPr>
          <p:cNvSpPr txBox="1"/>
          <p:nvPr/>
        </p:nvSpPr>
        <p:spPr>
          <a:xfrm>
            <a:off x="7034705" y="909623"/>
            <a:ext cx="4625472" cy="1309974"/>
          </a:xfrm>
          <a:prstGeom prst="rect">
            <a:avLst/>
          </a:prstGeom>
        </p:spPr>
        <p:txBody>
          <a:bodyPr vert="horz" wrap="square" lIns="0" tIns="17145" rIns="0" bIns="0" rtlCol="0" anchor="b" anchorCtr="0">
            <a:noAutofit/>
          </a:bodyPr>
          <a:lstStyle/>
          <a:p>
            <a:pPr rtl="0">
              <a:spcBef>
                <a:spcPts val="158"/>
              </a:spcBef>
              <a:spcAft>
                <a:spcPts val="638"/>
              </a:spcAft>
            </a:pPr>
            <a:r>
              <a:rPr lang="zh-Hant" sz="2800" b="1" u="none" strike="noStrike" dirty="0">
                <a:solidFill>
                  <a:srgbClr val="FDBCA0"/>
                </a:solidFill>
                <a:latin typeface="Neue Haas Grotesk Text Pro"/>
                <a:ea typeface="Microsoft JhengHei" panose="020B0604030504040204" pitchFamily="34" charset="-120"/>
                <a:cs typeface="Inter Display"/>
              </a:rPr>
              <a:t>義大利最受歡迎的紅葡萄品種之一，也是基安蒂葡萄酒的明星品種。</a:t>
            </a:r>
          </a:p>
        </p:txBody>
      </p:sp>
      <p:sp>
        <p:nvSpPr>
          <p:cNvPr id="16" name="Title 7">
            <a:extLst>
              <a:ext uri="{FF2B5EF4-FFF2-40B4-BE49-F238E27FC236}">
                <a16:creationId xmlns:a16="http://schemas.microsoft.com/office/drawing/2014/main" id="{B524D53B-572B-2DF9-B167-50A203C6D7E9}"/>
              </a:ext>
            </a:extLst>
          </p:cNvPr>
          <p:cNvSpPr txBox="1"/>
          <p:nvPr/>
        </p:nvSpPr>
        <p:spPr>
          <a:xfrm>
            <a:off x="410406" y="573199"/>
            <a:ext cx="5139245"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400" b="1" u="none" strike="noStrike" dirty="0">
                <a:latin typeface="Neue Haas Grotesk Text Pro"/>
                <a:ea typeface="Microsoft JhengHei" panose="020B0604030504040204" pitchFamily="34" charset="-120"/>
              </a:rPr>
              <a:t>桑嬌維塞</a:t>
            </a:r>
          </a:p>
        </p:txBody>
      </p:sp>
      <p:cxnSp>
        <p:nvCxnSpPr>
          <p:cNvPr id="19" name="Straight Connector 18">
            <a:extLst>
              <a:ext uri="{FF2B5EF4-FFF2-40B4-BE49-F238E27FC236}">
                <a16:creationId xmlns:a16="http://schemas.microsoft.com/office/drawing/2014/main" id="{0CD42033-CA7A-D3B9-B296-598A690C516E}"/>
              </a:ext>
            </a:extLst>
          </p:cNvPr>
          <p:cNvCxnSpPr/>
          <p:nvPr/>
        </p:nvCxnSpPr>
        <p:spPr>
          <a:xfrm>
            <a:off x="6753827" y="3002232"/>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object 58">
            <a:extLst>
              <a:ext uri="{FF2B5EF4-FFF2-40B4-BE49-F238E27FC236}">
                <a16:creationId xmlns:a16="http://schemas.microsoft.com/office/drawing/2014/main" id="{4968F4C7-7D2C-FBE3-7407-028067845AEB}"/>
              </a:ext>
            </a:extLst>
          </p:cNvPr>
          <p:cNvSpPr txBox="1"/>
          <p:nvPr/>
        </p:nvSpPr>
        <p:spPr>
          <a:xfrm>
            <a:off x="9176433" y="2471419"/>
            <a:ext cx="2560692" cy="1066318"/>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散發著李子、櫻桃和草本植物的芬芳。</a:t>
            </a:r>
          </a:p>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單寧堅實</a:t>
            </a:r>
          </a:p>
        </p:txBody>
      </p:sp>
      <p:sp>
        <p:nvSpPr>
          <p:cNvPr id="21" name="object 58">
            <a:extLst>
              <a:ext uri="{FF2B5EF4-FFF2-40B4-BE49-F238E27FC236}">
                <a16:creationId xmlns:a16="http://schemas.microsoft.com/office/drawing/2014/main" id="{C4D92B16-8BFD-8E9B-7469-091DF39FAF9A}"/>
              </a:ext>
            </a:extLst>
          </p:cNvPr>
          <p:cNvSpPr txBox="1"/>
          <p:nvPr/>
        </p:nvSpPr>
        <p:spPr>
          <a:xfrm>
            <a:off x="7352677" y="2862267"/>
            <a:ext cx="715146" cy="26353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601328"/>
                </a:solidFill>
                <a:latin typeface="Neue Haas Grotesk Text Pro"/>
                <a:ea typeface="Microsoft JhengHei" panose="020B0604030504040204" pitchFamily="34" charset="-120"/>
                <a:cs typeface="Inter Display"/>
              </a:rPr>
              <a:t>風格</a:t>
            </a:r>
          </a:p>
        </p:txBody>
      </p:sp>
      <p:cxnSp>
        <p:nvCxnSpPr>
          <p:cNvPr id="23" name="Straight Connector 22">
            <a:extLst>
              <a:ext uri="{FF2B5EF4-FFF2-40B4-BE49-F238E27FC236}">
                <a16:creationId xmlns:a16="http://schemas.microsoft.com/office/drawing/2014/main" id="{0C74EE81-DA49-A3B1-8C0D-A7EC2F62B08E}"/>
              </a:ext>
            </a:extLst>
          </p:cNvPr>
          <p:cNvCxnSpPr>
            <a:cxnSpLocks/>
          </p:cNvCxnSpPr>
          <p:nvPr/>
        </p:nvCxnSpPr>
        <p:spPr>
          <a:xfrm>
            <a:off x="6999890" y="4002124"/>
            <a:ext cx="217654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object 58">
            <a:extLst>
              <a:ext uri="{FF2B5EF4-FFF2-40B4-BE49-F238E27FC236}">
                <a16:creationId xmlns:a16="http://schemas.microsoft.com/office/drawing/2014/main" id="{0BAE5DD3-1F82-78C5-6353-5FEFE3506256}"/>
              </a:ext>
            </a:extLst>
          </p:cNvPr>
          <p:cNvSpPr txBox="1"/>
          <p:nvPr/>
        </p:nvSpPr>
        <p:spPr>
          <a:xfrm>
            <a:off x="7258083" y="3747247"/>
            <a:ext cx="1040741" cy="368502"/>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601328"/>
                </a:solidFill>
                <a:latin typeface="Neue Haas Grotesk Text Pro"/>
                <a:ea typeface="Microsoft JhengHei" panose="020B0604030504040204" pitchFamily="34" charset="-120"/>
                <a:cs typeface="Inter Display"/>
              </a:rPr>
              <a:t>食物搭配</a:t>
            </a:r>
          </a:p>
        </p:txBody>
      </p:sp>
      <p:cxnSp>
        <p:nvCxnSpPr>
          <p:cNvPr id="25" name="Straight Connector 24">
            <a:extLst>
              <a:ext uri="{FF2B5EF4-FFF2-40B4-BE49-F238E27FC236}">
                <a16:creationId xmlns:a16="http://schemas.microsoft.com/office/drawing/2014/main" id="{FEC658E7-9C32-7990-31A2-C958B11BB52F}"/>
              </a:ext>
            </a:extLst>
          </p:cNvPr>
          <p:cNvCxnSpPr/>
          <p:nvPr/>
        </p:nvCxnSpPr>
        <p:spPr>
          <a:xfrm flipH="1" flipV="1">
            <a:off x="9176598" y="4013675"/>
            <a:ext cx="0" cy="100606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object 58">
            <a:extLst>
              <a:ext uri="{FF2B5EF4-FFF2-40B4-BE49-F238E27FC236}">
                <a16:creationId xmlns:a16="http://schemas.microsoft.com/office/drawing/2014/main" id="{47C0440E-3CB0-52B9-C957-9B5460E9464D}"/>
              </a:ext>
            </a:extLst>
          </p:cNvPr>
          <p:cNvSpPr txBox="1"/>
          <p:nvPr/>
        </p:nvSpPr>
        <p:spPr>
          <a:xfrm>
            <a:off x="7419472" y="5042100"/>
            <a:ext cx="3651821" cy="1312539"/>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桑嬌維塞葡萄酒和番茄是經典的搭配。</a:t>
            </a:r>
          </a:p>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它的鮮美滋味和緊緻的單寧與烤肉、煎肉和燒烤的蔬菜非常搭配。</a:t>
            </a:r>
          </a:p>
        </p:txBody>
      </p:sp>
      <p:cxnSp>
        <p:nvCxnSpPr>
          <p:cNvPr id="27" name="Straight Connector 26">
            <a:extLst>
              <a:ext uri="{FF2B5EF4-FFF2-40B4-BE49-F238E27FC236}">
                <a16:creationId xmlns:a16="http://schemas.microsoft.com/office/drawing/2014/main" id="{CC4DC5A5-C25C-D3FE-A48F-7C44E8049023}"/>
              </a:ext>
            </a:extLst>
          </p:cNvPr>
          <p:cNvCxnSpPr/>
          <p:nvPr/>
        </p:nvCxnSpPr>
        <p:spPr>
          <a:xfrm>
            <a:off x="2828382" y="3881845"/>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bject 58">
            <a:extLst>
              <a:ext uri="{FF2B5EF4-FFF2-40B4-BE49-F238E27FC236}">
                <a16:creationId xmlns:a16="http://schemas.microsoft.com/office/drawing/2014/main" id="{6BA3BC04-24A2-E46F-98D7-C68E6B55F423}"/>
              </a:ext>
            </a:extLst>
          </p:cNvPr>
          <p:cNvSpPr txBox="1"/>
          <p:nvPr/>
        </p:nvSpPr>
        <p:spPr>
          <a:xfrm>
            <a:off x="1735221" y="2261701"/>
            <a:ext cx="3261899" cy="1002197"/>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u="none" strike="noStrike" dirty="0">
                <a:solidFill>
                  <a:srgbClr val="601328"/>
                </a:solidFill>
                <a:latin typeface="Neue Haas Grotesk Text Pro"/>
                <a:ea typeface="Microsoft JhengHei" panose="020B0604030504040204" pitchFamily="34" charset="-120"/>
                <a:cs typeface="Inter Display"/>
              </a:rPr>
              <a:t>澳洲最早的另類品種之一，由澳洲聯邦科學與工業研究組織（CSIRO）於 20 世紀 60 年代末期進行試驗。</a:t>
            </a:r>
          </a:p>
        </p:txBody>
      </p:sp>
      <p:sp>
        <p:nvSpPr>
          <p:cNvPr id="29" name="object 58">
            <a:extLst>
              <a:ext uri="{FF2B5EF4-FFF2-40B4-BE49-F238E27FC236}">
                <a16:creationId xmlns:a16="http://schemas.microsoft.com/office/drawing/2014/main" id="{719A7A51-56CA-B031-BF8F-AD6E42028CF6}"/>
              </a:ext>
            </a:extLst>
          </p:cNvPr>
          <p:cNvSpPr txBox="1"/>
          <p:nvPr/>
        </p:nvSpPr>
        <p:spPr>
          <a:xfrm>
            <a:off x="1090974" y="4486581"/>
            <a:ext cx="3648343" cy="1066318"/>
          </a:xfrm>
          <a:prstGeom prst="rect">
            <a:avLst/>
          </a:prstGeom>
        </p:spPr>
        <p:txBody>
          <a:bodyPr vert="horz" wrap="square" lIns="0" tIns="17145" rIns="0" bIns="0" rtlCol="0" anchor="ctr" anchorCtr="0">
            <a:noAutofit/>
          </a:bodyPr>
          <a:lstStyle/>
          <a:p>
            <a:pPr algn="ctr" rtl="0">
              <a:spcBef>
                <a:spcPts val="150"/>
              </a:spcBef>
              <a:spcAft>
                <a:spcPts val="315"/>
              </a:spcAft>
              <a:buClr>
                <a:schemeClr val="accent4"/>
              </a:buClr>
            </a:pPr>
            <a:r>
              <a:rPr lang="zh-Hant" sz="1600" b="1" i="0" u="none" strike="noStrike" dirty="0">
                <a:latin typeface="Neue Haas Grotesk Text Pro"/>
                <a:ea typeface="Inter Display Medium"/>
                <a:cs typeface="Inter Display Medium"/>
              </a:rPr>
              <a:t>生長良好</a:t>
            </a:r>
          </a:p>
          <a:p>
            <a:pPr algn="ctr" rtl="0">
              <a:spcBef>
                <a:spcPts val="150"/>
              </a:spcBef>
              <a:spcAft>
                <a:spcPts val="315"/>
              </a:spcAft>
              <a:buClr>
                <a:schemeClr val="accent4"/>
              </a:buClr>
            </a:pPr>
            <a:r>
              <a:rPr lang="zh-Hant" sz="1600" u="none" strike="noStrike" dirty="0">
                <a:latin typeface="Neue Haas Grotesk Text Pro"/>
                <a:ea typeface="Microsoft JhengHei" panose="020B0604030504040204" pitchFamily="34" charset="-120"/>
                <a:cs typeface="Inter Display"/>
              </a:rPr>
              <a:t>像麥克拉倫谷這樣溫暖的地中海氣候地區，以及維多利亞州的國王谷和比奇沃思地區。</a:t>
            </a:r>
          </a:p>
        </p:txBody>
      </p:sp>
      <p:cxnSp>
        <p:nvCxnSpPr>
          <p:cNvPr id="30" name="Straight Connector 29">
            <a:extLst>
              <a:ext uri="{FF2B5EF4-FFF2-40B4-BE49-F238E27FC236}">
                <a16:creationId xmlns:a16="http://schemas.microsoft.com/office/drawing/2014/main" id="{F82840E9-E11D-0998-D476-CE24C3EFBD99}"/>
              </a:ext>
            </a:extLst>
          </p:cNvPr>
          <p:cNvCxnSpPr/>
          <p:nvPr/>
        </p:nvCxnSpPr>
        <p:spPr>
          <a:xfrm flipH="1" flipV="1">
            <a:off x="2810550" y="3868633"/>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D4DD9B-7FEC-82F4-66FF-8650155E1F8C}"/>
              </a:ext>
            </a:extLst>
          </p:cNvPr>
          <p:cNvCxnSpPr/>
          <p:nvPr/>
        </p:nvCxnSpPr>
        <p:spPr>
          <a:xfrm flipH="1" flipV="1">
            <a:off x="3352884" y="3395667"/>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678346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val="0"/>
              </a:ext>
            </a:extLst>
          </a:blip>
          <a:srcRect l="19927" t="-546" r="23001" b="4077"/>
          <a:stretch>
            <a:fillRect/>
          </a:stretch>
        </p:blipFill>
        <p:spPr>
          <a:xfrm>
            <a:off x="-24296" y="-39030"/>
            <a:ext cx="6120296" cy="6897030"/>
          </a:xfrm>
          <a:prstGeom prst="rect">
            <a:avLst/>
          </a:prstGeom>
        </p:spPr>
      </p:pic>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788" y="256477"/>
            <a:ext cx="2845552" cy="1138221"/>
          </a:xfrm>
          <a:prstGeom prst="rect">
            <a:avLst/>
          </a:prstGeom>
          <a:noFill/>
        </p:spPr>
      </p:pic>
      <p:sp>
        <p:nvSpPr>
          <p:cNvPr id="3" name="TextBox 2">
            <a:extLst>
              <a:ext uri="{FF2B5EF4-FFF2-40B4-BE49-F238E27FC236}">
                <a16:creationId xmlns:a16="http://schemas.microsoft.com/office/drawing/2014/main" id="{D11D7A77-D3E0-A46B-F9C2-09F4C4F91D4E}"/>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194560" y="1511099"/>
            <a:ext cx="2608737" cy="2608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rtl="0">
              <a:spcBef>
                <a:spcPts val="217"/>
              </a:spcBef>
              <a:spcAft>
                <a:spcPts val="188"/>
              </a:spcAft>
            </a:pPr>
            <a:r>
              <a:rPr lang="zh-Hant" sz="1200" b="1" u="none" strike="noStrike" dirty="0">
                <a:solidFill>
                  <a:srgbClr val="173F34"/>
                </a:solidFill>
                <a:latin typeface="Microsoft JhengHei" panose="020B0604030504040204" pitchFamily="34" charset="-120"/>
                <a:ea typeface="Microsoft JhengHei" panose="020B0604030504040204" pitchFamily="34" charset="-120"/>
              </a:rPr>
              <a:t>內比奧羅（Nebbiolo）是世界聞名的巴羅洛（Barolo）和巴巴萊斯科（Barbaresco）葡萄酒的主要釀造葡萄品種。</a:t>
            </a:r>
            <a:endParaRPr lang="en-AU" sz="1200" b="1" dirty="0">
              <a:solidFill>
                <a:schemeClr val="accent2"/>
              </a:solidFill>
              <a:effectLst/>
              <a:latin typeface="Microsoft JhengHei" panose="020B0604030504040204" pitchFamily="34" charset="-120"/>
              <a:ea typeface="Microsoft JhengHei" panose="020B0604030504040204" pitchFamily="34" charset="-120"/>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152741" y="5754334"/>
            <a:ext cx="2886265" cy="618054"/>
          </a:xfrm>
          <a:prstGeom prst="rect">
            <a:avLst/>
          </a:prstGeom>
        </p:spPr>
        <p:txBody>
          <a:bodyPr vert="horz" wrap="square" lIns="0" tIns="17145" rIns="0" bIns="0" rtlCol="0" anchor="ctr" anchorCtr="0">
            <a:noAutofit/>
          </a:bodyPr>
          <a:lstStyle/>
          <a:p>
            <a:pPr marL="285750" indent="-285750" rtl="0">
              <a:lnSpc>
                <a:spcPts val="1200"/>
              </a:lnSpc>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豐盛的肉類菜餚</a:t>
            </a:r>
          </a:p>
          <a:p>
            <a:pPr marL="285750" indent="-285750" rtl="0">
              <a:lnSpc>
                <a:spcPts val="1200"/>
              </a:lnSpc>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醃肉類</a:t>
            </a:r>
          </a:p>
          <a:p>
            <a:pPr marL="285750" indent="-285750" rtl="0">
              <a:lnSpc>
                <a:spcPts val="1200"/>
              </a:lnSpc>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口感柔軟、奶香濃鬱的乳酪</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326428"/>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029" r="8029"/>
          <a:stretch>
            <a:fillRect/>
          </a:stretch>
        </p:blipFill>
        <p:spPr>
          <a:xfrm>
            <a:off x="5157922" y="399494"/>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67159" y="4087550"/>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NEBBIOLO</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50" y="2475164"/>
            <a:ext cx="589126" cy="26353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173F34"/>
                </a:solidFill>
                <a:latin typeface="Neue Haas Grotesk Text Pro"/>
                <a:ea typeface="Microsoft JhengHei" panose="020B0604030504040204" pitchFamily="34" charset="-120"/>
                <a:cs typeface="Inter Display"/>
              </a:rPr>
              <a:t>風格</a:t>
            </a:r>
          </a:p>
        </p:txBody>
      </p:sp>
      <p:sp>
        <p:nvSpPr>
          <p:cNvPr id="25" name="Title 1">
            <a:extLst>
              <a:ext uri="{FF2B5EF4-FFF2-40B4-BE49-F238E27FC236}">
                <a16:creationId xmlns:a16="http://schemas.microsoft.com/office/drawing/2014/main" id="{80995F3E-1CF6-DF57-9A03-EF59EF2DB112}"/>
              </a:ext>
            </a:extLst>
          </p:cNvPr>
          <p:cNvSpPr txBox="1"/>
          <p:nvPr/>
        </p:nvSpPr>
        <p:spPr>
          <a:xfrm>
            <a:off x="529493" y="536744"/>
            <a:ext cx="5685593"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400" b="1" u="none" strike="noStrike" dirty="0">
                <a:solidFill>
                  <a:srgbClr val="173F34"/>
                </a:solidFill>
                <a:latin typeface="Neue Haas Grotesk Text Pro"/>
                <a:ea typeface="Microsoft JhengHei" panose="020B0604030504040204" pitchFamily="34" charset="-120"/>
              </a:rPr>
              <a:t>內比歐洛</a:t>
            </a:r>
          </a:p>
        </p:txBody>
      </p:sp>
      <p:sp>
        <p:nvSpPr>
          <p:cNvPr id="27" name="object 58">
            <a:extLst>
              <a:ext uri="{FF2B5EF4-FFF2-40B4-BE49-F238E27FC236}">
                <a16:creationId xmlns:a16="http://schemas.microsoft.com/office/drawing/2014/main" id="{4FC20CD3-5AAC-AD44-948C-2650E0CCDA79}"/>
              </a:ext>
            </a:extLst>
          </p:cNvPr>
          <p:cNvSpPr txBox="1"/>
          <p:nvPr/>
        </p:nvSpPr>
        <p:spPr>
          <a:xfrm>
            <a:off x="6758881" y="509207"/>
            <a:ext cx="4927690" cy="1325559"/>
          </a:xfrm>
          <a:prstGeom prst="rect">
            <a:avLst/>
          </a:prstGeom>
        </p:spPr>
        <p:txBody>
          <a:bodyPr vert="horz" wrap="square" lIns="0" tIns="17145" rIns="0" bIns="0" rtlCol="0" anchor="b" anchorCtr="0">
            <a:noAutofit/>
          </a:bodyPr>
          <a:lstStyle/>
          <a:p>
            <a:pPr rtl="0">
              <a:spcBef>
                <a:spcPts val="158"/>
              </a:spcBef>
              <a:spcAft>
                <a:spcPts val="638"/>
              </a:spcAft>
            </a:pPr>
            <a:r>
              <a:rPr lang="zh-Hant" sz="2400" b="1" u="none" strike="noStrike" dirty="0">
                <a:solidFill>
                  <a:srgbClr val="55D8BF"/>
                </a:solidFill>
                <a:latin typeface="Neue Haas Grotesk Text Pro"/>
                <a:ea typeface="Microsoft JhengHei" panose="020B0604030504040204" pitchFamily="34" charset="-120"/>
                <a:cs typeface="Inter Display"/>
              </a:rPr>
              <a:t>在葡萄園和釀酒過程中會遇到一些挑戰，但堅持不懈終會帶來豐厚的回報。</a:t>
            </a:r>
          </a:p>
        </p:txBody>
      </p:sp>
      <p:sp>
        <p:nvSpPr>
          <p:cNvPr id="28" name="object 58">
            <a:extLst>
              <a:ext uri="{FF2B5EF4-FFF2-40B4-BE49-F238E27FC236}">
                <a16:creationId xmlns:a16="http://schemas.microsoft.com/office/drawing/2014/main" id="{5EF682E2-2D10-ACA7-30F8-A5F956D2D256}"/>
              </a:ext>
            </a:extLst>
          </p:cNvPr>
          <p:cNvSpPr txBox="1"/>
          <p:nvPr/>
        </p:nvSpPr>
        <p:spPr>
          <a:xfrm>
            <a:off x="8763000" y="2241550"/>
            <a:ext cx="2796669" cy="2022427"/>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澳洲葡萄酒都具有典型的焦油和玫瑰香氣，而且大多數單寧和酸度都很高。</a:t>
            </a:r>
          </a:p>
          <a:p>
            <a:pPr marL="285750" indent="-285750" rtl="0">
              <a:spcBef>
                <a:spcPts val="150"/>
              </a:spcBef>
              <a:spcAft>
                <a:spcPts val="315"/>
              </a:spcAft>
              <a:buClr>
                <a:schemeClr val="bg2"/>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澳洲釀酒師嘗試釀造出風格強勁的內比奧羅葡萄酒，以及更易於入口、更適合年輕時飲用的葡萄酒，甚至還有桃紅葡萄酒。</a:t>
            </a:r>
          </a:p>
        </p:txBody>
      </p:sp>
      <p:sp>
        <p:nvSpPr>
          <p:cNvPr id="31" name="object 58">
            <a:extLst>
              <a:ext uri="{FF2B5EF4-FFF2-40B4-BE49-F238E27FC236}">
                <a16:creationId xmlns:a16="http://schemas.microsoft.com/office/drawing/2014/main" id="{90D9E301-D61C-4E48-FBE5-DCDE5E83415B}"/>
              </a:ext>
            </a:extLst>
          </p:cNvPr>
          <p:cNvSpPr txBox="1"/>
          <p:nvPr/>
        </p:nvSpPr>
        <p:spPr>
          <a:xfrm>
            <a:off x="7390896" y="5167914"/>
            <a:ext cx="1056749" cy="26353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173F34"/>
                </a:solidFill>
                <a:latin typeface="Neue Haas Grotesk Text Pro"/>
                <a:ea typeface="Microsoft JhengHei" panose="020B0604030504040204" pitchFamily="34" charset="-120"/>
                <a:cs typeface="Inter Display"/>
              </a:rPr>
              <a:t>食物搭配</a:t>
            </a:r>
          </a:p>
        </p:txBody>
      </p:sp>
      <p:cxnSp>
        <p:nvCxnSpPr>
          <p:cNvPr id="33" name="Straight Connector 32">
            <a:extLst>
              <a:ext uri="{FF2B5EF4-FFF2-40B4-BE49-F238E27FC236}">
                <a16:creationId xmlns:a16="http://schemas.microsoft.com/office/drawing/2014/main" id="{831F002D-F935-C37A-1AE8-996FA67C163C}"/>
              </a:ext>
            </a:extLst>
          </p:cNvPr>
          <p:cNvCxnSpPr/>
          <p:nvPr/>
        </p:nvCxnSpPr>
        <p:spPr>
          <a:xfrm flipH="1">
            <a:off x="8763000" y="5326428"/>
            <a:ext cx="0" cy="25456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object 58">
            <a:extLst>
              <a:ext uri="{FF2B5EF4-FFF2-40B4-BE49-F238E27FC236}">
                <a16:creationId xmlns:a16="http://schemas.microsoft.com/office/drawing/2014/main" id="{F16A6D03-AA77-BEF3-A03F-39B86F7F8028}"/>
              </a:ext>
            </a:extLst>
          </p:cNvPr>
          <p:cNvSpPr txBox="1"/>
          <p:nvPr/>
        </p:nvSpPr>
        <p:spPr>
          <a:xfrm>
            <a:off x="1482712" y="5134793"/>
            <a:ext cx="2702450" cy="1558760"/>
          </a:xfrm>
          <a:prstGeom prst="rect">
            <a:avLst/>
          </a:prstGeom>
        </p:spPr>
        <p:txBody>
          <a:bodyPr vert="horz" wrap="square" lIns="0" tIns="17145" rIns="0" bIns="0" rtlCol="0" anchor="t" anchorCtr="0">
            <a:noAutofit/>
          </a:bodyPr>
          <a:lstStyle/>
          <a:p>
            <a:pPr algn="ctr" rtl="0">
              <a:spcBef>
                <a:spcPts val="150"/>
              </a:spcBef>
              <a:spcAft>
                <a:spcPts val="315"/>
              </a:spcAft>
            </a:pPr>
            <a:r>
              <a:rPr lang="zh-Hant" sz="1600" b="1" i="0" u="none" strike="noStrike" dirty="0">
                <a:latin typeface="Neue Haas Grotesk Text Pro"/>
                <a:ea typeface="Inter Display Medium"/>
                <a:cs typeface="Inter Display Medium"/>
              </a:rPr>
              <a:t>產自國王谷</a:t>
            </a:r>
          </a:p>
          <a:p>
            <a:pPr algn="ctr" rtl="0">
              <a:spcBef>
                <a:spcPts val="150"/>
              </a:spcBef>
              <a:spcAft>
                <a:spcPts val="315"/>
              </a:spcAft>
            </a:pPr>
            <a:r>
              <a:rPr lang="zh-Hant" sz="1600" u="none" strike="noStrike" dirty="0">
                <a:latin typeface="Neue Haas Grotesk Text Pro"/>
                <a:ea typeface="Microsoft JhengHei" panose="020B0604030504040204" pitchFamily="34" charset="-120"/>
                <a:cs typeface="Inter Display"/>
              </a:rPr>
              <a:t>夜間氣溫較低。其他地區也正在探索內比奧羅葡萄的潛力，包括莫寧頓半島、比奇沃思、亞拉河谷等等。</a:t>
            </a:r>
          </a:p>
        </p:txBody>
      </p:sp>
      <p:cxnSp>
        <p:nvCxnSpPr>
          <p:cNvPr id="36" name="Straight Connector 35">
            <a:extLst>
              <a:ext uri="{FF2B5EF4-FFF2-40B4-BE49-F238E27FC236}">
                <a16:creationId xmlns:a16="http://schemas.microsoft.com/office/drawing/2014/main" id="{3061BD77-57C0-2DFA-7B77-60B3E908453E}"/>
              </a:ext>
            </a:extLst>
          </p:cNvPr>
          <p:cNvCxnSpPr>
            <a:cxnSpLocks/>
          </p:cNvCxnSpPr>
          <p:nvPr/>
        </p:nvCxnSpPr>
        <p:spPr>
          <a:xfrm>
            <a:off x="2833937" y="4817382"/>
            <a:ext cx="27069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A8AA694-F3A2-24D8-86F2-FAEDDA18F09D}"/>
              </a:ext>
            </a:extLst>
          </p:cNvPr>
          <p:cNvCxnSpPr/>
          <p:nvPr/>
        </p:nvCxnSpPr>
        <p:spPr>
          <a:xfrm flipH="1">
            <a:off x="2840501" y="4812957"/>
            <a:ext cx="0" cy="25456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71439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710" r="8710"/>
          <a:stretch>
            <a:fillRect/>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219169"/>
            <a:ext cx="4652237" cy="510011"/>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NERO D’AVOLA</a:t>
            </a:r>
            <a:endParaRPr lang="zh-Hant" sz="3600" b="1" u="none" strike="noStrike" dirty="0">
              <a:solidFill>
                <a:srgbClr val="FFFFFF"/>
              </a:solidFill>
              <a:latin typeface="Neue Haas Grotesk Text Pro"/>
              <a:ea typeface="Microsoft JhengHei" panose="020B0604030504040204" pitchFamily="34" charset="-120"/>
              <a:cs typeface="Inter Display"/>
            </a:endParaRPr>
          </a:p>
        </p:txBody>
      </p:sp>
      <p:sp>
        <p:nvSpPr>
          <p:cNvPr id="6" name="object 58">
            <a:extLst>
              <a:ext uri="{FF2B5EF4-FFF2-40B4-BE49-F238E27FC236}">
                <a16:creationId xmlns:a16="http://schemas.microsoft.com/office/drawing/2014/main" id="{52179E2A-02E2-9262-C89B-B2D8F98B159D}"/>
              </a:ext>
            </a:extLst>
          </p:cNvPr>
          <p:cNvSpPr txBox="1"/>
          <p:nvPr/>
        </p:nvSpPr>
        <p:spPr>
          <a:xfrm>
            <a:off x="6999890" y="744800"/>
            <a:ext cx="4972606" cy="1309974"/>
          </a:xfrm>
          <a:prstGeom prst="rect">
            <a:avLst/>
          </a:prstGeom>
        </p:spPr>
        <p:txBody>
          <a:bodyPr vert="horz" wrap="square" lIns="0" tIns="17145" rIns="0" bIns="0" rtlCol="0" anchor="b" anchorCtr="0">
            <a:noAutofit/>
          </a:bodyPr>
          <a:lstStyle/>
          <a:p>
            <a:pPr rtl="0">
              <a:spcBef>
                <a:spcPts val="158"/>
              </a:spcBef>
              <a:spcAft>
                <a:spcPts val="638"/>
              </a:spcAft>
            </a:pPr>
            <a:r>
              <a:rPr lang="zh-Hant" sz="2800" b="1" u="none" strike="noStrike" dirty="0">
                <a:solidFill>
                  <a:srgbClr val="FDBCA0"/>
                </a:solidFill>
                <a:latin typeface="Neue Haas Grotesk Text Pro"/>
                <a:ea typeface="Microsoft JhengHei" panose="020B0604030504040204" pitchFamily="34" charset="-120"/>
                <a:cs typeface="Inter Display"/>
              </a:rPr>
              <a:t>生長於溫暖的內陸地區，例如河地和墨累-達令地區。</a:t>
            </a:r>
          </a:p>
        </p:txBody>
      </p:sp>
      <p:sp>
        <p:nvSpPr>
          <p:cNvPr id="16" name="Title 7">
            <a:extLst>
              <a:ext uri="{FF2B5EF4-FFF2-40B4-BE49-F238E27FC236}">
                <a16:creationId xmlns:a16="http://schemas.microsoft.com/office/drawing/2014/main" id="{B524D53B-572B-2DF9-B167-50A203C6D7E9}"/>
              </a:ext>
            </a:extLst>
          </p:cNvPr>
          <p:cNvSpPr txBox="1"/>
          <p:nvPr/>
        </p:nvSpPr>
        <p:spPr>
          <a:xfrm>
            <a:off x="410407" y="573199"/>
            <a:ext cx="522103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400" b="1" u="none" strike="noStrike" dirty="0">
                <a:latin typeface="Neue Haas Grotesk Text Pro"/>
                <a:ea typeface="Microsoft JhengHei" panose="020B0604030504040204" pitchFamily="34" charset="-120"/>
              </a:rPr>
              <a:t>內羅·達沃拉</a:t>
            </a:r>
            <a:endParaRPr lang="en-AU" sz="5400" b="1" dirty="0">
              <a:latin typeface="Neue Haas Grotesk Text Pro" panose="020B0504020202020204" pitchFamily="34" charset="77"/>
              <a:ea typeface="Microsoft JhengHei" panose="020B0604030504040204" pitchFamily="34" charset="-120"/>
            </a:endParaRPr>
          </a:p>
        </p:txBody>
      </p:sp>
      <p:cxnSp>
        <p:nvCxnSpPr>
          <p:cNvPr id="19" name="Straight Connector 18">
            <a:extLst>
              <a:ext uri="{FF2B5EF4-FFF2-40B4-BE49-F238E27FC236}">
                <a16:creationId xmlns:a16="http://schemas.microsoft.com/office/drawing/2014/main" id="{0CD42033-CA7A-D3B9-B296-598A690C516E}"/>
              </a:ext>
            </a:extLst>
          </p:cNvPr>
          <p:cNvCxnSpPr>
            <a:cxnSpLocks/>
          </p:cNvCxnSpPr>
          <p:nvPr/>
        </p:nvCxnSpPr>
        <p:spPr>
          <a:xfrm>
            <a:off x="6753827" y="3002232"/>
            <a:ext cx="15449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object 58">
            <a:extLst>
              <a:ext uri="{FF2B5EF4-FFF2-40B4-BE49-F238E27FC236}">
                <a16:creationId xmlns:a16="http://schemas.microsoft.com/office/drawing/2014/main" id="{4968F4C7-7D2C-FBE3-7407-028067845AEB}"/>
              </a:ext>
            </a:extLst>
          </p:cNvPr>
          <p:cNvSpPr txBox="1"/>
          <p:nvPr/>
        </p:nvSpPr>
        <p:spPr>
          <a:xfrm>
            <a:off x="8298824" y="2492936"/>
            <a:ext cx="3417951" cy="1579662"/>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濃鬱的櫻桃和莓果紅色，具有陳年潛力，之後會轉變為清新淡雅的覆盆子色調。</a:t>
            </a:r>
          </a:p>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通常酒體中等至飽滿，酸度清新，單寧豐富，並帶有鹹鮮風味，因此非常適合佐餐。</a:t>
            </a:r>
          </a:p>
        </p:txBody>
      </p:sp>
      <p:sp>
        <p:nvSpPr>
          <p:cNvPr id="21" name="object 58">
            <a:extLst>
              <a:ext uri="{FF2B5EF4-FFF2-40B4-BE49-F238E27FC236}">
                <a16:creationId xmlns:a16="http://schemas.microsoft.com/office/drawing/2014/main" id="{C4D92B16-8BFD-8E9B-7469-091DF39FAF9A}"/>
              </a:ext>
            </a:extLst>
          </p:cNvPr>
          <p:cNvSpPr txBox="1"/>
          <p:nvPr/>
        </p:nvSpPr>
        <p:spPr>
          <a:xfrm>
            <a:off x="7458877" y="2862267"/>
            <a:ext cx="524538" cy="263534"/>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601328"/>
                </a:solidFill>
                <a:latin typeface="Neue Haas Grotesk Text Pro"/>
                <a:ea typeface="Microsoft JhengHei" panose="020B0604030504040204" pitchFamily="34" charset="-120"/>
                <a:cs typeface="Inter Display"/>
              </a:rPr>
              <a:t>風格</a:t>
            </a:r>
          </a:p>
        </p:txBody>
      </p:sp>
      <p:cxnSp>
        <p:nvCxnSpPr>
          <p:cNvPr id="23" name="Straight Connector 22">
            <a:extLst>
              <a:ext uri="{FF2B5EF4-FFF2-40B4-BE49-F238E27FC236}">
                <a16:creationId xmlns:a16="http://schemas.microsoft.com/office/drawing/2014/main" id="{0C74EE81-DA49-A3B1-8C0D-A7EC2F62B08E}"/>
              </a:ext>
            </a:extLst>
          </p:cNvPr>
          <p:cNvCxnSpPr>
            <a:cxnSpLocks/>
          </p:cNvCxnSpPr>
          <p:nvPr/>
        </p:nvCxnSpPr>
        <p:spPr>
          <a:xfrm>
            <a:off x="6808763" y="4379909"/>
            <a:ext cx="220706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object 58">
            <a:extLst>
              <a:ext uri="{FF2B5EF4-FFF2-40B4-BE49-F238E27FC236}">
                <a16:creationId xmlns:a16="http://schemas.microsoft.com/office/drawing/2014/main" id="{0BAE5DD3-1F82-78C5-6353-5FEFE3506256}"/>
              </a:ext>
            </a:extLst>
          </p:cNvPr>
          <p:cNvSpPr txBox="1"/>
          <p:nvPr/>
        </p:nvSpPr>
        <p:spPr>
          <a:xfrm>
            <a:off x="7258083" y="4125032"/>
            <a:ext cx="1040741" cy="358776"/>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b="1" u="none" strike="noStrike" dirty="0">
                <a:solidFill>
                  <a:srgbClr val="601328"/>
                </a:solidFill>
                <a:latin typeface="Neue Haas Grotesk Text Pro"/>
                <a:ea typeface="Microsoft JhengHei" panose="020B0604030504040204" pitchFamily="34" charset="-120"/>
                <a:cs typeface="Inter Display"/>
              </a:rPr>
              <a:t>食物搭配</a:t>
            </a:r>
          </a:p>
        </p:txBody>
      </p:sp>
      <p:cxnSp>
        <p:nvCxnSpPr>
          <p:cNvPr id="25" name="Straight Connector 24">
            <a:extLst>
              <a:ext uri="{FF2B5EF4-FFF2-40B4-BE49-F238E27FC236}">
                <a16:creationId xmlns:a16="http://schemas.microsoft.com/office/drawing/2014/main" id="{FEC658E7-9C32-7990-31A2-C958B11BB52F}"/>
              </a:ext>
            </a:extLst>
          </p:cNvPr>
          <p:cNvCxnSpPr>
            <a:cxnSpLocks/>
          </p:cNvCxnSpPr>
          <p:nvPr/>
        </p:nvCxnSpPr>
        <p:spPr>
          <a:xfrm flipV="1">
            <a:off x="9015831" y="4379909"/>
            <a:ext cx="0" cy="71419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object 58">
            <a:extLst>
              <a:ext uri="{FF2B5EF4-FFF2-40B4-BE49-F238E27FC236}">
                <a16:creationId xmlns:a16="http://schemas.microsoft.com/office/drawing/2014/main" id="{47C0440E-3CB0-52B9-C957-9B5460E9464D}"/>
              </a:ext>
            </a:extLst>
          </p:cNvPr>
          <p:cNvSpPr txBox="1"/>
          <p:nvPr/>
        </p:nvSpPr>
        <p:spPr>
          <a:xfrm>
            <a:off x="8109181" y="5253530"/>
            <a:ext cx="2985218" cy="820096"/>
          </a:xfrm>
          <a:prstGeom prst="rect">
            <a:avLst/>
          </a:prstGeom>
        </p:spPr>
        <p:txBody>
          <a:bodyPr vert="horz" wrap="square" lIns="0" tIns="17145" rIns="0" bIns="0" rtlCol="0" anchor="ctr" anchorCtr="0">
            <a:noAutofit/>
          </a:bodyPr>
          <a:lstStyle/>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豐盛的肉類菜餚</a:t>
            </a:r>
          </a:p>
          <a:p>
            <a:pPr marL="285750" indent="-285750" rtl="0">
              <a:spcBef>
                <a:spcPts val="150"/>
              </a:spcBef>
              <a:spcAft>
                <a:spcPts val="315"/>
              </a:spcAft>
              <a:buClr>
                <a:schemeClr val="accent4"/>
              </a:buClr>
              <a:buFont typeface="Arial" panose="020B0604020202020204" pitchFamily="34" charset="0"/>
              <a:buChar char="•"/>
            </a:pPr>
            <a:r>
              <a:rPr lang="zh-Hant" sz="1600" u="none" strike="noStrike" dirty="0">
                <a:latin typeface="Neue Haas Grotesk Text Pro"/>
                <a:ea typeface="Microsoft JhengHei" panose="020B0604030504040204" pitchFamily="34" charset="-120"/>
                <a:cs typeface="Inter Display"/>
              </a:rPr>
              <a:t>酒體輕盈、中等濃鬱的風格與番茄類菜餚搭配相得益彰。</a:t>
            </a:r>
          </a:p>
        </p:txBody>
      </p:sp>
      <p:cxnSp>
        <p:nvCxnSpPr>
          <p:cNvPr id="27" name="Straight Connector 26">
            <a:extLst>
              <a:ext uri="{FF2B5EF4-FFF2-40B4-BE49-F238E27FC236}">
                <a16:creationId xmlns:a16="http://schemas.microsoft.com/office/drawing/2014/main" id="{CC4DC5A5-C25C-D3FE-A48F-7C44E8049023}"/>
              </a:ext>
            </a:extLst>
          </p:cNvPr>
          <p:cNvCxnSpPr/>
          <p:nvPr/>
        </p:nvCxnSpPr>
        <p:spPr>
          <a:xfrm>
            <a:off x="2828382" y="3881845"/>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object 58">
            <a:extLst>
              <a:ext uri="{FF2B5EF4-FFF2-40B4-BE49-F238E27FC236}">
                <a16:creationId xmlns:a16="http://schemas.microsoft.com/office/drawing/2014/main" id="{719A7A51-56CA-B031-BF8F-AD6E42028CF6}"/>
              </a:ext>
            </a:extLst>
          </p:cNvPr>
          <p:cNvSpPr txBox="1"/>
          <p:nvPr/>
        </p:nvSpPr>
        <p:spPr>
          <a:xfrm>
            <a:off x="2895598" y="2272057"/>
            <a:ext cx="2567166" cy="1066318"/>
          </a:xfrm>
          <a:prstGeom prst="rect">
            <a:avLst/>
          </a:prstGeom>
        </p:spPr>
        <p:txBody>
          <a:bodyPr vert="horz" wrap="square" lIns="0" tIns="17145" rIns="0" bIns="0" rtlCol="0" anchor="ctr" anchorCtr="0">
            <a:noAutofit/>
          </a:bodyPr>
          <a:lstStyle/>
          <a:p>
            <a:pPr algn="ctr" rtl="0">
              <a:spcBef>
                <a:spcPts val="150"/>
              </a:spcBef>
              <a:spcAft>
                <a:spcPts val="315"/>
              </a:spcAft>
              <a:buClr>
                <a:schemeClr val="accent4"/>
              </a:buClr>
            </a:pPr>
            <a:r>
              <a:rPr lang="zh-Hant" sz="1600" b="1" i="0" u="none" strike="noStrike" dirty="0">
                <a:latin typeface="Neue Haas Grotesk Text Pro"/>
                <a:ea typeface="Inter Display Medium"/>
                <a:cs typeface="Inter Display Medium"/>
              </a:rPr>
              <a:t>2001年進口</a:t>
            </a:r>
          </a:p>
          <a:p>
            <a:pPr algn="ctr" rtl="0">
              <a:spcBef>
                <a:spcPts val="150"/>
              </a:spcBef>
              <a:spcAft>
                <a:spcPts val="315"/>
              </a:spcAft>
              <a:buClr>
                <a:schemeClr val="accent4"/>
              </a:buClr>
            </a:pPr>
            <a:r>
              <a:rPr lang="zh-Hant" sz="1600" u="none" strike="noStrike" dirty="0">
                <a:latin typeface="Neue Haas Grotesk Text Pro"/>
                <a:ea typeface="Microsoft JhengHei" panose="020B0604030504040204" pitchFamily="34" charset="-120"/>
                <a:cs typeface="Inter Display"/>
              </a:rPr>
              <a:t>進入維多利亞州的米爾杜拉地區。現在澳洲有超過55個葡萄園。</a:t>
            </a:r>
          </a:p>
        </p:txBody>
      </p:sp>
      <p:cxnSp>
        <p:nvCxnSpPr>
          <p:cNvPr id="30" name="Straight Connector 29">
            <a:extLst>
              <a:ext uri="{FF2B5EF4-FFF2-40B4-BE49-F238E27FC236}">
                <a16:creationId xmlns:a16="http://schemas.microsoft.com/office/drawing/2014/main" id="{F82840E9-E11D-0998-D476-CE24C3EFBD99}"/>
              </a:ext>
            </a:extLst>
          </p:cNvPr>
          <p:cNvCxnSpPr/>
          <p:nvPr/>
        </p:nvCxnSpPr>
        <p:spPr>
          <a:xfrm flipH="1" flipV="1">
            <a:off x="2810550" y="3868633"/>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D4DD9B-7FEC-82F4-66FF-8650155E1F8C}"/>
              </a:ext>
            </a:extLst>
          </p:cNvPr>
          <p:cNvCxnSpPr/>
          <p:nvPr/>
        </p:nvCxnSpPr>
        <p:spPr>
          <a:xfrm flipH="1" flipV="1">
            <a:off x="4178998" y="3395667"/>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DAEB6862-1040-77BA-BBAE-CB6DB308E8EC}"/>
              </a:ext>
            </a:extLst>
          </p:cNvPr>
          <p:cNvSpPr/>
          <p:nvPr/>
        </p:nvSpPr>
        <p:spPr>
          <a:xfrm>
            <a:off x="611948" y="1981823"/>
            <a:ext cx="1791776" cy="179177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rtl="0">
              <a:spcBef>
                <a:spcPts val="217"/>
              </a:spcBef>
              <a:spcAft>
                <a:spcPts val="188"/>
              </a:spcAft>
            </a:pPr>
            <a:r>
              <a:rPr lang="zh-Hant" sz="1200" b="1" u="none" strike="noStrike" dirty="0">
                <a:solidFill>
                  <a:srgbClr val="601328"/>
                </a:solidFill>
                <a:latin typeface="Microsoft JhengHei" panose="020B0604030504040204" pitchFamily="34" charset="-120"/>
                <a:ea typeface="Microsoft JhengHei" panose="020B0604030504040204" pitchFamily="34" charset="-120"/>
              </a:rPr>
              <a:t>義大利最著名的本土品種之一</a:t>
            </a:r>
            <a:endParaRPr lang="en-AU" sz="1200" b="1" dirty="0">
              <a:solidFill>
                <a:schemeClr val="accent1"/>
              </a:solidFill>
              <a:effectLst/>
              <a:latin typeface="Microsoft JhengHei" panose="020B0604030504040204" pitchFamily="34" charset="-120"/>
              <a:ea typeface="Microsoft JhengHei" panose="020B0604030504040204" pitchFamily="34" charset="-120"/>
            </a:endParaRPr>
          </a:p>
        </p:txBody>
      </p:sp>
      <p:sp>
        <p:nvSpPr>
          <p:cNvPr id="8" name="object 58">
            <a:extLst>
              <a:ext uri="{FF2B5EF4-FFF2-40B4-BE49-F238E27FC236}">
                <a16:creationId xmlns:a16="http://schemas.microsoft.com/office/drawing/2014/main" id="{6BB829F8-8257-ABFB-D12F-F0C1B14B9995}"/>
              </a:ext>
            </a:extLst>
          </p:cNvPr>
          <p:cNvSpPr txBox="1"/>
          <p:nvPr/>
        </p:nvSpPr>
        <p:spPr>
          <a:xfrm>
            <a:off x="1555429" y="4304420"/>
            <a:ext cx="2471331" cy="755976"/>
          </a:xfrm>
          <a:prstGeom prst="rect">
            <a:avLst/>
          </a:prstGeom>
        </p:spPr>
        <p:txBody>
          <a:bodyPr vert="horz" wrap="square" lIns="0" tIns="17145" rIns="0" bIns="0" rtlCol="0" anchor="ctr" anchorCtr="0">
            <a:noAutofit/>
          </a:bodyPr>
          <a:lstStyle/>
          <a:p>
            <a:pPr algn="ctr" rtl="0">
              <a:spcBef>
                <a:spcPts val="150"/>
              </a:spcBef>
              <a:spcAft>
                <a:spcPts val="315"/>
              </a:spcAft>
              <a:buClr>
                <a:schemeClr val="accent4"/>
              </a:buClr>
            </a:pPr>
            <a:r>
              <a:rPr lang="zh-Hant" sz="1600" b="0" i="0" u="none" strike="noStrike" dirty="0">
                <a:latin typeface="Neue Haas Grotesk Text Pro"/>
                <a:ea typeface="Inter Display Medium"/>
                <a:cs typeface="Inter Display Medium"/>
              </a:rPr>
              <a:t>它的成功歸功於其多功能性和對溫暖乾燥環境的熱愛。</a:t>
            </a:r>
            <a:endParaRPr lang="en-AU" sz="1600" dirty="0">
              <a:effectLst/>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160220306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58">
            <a:extLst>
              <a:ext uri="{FF2B5EF4-FFF2-40B4-BE49-F238E27FC236}">
                <a16:creationId xmlns:a16="http://schemas.microsoft.com/office/drawing/2014/main" id="{0CE4ADEA-0858-AEA7-1896-CEE85700FBD5}"/>
              </a:ext>
            </a:extLst>
          </p:cNvPr>
          <p:cNvSpPr txBox="1"/>
          <p:nvPr/>
        </p:nvSpPr>
        <p:spPr>
          <a:xfrm>
            <a:off x="916144" y="2744568"/>
            <a:ext cx="4116849" cy="1740861"/>
          </a:xfrm>
          <a:prstGeom prst="rect">
            <a:avLst/>
          </a:prstGeom>
        </p:spPr>
        <p:txBody>
          <a:bodyPr vert="horz" wrap="square" lIns="0" tIns="17145" rIns="0" bIns="0" rtlCol="0" anchor="b" anchorCtr="0">
            <a:noAutofit/>
          </a:bodyPr>
          <a:lstStyle/>
          <a:p>
            <a:pPr rtl="0">
              <a:spcBef>
                <a:spcPts val="158"/>
              </a:spcBef>
              <a:spcAft>
                <a:spcPts val="638"/>
              </a:spcAft>
            </a:pPr>
            <a:r>
              <a:rPr lang="zh-Hant" sz="2800" b="1" u="none" strike="noStrike" dirty="0">
                <a:solidFill>
                  <a:srgbClr val="55D8BF"/>
                </a:solidFill>
                <a:latin typeface="Neue Haas Grotesk Text Pro"/>
                <a:ea typeface="Microsoft JhengHei" panose="020B0604030504040204" pitchFamily="34" charset="-120"/>
                <a:cs typeface="Inter Display"/>
              </a:rPr>
              <a:t>在希臘，葡萄酒的釀造風格多種多樣，從充滿活力、清新爽口的</a:t>
            </a:r>
            <a:r>
              <a:rPr lang="zh-Hant" altLang="en-US" sz="2800" b="1" dirty="0">
                <a:solidFill>
                  <a:srgbClr val="55D8BF"/>
                </a:solidFill>
                <a:latin typeface="Neue Haas Grotesk Text Pro"/>
                <a:ea typeface="Microsoft JhengHei" panose="020B0604030504040204" pitchFamily="34" charset="-120"/>
                <a:cs typeface="Inter Display"/>
              </a:rPr>
              <a:t>干</a:t>
            </a:r>
            <a:r>
              <a:rPr lang="zh-Hant" sz="2800" b="1" u="none" strike="noStrike" dirty="0">
                <a:solidFill>
                  <a:srgbClr val="55D8BF"/>
                </a:solidFill>
                <a:latin typeface="Neue Haas Grotesk Text Pro"/>
                <a:ea typeface="Microsoft JhengHei" panose="020B0604030504040204" pitchFamily="34" charset="-120"/>
                <a:cs typeface="Inter Display"/>
              </a:rPr>
              <a:t>型葡萄酒到甜美的甜點型葡萄酒，應有盡有。</a:t>
            </a:r>
            <a:endParaRPr lang="en-AU" sz="2800" b="1" dirty="0">
              <a:solidFill>
                <a:schemeClr val="accent3"/>
              </a:solidFill>
              <a:effectLst/>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t="160" b="160"/>
          <a:stretch>
            <a:fillRect/>
          </a:stretch>
        </p:blipFill>
        <p:spPr>
          <a:xfrm>
            <a:off x="5195735" y="4572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ASSYRTIKO</a:t>
            </a:r>
            <a:endParaRPr lang="zh-Hant" sz="4400" b="1" u="none" strike="noStrike" dirty="0">
              <a:solidFill>
                <a:srgbClr val="FFFFFF"/>
              </a:solidFill>
              <a:latin typeface="Neue Haas Grotesk Text Pro"/>
              <a:ea typeface="Microsoft JhengHei" panose="020B0604030504040204" pitchFamily="34" charset="-120"/>
              <a:cs typeface="Inter Display"/>
            </a:endParaRPr>
          </a:p>
        </p:txBody>
      </p:sp>
      <p:cxnSp>
        <p:nvCxnSpPr>
          <p:cNvPr id="27" name="Straight Connector 26">
            <a:extLst>
              <a:ext uri="{FF2B5EF4-FFF2-40B4-BE49-F238E27FC236}">
                <a16:creationId xmlns:a16="http://schemas.microsoft.com/office/drawing/2014/main" id="{012C8CA4-2CCD-42BB-8BE3-B3FF97BE74C6}"/>
              </a:ext>
            </a:extLst>
          </p:cNvPr>
          <p:cNvCxnSpPr/>
          <p:nvPr/>
        </p:nvCxnSpPr>
        <p:spPr>
          <a:xfrm>
            <a:off x="6975877" y="3812288"/>
            <a:ext cx="8832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3036320" y="5111125"/>
            <a:ext cx="1775619" cy="820096"/>
          </a:xfrm>
          <a:prstGeom prst="rect">
            <a:avLst/>
          </a:prstGeom>
        </p:spPr>
        <p:txBody>
          <a:bodyPr vert="horz" wrap="square" lIns="0" tIns="17145" rIns="0" bIns="0" rtlCol="0" anchor="t" anchorCtr="0">
            <a:noAutofit/>
          </a:bodyPr>
          <a:lstStyle/>
          <a:p>
            <a:pPr rtl="0">
              <a:spcBef>
                <a:spcPts val="150"/>
              </a:spcBef>
              <a:spcAft>
                <a:spcPts val="315"/>
              </a:spcAft>
            </a:pPr>
            <a:r>
              <a:rPr lang="zh-Hant" sz="1600" b="1" i="0" u="none" strike="noStrike" dirty="0">
                <a:latin typeface="Neue Haas Grotesk Text Pro"/>
                <a:ea typeface="Inter Display Medium"/>
                <a:cs typeface="Inter Display Medium"/>
              </a:rPr>
              <a:t>在澳洲廣為人知</a:t>
            </a:r>
          </a:p>
          <a:p>
            <a:pPr rtl="0">
              <a:spcBef>
                <a:spcPts val="150"/>
              </a:spcBef>
              <a:spcAft>
                <a:spcPts val="315"/>
              </a:spcAft>
            </a:pPr>
            <a:r>
              <a:rPr lang="zh-Hant" sz="1600" u="none" strike="noStrike" dirty="0">
                <a:latin typeface="Neue Haas Grotesk Text Pro"/>
                <a:ea typeface="Microsoft JhengHei" panose="020B0604030504040204" pitchFamily="34" charset="-120"/>
                <a:cs typeface="Inter Display"/>
              </a:rPr>
              <a:t>2000 年代後期，多虧了克萊爾谷的吉姆·巴里葡萄酒</a:t>
            </a:r>
          </a:p>
        </p:txBody>
      </p:sp>
      <p:sp>
        <p:nvSpPr>
          <p:cNvPr id="7" name="Title 1">
            <a:extLst>
              <a:ext uri="{FF2B5EF4-FFF2-40B4-BE49-F238E27FC236}">
                <a16:creationId xmlns:a16="http://schemas.microsoft.com/office/drawing/2014/main" id="{4430D56F-8AE4-355D-B66D-34F3CD405543}"/>
              </a:ext>
            </a:extLst>
          </p:cNvPr>
          <p:cNvSpPr txBox="1"/>
          <p:nvPr/>
        </p:nvSpPr>
        <p:spPr>
          <a:xfrm>
            <a:off x="529493" y="536744"/>
            <a:ext cx="5685593"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3000" b="1" dirty="0">
                <a:solidFill>
                  <a:srgbClr val="55D8BF"/>
                </a:solidFill>
                <a:latin typeface="Neue Haas Grotesk Text Pro"/>
                <a:ea typeface="Microsoft JhengHei" panose="020B0604030504040204" pitchFamily="34" charset="-120"/>
              </a:rPr>
              <a:t>值得一提的</a:t>
            </a:r>
            <a:r>
              <a:rPr lang="zh-Hant" sz="3000" b="1" u="none" strike="noStrike" dirty="0">
                <a:solidFill>
                  <a:srgbClr val="55D8BF"/>
                </a:solidFill>
                <a:latin typeface="Neue Haas Grotesk Text Pro"/>
                <a:ea typeface="Microsoft JhengHei" panose="020B0604030504040204" pitchFamily="34" charset="-120"/>
              </a:rPr>
              <a:t> </a:t>
            </a:r>
            <a:endParaRPr lang="en-AU" altLang="zh-Hant" sz="3000" b="1" u="none" strike="noStrike" dirty="0">
              <a:solidFill>
                <a:srgbClr val="55D8BF"/>
              </a:solidFill>
              <a:latin typeface="Neue Haas Grotesk Text Pro"/>
              <a:ea typeface="Microsoft JhengHei" panose="020B0604030504040204" pitchFamily="34" charset="-120"/>
            </a:endParaRPr>
          </a:p>
          <a:p>
            <a:pPr rtl="0">
              <a:lnSpc>
                <a:spcPct val="100000"/>
              </a:lnSpc>
            </a:pPr>
            <a:r>
              <a:rPr lang="zh-Hant" sz="5400" b="1" u="none" strike="noStrike" dirty="0">
                <a:solidFill>
                  <a:srgbClr val="173F34"/>
                </a:solidFill>
                <a:latin typeface="Neue Haas Grotesk Text Pro"/>
                <a:ea typeface="Microsoft JhengHei" panose="020B0604030504040204" pitchFamily="34" charset="-120"/>
              </a:rPr>
              <a:t>阿斯蒂可</a:t>
            </a:r>
          </a:p>
        </p:txBody>
      </p:sp>
      <p:sp>
        <p:nvSpPr>
          <p:cNvPr id="12" name="object 58">
            <a:extLst>
              <a:ext uri="{FF2B5EF4-FFF2-40B4-BE49-F238E27FC236}">
                <a16:creationId xmlns:a16="http://schemas.microsoft.com/office/drawing/2014/main" id="{BAA21900-93B1-F66E-E62B-769B3CD92C67}"/>
              </a:ext>
            </a:extLst>
          </p:cNvPr>
          <p:cNvSpPr txBox="1"/>
          <p:nvPr/>
        </p:nvSpPr>
        <p:spPr>
          <a:xfrm>
            <a:off x="7961029" y="3530616"/>
            <a:ext cx="2545420" cy="954813"/>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u="none" strike="noStrike" dirty="0">
                <a:solidFill>
                  <a:srgbClr val="173F34"/>
                </a:solidFill>
                <a:latin typeface="Neue Haas Grotesk Text Pro"/>
                <a:ea typeface="Microsoft JhengHei" panose="020B0604030504040204" pitchFamily="34" charset="-120"/>
                <a:cs typeface="Inter Display"/>
              </a:rPr>
              <a:t>澳洲釀酒商被阿斯蒂可葡萄在溫暖氣候下生長時能夠保持高酸度並釀造優質葡萄酒的特性所吸引。</a:t>
            </a:r>
          </a:p>
        </p:txBody>
      </p:sp>
      <p:cxnSp>
        <p:nvCxnSpPr>
          <p:cNvPr id="15" name="Straight Connector 14">
            <a:extLst>
              <a:ext uri="{FF2B5EF4-FFF2-40B4-BE49-F238E27FC236}">
                <a16:creationId xmlns:a16="http://schemas.microsoft.com/office/drawing/2014/main" id="{84CC4DA6-AB4A-0986-49DD-E0F88893F198}"/>
              </a:ext>
            </a:extLst>
          </p:cNvPr>
          <p:cNvCxnSpPr>
            <a:cxnSpLocks/>
          </p:cNvCxnSpPr>
          <p:nvPr/>
        </p:nvCxnSpPr>
        <p:spPr>
          <a:xfrm>
            <a:off x="4758824" y="5367692"/>
            <a:ext cx="8752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34447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a:fillRect/>
          </a:stretch>
        </p:blipFill>
        <p:spPr>
          <a:xfrm>
            <a:off x="5157922" y="718241"/>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033565" y="4374721"/>
            <a:ext cx="4652237" cy="510011"/>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TEMPRANILLO</a:t>
            </a:r>
            <a:endParaRPr lang="zh-Hant" sz="3600" b="1" u="none" strike="noStrike" dirty="0">
              <a:solidFill>
                <a:srgbClr val="FFFFFF"/>
              </a:solidFill>
              <a:latin typeface="Neue Haas Grotesk Text Pro"/>
              <a:ea typeface="Microsoft JhengHei" panose="020B0604030504040204" pitchFamily="34" charset="-120"/>
              <a:cs typeface="Inter Display"/>
            </a:endParaRPr>
          </a:p>
        </p:txBody>
      </p:sp>
      <p:sp>
        <p:nvSpPr>
          <p:cNvPr id="6" name="object 58">
            <a:extLst>
              <a:ext uri="{FF2B5EF4-FFF2-40B4-BE49-F238E27FC236}">
                <a16:creationId xmlns:a16="http://schemas.microsoft.com/office/drawing/2014/main" id="{52179E2A-02E2-9262-C89B-B2D8F98B159D}"/>
              </a:ext>
            </a:extLst>
          </p:cNvPr>
          <p:cNvSpPr txBox="1"/>
          <p:nvPr/>
        </p:nvSpPr>
        <p:spPr>
          <a:xfrm>
            <a:off x="7352165" y="1027896"/>
            <a:ext cx="4070677" cy="1309974"/>
          </a:xfrm>
          <a:prstGeom prst="rect">
            <a:avLst/>
          </a:prstGeom>
        </p:spPr>
        <p:txBody>
          <a:bodyPr vert="horz" wrap="square" lIns="0" tIns="17145" rIns="0" bIns="0" rtlCol="0" anchor="b" anchorCtr="0">
            <a:noAutofit/>
          </a:bodyPr>
          <a:lstStyle/>
          <a:p>
            <a:pPr rtl="0">
              <a:spcBef>
                <a:spcPts val="158"/>
              </a:spcBef>
              <a:spcAft>
                <a:spcPts val="638"/>
              </a:spcAft>
            </a:pPr>
            <a:r>
              <a:rPr lang="zh-Hant" sz="2800" b="1" u="none" strike="noStrike" dirty="0">
                <a:solidFill>
                  <a:srgbClr val="FDBCA0"/>
                </a:solidFill>
                <a:latin typeface="Neue Haas Grotesk Text Pro"/>
                <a:ea typeface="Microsoft JhengHei" panose="020B0604030504040204" pitchFamily="34" charset="-120"/>
                <a:cs typeface="Inter Display"/>
              </a:rPr>
              <a:t>超過200家澳洲生產商釀造丹魄葡萄酒</a:t>
            </a:r>
          </a:p>
        </p:txBody>
      </p:sp>
      <p:sp>
        <p:nvSpPr>
          <p:cNvPr id="16" name="Title 7">
            <a:extLst>
              <a:ext uri="{FF2B5EF4-FFF2-40B4-BE49-F238E27FC236}">
                <a16:creationId xmlns:a16="http://schemas.microsoft.com/office/drawing/2014/main" id="{B524D53B-572B-2DF9-B167-50A203C6D7E9}"/>
              </a:ext>
            </a:extLst>
          </p:cNvPr>
          <p:cNvSpPr txBox="1"/>
          <p:nvPr/>
        </p:nvSpPr>
        <p:spPr>
          <a:xfrm>
            <a:off x="410406" y="548365"/>
            <a:ext cx="5301025"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3000" b="1" dirty="0">
                <a:solidFill>
                  <a:srgbClr val="F28F2A"/>
                </a:solidFill>
                <a:latin typeface="Microsoft JhengHei" panose="020B0604030504040204" pitchFamily="34" charset="-120"/>
                <a:ea typeface="Microsoft JhengHei" panose="020B0604030504040204" pitchFamily="34" charset="-120"/>
              </a:rPr>
              <a:t>值得一提的</a:t>
            </a:r>
            <a:endParaRPr lang="zh-Hant" sz="3000" b="1" u="none" strike="noStrike" dirty="0">
              <a:solidFill>
                <a:srgbClr val="F28F2A"/>
              </a:solidFill>
              <a:latin typeface="Microsoft JhengHei" panose="020B0604030504040204" pitchFamily="34" charset="-120"/>
              <a:ea typeface="Microsoft JhengHei" panose="020B0604030504040204" pitchFamily="34" charset="-120"/>
            </a:endParaRPr>
          </a:p>
          <a:p>
            <a:pPr rtl="0">
              <a:lnSpc>
                <a:spcPct val="100000"/>
              </a:lnSpc>
            </a:pPr>
            <a:r>
              <a:rPr lang="zh-Hant" sz="5400" b="1" u="none" strike="noStrike" dirty="0">
                <a:latin typeface="Microsoft JhengHei" panose="020B0604030504040204" pitchFamily="34" charset="-120"/>
                <a:ea typeface="Microsoft JhengHei" panose="020B0604030504040204" pitchFamily="34" charset="-120"/>
              </a:rPr>
              <a:t>丹魄</a:t>
            </a:r>
          </a:p>
        </p:txBody>
      </p:sp>
      <p:cxnSp>
        <p:nvCxnSpPr>
          <p:cNvPr id="23" name="Straight Connector 22">
            <a:extLst>
              <a:ext uri="{FF2B5EF4-FFF2-40B4-BE49-F238E27FC236}">
                <a16:creationId xmlns:a16="http://schemas.microsoft.com/office/drawing/2014/main" id="{0C74EE81-DA49-A3B1-8C0D-A7EC2F62B08E}"/>
              </a:ext>
            </a:extLst>
          </p:cNvPr>
          <p:cNvCxnSpPr>
            <a:cxnSpLocks/>
          </p:cNvCxnSpPr>
          <p:nvPr/>
        </p:nvCxnSpPr>
        <p:spPr>
          <a:xfrm>
            <a:off x="6999890" y="4266145"/>
            <a:ext cx="211451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EC658E7-9C32-7990-31A2-C958B11BB52F}"/>
              </a:ext>
            </a:extLst>
          </p:cNvPr>
          <p:cNvCxnSpPr/>
          <p:nvPr/>
        </p:nvCxnSpPr>
        <p:spPr>
          <a:xfrm flipH="1" flipV="1">
            <a:off x="9114409" y="4266145"/>
            <a:ext cx="0" cy="3635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C4DC5A5-C25C-D3FE-A48F-7C44E8049023}"/>
              </a:ext>
            </a:extLst>
          </p:cNvPr>
          <p:cNvCxnSpPr/>
          <p:nvPr/>
        </p:nvCxnSpPr>
        <p:spPr>
          <a:xfrm>
            <a:off x="2828382" y="4404767"/>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object 58">
            <a:extLst>
              <a:ext uri="{FF2B5EF4-FFF2-40B4-BE49-F238E27FC236}">
                <a16:creationId xmlns:a16="http://schemas.microsoft.com/office/drawing/2014/main" id="{719A7A51-56CA-B031-BF8F-AD6E42028CF6}"/>
              </a:ext>
            </a:extLst>
          </p:cNvPr>
          <p:cNvSpPr txBox="1"/>
          <p:nvPr/>
        </p:nvSpPr>
        <p:spPr>
          <a:xfrm>
            <a:off x="1648533" y="4997096"/>
            <a:ext cx="2324033" cy="1312539"/>
          </a:xfrm>
          <a:prstGeom prst="rect">
            <a:avLst/>
          </a:prstGeom>
        </p:spPr>
        <p:txBody>
          <a:bodyPr vert="horz" wrap="square" lIns="0" tIns="17145" rIns="0" bIns="0" rtlCol="0" anchor="ctr" anchorCtr="0">
            <a:noAutofit/>
          </a:bodyPr>
          <a:lstStyle/>
          <a:p>
            <a:pPr algn="ctr" rtl="0">
              <a:spcBef>
                <a:spcPts val="150"/>
              </a:spcBef>
              <a:spcAft>
                <a:spcPts val="315"/>
              </a:spcAft>
              <a:buClr>
                <a:schemeClr val="accent4"/>
              </a:buClr>
            </a:pPr>
            <a:r>
              <a:rPr lang="zh-Hant" altLang="en-US" sz="1600" b="1" dirty="0">
                <a:latin typeface="Microsoft JhengHei" panose="020B0604030504040204" pitchFamily="34" charset="-120"/>
                <a:ea typeface="Microsoft JhengHei" panose="020B0604030504040204" pitchFamily="34" charset="-120"/>
                <a:cs typeface="Inter Display Medium"/>
              </a:rPr>
              <a:t>風格多樣，可塑性高</a:t>
            </a:r>
            <a:endParaRPr lang="zh-Hant" sz="1600" b="1" u="none" strike="noStrike" dirty="0">
              <a:latin typeface="Microsoft JhengHei" panose="020B0604030504040204" pitchFamily="34" charset="-120"/>
              <a:ea typeface="Microsoft JhengHei" panose="020B0604030504040204" pitchFamily="34" charset="-120"/>
              <a:cs typeface="Inter Display Medium"/>
            </a:endParaRPr>
          </a:p>
          <a:p>
            <a:pPr algn="ctr" rtl="0">
              <a:spcBef>
                <a:spcPts val="150"/>
              </a:spcBef>
              <a:spcAft>
                <a:spcPts val="315"/>
              </a:spcAft>
              <a:buClr>
                <a:schemeClr val="accent4"/>
              </a:buClr>
            </a:pPr>
            <a:r>
              <a:rPr lang="zh-Hant" sz="1600" u="none" strike="noStrike" dirty="0">
                <a:latin typeface="Neue Haas Grotesk Text Pro"/>
                <a:ea typeface="Microsoft JhengHei" panose="020B0604030504040204" pitchFamily="34" charset="-120"/>
                <a:cs typeface="Inter Display"/>
              </a:rPr>
              <a:t>喜好溫暖氣候，與歌海娜等品種混釀效果極佳。</a:t>
            </a:r>
          </a:p>
        </p:txBody>
      </p:sp>
      <p:cxnSp>
        <p:nvCxnSpPr>
          <p:cNvPr id="30" name="Straight Connector 29">
            <a:extLst>
              <a:ext uri="{FF2B5EF4-FFF2-40B4-BE49-F238E27FC236}">
                <a16:creationId xmlns:a16="http://schemas.microsoft.com/office/drawing/2014/main" id="{F82840E9-E11D-0998-D476-CE24C3EFBD99}"/>
              </a:ext>
            </a:extLst>
          </p:cNvPr>
          <p:cNvCxnSpPr/>
          <p:nvPr/>
        </p:nvCxnSpPr>
        <p:spPr>
          <a:xfrm flipH="1" flipV="1">
            <a:off x="2810550" y="4391555"/>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D4DD9B-7FEC-82F4-66FF-8650155E1F8C}"/>
              </a:ext>
            </a:extLst>
          </p:cNvPr>
          <p:cNvCxnSpPr/>
          <p:nvPr/>
        </p:nvCxnSpPr>
        <p:spPr>
          <a:xfrm flipH="1" flipV="1">
            <a:off x="3877508" y="4110555"/>
            <a:ext cx="0" cy="25577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DAEB6862-1040-77BA-BBAE-CB6DB308E8EC}"/>
              </a:ext>
            </a:extLst>
          </p:cNvPr>
          <p:cNvSpPr/>
          <p:nvPr/>
        </p:nvSpPr>
        <p:spPr>
          <a:xfrm>
            <a:off x="2926312" y="2251807"/>
            <a:ext cx="1791776" cy="179177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rtl="0">
              <a:spcBef>
                <a:spcPts val="217"/>
              </a:spcBef>
              <a:spcAft>
                <a:spcPts val="188"/>
              </a:spcAft>
            </a:pPr>
            <a:r>
              <a:rPr lang="zh-Hant" sz="1200" b="1" u="none" strike="noStrike" dirty="0">
                <a:solidFill>
                  <a:srgbClr val="601328"/>
                </a:solidFill>
                <a:latin typeface="Microsoft JhengHei" panose="020B0604030504040204" pitchFamily="34" charset="-120"/>
                <a:ea typeface="Microsoft JhengHei" panose="020B0604030504040204" pitchFamily="34" charset="-120"/>
              </a:rPr>
              <a:t>西班牙最受歡迎的品種。裡奧哈紅葡萄酒的組成部分</a:t>
            </a:r>
            <a:endParaRPr lang="en-AU" sz="1200" b="1" dirty="0">
              <a:solidFill>
                <a:schemeClr val="accent1"/>
              </a:solidFill>
              <a:effectLst/>
              <a:latin typeface="Microsoft JhengHei" panose="020B0604030504040204" pitchFamily="34" charset="-120"/>
              <a:ea typeface="Microsoft JhengHei" panose="020B0604030504040204" pitchFamily="34" charset="-120"/>
            </a:endParaRPr>
          </a:p>
        </p:txBody>
      </p:sp>
      <p:sp>
        <p:nvSpPr>
          <p:cNvPr id="8" name="object 58">
            <a:extLst>
              <a:ext uri="{FF2B5EF4-FFF2-40B4-BE49-F238E27FC236}">
                <a16:creationId xmlns:a16="http://schemas.microsoft.com/office/drawing/2014/main" id="{6BB829F8-8257-ABFB-D12F-F0C1B14B9995}"/>
              </a:ext>
            </a:extLst>
          </p:cNvPr>
          <p:cNvSpPr txBox="1"/>
          <p:nvPr/>
        </p:nvSpPr>
        <p:spPr>
          <a:xfrm>
            <a:off x="7446708" y="4760387"/>
            <a:ext cx="3198170" cy="873724"/>
          </a:xfrm>
          <a:prstGeom prst="rect">
            <a:avLst/>
          </a:prstGeom>
        </p:spPr>
        <p:txBody>
          <a:bodyPr vert="horz" wrap="square" lIns="0" tIns="17145" rIns="0" bIns="0" rtlCol="0" anchor="ctr" anchorCtr="0">
            <a:noAutofit/>
          </a:bodyPr>
          <a:lstStyle/>
          <a:p>
            <a:pPr algn="ctr" rtl="0">
              <a:spcBef>
                <a:spcPts val="150"/>
              </a:spcBef>
              <a:spcAft>
                <a:spcPts val="315"/>
              </a:spcAft>
              <a:buClr>
                <a:schemeClr val="accent4"/>
              </a:buClr>
            </a:pPr>
            <a:r>
              <a:rPr lang="zh-Hant" sz="1600" u="none" strike="noStrike" dirty="0">
                <a:latin typeface="Microsoft JhengHei" panose="020B0604030504040204" pitchFamily="34" charset="-120"/>
                <a:ea typeface="Microsoft JhengHei" panose="020B0604030504040204" pitchFamily="34" charset="-120"/>
                <a:cs typeface="Inter Display Medium"/>
              </a:rPr>
              <a:t>澳洲溫暖氣候下生產的丹魄葡萄酒通常酒體飽滿，色澤濃鬱，帶有黑莓和香料的風味，酸度平衡。</a:t>
            </a:r>
            <a:endParaRPr lang="en-AU" sz="1600" dirty="0">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70807807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58">
            <a:extLst>
              <a:ext uri="{FF2B5EF4-FFF2-40B4-BE49-F238E27FC236}">
                <a16:creationId xmlns:a16="http://schemas.microsoft.com/office/drawing/2014/main" id="{0CE4ADEA-0858-AEA7-1896-CEE85700FBD5}"/>
              </a:ext>
            </a:extLst>
          </p:cNvPr>
          <p:cNvSpPr txBox="1"/>
          <p:nvPr/>
        </p:nvSpPr>
        <p:spPr>
          <a:xfrm>
            <a:off x="7252777" y="1335167"/>
            <a:ext cx="3547559" cy="1316594"/>
          </a:xfrm>
          <a:prstGeom prst="rect">
            <a:avLst/>
          </a:prstGeom>
        </p:spPr>
        <p:txBody>
          <a:bodyPr vert="horz" wrap="square" lIns="0" tIns="17145" rIns="0" bIns="0" rtlCol="0" anchor="b" anchorCtr="0">
            <a:noAutofit/>
          </a:bodyPr>
          <a:lstStyle/>
          <a:p>
            <a:pPr rtl="0">
              <a:spcBef>
                <a:spcPts val="158"/>
              </a:spcBef>
              <a:spcAft>
                <a:spcPts val="638"/>
              </a:spcAft>
            </a:pPr>
            <a:r>
              <a:rPr lang="zh-Hant" sz="2800" b="1" u="none" strike="noStrike" dirty="0">
                <a:solidFill>
                  <a:srgbClr val="55D8BF"/>
                </a:solidFill>
                <a:latin typeface="Microsoft JhengHei" panose="020B0604030504040204" pitchFamily="34" charset="-120"/>
                <a:ea typeface="Microsoft JhengHei" panose="020B0604030504040204" pitchFamily="34" charset="-120"/>
                <a:cs typeface="Inter Display"/>
              </a:rPr>
              <a:t>這使得它與南澳大利亞、維多利亞和新南威爾斯非常契合。</a:t>
            </a:r>
            <a:endParaRPr lang="en-AU" sz="2800" b="1" dirty="0">
              <a:solidFill>
                <a:schemeClr val="accent3"/>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56" r="56"/>
          <a:stretch>
            <a:fillRect/>
          </a:stretch>
        </p:blipFill>
        <p:spPr>
          <a:xfrm>
            <a:off x="5114743"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79640" y="3919995"/>
            <a:ext cx="4652237" cy="90345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TOURIGA</a:t>
            </a:r>
          </a:p>
          <a:p>
            <a:pPr algn="ctr" defTabSz="914453" rtl="0">
              <a:lnSpc>
                <a:spcPct val="80000"/>
              </a:lnSpc>
              <a:spcBef>
                <a:spcPct val="0"/>
              </a:spcBef>
            </a:pPr>
            <a:r>
              <a:rPr lang="en-AU" altLang="zh-Hant" sz="3600" b="1" dirty="0">
                <a:solidFill>
                  <a:srgbClr val="FFFFFF"/>
                </a:solidFill>
                <a:latin typeface="Neue Haas Grotesk Text Pro"/>
                <a:ea typeface="Microsoft JhengHei" panose="020B0604030504040204" pitchFamily="34" charset="-120"/>
                <a:cs typeface="Inter Display"/>
              </a:rPr>
              <a:t>NACIONAL</a:t>
            </a:r>
            <a:endParaRPr lang="zh-Hant" sz="3600" b="1" u="none" strike="noStrike" dirty="0">
              <a:solidFill>
                <a:srgbClr val="FFFFFF"/>
              </a:solidFill>
              <a:latin typeface="Neue Haas Grotesk Text Pro"/>
              <a:ea typeface="Microsoft JhengHei" panose="020B0604030504040204" pitchFamily="34" charset="-120"/>
              <a:cs typeface="Inter Display"/>
            </a:endParaRPr>
          </a:p>
        </p:txBody>
      </p:sp>
      <p:sp>
        <p:nvSpPr>
          <p:cNvPr id="33" name="object 58">
            <a:extLst>
              <a:ext uri="{FF2B5EF4-FFF2-40B4-BE49-F238E27FC236}">
                <a16:creationId xmlns:a16="http://schemas.microsoft.com/office/drawing/2014/main" id="{002B460F-DDD6-EBD1-D611-9DECC3EEF3E2}"/>
              </a:ext>
            </a:extLst>
          </p:cNvPr>
          <p:cNvSpPr txBox="1"/>
          <p:nvPr/>
        </p:nvSpPr>
        <p:spPr>
          <a:xfrm>
            <a:off x="1741208" y="5146294"/>
            <a:ext cx="1947899" cy="1066318"/>
          </a:xfrm>
          <a:prstGeom prst="rect">
            <a:avLst/>
          </a:prstGeom>
        </p:spPr>
        <p:txBody>
          <a:bodyPr vert="horz" wrap="square" lIns="0" tIns="17145" rIns="0" bIns="0" rtlCol="0" anchor="t" anchorCtr="0">
            <a:noAutofit/>
          </a:bodyPr>
          <a:lstStyle/>
          <a:p>
            <a:pPr rtl="0">
              <a:spcBef>
                <a:spcPts val="150"/>
              </a:spcBef>
              <a:spcAft>
                <a:spcPts val="315"/>
              </a:spcAft>
            </a:pPr>
            <a:r>
              <a:rPr lang="zh-Hant" sz="1600" b="1" u="none" strike="noStrike" dirty="0">
                <a:latin typeface="Microsoft JhengHei" panose="020B0604030504040204" pitchFamily="34" charset="-120"/>
                <a:ea typeface="Microsoft JhengHei" panose="020B0604030504040204" pitchFamily="34" charset="-120"/>
                <a:cs typeface="Inter Display Medium"/>
              </a:rPr>
              <a:t>所生產的葡萄酒</a:t>
            </a:r>
          </a:p>
          <a:p>
            <a:pPr rtl="0">
              <a:spcBef>
                <a:spcPts val="150"/>
              </a:spcBef>
              <a:spcAft>
                <a:spcPts val="315"/>
              </a:spcAft>
            </a:pPr>
            <a:r>
              <a:rPr lang="zh-Hant" sz="1600" u="none" strike="noStrike" dirty="0">
                <a:latin typeface="Neue Haas Grotesk Text Pro"/>
                <a:ea typeface="Microsoft JhengHei" panose="020B0604030504040204" pitchFamily="34" charset="-120"/>
                <a:cs typeface="Inter Display"/>
              </a:rPr>
              <a:t>色彩深邃，口感濃鬱強勁，帶有淡淡的香料味和清爽的酸度。</a:t>
            </a:r>
          </a:p>
        </p:txBody>
      </p:sp>
      <p:sp>
        <p:nvSpPr>
          <p:cNvPr id="7" name="Title 1">
            <a:extLst>
              <a:ext uri="{FF2B5EF4-FFF2-40B4-BE49-F238E27FC236}">
                <a16:creationId xmlns:a16="http://schemas.microsoft.com/office/drawing/2014/main" id="{4430D56F-8AE4-355D-B66D-34F3CD405543}"/>
              </a:ext>
            </a:extLst>
          </p:cNvPr>
          <p:cNvSpPr txBox="1"/>
          <p:nvPr/>
        </p:nvSpPr>
        <p:spPr>
          <a:xfrm>
            <a:off x="529493" y="374808"/>
            <a:ext cx="5685593"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3000" b="1" u="none" strike="noStrike" dirty="0">
                <a:solidFill>
                  <a:srgbClr val="55D8BF"/>
                </a:solidFill>
                <a:latin typeface="Microsoft JhengHei" panose="020B0604030504040204" pitchFamily="34" charset="-120"/>
                <a:ea typeface="Microsoft JhengHei" panose="020B0604030504040204" pitchFamily="34" charset="-120"/>
              </a:rPr>
              <a:t>值得一提的</a:t>
            </a:r>
            <a:endParaRPr lang="zh-Hant" sz="3000" b="1" u="none" strike="noStrike" dirty="0">
              <a:solidFill>
                <a:srgbClr val="55D8BF"/>
              </a:solidFill>
              <a:latin typeface="Microsoft JhengHei" panose="020B0604030504040204" pitchFamily="34" charset="-120"/>
              <a:ea typeface="Microsoft JhengHei" panose="020B0604030504040204" pitchFamily="34" charset="-120"/>
            </a:endParaRPr>
          </a:p>
          <a:p>
            <a:pPr rtl="0">
              <a:lnSpc>
                <a:spcPct val="100000"/>
              </a:lnSpc>
            </a:pPr>
            <a:r>
              <a:rPr lang="zh-Hant" altLang="en-US" sz="5400" b="1" u="none" strike="noStrike" dirty="0">
                <a:solidFill>
                  <a:srgbClr val="173F34"/>
                </a:solidFill>
                <a:latin typeface="Microsoft JhengHei" panose="020B0604030504040204" pitchFamily="34" charset="-120"/>
                <a:ea typeface="Microsoft JhengHei" panose="020B0604030504040204" pitchFamily="34" charset="-120"/>
              </a:rPr>
              <a:t>杜麗佳</a:t>
            </a:r>
            <a:endParaRPr lang="zh-Hant" sz="5400" b="1" u="none" strike="noStrike" dirty="0">
              <a:solidFill>
                <a:srgbClr val="173F34"/>
              </a:solidFill>
              <a:latin typeface="Microsoft JhengHei" panose="020B0604030504040204" pitchFamily="34" charset="-120"/>
              <a:ea typeface="Microsoft JhengHei" panose="020B0604030504040204" pitchFamily="34" charset="-120"/>
            </a:endParaRPr>
          </a:p>
        </p:txBody>
      </p:sp>
      <p:sp>
        <p:nvSpPr>
          <p:cNvPr id="12" name="object 58">
            <a:extLst>
              <a:ext uri="{FF2B5EF4-FFF2-40B4-BE49-F238E27FC236}">
                <a16:creationId xmlns:a16="http://schemas.microsoft.com/office/drawing/2014/main" id="{BAA21900-93B1-F66E-E62B-769B3CD92C67}"/>
              </a:ext>
            </a:extLst>
          </p:cNvPr>
          <p:cNvSpPr txBox="1"/>
          <p:nvPr/>
        </p:nvSpPr>
        <p:spPr>
          <a:xfrm>
            <a:off x="7751482" y="4034675"/>
            <a:ext cx="3261899" cy="1248419"/>
          </a:xfrm>
          <a:prstGeom prst="rect">
            <a:avLst/>
          </a:prstGeom>
          <a:solidFill>
            <a:schemeClr val="accent6"/>
          </a:solidFill>
        </p:spPr>
        <p:txBody>
          <a:bodyPr vert="horz" wrap="square" lIns="0" tIns="17145" rIns="0" bIns="0" rtlCol="0" anchor="b" anchorCtr="0">
            <a:noAutofit/>
          </a:bodyPr>
          <a:lstStyle/>
          <a:p>
            <a:pPr algn="ctr" rtl="0">
              <a:spcBef>
                <a:spcPts val="158"/>
              </a:spcBef>
              <a:spcAft>
                <a:spcPts val="638"/>
              </a:spcAft>
            </a:pPr>
            <a:r>
              <a:rPr lang="zh-Hant" sz="1600" u="none" strike="noStrike" dirty="0">
                <a:solidFill>
                  <a:srgbClr val="173F34"/>
                </a:solidFill>
                <a:latin typeface="Neue Haas Grotesk Text Pro"/>
                <a:ea typeface="Microsoft JhengHei" panose="020B0604030504040204" pitchFamily="34" charset="-120"/>
                <a:cs typeface="Inter Display"/>
              </a:rPr>
              <a:t>杜麗佳（Touriga Nacional）在澳洲的前景一片光明，無論是作為單一品種葡萄酒還是混釀葡萄酒，尤其是與丹魄（Tempranillo）混釀。</a:t>
            </a:r>
          </a:p>
        </p:txBody>
      </p:sp>
      <p:cxnSp>
        <p:nvCxnSpPr>
          <p:cNvPr id="15" name="Straight Connector 14">
            <a:extLst>
              <a:ext uri="{FF2B5EF4-FFF2-40B4-BE49-F238E27FC236}">
                <a16:creationId xmlns:a16="http://schemas.microsoft.com/office/drawing/2014/main" id="{84CC4DA6-AB4A-0986-49DD-E0F88893F198}"/>
              </a:ext>
            </a:extLst>
          </p:cNvPr>
          <p:cNvCxnSpPr>
            <a:cxnSpLocks/>
          </p:cNvCxnSpPr>
          <p:nvPr/>
        </p:nvCxnSpPr>
        <p:spPr>
          <a:xfrm flipV="1">
            <a:off x="3689107" y="5359791"/>
            <a:ext cx="1916868" cy="790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72019A37-4D77-63BF-F4B4-E355ECE188F6}"/>
              </a:ext>
            </a:extLst>
          </p:cNvPr>
          <p:cNvSpPr/>
          <p:nvPr/>
        </p:nvSpPr>
        <p:spPr>
          <a:xfrm>
            <a:off x="3131431" y="2719111"/>
            <a:ext cx="1791776" cy="179177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rtl="0">
              <a:spcBef>
                <a:spcPts val="217"/>
              </a:spcBef>
              <a:spcAft>
                <a:spcPts val="188"/>
              </a:spcAft>
            </a:pPr>
            <a:r>
              <a:rPr lang="zh-Hant" sz="1400" b="1" u="none" strike="noStrike" dirty="0">
                <a:solidFill>
                  <a:srgbClr val="173F34"/>
                </a:solidFill>
                <a:latin typeface="Microsoft JhengHei" panose="020B0604030504040204" pitchFamily="34" charset="-120"/>
                <a:ea typeface="Microsoft JhengHei" panose="020B0604030504040204" pitchFamily="34" charset="-120"/>
              </a:rPr>
              <a:t>最耐熱的品種之一</a:t>
            </a:r>
            <a:endParaRPr lang="en-AU" sz="1400" b="1" dirty="0">
              <a:solidFill>
                <a:schemeClr val="accent2"/>
              </a:solidFill>
              <a:effectLst/>
              <a:latin typeface="Microsoft JhengHei" panose="020B0604030504040204" pitchFamily="34" charset="-120"/>
              <a:ea typeface="Microsoft JhengHei" panose="020B0604030504040204" pitchFamily="34" charset="-120"/>
            </a:endParaRPr>
          </a:p>
        </p:txBody>
      </p:sp>
      <p:cxnSp>
        <p:nvCxnSpPr>
          <p:cNvPr id="5" name="Straight Connector 4">
            <a:extLst>
              <a:ext uri="{FF2B5EF4-FFF2-40B4-BE49-F238E27FC236}">
                <a16:creationId xmlns:a16="http://schemas.microsoft.com/office/drawing/2014/main" id="{2EF7FFB9-0E67-B08B-F78D-4EF35EFFFAE7}"/>
              </a:ext>
            </a:extLst>
          </p:cNvPr>
          <p:cNvCxnSpPr>
            <a:cxnSpLocks/>
          </p:cNvCxnSpPr>
          <p:nvPr/>
        </p:nvCxnSpPr>
        <p:spPr>
          <a:xfrm>
            <a:off x="6829865" y="4740813"/>
            <a:ext cx="7244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837126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18682F-A693-3351-904B-39D80198C2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76232F-1C99-6E7F-5096-A5CE26D5BA3D}"/>
              </a:ext>
            </a:extLst>
          </p:cNvPr>
          <p:cNvSpPr txBox="1"/>
          <p:nvPr/>
        </p:nvSpPr>
        <p:spPr>
          <a:xfrm>
            <a:off x="7005778" y="2660536"/>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巴貝拉</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佳美</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杜里夫</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仙粉黛</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白皮諾</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品麗珠</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阿爾巴利諾</a:t>
            </a:r>
            <a:endParaRPr lang="en-AU" sz="1600" dirty="0">
              <a:solidFill>
                <a:schemeClr val="bg1"/>
              </a:solidFill>
              <a:effectLst/>
              <a:latin typeface="Neue Haas Grotesk Text Pro" panose="020B0504020202020204" pitchFamily="34" charset="77"/>
              <a:ea typeface="Microsoft JhengHei" panose="020B0604030504040204" pitchFamily="34" charset="-120"/>
            </a:endParaRPr>
          </a:p>
        </p:txBody>
      </p:sp>
      <p:pic>
        <p:nvPicPr>
          <p:cNvPr id="3" name="Picture 2">
            <a:extLst>
              <a:ext uri="{FF2B5EF4-FFF2-40B4-BE49-F238E27FC236}">
                <a16:creationId xmlns:a16="http://schemas.microsoft.com/office/drawing/2014/main" id="{7B71F772-3543-89C9-982B-362B1E626E8D}"/>
              </a:ext>
            </a:extLst>
          </p:cNvPr>
          <p:cNvPicPr>
            <a:picLocks noChangeAspect="1"/>
          </p:cNvPicPr>
          <p:nvPr/>
        </p:nvPicPr>
        <p:blipFill>
          <a:blip r:embed="rId3"/>
          <a:srcRect l="12845" t="18363" r="18420" b="13806"/>
          <a:stretch>
            <a:fillRect/>
          </a:stretch>
        </p:blipFill>
        <p:spPr>
          <a:xfrm>
            <a:off x="0" y="2708366"/>
            <a:ext cx="6096000" cy="4149634"/>
          </a:xfrm>
          <a:prstGeom prst="rect">
            <a:avLst/>
          </a:prstGeom>
        </p:spPr>
      </p:pic>
      <p:sp>
        <p:nvSpPr>
          <p:cNvPr id="10" name="Title 2">
            <a:extLst>
              <a:ext uri="{FF2B5EF4-FFF2-40B4-BE49-F238E27FC236}">
                <a16:creationId xmlns:a16="http://schemas.microsoft.com/office/drawing/2014/main" id="{5AED4AE6-21DE-0555-D4D0-1A92A59572AA}"/>
              </a:ext>
            </a:extLst>
          </p:cNvPr>
          <p:cNvSpPr txBox="1"/>
          <p:nvPr/>
        </p:nvSpPr>
        <p:spPr>
          <a:xfrm>
            <a:off x="619760" y="368300"/>
            <a:ext cx="8088142"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400" b="1" u="none" strike="noStrike" dirty="0">
                <a:solidFill>
                  <a:srgbClr val="FDBCA0"/>
                </a:solidFill>
                <a:latin typeface="Neue Haas Grotesk Text Pro"/>
                <a:ea typeface="Microsoft JhengHei" panose="020B0604030504040204" pitchFamily="34" charset="-120"/>
              </a:rPr>
              <a:t>其他在全國各地葡萄園中逐漸流行的</a:t>
            </a:r>
            <a:r>
              <a:rPr lang="zh-Hant" sz="5400" b="1" u="none" strike="noStrike" dirty="0">
                <a:latin typeface="Neue Haas Grotesk Text Pro"/>
                <a:ea typeface="Microsoft JhengHei" panose="020B0604030504040204" pitchFamily="34" charset="-120"/>
              </a:rPr>
              <a:t>品種包括：</a:t>
            </a:r>
          </a:p>
        </p:txBody>
      </p:sp>
    </p:spTree>
    <p:extLst>
      <p:ext uri="{BB962C8B-B14F-4D97-AF65-F5344CB8AC3E}">
        <p14:creationId xmlns:p14="http://schemas.microsoft.com/office/powerpoint/2010/main" val="277499377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18682F-A693-3351-904B-39D80198C2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76232F-1C99-6E7F-5096-A5CE26D5BA3D}"/>
              </a:ext>
            </a:extLst>
          </p:cNvPr>
          <p:cNvSpPr txBox="1"/>
          <p:nvPr/>
        </p:nvSpPr>
        <p:spPr>
          <a:xfrm>
            <a:off x="6959600" y="3536477"/>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217"/>
              </a:spcBef>
              <a:spcAft>
                <a:spcPts val="315"/>
              </a:spcAft>
              <a:buClr>
                <a:schemeClr val="accent3"/>
              </a:buClr>
            </a:pPr>
            <a:r>
              <a:rPr lang="zh-Hant" sz="1600" u="none" strike="noStrike" dirty="0">
                <a:solidFill>
                  <a:srgbClr val="FFFFFF"/>
                </a:solidFill>
                <a:latin typeface="Neue Haas Grotesk Text Pro"/>
                <a:ea typeface="Microsoft JhengHei" panose="020B0604030504040204" pitchFamily="34" charset="-120"/>
              </a:rPr>
              <a:t>澳洲的葡萄酒釀造社群由才華橫溢的種植者和生產商組成，他們熱衷於在運用現代技術的同時展現創造力。隨著新品種葡萄的普及——以及挑剔的消費者對新品種葡萄的需求日益增長——澳洲葡萄酒產業將繼續提供種類繁多、品質卓越的優質葡萄酒。</a:t>
            </a:r>
          </a:p>
        </p:txBody>
      </p:sp>
      <p:pic>
        <p:nvPicPr>
          <p:cNvPr id="3" name="Picture 2">
            <a:extLst>
              <a:ext uri="{FF2B5EF4-FFF2-40B4-BE49-F238E27FC236}">
                <a16:creationId xmlns:a16="http://schemas.microsoft.com/office/drawing/2014/main" id="{7B71F772-3543-89C9-982B-362B1E626E8D}"/>
              </a:ext>
            </a:extLst>
          </p:cNvPr>
          <p:cNvPicPr>
            <a:picLocks noChangeAspect="1"/>
          </p:cNvPicPr>
          <p:nvPr/>
        </p:nvPicPr>
        <p:blipFill>
          <a:blip r:embed="rId3"/>
          <a:srcRect l="22862" r="16831"/>
          <a:stretch>
            <a:fillRect/>
          </a:stretch>
        </p:blipFill>
        <p:spPr>
          <a:xfrm>
            <a:off x="0" y="0"/>
            <a:ext cx="6096000" cy="6858000"/>
          </a:xfrm>
          <a:prstGeom prst="rect">
            <a:avLst/>
          </a:prstGeom>
        </p:spPr>
      </p:pic>
      <p:sp>
        <p:nvSpPr>
          <p:cNvPr id="5" name="Title 2">
            <a:extLst>
              <a:ext uri="{FF2B5EF4-FFF2-40B4-BE49-F238E27FC236}">
                <a16:creationId xmlns:a16="http://schemas.microsoft.com/office/drawing/2014/main" id="{30256A13-A050-39BF-253B-5101F4526595}"/>
              </a:ext>
            </a:extLst>
          </p:cNvPr>
          <p:cNvSpPr txBox="1"/>
          <p:nvPr/>
        </p:nvSpPr>
        <p:spPr>
          <a:xfrm>
            <a:off x="6959599" y="368300"/>
            <a:ext cx="3640407"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400" b="1" u="none" strike="noStrike" dirty="0">
                <a:solidFill>
                  <a:srgbClr val="B2D8BE"/>
                </a:solidFill>
                <a:latin typeface="Neue Haas Grotesk Text Pro"/>
                <a:ea typeface="Microsoft JhengHei" panose="020B0604030504040204" pitchFamily="34" charset="-120"/>
              </a:rPr>
              <a:t>未來充滿</a:t>
            </a:r>
            <a:endParaRPr lang="en-AU" altLang="zh-Hant" sz="5400" b="1" u="none" strike="noStrike" dirty="0">
              <a:solidFill>
                <a:srgbClr val="B2D8BE"/>
              </a:solidFill>
              <a:latin typeface="Neue Haas Grotesk Text Pro"/>
              <a:ea typeface="Microsoft JhengHei" panose="020B0604030504040204" pitchFamily="34" charset="-120"/>
            </a:endParaRPr>
          </a:p>
          <a:p>
            <a:pPr rtl="0"/>
            <a:r>
              <a:rPr lang="zh-Hant" sz="5400" b="1" u="none" strike="noStrike" dirty="0">
                <a:solidFill>
                  <a:srgbClr val="55D8BF"/>
                </a:solidFill>
                <a:latin typeface="Neue Haas Grotesk Text Pro"/>
                <a:ea typeface="Microsoft JhengHei" panose="020B0604030504040204" pitchFamily="34" charset="-120"/>
              </a:rPr>
              <a:t>新品種葡萄</a:t>
            </a:r>
          </a:p>
        </p:txBody>
      </p:sp>
    </p:spTree>
    <p:extLst>
      <p:ext uri="{BB962C8B-B14F-4D97-AF65-F5344CB8AC3E}">
        <p14:creationId xmlns:p14="http://schemas.microsoft.com/office/powerpoint/2010/main" val="427971675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srcRect t="7805" b="7805"/>
          <a:stretch>
            <a:fillRect/>
          </a:stretch>
        </p:blipFill>
        <p:spPr>
          <a:xfrm>
            <a:off x="0" y="0"/>
            <a:ext cx="12189898" cy="6858000"/>
          </a:xfrm>
          <a:prstGeom prst="rect">
            <a:avLst/>
          </a:prstGeom>
        </p:spPr>
      </p:pic>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solidFill>
                <a:schemeClr val="accent5"/>
              </a:solidFill>
            </a:endParaRPr>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
        <p:nvSpPr>
          <p:cNvPr id="5" name="object 2">
            <a:extLst>
              <a:ext uri="{FF2B5EF4-FFF2-40B4-BE49-F238E27FC236}">
                <a16:creationId xmlns:a16="http://schemas.microsoft.com/office/drawing/2014/main" id="{80667AC3-411D-6114-7F35-C16E20DA4D7D}"/>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C65C6-0366-27FD-B1B8-00C4880C6D73}"/>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FBA8E096-4141-1BD2-7E6D-A5C6B802CB1E}"/>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C0CE6DF4-E65D-2DD5-5630-2988038B6E01}"/>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93369568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noAutofit/>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rtl="0">
              <a:spcBef>
                <a:spcPts val="816"/>
              </a:spcBef>
              <a:buClr>
                <a:schemeClr val="accent3"/>
              </a:buClr>
              <a:buFont typeface="Arial" panose="020B0604020202020204" pitchFamily="34" charset="0"/>
              <a:buChar char="•"/>
              <a:defRPr/>
            </a:pPr>
            <a:r>
              <a:rPr lang="zh-Hant" sz="1600" u="none" strike="noStrike" dirty="0">
                <a:solidFill>
                  <a:srgbClr val="FFFFFF"/>
                </a:solidFill>
                <a:latin typeface="Neue Haas Grotesk Text Pro"/>
                <a:ea typeface="Microsoft JhengHei" panose="020B0604030504040204" pitchFamily="34" charset="-120"/>
                <a:cs typeface="Inter Display"/>
              </a:rPr>
              <a:t>澳洲擁有世界上最多元化的葡萄酒產區之一，65個葡萄酒產區種植超過150種不同的葡萄品種。</a:t>
            </a:r>
          </a:p>
          <a:p>
            <a:pPr rtl="0">
              <a:spcBef>
                <a:spcPts val="816"/>
              </a:spcBef>
              <a:buClr>
                <a:schemeClr val="accent3"/>
              </a:buClr>
              <a:buFont typeface="Arial" panose="020B0604020202020204" pitchFamily="34" charset="0"/>
              <a:buChar char="•"/>
              <a:defRPr/>
            </a:pPr>
            <a:r>
              <a:rPr lang="zh-Hant" sz="1600" u="none" strike="noStrike" dirty="0">
                <a:solidFill>
                  <a:srgbClr val="FFFFFF"/>
                </a:solidFill>
                <a:latin typeface="Neue Haas Grotesk Text Pro"/>
                <a:ea typeface="Microsoft JhengHei" panose="020B0604030504040204" pitchFamily="34" charset="-120"/>
                <a:cs typeface="Inter Display"/>
              </a:rPr>
              <a:t>澳洲葡萄酒社群以其創造力和勇於嘗試的精神而聞名。</a:t>
            </a:r>
          </a:p>
          <a:p>
            <a:pPr rtl="0">
              <a:spcBef>
                <a:spcPts val="816"/>
              </a:spcBef>
              <a:buClr>
                <a:schemeClr val="accent3"/>
              </a:buClr>
              <a:buFont typeface="Arial" panose="020B0604020202020204" pitchFamily="34" charset="0"/>
              <a:buChar char="•"/>
              <a:defRPr/>
            </a:pPr>
            <a:r>
              <a:rPr lang="zh-Hant" sz="1600" u="none" strike="noStrike" dirty="0">
                <a:solidFill>
                  <a:srgbClr val="FFFFFF"/>
                </a:solidFill>
                <a:latin typeface="Neue Haas Grotesk Text Pro"/>
                <a:ea typeface="Microsoft JhengHei" panose="020B0604030504040204" pitchFamily="34" charset="-120"/>
                <a:cs typeface="Inter Display"/>
              </a:rPr>
              <a:t>澳洲葡萄酒真實地展現了釀酒師的匠心以及這片土地上多樣的土壤和氣候。</a:t>
            </a:r>
          </a:p>
          <a:p>
            <a:pPr rtl="0">
              <a:spcBef>
                <a:spcPts val="816"/>
              </a:spcBef>
              <a:buClr>
                <a:schemeClr val="accent3"/>
              </a:buClr>
              <a:buFont typeface="Arial" panose="020B0604020202020204" pitchFamily="34" charset="0"/>
              <a:buChar char="•"/>
              <a:defRPr/>
            </a:pPr>
            <a:r>
              <a:rPr lang="zh-Hant" sz="1600" u="none" strike="noStrike" dirty="0">
                <a:solidFill>
                  <a:srgbClr val="FFFFFF"/>
                </a:solidFill>
                <a:latin typeface="Neue Haas Grotesk Text Pro"/>
                <a:ea typeface="Microsoft JhengHei" panose="020B0604030504040204" pitchFamily="34" charset="-120"/>
                <a:cs typeface="Inter Display"/>
              </a:rPr>
              <a:t>澳洲擁有技藝精湛的釀酒師群體，他們釀造的優質葡萄酒躋身世界頂級佳釀之列。</a:t>
            </a: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788634"/>
          </a:xfrm>
          <a:prstGeom prst="rect">
            <a:avLst/>
          </a:prstGeom>
        </p:spPr>
        <p:txBody>
          <a:bodyPr vert="horz" wrap="square" lIns="0" tIns="11521" rIns="0" bIns="0" rtlCol="0">
            <a:noAutofit/>
          </a:bodyPr>
          <a:lstStyle/>
          <a:p>
            <a:pPr defTabSz="829587" rtl="0">
              <a:lnSpc>
                <a:spcPct val="83000"/>
              </a:lnSpc>
              <a:tabLst>
                <a:tab pos="1156236" algn="l"/>
              </a:tabLst>
              <a:defRPr/>
            </a:pPr>
            <a:r>
              <a:rPr lang="zh-Hant" sz="5400" b="1" u="none" strike="noStrike" dirty="0">
                <a:solidFill>
                  <a:srgbClr val="B2D8BE"/>
                </a:solidFill>
                <a:latin typeface="Neue Haas Grotesk Text Pro"/>
                <a:ea typeface="Microsoft JhengHei" panose="020B0604030504040204" pitchFamily="34" charset="-120"/>
                <a:cs typeface="Inter Display"/>
              </a:rPr>
              <a:t>來自純淨土地</a:t>
            </a: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p>
            <a:pPr defTabSz="829587" rtl="0">
              <a:defRPr/>
            </a:pPr>
            <a:r>
              <a:rPr lang="zh-Hant" sz="2800" b="1" u="none" strike="noStrike" dirty="0">
                <a:solidFill>
                  <a:srgbClr val="FFFFFF"/>
                </a:solidFill>
                <a:latin typeface="Neue Haas Grotesk Text Pro"/>
                <a:ea typeface="Microsoft JhengHei" panose="020B0604030504040204" pitchFamily="34" charset="-120"/>
                <a:cs typeface="Inter Display"/>
              </a:rPr>
              <a:t>釀造獨特佳釀</a:t>
            </a:r>
          </a:p>
        </p:txBody>
      </p:sp>
    </p:spTree>
    <p:extLst>
      <p:ext uri="{BB962C8B-B14F-4D97-AF65-F5344CB8AC3E}">
        <p14:creationId xmlns:p14="http://schemas.microsoft.com/office/powerpoint/2010/main" val="35405524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C790B05-016E-097B-1BF8-33F31183D0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A23759B-B672-FE5B-0F47-47F16996EB17}"/>
              </a:ext>
            </a:extLst>
          </p:cNvPr>
          <p:cNvSpPr txBox="1"/>
          <p:nvPr/>
        </p:nvSpPr>
        <p:spPr>
          <a:xfrm>
            <a:off x="6959600" y="3821152"/>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217"/>
              </a:spcBef>
              <a:spcAft>
                <a:spcPts val="315"/>
              </a:spcAft>
              <a:buClr>
                <a:schemeClr val="accent3"/>
              </a:buClr>
              <a:buNone/>
            </a:pPr>
            <a:r>
              <a:rPr lang="zh-Hant" sz="1600" u="none" strike="noStrike" dirty="0">
                <a:solidFill>
                  <a:srgbClr val="FFFFFF"/>
                </a:solidFill>
                <a:latin typeface="Neue Haas Grotesk Text Pro"/>
                <a:ea typeface="Microsoft JhengHei" panose="020B0604030504040204" pitchFamily="34" charset="-120"/>
              </a:rPr>
              <a:t>澳洲在 65 個葡萄酒產區種植 150 多種不同的葡萄品種，我們對適合我們生活方式和溫暖氣候的「另類」品種也充滿熱情。我們的想像和好奇心促成了許多南地中海品種的成功，而且由於這些替代葡萄非常適合在澳洲種植，每年都有新的品種湧現。</a:t>
            </a:r>
          </a:p>
        </p:txBody>
      </p:sp>
      <p:pic>
        <p:nvPicPr>
          <p:cNvPr id="3" name="Picture 2">
            <a:extLst>
              <a:ext uri="{FF2B5EF4-FFF2-40B4-BE49-F238E27FC236}">
                <a16:creationId xmlns:a16="http://schemas.microsoft.com/office/drawing/2014/main" id="{EE4B495A-4307-1B27-8155-7B85C2B86DB4}"/>
              </a:ext>
            </a:extLst>
          </p:cNvPr>
          <p:cNvPicPr>
            <a:picLocks noChangeAspect="1"/>
          </p:cNvPicPr>
          <p:nvPr/>
        </p:nvPicPr>
        <p:blipFill>
          <a:blip r:embed="rId3"/>
          <a:srcRect l="24964" r="21607"/>
          <a:stretch>
            <a:fillRect/>
          </a:stretch>
        </p:blipFill>
        <p:spPr>
          <a:xfrm>
            <a:off x="0" y="0"/>
            <a:ext cx="5854264" cy="6858000"/>
          </a:xfrm>
          <a:prstGeom prst="rect">
            <a:avLst/>
          </a:prstGeom>
        </p:spPr>
      </p:pic>
      <p:sp>
        <p:nvSpPr>
          <p:cNvPr id="10" name="Title 2">
            <a:extLst>
              <a:ext uri="{FF2B5EF4-FFF2-40B4-BE49-F238E27FC236}">
                <a16:creationId xmlns:a16="http://schemas.microsoft.com/office/drawing/2014/main" id="{EF73351D-851D-5DD6-DCA2-2AA38A52BEB0}"/>
              </a:ext>
            </a:extLst>
          </p:cNvPr>
          <p:cNvSpPr txBox="1"/>
          <p:nvPr/>
        </p:nvSpPr>
        <p:spPr>
          <a:xfrm>
            <a:off x="6959600" y="368300"/>
            <a:ext cx="4779493"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400" u="none" strike="noStrike" dirty="0">
                <a:solidFill>
                  <a:srgbClr val="FDBCA0"/>
                </a:solidFill>
                <a:latin typeface="Neue Haas Grotesk Text Pro"/>
                <a:ea typeface="Microsoft JhengHei" panose="020B0604030504040204" pitchFamily="34" charset="-120"/>
              </a:rPr>
              <a:t>就像孕育</a:t>
            </a:r>
            <a:r>
              <a:rPr lang="zh-Hant" altLang="en-US" sz="5400" u="none" strike="noStrike" dirty="0">
                <a:solidFill>
                  <a:srgbClr val="FDBCA0"/>
                </a:solidFill>
                <a:latin typeface="Neue Haas Grotesk Text Pro"/>
                <a:ea typeface="Microsoft JhengHei" panose="020B0604030504040204" pitchFamily="34" charset="-120"/>
              </a:rPr>
              <a:t>它</a:t>
            </a:r>
            <a:r>
              <a:rPr lang="zh-Hant" sz="5400" u="none" strike="noStrike" dirty="0">
                <a:solidFill>
                  <a:srgbClr val="FDBCA0"/>
                </a:solidFill>
                <a:latin typeface="Neue Haas Grotesk Text Pro"/>
                <a:ea typeface="Microsoft JhengHei" panose="020B0604030504040204" pitchFamily="34" charset="-120"/>
              </a:rPr>
              <a:t>們的國家一樣多元化</a:t>
            </a:r>
          </a:p>
        </p:txBody>
      </p:sp>
    </p:spTree>
    <p:extLst>
      <p:ext uri="{BB962C8B-B14F-4D97-AF65-F5344CB8AC3E}">
        <p14:creationId xmlns:p14="http://schemas.microsoft.com/office/powerpoint/2010/main" val="22903447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C790B05-016E-097B-1BF8-33F31183D0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A23759B-B672-FE5B-0F47-47F16996EB17}"/>
              </a:ext>
            </a:extLst>
          </p:cNvPr>
          <p:cNvSpPr txBox="1"/>
          <p:nvPr/>
        </p:nvSpPr>
        <p:spPr>
          <a:xfrm>
            <a:off x="6959600" y="3129114"/>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217"/>
              </a:spcBef>
              <a:spcAft>
                <a:spcPts val="315"/>
              </a:spcAft>
              <a:buClr>
                <a:schemeClr val="accent3"/>
              </a:buClr>
              <a:buNone/>
            </a:pPr>
            <a:r>
              <a:rPr lang="zh-Hant" sz="1600" u="none" strike="noStrike" dirty="0">
                <a:solidFill>
                  <a:srgbClr val="FFFFFF"/>
                </a:solidFill>
                <a:latin typeface="Neue Haas Grotesk Text Pro"/>
                <a:ea typeface="Microsoft JhengHei" panose="020B0604030504040204" pitchFamily="34" charset="-120"/>
              </a:rPr>
              <a:t>「另類」品種指的是不屬於澳洲種植的主流品種的葡萄品種。</a:t>
            </a:r>
          </a:p>
        </p:txBody>
      </p:sp>
      <p:pic>
        <p:nvPicPr>
          <p:cNvPr id="3" name="Picture 2">
            <a:extLst>
              <a:ext uri="{FF2B5EF4-FFF2-40B4-BE49-F238E27FC236}">
                <a16:creationId xmlns:a16="http://schemas.microsoft.com/office/drawing/2014/main" id="{EE4B495A-4307-1B27-8155-7B85C2B86DB4}"/>
              </a:ext>
            </a:extLst>
          </p:cNvPr>
          <p:cNvPicPr>
            <a:picLocks noChangeAspect="1"/>
          </p:cNvPicPr>
          <p:nvPr/>
        </p:nvPicPr>
        <p:blipFill>
          <a:blip r:embed="rId3"/>
          <a:srcRect t="7405" b="17648"/>
          <a:stretch>
            <a:fillRect/>
          </a:stretch>
        </p:blipFill>
        <p:spPr>
          <a:xfrm>
            <a:off x="0" y="0"/>
            <a:ext cx="6096000" cy="6858000"/>
          </a:xfrm>
          <a:prstGeom prst="rect">
            <a:avLst/>
          </a:prstGeom>
        </p:spPr>
      </p:pic>
      <p:sp>
        <p:nvSpPr>
          <p:cNvPr id="10" name="Title 2">
            <a:extLst>
              <a:ext uri="{FF2B5EF4-FFF2-40B4-BE49-F238E27FC236}">
                <a16:creationId xmlns:a16="http://schemas.microsoft.com/office/drawing/2014/main" id="{EF73351D-851D-5DD6-DCA2-2AA38A52BEB0}"/>
              </a:ext>
            </a:extLst>
          </p:cNvPr>
          <p:cNvSpPr txBox="1"/>
          <p:nvPr/>
        </p:nvSpPr>
        <p:spPr>
          <a:xfrm>
            <a:off x="6959600" y="798682"/>
            <a:ext cx="5887076"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300" b="1" u="none" strike="noStrike" dirty="0">
                <a:solidFill>
                  <a:srgbClr val="B2D8BE"/>
                </a:solidFill>
                <a:latin typeface="Neue Haas Grotesk Text Pro"/>
                <a:ea typeface="Microsoft JhengHei" panose="020B0604030504040204" pitchFamily="34" charset="-120"/>
              </a:rPr>
              <a:t>什麼是</a:t>
            </a:r>
          </a:p>
          <a:p>
            <a:pPr rtl="0"/>
            <a:r>
              <a:rPr lang="zh-Hant" sz="5300" b="1" u="none" strike="noStrike" dirty="0">
                <a:solidFill>
                  <a:srgbClr val="55D8BF"/>
                </a:solidFill>
                <a:latin typeface="Neue Haas Grotesk Text Pro"/>
                <a:ea typeface="Microsoft JhengHei" panose="020B0604030504040204" pitchFamily="34" charset="-120"/>
              </a:rPr>
              <a:t>“另類”品種？</a:t>
            </a:r>
          </a:p>
        </p:txBody>
      </p:sp>
      <p:pic>
        <p:nvPicPr>
          <p:cNvPr id="2" name="Picture 1">
            <a:extLst>
              <a:ext uri="{FF2B5EF4-FFF2-40B4-BE49-F238E27FC236}">
                <a16:creationId xmlns:a16="http://schemas.microsoft.com/office/drawing/2014/main" id="{F4903662-C67B-9AC4-FC19-BC988DBC1B27}"/>
              </a:ext>
            </a:extLst>
          </p:cNvPr>
          <p:cNvPicPr>
            <a:picLocks noChangeAspect="1"/>
          </p:cNvPicPr>
          <p:nvPr/>
        </p:nvPicPr>
        <p:blipFill>
          <a:blip r:embed="rId4"/>
          <a:srcRect l="36082" t="35438" b="14021"/>
          <a:stretch>
            <a:fillRect/>
          </a:stretch>
        </p:blipFill>
        <p:spPr>
          <a:xfrm>
            <a:off x="8040414" y="4666042"/>
            <a:ext cx="4155790" cy="2191958"/>
          </a:xfrm>
          <a:prstGeom prst="rect">
            <a:avLst/>
          </a:prstGeom>
        </p:spPr>
      </p:pic>
    </p:spTree>
    <p:extLst>
      <p:ext uri="{BB962C8B-B14F-4D97-AF65-F5344CB8AC3E}">
        <p14:creationId xmlns:p14="http://schemas.microsoft.com/office/powerpoint/2010/main" val="106124232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l="16178" r="16178"/>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noAutofit/>
          </a:bodyPr>
          <a:lstStyle/>
          <a:p>
            <a:pPr rtl="0"/>
            <a:r>
              <a:rPr lang="zh-Hant" sz="5400" b="1" u="none" strike="noStrike" dirty="0">
                <a:solidFill>
                  <a:srgbClr val="173F34"/>
                </a:solidFill>
                <a:latin typeface="Neue Haas Grotesk Text Pro"/>
              </a:rPr>
              <a:t>今天</a:t>
            </a:r>
            <a:br>
              <a:rPr lang="zh-Hant" sz="5400" b="1" u="none" strike="noStrike" dirty="0">
                <a:solidFill>
                  <a:srgbClr val="173F34"/>
                </a:solidFill>
                <a:latin typeface="Neue Haas Grotesk Text Pro"/>
              </a:rPr>
            </a:br>
            <a:r>
              <a:rPr lang="zh-Hant" sz="5400" b="1" u="none" strike="noStrike" dirty="0">
                <a:solidFill>
                  <a:srgbClr val="173F34"/>
                </a:solidFill>
                <a:latin typeface="Neue Haas Grotesk Text Pro"/>
              </a:rPr>
              <a:t>我們</a:t>
            </a:r>
            <a:br>
              <a:rPr lang="zh-Hant" sz="5400" b="1" u="none" strike="noStrike" dirty="0">
                <a:solidFill>
                  <a:srgbClr val="173F34"/>
                </a:solidFill>
                <a:latin typeface="Neue Haas Grotesk Text Pro"/>
              </a:rPr>
            </a:br>
            <a:r>
              <a:rPr lang="zh-Hant" sz="5400" b="1" u="none" strike="noStrike" dirty="0">
                <a:solidFill>
                  <a:srgbClr val="173F34"/>
                </a:solidFill>
                <a:latin typeface="Neue Haas Grotesk Text Pro"/>
              </a:rPr>
              <a:t>將涵蓋</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530605"/>
            <a:ext cx="4105121" cy="3327395"/>
          </a:xfrm>
        </p:spPr>
        <p:txBody>
          <a:bodyPr>
            <a:noAutofit/>
          </a:bodyPr>
          <a:lstStyle/>
          <a:p>
            <a:pPr marL="285750" indent="-285750" rtl="0">
              <a:buClr>
                <a:schemeClr val="accent3"/>
              </a:buClr>
              <a:buFont typeface="Arial" panose="020B0604020202020204" pitchFamily="34" charset="0"/>
              <a:buChar char="•"/>
            </a:pPr>
            <a:r>
              <a:rPr lang="zh-Hant" altLang="en-US" sz="1600" u="none" strike="noStrike" dirty="0">
                <a:latin typeface="Neue Haas Grotesk Text Pro"/>
              </a:rPr>
              <a:t>替代</a:t>
            </a:r>
            <a:r>
              <a:rPr lang="zh-Hant" sz="1600" u="none" strike="noStrike" dirty="0">
                <a:latin typeface="Neue Haas Grotesk Text Pro"/>
              </a:rPr>
              <a:t>品種的歷史</a:t>
            </a:r>
          </a:p>
          <a:p>
            <a:pPr marL="285750" indent="-285750" rtl="0">
              <a:buClr>
                <a:schemeClr val="accent3"/>
              </a:buClr>
              <a:buFont typeface="Arial" panose="020B0604020202020204" pitchFamily="34" charset="0"/>
              <a:buChar char="•"/>
            </a:pPr>
            <a:r>
              <a:rPr lang="zh-Hant" sz="1600" u="none" strike="noStrike" dirty="0">
                <a:latin typeface="Neue Haas Grotesk Text Pro"/>
              </a:rPr>
              <a:t>將新品種引進澳大利亞</a:t>
            </a:r>
          </a:p>
          <a:p>
            <a:pPr marL="285750" indent="-285750" rtl="0">
              <a:buClr>
                <a:schemeClr val="accent3"/>
              </a:buClr>
              <a:buFont typeface="Arial" panose="020B0604020202020204" pitchFamily="34" charset="0"/>
              <a:buChar char="•"/>
            </a:pPr>
            <a:r>
              <a:rPr lang="zh-Hant" sz="1600" u="none" strike="noStrike" dirty="0">
                <a:latin typeface="Neue Haas Grotesk Text Pro"/>
              </a:rPr>
              <a:t>替代品種興起的原因</a:t>
            </a:r>
          </a:p>
          <a:p>
            <a:pPr marL="285750" indent="-285750" rtl="0">
              <a:buClr>
                <a:schemeClr val="accent3"/>
              </a:buClr>
              <a:buFont typeface="Arial" panose="020B0604020202020204" pitchFamily="34" charset="0"/>
              <a:buChar char="•"/>
            </a:pPr>
            <a:r>
              <a:rPr lang="zh-Hant" sz="1600" u="none" strike="noStrike" dirty="0">
                <a:latin typeface="Neue Haas Grotesk Text Pro"/>
              </a:rPr>
              <a:t>澳洲領先的另類品種，包括產區、風格和生產商</a:t>
            </a:r>
          </a:p>
        </p:txBody>
      </p:sp>
    </p:spTree>
    <p:extLst>
      <p:ext uri="{BB962C8B-B14F-4D97-AF65-F5344CB8AC3E}">
        <p14:creationId xmlns:p14="http://schemas.microsoft.com/office/powerpoint/2010/main" val="50855125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5A387EE-DAD8-8C3E-C9B9-C4EA17D0DC93}"/>
              </a:ext>
            </a:extLst>
          </p:cNvPr>
          <p:cNvPicPr>
            <a:picLocks noChangeAspect="1"/>
          </p:cNvPicPr>
          <p:nvPr/>
        </p:nvPicPr>
        <p:blipFill>
          <a:blip r:embed="rId2"/>
          <a:srcRect t="24234" b="945"/>
          <a:stretch>
            <a:fillRect/>
          </a:stretch>
        </p:blipFill>
        <p:spPr>
          <a:xfrm>
            <a:off x="400016" y="-1"/>
            <a:ext cx="3862018" cy="1922215"/>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3738537" y="4241107"/>
            <a:ext cx="3402569" cy="1460500"/>
          </a:xfrm>
        </p:spPr>
        <p:txBody>
          <a:bodyPr>
            <a:noAutofit/>
          </a:bodyPr>
          <a:lstStyle/>
          <a:p>
            <a:pPr rtl="0">
              <a:buClr>
                <a:schemeClr val="accent5"/>
              </a:buClr>
            </a:pPr>
            <a:r>
              <a:rPr lang="zh-Hant" sz="1600" u="none" strike="noStrike" dirty="0">
                <a:latin typeface="Neue Haas Grotesk Text Pro"/>
              </a:rPr>
              <a:t>亨利·貝斯特種植了多爾切托葡萄，它有可能成為世界上現存最古老的未嫁接多爾切托葡萄藤。</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3846786" y="3378920"/>
            <a:ext cx="1023077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9058115"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Oval 7">
            <a:extLst>
              <a:ext uri="{FF2B5EF4-FFF2-40B4-BE49-F238E27FC236}">
                <a16:creationId xmlns:a16="http://schemas.microsoft.com/office/drawing/2014/main" id="{4520626D-7989-8389-1335-4E7EBA5AE5C7}"/>
              </a:ext>
            </a:extLst>
          </p:cNvPr>
          <p:cNvSpPr/>
          <p:nvPr/>
        </p:nvSpPr>
        <p:spPr>
          <a:xfrm>
            <a:off x="36219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Title 1">
            <a:extLst>
              <a:ext uri="{FF2B5EF4-FFF2-40B4-BE49-F238E27FC236}">
                <a16:creationId xmlns:a16="http://schemas.microsoft.com/office/drawing/2014/main" id="{BF4C77C5-6CE7-8A10-9827-1E20FEA124C5}"/>
              </a:ext>
            </a:extLst>
          </p:cNvPr>
          <p:cNvSpPr txBox="1"/>
          <p:nvPr/>
        </p:nvSpPr>
        <p:spPr>
          <a:xfrm>
            <a:off x="3865280" y="3795345"/>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dirty="0">
                <a:latin typeface="Neue Haas Grotesk Text Pro"/>
                <a:ea typeface="Microsoft JhengHei" panose="020B0604030504040204" pitchFamily="34" charset="-120"/>
              </a:rPr>
              <a:t>1868</a:t>
            </a: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7825948" y="4239305"/>
            <a:ext cx="3966036"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800"/>
              </a:spcBef>
              <a:buClr>
                <a:schemeClr val="accent5"/>
              </a:buClr>
            </a:pPr>
            <a:r>
              <a:rPr lang="zh-Hant" sz="1600" u="none" strike="noStrike" dirty="0">
                <a:latin typeface="Neue Haas Grotesk Text Pro"/>
                <a:ea typeface="Microsoft JhengHei" panose="020B0604030504040204" pitchFamily="34" charset="-120"/>
              </a:rPr>
              <a:t>釀酒師對其他品種的興趣開始興起，維歐尼葡萄的首次商業種植於 1980 年在雅倫巴酒莊的伊甸園沃恩沃恩葡萄園進行。布朗兄弟酒莊透過建立神秘公園葡萄園來支持品種多樣性，種植了西萬尼、特拉米納等替代品種。</a:t>
            </a:r>
            <a:endParaRPr lang="en-AU" sz="1600" dirty="0">
              <a:latin typeface="Neue Haas Grotesk Text Pro" panose="020B0504020202020204" pitchFamily="34" charset="77"/>
              <a:ea typeface="Microsoft JhengHei" panose="020B0604030504040204" pitchFamily="34" charset="-120"/>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5843752" y="1509858"/>
            <a:ext cx="3930658"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800"/>
              </a:spcBef>
              <a:buClr>
                <a:schemeClr val="accent5"/>
              </a:buClr>
            </a:pPr>
            <a:r>
              <a:rPr lang="zh-Hant" sz="1600" u="none" strike="noStrike" dirty="0">
                <a:latin typeface="Neue Haas Grotesk Text Pro"/>
                <a:ea typeface="Microsoft JhengHei" panose="020B0604030504040204" pitchFamily="34" charset="-120"/>
              </a:rPr>
              <a:t>隨著一些好奇的釀酒師嘗試種植葡萄和釀酒，整體方向逐漸轉向生產傳統的法國品種和加強型葡萄酒。</a:t>
            </a:r>
            <a:endParaRPr lang="en-AU" sz="1600" dirty="0">
              <a:latin typeface="Neue Haas Grotesk Text Pro" panose="020B0504020202020204" pitchFamily="34" charset="77"/>
              <a:ea typeface="Microsoft JhengHei" panose="020B0604030504040204" pitchFamily="34" charset="-120"/>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6015560" y="1102281"/>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dirty="0">
                <a:latin typeface="Neue Haas Grotesk Text Pro"/>
                <a:ea typeface="Microsoft JhengHei" panose="020B0604030504040204" pitchFamily="34" charset="-120"/>
              </a:rPr>
              <a:t>20世紀早期至中期</a:t>
            </a:r>
          </a:p>
        </p:txBody>
      </p:sp>
      <p:sp>
        <p:nvSpPr>
          <p:cNvPr id="11" name="Title 1">
            <a:extLst>
              <a:ext uri="{FF2B5EF4-FFF2-40B4-BE49-F238E27FC236}">
                <a16:creationId xmlns:a16="http://schemas.microsoft.com/office/drawing/2014/main" id="{5254EC50-8434-8076-8FED-6A8EA4C268B0}"/>
              </a:ext>
            </a:extLst>
          </p:cNvPr>
          <p:cNvSpPr txBox="1"/>
          <p:nvPr/>
        </p:nvSpPr>
        <p:spPr>
          <a:xfrm>
            <a:off x="400016" y="2319823"/>
            <a:ext cx="2841622"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3400" b="1" u="none" strike="noStrike" dirty="0">
                <a:solidFill>
                  <a:srgbClr val="601328"/>
                </a:solidFill>
                <a:latin typeface="Neue Haas Grotesk Text Pro"/>
                <a:ea typeface="Microsoft JhengHei" panose="020B0604030504040204" pitchFamily="34" charset="-120"/>
              </a:rPr>
              <a:t>澳洲</a:t>
            </a:r>
            <a:r>
              <a:rPr lang="zh-Hant" altLang="en-US" sz="3400" b="1" dirty="0">
                <a:solidFill>
                  <a:srgbClr val="601328"/>
                </a:solidFill>
                <a:latin typeface="Neue Haas Grotesk Text Pro"/>
                <a:ea typeface="Microsoft JhengHei" panose="020B0604030504040204" pitchFamily="34" charset="-120"/>
              </a:rPr>
              <a:t>替代</a:t>
            </a:r>
            <a:r>
              <a:rPr lang="zh-Hant" sz="3400" b="1" u="none" strike="noStrike" dirty="0">
                <a:latin typeface="Neue Haas Grotesk Text Pro"/>
                <a:ea typeface="Microsoft JhengHei" panose="020B0604030504040204" pitchFamily="34" charset="-120"/>
              </a:rPr>
              <a:t>品種</a:t>
            </a:r>
            <a:r>
              <a:rPr lang="zh-Hant" sz="3400" b="1" u="none" strike="noStrike" dirty="0">
                <a:solidFill>
                  <a:srgbClr val="601328"/>
                </a:solidFill>
                <a:latin typeface="Neue Haas Grotesk Text Pro"/>
                <a:ea typeface="Microsoft JhengHei" panose="020B0604030504040204" pitchFamily="34" charset="-120"/>
              </a:rPr>
              <a:t>的歷史</a:t>
            </a:r>
          </a:p>
        </p:txBody>
      </p:sp>
      <p:pic>
        <p:nvPicPr>
          <p:cNvPr id="15" name="Picture 14">
            <a:extLst>
              <a:ext uri="{FF2B5EF4-FFF2-40B4-BE49-F238E27FC236}">
                <a16:creationId xmlns:a16="http://schemas.microsoft.com/office/drawing/2014/main" id="{CED31A63-0C49-2A3F-025F-F94F5AD310AC}"/>
              </a:ext>
            </a:extLst>
          </p:cNvPr>
          <p:cNvPicPr>
            <a:picLocks noChangeAspect="1"/>
          </p:cNvPicPr>
          <p:nvPr/>
        </p:nvPicPr>
        <p:blipFill>
          <a:blip r:embed="rId2"/>
          <a:srcRect t="48594" b="-16400"/>
          <a:stretch>
            <a:fillRect/>
          </a:stretch>
        </p:blipFill>
        <p:spPr>
          <a:xfrm>
            <a:off x="400016" y="5537331"/>
            <a:ext cx="3862018" cy="1741988"/>
          </a:xfrm>
          <a:prstGeom prst="rect">
            <a:avLst/>
          </a:prstGeom>
        </p:spPr>
      </p:pic>
      <p:sp>
        <p:nvSpPr>
          <p:cNvPr id="16" name="Title 1">
            <a:extLst>
              <a:ext uri="{FF2B5EF4-FFF2-40B4-BE49-F238E27FC236}">
                <a16:creationId xmlns:a16="http://schemas.microsoft.com/office/drawing/2014/main" id="{67205551-8E61-95FC-2A00-38CFB5756DDD}"/>
              </a:ext>
            </a:extLst>
          </p:cNvPr>
          <p:cNvSpPr txBox="1"/>
          <p:nvPr/>
        </p:nvSpPr>
        <p:spPr>
          <a:xfrm>
            <a:off x="7970401" y="3795345"/>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cap="none" dirty="0">
                <a:latin typeface="Neue Haas Grotesk Text Pro"/>
                <a:ea typeface="Microsoft JhengHei" panose="020B0604030504040204" pitchFamily="34" charset="-120"/>
              </a:rPr>
              <a:t>19世紀後期</a:t>
            </a:r>
          </a:p>
        </p:txBody>
      </p:sp>
      <p:sp>
        <p:nvSpPr>
          <p:cNvPr id="17" name="Oval 16">
            <a:extLst>
              <a:ext uri="{FF2B5EF4-FFF2-40B4-BE49-F238E27FC236}">
                <a16:creationId xmlns:a16="http://schemas.microsoft.com/office/drawing/2014/main" id="{4106D1C8-683E-7D14-AE08-830332D0436C}"/>
              </a:ext>
            </a:extLst>
          </p:cNvPr>
          <p:cNvSpPr/>
          <p:nvPr/>
        </p:nvSpPr>
        <p:spPr>
          <a:xfrm>
            <a:off x="609600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7772390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C2540-CB71-EE48-1724-1474E6F195FD}"/>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E404B21-617E-DA98-B88D-325D52E1C11E}"/>
              </a:ext>
            </a:extLst>
          </p:cNvPr>
          <p:cNvPicPr>
            <a:picLocks noChangeAspect="1"/>
          </p:cNvPicPr>
          <p:nvPr/>
        </p:nvPicPr>
        <p:blipFill>
          <a:blip r:embed="rId3"/>
          <a:srcRect t="-16564" b="18774"/>
          <a:stretch>
            <a:fillRect/>
          </a:stretch>
        </p:blipFill>
        <p:spPr>
          <a:xfrm>
            <a:off x="8361480" y="-426917"/>
            <a:ext cx="3862018" cy="2520520"/>
          </a:xfrm>
          <a:prstGeom prst="rect">
            <a:avLst/>
          </a:prstGeom>
        </p:spPr>
      </p:pic>
      <p:sp>
        <p:nvSpPr>
          <p:cNvPr id="3" name="Text Placeholder 2">
            <a:extLst>
              <a:ext uri="{FF2B5EF4-FFF2-40B4-BE49-F238E27FC236}">
                <a16:creationId xmlns:a16="http://schemas.microsoft.com/office/drawing/2014/main" id="{5464DB71-0CF2-CF24-A111-61C5CE03F079}"/>
              </a:ext>
            </a:extLst>
          </p:cNvPr>
          <p:cNvSpPr>
            <a:spLocks noGrp="1"/>
          </p:cNvSpPr>
          <p:nvPr>
            <p:ph type="body" sz="quarter" idx="4294967295"/>
          </p:nvPr>
        </p:nvSpPr>
        <p:spPr>
          <a:xfrm>
            <a:off x="3127637" y="4377518"/>
            <a:ext cx="3181282" cy="1460500"/>
          </a:xfrm>
        </p:spPr>
        <p:txBody>
          <a:bodyPr>
            <a:noAutofit/>
          </a:bodyPr>
          <a:lstStyle/>
          <a:p>
            <a:pPr rtl="0">
              <a:buClr>
                <a:schemeClr val="accent5"/>
              </a:buClr>
            </a:pPr>
            <a:r>
              <a:rPr lang="zh-Hant" sz="1600" u="none" strike="noStrike" dirty="0">
                <a:latin typeface="Neue Haas Grotesk Text Pro"/>
              </a:rPr>
              <a:t>21世紀初，另類葡萄品種運動發展迅速，維歐尼和灰皮諾/格里喬等葡萄品種成為常見的葡萄酒風格。</a:t>
            </a:r>
          </a:p>
        </p:txBody>
      </p:sp>
      <p:cxnSp>
        <p:nvCxnSpPr>
          <p:cNvPr id="6" name="Straight Connector 5">
            <a:extLst>
              <a:ext uri="{FF2B5EF4-FFF2-40B4-BE49-F238E27FC236}">
                <a16:creationId xmlns:a16="http://schemas.microsoft.com/office/drawing/2014/main" id="{C381DC46-A7AF-17C6-B0A7-57E9365C3EBD}"/>
              </a:ext>
            </a:extLst>
          </p:cNvPr>
          <p:cNvCxnSpPr/>
          <p:nvPr/>
        </p:nvCxnSpPr>
        <p:spPr>
          <a:xfrm>
            <a:off x="0" y="3378920"/>
            <a:ext cx="1222349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7BCDA03A-96E9-84CD-5B6A-0B0D4CCCE4C2}"/>
              </a:ext>
            </a:extLst>
          </p:cNvPr>
          <p:cNvSpPr/>
          <p:nvPr/>
        </p:nvSpPr>
        <p:spPr>
          <a:xfrm>
            <a:off x="6554826"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Oval 7">
            <a:extLst>
              <a:ext uri="{FF2B5EF4-FFF2-40B4-BE49-F238E27FC236}">
                <a16:creationId xmlns:a16="http://schemas.microsoft.com/office/drawing/2014/main" id="{084E6FD2-34EF-DC91-0B3E-07E24B0DFFD4}"/>
              </a:ext>
            </a:extLst>
          </p:cNvPr>
          <p:cNvSpPr/>
          <p:nvPr/>
        </p:nvSpPr>
        <p:spPr>
          <a:xfrm>
            <a:off x="109312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Title 1">
            <a:extLst>
              <a:ext uri="{FF2B5EF4-FFF2-40B4-BE49-F238E27FC236}">
                <a16:creationId xmlns:a16="http://schemas.microsoft.com/office/drawing/2014/main" id="{7BD78320-9700-1056-F414-E1734265A6D7}"/>
              </a:ext>
            </a:extLst>
          </p:cNvPr>
          <p:cNvSpPr txBox="1"/>
          <p:nvPr/>
        </p:nvSpPr>
        <p:spPr>
          <a:xfrm>
            <a:off x="3304520" y="3853161"/>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dirty="0">
                <a:latin typeface="Neue Haas Grotesk Text Pro"/>
                <a:ea typeface="Microsoft JhengHei" panose="020B0604030504040204" pitchFamily="34" charset="-120"/>
              </a:rPr>
              <a:t>2000</a:t>
            </a:r>
            <a:r>
              <a:rPr lang="zh-Hant" sz="2400" b="1" u="none" strike="noStrike" cap="none" dirty="0">
                <a:latin typeface="Neue Haas Grotesk Text Pro"/>
                <a:ea typeface="Microsoft JhengHei" panose="020B0604030504040204" pitchFamily="34" charset="-120"/>
              </a:rPr>
              <a:t>年代</a:t>
            </a:r>
            <a:endParaRPr lang="en-US" sz="2400" b="1" dirty="0">
              <a:latin typeface="Neue Haas Grotesk Text Pro" panose="020B0504020202020204" pitchFamily="34" charset="77"/>
              <a:ea typeface="Microsoft JhengHei" panose="020B0604030504040204" pitchFamily="34" charset="-120"/>
            </a:endParaRPr>
          </a:p>
        </p:txBody>
      </p:sp>
      <p:sp>
        <p:nvSpPr>
          <p:cNvPr id="13" name="Text Placeholder 2">
            <a:extLst>
              <a:ext uri="{FF2B5EF4-FFF2-40B4-BE49-F238E27FC236}">
                <a16:creationId xmlns:a16="http://schemas.microsoft.com/office/drawing/2014/main" id="{798DEDA3-8682-0546-BFAA-B22613F34401}"/>
              </a:ext>
            </a:extLst>
          </p:cNvPr>
          <p:cNvSpPr txBox="1"/>
          <p:nvPr/>
        </p:nvSpPr>
        <p:spPr>
          <a:xfrm>
            <a:off x="7151676" y="4377518"/>
            <a:ext cx="4540032"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800"/>
              </a:spcBef>
              <a:buClr>
                <a:schemeClr val="accent5"/>
              </a:buClr>
            </a:pPr>
            <a:r>
              <a:rPr lang="zh-Hant" sz="1600" u="none" strike="noStrike" dirty="0">
                <a:latin typeface="Neue Haas Grotesk Text Pro"/>
                <a:ea typeface="Microsoft JhengHei" panose="020B0604030504040204" pitchFamily="34" charset="-120"/>
              </a:rPr>
              <a:t>創新和實驗促使釀酒師將其他品種推向大眾葡萄酒市場，以滿足消費者對創意和「新」事物的渴望。</a:t>
            </a:r>
            <a:endParaRPr lang="en-AU" sz="1600" dirty="0">
              <a:latin typeface="Neue Haas Grotesk Text Pro" panose="020B0504020202020204" pitchFamily="34" charset="77"/>
              <a:ea typeface="Microsoft JhengHei" panose="020B0604030504040204" pitchFamily="34" charset="-120"/>
            </a:endParaRPr>
          </a:p>
        </p:txBody>
      </p:sp>
      <p:sp>
        <p:nvSpPr>
          <p:cNvPr id="4" name="Text Placeholder 2">
            <a:extLst>
              <a:ext uri="{FF2B5EF4-FFF2-40B4-BE49-F238E27FC236}">
                <a16:creationId xmlns:a16="http://schemas.microsoft.com/office/drawing/2014/main" id="{A7FD6B61-C3C8-06BC-EE33-C930A30FEF13}"/>
              </a:ext>
            </a:extLst>
          </p:cNvPr>
          <p:cNvSpPr txBox="1"/>
          <p:nvPr/>
        </p:nvSpPr>
        <p:spPr>
          <a:xfrm>
            <a:off x="1196077" y="1509858"/>
            <a:ext cx="5192111"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800"/>
              </a:spcBef>
              <a:buClr>
                <a:schemeClr val="accent5"/>
              </a:buClr>
            </a:pPr>
            <a:r>
              <a:rPr lang="zh-Hant" sz="1600" u="none" strike="noStrike" dirty="0">
                <a:latin typeface="Neue Haas Grotesk Text Pro"/>
                <a:ea typeface="Microsoft JhengHei" panose="020B0604030504040204" pitchFamily="34" charset="-120"/>
              </a:rPr>
              <a:t>位於麥克拉倫谷的科里奧爾酒莊種植了桑嬌維塞葡萄，成為澳洲首批嘗試種植該品種的酒莊之一。儘管面臨許多困難，它仍然成為澳洲最成功的替代品種之一。</a:t>
            </a:r>
            <a:endParaRPr lang="en-AU" sz="1600" dirty="0">
              <a:latin typeface="Neue Haas Grotesk Text Pro" panose="020B0504020202020204" pitchFamily="34" charset="77"/>
              <a:ea typeface="Microsoft JhengHei" panose="020B0604030504040204" pitchFamily="34" charset="-120"/>
            </a:endParaRPr>
          </a:p>
        </p:txBody>
      </p:sp>
      <p:sp>
        <p:nvSpPr>
          <p:cNvPr id="5" name="Title 1">
            <a:extLst>
              <a:ext uri="{FF2B5EF4-FFF2-40B4-BE49-F238E27FC236}">
                <a16:creationId xmlns:a16="http://schemas.microsoft.com/office/drawing/2014/main" id="{8F38EBBC-D614-C404-E4B3-2E8ECA6E2FD9}"/>
              </a:ext>
            </a:extLst>
          </p:cNvPr>
          <p:cNvSpPr txBox="1"/>
          <p:nvPr/>
        </p:nvSpPr>
        <p:spPr>
          <a:xfrm>
            <a:off x="1367885" y="1102281"/>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dirty="0">
                <a:latin typeface="Neue Haas Grotesk Text Pro"/>
                <a:ea typeface="Microsoft JhengHei" panose="020B0604030504040204" pitchFamily="34" charset="-120"/>
              </a:rPr>
              <a:t>1985</a:t>
            </a:r>
          </a:p>
        </p:txBody>
      </p:sp>
      <p:pic>
        <p:nvPicPr>
          <p:cNvPr id="15" name="Picture 14">
            <a:extLst>
              <a:ext uri="{FF2B5EF4-FFF2-40B4-BE49-F238E27FC236}">
                <a16:creationId xmlns:a16="http://schemas.microsoft.com/office/drawing/2014/main" id="{FC8D1E5D-DFA8-3B75-BE73-F0CFB343B24A}"/>
              </a:ext>
            </a:extLst>
          </p:cNvPr>
          <p:cNvPicPr>
            <a:picLocks noChangeAspect="1"/>
          </p:cNvPicPr>
          <p:nvPr/>
        </p:nvPicPr>
        <p:blipFill>
          <a:blip r:embed="rId3"/>
          <a:srcRect t="48760" b="-16346"/>
          <a:stretch>
            <a:fillRect/>
          </a:stretch>
        </p:blipFill>
        <p:spPr>
          <a:xfrm>
            <a:off x="8361480" y="5537331"/>
            <a:ext cx="3862018" cy="1741988"/>
          </a:xfrm>
          <a:prstGeom prst="rect">
            <a:avLst/>
          </a:prstGeom>
        </p:spPr>
      </p:pic>
      <p:sp>
        <p:nvSpPr>
          <p:cNvPr id="16" name="Title 1">
            <a:extLst>
              <a:ext uri="{FF2B5EF4-FFF2-40B4-BE49-F238E27FC236}">
                <a16:creationId xmlns:a16="http://schemas.microsoft.com/office/drawing/2014/main" id="{F8D2EFDE-14F0-3579-3805-268E075191C6}"/>
              </a:ext>
            </a:extLst>
          </p:cNvPr>
          <p:cNvSpPr txBox="1"/>
          <p:nvPr/>
        </p:nvSpPr>
        <p:spPr>
          <a:xfrm>
            <a:off x="7296129" y="3853161"/>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cap="none" dirty="0">
                <a:latin typeface="Neue Haas Grotesk Text Pro"/>
                <a:ea typeface="Microsoft JhengHei" panose="020B0604030504040204" pitchFamily="34" charset="-120"/>
              </a:rPr>
              <a:t>今天</a:t>
            </a:r>
          </a:p>
        </p:txBody>
      </p:sp>
      <p:sp>
        <p:nvSpPr>
          <p:cNvPr id="17" name="Oval 16">
            <a:extLst>
              <a:ext uri="{FF2B5EF4-FFF2-40B4-BE49-F238E27FC236}">
                <a16:creationId xmlns:a16="http://schemas.microsoft.com/office/drawing/2014/main" id="{87C716D0-E8D4-92ED-694F-DAD67A68F5A3}"/>
              </a:ext>
            </a:extLst>
          </p:cNvPr>
          <p:cNvSpPr/>
          <p:nvPr/>
        </p:nvSpPr>
        <p:spPr>
          <a:xfrm>
            <a:off x="3193544"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24914725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072D0A-07A9-4EC0-5BFC-C5C7D4A577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5A25C7-E096-8325-6366-052BE7FF7022}"/>
              </a:ext>
            </a:extLst>
          </p:cNvPr>
          <p:cNvSpPr txBox="1"/>
          <p:nvPr/>
        </p:nvSpPr>
        <p:spPr>
          <a:xfrm>
            <a:off x="6963302" y="2383746"/>
            <a:ext cx="4703180"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217"/>
              </a:spcBef>
              <a:spcAft>
                <a:spcPts val="315"/>
              </a:spcAft>
              <a:buClr>
                <a:schemeClr val="accent3"/>
              </a:buClr>
              <a:buNone/>
            </a:pPr>
            <a:r>
              <a:rPr lang="zh-Hant" sz="1600" u="none" strike="noStrike" dirty="0">
                <a:solidFill>
                  <a:srgbClr val="FFFFFF"/>
                </a:solidFill>
                <a:latin typeface="Neue Haas Grotesk Text Pro"/>
                <a:ea typeface="Microsoft JhengHei" panose="020B0604030504040204" pitchFamily="34" charset="-120"/>
              </a:rPr>
              <a:t>新品種從隔離和繁殖開始，可能需要數年時間才能在新環境中茁壯成長。即使水果可以釀成葡萄酒，仍然有一些棘手的問題需要解答：</a:t>
            </a:r>
          </a:p>
          <a:p>
            <a:pPr rtl="0">
              <a:spcBef>
                <a:spcPts val="217"/>
              </a:spcBef>
              <a:spcAft>
                <a:spcPts val="315"/>
              </a:spcAft>
              <a:buClr>
                <a:schemeClr val="accent3"/>
              </a:buClr>
            </a:pPr>
            <a:r>
              <a:rPr lang="zh-Hant" sz="1600" u="none" strike="noStrike" dirty="0">
                <a:solidFill>
                  <a:srgbClr val="FFFFFF"/>
                </a:solidFill>
                <a:latin typeface="Neue Haas Grotesk Text Pro"/>
                <a:ea typeface="Microsoft JhengHei" panose="020B0604030504040204" pitchFamily="34" charset="-120"/>
              </a:rPr>
              <a:t>該地區的氣候和土壤條件是否適合？</a:t>
            </a:r>
          </a:p>
          <a:p>
            <a:pPr rtl="0">
              <a:spcBef>
                <a:spcPts val="217"/>
              </a:spcBef>
              <a:spcAft>
                <a:spcPts val="315"/>
              </a:spcAft>
              <a:buClr>
                <a:schemeClr val="accent3"/>
              </a:buClr>
            </a:pPr>
            <a:r>
              <a:rPr lang="zh-Hant" sz="1600" u="none" strike="noStrike" dirty="0">
                <a:solidFill>
                  <a:srgbClr val="FFFFFF"/>
                </a:solidFill>
                <a:latin typeface="Neue Haas Grotesk Text Pro"/>
                <a:ea typeface="Microsoft JhengHei" panose="020B0604030504040204" pitchFamily="34" charset="-120"/>
              </a:rPr>
              <a:t>這個克隆體能否適應該地區的固有條件？</a:t>
            </a:r>
          </a:p>
          <a:p>
            <a:pPr rtl="0">
              <a:spcBef>
                <a:spcPts val="217"/>
              </a:spcBef>
              <a:spcAft>
                <a:spcPts val="315"/>
              </a:spcAft>
              <a:buClr>
                <a:schemeClr val="accent3"/>
              </a:buClr>
            </a:pPr>
            <a:r>
              <a:rPr lang="zh-Hant" sz="1600" u="none" strike="noStrike" dirty="0">
                <a:solidFill>
                  <a:srgbClr val="FFFFFF"/>
                </a:solidFill>
                <a:latin typeface="Neue Haas Grotesk Text Pro"/>
                <a:ea typeface="Microsoft JhengHei" panose="020B0604030504040204" pitchFamily="34" charset="-120"/>
              </a:rPr>
              <a:t>葡萄園的朝向是否能最大限度地利用日照和夜間溫度波動來種植這種葡萄品種？</a:t>
            </a:r>
          </a:p>
          <a:p>
            <a:pPr rtl="0">
              <a:spcBef>
                <a:spcPts val="217"/>
              </a:spcBef>
              <a:spcAft>
                <a:spcPts val="315"/>
              </a:spcAft>
              <a:buClr>
                <a:schemeClr val="accent3"/>
              </a:buClr>
            </a:pPr>
            <a:r>
              <a:rPr lang="zh-Hant" sz="1600" u="none" strike="noStrike" dirty="0">
                <a:solidFill>
                  <a:srgbClr val="FFFFFF"/>
                </a:solidFill>
                <a:latin typeface="Neue Haas Grotesk Text Pro"/>
                <a:ea typeface="Microsoft JhengHei" panose="020B0604030504040204" pitchFamily="34" charset="-120"/>
              </a:rPr>
              <a:t>釀酒師精心釀造的葡萄酒味道如何？</a:t>
            </a:r>
          </a:p>
        </p:txBody>
      </p:sp>
      <p:pic>
        <p:nvPicPr>
          <p:cNvPr id="3" name="Picture 2">
            <a:extLst>
              <a:ext uri="{FF2B5EF4-FFF2-40B4-BE49-F238E27FC236}">
                <a16:creationId xmlns:a16="http://schemas.microsoft.com/office/drawing/2014/main" id="{CB5C410B-411C-6393-B77F-F9A10436DCB7}"/>
              </a:ext>
            </a:extLst>
          </p:cNvPr>
          <p:cNvPicPr>
            <a:picLocks noChangeAspect="1"/>
          </p:cNvPicPr>
          <p:nvPr/>
        </p:nvPicPr>
        <p:blipFill>
          <a:blip r:embed="rId3"/>
          <a:srcRect t="19441" r="1997" b="7569"/>
          <a:stretch>
            <a:fillRect/>
          </a:stretch>
        </p:blipFill>
        <p:spPr>
          <a:xfrm>
            <a:off x="0" y="0"/>
            <a:ext cx="6143223" cy="6858000"/>
          </a:xfrm>
          <a:prstGeom prst="rect">
            <a:avLst/>
          </a:prstGeom>
        </p:spPr>
      </p:pic>
      <p:sp>
        <p:nvSpPr>
          <p:cNvPr id="5" name="Rectangle 4">
            <a:extLst>
              <a:ext uri="{FF2B5EF4-FFF2-40B4-BE49-F238E27FC236}">
                <a16:creationId xmlns:a16="http://schemas.microsoft.com/office/drawing/2014/main" id="{29E11B63-12CD-446A-DE8F-68A45925742A}"/>
              </a:ext>
            </a:extLst>
          </p:cNvPr>
          <p:cNvSpPr/>
          <p:nvPr/>
        </p:nvSpPr>
        <p:spPr>
          <a:xfrm>
            <a:off x="0" y="0"/>
            <a:ext cx="6268370" cy="238374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p>
        </p:txBody>
      </p:sp>
      <p:sp>
        <p:nvSpPr>
          <p:cNvPr id="10" name="Title 2">
            <a:extLst>
              <a:ext uri="{FF2B5EF4-FFF2-40B4-BE49-F238E27FC236}">
                <a16:creationId xmlns:a16="http://schemas.microsoft.com/office/drawing/2014/main" id="{B9EBFE7C-7133-8CF1-D49F-3E1B7975DF29}"/>
              </a:ext>
            </a:extLst>
          </p:cNvPr>
          <p:cNvSpPr txBox="1"/>
          <p:nvPr/>
        </p:nvSpPr>
        <p:spPr>
          <a:xfrm>
            <a:off x="757631" y="676762"/>
            <a:ext cx="10908851"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Neue Haas Grotesk Text Pro"/>
                <a:ea typeface="Microsoft JhengHei" panose="020B0604030504040204" pitchFamily="34" charset="-120"/>
              </a:rPr>
              <a:t>將新品種</a:t>
            </a:r>
            <a:r>
              <a:rPr lang="zh-Hant" sz="5400" b="1" u="none" strike="noStrike" dirty="0">
                <a:solidFill>
                  <a:srgbClr val="B2D8BE"/>
                </a:solidFill>
                <a:latin typeface="Neue Haas Grotesk Text Pro"/>
                <a:ea typeface="Microsoft JhengHei" panose="020B0604030504040204" pitchFamily="34" charset="-120"/>
              </a:rPr>
              <a:t>引進澳大利亞</a:t>
            </a:r>
          </a:p>
        </p:txBody>
      </p:sp>
    </p:spTree>
    <p:extLst>
      <p:ext uri="{BB962C8B-B14F-4D97-AF65-F5344CB8AC3E}">
        <p14:creationId xmlns:p14="http://schemas.microsoft.com/office/powerpoint/2010/main" val="220187767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BAC292BE-6B0A-4357-96E8-7BE68ED61090}"/>
</file>

<file path=customXml/itemProps2.xml><?xml version="1.0" encoding="utf-8"?>
<ds:datastoreItem xmlns:ds="http://schemas.openxmlformats.org/officeDocument/2006/customXml" ds:itemID="{3AB77775-4680-4332-A3A2-D82A9A1EFED7}">
  <ds:schemaRefs>
    <ds:schemaRef ds:uri="http://schemas.microsoft.com/sharepoint/v3/contenttype/forms"/>
  </ds:schemaRefs>
</ds:datastoreItem>
</file>

<file path=customXml/itemProps3.xml><?xml version="1.0" encoding="utf-8"?>
<ds:datastoreItem xmlns:ds="http://schemas.openxmlformats.org/officeDocument/2006/customXml" ds:itemID="{ACD31DA8-14CF-4C7C-8719-AF8FCD03C51D}">
  <ds:schemaRefs>
    <ds:schemaRef ds:uri="http://schemas.microsoft.com/office/2006/metadata/properties"/>
    <ds:schemaRef ds:uri="4e8dd08d-258d-47a9-9875-37f1ffd19f33"/>
    <ds:schemaRef ds:uri="http://purl.org/dc/dcmitype/"/>
    <ds:schemaRef ds:uri="http://schemas.openxmlformats.org/package/2006/metadata/core-properties"/>
    <ds:schemaRef ds:uri="http://schemas.microsoft.com/office/2006/documentManagement/types"/>
    <ds:schemaRef ds:uri="02256494-4976-4001-aedb-96463ae0d92e"/>
    <ds:schemaRef ds:uri="http://purl.org/dc/elements/1.1/"/>
    <ds:schemaRef ds:uri="http://purl.org/dc/term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2313</Words>
  <Application>Microsoft Macintosh PowerPoint</Application>
  <PresentationFormat>Grand écran</PresentationFormat>
  <Paragraphs>220</Paragraphs>
  <Slides>28</Slides>
  <Notes>20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28</vt:i4>
      </vt:variant>
    </vt:vector>
  </HeadingPairs>
  <TitlesOfParts>
    <vt:vector size="33" baseType="lpstr">
      <vt:lpstr>Neue Haas Grotesk Text Pro</vt:lpstr>
      <vt:lpstr>Arial</vt:lpstr>
      <vt:lpstr>Microsoft JhengHei</vt:lpstr>
      <vt:lpstr>Inter Display</vt:lpstr>
      <vt:lpstr>Slide layouts</vt:lpstr>
      <vt:lpstr>Présentation PowerPoint</vt:lpstr>
      <vt:lpstr>Présentation PowerPoint</vt:lpstr>
      <vt:lpstr>Présentation PowerPoint</vt:lpstr>
      <vt:lpstr>Présentation PowerPoint</vt:lpstr>
      <vt:lpstr>Présentation PowerPoint</vt:lpstr>
      <vt:lpstr>今天 我們 將涵蓋</vt:lpstr>
      <vt:lpstr>Présentation PowerPoint</vt:lpstr>
      <vt:lpstr>Présentation PowerPoint</vt:lpstr>
      <vt:lpstr>Présentation PowerPoint</vt:lpstr>
      <vt:lpstr>Présentation PowerPoint</vt:lpstr>
      <vt:lpstr>Présentation PowerPoint</vt:lpstr>
      <vt:lpstr>創新精神</vt:lpstr>
      <vt:lpstr>氣候 變遷</vt:lpstr>
      <vt:lpstr>葡萄酒全球化</vt:lpstr>
      <vt:lpstr>澳洲 著名的替代品種</vt:lpstr>
      <vt:lpstr>維蒙蒂諾</vt:lpstr>
      <vt:lpstr>綠維特利納</vt:lpstr>
      <vt:lpstr>菲亞諾</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2026-07-15T01:24:51Z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010021{"F":2,"I":"ACA8-6943-46A6-B839"}</vt:lpwstr>
  </property>
  <property fmtid="{D5CDD505-2E9C-101B-9397-08002B2CF9AE}" pid="4" name="MediaServiceImageTags">
    <vt:lpwstr/>
  </property>
  <property fmtid="{D5CDD505-2E9C-101B-9397-08002B2CF9AE}" pid="5" name="Order">
    <vt:lpwstr>100.000000000000</vt:lpwstr>
  </property>
</Properties>
</file>