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17.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88_D29FDF4.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E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31" r:id="rId7"/>
    <p:sldId id="637" r:id="rId8"/>
    <p:sldId id="638" r:id="rId9"/>
    <p:sldId id="639" r:id="rId10"/>
    <p:sldId id="646" r:id="rId11"/>
    <p:sldId id="647" r:id="rId12"/>
    <p:sldId id="648" r:id="rId13"/>
    <p:sldId id="644" r:id="rId14"/>
    <p:sldId id="649" r:id="rId15"/>
    <p:sldId id="650" r:id="rId16"/>
    <p:sldId id="651" r:id="rId17"/>
    <p:sldId id="652" r:id="rId18"/>
    <p:sldId id="653" r:id="rId19"/>
    <p:sldId id="654" r:id="rId20"/>
    <p:sldId id="276" r:id="rId21"/>
    <p:sldId id="596" r:id="rId22"/>
    <p:sldId id="655" r:id="rId23"/>
    <p:sldId id="603" r:id="rId24"/>
    <p:sldId id="656" r:id="rId25"/>
    <p:sldId id="626" r:id="rId26"/>
    <p:sldId id="657" r:id="rId27"/>
    <p:sldId id="340" r:id="rId28"/>
    <p:sldId id="658"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39" autoAdjust="0"/>
    <p:restoredTop sz="73552"/>
  </p:normalViewPr>
  <p:slideViewPr>
    <p:cSldViewPr snapToGrid="0">
      <p:cViewPr varScale="1">
        <p:scale>
          <a:sx n="79" d="100"/>
          <a:sy n="79" d="100"/>
        </p:scale>
        <p:origin x="2136" y="200"/>
      </p:cViewPr>
      <p:guideLst>
        <p:guide orient="horz" pos="3657"/>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4:20.150" v="1" actId="33475"/>
      <pc:docMkLst>
        <pc:docMk/>
      </pc:docMkLst>
      <pc:sldChg chg="modSp mod">
        <pc:chgData name="Cameron Midson" userId="510fe36d-201b-4d30-8c49-491c55367456" providerId="ADAL" clId="{93217E07-8A0E-5D7D-A37A-49773A2FEA36}" dt="2026-02-18T00:04:14.057" v="0" actId="113"/>
        <pc:sldMkLst>
          <pc:docMk/>
          <pc:sldMk cId="1789970845" sldId="256"/>
        </pc:sldMkLst>
        <pc:spChg chg="mod">
          <ac:chgData name="Cameron Midson" userId="510fe36d-201b-4d30-8c49-491c55367456" providerId="ADAL" clId="{93217E07-8A0E-5D7D-A37A-49773A2FEA36}" dt="2026-02-18T00:04:14.057" v="0" actId="113"/>
          <ac:spMkLst>
            <pc:docMk/>
            <pc:sldMk cId="1789970845" sldId="256"/>
            <ac:spMk id="7" creationId="{8B1D4A70-6CA2-23A1-1A5A-497FD63075D8}"/>
          </ac:spMkLst>
        </pc:spChg>
      </pc:sldChg>
    </pc:docChg>
  </pc:docChgLst>
</pc:chgInfo>
</file>

<file path=ppt/comments/modernComment_288_D29FDF4.xml><?xml version="1.0" encoding="utf-8"?>
<p188:cmLst xmlns:a="http://schemas.openxmlformats.org/drawingml/2006/main" xmlns:r="http://schemas.openxmlformats.org/officeDocument/2006/relationships" xmlns:p188="http://schemas.microsoft.com/office/powerpoint/2018/8/main">
  <p188:cm id="{0B4258C1-8B67-4C33-8FC9-90AF215FD755}" authorId="{00000000-0000-0000-0000-000000000000}" status="resolved" created="2025-03-18T13:38:52.128" complete="100000">
    <pc:sldMkLst xmlns:pc="http://schemas.microsoft.com/office/powerpoint/2013/main/command">
      <pc:docMk/>
      <pc:sldMk cId="220855796" sldId="648"/>
    </pc:sldMkLst>
    <p188:txBody>
      <a:bodyPr/>
      <a:lstStyle/>
      <a:p>
        <a:r>
          <a:rPr lang="en-US"/>
          <a:t>Could the text be moved down a little to separate it more from the subtitle?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8E_E6066414.xml><?xml version="1.0" encoding="utf-8"?>
<p188:cmLst xmlns:a="http://schemas.openxmlformats.org/drawingml/2006/main" xmlns:r="http://schemas.openxmlformats.org/officeDocument/2006/relationships" xmlns:p188="http://schemas.microsoft.com/office/powerpoint/2018/8/main">
  <p188:cm id="{2C9E4932-D8C0-4E68-B9E0-92E7A6BEF96A}" authorId="{00000000-0000-0000-0000-000000000000}" status="resolved" created="2025-03-18T13:39:28.941" complete="100000">
    <pc:sldMkLst xmlns:pc="http://schemas.microsoft.com/office/powerpoint/2013/main/command">
      <pc:docMk/>
      <pc:sldMk cId="3859178516" sldId="654"/>
    </pc:sldMkLst>
    <p188:txBody>
      <a:bodyPr/>
      <a:lstStyle/>
      <a:p>
        <a:r>
          <a:rPr lang="en-US"/>
          <a:t>Chardonnay all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3/31/26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dirty="0">
                <a:solidFill>
                  <a:schemeClr val="dk1"/>
                </a:solidFill>
                <a:latin typeface="Arial"/>
                <a:ea typeface="Arial"/>
                <a:cs typeface="Arial"/>
                <a:sym typeface="Arial"/>
              </a:rPr>
              <a:t>Khám phá về lịch sử, khí hậu, nghề sản xuất rượu vang và phong cách rượu vang đặc trưng của một trong những vùng rượu vang bình dị và khác biệt về mặt địa lý nhất trên Trái đất.</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dirty="0">
                <a:solidFill>
                  <a:schemeClr val="dk1"/>
                </a:solidFill>
                <a:latin typeface="Arial"/>
                <a:ea typeface="Arial"/>
                <a:cs typeface="Arial"/>
                <a:sym typeface="Arial"/>
              </a:rPr>
              <a:t>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892540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latin typeface="Arial"/>
                <a:ea typeface="Arial"/>
                <a:cs typeface="Arial"/>
                <a:sym typeface="Arial"/>
              </a:rPr>
              <a:t>ĐÂY LÀ THỜI ĐIỂM THÍCH HỢP ĐỂ THƯỞNG THỨC VÀ THẢO LUẬN VỀ HƯƠNG VỊ CÁC LOẠI RƯỢU VANG KHÁC NHAU.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02745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dirty="0">
                <a:solidFill>
                  <a:schemeClr val="dk1"/>
                </a:solidFill>
                <a:latin typeface="Arial"/>
                <a:ea typeface="Arial"/>
                <a:cs typeface="Arial"/>
                <a:sym typeface="Arial"/>
              </a:rPr>
              <a:t>Có sự phân chia tương đối đồng đều giữa các vườn nho đỏ và nho trắng, tạo ra loại rượu vang thanh lịch và tinh tế. </a:t>
            </a:r>
            <a:endParaRPr lang="vi-VN" dirty="0"/>
          </a:p>
          <a:p>
            <a:pPr marL="0" lvl="0" indent="0" algn="l" rtl="0">
              <a:spcBef>
                <a:spcPct val="0"/>
              </a:spcBef>
              <a:spcAft>
                <a:spcPct val="0"/>
              </a:spcAft>
              <a:buNone/>
            </a:pPr>
            <a:endParaRPr lang="vi-VN" sz="1200" dirty="0">
              <a:solidFill>
                <a:schemeClr val="dk1"/>
              </a:solidFill>
              <a:latin typeface="Arial"/>
              <a:ea typeface="Arial"/>
              <a:cs typeface="Arial"/>
              <a:sym typeface="Arial"/>
            </a:endParaRPr>
          </a:p>
          <a:p>
            <a:pPr marL="0" marR="0" lvl="0" indent="0" algn="l" rtl="0">
              <a:lnSpc>
                <a:spcPct val="100000"/>
              </a:lnSpc>
              <a:spcBef>
                <a:spcPct val="0"/>
              </a:spcBef>
              <a:spcAft>
                <a:spcPct val="0"/>
              </a:spcAft>
              <a:buClr>
                <a:schemeClr val="dk1"/>
              </a:buClr>
              <a:buSzPts val="1200"/>
              <a:buFont typeface="Arial"/>
              <a:buNone/>
            </a:pPr>
            <a:r>
              <a:rPr lang="vi-VN" sz="1200" dirty="0">
                <a:solidFill>
                  <a:schemeClr val="dk1"/>
                </a:solidFill>
                <a:latin typeface="Arial"/>
                <a:ea typeface="Arial"/>
                <a:cs typeface="Arial"/>
                <a:sym typeface="Arial"/>
              </a:rPr>
              <a:t>+ CHƯƠNG TRÌNH BỔ SUNG Quý vị sẽ tìm thấy tài liệu chương trình tại www.australianwinediscovered.com</a:t>
            </a:r>
          </a:p>
          <a:p>
            <a:pPr marL="0" lvl="0" indent="0" algn="l" rtl="0">
              <a:spcBef>
                <a:spcPct val="0"/>
              </a:spcBef>
              <a:spcAft>
                <a:spcPct val="0"/>
              </a:spcAft>
              <a:buNone/>
            </a:pPr>
            <a:endParaRPr lang="vi-VN" sz="12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31767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 </a:t>
            </a:r>
            <a:r>
              <a:rPr lang="vi-VN" sz="1200" b="0" i="0" u="none" strike="noStrike" cap="none" dirty="0">
                <a:solidFill>
                  <a:schemeClr val="dk1"/>
                </a:solidFill>
                <a:effectLst/>
                <a:latin typeface="Calibri"/>
                <a:ea typeface="Calibri"/>
                <a:cs typeface="Calibri"/>
                <a:sym typeface="Calibri"/>
              </a:rPr>
              <a:t>Hai giống nho là sự bổ sung hoàn hảo cho nhau. Semillon đem đến hương và sự tròn đầy, còn Sauvignon Blanc đem đến vị chua sắc bén, bên canh cấu trúc đầy đặn của Semillon, Sauvignon Blanc đem đến vị thanh tao và đầy đặn. Vang mang hương trái cây nhiệt đới, chanh vàng, ngậy hương hoa lá, cỏ xanh. Phong cách thanh tao, đầy hương trái cây tươi của rượu không ủ gỗ, thường nên uống khi trẻ. Một vài nhà sản xuất áp dụng thùng gỗ trong quá trình lên men nhằm bổ sung sự phức hợp, tính đầy đặn và tập trung về hương vị. </a:t>
            </a:r>
            <a:endParaRPr lang="en-VN" sz="1200" b="0" i="0" u="none" strike="noStrike" cap="none">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076765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chemeClr val="dk1"/>
                </a:solidFill>
                <a:effectLst/>
                <a:latin typeface="Calibri"/>
                <a:ea typeface="Calibri"/>
                <a:cs typeface="Calibri"/>
                <a:sym typeface="Calibri"/>
              </a:rPr>
              <a:t>Gốc nho nhân bản vô tính ‘Gingin’ lâu đời cho sản lượng thấp, chùm và quả nhỏ. Điều này giúp tạo ra hương trái cây đậm, hương vị đậm đà và độ chua vừa. Vang mang sự tinh tế với độ phức hợp cao từ quá trình lên men tự nhiên trong thùng gỗ sồi của Pháp, kết cấu đầy đặn từ quá trình lên men trên xác con men. Khả năng trữ rượu lâu, phát triển hương vị đậm đà, hương thơm của bơ, các loại hạt và caramel khi được ủ lâu. </a:t>
            </a:r>
            <a:endParaRPr lang="en-VN" sz="1200" b="0" i="0" u="none" strike="noStrike" cap="none">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94601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cap="none" dirty="0">
                <a:solidFill>
                  <a:schemeClr val="dk1"/>
                </a:solidFill>
                <a:effectLst/>
                <a:latin typeface="Calibri"/>
                <a:ea typeface="Calibri"/>
                <a:cs typeface="Calibri"/>
                <a:sym typeface="Calibri"/>
              </a:rPr>
              <a:t>Giống nho vô tính "Houghton" lâu đời cho sản lượng thấp, và quả rất nhỏ, vị chát đậm đà. Rượu vang mang phong cách từ đậm đà vừa phải đến rất đậm, hương vị phong phú và kết cấu hoàn chỉnh hơn so với phong cách rượu vang Coonawarra - vùng vang nổi tiếng về việc sản xuất  Cabernet ở Úc. Trong những năm tốt nhất, rượu vang Margaret River Cabernet Sauvignons cho thấy sự cân bằng đáng kinh ngạc giữa độ chín của nho, độ chua, cấu trúc, vị chát và phù hợp với việc ủ rượu trong thời gian dài.</a:t>
            </a:r>
            <a:endParaRPr lang="en-VN" sz="1200" b="0" i="0" u="none" strike="noStrike" cap="none">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98123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Làm thế nào để phân biệt rượu vang Margaret River Cabernet Sauvignon và rượu vang Cabernet từ Coonawarra?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Xu hướng thoải mái hơn của người dân Úc, hướng đến phong cách nhẹ </a:t>
            </a:r>
            <a:r>
              <a:rPr lang="vi-VN" dirty="0">
                <a:latin typeface="Arial"/>
                <a:ea typeface="Arial"/>
                <a:cs typeface="Arial"/>
                <a:sym typeface="Arial"/>
              </a:rPr>
              <a:t>nhàng</a:t>
            </a:r>
            <a:r>
              <a:rPr lang="vi-VN" sz="1200" b="0" i="0" u="none" strike="noStrike" dirty="0">
                <a:solidFill>
                  <a:schemeClr val="dk1"/>
                </a:solidFill>
                <a:latin typeface="Arial"/>
                <a:ea typeface="Arial"/>
                <a:cs typeface="Arial"/>
                <a:sym typeface="Arial"/>
              </a:rPr>
              <a:t>, độ chua có phần gắt hơn của rượu vang Chardonnay đã ảnh hưởng như thế nào đến cách tiếp cận và phong cách sản xuất rượu vang Margaret River?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Tại sao vùng rượu vang Margaret River lại trở thành nhà sản xuất dòng rượu vang phối trộn Semillon Sauvignon Blanc thành công nhất ở Úc?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b="0"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p>
          <a:p>
            <a:pPr marL="0" lvl="0" indent="0" algn="l" rtl="0">
              <a:spcBef>
                <a:spcPct val="0"/>
              </a:spcBef>
              <a:spcAft>
                <a:spcPct val="0"/>
              </a:spcAft>
              <a:buNone/>
            </a:pPr>
            <a:endParaRPr lang="vi-VN"/>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23101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Đây là thời điểm thích hợp để thưởng thức hương vị rượu vang truyền thống của vùng Ma</a:t>
            </a:r>
            <a:r>
              <a:rPr lang="vi-VN" sz="1200" b="0" i="0" u="none" strike="noStrike" kern="1200" cap="none" dirty="0">
                <a:solidFill>
                  <a:schemeClr val="tx1"/>
                </a:solidFill>
                <a:effectLst/>
                <a:latin typeface="Calibri"/>
                <a:ea typeface="Calibri"/>
                <a:cs typeface="Calibri"/>
                <a:sym typeface="Calibri"/>
              </a:rPr>
              <a:t>rgaret River</a:t>
            </a:r>
            <a:r>
              <a:rPr lang="vi-VN" sz="1200" b="0" i="0" u="none" strike="noStrike" dirty="0">
                <a:solidFill>
                  <a:schemeClr val="dk1"/>
                </a:solidFill>
                <a:latin typeface="Arial"/>
                <a:ea typeface="Arial"/>
                <a:cs typeface="Arial"/>
                <a:sym typeface="Arial"/>
              </a:rPr>
              <a:t>. Thử nếm rượu vang sẽ diễn ra vào cuối chương trình.</a:t>
            </a:r>
            <a:endParaRPr lang="vi-VN" dirty="0"/>
          </a:p>
          <a:p>
            <a:pPr marL="0" lvl="0" indent="0" algn="l" rtl="0">
              <a:spcBef>
                <a:spcPct val="0"/>
              </a:spcBef>
              <a:spcAft>
                <a:spcPct val="0"/>
              </a:spcAft>
              <a:buNone/>
            </a:pP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Margaret River thu hút một lượng lớn khách du lịch đến với những nhà máy sản xuất rượu vang đẹp như tranh vẽ, những chuyến lướt sóng đẳng cấp thế giới, những khu rừng cổ kính các hang động cũng như những nhà hàng danh tiếng. Vùng Margaret River được thành lập như một vùng vang ngay sau khi các nhà khoa học xác định đây là nơi lý tưởng để sản xuất rượu vang hảo hạng.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845912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Việc Margaret River tham gia vào lĩnh vực rượu vang muộn hơn đã mang lại lợi thế như thế nào cho vùng rượu vang này?</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Nhiều nhà máy sản xuất rượu vang đầu tiên của vùng rượu vang này được thành lập bởi những người mới trong nghề sản xuất rượu vang. Điều này có thể đã định hình cách tiếp cận đến nghề sản xuất rượu vang của vùng rượu vang Margaret như thế nào?</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407410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Vùng rượu vang Margaret River nằm ở phía Tây Nam nước Úc, cách thủ phủ của Perth phía Tây Úc khoảng 270 km.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232630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Margaret River không có tiểu khu chính thức nhưng có sự khác biệt giữa các địa điểm phụ thuộc vào khí hậu và thổ nhưỡng. Trong đó bao gồm Yallingup, Carbunup, Wilyabrup, Treeton, Wallcliffe và Karridale.</a:t>
            </a:r>
            <a:endParaRPr lang="vi-VN" dirty="0"/>
          </a:p>
          <a:p>
            <a:pPr marL="0" lvl="0" indent="0" algn="l" rtl="0">
              <a:spcBef>
                <a:spcPct val="0"/>
              </a:spcBef>
              <a:spcAft>
                <a:spcPct val="0"/>
              </a:spcAft>
              <a:buNone/>
            </a:pPr>
            <a:endParaRPr lang="vi-VN" dirty="0"/>
          </a:p>
          <a:p>
            <a:pPr marL="0" lvl="0" indent="0" algn="l" rtl="0">
              <a:spcBef>
                <a:spcPct val="0"/>
              </a:spcBef>
              <a:spcAft>
                <a:spcPct val="0"/>
              </a:spcAft>
              <a:buNone/>
            </a:pPr>
            <a:r>
              <a:rPr lang="vi-VN" dirty="0">
                <a:latin typeface="Arial"/>
                <a:ea typeface="Arial"/>
                <a:cs typeface="Arial"/>
                <a:sym typeface="Arial"/>
              </a:rPr>
              <a:t>THÔNG TIN THÚ VỊ: </a:t>
            </a:r>
            <a:r>
              <a:rPr lang="vi-VN" sz="1200" b="0" i="0" u="none" strike="noStrike" dirty="0">
                <a:solidFill>
                  <a:schemeClr val="dk1"/>
                </a:solidFill>
                <a:latin typeface="Arial"/>
                <a:ea typeface="Arial"/>
                <a:cs typeface="Arial"/>
                <a:sym typeface="Arial"/>
              </a:rPr>
              <a:t>80% trong số 8.000 loài thực vật ở vùng Margaret River không thể tìm thấy ở bất kỳ nơi nào khác trên thế giới.</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462138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Khí hậu Địa Trung Hải chịu ảnh hưởng mạnh từ khí hậu đại dương do có ba mặt giáp biển.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Lượng mưa mùa đông cao, mùa hè khô, ấm áp, ít nguy cơ băng giá và mưa đá, tạo điều kiện tuyệt vời cho nghề trồng nho.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Biên độ nhiệt thấp dẫn nên tích nhiệt rất đều.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Lượng mưa mùa sinh trưởng: 202mm (7.95in).</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Nhiệt độ trung bình tháng Giêng: 20.9°C (69,62°F).</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Dãy Leeuwin-Naturaliste đi qua vùng rượu vang Margaret River. Nền đá hoa cương có tuổi đời 150–600 triệu năm, phân lớp ở những nơi có đá vôi hai triệu năm tuổi. Theo thời gian, sườn núi này đã tạo ra một hệ thống phức tạp gồm đất gơ nai, đá phiến và đá granit, lâu đời nhất trên thế giới. </a:t>
            </a:r>
            <a:endParaRPr lang="vi-VN" dirty="0">
              <a:latin typeface="Arial"/>
              <a:ea typeface="Arial"/>
              <a:cs typeface="Arial"/>
              <a:sym typeface="Arial"/>
            </a:endParaRPr>
          </a:p>
          <a:p>
            <a:pPr marL="0" lvl="0" indent="0" algn="l" rtl="0">
              <a:spcBef>
                <a:spcPct val="0"/>
              </a:spcBef>
              <a:spcAft>
                <a:spcPct val="0"/>
              </a:spcAft>
              <a:buNone/>
            </a:pPr>
            <a:br>
              <a:rPr lang="vi-VN" dirty="0"/>
            </a:br>
            <a:r>
              <a:rPr lang="vi-VN" sz="1200" b="0" i="0" u="none" strike="noStrike" dirty="0">
                <a:solidFill>
                  <a:schemeClr val="dk1"/>
                </a:solidFill>
                <a:latin typeface="Arial"/>
                <a:ea typeface="Arial"/>
                <a:cs typeface="Arial"/>
                <a:sym typeface="Arial"/>
              </a:rPr>
              <a:t>CÂU HỎI GỢI Ý THẢO LUẬN: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Tại sao đặc điểm địa hình, khí hậu và đất đai khiến Margaret River trở thành vùng sản xuất rượu thành công vang dội?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Vùng rượu vang Margaret River được biết đến là nơi sản xuất ra một số dòng rượu vang Cabernet Sauvignon thanh lịch nhất ở Úc. Địa lý nơi đây đóng vai trò như thế nào?</a:t>
            </a:r>
            <a:endParaRPr lang="vi-VN" b="0"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82620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latin typeface="Calibri"/>
                <a:ea typeface="Calibri"/>
                <a:cs typeface="Calibri"/>
                <a:sym typeface="Calibri"/>
              </a:rPr>
              <a:t>Với khí hậu trồng nho lý tưởng, vùng rượu vang Margaret River tiếp cận nghề trồng nho một cách dễ dàng. Đây là điều kiện chín tuyệt vời để cây nho phát triển tốt vào mùa hè và mùa thu với khí hậu ôn hòa, tạo ra những trái nho có hương vị nổi bật và độ chua tự nhiên cao. </a:t>
            </a:r>
          </a:p>
          <a:p>
            <a:r>
              <a:rPr lang="vi-VN" sz="1200" b="0" i="0" u="none" strike="noStrike" cap="none" dirty="0">
                <a:solidFill>
                  <a:schemeClr val="dk1"/>
                </a:solidFill>
                <a:effectLst/>
                <a:latin typeface="Calibri"/>
                <a:ea typeface="Calibri"/>
                <a:cs typeface="Calibri"/>
                <a:sym typeface="Calibri"/>
              </a:rPr>
              <a:t>Việc dịch phylloxera chưa bao giờ xuất hiện, đồng nghĩa với việc hầu hết các vườn nho của vùng rượu vang này đã được trồng bởi những cành nho từ những vườn nho chất lượng cao hiện nay. Điều này đã giúp việc phát triển các dòng nho nhân bản của từng giống, đóng vai trò quan trọng trong việc tạo ra phong cách Margaret River đặc biệt của Chardonnay và Cabernet Sauvignon. Giống nho vô tính “Gingin” nổi tiếng được công nhận là chìa khóa cho sự thành công của rượu vang Chardonnay của vùng. </a:t>
            </a:r>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875743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Tại sao những năm gần đây, canh tác hữu cơ và canh tác sinh học đang trở thành mối quan tâm lớn nhất của người trồng nho? Điều này ảnh hưởng như thế nào đến xu hướng sản xuất và phong cách rượu vang? </a:t>
            </a:r>
            <a:endParaRPr lang="vi-VN" b="0"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 Rượu vang Cabernet Sauvignon và Chardonnay thường có hương vị từ thùng gỗ sồi. Sử dụng thùng gỗ sồi mang lại lợi ích gì cho quá trình sản xuất rượu vang?</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943510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71342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994321" y="3808645"/>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994321" y="447142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20190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19102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880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7969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690716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362223" y="584200"/>
            <a:ext cx="3829777" cy="2486228"/>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89631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4343486"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4332601"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1988753"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1977868"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84940" y="1715156"/>
            <a:ext cx="2216740"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74054"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Oval 3">
            <a:extLst>
              <a:ext uri="{FF2B5EF4-FFF2-40B4-BE49-F238E27FC236}">
                <a16:creationId xmlns:a16="http://schemas.microsoft.com/office/drawing/2014/main" id="{D1ADB01C-8523-DA80-87B0-3761C303A33E}"/>
              </a:ext>
            </a:extLst>
          </p:cNvPr>
          <p:cNvSpPr/>
          <p:nvPr userDrawn="1"/>
        </p:nvSpPr>
        <p:spPr>
          <a:xfrm>
            <a:off x="90350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0" name="Text Placeholder 4">
            <a:extLst>
              <a:ext uri="{FF2B5EF4-FFF2-40B4-BE49-F238E27FC236}">
                <a16:creationId xmlns:a16="http://schemas.microsoft.com/office/drawing/2014/main" id="{D6F28061-CE8C-4A75-8334-C941F171405F}"/>
              </a:ext>
            </a:extLst>
          </p:cNvPr>
          <p:cNvSpPr>
            <a:spLocks noGrp="1"/>
          </p:cNvSpPr>
          <p:nvPr>
            <p:ph type="body" sz="quarter" idx="25" hasCustomPrompt="1"/>
          </p:nvPr>
        </p:nvSpPr>
        <p:spPr>
          <a:xfrm>
            <a:off x="8482717"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DF52B71B-EAC0-B06D-AA27-AC48C1A74A75}"/>
              </a:ext>
            </a:extLst>
          </p:cNvPr>
          <p:cNvSpPr>
            <a:spLocks noGrp="1"/>
          </p:cNvSpPr>
          <p:nvPr>
            <p:ph type="body" sz="quarter" idx="26" hasCustomPrompt="1"/>
          </p:nvPr>
        </p:nvSpPr>
        <p:spPr>
          <a:xfrm>
            <a:off x="8471832"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538327"/>
            <a:ext cx="12191998" cy="602742"/>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0165936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454147535"/>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3/31/26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218333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31/3/26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2" r:id="rId21"/>
    <p:sldLayoutId id="2147483676" r:id="rId22"/>
    <p:sldLayoutId id="2147483677"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E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9.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microsoft.com/office/2018/10/relationships/comments" Target="../comments/modernComment_288_D29FDF4.xm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5301" b="15301"/>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altLang="zh-CN" sz="6000" dirty="0"/>
              <a:t>MARGARET RIVER</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solidFill>
                <a:schemeClr val="accent3"/>
              </a:solidFill>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21912" t="686" r="9793" b="1"/>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MARGARET RIVER</a:t>
            </a:r>
          </a:p>
          <a:p>
            <a:r>
              <a:rPr lang="en-US" altLang="zh-CN" sz="1800" dirty="0">
                <a:solidFill>
                  <a:srgbClr val="B2D8BE"/>
                </a:solidFill>
                <a:latin typeface="Arial" panose="020B0604020202020204" pitchFamily="34" charset="0"/>
                <a:cs typeface="Arial" panose="020B0604020202020204" pitchFamily="34" charset="0"/>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07066" y="1693009"/>
            <a:ext cx="3944498" cy="584775"/>
          </a:xfrm>
          <a:prstGeom prst="rect">
            <a:avLst/>
          </a:prstGeom>
          <a:noFill/>
        </p:spPr>
        <p:txBody>
          <a:bodyPr wrap="square">
            <a:spAutoFit/>
          </a:bodyPr>
          <a:lstStyle/>
          <a:p>
            <a:r>
              <a:rPr lang="en-US" altLang="zh-CN" sz="1600" b="1" dirty="0">
                <a:solidFill>
                  <a:schemeClr val="bg1"/>
                </a:solidFill>
                <a:latin typeface="Arial" panose="020B0604020202020204" pitchFamily="34" charset="0"/>
              </a:rPr>
              <a:t>ẢNH HƯỞNG HẢI DƯƠNG MẠNH MẼ VỚI ĐẠI DƯƠNG Ở BA MẶT</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07066" y="55763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1"/>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07066" y="1160134"/>
            <a:ext cx="4331369"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Tree>
    <p:extLst>
      <p:ext uri="{BB962C8B-B14F-4D97-AF65-F5344CB8AC3E}">
        <p14:creationId xmlns:p14="http://schemas.microsoft.com/office/powerpoint/2010/main" val="18256175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a lake  AI-generated content may be incorrect.">
            <a:extLst>
              <a:ext uri="{FF2B5EF4-FFF2-40B4-BE49-F238E27FC236}">
                <a16:creationId xmlns:a16="http://schemas.microsoft.com/office/drawing/2014/main" id="{ADF980C2-FD5C-C223-62CA-124A750205D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34" r="16734"/>
          <a:stretch>
            <a:fillRect/>
          </a:stretch>
        </p:blipFill>
        <p:spPr/>
      </p:pic>
      <p:sp>
        <p:nvSpPr>
          <p:cNvPr id="3" name="Text Placeholder 2">
            <a:extLst>
              <a:ext uri="{FF2B5EF4-FFF2-40B4-BE49-F238E27FC236}">
                <a16:creationId xmlns:a16="http://schemas.microsoft.com/office/drawing/2014/main" id="{33EB777C-15A4-2B8D-B5BB-58B82E96AC38}"/>
              </a:ext>
            </a:extLst>
          </p:cNvPr>
          <p:cNvSpPr>
            <a:spLocks noGrp="1"/>
          </p:cNvSpPr>
          <p:nvPr>
            <p:ph type="body" sz="quarter" idx="11"/>
          </p:nvPr>
        </p:nvSpPr>
        <p:spPr>
          <a:xfrm>
            <a:off x="623888" y="2518445"/>
            <a:ext cx="3625823" cy="1610114"/>
          </a:xfrm>
        </p:spPr>
        <p:txBody>
          <a:bodyPr/>
          <a:lstStyle/>
          <a:p>
            <a:r>
              <a:rPr lang="en-US" altLang="zh-CN" dirty="0"/>
              <a:t>Chủ yếu là đất thịt pha sét sỏi đỏ sâu, thoát nước tốt trên đá granit và gneiss. Những loại đất cổ xưa này có hàm lượng dinh dưỡng thấp và lý tưởng để trồng nho chất lượng cao.</a:t>
            </a:r>
            <a:endParaRPr lang="en-AU" dirty="0"/>
          </a:p>
          <a:p>
            <a:endParaRPr lang="en-US" dirty="0"/>
          </a:p>
        </p:txBody>
      </p:sp>
      <p:sp>
        <p:nvSpPr>
          <p:cNvPr id="5" name="Text Placeholder 4">
            <a:extLst>
              <a:ext uri="{FF2B5EF4-FFF2-40B4-BE49-F238E27FC236}">
                <a16:creationId xmlns:a16="http://schemas.microsoft.com/office/drawing/2014/main" id="{0D924624-615D-AF56-E160-DB78EE7E85A3}"/>
              </a:ext>
            </a:extLst>
          </p:cNvPr>
          <p:cNvSpPr>
            <a:spLocks noGrp="1"/>
          </p:cNvSpPr>
          <p:nvPr>
            <p:ph type="body" sz="quarter" idx="13"/>
          </p:nvPr>
        </p:nvSpPr>
        <p:spPr/>
        <p:txBody>
          <a:bodyPr/>
          <a:lstStyle/>
          <a:p>
            <a:r>
              <a:rPr lang="en-US" altLang="zh-CN" b="1" dirty="0">
                <a:solidFill>
                  <a:schemeClr val="accent1"/>
                </a:solidFill>
              </a:rPr>
              <a:t>ĐẤT</a:t>
            </a:r>
          </a:p>
        </p:txBody>
      </p:sp>
    </p:spTree>
    <p:extLst>
      <p:ext uri="{BB962C8B-B14F-4D97-AF65-F5344CB8AC3E}">
        <p14:creationId xmlns:p14="http://schemas.microsoft.com/office/powerpoint/2010/main" val="18328876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drinking wine from a glass  AI-generated content may be incorrect.">
            <a:extLst>
              <a:ext uri="{FF2B5EF4-FFF2-40B4-BE49-F238E27FC236}">
                <a16:creationId xmlns:a16="http://schemas.microsoft.com/office/drawing/2014/main" id="{CBED328E-D523-A555-892C-A7A8D7431135}"/>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t="31283" b="31283"/>
          <a:stretch>
            <a:fillRect/>
          </a:stretch>
        </p:blipFill>
        <p:spPr/>
      </p:pic>
      <p:sp>
        <p:nvSpPr>
          <p:cNvPr id="3" name="Title 2">
            <a:extLst>
              <a:ext uri="{FF2B5EF4-FFF2-40B4-BE49-F238E27FC236}">
                <a16:creationId xmlns:a16="http://schemas.microsoft.com/office/drawing/2014/main" id="{E02B6C4D-53DC-E84F-0AB0-67B62B6B1C46}"/>
              </a:ext>
            </a:extLst>
          </p:cNvPr>
          <p:cNvSpPr>
            <a:spLocks noGrp="1"/>
          </p:cNvSpPr>
          <p:nvPr>
            <p:ph type="title"/>
          </p:nvPr>
        </p:nvSpPr>
        <p:spPr>
          <a:xfrm>
            <a:off x="5479175" y="4353102"/>
            <a:ext cx="5820195" cy="1325562"/>
          </a:xfrm>
        </p:spPr>
        <p:txBody>
          <a:bodyPr/>
          <a:lstStyle/>
          <a:p>
            <a:r>
              <a:rPr lang="en-VN" b="1" dirty="0"/>
              <a:t>BẬC THẦY GẶP GỠ SỰ THÍ NGHIỆM TÀI HOA</a:t>
            </a:r>
            <a:br>
              <a:rPr lang="en-VN" sz="1800" dirty="0">
                <a:effectLst/>
                <a:latin typeface="Times New Roman" panose="02020603050405020304" pitchFamily="18" charset="0"/>
                <a:ea typeface="Times New Roman" panose="02020603050405020304" pitchFamily="18" charset="0"/>
              </a:rPr>
            </a:br>
            <a:endParaRPr lang="en-US" altLang="zh-CN" b="1" dirty="0"/>
          </a:p>
        </p:txBody>
      </p:sp>
      <p:sp>
        <p:nvSpPr>
          <p:cNvPr id="6" name="Title 2">
            <a:extLst>
              <a:ext uri="{FF2B5EF4-FFF2-40B4-BE49-F238E27FC236}">
                <a16:creationId xmlns:a16="http://schemas.microsoft.com/office/drawing/2014/main" id="{7473AFC1-14C1-86F4-714B-C5930430E24C}"/>
              </a:ext>
            </a:extLst>
          </p:cNvPr>
          <p:cNvSpPr txBox="1">
            <a:spLocks/>
          </p:cNvSpPr>
          <p:nvPr/>
        </p:nvSpPr>
        <p:spPr>
          <a:xfrm>
            <a:off x="5479175" y="3206502"/>
            <a:ext cx="4345352" cy="995363"/>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bg2"/>
                </a:solidFill>
                <a:latin typeface="Arial" panose="020B0604020202020204" pitchFamily="34" charset="0"/>
                <a:cs typeface="Arial" panose="020B0604020202020204" pitchFamily="34" charset="0"/>
              </a:rPr>
              <a:t>TRỒNG NHO VÀ SẢN XUẤT RƯỢU VANG</a:t>
            </a: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31664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  AI-generated content may be incorrect.">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10" r="16710"/>
          <a:stretch>
            <a:fillRect/>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4" y="2654909"/>
            <a:ext cx="4329060" cy="1530521"/>
          </a:xfrm>
        </p:spPr>
        <p:txBody>
          <a:bodyPr/>
          <a:lstStyle/>
          <a:p>
            <a:pPr>
              <a:lnSpc>
                <a:spcPct val="99000"/>
              </a:lnSpc>
              <a:spcBef>
                <a:spcPts val="900"/>
              </a:spcBef>
            </a:pPr>
            <a:r>
              <a:rPr lang="en-US" altLang="zh-CN" dirty="0"/>
              <a:t>Can thiệp tối thiểu để sản xuất trái cây nguyên </a:t>
            </a:r>
            <a:r>
              <a:rPr lang="en-US" altLang="zh-CN" dirty="0" err="1"/>
              <a:t>sơ</a:t>
            </a:r>
            <a:r>
              <a:rPr lang="en-US" altLang="zh-CN" dirty="0"/>
              <a:t> </a:t>
            </a:r>
            <a:r>
              <a:rPr lang="en-US" altLang="zh-CN" dirty="0" err="1"/>
              <a:t>phản</a:t>
            </a:r>
            <a:r>
              <a:rPr lang="en-US" altLang="zh-CN" dirty="0"/>
              <a:t> </a:t>
            </a:r>
            <a:r>
              <a:rPr lang="en-US" altLang="zh-CN" dirty="0" err="1"/>
              <a:t>ánh</a:t>
            </a:r>
            <a:r>
              <a:rPr lang="en-US" altLang="zh-CN" dirty="0"/>
              <a:t> </a:t>
            </a:r>
            <a:r>
              <a:rPr lang="en-US" altLang="zh-CN" dirty="0" err="1"/>
              <a:t>được</a:t>
            </a:r>
            <a:r>
              <a:rPr lang="en-US" altLang="zh-CN" dirty="0"/>
              <a:t> </a:t>
            </a:r>
            <a:r>
              <a:rPr lang="en-US" altLang="zh-CN" dirty="0" err="1"/>
              <a:t>thổ</a:t>
            </a:r>
            <a:r>
              <a:rPr lang="en-US" altLang="zh-CN" dirty="0"/>
              <a:t> nhưỡng</a:t>
            </a:r>
          </a:p>
          <a:p>
            <a:pPr>
              <a:lnSpc>
                <a:spcPct val="99000"/>
              </a:lnSpc>
              <a:spcBef>
                <a:spcPts val="900"/>
              </a:spcBef>
            </a:pPr>
            <a:r>
              <a:rPr lang="en-US" altLang="zh-CN" dirty="0" err="1"/>
              <a:t>Áp</a:t>
            </a:r>
            <a:r>
              <a:rPr lang="en-US" altLang="zh-CN" dirty="0"/>
              <a:t> dụng các phương pháp bền vững, hữu cơ và sinh học</a:t>
            </a:r>
          </a:p>
          <a:p>
            <a:pPr>
              <a:lnSpc>
                <a:spcPct val="99000"/>
              </a:lnSpc>
              <a:spcBef>
                <a:spcPts val="900"/>
              </a:spcBef>
            </a:pPr>
            <a:r>
              <a:rPr lang="en-US" altLang="zh-CN" dirty="0" err="1"/>
              <a:t>Các</a:t>
            </a:r>
            <a:r>
              <a:rPr lang="en-US" altLang="zh-CN" dirty="0"/>
              <a:t> going </a:t>
            </a:r>
            <a:r>
              <a:rPr lang="en-US" altLang="zh-CN" dirty="0" err="1"/>
              <a:t>nho</a:t>
            </a:r>
            <a:r>
              <a:rPr lang="en-US" altLang="zh-CN" dirty="0"/>
              <a:t> </a:t>
            </a:r>
            <a:r>
              <a:rPr lang="en-US" altLang="zh-CN" dirty="0" err="1"/>
              <a:t>cổ</a:t>
            </a:r>
            <a:r>
              <a:rPr lang="en-US" altLang="zh-CN" dirty="0"/>
              <a:t> </a:t>
            </a:r>
            <a:r>
              <a:rPr lang="en-US" altLang="zh-CN" dirty="0" err="1"/>
              <a:t>điển</a:t>
            </a:r>
            <a:r>
              <a:rPr lang="en-US" altLang="zh-CN" dirty="0"/>
              <a:t> </a:t>
            </a:r>
            <a:r>
              <a:rPr lang="en-US" altLang="zh-CN" dirty="0" err="1"/>
              <a:t>chất</a:t>
            </a:r>
            <a:r>
              <a:rPr lang="en-US" altLang="zh-CN" dirty="0"/>
              <a:t> lượng cao</a:t>
            </a:r>
          </a:p>
          <a:p>
            <a:pPr>
              <a:lnSpc>
                <a:spcPct val="99000"/>
              </a:lnSpc>
              <a:spcBef>
                <a:spcPts val="900"/>
              </a:spcBef>
            </a:pPr>
            <a:r>
              <a:rPr lang="en-US" altLang="zh-CN" dirty="0"/>
              <a:t>Thu hoạch: Tháng 2–Tháng 4</a:t>
            </a:r>
          </a:p>
          <a:p>
            <a:endParaRPr lang="en-US" dirty="0"/>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p>
            <a:r>
              <a:rPr lang="en-US" altLang="zh-CN" b="1" dirty="0">
                <a:solidFill>
                  <a:schemeClr val="accent1"/>
                </a:solidFill>
              </a:rPr>
              <a:t>TRỒNG NHO</a:t>
            </a:r>
          </a:p>
        </p:txBody>
      </p:sp>
    </p:spTree>
    <p:extLst>
      <p:ext uri="{BB962C8B-B14F-4D97-AF65-F5344CB8AC3E}">
        <p14:creationId xmlns:p14="http://schemas.microsoft.com/office/powerpoint/2010/main" val="34744200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5" y="2341599"/>
            <a:ext cx="4044246" cy="2606639"/>
          </a:xfrm>
        </p:spPr>
        <p:txBody>
          <a:bodyPr/>
          <a:lstStyle/>
          <a:p>
            <a:pPr>
              <a:spcBef>
                <a:spcPts val="800"/>
              </a:spcBef>
            </a:pPr>
            <a:r>
              <a:rPr lang="en-US" altLang="zh-CN" dirty="0"/>
              <a:t>Các kỹ thuật cổ điển chịu ảnh hưởng của môi trường địa phương</a:t>
            </a:r>
          </a:p>
          <a:p>
            <a:pPr>
              <a:spcBef>
                <a:spcPts val="800"/>
              </a:spcBef>
            </a:pPr>
            <a:r>
              <a:rPr lang="en-US" altLang="zh-CN" dirty="0"/>
              <a:t>Khí hậu phù hợp </a:t>
            </a:r>
            <a:r>
              <a:rPr lang="en-US" altLang="zh-CN" dirty="0" err="1"/>
              <a:t>với</a:t>
            </a:r>
            <a:r>
              <a:rPr lang="en-US" altLang="zh-CN" dirty="0"/>
              <a:t> </a:t>
            </a:r>
            <a:r>
              <a:rPr lang="en-US" altLang="zh-CN" dirty="0" err="1"/>
              <a:t>phương</a:t>
            </a:r>
            <a:r>
              <a:rPr lang="en-US" altLang="zh-CN" dirty="0"/>
              <a:t> pháp tiếp cận can thiệp thấp</a:t>
            </a:r>
          </a:p>
          <a:p>
            <a:r>
              <a:rPr lang="vi-VN" dirty="0">
                <a:effectLst/>
              </a:rPr>
              <a:t>Hầu hết các loại rượu đều trải qua quá trình ủ thùng gỗ sồi, song các nhà làm rượu vẫn áp dụng sự tiết chế một cách khéo léo.</a:t>
            </a:r>
          </a:p>
          <a:p>
            <a:pPr>
              <a:spcBef>
                <a:spcPts val="800"/>
              </a:spcBef>
            </a:pPr>
            <a:r>
              <a:rPr lang="en-US" altLang="zh-CN" dirty="0" err="1"/>
              <a:t>Thế</a:t>
            </a:r>
            <a:r>
              <a:rPr lang="en-US" altLang="zh-CN" dirty="0"/>
              <a:t> hệ các nhà sản xuất rượu vang sáng tạo mới đang thử nghiệm các kỹ thuật thay thế</a:t>
            </a:r>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lvl1pPr>
              <a:defRPr sz="1434"/>
            </a:lvl1pPr>
          </a:lstStyle>
          <a:p>
            <a:r>
              <a:rPr lang="en-US" altLang="zh-CN" sz="5440" b="1" dirty="0">
                <a:solidFill>
                  <a:schemeClr val="accent1"/>
                </a:solidFill>
              </a:rPr>
              <a:t>SẢN XUẤT RƯỢU VANG</a:t>
            </a:r>
          </a:p>
        </p:txBody>
      </p:sp>
    </p:spTree>
    <p:extLst>
      <p:ext uri="{BB962C8B-B14F-4D97-AF65-F5344CB8AC3E}">
        <p14:creationId xmlns:p14="http://schemas.microsoft.com/office/powerpoint/2010/main" val="34274976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015AB7-F121-BD3F-66C2-5EF0814634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150" t="14736" r="29661" b="12886"/>
          <a:stretch/>
        </p:blipFill>
        <p:spPr>
          <a:xfrm>
            <a:off x="6096000" y="368300"/>
            <a:ext cx="6096000" cy="6103741"/>
          </a:xfrm>
        </p:spPr>
      </p:pic>
      <p:sp>
        <p:nvSpPr>
          <p:cNvPr id="3" name="Title 2">
            <a:extLst>
              <a:ext uri="{FF2B5EF4-FFF2-40B4-BE49-F238E27FC236}">
                <a16:creationId xmlns:a16="http://schemas.microsoft.com/office/drawing/2014/main" id="{CAB2C1DC-8F14-31A4-7CB8-CF4B1F7CA0D1}"/>
              </a:ext>
            </a:extLst>
          </p:cNvPr>
          <p:cNvSpPr>
            <a:spLocks noGrp="1"/>
          </p:cNvSpPr>
          <p:nvPr>
            <p:ph type="title"/>
          </p:nvPr>
        </p:nvSpPr>
        <p:spPr>
          <a:xfrm>
            <a:off x="630419" y="584200"/>
            <a:ext cx="5066374" cy="785732"/>
          </a:xfrm>
        </p:spPr>
        <p:txBody>
          <a:bodyPr/>
          <a:lstStyle/>
          <a:p>
            <a:r>
              <a:rPr lang="en-US" altLang="zh-CN" b="1" dirty="0">
                <a:solidFill>
                  <a:schemeClr val="bg2"/>
                </a:solidFill>
              </a:rPr>
              <a:t>GIỐNG NHO ĐÁNG CHÚ Ý</a:t>
            </a:r>
          </a:p>
        </p:txBody>
      </p:sp>
      <p:sp>
        <p:nvSpPr>
          <p:cNvPr id="5" name="Text Placeholder 4">
            <a:extLst>
              <a:ext uri="{FF2B5EF4-FFF2-40B4-BE49-F238E27FC236}">
                <a16:creationId xmlns:a16="http://schemas.microsoft.com/office/drawing/2014/main" id="{B6C64648-954C-CAAC-2988-DFC205471DB3}"/>
              </a:ext>
            </a:extLst>
          </p:cNvPr>
          <p:cNvSpPr>
            <a:spLocks noGrp="1"/>
          </p:cNvSpPr>
          <p:nvPr>
            <p:ph type="body" sz="quarter" idx="13"/>
          </p:nvPr>
        </p:nvSpPr>
        <p:spPr/>
        <p:txBody>
          <a:bodyPr/>
          <a:lstStyle/>
          <a:p>
            <a:r>
              <a:rPr lang="en-US" altLang="zh-CN" b="1" dirty="0">
                <a:solidFill>
                  <a:schemeClr val="accent4"/>
                </a:solidFill>
              </a:rPr>
              <a:t>HƯƠNG VỊ CỦA MARGARET RIVER</a:t>
            </a:r>
          </a:p>
        </p:txBody>
      </p:sp>
    </p:spTree>
    <p:extLst>
      <p:ext uri="{BB962C8B-B14F-4D97-AF65-F5344CB8AC3E}">
        <p14:creationId xmlns:p14="http://schemas.microsoft.com/office/powerpoint/2010/main" val="28845583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22B5D5B7-CC1F-1607-8D4F-E002454BC39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50853" y="1933074"/>
            <a:ext cx="1182507" cy="3579859"/>
          </a:xfrm>
          <a:prstGeom prst="rect">
            <a:avLst/>
          </a:prstGeom>
        </p:spPr>
      </p:pic>
      <p:pic>
        <p:nvPicPr>
          <p:cNvPr id="2" name="Picture Placeholder 8">
            <a:extLst>
              <a:ext uri="{FF2B5EF4-FFF2-40B4-BE49-F238E27FC236}">
                <a16:creationId xmlns:a16="http://schemas.microsoft.com/office/drawing/2014/main" id="{6CFD59CF-4E3F-0E08-A45D-DBF7966451C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31968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254692" y="1793021"/>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69471" y="180051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MARGARET RIVER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CABERNET</a:t>
            </a:r>
          </a:p>
          <a:p>
            <a:pPr algn="ctr"/>
            <a:r>
              <a:rPr lang="en-US" altLang="zh-CN" dirty="0">
                <a:solidFill>
                  <a:srgbClr val="601329"/>
                </a:solidFill>
                <a:latin typeface="Arial" panose="020B0604020202020204" pitchFamily="34" charset="0"/>
              </a:rPr>
              <a:t>SAUVIGNON</a:t>
            </a:r>
          </a:p>
          <a:p>
            <a:pPr algn="ctr"/>
            <a:r>
              <a:rPr lang="zh-CN" altLang="en-US" sz="3800" dirty="0">
                <a:solidFill>
                  <a:schemeClr val="bg1"/>
                </a:solidFill>
                <a:latin typeface="Arial" panose="020B0604020202020204" pitchFamily="34" charset="0"/>
              </a:rPr>
              <a:t>20%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SAUVIGNON</a:t>
            </a:r>
          </a:p>
          <a:p>
            <a:pPr algn="ctr"/>
            <a:r>
              <a:rPr lang="en-US" altLang="zh-CN" dirty="0">
                <a:solidFill>
                  <a:srgbClr val="601329"/>
                </a:solidFill>
                <a:latin typeface="Arial" panose="020B0604020202020204" pitchFamily="34" charset="0"/>
              </a:rPr>
              <a:t>BLANC</a:t>
            </a:r>
          </a:p>
          <a:p>
            <a:pPr algn="ctr"/>
            <a:r>
              <a:rPr lang="zh-CN" altLang="en-US" sz="3800" dirty="0">
                <a:solidFill>
                  <a:schemeClr val="bg1"/>
                </a:solidFill>
                <a:latin typeface="Arial" panose="020B0604020202020204" pitchFamily="34" charset="0"/>
              </a:rPr>
              <a:t>20%</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CHARDONNAY</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17%</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SEMILLON</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17%</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42700" y="4019454"/>
            <a:ext cx="1234633"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933928" y="3910449"/>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797919" y="4019454"/>
            <a:ext cx="219457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CHARDONNAY</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87300" y="4019455"/>
            <a:ext cx="1673471"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SEMILLON</a:t>
            </a:r>
          </a:p>
        </p:txBody>
      </p:sp>
      <p:sp>
        <p:nvSpPr>
          <p:cNvPr id="3" name="TextBox 2">
            <a:extLst>
              <a:ext uri="{FF2B5EF4-FFF2-40B4-BE49-F238E27FC236}">
                <a16:creationId xmlns:a16="http://schemas.microsoft.com/office/drawing/2014/main" id="{88337BE3-A200-D33B-25AA-E75AA9733FD6}"/>
              </a:ext>
            </a:extLst>
          </p:cNvPr>
          <p:cNvSpPr txBox="1"/>
          <p:nvPr/>
        </p:nvSpPr>
        <p:spPr>
          <a:xfrm rot="16200000">
            <a:off x="2930646" y="3910450"/>
            <a:ext cx="1997022"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SAUVIGNON 
BLANC</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525409"/>
            <a:ext cx="11813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303818"/>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MARGARET RIVER
SEMILLON SAUVIGNON BLANC</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GIÚP ĐƯA MARGARET RIVER LÊN BẢN ĐỒ RƯỢU VANG</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5189453"/>
            <a:ext cx="2805709" cy="123206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Quả lý gai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Chanh dây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Kem 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Bưởi</a:t>
            </a:r>
            <a:endParaRPr lang="en-AU" sz="1400" dirty="0">
              <a:effectLst/>
              <a:latin typeface="Arial" panose="020B0604020202020204" pitchFamily="34" charset="0"/>
            </a:endParaRPr>
          </a:p>
        </p:txBody>
      </p:sp>
      <p:cxnSp>
        <p:nvCxnSpPr>
          <p:cNvPr id="37" name="Straight Connector 36">
            <a:extLst>
              <a:ext uri="{FF2B5EF4-FFF2-40B4-BE49-F238E27FC236}">
                <a16:creationId xmlns:a16="http://schemas.microsoft.com/office/drawing/2014/main" id="{842884D4-1987-62FE-AF27-1EA78A0186FA}"/>
              </a:ext>
            </a:extLst>
          </p:cNvPr>
          <p:cNvCxnSpPr/>
          <p:nvPr/>
        </p:nvCxnSpPr>
        <p:spPr>
          <a:xfrm>
            <a:off x="161613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4833943"/>
            <a:ext cx="2805709" cy="58477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HAI GIỐNG NHO VỐN DĨ BỔ SUNG CHO NHAU</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480498" y="29521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5154140" y="3882893"/>
            <a:ext cx="2732822" cy="1272464"/>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
SAVIGNON 
BLANC</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8" name="TextBox 7">
            <a:extLst>
              <a:ext uri="{FF2B5EF4-FFF2-40B4-BE49-F238E27FC236}">
                <a16:creationId xmlns:a16="http://schemas.microsoft.com/office/drawing/2014/main" id="{6FA4C744-3635-49FA-036A-8F241FAF7623}"/>
              </a:ext>
            </a:extLst>
          </p:cNvPr>
          <p:cNvSpPr txBox="1"/>
          <p:nvPr/>
        </p:nvSpPr>
        <p:spPr>
          <a:xfrm>
            <a:off x="2354197" y="4373615"/>
            <a:ext cx="2540567" cy="338554"/>
          </a:xfrm>
          <a:prstGeom prst="rect">
            <a:avLst/>
          </a:prstGeom>
          <a:solidFill>
            <a:schemeClr val="bg1"/>
          </a:solidFill>
        </p:spPr>
        <p:txBody>
          <a:bodyPr wrap="none" rtlCol="0">
            <a:spAutoFit/>
          </a:bodyPr>
          <a:lstStyle/>
          <a:p>
            <a:r>
              <a:rPr lang="en-US" altLang="zh-CN" sz="1600" b="1" dirty="0">
                <a:solidFill>
                  <a:schemeClr val="accent1"/>
                </a:solidFill>
                <a:effectLst/>
                <a:latin typeface="Arial" panose="020B0604020202020204" pitchFamily="34" charset="0"/>
              </a:rPr>
              <a:t>HƯƠNG VỊ ĐẶC TRƯNG</a:t>
            </a:r>
          </a:p>
        </p:txBody>
      </p:sp>
      <p:cxnSp>
        <p:nvCxnSpPr>
          <p:cNvPr id="10" name="Straight Connector 9">
            <a:extLst>
              <a:ext uri="{FF2B5EF4-FFF2-40B4-BE49-F238E27FC236}">
                <a16:creationId xmlns:a16="http://schemas.microsoft.com/office/drawing/2014/main" id="{3E279A9F-C4C7-1DCD-47D0-B24B5C9864BA}"/>
              </a:ext>
            </a:extLst>
          </p:cNvPr>
          <p:cNvCxnSpPr>
            <a:cxnSpLocks/>
          </p:cNvCxnSpPr>
          <p:nvPr/>
        </p:nvCxnSpPr>
        <p:spPr>
          <a:xfrm>
            <a:off x="4972112" y="4525409"/>
            <a:ext cx="73164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C2164130-C817-58F9-2C6A-4CE3EF096460}"/>
              </a:ext>
            </a:extLst>
          </p:cNvPr>
          <p:cNvSpPr/>
          <p:nvPr/>
        </p:nvSpPr>
        <p:spPr>
          <a:xfrm>
            <a:off x="2010871" y="2171537"/>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2168635"/>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2168635"/>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2168635"/>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218041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733F3771-4282-D452-8E25-D8716D9E49DC}"/>
              </a:ext>
            </a:extLst>
          </p:cNvPr>
          <p:cNvSpPr/>
          <p:nvPr/>
        </p:nvSpPr>
        <p:spPr>
          <a:xfrm>
            <a:off x="3467824" y="2168635"/>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2168635"/>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2168635"/>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2168635"/>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2168635"/>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691146" y="2615828"/>
            <a:ext cx="225263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Semillon/Sauvignon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410577" y="230496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3207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322909"/>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B2D090DD-3AF4-E349-50FC-69C07E42ED6E}"/>
              </a:ext>
            </a:extLst>
          </p:cNvPr>
          <p:cNvSpPr/>
          <p:nvPr/>
        </p:nvSpPr>
        <p:spPr>
          <a:xfrm>
            <a:off x="3467824" y="331781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31781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995614"/>
            <a:ext cx="771747"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966740"/>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C92AD4F4-FD06-9A8F-D356-182F28EEBFB5}"/>
              </a:ext>
            </a:extLst>
          </p:cNvPr>
          <p:cNvSpPr/>
          <p:nvPr/>
        </p:nvSpPr>
        <p:spPr>
          <a:xfrm>
            <a:off x="2010871" y="4160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41580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415807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807000"/>
            <a:ext cx="1087283" cy="30813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83587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8070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545579" y="3466504"/>
            <a:ext cx="41359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416978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410577" y="431337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500123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998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998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676133"/>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647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5010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229989" y="5145546"/>
            <a:ext cx="7291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34722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34432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3443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3560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286634" y="5491535"/>
            <a:ext cx="67254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613187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612897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61289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612897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239744" y="58067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7779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614068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772156" y="6276189"/>
            <a:ext cx="1870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6128975"/>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493673"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209341" y="247976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488367" y="2613888"/>
            <a:ext cx="694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7455992"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ĐẶC ĐIỂM CỦA MARGARET RIVER SEMILLON/SAUVIGNON BLANC</a:t>
            </a:r>
          </a:p>
        </p:txBody>
      </p:sp>
      <p:pic>
        <p:nvPicPr>
          <p:cNvPr id="2" name="Picture Placeholder 8">
            <a:extLst>
              <a:ext uri="{FF2B5EF4-FFF2-40B4-BE49-F238E27FC236}">
                <a16:creationId xmlns:a16="http://schemas.microsoft.com/office/drawing/2014/main" id="{FC97BA1B-F652-CD65-B18B-E206D0758C6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066802" y="156305"/>
            <a:ext cx="2114328" cy="6400800"/>
          </a:xfrm>
          <a:prstGeom prst="rect">
            <a:avLst/>
          </a:prstGeom>
        </p:spPr>
      </p:pic>
      <p:sp>
        <p:nvSpPr>
          <p:cNvPr id="3" name="object 10">
            <a:extLst>
              <a:ext uri="{FF2B5EF4-FFF2-40B4-BE49-F238E27FC236}">
                <a16:creationId xmlns:a16="http://schemas.microsoft.com/office/drawing/2014/main" id="{6BA3A340-62F5-9BD6-AC55-F488B13246EF}"/>
              </a:ext>
            </a:extLst>
          </p:cNvPr>
          <p:cNvSpPr txBox="1"/>
          <p:nvPr/>
        </p:nvSpPr>
        <p:spPr>
          <a:xfrm rot="16200000">
            <a:off x="7691888" y="3816079"/>
            <a:ext cx="2892157" cy="1272464"/>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SEMILLON
SAVIGNON 
BLANC</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MARGARET RIVER
CHARDONNAY</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241861"/>
            <a:ext cx="1832762"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3200" dirty="0">
                <a:solidFill>
                  <a:schemeClr val="tx1"/>
                </a:solidFill>
                <a:effectLst/>
                <a:latin typeface="Arial" panose="020B0604020202020204" pitchFamily="34" charset="0"/>
              </a:rPr>
              <a:t>ĐẲNG CẤP THẾ GIỚI!</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49579" y="4325810"/>
            <a:ext cx="2805709" cy="1234440"/>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CHÍNH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ea typeface="Malgun Gothic" panose="020B0503020000020004" pitchFamily="34" charset="-127"/>
              </a:rPr>
              <a:t>Quýt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ea typeface="Malgun Gothic" panose="020B0503020000020004" pitchFamily="34" charset="-127"/>
              </a:rPr>
              <a:t>Bưởi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ea typeface="Malgun Gothic" panose="020B0503020000020004" pitchFamily="34" charset="-127"/>
              </a:rPr>
              <a:t>Đào tiên/Đào trắng</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46838" y="4271568"/>
            <a:ext cx="3129847" cy="1349087"/>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CÁC DÒNG RƯỢU ĐẬM ĐÀ, MẠNH MẼ HƠN</a:t>
            </a:r>
          </a:p>
          <a:p>
            <a:pPr algn="ctr">
              <a:spcBef>
                <a:spcPts val="203"/>
              </a:spcBef>
            </a:pPr>
            <a:r>
              <a:rPr lang="en-US" altLang="zh-CN" sz="1600" dirty="0">
                <a:latin typeface="Arial" panose="020B0604020202020204" pitchFamily="34" charset="0"/>
              </a:rPr>
              <a:t>MANG ĐẾN SỰ TƯƠNG PHẢN VỚI CÁC DÒNG RƯỢU THANH MẢNH, MÁT LẠNH</a:t>
            </a:r>
            <a:endParaRPr lang="en-AU" sz="1600" dirty="0">
              <a:effectLst/>
              <a:latin typeface="Arial" panose="020B0604020202020204" pitchFamily="34" charset="0"/>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3359605" y="4268894"/>
            <a:ext cx="2805709" cy="2197525"/>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PHỤ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Bánh mì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Hạnh nhân nướng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Gia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Phấn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Đá lửa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Kẹo</a:t>
            </a:r>
            <a:r>
              <a:rPr lang="en-US" altLang="zh-CN" sz="1400" dirty="0">
                <a:latin typeface="Arial" panose="020B0604020202020204" pitchFamily="34" charset="0"/>
              </a:rPr>
              <a:t> nougat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Khoáng chất</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khí hậu rộng lớn và đa dạng, trên khắp các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coi trọng việc thử nghiệm vui tươi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la bàn của bạn. Bởi vì trong mỗi chai rượu vang Úc, bạn sẽ trải nghiệm những kỳ quan của nước Úc – một lời nhắc nhở về cuộc phiêu lưu và sự đa dạng định hình văn hóa và đất nước của chúng ta.</a:t>
            </a:r>
          </a:p>
        </p:txBody>
      </p:sp>
      <p:pic>
        <p:nvPicPr>
          <p:cNvPr id="2" name="Graphic 1">
            <a:extLst>
              <a:ext uri="{FF2B5EF4-FFF2-40B4-BE49-F238E27FC236}">
                <a16:creationId xmlns:a16="http://schemas.microsoft.com/office/drawing/2014/main" id="{54FD9F5E-8332-F6D2-DF52-A114CF2A61E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altLang="zh-CN" sz="3200" b="1" dirty="0">
                <a:solidFill>
                  <a:srgbClr val="601329"/>
                </a:solidFill>
              </a:rPr>
              <a:t>ĐẶC ĐIỂM CỦA MARGARET RIVER CHARDONNAY</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223437" y="140516"/>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6954483" y="4016264"/>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0352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29128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4601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30103"/>
            <a:ext cx="1087283" cy="27081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408014" y="3489607"/>
            <a:ext cx="4318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291281" y="433648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08609" y="5176741"/>
            <a:ext cx="73127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173345" y="5522730"/>
            <a:ext cx="66653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1F289DF8-B7CF-78F4-DA7B-88B7818737C3}"/>
              </a:ext>
            </a:extLst>
          </p:cNvPr>
          <p:cNvSpPr/>
          <p:nvPr/>
        </p:nvSpPr>
        <p:spPr>
          <a:xfrm>
            <a:off x="334852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447739"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50775" y="6299292"/>
            <a:ext cx="1891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710666" y="6152078"/>
            <a:ext cx="636382" cy="272668"/>
            <a:chOff x="7674890" y="5926610"/>
            <a:chExt cx="636382"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MARGARET RIVER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463460"/>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GIỐNG NHO CHỦ LỰC CỦA NHIỀU NHÀ SẢN XUẤT ĐỊA PHƯƠNG</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772" y="4594981"/>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CHÍNH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latin typeface="Arial" panose="020B0604020202020204" pitchFamily="34" charset="0"/>
              </a:rPr>
              <a:t>Lý</a:t>
            </a:r>
            <a:r>
              <a:rPr lang="en-US" altLang="zh-CN" sz="1400" dirty="0">
                <a:latin typeface="Arial" panose="020B0604020202020204" pitchFamily="34" charset="0"/>
              </a:rPr>
              <a:t>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Việt quất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đỏ</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Lá nguyệt quế</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Thảo mộc khô</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62900" y="4752706"/>
            <a:ext cx="3129847" cy="58477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CHẤT LƯỢNG CAO VÀ PHÙ HỢP ĐỂ Ủ LÂU DÀI</a:t>
            </a:r>
          </a:p>
        </p:txBody>
      </p:sp>
      <p:sp>
        <p:nvSpPr>
          <p:cNvPr id="6" name="TextBox 5">
            <a:extLst>
              <a:ext uri="{FF2B5EF4-FFF2-40B4-BE49-F238E27FC236}">
                <a16:creationId xmlns:a16="http://schemas.microsoft.com/office/drawing/2014/main" id="{55DF217E-BBED-851F-DB9F-4789B3905354}"/>
              </a:ext>
            </a:extLst>
          </p:cNvPr>
          <p:cNvSpPr txBox="1"/>
          <p:nvPr/>
        </p:nvSpPr>
        <p:spPr>
          <a:xfrm>
            <a:off x="3359605" y="4369792"/>
            <a:ext cx="2805709" cy="993670"/>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PHỤ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Khói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Gỗ tuyết tùng</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156962"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rgbClr val="601329"/>
                </a:solidFill>
              </a:rPr>
              <a:t>ĐẶC ĐIỂM CỦA MARGARET RIVER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37203"/>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008705"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35320"/>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127054" y="2908025"/>
            <a:ext cx="920930"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879151"/>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19411"/>
            <a:ext cx="1087283" cy="24988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4828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194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634591" y="3378915"/>
            <a:ext cx="418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2579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2006485"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476119"/>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4472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10910" y="4953624"/>
            <a:ext cx="74191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29961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385405" y="592625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2625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61168" y="6424546"/>
            <a:ext cx="1916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346888"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67554" y="5670664"/>
            <a:ext cx="6852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405892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3331504"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0E864A6-9337-5229-71A0-3D7ED4C679AD}"/>
              </a:ext>
            </a:extLst>
          </p:cNvPr>
          <p:cNvSpPr/>
          <p:nvPr/>
        </p:nvSpPr>
        <p:spPr>
          <a:xfrm>
            <a:off x="4652306"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FC3147A1-614E-8840-7995-DEBE973F700D}"/>
              </a:ext>
            </a:extLst>
          </p:cNvPr>
          <p:cNvSpPr/>
          <p:nvPr/>
        </p:nvSpPr>
        <p:spPr>
          <a:xfrm>
            <a:off x="3924575"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17A2F-2899-4E60-250F-6850066F62F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597" r="16597"/>
          <a:stretch/>
        </p:blipFill>
        <p:spPr/>
      </p:pic>
      <p:sp>
        <p:nvSpPr>
          <p:cNvPr id="3" name="Text Placeholder 2">
            <a:extLst>
              <a:ext uri="{FF2B5EF4-FFF2-40B4-BE49-F238E27FC236}">
                <a16:creationId xmlns:a16="http://schemas.microsoft.com/office/drawing/2014/main" id="{E8A37158-4600-EC98-8848-2C08433F9D7D}"/>
              </a:ext>
            </a:extLst>
          </p:cNvPr>
          <p:cNvSpPr>
            <a:spLocks noGrp="1"/>
          </p:cNvSpPr>
          <p:nvPr>
            <p:ph type="body" sz="quarter" idx="11"/>
          </p:nvPr>
        </p:nvSpPr>
        <p:spPr>
          <a:xfrm>
            <a:off x="6456364" y="3926414"/>
            <a:ext cx="4829691" cy="1615252"/>
          </a:xfrm>
        </p:spPr>
        <p:txBody>
          <a:bodyPr/>
          <a:lstStyle/>
          <a:p>
            <a:pPr>
              <a:lnSpc>
                <a:spcPct val="110000"/>
              </a:lnSpc>
            </a:pPr>
            <a:r>
              <a:rPr lang="en-US" altLang="zh-CN" sz="1600" dirty="0">
                <a:solidFill>
                  <a:schemeClr val="bg1"/>
                </a:solidFill>
              </a:rPr>
              <a:t>Rượu vang hảo hạng và kỹ thuật sản xuất rượu vang sáng tạo đang thiết lập tiêu chuẩn cho rượu vang Úc.</a:t>
            </a:r>
          </a:p>
          <a:p>
            <a:endParaRPr lang="en-US" dirty="0"/>
          </a:p>
        </p:txBody>
      </p:sp>
      <p:sp>
        <p:nvSpPr>
          <p:cNvPr id="5" name="Text Placeholder 4">
            <a:extLst>
              <a:ext uri="{FF2B5EF4-FFF2-40B4-BE49-F238E27FC236}">
                <a16:creationId xmlns:a16="http://schemas.microsoft.com/office/drawing/2014/main" id="{A989B90F-C32B-142E-F1B3-3EBB1400CC12}"/>
              </a:ext>
            </a:extLst>
          </p:cNvPr>
          <p:cNvSpPr>
            <a:spLocks noGrp="1"/>
          </p:cNvSpPr>
          <p:nvPr>
            <p:ph type="body" sz="quarter" idx="13"/>
          </p:nvPr>
        </p:nvSpPr>
        <p:spPr>
          <a:xfrm>
            <a:off x="6456364" y="584200"/>
            <a:ext cx="4829691" cy="1325563"/>
          </a:xfrm>
        </p:spPr>
        <p:txBody>
          <a:bodyPr/>
          <a:lstStyle/>
          <a:p>
            <a:r>
              <a:rPr lang="en-US" altLang="zh-CN" b="1" dirty="0">
                <a:solidFill>
                  <a:schemeClr val="bg2"/>
                </a:solidFill>
              </a:rPr>
              <a:t>LỊCH SỬ NGẮN GỌN</a:t>
            </a:r>
          </a:p>
          <a:p>
            <a:r>
              <a:rPr lang="en-US" altLang="zh-CN" b="1" dirty="0">
                <a:solidFill>
                  <a:schemeClr val="accent5"/>
                </a:solidFill>
              </a:rPr>
              <a:t>TƯƠNG LAI DÀI LÂU</a:t>
            </a:r>
          </a:p>
        </p:txBody>
      </p:sp>
    </p:spTree>
    <p:extLst>
      <p:ext uri="{BB962C8B-B14F-4D97-AF65-F5344CB8AC3E}">
        <p14:creationId xmlns:p14="http://schemas.microsoft.com/office/powerpoint/2010/main" val="196678562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797" b="7838"/>
          <a:stretch/>
        </p:blipFill>
        <p:spPr>
          <a:xfrm>
            <a:off x="0" y="0"/>
            <a:ext cx="12196917"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DD83-88EB-D139-D932-A7DC4EDD813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8553D75-AFC3-38E7-A10F-327DBF156E56}"/>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C4477A7D-4DC2-6242-FE10-562A16C8F699}"/>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0113447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vines and a field of trees  AI-generated content may be incorrect.">
            <a:extLst>
              <a:ext uri="{FF2B5EF4-FFF2-40B4-BE49-F238E27FC236}">
                <a16:creationId xmlns:a16="http://schemas.microsoft.com/office/drawing/2014/main" id="{707113D6-FEB3-57D6-430C-AC378EA780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21" r="16621"/>
          <a:stretch>
            <a:fillRect/>
          </a:stretch>
        </p:blipFill>
        <p:spPr/>
      </p:pic>
      <p:sp>
        <p:nvSpPr>
          <p:cNvPr id="3" name="Title 2">
            <a:extLst>
              <a:ext uri="{FF2B5EF4-FFF2-40B4-BE49-F238E27FC236}">
                <a16:creationId xmlns:a16="http://schemas.microsoft.com/office/drawing/2014/main" id="{A37E4131-05BA-A2C4-6DA4-A06AB653EEE0}"/>
              </a:ext>
            </a:extLst>
          </p:cNvPr>
          <p:cNvSpPr>
            <a:spLocks noGrp="1"/>
          </p:cNvSpPr>
          <p:nvPr>
            <p:ph type="title"/>
          </p:nvPr>
        </p:nvSpPr>
        <p:spPr>
          <a:xfrm>
            <a:off x="6456363" y="0"/>
            <a:ext cx="4829691" cy="785732"/>
          </a:xfrm>
        </p:spPr>
        <p:txBody>
          <a:bodyPr/>
          <a:lstStyle/>
          <a:p>
            <a:r>
              <a:rPr lang="en-US" altLang="zh-CN" b="1" dirty="0">
                <a:solidFill>
                  <a:schemeClr val="bg2"/>
                </a:solidFill>
              </a:rPr>
              <a:t>MARGARET RIVER</a:t>
            </a:r>
          </a:p>
        </p:txBody>
      </p:sp>
      <p:sp>
        <p:nvSpPr>
          <p:cNvPr id="4" name="Text Placeholder 3">
            <a:extLst>
              <a:ext uri="{FF2B5EF4-FFF2-40B4-BE49-F238E27FC236}">
                <a16:creationId xmlns:a16="http://schemas.microsoft.com/office/drawing/2014/main" id="{8A1DB787-43B7-5CBE-9727-FA459A2E2E04}"/>
              </a:ext>
            </a:extLst>
          </p:cNvPr>
          <p:cNvSpPr>
            <a:spLocks noGrp="1"/>
          </p:cNvSpPr>
          <p:nvPr>
            <p:ph type="body" sz="quarter" idx="11"/>
          </p:nvPr>
        </p:nvSpPr>
        <p:spPr>
          <a:xfrm>
            <a:off x="6456362" y="3429000"/>
            <a:ext cx="5138529" cy="3140735"/>
          </a:xfrm>
        </p:spPr>
        <p:txBody>
          <a:bodyPr/>
          <a:lstStyle/>
          <a:p>
            <a:r>
              <a:rPr lang="vi-VN" dirty="0">
                <a:effectLst/>
              </a:rPr>
              <a:t>Là một trong những vùng rượu vang trẻ nhất thế giới, Margaret River giống như một thần đồng đích thực – đạt được thành công vang dội, vị thế danh tiếng và sự công nhận quốc tế chỉ sau một thời gian ngắn.</a:t>
            </a:r>
          </a:p>
          <a:p>
            <a:pPr marL="285750" indent="-285750">
              <a:spcBef>
                <a:spcPts val="900"/>
              </a:spcBef>
              <a:buFont typeface="Arial" panose="020B0604020202020204" pitchFamily="34" charset="0"/>
              <a:buChar char="•"/>
            </a:pPr>
            <a:r>
              <a:rPr lang="en-US" altLang="zh-CN" dirty="0">
                <a:solidFill>
                  <a:schemeClr val="bg1"/>
                </a:solidFill>
              </a:rPr>
              <a:t>Cabernet Sauvignon mạnh mẽ nhưng thanh lịch, </a:t>
            </a:r>
            <a:r>
              <a:rPr lang="en-US" altLang="zh-CN" dirty="0" err="1">
                <a:solidFill>
                  <a:schemeClr val="bg1"/>
                </a:solidFill>
              </a:rPr>
              <a:t>hỗn</a:t>
            </a:r>
            <a:r>
              <a:rPr lang="en-US" altLang="zh-CN" dirty="0">
                <a:solidFill>
                  <a:schemeClr val="bg1"/>
                </a:solidFill>
              </a:rPr>
              <a:t> hợp Semillon Sauvignon Blanc và Chardonnay</a:t>
            </a:r>
          </a:p>
          <a:p>
            <a:pPr marL="285750" indent="-285750">
              <a:spcBef>
                <a:spcPts val="900"/>
              </a:spcBef>
              <a:buFont typeface="Arial" panose="020B0604020202020204" pitchFamily="34" charset="0"/>
              <a:buChar char="•"/>
            </a:pPr>
            <a:r>
              <a:rPr lang="en-US" altLang="zh-CN" dirty="0">
                <a:solidFill>
                  <a:schemeClr val="bg1"/>
                </a:solidFill>
              </a:rPr>
              <a:t>Thiên đường trồng nho</a:t>
            </a:r>
          </a:p>
          <a:p>
            <a:pPr marL="285750" indent="-285750">
              <a:spcBef>
                <a:spcPts val="900"/>
              </a:spcBef>
              <a:buFont typeface="Arial" panose="020B0604020202020204" pitchFamily="34" charset="0"/>
              <a:buChar char="•"/>
            </a:pPr>
            <a:r>
              <a:rPr lang="en-US" altLang="zh-CN" dirty="0">
                <a:solidFill>
                  <a:schemeClr val="bg1"/>
                </a:solidFill>
              </a:rPr>
              <a:t>Một trong những vùng rượu vang biệt lập về mặt địa lý nhất trên thế giới</a:t>
            </a:r>
          </a:p>
          <a:p>
            <a:pPr marL="285750" indent="-285750">
              <a:spcBef>
                <a:spcPts val="900"/>
              </a:spcBef>
              <a:buFont typeface="Arial" panose="020B0604020202020204" pitchFamily="34" charset="0"/>
              <a:buChar char="•"/>
            </a:pPr>
            <a:r>
              <a:rPr lang="en-US" altLang="zh-CN" dirty="0">
                <a:solidFill>
                  <a:schemeClr val="bg1"/>
                </a:solidFill>
              </a:rPr>
              <a:t>Can thiệp tối thiểu vào nông nghiệp và một cộng đồng sản xuất rượu năng động</a:t>
            </a:r>
          </a:p>
          <a:p>
            <a:endParaRPr lang="en-US" dirty="0"/>
          </a:p>
        </p:txBody>
      </p:sp>
      <p:sp>
        <p:nvSpPr>
          <p:cNvPr id="5" name="Text Placeholder 4">
            <a:extLst>
              <a:ext uri="{FF2B5EF4-FFF2-40B4-BE49-F238E27FC236}">
                <a16:creationId xmlns:a16="http://schemas.microsoft.com/office/drawing/2014/main" id="{1DCD7467-BD67-1297-A07B-8A85CA3EE1EB}"/>
              </a:ext>
            </a:extLst>
          </p:cNvPr>
          <p:cNvSpPr>
            <a:spLocks noGrp="1"/>
          </p:cNvSpPr>
          <p:nvPr>
            <p:ph type="body" sz="quarter" idx="13"/>
          </p:nvPr>
        </p:nvSpPr>
        <p:spPr>
          <a:xfrm>
            <a:off x="6456362" y="867864"/>
            <a:ext cx="5414653" cy="1325563"/>
          </a:xfrm>
        </p:spPr>
        <p:txBody>
          <a:bodyPr/>
          <a:lstStyle>
            <a:lvl1pPr>
              <a:defRPr sz="1434"/>
            </a:lvl1pPr>
          </a:lstStyle>
          <a:p>
            <a:r>
              <a:rPr lang="en-US" altLang="zh-CN" sz="5000" b="1" dirty="0">
                <a:solidFill>
                  <a:schemeClr val="accent4"/>
                </a:solidFill>
              </a:rPr>
              <a:t>MỘT GIỌNG NÓI MỚI TRONG RƯỢU VANG CAO CẤP</a:t>
            </a:r>
          </a:p>
        </p:txBody>
      </p:sp>
    </p:spTree>
    <p:extLst>
      <p:ext uri="{BB962C8B-B14F-4D97-AF65-F5344CB8AC3E}">
        <p14:creationId xmlns:p14="http://schemas.microsoft.com/office/powerpoint/2010/main" val="328656383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153"/>
          <a:stretch/>
        </p:blipFill>
        <p:spPr>
          <a:xfrm>
            <a:off x="6096000" y="584200"/>
            <a:ext cx="6096000" cy="5887841"/>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474094"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035715"/>
            <a:ext cx="4829691" cy="1530521"/>
          </a:xfrm>
        </p:spPr>
        <p:txBody>
          <a:bodyPr/>
          <a:lstStyle/>
          <a:p>
            <a:pPr>
              <a:lnSpc>
                <a:spcPct val="99000"/>
              </a:lnSpc>
              <a:spcBef>
                <a:spcPts val="800"/>
              </a:spcBef>
            </a:pPr>
            <a:r>
              <a:rPr lang="en-US" altLang="zh-CN" dirty="0"/>
              <a:t>Lịch sử của Margaret River</a:t>
            </a:r>
          </a:p>
          <a:p>
            <a:pPr>
              <a:lnSpc>
                <a:spcPct val="99000"/>
              </a:lnSpc>
              <a:spcBef>
                <a:spcPts val="800"/>
              </a:spcBef>
            </a:pPr>
            <a:r>
              <a:rPr lang="en-US" altLang="zh-CN" dirty="0"/>
              <a:t>Địa lý, khí hậu và đất</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Các giống nổi bật</a:t>
            </a:r>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Close-up of a bunch of grapes  AI-generated content may be incorrect.">
            <a:extLst>
              <a:ext uri="{FF2B5EF4-FFF2-40B4-BE49-F238E27FC236}">
                <a16:creationId xmlns:a16="http://schemas.microsoft.com/office/drawing/2014/main" id="{C11238BF-7513-CAA9-416D-0688EF4C63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5803" r="5803"/>
          <a:stretch>
            <a:fillRect/>
          </a:stretch>
        </p:blipFill>
        <p:spPr/>
      </p:pic>
      <p:sp>
        <p:nvSpPr>
          <p:cNvPr id="3" name="Title 2">
            <a:extLst>
              <a:ext uri="{FF2B5EF4-FFF2-40B4-BE49-F238E27FC236}">
                <a16:creationId xmlns:a16="http://schemas.microsoft.com/office/drawing/2014/main" id="{DD8F91A6-E43D-7492-01C7-FA5E96DA5A27}"/>
              </a:ext>
            </a:extLst>
          </p:cNvPr>
          <p:cNvSpPr>
            <a:spLocks noGrp="1"/>
          </p:cNvSpPr>
          <p:nvPr>
            <p:ph type="title"/>
          </p:nvPr>
        </p:nvSpPr>
        <p:spPr>
          <a:xfrm>
            <a:off x="1212880" y="3516330"/>
            <a:ext cx="2382787" cy="662774"/>
          </a:xfrm>
        </p:spPr>
        <p:txBody>
          <a:bodyPr/>
          <a:lstStyle/>
          <a:p>
            <a:r>
              <a:rPr lang="zh-CN" altLang="en-US" b="1" dirty="0"/>
              <a:t>1955</a:t>
            </a:r>
          </a:p>
        </p:txBody>
      </p:sp>
      <p:sp>
        <p:nvSpPr>
          <p:cNvPr id="4" name="Text Placeholder 3">
            <a:extLst>
              <a:ext uri="{FF2B5EF4-FFF2-40B4-BE49-F238E27FC236}">
                <a16:creationId xmlns:a16="http://schemas.microsoft.com/office/drawing/2014/main" id="{F15D0E2C-F940-8040-A2E3-7C2DDA2A5AC1}"/>
              </a:ext>
            </a:extLst>
          </p:cNvPr>
          <p:cNvSpPr>
            <a:spLocks noGrp="1"/>
          </p:cNvSpPr>
          <p:nvPr>
            <p:ph type="body" sz="quarter" idx="10"/>
          </p:nvPr>
        </p:nvSpPr>
        <p:spPr>
          <a:xfrm>
            <a:off x="1212880" y="4179111"/>
            <a:ext cx="3216714" cy="1461301"/>
          </a:xfrm>
        </p:spPr>
        <p:txBody>
          <a:bodyPr/>
          <a:lstStyle/>
          <a:p>
            <a:r>
              <a:rPr lang="en-US" altLang="zh-CN" sz="1600" dirty="0"/>
              <a:t>Harold Olmo, giáo sư về trồng nho tại Đại học California, thực hiện bước đầu tiên trong việc thiết lập Margaret River như một vùng rượu vang, khuyến nghị trồng nho làm rượu ở phía tây nam nước Úc.</a:t>
            </a:r>
            <a:endParaRPr lang="en-AU" sz="1600" dirty="0"/>
          </a:p>
          <a:p>
            <a:endParaRPr lang="en-US" dirty="0"/>
          </a:p>
        </p:txBody>
      </p:sp>
      <p:sp>
        <p:nvSpPr>
          <p:cNvPr id="5" name="Text Placeholder 4">
            <a:extLst>
              <a:ext uri="{FF2B5EF4-FFF2-40B4-BE49-F238E27FC236}">
                <a16:creationId xmlns:a16="http://schemas.microsoft.com/office/drawing/2014/main" id="{F9477146-A7DE-255E-E2BE-EF63AED34F73}"/>
              </a:ext>
            </a:extLst>
          </p:cNvPr>
          <p:cNvSpPr>
            <a:spLocks noGrp="1"/>
          </p:cNvSpPr>
          <p:nvPr>
            <p:ph type="body" sz="quarter" idx="15"/>
          </p:nvPr>
        </p:nvSpPr>
        <p:spPr>
          <a:xfrm>
            <a:off x="5149668" y="1590810"/>
            <a:ext cx="2976345" cy="1461301"/>
          </a:xfrm>
        </p:spPr>
        <p:txBody>
          <a:bodyPr/>
          <a:lstStyle/>
          <a:p>
            <a:r>
              <a:rPr lang="en-US" altLang="zh-CN" sz="1600" dirty="0"/>
              <a:t>Tiến sĩ John Gladstones, một nhà nông học từ Đại học Tây Úc, xác định rằng các điều kiện khí hậu của khu vực này là lý tưởng để sản xuất rượu vang hảo hạng.</a:t>
            </a:r>
            <a:endParaRPr lang="en-AU" sz="1600" dirty="0"/>
          </a:p>
          <a:p>
            <a:endParaRPr lang="en-US" dirty="0"/>
          </a:p>
        </p:txBody>
      </p:sp>
      <p:sp>
        <p:nvSpPr>
          <p:cNvPr id="6" name="Text Placeholder 5">
            <a:extLst>
              <a:ext uri="{FF2B5EF4-FFF2-40B4-BE49-F238E27FC236}">
                <a16:creationId xmlns:a16="http://schemas.microsoft.com/office/drawing/2014/main" id="{C3055485-B748-CE99-00C2-34800D34CC30}"/>
              </a:ext>
            </a:extLst>
          </p:cNvPr>
          <p:cNvSpPr>
            <a:spLocks noGrp="1"/>
          </p:cNvSpPr>
          <p:nvPr>
            <p:ph type="body" sz="quarter" idx="16"/>
          </p:nvPr>
        </p:nvSpPr>
        <p:spPr>
          <a:xfrm>
            <a:off x="5149668" y="928036"/>
            <a:ext cx="2120040" cy="662774"/>
          </a:xfrm>
        </p:spPr>
        <p:txBody>
          <a:bodyPr/>
          <a:lstStyle/>
          <a:p>
            <a:r>
              <a:rPr lang="zh-CN" altLang="en-US" b="1" dirty="0"/>
              <a:t>1965</a:t>
            </a:r>
          </a:p>
        </p:txBody>
      </p:sp>
      <p:sp>
        <p:nvSpPr>
          <p:cNvPr id="7" name="Text Placeholder 6">
            <a:extLst>
              <a:ext uri="{FF2B5EF4-FFF2-40B4-BE49-F238E27FC236}">
                <a16:creationId xmlns:a16="http://schemas.microsoft.com/office/drawing/2014/main" id="{06C6A317-4BDE-7E52-F562-94107C52ABD7}"/>
              </a:ext>
            </a:extLst>
          </p:cNvPr>
          <p:cNvSpPr>
            <a:spLocks noGrp="1"/>
          </p:cNvSpPr>
          <p:nvPr>
            <p:ph type="body" sz="quarter" idx="17"/>
          </p:nvPr>
        </p:nvSpPr>
        <p:spPr>
          <a:xfrm>
            <a:off x="8606246" y="4228550"/>
            <a:ext cx="2829004" cy="1461301"/>
          </a:xfrm>
        </p:spPr>
        <p:txBody>
          <a:bodyPr/>
          <a:lstStyle/>
          <a:p>
            <a:r>
              <a:rPr lang="en-US" altLang="zh-CN" sz="1600" dirty="0"/>
              <a:t>Tiến sĩ Tom Cullity trồng vườn nho thương mại hiện đại đầu tiên tại Vasse Felix. Các cây Cabernet Sauvignon và Malbec ban đầu của vườn nho vẫn còn phát triển cho đến ngày nay.</a:t>
            </a:r>
            <a:endParaRPr lang="en-AU" sz="1600" dirty="0"/>
          </a:p>
          <a:p>
            <a:endParaRPr lang="en-US" dirty="0"/>
          </a:p>
        </p:txBody>
      </p:sp>
      <p:sp>
        <p:nvSpPr>
          <p:cNvPr id="8" name="Text Placeholder 7">
            <a:extLst>
              <a:ext uri="{FF2B5EF4-FFF2-40B4-BE49-F238E27FC236}">
                <a16:creationId xmlns:a16="http://schemas.microsoft.com/office/drawing/2014/main" id="{FB44D9A5-2F27-692F-8A11-0912B972E859}"/>
              </a:ext>
            </a:extLst>
          </p:cNvPr>
          <p:cNvSpPr>
            <a:spLocks noGrp="1"/>
          </p:cNvSpPr>
          <p:nvPr>
            <p:ph type="body" sz="quarter" idx="18"/>
          </p:nvPr>
        </p:nvSpPr>
        <p:spPr>
          <a:xfrm>
            <a:off x="8595360" y="3544699"/>
            <a:ext cx="2120040" cy="662774"/>
          </a:xfrm>
        </p:spPr>
        <p:txBody>
          <a:bodyPr/>
          <a:lstStyle/>
          <a:p>
            <a:r>
              <a:rPr lang="zh-CN" altLang="en-US" b="1" dirty="0"/>
              <a:t>1967</a:t>
            </a:r>
          </a:p>
        </p:txBody>
      </p:sp>
      <p:sp>
        <p:nvSpPr>
          <p:cNvPr id="9" name="Text Placeholder 8">
            <a:extLst>
              <a:ext uri="{FF2B5EF4-FFF2-40B4-BE49-F238E27FC236}">
                <a16:creationId xmlns:a16="http://schemas.microsoft.com/office/drawing/2014/main" id="{E27C3968-796B-C4A4-6410-A9C37B370ED1}"/>
              </a:ext>
            </a:extLst>
          </p:cNvPr>
          <p:cNvSpPr>
            <a:spLocks noGrp="1"/>
          </p:cNvSpPr>
          <p:nvPr>
            <p:ph type="body" sz="quarter" idx="13"/>
          </p:nvPr>
        </p:nvSpPr>
        <p:spPr>
          <a:xfrm>
            <a:off x="623888" y="1513497"/>
            <a:ext cx="4298406" cy="1325563"/>
          </a:xfrm>
        </p:spPr>
        <p:txBody>
          <a:bodyPr/>
          <a:lstStyle/>
          <a:p>
            <a:r>
              <a:rPr lang="en-US" altLang="zh-CN" b="1" dirty="0">
                <a:solidFill>
                  <a:schemeClr val="accent1"/>
                </a:solidFill>
              </a:rPr>
              <a:t>MỘT NGÔI SAO TRẺ TƯƠI SÁNG</a:t>
            </a:r>
          </a:p>
        </p:txBody>
      </p:sp>
      <p:sp>
        <p:nvSpPr>
          <p:cNvPr id="10" name="Text Placeholder 9">
            <a:extLst>
              <a:ext uri="{FF2B5EF4-FFF2-40B4-BE49-F238E27FC236}">
                <a16:creationId xmlns:a16="http://schemas.microsoft.com/office/drawing/2014/main" id="{F2B56547-771D-7DFD-8F98-631D93583629}"/>
              </a:ext>
            </a:extLst>
          </p:cNvPr>
          <p:cNvSpPr>
            <a:spLocks noGrp="1"/>
          </p:cNvSpPr>
          <p:nvPr>
            <p:ph type="body" sz="quarter" idx="19"/>
          </p:nvPr>
        </p:nvSpPr>
        <p:spPr/>
        <p:txBody>
          <a:bodyPr/>
          <a:lstStyle/>
          <a:p>
            <a:r>
              <a:rPr lang="en-US" altLang="zh-CN" b="1" dirty="0">
                <a:solidFill>
                  <a:schemeClr val="bg2"/>
                </a:solidFill>
              </a:rPr>
              <a:t>LỊCH SỬ CỦA MARGARET RIVER</a:t>
            </a:r>
          </a:p>
        </p:txBody>
      </p:sp>
    </p:spTree>
    <p:extLst>
      <p:ext uri="{BB962C8B-B14F-4D97-AF65-F5344CB8AC3E}">
        <p14:creationId xmlns:p14="http://schemas.microsoft.com/office/powerpoint/2010/main" val="363259156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vineyard with a lake  AI-generated content may be incorrect.">
            <a:extLst>
              <a:ext uri="{FF2B5EF4-FFF2-40B4-BE49-F238E27FC236}">
                <a16:creationId xmlns:a16="http://schemas.microsoft.com/office/drawing/2014/main" id="{BA0E08B9-1718-662D-9CC6-74EA3B7E2F3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1272" b="1272"/>
          <a:stretch>
            <a:fillRect/>
          </a:stretch>
        </p:blipFill>
        <p:spPr/>
      </p:pic>
      <p:sp>
        <p:nvSpPr>
          <p:cNvPr id="3" name="Text Placeholder 2">
            <a:extLst>
              <a:ext uri="{FF2B5EF4-FFF2-40B4-BE49-F238E27FC236}">
                <a16:creationId xmlns:a16="http://schemas.microsoft.com/office/drawing/2014/main" id="{2E7DB226-342F-78DE-2CB6-4CB58331E95C}"/>
              </a:ext>
            </a:extLst>
          </p:cNvPr>
          <p:cNvSpPr>
            <a:spLocks noGrp="1"/>
          </p:cNvSpPr>
          <p:nvPr>
            <p:ph type="body" sz="quarter" idx="17"/>
          </p:nvPr>
        </p:nvSpPr>
        <p:spPr>
          <a:xfrm>
            <a:off x="715314" y="4224082"/>
            <a:ext cx="2357670" cy="1461301"/>
          </a:xfrm>
        </p:spPr>
        <p:txBody>
          <a:bodyPr/>
          <a:lstStyle/>
          <a:p>
            <a:r>
              <a:rPr lang="en-US" altLang="zh-CN" sz="1600" dirty="0"/>
              <a:t>Những cây nho Chardonnay đầu tiên được trồng tại Leeuwin Estate, Cullen Wines và Moss Wood.</a:t>
            </a:r>
            <a:endParaRPr lang="en-AU" sz="1600" dirty="0"/>
          </a:p>
          <a:p>
            <a:endParaRPr lang="en-US" dirty="0"/>
          </a:p>
        </p:txBody>
      </p:sp>
      <p:sp>
        <p:nvSpPr>
          <p:cNvPr id="4" name="Text Placeholder 3">
            <a:extLst>
              <a:ext uri="{FF2B5EF4-FFF2-40B4-BE49-F238E27FC236}">
                <a16:creationId xmlns:a16="http://schemas.microsoft.com/office/drawing/2014/main" id="{C28EBC51-CAA6-EFFC-B559-2E560A357710}"/>
              </a:ext>
            </a:extLst>
          </p:cNvPr>
          <p:cNvSpPr>
            <a:spLocks noGrp="1"/>
          </p:cNvSpPr>
          <p:nvPr>
            <p:ph type="body" sz="quarter" idx="18"/>
          </p:nvPr>
        </p:nvSpPr>
        <p:spPr>
          <a:xfrm>
            <a:off x="704428" y="3540231"/>
            <a:ext cx="2120040" cy="662774"/>
          </a:xfrm>
        </p:spPr>
        <p:txBody>
          <a:bodyPr/>
          <a:lstStyle/>
          <a:p>
            <a:r>
              <a:rPr lang="zh-CN" altLang="en-US" b="1" dirty="0"/>
              <a:t>1976</a:t>
            </a:r>
          </a:p>
        </p:txBody>
      </p:sp>
      <p:sp>
        <p:nvSpPr>
          <p:cNvPr id="5" name="Text Placeholder 4">
            <a:extLst>
              <a:ext uri="{FF2B5EF4-FFF2-40B4-BE49-F238E27FC236}">
                <a16:creationId xmlns:a16="http://schemas.microsoft.com/office/drawing/2014/main" id="{0B373B5E-96C9-4557-7461-AC879EC18FE2}"/>
              </a:ext>
            </a:extLst>
          </p:cNvPr>
          <p:cNvSpPr>
            <a:spLocks noGrp="1"/>
          </p:cNvSpPr>
          <p:nvPr>
            <p:ph type="body" sz="quarter" idx="19"/>
          </p:nvPr>
        </p:nvSpPr>
        <p:spPr>
          <a:xfrm>
            <a:off x="4283525" y="4224082"/>
            <a:ext cx="2976345" cy="1461301"/>
          </a:xfrm>
        </p:spPr>
        <p:txBody>
          <a:bodyPr/>
          <a:lstStyle/>
          <a:p>
            <a:r>
              <a:rPr lang="en-US" altLang="zh-CN" sz="1600" dirty="0"/>
              <a:t>Danh tiếng của Margaret River như một nhà sản xuất Cabernet Sauvignon hảo hạng được củng cố khi Cape Mentelle giành được giải Jimmy Watson liên tiếp tại Melbourne Wine Show.</a:t>
            </a:r>
          </a:p>
          <a:p>
            <a:endParaRPr lang="en-US" dirty="0"/>
          </a:p>
        </p:txBody>
      </p:sp>
      <p:sp>
        <p:nvSpPr>
          <p:cNvPr id="6" name="Text Placeholder 5">
            <a:extLst>
              <a:ext uri="{FF2B5EF4-FFF2-40B4-BE49-F238E27FC236}">
                <a16:creationId xmlns:a16="http://schemas.microsoft.com/office/drawing/2014/main" id="{BF4DF7F6-C46B-1073-440A-A8AA9CD8034E}"/>
              </a:ext>
            </a:extLst>
          </p:cNvPr>
          <p:cNvSpPr>
            <a:spLocks noGrp="1"/>
          </p:cNvSpPr>
          <p:nvPr>
            <p:ph type="body" sz="quarter" idx="20"/>
          </p:nvPr>
        </p:nvSpPr>
        <p:spPr>
          <a:xfrm>
            <a:off x="4272640" y="3540231"/>
            <a:ext cx="2120040" cy="662774"/>
          </a:xfrm>
        </p:spPr>
        <p:txBody>
          <a:bodyPr/>
          <a:lstStyle/>
          <a:p>
            <a:r>
              <a:rPr lang="zh-CN" altLang="en-US" b="1" dirty="0"/>
              <a:t>1983–1984</a:t>
            </a:r>
          </a:p>
        </p:txBody>
      </p:sp>
      <p:sp>
        <p:nvSpPr>
          <p:cNvPr id="7" name="Text Placeholder 6">
            <a:extLst>
              <a:ext uri="{FF2B5EF4-FFF2-40B4-BE49-F238E27FC236}">
                <a16:creationId xmlns:a16="http://schemas.microsoft.com/office/drawing/2014/main" id="{573BD2A0-50E6-B1F2-F1BB-C639C888E71F}"/>
              </a:ext>
            </a:extLst>
          </p:cNvPr>
          <p:cNvSpPr>
            <a:spLocks noGrp="1"/>
          </p:cNvSpPr>
          <p:nvPr>
            <p:ph type="body" sz="quarter" idx="21"/>
          </p:nvPr>
        </p:nvSpPr>
        <p:spPr>
          <a:xfrm>
            <a:off x="1988753" y="1525081"/>
            <a:ext cx="2976345" cy="1461301"/>
          </a:xfrm>
        </p:spPr>
        <p:txBody>
          <a:bodyPr/>
          <a:lstStyle/>
          <a:p>
            <a:r>
              <a:rPr lang="en-US" altLang="zh-CN" sz="1600" dirty="0"/>
              <a:t>Sự hoan nghênh quốc tế đến </a:t>
            </a:r>
            <a:r>
              <a:rPr lang="en-US" altLang="zh-CN" sz="1600" dirty="0" err="1"/>
              <a:t>khi</a:t>
            </a:r>
            <a:r>
              <a:rPr lang="en-US" altLang="zh-CN" sz="1600" dirty="0"/>
              <a:t> </a:t>
            </a:r>
            <a:r>
              <a:rPr lang="en-US" altLang="zh-CN" sz="1600" dirty="0" err="1"/>
              <a:t>niên</a:t>
            </a:r>
            <a:r>
              <a:rPr lang="en-US" altLang="zh-CN" sz="1600" dirty="0"/>
              <a:t> </a:t>
            </a:r>
            <a:r>
              <a:rPr lang="en-US" altLang="zh-CN" sz="1600" dirty="0" err="1"/>
              <a:t>vụ</a:t>
            </a:r>
            <a:r>
              <a:rPr lang="en-US" altLang="zh-CN" sz="1600" dirty="0"/>
              <a:t> </a:t>
            </a:r>
            <a:r>
              <a:rPr lang="en-US" altLang="zh-CN" sz="1600" dirty="0" err="1"/>
              <a:t>thứ</a:t>
            </a:r>
            <a:r>
              <a:rPr lang="en-US" altLang="zh-CN" sz="1600" dirty="0"/>
              <a:t> hai của ‘Art Series’ (1981) của Leeuwin Estate được tạp chí Decanter vinh danh là “Chardonnay ngon nhất thế giới”.</a:t>
            </a:r>
            <a:endParaRPr lang="en-AU" sz="1600" dirty="0"/>
          </a:p>
          <a:p>
            <a:endParaRPr lang="en-US" dirty="0"/>
          </a:p>
        </p:txBody>
      </p:sp>
      <p:sp>
        <p:nvSpPr>
          <p:cNvPr id="8" name="Text Placeholder 7">
            <a:extLst>
              <a:ext uri="{FF2B5EF4-FFF2-40B4-BE49-F238E27FC236}">
                <a16:creationId xmlns:a16="http://schemas.microsoft.com/office/drawing/2014/main" id="{65730A6A-4592-E818-3B94-9C793529197E}"/>
              </a:ext>
            </a:extLst>
          </p:cNvPr>
          <p:cNvSpPr>
            <a:spLocks noGrp="1"/>
          </p:cNvSpPr>
          <p:nvPr>
            <p:ph type="body" sz="quarter" idx="22"/>
          </p:nvPr>
        </p:nvSpPr>
        <p:spPr>
          <a:xfrm>
            <a:off x="1977868" y="841230"/>
            <a:ext cx="2120040" cy="662774"/>
          </a:xfrm>
        </p:spPr>
        <p:txBody>
          <a:bodyPr/>
          <a:lstStyle/>
          <a:p>
            <a:r>
              <a:rPr lang="zh-CN" altLang="en-US" b="1" dirty="0"/>
              <a:t>1982</a:t>
            </a:r>
          </a:p>
        </p:txBody>
      </p:sp>
      <p:sp>
        <p:nvSpPr>
          <p:cNvPr id="9" name="Text Placeholder 8">
            <a:extLst>
              <a:ext uri="{FF2B5EF4-FFF2-40B4-BE49-F238E27FC236}">
                <a16:creationId xmlns:a16="http://schemas.microsoft.com/office/drawing/2014/main" id="{E8C4125F-7FF5-4ACF-5E8B-51022B51458D}"/>
              </a:ext>
            </a:extLst>
          </p:cNvPr>
          <p:cNvSpPr>
            <a:spLocks noGrp="1"/>
          </p:cNvSpPr>
          <p:nvPr>
            <p:ph type="body" sz="quarter" idx="23"/>
          </p:nvPr>
        </p:nvSpPr>
        <p:spPr>
          <a:xfrm>
            <a:off x="6337209" y="2078930"/>
            <a:ext cx="2214680" cy="1461301"/>
          </a:xfrm>
        </p:spPr>
        <p:txBody>
          <a:bodyPr/>
          <a:lstStyle/>
          <a:p>
            <a:r>
              <a:rPr lang="en-US" altLang="zh-CN" sz="1600" dirty="0"/>
              <a:t>Chỉ dẫn Địa lý (GI) Margaret River được đăng ký.</a:t>
            </a:r>
            <a:endParaRPr lang="en-AU" sz="1600" dirty="0"/>
          </a:p>
          <a:p>
            <a:endParaRPr lang="en-US" dirty="0"/>
          </a:p>
        </p:txBody>
      </p:sp>
      <p:sp>
        <p:nvSpPr>
          <p:cNvPr id="10" name="Text Placeholder 9">
            <a:extLst>
              <a:ext uri="{FF2B5EF4-FFF2-40B4-BE49-F238E27FC236}">
                <a16:creationId xmlns:a16="http://schemas.microsoft.com/office/drawing/2014/main" id="{DBBFEF21-60C4-486D-61F6-623A57DC7F96}"/>
              </a:ext>
            </a:extLst>
          </p:cNvPr>
          <p:cNvSpPr>
            <a:spLocks noGrp="1"/>
          </p:cNvSpPr>
          <p:nvPr>
            <p:ph type="body" sz="quarter" idx="24"/>
          </p:nvPr>
        </p:nvSpPr>
        <p:spPr>
          <a:xfrm>
            <a:off x="6326323" y="1395079"/>
            <a:ext cx="2120040" cy="662774"/>
          </a:xfrm>
        </p:spPr>
        <p:txBody>
          <a:bodyPr/>
          <a:lstStyle/>
          <a:p>
            <a:r>
              <a:rPr lang="zh-CN" altLang="en-US" b="1" dirty="0"/>
              <a:t>1996</a:t>
            </a:r>
          </a:p>
        </p:txBody>
      </p:sp>
      <p:sp>
        <p:nvSpPr>
          <p:cNvPr id="11" name="Text Placeholder 4">
            <a:extLst>
              <a:ext uri="{FF2B5EF4-FFF2-40B4-BE49-F238E27FC236}">
                <a16:creationId xmlns:a16="http://schemas.microsoft.com/office/drawing/2014/main" id="{9148E9A1-2F56-B3E6-BA0B-C2BD7D182186}"/>
              </a:ext>
            </a:extLst>
          </p:cNvPr>
          <p:cNvSpPr txBox="1">
            <a:spLocks/>
          </p:cNvSpPr>
          <p:nvPr/>
        </p:nvSpPr>
        <p:spPr>
          <a:xfrm>
            <a:off x="8803059" y="4245159"/>
            <a:ext cx="229715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Khu vực tiếp tục phát triển và củng cố danh tiếng quốc tế của mình trong việc sản xuất rượu vang hảo hạng mang tính biểu tượng.</a:t>
            </a:r>
          </a:p>
          <a:p>
            <a:endParaRPr lang="en-US" dirty="0">
              <a:latin typeface="Arial" panose="020B0604020202020204" pitchFamily="34" charset="0"/>
              <a:cs typeface="Arial" panose="020B0604020202020204" pitchFamily="34" charset="0"/>
            </a:endParaRPr>
          </a:p>
        </p:txBody>
      </p:sp>
      <p:sp>
        <p:nvSpPr>
          <p:cNvPr id="12" name="Text Placeholder 5">
            <a:extLst>
              <a:ext uri="{FF2B5EF4-FFF2-40B4-BE49-F238E27FC236}">
                <a16:creationId xmlns:a16="http://schemas.microsoft.com/office/drawing/2014/main" id="{D3BC2C07-3596-5803-442C-2DDFFB31A98B}"/>
              </a:ext>
            </a:extLst>
          </p:cNvPr>
          <p:cNvSpPr txBox="1">
            <a:spLocks/>
          </p:cNvSpPr>
          <p:nvPr/>
        </p:nvSpPr>
        <p:spPr>
          <a:xfrm>
            <a:off x="8792174" y="356130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12225654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altLang="zh-CN" b="1" dirty="0">
                <a:solidFill>
                  <a:schemeClr val="accent2"/>
                </a:solidFill>
              </a:rPr>
              <a:t>ÚC</a:t>
            </a:r>
          </a:p>
        </p:txBody>
      </p:sp>
      <p:sp>
        <p:nvSpPr>
          <p:cNvPr id="7" name="TextBox 6">
            <a:extLst>
              <a:ext uri="{FF2B5EF4-FFF2-40B4-BE49-F238E27FC236}">
                <a16:creationId xmlns:a16="http://schemas.microsoft.com/office/drawing/2014/main" id="{1181A15F-1575-DF4D-D848-B42B9CD20107}"/>
              </a:ext>
            </a:extLst>
          </p:cNvPr>
          <p:cNvSpPr txBox="1"/>
          <p:nvPr/>
        </p:nvSpPr>
        <p:spPr>
          <a:xfrm>
            <a:off x="1534753" y="4623547"/>
            <a:ext cx="6301818"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MARGARET RIVER</a:t>
            </a:r>
            <a:endParaRPr lang="en-US" b="1" dirty="0">
              <a:solidFill>
                <a:schemeClr val="accent2"/>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3831771" y="4808213"/>
            <a:ext cx="87085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country  AI-generated content may be incorrect.">
            <a:extLst>
              <a:ext uri="{FF2B5EF4-FFF2-40B4-BE49-F238E27FC236}">
                <a16:creationId xmlns:a16="http://schemas.microsoft.com/office/drawing/2014/main" id="{F37CEE5E-EFDA-00D7-9F47-CCC459A81E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0"/>
            <a:ext cx="12189229" cy="6859559"/>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p:txBody>
          <a:bodyPr/>
          <a:lstStyle/>
          <a:p>
            <a:r>
              <a:rPr lang="en-US" altLang="zh-CN" b="1" dirty="0">
                <a:solidFill>
                  <a:schemeClr val="accent2"/>
                </a:solidFill>
              </a:rPr>
              <a:t>TÂY ÚC
</a:t>
            </a:r>
            <a:endParaRPr lang="en-US" b="1" dirty="0">
              <a:solidFill>
                <a:schemeClr val="accent2"/>
              </a:solidFill>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1079106" y="4199994"/>
            <a:ext cx="6301818"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MARGARET RIVER</a:t>
            </a:r>
            <a:endParaRPr lang="en-US" b="1" dirty="0">
              <a:solidFill>
                <a:schemeClr val="accent2"/>
              </a:solidFill>
              <a:latin typeface="Arial" panose="020B0604020202020204" pitchFamily="34" charset="0"/>
            </a:endParaRPr>
          </a:p>
        </p:txBody>
      </p:sp>
      <p:cxnSp>
        <p:nvCxnSpPr>
          <p:cNvPr id="3" name="Straight Connector 2">
            <a:extLst>
              <a:ext uri="{FF2B5EF4-FFF2-40B4-BE49-F238E27FC236}">
                <a16:creationId xmlns:a16="http://schemas.microsoft.com/office/drawing/2014/main" id="{654C70A3-6828-79C7-6C10-E5E936BD2EF8}"/>
              </a:ext>
            </a:extLst>
          </p:cNvPr>
          <p:cNvCxnSpPr>
            <a:cxnSpLocks/>
          </p:cNvCxnSpPr>
          <p:nvPr/>
        </p:nvCxnSpPr>
        <p:spPr>
          <a:xfrm>
            <a:off x="3359150" y="4384660"/>
            <a:ext cx="11402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36536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5F6ACC-A208-6D63-B5D1-7229A5BB2D3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86E8E86C-9C48-FF12-F836-1D5A96850052}"/>
              </a:ext>
            </a:extLst>
          </p:cNvPr>
          <p:cNvSpPr>
            <a:spLocks noGrp="1"/>
          </p:cNvSpPr>
          <p:nvPr>
            <p:ph type="title"/>
          </p:nvPr>
        </p:nvSpPr>
        <p:spPr>
          <a:xfrm>
            <a:off x="630420" y="584200"/>
            <a:ext cx="3577438" cy="785732"/>
          </a:xfrm>
        </p:spPr>
        <p:txBody>
          <a:bodyPr/>
          <a:lstStyle/>
          <a:p>
            <a:r>
              <a:rPr lang="en-US" altLang="zh-CN" b="1" dirty="0">
                <a:solidFill>
                  <a:schemeClr val="bg2"/>
                </a:solidFill>
              </a:rPr>
              <a:t>ĐỊA LÝ, KHÍ HẬU VÀ ĐẤT</a:t>
            </a:r>
          </a:p>
        </p:txBody>
      </p:sp>
      <p:sp>
        <p:nvSpPr>
          <p:cNvPr id="4" name="Text Placeholder 3">
            <a:extLst>
              <a:ext uri="{FF2B5EF4-FFF2-40B4-BE49-F238E27FC236}">
                <a16:creationId xmlns:a16="http://schemas.microsoft.com/office/drawing/2014/main" id="{58C1E00F-DF49-9605-5619-016F2A578DD7}"/>
              </a:ext>
            </a:extLst>
          </p:cNvPr>
          <p:cNvSpPr>
            <a:spLocks noGrp="1"/>
          </p:cNvSpPr>
          <p:nvPr>
            <p:ph type="body" sz="quarter" idx="11"/>
          </p:nvPr>
        </p:nvSpPr>
        <p:spPr>
          <a:xfrm>
            <a:off x="630419" y="4011475"/>
            <a:ext cx="4829691" cy="2846525"/>
          </a:xfrm>
        </p:spPr>
        <p:txBody>
          <a:bodyPr/>
          <a:lstStyle/>
          <a:p>
            <a:pPr marL="285750" indent="-285750">
              <a:lnSpc>
                <a:spcPct val="90000"/>
              </a:lnSpc>
              <a:spcBef>
                <a:spcPts val="1200"/>
              </a:spcBef>
              <a:buFont typeface="Arial" panose="020B0604020202020204" pitchFamily="34" charset="0"/>
              <a:buChar char="•"/>
            </a:pPr>
            <a:r>
              <a:rPr lang="en-US" altLang="zh-CN" dirty="0">
                <a:solidFill>
                  <a:schemeClr val="bg1"/>
                </a:solidFill>
              </a:rPr>
              <a:t>Vùng dài, hẹp bắt </a:t>
            </a:r>
            <a:r>
              <a:rPr lang="en-US" altLang="zh-CN" dirty="0" err="1">
                <a:solidFill>
                  <a:schemeClr val="bg1"/>
                </a:solidFill>
              </a:rPr>
              <a:t>đầu</a:t>
            </a:r>
            <a:r>
              <a:rPr lang="en-US" altLang="zh-CN" dirty="0">
                <a:solidFill>
                  <a:schemeClr val="bg1"/>
                </a:solidFill>
              </a:rPr>
              <a:t> 230km về phía nam Perth</a:t>
            </a:r>
          </a:p>
          <a:p>
            <a:pPr marL="285750" indent="-285750">
              <a:lnSpc>
                <a:spcPct val="90000"/>
              </a:lnSpc>
              <a:spcBef>
                <a:spcPts val="1200"/>
              </a:spcBef>
              <a:buFont typeface="Arial" panose="020B0604020202020204" pitchFamily="34" charset="0"/>
              <a:buChar char="•"/>
            </a:pPr>
            <a:r>
              <a:rPr lang="en-US" altLang="zh-CN" dirty="0">
                <a:solidFill>
                  <a:schemeClr val="bg1"/>
                </a:solidFill>
              </a:rPr>
              <a:t>Được ôm ấp bởi Ấn Độ Dương và Nam Đại Dương</a:t>
            </a:r>
          </a:p>
          <a:p>
            <a:pPr marL="285750" indent="-285750">
              <a:lnSpc>
                <a:spcPct val="90000"/>
              </a:lnSpc>
              <a:spcBef>
                <a:spcPts val="1200"/>
              </a:spcBef>
              <a:buFont typeface="Arial" panose="020B0604020202020204" pitchFamily="34" charset="0"/>
              <a:buChar char="•"/>
            </a:pPr>
            <a:r>
              <a:rPr lang="en-US" altLang="zh-CN" dirty="0">
                <a:solidFill>
                  <a:schemeClr val="bg1"/>
                </a:solidFill>
              </a:rPr>
              <a:t>Cô lập về mặt địa lý, được ban tặng những vùng đất cổ xưa và đa dạng sinh học độc đáo</a:t>
            </a:r>
          </a:p>
          <a:p>
            <a:pPr marL="285750" indent="-285750">
              <a:lnSpc>
                <a:spcPct val="90000"/>
              </a:lnSpc>
              <a:spcBef>
                <a:spcPts val="1200"/>
              </a:spcBef>
              <a:buFont typeface="Arial" panose="020B0604020202020204" pitchFamily="34" charset="0"/>
              <a:buChar char="•"/>
            </a:pPr>
            <a:r>
              <a:rPr lang="en-US" altLang="zh-CN" dirty="0">
                <a:solidFill>
                  <a:schemeClr val="bg1"/>
                </a:solidFill>
              </a:rPr>
              <a:t>Điều kiện lý tưởng để trồng nho</a:t>
            </a:r>
          </a:p>
          <a:p>
            <a:endParaRPr lang="en-US" dirty="0"/>
          </a:p>
        </p:txBody>
      </p:sp>
      <p:sp>
        <p:nvSpPr>
          <p:cNvPr id="5" name="Text Placeholder 4">
            <a:extLst>
              <a:ext uri="{FF2B5EF4-FFF2-40B4-BE49-F238E27FC236}">
                <a16:creationId xmlns:a16="http://schemas.microsoft.com/office/drawing/2014/main" id="{E8577AFD-F97C-DA71-8599-4D7DD9735E4F}"/>
              </a:ext>
            </a:extLst>
          </p:cNvPr>
          <p:cNvSpPr>
            <a:spLocks noGrp="1"/>
          </p:cNvSpPr>
          <p:nvPr>
            <p:ph type="body" sz="quarter" idx="13"/>
          </p:nvPr>
        </p:nvSpPr>
        <p:spPr/>
        <p:txBody>
          <a:bodyPr/>
          <a:lstStyle/>
          <a:p>
            <a:r>
              <a:rPr lang="en-US" altLang="zh-CN" b="1" dirty="0">
                <a:solidFill>
                  <a:schemeClr val="accent4"/>
                </a:solidFill>
              </a:rPr>
              <a:t>THIÊN ĐƯỜNG TRỒNG NHO</a:t>
            </a:r>
          </a:p>
        </p:txBody>
      </p:sp>
    </p:spTree>
    <p:extLst>
      <p:ext uri="{BB962C8B-B14F-4D97-AF65-F5344CB8AC3E}">
        <p14:creationId xmlns:p14="http://schemas.microsoft.com/office/powerpoint/2010/main" val="220855796"/>
      </p:ext>
    </p:extLst>
  </p:cSld>
  <p:clrMapOvr>
    <a:masterClrMapping/>
  </p:clrMapOvr>
  <p:transition/>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0CCF1F8-6D9E-4631-9BC7-E65B426755A9}">
  <ds:schemaRefs>
    <ds:schemaRef ds:uri="http://schemas.openxmlformats.org/package/2006/metadata/core-properties"/>
    <ds:schemaRef ds:uri="4e8dd08d-258d-47a9-9875-37f1ffd19f33"/>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02256494-4976-4001-aedb-96463ae0d92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7C4AA97-F5A6-4A00-9A96-5E79BB2785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2850</Words>
  <Application>Microsoft Macintosh PowerPoint</Application>
  <PresentationFormat>Widescreen</PresentationFormat>
  <Paragraphs>265</Paragraphs>
  <Slides>25</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Calibri</vt:lpstr>
      <vt:lpstr>Inter Display</vt:lpstr>
      <vt:lpstr>Arial</vt:lpstr>
      <vt:lpstr>Times New Roman</vt:lpstr>
      <vt:lpstr>Neue Haas Grotesk Text Pro</vt:lpstr>
      <vt:lpstr>Slide layouts</vt:lpstr>
      <vt:lpstr>PowerPoint Presentation</vt:lpstr>
      <vt:lpstr>PowerPoint Presentation</vt:lpstr>
      <vt:lpstr>MARGARET RIVER</vt:lpstr>
      <vt:lpstr>HÔM NAY CHÚNG TA SẼ ĐỀ CẬP</vt:lpstr>
      <vt:lpstr>1955</vt:lpstr>
      <vt:lpstr>PowerPoint Presentation</vt:lpstr>
      <vt:lpstr>ÚC</vt:lpstr>
      <vt:lpstr>TÂY ÚC
</vt:lpstr>
      <vt:lpstr>ĐỊA LÝ, KHÍ HẬU VÀ ĐẤT</vt:lpstr>
      <vt:lpstr>PowerPoint Presentation</vt:lpstr>
      <vt:lpstr>PowerPoint Presentation</vt:lpstr>
      <vt:lpstr>BẬC THẦY GẶP GỠ SỰ THÍ NGHIỆM TÀI HOA </vt:lpstr>
      <vt:lpstr>PowerPoint Presentation</vt:lpstr>
      <vt:lpstr>PowerPoint Presentation</vt:lpstr>
      <vt:lpstr>GIỐNG NHO ĐÁNG CHÚ Ý</vt:lpstr>
      <vt:lpstr>PowerPoint Presentation</vt:lpstr>
      <vt:lpstr>PowerPoint Presentation</vt:lpstr>
      <vt:lpstr>PowerPoint Presentation</vt:lpstr>
      <vt:lpstr>PowerPoint Presentation</vt:lpstr>
      <vt:lpstr>ĐẶC ĐIỂM CỦA MARGARET RIVER CHARDONNAY</vt:lpstr>
      <vt:lpstr>PowerPoint Presentation</vt:lpstr>
      <vt:lpstr>ĐẶC ĐIỂM CỦA MARGARET RIVER 
CABERNET SAUVIGNON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2026-03-31T08:48:08Z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2026-02-18T00:04:20Z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5a03323e-3c5e-48a9-a5f2-811a80cf85d8</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