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media/image10.svg" ContentType="image/svg+xml"/>
  <Override PartName="/ppt/media/image14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7.svg" ContentType="image/sv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288_D29FDF4.xml" ContentType="application/vnd.ms-powerpoint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omments/modernComment_28E_E6066414.xml" ContentType="application/vnd.ms-powerpoint.comment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0"/>
  </p:notesMasterIdLst>
  <p:sldIdLst>
    <p:sldId id="256" r:id="rId5"/>
    <p:sldId id="478" r:id="rId6"/>
    <p:sldId id="631" r:id="rId7"/>
    <p:sldId id="637" r:id="rId8"/>
    <p:sldId id="638" r:id="rId9"/>
    <p:sldId id="639" r:id="rId10"/>
    <p:sldId id="646" r:id="rId11"/>
    <p:sldId id="647" r:id="rId12"/>
    <p:sldId id="648" r:id="rId13"/>
    <p:sldId id="644" r:id="rId14"/>
    <p:sldId id="649" r:id="rId15"/>
    <p:sldId id="650" r:id="rId16"/>
    <p:sldId id="651" r:id="rId17"/>
    <p:sldId id="652" r:id="rId18"/>
    <p:sldId id="653" r:id="rId19"/>
    <p:sldId id="654" r:id="rId20"/>
    <p:sldId id="276" r:id="rId21"/>
    <p:sldId id="596" r:id="rId22"/>
    <p:sldId id="655" r:id="rId23"/>
    <p:sldId id="603" r:id="rId24"/>
    <p:sldId id="656" r:id="rId25"/>
    <p:sldId id="626" r:id="rId26"/>
    <p:sldId id="657" r:id="rId27"/>
    <p:sldId id="340" r:id="rId28"/>
    <p:sldId id="658" r:id="rId29"/>
  </p:sldIdLst>
  <p:sldSz cx="12192000" cy="6858000"/>
  <p:notesSz cx="6858000" cy="9144000"/>
  <p:embeddedFontLst>
    <p:embeddedFont>
      <p:font typeface="맑은 고딕" panose="020B0503020000020004" pitchFamily="50" charset="-127"/>
      <p:regular r:id="rId31"/>
      <p:bold r:id="rId32"/>
    </p:embeddedFont>
    <p:embeddedFont>
      <p:font typeface="맑은 고딕" panose="020B0503020000020004" pitchFamily="50" charset="-127"/>
      <p:regular r:id="rId31"/>
      <p:bold r:id="rId32"/>
    </p:embeddedFont>
    <p:embeddedFont>
      <p:font typeface="Inter Display" panose="020B0600000101010101" charset="0"/>
      <p:regular r:id="rId33"/>
      <p:bold r:id="rId34"/>
      <p:italic r:id="rId35"/>
      <p:boldItalic r:id="rId36"/>
    </p:embeddedFont>
    <p:embeddedFont>
      <p:font typeface="Neue Haas Grotesk Text Pro" panose="020B0504020202020204" pitchFamily="34" charset="0"/>
      <p:regular r:id="rId37"/>
      <p:bold r:id="rId38"/>
      <p:italic r:id="rId39"/>
      <p:boldItalic r:id="rId40"/>
    </p:embeddedFont>
  </p:embeddedFontLst>
  <p:custDataLst>
    <p:tags r:id="rId41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20" autoAdjust="0"/>
    <p:restoredTop sz="84995"/>
  </p:normalViewPr>
  <p:slideViewPr>
    <p:cSldViewPr snapToGrid="0">
      <p:cViewPr varScale="1">
        <p:scale>
          <a:sx n="78" d="100"/>
          <a:sy n="78" d="100"/>
        </p:scale>
        <p:origin x="1962" y="294"/>
      </p:cViewPr>
      <p:guideLst>
        <p:guide orient="horz" pos="3657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commentAuthors" Target="commentAuthor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tags" Target="tags/tag1.xml"/></Relationships>
</file>

<file path=ppt/comments/modernComment_288_D29FDF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B4258C1-8B67-4C33-8FC9-90AF215FD755}" authorId="{00000000-0000-0000-0000-000000000000}" status="resolved" created="2025-03-18T13:38:52.128" complete="100000">
    <pc:sldMkLst xmlns:pc="http://schemas.microsoft.com/office/powerpoint/2013/main/command">
      <pc:docMk/>
      <pc:sldMk cId="220855796" sldId="648"/>
    </pc:sldMkLst>
    <p188:txBody>
      <a:bodyPr/>
      <a:lstStyle/>
      <a:p>
        <a:r>
          <a:rPr lang="en-US"/>
          <a:t>Could the text be moved down a little to separate it more from the subtitle?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28E_E606641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C9E4932-D8C0-4E68-B9E0-92E7A6BEF96A}" authorId="{00000000-0000-0000-0000-000000000000}" status="resolved" created="2025-03-18T13:39:28.941" complete="100000">
    <pc:sldMkLst xmlns:pc="http://schemas.microsoft.com/office/powerpoint/2013/main/command">
      <pc:docMk/>
      <pc:sldMk cId="3859178516" sldId="654"/>
    </pc:sldMkLst>
    <p188:txBody>
      <a:bodyPr/>
      <a:lstStyle/>
      <a:p>
        <a:r>
          <a:rPr lang="en-US"/>
          <a:t>Chardonnay all on one line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2/24/2026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지구상에서 가장 목가적이며</a:t>
            </a:r>
            <a:r>
              <a:rPr lang="en-US" altLang="ko-KR" dirty="0"/>
              <a:t> </a:t>
            </a:r>
            <a:r>
              <a:rPr lang="ko-KR" altLang="en-US" dirty="0"/>
              <a:t>지리적으로 고립된 지역 중 하나인 마가렛 리버의 역사</a:t>
            </a:r>
            <a:r>
              <a:rPr lang="en-US" altLang="ko-KR" dirty="0"/>
              <a:t>, </a:t>
            </a:r>
            <a:r>
              <a:rPr lang="ko-KR" altLang="en-US" dirty="0"/>
              <a:t>기후</a:t>
            </a:r>
            <a:r>
              <a:rPr lang="en-US" altLang="ko-KR" dirty="0"/>
              <a:t>, </a:t>
            </a:r>
            <a:r>
              <a:rPr lang="ko-KR" altLang="en-US" dirty="0"/>
              <a:t>양조</a:t>
            </a:r>
            <a:r>
              <a:rPr lang="en-US" altLang="ko-KR" dirty="0"/>
              <a:t>, </a:t>
            </a:r>
            <a:r>
              <a:rPr lang="ko-KR" altLang="en-US" dirty="0"/>
              <a:t>대표적인 와인 스타일을 탐구해본다</a:t>
            </a:r>
            <a:r>
              <a:rPr lang="en-US" altLang="ko-KR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/>
              <a:t>슬라이드 추가 정보와 추천 토론 주제는 슬라이드 노트를 참조한다</a:t>
            </a:r>
            <a:r>
              <a:rPr lang="en-US" altLang="ko-KR" dirty="0"/>
              <a:t>. </a:t>
            </a:r>
            <a:r>
              <a:rPr lang="ko-KR" altLang="en-US" dirty="0"/>
              <a:t>본 </a:t>
            </a:r>
            <a:r>
              <a:rPr lang="ko-KR" altLang="en-US" dirty="0" err="1"/>
              <a:t>프리젠테이션</a:t>
            </a:r>
            <a:r>
              <a:rPr lang="ko-KR" altLang="en-US" dirty="0"/>
              <a:t> 자료를 비롯한 추가 주제 및 자료를 다운받고자 하는 경우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dirty="0"/>
              <a:t>참조</a:t>
            </a:r>
            <a:r>
              <a:rPr lang="en-US" altLang="ko-KR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9075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최근 생산자들이 유기농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바이오 다이나믹 농법에 더욱 집중하고 있는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추세가 양조 트렌드 및 와인 스타일에 어떤 영향을 미치는가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와인은 보통 오크 숙성한다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 숙성이 양조 과정에서 미치는 영향은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1601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이제 선별한 와인을 시음해 보고 의견을 나눠 보자</a:t>
            </a:r>
            <a:r>
              <a:rPr lang="en-US" altLang="ko-KR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282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적포도와 청포도 품종의 재배 비율이 거의 같으며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우아하고 세련된 와인을 생산한다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추가 프로그램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이들 품종에 대한 프로그램 자료는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참조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9403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두 품종은 본질적으로 상호 보완적이다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세미용은 다소 소박하고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날카로운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블랑에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풍미와 둥글둥글한 특징을 더하며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블랑의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미드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팔렛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(mid-palate)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무게감을 더해줘 둘의 조합을 통해 환상적인 시너지를 보여주는 와인을 생산한다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와인은 열대 과일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레몬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두드러진 허브와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잔디 특징을 나타낸다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 숙성하지 않은 스타일은 생동감이 넘치고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과일 풍미가 가득하며 아삭한 산미가 돋보이는 스타일의 와인으로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보통 조기 음용을 위해 생산된다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많은 생산자는 복합적 풍미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무게감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농축미를 더하기 위해 배럴 발효를 활용한다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7604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effectLst/>
              </a:rPr>
              <a:t>헤리티지 품종인 </a:t>
            </a:r>
            <a:r>
              <a:rPr lang="en-US" altLang="ko-KR" b="0" dirty="0">
                <a:effectLst/>
              </a:rPr>
              <a:t>‘</a:t>
            </a:r>
            <a:r>
              <a:rPr lang="en-US" altLang="ko-KR" b="0" dirty="0" err="1">
                <a:effectLst/>
              </a:rPr>
              <a:t>Gingin</a:t>
            </a:r>
            <a:r>
              <a:rPr lang="en-US" altLang="ko-KR" b="0" dirty="0">
                <a:effectLst/>
              </a:rPr>
              <a:t>’</a:t>
            </a:r>
            <a:r>
              <a:rPr lang="ko-KR" altLang="en-US" b="0" dirty="0">
                <a:effectLst/>
              </a:rPr>
              <a:t>은 열매와 송이가 작으며</a:t>
            </a:r>
            <a:r>
              <a:rPr lang="en-US" altLang="ko-KR" b="0" dirty="0">
                <a:effectLst/>
              </a:rPr>
              <a:t> </a:t>
            </a:r>
            <a:r>
              <a:rPr lang="ko-KR" altLang="en-US" b="0" dirty="0">
                <a:effectLst/>
              </a:rPr>
              <a:t>수확량이 적다</a:t>
            </a:r>
            <a:r>
              <a:rPr lang="en-US" altLang="ko-KR" b="0" dirty="0">
                <a:effectLst/>
              </a:rPr>
              <a:t>. </a:t>
            </a:r>
            <a:r>
              <a:rPr lang="ko-KR" altLang="en-US" b="0" dirty="0">
                <a:effectLst/>
              </a:rPr>
              <a:t>때문에 진한 과일의 </a:t>
            </a:r>
            <a:r>
              <a:rPr lang="ko-KR" altLang="en-US" b="0" dirty="0" err="1">
                <a:effectLst/>
              </a:rPr>
              <a:t>농축미</a:t>
            </a:r>
            <a:r>
              <a:rPr lang="en-US" altLang="ko-KR" b="0" dirty="0">
                <a:effectLst/>
              </a:rPr>
              <a:t>, </a:t>
            </a:r>
            <a:r>
              <a:rPr lang="ko-KR" altLang="en-US" b="0" dirty="0">
                <a:effectLst/>
              </a:rPr>
              <a:t>복합적</a:t>
            </a:r>
            <a:r>
              <a:rPr lang="en-US" altLang="ko-KR" b="0" dirty="0">
                <a:effectLst/>
              </a:rPr>
              <a:t> </a:t>
            </a:r>
            <a:r>
              <a:rPr lang="ko-KR" altLang="en-US" b="0" dirty="0">
                <a:effectLst/>
              </a:rPr>
              <a:t>풍미</a:t>
            </a:r>
            <a:r>
              <a:rPr lang="en-US" altLang="ko-KR" b="0" dirty="0">
                <a:effectLst/>
              </a:rPr>
              <a:t>, </a:t>
            </a:r>
            <a:r>
              <a:rPr lang="ko-KR" altLang="en-US" b="0" dirty="0">
                <a:effectLst/>
              </a:rPr>
              <a:t>미네랄이 감도는 산미를 지닌 와인을 생산한다</a:t>
            </a:r>
            <a:r>
              <a:rPr lang="en-US" altLang="ko-KR" b="0" dirty="0">
                <a:effectLst/>
              </a:rPr>
              <a:t>. </a:t>
            </a:r>
            <a:r>
              <a:rPr lang="ko-KR" altLang="en-US" b="0" dirty="0">
                <a:effectLst/>
              </a:rPr>
              <a:t>이 와인은 농축된 풍미를 지닌 정교한 와인으로</a:t>
            </a:r>
            <a:r>
              <a:rPr lang="en-US" altLang="ko-KR" b="0" dirty="0">
                <a:effectLst/>
              </a:rPr>
              <a:t>, </a:t>
            </a:r>
            <a:r>
              <a:rPr lang="ko-KR" altLang="en-US" b="0" dirty="0">
                <a:effectLst/>
              </a:rPr>
              <a:t>프랑스 </a:t>
            </a:r>
            <a:r>
              <a:rPr lang="ko-KR" altLang="en-US" b="0" dirty="0" err="1">
                <a:effectLst/>
              </a:rPr>
              <a:t>오크통에서</a:t>
            </a:r>
            <a:r>
              <a:rPr lang="ko-KR" altLang="en-US" b="0" dirty="0">
                <a:effectLst/>
              </a:rPr>
              <a:t> </a:t>
            </a:r>
            <a:r>
              <a:rPr lang="ko-KR" altLang="en-US" b="0" i="0" dirty="0">
                <a:effectLst/>
              </a:rPr>
              <a:t>자연스런 </a:t>
            </a:r>
            <a:r>
              <a:rPr lang="ko-KR" altLang="en-US" b="0" dirty="0">
                <a:effectLst/>
              </a:rPr>
              <a:t>방식으로 발효한다</a:t>
            </a:r>
            <a:r>
              <a:rPr lang="en-US" altLang="ko-KR" b="0" dirty="0">
                <a:effectLst/>
              </a:rPr>
              <a:t>. </a:t>
            </a:r>
            <a:r>
              <a:rPr lang="ko-KR" altLang="en-US" b="0" dirty="0">
                <a:effectLst/>
              </a:rPr>
              <a:t>효모 앙금과 접촉 숙성을 통해 다층적인 질감을 형성하는데</a:t>
            </a:r>
            <a:r>
              <a:rPr lang="en-US" altLang="ko-KR" b="0" dirty="0">
                <a:effectLst/>
              </a:rPr>
              <a:t>,</a:t>
            </a:r>
            <a:r>
              <a:rPr lang="ko-KR" altLang="en-US" b="0" dirty="0">
                <a:effectLst/>
              </a:rPr>
              <a:t> 덕분에 감칠맛이 도는 복합적 풍미가 발현된다</a:t>
            </a:r>
            <a:r>
              <a:rPr lang="en-US" altLang="ko-KR" b="0" dirty="0">
                <a:effectLst/>
              </a:rPr>
              <a:t>. </a:t>
            </a:r>
            <a:r>
              <a:rPr lang="ko-KR" altLang="en-US" b="0" dirty="0">
                <a:effectLst/>
              </a:rPr>
              <a:t>탁월한 셀러 숙성 잠재력을 지닌 와인으로</a:t>
            </a:r>
            <a:r>
              <a:rPr lang="en-US" altLang="ko-KR" b="0" dirty="0">
                <a:effectLst/>
              </a:rPr>
              <a:t>, </a:t>
            </a:r>
            <a:r>
              <a:rPr lang="ko-KR" altLang="en-US" b="0" dirty="0">
                <a:effectLst/>
              </a:rPr>
              <a:t>숙성과 함께 진한 버터 특징과 견과류</a:t>
            </a:r>
            <a:r>
              <a:rPr lang="en-US" altLang="ko-KR" b="0" dirty="0">
                <a:effectLst/>
              </a:rPr>
              <a:t>, </a:t>
            </a:r>
            <a:r>
              <a:rPr lang="ko-KR" altLang="en-US" b="0" dirty="0" err="1">
                <a:effectLst/>
              </a:rPr>
              <a:t>카라멜</a:t>
            </a:r>
            <a:r>
              <a:rPr lang="ko-KR" altLang="en-US" b="0" dirty="0">
                <a:effectLst/>
              </a:rPr>
              <a:t> 풍미가 드러나는 와인이다</a:t>
            </a:r>
            <a:r>
              <a:rPr lang="en-US" altLang="ko-KR" b="0" dirty="0">
                <a:effectLst/>
              </a:rPr>
              <a:t>.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3843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헤리티지 품종인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“Houghton”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열매가 아주 작고 수확량이 적으며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특히 조밀한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구조를 갖고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바디에서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풀바디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유명한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산지인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와인과 비교할 때 풍미는 더 진하고 질감은 더 둥글둥글한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마가렛 리버의 최상급 빈티지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과실의 완숙미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산미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두드러진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구조감이 놀랄만한 균형을 이루는 와인으로 장기 셀러 숙성에 적합하다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2274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 많은 프로그램, 툴, 자료는 www.australianwinediscovered.com 참조. </a:t>
            </a:r>
            <a:endParaRPr lang="en-AU" b="0" dirty="0">
              <a:effectLst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문의 사항이 있는 경우 discover@wineaustralia.com으로 이메일 요망.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934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잠시 시간을 내어 클래식 스타일 마가렛 리버 와인을 맛보는 것도 좋다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공식 시음은 프로그램 후반에 진행한다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i="0" dirty="0"/>
          </a:p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마가렛 리버는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그림같은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와이너리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세계적 수준의 서핑 휴가지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원시 숲과 동굴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맛있는 레스토랑을 찾아 엄청나게 많은 관광객이 방문하고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과학자들이 마가렛 리버가 프리미엄 와인 생산에 이상적이라는 분석을 내놓은 지 얼마 되지 않아 와인 산지로 자리잡았다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969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281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마가렛 리버가 와인 생산에 늦게 진입한 것이 득이 된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마가렛 리버 최초의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와이너리의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대부분은 와인 양조 초보자들이 설립한 경우가 많다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사실이 이 지역의 양조 접근 방식에 어떤 영향을 미쳤는가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629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마가렛 리버는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서호주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수도인 퍼스에서 약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270 km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떨어진 호주 남서부 모퉁이에 위치하고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532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마가렛 리버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공식적인 </a:t>
            </a:r>
            <a:r>
              <a:rPr lang="ko-KR" altLang="ko-KR" sz="1200" i="0" kern="1200" dirty="0">
                <a:solidFill>
                  <a:srgbClr val="000000"/>
                </a:solidFill>
                <a:effectLst/>
                <a:latin typeface="맑은 고딕"/>
                <a:ea typeface="굴림"/>
                <a:cs typeface="+mn-cs"/>
              </a:rPr>
              <a:t>세부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GI(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지리적 표시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지역은 없지만 기후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토양을 기준으로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Yallingup, </a:t>
            </a:r>
            <a:r>
              <a:rPr lang="en-AU" altLang="ko-K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Carbunup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altLang="ko-K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Wilyabrup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altLang="ko-K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Treeton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altLang="ko-K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Wallcliffe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Karridale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 세부지역을 구분한다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알고 계셨나요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마가렛 리버의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8,000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여개에 달하는 식물 수종 중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80%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전세계 다른 지역에서는 존재하지 않는다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600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삼면에 바다를 끼고 있어 강한 해양성 영향을 받는 지중해성 기후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겨울 강우량이 많고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여름이 건조하고 따뜻하며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서리와 우박의 위험이 낮아 탁월한 포도 재배 조건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일교차가 낮아 아주 균일하게 열이 축적된다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강우량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202mm(7.95in).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평균 기온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20.9°C(69.62°F).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81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Leeuwin-Naturaliste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산등성이가 이 지역을 관통해 지나고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화강암으로 이루어진 기반암은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억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~6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억만년 된 토양으로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백만 년 역사의 석회암이 층을 이루고 있는 지역도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b="0" dirty="0">
                <a:effectLst/>
              </a:rPr>
              <a:t>시간 경과와 함께 산등성이는 세계에서 가장 오래된 편마암</a:t>
            </a:r>
            <a:r>
              <a:rPr lang="en-US" altLang="ko-KR" b="0" dirty="0">
                <a:effectLst/>
              </a:rPr>
              <a:t>, </a:t>
            </a:r>
            <a:r>
              <a:rPr lang="ko-KR" altLang="en-US" b="0" dirty="0">
                <a:effectLst/>
              </a:rPr>
              <a:t>편암</a:t>
            </a:r>
            <a:r>
              <a:rPr lang="en-US" altLang="ko-KR" b="0" dirty="0">
                <a:effectLst/>
              </a:rPr>
              <a:t>, </a:t>
            </a:r>
            <a:r>
              <a:rPr lang="ko-KR" altLang="en-US" b="0" dirty="0">
                <a:effectLst/>
              </a:rPr>
              <a:t>화강암 기반 토양이 복합적으로 구성되어 분포하게 되었다</a:t>
            </a:r>
            <a:r>
              <a:rPr lang="en-US" altLang="ko-KR" b="0" dirty="0">
                <a:effectLst/>
              </a:rPr>
              <a:t>. 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마가렛 리버의 지리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토양이 이 지역을 성공적인 와인 산지로 자리매김하게 한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마가렛 리버는 호주에서도 가장 우아한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생산하는 것으로 잘 알려져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명성에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테루아의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역할은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4530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마가렛 리버는 이상적인 포도재배 기후를 갖추고 있어 개입을 최소화하는 방식을 적용할 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탁월한 완숙 조건 덕분에 포도 나무는 온화한 여름과 가을에 잘 자라며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탁월한 풍미 특징과 높은 천연 산도를 지닌 와인을 생산한다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/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필록세라의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영향을 받지 않은 이 지역의 포도밭은 대부분 기존의 고품질 포도밭에서 가져온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삽목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(cutting)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심어 조성했다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때문에 마가렛 리버만의 독특한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스타일에 중요한 역할을 하는 각 품종의 탁월한 헤리티지 품종이 순조롭게 정착할 수 있었다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잘 알려진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“Gingin”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클론은 이 지역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성공의 핵심이라는 사실은 널리 인정받고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706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871342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4321" y="3808645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4321" y="447142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53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53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190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9102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98809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7969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690716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62223" y="584200"/>
            <a:ext cx="3829777" cy="248622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489631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43486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32601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88753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77868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84940" y="1715156"/>
            <a:ext cx="2216740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74054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1ADB01C-8523-DA80-87B0-3761C303A33E}"/>
              </a:ext>
            </a:extLst>
          </p:cNvPr>
          <p:cNvSpPr/>
          <p:nvPr userDrawn="1"/>
        </p:nvSpPr>
        <p:spPr>
          <a:xfrm>
            <a:off x="903502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6F28061-CE8C-4A75-8334-C941F171405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82717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DF52B71B-EAC0-B06D-AA27-AC48C1A74A7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71832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538327"/>
            <a:ext cx="12191998" cy="60274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65936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145414753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336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24/02/2026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2" r:id="rId21"/>
    <p:sldLayoutId id="2147483676" r:id="rId22"/>
    <p:sldLayoutId id="2147483677" r:id="rId23"/>
    <p:sldLayoutId id="2147483680" r:id="rId24"/>
    <p:sldLayoutId id="2147483681" r:id="rId25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E_E606641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8_D29FDF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301" b="15301"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sz="6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</a:t>
            </a:r>
            <a:endParaRPr lang="en-US" sz="60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solidFill>
                <a:schemeClr val="accent3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51B658-C587-B0BC-DCC2-FD415CFB91BF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F5E5D441-F351-5A95-E454-ECCB0C44D8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12" t="686" r="9793" b="1"/>
          <a:stretch/>
        </p:blipFill>
        <p:spPr>
          <a:xfrm>
            <a:off x="1" y="-1"/>
            <a:ext cx="6096000" cy="6857993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83B8633A-B2A9-62C7-E554-D9763026C04E}"/>
              </a:ext>
            </a:extLst>
          </p:cNvPr>
          <p:cNvSpPr txBox="1">
            <a:spLocks/>
          </p:cNvSpPr>
          <p:nvPr/>
        </p:nvSpPr>
        <p:spPr>
          <a:xfrm>
            <a:off x="6672817" y="3720866"/>
            <a:ext cx="2555535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</a:t>
            </a:r>
            <a:endParaRPr lang="en-AU" altLang="ko-KR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0–231M(0–757FT)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0252149-401D-9B25-A1D9-77C8015D3922}"/>
              </a:ext>
            </a:extLst>
          </p:cNvPr>
          <p:cNvCxnSpPr>
            <a:cxnSpLocks/>
          </p:cNvCxnSpPr>
          <p:nvPr/>
        </p:nvCxnSpPr>
        <p:spPr>
          <a:xfrm>
            <a:off x="7546984" y="6366988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775ABF-E30A-2086-A73C-1C6199FC9E96}"/>
              </a:ext>
            </a:extLst>
          </p:cNvPr>
          <p:cNvCxnSpPr>
            <a:cxnSpLocks/>
          </p:cNvCxnSpPr>
          <p:nvPr/>
        </p:nvCxnSpPr>
        <p:spPr>
          <a:xfrm flipV="1">
            <a:off x="7546984" y="5243987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BD7AC64-2811-3189-0CBA-9C8D04528450}"/>
              </a:ext>
            </a:extLst>
          </p:cNvPr>
          <p:cNvSpPr txBox="1"/>
          <p:nvPr/>
        </p:nvSpPr>
        <p:spPr>
          <a:xfrm>
            <a:off x="555618" y="1693009"/>
            <a:ext cx="39444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삼면이 바다와 인접해 강한 해양성 기후의 영향 </a:t>
            </a:r>
            <a:endParaRPr lang="en-US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FEF2D0-2810-B558-D60F-7D27D9B8F5B0}"/>
              </a:ext>
            </a:extLst>
          </p:cNvPr>
          <p:cNvSpPr txBox="1"/>
          <p:nvPr/>
        </p:nvSpPr>
        <p:spPr>
          <a:xfrm>
            <a:off x="518143" y="1108234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지중해성 기후 </a:t>
            </a:r>
            <a:endParaRPr lang="en-US" sz="32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E08AEB5-1D66-3ACB-81A3-DB263CFBCCFB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0BBF755-1CA2-FE97-D95B-79303941E1C6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8CA3D1-DF5B-FD75-9613-159414567D2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775F157-3E2F-69A4-1CBE-EA714476EA85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60C6BB0-6A55-AC99-A2FE-EE3693086B2F}"/>
              </a:ext>
            </a:extLst>
          </p:cNvPr>
          <p:cNvSpPr/>
          <p:nvPr/>
        </p:nvSpPr>
        <p:spPr>
          <a:xfrm>
            <a:off x="8608887" y="6194319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6082F490-73A5-5834-FAB4-C8FB96EC797C}"/>
              </a:ext>
            </a:extLst>
          </p:cNvPr>
          <p:cNvSpPr txBox="1">
            <a:spLocks/>
          </p:cNvSpPr>
          <p:nvPr/>
        </p:nvSpPr>
        <p:spPr>
          <a:xfrm>
            <a:off x="518143" y="433399"/>
            <a:ext cx="5334275" cy="82091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Title 7">
            <a:extLst>
              <a:ext uri="{FF2B5EF4-FFF2-40B4-BE49-F238E27FC236}">
                <a16:creationId xmlns:a16="http://schemas.microsoft.com/office/drawing/2014/main" id="{913BFF41-8B02-3F43-BA92-9F83FF17BBD9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E871D1-F621-4337-59CD-1BB6EC971BC5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6CD9CD-E07F-C7C3-345F-25866786CF2C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94E780-E324-14E3-91FD-279DA6E934AE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47BAA5-0C7C-F6BA-06E4-B871C8F64DF1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182561756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vineyard with a lake&#10;&#10;AI-generated content may be incorrect.">
            <a:extLst>
              <a:ext uri="{FF2B5EF4-FFF2-40B4-BE49-F238E27FC236}">
                <a16:creationId xmlns:a16="http://schemas.microsoft.com/office/drawing/2014/main" id="{ADF980C2-FD5C-C223-62CA-124A750205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34" r="16734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EB777C-15A4-2B8D-B5BB-58B82E96AC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518445"/>
            <a:ext cx="3625823" cy="1610114"/>
          </a:xfrm>
        </p:spPr>
        <p:txBody>
          <a:bodyPr/>
          <a:lstStyle/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화강암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편마암 상부에 깊고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배수가 잘되는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적색의 자갈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양토가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주로 분포한다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이들 고대 토양은 양분이 적어 고품질 포도 재배에 이상적이다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24624-615D-AF56-E160-DB78EE7E85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28876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erson drinking wine from a glass&#10;&#10;AI-generated content may be incorrect.">
            <a:extLst>
              <a:ext uri="{FF2B5EF4-FFF2-40B4-BE49-F238E27FC236}">
                <a16:creationId xmlns:a16="http://schemas.microsoft.com/office/drawing/2014/main" id="{CBED328E-D523-A555-892C-A7A8D74311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283" b="31283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02B6C4D-53DC-E84F-0AB0-67B62B6B1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8255" y="4399198"/>
            <a:ext cx="688618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장인과</a:t>
            </a:r>
            <a:b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실험 정신의 만남 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7473AFC1-14C1-86F4-714B-C5930430E24C}"/>
              </a:ext>
            </a:extLst>
          </p:cNvPr>
          <p:cNvSpPr txBox="1">
            <a:spLocks/>
          </p:cNvSpPr>
          <p:nvPr/>
        </p:nvSpPr>
        <p:spPr>
          <a:xfrm>
            <a:off x="5398255" y="3530183"/>
            <a:ext cx="4345352" cy="9953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32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포도재배와 양조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316645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bunch of grapes on a vine&#10;&#10;AI-generated content may be incorrect.">
            <a:extLst>
              <a:ext uri="{FF2B5EF4-FFF2-40B4-BE49-F238E27FC236}">
                <a16:creationId xmlns:a16="http://schemas.microsoft.com/office/drawing/2014/main" id="{FA7FD55E-9F7A-F7FC-DB06-1916D4D6FA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10" r="16710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E2845-1A8B-F8FC-5DD9-EE477F0979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654909"/>
            <a:ext cx="4586105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테루아를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표현해주는 자연 그대로의 포도를 생산하기 위해 최소한의 개입 방식 적용  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지속 가능한 농법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유기농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바이오 다이나믹 농법의 채택 증가  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높은 품질의 헤리티지 클론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heritage clones )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수확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 2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~4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월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CB292F-975B-2599-7C17-0FE6431257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 </a:t>
            </a:r>
          </a:p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재배 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442009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A7FD55E-9F7A-F7FC-DB06-1916D4D6FA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9" r="1670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E2845-1A8B-F8FC-5DD9-EE477F0979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5" y="2341599"/>
            <a:ext cx="4044246" cy="2606639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 환경의 영향을 받은 전통적인 양조 기법  </a:t>
            </a:r>
          </a:p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 조건이 좋아 간섭을 최소화하는 접근법 적용 가능 </a:t>
            </a:r>
          </a:p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대부분 와인은 오크 숙성하지만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양조자는 이를 절제해서 적용</a:t>
            </a:r>
          </a:p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혁신적인 신세대 와인메이커가 대체적인 기법 실험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CB292F-975B-2599-7C17-0FE6431257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양조 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749761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9015AB7-F121-BD3F-66C2-5EF0814634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150" t="14736" r="29661" b="12886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AB2C1DC-8F14-31A4-7CB8-CF4B1F7CA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47130"/>
            <a:ext cx="4829691" cy="785732"/>
          </a:xfrm>
        </p:spPr>
        <p:txBody>
          <a:bodyPr/>
          <a:lstStyle/>
          <a:p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주목할 만한 품종 </a:t>
            </a:r>
            <a:endParaRPr lang="en-US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C64648-954C-CAAC-2988-DFC205471D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 와인의 </a:t>
            </a:r>
          </a:p>
          <a:p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풍미 </a:t>
            </a:r>
          </a:p>
        </p:txBody>
      </p:sp>
    </p:spTree>
    <p:extLst>
      <p:ext uri="{BB962C8B-B14F-4D97-AF65-F5344CB8AC3E}">
        <p14:creationId xmlns:p14="http://schemas.microsoft.com/office/powerpoint/2010/main" val="288455833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22B5D5B7-CC1F-1607-8D4F-E002454BC39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0853" y="1933074"/>
            <a:ext cx="1182507" cy="3579859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6CFD59CF-4E3F-0E08-A45D-DBF7966451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9686" y="1933074"/>
            <a:ext cx="1182507" cy="3579859"/>
          </a:xfrm>
          <a:prstGeom prst="rect">
            <a:avLst/>
          </a:prstGeom>
        </p:spPr>
      </p:pic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4692" y="1793021"/>
            <a:ext cx="1270924" cy="3847526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C3F89E92-1BDF-1F91-E390-387925AB7E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471" y="1800516"/>
            <a:ext cx="1270924" cy="3847526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3916F695-FB44-8488-2301-57E9FA95F79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7030" y="1933074"/>
            <a:ext cx="1182507" cy="35798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40944" y="487344"/>
            <a:ext cx="9303629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</a:t>
            </a:r>
            <a:br>
              <a:rPr 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가지 주요 와인 유형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20%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블랑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20%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17%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세미용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9320579" y="4019454"/>
            <a:ext cx="12788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933928" y="3910449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4764833" y="4019454"/>
            <a:ext cx="22607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7087300" y="4019455"/>
            <a:ext cx="16734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SEMILLON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337BE3-A200-D33B-25AA-E75AA9733FD6}"/>
              </a:ext>
            </a:extLst>
          </p:cNvPr>
          <p:cNvSpPr txBox="1"/>
          <p:nvPr/>
        </p:nvSpPr>
        <p:spPr>
          <a:xfrm rot="16200000">
            <a:off x="2930646" y="3910450"/>
            <a:ext cx="1997022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BLANC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003220"/>
            <a:ext cx="855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2259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세미용</a:t>
            </a:r>
            <a:br>
              <a:rPr lang="en-AU" altLang="ko-KR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블랑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2900" y="2463460"/>
            <a:ext cx="1832762" cy="9037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리버를 와인 산지로 </a:t>
            </a:r>
            <a:r>
              <a:rPr lang="ko-KR" altLang="en-US" sz="16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각인시키는</a:t>
            </a:r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데 기여한 와인 스타일 </a:t>
            </a:r>
            <a:endParaRPr lang="en-AU" sz="16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18772" y="5189453"/>
            <a:ext cx="2805709" cy="123206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구즈베리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패션후르츠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라임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레몬 </a:t>
            </a: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커드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자몽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606820" y="4525409"/>
            <a:ext cx="118135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/>
          <p:nvPr/>
        </p:nvCxnSpPr>
        <p:spPr>
          <a:xfrm>
            <a:off x="1616130" y="4517789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790487" y="4833943"/>
            <a:ext cx="2805709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본질적으로 상호 보완적인 두 개의 품종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480498" y="29521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5154140" y="3882893"/>
            <a:ext cx="2732822" cy="12724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b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SAVIGNON </a:t>
            </a:r>
            <a:b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BLANC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A4C744-3635-49FA-036A-8F241FAF7623}"/>
              </a:ext>
            </a:extLst>
          </p:cNvPr>
          <p:cNvSpPr txBox="1"/>
          <p:nvPr/>
        </p:nvSpPr>
        <p:spPr>
          <a:xfrm>
            <a:off x="2797181" y="4373615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전형적인 풍미</a:t>
            </a:r>
            <a:endParaRPr lang="en-AU" sz="1600" dirty="0">
              <a:solidFill>
                <a:schemeClr val="accent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E279A9F-C4C7-1DCD-47D0-B24B5C9864BA}"/>
              </a:ext>
            </a:extLst>
          </p:cNvPr>
          <p:cNvCxnSpPr>
            <a:cxnSpLocks/>
          </p:cNvCxnSpPr>
          <p:nvPr/>
        </p:nvCxnSpPr>
        <p:spPr>
          <a:xfrm>
            <a:off x="4441371" y="4517789"/>
            <a:ext cx="1262386" cy="762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564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7156B-802D-6F4F-B138-FFA650E9E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C2164130-C817-58F9-2C6A-4CE3EF096460}"/>
              </a:ext>
            </a:extLst>
          </p:cNvPr>
          <p:cNvSpPr/>
          <p:nvPr/>
        </p:nvSpPr>
        <p:spPr>
          <a:xfrm>
            <a:off x="2010871" y="2171537"/>
            <a:ext cx="272668" cy="272668"/>
          </a:xfrm>
          <a:prstGeom prst="ellipse">
            <a:avLst/>
          </a:prstGeom>
          <a:solidFill>
            <a:srgbClr val="F7F0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A5A606F-4A6A-3B78-FDE0-5346E75A688D}"/>
              </a:ext>
            </a:extLst>
          </p:cNvPr>
          <p:cNvSpPr/>
          <p:nvPr/>
        </p:nvSpPr>
        <p:spPr>
          <a:xfrm>
            <a:off x="2375014" y="2168635"/>
            <a:ext cx="272668" cy="272668"/>
          </a:xfrm>
          <a:prstGeom prst="ellipse">
            <a:avLst/>
          </a:prstGeom>
          <a:solidFill>
            <a:srgbClr val="EBE7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E4DE0A-3156-E185-6BA0-5277D6FBF076}"/>
              </a:ext>
            </a:extLst>
          </p:cNvPr>
          <p:cNvSpPr/>
          <p:nvPr/>
        </p:nvSpPr>
        <p:spPr>
          <a:xfrm>
            <a:off x="2739157" y="2168635"/>
            <a:ext cx="272668" cy="272668"/>
          </a:xfrm>
          <a:prstGeom prst="ellipse">
            <a:avLst/>
          </a:prstGeom>
          <a:solidFill>
            <a:srgbClr val="F4EF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F29077-FA8A-2CDB-E97D-A40A19EE4078}"/>
              </a:ext>
            </a:extLst>
          </p:cNvPr>
          <p:cNvSpPr/>
          <p:nvPr/>
        </p:nvSpPr>
        <p:spPr>
          <a:xfrm>
            <a:off x="3103300" y="2168635"/>
            <a:ext cx="272668" cy="272668"/>
          </a:xfrm>
          <a:prstGeom prst="ellipse">
            <a:avLst/>
          </a:prstGeom>
          <a:solidFill>
            <a:srgbClr val="F1E2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33F3771-4282-D452-8E25-D8716D9E49DC}"/>
              </a:ext>
            </a:extLst>
          </p:cNvPr>
          <p:cNvSpPr/>
          <p:nvPr/>
        </p:nvSpPr>
        <p:spPr>
          <a:xfrm>
            <a:off x="3467824" y="2168635"/>
            <a:ext cx="272668" cy="272668"/>
          </a:xfrm>
          <a:prstGeom prst="ellipse">
            <a:avLst/>
          </a:prstGeom>
          <a:solidFill>
            <a:srgbClr val="F0E0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665D82D-136D-E579-CE9A-3DEDF142AE84}"/>
              </a:ext>
            </a:extLst>
          </p:cNvPr>
          <p:cNvSpPr/>
          <p:nvPr/>
        </p:nvSpPr>
        <p:spPr>
          <a:xfrm>
            <a:off x="3832348" y="2168635"/>
            <a:ext cx="272668" cy="272668"/>
          </a:xfrm>
          <a:prstGeom prst="ellipse">
            <a:avLst/>
          </a:prstGeom>
          <a:solidFill>
            <a:srgbClr val="F5D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AC4D748-73A2-2FF0-B26F-439037E69A67}"/>
              </a:ext>
            </a:extLst>
          </p:cNvPr>
          <p:cNvSpPr/>
          <p:nvPr/>
        </p:nvSpPr>
        <p:spPr>
          <a:xfrm>
            <a:off x="4190693" y="2168635"/>
            <a:ext cx="272668" cy="272668"/>
          </a:xfrm>
          <a:prstGeom prst="ellipse">
            <a:avLst/>
          </a:prstGeom>
          <a:solidFill>
            <a:srgbClr val="D19C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1270497-E897-4289-F0EB-3818B8B0E1B1}"/>
              </a:ext>
            </a:extLst>
          </p:cNvPr>
          <p:cNvSpPr/>
          <p:nvPr/>
        </p:nvSpPr>
        <p:spPr>
          <a:xfrm>
            <a:off x="4561395" y="2168635"/>
            <a:ext cx="272668" cy="272668"/>
          </a:xfrm>
          <a:prstGeom prst="ellipse">
            <a:avLst/>
          </a:prstGeom>
          <a:solidFill>
            <a:srgbClr val="B3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0DBE59E-8202-2A43-125A-376F32B8C615}"/>
              </a:ext>
            </a:extLst>
          </p:cNvPr>
          <p:cNvSpPr/>
          <p:nvPr/>
        </p:nvSpPr>
        <p:spPr>
          <a:xfrm>
            <a:off x="4925919" y="2168635"/>
            <a:ext cx="272668" cy="272668"/>
          </a:xfrm>
          <a:prstGeom prst="ellipse">
            <a:avLst/>
          </a:prstGeom>
          <a:solidFill>
            <a:srgbClr val="6A3E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19AEF9CD-D63A-FEAF-39B7-0E9108981333}"/>
              </a:ext>
            </a:extLst>
          </p:cNvPr>
          <p:cNvSpPr txBox="1"/>
          <p:nvPr/>
        </p:nvSpPr>
        <p:spPr>
          <a:xfrm>
            <a:off x="1691146" y="2615828"/>
            <a:ext cx="225263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세미용</a:t>
            </a:r>
            <a:r>
              <a:rPr 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블랑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727E905-3D33-773A-D9E9-10C39B8CC9D6}"/>
              </a:ext>
            </a:extLst>
          </p:cNvPr>
          <p:cNvSpPr/>
          <p:nvPr/>
        </p:nvSpPr>
        <p:spPr>
          <a:xfrm>
            <a:off x="2010871" y="332071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21C8CE9-56C6-BF69-99CD-0C9D79ACCFA4}"/>
              </a:ext>
            </a:extLst>
          </p:cNvPr>
          <p:cNvSpPr/>
          <p:nvPr/>
        </p:nvSpPr>
        <p:spPr>
          <a:xfrm>
            <a:off x="2375014" y="33178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F9CE1DD-409D-D6E8-2FD3-84F4585A1110}"/>
              </a:ext>
            </a:extLst>
          </p:cNvPr>
          <p:cNvSpPr/>
          <p:nvPr/>
        </p:nvSpPr>
        <p:spPr>
          <a:xfrm>
            <a:off x="2739157" y="33178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8999AB3-78BD-EE6F-D341-682BDE6C7653}"/>
              </a:ext>
            </a:extLst>
          </p:cNvPr>
          <p:cNvSpPr/>
          <p:nvPr/>
        </p:nvSpPr>
        <p:spPr>
          <a:xfrm>
            <a:off x="3103300" y="33178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2D090DD-3AF4-E349-50FC-69C07E42ED6E}"/>
              </a:ext>
            </a:extLst>
          </p:cNvPr>
          <p:cNvSpPr/>
          <p:nvPr/>
        </p:nvSpPr>
        <p:spPr>
          <a:xfrm>
            <a:off x="3467824" y="33178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870CD8C-C143-00D8-34AB-B960F82C9D98}"/>
              </a:ext>
            </a:extLst>
          </p:cNvPr>
          <p:cNvSpPr/>
          <p:nvPr/>
        </p:nvSpPr>
        <p:spPr>
          <a:xfrm>
            <a:off x="3832348" y="331781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DAD3FEE-FD64-2F2C-F165-6E475B6F3011}"/>
              </a:ext>
            </a:extLst>
          </p:cNvPr>
          <p:cNvSpPr/>
          <p:nvPr/>
        </p:nvSpPr>
        <p:spPr>
          <a:xfrm>
            <a:off x="4190693" y="331781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C77C59E-CBA8-EE43-4D1F-EB3E6CA79DBC}"/>
              </a:ext>
            </a:extLst>
          </p:cNvPr>
          <p:cNvSpPr/>
          <p:nvPr/>
        </p:nvSpPr>
        <p:spPr>
          <a:xfrm>
            <a:off x="4561395" y="331781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FE8EEF0-74D8-D95D-F528-AED1B442B8A0}"/>
              </a:ext>
            </a:extLst>
          </p:cNvPr>
          <p:cNvSpPr/>
          <p:nvPr/>
        </p:nvSpPr>
        <p:spPr>
          <a:xfrm>
            <a:off x="4925919" y="331781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92AD4F4-FD06-9A8F-D356-182F28EEBFB5}"/>
              </a:ext>
            </a:extLst>
          </p:cNvPr>
          <p:cNvSpPr/>
          <p:nvPr/>
        </p:nvSpPr>
        <p:spPr>
          <a:xfrm>
            <a:off x="2010871" y="416097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621B11A-7CCC-52F9-B32F-9C6C47E7D67C}"/>
              </a:ext>
            </a:extLst>
          </p:cNvPr>
          <p:cNvSpPr/>
          <p:nvPr/>
        </p:nvSpPr>
        <p:spPr>
          <a:xfrm>
            <a:off x="2375014" y="41580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86306605-8329-9630-826D-1CED8257BC8C}"/>
              </a:ext>
            </a:extLst>
          </p:cNvPr>
          <p:cNvSpPr/>
          <p:nvPr/>
        </p:nvSpPr>
        <p:spPr>
          <a:xfrm>
            <a:off x="2739157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46D7922-9EB8-67E5-DB37-08A159A49C5C}"/>
              </a:ext>
            </a:extLst>
          </p:cNvPr>
          <p:cNvSpPr/>
          <p:nvPr/>
        </p:nvSpPr>
        <p:spPr>
          <a:xfrm>
            <a:off x="3103300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4B209898-9CF3-F9E3-F77D-A59311AF7672}"/>
              </a:ext>
            </a:extLst>
          </p:cNvPr>
          <p:cNvSpPr/>
          <p:nvPr/>
        </p:nvSpPr>
        <p:spPr>
          <a:xfrm>
            <a:off x="3467824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0406F77-3158-5F3E-58B2-498267EC43C2}"/>
              </a:ext>
            </a:extLst>
          </p:cNvPr>
          <p:cNvSpPr/>
          <p:nvPr/>
        </p:nvSpPr>
        <p:spPr>
          <a:xfrm>
            <a:off x="3832348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90F2B47-A433-29FA-C378-6094F48BBD77}"/>
              </a:ext>
            </a:extLst>
          </p:cNvPr>
          <p:cNvSpPr/>
          <p:nvPr/>
        </p:nvSpPr>
        <p:spPr>
          <a:xfrm>
            <a:off x="4190693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A6C935-F4D5-898F-F119-2DDEF030350E}"/>
              </a:ext>
            </a:extLst>
          </p:cNvPr>
          <p:cNvSpPr/>
          <p:nvPr/>
        </p:nvSpPr>
        <p:spPr>
          <a:xfrm>
            <a:off x="4561395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995F3938-ACB9-9B3B-E644-2B588AFF1AC2}"/>
              </a:ext>
            </a:extLst>
          </p:cNvPr>
          <p:cNvSpPr/>
          <p:nvPr/>
        </p:nvSpPr>
        <p:spPr>
          <a:xfrm>
            <a:off x="4925919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2B67659B-0036-47A0-F4B7-27DC6C3C1498}"/>
              </a:ext>
            </a:extLst>
          </p:cNvPr>
          <p:cNvSpPr/>
          <p:nvPr/>
        </p:nvSpPr>
        <p:spPr>
          <a:xfrm>
            <a:off x="2010871" y="500123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FDB8C7A-B7AC-9755-7B76-45ED2D71F9CD}"/>
              </a:ext>
            </a:extLst>
          </p:cNvPr>
          <p:cNvSpPr/>
          <p:nvPr/>
        </p:nvSpPr>
        <p:spPr>
          <a:xfrm>
            <a:off x="2375014" y="4998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D62C6F3-25BA-88D6-F7CE-FB997978BA9A}"/>
              </a:ext>
            </a:extLst>
          </p:cNvPr>
          <p:cNvSpPr/>
          <p:nvPr/>
        </p:nvSpPr>
        <p:spPr>
          <a:xfrm>
            <a:off x="2739157" y="4998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79323FBD-32D1-8CDA-3B67-816490AF1189}"/>
              </a:ext>
            </a:extLst>
          </p:cNvPr>
          <p:cNvSpPr/>
          <p:nvPr/>
        </p:nvSpPr>
        <p:spPr>
          <a:xfrm>
            <a:off x="3103300" y="4998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CE5BBBDB-C5A0-A2DE-F9EB-F4CC0B503F55}"/>
              </a:ext>
            </a:extLst>
          </p:cNvPr>
          <p:cNvSpPr/>
          <p:nvPr/>
        </p:nvSpPr>
        <p:spPr>
          <a:xfrm>
            <a:off x="3467824" y="4998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18E49564-A27C-F85A-FAC2-1E71189193B8}"/>
              </a:ext>
            </a:extLst>
          </p:cNvPr>
          <p:cNvSpPr/>
          <p:nvPr/>
        </p:nvSpPr>
        <p:spPr>
          <a:xfrm>
            <a:off x="3832348" y="4998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45E3809F-C4C6-6BB7-0B44-05A727ADFE97}"/>
              </a:ext>
            </a:extLst>
          </p:cNvPr>
          <p:cNvSpPr/>
          <p:nvPr/>
        </p:nvSpPr>
        <p:spPr>
          <a:xfrm>
            <a:off x="4190693" y="4998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65D27092-19A0-E983-D182-7C15FD94974F}"/>
              </a:ext>
            </a:extLst>
          </p:cNvPr>
          <p:cNvSpPr/>
          <p:nvPr/>
        </p:nvSpPr>
        <p:spPr>
          <a:xfrm>
            <a:off x="4561395" y="4998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2037BB9-81B0-0EAD-553B-EF60E3CAA4E7}"/>
              </a:ext>
            </a:extLst>
          </p:cNvPr>
          <p:cNvSpPr/>
          <p:nvPr/>
        </p:nvSpPr>
        <p:spPr>
          <a:xfrm>
            <a:off x="4925919" y="4998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A6FC767D-D962-B827-2D66-C493F323A724}"/>
              </a:ext>
            </a:extLst>
          </p:cNvPr>
          <p:cNvSpPr/>
          <p:nvPr/>
        </p:nvSpPr>
        <p:spPr>
          <a:xfrm>
            <a:off x="2010871" y="534722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5CCFA855-E433-D4B5-3459-B02BC8AF2986}"/>
              </a:ext>
            </a:extLst>
          </p:cNvPr>
          <p:cNvSpPr/>
          <p:nvPr/>
        </p:nvSpPr>
        <p:spPr>
          <a:xfrm>
            <a:off x="2375014" y="534432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23D857CA-AC48-6BB2-3AFF-BC731D1F344E}"/>
              </a:ext>
            </a:extLst>
          </p:cNvPr>
          <p:cNvSpPr/>
          <p:nvPr/>
        </p:nvSpPr>
        <p:spPr>
          <a:xfrm>
            <a:off x="2739157" y="534432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5ACC3F7E-F4F4-BE7A-7C57-75084617D6C2}"/>
              </a:ext>
            </a:extLst>
          </p:cNvPr>
          <p:cNvSpPr/>
          <p:nvPr/>
        </p:nvSpPr>
        <p:spPr>
          <a:xfrm>
            <a:off x="3103300" y="534432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702B5AFE-9867-840D-459D-3A2AD65D1373}"/>
              </a:ext>
            </a:extLst>
          </p:cNvPr>
          <p:cNvSpPr/>
          <p:nvPr/>
        </p:nvSpPr>
        <p:spPr>
          <a:xfrm>
            <a:off x="3467824" y="53443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6CD7CDC0-2BF5-10C1-1557-C857C92F6783}"/>
              </a:ext>
            </a:extLst>
          </p:cNvPr>
          <p:cNvSpPr/>
          <p:nvPr/>
        </p:nvSpPr>
        <p:spPr>
          <a:xfrm>
            <a:off x="3832348" y="53443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9957D7F6-A90B-8F40-FB8B-3FDDBD944482}"/>
              </a:ext>
            </a:extLst>
          </p:cNvPr>
          <p:cNvSpPr/>
          <p:nvPr/>
        </p:nvSpPr>
        <p:spPr>
          <a:xfrm>
            <a:off x="4190693" y="53443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C1346D57-ABB7-4431-028D-7C0AB9B22118}"/>
              </a:ext>
            </a:extLst>
          </p:cNvPr>
          <p:cNvSpPr/>
          <p:nvPr/>
        </p:nvSpPr>
        <p:spPr>
          <a:xfrm>
            <a:off x="4561395" y="53443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C7C8BFB7-E59D-BBD2-B9BE-6C0D778B8460}"/>
              </a:ext>
            </a:extLst>
          </p:cNvPr>
          <p:cNvSpPr/>
          <p:nvPr/>
        </p:nvSpPr>
        <p:spPr>
          <a:xfrm>
            <a:off x="4925919" y="53443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4B1D98A8-D9FE-E6AD-68CF-EF6B7648219F}"/>
              </a:ext>
            </a:extLst>
          </p:cNvPr>
          <p:cNvSpPr/>
          <p:nvPr/>
        </p:nvSpPr>
        <p:spPr>
          <a:xfrm>
            <a:off x="2010871" y="613187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03E653F0-B44E-E889-06EC-C7696CFBD610}"/>
              </a:ext>
            </a:extLst>
          </p:cNvPr>
          <p:cNvSpPr/>
          <p:nvPr/>
        </p:nvSpPr>
        <p:spPr>
          <a:xfrm>
            <a:off x="2375014" y="612897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20D89651-4ECC-59D2-8E42-7BFA1919CE69}"/>
              </a:ext>
            </a:extLst>
          </p:cNvPr>
          <p:cNvSpPr/>
          <p:nvPr/>
        </p:nvSpPr>
        <p:spPr>
          <a:xfrm>
            <a:off x="2739157" y="612897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C2EFFB14-CC5A-17C7-91C3-495338FD42A0}"/>
              </a:ext>
            </a:extLst>
          </p:cNvPr>
          <p:cNvSpPr/>
          <p:nvPr/>
        </p:nvSpPr>
        <p:spPr>
          <a:xfrm>
            <a:off x="3103300" y="612897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2492F5F-1BE9-76F4-7ED3-EA8494E58AB0}"/>
              </a:ext>
            </a:extLst>
          </p:cNvPr>
          <p:cNvSpPr/>
          <p:nvPr/>
        </p:nvSpPr>
        <p:spPr>
          <a:xfrm>
            <a:off x="3467824" y="612897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D8B878E-AA48-9B17-CFAC-C98A74F423A0}"/>
              </a:ext>
            </a:extLst>
          </p:cNvPr>
          <p:cNvSpPr/>
          <p:nvPr/>
        </p:nvSpPr>
        <p:spPr>
          <a:xfrm>
            <a:off x="4190693" y="612897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2CBCC790-6FE1-E1FD-BBAA-85A356696124}"/>
              </a:ext>
            </a:extLst>
          </p:cNvPr>
          <p:cNvSpPr/>
          <p:nvPr/>
        </p:nvSpPr>
        <p:spPr>
          <a:xfrm>
            <a:off x="4561395" y="612897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2ABFE1A2-6741-6C16-795E-90A27FC92422}"/>
              </a:ext>
            </a:extLst>
          </p:cNvPr>
          <p:cNvSpPr/>
          <p:nvPr/>
        </p:nvSpPr>
        <p:spPr>
          <a:xfrm>
            <a:off x="4925919" y="612897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A922EE66-C655-C674-6D71-9DD2D8D9FD82}"/>
              </a:ext>
            </a:extLst>
          </p:cNvPr>
          <p:cNvSpPr txBox="1"/>
          <p:nvPr/>
        </p:nvSpPr>
        <p:spPr>
          <a:xfrm>
            <a:off x="1912839" y="577790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CB685D7-E21A-D7F6-9450-82E4C128408B}"/>
              </a:ext>
            </a:extLst>
          </p:cNvPr>
          <p:cNvSpPr txBox="1"/>
          <p:nvPr/>
        </p:nvSpPr>
        <p:spPr>
          <a:xfrm>
            <a:off x="3196850" y="5690310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278826FC-7713-A1F2-961B-F9580261478A}"/>
              </a:ext>
            </a:extLst>
          </p:cNvPr>
          <p:cNvSpPr txBox="1"/>
          <p:nvPr/>
        </p:nvSpPr>
        <p:spPr>
          <a:xfrm>
            <a:off x="4475721" y="577790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D1478E-5F6F-0128-ABDE-B3AD64F54DAF}"/>
              </a:ext>
            </a:extLst>
          </p:cNvPr>
          <p:cNvGrpSpPr/>
          <p:nvPr/>
        </p:nvGrpSpPr>
        <p:grpSpPr>
          <a:xfrm>
            <a:off x="3829455" y="6128975"/>
            <a:ext cx="278634" cy="272668"/>
            <a:chOff x="8032638" y="5926610"/>
            <a:chExt cx="278634" cy="272668"/>
          </a:xfrm>
          <a:solidFill>
            <a:schemeClr val="bg2"/>
          </a:solidFill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CBB279D-C409-5932-1493-DCDBA80B6BCD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44CE3A0-A664-E682-FF52-CF01276BF45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7AA0391-A848-316B-5EB8-2095E66EABB4}"/>
              </a:ext>
            </a:extLst>
          </p:cNvPr>
          <p:cNvCxnSpPr>
            <a:cxnSpLocks/>
          </p:cNvCxnSpPr>
          <p:nvPr/>
        </p:nvCxnSpPr>
        <p:spPr>
          <a:xfrm>
            <a:off x="2493673" y="2479764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C03BB7-C2D7-62CC-B680-7A8F76C4F6D2}"/>
              </a:ext>
            </a:extLst>
          </p:cNvPr>
          <p:cNvCxnSpPr>
            <a:cxnSpLocks/>
          </p:cNvCxnSpPr>
          <p:nvPr/>
        </p:nvCxnSpPr>
        <p:spPr>
          <a:xfrm>
            <a:off x="3209341" y="2479764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9874FEF-3957-FE11-AD9C-9A7BAC9A6704}"/>
              </a:ext>
            </a:extLst>
          </p:cNvPr>
          <p:cNvCxnSpPr>
            <a:cxnSpLocks/>
          </p:cNvCxnSpPr>
          <p:nvPr/>
        </p:nvCxnSpPr>
        <p:spPr>
          <a:xfrm>
            <a:off x="2488367" y="2613888"/>
            <a:ext cx="69422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B0758F4-C997-BC02-9EF2-0A761397B80D}"/>
              </a:ext>
            </a:extLst>
          </p:cNvPr>
          <p:cNvSpPr txBox="1"/>
          <p:nvPr/>
        </p:nvSpPr>
        <p:spPr>
          <a:xfrm>
            <a:off x="530424" y="338928"/>
            <a:ext cx="6958298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</a:t>
            </a:r>
            <a:r>
              <a:rPr lang="en-US" altLang="ko-KR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br>
              <a:rPr lang="en-US" altLang="ko-KR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세미용</a:t>
            </a:r>
            <a:r>
              <a:rPr 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블랑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FC97BA1B-F652-CD65-B18B-E206D0758C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8066802" y="156305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6BA3A340-62F5-9BD6-AC55-F488B13246EF}"/>
              </a:ext>
            </a:extLst>
          </p:cNvPr>
          <p:cNvSpPr txBox="1"/>
          <p:nvPr/>
        </p:nvSpPr>
        <p:spPr>
          <a:xfrm rot="16200000">
            <a:off x="7691888" y="3816079"/>
            <a:ext cx="2892157" cy="12724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b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SAVIGNON </a:t>
            </a:r>
            <a:b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BLANC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C20AF653-7FFD-91BF-8C6E-B1288D142DDF}"/>
              </a:ext>
            </a:extLst>
          </p:cNvPr>
          <p:cNvSpPr txBox="1"/>
          <p:nvPr/>
        </p:nvSpPr>
        <p:spPr>
          <a:xfrm>
            <a:off x="530425" y="2168635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CD497F4-5C60-3B1B-D876-323F90F7F2E1}"/>
              </a:ext>
            </a:extLst>
          </p:cNvPr>
          <p:cNvCxnSpPr>
            <a:cxnSpLocks/>
          </p:cNvCxnSpPr>
          <p:nvPr/>
        </p:nvCxnSpPr>
        <p:spPr>
          <a:xfrm>
            <a:off x="929140" y="2277001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4D10786E-8730-B60E-12E2-9A7ADE0099F5}"/>
              </a:ext>
            </a:extLst>
          </p:cNvPr>
          <p:cNvSpPr txBox="1"/>
          <p:nvPr/>
        </p:nvSpPr>
        <p:spPr>
          <a:xfrm>
            <a:off x="530424" y="327066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D9B9F50-AEC0-97CA-6239-65EF5914712A}"/>
              </a:ext>
            </a:extLst>
          </p:cNvPr>
          <p:cNvCxnSpPr>
            <a:cxnSpLocks/>
          </p:cNvCxnSpPr>
          <p:nvPr/>
        </p:nvCxnSpPr>
        <p:spPr>
          <a:xfrm>
            <a:off x="1076945" y="343853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2">
            <a:extLst>
              <a:ext uri="{FF2B5EF4-FFF2-40B4-BE49-F238E27FC236}">
                <a16:creationId xmlns:a16="http://schemas.microsoft.com/office/drawing/2014/main" id="{4374C455-35FA-8FF0-9974-98EC4423877F}"/>
              </a:ext>
            </a:extLst>
          </p:cNvPr>
          <p:cNvSpPr txBox="1"/>
          <p:nvPr/>
        </p:nvSpPr>
        <p:spPr>
          <a:xfrm>
            <a:off x="530424" y="414181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D8FD2DE-65AC-E23F-8641-4ABECCFA1BD9}"/>
              </a:ext>
            </a:extLst>
          </p:cNvPr>
          <p:cNvCxnSpPr>
            <a:cxnSpLocks/>
          </p:cNvCxnSpPr>
          <p:nvPr/>
        </p:nvCxnSpPr>
        <p:spPr>
          <a:xfrm>
            <a:off x="1076945" y="430968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2">
            <a:extLst>
              <a:ext uri="{FF2B5EF4-FFF2-40B4-BE49-F238E27FC236}">
                <a16:creationId xmlns:a16="http://schemas.microsoft.com/office/drawing/2014/main" id="{2CE7E1BF-6BBC-C140-6AD5-1F2872E3F5DD}"/>
              </a:ext>
            </a:extLst>
          </p:cNvPr>
          <p:cNvSpPr txBox="1"/>
          <p:nvPr/>
        </p:nvSpPr>
        <p:spPr>
          <a:xfrm>
            <a:off x="1509578" y="464153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4A40F33C-8AC5-891F-EEFF-548703FE785C}"/>
              </a:ext>
            </a:extLst>
          </p:cNvPr>
          <p:cNvSpPr txBox="1"/>
          <p:nvPr/>
        </p:nvSpPr>
        <p:spPr>
          <a:xfrm>
            <a:off x="3033407" y="461929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4B6A6EAE-5289-2FAC-0B4C-CECD2F098774}"/>
              </a:ext>
            </a:extLst>
          </p:cNvPr>
          <p:cNvSpPr txBox="1"/>
          <p:nvPr/>
        </p:nvSpPr>
        <p:spPr>
          <a:xfrm>
            <a:off x="4475721" y="461929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21E66E34-A93C-AA0F-52D0-F140867C1402}"/>
              </a:ext>
            </a:extLst>
          </p:cNvPr>
          <p:cNvSpPr txBox="1"/>
          <p:nvPr/>
        </p:nvSpPr>
        <p:spPr>
          <a:xfrm>
            <a:off x="530424" y="498207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8433AF8-518F-B0FD-0191-E485B6BA2896}"/>
              </a:ext>
            </a:extLst>
          </p:cNvPr>
          <p:cNvCxnSpPr>
            <a:cxnSpLocks/>
          </p:cNvCxnSpPr>
          <p:nvPr/>
        </p:nvCxnSpPr>
        <p:spPr>
          <a:xfrm>
            <a:off x="1076945" y="514994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26ACD5DB-0F9E-3943-882B-627CE3C0BE25}"/>
              </a:ext>
            </a:extLst>
          </p:cNvPr>
          <p:cNvSpPr txBox="1"/>
          <p:nvPr/>
        </p:nvSpPr>
        <p:spPr>
          <a:xfrm>
            <a:off x="530424" y="532806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87F335E-17EB-70E8-C7C5-15678E31F292}"/>
              </a:ext>
            </a:extLst>
          </p:cNvPr>
          <p:cNvCxnSpPr>
            <a:cxnSpLocks/>
          </p:cNvCxnSpPr>
          <p:nvPr/>
        </p:nvCxnSpPr>
        <p:spPr>
          <a:xfrm>
            <a:off x="1076945" y="5495935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3E8E3EA3-6E4C-82EC-5DC9-C401F6D646E5}"/>
              </a:ext>
            </a:extLst>
          </p:cNvPr>
          <p:cNvSpPr txBox="1"/>
          <p:nvPr/>
        </p:nvSpPr>
        <p:spPr>
          <a:xfrm>
            <a:off x="530424" y="61127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C30A170-88A3-AFEB-3B9D-3CC26DF1213C}"/>
              </a:ext>
            </a:extLst>
          </p:cNvPr>
          <p:cNvCxnSpPr>
            <a:cxnSpLocks/>
          </p:cNvCxnSpPr>
          <p:nvPr/>
        </p:nvCxnSpPr>
        <p:spPr>
          <a:xfrm>
            <a:off x="1246535" y="6280589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CE572AE3-9212-5F7B-A3CB-3C721BB8F204}"/>
              </a:ext>
            </a:extLst>
          </p:cNvPr>
          <p:cNvSpPr txBox="1"/>
          <p:nvPr/>
        </p:nvSpPr>
        <p:spPr>
          <a:xfrm>
            <a:off x="1889182" y="29426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EE0AB1F1-54C1-0AFA-C5A6-D4D46319DB1D}"/>
              </a:ext>
            </a:extLst>
          </p:cNvPr>
          <p:cNvSpPr txBox="1"/>
          <p:nvPr/>
        </p:nvSpPr>
        <p:spPr>
          <a:xfrm>
            <a:off x="3190075" y="294524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516F1D40-4D1B-07CA-494A-602B25098E47}"/>
              </a:ext>
            </a:extLst>
          </p:cNvPr>
          <p:cNvSpPr txBox="1"/>
          <p:nvPr/>
        </p:nvSpPr>
        <p:spPr>
          <a:xfrm>
            <a:off x="4392286" y="295678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51F1D6A3-C035-0C36-0A0C-28DE0CCC8D0B}"/>
              </a:ext>
            </a:extLst>
          </p:cNvPr>
          <p:cNvSpPr txBox="1"/>
          <p:nvPr/>
        </p:nvSpPr>
        <p:spPr>
          <a:xfrm>
            <a:off x="1912839" y="386256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4CA71F0D-93FD-4908-A19D-DDEBC99A26C7}"/>
              </a:ext>
            </a:extLst>
          </p:cNvPr>
          <p:cNvSpPr txBox="1"/>
          <p:nvPr/>
        </p:nvSpPr>
        <p:spPr>
          <a:xfrm>
            <a:off x="2975036" y="3847021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17DB1E91-518F-7B73-F79B-B674C47CB106}"/>
              </a:ext>
            </a:extLst>
          </p:cNvPr>
          <p:cNvSpPr txBox="1"/>
          <p:nvPr/>
        </p:nvSpPr>
        <p:spPr>
          <a:xfrm>
            <a:off x="4505501" y="388452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215874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003220"/>
            <a:ext cx="855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54556" y="391581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2900" y="2241861"/>
            <a:ext cx="1832762" cy="134690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32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세계적 수준의 와인 </a:t>
            </a:r>
            <a:endParaRPr lang="en-AU" sz="32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18772" y="4512038"/>
            <a:ext cx="2805709" cy="9912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 풍미 </a:t>
            </a:r>
            <a:endParaRPr lang="en-AU" altLang="ko-KR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만다린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자몽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넥타린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백도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606820" y="3912433"/>
            <a:ext cx="40969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616130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946838" y="4764010"/>
            <a:ext cx="3129847" cy="85664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진하고 힘이 좋은 스타일 </a:t>
            </a:r>
          </a:p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섬세하고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서늘한 기후 스타일과 대비되는 스타일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550730" y="2286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39224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3359605" y="4512038"/>
            <a:ext cx="2805709" cy="195438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토스트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구운 아몬드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향신료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분필향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Chalk)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부싯돌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누가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Nougat)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미네랄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4156962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27" t="-546" r="23001" b="4077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4FD9F5E-8332-F6D2-DF52-A114CF2A61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4E2D6B-3E59-457D-7486-648DF14C80D7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790403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</a:t>
            </a:r>
            <a:r>
              <a:rPr lang="en-US" altLang="ko-KR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br>
              <a:rPr lang="en-US" sz="32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8223437" y="140516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6954483" y="4016264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9157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25571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1986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98400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4852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1305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07139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4209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0662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277393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91575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25571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19861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984004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4852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1305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07139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42099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0662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91575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255718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1986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9840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485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1305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07139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4209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0662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91575" y="502433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255718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19861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984004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4852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1305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07139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42099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06623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9157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25571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1986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98400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4852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1305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071397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4209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0662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891575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25571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61986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98400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F289DF8-B7CF-78F4-DA7B-88B7818737C3}"/>
              </a:ext>
            </a:extLst>
          </p:cNvPr>
          <p:cNvSpPr/>
          <p:nvPr/>
        </p:nvSpPr>
        <p:spPr>
          <a:xfrm>
            <a:off x="334852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713052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4209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066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79354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414466" y="5649952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356425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123254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710666" y="6152078"/>
            <a:ext cx="636382" cy="272668"/>
            <a:chOff x="7674890" y="5926610"/>
            <a:chExt cx="636382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3117954" y="2641194"/>
            <a:ext cx="14697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587276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3C74541D-D31F-B2E8-33B7-3B9DAEBB98B7}"/>
              </a:ext>
            </a:extLst>
          </p:cNvPr>
          <p:cNvSpPr txBox="1"/>
          <p:nvPr/>
        </p:nvSpPr>
        <p:spPr>
          <a:xfrm>
            <a:off x="411129" y="2207995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27C0827-DFB4-174F-35A7-2A912A1DAC28}"/>
              </a:ext>
            </a:extLst>
          </p:cNvPr>
          <p:cNvCxnSpPr>
            <a:cxnSpLocks/>
          </p:cNvCxnSpPr>
          <p:nvPr/>
        </p:nvCxnSpPr>
        <p:spPr>
          <a:xfrm>
            <a:off x="809844" y="2316361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CE702D98-FB7C-0613-C35E-3B2B568B8CAC}"/>
              </a:ext>
            </a:extLst>
          </p:cNvPr>
          <p:cNvSpPr txBox="1"/>
          <p:nvPr/>
        </p:nvSpPr>
        <p:spPr>
          <a:xfrm>
            <a:off x="411128" y="33100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6AB47B2-C1E3-593A-1CD5-92EA8EEF0977}"/>
              </a:ext>
            </a:extLst>
          </p:cNvPr>
          <p:cNvCxnSpPr>
            <a:cxnSpLocks/>
          </p:cNvCxnSpPr>
          <p:nvPr/>
        </p:nvCxnSpPr>
        <p:spPr>
          <a:xfrm>
            <a:off x="957649" y="347789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2">
            <a:extLst>
              <a:ext uri="{FF2B5EF4-FFF2-40B4-BE49-F238E27FC236}">
                <a16:creationId xmlns:a16="http://schemas.microsoft.com/office/drawing/2014/main" id="{47575B4C-DD4D-F05C-447D-E44BCB9C690A}"/>
              </a:ext>
            </a:extLst>
          </p:cNvPr>
          <p:cNvSpPr txBox="1"/>
          <p:nvPr/>
        </p:nvSpPr>
        <p:spPr>
          <a:xfrm>
            <a:off x="411128" y="418117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685A9C0-EA28-0968-6173-2BA9D4B62A0B}"/>
              </a:ext>
            </a:extLst>
          </p:cNvPr>
          <p:cNvCxnSpPr>
            <a:cxnSpLocks/>
          </p:cNvCxnSpPr>
          <p:nvPr/>
        </p:nvCxnSpPr>
        <p:spPr>
          <a:xfrm>
            <a:off x="957649" y="434904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2">
            <a:extLst>
              <a:ext uri="{FF2B5EF4-FFF2-40B4-BE49-F238E27FC236}">
                <a16:creationId xmlns:a16="http://schemas.microsoft.com/office/drawing/2014/main" id="{245B61DA-19F7-E9B3-0E90-CDDCB0F0133F}"/>
              </a:ext>
            </a:extLst>
          </p:cNvPr>
          <p:cNvSpPr txBox="1"/>
          <p:nvPr/>
        </p:nvSpPr>
        <p:spPr>
          <a:xfrm>
            <a:off x="1390282" y="468089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EF5DDE68-E0D0-A435-2CB2-C81CCA81F253}"/>
              </a:ext>
            </a:extLst>
          </p:cNvPr>
          <p:cNvSpPr txBox="1"/>
          <p:nvPr/>
        </p:nvSpPr>
        <p:spPr>
          <a:xfrm>
            <a:off x="2914111" y="465865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A50A956B-6BF3-7790-063E-86228CC68EAD}"/>
              </a:ext>
            </a:extLst>
          </p:cNvPr>
          <p:cNvSpPr txBox="1"/>
          <p:nvPr/>
        </p:nvSpPr>
        <p:spPr>
          <a:xfrm>
            <a:off x="4356425" y="465865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B20EE5F4-5C49-37F2-4743-4AE3E8DC1BDC}"/>
              </a:ext>
            </a:extLst>
          </p:cNvPr>
          <p:cNvSpPr txBox="1"/>
          <p:nvPr/>
        </p:nvSpPr>
        <p:spPr>
          <a:xfrm>
            <a:off x="411128" y="502143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D095BB7-A467-6D3C-E70F-64B810B3B431}"/>
              </a:ext>
            </a:extLst>
          </p:cNvPr>
          <p:cNvCxnSpPr>
            <a:cxnSpLocks/>
          </p:cNvCxnSpPr>
          <p:nvPr/>
        </p:nvCxnSpPr>
        <p:spPr>
          <a:xfrm>
            <a:off x="957649" y="518930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1FA00BC4-CF4B-EEF8-A97F-0E31F28C4C5D}"/>
              </a:ext>
            </a:extLst>
          </p:cNvPr>
          <p:cNvSpPr txBox="1"/>
          <p:nvPr/>
        </p:nvSpPr>
        <p:spPr>
          <a:xfrm>
            <a:off x="411128" y="53674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2061904-31D0-D819-7C81-A6152C333ACE}"/>
              </a:ext>
            </a:extLst>
          </p:cNvPr>
          <p:cNvCxnSpPr>
            <a:cxnSpLocks/>
          </p:cNvCxnSpPr>
          <p:nvPr/>
        </p:nvCxnSpPr>
        <p:spPr>
          <a:xfrm>
            <a:off x="957649" y="5535295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5F9954CE-F6CA-5721-8729-97AEA4A55859}"/>
              </a:ext>
            </a:extLst>
          </p:cNvPr>
          <p:cNvSpPr txBox="1"/>
          <p:nvPr/>
        </p:nvSpPr>
        <p:spPr>
          <a:xfrm>
            <a:off x="411128" y="615207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88417B4-A36B-E4EB-50FA-4E681AF82F24}"/>
              </a:ext>
            </a:extLst>
          </p:cNvPr>
          <p:cNvCxnSpPr>
            <a:cxnSpLocks/>
          </p:cNvCxnSpPr>
          <p:nvPr/>
        </p:nvCxnSpPr>
        <p:spPr>
          <a:xfrm>
            <a:off x="1127239" y="6319949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F96FEB39-63F7-C46B-BAD9-52EEC0428F94}"/>
              </a:ext>
            </a:extLst>
          </p:cNvPr>
          <p:cNvSpPr txBox="1"/>
          <p:nvPr/>
        </p:nvSpPr>
        <p:spPr>
          <a:xfrm>
            <a:off x="1793543" y="297897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F893D49D-3BCA-07F7-9014-9EF0CB7BF5EE}"/>
              </a:ext>
            </a:extLst>
          </p:cNvPr>
          <p:cNvSpPr txBox="1"/>
          <p:nvPr/>
        </p:nvSpPr>
        <p:spPr>
          <a:xfrm>
            <a:off x="3094436" y="298156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0B9A684B-995D-FCA3-AA52-DE90C2C8DC26}"/>
              </a:ext>
            </a:extLst>
          </p:cNvPr>
          <p:cNvSpPr txBox="1"/>
          <p:nvPr/>
        </p:nvSpPr>
        <p:spPr>
          <a:xfrm>
            <a:off x="4296647" y="299310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888B5FD5-1666-B3A1-7905-418E4E422738}"/>
              </a:ext>
            </a:extLst>
          </p:cNvPr>
          <p:cNvSpPr txBox="1"/>
          <p:nvPr/>
        </p:nvSpPr>
        <p:spPr>
          <a:xfrm>
            <a:off x="1793543" y="387860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3FB202CC-F8F0-021E-4615-3DCBEEB55D95}"/>
              </a:ext>
            </a:extLst>
          </p:cNvPr>
          <p:cNvSpPr txBox="1"/>
          <p:nvPr/>
        </p:nvSpPr>
        <p:spPr>
          <a:xfrm>
            <a:off x="2855740" y="386306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BD564BDA-E387-4BD1-8114-1B47DFCA8989}"/>
              </a:ext>
            </a:extLst>
          </p:cNvPr>
          <p:cNvSpPr txBox="1"/>
          <p:nvPr/>
        </p:nvSpPr>
        <p:spPr>
          <a:xfrm>
            <a:off x="4386205" y="390056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06890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86350" y="5003220"/>
            <a:ext cx="107655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54556" y="471534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2900" y="2408060"/>
            <a:ext cx="1832762" cy="10145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많은 이 지역 생산자의 대표 품종 </a:t>
            </a:r>
            <a:endParaRPr lang="en-AU" sz="24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18772" y="4401530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 풍미 </a:t>
            </a:r>
            <a:endParaRPr lang="en-AU" altLang="ko-KR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카시스</a:t>
            </a:r>
            <a:endParaRPr lang="ko-KR" altLang="en-US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블랙커런트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블루베리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레드 커런트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월계수 잎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말린 허브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606820" y="3912433"/>
            <a:ext cx="40969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616130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962900" y="4727057"/>
            <a:ext cx="3129847" cy="61042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고품질</a:t>
            </a:r>
          </a:p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장기 셀러 숙성에 적합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3359605" y="4419485"/>
            <a:ext cx="2805709" cy="7505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 풍미 </a:t>
            </a:r>
            <a:endParaRPr lang="en-AU" altLang="ko-KR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스모크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삼나무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4156962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6976" y="319460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0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</a:t>
            </a:r>
            <a:br>
              <a:rPr lang="en-US" sz="40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40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0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104517" y="213641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468660" y="213351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832803" y="213351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96946" y="213351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561470" y="213351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925994" y="213351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284339" y="213351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655041" y="213351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019565" y="213351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008705" y="2580704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104517" y="3233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468660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832803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96946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561470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925994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284339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655041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019565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104517" y="4073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468660" y="40704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832803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96946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561470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925994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284339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655041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019565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104517" y="48012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468660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832803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96946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561470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925994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284339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655041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019565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104517" y="514720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468660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832803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96946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561470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925994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284339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655041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019565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104517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468660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832803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96946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561470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3D3584-8F86-FEED-950B-9D870826B16B}"/>
              </a:ext>
            </a:extLst>
          </p:cNvPr>
          <p:cNvSpPr/>
          <p:nvPr/>
        </p:nvSpPr>
        <p:spPr>
          <a:xfrm>
            <a:off x="4284339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019565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006485" y="592625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385405" y="5926259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569367" y="592625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3346888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104517" y="55263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468660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832803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96946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561470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925994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284339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655041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019565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52DC9A-758D-3210-EE4C-E2586C586504}"/>
              </a:ext>
            </a:extLst>
          </p:cNvPr>
          <p:cNvCxnSpPr>
            <a:cxnSpLocks/>
          </p:cNvCxnSpPr>
          <p:nvPr/>
        </p:nvCxnSpPr>
        <p:spPr>
          <a:xfrm>
            <a:off x="4058920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849E29-E159-7C8C-AAA9-5499D77A33DB}"/>
              </a:ext>
            </a:extLst>
          </p:cNvPr>
          <p:cNvCxnSpPr>
            <a:cxnSpLocks/>
          </p:cNvCxnSpPr>
          <p:nvPr/>
        </p:nvCxnSpPr>
        <p:spPr>
          <a:xfrm>
            <a:off x="3331504" y="2569446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A0E864A6-9337-5229-71A0-3D7ED4C679AD}"/>
              </a:ext>
            </a:extLst>
          </p:cNvPr>
          <p:cNvSpPr/>
          <p:nvPr/>
        </p:nvSpPr>
        <p:spPr>
          <a:xfrm>
            <a:off x="4652306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C3147A1-614E-8840-7995-DEBE973F700D}"/>
              </a:ext>
            </a:extLst>
          </p:cNvPr>
          <p:cNvSpPr/>
          <p:nvPr/>
        </p:nvSpPr>
        <p:spPr>
          <a:xfrm>
            <a:off x="3924575" y="6277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B2019EC3-3A45-3A2D-A059-46B96B1641C3}"/>
              </a:ext>
            </a:extLst>
          </p:cNvPr>
          <p:cNvSpPr txBox="1"/>
          <p:nvPr/>
        </p:nvSpPr>
        <p:spPr>
          <a:xfrm>
            <a:off x="616977" y="216211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EB572A7-8B4C-C852-5E54-D528657EDBE1}"/>
              </a:ext>
            </a:extLst>
          </p:cNvPr>
          <p:cNvCxnSpPr>
            <a:cxnSpLocks/>
          </p:cNvCxnSpPr>
          <p:nvPr/>
        </p:nvCxnSpPr>
        <p:spPr>
          <a:xfrm>
            <a:off x="993422" y="2270478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2">
            <a:extLst>
              <a:ext uri="{FF2B5EF4-FFF2-40B4-BE49-F238E27FC236}">
                <a16:creationId xmlns:a16="http://schemas.microsoft.com/office/drawing/2014/main" id="{DACB3BD6-805D-1352-AD6E-383D36D83AC5}"/>
              </a:ext>
            </a:extLst>
          </p:cNvPr>
          <p:cNvSpPr txBox="1"/>
          <p:nvPr/>
        </p:nvSpPr>
        <p:spPr>
          <a:xfrm>
            <a:off x="616976" y="322062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10D2B50-3AEA-31D7-3963-C66B7E65A90C}"/>
              </a:ext>
            </a:extLst>
          </p:cNvPr>
          <p:cNvCxnSpPr>
            <a:cxnSpLocks/>
          </p:cNvCxnSpPr>
          <p:nvPr/>
        </p:nvCxnSpPr>
        <p:spPr>
          <a:xfrm>
            <a:off x="1163497" y="338849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id="{E85DB236-F015-404F-9C0E-E1249F81133E}"/>
              </a:ext>
            </a:extLst>
          </p:cNvPr>
          <p:cNvSpPr txBox="1"/>
          <p:nvPr/>
        </p:nvSpPr>
        <p:spPr>
          <a:xfrm>
            <a:off x="616976" y="405159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471AC10-0AF0-D351-7B48-098CFB2BD3D6}"/>
              </a:ext>
            </a:extLst>
          </p:cNvPr>
          <p:cNvCxnSpPr>
            <a:cxnSpLocks/>
          </p:cNvCxnSpPr>
          <p:nvPr/>
        </p:nvCxnSpPr>
        <p:spPr>
          <a:xfrm>
            <a:off x="1163497" y="4219468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587F5497-66E5-9F34-6800-561D7CD9C2E4}"/>
              </a:ext>
            </a:extLst>
          </p:cNvPr>
          <p:cNvSpPr txBox="1"/>
          <p:nvPr/>
        </p:nvSpPr>
        <p:spPr>
          <a:xfrm>
            <a:off x="616976" y="477391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02E4789-27D3-2E58-0744-B2CA566FACCE}"/>
              </a:ext>
            </a:extLst>
          </p:cNvPr>
          <p:cNvCxnSpPr>
            <a:cxnSpLocks/>
          </p:cNvCxnSpPr>
          <p:nvPr/>
        </p:nvCxnSpPr>
        <p:spPr>
          <a:xfrm>
            <a:off x="1163497" y="494178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515CA29D-FB14-3471-9351-F860E8B4A8D4}"/>
              </a:ext>
            </a:extLst>
          </p:cNvPr>
          <p:cNvSpPr txBox="1"/>
          <p:nvPr/>
        </p:nvSpPr>
        <p:spPr>
          <a:xfrm>
            <a:off x="616976" y="511990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4D32F68-0E63-6383-63C5-A0EF3DEB01DB}"/>
              </a:ext>
            </a:extLst>
          </p:cNvPr>
          <p:cNvCxnSpPr>
            <a:cxnSpLocks/>
          </p:cNvCxnSpPr>
          <p:nvPr/>
        </p:nvCxnSpPr>
        <p:spPr>
          <a:xfrm>
            <a:off x="1163497" y="528777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78CEAF8B-E63C-FD7A-A0AE-8BDBB3A865AA}"/>
              </a:ext>
            </a:extLst>
          </p:cNvPr>
          <p:cNvSpPr txBox="1"/>
          <p:nvPr/>
        </p:nvSpPr>
        <p:spPr>
          <a:xfrm>
            <a:off x="616976" y="626740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DEBC9F3-95B7-0B42-BBE1-C05B3635225B}"/>
              </a:ext>
            </a:extLst>
          </p:cNvPr>
          <p:cNvCxnSpPr>
            <a:cxnSpLocks/>
          </p:cNvCxnSpPr>
          <p:nvPr/>
        </p:nvCxnSpPr>
        <p:spPr>
          <a:xfrm>
            <a:off x="1325931" y="6435277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702D517C-D4D9-3D43-C5B4-091A1DA422D2}"/>
              </a:ext>
            </a:extLst>
          </p:cNvPr>
          <p:cNvSpPr txBox="1"/>
          <p:nvPr/>
        </p:nvSpPr>
        <p:spPr>
          <a:xfrm>
            <a:off x="616976" y="549904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88C63C2-260E-D3D7-DC96-F233F126C40E}"/>
              </a:ext>
            </a:extLst>
          </p:cNvPr>
          <p:cNvCxnSpPr>
            <a:cxnSpLocks/>
          </p:cNvCxnSpPr>
          <p:nvPr/>
        </p:nvCxnSpPr>
        <p:spPr>
          <a:xfrm>
            <a:off x="1163497" y="566691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itle 2">
            <a:extLst>
              <a:ext uri="{FF2B5EF4-FFF2-40B4-BE49-F238E27FC236}">
                <a16:creationId xmlns:a16="http://schemas.microsoft.com/office/drawing/2014/main" id="{C2CC2797-D445-A2F3-5ED2-C90ECC0C45CD}"/>
              </a:ext>
            </a:extLst>
          </p:cNvPr>
          <p:cNvSpPr txBox="1"/>
          <p:nvPr/>
        </p:nvSpPr>
        <p:spPr>
          <a:xfrm>
            <a:off x="1601945" y="445127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5" name="Title 2">
            <a:extLst>
              <a:ext uri="{FF2B5EF4-FFF2-40B4-BE49-F238E27FC236}">
                <a16:creationId xmlns:a16="http://schemas.microsoft.com/office/drawing/2014/main" id="{93148747-64AC-68A3-020E-6A34708559B5}"/>
              </a:ext>
            </a:extLst>
          </p:cNvPr>
          <p:cNvSpPr txBox="1"/>
          <p:nvPr/>
        </p:nvSpPr>
        <p:spPr>
          <a:xfrm>
            <a:off x="3125774" y="442903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3" name="Title 2">
            <a:extLst>
              <a:ext uri="{FF2B5EF4-FFF2-40B4-BE49-F238E27FC236}">
                <a16:creationId xmlns:a16="http://schemas.microsoft.com/office/drawing/2014/main" id="{2CFE1F0A-5AA2-FB11-9660-F40483EC3CE1}"/>
              </a:ext>
            </a:extLst>
          </p:cNvPr>
          <p:cNvSpPr txBox="1"/>
          <p:nvPr/>
        </p:nvSpPr>
        <p:spPr>
          <a:xfrm>
            <a:off x="4568088" y="44290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3454045-BFE5-ABDC-0C42-DE9E661C7875}"/>
              </a:ext>
            </a:extLst>
          </p:cNvPr>
          <p:cNvSpPr txBox="1"/>
          <p:nvPr/>
        </p:nvSpPr>
        <p:spPr>
          <a:xfrm>
            <a:off x="1969581" y="289256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63F7B14B-7CC5-A837-622F-93E890A0A806}"/>
              </a:ext>
            </a:extLst>
          </p:cNvPr>
          <p:cNvSpPr txBox="1"/>
          <p:nvPr/>
        </p:nvSpPr>
        <p:spPr>
          <a:xfrm>
            <a:off x="3270474" y="289515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8C14BA07-598E-074A-205C-545F24C7A0DC}"/>
              </a:ext>
            </a:extLst>
          </p:cNvPr>
          <p:cNvSpPr txBox="1"/>
          <p:nvPr/>
        </p:nvSpPr>
        <p:spPr>
          <a:xfrm>
            <a:off x="4472685" y="290669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3A74546F-EB7D-3F83-9281-58886BD388E1}"/>
              </a:ext>
            </a:extLst>
          </p:cNvPr>
          <p:cNvSpPr txBox="1"/>
          <p:nvPr/>
        </p:nvSpPr>
        <p:spPr>
          <a:xfrm>
            <a:off x="1969581" y="375508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B0D16F52-B7CA-2E2C-51AD-40658C7EC82E}"/>
              </a:ext>
            </a:extLst>
          </p:cNvPr>
          <p:cNvSpPr txBox="1"/>
          <p:nvPr/>
        </p:nvSpPr>
        <p:spPr>
          <a:xfrm>
            <a:off x="3031778" y="3739539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D437303D-A89E-80EE-F3F7-C9CB5F243026}"/>
              </a:ext>
            </a:extLst>
          </p:cNvPr>
          <p:cNvSpPr txBox="1"/>
          <p:nvPr/>
        </p:nvSpPr>
        <p:spPr>
          <a:xfrm>
            <a:off x="4562243" y="37770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0D17A2F-2899-4E60-250F-6850066F62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97" r="16597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37158-4600-EC98-8848-2C08433F9D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926414"/>
            <a:ext cx="4829691" cy="1615252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 와인의 표준을 정립한 프리미엄 와인과 혁신적인 양조 기법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89B90F-C32B-142E-F1B3-3EBB1400CC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4" y="584200"/>
            <a:ext cx="4829691" cy="13255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짧은 와인 역사 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전도 양양한 미래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6678562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97" b="7838"/>
          <a:stretch/>
        </p:blipFill>
        <p:spPr>
          <a:xfrm>
            <a:off x="0" y="0"/>
            <a:ext cx="12196917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D6BB4A6D-974A-0C36-2ECF-703DD8B52AAB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5DD83-88EB-D139-D932-A7DC4EDD8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53D75-AFC3-38E7-A10F-327DBF156E5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477A7D-4DC2-6242-FE10-562A16C8F699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4479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field of vines and a field of trees&#10;&#10;AI-generated content may be incorrect.">
            <a:extLst>
              <a:ext uri="{FF2B5EF4-FFF2-40B4-BE49-F238E27FC236}">
                <a16:creationId xmlns:a16="http://schemas.microsoft.com/office/drawing/2014/main" id="{707113D6-FEB3-57D6-430C-AC378EA780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21" r="16621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37E4131-05BA-A2C4-6DA4-A06AB653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13819"/>
            <a:ext cx="4829691" cy="785732"/>
          </a:xfrm>
        </p:spPr>
        <p:txBody>
          <a:bodyPr/>
          <a:lstStyle/>
          <a:p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</a:t>
            </a:r>
            <a:endParaRPr lang="en-US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1DB787-43B7-5CBE-9727-FA459A2E2E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717265"/>
            <a:ext cx="5138529" cy="3140735"/>
          </a:xfrm>
        </p:spPr>
        <p:txBody>
          <a:bodyPr/>
          <a:lstStyle/>
          <a:p>
            <a:pPr marL="0" indent="0">
              <a:spcBef>
                <a:spcPts val="900"/>
              </a:spcBef>
              <a:buNone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세계에서 가장 역사가 짧은 와인 산지 중 하나인 마가렛 리버는 천재성을 갖춘 와인 산지로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짧은 시간에 성공과 명성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국제적 찬사를 얻고 있다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US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힘이 좋고 우아한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세미용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블랑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와인 생산 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재배의 천국 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세계에서 가장 지리적으로 고립된 와인 산지 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최소 개입 방식의 농법과 역동적인 양조 업계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CD7467-BD67-1297-A07B-8A85CA3EE1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81683"/>
            <a:ext cx="4703814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프리미엄 와인의 </a:t>
            </a:r>
          </a:p>
          <a:p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새 얼굴 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656383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153"/>
          <a:stretch/>
        </p:blipFill>
        <p:spPr>
          <a:xfrm>
            <a:off x="6096000" y="584200"/>
            <a:ext cx="6096000" cy="58878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 강의</a:t>
            </a:r>
            <a:b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주제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5099" y="2468484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리버의 역사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지리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토양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 및 와인 양조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주요 품종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Close-up of a bunch of grapes&#10;&#10;AI-generated content may be incorrect.">
            <a:extLst>
              <a:ext uri="{FF2B5EF4-FFF2-40B4-BE49-F238E27FC236}">
                <a16:creationId xmlns:a16="http://schemas.microsoft.com/office/drawing/2014/main" id="{C11238BF-7513-CAA9-416D-0688EF4C635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03" r="5803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D8F91A6-E43D-7492-01C7-FA5E96DA5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880" y="3516330"/>
            <a:ext cx="2382787" cy="662774"/>
          </a:xfrm>
        </p:spPr>
        <p:txBody>
          <a:bodyPr/>
          <a:lstStyle/>
          <a:p>
            <a:r>
              <a:rPr lang="en-US" dirty="0"/>
              <a:t>1955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D0E2C-F940-8040-A2E3-7C2DDA2A5A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2880" y="4179111"/>
            <a:ext cx="321671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University of California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의 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Harold Olmo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교수가 호주 남서부 지역에 와인용 포도 식재를 권고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리버를 와인 산지로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안착시키는데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첫 발을 뗌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477146-A7DE-255E-E2BE-EF63AED34F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9668" y="1590810"/>
            <a:ext cx="297634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University </a:t>
            </a:r>
            <a:b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of Western Australia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의 농학자인 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Dr John Gladstones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이 지역 기후 조건이 프리미엄 와인 생산에 이상적임을 파악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055485-B748-CE99-00C2-34800D34CC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49668" y="928036"/>
            <a:ext cx="2120040" cy="662774"/>
          </a:xfrm>
        </p:spPr>
        <p:txBody>
          <a:bodyPr/>
          <a:lstStyle/>
          <a:p>
            <a:r>
              <a:rPr lang="en-US" dirty="0"/>
              <a:t>1965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C6A317-4BDE-7E52-F562-94107C52ABD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06246" y="4228550"/>
            <a:ext cx="282900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Dr Tom </a:t>
            </a:r>
            <a:r>
              <a:rPr 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Cullity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</a:t>
            </a:r>
            <a:r>
              <a:rPr lang="en-US" altLang="ko-KR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Vasse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Felix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최초의 현대적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상업적 포도밭을 조성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포도밭에 식재한 초기의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말벡이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현재에도 자라고 있음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B44D9A5-2F27-692F-8A11-0912B972E8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95360" y="3544699"/>
            <a:ext cx="2120040" cy="662774"/>
          </a:xfrm>
        </p:spPr>
        <p:txBody>
          <a:bodyPr/>
          <a:lstStyle/>
          <a:p>
            <a:r>
              <a:rPr lang="en-US" dirty="0"/>
              <a:t>1967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27C3968-796B-C4A4-6410-A9C37B370E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6589" y="1001410"/>
            <a:ext cx="4298406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미래가 밝은 </a:t>
            </a:r>
          </a:p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뉴 젊은 스타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B56547-771D-7DFD-8F98-631D935836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6045" y="0"/>
            <a:ext cx="4298950" cy="903287"/>
          </a:xfrm>
        </p:spPr>
        <p:txBody>
          <a:bodyPr/>
          <a:lstStyle/>
          <a:p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리버의 역사</a:t>
            </a:r>
            <a:endParaRPr lang="en-US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3259156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vineyard with a lake&#10;&#10;AI-generated content may be incorrect.">
            <a:extLst>
              <a:ext uri="{FF2B5EF4-FFF2-40B4-BE49-F238E27FC236}">
                <a16:creationId xmlns:a16="http://schemas.microsoft.com/office/drawing/2014/main" id="{BA0E08B9-1718-662D-9CC6-74EA3B7E2F3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72" b="1272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DB226-342F-78DE-2CB6-4CB58331E9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5314" y="4224082"/>
            <a:ext cx="2357670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최초의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포도나무가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Leeuwin Estate, Cullen Wines, </a:t>
            </a:r>
            <a:b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Moss Wood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식재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8EBC51-CAA6-EFFC-B559-2E560A35771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4428" y="3540231"/>
            <a:ext cx="2120040" cy="662774"/>
          </a:xfrm>
        </p:spPr>
        <p:txBody>
          <a:bodyPr/>
          <a:lstStyle/>
          <a:p>
            <a:r>
              <a:rPr lang="en-US" dirty="0"/>
              <a:t>1976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73B5E-96C9-4557-7461-AC879EC18F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283525" y="4224082"/>
            <a:ext cx="297634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프리미엄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생산지로서 마가렛 리버의 명성은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Cape </a:t>
            </a:r>
            <a:r>
              <a:rPr lang="en-AU" altLang="ko-KR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Mentelle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Melbourne Wine Show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에서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Jimmy Watson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트로피를 여러 차례 수상하면서 공고해짐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F4DF7F6-C46B-1073-440A-A8AA9CD8034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272640" y="3540231"/>
            <a:ext cx="2120040" cy="662774"/>
          </a:xfrm>
        </p:spPr>
        <p:txBody>
          <a:bodyPr/>
          <a:lstStyle/>
          <a:p>
            <a:r>
              <a:rPr lang="en-US" dirty="0"/>
              <a:t>1983–1984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3BD2A0-50E6-B1F2-F1BB-C639C888E71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71336" y="1856006"/>
            <a:ext cx="297634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디캔터에서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Leeuwin Estate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의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‘Art Series’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두번째 빈티지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(1981)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‘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세계 최고의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’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로 선정하면서 국제적인 찬사를 이끌어냄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730A6A-4592-E818-3B94-9C79352919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960451" y="1172155"/>
            <a:ext cx="2120040" cy="662774"/>
          </a:xfrm>
        </p:spPr>
        <p:txBody>
          <a:bodyPr/>
          <a:lstStyle/>
          <a:p>
            <a:r>
              <a:rPr lang="en-US" dirty="0"/>
              <a:t>1982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C4125F-7FF5-4ACF-5E8B-51022B51458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31091" y="2008391"/>
            <a:ext cx="1857557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Margaret River,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지리적 표시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Geographical Indication, GI)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지역 등록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BBFEF21-60C4-486D-61F6-623A57DC7F9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20205" y="1324540"/>
            <a:ext cx="2120040" cy="662774"/>
          </a:xfrm>
        </p:spPr>
        <p:txBody>
          <a:bodyPr/>
          <a:lstStyle/>
          <a:p>
            <a:r>
              <a:rPr lang="en-US" dirty="0"/>
              <a:t>1996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148E9A1-2F56-B3E6-BA0B-C2BD7D182186}"/>
              </a:ext>
            </a:extLst>
          </p:cNvPr>
          <p:cNvSpPr txBox="1">
            <a:spLocks/>
          </p:cNvSpPr>
          <p:nvPr/>
        </p:nvSpPr>
        <p:spPr>
          <a:xfrm>
            <a:off x="8803059" y="4245159"/>
            <a:ext cx="229715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리버는 지속적으로 성장하고 있으며  대표적인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프리미엄 와인 산지로서 국제적인 명성을 더욱 공고히 하고 있음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D3BC2C07-3596-5803-442C-2DDFFB31A98B}"/>
              </a:ext>
            </a:extLst>
          </p:cNvPr>
          <p:cNvSpPr txBox="1">
            <a:spLocks/>
          </p:cNvSpPr>
          <p:nvPr/>
        </p:nvSpPr>
        <p:spPr>
          <a:xfrm>
            <a:off x="8792174" y="3561308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2256547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09DA18D-DE0D-10B4-CD28-43F7620D88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FCA68F-D534-522D-C856-99C60D31A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81A15F-1575-DF4D-D848-B42B9CD20107}"/>
              </a:ext>
            </a:extLst>
          </p:cNvPr>
          <p:cNvSpPr txBox="1"/>
          <p:nvPr/>
        </p:nvSpPr>
        <p:spPr>
          <a:xfrm>
            <a:off x="2438399" y="4623547"/>
            <a:ext cx="53981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775658-C956-5513-D6EB-D6AB5BD6FA32}"/>
              </a:ext>
            </a:extLst>
          </p:cNvPr>
          <p:cNvCxnSpPr>
            <a:cxnSpLocks/>
          </p:cNvCxnSpPr>
          <p:nvPr/>
        </p:nvCxnSpPr>
        <p:spPr>
          <a:xfrm>
            <a:off x="3831771" y="4808213"/>
            <a:ext cx="87085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96052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p of the country&#10;&#10;AI-generated content may be incorrect.">
            <a:extLst>
              <a:ext uri="{FF2B5EF4-FFF2-40B4-BE49-F238E27FC236}">
                <a16:creationId xmlns:a16="http://schemas.microsoft.com/office/drawing/2014/main" id="{F37CEE5E-EFDA-00D7-9F47-CCC459A81E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988" y="0"/>
            <a:ext cx="12189229" cy="68595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64299F-CF45-DAEF-60D6-1179E061C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서호주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31E68F-71EF-EB06-B250-62C5D71BDDF7}"/>
              </a:ext>
            </a:extLst>
          </p:cNvPr>
          <p:cNvSpPr txBox="1"/>
          <p:nvPr/>
        </p:nvSpPr>
        <p:spPr>
          <a:xfrm>
            <a:off x="1985554" y="4199994"/>
            <a:ext cx="53953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54C70A3-6828-79C7-6C10-E5E936BD2EF8}"/>
              </a:ext>
            </a:extLst>
          </p:cNvPr>
          <p:cNvCxnSpPr>
            <a:cxnSpLocks/>
          </p:cNvCxnSpPr>
          <p:nvPr/>
        </p:nvCxnSpPr>
        <p:spPr>
          <a:xfrm>
            <a:off x="3359150" y="4384660"/>
            <a:ext cx="114027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65361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F5F6ACC-A208-6D63-B5D1-7229A5BB2D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9" r="16709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6E8E86C-9C48-FF12-F836-1D5A9685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20" y="584200"/>
            <a:ext cx="4031522" cy="785732"/>
          </a:xfrm>
        </p:spPr>
        <p:txBody>
          <a:bodyPr/>
          <a:lstStyle/>
          <a:p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지형</a:t>
            </a:r>
            <a:r>
              <a:rPr lang="en-US" altLang="ko-KR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 및 토양</a:t>
            </a:r>
            <a:endParaRPr lang="en-US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1E00F-DF49-9605-5619-016F2A578D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19" y="4011475"/>
            <a:ext cx="4829691" cy="2846525"/>
          </a:xfrm>
        </p:spPr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퍼스 남부 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230</a:t>
            </a:r>
            <a:r>
              <a:rPr 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km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에서 시작되는 길고 좁은 지역 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인도양과 남극해에 둘러 쌓인 입지 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고대 토양과 독특한 생물학적 다양성의 축복을 받은 지리적으로 고립된 지역 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이상적인 포도 재배 조건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577AFD-F97C-DA71-8599-4D7DD9735E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재배의 천국 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0855796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193AFF-B105-447B-B33B-1ECB5E8D1304}"/>
</file>

<file path=customXml/itemProps3.xml><?xml version="1.0" encoding="utf-8"?>
<ds:datastoreItem xmlns:ds="http://schemas.openxmlformats.org/officeDocument/2006/customXml" ds:itemID="{10CCF1F8-6D9E-4631-9BC7-E65B426755A9}">
  <ds:schemaRefs>
    <ds:schemaRef ds:uri="http://purl.org/dc/dcmitype/"/>
    <ds:schemaRef ds:uri="http://schemas.microsoft.com/office/2006/documentManagement/types"/>
    <ds:schemaRef ds:uri="4e8dd08d-258d-47a9-9875-37f1ffd19f33"/>
    <ds:schemaRef ds:uri="http://purl.org/dc/elements/1.1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02256494-4976-4001-aedb-96463ae0d92e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1650</Words>
  <Application>Microsoft Office PowerPoint</Application>
  <PresentationFormat>와이드스크린</PresentationFormat>
  <Paragraphs>264</Paragraphs>
  <Slides>25</Slides>
  <Notes>17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1" baseType="lpstr">
      <vt:lpstr>Neue Haas Grotesk Text Pro</vt:lpstr>
      <vt:lpstr>맑은 고딕</vt:lpstr>
      <vt:lpstr>Arial</vt:lpstr>
      <vt:lpstr>Inter Display</vt:lpstr>
      <vt:lpstr>맑은 고딕</vt:lpstr>
      <vt:lpstr>Slide layouts</vt:lpstr>
      <vt:lpstr>PowerPoint 프레젠테이션</vt:lpstr>
      <vt:lpstr>PowerPoint 프레젠테이션</vt:lpstr>
      <vt:lpstr>마가렛 리버</vt:lpstr>
      <vt:lpstr>오늘 강의 주제</vt:lpstr>
      <vt:lpstr>1955</vt:lpstr>
      <vt:lpstr>PowerPoint 프레젠테이션</vt:lpstr>
      <vt:lpstr>호주</vt:lpstr>
      <vt:lpstr>서호주</vt:lpstr>
      <vt:lpstr>지형, 기후 및 토양</vt:lpstr>
      <vt:lpstr>PowerPoint 프레젠테이션</vt:lpstr>
      <vt:lpstr>PowerPoint 프레젠테이션</vt:lpstr>
      <vt:lpstr>장인과 실험 정신의 만남 </vt:lpstr>
      <vt:lpstr>PowerPoint 프레젠테이션</vt:lpstr>
      <vt:lpstr>PowerPoint 프레젠테이션</vt:lpstr>
      <vt:lpstr>주목할 만한 품종 </vt:lpstr>
      <vt:lpstr>PowerPoint 프레젠테이션</vt:lpstr>
      <vt:lpstr>PowerPoint 프레젠테이션</vt:lpstr>
      <vt:lpstr>PowerPoint 프레젠테이션</vt:lpstr>
      <vt:lpstr>PowerPoint 프레젠테이션</vt:lpstr>
      <vt:lpstr>마가렛 리버 샤르도네 특징</vt:lpstr>
      <vt:lpstr>PowerPoint 프레젠테이션</vt:lpstr>
      <vt:lpstr>마가렛 리버 카베르네 소비뇽 특징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insoon lee</cp:lastModifiedBy>
  <cp:revision>5</cp:revision>
  <dcterms:created xsi:type="dcterms:W3CDTF">2018-07-25T07:02:59Z</dcterms:created>
  <dcterms:modified xsi:type="dcterms:W3CDTF">2026-02-24T10:30:34Z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