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4"/>
  </p:sldMasterIdLst>
  <p:notesMasterIdLst>
    <p:notesMasterId r:id="rId33"/>
  </p:notesMasterIdLst>
  <p:sldIdLst>
    <p:sldId id="256" r:id="rId5"/>
    <p:sldId id="478" r:id="rId6"/>
    <p:sldId id="543" r:id="rId7"/>
    <p:sldId id="479" r:id="rId8"/>
    <p:sldId id="545" r:id="rId9"/>
    <p:sldId id="546" r:id="rId10"/>
    <p:sldId id="548" r:id="rId11"/>
    <p:sldId id="539" r:id="rId12"/>
    <p:sldId id="541" r:id="rId13"/>
    <p:sldId id="544" r:id="rId14"/>
    <p:sldId id="550" r:id="rId15"/>
    <p:sldId id="549" r:id="rId16"/>
    <p:sldId id="551" r:id="rId17"/>
    <p:sldId id="552" r:id="rId18"/>
    <p:sldId id="553" r:id="rId19"/>
    <p:sldId id="554" r:id="rId20"/>
    <p:sldId id="555" r:id="rId21"/>
    <p:sldId id="556" r:id="rId22"/>
    <p:sldId id="557" r:id="rId23"/>
    <p:sldId id="558" r:id="rId24"/>
    <p:sldId id="559" r:id="rId25"/>
    <p:sldId id="560" r:id="rId26"/>
    <p:sldId id="561" r:id="rId27"/>
    <p:sldId id="562" r:id="rId28"/>
    <p:sldId id="480" r:id="rId29"/>
    <p:sldId id="563" r:id="rId30"/>
    <p:sldId id="564" r:id="rId31"/>
    <p:sldId id="340"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906"/>
    <p:restoredTop sz="72848" autoAdjust="0"/>
  </p:normalViewPr>
  <p:slideViewPr>
    <p:cSldViewPr snapToGrid="0">
      <p:cViewPr varScale="1">
        <p:scale>
          <a:sx n="78" d="100"/>
          <a:sy n="78" d="100"/>
        </p:scale>
        <p:origin x="1552"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F761485-3D3A-EB48-8266-23B61ADB988F}" type="datetimeFigureOut">
              <a:rPr lang="en-AU" smtClean="0"/>
              <a:t>4/4/26</a:t>
            </a:fld>
            <a:endParaRPr lang="en-A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ADBB41-C713-554C-B168-27F2727D68DB}" type="slidenum">
              <a:rPr lang="en-AU" smtClean="0"/>
              <a:t>‹#›</a:t>
            </a:fld>
            <a:endParaRPr lang="en-AU"/>
          </a:p>
        </p:txBody>
      </p:sp>
    </p:spTree>
    <p:extLst>
      <p:ext uri="{BB962C8B-B14F-4D97-AF65-F5344CB8AC3E}">
        <p14:creationId xmlns:p14="http://schemas.microsoft.com/office/powerpoint/2010/main" val="639422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www.australianwinediscovered.com/"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spcBef>
                <a:spcPts val="0"/>
              </a:spcBef>
              <a:spcAft>
                <a:spcPts val="0"/>
              </a:spcAft>
              <a:buFont typeface="Wingdings" panose="05000000000000000000" pitchFamily="2" charset="2"/>
              <a:buNone/>
            </a:pPr>
            <a:r>
              <a:rPr lang="vi-VN" sz="1800" dirty="0">
                <a:latin typeface="Arial" panose="020B0604020202020204" pitchFamily="34" charset="0"/>
                <a:ea typeface="Times New Roman" panose="02020603050405020304" pitchFamily="18" charset="0"/>
                <a:cs typeface="Times New Roman" panose="02020603050405020304" pitchFamily="18" charset="0"/>
              </a:rPr>
              <a:t>Australian Wine Discovered là cẩm nang toàn diện nhất về rượu vang Úc mà bạn cần. Với hướng dẫn, trang trình chiếu, hình ảnh, bản đồ, video và câu đố chứa đầy đủ thông tin, đây là nguồn tài liệu lý tưởng cho những ai kinh doanh rượu vang. </a:t>
            </a:r>
          </a:p>
          <a:p>
            <a:pPr marL="0" marR="0" lvl="0" indent="0">
              <a:spcBef>
                <a:spcPts val="0"/>
              </a:spcBef>
              <a:spcAft>
                <a:spcPts val="0"/>
              </a:spcAft>
              <a:buFont typeface="Wingdings" panose="05000000000000000000" pitchFamily="2" charset="2"/>
              <a:buNone/>
            </a:pPr>
            <a:r>
              <a:rPr lang="vi-VN" sz="1800" dirty="0">
                <a:latin typeface="Arial" panose="020B0604020202020204" pitchFamily="34" charset="0"/>
                <a:ea typeface="Times New Roman" panose="02020603050405020304" pitchFamily="18" charset="0"/>
                <a:cs typeface="Times New Roman" panose="02020603050405020304" pitchFamily="18" charset="0"/>
              </a:rPr>
              <a:t>Tài liệu được thiết kế phù hợp với mọi trình độ, từ người mới bắt đầu cho đến chuyên gia, và có thể điều chỉnh để phù hợp với từng đối tượng. </a:t>
            </a:r>
          </a:p>
          <a:p>
            <a:pPr marL="0" marR="0" lvl="0" indent="0">
              <a:spcBef>
                <a:spcPts val="0"/>
              </a:spcBef>
              <a:spcAft>
                <a:spcPts val="0"/>
              </a:spcAft>
              <a:buFont typeface="Wingdings" panose="05000000000000000000" pitchFamily="2" charset="2"/>
              <a:buNone/>
            </a:pPr>
            <a:r>
              <a:rPr lang="vi-VN" sz="1800" dirty="0">
                <a:latin typeface="Arial" panose="020B0604020202020204" pitchFamily="34" charset="0"/>
                <a:ea typeface="Times New Roman" panose="02020603050405020304" pitchFamily="18" charset="0"/>
                <a:cs typeface="Times New Roman" panose="02020603050405020304" pitchFamily="18" charset="0"/>
              </a:rPr>
              <a:t>Nếu muốn đào tạo đội ngũ, chuẩn bị cho sự kiện hay nâng cao hiểu biết về rượu vang, hãy truy cập </a:t>
            </a:r>
            <a:r>
              <a:rPr lang="vi-VN" sz="1800" u="sng" dirty="0">
                <a:solidFill>
                  <a:srgbClr val="467886"/>
                </a:solidFill>
                <a:latin typeface="Arial" panose="020B0604020202020204" pitchFamily="34" charset="0"/>
                <a:ea typeface="Times New Roman" panose="02020603050405020304" pitchFamily="18" charset="0"/>
                <a:cs typeface="Times New Roman" panose="02020603050405020304" pitchFamily="18" charset="0"/>
                <a:hlinkClick r:id="rId3"/>
              </a:rPr>
              <a:t>www.australianwinediscovered.com</a:t>
            </a:r>
            <a:r>
              <a:rPr lang="vi-VN" sz="1800" dirty="0">
                <a:latin typeface="Arial" panose="020B0604020202020204" pitchFamily="34" charset="0"/>
                <a:ea typeface="Times New Roman" panose="02020603050405020304" pitchFamily="18" charset="0"/>
                <a:cs typeface="Times New Roman" panose="02020603050405020304" pitchFamily="18" charset="0"/>
              </a:rPr>
              <a:t> để khám phá, cung cấp và cập nhật thông tin mới nhất về rượu vang Úc.</a:t>
            </a:r>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1</a:t>
            </a:fld>
            <a:endParaRPr lang="en-AU"/>
          </a:p>
        </p:txBody>
      </p:sp>
    </p:spTree>
    <p:extLst>
      <p:ext uri="{BB962C8B-B14F-4D97-AF65-F5344CB8AC3E}">
        <p14:creationId xmlns:p14="http://schemas.microsoft.com/office/powerpoint/2010/main" val="311694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Một số nhà rượu tại Úc đang hướng tới mục tiêu “trung hòa carbon”, nghĩa là đưa phát thải khí nhà kính (carbon dioxide) ròng phát sinh trong quá trình sản xuất rượu vang và trồng nho xuống mức bằng không bằng cách:</a:t>
            </a:r>
          </a:p>
          <a:p>
            <a:r>
              <a:rPr lang="vi-VN" dirty="0"/>
              <a:t>- Đo lường lượng phát thải của nhà máy.</a:t>
            </a:r>
          </a:p>
          <a:p>
            <a:r>
              <a:rPr lang="vi-VN" dirty="0"/>
              <a:t>- Giảm thiểu tối đa lượng phát thải.</a:t>
            </a:r>
          </a:p>
          <a:p>
            <a:r>
              <a:rPr lang="vi-VN" dirty="0"/>
              <a:t>- Mua tín chỉ carbon để bù đắp cho lượng phát thải còn lại. </a:t>
            </a:r>
          </a:p>
          <a:p>
            <a:endParaRPr lang="en-US" dirty="0"/>
          </a:p>
          <a:p>
            <a:r>
              <a:rPr lang="vi-VN" dirty="0"/>
              <a:t>Ngoài mục tiêu trung hòa carbon, một số biện pháp này cũng góp phần nâng cao hiệu quả sử dụng năng lượng tại các nhà máy rượu và vườn nho.</a:t>
            </a:r>
          </a:p>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12</a:t>
            </a:fld>
            <a:endParaRPr lang="en-AU"/>
          </a:p>
        </p:txBody>
      </p:sp>
    </p:spTree>
    <p:extLst>
      <p:ext uri="{BB962C8B-B14F-4D97-AF65-F5344CB8AC3E}">
        <p14:creationId xmlns:p14="http://schemas.microsoft.com/office/powerpoint/2010/main" val="32035025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Đa dạng sinh học tại vườn nho phản ánh sự cân bằng tự nhiên của môi trường vườn nho và các tương tác với các loài động thực vật sinh sống tại đây.</a:t>
            </a:r>
          </a:p>
          <a:p>
            <a:r>
              <a:rPr lang="vi-VN" dirty="0"/>
              <a:t>Một hệ sinh thái phát triển là nơi cộng đồng sinh vật sống hòa hợp với nhau và với môi trường xung quanh. </a:t>
            </a:r>
          </a:p>
          <a:p>
            <a:r>
              <a:rPr lang="vi-VN" dirty="0"/>
              <a:t>Các tương tác này càng phong phú và đa dạng về mặt di truyền, thì mức độ đa dạng sinh học càng cao và hệ thống canh tác càng bền vững.</a:t>
            </a:r>
          </a:p>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13</a:t>
            </a:fld>
            <a:endParaRPr lang="en-AU"/>
          </a:p>
        </p:txBody>
      </p:sp>
    </p:spTree>
    <p:extLst>
      <p:ext uri="{BB962C8B-B14F-4D97-AF65-F5344CB8AC3E}">
        <p14:creationId xmlns:p14="http://schemas.microsoft.com/office/powerpoint/2010/main" val="145745413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A10F6-FCE3-68B2-3A18-4AE6E8B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77803-1CD6-9B2A-34FD-BDB097D04BD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59F6000-2076-4CFE-70C0-80DC3BBF633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Một số vườn nho sử dụng phân hữu cơ và lớp phủ thay cho phân bón tổng hợp để cải thiện chất lượng đất, cung cấp dinh dưỡng cho cây nho, thúc đẩy cây nho phát triển khỏe mạnh và bảo vệ bộ rễ.</a:t>
            </a:r>
          </a:p>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Lớp phủ rải dưới gốc nho có tác dụng hạn chế đất mất nước do bốc hơi, đảm bảo cây nho được cung cấp đủ nước. Lớp phủ cũng giúp duy trì nhiệt độ của đất ở mức thoáng mát và ngăn ngừa cỏ dại.</a:t>
            </a:r>
          </a:p>
        </p:txBody>
      </p:sp>
      <p:sp>
        <p:nvSpPr>
          <p:cNvPr id="4" name="Slide Number Placeholder 3">
            <a:extLst>
              <a:ext uri="{FF2B5EF4-FFF2-40B4-BE49-F238E27FC236}">
                <a16:creationId xmlns:a16="http://schemas.microsoft.com/office/drawing/2014/main" id="{59374818-EE12-05E9-2C0F-1DAE7E57BF9D}"/>
              </a:ext>
            </a:extLst>
          </p:cNvPr>
          <p:cNvSpPr>
            <a:spLocks noGrp="1"/>
          </p:cNvSpPr>
          <p:nvPr>
            <p:ph type="sldNum" sz="quarter" idx="5"/>
          </p:nvPr>
        </p:nvSpPr>
        <p:spPr/>
        <p:txBody>
          <a:bodyPr/>
          <a:lstStyle/>
          <a:p>
            <a:fld id="{C8CAF07B-88B1-40ED-9A21-D99161D5F8F5}" type="slidenum">
              <a:rPr lang="en-US" smtClean="0"/>
              <a:t>14</a:t>
            </a:fld>
            <a:endParaRPr lang="en-US"/>
          </a:p>
        </p:txBody>
      </p:sp>
    </p:spTree>
    <p:extLst>
      <p:ext uri="{BB962C8B-B14F-4D97-AF65-F5344CB8AC3E}">
        <p14:creationId xmlns:p14="http://schemas.microsoft.com/office/powerpoint/2010/main" val="33251549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Các quy trình trồng nho và sản xuất rượu vang đòi hỏi một lượng nước lớn. </a:t>
            </a:r>
          </a:p>
          <a:p>
            <a:r>
              <a:rPr lang="vi-VN" dirty="0"/>
              <a:t>Các nhà sản xuất rượu có thể giảm đáng kể lượng nước sử dụng bằng cách:</a:t>
            </a:r>
          </a:p>
          <a:p>
            <a:r>
              <a:rPr lang="vi-VN" dirty="0"/>
              <a:t>– Kiểm tra việc sử dụng nước.</a:t>
            </a:r>
          </a:p>
          <a:p>
            <a:r>
              <a:rPr lang="vi-VN" dirty="0"/>
              <a:t>– Nghiên cứu các phương án tái chế nước.</a:t>
            </a:r>
          </a:p>
          <a:p>
            <a:r>
              <a:rPr lang="vi-VN" dirty="0"/>
              <a:t>– Sử dụng hệ thống tưới tiêu chính xác.</a:t>
            </a:r>
          </a:p>
          <a:p>
            <a:r>
              <a:rPr lang="vi-VN" dirty="0"/>
              <a:t>– Quản lý độ ẩm đất.</a:t>
            </a:r>
          </a:p>
          <a:p>
            <a:r>
              <a:rPr lang="vi-VN" dirty="0"/>
              <a:t>– Thu gom nước mưa.</a:t>
            </a:r>
          </a:p>
          <a:p>
            <a:r>
              <a:rPr lang="vi-VN" dirty="0"/>
              <a:t>– Tái sử dụng nước thải từ nhà máy rượu nếu nước đảm bảo chất lượng.</a:t>
            </a:r>
          </a:p>
          <a:p>
            <a:r>
              <a:rPr lang="vi-VN" dirty="0"/>
              <a:t>– Sử dụng nước tái chế.</a:t>
            </a:r>
          </a:p>
          <a:p>
            <a:r>
              <a:rPr lang="vi-VN" dirty="0"/>
              <a:t>– Sử dụng hệ thống tưới nhỏ giọt để nước đi từ các ống hẹp rồi nhỏ giọt từ từ trực tiếp xuống đất hoặc lên bộ rễ theo nhu cầu. </a:t>
            </a:r>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15</a:t>
            </a:fld>
            <a:endParaRPr lang="en-AU"/>
          </a:p>
        </p:txBody>
      </p:sp>
    </p:spTree>
    <p:extLst>
      <p:ext uri="{BB962C8B-B14F-4D97-AF65-F5344CB8AC3E}">
        <p14:creationId xmlns:p14="http://schemas.microsoft.com/office/powerpoint/2010/main" val="14789046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73C72-08FE-084E-978E-0BF11A3C0D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95AD2-9904-5C74-B611-8312CB0D016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70BD3E44-E8D9-ED5D-69AD-742CBC0DB7C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445003-589B-070A-746E-4C8FD7B66128}"/>
              </a:ext>
            </a:extLst>
          </p:cNvPr>
          <p:cNvSpPr>
            <a:spLocks noGrp="1"/>
          </p:cNvSpPr>
          <p:nvPr>
            <p:ph type="sldNum" sz="quarter" idx="5"/>
          </p:nvPr>
        </p:nvSpPr>
        <p:spPr/>
        <p:txBody>
          <a:bodyPr/>
          <a:lstStyle/>
          <a:p>
            <a:fld id="{C8CAF07B-88B1-40ED-9A21-D99161D5F8F5}" type="slidenum">
              <a:rPr lang="en-US" smtClean="0"/>
              <a:t>16</a:t>
            </a:fld>
            <a:endParaRPr lang="en-US"/>
          </a:p>
        </p:txBody>
      </p:sp>
    </p:spTree>
    <p:extLst>
      <p:ext uri="{BB962C8B-B14F-4D97-AF65-F5344CB8AC3E}">
        <p14:creationId xmlns:p14="http://schemas.microsoft.com/office/powerpoint/2010/main" val="28209931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EA10F6-FCE3-68B2-3A18-4AE6E8B151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77803-1CD6-9B2A-34FD-BDB097D04BD9}"/>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859F6000-2076-4CFE-70C0-80DC3BBF633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9374818-EE12-05E9-2C0F-1DAE7E57BF9D}"/>
              </a:ext>
            </a:extLst>
          </p:cNvPr>
          <p:cNvSpPr>
            <a:spLocks noGrp="1"/>
          </p:cNvSpPr>
          <p:nvPr>
            <p:ph type="sldNum" sz="quarter" idx="5"/>
          </p:nvPr>
        </p:nvSpPr>
        <p:spPr/>
        <p:txBody>
          <a:bodyPr/>
          <a:lstStyle/>
          <a:p>
            <a:fld id="{C8CAF07B-88B1-40ED-9A21-D99161D5F8F5}" type="slidenum">
              <a:rPr lang="en-US" smtClean="0"/>
              <a:t>17</a:t>
            </a:fld>
            <a:endParaRPr lang="en-US"/>
          </a:p>
        </p:txBody>
      </p:sp>
    </p:spTree>
    <p:extLst>
      <p:ext uri="{BB962C8B-B14F-4D97-AF65-F5344CB8AC3E}">
        <p14:creationId xmlns:p14="http://schemas.microsoft.com/office/powerpoint/2010/main" val="23089353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Mặc dù Úc nằm biệt lập và có quy trình kiểm dịch nghiêm ngặt, một số loài sâu bệnh nội địa, chẳng hạn như bệnh nấm mốc xám, vẫn có thể ảnh hưởng nghiêm trọng đến năng suất nho, chất lượng quả nho và chất lượng rượu vang, vì vậy cần phải có các chiến lược kiểm soát sâu bệnh.</a:t>
            </a:r>
          </a:p>
          <a:p>
            <a:r>
              <a:rPr lang="vi-VN" dirty="0"/>
              <a:t>Cần có chiến lược cho phép chăn thả gia súc trong vườn nho. </a:t>
            </a:r>
          </a:p>
          <a:p>
            <a:r>
              <a:rPr lang="vi-VN" dirty="0"/>
              <a:t>Một số chiến lược khác bao gồm loại bỏ việc sử dụng thuốc diệt côn trùng phổ rộng, phun thuốc có mục tiêu - chỉ phun ở các khu vực bị ảnh hưởng nặng nhất, và theo dõi điều kiện thời tiết (nhiệt độ không khí, tốc độ gió và độ ẩm) trong quá trình phun thuốc.</a:t>
            </a:r>
          </a:p>
          <a:p>
            <a:endParaRPr lang="en-US" dirty="0"/>
          </a:p>
        </p:txBody>
      </p:sp>
      <p:sp>
        <p:nvSpPr>
          <p:cNvPr id="4" name="Slide Number Placeholder 3"/>
          <p:cNvSpPr>
            <a:spLocks noGrp="1"/>
          </p:cNvSpPr>
          <p:nvPr>
            <p:ph type="sldNum" sz="quarter" idx="5"/>
          </p:nvPr>
        </p:nvSpPr>
        <p:spPr/>
        <p:txBody>
          <a:bodyPr/>
          <a:lstStyle/>
          <a:p>
            <a:fld id="{82ADBB41-C713-554C-B168-27F2727D68DB}" type="slidenum">
              <a:rPr lang="en-AU" smtClean="0"/>
              <a:t>18</a:t>
            </a:fld>
            <a:endParaRPr lang="en-AU"/>
          </a:p>
        </p:txBody>
      </p:sp>
    </p:spTree>
    <p:extLst>
      <p:ext uri="{BB962C8B-B14F-4D97-AF65-F5344CB8AC3E}">
        <p14:creationId xmlns:p14="http://schemas.microsoft.com/office/powerpoint/2010/main" val="26478620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B1D83-8A11-53F8-C229-61FB597760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C0E5FE-0646-274F-56D6-1C175FF5DA7B}"/>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A2FB905-49E1-7E7B-1AB3-E52112F63AD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Song song việc tái chế nước thải và các phương pháp tái sử dụng khác, các nhà máy rượu và vườn nho có thể xử lý nhiều vật liệu một cách bền vững để giảm thiểu tối đa lượng rác thải đưa đến bãi chôn lấp.</a:t>
            </a:r>
          </a:p>
          <a:p>
            <a:endParaRPr lang="en-US" dirty="0"/>
          </a:p>
        </p:txBody>
      </p:sp>
      <p:sp>
        <p:nvSpPr>
          <p:cNvPr id="4" name="Slide Number Placeholder 3">
            <a:extLst>
              <a:ext uri="{FF2B5EF4-FFF2-40B4-BE49-F238E27FC236}">
                <a16:creationId xmlns:a16="http://schemas.microsoft.com/office/drawing/2014/main" id="{5DAF0BD7-BA13-2A85-0729-611DE42EFB01}"/>
              </a:ext>
            </a:extLst>
          </p:cNvPr>
          <p:cNvSpPr>
            <a:spLocks noGrp="1"/>
          </p:cNvSpPr>
          <p:nvPr>
            <p:ph type="sldNum" sz="quarter" idx="5"/>
          </p:nvPr>
        </p:nvSpPr>
        <p:spPr/>
        <p:txBody>
          <a:bodyPr/>
          <a:lstStyle/>
          <a:p>
            <a:fld id="{C8CAF07B-88B1-40ED-9A21-D99161D5F8F5}" type="slidenum">
              <a:rPr lang="en-US" smtClean="0"/>
              <a:t>19</a:t>
            </a:fld>
            <a:endParaRPr lang="en-US"/>
          </a:p>
        </p:txBody>
      </p:sp>
    </p:spTree>
    <p:extLst>
      <p:ext uri="{BB962C8B-B14F-4D97-AF65-F5344CB8AC3E}">
        <p14:creationId xmlns:p14="http://schemas.microsoft.com/office/powerpoint/2010/main" val="5831340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Sau đây là một vài ví dụ về các nhà máy rượu truyền cảm hứng của Úc đang áp dụng các kỹ thuật trồng nho hoặc sản xuất rượu vang “xanh”.</a:t>
            </a:r>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20</a:t>
            </a:fld>
            <a:endParaRPr lang="en-AU"/>
          </a:p>
        </p:txBody>
      </p:sp>
    </p:spTree>
    <p:extLst>
      <p:ext uri="{BB962C8B-B14F-4D97-AF65-F5344CB8AC3E}">
        <p14:creationId xmlns:p14="http://schemas.microsoft.com/office/powerpoint/2010/main" val="1200840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Temple Bruer ở Langhorne Creek là một trong số ít nhà máy rượu vang được chứng nhận 100% hữu cơ và trung hòa carbon ở Úc. </a:t>
            </a:r>
          </a:p>
          <a:p>
            <a:r>
              <a:rPr lang="vi-VN" dirty="0"/>
              <a:t>Temple Bruer tự hào vì đã nỗ lực hết mình nhằm duy trì chứng nhận này, với trọng tâm là các biện pháp bảo vệ môi trường từ khâu chăm sóc vườn nho đến khi rượu vang đến tay nhà phân phối.</a:t>
            </a:r>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21</a:t>
            </a:fld>
            <a:endParaRPr lang="en-AU"/>
          </a:p>
        </p:txBody>
      </p:sp>
    </p:spTree>
    <p:extLst>
      <p:ext uri="{BB962C8B-B14F-4D97-AF65-F5344CB8AC3E}">
        <p14:creationId xmlns:p14="http://schemas.microsoft.com/office/powerpoint/2010/main" val="526853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vi-VN" dirty="0"/>
              <a:t>Người tiêu dùng ngày càng quan tâm và lo ngại về những sản phẩm họ mua, từ nguồn gốc xuất xứ đến quy trình sản xuất. </a:t>
            </a:r>
          </a:p>
          <a:p>
            <a:r>
              <a:rPr lang="vi-VN" dirty="0"/>
              <a:t>Cộng đồng rượu vang Úc đang tìm kiếm những phương thức sáng tạo và đổi mới để đáp ứng thị hiếu của người tiêu dùng, bảo vệ tương lai bền vững và giảm thiểu tác động đến môi trường.</a:t>
            </a:r>
          </a:p>
        </p:txBody>
      </p:sp>
      <p:sp>
        <p:nvSpPr>
          <p:cNvPr id="4" name="Slide Number Placeholder 3"/>
          <p:cNvSpPr>
            <a:spLocks noGrp="1"/>
          </p:cNvSpPr>
          <p:nvPr>
            <p:ph type="sldNum" sz="quarter" idx="5"/>
          </p:nvPr>
        </p:nvSpPr>
        <p:spPr/>
        <p:txBody>
          <a:bodyPr/>
          <a:lstStyle/>
          <a:p>
            <a:fld id="{C8CAF07B-88B1-40ED-9A21-D99161D5F8F5}" type="slidenum">
              <a:rPr lang="en-US" smtClean="0"/>
              <a:t>3</a:t>
            </a:fld>
            <a:endParaRPr lang="en-US"/>
          </a:p>
        </p:txBody>
      </p:sp>
    </p:spTree>
    <p:extLst>
      <p:ext uri="{BB962C8B-B14F-4D97-AF65-F5344CB8AC3E}">
        <p14:creationId xmlns:p14="http://schemas.microsoft.com/office/powerpoint/2010/main" val="42336400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Kalleske là vườn nho và nhà máy rượu vang có chứng nhận hữu cơ/nông nghiệp Biodynamic lâu đời nhất ở Thung lũng Barossa. </a:t>
            </a:r>
          </a:p>
          <a:p>
            <a:r>
              <a:rPr lang="vi-VN" dirty="0"/>
              <a:t>Phương pháp sản xuất rượu vang của Kalleske chú trọng mối quan hệ giữa sức khỏe đất, sức khỏe cây nho, chất lượng nho và can thiệp ở mức tối thiểu để tạo ra những dòng rượu vang hảo hạng.</a:t>
            </a:r>
          </a:p>
          <a:p>
            <a:r>
              <a:rPr lang="vi-VN" dirty="0"/>
              <a:t>Từ góc độ nông nghiệp Biodynamic, Kalleske theo dõi chu kỳ mặt trăng và chọn ngày thu hoạch và chuyển thùng chứa để loại bỏ lắng cặn trong điều kiện mặt trăng thuận lợi.</a:t>
            </a:r>
          </a:p>
          <a:p>
            <a:r>
              <a:rPr lang="vi-VN" dirty="0"/>
              <a:t>Nhà máy rượu này cũng đã lắp đặt hệ thống năng lượng mặt trời giúp sản xuất đủ điện để cung cấp năng lượng cho toàn bộ nhà máy. </a:t>
            </a:r>
          </a:p>
          <a:p>
            <a:r>
              <a:rPr lang="vi-VN" dirty="0"/>
              <a:t>Họ cũng áp dụng phương pháp tiếp cận thân thiện với môi trường trong việc quản lý nước, sử dụng bể chứa nước mưa dung tích 250.000 lít để thu nước từ các nhà kho ở vườn nho và nhà máy rượu.</a:t>
            </a:r>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22</a:t>
            </a:fld>
            <a:endParaRPr lang="en-AU"/>
          </a:p>
        </p:txBody>
      </p:sp>
    </p:spTree>
    <p:extLst>
      <p:ext uri="{BB962C8B-B14F-4D97-AF65-F5344CB8AC3E}">
        <p14:creationId xmlns:p14="http://schemas.microsoft.com/office/powerpoint/2010/main" val="41114242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B514D-4D71-9E2A-EFFC-E5D9DE9117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B84BC4-2D28-7B24-DC8D-AB1724C70B2A}"/>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90579937-4ED9-5606-13C0-CEF22E399EA1}"/>
              </a:ext>
            </a:extLst>
          </p:cNvPr>
          <p:cNvSpPr>
            <a:spLocks noGrp="1"/>
          </p:cNvSpPr>
          <p:nvPr>
            <p:ph type="body" idx="1"/>
          </p:nvPr>
        </p:nvSpPr>
        <p:spPr/>
        <p:txBody>
          <a:bodyPr/>
          <a:lstStyle/>
          <a:p>
            <a:r>
              <a:rPr lang="vi-VN" dirty="0"/>
              <a:t>Nhà máy rượu Battle of Bosworth ở McLaren Vale sở hữu nhiều giống nho đã được chứng nhận hữu cơ bởi ACO trong nhiều thập kỷ.</a:t>
            </a:r>
          </a:p>
          <a:p>
            <a:r>
              <a:rPr lang="vi-VN" dirty="0"/>
              <a:t>Battle of Bosworth mất 4 năm, trải qua nhiều cuộc kiểm tra hàng năm và lấy mẫu sản phẩm ngẫu nhiên, để đạt được chứng nhận hữu cơ này.</a:t>
            </a:r>
          </a:p>
          <a:p>
            <a:endParaRPr lang="en-US" dirty="0"/>
          </a:p>
          <a:p>
            <a:r>
              <a:rPr lang="en-US" dirty="0" err="1"/>
              <a:t>Hoa</a:t>
            </a:r>
            <a:r>
              <a:rPr lang="en-US" dirty="0"/>
              <a:t> </a:t>
            </a:r>
            <a:r>
              <a:rPr lang="en-US" dirty="0" err="1"/>
              <a:t>cỏ</a:t>
            </a:r>
            <a:r>
              <a:rPr lang="en-US" dirty="0"/>
              <a:t> </a:t>
            </a:r>
            <a:r>
              <a:rPr lang="vi-VN" dirty="0"/>
              <a:t>soursob: loài hoa vàng giúp kiểm soát cỏ dại và phù hợp trồng cùng cây nho, vì loài hoa này tận dụng nước khi cây nho ngủ đông và héo vào mùa hè khi cây nho cần nhiều nước hơn.</a:t>
            </a:r>
          </a:p>
          <a:p>
            <a:endParaRPr lang="en-US" dirty="0"/>
          </a:p>
        </p:txBody>
      </p:sp>
      <p:sp>
        <p:nvSpPr>
          <p:cNvPr id="4" name="Slide Number Placeholder 3">
            <a:extLst>
              <a:ext uri="{FF2B5EF4-FFF2-40B4-BE49-F238E27FC236}">
                <a16:creationId xmlns:a16="http://schemas.microsoft.com/office/drawing/2014/main" id="{D6019CD3-2D4D-FA9C-3B7A-1AD00E0B291B}"/>
              </a:ext>
            </a:extLst>
          </p:cNvPr>
          <p:cNvSpPr>
            <a:spLocks noGrp="1"/>
          </p:cNvSpPr>
          <p:nvPr>
            <p:ph type="sldNum" sz="quarter" idx="5"/>
          </p:nvPr>
        </p:nvSpPr>
        <p:spPr/>
        <p:txBody>
          <a:bodyPr/>
          <a:lstStyle/>
          <a:p>
            <a:fld id="{C8CAF07B-88B1-40ED-9A21-D99161D5F8F5}" type="slidenum">
              <a:rPr lang="en-US" smtClean="0"/>
              <a:t>24</a:t>
            </a:fld>
            <a:endParaRPr lang="en-US"/>
          </a:p>
        </p:txBody>
      </p:sp>
    </p:spTree>
    <p:extLst>
      <p:ext uri="{BB962C8B-B14F-4D97-AF65-F5344CB8AC3E}">
        <p14:creationId xmlns:p14="http://schemas.microsoft.com/office/powerpoint/2010/main" val="12051178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err="1"/>
              <a:t>Cullen</a:t>
            </a:r>
            <a:r>
              <a:rPr lang="vi-VN" dirty="0"/>
              <a:t> </a:t>
            </a:r>
            <a:r>
              <a:rPr lang="vi-VN" dirty="0" err="1"/>
              <a:t>Wines</a:t>
            </a:r>
            <a:r>
              <a:rPr lang="vi-VN" dirty="0"/>
              <a:t> ở </a:t>
            </a:r>
            <a:r>
              <a:rPr lang="vi-VN" dirty="0" err="1"/>
              <a:t>Margaret</a:t>
            </a:r>
            <a:r>
              <a:rPr lang="vi-VN" dirty="0"/>
              <a:t> </a:t>
            </a:r>
            <a:r>
              <a:rPr lang="vi-VN" dirty="0" err="1"/>
              <a:t>River</a:t>
            </a:r>
            <a:r>
              <a:rPr lang="vi-VN" dirty="0"/>
              <a:t> cam kết phát triển bền vững ở mọi cấp độ kinh doanh và đã từng bước triển khai một số sáng kiến nhằm giảm thiểu tác động đến môi trường từ các hoạt động trồng nho và sản xuất rượu vang:</a:t>
            </a:r>
          </a:p>
          <a:p>
            <a:r>
              <a:rPr lang="vi-VN" dirty="0"/>
              <a:t>– Sử dụng chai ít phát thải </a:t>
            </a:r>
            <a:r>
              <a:rPr lang="vi-VN" dirty="0" err="1"/>
              <a:t>carbon</a:t>
            </a:r>
            <a:r>
              <a:rPr lang="vi-VN" dirty="0"/>
              <a:t> cho đa số các loại rượu vang của mình.</a:t>
            </a:r>
          </a:p>
          <a:p>
            <a:r>
              <a:rPr lang="vi-VN" dirty="0"/>
              <a:t>– Sử dụng bao bì là giấy bìa cứng mua tại địa phương để giảm khoảng cách vận chuyển.</a:t>
            </a:r>
          </a:p>
          <a:p>
            <a:r>
              <a:rPr lang="vi-VN" dirty="0"/>
              <a:t>– Phân loại rác thải để tận dụng các chương trình tái chế rác thải tại địa phương.</a:t>
            </a:r>
          </a:p>
          <a:p>
            <a:endParaRPr lang="en-US" dirty="0"/>
          </a:p>
          <a:p>
            <a:r>
              <a:rPr lang="vi-VN" dirty="0"/>
              <a:t>Cullen áp dụng phương pháp nông nghiệp Biodynamic và can thiệp ở mức tối thiểu cho cả nhà máy rượu và vườn nho thông qua:</a:t>
            </a:r>
          </a:p>
          <a:p>
            <a:r>
              <a:rPr lang="vi-VN" dirty="0"/>
              <a:t>– Lên men tự nhiên tất cả các loại rượu vang của mình.</a:t>
            </a:r>
          </a:p>
          <a:p>
            <a:r>
              <a:rPr lang="vi-VN" dirty="0"/>
              <a:t>– Trồng rau nông nghiệp sạch ở vườn để sử dụng trong nhà hàng của mình.</a:t>
            </a:r>
          </a:p>
        </p:txBody>
      </p:sp>
      <p:sp>
        <p:nvSpPr>
          <p:cNvPr id="4" name="Slide Number Placeholder 3"/>
          <p:cNvSpPr>
            <a:spLocks noGrp="1"/>
          </p:cNvSpPr>
          <p:nvPr>
            <p:ph type="sldNum" sz="quarter" idx="5"/>
          </p:nvPr>
        </p:nvSpPr>
        <p:spPr/>
        <p:txBody>
          <a:bodyPr/>
          <a:lstStyle/>
          <a:p>
            <a:fld id="{82ADBB41-C713-554C-B168-27F2727D68DB}" type="slidenum">
              <a:rPr lang="en-AU" smtClean="0"/>
              <a:t>25</a:t>
            </a:fld>
            <a:endParaRPr lang="en-AU"/>
          </a:p>
        </p:txBody>
      </p:sp>
    </p:spTree>
    <p:extLst>
      <p:ext uri="{BB962C8B-B14F-4D97-AF65-F5344CB8AC3E}">
        <p14:creationId xmlns:p14="http://schemas.microsoft.com/office/powerpoint/2010/main" val="23386290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3550A-CE7D-8D50-DCE0-4BCBBB6964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2DD065-2E1F-F303-69C2-1176D923220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6AB31FF2-27AF-F68A-E45D-94251DC9AF86}"/>
              </a:ext>
            </a:extLst>
          </p:cNvPr>
          <p:cNvSpPr>
            <a:spLocks noGrp="1"/>
          </p:cNvSpPr>
          <p:nvPr>
            <p:ph type="body" idx="1"/>
          </p:nvPr>
        </p:nvSpPr>
        <p:spPr/>
        <p:txBody>
          <a:bodyPr/>
          <a:lstStyle/>
          <a:p>
            <a:r>
              <a:rPr lang="vi-VN" dirty="0"/>
              <a:t>Các “giống nho thay thế” là các giống nho không thuộc các giống nho chính được trồng phổ biến trên khắp nước Úc.</a:t>
            </a:r>
          </a:p>
          <a:p>
            <a:r>
              <a:rPr lang="vi-VN" dirty="0"/>
              <a:t>Cần lưu ý rằng không phải tất cả các loại rượu vang từ giống nho thay thế đều là rượu vang hữu cơ, Biodynamic hoặc các loại khác.</a:t>
            </a:r>
          </a:p>
          <a:p>
            <a:endParaRPr lang="en-US" dirty="0"/>
          </a:p>
          <a:p>
            <a:r>
              <a:rPr lang="vi-VN" dirty="0"/>
              <a:t>Các nhà làm rượu dần tìm đến các giống nho thay thế để mang lại nhiều lựa chọn hơn cho người tiêu dùng và góp phần làm phong phú thêm các vùng đất trồng nho ở Úc.</a:t>
            </a:r>
          </a:p>
          <a:p>
            <a:r>
              <a:rPr lang="vi-VN" dirty="0"/>
              <a:t>Các nhà làm rượu tiên phong cũng đang tìm hiểu khả năng thích nghi của những giống nho này với điều kiện môi trường và khí hậu đặc trưng của Úc, nhằm hướng tới mục tiêu thân thiện hơn với môi trường.</a:t>
            </a:r>
          </a:p>
          <a:p>
            <a:endParaRPr lang="en-US" dirty="0"/>
          </a:p>
          <a:p>
            <a:endParaRPr lang="en-US" dirty="0"/>
          </a:p>
        </p:txBody>
      </p:sp>
      <p:sp>
        <p:nvSpPr>
          <p:cNvPr id="4" name="Slide Number Placeholder 3">
            <a:extLst>
              <a:ext uri="{FF2B5EF4-FFF2-40B4-BE49-F238E27FC236}">
                <a16:creationId xmlns:a16="http://schemas.microsoft.com/office/drawing/2014/main" id="{D56CB7A4-1B78-2FAF-3ED4-DB090B5C2757}"/>
              </a:ext>
            </a:extLst>
          </p:cNvPr>
          <p:cNvSpPr>
            <a:spLocks noGrp="1"/>
          </p:cNvSpPr>
          <p:nvPr>
            <p:ph type="sldNum" sz="quarter" idx="5"/>
          </p:nvPr>
        </p:nvSpPr>
        <p:spPr/>
        <p:txBody>
          <a:bodyPr/>
          <a:lstStyle/>
          <a:p>
            <a:fld id="{C8CAF07B-88B1-40ED-9A21-D99161D5F8F5}" type="slidenum">
              <a:rPr lang="en-US" smtClean="0"/>
              <a:t>26</a:t>
            </a:fld>
            <a:endParaRPr lang="en-US"/>
          </a:p>
        </p:txBody>
      </p:sp>
    </p:spTree>
    <p:extLst>
      <p:ext uri="{BB962C8B-B14F-4D97-AF65-F5344CB8AC3E}">
        <p14:creationId xmlns:p14="http://schemas.microsoft.com/office/powerpoint/2010/main" val="41679152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AC22D-41AF-8759-4E84-6E4332B13A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7F3430-3002-CFD3-0DD6-82B21F3EE33E}"/>
              </a:ext>
            </a:extLst>
          </p:cNvPr>
          <p:cNvSpPr>
            <a:spLocks noGrp="1" noRot="1" noChangeAspect="1"/>
          </p:cNvSpPr>
          <p:nvPr>
            <p:ph type="sldImg"/>
          </p:nvPr>
        </p:nvSpPr>
        <p:spPr>
          <a:xfrm>
            <a:off x="685800" y="1143000"/>
            <a:ext cx="5486400" cy="3086100"/>
          </a:xfrm>
        </p:spPr>
      </p:sp>
      <p:sp>
        <p:nvSpPr>
          <p:cNvPr id="3" name="Notes Placeholder 2">
            <a:extLst>
              <a:ext uri="{FF2B5EF4-FFF2-40B4-BE49-F238E27FC236}">
                <a16:creationId xmlns:a16="http://schemas.microsoft.com/office/drawing/2014/main" id="{20252025-E4B7-6B62-0758-C7E7ACDA7FEB}"/>
              </a:ext>
            </a:extLst>
          </p:cNvPr>
          <p:cNvSpPr>
            <a:spLocks noGrp="1"/>
          </p:cNvSpPr>
          <p:nvPr>
            <p:ph type="body" idx="1"/>
          </p:nvPr>
        </p:nvSpPr>
        <p:spPr/>
        <p:txBody>
          <a:bodyPr/>
          <a:lstStyle/>
          <a:p>
            <a:r>
              <a:rPr lang="vi-VN" dirty="0"/>
              <a:t>Người tiêu dùng và nhà sản xuất rượu vang ngày càng chú trọng đến tính chân thực, nét riêng biệt và hương vị đặc trưng của từng vùng.</a:t>
            </a:r>
          </a:p>
          <a:p>
            <a:endParaRPr lang="en-US" dirty="0"/>
          </a:p>
          <a:p>
            <a:r>
              <a:rPr lang="vi-VN" dirty="0"/>
              <a:t>Để đáp ứng xu hướng này, ngày càng nhiều nhà máy rượu đang điều chỉnh vườn nho và phương pháp trồng nho theo hướng thân thiện với môi trường hơn, như áp dụng phương pháp hữu cơ hoặc nông nghiệp sạch. Những phương pháp này cũng có thể giúp đảm bảo các vườn nho, nghề trồng nho và làm rượu đã lưu truyền qua nhiều thế hệ người Úc sẽ tiếp tục trường tồn trong nhiều năm tới.</a:t>
            </a:r>
          </a:p>
          <a:p>
            <a:endParaRPr lang="en-US" dirty="0"/>
          </a:p>
          <a:p>
            <a:r>
              <a:rPr lang="vi-VN" dirty="0"/>
              <a:t>Với hiểu biết ngày càng sâu rộng về thổ nhưỡng và nhu cầu ngày càng cao của người tiêu dùng về chất lượng và đa dạng nhiều loại rượu vang, các nhà làm rượu vang Úc luôn vừa tìm tòi cách thức đổi mới, vừa kế thừa và phát huy các kỹ thuật truyền thống, qua đó góp phần định hình sự phát triển của ngành rượu vang Úc trong tương lai.</a:t>
            </a:r>
          </a:p>
          <a:p>
            <a:endParaRPr lang="en-US" dirty="0"/>
          </a:p>
        </p:txBody>
      </p:sp>
      <p:sp>
        <p:nvSpPr>
          <p:cNvPr id="4" name="Slide Number Placeholder 3">
            <a:extLst>
              <a:ext uri="{FF2B5EF4-FFF2-40B4-BE49-F238E27FC236}">
                <a16:creationId xmlns:a16="http://schemas.microsoft.com/office/drawing/2014/main" id="{5F00EDF9-A6E9-513E-CE25-BC9131E8DBF2}"/>
              </a:ext>
            </a:extLst>
          </p:cNvPr>
          <p:cNvSpPr>
            <a:spLocks noGrp="1"/>
          </p:cNvSpPr>
          <p:nvPr>
            <p:ph type="sldNum" sz="quarter" idx="5"/>
          </p:nvPr>
        </p:nvSpPr>
        <p:spPr/>
        <p:txBody>
          <a:bodyPr/>
          <a:lstStyle/>
          <a:p>
            <a:fld id="{C8CAF07B-88B1-40ED-9A21-D99161D5F8F5}" type="slidenum">
              <a:rPr lang="en-US" smtClean="0"/>
              <a:t>27</a:t>
            </a:fld>
            <a:endParaRPr lang="en-US"/>
          </a:p>
        </p:txBody>
      </p:sp>
    </p:spTree>
    <p:extLst>
      <p:ext uri="{BB962C8B-B14F-4D97-AF65-F5344CB8AC3E}">
        <p14:creationId xmlns:p14="http://schemas.microsoft.com/office/powerpoint/2010/main" val="16152194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Phương pháp trồng nho hữu cơ là phương pháp canh tác thân thiện với môi trường. </a:t>
            </a:r>
          </a:p>
          <a:p>
            <a:r>
              <a:rPr lang="vi-VN" dirty="0"/>
              <a:t>Phương pháp này chú trọng trạng thái cân bằng tự nhiên giữa vườn nho và khu vực xung quanh, hoàn toàn không sử dụng phân bón, thuốc diệt cỏ, thuốc diệt côn trùng và thuốc diệt nấm tổng hợp. </a:t>
            </a:r>
          </a:p>
        </p:txBody>
      </p:sp>
      <p:sp>
        <p:nvSpPr>
          <p:cNvPr id="4" name="Slide Number Placeholder 3"/>
          <p:cNvSpPr>
            <a:spLocks noGrp="1"/>
          </p:cNvSpPr>
          <p:nvPr>
            <p:ph type="sldNum" sz="quarter" idx="5"/>
          </p:nvPr>
        </p:nvSpPr>
        <p:spPr/>
        <p:txBody>
          <a:bodyPr/>
          <a:lstStyle/>
          <a:p>
            <a:fld id="{82ADBB41-C713-554C-B168-27F2727D68DB}" type="slidenum">
              <a:rPr lang="en-AU" smtClean="0"/>
              <a:t>5</a:t>
            </a:fld>
            <a:endParaRPr lang="en-AU"/>
          </a:p>
        </p:txBody>
      </p:sp>
    </p:spTree>
    <p:extLst>
      <p:ext uri="{BB962C8B-B14F-4D97-AF65-F5344CB8AC3E}">
        <p14:creationId xmlns:p14="http://schemas.microsoft.com/office/powerpoint/2010/main" val="715413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Sản phẩm đích thực là hữu cơ nếu có “chứng nhận hữu cơ” của tổ chức chứng nhận hữu cơ được Bộ Nông nghiệp và Tài nguyên nước của Úc phê duyệt, hoặc có dấu chứng nhận DEMETER của Viện nghiên cứu Biodynamic. </a:t>
            </a:r>
          </a:p>
          <a:p>
            <a:r>
              <a:rPr lang="vi-VN" dirty="0"/>
              <a:t>Chính phủ Úc công nhận một số tổ chức chứng nhận, trong đó có tổ chức chứng nhận sản phẩm hữu cơ và Biodynamic lớn nhất của nước này: Cơ quan Chứng nhận Hữu cơ Úc (ACO). Chứng nhận ACO là một tiêu chuẩn nghiêm ngặt, có vai trò xác minh và đảm bảo sản phẩm tuân thủ các tiêu chuẩn sản xuất quốc gia, đồng thời có thể truy xuất nguồn gốc sản phẩm.</a:t>
            </a:r>
          </a:p>
          <a:p>
            <a:endParaRPr lang="en-US" dirty="0"/>
          </a:p>
          <a:p>
            <a:r>
              <a:rPr lang="vi-VN" dirty="0"/>
              <a:t>Để chắc chắn bạn mua hoặc đang uống loại rượu vang đạt chứng nhận hữu cơ, hãy kiểm chứng bằng logo chứng nhận, ví dụ như logo của ACO hoặc NCO (Cơ quan Chứng nhận Hữu cơ thuộc Hiệp hội Nông nghiệp Bền vững Quốc gia Úc).</a:t>
            </a:r>
          </a:p>
        </p:txBody>
      </p:sp>
      <p:sp>
        <p:nvSpPr>
          <p:cNvPr id="4" name="Slide Number Placeholder 3"/>
          <p:cNvSpPr>
            <a:spLocks noGrp="1"/>
          </p:cNvSpPr>
          <p:nvPr>
            <p:ph type="sldNum" sz="quarter" idx="5"/>
          </p:nvPr>
        </p:nvSpPr>
        <p:spPr/>
        <p:txBody>
          <a:bodyPr/>
          <a:lstStyle/>
          <a:p>
            <a:fld id="{82ADBB41-C713-554C-B168-27F2727D68DB}" type="slidenum">
              <a:rPr lang="en-AU" smtClean="0"/>
              <a:t>6</a:t>
            </a:fld>
            <a:endParaRPr lang="en-AU"/>
          </a:p>
        </p:txBody>
      </p:sp>
    </p:spTree>
    <p:extLst>
      <p:ext uri="{BB962C8B-B14F-4D97-AF65-F5344CB8AC3E}">
        <p14:creationId xmlns:p14="http://schemas.microsoft.com/office/powerpoint/2010/main" val="1054094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Hai yếu tố khiến phương pháp canh tác nho Biodynamic khác biệt so với các hình thức nông nghiệp hữu cơ khác là: 1) sử dụng thuốc phun thảo dược và kỹ thuật ủ phân hữu cơ, (còn gọi là “các chế phẩm đặc thù”); và 2) xác định thời điểm canh tác trên đất trồng theo đúng chu kỳ mặt trăng.</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Kể từ năm 1957, Viện nghiên cứu Biodynamic đã tham gia nghiên cứu và xây dựng Phương pháp nông nghiệp sạch DEMETER của Úc gắn với thực tiễn, yêu cầu các trang trại và doanh nghiệp ứng dụng phương pháp nông nghiệp sạch một cách nghiêm ngặt nhất, đồng thời khuyến khích các hoạt động bền vững và bảo vệ môi trường tại địa phương.</a:t>
            </a:r>
          </a:p>
          <a:p>
            <a:endParaRPr lang="en-US" dirty="0"/>
          </a:p>
          <a:p>
            <a:endParaRPr lang="en-AU" dirty="0"/>
          </a:p>
        </p:txBody>
      </p:sp>
      <p:sp>
        <p:nvSpPr>
          <p:cNvPr id="4" name="Slide Number Placeholder 3"/>
          <p:cNvSpPr>
            <a:spLocks noGrp="1"/>
          </p:cNvSpPr>
          <p:nvPr>
            <p:ph type="sldNum" sz="quarter" idx="5"/>
          </p:nvPr>
        </p:nvSpPr>
        <p:spPr/>
        <p:txBody>
          <a:bodyPr/>
          <a:lstStyle/>
          <a:p>
            <a:fld id="{82ADBB41-C713-554C-B168-27F2727D68DB}" type="slidenum">
              <a:rPr lang="en-AU" smtClean="0"/>
              <a:t>7</a:t>
            </a:fld>
            <a:endParaRPr lang="en-AU"/>
          </a:p>
        </p:txBody>
      </p:sp>
    </p:spTree>
    <p:extLst>
      <p:ext uri="{BB962C8B-B14F-4D97-AF65-F5344CB8AC3E}">
        <p14:creationId xmlns:p14="http://schemas.microsoft.com/office/powerpoint/2010/main" val="22840889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Từ khi những giống nho đầu tiên du nhập vào Úc vào thế kỷ 19 cho đến giữa thế kỷ 20, người trồng nho tự tay hoàn thành mọi công đoạn chăm sóc vườn nho. </a:t>
            </a:r>
          </a:p>
          <a:p>
            <a:r>
              <a:rPr lang="vi-VN" dirty="0"/>
              <a:t>Khi các hóa chất nông nghiệp như phân bón, thuốc diệt cỏ và thuốc diệt nấm tổng hợp được đưa vào sử dụng, các hóa chất này đã giúp tối ưu chi phí trồng nho và tăng năng suất cây trồng. Tuy nhiên, việc sử dụng hóa chất đã vấp phải sự phản đối mạnh mẽ.</a:t>
            </a:r>
          </a:p>
          <a:p>
            <a:r>
              <a:rPr lang="vi-VN" dirty="0"/>
              <a:t>Trong những năm 1990 và 2000, người tiêu dùng thế hệ mới ngày càng lo ngại liệu thực phẩm và rượu vang mà họ sử dụng có hóa chất hay không. Do đó, các phương pháp quản lý vườn nho được xem xét lại.</a:t>
            </a:r>
          </a:p>
          <a:p>
            <a:r>
              <a:rPr lang="vi-VN" dirty="0"/>
              <a:t>Ngày nay, các nhà sản xuất rượu vang có thể áp dụng riêng lẻ hoặc phối hợp cả 3 phương pháp trồng nho này.</a:t>
            </a:r>
          </a:p>
        </p:txBody>
      </p:sp>
      <p:sp>
        <p:nvSpPr>
          <p:cNvPr id="4" name="Slide Number Placeholder 3"/>
          <p:cNvSpPr>
            <a:spLocks noGrp="1"/>
          </p:cNvSpPr>
          <p:nvPr>
            <p:ph type="sldNum" sz="quarter" idx="5"/>
          </p:nvPr>
        </p:nvSpPr>
        <p:spPr/>
        <p:txBody>
          <a:bodyPr/>
          <a:lstStyle/>
          <a:p>
            <a:fld id="{82ADBB41-C713-554C-B168-27F2727D68DB}" type="slidenum">
              <a:rPr lang="en-AU" smtClean="0"/>
              <a:t>8</a:t>
            </a:fld>
            <a:endParaRPr lang="en-AU"/>
          </a:p>
        </p:txBody>
      </p:sp>
    </p:spTree>
    <p:extLst>
      <p:ext uri="{BB962C8B-B14F-4D97-AF65-F5344CB8AC3E}">
        <p14:creationId xmlns:p14="http://schemas.microsoft.com/office/powerpoint/2010/main" val="2706491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Trong phương pháp làm rượu Biodynamic, quá trình sản xuất được chia thành 4 giai đoạn theo chu kỳ mặt trăng. Các nhà sản xuất rượu vang Biodynamic cũng áp dụng 9 bước chuẩn bị nông nghiệp Biodynamic trong quá trình canh tác và làm rượu để cải thiện chất lượng đất và phân hữu cơ, đồng thời thúc đẩy cây trồng phát triển khỏe mạnh. Phân chuồng, thảo dược lên men và khoáng chất được sử dụng trong quá trình này. Về bản chất, phương pháp nông nghiệp Biodynamic là phiên bản vượt trội hơn của nông nghiệp hữu cơ. Khi kết hợp cả hai, phương pháp trồng nho hữu cơ và nông nghiệp Biodynamic ngày càng phổ biến trong vài thập kỷ qua.</a:t>
            </a:r>
          </a:p>
          <a:p>
            <a:endParaRPr lang="en-US" dirty="0"/>
          </a:p>
          <a:p>
            <a:r>
              <a:rPr lang="vi-VN" dirty="0"/>
              <a:t>PHƯƠNG PHÁP TIẾP CẬN NÀO?</a:t>
            </a:r>
          </a:p>
          <a:p>
            <a:r>
              <a:rPr lang="vi-VN" dirty="0"/>
              <a:t>Chuyển đổi từ các vườn nho canh tác theo phương pháp truyền thống sang phương pháp hữu cơ hoặc nông nghiệp Biodynamic là thách thức lớn. Việc kiểm soát các bệnh về nấm bằng mỗi lưu huỳnh và đồng không hề dễ dàng. </a:t>
            </a:r>
          </a:p>
          <a:p>
            <a:r>
              <a:rPr lang="vi-VN" dirty="0"/>
              <a:t>Người trồng nho cần sử dụng vào đúng thời điểm và đúng cách, bởi vì phải bao phủ toàn bộ tán lá và quả thì mới có tác dụng.</a:t>
            </a:r>
          </a:p>
          <a:p>
            <a:r>
              <a:rPr lang="vi-VN" dirty="0"/>
              <a:t>Do đó, nhiều nhà sản xuất rượu vang sử dụng kết hợp các phương pháp canh tác truyền thống, hữu cơ và nông nghiệp sạch trong quá trình hướng tới ngành trồng nho bền vững.</a:t>
            </a:r>
          </a:p>
          <a:p>
            <a:endParaRPr lang="en-US" dirty="0"/>
          </a:p>
          <a:p>
            <a:r>
              <a:rPr lang="vi-VN" dirty="0"/>
              <a:t>RƯỢU VANG TỰ NHIÊN TẠI ÚC</a:t>
            </a:r>
          </a:p>
          <a:p>
            <a:r>
              <a:rPr lang="vi-VN" dirty="0"/>
              <a:t>Rượu vang tự nhiên – một khái niệm không chính thức được dùng để mô tả các loại rượu vang được sản xuất theo phương pháp hữu cơ hoặc Biodynamic – là loại rượu vang được sản xuất trong nhà máy rượu mà không sử dụng máy móc hạng nặng, không can thiệp và không chất phụ gia ngoại trừ một lượng nhỏ lưu huỳnh (thậm chí một số nhà sản xuất hoàn toàn không sử dụng lưu huỳnh), và được đóng chai trực tiếp mà không có bước lọc hoặc làm trong. Bước chuyển dịch đầu tiên hướng tới rượu vang tự nhiên bắt đầu từ xu hướng can thiệp ở mức tối thiểu, khi các nhà sản xuất lựa chọn giảm thiểu công đoạn trong quá trình sản xuất rượu – không sử dụng chất phụ gia và sử dụng men tự nhiên để lên men rượu. </a:t>
            </a:r>
          </a:p>
          <a:p>
            <a:r>
              <a:rPr lang="vi-VN" dirty="0"/>
              <a:t>Phiên bản đương đại của rượu vang tự nhiên đã trải qua nhiều thử nghiệm táo bạo. Các nhà làm rượu sử dụng các vại đất nung hình quả trứng và ủ nho trắng cùng vỏ để sản xuất rượu vang theo phương pháp tiếp xúc vỏ nho, sau đó đóng chai những chai rượu vang tự nhiên, không can thiệp từ nhiều vùng trồng nho khác nhau, kiến tạo nên một nền văn hóa tôn vinh lối làm rượu vượt qua mọi khuôn mẫu.</a:t>
            </a:r>
          </a:p>
        </p:txBody>
      </p:sp>
      <p:sp>
        <p:nvSpPr>
          <p:cNvPr id="4" name="Slide Number Placeholder 3"/>
          <p:cNvSpPr>
            <a:spLocks noGrp="1"/>
          </p:cNvSpPr>
          <p:nvPr>
            <p:ph type="sldNum" sz="quarter" idx="5"/>
          </p:nvPr>
        </p:nvSpPr>
        <p:spPr/>
        <p:txBody>
          <a:bodyPr/>
          <a:lstStyle/>
          <a:p>
            <a:fld id="{82ADBB41-C713-554C-B168-27F2727D68DB}" type="slidenum">
              <a:rPr lang="en-AU" smtClean="0"/>
              <a:t>9</a:t>
            </a:fld>
            <a:endParaRPr lang="en-AU"/>
          </a:p>
        </p:txBody>
      </p:sp>
    </p:spTree>
    <p:extLst>
      <p:ext uri="{BB962C8B-B14F-4D97-AF65-F5344CB8AC3E}">
        <p14:creationId xmlns:p14="http://schemas.microsoft.com/office/powerpoint/2010/main" val="23008284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dirty="0"/>
              <a:t>Quyết định áp dụng phương pháp canh tác truyền thống, hữu cơ hoặc nông nghiệp Biodynamic tác động đến hầu như toàn bộ quy trình từ trồng nho đến làm rượu. Ngoài ra, còn có một số điểm chính cần cân nhắc về môi trường, ví dụ như hiệu quả sử dụng năng lượng, bảo tồn nguồn nước và tái chế. Mặc dù một số nhà máy rượu đặt nặng vấn đề bảo vệ môi trường hơn số còn lại, họ không nhất thiết phải áp dụng các phương pháp hữu cơ hoặc nông nghiệp Biodynamic.</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t>10</a:t>
            </a:fld>
            <a:endParaRPr lang="en-US"/>
          </a:p>
        </p:txBody>
      </p:sp>
    </p:spTree>
    <p:extLst>
      <p:ext uri="{BB962C8B-B14F-4D97-AF65-F5344CB8AC3E}">
        <p14:creationId xmlns:p14="http://schemas.microsoft.com/office/powerpoint/2010/main" val="38242186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Cần có các chiến lược nhằm giảm thiểu tác động của đợt nắng nóng, hạn hán, nguy cơ hỏa hoạn gia tăng và độ mặn của đất đối với đặc điểm sinh sinh lý của cây nho cũng như chất lượng nho và chất lượng rượu vang trong công tác quản lý vườn nho.</a:t>
            </a:r>
          </a:p>
        </p:txBody>
      </p:sp>
      <p:sp>
        <p:nvSpPr>
          <p:cNvPr id="4" name="Slide Number Placeholder 3"/>
          <p:cNvSpPr>
            <a:spLocks noGrp="1"/>
          </p:cNvSpPr>
          <p:nvPr>
            <p:ph type="sldNum" sz="quarter" idx="5"/>
          </p:nvPr>
        </p:nvSpPr>
        <p:spPr/>
        <p:txBody>
          <a:bodyPr/>
          <a:lstStyle/>
          <a:p>
            <a:fld id="{82ADBB41-C713-554C-B168-27F2727D68DB}" type="slidenum">
              <a:rPr lang="en-AU" smtClean="0"/>
              <a:t>11</a:t>
            </a:fld>
            <a:endParaRPr lang="en-AU"/>
          </a:p>
        </p:txBody>
      </p:sp>
    </p:spTree>
    <p:extLst>
      <p:ext uri="{BB962C8B-B14F-4D97-AF65-F5344CB8AC3E}">
        <p14:creationId xmlns:p14="http://schemas.microsoft.com/office/powerpoint/2010/main" val="24514155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10.svg"/><Relationship Id="rId4" Type="http://schemas.openxmlformats.org/officeDocument/2006/relationships/image" Target="../media/image9.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2"/>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386498954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73B555-FFF2-3587-36A2-FC1C7315AC1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AU"/>
          </a:p>
        </p:txBody>
      </p:sp>
      <p:sp>
        <p:nvSpPr>
          <p:cNvPr id="3" name="Subtitle 2">
            <a:extLst>
              <a:ext uri="{FF2B5EF4-FFF2-40B4-BE49-F238E27FC236}">
                <a16:creationId xmlns:a16="http://schemas.microsoft.com/office/drawing/2014/main" id="{32B67E76-A658-B3B2-F086-3AEE727BE6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AU"/>
          </a:p>
        </p:txBody>
      </p:sp>
      <p:sp>
        <p:nvSpPr>
          <p:cNvPr id="4" name="Date Placeholder 3">
            <a:extLst>
              <a:ext uri="{FF2B5EF4-FFF2-40B4-BE49-F238E27FC236}">
                <a16:creationId xmlns:a16="http://schemas.microsoft.com/office/drawing/2014/main" id="{39E2A402-2521-DDDD-7B99-281798E964FC}"/>
              </a:ext>
            </a:extLst>
          </p:cNvPr>
          <p:cNvSpPr>
            <a:spLocks noGrp="1"/>
          </p:cNvSpPr>
          <p:nvPr>
            <p:ph type="dt" sz="half" idx="10"/>
          </p:nvPr>
        </p:nvSpPr>
        <p:spPr/>
        <p:txBody>
          <a:bodyPr/>
          <a:lstStyle/>
          <a:p>
            <a:fld id="{FC28BF85-6CB1-9149-AC74-58E58203226E}" type="datetimeFigureOut">
              <a:rPr lang="en-AU" smtClean="0"/>
              <a:t>4/4/26</a:t>
            </a:fld>
            <a:endParaRPr lang="en-AU"/>
          </a:p>
        </p:txBody>
      </p:sp>
      <p:sp>
        <p:nvSpPr>
          <p:cNvPr id="5" name="Footer Placeholder 4">
            <a:extLst>
              <a:ext uri="{FF2B5EF4-FFF2-40B4-BE49-F238E27FC236}">
                <a16:creationId xmlns:a16="http://schemas.microsoft.com/office/drawing/2014/main" id="{508607A2-0663-C8FB-ADF6-1B78D6750DD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19DD9F5-7318-7754-06BF-44AFDB42D796}"/>
              </a:ext>
            </a:extLst>
          </p:cNvPr>
          <p:cNvSpPr>
            <a:spLocks noGrp="1"/>
          </p:cNvSpPr>
          <p:nvPr>
            <p:ph type="sldNum" sz="quarter" idx="12"/>
          </p:nvPr>
        </p:nvSpPr>
        <p:spPr/>
        <p:txBody>
          <a:bodyPr/>
          <a:lstStyle/>
          <a:p>
            <a:fld id="{E6A63BE5-C4CA-6B4C-BBF6-DF3259CA698D}" type="slidenum">
              <a:rPr lang="en-AU" smtClean="0"/>
              <a:t>‹#›</a:t>
            </a:fld>
            <a:endParaRPr lang="en-AU"/>
          </a:p>
        </p:txBody>
      </p:sp>
    </p:spTree>
    <p:extLst>
      <p:ext uri="{BB962C8B-B14F-4D97-AF65-F5344CB8AC3E}">
        <p14:creationId xmlns:p14="http://schemas.microsoft.com/office/powerpoint/2010/main" val="470486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a:lvl1pPr>
          </a:lstStyle>
          <a:p>
            <a:endParaRPr lang="en-US"/>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buNone/>
              <a:defRPr lang="en-GB" sz="5988" kern="1200" smtClean="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a:t>CLICK TO EDIT MASTER TEXT STYLE</a:t>
            </a:r>
          </a:p>
        </p:txBody>
      </p:sp>
    </p:spTree>
    <p:extLst>
      <p:ext uri="{BB962C8B-B14F-4D97-AF65-F5344CB8AC3E}">
        <p14:creationId xmlns:p14="http://schemas.microsoft.com/office/powerpoint/2010/main" val="78120246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388842"/>
            <a:ext cx="6169315" cy="6083199"/>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bg1"/>
                </a:solidFill>
              </a:defRPr>
            </a:lvl1pPr>
          </a:lstStyle>
          <a:p>
            <a:r>
              <a:rPr lang="en-US"/>
              <a:t>Click to edit Master title style</a:t>
            </a:r>
            <a:endParaRPr lang="en-AU"/>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p:nvPr>
        </p:nvSpPr>
        <p:spPr>
          <a:xfrm>
            <a:off x="6842725" y="976423"/>
            <a:ext cx="4105121" cy="5495616"/>
          </a:xfrm>
        </p:spPr>
        <p:txBody>
          <a:bodyPr/>
          <a:lstStyle>
            <a:lvl1pPr marL="0" indent="0">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4261492437"/>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0" y="0"/>
            <a:ext cx="12191998" cy="6858000"/>
          </a:xfrm>
          <a:solidFill>
            <a:schemeClr val="bg1">
              <a:lumMod val="85000"/>
            </a:schemeClr>
          </a:solidFill>
        </p:spPr>
        <p:txBody>
          <a:bodyPr anchor="ctr" anchorCtr="0"/>
          <a:lstStyle>
            <a:lvl1pPr marL="0" indent="0" algn="ctr">
              <a:buNone/>
              <a:defRPr/>
            </a:lvl1pPr>
          </a:lstStyle>
          <a:p>
            <a:endParaRPr lang="en-AU"/>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407988" y="1049203"/>
            <a:ext cx="6158452" cy="1325562"/>
          </a:xfrm>
        </p:spPr>
        <p:txBody>
          <a:bodyPr/>
          <a:lstStyle>
            <a:lvl1pPr>
              <a:defRPr>
                <a:solidFill>
                  <a:schemeClr val="bg1"/>
                </a:solidFill>
              </a:defRPr>
            </a:lvl1pPr>
          </a:lstStyle>
          <a:p>
            <a:r>
              <a:rPr lang="en-US"/>
              <a:t>Click to edit Master title style</a:t>
            </a:r>
            <a:endParaRPr lang="en-AU"/>
          </a:p>
        </p:txBody>
      </p:sp>
    </p:spTree>
    <p:extLst>
      <p:ext uri="{BB962C8B-B14F-4D97-AF65-F5344CB8AC3E}">
        <p14:creationId xmlns:p14="http://schemas.microsoft.com/office/powerpoint/2010/main" val="2764517693"/>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Variety bottle sho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30449-9143-B10F-BFA0-6C6293E0B48B}"/>
              </a:ext>
            </a:extLst>
          </p:cNvPr>
          <p:cNvSpPr>
            <a:spLocks noGrp="1"/>
          </p:cNvSpPr>
          <p:nvPr>
            <p:ph type="title"/>
          </p:nvPr>
        </p:nvSpPr>
        <p:spPr>
          <a:xfrm>
            <a:off x="410407" y="365126"/>
            <a:ext cx="11283754" cy="1325562"/>
          </a:xfrm>
        </p:spPr>
        <p:txBody>
          <a:bodyPr/>
          <a:lstStyle>
            <a:lvl1pPr>
              <a:defRPr>
                <a:solidFill>
                  <a:schemeClr val="accent1"/>
                </a:solidFill>
              </a:defRPr>
            </a:lvl1pPr>
          </a:lstStyle>
          <a:p>
            <a:r>
              <a:rPr lang="en-GB"/>
              <a:t>Click to edit Master title style</a:t>
            </a:r>
            <a:endParaRPr lang="en-US"/>
          </a:p>
        </p:txBody>
      </p:sp>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4734560" y="1406522"/>
            <a:ext cx="2600959" cy="5086352"/>
          </a:xfrm>
        </p:spPr>
        <p:txBody>
          <a:bodyPr/>
          <a:lstStyle>
            <a:lvl1pPr marL="0" indent="0">
              <a:buNone/>
              <a:defRPr/>
            </a:lvl1pPr>
          </a:lstStyle>
          <a:p>
            <a:endParaRPr lang="en-US"/>
          </a:p>
        </p:txBody>
      </p:sp>
      <p:sp>
        <p:nvSpPr>
          <p:cNvPr id="9" name="Text Placeholder 8">
            <a:extLst>
              <a:ext uri="{FF2B5EF4-FFF2-40B4-BE49-F238E27FC236}">
                <a16:creationId xmlns:a16="http://schemas.microsoft.com/office/drawing/2014/main" id="{297C19B2-AD58-215B-7531-13B15E064D2E}"/>
              </a:ext>
            </a:extLst>
          </p:cNvPr>
          <p:cNvSpPr>
            <a:spLocks noGrp="1"/>
          </p:cNvSpPr>
          <p:nvPr>
            <p:ph type="body" sz="quarter" idx="14"/>
          </p:nvPr>
        </p:nvSpPr>
        <p:spPr>
          <a:xfrm>
            <a:off x="1127125" y="2306638"/>
            <a:ext cx="3109913" cy="3413125"/>
          </a:xfrm>
        </p:spPr>
        <p:txBody>
          <a:bodyPr/>
          <a:lstStyle>
            <a:lvl1pPr marL="0" indent="0">
              <a:buNone/>
              <a:defRPr/>
            </a:lvl1pPr>
            <a:lvl2pPr marL="163305" indent="0">
              <a:buNone/>
              <a:defRPr/>
            </a:lvl2pPr>
            <a:lvl3pPr marL="326609" indent="0">
              <a:buNone/>
              <a:defRPr/>
            </a:lvl3pPr>
            <a:lvl4pPr marL="489914" indent="0">
              <a:buNone/>
              <a:defRPr/>
            </a:lvl4pPr>
            <a:lvl5pPr marL="653219" indent="0">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8">
            <a:extLst>
              <a:ext uri="{FF2B5EF4-FFF2-40B4-BE49-F238E27FC236}">
                <a16:creationId xmlns:a16="http://schemas.microsoft.com/office/drawing/2014/main" id="{D288D79D-D8A6-7D77-A6B4-ACC75B00C486}"/>
              </a:ext>
            </a:extLst>
          </p:cNvPr>
          <p:cNvSpPr>
            <a:spLocks noGrp="1"/>
          </p:cNvSpPr>
          <p:nvPr>
            <p:ph type="body" sz="quarter" idx="15"/>
          </p:nvPr>
        </p:nvSpPr>
        <p:spPr>
          <a:xfrm>
            <a:off x="7802245" y="2306638"/>
            <a:ext cx="3109913" cy="3413125"/>
          </a:xfrm>
        </p:spPr>
        <p:txBody>
          <a:bodyPr/>
          <a:lstStyle>
            <a:lvl1pPr marL="0" indent="0">
              <a:buFontTx/>
              <a:buNone/>
              <a:defRPr/>
            </a:lvl1pPr>
            <a:lvl2pPr marL="163305" indent="0">
              <a:buFontTx/>
              <a:buNone/>
              <a:defRPr/>
            </a:lvl2pPr>
            <a:lvl3pPr marL="326609" indent="0">
              <a:buFontTx/>
              <a:buNone/>
              <a:defRPr/>
            </a:lvl3pPr>
            <a:lvl4pPr marL="489914" indent="0">
              <a:buFontTx/>
              <a:buNone/>
              <a:defRPr/>
            </a:lvl4pPr>
            <a:lvl5pPr marL="653219"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84586565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a:solidFill>
                  <a:schemeClr val="bg2"/>
                </a:solidFill>
                <a:latin typeface="Inter Display" panose="02000503000000020004" pitchFamily="2" charset="0"/>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en-AU"/>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Tree>
    <p:extLst>
      <p:ext uri="{BB962C8B-B14F-4D97-AF65-F5344CB8AC3E}">
        <p14:creationId xmlns:p14="http://schemas.microsoft.com/office/powerpoint/2010/main" val="86238518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2" y="909503"/>
            <a:ext cx="6158452" cy="1325562"/>
          </a:xfrm>
        </p:spPr>
        <p:txBody>
          <a:bodyPr/>
          <a:lstStyle>
            <a:lvl1pPr>
              <a:defRPr>
                <a:solidFill>
                  <a:schemeClr val="accent1"/>
                </a:solidFill>
              </a:defRPr>
            </a:lvl1pPr>
          </a:lstStyle>
          <a:p>
            <a:r>
              <a:rPr lang="en-US"/>
              <a:t>Click to edit Master title style</a:t>
            </a:r>
            <a:endParaRPr lang="en-AU"/>
          </a:p>
        </p:txBody>
      </p:sp>
      <p:sp>
        <p:nvSpPr>
          <p:cNvPr id="5" name="Text Placeholder 4">
            <a:extLst>
              <a:ext uri="{FF2B5EF4-FFF2-40B4-BE49-F238E27FC236}">
                <a16:creationId xmlns:a16="http://schemas.microsoft.com/office/drawing/2014/main" id="{9A7D96D8-D0DE-455F-8473-3B88D86D1600}"/>
              </a:ext>
            </a:extLst>
          </p:cNvPr>
          <p:cNvSpPr>
            <a:spLocks noGrp="1"/>
          </p:cNvSpPr>
          <p:nvPr>
            <p:ph type="body" sz="quarter" idx="10"/>
          </p:nvPr>
        </p:nvSpPr>
        <p:spPr>
          <a:xfrm>
            <a:off x="6842725" y="976423"/>
            <a:ext cx="4105121" cy="5495616"/>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392575691"/>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43F944C6-6AE1-9AF4-451B-08D094D1A38B}"/>
              </a:ext>
            </a:extLst>
          </p:cNvPr>
          <p:cNvSpPr>
            <a:spLocks noGrp="1"/>
          </p:cNvSpPr>
          <p:nvPr>
            <p:ph type="title"/>
          </p:nvPr>
        </p:nvSpPr>
        <p:spPr>
          <a:xfrm>
            <a:off x="1635760" y="3780025"/>
            <a:ext cx="4105121" cy="1325562"/>
          </a:xfrm>
        </p:spPr>
        <p:txBody>
          <a:bodyPr/>
          <a:lstStyle>
            <a:lvl1pPr>
              <a:defRPr sz="2400">
                <a:solidFill>
                  <a:schemeClr val="accent1"/>
                </a:solidFill>
              </a:defRPr>
            </a:lvl1pPr>
          </a:lstStyle>
          <a:p>
            <a:r>
              <a:rPr lang="en-US"/>
              <a:t>Click to edit Master title style</a:t>
            </a:r>
            <a:endParaRPr lang="en-AU"/>
          </a:p>
        </p:txBody>
      </p:sp>
      <p:sp>
        <p:nvSpPr>
          <p:cNvPr id="6" name="Text Placeholder 4">
            <a:extLst>
              <a:ext uri="{FF2B5EF4-FFF2-40B4-BE49-F238E27FC236}">
                <a16:creationId xmlns:a16="http://schemas.microsoft.com/office/drawing/2014/main" id="{F0E45908-0F8D-56C9-5500-3F35A651C8A9}"/>
              </a:ext>
            </a:extLst>
          </p:cNvPr>
          <p:cNvSpPr>
            <a:spLocks noGrp="1"/>
          </p:cNvSpPr>
          <p:nvPr>
            <p:ph type="body" sz="quarter" idx="10"/>
          </p:nvPr>
        </p:nvSpPr>
        <p:spPr>
          <a:xfrm>
            <a:off x="1635760" y="4442806"/>
            <a:ext cx="4105121" cy="1461301"/>
          </a:xfrm>
        </p:spPr>
        <p:txBody>
          <a:bodyPr/>
          <a:lstStyle>
            <a:lvl1pPr marL="0" indent="0">
              <a:buClr>
                <a:schemeClr val="accent1"/>
              </a:buClr>
              <a:buNone/>
              <a:defRPr/>
            </a:lvl1pPr>
            <a:lvl2pPr marL="163304" indent="0">
              <a:buNone/>
              <a:defRPr/>
            </a:lvl2pPr>
            <a:lvl3pPr marL="326609" indent="0">
              <a:buNone/>
              <a:defRPr/>
            </a:lvl3pPr>
            <a:lvl4pPr marL="489913" indent="0">
              <a:buNone/>
              <a:defRPr/>
            </a:lvl4pPr>
            <a:lvl5pPr marL="653218" indent="0">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EB4AC40A-15C3-618A-87BF-95DE760CCE3E}"/>
              </a:ext>
            </a:extLst>
          </p:cNvPr>
          <p:cNvSpPr/>
          <p:nvPr userDrawn="1"/>
        </p:nvSpPr>
        <p:spPr>
          <a:xfrm>
            <a:off x="5564773"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AF6F7BB9-9DEF-7131-D02D-4E4EE44CC42D}"/>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407988" y="0"/>
            <a:ext cx="3943350" cy="2800350"/>
          </a:xfrm>
        </p:spPr>
        <p:txBody>
          <a:bodyPr/>
          <a:lstStyle>
            <a:lvl1pPr marL="0" indent="0">
              <a:buFont typeface="Arial" panose="020B0604020202020204" pitchFamily="34" charset="0"/>
              <a:buNone/>
              <a:defRPr/>
            </a:lvl1pPr>
          </a:lstStyle>
          <a:p>
            <a:endParaRPr lang="en-US"/>
          </a:p>
        </p:txBody>
      </p:sp>
    </p:spTree>
    <p:extLst>
      <p:ext uri="{BB962C8B-B14F-4D97-AF65-F5344CB8AC3E}">
        <p14:creationId xmlns:p14="http://schemas.microsoft.com/office/powerpoint/2010/main" val="134068069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839409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410406" y="365126"/>
            <a:ext cx="11371189" cy="1325562"/>
          </a:xfrm>
          <a:prstGeom prst="rect">
            <a:avLst/>
          </a:prstGeom>
        </p:spPr>
        <p:txBody>
          <a:bodyPr vert="horz" lIns="0" tIns="0" rIns="0" bIns="0" rtlCol="0" anchor="t" anchorCtr="0">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410406" y="1825625"/>
            <a:ext cx="11371189" cy="4351338"/>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42169B3B-8761-4204-AA5A-11BC84B55C93}" type="datetimeFigureOut">
              <a:rPr lang="en-AU" smtClean="0"/>
              <a:t>4/4/26</a:t>
            </a:fld>
            <a:endParaRPr lang="en-AU"/>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endParaRPr lang="en-AU"/>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stStyle>
          <a:p>
            <a:fld id="{E6316B6A-336A-44FF-82DA-A4D1594FA055}" type="slidenum">
              <a:rPr lang="en-AU" smtClean="0"/>
              <a:t>‹#›</a:t>
            </a:fld>
            <a:endParaRPr lang="en-AU"/>
          </a:p>
        </p:txBody>
      </p:sp>
    </p:spTree>
    <p:extLst>
      <p:ext uri="{BB962C8B-B14F-4D97-AF65-F5344CB8AC3E}">
        <p14:creationId xmlns:p14="http://schemas.microsoft.com/office/powerpoint/2010/main" val="5808666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p15:clr>
            <a:srgbClr val="F26B43"/>
          </p15:clr>
        </p15:guide>
        <p15:guide id="2" pos="25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sv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2.xml"/><Relationship Id="rId1" Type="http://schemas.openxmlformats.org/officeDocument/2006/relationships/slideLayout" Target="../slideLayouts/slideLayout9.xml"/><Relationship Id="rId4" Type="http://schemas.openxmlformats.org/officeDocument/2006/relationships/image" Target="../media/image38.jpeg"/></Relationships>
</file>

<file path=ppt/slides/_rels/slide1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jpeg"/><Relationship Id="rId1" Type="http://schemas.openxmlformats.org/officeDocument/2006/relationships/slideLayout" Target="../slideLayouts/slideLayout8.xml"/><Relationship Id="rId4" Type="http://schemas.openxmlformats.org/officeDocument/2006/relationships/image" Target="../media/image55.sv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8" Type="http://schemas.openxmlformats.org/officeDocument/2006/relationships/image" Target="../media/image28.jpeg"/><Relationship Id="rId13" Type="http://schemas.openxmlformats.org/officeDocument/2006/relationships/image" Target="../media/image33.jpeg"/><Relationship Id="rId3" Type="http://schemas.openxmlformats.org/officeDocument/2006/relationships/image" Target="../media/image23.jpeg"/><Relationship Id="rId7" Type="http://schemas.openxmlformats.org/officeDocument/2006/relationships/image" Target="../media/image27.jpeg"/><Relationship Id="rId12" Type="http://schemas.openxmlformats.org/officeDocument/2006/relationships/image" Target="../media/image32.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6.jpeg"/><Relationship Id="rId11" Type="http://schemas.openxmlformats.org/officeDocument/2006/relationships/image" Target="../media/image31.jpeg"/><Relationship Id="rId5" Type="http://schemas.openxmlformats.org/officeDocument/2006/relationships/image" Target="../media/image25.jpeg"/><Relationship Id="rId10" Type="http://schemas.openxmlformats.org/officeDocument/2006/relationships/image" Target="../media/image30.jpeg"/><Relationship Id="rId4" Type="http://schemas.openxmlformats.org/officeDocument/2006/relationships/image" Target="../media/image24.jpeg"/><Relationship Id="rId9" Type="http://schemas.openxmlformats.org/officeDocument/2006/relationships/image" Target="../media/image29.jpeg"/><Relationship Id="rId14" Type="http://schemas.openxmlformats.org/officeDocument/2006/relationships/image" Target="../media/image3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hand touching a pile of animal horns&#10;&#10;Description automatically generated">
            <a:extLst>
              <a:ext uri="{FF2B5EF4-FFF2-40B4-BE49-F238E27FC236}">
                <a16:creationId xmlns:a16="http://schemas.microsoft.com/office/drawing/2014/main" id="{C8A8EAFC-0C41-689B-5550-86260EABC145}"/>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t="20714" b="20714"/>
          <a:stretch>
            <a:fillRect/>
          </a:stretch>
        </p:blipFill>
        <p:spPr>
          <a:xfrm>
            <a:off x="667778" y="2595220"/>
            <a:ext cx="10975975" cy="4284662"/>
          </a:xfrm>
        </p:spPr>
      </p:pic>
      <p:sp>
        <p:nvSpPr>
          <p:cNvPr id="4" name="Text Placeholder 3">
            <a:extLst>
              <a:ext uri="{FF2B5EF4-FFF2-40B4-BE49-F238E27FC236}">
                <a16:creationId xmlns:a16="http://schemas.microsoft.com/office/drawing/2014/main" id="{96EDD572-AFA9-AB74-C121-2B5600C9FD3F}"/>
              </a:ext>
            </a:extLst>
          </p:cNvPr>
          <p:cNvSpPr>
            <a:spLocks noGrp="1"/>
          </p:cNvSpPr>
          <p:nvPr>
            <p:ph type="body" sz="quarter" idx="10"/>
          </p:nvPr>
        </p:nvSpPr>
        <p:spPr>
          <a:xfrm>
            <a:off x="658368" y="1644575"/>
            <a:ext cx="11616714" cy="1466800"/>
          </a:xfrm>
        </p:spPr>
        <p:txBody>
          <a:bodyPr vert="horz" lIns="0" tIns="0" rIns="0" bIns="0" rtlCol="0" anchor="t">
            <a:noAutofit/>
          </a:bodyPr>
          <a:lstStyle/>
          <a:p>
            <a:r>
              <a:rPr lang="vi-VN" sz="4400" dirty="0">
                <a:latin typeface="Arial"/>
                <a:ea typeface="Inter Display"/>
                <a:cs typeface="Inter Display"/>
              </a:rPr>
              <a:t>RƯỢU VANG HỮU CƠ VÀ BIODYNAMIC  </a:t>
            </a:r>
          </a:p>
        </p:txBody>
      </p:sp>
      <p:sp>
        <p:nvSpPr>
          <p:cNvPr id="10" name="Freeform 9">
            <a:extLst>
              <a:ext uri="{FF2B5EF4-FFF2-40B4-BE49-F238E27FC236}">
                <a16:creationId xmlns:a16="http://schemas.microsoft.com/office/drawing/2014/main" id="{B4F5A2EB-3909-F7EB-D206-6CF1583B1EA6}"/>
              </a:ext>
            </a:extLst>
          </p:cNvPr>
          <p:cNvSpPr/>
          <p:nvPr/>
        </p:nvSpPr>
        <p:spPr>
          <a:xfrm>
            <a:off x="-50449" y="5839548"/>
            <a:ext cx="12334941" cy="1049982"/>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11" name="Graphic 10">
            <a:extLst>
              <a:ext uri="{FF2B5EF4-FFF2-40B4-BE49-F238E27FC236}">
                <a16:creationId xmlns:a16="http://schemas.microsoft.com/office/drawing/2014/main" id="{0779F050-580F-550B-13AC-CE9FE9BFA8EE}"/>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07067846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Placeholder 5">
            <a:extLst>
              <a:ext uri="{FF2B5EF4-FFF2-40B4-BE49-F238E27FC236}">
                <a16:creationId xmlns:a16="http://schemas.microsoft.com/office/drawing/2014/main" id="{724AEE73-9A45-102D-E8DB-E877607D734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object 4">
            <a:extLst>
              <a:ext uri="{FF2B5EF4-FFF2-40B4-BE49-F238E27FC236}">
                <a16:creationId xmlns:a16="http://schemas.microsoft.com/office/drawing/2014/main" id="{F957CE4E-9A85-CBC6-5832-196E9C9C7129}"/>
              </a:ext>
            </a:extLst>
          </p:cNvPr>
          <p:cNvSpPr txBox="1"/>
          <p:nvPr/>
        </p:nvSpPr>
        <p:spPr>
          <a:xfrm>
            <a:off x="407988" y="368300"/>
            <a:ext cx="11081647" cy="5734317"/>
          </a:xfrm>
          <a:prstGeom prst="rect">
            <a:avLst/>
          </a:prstGeom>
        </p:spPr>
        <p:txBody>
          <a:bodyPr vert="horz" wrap="square" lIns="0" tIns="11521" rIns="0" bIns="0" rtlCol="0" anchor="t">
            <a:noAutofit/>
          </a:bodyPr>
          <a:lstStyle/>
          <a:p>
            <a:pPr defTabSz="914453">
              <a:lnSpc>
                <a:spcPct val="80000"/>
              </a:lnSpc>
              <a:defRPr/>
            </a:pPr>
            <a:r>
              <a:rPr lang="vi-VN" sz="5000" cap="all" dirty="0">
                <a:solidFill>
                  <a:schemeClr val="accent2"/>
                </a:solidFill>
                <a:uFill>
                  <a:solidFill>
                    <a:srgbClr val="F40000"/>
                  </a:solidFill>
                </a:uFill>
                <a:latin typeface="Arial"/>
                <a:ea typeface="Inter Display"/>
                <a:cs typeface="Inter Display"/>
              </a:rPr>
              <a:t>CÁC ĐIỂM KHÁC CẦN CÂN NHẮC</a:t>
            </a:r>
          </a:p>
          <a:p>
            <a:pPr defTabSz="914453">
              <a:lnSpc>
                <a:spcPct val="80000"/>
              </a:lnSpc>
              <a:defRPr/>
            </a:pPr>
            <a:r>
              <a:rPr lang="vi-VN" sz="5000" cap="all" dirty="0">
                <a:solidFill>
                  <a:schemeClr val="accent2"/>
                </a:solidFill>
                <a:uFill>
                  <a:solidFill>
                    <a:srgbClr val="F40000"/>
                  </a:solidFill>
                </a:uFill>
                <a:latin typeface="Arial"/>
                <a:ea typeface="Inter Display"/>
                <a:cs typeface="Inter Display"/>
              </a:rPr>
              <a:t>VỀ MÔI TRƯỜNG </a:t>
            </a:r>
          </a:p>
          <a:p>
            <a:pPr defTabSz="914453">
              <a:lnSpc>
                <a:spcPct val="80000"/>
              </a:lnSpc>
              <a:defRPr/>
            </a:pPr>
            <a:r>
              <a:rPr lang="vi-VN" sz="5000" cap="all" dirty="0">
                <a:solidFill>
                  <a:schemeClr val="accent1"/>
                </a:solidFill>
                <a:uFill>
                  <a:solidFill>
                    <a:srgbClr val="F40000"/>
                  </a:solidFill>
                </a:uFill>
                <a:latin typeface="Arial"/>
                <a:ea typeface="Inter Display"/>
                <a:cs typeface="Inter Display"/>
              </a:rPr>
              <a:t>ĐỐI VỚI VƯỜN NHO VÀ NHÀ RƯỢU</a:t>
            </a:r>
          </a:p>
        </p:txBody>
      </p:sp>
    </p:spTree>
    <p:extLst>
      <p:ext uri="{BB962C8B-B14F-4D97-AF65-F5344CB8AC3E}">
        <p14:creationId xmlns:p14="http://schemas.microsoft.com/office/powerpoint/2010/main" val="2233483155"/>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5" r="16195"/>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842724" y="909503"/>
            <a:ext cx="4707592" cy="1325562"/>
          </a:xfrm>
        </p:spPr>
        <p:txBody>
          <a:bodyPr anchor="t">
            <a:noAutofit/>
          </a:bodyPr>
          <a:lstStyle/>
          <a:p>
            <a:r>
              <a:rPr lang="vi-VN" sz="4200" dirty="0">
                <a:solidFill>
                  <a:schemeClr val="accent2"/>
                </a:solidFill>
                <a:latin typeface="Arial" panose="020B0504020202020204" pitchFamily="34" charset="77"/>
              </a:rPr>
              <a:t>THÍCH ỨNG VỚI KHÍ HẬU VÀ </a:t>
            </a:r>
            <a:br>
              <a:rPr lang="en-US" sz="4200" dirty="0">
                <a:solidFill>
                  <a:schemeClr val="accent2"/>
                </a:solidFill>
                <a:latin typeface="Arial" panose="020B0504020202020204" pitchFamily="34" charset="77"/>
              </a:rPr>
            </a:br>
            <a:r>
              <a:rPr lang="vi-VN" sz="4200" dirty="0">
                <a:solidFill>
                  <a:schemeClr val="accent3"/>
                </a:solidFill>
                <a:latin typeface="Arial" panose="020B0504020202020204" pitchFamily="34" charset="77"/>
              </a:rPr>
              <a:t>BIẾN ĐỔI KHÍ HẬU</a:t>
            </a:r>
            <a:br>
              <a:rPr lang="vi-VN" sz="4200" dirty="0">
                <a:solidFill>
                  <a:schemeClr val="accent2"/>
                </a:solidFill>
                <a:latin typeface="Arial" panose="020B0504020202020204" pitchFamily="34" charset="77"/>
              </a:rPr>
            </a:br>
            <a:endParaRPr lang="vi-VN" sz="4200" dirty="0">
              <a:solidFill>
                <a:schemeClr val="accent2"/>
              </a:solidFill>
              <a:latin typeface="Arial"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42725" y="2922224"/>
            <a:ext cx="4420161" cy="5495616"/>
          </a:xfrm>
        </p:spPr>
        <p:txBody>
          <a:bodyPr vert="horz" lIns="0" tIns="0" rIns="0" bIns="0" rtlCol="0" anchor="t">
            <a:normAutofit/>
          </a:bodyPr>
          <a:lstStyle/>
          <a:p>
            <a:pPr marL="285750" indent="-285750">
              <a:buClr>
                <a:schemeClr val="accent3"/>
              </a:buClr>
              <a:buFont typeface="Arial" panose="020B0604020202020204" pitchFamily="34" charset="0"/>
              <a:buChar char="•"/>
            </a:pPr>
            <a:r>
              <a:rPr lang="vi-VN" sz="1600" dirty="0">
                <a:latin typeface="Arial"/>
                <a:ea typeface="Inter Display"/>
                <a:cs typeface="Inter Display"/>
              </a:rPr>
              <a:t>Nâng cao hiệu quả tưới tiêu</a:t>
            </a:r>
          </a:p>
          <a:p>
            <a:pPr marL="285750" indent="-285750">
              <a:buClr>
                <a:schemeClr val="accent3"/>
              </a:buClr>
              <a:buFont typeface="Arial" panose="020B0604020202020204" pitchFamily="34" charset="0"/>
              <a:buChar char="•"/>
            </a:pPr>
            <a:r>
              <a:rPr lang="vi-VN" sz="1600" dirty="0">
                <a:latin typeface="Arial"/>
                <a:ea typeface="Inter Display"/>
                <a:cs typeface="Inter Display"/>
              </a:rPr>
              <a:t>Điều chỉnh phương pháp tưới tiêu để ứng phó với các đợt nắng nóng và sương giá</a:t>
            </a:r>
          </a:p>
          <a:p>
            <a:pPr marL="285750" indent="-285750">
              <a:buClr>
                <a:schemeClr val="accent3"/>
              </a:buClr>
              <a:buFont typeface="Arial" panose="020B0604020202020204" pitchFamily="34" charset="0"/>
              <a:buChar char="•"/>
            </a:pPr>
            <a:r>
              <a:rPr lang="vi-VN" sz="1600" dirty="0">
                <a:latin typeface="Arial"/>
                <a:ea typeface="Inter Display"/>
                <a:cs typeface="Inter Display"/>
              </a:rPr>
              <a:t>Duy trì độ ẩm của đất</a:t>
            </a:r>
          </a:p>
          <a:p>
            <a:pPr marL="285750" indent="-285750">
              <a:buClr>
                <a:schemeClr val="accent3"/>
              </a:buClr>
              <a:buFont typeface="Arial" panose="020B0604020202020204" pitchFamily="34" charset="0"/>
              <a:buChar char="•"/>
            </a:pPr>
            <a:r>
              <a:rPr lang="vi-VN" sz="1600" dirty="0">
                <a:latin typeface="Arial"/>
                <a:ea typeface="Inter Display"/>
                <a:cs typeface="Inter Display"/>
              </a:rPr>
              <a:t>Sử dụng các giống nho thay thế, gốc ghép, hoặc cả hai</a:t>
            </a:r>
          </a:p>
          <a:p>
            <a:pPr marL="285750" indent="-285750">
              <a:buClr>
                <a:schemeClr val="accent3"/>
              </a:buClr>
              <a:buFont typeface="Arial" panose="020B0604020202020204" pitchFamily="34" charset="0"/>
              <a:buChar char="•"/>
            </a:pPr>
            <a:r>
              <a:rPr lang="vi-VN" sz="1600" dirty="0">
                <a:latin typeface="Arial"/>
                <a:ea typeface="Inter Display"/>
                <a:cs typeface="Inter Display"/>
              </a:rPr>
              <a:t>Thay đổi các phương pháp tỉa cành, quản trị tán lá</a:t>
            </a:r>
            <a:endParaRPr lang="vi-VN" sz="1600" dirty="0">
              <a:latin typeface="Arial" panose="020B0504020202020204" pitchFamily="34" charset="77"/>
            </a:endParaRPr>
          </a:p>
          <a:p>
            <a:pPr marL="285750" indent="-285750">
              <a:buClr>
                <a:schemeClr val="accent3"/>
              </a:buClr>
              <a:buFont typeface="Arial" panose="020B0604020202020204" pitchFamily="34" charset="0"/>
              <a:buChar char="•"/>
            </a:pPr>
            <a:r>
              <a:rPr lang="vi-VN" sz="1600" dirty="0">
                <a:latin typeface="Arial"/>
                <a:ea typeface="Inter Display"/>
                <a:cs typeface="Inter Display"/>
              </a:rPr>
              <a:t>Canh tác vườn nho mới tại các vùng có khí hậu mát mẻ hơn, tìm nguồn cung cấp nho từ vùng có khí hậu mát mẻ hơn, hoặc kết hợp cả hai</a:t>
            </a:r>
          </a:p>
          <a:p>
            <a:pPr marL="285750" indent="-285750">
              <a:buClr>
                <a:schemeClr val="accent3"/>
              </a:buClr>
              <a:buFont typeface="Arial" panose="020B0604020202020204" pitchFamily="34" charset="0"/>
              <a:buChar char="•"/>
            </a:pPr>
            <a:r>
              <a:rPr lang="vi-VN" sz="1600" dirty="0">
                <a:latin typeface="Arial"/>
                <a:ea typeface="Inter Display"/>
                <a:cs typeface="Inter Display"/>
              </a:rPr>
              <a:t>Lùi thời điểm cắt tỉa để điều chỉnh thời điểm thu hoạch</a:t>
            </a:r>
          </a:p>
        </p:txBody>
      </p:sp>
    </p:spTree>
    <p:extLst>
      <p:ext uri="{BB962C8B-B14F-4D97-AF65-F5344CB8AC3E}">
        <p14:creationId xmlns:p14="http://schemas.microsoft.com/office/powerpoint/2010/main" val="293651818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43" r="16143"/>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842725" y="588661"/>
            <a:ext cx="4386749" cy="1325562"/>
          </a:xfrm>
        </p:spPr>
        <p:txBody>
          <a:bodyPr anchor="t">
            <a:noAutofit/>
          </a:bodyPr>
          <a:lstStyle/>
          <a:p>
            <a:r>
              <a:rPr lang="vi-VN" sz="4400" dirty="0">
                <a:solidFill>
                  <a:schemeClr val="accent4"/>
                </a:solidFill>
                <a:latin typeface="Arial" panose="020B0504020202020204" pitchFamily="34" charset="77"/>
              </a:rPr>
              <a:t>TRUNG HÒA CARBON </a:t>
            </a:r>
            <a:br>
              <a:rPr lang="vi-VN" sz="4400" dirty="0">
                <a:solidFill>
                  <a:schemeClr val="accent5"/>
                </a:solidFill>
                <a:latin typeface="Arial" panose="020B0504020202020204" pitchFamily="34" charset="77"/>
              </a:rPr>
            </a:br>
            <a:r>
              <a:rPr lang="vi-VN" sz="4400" dirty="0">
                <a:solidFill>
                  <a:schemeClr val="accent5"/>
                </a:solidFill>
                <a:latin typeface="Arial" panose="020B0504020202020204" pitchFamily="34" charset="77"/>
              </a:rPr>
              <a:t>VÀ HIỆU QUẢ SỬ DỤNG NĂNG LƯỢNG</a:t>
            </a:r>
            <a:br>
              <a:rPr lang="vi-VN" sz="4400" dirty="0">
                <a:solidFill>
                  <a:schemeClr val="accent5"/>
                </a:solidFill>
                <a:latin typeface="Arial" panose="020B0504020202020204" pitchFamily="34" charset="77"/>
              </a:rPr>
            </a:br>
            <a:endParaRPr lang="vi-VN" sz="4400" dirty="0">
              <a:solidFill>
                <a:schemeClr val="accent5"/>
              </a:solidFill>
              <a:latin typeface="Arial"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42725" y="3429000"/>
            <a:ext cx="4625834" cy="5495616"/>
          </a:xfrm>
        </p:spPr>
        <p:txBody>
          <a:bodyPr vert="horz" lIns="0" tIns="0" rIns="0" bIns="0" rtlCol="0" anchor="t">
            <a:normAutofit/>
          </a:bodyPr>
          <a:lstStyle/>
          <a:p>
            <a:pPr marL="285750" indent="-285750">
              <a:buClr>
                <a:schemeClr val="accent5"/>
              </a:buClr>
              <a:buFont typeface="Arial" panose="020B0604020202020204" pitchFamily="34" charset="0"/>
              <a:buChar char="•"/>
            </a:pPr>
            <a:r>
              <a:rPr lang="vi-VN" sz="1600" dirty="0">
                <a:solidFill>
                  <a:schemeClr val="bg1"/>
                </a:solidFill>
                <a:latin typeface="Arial"/>
                <a:ea typeface="Inter Display"/>
                <a:cs typeface="Inter Display"/>
              </a:rPr>
              <a:t>Giảm tiêu thụ nhiên liệu (ví dụ: hạn chế sử dụng máy cày và các loại máy móc khác), thay đổi thảm cỏ trồng giữa các luống nho để giảm nhu cầu cắt cỏ</a:t>
            </a:r>
          </a:p>
          <a:p>
            <a:pPr marL="285750" indent="-285750">
              <a:buClr>
                <a:schemeClr val="accent5"/>
              </a:buClr>
              <a:buFont typeface="Arial" panose="020B0604020202020204" pitchFamily="34" charset="0"/>
              <a:buChar char="•"/>
            </a:pPr>
            <a:r>
              <a:rPr lang="vi-VN" sz="1600" dirty="0">
                <a:solidFill>
                  <a:schemeClr val="bg1"/>
                </a:solidFill>
                <a:latin typeface="Arial"/>
                <a:ea typeface="Inter Display"/>
                <a:cs typeface="Inter Display"/>
              </a:rPr>
              <a:t>Hạn chế sử dụng hệ thống làm lạnh trong quy trình sản xuất rượu vang và áp dụng các phương pháp sưởi ấm tiết kiệm năng lượng hơn</a:t>
            </a:r>
          </a:p>
          <a:p>
            <a:pPr marL="285750" indent="-285750">
              <a:buClr>
                <a:schemeClr val="accent5"/>
              </a:buClr>
              <a:buFont typeface="Arial" panose="020B0604020202020204" pitchFamily="34" charset="0"/>
              <a:buChar char="•"/>
            </a:pPr>
            <a:r>
              <a:rPr lang="vi-VN" sz="1600" dirty="0">
                <a:solidFill>
                  <a:schemeClr val="bg1"/>
                </a:solidFill>
                <a:latin typeface="Arial"/>
                <a:ea typeface="Inter Display"/>
                <a:cs typeface="Inter Display"/>
              </a:rPr>
              <a:t>Chuyển sang sử dụng chai rượu nhẹ hơn (giảm phát thải </a:t>
            </a:r>
            <a:r>
              <a:rPr lang="vi-VN" sz="1600" dirty="0" err="1">
                <a:solidFill>
                  <a:schemeClr val="bg1"/>
                </a:solidFill>
                <a:latin typeface="Arial"/>
                <a:ea typeface="Inter Display"/>
                <a:cs typeface="Inter Display"/>
              </a:rPr>
              <a:t>carbon</a:t>
            </a:r>
            <a:r>
              <a:rPr lang="vi-VN" sz="1600" dirty="0">
                <a:solidFill>
                  <a:schemeClr val="bg1"/>
                </a:solidFill>
                <a:latin typeface="Arial"/>
                <a:ea typeface="Inter Display"/>
                <a:cs typeface="Inter Display"/>
              </a:rPr>
              <a:t> và tiết kiệm nhiên liệu vận chuyển)</a:t>
            </a:r>
          </a:p>
          <a:p>
            <a:pPr marL="285750" indent="-285750">
              <a:buClr>
                <a:schemeClr val="accent5"/>
              </a:buClr>
              <a:buFont typeface="Arial" panose="020B0604020202020204" pitchFamily="34" charset="0"/>
              <a:buChar char="•"/>
            </a:pPr>
            <a:r>
              <a:rPr lang="vi-VN" sz="1600" dirty="0">
                <a:solidFill>
                  <a:schemeClr val="bg1"/>
                </a:solidFill>
                <a:latin typeface="Arial"/>
                <a:ea typeface="Inter Display"/>
                <a:cs typeface="Inter Display"/>
              </a:rPr>
              <a:t>Lắp đặt các tấm pin năng lượng mặt trời</a:t>
            </a:r>
          </a:p>
        </p:txBody>
      </p:sp>
    </p:spTree>
    <p:extLst>
      <p:ext uri="{BB962C8B-B14F-4D97-AF65-F5344CB8AC3E}">
        <p14:creationId xmlns:p14="http://schemas.microsoft.com/office/powerpoint/2010/main" val="145444553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BAB0F-6E8B-3882-6564-F0A80EB65D4D}"/>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B5A091BC-7A1E-FCA4-CA37-971B54A2CA2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153" b="17153"/>
          <a:stretch/>
        </p:blipFill>
        <p:spPr>
          <a:xfrm>
            <a:off x="20" y="388842"/>
            <a:ext cx="6169295" cy="6083199"/>
          </a:xfrm>
          <a:noFill/>
        </p:spPr>
      </p:pic>
      <p:sp>
        <p:nvSpPr>
          <p:cNvPr id="3" name="Title 2">
            <a:extLst>
              <a:ext uri="{FF2B5EF4-FFF2-40B4-BE49-F238E27FC236}">
                <a16:creationId xmlns:a16="http://schemas.microsoft.com/office/drawing/2014/main" id="{E1BF424E-AC5F-D008-8A19-94061165AF8C}"/>
              </a:ext>
            </a:extLst>
          </p:cNvPr>
          <p:cNvSpPr>
            <a:spLocks noGrp="1"/>
          </p:cNvSpPr>
          <p:nvPr>
            <p:ph type="title"/>
          </p:nvPr>
        </p:nvSpPr>
        <p:spPr>
          <a:xfrm>
            <a:off x="6508450" y="668871"/>
            <a:ext cx="5525738" cy="1325562"/>
          </a:xfrm>
        </p:spPr>
        <p:txBody>
          <a:bodyPr anchor="t">
            <a:noAutofit/>
          </a:bodyPr>
          <a:lstStyle/>
          <a:p>
            <a:r>
              <a:rPr lang="vi-VN" sz="4400" dirty="0">
                <a:solidFill>
                  <a:schemeClr val="accent1"/>
                </a:solidFill>
                <a:latin typeface="Arial" panose="020B0504020202020204" pitchFamily="34" charset="77"/>
              </a:rPr>
              <a:t>NÂNG CAO </a:t>
            </a:r>
            <a:br>
              <a:rPr lang="en-US" sz="4400" dirty="0">
                <a:solidFill>
                  <a:schemeClr val="accent1"/>
                </a:solidFill>
                <a:latin typeface="Arial" panose="020B0504020202020204" pitchFamily="34" charset="77"/>
              </a:rPr>
            </a:br>
            <a:r>
              <a:rPr lang="vi-VN" sz="4400" dirty="0">
                <a:solidFill>
                  <a:schemeClr val="accent4"/>
                </a:solidFill>
                <a:latin typeface="Arial" panose="020B0504020202020204" pitchFamily="34" charset="77"/>
              </a:rPr>
              <a:t>ĐA DẠNG SINH HỌC </a:t>
            </a:r>
            <a:r>
              <a:rPr lang="vi-VN" sz="4400" dirty="0">
                <a:solidFill>
                  <a:schemeClr val="accent1"/>
                </a:solidFill>
                <a:latin typeface="Arial" panose="020B0504020202020204" pitchFamily="34" charset="77"/>
              </a:rPr>
              <a:t>TẠI VƯỜN NHO</a:t>
            </a:r>
            <a:br>
              <a:rPr lang="vi-VN" sz="4400" dirty="0">
                <a:solidFill>
                  <a:schemeClr val="accent2"/>
                </a:solidFill>
                <a:latin typeface="Arial" panose="020B0504020202020204" pitchFamily="34" charset="77"/>
              </a:rPr>
            </a:br>
            <a:endParaRPr lang="vi-VN" sz="4400" dirty="0">
              <a:solidFill>
                <a:schemeClr val="accent2"/>
              </a:solidFill>
              <a:latin typeface="Arial" panose="020B0504020202020204" pitchFamily="34" charset="77"/>
            </a:endParaRPr>
          </a:p>
        </p:txBody>
      </p:sp>
      <p:sp>
        <p:nvSpPr>
          <p:cNvPr id="4" name="Text Placeholder 3">
            <a:extLst>
              <a:ext uri="{FF2B5EF4-FFF2-40B4-BE49-F238E27FC236}">
                <a16:creationId xmlns:a16="http://schemas.microsoft.com/office/drawing/2014/main" id="{E345E3BE-22B1-9B17-A691-F5B48DD5B27F}"/>
              </a:ext>
            </a:extLst>
          </p:cNvPr>
          <p:cNvSpPr>
            <a:spLocks noGrp="1"/>
          </p:cNvSpPr>
          <p:nvPr>
            <p:ph type="body" sz="quarter" idx="11"/>
          </p:nvPr>
        </p:nvSpPr>
        <p:spPr>
          <a:xfrm>
            <a:off x="6508449" y="2662650"/>
            <a:ext cx="5234371" cy="5495616"/>
          </a:xfrm>
        </p:spPr>
        <p:txBody>
          <a:bodyPr vert="horz" lIns="0" tIns="0" rIns="0" bIns="0" rtlCol="0" anchor="t">
            <a:normAutofit/>
          </a:bodyPr>
          <a:lstStyle/>
          <a:p>
            <a:pPr marL="285750" indent="-285750">
              <a:buFont typeface="Arial" panose="020B0604020202020204" pitchFamily="34" charset="0"/>
              <a:buChar char="•"/>
            </a:pPr>
            <a:r>
              <a:rPr lang="vi-VN" sz="1600" dirty="0">
                <a:latin typeface="Arial"/>
                <a:ea typeface="Inter Display"/>
                <a:cs typeface="Inter Display"/>
              </a:rPr>
              <a:t>Trồng cây che phủ đất hoặc sử dụng lớp phủ để tăng tính đa dạng thực vật, đồng thời thu hút các loài côn trùng có lợi, giúp loại bỏ sâu bệnh</a:t>
            </a:r>
          </a:p>
          <a:p>
            <a:pPr marL="285750" indent="-285750">
              <a:buFont typeface="Arial" panose="020B0604020202020204" pitchFamily="34" charset="0"/>
              <a:buChar char="•"/>
            </a:pPr>
            <a:r>
              <a:rPr lang="vi-VN" sz="1600" dirty="0">
                <a:latin typeface="Arial"/>
                <a:ea typeface="Inter Display"/>
                <a:cs typeface="Inter Display"/>
              </a:rPr>
              <a:t>Hạn chế tối đa việc sử dụng máy móc trong canh tác để đất tơi xốp hơn, từ đó cải thiện khả năng thoát nước và độ thoáng khí của đất, giúp nước dễ dàng thấm qua và thúc đẩy chu trình sinh học</a:t>
            </a:r>
          </a:p>
          <a:p>
            <a:pPr marL="285750" indent="-285750">
              <a:buFont typeface="Arial" panose="020B0604020202020204" pitchFamily="34" charset="0"/>
              <a:buChar char="•"/>
            </a:pPr>
            <a:r>
              <a:rPr lang="vi-VN" sz="1600" dirty="0">
                <a:latin typeface="Arial"/>
                <a:ea typeface="Inter Display"/>
                <a:cs typeface="Inter Display"/>
              </a:rPr>
              <a:t>Thường xuyên theo dõi chất lượng đất</a:t>
            </a:r>
          </a:p>
          <a:p>
            <a:pPr marL="285750" indent="-285750">
              <a:buFont typeface="Arial" panose="020B0604020202020204" pitchFamily="34" charset="0"/>
              <a:buChar char="•"/>
            </a:pPr>
            <a:r>
              <a:rPr lang="vi-VN" sz="1600" dirty="0">
                <a:latin typeface="Arial"/>
                <a:ea typeface="Inter Display"/>
                <a:cs typeface="Inter Display"/>
              </a:rPr>
              <a:t>Theo dõi sâu bệnh và sử dụng thuốc phun thân thiện với môi trường</a:t>
            </a:r>
          </a:p>
          <a:p>
            <a:pPr marL="285750" indent="-285750">
              <a:buFont typeface="Arial" panose="020B0604020202020204" pitchFamily="34" charset="0"/>
              <a:buChar char="•"/>
            </a:pPr>
            <a:r>
              <a:rPr lang="vi-VN" sz="1600" dirty="0">
                <a:latin typeface="Arial"/>
                <a:ea typeface="Inter Display"/>
                <a:cs typeface="Inter Display"/>
              </a:rPr>
              <a:t>Sử dụng các phương pháp canh tác ít can thiệp, hữu cơ và nông nghiệp sinh học; tránh sử dụng hóa chất; đồng thời sử dụng phân hữu cơ và phân chuồng</a:t>
            </a:r>
          </a:p>
        </p:txBody>
      </p:sp>
    </p:spTree>
    <p:extLst>
      <p:ext uri="{BB962C8B-B14F-4D97-AF65-F5344CB8AC3E}">
        <p14:creationId xmlns:p14="http://schemas.microsoft.com/office/powerpoint/2010/main" val="68152893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B8BC29-D6EC-EAC6-A4AF-C8F7CF4302FE}"/>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6933962B-672D-E3D8-B4CC-4C71277B603E}"/>
              </a:ext>
            </a:extLst>
          </p:cNvPr>
          <p:cNvPicPr>
            <a:picLocks noChangeAspect="1"/>
          </p:cNvPicPr>
          <p:nvPr/>
        </p:nvPicPr>
        <p:blipFill>
          <a:blip r:embed="rId3" cstate="screen">
            <a:extLst>
              <a:ext uri="{28A0092B-C50C-407E-A947-70E740481C1C}">
                <a14:useLocalDpi xmlns:a14="http://schemas.microsoft.com/office/drawing/2010/main"/>
              </a:ext>
            </a:extLst>
          </a:blip>
          <a:srcRect t="16126" b="27034"/>
          <a:stretch/>
        </p:blipFill>
        <p:spPr>
          <a:xfrm>
            <a:off x="6096000" y="4547998"/>
            <a:ext cx="6096000" cy="2310003"/>
          </a:xfrm>
          <a:prstGeom prst="rect">
            <a:avLst/>
          </a:prstGeom>
        </p:spPr>
      </p:pic>
      <p:sp>
        <p:nvSpPr>
          <p:cNvPr id="4" name="Text Placeholder 3">
            <a:extLst>
              <a:ext uri="{FF2B5EF4-FFF2-40B4-BE49-F238E27FC236}">
                <a16:creationId xmlns:a16="http://schemas.microsoft.com/office/drawing/2014/main" id="{04C4D309-6B5F-10DF-8B3D-828CE3680E59}"/>
              </a:ext>
            </a:extLst>
          </p:cNvPr>
          <p:cNvSpPr txBox="1">
            <a:spLocks/>
          </p:cNvSpPr>
          <p:nvPr/>
        </p:nvSpPr>
        <p:spPr>
          <a:xfrm>
            <a:off x="6402049" y="2712905"/>
            <a:ext cx="5068055" cy="1536928"/>
          </a:xfrm>
          <a:prstGeom prst="rect">
            <a:avLst/>
          </a:prstGeom>
        </p:spPr>
        <p:txBody>
          <a:bodyPr lIns="91440" tIns="45720" rIns="91440" bIns="45720" anchor="t">
            <a:normAutofit lnSpcReduction="100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9080" indent="-259080">
              <a:spcBef>
                <a:spcPts val="217"/>
              </a:spcBef>
              <a:spcAft>
                <a:spcPts val="315"/>
              </a:spcAft>
              <a:buClr>
                <a:schemeClr val="accent3"/>
              </a:buClr>
            </a:pPr>
            <a:r>
              <a:rPr lang="vi-VN" sz="1600" b="1" dirty="0">
                <a:solidFill>
                  <a:srgbClr val="FFFFFF"/>
                </a:solidFill>
                <a:latin typeface="Arial"/>
                <a:ea typeface="Inter Display"/>
                <a:cs typeface="Inter Display"/>
              </a:rPr>
              <a:t>Phân hữu cơ: </a:t>
            </a:r>
            <a:r>
              <a:rPr lang="vi-VN" sz="1600" dirty="0">
                <a:solidFill>
                  <a:srgbClr val="FFFFFF"/>
                </a:solidFill>
                <a:latin typeface="Arial"/>
                <a:ea typeface="Inter Display"/>
                <a:cs typeface="Inter Display"/>
              </a:rPr>
              <a:t>Vật chất hữu cơ đã phân hủy, bao gồm mùn, có khả năng phân giải chất thải từ động vật và thực vật. Mùn góp phần tăng độ phì nhiêu của đất, cải thiện kết cấu đất và duy trì độ ẩm</a:t>
            </a:r>
            <a:endParaRPr lang="en-US" sz="1600" dirty="0">
              <a:latin typeface="Arial"/>
              <a:ea typeface="Inter Display"/>
              <a:cs typeface="Inter Display"/>
            </a:endParaRPr>
          </a:p>
          <a:p>
            <a:pPr marL="259080" indent="-259080">
              <a:spcBef>
                <a:spcPts val="217"/>
              </a:spcBef>
              <a:spcAft>
                <a:spcPts val="315"/>
              </a:spcAft>
              <a:buClr>
                <a:schemeClr val="accent3"/>
              </a:buClr>
            </a:pPr>
            <a:r>
              <a:rPr lang="vi-VN" b="1" dirty="0">
                <a:solidFill>
                  <a:srgbClr val="FFFFFF"/>
                </a:solidFill>
                <a:latin typeface="Arial" panose="020B0504020202020204" pitchFamily="34" charset="77"/>
              </a:rPr>
              <a:t>Lớp phủ:</a:t>
            </a:r>
            <a:r>
              <a:rPr lang="vi-VN" dirty="0">
                <a:solidFill>
                  <a:srgbClr val="FFFFFF"/>
                </a:solidFill>
                <a:latin typeface="Arial" panose="020B0504020202020204" pitchFamily="34" charset="77"/>
              </a:rPr>
              <a:t> Vật chất bảo vệ bộ rễ được người trồng nho rải lên gốc nho</a:t>
            </a:r>
          </a:p>
        </p:txBody>
      </p:sp>
      <p:sp>
        <p:nvSpPr>
          <p:cNvPr id="10" name="Title 2">
            <a:extLst>
              <a:ext uri="{FF2B5EF4-FFF2-40B4-BE49-F238E27FC236}">
                <a16:creationId xmlns:a16="http://schemas.microsoft.com/office/drawing/2014/main" id="{1A6F09DF-2272-6CE4-A557-439B27D69DEC}"/>
              </a:ext>
            </a:extLst>
          </p:cNvPr>
          <p:cNvSpPr txBox="1">
            <a:spLocks/>
          </p:cNvSpPr>
          <p:nvPr/>
        </p:nvSpPr>
        <p:spPr>
          <a:xfrm>
            <a:off x="1009880" y="2924271"/>
            <a:ext cx="4934306" cy="1325562"/>
          </a:xfrm>
          <a:prstGeom prst="rect">
            <a:avLst/>
          </a:prstGeom>
        </p:spPr>
        <p:txBody>
          <a:bodyPr lIns="91440" tIns="45720" rIns="91440" bIns="45720"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4400" dirty="0">
                <a:solidFill>
                  <a:schemeClr val="accent3"/>
                </a:solidFill>
                <a:latin typeface="Arial"/>
                <a:ea typeface="Inter Display"/>
                <a:cs typeface="Inter Display"/>
              </a:rPr>
              <a:t>PHÂN HỮU CƠ</a:t>
            </a:r>
            <a:br>
              <a:rPr lang="vi-VN" sz="4400" dirty="0">
                <a:latin typeface="Arial" panose="020B0504020202020204" pitchFamily="34" charset="77"/>
              </a:rPr>
            </a:br>
            <a:r>
              <a:rPr lang="vi-VN" sz="4400" dirty="0">
                <a:solidFill>
                  <a:schemeClr val="bg2"/>
                </a:solidFill>
                <a:latin typeface="Arial"/>
                <a:ea typeface="Inter Display"/>
                <a:cs typeface="Inter Display"/>
              </a:rPr>
              <a:t>VÀ LỚP PHỦ</a:t>
            </a:r>
            <a:br>
              <a:rPr lang="vi-VN" sz="4400" dirty="0">
                <a:latin typeface="Arial" panose="020B0504020202020204" pitchFamily="34" charset="77"/>
              </a:rPr>
            </a:br>
            <a:endParaRPr lang="vi-VN" sz="4400">
              <a:solidFill>
                <a:schemeClr val="accent5"/>
              </a:solidFill>
              <a:latin typeface="Arial" panose="020B0504020202020204" pitchFamily="34" charset="77"/>
            </a:endParaRPr>
          </a:p>
        </p:txBody>
      </p:sp>
      <p:pic>
        <p:nvPicPr>
          <p:cNvPr id="11" name="Picture Placeholder 5">
            <a:extLst>
              <a:ext uri="{FF2B5EF4-FFF2-40B4-BE49-F238E27FC236}">
                <a16:creationId xmlns:a16="http://schemas.microsoft.com/office/drawing/2014/main" id="{9BD812A4-CA6A-A0B3-2B84-A126B4B5868B}"/>
              </a:ext>
            </a:extLst>
          </p:cNvPr>
          <p:cNvPicPr>
            <a:picLocks noChangeAspect="1"/>
          </p:cNvPicPr>
          <p:nvPr/>
        </p:nvPicPr>
        <p:blipFill>
          <a:blip r:embed="rId4" cstate="screen">
            <a:extLst>
              <a:ext uri="{28A0092B-C50C-407E-A947-70E740481C1C}">
                <a14:useLocalDpi xmlns:a14="http://schemas.microsoft.com/office/drawing/2010/main"/>
              </a:ext>
            </a:extLst>
          </a:blip>
          <a:srcRect t="38888" b="35035"/>
          <a:stretch/>
        </p:blipFill>
        <p:spPr>
          <a:xfrm>
            <a:off x="6022705" y="0"/>
            <a:ext cx="6169295" cy="2414740"/>
          </a:xfrm>
          <a:prstGeom prst="rect">
            <a:avLst/>
          </a:prstGeom>
          <a:noFill/>
        </p:spPr>
      </p:pic>
    </p:spTree>
    <p:extLst>
      <p:ext uri="{BB962C8B-B14F-4D97-AF65-F5344CB8AC3E}">
        <p14:creationId xmlns:p14="http://schemas.microsoft.com/office/powerpoint/2010/main" val="2690325051"/>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9537F-F49B-CD9D-9F8B-BFE1B4F73386}"/>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F7F73B4B-1338-0F46-BE32-1ED8A3342C0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5" r="16195"/>
          <a:stretch/>
        </p:blipFill>
        <p:spPr>
          <a:xfrm>
            <a:off x="20" y="388842"/>
            <a:ext cx="6169295" cy="6083199"/>
          </a:xfrm>
          <a:noFill/>
        </p:spPr>
      </p:pic>
      <p:sp>
        <p:nvSpPr>
          <p:cNvPr id="3" name="Title 2">
            <a:extLst>
              <a:ext uri="{FF2B5EF4-FFF2-40B4-BE49-F238E27FC236}">
                <a16:creationId xmlns:a16="http://schemas.microsoft.com/office/drawing/2014/main" id="{A8E64500-B765-1C60-0BD0-3C5319F924FE}"/>
              </a:ext>
            </a:extLst>
          </p:cNvPr>
          <p:cNvSpPr>
            <a:spLocks noGrp="1"/>
          </p:cNvSpPr>
          <p:nvPr>
            <p:ph type="title"/>
          </p:nvPr>
        </p:nvSpPr>
        <p:spPr>
          <a:xfrm>
            <a:off x="6842724" y="909503"/>
            <a:ext cx="4627381" cy="1325562"/>
          </a:xfrm>
        </p:spPr>
        <p:txBody>
          <a:bodyPr anchor="t">
            <a:noAutofit/>
          </a:bodyPr>
          <a:lstStyle/>
          <a:p>
            <a:r>
              <a:rPr lang="vi-VN" sz="4400" dirty="0">
                <a:solidFill>
                  <a:schemeClr val="accent1"/>
                </a:solidFill>
                <a:latin typeface="Arial" panose="020B0504020202020204" pitchFamily="34" charset="77"/>
              </a:rPr>
              <a:t>BẢO TỒN NGUỒN NƯỚC</a:t>
            </a:r>
            <a:br>
              <a:rPr lang="vi-VN" sz="4400" dirty="0">
                <a:solidFill>
                  <a:schemeClr val="accent3"/>
                </a:solidFill>
                <a:latin typeface="Arial" panose="020B0504020202020204" pitchFamily="34" charset="77"/>
              </a:rPr>
            </a:br>
            <a:r>
              <a:rPr lang="vi-VN" sz="2000" dirty="0">
                <a:solidFill>
                  <a:schemeClr val="accent4"/>
                </a:solidFill>
                <a:latin typeface="Arial" panose="020B0504020202020204" pitchFamily="34" charset="77"/>
              </a:rPr>
              <a:t>TÁI SỬ DỤNG NƯỚC VÀ QUẢN LÝ NƯỚC THẢI</a:t>
            </a:r>
            <a:br>
              <a:rPr lang="vi-VN" sz="2000" dirty="0">
                <a:solidFill>
                  <a:schemeClr val="accent4"/>
                </a:solidFill>
                <a:latin typeface="Arial" panose="020B0504020202020204" pitchFamily="34" charset="77"/>
              </a:rPr>
            </a:br>
            <a:br>
              <a:rPr lang="vi-VN" sz="4400" dirty="0">
                <a:solidFill>
                  <a:schemeClr val="accent2"/>
                </a:solidFill>
                <a:latin typeface="Arial" panose="020B0504020202020204" pitchFamily="34" charset="77"/>
              </a:rPr>
            </a:br>
            <a:endParaRPr lang="vi-VN" sz="4400" dirty="0">
              <a:solidFill>
                <a:schemeClr val="accent2"/>
              </a:solidFill>
              <a:latin typeface="Arial" panose="020B0504020202020204" pitchFamily="34" charset="77"/>
            </a:endParaRPr>
          </a:p>
        </p:txBody>
      </p:sp>
      <p:sp>
        <p:nvSpPr>
          <p:cNvPr id="4" name="Text Placeholder 3">
            <a:extLst>
              <a:ext uri="{FF2B5EF4-FFF2-40B4-BE49-F238E27FC236}">
                <a16:creationId xmlns:a16="http://schemas.microsoft.com/office/drawing/2014/main" id="{0CA2CFF4-189B-9576-CC4C-58271AD2D1A9}"/>
              </a:ext>
            </a:extLst>
          </p:cNvPr>
          <p:cNvSpPr>
            <a:spLocks noGrp="1"/>
          </p:cNvSpPr>
          <p:nvPr>
            <p:ph type="body" sz="quarter" idx="11"/>
          </p:nvPr>
        </p:nvSpPr>
        <p:spPr>
          <a:xfrm>
            <a:off x="6842725" y="2823072"/>
            <a:ext cx="4105121" cy="5495616"/>
          </a:xfrm>
        </p:spPr>
        <p:txBody>
          <a:bodyPr>
            <a:normAutofit/>
          </a:bodyPr>
          <a:lstStyle/>
          <a:p>
            <a:pPr marL="285750" indent="-285750">
              <a:spcBef>
                <a:spcPts val="217"/>
              </a:spcBef>
              <a:spcAft>
                <a:spcPts val="315"/>
              </a:spcAft>
              <a:buFont typeface="Arial" panose="020B0604020202020204" pitchFamily="34" charset="0"/>
              <a:buChar char="•"/>
            </a:pPr>
            <a:r>
              <a:rPr lang="vi-VN" sz="1600" dirty="0">
                <a:latin typeface="Arial" panose="020B0504020202020204" pitchFamily="34" charset="77"/>
              </a:rPr>
              <a:t>Các vùng khô hạn phụ thuộc vào việc bảo tồn nguồn nước, tái sử dụng nước và quản lý nước thải. Một số nhà máy rượu tiên tiến của Úc đã đầu tư xây dựng hệ thống tái chế nước thải của riêng mình.</a:t>
            </a:r>
          </a:p>
          <a:p>
            <a:pPr marL="285750" indent="-285750">
              <a:spcBef>
                <a:spcPts val="217"/>
              </a:spcBef>
              <a:spcAft>
                <a:spcPts val="315"/>
              </a:spcAft>
              <a:buFont typeface="Arial" panose="020B0604020202020204" pitchFamily="34" charset="0"/>
              <a:buChar char="•"/>
            </a:pPr>
            <a:r>
              <a:rPr lang="vi-VN" sz="1600" dirty="0">
                <a:latin typeface="Arial" panose="020B0504020202020204" pitchFamily="34" charset="77"/>
              </a:rPr>
              <a:t>Hệ thống tưới tiêu có thể tiêu tốn một lượng nước lớn. Có thể sử dụng hệ thống tưới nhỏ giọt để hạn chế tối đa lãng phí nước.</a:t>
            </a:r>
          </a:p>
        </p:txBody>
      </p:sp>
    </p:spTree>
    <p:extLst>
      <p:ext uri="{BB962C8B-B14F-4D97-AF65-F5344CB8AC3E}">
        <p14:creationId xmlns:p14="http://schemas.microsoft.com/office/powerpoint/2010/main" val="7689783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E860A-D0DD-E2DC-B5D7-07FFEA85F8A6}"/>
            </a:ext>
          </a:extLst>
        </p:cNvPr>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326AB974-B6AF-0099-CD6F-828D027F18A5}"/>
              </a:ext>
            </a:extLst>
          </p:cNvPr>
          <p:cNvPicPr>
            <a:picLocks noChangeAspect="1"/>
          </p:cNvPicPr>
          <p:nvPr/>
        </p:nvPicPr>
        <p:blipFill>
          <a:blip r:embed="rId3" cstate="screen">
            <a:extLst>
              <a:ext uri="{28A0092B-C50C-407E-A947-70E740481C1C}">
                <a14:useLocalDpi xmlns:a14="http://schemas.microsoft.com/office/drawing/2010/main"/>
              </a:ext>
            </a:extLst>
          </a:blip>
          <a:srcRect l="22666" r="22666"/>
          <a:stretch/>
        </p:blipFill>
        <p:spPr>
          <a:xfrm>
            <a:off x="6566704" y="0"/>
            <a:ext cx="5625296" cy="6858000"/>
          </a:xfrm>
          <a:prstGeom prst="rect">
            <a:avLst/>
          </a:prstGeom>
        </p:spPr>
      </p:pic>
      <p:sp>
        <p:nvSpPr>
          <p:cNvPr id="2" name="object 4">
            <a:extLst>
              <a:ext uri="{FF2B5EF4-FFF2-40B4-BE49-F238E27FC236}">
                <a16:creationId xmlns:a16="http://schemas.microsoft.com/office/drawing/2014/main" id="{787760C6-469C-66A2-B9AE-D592CC5F2CFB}"/>
              </a:ext>
            </a:extLst>
          </p:cNvPr>
          <p:cNvSpPr txBox="1"/>
          <p:nvPr/>
        </p:nvSpPr>
        <p:spPr>
          <a:xfrm>
            <a:off x="645466" y="1575412"/>
            <a:ext cx="5094322" cy="5979423"/>
          </a:xfrm>
          <a:prstGeom prst="rect">
            <a:avLst/>
          </a:prstGeom>
        </p:spPr>
        <p:txBody>
          <a:bodyPr vert="horz" wrap="none" lIns="0" tIns="11521" rIns="0" bIns="0" rtlCol="0">
            <a:noAutofit/>
          </a:bodyPr>
          <a:lstStyle/>
          <a:p>
            <a:pPr defTabSz="914453">
              <a:lnSpc>
                <a:spcPct val="80000"/>
              </a:lnSpc>
              <a:defRPr/>
            </a:pPr>
            <a:r>
              <a:rPr lang="vi-VN" sz="4400" cap="all">
                <a:solidFill>
                  <a:schemeClr val="accent2"/>
                </a:solidFill>
                <a:uFill>
                  <a:solidFill>
                    <a:srgbClr val="F40000"/>
                  </a:solidFill>
                </a:uFill>
                <a:latin typeface="Arial" panose="020B0504020202020204" pitchFamily="34" charset="77"/>
                <a:ea typeface="Inter Display" panose="02000503000000020004" pitchFamily="2" charset="0"/>
                <a:cs typeface="Inter Display" panose="02000503000000020004" pitchFamily="2" charset="0"/>
              </a:rPr>
              <a:t>M</a:t>
            </a:r>
            <a:r>
              <a:rPr lang="vi-VN" sz="4400">
                <a:solidFill>
                  <a:schemeClr val="accent2"/>
                </a:solidFill>
                <a:uFill>
                  <a:solidFill>
                    <a:srgbClr val="F40000"/>
                  </a:solidFill>
                </a:uFill>
                <a:latin typeface="Arial" panose="020B0504020202020204" pitchFamily="34" charset="77"/>
                <a:ea typeface="Inter Display" panose="02000503000000020004" pitchFamily="2" charset="0"/>
                <a:cs typeface="Inter Display" panose="02000503000000020004" pitchFamily="2" charset="0"/>
              </a:rPr>
              <a:t>c</a:t>
            </a:r>
            <a:r>
              <a:rPr lang="vi-VN" sz="4400" cap="all">
                <a:solidFill>
                  <a:schemeClr val="accent2"/>
                </a:solidFill>
                <a:uFill>
                  <a:solidFill>
                    <a:srgbClr val="F40000"/>
                  </a:solidFill>
                </a:uFill>
                <a:latin typeface="Arial" panose="020B0504020202020204" pitchFamily="34" charset="77"/>
                <a:ea typeface="Inter Display" panose="02000503000000020004" pitchFamily="2" charset="0"/>
                <a:cs typeface="Inter Display" panose="02000503000000020004" pitchFamily="2" charset="0"/>
              </a:rPr>
              <a:t>LAREN VALE</a:t>
            </a:r>
          </a:p>
          <a:p>
            <a:pPr defTabSz="914453">
              <a:lnSpc>
                <a:spcPct val="80000"/>
              </a:lnSpc>
              <a:defRPr/>
            </a:pPr>
            <a:r>
              <a:rPr lang="vi-VN" sz="2000" cap="all">
                <a:solidFill>
                  <a:schemeClr val="accent3"/>
                </a:solidFill>
                <a:uFill>
                  <a:solidFill>
                    <a:srgbClr val="F40000"/>
                  </a:solidFill>
                </a:uFill>
                <a:latin typeface="Arial" panose="020B0504020202020204" pitchFamily="34" charset="77"/>
                <a:ea typeface="Inter Display" panose="02000503000000020004" pitchFamily="2" charset="0"/>
                <a:cs typeface="Inter Display" panose="02000503000000020004" pitchFamily="2" charset="0"/>
              </a:rPr>
              <a:t>VÍ DỤ ĐIỂN HÌNH VỀ QUẢN LÝ</a:t>
            </a:r>
            <a:endParaRPr lang="en-US" sz="2000" cap="all">
              <a:solidFill>
                <a:schemeClr val="accent3"/>
              </a:solidFill>
              <a:uFill>
                <a:solidFill>
                  <a:srgbClr val="F40000"/>
                </a:solidFill>
              </a:uFill>
              <a:latin typeface="Arial" panose="020B0504020202020204" pitchFamily="34" charset="77"/>
              <a:ea typeface="Inter Display" panose="02000503000000020004" pitchFamily="2" charset="0"/>
              <a:cs typeface="Inter Display" panose="02000503000000020004" pitchFamily="2" charset="0"/>
            </a:endParaRPr>
          </a:p>
          <a:p>
            <a:pPr defTabSz="914453">
              <a:lnSpc>
                <a:spcPct val="80000"/>
              </a:lnSpc>
              <a:defRPr/>
            </a:pPr>
            <a:r>
              <a:rPr lang="vi-VN" sz="2000" cap="all">
                <a:solidFill>
                  <a:schemeClr val="accent3"/>
                </a:solidFill>
                <a:uFill>
                  <a:solidFill>
                    <a:srgbClr val="F40000"/>
                  </a:solidFill>
                </a:uFill>
                <a:latin typeface="Arial" panose="020B0504020202020204" pitchFamily="34" charset="77"/>
                <a:ea typeface="Inter Display" panose="02000503000000020004" pitchFamily="2" charset="0"/>
                <a:cs typeface="Inter Display" panose="02000503000000020004" pitchFamily="2" charset="0"/>
              </a:rPr>
              <a:t>VÀ TÁI SỬ DỤNG NƯỚC</a:t>
            </a:r>
          </a:p>
        </p:txBody>
      </p:sp>
      <p:sp>
        <p:nvSpPr>
          <p:cNvPr id="4" name="Text Placeholder 3">
            <a:extLst>
              <a:ext uri="{FF2B5EF4-FFF2-40B4-BE49-F238E27FC236}">
                <a16:creationId xmlns:a16="http://schemas.microsoft.com/office/drawing/2014/main" id="{F1C858BE-1311-8A32-04AA-A90B06421FF2}"/>
              </a:ext>
            </a:extLst>
          </p:cNvPr>
          <p:cNvSpPr txBox="1">
            <a:spLocks/>
          </p:cNvSpPr>
          <p:nvPr/>
        </p:nvSpPr>
        <p:spPr>
          <a:xfrm>
            <a:off x="645466" y="3069546"/>
            <a:ext cx="4862968" cy="5495616"/>
          </a:xfrm>
          <a:prstGeom prst="rect">
            <a:avLst/>
          </a:prstGeom>
        </p:spPr>
        <p:txBody>
          <a:bodyPr lIns="91440" tIns="45720" rIns="91440" bIns="45720" anchor="t">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vi-VN" sz="1600" dirty="0" err="1">
                <a:latin typeface="Arial"/>
                <a:ea typeface="Inter Display"/>
                <a:cs typeface="Inter Display"/>
              </a:rPr>
              <a:t>McLaren</a:t>
            </a:r>
            <a:r>
              <a:rPr lang="vi-VN" sz="1600" dirty="0">
                <a:latin typeface="Arial"/>
                <a:ea typeface="Inter Display"/>
                <a:cs typeface="Inter Display"/>
              </a:rPr>
              <a:t> </a:t>
            </a:r>
            <a:r>
              <a:rPr lang="vi-VN" sz="1600" dirty="0" err="1">
                <a:latin typeface="Arial"/>
                <a:ea typeface="Inter Display"/>
                <a:cs typeface="Inter Display"/>
              </a:rPr>
              <a:t>Vale</a:t>
            </a:r>
            <a:r>
              <a:rPr lang="vi-VN" sz="1600" dirty="0">
                <a:latin typeface="Arial"/>
                <a:ea typeface="Inter Display"/>
                <a:cs typeface="Inter Display"/>
              </a:rPr>
              <a:t> đi đầu trong các nỗ lực bảo tồn và tái sử dụng nước, không sử dụng hệ thống tưới phun hoặc tưới ngập luống trong suốt hơn 25 năm. Thay vào đó, </a:t>
            </a:r>
            <a:r>
              <a:rPr lang="vi-VN" sz="1600" dirty="0" err="1">
                <a:latin typeface="Arial"/>
                <a:ea typeface="Inter Display"/>
                <a:cs typeface="Inter Display"/>
              </a:rPr>
              <a:t>McLaren</a:t>
            </a:r>
            <a:r>
              <a:rPr lang="vi-VN" sz="1600" dirty="0">
                <a:latin typeface="Arial"/>
                <a:ea typeface="Inter Display"/>
                <a:cs typeface="Inter Display"/>
              </a:rPr>
              <a:t> </a:t>
            </a:r>
            <a:r>
              <a:rPr lang="vi-VN" sz="1600" dirty="0" err="1">
                <a:latin typeface="Arial"/>
                <a:ea typeface="Inter Display"/>
                <a:cs typeface="Inter Display"/>
              </a:rPr>
              <a:t>Vale</a:t>
            </a:r>
            <a:r>
              <a:rPr lang="vi-VN" sz="1600" dirty="0">
                <a:latin typeface="Arial"/>
                <a:ea typeface="Inter Display"/>
                <a:cs typeface="Inter Display"/>
              </a:rPr>
              <a:t> sử dụng:</a:t>
            </a:r>
          </a:p>
          <a:p>
            <a:pPr marL="285750" indent="-285750">
              <a:spcBef>
                <a:spcPts val="217"/>
              </a:spcBef>
              <a:spcAft>
                <a:spcPts val="315"/>
              </a:spcAft>
              <a:buClr>
                <a:schemeClr val="accent3"/>
              </a:buClr>
            </a:pPr>
            <a:r>
              <a:rPr lang="vi-VN" sz="1600" dirty="0">
                <a:latin typeface="Arial"/>
                <a:ea typeface="Inter Display"/>
                <a:cs typeface="Inter Display"/>
              </a:rPr>
              <a:t>Các tầng chứa nước ngầm</a:t>
            </a:r>
          </a:p>
          <a:p>
            <a:pPr marL="285750" indent="-285750">
              <a:spcBef>
                <a:spcPts val="217"/>
              </a:spcBef>
              <a:spcAft>
                <a:spcPts val="315"/>
              </a:spcAft>
              <a:buClr>
                <a:schemeClr val="accent3"/>
              </a:buClr>
            </a:pPr>
            <a:r>
              <a:rPr lang="vi-VN" sz="1600" dirty="0">
                <a:latin typeface="Arial"/>
                <a:ea typeface="Inter Display"/>
                <a:cs typeface="Inter Display"/>
              </a:rPr>
              <a:t>Các đập trữ nguồn nước mặt có chức năng thu gom và lưu trữ nước từ dòng chảy tự nhiên</a:t>
            </a:r>
          </a:p>
          <a:p>
            <a:pPr marL="285750" indent="-285750">
              <a:spcBef>
                <a:spcPts val="217"/>
              </a:spcBef>
              <a:spcAft>
                <a:spcPts val="315"/>
              </a:spcAft>
              <a:buClr>
                <a:schemeClr val="accent3"/>
              </a:buClr>
            </a:pPr>
            <a:r>
              <a:rPr lang="vi-VN" sz="1600" dirty="0">
                <a:latin typeface="Arial"/>
                <a:ea typeface="Inter Display"/>
                <a:cs typeface="Inter Display"/>
              </a:rPr>
              <a:t>Nước đã qua xử lý và tái chế, được dẫn qua đường ống từ nhà máy xử lý nước thải</a:t>
            </a:r>
          </a:p>
        </p:txBody>
      </p:sp>
    </p:spTree>
    <p:extLst>
      <p:ext uri="{BB962C8B-B14F-4D97-AF65-F5344CB8AC3E}">
        <p14:creationId xmlns:p14="http://schemas.microsoft.com/office/powerpoint/2010/main" val="987686521"/>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EB8BC29-D6EC-EAC6-A4AF-C8F7CF4302F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4C4D309-6B5F-10DF-8B3D-828CE3680E59}"/>
              </a:ext>
            </a:extLst>
          </p:cNvPr>
          <p:cNvSpPr txBox="1">
            <a:spLocks/>
          </p:cNvSpPr>
          <p:nvPr/>
        </p:nvSpPr>
        <p:spPr>
          <a:xfrm>
            <a:off x="407988" y="2725466"/>
            <a:ext cx="4625834" cy="1536928"/>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vi-VN" dirty="0">
                <a:solidFill>
                  <a:srgbClr val="FFFFFF"/>
                </a:solidFill>
                <a:latin typeface="Arial" panose="020B0504020202020204" pitchFamily="34" charset="77"/>
              </a:rPr>
              <a:t>IPM khuyến khích người trồng nho hữu cơ hiểu rõ kiến thức về:</a:t>
            </a:r>
          </a:p>
          <a:p>
            <a:pPr>
              <a:spcBef>
                <a:spcPts val="217"/>
              </a:spcBef>
              <a:spcAft>
                <a:spcPts val="315"/>
              </a:spcAft>
              <a:buClr>
                <a:schemeClr val="accent3"/>
              </a:buClr>
            </a:pPr>
            <a:r>
              <a:rPr lang="vi-VN" dirty="0">
                <a:solidFill>
                  <a:srgbClr val="FFFFFF"/>
                </a:solidFill>
                <a:latin typeface="Arial" panose="020B0504020202020204" pitchFamily="34" charset="77"/>
              </a:rPr>
              <a:t>Vòng đời của sâu bệnh hại nho</a:t>
            </a:r>
          </a:p>
          <a:p>
            <a:pPr>
              <a:spcBef>
                <a:spcPts val="217"/>
              </a:spcBef>
              <a:spcAft>
                <a:spcPts val="315"/>
              </a:spcAft>
              <a:buClr>
                <a:schemeClr val="accent3"/>
              </a:buClr>
            </a:pPr>
            <a:r>
              <a:rPr lang="vi-VN" dirty="0">
                <a:solidFill>
                  <a:srgbClr val="FFFFFF"/>
                </a:solidFill>
                <a:latin typeface="Arial" panose="020B0504020202020204" pitchFamily="34" charset="77"/>
              </a:rPr>
              <a:t>Mức độ quần thể của sâu bệnh</a:t>
            </a:r>
          </a:p>
          <a:p>
            <a:pPr>
              <a:spcBef>
                <a:spcPts val="217"/>
              </a:spcBef>
              <a:spcAft>
                <a:spcPts val="315"/>
              </a:spcAft>
              <a:buClr>
                <a:schemeClr val="accent3"/>
              </a:buClr>
            </a:pPr>
            <a:r>
              <a:rPr lang="vi-VN" dirty="0">
                <a:solidFill>
                  <a:srgbClr val="FFFFFF"/>
                </a:solidFill>
                <a:latin typeface="Arial" panose="020B0504020202020204" pitchFamily="34" charset="77"/>
              </a:rPr>
              <a:t>Các loài ký sinh và thiên địch có ích</a:t>
            </a:r>
          </a:p>
        </p:txBody>
      </p:sp>
      <p:sp>
        <p:nvSpPr>
          <p:cNvPr id="10" name="Title 2">
            <a:extLst>
              <a:ext uri="{FF2B5EF4-FFF2-40B4-BE49-F238E27FC236}">
                <a16:creationId xmlns:a16="http://schemas.microsoft.com/office/drawing/2014/main" id="{1A6F09DF-2272-6CE4-A557-439B27D69DEC}"/>
              </a:ext>
            </a:extLst>
          </p:cNvPr>
          <p:cNvSpPr txBox="1">
            <a:spLocks/>
          </p:cNvSpPr>
          <p:nvPr/>
        </p:nvSpPr>
        <p:spPr>
          <a:xfrm>
            <a:off x="264405" y="604769"/>
            <a:ext cx="5831595" cy="1835093"/>
          </a:xfrm>
          <a:prstGeom prst="rect">
            <a:avLst/>
          </a:prstGeom>
        </p:spPr>
        <p:txBody>
          <a:bodyPr lIns="91440" tIns="45720" rIns="91440" bIns="45720"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4400" dirty="0">
                <a:solidFill>
                  <a:schemeClr val="bg2"/>
                </a:solidFill>
                <a:latin typeface="Arial"/>
                <a:ea typeface="Inter Display"/>
                <a:cs typeface="Inter Display"/>
              </a:rPr>
              <a:t>CÁC CHIẾN LƯỢC</a:t>
            </a:r>
            <a:br>
              <a:rPr lang="vi-VN" sz="4400" dirty="0">
                <a:latin typeface="Arial" panose="020B0504020202020204" pitchFamily="34" charset="77"/>
              </a:rPr>
            </a:br>
            <a:r>
              <a:rPr lang="vi-VN" sz="4400" dirty="0">
                <a:solidFill>
                  <a:schemeClr val="accent3"/>
                </a:solidFill>
                <a:latin typeface="Arial"/>
                <a:ea typeface="Inter Display"/>
                <a:cs typeface="Inter Display"/>
              </a:rPr>
              <a:t>QUẢN LÝ SÂU BỆNH Tổng HỢP</a:t>
            </a:r>
            <a:r>
              <a:rPr lang="en-US" sz="4400" dirty="0">
                <a:solidFill>
                  <a:schemeClr val="accent3"/>
                </a:solidFill>
                <a:latin typeface="Arial"/>
                <a:ea typeface="Inter Display"/>
                <a:cs typeface="Inter Display"/>
              </a:rPr>
              <a:t> </a:t>
            </a:r>
            <a:r>
              <a:rPr lang="vi-VN" sz="4400" dirty="0">
                <a:solidFill>
                  <a:schemeClr val="accent3"/>
                </a:solidFill>
                <a:latin typeface="Arial"/>
                <a:ea typeface="Inter Display"/>
                <a:cs typeface="Inter Display"/>
              </a:rPr>
              <a:t>(IPM)</a:t>
            </a:r>
          </a:p>
        </p:txBody>
      </p:sp>
      <p:sp>
        <p:nvSpPr>
          <p:cNvPr id="3" name="TextBox 2">
            <a:extLst>
              <a:ext uri="{FF2B5EF4-FFF2-40B4-BE49-F238E27FC236}">
                <a16:creationId xmlns:a16="http://schemas.microsoft.com/office/drawing/2014/main" id="{48E50B58-A761-AF10-3879-3D6AF2F59656}"/>
              </a:ext>
            </a:extLst>
          </p:cNvPr>
          <p:cNvSpPr txBox="1"/>
          <p:nvPr/>
        </p:nvSpPr>
        <p:spPr>
          <a:xfrm>
            <a:off x="15302429" y="5387248"/>
            <a:ext cx="184731" cy="338554"/>
          </a:xfrm>
          <a:prstGeom prst="rect">
            <a:avLst/>
          </a:prstGeom>
          <a:noFill/>
        </p:spPr>
        <p:txBody>
          <a:bodyPr wrap="none" rtlCol="0">
            <a:spAutoFit/>
          </a:bodyPr>
          <a:lstStyle/>
          <a:p>
            <a:pPr algn="l"/>
            <a:endParaRPr lang="en-AU" sz="1600" dirty="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endParaRPr>
          </a:p>
        </p:txBody>
      </p:sp>
      <p:pic>
        <p:nvPicPr>
          <p:cNvPr id="5" name="Picture Placeholder 5">
            <a:extLst>
              <a:ext uri="{FF2B5EF4-FFF2-40B4-BE49-F238E27FC236}">
                <a16:creationId xmlns:a16="http://schemas.microsoft.com/office/drawing/2014/main" id="{E8AF7349-77D0-BAA5-6E4F-AB1DD7B6C9A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22705" y="0"/>
            <a:ext cx="6169295" cy="6858000"/>
          </a:xfrm>
          <a:prstGeom prst="rect">
            <a:avLst/>
          </a:prstGeom>
          <a:noFill/>
        </p:spPr>
      </p:pic>
    </p:spTree>
    <p:extLst>
      <p:ext uri="{BB962C8B-B14F-4D97-AF65-F5344CB8AC3E}">
        <p14:creationId xmlns:p14="http://schemas.microsoft.com/office/powerpoint/2010/main" val="3927676366"/>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5" r="16195"/>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842725" y="909503"/>
            <a:ext cx="4934306" cy="1325562"/>
          </a:xfrm>
        </p:spPr>
        <p:txBody>
          <a:bodyPr anchor="t">
            <a:noAutofit/>
          </a:bodyPr>
          <a:lstStyle/>
          <a:p>
            <a:r>
              <a:rPr lang="en-US" sz="4400" dirty="0">
                <a:solidFill>
                  <a:schemeClr val="accent3"/>
                </a:solidFill>
                <a:latin typeface="Arial" panose="020B0504020202020204" pitchFamily="34" charset="77"/>
              </a:rPr>
              <a:t>CHĂN THẢ</a:t>
            </a:r>
            <a:br>
              <a:rPr lang="vi-VN" sz="4400" dirty="0">
                <a:solidFill>
                  <a:schemeClr val="accent5"/>
                </a:solidFill>
                <a:latin typeface="Arial" panose="020B0504020202020204" pitchFamily="34" charset="77"/>
              </a:rPr>
            </a:br>
            <a:r>
              <a:rPr lang="en-US" sz="4400" dirty="0">
                <a:solidFill>
                  <a:schemeClr val="bg2"/>
                </a:solidFill>
                <a:latin typeface="Arial" panose="020B0504020202020204" pitchFamily="34" charset="77"/>
              </a:rPr>
              <a:t>GIA SÚC</a:t>
            </a:r>
            <a:endParaRPr lang="vi-VN" sz="4400" dirty="0">
              <a:solidFill>
                <a:schemeClr val="accent5"/>
              </a:solidFill>
              <a:latin typeface="Arial"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42725" y="2316296"/>
            <a:ext cx="4625834" cy="5495616"/>
          </a:xfrm>
        </p:spPr>
        <p:txBody>
          <a:bodyPr vert="horz" lIns="0" tIns="0" rIns="0" bIns="0" rtlCol="0" anchor="t">
            <a:normAutofit/>
          </a:bodyPr>
          <a:lstStyle/>
          <a:p>
            <a:pPr marL="285750" indent="-285750">
              <a:buClr>
                <a:schemeClr val="accent3"/>
              </a:buClr>
              <a:buFont typeface="Arial" panose="020B0604020202020204" pitchFamily="34" charset="0"/>
              <a:buChar char="•"/>
            </a:pPr>
            <a:r>
              <a:rPr lang="vi-VN" sz="1600" dirty="0">
                <a:solidFill>
                  <a:schemeClr val="bg1"/>
                </a:solidFill>
                <a:latin typeface="Arial"/>
                <a:ea typeface="Inter Display"/>
                <a:cs typeface="Inter Display"/>
              </a:rPr>
              <a:t>Kiểm soát cỏ dại và cỏ mùa đông, nghĩa là sử dụng ít thuốc diệt cỏ hơn</a:t>
            </a:r>
            <a:endParaRPr lang="vi-VN" sz="1600" dirty="0">
              <a:solidFill>
                <a:schemeClr val="bg1"/>
              </a:solidFill>
              <a:latin typeface="Arial" panose="020B0504020202020204" pitchFamily="34" charset="77"/>
            </a:endParaRPr>
          </a:p>
          <a:p>
            <a:pPr marL="285750" indent="-285750">
              <a:buClr>
                <a:schemeClr val="accent3"/>
              </a:buClr>
              <a:buFont typeface="Arial" panose="020B0604020202020204" pitchFamily="34" charset="0"/>
              <a:buChar char="•"/>
            </a:pPr>
            <a:r>
              <a:rPr lang="vi-VN" dirty="0">
                <a:solidFill>
                  <a:schemeClr val="bg1"/>
                </a:solidFill>
                <a:latin typeface="Arial" panose="020B0504020202020204" pitchFamily="34" charset="77"/>
              </a:rPr>
              <a:t>Giảm nhu cầu sử dụng máy kéo để phun thuốc và cắt cỏ, giúp tiết kiệm nhiên liệu </a:t>
            </a:r>
          </a:p>
          <a:p>
            <a:pPr marL="285750" indent="-285750">
              <a:buClr>
                <a:schemeClr val="accent3"/>
              </a:buClr>
              <a:buFont typeface="Arial" panose="020B0604020202020204" pitchFamily="34" charset="0"/>
              <a:buChar char="•"/>
            </a:pPr>
            <a:r>
              <a:rPr lang="vi-VN" dirty="0">
                <a:solidFill>
                  <a:schemeClr val="bg1"/>
                </a:solidFill>
                <a:latin typeface="Arial" panose="020B0504020202020204" pitchFamily="34" charset="77"/>
              </a:rPr>
              <a:t>Có thể tận dụng phân động vật làm chất cải tạo đất và phân bón tự nhiên</a:t>
            </a:r>
          </a:p>
        </p:txBody>
      </p:sp>
    </p:spTree>
    <p:extLst>
      <p:ext uri="{BB962C8B-B14F-4D97-AF65-F5344CB8AC3E}">
        <p14:creationId xmlns:p14="http://schemas.microsoft.com/office/powerpoint/2010/main" val="1765742830"/>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85EF0-3007-E5E3-E361-8F7176B7A77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31FCA26B-90B5-6D02-620E-7617F9DDAD63}"/>
              </a:ext>
            </a:extLst>
          </p:cNvPr>
          <p:cNvSpPr txBox="1">
            <a:spLocks/>
          </p:cNvSpPr>
          <p:nvPr/>
        </p:nvSpPr>
        <p:spPr>
          <a:xfrm>
            <a:off x="407988" y="2224543"/>
            <a:ext cx="4625834" cy="3758872"/>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217"/>
              </a:spcBef>
              <a:spcAft>
                <a:spcPts val="315"/>
              </a:spcAft>
              <a:buClr>
                <a:schemeClr val="accent3"/>
              </a:buClr>
              <a:buNone/>
            </a:pPr>
            <a:r>
              <a:rPr lang="vi-VN" dirty="0">
                <a:latin typeface="Arial" panose="020B0504020202020204" pitchFamily="34" charset="77"/>
              </a:rPr>
              <a:t>Để giảm thiểu rác thải chôn lấp, các nhà máy rượu có thể xử lý:</a:t>
            </a:r>
          </a:p>
          <a:p>
            <a:pPr>
              <a:spcBef>
                <a:spcPts val="217"/>
              </a:spcBef>
              <a:spcAft>
                <a:spcPts val="315"/>
              </a:spcAft>
              <a:buClr>
                <a:schemeClr val="accent3"/>
              </a:buClr>
            </a:pPr>
            <a:r>
              <a:rPr lang="vi-VN" dirty="0">
                <a:latin typeface="Arial" panose="020B0504020202020204" pitchFamily="34" charset="77"/>
              </a:rPr>
              <a:t>Rác thải thủy tinh </a:t>
            </a:r>
          </a:p>
          <a:p>
            <a:pPr>
              <a:spcBef>
                <a:spcPts val="217"/>
              </a:spcBef>
              <a:spcAft>
                <a:spcPts val="315"/>
              </a:spcAft>
              <a:buClr>
                <a:schemeClr val="accent3"/>
              </a:buClr>
            </a:pPr>
            <a:r>
              <a:rPr lang="vi-VN" dirty="0">
                <a:latin typeface="Arial" panose="020B0504020202020204" pitchFamily="34" charset="77"/>
              </a:rPr>
              <a:t>Giấy bìa cứng </a:t>
            </a:r>
          </a:p>
          <a:p>
            <a:pPr>
              <a:spcBef>
                <a:spcPts val="217"/>
              </a:spcBef>
              <a:spcAft>
                <a:spcPts val="315"/>
              </a:spcAft>
              <a:buClr>
                <a:schemeClr val="accent3"/>
              </a:buClr>
            </a:pPr>
            <a:r>
              <a:rPr lang="vi-VN" dirty="0">
                <a:latin typeface="Arial" panose="020B0504020202020204" pitchFamily="34" charset="77"/>
              </a:rPr>
              <a:t>Giấy </a:t>
            </a:r>
          </a:p>
          <a:p>
            <a:pPr>
              <a:spcBef>
                <a:spcPts val="217"/>
              </a:spcBef>
              <a:spcAft>
                <a:spcPts val="315"/>
              </a:spcAft>
              <a:buClr>
                <a:schemeClr val="accent3"/>
              </a:buClr>
            </a:pPr>
            <a:r>
              <a:rPr lang="vi-VN" dirty="0">
                <a:latin typeface="Arial" panose="020B0504020202020204" pitchFamily="34" charset="77"/>
              </a:rPr>
              <a:t>Chất thải rắn hữu cơ </a:t>
            </a:r>
          </a:p>
          <a:p>
            <a:pPr>
              <a:spcBef>
                <a:spcPts val="217"/>
              </a:spcBef>
              <a:spcAft>
                <a:spcPts val="315"/>
              </a:spcAft>
              <a:buClr>
                <a:schemeClr val="accent3"/>
              </a:buClr>
            </a:pPr>
            <a:r>
              <a:rPr lang="vi-VN" dirty="0">
                <a:latin typeface="Arial" panose="020B0504020202020204" pitchFamily="34" charset="77"/>
              </a:rPr>
              <a:t>Phế liệu kim loại </a:t>
            </a:r>
          </a:p>
          <a:p>
            <a:pPr>
              <a:spcBef>
                <a:spcPts val="217"/>
              </a:spcBef>
              <a:spcAft>
                <a:spcPts val="315"/>
              </a:spcAft>
              <a:buClr>
                <a:schemeClr val="accent3"/>
              </a:buClr>
            </a:pPr>
            <a:r>
              <a:rPr lang="vi-VN" dirty="0">
                <a:latin typeface="Arial" panose="020B0504020202020204" pitchFamily="34" charset="77"/>
              </a:rPr>
              <a:t>Rác thải điện tử</a:t>
            </a:r>
          </a:p>
        </p:txBody>
      </p:sp>
      <p:sp>
        <p:nvSpPr>
          <p:cNvPr id="10" name="Title 2">
            <a:extLst>
              <a:ext uri="{FF2B5EF4-FFF2-40B4-BE49-F238E27FC236}">
                <a16:creationId xmlns:a16="http://schemas.microsoft.com/office/drawing/2014/main" id="{F27B18CD-18DC-9374-F1D9-A8C7A1A1C76B}"/>
              </a:ext>
            </a:extLst>
          </p:cNvPr>
          <p:cNvSpPr txBox="1">
            <a:spLocks/>
          </p:cNvSpPr>
          <p:nvPr/>
        </p:nvSpPr>
        <p:spPr>
          <a:xfrm>
            <a:off x="407988" y="707008"/>
            <a:ext cx="5831595"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4400" dirty="0">
                <a:solidFill>
                  <a:schemeClr val="accent2"/>
                </a:solidFill>
                <a:latin typeface="Arial" panose="020B0504020202020204" pitchFamily="34" charset="77"/>
              </a:rPr>
              <a:t>TÁI CHẾ</a:t>
            </a:r>
            <a:r>
              <a:rPr lang="en-US" sz="4400" dirty="0">
                <a:solidFill>
                  <a:schemeClr val="accent2"/>
                </a:solidFill>
                <a:latin typeface="Arial" panose="020B0504020202020204" pitchFamily="34" charset="77"/>
              </a:rPr>
              <a:t> VÀ</a:t>
            </a:r>
            <a:br>
              <a:rPr lang="vi-VN" sz="4400" dirty="0">
                <a:solidFill>
                  <a:schemeClr val="accent3"/>
                </a:solidFill>
                <a:latin typeface="Arial" panose="020B0504020202020204" pitchFamily="34" charset="77"/>
              </a:rPr>
            </a:br>
            <a:r>
              <a:rPr lang="vi-VN" sz="4400" dirty="0">
                <a:solidFill>
                  <a:schemeClr val="accent3"/>
                </a:solidFill>
                <a:latin typeface="Arial" panose="020B0504020202020204" pitchFamily="34" charset="77"/>
              </a:rPr>
              <a:t>TÁI SỬ DỤNG</a:t>
            </a:r>
          </a:p>
        </p:txBody>
      </p:sp>
      <p:sp>
        <p:nvSpPr>
          <p:cNvPr id="3" name="TextBox 2">
            <a:extLst>
              <a:ext uri="{FF2B5EF4-FFF2-40B4-BE49-F238E27FC236}">
                <a16:creationId xmlns:a16="http://schemas.microsoft.com/office/drawing/2014/main" id="{23FC1245-4BBC-8582-5330-DB749E2F7205}"/>
              </a:ext>
            </a:extLst>
          </p:cNvPr>
          <p:cNvSpPr txBox="1"/>
          <p:nvPr/>
        </p:nvSpPr>
        <p:spPr>
          <a:xfrm>
            <a:off x="15302429" y="5387248"/>
            <a:ext cx="184731" cy="338554"/>
          </a:xfrm>
          <a:prstGeom prst="rect">
            <a:avLst/>
          </a:prstGeom>
          <a:noFill/>
        </p:spPr>
        <p:txBody>
          <a:bodyPr wrap="none" rtlCol="0">
            <a:spAutoFit/>
          </a:bodyPr>
          <a:lstStyle/>
          <a:p>
            <a:pPr algn="l"/>
            <a:endParaRPr lang="en-AU" sz="1600" dirty="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endParaRPr>
          </a:p>
        </p:txBody>
      </p:sp>
      <p:pic>
        <p:nvPicPr>
          <p:cNvPr id="5" name="Picture Placeholder 5">
            <a:extLst>
              <a:ext uri="{FF2B5EF4-FFF2-40B4-BE49-F238E27FC236}">
                <a16:creationId xmlns:a16="http://schemas.microsoft.com/office/drawing/2014/main" id="{4C611094-93D0-7A96-3491-B9D052EB0BD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022705" y="368300"/>
            <a:ext cx="6169295" cy="6164847"/>
          </a:xfrm>
          <a:prstGeom prst="rect">
            <a:avLst/>
          </a:prstGeom>
          <a:noFill/>
        </p:spPr>
      </p:pic>
    </p:spTree>
    <p:extLst>
      <p:ext uri="{BB962C8B-B14F-4D97-AF65-F5344CB8AC3E}">
        <p14:creationId xmlns:p14="http://schemas.microsoft.com/office/powerpoint/2010/main" val="243688596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screen">
            <a:extLst>
              <a:ext uri="{28A0092B-C50C-407E-A947-70E740481C1C}">
                <a14:useLocalDpi xmlns:a14="http://schemas.microsoft.com/office/drawing/2010/main"/>
              </a:ext>
            </a:extLst>
          </a:blip>
          <a:srcRect l="19927" t="-546" r="23001" b="4077"/>
          <a:stretch>
            <a:fillRect/>
          </a:stretch>
        </p:blipFill>
        <p:spPr>
          <a:xfrm>
            <a:off x="-24296" y="-39030"/>
            <a:ext cx="6120296" cy="6897030"/>
          </a:xfrm>
          <a:prstGeom prst="rect">
            <a:avLst/>
          </a:prstGeom>
        </p:spPr>
      </p:pic>
      <p:sp>
        <p:nvSpPr>
          <p:cNvPr id="12" name="TextBox 11">
            <a:extLst>
              <a:ext uri="{FF2B5EF4-FFF2-40B4-BE49-F238E27FC236}">
                <a16:creationId xmlns:a16="http://schemas.microsoft.com/office/drawing/2014/main" id="{2EE1723A-80B7-9DAD-0CD2-5CE849685D79}"/>
              </a:ext>
            </a:extLst>
          </p:cNvPr>
          <p:cNvSpPr txBox="1"/>
          <p:nvPr/>
        </p:nvSpPr>
        <p:spPr>
          <a:xfrm>
            <a:off x="6545766" y="568712"/>
            <a:ext cx="5245181" cy="5816977"/>
          </a:xfrm>
          <a:prstGeom prst="rect">
            <a:avLst/>
          </a:prstGeom>
          <a:noFill/>
        </p:spPr>
        <p:txBody>
          <a:bodyPr wrap="square" lIns="91440" tIns="45720" rIns="91440" bIns="45720" anchor="t">
            <a:spAutoFit/>
          </a:bodyPr>
          <a:lstStyle/>
          <a:p>
            <a:r>
              <a:rPr lang="vi-VN" sz="1600" dirty="0">
                <a:solidFill>
                  <a:srgbClr val="190000"/>
                </a:solidFill>
                <a:ea typeface="+mn-lt"/>
                <a:cs typeface="+mn-lt"/>
              </a:rPr>
              <a:t>Được chế tác từ những trái nho được trồng </a:t>
            </a:r>
            <a:r>
              <a:rPr lang="vi" sz="1600" dirty="0">
                <a:solidFill>
                  <a:srgbClr val="190000"/>
                </a:solidFill>
                <a:ea typeface="+mn-lt"/>
                <a:cs typeface="+mn-lt"/>
              </a:rPr>
              <a:t>ở</a:t>
            </a:r>
            <a:r>
              <a:rPr lang="vi-VN" sz="1600" dirty="0">
                <a:solidFill>
                  <a:srgbClr val="190000"/>
                </a:solidFill>
                <a:ea typeface="+mn-lt"/>
                <a:cs typeface="+mn-lt"/>
              </a:rPr>
              <a:t> khí hậu rộng lớn và đa dạng, trên những cảnh quan được hình thành từ hàng triệu năm, mỗi ly rượu vang Úc đều chứa </a:t>
            </a:r>
            <a:r>
              <a:rPr lang="vi" sz="1600" dirty="0">
                <a:solidFill>
                  <a:srgbClr val="190000"/>
                </a:solidFill>
                <a:ea typeface="+mn-lt"/>
                <a:cs typeface="+mn-lt"/>
              </a:rPr>
              <a:t>đựng</a:t>
            </a:r>
            <a:r>
              <a:rPr lang="vi-VN" sz="1600" dirty="0">
                <a:solidFill>
                  <a:srgbClr val="190000"/>
                </a:solidFill>
                <a:ea typeface="+mn-lt"/>
                <a:cs typeface="+mn-lt"/>
              </a:rPr>
              <a:t> một câu chuyện.</a:t>
            </a:r>
            <a:endParaRPr lang="en-US" dirty="0">
              <a:ea typeface="+mn-lt"/>
              <a:cs typeface="+mn-lt"/>
            </a:endParaRPr>
          </a:p>
          <a:p>
            <a:endParaRPr lang="en-AU" dirty="0"/>
          </a:p>
          <a:p>
            <a:r>
              <a:rPr lang="vi-VN" sz="1600" dirty="0">
                <a:solidFill>
                  <a:srgbClr val="190000"/>
                </a:solidFill>
                <a:ea typeface="+mn-lt"/>
                <a:cs typeface="+mn-lt"/>
              </a:rPr>
              <a:t>Tiếp bước các thế hệ đi trước, những người trồng nho và làm rượu tại Úc ngày nay vẫn luôn </a:t>
            </a:r>
            <a:r>
              <a:rPr lang="vi-VN" sz="1600" dirty="0" err="1">
                <a:solidFill>
                  <a:srgbClr val="190000"/>
                </a:solidFill>
                <a:ea typeface="+mn-lt"/>
                <a:cs typeface="+mn-lt"/>
              </a:rPr>
              <a:t>đam</a:t>
            </a:r>
            <a:r>
              <a:rPr lang="vi-VN" sz="1600" dirty="0">
                <a:solidFill>
                  <a:srgbClr val="190000"/>
                </a:solidFill>
                <a:ea typeface="+mn-lt"/>
                <a:cs typeface="+mn-lt"/>
              </a:rPr>
              <a:t> mê, kiên cường và sáng tạo, không ngừng tìm tòi những cách mới để hoàn thiện kỹ thuật truyền thống. Cộng đồng của chúng tôi được kết nối bởi sự tôn trọng lẫn nhau và tình yêu chung trong việc cho </a:t>
            </a:r>
            <a:r>
              <a:rPr lang="vi" sz="1600" dirty="0">
                <a:solidFill>
                  <a:srgbClr val="190000"/>
                </a:solidFill>
                <a:ea typeface="+mn-lt"/>
                <a:cs typeface="+mn-lt"/>
              </a:rPr>
              <a:t>ra đời những loại</a:t>
            </a:r>
            <a:r>
              <a:rPr lang="vi-VN" sz="1600" dirty="0">
                <a:solidFill>
                  <a:srgbClr val="190000"/>
                </a:solidFill>
                <a:ea typeface="+mn-lt"/>
                <a:cs typeface="+mn-lt"/>
              </a:rPr>
              <a:t> vang tuyệt </a:t>
            </a:r>
            <a:r>
              <a:rPr lang="vi" sz="1600" dirty="0">
                <a:solidFill>
                  <a:srgbClr val="190000"/>
                </a:solidFill>
                <a:ea typeface="+mn-lt"/>
                <a:cs typeface="+mn-lt"/>
              </a:rPr>
              <a:t>hảo</a:t>
            </a:r>
            <a:r>
              <a:rPr lang="vi-VN" sz="1600" dirty="0">
                <a:solidFill>
                  <a:srgbClr val="190000"/>
                </a:solidFill>
                <a:ea typeface="+mn-lt"/>
                <a:cs typeface="+mn-lt"/>
              </a:rPr>
              <a:t>, đồng thời bảo vệ cảnh quan thiên nhiên cho thế hệ mai sau. Áp dụng tư duy hiện đại vào những vùng đất cổ xưa của chúng tôi, chúng tôi không ngừng thử nghiệm và khám phá những điều mới lạ.</a:t>
            </a:r>
            <a:endParaRPr lang="vi-VN" dirty="0">
              <a:ea typeface="+mn-lt"/>
              <a:cs typeface="+mn-lt"/>
            </a:endParaRPr>
          </a:p>
          <a:p>
            <a:endParaRPr lang="en-AU" dirty="0"/>
          </a:p>
          <a:p>
            <a:r>
              <a:rPr lang="vi-VN" sz="1600" dirty="0">
                <a:solidFill>
                  <a:srgbClr val="190000"/>
                </a:solidFill>
                <a:ea typeface="+mn-lt"/>
                <a:cs typeface="+mn-lt"/>
              </a:rPr>
              <a:t>Vì vậy, nếu bạn đang tìm kiếm hương vị của sự phiêu lưu, hãy để rượu vang Úc dẫn lối cho cuộc phiêu lưu ẩm thực của bạn. Bởi vì trong mỗi chai rượu vang Úc, bạn sẽ trải nghiệm những kỳ quan của nước Úc – nhớ đến những chuyến phiêu lưu và sự đa dạng làm nên văn hóa và vùng đất này. </a:t>
            </a:r>
            <a:endParaRPr lang="vi-VN" dirty="0"/>
          </a:p>
          <a:p>
            <a:endParaRPr lang="vi-VN" sz="1600" dirty="0">
              <a:solidFill>
                <a:srgbClr val="190000"/>
              </a:solidFill>
              <a:latin typeface="Arial" panose="020B0504020202020204" pitchFamily="34" charset="77"/>
              <a:ea typeface="Inter Display" panose="02000503000000020004" pitchFamily="2" charset="0"/>
              <a:cs typeface="Inter Display" panose="02000503000000020004" pitchFamily="2" charset="0"/>
            </a:endParaRPr>
          </a:p>
        </p:txBody>
      </p:sp>
      <p:pic>
        <p:nvPicPr>
          <p:cNvPr id="16" name="Picture 15">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8" y="256477"/>
            <a:ext cx="2845552" cy="1138221"/>
          </a:xfrm>
          <a:prstGeom prst="rect">
            <a:avLst/>
          </a:prstGeom>
          <a:noFill/>
        </p:spPr>
      </p:pic>
    </p:spTree>
    <p:extLst>
      <p:ext uri="{BB962C8B-B14F-4D97-AF65-F5344CB8AC3E}">
        <p14:creationId xmlns:p14="http://schemas.microsoft.com/office/powerpoint/2010/main" val="2969888299"/>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D4D70-C4E3-698A-9D12-25F2A7F598F5}"/>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9C0B7DEF-6056-A71B-F7F0-2C7C23F1E6F9}"/>
              </a:ext>
            </a:extLst>
          </p:cNvPr>
          <p:cNvPicPr>
            <a:picLocks noGrp="1" noChangeAspect="1"/>
          </p:cNvPicPr>
          <p:nvPr>
            <p:ph type="pic" sz="quarter" idx="10"/>
          </p:nvPr>
        </p:nvPicPr>
        <p:blipFill>
          <a:blip r:embed="rId3"/>
          <a:srcRect t="25539" b="36943"/>
          <a:stretch/>
        </p:blipFill>
        <p:spPr>
          <a:xfrm>
            <a:off x="0" y="0"/>
            <a:ext cx="12192000" cy="6858000"/>
          </a:xfrm>
        </p:spPr>
      </p:pic>
      <p:sp>
        <p:nvSpPr>
          <p:cNvPr id="2" name="Rectangle 1">
            <a:extLst>
              <a:ext uri="{FF2B5EF4-FFF2-40B4-BE49-F238E27FC236}">
                <a16:creationId xmlns:a16="http://schemas.microsoft.com/office/drawing/2014/main" id="{88A4D0D4-5D8B-BF2B-669B-78623E4381A6}"/>
              </a:ext>
            </a:extLst>
          </p:cNvPr>
          <p:cNvSpPr/>
          <p:nvPr/>
        </p:nvSpPr>
        <p:spPr>
          <a:xfrm>
            <a:off x="0" y="602095"/>
            <a:ext cx="12192000" cy="1975453"/>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C0E50BC6-5579-757D-F1AD-65F8C1653A1A}"/>
              </a:ext>
            </a:extLst>
          </p:cNvPr>
          <p:cNvSpPr>
            <a:spLocks noGrp="1"/>
          </p:cNvSpPr>
          <p:nvPr>
            <p:ph type="title"/>
          </p:nvPr>
        </p:nvSpPr>
        <p:spPr>
          <a:xfrm>
            <a:off x="648202" y="1019805"/>
            <a:ext cx="6158452" cy="1325562"/>
          </a:xfrm>
        </p:spPr>
        <p:txBody>
          <a:bodyPr/>
          <a:lstStyle/>
          <a:p>
            <a:r>
              <a:rPr lang="vi-VN">
                <a:solidFill>
                  <a:schemeClr val="accent3"/>
                </a:solidFill>
                <a:latin typeface="Arial" panose="020B0504020202020204" pitchFamily="34" charset="77"/>
              </a:rPr>
              <a:t>VÍ DỤ</a:t>
            </a:r>
            <a:br>
              <a:rPr lang="vi-VN">
                <a:solidFill>
                  <a:schemeClr val="accent3"/>
                </a:solidFill>
                <a:latin typeface="Arial" panose="020B0504020202020204" pitchFamily="34" charset="77"/>
              </a:rPr>
            </a:br>
            <a:r>
              <a:rPr lang="vi-VN">
                <a:solidFill>
                  <a:schemeClr val="bg2"/>
                </a:solidFill>
                <a:latin typeface="Arial" panose="020B0504020202020204" pitchFamily="34" charset="77"/>
              </a:rPr>
              <a:t>ĐIỂN HÌNH</a:t>
            </a:r>
            <a:br>
              <a:rPr lang="vi-VN">
                <a:solidFill>
                  <a:schemeClr val="accent3"/>
                </a:solidFill>
                <a:latin typeface="Arial" panose="020B0504020202020204" pitchFamily="34" charset="77"/>
              </a:rPr>
            </a:br>
            <a:endParaRPr lang="vi-VN">
              <a:solidFill>
                <a:schemeClr val="accent3"/>
              </a:solidFill>
              <a:latin typeface="Arial" panose="020B0504020202020204" pitchFamily="34" charset="77"/>
            </a:endParaRPr>
          </a:p>
        </p:txBody>
      </p:sp>
    </p:spTree>
    <p:extLst>
      <p:ext uri="{BB962C8B-B14F-4D97-AF65-F5344CB8AC3E}">
        <p14:creationId xmlns:p14="http://schemas.microsoft.com/office/powerpoint/2010/main" val="141819920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1E9A52C5-D40B-A13E-5086-2CEFEB5A0A56}"/>
              </a:ext>
            </a:extLst>
          </p:cNvPr>
          <p:cNvCxnSpPr/>
          <p:nvPr/>
        </p:nvCxnSpPr>
        <p:spPr>
          <a:xfrm>
            <a:off x="2535086" y="3477069"/>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511141" y="517813"/>
            <a:ext cx="9389213" cy="1081291"/>
          </a:xfrm>
        </p:spPr>
        <p:txBody>
          <a:bodyPr/>
          <a:lstStyle/>
          <a:p>
            <a:pPr>
              <a:lnSpc>
                <a:spcPct val="100000"/>
              </a:lnSpc>
            </a:pPr>
            <a:r>
              <a:rPr lang="vi-VN" sz="2400" dirty="0">
                <a:latin typeface="Arial"/>
                <a:ea typeface="Inter Display"/>
                <a:cs typeface="Inter Display"/>
              </a:rPr>
              <a:t>HÀNH TRÌNH ĐẠT </a:t>
            </a:r>
            <a:br>
              <a:rPr lang="en-US" sz="2400" dirty="0">
                <a:latin typeface="Arial" panose="020B0504020202020204" pitchFamily="34" charset="77"/>
              </a:rPr>
            </a:br>
            <a:r>
              <a:rPr lang="vi-VN" sz="4900" dirty="0">
                <a:solidFill>
                  <a:schemeClr val="accent5"/>
                </a:solidFill>
                <a:latin typeface="Arial"/>
                <a:ea typeface="Inter Display"/>
                <a:cs typeface="Inter Display"/>
              </a:rPr>
              <a:t>TRUNG HÒA CARBON</a:t>
            </a:r>
            <a:br>
              <a:rPr lang="vi-VN" sz="2400" dirty="0">
                <a:latin typeface="Arial" panose="020B0504020202020204" pitchFamily="34" charset="77"/>
              </a:rPr>
            </a:br>
            <a:r>
              <a:rPr lang="vi-VN" sz="2400" dirty="0">
                <a:latin typeface="Arial"/>
                <a:ea typeface="Inter Display"/>
                <a:cs typeface="Inter Display"/>
              </a:rPr>
              <a:t>CỦA NHÀ RƯỢU TEMPLE BRUER</a:t>
            </a:r>
          </a:p>
        </p:txBody>
      </p:sp>
      <p:pic>
        <p:nvPicPr>
          <p:cNvPr id="4" name="Picture 3">
            <a:extLst>
              <a:ext uri="{FF2B5EF4-FFF2-40B4-BE49-F238E27FC236}">
                <a16:creationId xmlns:a16="http://schemas.microsoft.com/office/drawing/2014/main" id="{C57010C6-346C-5C43-44D3-A217FC10ADD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96000" y="678693"/>
            <a:ext cx="2427890" cy="6179307"/>
          </a:xfrm>
          <a:prstGeom prst="rect">
            <a:avLst/>
          </a:prstGeom>
        </p:spPr>
      </p:pic>
      <p:sp>
        <p:nvSpPr>
          <p:cNvPr id="6" name="Title 1">
            <a:extLst>
              <a:ext uri="{FF2B5EF4-FFF2-40B4-BE49-F238E27FC236}">
                <a16:creationId xmlns:a16="http://schemas.microsoft.com/office/drawing/2014/main" id="{0C67AC3F-2429-11E1-674A-D7019B8CC064}"/>
              </a:ext>
            </a:extLst>
          </p:cNvPr>
          <p:cNvSpPr txBox="1"/>
          <p:nvPr/>
        </p:nvSpPr>
        <p:spPr>
          <a:xfrm rot="16200000">
            <a:off x="5852185" y="4207640"/>
            <a:ext cx="3028551" cy="38978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2800">
                <a:solidFill>
                  <a:schemeClr val="accent4"/>
                </a:solidFill>
                <a:latin typeface="Arial" panose="020B0504020202020204" pitchFamily="34" charset="77"/>
              </a:rPr>
              <a:t>TEMPLE BRUER</a:t>
            </a:r>
          </a:p>
        </p:txBody>
      </p:sp>
      <p:sp>
        <p:nvSpPr>
          <p:cNvPr id="8" name="Text Placeholder 3">
            <a:extLst>
              <a:ext uri="{FF2B5EF4-FFF2-40B4-BE49-F238E27FC236}">
                <a16:creationId xmlns:a16="http://schemas.microsoft.com/office/drawing/2014/main" id="{5446432C-B2F0-C359-398D-B464618D38F1}"/>
              </a:ext>
            </a:extLst>
          </p:cNvPr>
          <p:cNvSpPr txBox="1"/>
          <p:nvPr/>
        </p:nvSpPr>
        <p:spPr>
          <a:xfrm>
            <a:off x="8387000" y="1716168"/>
            <a:ext cx="1755951" cy="1262319"/>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25"/>
              </a:spcBef>
              <a:spcAft>
                <a:spcPts val="525"/>
              </a:spcAft>
              <a:buNone/>
            </a:pPr>
            <a:r>
              <a:rPr lang="vi-VN" b="1">
                <a:solidFill>
                  <a:schemeClr val="accent4"/>
                </a:solidFill>
                <a:latin typeface="Arial" panose="020B0504020202020204" pitchFamily="34" charset="77"/>
              </a:rPr>
              <a:t>CHUYỂN SANG CHAI RƯỢU NHẸ HƠN</a:t>
            </a:r>
          </a:p>
        </p:txBody>
      </p:sp>
      <p:sp>
        <p:nvSpPr>
          <p:cNvPr id="5" name="Text Placeholder 3">
            <a:extLst>
              <a:ext uri="{FF2B5EF4-FFF2-40B4-BE49-F238E27FC236}">
                <a16:creationId xmlns:a16="http://schemas.microsoft.com/office/drawing/2014/main" id="{B672EACE-C7E2-E9DB-D2E0-F8F8A3DABC7A}"/>
              </a:ext>
            </a:extLst>
          </p:cNvPr>
          <p:cNvSpPr txBox="1">
            <a:spLocks/>
          </p:cNvSpPr>
          <p:nvPr/>
        </p:nvSpPr>
        <p:spPr>
          <a:xfrm>
            <a:off x="8937381" y="3314618"/>
            <a:ext cx="2514593" cy="730103"/>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7"/>
              </a:spcBef>
              <a:spcAft>
                <a:spcPts val="315"/>
              </a:spcAft>
              <a:buClr>
                <a:schemeClr val="accent3"/>
              </a:buClr>
              <a:buNone/>
            </a:pPr>
            <a:r>
              <a:rPr lang="vi-VN" sz="1200" b="1">
                <a:latin typeface="Arial" panose="020B0504020202020204" pitchFamily="34" charset="77"/>
              </a:rPr>
              <a:t>Trồng cây và thảm thực vật bản địa</a:t>
            </a:r>
            <a:r>
              <a:rPr lang="vi-VN" sz="1200">
                <a:latin typeface="Arial" panose="020B0504020202020204" pitchFamily="34" charset="77"/>
              </a:rPr>
              <a:t> trong và xung quanh vườn nho</a:t>
            </a:r>
          </a:p>
        </p:txBody>
      </p:sp>
      <p:sp>
        <p:nvSpPr>
          <p:cNvPr id="10" name="Text Placeholder 3">
            <a:extLst>
              <a:ext uri="{FF2B5EF4-FFF2-40B4-BE49-F238E27FC236}">
                <a16:creationId xmlns:a16="http://schemas.microsoft.com/office/drawing/2014/main" id="{60843AAE-60EA-95D6-B98E-4085E65BD985}"/>
              </a:ext>
            </a:extLst>
          </p:cNvPr>
          <p:cNvSpPr txBox="1">
            <a:spLocks/>
          </p:cNvSpPr>
          <p:nvPr/>
        </p:nvSpPr>
        <p:spPr>
          <a:xfrm>
            <a:off x="8981911" y="4739767"/>
            <a:ext cx="2514593" cy="730103"/>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7"/>
              </a:spcBef>
              <a:spcAft>
                <a:spcPts val="315"/>
              </a:spcAft>
              <a:buClr>
                <a:schemeClr val="accent3"/>
              </a:buClr>
              <a:buNone/>
            </a:pPr>
            <a:r>
              <a:rPr lang="vi-VN" sz="1200" b="1" dirty="0">
                <a:latin typeface="Arial" panose="020B0504020202020204" pitchFamily="34" charset="77"/>
              </a:rPr>
              <a:t>Ngừng vận chuyển hàng bằng đường hàng không</a:t>
            </a:r>
            <a:r>
              <a:rPr lang="vi-VN" sz="1200" dirty="0">
                <a:latin typeface="Arial" panose="020B0504020202020204" pitchFamily="34" charset="77"/>
              </a:rPr>
              <a:t> cho các nhà phân phối ở nước ngoài</a:t>
            </a:r>
          </a:p>
        </p:txBody>
      </p:sp>
      <p:sp>
        <p:nvSpPr>
          <p:cNvPr id="11" name="Text Placeholder 3">
            <a:extLst>
              <a:ext uri="{FF2B5EF4-FFF2-40B4-BE49-F238E27FC236}">
                <a16:creationId xmlns:a16="http://schemas.microsoft.com/office/drawing/2014/main" id="{BAC569B4-7337-4983-1AD1-EFC4AB2A3173}"/>
              </a:ext>
            </a:extLst>
          </p:cNvPr>
          <p:cNvSpPr txBox="1">
            <a:spLocks/>
          </p:cNvSpPr>
          <p:nvPr/>
        </p:nvSpPr>
        <p:spPr>
          <a:xfrm>
            <a:off x="1497112" y="4149339"/>
            <a:ext cx="2514593" cy="730103"/>
          </a:xfrm>
          <a:prstGeom prst="rect">
            <a:avLst/>
          </a:prstGeom>
        </p:spPr>
        <p:txBody>
          <a:bodyPr lIns="91440" tIns="45720" rIns="91440" bIns="45720" anchor="t">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7"/>
              </a:spcBef>
              <a:spcAft>
                <a:spcPts val="315"/>
              </a:spcAft>
              <a:buNone/>
            </a:pPr>
            <a:r>
              <a:rPr lang="vi-VN" sz="1200" dirty="0">
                <a:latin typeface="Arial"/>
                <a:ea typeface="Inter Display"/>
                <a:cs typeface="Inter Display"/>
              </a:rPr>
              <a:t>Tăng nhiệt độ tối thiểu cho hệ thống điều hòa không khí trong văn phòng của nhà rượu</a:t>
            </a:r>
          </a:p>
        </p:txBody>
      </p:sp>
      <p:sp>
        <p:nvSpPr>
          <p:cNvPr id="12" name="Title 1">
            <a:extLst>
              <a:ext uri="{FF2B5EF4-FFF2-40B4-BE49-F238E27FC236}">
                <a16:creationId xmlns:a16="http://schemas.microsoft.com/office/drawing/2014/main" id="{F9418F60-E088-E1B5-56B2-A39418FF6659}"/>
              </a:ext>
            </a:extLst>
          </p:cNvPr>
          <p:cNvSpPr txBox="1"/>
          <p:nvPr/>
        </p:nvSpPr>
        <p:spPr>
          <a:xfrm rot="16200000">
            <a:off x="6856759" y="3729314"/>
            <a:ext cx="1475756" cy="202336"/>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1400" dirty="0">
                <a:solidFill>
                  <a:schemeClr val="accent5"/>
                </a:solidFill>
                <a:latin typeface="Arial"/>
                <a:ea typeface="Inter Display"/>
                <a:cs typeface="Inter Display"/>
              </a:rPr>
              <a:t>NHÀ RƯỢU</a:t>
            </a:r>
            <a:endParaRPr lang="vi-VN" sz="1400" dirty="0">
              <a:solidFill>
                <a:schemeClr val="accent5"/>
              </a:solidFill>
              <a:latin typeface="Arial" panose="020B0504020202020204" pitchFamily="34" charset="77"/>
            </a:endParaRPr>
          </a:p>
        </p:txBody>
      </p:sp>
      <p:sp>
        <p:nvSpPr>
          <p:cNvPr id="14" name="Oval 13">
            <a:extLst>
              <a:ext uri="{FF2B5EF4-FFF2-40B4-BE49-F238E27FC236}">
                <a16:creationId xmlns:a16="http://schemas.microsoft.com/office/drawing/2014/main" id="{B5E4CBD2-4116-EA36-E893-B0C6C1313BC4}"/>
              </a:ext>
            </a:extLst>
          </p:cNvPr>
          <p:cNvSpPr/>
          <p:nvPr/>
        </p:nvSpPr>
        <p:spPr>
          <a:xfrm>
            <a:off x="3947299" y="2402675"/>
            <a:ext cx="2148702" cy="2148702"/>
          </a:xfrm>
          <a:prstGeom prst="ellipse">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b="1">
                <a:solidFill>
                  <a:schemeClr val="accent1"/>
                </a:solidFill>
                <a:latin typeface="Arial" panose="020B0504020202020204" pitchFamily="34" charset="77"/>
              </a:rPr>
              <a:t>LẮP ĐẶT TẤM PIN NĂNG LƯỢNG MẶT TRỜI</a:t>
            </a:r>
          </a:p>
        </p:txBody>
      </p:sp>
      <p:sp>
        <p:nvSpPr>
          <p:cNvPr id="15" name="Text Placeholder 3">
            <a:extLst>
              <a:ext uri="{FF2B5EF4-FFF2-40B4-BE49-F238E27FC236}">
                <a16:creationId xmlns:a16="http://schemas.microsoft.com/office/drawing/2014/main" id="{166864AC-73E9-B886-B9FB-882E6E472EB3}"/>
              </a:ext>
            </a:extLst>
          </p:cNvPr>
          <p:cNvSpPr txBox="1"/>
          <p:nvPr/>
        </p:nvSpPr>
        <p:spPr>
          <a:xfrm>
            <a:off x="3290631" y="5354948"/>
            <a:ext cx="2514592" cy="844661"/>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vi-VN" b="1">
                <a:solidFill>
                  <a:schemeClr val="accent4"/>
                </a:solidFill>
                <a:latin typeface="Arial" panose="020B0504020202020204" pitchFamily="34" charset="77"/>
              </a:rPr>
              <a:t>HẠN CHẾ YÊU CẦU VỀ HỆ THỐNG LÀM LẠNH</a:t>
            </a:r>
          </a:p>
        </p:txBody>
      </p:sp>
      <p:cxnSp>
        <p:nvCxnSpPr>
          <p:cNvPr id="7" name="Straight Connector 6">
            <a:extLst>
              <a:ext uri="{FF2B5EF4-FFF2-40B4-BE49-F238E27FC236}">
                <a16:creationId xmlns:a16="http://schemas.microsoft.com/office/drawing/2014/main" id="{76EE43A5-65C0-EA8E-E004-D2A8F088217D}"/>
              </a:ext>
            </a:extLst>
          </p:cNvPr>
          <p:cNvCxnSpPr>
            <a:cxnSpLocks/>
          </p:cNvCxnSpPr>
          <p:nvPr/>
        </p:nvCxnSpPr>
        <p:spPr>
          <a:xfrm flipV="1">
            <a:off x="2535086" y="3481119"/>
            <a:ext cx="0" cy="58252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1F696E-0479-C280-4B98-C8EAC5D61EF6}"/>
              </a:ext>
            </a:extLst>
          </p:cNvPr>
          <p:cNvCxnSpPr>
            <a:cxnSpLocks/>
          </p:cNvCxnSpPr>
          <p:nvPr/>
        </p:nvCxnSpPr>
        <p:spPr>
          <a:xfrm>
            <a:off x="5706577" y="5608660"/>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FF271CB-597E-D9AB-4574-81CE36597526}"/>
              </a:ext>
            </a:extLst>
          </p:cNvPr>
          <p:cNvCxnSpPr>
            <a:cxnSpLocks/>
          </p:cNvCxnSpPr>
          <p:nvPr/>
        </p:nvCxnSpPr>
        <p:spPr>
          <a:xfrm>
            <a:off x="7970505" y="3464549"/>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B0F8660-29BA-8E5C-8269-7E540FBDF844}"/>
              </a:ext>
            </a:extLst>
          </p:cNvPr>
          <p:cNvCxnSpPr>
            <a:cxnSpLocks/>
          </p:cNvCxnSpPr>
          <p:nvPr/>
        </p:nvCxnSpPr>
        <p:spPr>
          <a:xfrm>
            <a:off x="7970505" y="4902364"/>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AF70B7A0-CA51-D37B-063B-3110F8907272}"/>
              </a:ext>
            </a:extLst>
          </p:cNvPr>
          <p:cNvCxnSpPr>
            <a:cxnSpLocks/>
          </p:cNvCxnSpPr>
          <p:nvPr/>
        </p:nvCxnSpPr>
        <p:spPr>
          <a:xfrm>
            <a:off x="7617357" y="1906916"/>
            <a:ext cx="88343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42069588"/>
      </p:ext>
    </p:extLst>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89D4BA3-8D53-11E6-F07A-1F1B3A6BA07C}"/>
            </a:ext>
          </a:extLst>
        </p:cNvPr>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59DE788-CA5D-83FC-7FBF-CE0DF662FC2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5" r="16195"/>
          <a:stretch/>
        </p:blipFill>
        <p:spPr>
          <a:xfrm>
            <a:off x="20" y="388842"/>
            <a:ext cx="6169295" cy="6083199"/>
          </a:xfrm>
          <a:noFill/>
        </p:spPr>
      </p:pic>
      <p:sp>
        <p:nvSpPr>
          <p:cNvPr id="3" name="Title 2">
            <a:extLst>
              <a:ext uri="{FF2B5EF4-FFF2-40B4-BE49-F238E27FC236}">
                <a16:creationId xmlns:a16="http://schemas.microsoft.com/office/drawing/2014/main" id="{0FCBDB45-ACAF-6014-6BDB-A75F3EE77D7A}"/>
              </a:ext>
            </a:extLst>
          </p:cNvPr>
          <p:cNvSpPr>
            <a:spLocks noGrp="1"/>
          </p:cNvSpPr>
          <p:nvPr>
            <p:ph type="title"/>
          </p:nvPr>
        </p:nvSpPr>
        <p:spPr>
          <a:xfrm>
            <a:off x="6842725" y="909503"/>
            <a:ext cx="4934306" cy="1325562"/>
          </a:xfrm>
        </p:spPr>
        <p:txBody>
          <a:bodyPr anchor="t">
            <a:noAutofit/>
          </a:bodyPr>
          <a:lstStyle/>
          <a:p>
            <a:r>
              <a:rPr lang="vi-VN" sz="3600" dirty="0">
                <a:solidFill>
                  <a:schemeClr val="bg2"/>
                </a:solidFill>
                <a:latin typeface="Arial"/>
                <a:ea typeface="Inter Display"/>
                <a:cs typeface="Inter Display"/>
              </a:rPr>
              <a:t>CÁC PHƯƠNG PHÁP HỮU CƠ VÀ SINH HỌC TẠI </a:t>
            </a:r>
            <a:r>
              <a:rPr lang="vi-VN" sz="3600" dirty="0" err="1">
                <a:solidFill>
                  <a:schemeClr val="bg2"/>
                </a:solidFill>
                <a:latin typeface="Arial"/>
                <a:ea typeface="Inter Display"/>
                <a:cs typeface="Inter Display"/>
              </a:rPr>
              <a:t>TẠI</a:t>
            </a:r>
            <a:r>
              <a:rPr lang="vi-VN" sz="3600" dirty="0">
                <a:solidFill>
                  <a:schemeClr val="bg2"/>
                </a:solidFill>
                <a:latin typeface="Arial"/>
                <a:ea typeface="Inter Display"/>
                <a:cs typeface="Inter Display"/>
              </a:rPr>
              <a:t> VƯỜN NHO CỦA </a:t>
            </a:r>
            <a:r>
              <a:rPr lang="vi-VN" sz="2400" dirty="0">
                <a:solidFill>
                  <a:srgbClr val="11B09B"/>
                </a:solidFill>
                <a:latin typeface="Arial"/>
                <a:ea typeface="Inter Display"/>
                <a:cs typeface="Inter Display"/>
              </a:rPr>
              <a:t>KALLESKE</a:t>
            </a:r>
          </a:p>
        </p:txBody>
      </p:sp>
      <p:sp>
        <p:nvSpPr>
          <p:cNvPr id="4" name="Text Placeholder 3">
            <a:extLst>
              <a:ext uri="{FF2B5EF4-FFF2-40B4-BE49-F238E27FC236}">
                <a16:creationId xmlns:a16="http://schemas.microsoft.com/office/drawing/2014/main" id="{AB0EFFDA-BC38-4B01-1AC9-85268B6B3132}"/>
              </a:ext>
            </a:extLst>
          </p:cNvPr>
          <p:cNvSpPr>
            <a:spLocks noGrp="1"/>
          </p:cNvSpPr>
          <p:nvPr>
            <p:ph type="body" sz="quarter" idx="11"/>
          </p:nvPr>
        </p:nvSpPr>
        <p:spPr>
          <a:xfrm>
            <a:off x="6842725" y="3429000"/>
            <a:ext cx="4625834" cy="5495616"/>
          </a:xfrm>
        </p:spPr>
        <p:txBody>
          <a:bodyPr vert="horz" lIns="0" tIns="0" rIns="0" bIns="0" rtlCol="0" anchor="t">
            <a:normAutofit/>
          </a:bodyPr>
          <a:lstStyle/>
          <a:p>
            <a:pPr marL="285750" indent="-285750">
              <a:spcBef>
                <a:spcPts val="217"/>
              </a:spcBef>
              <a:spcAft>
                <a:spcPts val="315"/>
              </a:spcAft>
              <a:buClr>
                <a:schemeClr val="accent3"/>
              </a:buClr>
              <a:buFont typeface="Arial" panose="020B0604020202020204" pitchFamily="34" charset="0"/>
              <a:buChar char="•"/>
            </a:pPr>
            <a:r>
              <a:rPr lang="vi-VN" sz="1600" dirty="0">
                <a:solidFill>
                  <a:schemeClr val="accent6"/>
                </a:solidFill>
                <a:latin typeface="Arial"/>
                <a:ea typeface="Inter Display"/>
                <a:cs typeface="Inter Display"/>
              </a:rPr>
              <a:t>Sử dụng máy móc để kiểm soát cỏ dại và nuôi dưỡng cây nho một cách tự nhiên mà không sử dụng phân bón hóa học</a:t>
            </a:r>
          </a:p>
          <a:p>
            <a:pPr marL="285750" indent="-285750">
              <a:spcBef>
                <a:spcPts val="217"/>
              </a:spcBef>
              <a:spcAft>
                <a:spcPts val="315"/>
              </a:spcAft>
              <a:buClr>
                <a:schemeClr val="accent3"/>
              </a:buClr>
              <a:buFont typeface="Arial" panose="020B0604020202020204" pitchFamily="34" charset="0"/>
              <a:buChar char="•"/>
            </a:pPr>
            <a:r>
              <a:rPr lang="vi-VN" sz="1600" dirty="0">
                <a:solidFill>
                  <a:schemeClr val="accent6"/>
                </a:solidFill>
                <a:latin typeface="Arial"/>
                <a:ea typeface="Inter Display"/>
                <a:cs typeface="Inter Display"/>
              </a:rPr>
              <a:t>Sử dụng phân hữu cơ và phân bón tự nhiên (tảo bẹ và bột đá) cho đất</a:t>
            </a:r>
          </a:p>
          <a:p>
            <a:pPr marL="285750" indent="-285750">
              <a:spcBef>
                <a:spcPts val="217"/>
              </a:spcBef>
              <a:spcAft>
                <a:spcPts val="315"/>
              </a:spcAft>
              <a:buClr>
                <a:schemeClr val="accent3"/>
              </a:buClr>
              <a:buFont typeface="Arial" panose="020B0604020202020204" pitchFamily="34" charset="0"/>
              <a:buChar char="•"/>
            </a:pPr>
            <a:r>
              <a:rPr lang="vi-VN" sz="1600" dirty="0">
                <a:solidFill>
                  <a:schemeClr val="accent6"/>
                </a:solidFill>
                <a:latin typeface="Arial"/>
                <a:ea typeface="Inter Display"/>
                <a:cs typeface="Inter Display"/>
              </a:rPr>
              <a:t>Áp dụng các bước chuẩn bị theo phương pháp nông nghiệp sinh học cho đất và cây nho</a:t>
            </a:r>
          </a:p>
          <a:p>
            <a:pPr marL="285750" indent="-285750">
              <a:spcBef>
                <a:spcPts val="217"/>
              </a:spcBef>
              <a:spcAft>
                <a:spcPts val="315"/>
              </a:spcAft>
              <a:buClr>
                <a:schemeClr val="accent3"/>
              </a:buClr>
              <a:buFont typeface="Arial" panose="020B0604020202020204" pitchFamily="34" charset="0"/>
              <a:buChar char="•"/>
            </a:pPr>
            <a:r>
              <a:rPr lang="vi-VN" sz="1600" dirty="0">
                <a:solidFill>
                  <a:schemeClr val="accent6"/>
                </a:solidFill>
                <a:latin typeface="Arial"/>
                <a:ea typeface="Inter Display"/>
                <a:cs typeface="Inter Display"/>
              </a:rPr>
              <a:t>Sử dụng thuốc phun tự nhiên thay vì thuốc diệt nấm hoặc thuốc diệt côn trùng</a:t>
            </a:r>
          </a:p>
        </p:txBody>
      </p:sp>
    </p:spTree>
    <p:extLst>
      <p:ext uri="{BB962C8B-B14F-4D97-AF65-F5344CB8AC3E}">
        <p14:creationId xmlns:p14="http://schemas.microsoft.com/office/powerpoint/2010/main" val="2822226592"/>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DBD948-8557-1D16-B416-7155E1B00A63}"/>
            </a:ext>
          </a:extLst>
        </p:cNvPr>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DDF68CDA-E0EE-8B2D-286B-EC5B520E852B}"/>
              </a:ext>
            </a:extLst>
          </p:cNvPr>
          <p:cNvCxnSpPr/>
          <p:nvPr/>
        </p:nvCxnSpPr>
        <p:spPr>
          <a:xfrm>
            <a:off x="2390647" y="4445247"/>
            <a:ext cx="43180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2E07E6E-2988-D914-508A-54133A02B048}"/>
              </a:ext>
            </a:extLst>
          </p:cNvPr>
          <p:cNvSpPr>
            <a:spLocks noGrp="1"/>
          </p:cNvSpPr>
          <p:nvPr>
            <p:ph type="title"/>
          </p:nvPr>
        </p:nvSpPr>
        <p:spPr>
          <a:xfrm>
            <a:off x="511141" y="517813"/>
            <a:ext cx="6451127" cy="1479075"/>
          </a:xfrm>
        </p:spPr>
        <p:txBody>
          <a:bodyPr/>
          <a:lstStyle/>
          <a:p>
            <a:pPr>
              <a:lnSpc>
                <a:spcPct val="100000"/>
              </a:lnSpc>
            </a:pPr>
            <a:r>
              <a:rPr lang="vi-VN" sz="3600" dirty="0">
                <a:solidFill>
                  <a:schemeClr val="accent2"/>
                </a:solidFill>
                <a:latin typeface="Arial"/>
                <a:ea typeface="Inter Display"/>
                <a:cs typeface="Inter Display"/>
              </a:rPr>
              <a:t>PHƯƠNG PHÁP TIẾP CẬN TRUYỀN THỐNG, CAN THIỆP Ở MỨC TỐI THIỂU TRONG NHÀ RƯỢU CỦA </a:t>
            </a:r>
            <a:br>
              <a:rPr lang="en-US" sz="3600" dirty="0">
                <a:latin typeface="Arial" panose="020B0504020202020204" pitchFamily="34" charset="77"/>
              </a:rPr>
            </a:br>
            <a:r>
              <a:rPr lang="vi-VN" sz="2400" dirty="0">
                <a:solidFill>
                  <a:srgbClr val="11B09B"/>
                </a:solidFill>
                <a:latin typeface="Inter Display"/>
                <a:ea typeface="Inter Display"/>
                <a:cs typeface="Inter Display"/>
              </a:rPr>
              <a:t>KALLESKE</a:t>
            </a:r>
          </a:p>
        </p:txBody>
      </p:sp>
      <p:pic>
        <p:nvPicPr>
          <p:cNvPr id="4" name="Picture 3">
            <a:extLst>
              <a:ext uri="{FF2B5EF4-FFF2-40B4-BE49-F238E27FC236}">
                <a16:creationId xmlns:a16="http://schemas.microsoft.com/office/drawing/2014/main" id="{FD5D8E84-E696-5208-52FE-E60A28DFF659}"/>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096000" y="730912"/>
            <a:ext cx="2427890" cy="6074868"/>
          </a:xfrm>
          <a:prstGeom prst="rect">
            <a:avLst/>
          </a:prstGeom>
        </p:spPr>
      </p:pic>
      <p:sp>
        <p:nvSpPr>
          <p:cNvPr id="6" name="Title 1">
            <a:extLst>
              <a:ext uri="{FF2B5EF4-FFF2-40B4-BE49-F238E27FC236}">
                <a16:creationId xmlns:a16="http://schemas.microsoft.com/office/drawing/2014/main" id="{75E55442-D06F-EA93-83F9-72556876ED54}"/>
              </a:ext>
            </a:extLst>
          </p:cNvPr>
          <p:cNvSpPr txBox="1"/>
          <p:nvPr/>
        </p:nvSpPr>
        <p:spPr>
          <a:xfrm rot="16200000">
            <a:off x="6011229" y="4366683"/>
            <a:ext cx="2710464" cy="38978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2800">
                <a:solidFill>
                  <a:schemeClr val="bg1"/>
                </a:solidFill>
                <a:latin typeface="Arial" panose="020B0504020202020204" pitchFamily="34" charset="77"/>
              </a:rPr>
              <a:t>KALLESKE</a:t>
            </a:r>
          </a:p>
        </p:txBody>
      </p:sp>
      <p:sp>
        <p:nvSpPr>
          <p:cNvPr id="8" name="Text Placeholder 3">
            <a:extLst>
              <a:ext uri="{FF2B5EF4-FFF2-40B4-BE49-F238E27FC236}">
                <a16:creationId xmlns:a16="http://schemas.microsoft.com/office/drawing/2014/main" id="{21D0BB87-0300-F48E-1159-DF2E215798DD}"/>
              </a:ext>
            </a:extLst>
          </p:cNvPr>
          <p:cNvSpPr txBox="1"/>
          <p:nvPr/>
        </p:nvSpPr>
        <p:spPr>
          <a:xfrm>
            <a:off x="8971554" y="3718801"/>
            <a:ext cx="2145625" cy="1262319"/>
          </a:xfrm>
          <a:prstGeom prst="rect">
            <a:avLst/>
          </a:prstGeom>
        </p:spPr>
        <p:txBody>
          <a:bodyPr>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525"/>
              </a:spcBef>
              <a:spcAft>
                <a:spcPts val="525"/>
              </a:spcAft>
              <a:buNone/>
            </a:pPr>
            <a:r>
              <a:rPr lang="vi-VN" sz="1500" b="1" dirty="0">
                <a:solidFill>
                  <a:schemeClr val="accent3"/>
                </a:solidFill>
                <a:latin typeface="Arial" panose="020B0504020202020204" pitchFamily="34" charset="77"/>
              </a:rPr>
              <a:t>LÀM TRONG RƯỢU THEO PHƯƠNG PHÁP TỰ NHIÊN - CHUYỂN THÙNG CHỨA ĐỂ LOẠI BỎ LẮNG CẶN VÀ KHÔNG LỌC</a:t>
            </a:r>
          </a:p>
        </p:txBody>
      </p:sp>
      <p:sp>
        <p:nvSpPr>
          <p:cNvPr id="11" name="Text Placeholder 3">
            <a:extLst>
              <a:ext uri="{FF2B5EF4-FFF2-40B4-BE49-F238E27FC236}">
                <a16:creationId xmlns:a16="http://schemas.microsoft.com/office/drawing/2014/main" id="{A4911995-E6FE-E151-0D47-CB426DE6195B}"/>
              </a:ext>
            </a:extLst>
          </p:cNvPr>
          <p:cNvSpPr txBox="1">
            <a:spLocks/>
          </p:cNvSpPr>
          <p:nvPr/>
        </p:nvSpPr>
        <p:spPr>
          <a:xfrm>
            <a:off x="1318500" y="4981120"/>
            <a:ext cx="2514593" cy="730103"/>
          </a:xfrm>
          <a:prstGeom prst="rect">
            <a:avLst/>
          </a:prstGeom>
        </p:spPr>
        <p:txBody>
          <a:bodyPr>
            <a:normAutofit fontScale="85000" lnSpcReduction="10000"/>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1575"/>
              </a:lnSpc>
              <a:spcBef>
                <a:spcPts val="217"/>
              </a:spcBef>
              <a:spcAft>
                <a:spcPts val="315"/>
              </a:spcAft>
              <a:buNone/>
            </a:pPr>
            <a:r>
              <a:rPr lang="vi-VN" sz="1200" dirty="0">
                <a:latin typeface="Arial" panose="020B0504020202020204" pitchFamily="34" charset="77"/>
              </a:rPr>
              <a:t>Sử dụng men tự nhiên cho quá trình lên men chính và vi khuẩn malolactic tự nhiên cho quá trình lên men malolactic</a:t>
            </a:r>
          </a:p>
        </p:txBody>
      </p:sp>
      <p:sp>
        <p:nvSpPr>
          <p:cNvPr id="12" name="Title 1">
            <a:extLst>
              <a:ext uri="{FF2B5EF4-FFF2-40B4-BE49-F238E27FC236}">
                <a16:creationId xmlns:a16="http://schemas.microsoft.com/office/drawing/2014/main" id="{DE1CAA2A-D14F-36EF-6E19-76A877CD1B5F}"/>
              </a:ext>
            </a:extLst>
          </p:cNvPr>
          <p:cNvSpPr txBox="1"/>
          <p:nvPr/>
        </p:nvSpPr>
        <p:spPr>
          <a:xfrm rot="16200000">
            <a:off x="7014185" y="4069913"/>
            <a:ext cx="1160907" cy="147252"/>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1400" dirty="0">
                <a:solidFill>
                  <a:schemeClr val="bg2"/>
                </a:solidFill>
                <a:latin typeface="Arial"/>
                <a:ea typeface="Inter Display"/>
                <a:cs typeface="Inter Display"/>
              </a:rPr>
              <a:t>NHÀ RƯỢU</a:t>
            </a:r>
            <a:endParaRPr lang="vi-VN" sz="1400" dirty="0">
              <a:solidFill>
                <a:schemeClr val="bg2"/>
              </a:solidFill>
              <a:latin typeface="Arial" panose="020B0504020202020204" pitchFamily="34" charset="77"/>
            </a:endParaRPr>
          </a:p>
        </p:txBody>
      </p:sp>
      <p:sp>
        <p:nvSpPr>
          <p:cNvPr id="14" name="Oval 13">
            <a:extLst>
              <a:ext uri="{FF2B5EF4-FFF2-40B4-BE49-F238E27FC236}">
                <a16:creationId xmlns:a16="http://schemas.microsoft.com/office/drawing/2014/main" id="{6C22D508-14ED-E8B3-EDF4-B346BE1CE00E}"/>
              </a:ext>
            </a:extLst>
          </p:cNvPr>
          <p:cNvSpPr/>
          <p:nvPr/>
        </p:nvSpPr>
        <p:spPr>
          <a:xfrm>
            <a:off x="3742672" y="3314618"/>
            <a:ext cx="2084295" cy="2084295"/>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b="1" dirty="0">
                <a:solidFill>
                  <a:schemeClr val="accent2"/>
                </a:solidFill>
                <a:latin typeface="Arial" panose="020B0504020202020204" pitchFamily="34" charset="77"/>
              </a:rPr>
              <a:t>KHÔNG THÊM TANNIN, ENZYME HOẶC CHẤT LÀM TRONG</a:t>
            </a:r>
          </a:p>
        </p:txBody>
      </p:sp>
      <p:cxnSp>
        <p:nvCxnSpPr>
          <p:cNvPr id="5" name="Straight Connector 4">
            <a:extLst>
              <a:ext uri="{FF2B5EF4-FFF2-40B4-BE49-F238E27FC236}">
                <a16:creationId xmlns:a16="http://schemas.microsoft.com/office/drawing/2014/main" id="{81C02F2F-769E-85D8-1E3B-B97FDC40A0DD}"/>
              </a:ext>
            </a:extLst>
          </p:cNvPr>
          <p:cNvCxnSpPr>
            <a:cxnSpLocks/>
          </p:cNvCxnSpPr>
          <p:nvPr/>
        </p:nvCxnSpPr>
        <p:spPr>
          <a:xfrm>
            <a:off x="2390647" y="4445247"/>
            <a:ext cx="0" cy="460983"/>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96DD289-A0BE-4FB8-2939-328DA25660F6}"/>
              </a:ext>
            </a:extLst>
          </p:cNvPr>
          <p:cNvCxnSpPr>
            <a:cxnSpLocks/>
          </p:cNvCxnSpPr>
          <p:nvPr/>
        </p:nvCxnSpPr>
        <p:spPr>
          <a:xfrm>
            <a:off x="8072539" y="3890301"/>
            <a:ext cx="1021011"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0796134"/>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A242C9-EA6C-C1DA-8B1B-D3789CF0C426}"/>
            </a:ext>
          </a:extLst>
        </p:cNvPr>
        <p:cNvGrpSpPr/>
        <p:nvPr/>
      </p:nvGrpSpPr>
      <p:grpSpPr>
        <a:xfrm>
          <a:off x="0" y="0"/>
          <a:ext cx="0" cy="0"/>
          <a:chOff x="0" y="0"/>
          <a:chExt cx="0" cy="0"/>
        </a:xfrm>
      </p:grpSpPr>
      <p:pic>
        <p:nvPicPr>
          <p:cNvPr id="5" name="Picture Placeholder 5">
            <a:extLst>
              <a:ext uri="{FF2B5EF4-FFF2-40B4-BE49-F238E27FC236}">
                <a16:creationId xmlns:a16="http://schemas.microsoft.com/office/drawing/2014/main" id="{77646474-7D6D-DB7E-F0AE-F800EB34EC49}"/>
              </a:ext>
            </a:extLst>
          </p:cNvPr>
          <p:cNvPicPr>
            <a:picLocks noChangeAspect="1"/>
          </p:cNvPicPr>
          <p:nvPr/>
        </p:nvPicPr>
        <p:blipFill>
          <a:blip r:embed="rId3" cstate="screen">
            <a:extLst>
              <a:ext uri="{28A0092B-C50C-407E-A947-70E740481C1C}">
                <a14:useLocalDpi xmlns:a14="http://schemas.microsoft.com/office/drawing/2010/main"/>
              </a:ext>
            </a:extLst>
          </a:blip>
          <a:srcRect l="9163" r="9163"/>
          <a:stretch/>
        </p:blipFill>
        <p:spPr>
          <a:xfrm>
            <a:off x="6566704" y="0"/>
            <a:ext cx="5625296" cy="6858000"/>
          </a:xfrm>
          <a:prstGeom prst="rect">
            <a:avLst/>
          </a:prstGeom>
        </p:spPr>
      </p:pic>
      <p:sp>
        <p:nvSpPr>
          <p:cNvPr id="3" name="Title 2">
            <a:extLst>
              <a:ext uri="{FF2B5EF4-FFF2-40B4-BE49-F238E27FC236}">
                <a16:creationId xmlns:a16="http://schemas.microsoft.com/office/drawing/2014/main" id="{064ABB83-3EBA-C0EC-BDEC-B46AC19E3A31}"/>
              </a:ext>
            </a:extLst>
          </p:cNvPr>
          <p:cNvSpPr txBox="1">
            <a:spLocks/>
          </p:cNvSpPr>
          <p:nvPr/>
        </p:nvSpPr>
        <p:spPr>
          <a:xfrm>
            <a:off x="632937" y="460324"/>
            <a:ext cx="5625295" cy="1325562"/>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4400" dirty="0">
                <a:solidFill>
                  <a:schemeClr val="bg2"/>
                </a:solidFill>
                <a:latin typeface="Arial" panose="020B0504020202020204" pitchFamily="34" charset="77"/>
              </a:rPr>
              <a:t>QUÁ TRÌNH</a:t>
            </a:r>
            <a:r>
              <a:rPr lang="en-US" sz="4400" dirty="0">
                <a:solidFill>
                  <a:schemeClr val="bg2"/>
                </a:solidFill>
                <a:latin typeface="Arial" panose="020B0504020202020204" pitchFamily="34" charset="77"/>
              </a:rPr>
              <a:t> </a:t>
            </a:r>
            <a:r>
              <a:rPr lang="vi-VN" sz="4400" dirty="0">
                <a:solidFill>
                  <a:schemeClr val="bg2"/>
                </a:solidFill>
                <a:latin typeface="Arial" panose="020B0504020202020204" pitchFamily="34" charset="77"/>
              </a:rPr>
              <a:t>CHUYỂN ĐỔI SANG NÔNG NGHIỆP </a:t>
            </a:r>
            <a:endParaRPr lang="en-US" sz="4400" dirty="0">
              <a:solidFill>
                <a:schemeClr val="bg2"/>
              </a:solidFill>
              <a:latin typeface="Arial" panose="020B0504020202020204" pitchFamily="34" charset="77"/>
            </a:endParaRPr>
          </a:p>
          <a:p>
            <a:r>
              <a:rPr lang="vi-VN" sz="4400" dirty="0">
                <a:solidFill>
                  <a:schemeClr val="bg2"/>
                </a:solidFill>
                <a:latin typeface="Arial" panose="020B0504020202020204" pitchFamily="34" charset="77"/>
              </a:rPr>
              <a:t>HỮU CƠ CỦA </a:t>
            </a:r>
            <a:endParaRPr lang="en-US" sz="4400" dirty="0">
              <a:solidFill>
                <a:schemeClr val="bg2"/>
              </a:solidFill>
              <a:latin typeface="Arial" panose="020B0504020202020204" pitchFamily="34" charset="77"/>
            </a:endParaRPr>
          </a:p>
          <a:p>
            <a:r>
              <a:rPr lang="vi-VN" sz="2400" dirty="0">
                <a:solidFill>
                  <a:srgbClr val="11B09B"/>
                </a:solidFill>
                <a:latin typeface="Arial" panose="020B0504020202020204" pitchFamily="34" charset="77"/>
              </a:rPr>
              <a:t>BATTLE OF BOSWORTH</a:t>
            </a:r>
          </a:p>
        </p:txBody>
      </p:sp>
      <p:sp>
        <p:nvSpPr>
          <p:cNvPr id="4" name="Text Placeholder 3">
            <a:extLst>
              <a:ext uri="{FF2B5EF4-FFF2-40B4-BE49-F238E27FC236}">
                <a16:creationId xmlns:a16="http://schemas.microsoft.com/office/drawing/2014/main" id="{F4A6AA59-6E5B-0390-2D0E-4E7AFCB02DB4}"/>
              </a:ext>
            </a:extLst>
          </p:cNvPr>
          <p:cNvSpPr txBox="1">
            <a:spLocks/>
          </p:cNvSpPr>
          <p:nvPr/>
        </p:nvSpPr>
        <p:spPr>
          <a:xfrm>
            <a:off x="690991" y="3192378"/>
            <a:ext cx="4625834" cy="5189903"/>
          </a:xfrm>
          <a:prstGeom prst="rect">
            <a:avLst/>
          </a:prstGeom>
        </p:spPr>
        <p:txBody>
          <a:bodyPr lIns="91440" tIns="45720" rIns="91440" bIns="45720" anchor="t">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9080" indent="-259080">
              <a:spcBef>
                <a:spcPts val="217"/>
              </a:spcBef>
              <a:spcAft>
                <a:spcPts val="315"/>
              </a:spcAft>
              <a:buClr>
                <a:schemeClr val="accent3"/>
              </a:buClr>
            </a:pPr>
            <a:r>
              <a:rPr lang="vi-VN" sz="1600" dirty="0">
                <a:solidFill>
                  <a:schemeClr val="bg1"/>
                </a:solidFill>
                <a:latin typeface="Arial"/>
                <a:ea typeface="Inter Display"/>
                <a:cs typeface="Inter Display"/>
              </a:rPr>
              <a:t>Vận hành các vườn nho theo phương pháp không sử dụng phân bón và thuốc trừ sâu tổng hợp</a:t>
            </a:r>
            <a:endParaRPr lang="en-US" sz="1600" dirty="0">
              <a:solidFill>
                <a:schemeClr val="bg1"/>
              </a:solidFill>
              <a:latin typeface="Arial"/>
              <a:ea typeface="Inter Display"/>
              <a:cs typeface="Inter Display"/>
            </a:endParaRPr>
          </a:p>
          <a:p>
            <a:pPr marL="259080" indent="-259080">
              <a:spcBef>
                <a:spcPts val="217"/>
              </a:spcBef>
              <a:spcAft>
                <a:spcPts val="315"/>
              </a:spcAft>
              <a:buClr>
                <a:schemeClr val="accent3"/>
              </a:buClr>
            </a:pPr>
            <a:r>
              <a:rPr lang="vi-VN" sz="1600" dirty="0">
                <a:solidFill>
                  <a:schemeClr val="bg1"/>
                </a:solidFill>
                <a:latin typeface="Arial"/>
                <a:ea typeface="Inter Display"/>
                <a:cs typeface="Inter Display"/>
              </a:rPr>
              <a:t>Dùng cỏ </a:t>
            </a:r>
            <a:r>
              <a:rPr lang="vi-VN" sz="1600" dirty="0" err="1">
                <a:solidFill>
                  <a:schemeClr val="bg1"/>
                </a:solidFill>
                <a:latin typeface="Arial"/>
                <a:ea typeface="Inter Display"/>
                <a:cs typeface="Inter Display"/>
              </a:rPr>
              <a:t>soursob</a:t>
            </a:r>
            <a:r>
              <a:rPr lang="vi-VN" sz="1600" dirty="0">
                <a:solidFill>
                  <a:schemeClr val="bg1"/>
                </a:solidFill>
                <a:latin typeface="Arial"/>
                <a:ea typeface="Inter Display"/>
                <a:cs typeface="Inter Display"/>
              </a:rPr>
              <a:t> (một loài hoa được dùng để kiểm soát cỏ dại) để quản lý cỏ dại</a:t>
            </a:r>
          </a:p>
          <a:p>
            <a:pPr marL="259080" indent="-259080">
              <a:spcBef>
                <a:spcPts val="217"/>
              </a:spcBef>
              <a:spcAft>
                <a:spcPts val="315"/>
              </a:spcAft>
              <a:buClr>
                <a:schemeClr val="accent3"/>
              </a:buClr>
            </a:pPr>
            <a:r>
              <a:rPr lang="vi-VN" sz="1600" dirty="0">
                <a:solidFill>
                  <a:schemeClr val="bg1"/>
                </a:solidFill>
                <a:latin typeface="Arial"/>
                <a:ea typeface="Inter Display"/>
                <a:cs typeface="Inter Display"/>
              </a:rPr>
              <a:t>Sử dụng máy móc cải tiến tại vườn nho để nâng cao hiệu quả và giảm tác động đến môi trường</a:t>
            </a:r>
          </a:p>
          <a:p>
            <a:pPr marL="259080" indent="-259080">
              <a:spcBef>
                <a:spcPts val="217"/>
              </a:spcBef>
              <a:spcAft>
                <a:spcPts val="315"/>
              </a:spcAft>
              <a:buClr>
                <a:schemeClr val="accent3"/>
              </a:buClr>
            </a:pPr>
            <a:r>
              <a:rPr lang="vi-VN" sz="1600" dirty="0">
                <a:solidFill>
                  <a:schemeClr val="bg1"/>
                </a:solidFill>
                <a:latin typeface="Arial"/>
                <a:ea typeface="Inter Display"/>
                <a:cs typeface="Inter Display"/>
              </a:rPr>
              <a:t>Đã tiến hành phủ xanh đất bằng cách loại bỏ các loài thực vật gây hại và trồng lại các loài bản địa trên diện rộng</a:t>
            </a:r>
          </a:p>
        </p:txBody>
      </p:sp>
      <p:sp>
        <p:nvSpPr>
          <p:cNvPr id="6" name="Text Placeholder 3">
            <a:extLst>
              <a:ext uri="{FF2B5EF4-FFF2-40B4-BE49-F238E27FC236}">
                <a16:creationId xmlns:a16="http://schemas.microsoft.com/office/drawing/2014/main" id="{22E5B13B-2B2D-AF77-FD9C-C56B73BA908D}"/>
              </a:ext>
            </a:extLst>
          </p:cNvPr>
          <p:cNvSpPr txBox="1">
            <a:spLocks/>
          </p:cNvSpPr>
          <p:nvPr/>
        </p:nvSpPr>
        <p:spPr>
          <a:xfrm rot="16200000">
            <a:off x="5280106" y="5446059"/>
            <a:ext cx="2206850" cy="250597"/>
          </a:xfrm>
          <a:prstGeom prst="rect">
            <a:avLst/>
          </a:prstGeom>
        </p:spPr>
        <p:txBody>
          <a:bodyPr>
            <a:norm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38"/>
              </a:spcAft>
              <a:buNone/>
            </a:pPr>
            <a:r>
              <a:rPr lang="vi-VN" sz="900">
                <a:solidFill>
                  <a:schemeClr val="bg1"/>
                </a:solidFill>
                <a:latin typeface="Arial" panose="020B0504020202020204" pitchFamily="34" charset="77"/>
              </a:rPr>
              <a:t>Ảnh do Joch Bosworth cung cấp</a:t>
            </a:r>
          </a:p>
        </p:txBody>
      </p:sp>
    </p:spTree>
    <p:extLst>
      <p:ext uri="{BB962C8B-B14F-4D97-AF65-F5344CB8AC3E}">
        <p14:creationId xmlns:p14="http://schemas.microsoft.com/office/powerpoint/2010/main" val="3705090091"/>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5A387EE-DAD8-8C3E-C9B9-C4EA17D0DC93}"/>
              </a:ext>
            </a:extLst>
          </p:cNvPr>
          <p:cNvPicPr>
            <a:picLocks noChangeAspect="1"/>
          </p:cNvPicPr>
          <p:nvPr/>
        </p:nvPicPr>
        <p:blipFill>
          <a:blip r:embed="rId3" cstate="screen">
            <a:extLst>
              <a:ext uri="{28A0092B-C50C-407E-A947-70E740481C1C}">
                <a14:useLocalDpi xmlns:a14="http://schemas.microsoft.com/office/drawing/2010/main"/>
              </a:ext>
            </a:extLst>
          </a:blip>
          <a:srcRect t="28245" b="28245"/>
          <a:stretch/>
        </p:blipFill>
        <p:spPr>
          <a:xfrm>
            <a:off x="400016" y="-605536"/>
            <a:ext cx="3862018" cy="2520520"/>
          </a:xfrm>
          <a:prstGeom prst="rect">
            <a:avLst/>
          </a:prstGeom>
        </p:spPr>
      </p:pic>
      <p:sp>
        <p:nvSpPr>
          <p:cNvPr id="3" name="Text Placeholder 2">
            <a:extLst>
              <a:ext uri="{FF2B5EF4-FFF2-40B4-BE49-F238E27FC236}">
                <a16:creationId xmlns:a16="http://schemas.microsoft.com/office/drawing/2014/main" id="{0144C9E7-7CCA-4FC6-CEE2-271D2CEAB32B}"/>
              </a:ext>
            </a:extLst>
          </p:cNvPr>
          <p:cNvSpPr>
            <a:spLocks noGrp="1"/>
          </p:cNvSpPr>
          <p:nvPr>
            <p:ph type="body" sz="quarter" idx="4294967295"/>
          </p:nvPr>
        </p:nvSpPr>
        <p:spPr>
          <a:xfrm>
            <a:off x="2701528" y="4389979"/>
            <a:ext cx="3390928" cy="1460500"/>
          </a:xfrm>
        </p:spPr>
        <p:txBody>
          <a:bodyPr vert="horz" lIns="0" tIns="0" rIns="0" bIns="0" rtlCol="0" anchor="t">
            <a:noAutofit/>
          </a:bodyPr>
          <a:lstStyle/>
          <a:p>
            <a:pPr marL="259080" indent="-259080">
              <a:buClr>
                <a:schemeClr val="accent3"/>
              </a:buClr>
            </a:pPr>
            <a:r>
              <a:rPr lang="vi-VN" sz="1600" dirty="0">
                <a:latin typeface="Arial"/>
                <a:ea typeface="Inter Display"/>
                <a:cs typeface="Inter Display"/>
              </a:rPr>
              <a:t>Chuyển sang phương pháp canh tác nho hữu cơ, áp dụng hệ thống thoát nước, ủ phân hữu cơ và trồng cây che phủ đất.</a:t>
            </a:r>
            <a:endParaRPr lang="en-US" sz="1600" dirty="0">
              <a:latin typeface="Arial"/>
              <a:ea typeface="Inter Display"/>
              <a:cs typeface="Inter Display"/>
            </a:endParaRPr>
          </a:p>
        </p:txBody>
      </p:sp>
      <p:cxnSp>
        <p:nvCxnSpPr>
          <p:cNvPr id="6" name="Straight Connector 5">
            <a:extLst>
              <a:ext uri="{FF2B5EF4-FFF2-40B4-BE49-F238E27FC236}">
                <a16:creationId xmlns:a16="http://schemas.microsoft.com/office/drawing/2014/main" id="{DD2A1874-A86A-87DD-A8A5-E6B3A0FAAA30}"/>
              </a:ext>
            </a:extLst>
          </p:cNvPr>
          <p:cNvCxnSpPr/>
          <p:nvPr/>
        </p:nvCxnSpPr>
        <p:spPr>
          <a:xfrm>
            <a:off x="1635760" y="337892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B3CE732A-16CE-07F2-B080-2E7C78189B18}"/>
              </a:ext>
            </a:extLst>
          </p:cNvPr>
          <p:cNvSpPr/>
          <p:nvPr/>
        </p:nvSpPr>
        <p:spPr>
          <a:xfrm>
            <a:off x="2695153"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520626D-7989-8389-1335-4E7EBA5AE5C7}"/>
              </a:ext>
            </a:extLst>
          </p:cNvPr>
          <p:cNvSpPr/>
          <p:nvPr/>
        </p:nvSpPr>
        <p:spPr>
          <a:xfrm>
            <a:off x="4849799"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1">
            <a:extLst>
              <a:ext uri="{FF2B5EF4-FFF2-40B4-BE49-F238E27FC236}">
                <a16:creationId xmlns:a16="http://schemas.microsoft.com/office/drawing/2014/main" id="{BF4C77C5-6CE7-8A10-9827-1E20FEA124C5}"/>
              </a:ext>
            </a:extLst>
          </p:cNvPr>
          <p:cNvSpPr txBox="1"/>
          <p:nvPr/>
        </p:nvSpPr>
        <p:spPr>
          <a:xfrm>
            <a:off x="2544182" y="3878746"/>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3600" b="1">
                <a:solidFill>
                  <a:schemeClr val="accent2"/>
                </a:solidFill>
                <a:latin typeface="Arial" panose="020B0504020202020204" pitchFamily="34" charset="77"/>
              </a:rPr>
              <a:t>1998</a:t>
            </a:r>
          </a:p>
        </p:txBody>
      </p:sp>
      <p:sp>
        <p:nvSpPr>
          <p:cNvPr id="11" name="Title 1">
            <a:extLst>
              <a:ext uri="{FF2B5EF4-FFF2-40B4-BE49-F238E27FC236}">
                <a16:creationId xmlns:a16="http://schemas.microsoft.com/office/drawing/2014/main" id="{5254EC50-8434-8076-8FED-6A8EA4C268B0}"/>
              </a:ext>
            </a:extLst>
          </p:cNvPr>
          <p:cNvSpPr txBox="1"/>
          <p:nvPr/>
        </p:nvSpPr>
        <p:spPr>
          <a:xfrm>
            <a:off x="357572" y="2085996"/>
            <a:ext cx="4852227" cy="1325562"/>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3200">
                <a:solidFill>
                  <a:schemeClr val="accent3"/>
                </a:solidFill>
                <a:latin typeface="Arial" panose="020B0504020202020204" pitchFamily="34" charset="77"/>
              </a:rPr>
              <a:t>HÀNH TRÌNH BẢO VỆ MÔI TRƯỜNG CỦA </a:t>
            </a:r>
            <a:r>
              <a:rPr lang="vi-VN" sz="3200">
                <a:solidFill>
                  <a:schemeClr val="accent2"/>
                </a:solidFill>
                <a:latin typeface="Arial" panose="020B0504020202020204" pitchFamily="34" charset="77"/>
              </a:rPr>
              <a:t>CULLEN WINES</a:t>
            </a:r>
          </a:p>
        </p:txBody>
      </p:sp>
      <p:pic>
        <p:nvPicPr>
          <p:cNvPr id="15" name="Picture 14">
            <a:extLst>
              <a:ext uri="{FF2B5EF4-FFF2-40B4-BE49-F238E27FC236}">
                <a16:creationId xmlns:a16="http://schemas.microsoft.com/office/drawing/2014/main" id="{CED31A63-0C49-2A3F-025F-F94F5AD310AC}"/>
              </a:ext>
            </a:extLst>
          </p:cNvPr>
          <p:cNvPicPr>
            <a:picLocks noChangeAspect="1"/>
          </p:cNvPicPr>
          <p:nvPr/>
        </p:nvPicPr>
        <p:blipFill>
          <a:blip r:embed="rId3" cstate="screen">
            <a:extLst>
              <a:ext uri="{28A0092B-C50C-407E-A947-70E740481C1C}">
                <a14:useLocalDpi xmlns:a14="http://schemas.microsoft.com/office/drawing/2010/main"/>
              </a:ext>
            </a:extLst>
          </a:blip>
          <a:srcRect t="64677" b="5253"/>
          <a:stretch/>
        </p:blipFill>
        <p:spPr>
          <a:xfrm>
            <a:off x="400016" y="5537331"/>
            <a:ext cx="3862018" cy="1741988"/>
          </a:xfrm>
          <a:prstGeom prst="rect">
            <a:avLst/>
          </a:prstGeom>
        </p:spPr>
      </p:pic>
      <p:sp>
        <p:nvSpPr>
          <p:cNvPr id="16" name="Text Placeholder 2">
            <a:extLst>
              <a:ext uri="{FF2B5EF4-FFF2-40B4-BE49-F238E27FC236}">
                <a16:creationId xmlns:a16="http://schemas.microsoft.com/office/drawing/2014/main" id="{F5F36D2F-5B78-2E60-2064-47330A88B9C9}"/>
              </a:ext>
            </a:extLst>
          </p:cNvPr>
          <p:cNvSpPr txBox="1">
            <a:spLocks/>
          </p:cNvSpPr>
          <p:nvPr/>
        </p:nvSpPr>
        <p:spPr>
          <a:xfrm>
            <a:off x="5124600" y="1468479"/>
            <a:ext cx="2100145" cy="551302"/>
          </a:xfrm>
          <a:prstGeom prst="rect">
            <a:avLst/>
          </a:prstGeom>
        </p:spPr>
        <p:txBody>
          <a:bodyPr vert="horz" lIns="0" tIns="0" rIns="0" bIns="0" rtlCol="0" anchor="t">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9080" indent="-259080">
              <a:buClr>
                <a:schemeClr val="accent3"/>
              </a:buClr>
            </a:pPr>
            <a:r>
              <a:rPr lang="vi-VN" sz="1600" dirty="0">
                <a:latin typeface="Arial"/>
                <a:ea typeface="Inter Display"/>
                <a:cs typeface="Inter Display"/>
              </a:rPr>
              <a:t>Đạt chứng nhận hữu cơ và chuyển đổi sang phương pháp canh tác nông nghiệp sinh học.</a:t>
            </a:r>
            <a:endParaRPr lang="en-US" sz="1600" dirty="0">
              <a:latin typeface="Arial"/>
              <a:ea typeface="Inter Display"/>
              <a:cs typeface="Inter Display"/>
            </a:endParaRPr>
          </a:p>
        </p:txBody>
      </p:sp>
      <p:sp>
        <p:nvSpPr>
          <p:cNvPr id="17" name="Title 1">
            <a:extLst>
              <a:ext uri="{FF2B5EF4-FFF2-40B4-BE49-F238E27FC236}">
                <a16:creationId xmlns:a16="http://schemas.microsoft.com/office/drawing/2014/main" id="{48EB80E7-04E2-6277-DE0E-D82956907DFE}"/>
              </a:ext>
            </a:extLst>
          </p:cNvPr>
          <p:cNvSpPr txBox="1"/>
          <p:nvPr/>
        </p:nvSpPr>
        <p:spPr>
          <a:xfrm>
            <a:off x="4967254" y="957246"/>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3600" b="1">
                <a:solidFill>
                  <a:schemeClr val="accent2"/>
                </a:solidFill>
                <a:latin typeface="Arial" panose="020B0504020202020204" pitchFamily="34" charset="77"/>
              </a:rPr>
              <a:t>2003</a:t>
            </a:r>
          </a:p>
        </p:txBody>
      </p:sp>
      <p:sp>
        <p:nvSpPr>
          <p:cNvPr id="18" name="Text Placeholder 2">
            <a:extLst>
              <a:ext uri="{FF2B5EF4-FFF2-40B4-BE49-F238E27FC236}">
                <a16:creationId xmlns:a16="http://schemas.microsoft.com/office/drawing/2014/main" id="{2F3C6210-D39E-CA37-39DB-FF26AE261538}"/>
              </a:ext>
            </a:extLst>
          </p:cNvPr>
          <p:cNvSpPr txBox="1">
            <a:spLocks/>
          </p:cNvSpPr>
          <p:nvPr/>
        </p:nvSpPr>
        <p:spPr>
          <a:xfrm>
            <a:off x="6222233" y="4401400"/>
            <a:ext cx="2257491" cy="551302"/>
          </a:xfrm>
          <a:prstGeom prst="rect">
            <a:avLst/>
          </a:prstGeom>
        </p:spPr>
        <p:txBody>
          <a:bodyPr vert="horz" lIns="0" tIns="0" rIns="0" bIns="0" rtlCol="0" anchor="t">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9080" indent="-259080">
              <a:buClr>
                <a:schemeClr val="accent3"/>
              </a:buClr>
            </a:pPr>
            <a:r>
              <a:rPr lang="vi-VN" sz="1600" dirty="0">
                <a:latin typeface="Arial"/>
                <a:ea typeface="Inter Display"/>
                <a:cs typeface="Inter Display"/>
              </a:rPr>
              <a:t>Vườn nho đầu tiên (</a:t>
            </a:r>
            <a:r>
              <a:rPr lang="vi-VN" sz="1600" dirty="0" err="1">
                <a:latin typeface="Arial"/>
                <a:ea typeface="Inter Display"/>
                <a:cs typeface="Inter Display"/>
              </a:rPr>
              <a:t>Cullen</a:t>
            </a:r>
            <a:r>
              <a:rPr lang="vi-VN" sz="1600" dirty="0">
                <a:latin typeface="Arial"/>
                <a:ea typeface="Inter Display"/>
                <a:cs typeface="Inter Display"/>
              </a:rPr>
              <a:t>) đạt chứng nhận nông nghiệp  sinh học; vườn thứ hai (</a:t>
            </a:r>
            <a:r>
              <a:rPr lang="vi-VN" sz="1600" dirty="0" err="1">
                <a:latin typeface="Arial"/>
                <a:ea typeface="Inter Display"/>
                <a:cs typeface="Inter Display"/>
              </a:rPr>
              <a:t>Mangan</a:t>
            </a:r>
            <a:r>
              <a:rPr lang="vi-VN" sz="1600" dirty="0">
                <a:latin typeface="Arial"/>
                <a:ea typeface="Inter Display"/>
                <a:cs typeface="Inter Display"/>
              </a:rPr>
              <a:t>) đạt chứng nhận vào năm 2008.</a:t>
            </a:r>
            <a:endParaRPr lang="en-US" sz="1600" dirty="0">
              <a:latin typeface="Arial"/>
              <a:ea typeface="Inter Display"/>
              <a:cs typeface="Inter Display"/>
            </a:endParaRPr>
          </a:p>
        </p:txBody>
      </p:sp>
      <p:sp>
        <p:nvSpPr>
          <p:cNvPr id="19" name="Title 1">
            <a:extLst>
              <a:ext uri="{FF2B5EF4-FFF2-40B4-BE49-F238E27FC236}">
                <a16:creationId xmlns:a16="http://schemas.microsoft.com/office/drawing/2014/main" id="{60003AC6-CFF8-661A-4360-4AF91C95486A}"/>
              </a:ext>
            </a:extLst>
          </p:cNvPr>
          <p:cNvSpPr txBox="1"/>
          <p:nvPr/>
        </p:nvSpPr>
        <p:spPr>
          <a:xfrm>
            <a:off x="6064887" y="3890167"/>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3600" b="1">
                <a:solidFill>
                  <a:schemeClr val="accent2"/>
                </a:solidFill>
                <a:latin typeface="Arial" panose="020B0504020202020204" pitchFamily="34" charset="77"/>
              </a:rPr>
              <a:t>2004</a:t>
            </a:r>
          </a:p>
        </p:txBody>
      </p:sp>
      <p:sp>
        <p:nvSpPr>
          <p:cNvPr id="20" name="Text Placeholder 2">
            <a:extLst>
              <a:ext uri="{FF2B5EF4-FFF2-40B4-BE49-F238E27FC236}">
                <a16:creationId xmlns:a16="http://schemas.microsoft.com/office/drawing/2014/main" id="{DF303AA7-3BF5-713A-30B3-5BCA97755FC2}"/>
              </a:ext>
            </a:extLst>
          </p:cNvPr>
          <p:cNvSpPr txBox="1">
            <a:spLocks/>
          </p:cNvSpPr>
          <p:nvPr/>
        </p:nvSpPr>
        <p:spPr>
          <a:xfrm>
            <a:off x="8018718" y="1468478"/>
            <a:ext cx="2762100" cy="804067"/>
          </a:xfrm>
          <a:prstGeom prst="rect">
            <a:avLst/>
          </a:prstGeom>
        </p:spPr>
        <p:txBody>
          <a:bodyPr vert="horz" lIns="0" tIns="0" rIns="0" bIns="0" rtlCol="0" anchor="t">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9080" indent="-259080">
              <a:buClr>
                <a:srgbClr val="F28F2A"/>
              </a:buClr>
            </a:pPr>
            <a:r>
              <a:rPr lang="vi-VN" sz="1600" dirty="0">
                <a:latin typeface="Arial"/>
                <a:ea typeface="Inter Display"/>
                <a:cs typeface="Inter Display"/>
              </a:rPr>
              <a:t>Tự nguyện bù đắp lượng khí thải </a:t>
            </a:r>
            <a:r>
              <a:rPr lang="vi-VN" sz="1600" dirty="0" err="1">
                <a:latin typeface="Arial"/>
                <a:ea typeface="Inter Display"/>
                <a:cs typeface="Inter Display"/>
              </a:rPr>
              <a:t>carbon</a:t>
            </a:r>
            <a:r>
              <a:rPr lang="vi-VN" sz="1600" dirty="0">
                <a:latin typeface="Arial"/>
                <a:ea typeface="Inter Display"/>
                <a:cs typeface="Inter Display"/>
              </a:rPr>
              <a:t> của mình bằng cách mua tín chỉ </a:t>
            </a:r>
            <a:r>
              <a:rPr lang="vi-VN" sz="1600" dirty="0" err="1">
                <a:latin typeface="Arial"/>
                <a:ea typeface="Inter Display"/>
                <a:cs typeface="Inter Display"/>
              </a:rPr>
              <a:t>carbon</a:t>
            </a:r>
            <a:r>
              <a:rPr lang="vi-VN" sz="1600" dirty="0">
                <a:latin typeface="Arial"/>
                <a:ea typeface="Inter Display"/>
                <a:cs typeface="Inter Display"/>
              </a:rPr>
              <a:t>.</a:t>
            </a:r>
            <a:endParaRPr lang="en-US" sz="1600" dirty="0" err="1">
              <a:latin typeface="Arial"/>
              <a:ea typeface="Inter Display"/>
              <a:cs typeface="Inter Display"/>
            </a:endParaRPr>
          </a:p>
          <a:p>
            <a:pPr marL="259080" indent="-259080">
              <a:buClr>
                <a:schemeClr val="accent3"/>
              </a:buClr>
            </a:pPr>
            <a:endParaRPr lang="vi-VN" sz="1600" dirty="0">
              <a:latin typeface="Arial" panose="020B0504020202020204" pitchFamily="34" charset="77"/>
            </a:endParaRPr>
          </a:p>
        </p:txBody>
      </p:sp>
      <p:sp>
        <p:nvSpPr>
          <p:cNvPr id="21" name="Title 1">
            <a:extLst>
              <a:ext uri="{FF2B5EF4-FFF2-40B4-BE49-F238E27FC236}">
                <a16:creationId xmlns:a16="http://schemas.microsoft.com/office/drawing/2014/main" id="{67E129D0-B09E-6024-081D-6DB6F3D7D395}"/>
              </a:ext>
            </a:extLst>
          </p:cNvPr>
          <p:cNvSpPr txBox="1"/>
          <p:nvPr/>
        </p:nvSpPr>
        <p:spPr>
          <a:xfrm>
            <a:off x="7861372" y="957246"/>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3600" b="1">
                <a:solidFill>
                  <a:schemeClr val="accent2"/>
                </a:solidFill>
                <a:latin typeface="Arial" panose="020B0504020202020204" pitchFamily="34" charset="77"/>
              </a:rPr>
              <a:t>2006</a:t>
            </a:r>
          </a:p>
        </p:txBody>
      </p:sp>
      <p:sp>
        <p:nvSpPr>
          <p:cNvPr id="22" name="Text Placeholder 2">
            <a:extLst>
              <a:ext uri="{FF2B5EF4-FFF2-40B4-BE49-F238E27FC236}">
                <a16:creationId xmlns:a16="http://schemas.microsoft.com/office/drawing/2014/main" id="{8B795BD9-2697-B1FC-103E-EA1DCD3B6497}"/>
              </a:ext>
            </a:extLst>
          </p:cNvPr>
          <p:cNvSpPr txBox="1">
            <a:spLocks/>
          </p:cNvSpPr>
          <p:nvPr/>
        </p:nvSpPr>
        <p:spPr>
          <a:xfrm>
            <a:off x="9414859" y="4383760"/>
            <a:ext cx="2712973" cy="551302"/>
          </a:xfrm>
          <a:prstGeom prst="rect">
            <a:avLst/>
          </a:prstGeom>
        </p:spPr>
        <p:txBody>
          <a:bodyPr vert="horz" lIns="0" tIns="0" rIns="0" bIns="0" rtlCol="0">
            <a:noAutofit/>
          </a:bodyPr>
          <a:lst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chemeClr val="accent3"/>
              </a:buClr>
            </a:pPr>
            <a:r>
              <a:rPr lang="vi-VN">
                <a:latin typeface="Arial" panose="020B0504020202020204" pitchFamily="34" charset="77"/>
              </a:rPr>
              <a:t>Lắp đặt hệ thống năng lượng mặt trời 45 kilowatt, đáp ứng phần lớn nhu cầu tiêu thụ điện trung bình của vườn nho Cullen.</a:t>
            </a:r>
          </a:p>
        </p:txBody>
      </p:sp>
      <p:sp>
        <p:nvSpPr>
          <p:cNvPr id="23" name="Title 1">
            <a:extLst>
              <a:ext uri="{FF2B5EF4-FFF2-40B4-BE49-F238E27FC236}">
                <a16:creationId xmlns:a16="http://schemas.microsoft.com/office/drawing/2014/main" id="{8EF7D9E6-4C5E-F186-B586-2A5500DF517E}"/>
              </a:ext>
            </a:extLst>
          </p:cNvPr>
          <p:cNvSpPr txBox="1"/>
          <p:nvPr/>
        </p:nvSpPr>
        <p:spPr>
          <a:xfrm>
            <a:off x="9257512" y="3872527"/>
            <a:ext cx="2257491" cy="446491"/>
          </a:xfrm>
          <a:prstGeom prst="rect">
            <a:avLst/>
          </a:prstGeom>
        </p:spPr>
        <p:txBody>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3600" b="1">
                <a:solidFill>
                  <a:schemeClr val="accent2"/>
                </a:solidFill>
                <a:latin typeface="Arial" panose="020B0504020202020204" pitchFamily="34" charset="77"/>
              </a:rPr>
              <a:t>2014</a:t>
            </a:r>
          </a:p>
        </p:txBody>
      </p:sp>
      <p:sp>
        <p:nvSpPr>
          <p:cNvPr id="2" name="Oval 1">
            <a:extLst>
              <a:ext uri="{FF2B5EF4-FFF2-40B4-BE49-F238E27FC236}">
                <a16:creationId xmlns:a16="http://schemas.microsoft.com/office/drawing/2014/main" id="{9112B3D5-EF82-1369-5ED6-12ABACFBE980}"/>
              </a:ext>
            </a:extLst>
          </p:cNvPr>
          <p:cNvSpPr/>
          <p:nvPr/>
        </p:nvSpPr>
        <p:spPr>
          <a:xfrm>
            <a:off x="8018718"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36CD392B-3FE3-9C37-268D-01A5C41632E1}"/>
              </a:ext>
            </a:extLst>
          </p:cNvPr>
          <p:cNvSpPr/>
          <p:nvPr/>
        </p:nvSpPr>
        <p:spPr>
          <a:xfrm>
            <a:off x="6140582"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C1E909AC-DC6E-B812-714F-4DB8467D68BF}"/>
              </a:ext>
            </a:extLst>
          </p:cNvPr>
          <p:cNvSpPr/>
          <p:nvPr/>
        </p:nvSpPr>
        <p:spPr>
          <a:xfrm>
            <a:off x="9239921" y="319185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7723906"/>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553FA10-496A-2F60-85D3-787B992946C3}"/>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070C3EB-7922-B517-0DAF-E3E2B1000AD4}"/>
              </a:ext>
            </a:extLst>
          </p:cNvPr>
          <p:cNvSpPr txBox="1"/>
          <p:nvPr/>
        </p:nvSpPr>
        <p:spPr>
          <a:xfrm>
            <a:off x="6927574" y="4443261"/>
            <a:ext cx="4287274" cy="1807978"/>
          </a:xfrm>
          <a:prstGeom prst="rect">
            <a:avLst/>
          </a:prstGeom>
          <a:noFill/>
        </p:spPr>
        <p:txBody>
          <a:bodyPr numCol="2"/>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a:lnSpc>
                <a:spcPts val="1575"/>
              </a:lnSpc>
              <a:spcBef>
                <a:spcPts val="217"/>
              </a:spcBef>
              <a:spcAft>
                <a:spcPts val="315"/>
              </a:spcAft>
              <a:buClr>
                <a:schemeClr val="accent5"/>
              </a:buClr>
              <a:buFont typeface="Arial" panose="020B0604020202020204" pitchFamily="34" charset="0"/>
              <a:buChar char="•"/>
            </a:pP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Arneis</a:t>
            </a:r>
          </a:p>
          <a:p>
            <a:pPr>
              <a:lnSpc>
                <a:spcPts val="1575"/>
              </a:lnSpc>
              <a:spcBef>
                <a:spcPts val="217"/>
              </a:spcBef>
              <a:spcAft>
                <a:spcPts val="315"/>
              </a:spcAft>
              <a:buClr>
                <a:schemeClr val="accent5"/>
              </a:buClr>
              <a:buFont typeface="Arial" panose="020B0604020202020204" pitchFamily="34" charset="0"/>
              <a:buChar char="•"/>
            </a:pP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Barbera</a:t>
            </a:r>
          </a:p>
          <a:p>
            <a:pPr>
              <a:lnSpc>
                <a:spcPts val="1575"/>
              </a:lnSpc>
              <a:spcBef>
                <a:spcPts val="217"/>
              </a:spcBef>
              <a:spcAft>
                <a:spcPts val="315"/>
              </a:spcAft>
              <a:buClr>
                <a:schemeClr val="accent5"/>
              </a:buClr>
              <a:buFont typeface="Arial" panose="020B0604020202020204" pitchFamily="34" charset="0"/>
              <a:buChar char="•"/>
            </a:pP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Fiano</a:t>
            </a:r>
          </a:p>
          <a:p>
            <a:pPr>
              <a:lnSpc>
                <a:spcPts val="1575"/>
              </a:lnSpc>
              <a:spcBef>
                <a:spcPts val="217"/>
              </a:spcBef>
              <a:spcAft>
                <a:spcPts val="315"/>
              </a:spcAft>
              <a:buClr>
                <a:schemeClr val="accent5"/>
              </a:buClr>
              <a:buFont typeface="Arial" panose="020B0604020202020204" pitchFamily="34" charset="0"/>
              <a:buChar char="•"/>
            </a:pP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Gamay</a:t>
            </a:r>
          </a:p>
          <a:p>
            <a:pPr>
              <a:lnSpc>
                <a:spcPts val="1575"/>
              </a:lnSpc>
              <a:spcBef>
                <a:spcPts val="217"/>
              </a:spcBef>
              <a:spcAft>
                <a:spcPts val="315"/>
              </a:spcAft>
              <a:buClr>
                <a:schemeClr val="accent5"/>
              </a:buClr>
              <a:buFont typeface="Arial" panose="020B0604020202020204" pitchFamily="34" charset="0"/>
              <a:buChar char="•"/>
            </a:pP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Grüner</a:t>
            </a:r>
            <a:r>
              <a:rPr lang="vi-VN" dirty="0">
                <a:solidFill>
                  <a:srgbClr val="FFFFFF"/>
                </a:solidFill>
                <a:latin typeface="Arial" panose="020B0504020202020204" pitchFamily="34" charset="77"/>
                <a:ea typeface="Inter Display" panose="02000503000000020004" pitchFamily="2" charset="0"/>
                <a:cs typeface="Inter Display" panose="02000503000000020004" pitchFamily="2" charset="0"/>
              </a:rPr>
              <a:t> </a:t>
            </a: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Veltliner</a:t>
            </a:r>
          </a:p>
          <a:p>
            <a:pPr>
              <a:lnSpc>
                <a:spcPts val="1575"/>
              </a:lnSpc>
              <a:spcBef>
                <a:spcPts val="217"/>
              </a:spcBef>
              <a:spcAft>
                <a:spcPts val="315"/>
              </a:spcAft>
              <a:buClr>
                <a:schemeClr val="accent5"/>
              </a:buClr>
              <a:buFont typeface="Arial" panose="020B0604020202020204" pitchFamily="34" charset="0"/>
              <a:buChar char="•"/>
            </a:pP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Montepulciano</a:t>
            </a:r>
          </a:p>
          <a:p>
            <a:pPr>
              <a:lnSpc>
                <a:spcPts val="1575"/>
              </a:lnSpc>
              <a:spcBef>
                <a:spcPts val="217"/>
              </a:spcBef>
              <a:spcAft>
                <a:spcPts val="315"/>
              </a:spcAft>
              <a:buClr>
                <a:schemeClr val="accent5"/>
              </a:buClr>
              <a:buFont typeface="Arial" panose="020B0604020202020204" pitchFamily="34" charset="0"/>
              <a:buChar char="•"/>
            </a:pP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Nebbiolo</a:t>
            </a:r>
          </a:p>
          <a:p>
            <a:pPr>
              <a:lnSpc>
                <a:spcPts val="1575"/>
              </a:lnSpc>
              <a:spcBef>
                <a:spcPts val="217"/>
              </a:spcBef>
              <a:spcAft>
                <a:spcPts val="315"/>
              </a:spcAft>
              <a:buClr>
                <a:schemeClr val="accent5"/>
              </a:buClr>
              <a:buFont typeface="Arial" panose="020B0604020202020204" pitchFamily="34" charset="0"/>
              <a:buChar char="•"/>
            </a:pPr>
            <a:r>
              <a:rPr lang="vi-VN" dirty="0">
                <a:solidFill>
                  <a:srgbClr val="FFFFFF"/>
                </a:solidFill>
                <a:latin typeface="Arial" panose="020B0504020202020204" pitchFamily="34" charset="77"/>
                <a:ea typeface="Inter Display" panose="02000503000000020004" pitchFamily="2" charset="0"/>
                <a:cs typeface="Inter Display" panose="02000503000000020004" pitchFamily="2" charset="0"/>
              </a:rPr>
              <a:t>Nero d’Avol</a:t>
            </a:r>
            <a:r>
              <a:rPr lang="en-US" dirty="0">
                <a:solidFill>
                  <a:srgbClr val="FFFFFF"/>
                </a:solidFill>
                <a:latin typeface="Arial" panose="020B0504020202020204" pitchFamily="34" charset="77"/>
                <a:ea typeface="Inter Display" panose="02000503000000020004" pitchFamily="2" charset="0"/>
                <a:cs typeface="Inter Display" panose="02000503000000020004" pitchFamily="2" charset="0"/>
              </a:rPr>
              <a:t>a</a:t>
            </a:r>
            <a:r>
              <a:rPr lang="vi-VN" dirty="0">
                <a:solidFill>
                  <a:srgbClr val="FFFFFF"/>
                </a:solidFill>
                <a:latin typeface="Arial" panose="020B0504020202020204" pitchFamily="34" charset="77"/>
                <a:ea typeface="Inter Display" panose="02000503000000020004" pitchFamily="2" charset="0"/>
                <a:cs typeface="Inter Display" panose="02000503000000020004" pitchFamily="2" charset="0"/>
              </a:rPr>
              <a:t> </a:t>
            </a:r>
          </a:p>
          <a:p>
            <a:pPr>
              <a:lnSpc>
                <a:spcPts val="1575"/>
              </a:lnSpc>
              <a:spcBef>
                <a:spcPts val="217"/>
              </a:spcBef>
              <a:spcAft>
                <a:spcPts val="315"/>
              </a:spcAft>
              <a:buClr>
                <a:schemeClr val="accent5"/>
              </a:buClr>
              <a:buFont typeface="Arial" panose="020B0604020202020204" pitchFamily="34" charset="0"/>
              <a:buChar char="•"/>
            </a:pP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Sangiovese</a:t>
            </a:r>
          </a:p>
          <a:p>
            <a:pPr>
              <a:lnSpc>
                <a:spcPts val="1575"/>
              </a:lnSpc>
              <a:spcBef>
                <a:spcPts val="217"/>
              </a:spcBef>
              <a:spcAft>
                <a:spcPts val="315"/>
              </a:spcAft>
              <a:buClr>
                <a:schemeClr val="accent5"/>
              </a:buClr>
              <a:buFont typeface="Arial" panose="020B0604020202020204" pitchFamily="34" charset="0"/>
              <a:buChar char="•"/>
            </a:pP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Tempranillo</a:t>
            </a:r>
          </a:p>
          <a:p>
            <a:pPr>
              <a:lnSpc>
                <a:spcPts val="1575"/>
              </a:lnSpc>
              <a:spcBef>
                <a:spcPts val="217"/>
              </a:spcBef>
              <a:spcAft>
                <a:spcPts val="315"/>
              </a:spcAft>
              <a:buClr>
                <a:schemeClr val="accent5"/>
              </a:buClr>
              <a:buFont typeface="Arial" panose="020B0604020202020204" pitchFamily="34" charset="0"/>
              <a:buChar char="•"/>
            </a:pP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Touriga</a:t>
            </a:r>
            <a:r>
              <a:rPr lang="vi-VN" dirty="0">
                <a:solidFill>
                  <a:srgbClr val="FFFFFF"/>
                </a:solidFill>
                <a:latin typeface="Arial" panose="020B0504020202020204" pitchFamily="34" charset="77"/>
                <a:ea typeface="Inter Display" panose="02000503000000020004" pitchFamily="2" charset="0"/>
                <a:cs typeface="Inter Display" panose="02000503000000020004" pitchFamily="2" charset="0"/>
              </a:rPr>
              <a:t> </a:t>
            </a: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Nacional</a:t>
            </a:r>
          </a:p>
          <a:p>
            <a:pPr>
              <a:lnSpc>
                <a:spcPts val="1575"/>
              </a:lnSpc>
              <a:spcBef>
                <a:spcPts val="217"/>
              </a:spcBef>
              <a:spcAft>
                <a:spcPts val="315"/>
              </a:spcAft>
              <a:buClr>
                <a:schemeClr val="accent5"/>
              </a:buClr>
              <a:buFont typeface="Arial" panose="020B0604020202020204" pitchFamily="34" charset="0"/>
              <a:buChar char="•"/>
            </a:pPr>
            <a:r>
              <a:rPr lang="vi-VN" dirty="0" err="1">
                <a:solidFill>
                  <a:srgbClr val="FFFFFF"/>
                </a:solidFill>
                <a:latin typeface="Arial" panose="020B0504020202020204" pitchFamily="34" charset="77"/>
                <a:ea typeface="Inter Display" panose="02000503000000020004" pitchFamily="2" charset="0"/>
                <a:cs typeface="Inter Display" panose="02000503000000020004" pitchFamily="2" charset="0"/>
              </a:rPr>
              <a:t>Vermentino</a:t>
            </a:r>
          </a:p>
        </p:txBody>
      </p:sp>
      <p:sp>
        <p:nvSpPr>
          <p:cNvPr id="7" name="object 4">
            <a:extLst>
              <a:ext uri="{FF2B5EF4-FFF2-40B4-BE49-F238E27FC236}">
                <a16:creationId xmlns:a16="http://schemas.microsoft.com/office/drawing/2014/main" id="{A8CB6BA5-A614-7CC4-31DA-579A970AC2E9}"/>
              </a:ext>
            </a:extLst>
          </p:cNvPr>
          <p:cNvSpPr txBox="1"/>
          <p:nvPr/>
        </p:nvSpPr>
        <p:spPr>
          <a:xfrm>
            <a:off x="6927574" y="1001857"/>
            <a:ext cx="4870427" cy="1807978"/>
          </a:xfrm>
          <a:prstGeom prst="rect">
            <a:avLst/>
          </a:prstGeom>
        </p:spPr>
        <p:txBody>
          <a:bodyPr vert="horz" wrap="square" lIns="0" tIns="11521" rIns="0" bIns="0" rtlCol="0">
            <a:noAutofit/>
          </a:bodyPr>
          <a:lstStyle/>
          <a:p>
            <a:pPr defTabSz="914453">
              <a:lnSpc>
                <a:spcPct val="80000"/>
              </a:lnSpc>
              <a:defRPr/>
            </a:pPr>
            <a:r>
              <a:rPr lang="vi-VN" sz="4000" cap="all" dirty="0">
                <a:solidFill>
                  <a:schemeClr val="accent4"/>
                </a:solidFill>
                <a:uFill>
                  <a:solidFill>
                    <a:srgbClr val="F40000"/>
                  </a:solidFill>
                </a:uFill>
                <a:latin typeface="Arial" panose="020B0504020202020204" pitchFamily="34" charset="77"/>
                <a:ea typeface="Inter Display" panose="02000503000000020004" pitchFamily="2" charset="0"/>
                <a:cs typeface="Inter Display" panose="02000503000000020004" pitchFamily="2" charset="0"/>
              </a:rPr>
              <a:t>CÁC GIỐNG NHO THAY THẾ</a:t>
            </a:r>
            <a:br>
              <a:rPr lang="vi-VN" sz="4000" cap="all" dirty="0">
                <a:solidFill>
                  <a:schemeClr val="accent4"/>
                </a:solidFill>
                <a:uFill>
                  <a:solidFill>
                    <a:srgbClr val="F40000"/>
                  </a:solidFill>
                </a:uFill>
                <a:latin typeface="Arial" panose="020B0504020202020204" pitchFamily="34" charset="77"/>
                <a:ea typeface="Inter Display" panose="02000503000000020004" pitchFamily="2" charset="0"/>
                <a:cs typeface="Inter Display" panose="02000503000000020004" pitchFamily="2" charset="0"/>
              </a:rPr>
            </a:br>
            <a:r>
              <a:rPr lang="vi-VN" sz="4000" cap="all" dirty="0">
                <a:solidFill>
                  <a:schemeClr val="accent4"/>
                </a:solidFill>
                <a:uFill>
                  <a:solidFill>
                    <a:srgbClr val="F40000"/>
                  </a:solidFill>
                </a:uFill>
                <a:latin typeface="Arial" panose="020B0504020202020204" pitchFamily="34" charset="77"/>
                <a:ea typeface="Inter Display" panose="02000503000000020004" pitchFamily="2" charset="0"/>
                <a:cs typeface="Inter Display" panose="02000503000000020004" pitchFamily="2" charset="0"/>
              </a:rPr>
              <a:t>ĐANG NGÀY CÀNG ĐƯỢC ƯA CHUỘNG </a:t>
            </a:r>
            <a:br>
              <a:rPr lang="vi-VN" sz="4000" cap="all" dirty="0">
                <a:solidFill>
                  <a:schemeClr val="accent3"/>
                </a:solidFill>
                <a:uFill>
                  <a:solidFill>
                    <a:srgbClr val="F40000"/>
                  </a:solidFill>
                </a:uFill>
                <a:latin typeface="Arial" panose="020B0504020202020204" pitchFamily="34" charset="77"/>
                <a:ea typeface="Inter Display" panose="02000503000000020004" pitchFamily="2" charset="0"/>
                <a:cs typeface="Inter Display" panose="02000503000000020004" pitchFamily="2" charset="0"/>
              </a:rPr>
            </a:br>
            <a:r>
              <a:rPr lang="vi-VN" sz="4000" cap="all" dirty="0">
                <a:solidFill>
                  <a:schemeClr val="accent5"/>
                </a:solidFill>
                <a:uFill>
                  <a:solidFill>
                    <a:srgbClr val="F40000"/>
                  </a:solidFill>
                </a:uFill>
                <a:latin typeface="Arial" panose="020B0504020202020204" pitchFamily="34" charset="77"/>
                <a:ea typeface="Inter Display" panose="02000503000000020004" pitchFamily="2" charset="0"/>
                <a:cs typeface="Inter Display" panose="02000503000000020004" pitchFamily="2" charset="0"/>
              </a:rPr>
              <a:t>Ở ÚC</a:t>
            </a:r>
          </a:p>
        </p:txBody>
      </p:sp>
      <p:pic>
        <p:nvPicPr>
          <p:cNvPr id="4" name="Picture 3">
            <a:extLst>
              <a:ext uri="{FF2B5EF4-FFF2-40B4-BE49-F238E27FC236}">
                <a16:creationId xmlns:a16="http://schemas.microsoft.com/office/drawing/2014/main" id="{E62A3435-5559-5877-28F4-F892E678192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6096000" cy="6858000"/>
          </a:xfrm>
          <a:prstGeom prst="rect">
            <a:avLst/>
          </a:prstGeom>
        </p:spPr>
      </p:pic>
    </p:spTree>
    <p:extLst>
      <p:ext uri="{BB962C8B-B14F-4D97-AF65-F5344CB8AC3E}">
        <p14:creationId xmlns:p14="http://schemas.microsoft.com/office/powerpoint/2010/main" val="1728547182"/>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6730BA85-297B-7AF5-FB8F-63C2E7BD960C}"/>
            </a:ext>
          </a:extLst>
        </p:cNvPr>
        <p:cNvGrpSpPr/>
        <p:nvPr/>
      </p:nvGrpSpPr>
      <p:grpSpPr>
        <a:xfrm>
          <a:off x="0" y="0"/>
          <a:ext cx="0" cy="0"/>
          <a:chOff x="0" y="0"/>
          <a:chExt cx="0" cy="0"/>
        </a:xfrm>
      </p:grpSpPr>
      <p:sp>
        <p:nvSpPr>
          <p:cNvPr id="7" name="object 4">
            <a:extLst>
              <a:ext uri="{FF2B5EF4-FFF2-40B4-BE49-F238E27FC236}">
                <a16:creationId xmlns:a16="http://schemas.microsoft.com/office/drawing/2014/main" id="{7C029617-F754-61AE-C1EE-A642432C1D4C}"/>
              </a:ext>
            </a:extLst>
          </p:cNvPr>
          <p:cNvSpPr txBox="1"/>
          <p:nvPr/>
        </p:nvSpPr>
        <p:spPr>
          <a:xfrm>
            <a:off x="6558037" y="1621022"/>
            <a:ext cx="4828674" cy="1807978"/>
          </a:xfrm>
          <a:prstGeom prst="rect">
            <a:avLst/>
          </a:prstGeom>
        </p:spPr>
        <p:txBody>
          <a:bodyPr vert="horz" wrap="square" lIns="0" tIns="11521" rIns="0" bIns="0" rtlCol="0">
            <a:noAutofit/>
          </a:bodyPr>
          <a:lstStyle/>
          <a:p>
            <a:r>
              <a:rPr lang="vi-VN" sz="2800" dirty="0">
                <a:solidFill>
                  <a:schemeClr val="accent3"/>
                </a:solidFill>
                <a:latin typeface="Arial" panose="020B0504020202020204" pitchFamily="34" charset="77"/>
                <a:ea typeface="Inter Display" panose="02000503000000020004" pitchFamily="2" charset="0"/>
                <a:cs typeface="Inter Display" panose="02000503000000020004" pitchFamily="2" charset="0"/>
              </a:rPr>
              <a:t>GÌN GIỮ VƯỜN NHO, NGHỀ TRỒNG NHO VÀ LÀM RƯỢU ĐÃ LƯU TRUYỀN QUA NHIỀU THẾ HỆ CỦA ÚC </a:t>
            </a:r>
            <a:br>
              <a:rPr lang="vi-VN" sz="2400" dirty="0">
                <a:solidFill>
                  <a:schemeClr val="bg2"/>
                </a:solidFill>
                <a:latin typeface="Arial" panose="020B0504020202020204" pitchFamily="34" charset="77"/>
                <a:ea typeface="Inter Display" panose="02000503000000020004" pitchFamily="2" charset="0"/>
                <a:cs typeface="Inter Display" panose="02000503000000020004" pitchFamily="2" charset="0"/>
              </a:rPr>
            </a:br>
            <a:r>
              <a:rPr lang="vi-VN" sz="4000" dirty="0">
                <a:solidFill>
                  <a:schemeClr val="bg2"/>
                </a:solidFill>
                <a:latin typeface="Arial" panose="020B0504020202020204" pitchFamily="34" charset="77"/>
                <a:ea typeface="Inter Display" panose="02000503000000020004" pitchFamily="2" charset="0"/>
                <a:cs typeface="Inter Display" panose="02000503000000020004" pitchFamily="2" charset="0"/>
              </a:rPr>
              <a:t>MÃI TRƯỜNG TỒN VÀ GIỮ LỬA ĐAM MÊ CHO THẾ HỆ MAI SAU.</a:t>
            </a:r>
          </a:p>
        </p:txBody>
      </p:sp>
      <p:pic>
        <p:nvPicPr>
          <p:cNvPr id="4" name="Picture 3">
            <a:extLst>
              <a:ext uri="{FF2B5EF4-FFF2-40B4-BE49-F238E27FC236}">
                <a16:creationId xmlns:a16="http://schemas.microsoft.com/office/drawing/2014/main" id="{984B4BF6-0B53-AF62-1069-A64CD5B24A4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363071"/>
            <a:ext cx="6096000" cy="6091518"/>
          </a:xfrm>
          <a:prstGeom prst="rect">
            <a:avLst/>
          </a:prstGeom>
        </p:spPr>
      </p:pic>
    </p:spTree>
    <p:extLst>
      <p:ext uri="{BB962C8B-B14F-4D97-AF65-F5344CB8AC3E}">
        <p14:creationId xmlns:p14="http://schemas.microsoft.com/office/powerpoint/2010/main" val="46192407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2" cstate="screen">
            <a:extLst>
              <a:ext uri="{28A0092B-C50C-407E-A947-70E740481C1C}">
                <a14:useLocalDpi xmlns:a14="http://schemas.microsoft.com/office/drawing/2010/main"/>
              </a:ext>
            </a:extLst>
          </a:blip>
          <a:srcRect t="7850" b="7833"/>
          <a:stretch>
            <a:fillRect/>
          </a:stretch>
        </p:blipFill>
        <p:spPr>
          <a:xfrm>
            <a:off x="0" y="0"/>
            <a:ext cx="12189898" cy="6858000"/>
          </a:xfrm>
          <a:prstGeom prst="rect">
            <a:avLst/>
          </a:prstGeom>
        </p:spPr>
      </p:pic>
      <p:sp>
        <p:nvSpPr>
          <p:cNvPr id="3" name="object 2">
            <a:extLst>
              <a:ext uri="{FF2B5EF4-FFF2-40B4-BE49-F238E27FC236}">
                <a16:creationId xmlns:a16="http://schemas.microsoft.com/office/drawing/2014/main" id="{C831AF3A-D889-4ECF-BE88-EAD01527B5A4}"/>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vi-VN" sz="5443" b="0">
                <a:solidFill>
                  <a:schemeClr val="bg1"/>
                </a:solidFill>
                <a:latin typeface="Arial" panose="020B0504020202020204" pitchFamily="34" charset="77"/>
                <a:ea typeface="Inter Display" panose="02000503000000020004" pitchFamily="2" charset="0"/>
                <a:cs typeface="Inter Display" panose="02000503000000020004" pitchFamily="2" charset="0"/>
              </a:rPr>
              <a:t>XIN CẢM ƠN</a:t>
            </a:r>
          </a:p>
        </p:txBody>
      </p:sp>
      <p:sp>
        <p:nvSpPr>
          <p:cNvPr id="2" name="Freeform 1">
            <a:extLst>
              <a:ext uri="{FF2B5EF4-FFF2-40B4-BE49-F238E27FC236}">
                <a16:creationId xmlns:a16="http://schemas.microsoft.com/office/drawing/2014/main" id="{F54BD162-AAC9-A7D2-4C61-DE96FB437A12}"/>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7" name="Graphic 6">
            <a:extLst>
              <a:ext uri="{FF2B5EF4-FFF2-40B4-BE49-F238E27FC236}">
                <a16:creationId xmlns:a16="http://schemas.microsoft.com/office/drawing/2014/main" id="{C93E2910-96A8-5B20-4471-46BA8ED9B4D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2579349937"/>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6C6D7CD-855F-45D5-B346-71223F407688}"/>
              </a:ext>
            </a:extLst>
          </p:cNvPr>
          <p:cNvSpPr txBox="1"/>
          <p:nvPr/>
        </p:nvSpPr>
        <p:spPr>
          <a:xfrm>
            <a:off x="1158187" y="1577088"/>
            <a:ext cx="4302987" cy="3556163"/>
          </a:xfrm>
          <a:prstGeom prst="rect">
            <a:avLst/>
          </a:prstGeom>
          <a:noFill/>
        </p:spPr>
        <p:txBody>
          <a:bodyPr/>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Clr>
                <a:schemeClr val="accent3"/>
              </a:buClr>
              <a:buNone/>
            </a:pPr>
            <a:r>
              <a:rPr lang="vi-VN" sz="2400" dirty="0">
                <a:solidFill>
                  <a:schemeClr val="bg1"/>
                </a:solidFill>
                <a:latin typeface="Arial" panose="020B0504020202020204" pitchFamily="34" charset="77"/>
              </a:rPr>
              <a:t>Cộng đồng </a:t>
            </a:r>
            <a:r>
              <a:rPr lang="vi-VN" sz="2400" dirty="0">
                <a:solidFill>
                  <a:schemeClr val="accent3"/>
                </a:solidFill>
                <a:latin typeface="Arial" panose="020B0504020202020204" pitchFamily="34" charset="77"/>
              </a:rPr>
              <a:t>rượu vang</a:t>
            </a:r>
            <a:r>
              <a:rPr lang="vi-VN" sz="2400" dirty="0">
                <a:solidFill>
                  <a:schemeClr val="bg1"/>
                </a:solidFill>
                <a:latin typeface="Arial" panose="020B0504020202020204" pitchFamily="34" charset="77"/>
              </a:rPr>
              <a:t> </a:t>
            </a:r>
            <a:r>
              <a:rPr lang="vi-VN" sz="2400" dirty="0">
                <a:solidFill>
                  <a:schemeClr val="accent3"/>
                </a:solidFill>
                <a:latin typeface="Arial" panose="020B0504020202020204" pitchFamily="34" charset="77"/>
              </a:rPr>
              <a:t>Úc</a:t>
            </a:r>
            <a:r>
              <a:rPr lang="vi-VN" sz="2400" dirty="0">
                <a:solidFill>
                  <a:schemeClr val="bg1"/>
                </a:solidFill>
                <a:latin typeface="Arial" panose="020B0504020202020204" pitchFamily="34" charset="77"/>
              </a:rPr>
              <a:t> đang tìm kiếm những phương thức táo bạo, sáng tạo và đổi mới để bảo vệ tương lai bền vững về môi trường, xã hội và kinh tế, vừa đáp ứng nhu cầu của người tiêu dùng, vừa gìn giữ những vùng trồng nho đa dạng ở nơi đây.</a:t>
            </a:r>
          </a:p>
        </p:txBody>
      </p:sp>
      <p:pic>
        <p:nvPicPr>
          <p:cNvPr id="3" name="Picture 2">
            <a:extLst>
              <a:ext uri="{FF2B5EF4-FFF2-40B4-BE49-F238E27FC236}">
                <a16:creationId xmlns:a16="http://schemas.microsoft.com/office/drawing/2014/main" id="{2A8512DF-6CDE-1E50-51EC-1EC17A3E26C4}"/>
              </a:ext>
            </a:extLst>
          </p:cNvPr>
          <p:cNvPicPr>
            <a:picLocks noChangeAspect="1"/>
          </p:cNvPicPr>
          <p:nvPr/>
        </p:nvPicPr>
        <p:blipFill>
          <a:blip r:embed="rId3" cstate="screen">
            <a:extLst>
              <a:ext uri="{28A0092B-C50C-407E-A947-70E740481C1C}">
                <a14:useLocalDpi xmlns:a14="http://schemas.microsoft.com/office/drawing/2010/main"/>
              </a:ext>
            </a:extLst>
          </a:blip>
          <a:srcRect t="20270" b="20270"/>
          <a:stretch/>
        </p:blipFill>
        <p:spPr>
          <a:xfrm>
            <a:off x="6096000" y="0"/>
            <a:ext cx="6096000" cy="2414740"/>
          </a:xfrm>
          <a:prstGeom prst="rect">
            <a:avLst/>
          </a:prstGeom>
        </p:spPr>
      </p:pic>
      <p:pic>
        <p:nvPicPr>
          <p:cNvPr id="2" name="Picture 1">
            <a:extLst>
              <a:ext uri="{FF2B5EF4-FFF2-40B4-BE49-F238E27FC236}">
                <a16:creationId xmlns:a16="http://schemas.microsoft.com/office/drawing/2014/main" id="{FF7E8039-84AE-645E-6C8A-6CCC2D3DED56}"/>
              </a:ext>
            </a:extLst>
          </p:cNvPr>
          <p:cNvPicPr>
            <a:picLocks noChangeAspect="1"/>
          </p:cNvPicPr>
          <p:nvPr/>
        </p:nvPicPr>
        <p:blipFill>
          <a:blip r:embed="rId4" cstate="screen">
            <a:extLst>
              <a:ext uri="{28A0092B-C50C-407E-A947-70E740481C1C}">
                <a14:useLocalDpi xmlns:a14="http://schemas.microsoft.com/office/drawing/2010/main"/>
              </a:ext>
            </a:extLst>
          </a:blip>
          <a:srcRect t="54082"/>
          <a:stretch/>
        </p:blipFill>
        <p:spPr>
          <a:xfrm>
            <a:off x="6096000" y="4991285"/>
            <a:ext cx="6096000" cy="1866716"/>
          </a:xfrm>
          <a:prstGeom prst="rect">
            <a:avLst/>
          </a:prstGeom>
        </p:spPr>
      </p:pic>
      <p:sp>
        <p:nvSpPr>
          <p:cNvPr id="5" name="Content Placeholder 2">
            <a:extLst>
              <a:ext uri="{FF2B5EF4-FFF2-40B4-BE49-F238E27FC236}">
                <a16:creationId xmlns:a16="http://schemas.microsoft.com/office/drawing/2014/main" id="{B57A8481-5942-3657-B386-FD015008436B}"/>
              </a:ext>
            </a:extLst>
          </p:cNvPr>
          <p:cNvSpPr txBox="1"/>
          <p:nvPr/>
        </p:nvSpPr>
        <p:spPr>
          <a:xfrm>
            <a:off x="6387084" y="3803103"/>
            <a:ext cx="3927990" cy="1422128"/>
          </a:xfrm>
          <a:prstGeom prst="rect">
            <a:avLst/>
          </a:prstGeom>
          <a:noFill/>
        </p:spPr>
        <p:txBody>
          <a:bodyPr lIns="91440" tIns="45720" rIns="91440" bIns="45720" anchor="t"/>
          <a:lstStyle>
            <a:lvl1pPr marL="180000" indent="-180000" algn="l" defTabSz="1007943" rtl="0" eaLnBrk="1" latinLnBrk="0" hangingPunct="1">
              <a:lnSpc>
                <a:spcPct val="100000"/>
              </a:lnSpc>
              <a:spcBef>
                <a:spcPts val="600"/>
              </a:spcBef>
              <a:buClr>
                <a:srgbClr val="F40000"/>
              </a:buClr>
              <a:buFont typeface="Arial" panose="020B0604020202020204" pitchFamily="34" charset="0"/>
              <a:buChar char="-"/>
              <a:defRPr sz="1800" kern="1200">
                <a:solidFill>
                  <a:schemeClr val="tx1"/>
                </a:solidFill>
                <a:latin typeface="+mn-lt"/>
                <a:ea typeface="+mn-ea"/>
                <a:cs typeface="+mn-cs"/>
              </a:defRPr>
            </a:lvl1pPr>
            <a:lvl2pPr marL="36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2pPr>
            <a:lvl3pPr marL="54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3pPr>
            <a:lvl4pPr marL="72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4pPr>
            <a:lvl5pPr marL="900000" indent="-180000" algn="l" defTabSz="1007943" rtl="0" eaLnBrk="1" latinLnBrk="0" hangingPunct="1">
              <a:lnSpc>
                <a:spcPct val="100000"/>
              </a:lnSpc>
              <a:spcBef>
                <a:spcPct val="0"/>
              </a:spcBef>
              <a:buClrTx/>
              <a:buFont typeface="Arial" panose="020B0604020202020204" pitchFamily="34" charset="0"/>
              <a:buChar char="-"/>
              <a:defRPr sz="1800"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179705" indent="-179705">
              <a:buClr>
                <a:schemeClr val="accent3"/>
              </a:buClr>
              <a:buFont typeface="Arial" panose="020B0604020202020204" pitchFamily="34" charset="0"/>
              <a:buChar char="•"/>
            </a:pPr>
            <a:r>
              <a:rPr lang="vi-VN" sz="1600" dirty="0">
                <a:solidFill>
                  <a:schemeClr val="bg1"/>
                </a:solidFill>
                <a:latin typeface="Calibri"/>
                <a:ea typeface="Calibri"/>
                <a:cs typeface="Calibri"/>
              </a:rPr>
              <a:t>Úc có diện tích đất nông nghiệp hữu cơ được chứng nhận lớn nhất trên thế giới.</a:t>
            </a:r>
            <a:endParaRPr lang="en-US" sz="1600" dirty="0">
              <a:solidFill>
                <a:schemeClr val="bg1"/>
              </a:solidFill>
              <a:latin typeface="Calibri"/>
              <a:ea typeface="Calibri"/>
              <a:cs typeface="Calibri"/>
            </a:endParaRPr>
          </a:p>
        </p:txBody>
      </p:sp>
      <p:sp>
        <p:nvSpPr>
          <p:cNvPr id="7" name="object 4">
            <a:extLst>
              <a:ext uri="{FF2B5EF4-FFF2-40B4-BE49-F238E27FC236}">
                <a16:creationId xmlns:a16="http://schemas.microsoft.com/office/drawing/2014/main" id="{D9A51ED4-BCFC-C919-A5D6-93DB6E379AB3}"/>
              </a:ext>
            </a:extLst>
          </p:cNvPr>
          <p:cNvSpPr txBox="1"/>
          <p:nvPr/>
        </p:nvSpPr>
        <p:spPr>
          <a:xfrm>
            <a:off x="6218971" y="3209245"/>
            <a:ext cx="5973029" cy="675301"/>
          </a:xfrm>
          <a:prstGeom prst="rect">
            <a:avLst/>
          </a:prstGeom>
        </p:spPr>
        <p:txBody>
          <a:bodyPr vert="horz" wrap="none" lIns="0" tIns="11521" rIns="0" bIns="0" rtlCol="0" anchor="t">
            <a:noAutofit/>
          </a:bodyPr>
          <a:lstStyle/>
          <a:p>
            <a:pPr defTabSz="914453">
              <a:lnSpc>
                <a:spcPct val="80000"/>
              </a:lnSpc>
              <a:defRPr/>
            </a:pPr>
            <a:r>
              <a:rPr lang="vi-VN" sz="4000" cap="all" dirty="0">
                <a:solidFill>
                  <a:schemeClr val="accent3"/>
                </a:solidFill>
                <a:uFill>
                  <a:solidFill>
                    <a:srgbClr val="F40000"/>
                  </a:solidFill>
                </a:uFill>
                <a:latin typeface="Arial"/>
                <a:ea typeface="Inter Display"/>
                <a:cs typeface="Inter Display"/>
              </a:rPr>
              <a:t> BẠN CÓ BIẾT?</a:t>
            </a:r>
          </a:p>
        </p:txBody>
      </p:sp>
    </p:spTree>
    <p:extLst>
      <p:ext uri="{BB962C8B-B14F-4D97-AF65-F5344CB8AC3E}">
        <p14:creationId xmlns:p14="http://schemas.microsoft.com/office/powerpoint/2010/main" val="65730714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217" r="16217"/>
          <a:stretch/>
        </p:blip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978640" y="665406"/>
            <a:ext cx="5133152" cy="1325562"/>
          </a:xfrm>
        </p:spPr>
        <p:txBody>
          <a:bodyPr/>
          <a:lstStyle/>
          <a:p>
            <a:pPr>
              <a:lnSpc>
                <a:spcPct val="100000"/>
              </a:lnSpc>
            </a:pPr>
            <a:r>
              <a:rPr lang="vi-VN" dirty="0">
                <a:solidFill>
                  <a:schemeClr val="accent1"/>
                </a:solidFill>
                <a:latin typeface="Arial" panose="020B0504020202020204" pitchFamily="34" charset="77"/>
              </a:rPr>
              <a:t>NỘI DUNG BUỔI HÔM NAY</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00581" y="2865199"/>
            <a:ext cx="4409103" cy="3327395"/>
          </a:xfrm>
        </p:spPr>
        <p:txBody>
          <a:bodyPr vert="horz" lIns="0" tIns="0" rIns="0" bIns="0" rtlCol="0" anchor="t">
            <a:noAutofit/>
          </a:bodyPr>
          <a:lstStyle/>
          <a:p>
            <a:pPr marL="285750" indent="-285750">
              <a:spcBef>
                <a:spcPts val="800"/>
              </a:spcBef>
              <a:buFont typeface="Arial" panose="020B0604020202020204" pitchFamily="34" charset="0"/>
              <a:buChar char="•"/>
            </a:pPr>
            <a:r>
              <a:rPr lang="vi-VN" sz="1600" dirty="0">
                <a:latin typeface="Arial"/>
                <a:ea typeface="Inter Display"/>
                <a:cs typeface="Inter Display"/>
              </a:rPr>
              <a:t>Phương pháp trồng nho và làm rượu vang hữu cơ và nông nghiệp sinh học năng lượng - </a:t>
            </a:r>
            <a:r>
              <a:rPr lang="vi-VN" sz="1600" dirty="0" err="1">
                <a:latin typeface="Arial"/>
                <a:ea typeface="Inter Display"/>
                <a:cs typeface="Inter Display"/>
              </a:rPr>
              <a:t>Biodynamic</a:t>
            </a:r>
            <a:r>
              <a:rPr lang="vi-VN" sz="1600" dirty="0">
                <a:latin typeface="Arial"/>
                <a:ea typeface="Inter Display"/>
                <a:cs typeface="Inter Display"/>
              </a:rPr>
              <a:t> tại Úc</a:t>
            </a:r>
          </a:p>
          <a:p>
            <a:pPr marL="285750" indent="-285750">
              <a:spcBef>
                <a:spcPts val="800"/>
              </a:spcBef>
              <a:buFont typeface="Arial" panose="020B0604020202020204" pitchFamily="34" charset="0"/>
              <a:buChar char="•"/>
            </a:pPr>
            <a:r>
              <a:rPr lang="vi-VN" sz="1600" dirty="0">
                <a:latin typeface="Arial"/>
                <a:ea typeface="Inter Display"/>
                <a:cs typeface="Inter Display"/>
              </a:rPr>
              <a:t>Các điểm khác cần cân nhắc về môi trường</a:t>
            </a:r>
          </a:p>
          <a:p>
            <a:pPr marL="285750" indent="-285750">
              <a:spcBef>
                <a:spcPts val="800"/>
              </a:spcBef>
              <a:buFont typeface="Arial" panose="020B0604020202020204" pitchFamily="34" charset="0"/>
              <a:buChar char="•"/>
            </a:pPr>
            <a:r>
              <a:rPr lang="vi-VN" sz="1600" dirty="0">
                <a:latin typeface="Arial"/>
                <a:ea typeface="Inter Display"/>
                <a:cs typeface="Inter Display"/>
              </a:rPr>
              <a:t>Ví dụ điển hình về nhà sản xuất rượu vang</a:t>
            </a:r>
          </a:p>
          <a:p>
            <a:pPr marL="285750" indent="-285750">
              <a:spcBef>
                <a:spcPts val="800"/>
              </a:spcBef>
              <a:buFont typeface="Arial" panose="020B0604020202020204" pitchFamily="34" charset="0"/>
              <a:buChar char="•"/>
            </a:pPr>
            <a:r>
              <a:rPr lang="vi-VN" sz="1600" dirty="0">
                <a:latin typeface="Arial"/>
                <a:ea typeface="Inter Display"/>
                <a:cs typeface="Inter Display"/>
              </a:rPr>
              <a:t>Các giống nho thay thế đang ngày càng được ưa chuộng</a:t>
            </a:r>
          </a:p>
        </p:txBody>
      </p:sp>
    </p:spTree>
    <p:extLst>
      <p:ext uri="{BB962C8B-B14F-4D97-AF65-F5344CB8AC3E}">
        <p14:creationId xmlns:p14="http://schemas.microsoft.com/office/powerpoint/2010/main" val="508551256"/>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7826" b="7826"/>
          <a:stretch/>
        </p:blipFill>
        <p:spPr>
          <a:xfrm>
            <a:off x="0" y="0"/>
            <a:ext cx="12192000" cy="6858000"/>
          </a:xfrm>
        </p:spPr>
      </p:pic>
      <p:sp>
        <p:nvSpPr>
          <p:cNvPr id="2" name="Rectangle 1">
            <a:extLst>
              <a:ext uri="{FF2B5EF4-FFF2-40B4-BE49-F238E27FC236}">
                <a16:creationId xmlns:a16="http://schemas.microsoft.com/office/drawing/2014/main" id="{83C3ABEE-8369-5282-A023-AAEA1F79683E}"/>
              </a:ext>
            </a:extLst>
          </p:cNvPr>
          <p:cNvSpPr/>
          <p:nvPr/>
        </p:nvSpPr>
        <p:spPr>
          <a:xfrm>
            <a:off x="0" y="3962401"/>
            <a:ext cx="12192000" cy="2180862"/>
          </a:xfrm>
          <a:prstGeom prst="rect">
            <a:avLst/>
          </a:prstGeom>
          <a:solidFill>
            <a:schemeClr val="tx1"/>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584033" y="4180634"/>
            <a:ext cx="6158452" cy="1325562"/>
          </a:xfrm>
        </p:spPr>
        <p:txBody>
          <a:bodyPr/>
          <a:lstStyle/>
          <a:p>
            <a:r>
              <a:rPr lang="vi-VN" sz="5400" dirty="0">
                <a:solidFill>
                  <a:schemeClr val="bg2"/>
                </a:solidFill>
                <a:latin typeface="Arial"/>
                <a:ea typeface="Inter Display"/>
                <a:cs typeface="Inter Display"/>
              </a:rPr>
              <a:t>PHƯƠNG PHÁP CANH TÁC NHO</a:t>
            </a:r>
            <a:br>
              <a:rPr lang="vi-VN" sz="5400" dirty="0">
                <a:latin typeface="Arial" panose="020B0504020202020204" pitchFamily="34" charset="77"/>
              </a:rPr>
            </a:br>
            <a:r>
              <a:rPr lang="vi-VN" sz="5400" dirty="0">
                <a:solidFill>
                  <a:schemeClr val="accent3"/>
                </a:solidFill>
                <a:latin typeface="Arial"/>
                <a:ea typeface="Inter Display"/>
                <a:cs typeface="Inter Display"/>
              </a:rPr>
              <a:t>HỮU CƠ</a:t>
            </a:r>
            <a:br>
              <a:rPr lang="vi-VN" sz="5400" dirty="0">
                <a:latin typeface="Arial" panose="020B0504020202020204" pitchFamily="34" charset="77"/>
              </a:rPr>
            </a:br>
            <a:endParaRPr lang="vi-VN" dirty="0">
              <a:solidFill>
                <a:schemeClr val="accent3"/>
              </a:solidFill>
              <a:latin typeface="Arial"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93165" y="4297106"/>
            <a:ext cx="4224014" cy="1209090"/>
          </a:xfrm>
        </p:spPr>
        <p:txBody>
          <a:bodyPr/>
          <a:lstStyle/>
          <a:p>
            <a:pPr>
              <a:buClr>
                <a:schemeClr val="accent3"/>
              </a:buClr>
            </a:pPr>
            <a:r>
              <a:rPr lang="vi-VN" dirty="0">
                <a:solidFill>
                  <a:schemeClr val="bg1"/>
                </a:solidFill>
                <a:latin typeface="Arial" panose="020B0504020202020204" pitchFamily="34" charset="77"/>
              </a:rPr>
              <a:t>Quá trình canh tác và chế biến nho hoàn toàn không sử dụng hóa chất, thuốc diệt cỏ, thuốc trừ sâu, phân bón, chất phụ gia tổng hợp hoặc nhân tạo, cũng như không sử dụng các sản phẩm và sinh vật biến đổi gen.</a:t>
            </a:r>
          </a:p>
        </p:txBody>
      </p:sp>
    </p:spTree>
    <p:extLst>
      <p:ext uri="{BB962C8B-B14F-4D97-AF65-F5344CB8AC3E}">
        <p14:creationId xmlns:p14="http://schemas.microsoft.com/office/powerpoint/2010/main" val="484927942"/>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7536" t="7345" r="2972" b="34039"/>
          <a:stretch/>
        </p:blipFill>
        <p:spPr>
          <a:xfrm>
            <a:off x="0" y="0"/>
            <a:ext cx="12192000" cy="6858000"/>
          </a:xfrm>
        </p:spPr>
      </p:pic>
      <p:sp>
        <p:nvSpPr>
          <p:cNvPr id="2" name="Rectangle 1">
            <a:extLst>
              <a:ext uri="{FF2B5EF4-FFF2-40B4-BE49-F238E27FC236}">
                <a16:creationId xmlns:a16="http://schemas.microsoft.com/office/drawing/2014/main" id="{83C3ABEE-8369-5282-A023-AAEA1F79683E}"/>
              </a:ext>
            </a:extLst>
          </p:cNvPr>
          <p:cNvSpPr/>
          <p:nvPr/>
        </p:nvSpPr>
        <p:spPr>
          <a:xfrm>
            <a:off x="0" y="602095"/>
            <a:ext cx="12192000" cy="1975453"/>
          </a:xfrm>
          <a:prstGeom prst="rect">
            <a:avLst/>
          </a:prstGeom>
          <a:solidFill>
            <a:schemeClr val="accent6"/>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endParaRPr lang="en-AU"/>
          </a:p>
        </p:txBody>
      </p:sp>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48202" y="1019805"/>
            <a:ext cx="6158452" cy="1325562"/>
          </a:xfrm>
        </p:spPr>
        <p:txBody>
          <a:bodyPr/>
          <a:lstStyle/>
          <a:p>
            <a:r>
              <a:rPr lang="vi-VN">
                <a:solidFill>
                  <a:schemeClr val="accent1"/>
                </a:solidFill>
                <a:latin typeface="Arial" panose="020B0504020202020204" pitchFamily="34" charset="77"/>
              </a:rPr>
              <a:t>CHỨNG NHẬN</a:t>
            </a:r>
            <a:br>
              <a:rPr lang="vi-VN">
                <a:solidFill>
                  <a:schemeClr val="accent3"/>
                </a:solidFill>
                <a:latin typeface="Arial" panose="020B0504020202020204" pitchFamily="34" charset="77"/>
              </a:rPr>
            </a:br>
            <a:r>
              <a:rPr lang="vi-VN">
                <a:solidFill>
                  <a:schemeClr val="accent5"/>
                </a:solidFill>
                <a:latin typeface="Arial" panose="020B0504020202020204" pitchFamily="34" charset="77"/>
              </a:rPr>
              <a:t>HỮU CƠ</a:t>
            </a:r>
            <a:br>
              <a:rPr lang="vi-VN">
                <a:solidFill>
                  <a:schemeClr val="accent3"/>
                </a:solidFill>
                <a:latin typeface="Arial" panose="020B0504020202020204" pitchFamily="34" charset="77"/>
              </a:rPr>
            </a:br>
            <a:endParaRPr lang="vi-VN">
              <a:solidFill>
                <a:schemeClr val="accent3"/>
              </a:solidFill>
              <a:latin typeface="Arial" panose="020B0504020202020204" pitchFamily="34" charset="77"/>
            </a:endParaRP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941291" y="1019805"/>
            <a:ext cx="4296805" cy="1209090"/>
          </a:xfrm>
        </p:spPr>
        <p:txBody>
          <a:bodyPr vert="horz" lIns="0" tIns="0" rIns="0" bIns="0" rtlCol="0" anchor="t">
            <a:noAutofit/>
          </a:bodyPr>
          <a:lstStyle/>
          <a:p>
            <a:pPr>
              <a:spcBef>
                <a:spcPts val="217"/>
              </a:spcBef>
              <a:spcAft>
                <a:spcPts val="315"/>
              </a:spcAft>
            </a:pPr>
            <a:r>
              <a:rPr lang="vi-VN" sz="1600" dirty="0">
                <a:latin typeface="Arial"/>
                <a:ea typeface="Inter Display"/>
                <a:cs typeface="Inter Display"/>
              </a:rPr>
              <a:t>Toàn bộ quy trình sản xuất rượu vang – từ trồng nho đến đóng chai rượu – phải là hữu cơ. Không phải tất cả các loại rượu được dán nhãn 'hữu cơ' đều được chứng nhận. </a:t>
            </a:r>
          </a:p>
        </p:txBody>
      </p:sp>
    </p:spTree>
    <p:extLst>
      <p:ext uri="{BB962C8B-B14F-4D97-AF65-F5344CB8AC3E}">
        <p14:creationId xmlns:p14="http://schemas.microsoft.com/office/powerpoint/2010/main" val="58482947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71C27A76-36CA-E518-CB8B-05E976A54C7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195" r="16195"/>
          <a:stretch/>
        </p:blipFill>
        <p:spPr>
          <a:xfrm>
            <a:off x="20" y="388842"/>
            <a:ext cx="6169295" cy="6083199"/>
          </a:xfrm>
          <a:noFill/>
        </p:spPr>
      </p:pic>
      <p:sp>
        <p:nvSpPr>
          <p:cNvPr id="3" name="Title 2">
            <a:extLst>
              <a:ext uri="{FF2B5EF4-FFF2-40B4-BE49-F238E27FC236}">
                <a16:creationId xmlns:a16="http://schemas.microsoft.com/office/drawing/2014/main" id="{A90D5258-C014-166E-5CA8-A7EFE0B0E0BD}"/>
              </a:ext>
            </a:extLst>
          </p:cNvPr>
          <p:cNvSpPr>
            <a:spLocks noGrp="1"/>
          </p:cNvSpPr>
          <p:nvPr>
            <p:ph type="title"/>
          </p:nvPr>
        </p:nvSpPr>
        <p:spPr>
          <a:xfrm>
            <a:off x="6842725" y="909503"/>
            <a:ext cx="6158452" cy="1325562"/>
          </a:xfrm>
        </p:spPr>
        <p:txBody>
          <a:bodyPr anchor="t">
            <a:normAutofit fontScale="90000"/>
          </a:bodyPr>
          <a:lstStyle/>
          <a:p>
            <a:r>
              <a:rPr lang="vi-VN" sz="5400" dirty="0">
                <a:solidFill>
                  <a:schemeClr val="accent4"/>
                </a:solidFill>
                <a:latin typeface="Arial"/>
                <a:ea typeface="Inter Display"/>
                <a:cs typeface="Inter Display"/>
              </a:rPr>
              <a:t>PHƯƠNG PHÁP CANH TÁC NHO</a:t>
            </a:r>
            <a:br>
              <a:rPr lang="en-US" sz="5400" dirty="0">
                <a:latin typeface="Arial" panose="020B0504020202020204" pitchFamily="34" charset="77"/>
              </a:rPr>
            </a:br>
            <a:r>
              <a:rPr lang="vi-VN" sz="5400" dirty="0">
                <a:solidFill>
                  <a:schemeClr val="accent1"/>
                </a:solidFill>
                <a:latin typeface="Arial"/>
                <a:ea typeface="Inter Display"/>
                <a:cs typeface="Inter Display"/>
              </a:rPr>
              <a:t>BIODYNAMIC </a:t>
            </a:r>
          </a:p>
        </p:txBody>
      </p:sp>
      <p:sp>
        <p:nvSpPr>
          <p:cNvPr id="4" name="Text Placeholder 3">
            <a:extLst>
              <a:ext uri="{FF2B5EF4-FFF2-40B4-BE49-F238E27FC236}">
                <a16:creationId xmlns:a16="http://schemas.microsoft.com/office/drawing/2014/main" id="{CDC2F514-EB34-336F-39C9-DE8BBAE3AE7D}"/>
              </a:ext>
            </a:extLst>
          </p:cNvPr>
          <p:cNvSpPr>
            <a:spLocks noGrp="1"/>
          </p:cNvSpPr>
          <p:nvPr>
            <p:ph type="body" sz="quarter" idx="11"/>
          </p:nvPr>
        </p:nvSpPr>
        <p:spPr>
          <a:xfrm>
            <a:off x="6842725" y="3545304"/>
            <a:ext cx="4410025" cy="4767109"/>
          </a:xfrm>
        </p:spPr>
        <p:txBody>
          <a:bodyPr vert="horz" lIns="0" tIns="0" rIns="0" bIns="0" rtlCol="0" anchor="t">
            <a:normAutofit/>
          </a:bodyPr>
          <a:lstStyle/>
          <a:p>
            <a:r>
              <a:rPr lang="vi-VN" sz="1800" dirty="0">
                <a:latin typeface="Calibri"/>
                <a:ea typeface="Calibri"/>
                <a:cs typeface="Calibri"/>
              </a:rPr>
              <a:t>Canh tác nho sinh học năng lượng - </a:t>
            </a:r>
            <a:r>
              <a:rPr lang="vi-VN" sz="1800" dirty="0" err="1">
                <a:latin typeface="Calibri"/>
                <a:ea typeface="Calibri"/>
                <a:cs typeface="Calibri"/>
              </a:rPr>
              <a:t>Biodynamic</a:t>
            </a:r>
            <a:r>
              <a:rPr lang="vi-VN" sz="1800" dirty="0">
                <a:latin typeface="Calibri"/>
                <a:ea typeface="Calibri"/>
                <a:cs typeface="Calibri"/>
              </a:rPr>
              <a:t> là một phương pháp toàn diện dựa trên các nguyên tắc của nông nghiệp hữu cơ với các chế phẩm và phương </a:t>
            </a:r>
            <a:r>
              <a:rPr lang="vi" sz="1800" dirty="0">
                <a:latin typeface="Calibri"/>
                <a:ea typeface="Calibri"/>
                <a:cs typeface="Calibri"/>
              </a:rPr>
              <a:t>pháp</a:t>
            </a:r>
            <a:r>
              <a:rPr lang="vi-VN" sz="1800" dirty="0">
                <a:latin typeface="Calibri"/>
                <a:ea typeface="Calibri"/>
                <a:cs typeface="Calibri"/>
              </a:rPr>
              <a:t> sinh học cụ thể. Ngoài ra, các yếu tố chiêm tinh và tâm linh cũng ảnh hưởng mạnh mẽ đến các </a:t>
            </a:r>
            <a:r>
              <a:rPr lang="vi-VN" sz="1800" dirty="0" err="1">
                <a:latin typeface="Calibri"/>
                <a:ea typeface="Calibri"/>
                <a:cs typeface="Calibri"/>
              </a:rPr>
              <a:t>các</a:t>
            </a:r>
            <a:r>
              <a:rPr lang="vi" sz="1800" dirty="0">
                <a:latin typeface="Calibri"/>
                <a:ea typeface="Calibri"/>
                <a:cs typeface="Calibri"/>
              </a:rPr>
              <a:t>h thức</a:t>
            </a:r>
            <a:r>
              <a:rPr lang="vi-VN" sz="1800" dirty="0">
                <a:latin typeface="Calibri"/>
                <a:ea typeface="Calibri"/>
                <a:cs typeface="Calibri"/>
              </a:rPr>
              <a:t> và thời </a:t>
            </a:r>
            <a:r>
              <a:rPr lang="vi" sz="1800" dirty="0">
                <a:latin typeface="Calibri"/>
                <a:ea typeface="Calibri"/>
                <a:cs typeface="Calibri"/>
              </a:rPr>
              <a:t>gian canh tác</a:t>
            </a:r>
            <a:r>
              <a:rPr lang="vi-VN" sz="1800" dirty="0">
                <a:latin typeface="Calibri"/>
                <a:ea typeface="Calibri"/>
                <a:cs typeface="Calibri"/>
              </a:rPr>
              <a:t>.</a:t>
            </a:r>
            <a:endParaRPr lang="en-US" sz="1800" dirty="0">
              <a:latin typeface="Calibri"/>
              <a:ea typeface="Calibri"/>
              <a:cs typeface="Calibri"/>
            </a:endParaRPr>
          </a:p>
        </p:txBody>
      </p:sp>
    </p:spTree>
    <p:extLst>
      <p:ext uri="{BB962C8B-B14F-4D97-AF65-F5344CB8AC3E}">
        <p14:creationId xmlns:p14="http://schemas.microsoft.com/office/powerpoint/2010/main" val="189271786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8662AB6-F66D-504F-7ADC-24A13387E13E}"/>
              </a:ext>
            </a:extLst>
          </p:cNvPr>
          <p:cNvSpPr txBox="1"/>
          <p:nvPr/>
        </p:nvSpPr>
        <p:spPr>
          <a:xfrm>
            <a:off x="773359" y="3993464"/>
            <a:ext cx="3681126" cy="2308324"/>
          </a:xfrm>
          <a:prstGeom prst="rect">
            <a:avLst/>
          </a:prstGeom>
          <a:noFill/>
        </p:spPr>
        <p:txBody>
          <a:bodyPr wrap="square" lIns="91440" tIns="45720" rIns="91440" bIns="45720" anchor="t">
            <a:spAutoFit/>
          </a:bodyPr>
          <a:lstStyle/>
          <a:p>
            <a:r>
              <a:rPr lang="vi-VN" sz="1600" b="1" dirty="0">
                <a:solidFill>
                  <a:schemeClr val="accent4"/>
                </a:solidFill>
                <a:latin typeface="Arial"/>
              </a:rPr>
              <a:t>PHƯƠNG PHÁP CANH TÁC NHO </a:t>
            </a:r>
          </a:p>
          <a:p>
            <a:r>
              <a:rPr lang="vi-VN" sz="1600" b="1" dirty="0">
                <a:solidFill>
                  <a:schemeClr val="accent4"/>
                </a:solidFill>
                <a:latin typeface="Arial"/>
              </a:rPr>
              <a:t>TRUYỀN THỐNG (KHÔNG HỮU CƠ)</a:t>
            </a:r>
          </a:p>
          <a:p>
            <a:r>
              <a:rPr lang="vi-VN" sz="1600" dirty="0">
                <a:latin typeface="Arial"/>
              </a:rPr>
              <a:t>dựa trên một loạt các phương pháp canh tác, bao gồm các phương pháp nông nghiệp truyền thống, một số loại thuốc phun và phân bón tổng hợp, công nghệ hiện đại và các phương pháp tiếp cận có ý thức về môi trường.</a:t>
            </a:r>
          </a:p>
        </p:txBody>
      </p:sp>
      <p:sp>
        <p:nvSpPr>
          <p:cNvPr id="9" name="TextBox 8">
            <a:extLst>
              <a:ext uri="{FF2B5EF4-FFF2-40B4-BE49-F238E27FC236}">
                <a16:creationId xmlns:a16="http://schemas.microsoft.com/office/drawing/2014/main" id="{9A65A49B-442B-4B77-7634-70D3276544DA}"/>
              </a:ext>
            </a:extLst>
          </p:cNvPr>
          <p:cNvSpPr txBox="1"/>
          <p:nvPr/>
        </p:nvSpPr>
        <p:spPr>
          <a:xfrm>
            <a:off x="4866125" y="3974184"/>
            <a:ext cx="3346949" cy="2756332"/>
          </a:xfrm>
          <a:prstGeom prst="rect">
            <a:avLst/>
          </a:prstGeom>
          <a:noFill/>
        </p:spPr>
        <p:txBody>
          <a:bodyPr wrap="square" lIns="91440" tIns="45720" rIns="91440" bIns="45720" anchor="t">
            <a:spAutoFit/>
          </a:bodyPr>
          <a:lstStyle/>
          <a:p>
            <a:r>
              <a:rPr lang="vi-VN" sz="1600" b="1" dirty="0">
                <a:solidFill>
                  <a:schemeClr val="accent4"/>
                </a:solidFill>
                <a:latin typeface="Arial"/>
              </a:rPr>
              <a:t>PHƯƠNG PHÁP CANH TÁC NHO HỮU CƠ</a:t>
            </a:r>
          </a:p>
          <a:p>
            <a:pPr>
              <a:lnSpc>
                <a:spcPct val="98000"/>
              </a:lnSpc>
              <a:spcBef>
                <a:spcPct val="0"/>
              </a:spcBef>
            </a:pPr>
            <a:r>
              <a:rPr lang="vi-VN" sz="1600" dirty="0">
                <a:latin typeface="Arial"/>
              </a:rPr>
              <a:t>có thể áp dụng cả các phương pháp canh tác truyền thống và hiện đại nhưng tránh sử dụng phân bón, thuốc trừ sâu và thuốc diệt cỏ tổng hợp. Thay vào đó, là việc sử dụng các vật liệu hữu cơ như </a:t>
            </a:r>
            <a:r>
              <a:rPr lang="vi-VN" sz="1600" dirty="0" err="1">
                <a:latin typeface="Arial"/>
              </a:rPr>
              <a:t>phốt</a:t>
            </a:r>
            <a:r>
              <a:rPr lang="vi-VN" sz="1600" dirty="0">
                <a:latin typeface="Arial"/>
              </a:rPr>
              <a:t> phát đá, vật liệu từ thực vật, sản phẩm từ động vật và các loại thuốc xịt không chứa hóa chất.</a:t>
            </a:r>
          </a:p>
        </p:txBody>
      </p:sp>
      <p:sp>
        <p:nvSpPr>
          <p:cNvPr id="10" name="TextBox 9">
            <a:extLst>
              <a:ext uri="{FF2B5EF4-FFF2-40B4-BE49-F238E27FC236}">
                <a16:creationId xmlns:a16="http://schemas.microsoft.com/office/drawing/2014/main" id="{D173955E-5790-1DA1-C9C0-5D439DA12B22}"/>
              </a:ext>
            </a:extLst>
          </p:cNvPr>
          <p:cNvSpPr txBox="1"/>
          <p:nvPr/>
        </p:nvSpPr>
        <p:spPr>
          <a:xfrm>
            <a:off x="8624714" y="3954904"/>
            <a:ext cx="3346949" cy="2032479"/>
          </a:xfrm>
          <a:prstGeom prst="rect">
            <a:avLst/>
          </a:prstGeom>
          <a:noFill/>
        </p:spPr>
        <p:txBody>
          <a:bodyPr wrap="square" lIns="91440" tIns="45720" rIns="91440" bIns="45720" anchor="t">
            <a:spAutoFit/>
          </a:bodyPr>
          <a:lstStyle/>
          <a:p>
            <a:r>
              <a:rPr lang="vi-VN" sz="1600" b="1" dirty="0">
                <a:solidFill>
                  <a:schemeClr val="accent4"/>
                </a:solidFill>
                <a:latin typeface="Arial"/>
              </a:rPr>
              <a:t>PHƯƠNG PHÁP CANH TÁC NHO BIODYNAMIC</a:t>
            </a:r>
            <a:endParaRPr lang="vi-VN" sz="1600" b="1" dirty="0">
              <a:solidFill>
                <a:schemeClr val="accent4"/>
              </a:solidFill>
              <a:latin typeface="Arial" panose="020B0504020202020204" pitchFamily="34" charset="77"/>
            </a:endParaRPr>
          </a:p>
          <a:p>
            <a:pPr marL="0" indent="0">
              <a:lnSpc>
                <a:spcPct val="98000"/>
              </a:lnSpc>
              <a:spcBef>
                <a:spcPct val="0"/>
              </a:spcBef>
              <a:buNone/>
            </a:pPr>
            <a:r>
              <a:rPr lang="vi-VN" sz="1600" dirty="0">
                <a:latin typeface="Arial"/>
              </a:rPr>
              <a:t>áp dụng các ý tưởng của </a:t>
            </a:r>
            <a:r>
              <a:rPr lang="vi-VN" sz="1600" dirty="0" err="1">
                <a:latin typeface="Arial"/>
              </a:rPr>
              <a:t>Rudolf</a:t>
            </a:r>
            <a:r>
              <a:rPr lang="vi-VN" sz="1600" dirty="0">
                <a:latin typeface="Arial"/>
              </a:rPr>
              <a:t> </a:t>
            </a:r>
            <a:r>
              <a:rPr lang="vi-VN" sz="1600" dirty="0" err="1">
                <a:latin typeface="Arial"/>
              </a:rPr>
              <a:t>Steiner</a:t>
            </a:r>
            <a:r>
              <a:rPr lang="vi-VN" sz="1600" dirty="0">
                <a:latin typeface="Arial"/>
              </a:rPr>
              <a:t>. Phương pháp này tương tự phương pháp trồng nho hữu cơ, tuy nhiên áp dụng thêm chu kỳ mặt trăng và các bước chuẩn bị đất trồng đặc thù.</a:t>
            </a:r>
          </a:p>
        </p:txBody>
      </p:sp>
      <p:pic>
        <p:nvPicPr>
          <p:cNvPr id="4" name="Picture 3">
            <a:extLst>
              <a:ext uri="{FF2B5EF4-FFF2-40B4-BE49-F238E27FC236}">
                <a16:creationId xmlns:a16="http://schemas.microsoft.com/office/drawing/2014/main" id="{77B91A6E-2B2F-A6B8-4DE8-48343C87687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58891" y="1862965"/>
            <a:ext cx="2208396" cy="2208396"/>
          </a:xfrm>
          <a:prstGeom prst="rect">
            <a:avLst/>
          </a:prstGeom>
        </p:spPr>
      </p:pic>
      <p:pic>
        <p:nvPicPr>
          <p:cNvPr id="5" name="Picture 4" descr="A drawing of a tractor&#10;&#10;Description automatically generated">
            <a:extLst>
              <a:ext uri="{FF2B5EF4-FFF2-40B4-BE49-F238E27FC236}">
                <a16:creationId xmlns:a16="http://schemas.microsoft.com/office/drawing/2014/main" id="{21840464-3738-14BE-E9E5-FC033146BEF7}"/>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84961" y="2300753"/>
            <a:ext cx="2570327" cy="1544975"/>
          </a:xfrm>
          <a:prstGeom prst="rect">
            <a:avLst/>
          </a:prstGeom>
        </p:spPr>
      </p:pic>
      <p:pic>
        <p:nvPicPr>
          <p:cNvPr id="8" name="Picture 7" descr="A green plant growing out of dirt&#10;&#10;Description automatically generated">
            <a:extLst>
              <a:ext uri="{FF2B5EF4-FFF2-40B4-BE49-F238E27FC236}">
                <a16:creationId xmlns:a16="http://schemas.microsoft.com/office/drawing/2014/main" id="{6CC477C2-9A42-13A7-E65B-81107DD7573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444521" y="2278636"/>
            <a:ext cx="1617693" cy="1567092"/>
          </a:xfrm>
          <a:prstGeom prst="rect">
            <a:avLst/>
          </a:prstGeom>
        </p:spPr>
      </p:pic>
      <p:sp>
        <p:nvSpPr>
          <p:cNvPr id="3" name="Title 1">
            <a:extLst>
              <a:ext uri="{FF2B5EF4-FFF2-40B4-BE49-F238E27FC236}">
                <a16:creationId xmlns:a16="http://schemas.microsoft.com/office/drawing/2014/main" id="{A03B72D8-8647-FC97-A574-8DF35BA2AB47}"/>
              </a:ext>
            </a:extLst>
          </p:cNvPr>
          <p:cNvSpPr txBox="1">
            <a:spLocks/>
          </p:cNvSpPr>
          <p:nvPr/>
        </p:nvSpPr>
        <p:spPr>
          <a:xfrm>
            <a:off x="773359" y="770658"/>
            <a:ext cx="9389213" cy="1081291"/>
          </a:xfrm>
          <a:prstGeom prst="rect">
            <a:avLst/>
          </a:prstGeom>
        </p:spPr>
        <p:txBody>
          <a:bodyPr vert="horz" lIns="0" tIns="0" rIns="0" bIns="0" rtlCol="0" anchor="t" anchorCtr="0">
            <a:noAutofit/>
          </a:bodyPr>
          <a:lstStyle>
            <a:lvl1pPr algn="l" defTabSz="914453" rtl="0" eaLnBrk="1" latinLnBrk="0" hangingPunct="1">
              <a:lnSpc>
                <a:spcPct val="80000"/>
              </a:lnSpc>
              <a:spcBef>
                <a:spcPct val="0"/>
              </a:spcBef>
              <a:buNone/>
              <a:defRPr sz="5443" b="0" i="0" kern="1200" cap="all" baseline="0">
                <a:solidFill>
                  <a:schemeClr val="accent1"/>
                </a:solidFill>
                <a:latin typeface="Inter Display" panose="02000503000000020004" pitchFamily="2" charset="0"/>
                <a:ea typeface="Inter Display" panose="02000503000000020004" pitchFamily="2" charset="0"/>
                <a:cs typeface="Inter Display" panose="02000503000000020004" pitchFamily="2" charset="0"/>
              </a:defRPr>
            </a:lvl1pPr>
          </a:lstStyle>
          <a:p>
            <a:r>
              <a:rPr lang="vi-VN" sz="4800">
                <a:solidFill>
                  <a:schemeClr val="accent2"/>
                </a:solidFill>
                <a:latin typeface="Arial" panose="020B0504020202020204" pitchFamily="34" charset="77"/>
              </a:rPr>
              <a:t>QUẢN LÝ VƯỜN NHO</a:t>
            </a:r>
            <a:br>
              <a:rPr lang="vi-VN">
                <a:solidFill>
                  <a:schemeClr val="accent2"/>
                </a:solidFill>
                <a:latin typeface="Arial" panose="020B0504020202020204" pitchFamily="34" charset="77"/>
              </a:rPr>
            </a:br>
            <a:r>
              <a:rPr lang="vi-VN" sz="2800">
                <a:solidFill>
                  <a:schemeClr val="accent3"/>
                </a:solidFill>
                <a:latin typeface="Arial" panose="020B0504020202020204" pitchFamily="34" charset="77"/>
              </a:rPr>
              <a:t>3 PHƯƠNG PHÁP TRỒNG NHO</a:t>
            </a:r>
          </a:p>
        </p:txBody>
      </p:sp>
    </p:spTree>
    <p:extLst>
      <p:ext uri="{BB962C8B-B14F-4D97-AF65-F5344CB8AC3E}">
        <p14:creationId xmlns:p14="http://schemas.microsoft.com/office/powerpoint/2010/main" val="2021534640"/>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37985-A33E-C105-7BEB-09D7FB713FA2}"/>
              </a:ext>
            </a:extLst>
          </p:cNvPr>
          <p:cNvSpPr>
            <a:spLocks noGrp="1"/>
          </p:cNvSpPr>
          <p:nvPr>
            <p:ph type="title"/>
          </p:nvPr>
        </p:nvSpPr>
        <p:spPr>
          <a:xfrm>
            <a:off x="484341" y="429115"/>
            <a:ext cx="9389213" cy="1081291"/>
          </a:xfrm>
        </p:spPr>
        <p:txBody>
          <a:bodyPr/>
          <a:lstStyle/>
          <a:p>
            <a:r>
              <a:rPr lang="vi-VN" sz="4800" dirty="0">
                <a:latin typeface="Arial"/>
                <a:ea typeface="Inter Display"/>
                <a:cs typeface="Inter Display"/>
              </a:rPr>
              <a:t>CHU KỲ MẶT TRĂNG </a:t>
            </a:r>
            <a:br>
              <a:rPr lang="vi-VN" sz="5400" dirty="0">
                <a:latin typeface="Arial" panose="020B0504020202020204" pitchFamily="34" charset="77"/>
              </a:rPr>
            </a:br>
            <a:r>
              <a:rPr lang="vi-VN" sz="2800" dirty="0">
                <a:solidFill>
                  <a:schemeClr val="accent4"/>
                </a:solidFill>
                <a:latin typeface="Arial"/>
                <a:ea typeface="Inter Display"/>
                <a:cs typeface="Inter Display"/>
              </a:rPr>
              <a:t>VÀ PHƯƠNG PHÁP CANH TÁC NHO BIODYNAMIC</a:t>
            </a:r>
            <a:endParaRPr lang="vi-VN" sz="2800" dirty="0">
              <a:solidFill>
                <a:schemeClr val="accent4"/>
              </a:solidFill>
              <a:latin typeface="Arial" panose="020B0504020202020204" pitchFamily="34" charset="77"/>
            </a:endParaRPr>
          </a:p>
        </p:txBody>
      </p:sp>
      <p:sp>
        <p:nvSpPr>
          <p:cNvPr id="3" name="object 7">
            <a:extLst>
              <a:ext uri="{FF2B5EF4-FFF2-40B4-BE49-F238E27FC236}">
                <a16:creationId xmlns:a16="http://schemas.microsoft.com/office/drawing/2014/main" id="{F0DABD35-7F37-A4A5-309F-92254371564E}"/>
              </a:ext>
            </a:extLst>
          </p:cNvPr>
          <p:cNvSpPr txBox="1"/>
          <p:nvPr/>
        </p:nvSpPr>
        <p:spPr>
          <a:xfrm>
            <a:off x="2191456" y="2242661"/>
            <a:ext cx="1967860" cy="1253677"/>
          </a:xfrm>
          <a:prstGeom prst="rect">
            <a:avLst/>
          </a:prstGeom>
        </p:spPr>
        <p:txBody>
          <a:bodyPr vert="horz" wrap="square" lIns="0" tIns="12700" rIns="0" bIns="0" rtlCol="0">
            <a:spAutoFit/>
          </a:bodyPr>
          <a:lstStyle/>
          <a:p>
            <a:pPr marL="12700" algn="ctr">
              <a:spcBef>
                <a:spcPts val="100"/>
              </a:spcBef>
            </a:pPr>
            <a:r>
              <a:rPr lang="vi-VN" sz="1400" dirty="0">
                <a:solidFill>
                  <a:schemeClr val="accent4"/>
                </a:solidFill>
                <a:latin typeface="Arial" panose="020B0504020202020204" pitchFamily="34" charset="77"/>
                <a:cs typeface="Hellix"/>
              </a:rPr>
              <a:t>THỜI ĐIỂM LÝ TƯỞNG ĐỂ THU HOẠCH NHO</a:t>
            </a:r>
          </a:p>
          <a:p>
            <a:pPr algn="ctr">
              <a:lnSpc>
                <a:spcPct val="90000"/>
              </a:lnSpc>
              <a:buClr>
                <a:srgbClr val="F40000"/>
              </a:buClr>
            </a:pPr>
            <a:r>
              <a:rPr lang="vi-VN" sz="1400" dirty="0">
                <a:latin typeface="Arial" panose="020B0504020202020204" pitchFamily="34" charset="77"/>
                <a:cs typeface="Hellix SemiBold"/>
              </a:rPr>
              <a:t>Mặt trăng ở chòm sao Bạch Dương, Sư Tử hoặc Nhân Mã</a:t>
            </a:r>
          </a:p>
          <a:p>
            <a:pPr marL="12700" algn="ctr">
              <a:spcBef>
                <a:spcPts val="100"/>
              </a:spcBef>
            </a:pPr>
            <a:endParaRPr sz="1400" dirty="0">
              <a:solidFill>
                <a:schemeClr val="accent4"/>
              </a:solidFill>
              <a:latin typeface="Neue Haas Grotesk Text Pro" panose="020B0504020202020204" pitchFamily="34" charset="77"/>
              <a:cs typeface="Hellix"/>
            </a:endParaRPr>
          </a:p>
        </p:txBody>
      </p:sp>
      <p:sp>
        <p:nvSpPr>
          <p:cNvPr id="21" name="object 7">
            <a:extLst>
              <a:ext uri="{FF2B5EF4-FFF2-40B4-BE49-F238E27FC236}">
                <a16:creationId xmlns:a16="http://schemas.microsoft.com/office/drawing/2014/main" id="{8F3D49A7-D122-AADC-7993-0096C7FD40BC}"/>
              </a:ext>
            </a:extLst>
          </p:cNvPr>
          <p:cNvSpPr txBox="1"/>
          <p:nvPr/>
        </p:nvSpPr>
        <p:spPr>
          <a:xfrm>
            <a:off x="2101124" y="4860207"/>
            <a:ext cx="1967860" cy="1059777"/>
          </a:xfrm>
          <a:prstGeom prst="rect">
            <a:avLst/>
          </a:prstGeom>
        </p:spPr>
        <p:txBody>
          <a:bodyPr vert="horz" wrap="square" lIns="0" tIns="12700" rIns="0" bIns="0" rtlCol="0">
            <a:spAutoFit/>
          </a:bodyPr>
          <a:lstStyle/>
          <a:p>
            <a:pPr marL="12700" algn="ctr">
              <a:spcBef>
                <a:spcPts val="100"/>
              </a:spcBef>
            </a:pPr>
            <a:r>
              <a:rPr lang="vi-VN" sz="1400">
                <a:solidFill>
                  <a:schemeClr val="accent4"/>
                </a:solidFill>
                <a:latin typeface="Arial" panose="020B0504020202020204" pitchFamily="34" charset="77"/>
                <a:cs typeface="Hellix"/>
              </a:rPr>
              <a:t>THỜI ĐIỂM LÝ TƯỞNG ĐỂ VƯỜN NHO TỰ PHÁT TRIỂN</a:t>
            </a:r>
          </a:p>
          <a:p>
            <a:pPr algn="ctr">
              <a:lnSpc>
                <a:spcPct val="90000"/>
              </a:lnSpc>
              <a:buClr>
                <a:srgbClr val="F40000"/>
              </a:buClr>
            </a:pPr>
            <a:r>
              <a:rPr lang="vi-VN" sz="1400">
                <a:latin typeface="Arial" panose="020B0504020202020204" pitchFamily="34" charset="77"/>
                <a:cs typeface="Hellix SemiBold"/>
              </a:rPr>
              <a:t>Mặt trăng ở chòm sao Bảo Bình, Thiên Bình hoặc Song Tử</a:t>
            </a:r>
          </a:p>
          <a:p>
            <a:pPr marL="12700" algn="ctr">
              <a:spcBef>
                <a:spcPts val="100"/>
              </a:spcBef>
            </a:pPr>
            <a:endParaRPr sz="1400" dirty="0">
              <a:solidFill>
                <a:schemeClr val="accent4"/>
              </a:solidFill>
              <a:latin typeface="Neue Haas Grotesk Text Pro" panose="020B0504020202020204" pitchFamily="34" charset="77"/>
              <a:cs typeface="Hellix"/>
            </a:endParaRPr>
          </a:p>
        </p:txBody>
      </p:sp>
      <p:sp>
        <p:nvSpPr>
          <p:cNvPr id="22" name="object 7">
            <a:extLst>
              <a:ext uri="{FF2B5EF4-FFF2-40B4-BE49-F238E27FC236}">
                <a16:creationId xmlns:a16="http://schemas.microsoft.com/office/drawing/2014/main" id="{1E705BFF-8CCC-D3F4-A0C3-52A24B6B6C0E}"/>
              </a:ext>
            </a:extLst>
          </p:cNvPr>
          <p:cNvSpPr txBox="1"/>
          <p:nvPr/>
        </p:nvSpPr>
        <p:spPr>
          <a:xfrm>
            <a:off x="8189343" y="2279438"/>
            <a:ext cx="1967860" cy="1025409"/>
          </a:xfrm>
          <a:prstGeom prst="rect">
            <a:avLst/>
          </a:prstGeom>
        </p:spPr>
        <p:txBody>
          <a:bodyPr vert="horz" wrap="square" lIns="0" tIns="12700" rIns="0" bIns="0" rtlCol="0">
            <a:spAutoFit/>
          </a:bodyPr>
          <a:lstStyle/>
          <a:p>
            <a:pPr marL="12700" algn="ctr">
              <a:spcBef>
                <a:spcPts val="100"/>
              </a:spcBef>
            </a:pPr>
            <a:r>
              <a:rPr lang="vi-VN" sz="1400">
                <a:solidFill>
                  <a:schemeClr val="accent4"/>
                </a:solidFill>
                <a:latin typeface="Arial" panose="020B0504020202020204" pitchFamily="34" charset="77"/>
                <a:cs typeface="Hellix"/>
              </a:rPr>
              <a:t>THỜI ĐIỂM LÝ TƯỞNG ĐỂ CẮT TỈA</a:t>
            </a:r>
          </a:p>
          <a:p>
            <a:pPr algn="ctr">
              <a:lnSpc>
                <a:spcPct val="90000"/>
              </a:lnSpc>
              <a:buClr>
                <a:srgbClr val="F40000"/>
              </a:buClr>
            </a:pPr>
            <a:r>
              <a:rPr lang="vi-VN" sz="1400">
                <a:latin typeface="Arial" panose="020B0504020202020204" pitchFamily="34" charset="77"/>
                <a:cs typeface="Hellix SemiBold"/>
              </a:rPr>
              <a:t>Mặt trăng ở chòm sao Xử Nữ, Kim Ngưu hoặc Ma Kết</a:t>
            </a:r>
          </a:p>
        </p:txBody>
      </p:sp>
      <p:sp>
        <p:nvSpPr>
          <p:cNvPr id="23" name="object 7">
            <a:extLst>
              <a:ext uri="{FF2B5EF4-FFF2-40B4-BE49-F238E27FC236}">
                <a16:creationId xmlns:a16="http://schemas.microsoft.com/office/drawing/2014/main" id="{29BD54D4-82D1-8AC0-4834-2442115A606B}"/>
              </a:ext>
            </a:extLst>
          </p:cNvPr>
          <p:cNvSpPr txBox="1"/>
          <p:nvPr/>
        </p:nvSpPr>
        <p:spPr>
          <a:xfrm>
            <a:off x="8237425" y="4860207"/>
            <a:ext cx="1967860" cy="831510"/>
          </a:xfrm>
          <a:prstGeom prst="rect">
            <a:avLst/>
          </a:prstGeom>
        </p:spPr>
        <p:txBody>
          <a:bodyPr vert="horz" wrap="square" lIns="0" tIns="12700" rIns="0" bIns="0" rtlCol="0">
            <a:spAutoFit/>
          </a:bodyPr>
          <a:lstStyle/>
          <a:p>
            <a:pPr marL="12700" algn="ctr">
              <a:spcBef>
                <a:spcPts val="100"/>
              </a:spcBef>
            </a:pPr>
            <a:r>
              <a:rPr lang="vi-VN" sz="1400">
                <a:solidFill>
                  <a:schemeClr val="accent4"/>
                </a:solidFill>
                <a:latin typeface="Arial" panose="020B0504020202020204" pitchFamily="34" charset="77"/>
                <a:cs typeface="Hellix"/>
              </a:rPr>
              <a:t>THỜI ĐIỂM LÝ TƯỞNG ĐỂ TƯỚI NƯỚC</a:t>
            </a:r>
          </a:p>
          <a:p>
            <a:pPr algn="ctr">
              <a:lnSpc>
                <a:spcPct val="90000"/>
              </a:lnSpc>
              <a:buClr>
                <a:srgbClr val="F40000"/>
              </a:buClr>
            </a:pPr>
            <a:r>
              <a:rPr lang="vi-VN" sz="1400">
                <a:latin typeface="Arial" panose="020B0504020202020204" pitchFamily="34" charset="77"/>
                <a:cs typeface="Hellix SemiBold"/>
              </a:rPr>
              <a:t>Mặt trăng ở chòm sao Song Ngư, Cự Giải hoặc Thiên Yết</a:t>
            </a:r>
          </a:p>
        </p:txBody>
      </p:sp>
      <p:sp>
        <p:nvSpPr>
          <p:cNvPr id="24" name="Oval 23">
            <a:extLst>
              <a:ext uri="{FF2B5EF4-FFF2-40B4-BE49-F238E27FC236}">
                <a16:creationId xmlns:a16="http://schemas.microsoft.com/office/drawing/2014/main" id="{AB394C56-554D-CD08-8047-CC243B8EFCB9}"/>
              </a:ext>
            </a:extLst>
          </p:cNvPr>
          <p:cNvSpPr/>
          <p:nvPr/>
        </p:nvSpPr>
        <p:spPr>
          <a:xfrm>
            <a:off x="4320946" y="2159996"/>
            <a:ext cx="3702415" cy="3702415"/>
          </a:xfrm>
          <a:prstGeom prst="ellipse">
            <a:avLst/>
          </a:prstGeom>
          <a:noFill/>
          <a:ln w="28575">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Neue Haas Grotesk Text Pro" panose="020B0504020202020204" pitchFamily="34" charset="77"/>
            </a:endParaRPr>
          </a:p>
        </p:txBody>
      </p:sp>
      <p:sp>
        <p:nvSpPr>
          <p:cNvPr id="25" name="Oval 24">
            <a:extLst>
              <a:ext uri="{FF2B5EF4-FFF2-40B4-BE49-F238E27FC236}">
                <a16:creationId xmlns:a16="http://schemas.microsoft.com/office/drawing/2014/main" id="{F4D2D8E1-8D45-2022-D12A-E457D4F526A0}"/>
              </a:ext>
            </a:extLst>
          </p:cNvPr>
          <p:cNvSpPr/>
          <p:nvPr/>
        </p:nvSpPr>
        <p:spPr>
          <a:xfrm>
            <a:off x="4613266" y="2452316"/>
            <a:ext cx="3117773" cy="3117773"/>
          </a:xfrm>
          <a:prstGeom prst="ellipse">
            <a:avLst/>
          </a:prstGeom>
          <a:noFill/>
          <a:ln w="28575">
            <a:solidFill>
              <a:schemeClr val="accent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dirty="0">
              <a:latin typeface="Neue Haas Grotesk Text Pro" panose="020B0504020202020204" pitchFamily="34" charset="77"/>
            </a:endParaRPr>
          </a:p>
        </p:txBody>
      </p:sp>
      <p:cxnSp>
        <p:nvCxnSpPr>
          <p:cNvPr id="27" name="Straight Connector 26">
            <a:extLst>
              <a:ext uri="{FF2B5EF4-FFF2-40B4-BE49-F238E27FC236}">
                <a16:creationId xmlns:a16="http://schemas.microsoft.com/office/drawing/2014/main" id="{5CD70C77-017E-9ABC-FAE1-70223A364422}"/>
              </a:ext>
            </a:extLst>
          </p:cNvPr>
          <p:cNvCxnSpPr/>
          <p:nvPr/>
        </p:nvCxnSpPr>
        <p:spPr>
          <a:xfrm>
            <a:off x="6172152" y="1918372"/>
            <a:ext cx="0" cy="421946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AB4D7AD-EA47-0196-1F5E-DBA19B8DA273}"/>
              </a:ext>
            </a:extLst>
          </p:cNvPr>
          <p:cNvCxnSpPr>
            <a:cxnSpLocks/>
          </p:cNvCxnSpPr>
          <p:nvPr/>
        </p:nvCxnSpPr>
        <p:spPr>
          <a:xfrm>
            <a:off x="3997686" y="4011202"/>
            <a:ext cx="430759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3" name="Picture 32" descr="A black symbol of a virgo&#10;&#10;Description automatically generated">
            <a:extLst>
              <a:ext uri="{FF2B5EF4-FFF2-40B4-BE49-F238E27FC236}">
                <a16:creationId xmlns:a16="http://schemas.microsoft.com/office/drawing/2014/main" id="{99AF8EA3-9BC3-92D4-BE29-690FE846122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300973" y="2706142"/>
            <a:ext cx="531189" cy="525617"/>
          </a:xfrm>
          <a:prstGeom prst="rect">
            <a:avLst/>
          </a:prstGeom>
        </p:spPr>
      </p:pic>
      <p:pic>
        <p:nvPicPr>
          <p:cNvPr id="35" name="Picture 34" descr="A black symbol of a taurus&#10;&#10;Description automatically generated">
            <a:extLst>
              <a:ext uri="{FF2B5EF4-FFF2-40B4-BE49-F238E27FC236}">
                <a16:creationId xmlns:a16="http://schemas.microsoft.com/office/drawing/2014/main" id="{82043E75-F08A-5815-AB14-F41EA8B4BB4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973882" y="3188067"/>
            <a:ext cx="477471" cy="465069"/>
          </a:xfrm>
          <a:prstGeom prst="rect">
            <a:avLst/>
          </a:prstGeom>
        </p:spPr>
      </p:pic>
      <p:pic>
        <p:nvPicPr>
          <p:cNvPr id="37" name="Picture 36" descr="A black symbol on a white background&#10;&#10;Description automatically generated">
            <a:extLst>
              <a:ext uri="{FF2B5EF4-FFF2-40B4-BE49-F238E27FC236}">
                <a16:creationId xmlns:a16="http://schemas.microsoft.com/office/drawing/2014/main" id="{B7547610-A1CA-58B1-3A79-05EF81E3AFD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40557" y="3285387"/>
            <a:ext cx="549268" cy="551377"/>
          </a:xfrm>
          <a:prstGeom prst="rect">
            <a:avLst/>
          </a:prstGeom>
        </p:spPr>
      </p:pic>
      <p:pic>
        <p:nvPicPr>
          <p:cNvPr id="39" name="Picture 38" descr="A black symbol of a zodiac sign&#10;&#10;Description automatically generated">
            <a:extLst>
              <a:ext uri="{FF2B5EF4-FFF2-40B4-BE49-F238E27FC236}">
                <a16:creationId xmlns:a16="http://schemas.microsoft.com/office/drawing/2014/main" id="{258DB155-BF2D-9A36-C356-CD9A9890EC9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16442" y="2706142"/>
            <a:ext cx="495349" cy="490910"/>
          </a:xfrm>
          <a:prstGeom prst="rect">
            <a:avLst/>
          </a:prstGeom>
        </p:spPr>
      </p:pic>
      <p:pic>
        <p:nvPicPr>
          <p:cNvPr id="41" name="Picture 40" descr="A black symbol of a lion&#10;&#10;Description automatically generated">
            <a:extLst>
              <a:ext uri="{FF2B5EF4-FFF2-40B4-BE49-F238E27FC236}">
                <a16:creationId xmlns:a16="http://schemas.microsoft.com/office/drawing/2014/main" id="{E2702F7D-635F-508D-FE16-23B871C6653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497000" y="3306309"/>
            <a:ext cx="528992" cy="567370"/>
          </a:xfrm>
          <a:prstGeom prst="rect">
            <a:avLst/>
          </a:prstGeom>
        </p:spPr>
      </p:pic>
      <p:pic>
        <p:nvPicPr>
          <p:cNvPr id="43" name="Picture 42" descr="A black symbol of a sagittarius&#10;&#10;Description automatically generated">
            <a:extLst>
              <a:ext uri="{FF2B5EF4-FFF2-40B4-BE49-F238E27FC236}">
                <a16:creationId xmlns:a16="http://schemas.microsoft.com/office/drawing/2014/main" id="{F2AEFEAE-855C-C92F-D08D-80987706F737}"/>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4839643" y="3174109"/>
            <a:ext cx="580821" cy="489797"/>
          </a:xfrm>
          <a:prstGeom prst="rect">
            <a:avLst/>
          </a:prstGeom>
        </p:spPr>
      </p:pic>
      <p:pic>
        <p:nvPicPr>
          <p:cNvPr id="45" name="Picture 44" descr="A black line drawn on a white background&#10;&#10;Description automatically generated">
            <a:extLst>
              <a:ext uri="{FF2B5EF4-FFF2-40B4-BE49-F238E27FC236}">
                <a16:creationId xmlns:a16="http://schemas.microsoft.com/office/drawing/2014/main" id="{D9878E8E-067E-C9BE-CF08-AEE3BEA144E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807637" y="4397752"/>
            <a:ext cx="802644" cy="462094"/>
          </a:xfrm>
          <a:prstGeom prst="rect">
            <a:avLst/>
          </a:prstGeom>
        </p:spPr>
      </p:pic>
      <p:pic>
        <p:nvPicPr>
          <p:cNvPr id="47" name="Picture 46" descr="A black symbol of a libra&#10;&#10;Description automatically generated">
            <a:extLst>
              <a:ext uri="{FF2B5EF4-FFF2-40B4-BE49-F238E27FC236}">
                <a16:creationId xmlns:a16="http://schemas.microsoft.com/office/drawing/2014/main" id="{C4A9DB9A-007D-3F79-40A2-E192A2EB8106}"/>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522743" y="4831727"/>
            <a:ext cx="605522" cy="423463"/>
          </a:xfrm>
          <a:prstGeom prst="rect">
            <a:avLst/>
          </a:prstGeom>
        </p:spPr>
      </p:pic>
      <p:pic>
        <p:nvPicPr>
          <p:cNvPr id="49" name="Picture 48" descr="A black symbol of the zodiac&#10;&#10;Description automatically generated">
            <a:extLst>
              <a:ext uri="{FF2B5EF4-FFF2-40B4-BE49-F238E27FC236}">
                <a16:creationId xmlns:a16="http://schemas.microsoft.com/office/drawing/2014/main" id="{0FECDAD1-DFD4-2F6D-F0FB-53505BF81B2D}"/>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582203" y="4067639"/>
            <a:ext cx="502175" cy="471768"/>
          </a:xfrm>
          <a:prstGeom prst="rect">
            <a:avLst/>
          </a:prstGeom>
        </p:spPr>
      </p:pic>
      <p:pic>
        <p:nvPicPr>
          <p:cNvPr id="51" name="Picture 50" descr="A black symbol with a arrow&#10;&#10;Description automatically generated">
            <a:extLst>
              <a:ext uri="{FF2B5EF4-FFF2-40B4-BE49-F238E27FC236}">
                <a16:creationId xmlns:a16="http://schemas.microsoft.com/office/drawing/2014/main" id="{9C2E8D89-189F-F777-35DD-BF21FFAD0659}"/>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6318313" y="4107049"/>
            <a:ext cx="511717" cy="564277"/>
          </a:xfrm>
          <a:prstGeom prst="rect">
            <a:avLst/>
          </a:prstGeom>
        </p:spPr>
      </p:pic>
      <p:pic>
        <p:nvPicPr>
          <p:cNvPr id="53" name="Picture 52" descr="A black symbol of a cancer&#10;&#10;Description automatically generated">
            <a:extLst>
              <a:ext uri="{FF2B5EF4-FFF2-40B4-BE49-F238E27FC236}">
                <a16:creationId xmlns:a16="http://schemas.microsoft.com/office/drawing/2014/main" id="{EC87DE41-2ED7-887B-F7D9-7F74EDFA6B5C}"/>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6890251" y="4120802"/>
            <a:ext cx="624338" cy="499994"/>
          </a:xfrm>
          <a:prstGeom prst="rect">
            <a:avLst/>
          </a:prstGeom>
        </p:spPr>
      </p:pic>
      <p:pic>
        <p:nvPicPr>
          <p:cNvPr id="55" name="Picture 54" descr="A black symbol of a fish&#10;&#10;Description automatically generated">
            <a:extLst>
              <a:ext uri="{FF2B5EF4-FFF2-40B4-BE49-F238E27FC236}">
                <a16:creationId xmlns:a16="http://schemas.microsoft.com/office/drawing/2014/main" id="{398E20E5-E17C-843E-EDC7-28EA29CE6D86}"/>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6420584" y="4651871"/>
            <a:ext cx="624337" cy="603320"/>
          </a:xfrm>
          <a:prstGeom prst="rect">
            <a:avLst/>
          </a:prstGeom>
        </p:spPr>
      </p:pic>
      <p:sp>
        <p:nvSpPr>
          <p:cNvPr id="57" name="TextBox 56">
            <a:extLst>
              <a:ext uri="{FF2B5EF4-FFF2-40B4-BE49-F238E27FC236}">
                <a16:creationId xmlns:a16="http://schemas.microsoft.com/office/drawing/2014/main" id="{4620875C-3829-CA6B-4B8B-3ADEAE9F3812}"/>
              </a:ext>
            </a:extLst>
          </p:cNvPr>
          <p:cNvSpPr txBox="1"/>
          <p:nvPr/>
        </p:nvSpPr>
        <p:spPr>
          <a:xfrm>
            <a:off x="3981013" y="1821440"/>
            <a:ext cx="1343125" cy="338554"/>
          </a:xfrm>
          <a:prstGeom prst="rect">
            <a:avLst/>
          </a:prstGeom>
          <a:noFill/>
        </p:spPr>
        <p:txBody>
          <a:bodyPr wrap="none" lIns="91440" tIns="45720" rIns="91440" bIns="45720" rtlCol="0" anchor="t">
            <a:spAutoFit/>
          </a:bodyPr>
          <a:lstStyle/>
          <a:p>
            <a:r>
              <a:rPr lang="vi-VN" sz="1600" b="1" dirty="0">
                <a:solidFill>
                  <a:schemeClr val="accent1"/>
                </a:solidFill>
                <a:latin typeface="Arial"/>
                <a:ea typeface="Inter Display"/>
                <a:cs typeface="Inter Display"/>
              </a:rPr>
              <a:t>NGÀY QUẢ </a:t>
            </a:r>
            <a:endParaRPr lang="vi-VN" sz="1600" b="1" dirty="0">
              <a:solidFill>
                <a:schemeClr val="accent1"/>
              </a:solidFill>
              <a:latin typeface="Arial" panose="020B0504020202020204" pitchFamily="34" charset="77"/>
              <a:ea typeface="Inter Display" panose="02000503000000020004" pitchFamily="2" charset="0"/>
              <a:cs typeface="Inter Display" panose="02000503000000020004" pitchFamily="2" charset="0"/>
            </a:endParaRPr>
          </a:p>
        </p:txBody>
      </p:sp>
      <p:sp>
        <p:nvSpPr>
          <p:cNvPr id="60" name="TextBox 59">
            <a:extLst>
              <a:ext uri="{FF2B5EF4-FFF2-40B4-BE49-F238E27FC236}">
                <a16:creationId xmlns:a16="http://schemas.microsoft.com/office/drawing/2014/main" id="{17B600F2-A509-A16D-4EE6-F5E99E4E189C}"/>
              </a:ext>
            </a:extLst>
          </p:cNvPr>
          <p:cNvSpPr txBox="1"/>
          <p:nvPr/>
        </p:nvSpPr>
        <p:spPr>
          <a:xfrm>
            <a:off x="6628260" y="1838341"/>
            <a:ext cx="1171603" cy="338554"/>
          </a:xfrm>
          <a:prstGeom prst="rect">
            <a:avLst/>
          </a:prstGeom>
          <a:noFill/>
        </p:spPr>
        <p:txBody>
          <a:bodyPr wrap="none" lIns="91440" tIns="45720" rIns="91440" bIns="45720" rtlCol="0" anchor="t">
            <a:spAutoFit/>
          </a:bodyPr>
          <a:lstStyle/>
          <a:p>
            <a:r>
              <a:rPr lang="vi-VN" sz="1600" b="1" dirty="0">
                <a:solidFill>
                  <a:schemeClr val="accent1"/>
                </a:solidFill>
                <a:latin typeface="Arial"/>
                <a:ea typeface="Inter Display"/>
                <a:cs typeface="Inter Display"/>
              </a:rPr>
              <a:t>NGÀY RỄ </a:t>
            </a:r>
            <a:endParaRPr lang="vi-VN" sz="1600" b="1" dirty="0">
              <a:solidFill>
                <a:schemeClr val="accent1"/>
              </a:solidFill>
              <a:latin typeface="Arial" panose="020B0504020202020204" pitchFamily="34" charset="77"/>
              <a:ea typeface="Inter Display" panose="02000503000000020004" pitchFamily="2" charset="0"/>
              <a:cs typeface="Inter Display" panose="02000503000000020004" pitchFamily="2" charset="0"/>
            </a:endParaRPr>
          </a:p>
        </p:txBody>
      </p:sp>
      <p:sp>
        <p:nvSpPr>
          <p:cNvPr id="61" name="TextBox 60">
            <a:extLst>
              <a:ext uri="{FF2B5EF4-FFF2-40B4-BE49-F238E27FC236}">
                <a16:creationId xmlns:a16="http://schemas.microsoft.com/office/drawing/2014/main" id="{6929C1D6-5534-0B28-0009-229F20DCE7DA}"/>
              </a:ext>
            </a:extLst>
          </p:cNvPr>
          <p:cNvSpPr txBox="1"/>
          <p:nvPr/>
        </p:nvSpPr>
        <p:spPr>
          <a:xfrm>
            <a:off x="3981013" y="5855575"/>
            <a:ext cx="1285416" cy="338554"/>
          </a:xfrm>
          <a:prstGeom prst="rect">
            <a:avLst/>
          </a:prstGeom>
          <a:noFill/>
        </p:spPr>
        <p:txBody>
          <a:bodyPr wrap="none" lIns="91440" tIns="45720" rIns="91440" bIns="45720" rtlCol="0" anchor="t">
            <a:spAutoFit/>
          </a:bodyPr>
          <a:lstStyle/>
          <a:p>
            <a:r>
              <a:rPr lang="vi-VN" sz="1600" b="1" dirty="0">
                <a:solidFill>
                  <a:schemeClr val="accent1"/>
                </a:solidFill>
                <a:latin typeface="Arial"/>
                <a:ea typeface="Inter Display"/>
                <a:cs typeface="Inter Display"/>
              </a:rPr>
              <a:t>NGÀY HOA</a:t>
            </a:r>
            <a:endParaRPr lang="vi-VN" sz="1600" b="1" dirty="0">
              <a:solidFill>
                <a:schemeClr val="accent1"/>
              </a:solidFill>
              <a:latin typeface="Arial" panose="020B0504020202020204" pitchFamily="34" charset="77"/>
              <a:ea typeface="Inter Display" panose="02000503000000020004" pitchFamily="2" charset="0"/>
              <a:cs typeface="Inter Display" panose="02000503000000020004" pitchFamily="2" charset="0"/>
            </a:endParaRPr>
          </a:p>
        </p:txBody>
      </p:sp>
      <p:sp>
        <p:nvSpPr>
          <p:cNvPr id="62" name="TextBox 61">
            <a:extLst>
              <a:ext uri="{FF2B5EF4-FFF2-40B4-BE49-F238E27FC236}">
                <a16:creationId xmlns:a16="http://schemas.microsoft.com/office/drawing/2014/main" id="{D953993A-F6A6-46DB-0EAF-6A6F08F3DE57}"/>
              </a:ext>
            </a:extLst>
          </p:cNvPr>
          <p:cNvSpPr txBox="1"/>
          <p:nvPr/>
        </p:nvSpPr>
        <p:spPr>
          <a:xfrm>
            <a:off x="6628260" y="5855575"/>
            <a:ext cx="1160382" cy="338554"/>
          </a:xfrm>
          <a:prstGeom prst="rect">
            <a:avLst/>
          </a:prstGeom>
          <a:noFill/>
        </p:spPr>
        <p:txBody>
          <a:bodyPr wrap="none" lIns="91440" tIns="45720" rIns="91440" bIns="45720" rtlCol="0" anchor="t">
            <a:spAutoFit/>
          </a:bodyPr>
          <a:lstStyle/>
          <a:p>
            <a:r>
              <a:rPr lang="vi-VN" sz="1600" b="1" dirty="0">
                <a:solidFill>
                  <a:schemeClr val="accent1"/>
                </a:solidFill>
                <a:latin typeface="Arial"/>
                <a:ea typeface="Inter Display"/>
                <a:cs typeface="Inter Display"/>
              </a:rPr>
              <a:t>NGÀY LÁ </a:t>
            </a:r>
            <a:endParaRPr lang="vi-VN" sz="1600" b="1" dirty="0">
              <a:solidFill>
                <a:schemeClr val="accent1"/>
              </a:solidFill>
              <a:latin typeface="Arial"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403025461"/>
      </p:ext>
    </p:extLst>
  </p:cSld>
  <p:clrMapOvr>
    <a:masterClrMapping/>
  </p:clrMapOvr>
  <p:transition/>
</p:sld>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AWD">
      <a:majorFont>
        <a:latin typeface="Arial"/>
        <a:ea typeface="Inter Display"/>
        <a:cs typeface="Arial"/>
      </a:majorFont>
      <a:minorFont>
        <a:latin typeface="Arial"/>
        <a:ea typeface="Inter Display"/>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panose="02110004020202020204"/>
        <a:ea typeface=""/>
        <a:cs typeface=""/>
      </a:majorFont>
      <a:minorFont>
        <a:latin typeface="Arial" panose="02110004020202020204"/>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35409F-1265-49EE-A842-3E4A7FF4B252}">
  <ds:schemaRefs>
    <ds:schemaRef ds:uri="http://purl.org/dc/terms/"/>
    <ds:schemaRef ds:uri="4e8dd08d-258d-47a9-9875-37f1ffd19f33"/>
    <ds:schemaRef ds:uri="http://purl.org/dc/dcmitype/"/>
    <ds:schemaRef ds:uri="http://schemas.microsoft.com/office/infopath/2007/PartnerControls"/>
    <ds:schemaRef ds:uri="http://schemas.microsoft.com/office/2006/documentManagement/types"/>
    <ds:schemaRef ds:uri="http://schemas.openxmlformats.org/package/2006/metadata/core-properties"/>
    <ds:schemaRef ds:uri="http://purl.org/dc/elements/1.1/"/>
    <ds:schemaRef ds:uri="02256494-4976-4001-aedb-96463ae0d92e"/>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A887470C-3400-44DE-9434-BE6A41E2C1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256494-4976-4001-aedb-96463ae0d92e"/>
    <ds:schemaRef ds:uri="4e8dd08d-258d-47a9-9875-37f1ffd19f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C77FE42-2C5E-4CC8-8A90-60C721900BE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7771</TotalTime>
  <Words>5171</Words>
  <Application>Microsoft Macintosh PowerPoint</Application>
  <PresentationFormat>Widescreen</PresentationFormat>
  <Paragraphs>257</Paragraphs>
  <Slides>28</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Inter Display</vt:lpstr>
      <vt:lpstr>Neue Haas Grotesk Text Pro</vt:lpstr>
      <vt:lpstr>Wingdings</vt:lpstr>
      <vt:lpstr>Slide layouts</vt:lpstr>
      <vt:lpstr>PowerPoint Presentation</vt:lpstr>
      <vt:lpstr>PowerPoint Presentation</vt:lpstr>
      <vt:lpstr>PowerPoint Presentation</vt:lpstr>
      <vt:lpstr>NỘI DUNG BUỔI HÔM NAY</vt:lpstr>
      <vt:lpstr>PHƯƠNG PHÁP CANH TÁC NHO HỮU CƠ </vt:lpstr>
      <vt:lpstr>CHỨNG NHẬN HỮU CƠ </vt:lpstr>
      <vt:lpstr>PHƯƠNG PHÁP CANH TÁC NHO BIODYNAMIC </vt:lpstr>
      <vt:lpstr>PowerPoint Presentation</vt:lpstr>
      <vt:lpstr>CHU KỲ MẶT TRĂNG  VÀ PHƯƠNG PHÁP CANH TÁC NHO BIODYNAMIC</vt:lpstr>
      <vt:lpstr>PowerPoint Presentation</vt:lpstr>
      <vt:lpstr>THÍCH ỨNG VỚI KHÍ HẬU VÀ  BIẾN ĐỔI KHÍ HẬU </vt:lpstr>
      <vt:lpstr>TRUNG HÒA CARBON  VÀ HIỆU QUẢ SỬ DỤNG NĂNG LƯỢNG </vt:lpstr>
      <vt:lpstr>NÂNG CAO  ĐA DẠNG SINH HỌC TẠI VƯỜN NHO </vt:lpstr>
      <vt:lpstr>PowerPoint Presentation</vt:lpstr>
      <vt:lpstr>BẢO TỒN NGUỒN NƯỚC TÁI SỬ DỤNG NƯỚC VÀ QUẢN LÝ NƯỚC THẢI  </vt:lpstr>
      <vt:lpstr>PowerPoint Presentation</vt:lpstr>
      <vt:lpstr>PowerPoint Presentation</vt:lpstr>
      <vt:lpstr>CHĂN THẢ GIA SÚC</vt:lpstr>
      <vt:lpstr>PowerPoint Presentation</vt:lpstr>
      <vt:lpstr>VÍ DỤ ĐIỂN HÌNH </vt:lpstr>
      <vt:lpstr>HÀNH TRÌNH ĐẠT  TRUNG HÒA CARBON CỦA NHÀ RƯỢU TEMPLE BRUER</vt:lpstr>
      <vt:lpstr>CÁC PHƯƠNG PHÁP HỮU CƠ VÀ SINH HỌC TẠI TẠI VƯỜN NHO CỦA KALLESKE</vt:lpstr>
      <vt:lpstr>PHƯƠNG PHÁP TIẾP CẬN TRUYỀN THỐNG, CAN THIỆP Ở MỨC TỐI THIỂU TRONG NHÀ RƯỢU CỦA  KALLESKE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Angelo Beltran</dc:creator>
  <cp:lastModifiedBy>Microsoft Office User</cp:lastModifiedBy>
  <cp:revision>202</cp:revision>
  <dcterms:created xsi:type="dcterms:W3CDTF">2024-10-27T23:51:51Z</dcterms:created>
  <dcterms:modified xsi:type="dcterms:W3CDTF">2026-04-04T02:00:36Z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0x01010011884AF779FE574C89E62754B4999D9C</vt:lpwstr>
  </property>
  <property fmtid="{D5CDD505-2E9C-101B-9397-08002B2CF9AE}" pid="3" name="MediaServiceImageTags">
    <vt:lpwstr/>
  </property>
</Properties>
</file>