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648" r:id="rId4"/>
  </p:sldMasterIdLst>
  <p:notesMasterIdLst>
    <p:notesMasterId r:id="rId72"/>
  </p:notesMasterIdLst>
  <p:sldIdLst>
    <p:sldId id="256" r:id="rId5"/>
    <p:sldId id="478" r:id="rId6"/>
    <p:sldId id="391" r:id="rId7"/>
    <p:sldId id="479" r:id="rId8"/>
    <p:sldId id="480" r:id="rId9"/>
    <p:sldId id="481" r:id="rId10"/>
    <p:sldId id="482" r:id="rId11"/>
    <p:sldId id="483" r:id="rId12"/>
    <p:sldId id="450" r:id="rId13"/>
    <p:sldId id="484" r:id="rId14"/>
    <p:sldId id="432" r:id="rId15"/>
    <p:sldId id="486" r:id="rId16"/>
    <p:sldId id="485" r:id="rId17"/>
    <p:sldId id="315" r:id="rId18"/>
    <p:sldId id="487" r:id="rId19"/>
    <p:sldId id="488" r:id="rId20"/>
    <p:sldId id="471" r:id="rId21"/>
    <p:sldId id="489" r:id="rId22"/>
    <p:sldId id="490" r:id="rId23"/>
    <p:sldId id="321" r:id="rId24"/>
    <p:sldId id="491" r:id="rId25"/>
    <p:sldId id="492" r:id="rId26"/>
    <p:sldId id="493" r:id="rId27"/>
    <p:sldId id="494" r:id="rId28"/>
    <p:sldId id="495" r:id="rId29"/>
    <p:sldId id="537" r:id="rId30"/>
    <p:sldId id="497" r:id="rId31"/>
    <p:sldId id="538" r:id="rId32"/>
    <p:sldId id="539" r:id="rId33"/>
    <p:sldId id="540" r:id="rId34"/>
    <p:sldId id="541" r:id="rId35"/>
    <p:sldId id="502" r:id="rId36"/>
    <p:sldId id="503" r:id="rId37"/>
    <p:sldId id="504" r:id="rId38"/>
    <p:sldId id="505" r:id="rId39"/>
    <p:sldId id="506" r:id="rId40"/>
    <p:sldId id="542" r:id="rId41"/>
    <p:sldId id="543" r:id="rId42"/>
    <p:sldId id="509" r:id="rId43"/>
    <p:sldId id="510" r:id="rId44"/>
    <p:sldId id="511" r:id="rId45"/>
    <p:sldId id="544" r:id="rId46"/>
    <p:sldId id="545" r:id="rId47"/>
    <p:sldId id="546" r:id="rId48"/>
    <p:sldId id="525" r:id="rId49"/>
    <p:sldId id="515" r:id="rId50"/>
    <p:sldId id="516" r:id="rId51"/>
    <p:sldId id="547" r:id="rId52"/>
    <p:sldId id="548" r:id="rId53"/>
    <p:sldId id="549" r:id="rId54"/>
    <p:sldId id="550" r:id="rId55"/>
    <p:sldId id="551" r:id="rId56"/>
    <p:sldId id="552" r:id="rId57"/>
    <p:sldId id="553" r:id="rId58"/>
    <p:sldId id="554" r:id="rId59"/>
    <p:sldId id="555" r:id="rId60"/>
    <p:sldId id="556" r:id="rId61"/>
    <p:sldId id="557" r:id="rId62"/>
    <p:sldId id="558" r:id="rId63"/>
    <p:sldId id="559" r:id="rId64"/>
    <p:sldId id="560" r:id="rId65"/>
    <p:sldId id="533" r:id="rId66"/>
    <p:sldId id="534" r:id="rId67"/>
    <p:sldId id="535" r:id="rId68"/>
    <p:sldId id="536" r:id="rId69"/>
    <p:sldId id="340" r:id="rId70"/>
    <p:sldId id="561" r:id="rId71"/>
  </p:sldIdLst>
  <p:sldSz cx="12192000" cy="6858000"/>
  <p:notesSz cx="6858000" cy="9144000"/>
  <p:embeddedFontLst>
    <p:embeddedFont>
      <p:font typeface="Cordia New" panose="020B0304020202020204" pitchFamily="34" charset="-34"/>
      <p:regular r:id="rId73"/>
      <p:bold r:id="rId74"/>
      <p:italic r:id="rId75"/>
      <p:boldItalic r:id="rId76"/>
    </p:embeddedFont>
    <p:embeddedFont>
      <p:font typeface="Inter Display" panose="02000503000000020004"/>
      <p:regular r:id="rId77"/>
      <p:bold r:id="rId78"/>
      <p:italic r:id="rId79"/>
      <p:boldItalic r:id="rId80"/>
    </p:embeddedFont>
    <p:embeddedFont>
      <p:font typeface="Neue Haas Grotesk Text Pro" panose="020B0504020202020204" pitchFamily="34" charset="77"/>
      <p:regular r:id="rId81"/>
      <p:bold r:id="rId82"/>
      <p:italic r:id="rId83"/>
      <p:boldItalic r:id="rId84"/>
    </p:embeddedFont>
  </p:embeddedFontLst>
  <p:custDataLst>
    <p:tags r:id="rId85"/>
  </p:custDataLst>
  <p:defaultTextStyle>
    <a:defPPr>
      <a:defRPr lang="en-US"/>
    </a:defPPr>
    <a:lvl1pPr marL="0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7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12" userDrawn="1">
          <p15:clr>
            <a:srgbClr val="A4A3A4"/>
          </p15:clr>
        </p15:guide>
        <p15:guide id="2" pos="2116" userDrawn="1">
          <p15:clr>
            <a:srgbClr val="A4A3A4"/>
          </p15:clr>
        </p15:guide>
        <p15:guide id="3" pos="438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731" autoAdjust="0"/>
    <p:restoredTop sz="90920"/>
  </p:normalViewPr>
  <p:slideViewPr>
    <p:cSldViewPr snapToGrid="0">
      <p:cViewPr varScale="1">
        <p:scale>
          <a:sx n="131" d="100"/>
          <a:sy n="131" d="100"/>
        </p:scale>
        <p:origin x="208" y="184"/>
      </p:cViewPr>
      <p:guideLst>
        <p:guide orient="horz" pos="1412"/>
        <p:guide pos="2116"/>
        <p:guide pos="438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20" d="100"/>
        <a:sy n="120" d="100"/>
      </p:scale>
      <p:origin x="0" y="0"/>
    </p:cViewPr>
  </p:sorterViewPr>
  <p:notesViewPr>
    <p:cSldViewPr>
      <p:cViewPr>
        <p:scale>
          <a:sx n="190" d="100"/>
          <a:sy n="190" d="100"/>
        </p:scale>
        <p:origin x="2032" y="-211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font" Target="fonts/font12.fntdata"/><Relationship Id="rId89" Type="http://schemas.openxmlformats.org/officeDocument/2006/relationships/theme" Target="theme/theme1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font" Target="fonts/font2.fntdata"/><Relationship Id="rId79" Type="http://schemas.openxmlformats.org/officeDocument/2006/relationships/font" Target="fonts/font7.fntdata"/><Relationship Id="rId5" Type="http://schemas.openxmlformats.org/officeDocument/2006/relationships/slide" Target="slides/slide1.xml"/><Relationship Id="rId90" Type="http://schemas.openxmlformats.org/officeDocument/2006/relationships/tableStyles" Target="tableStyles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font" Target="fonts/font5.fntdata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notesMaster" Target="notesMasters/notesMaster1.xml"/><Relationship Id="rId80" Type="http://schemas.openxmlformats.org/officeDocument/2006/relationships/font" Target="fonts/font8.fntdata"/><Relationship Id="rId85" Type="http://schemas.openxmlformats.org/officeDocument/2006/relationships/tags" Target="tags/tag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font" Target="fonts/font3.fntdata"/><Relationship Id="rId83" Type="http://schemas.openxmlformats.org/officeDocument/2006/relationships/font" Target="fonts/font11.fntdata"/><Relationship Id="rId88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font" Target="fonts/font1.fntdata"/><Relationship Id="rId78" Type="http://schemas.openxmlformats.org/officeDocument/2006/relationships/font" Target="fonts/font6.fntdata"/><Relationship Id="rId81" Type="http://schemas.openxmlformats.org/officeDocument/2006/relationships/font" Target="fonts/font9.fntdata"/><Relationship Id="rId86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font" Target="fonts/font4.fntdata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presProps" Target="presProps.xml"/><Relationship Id="rId61" Type="http://schemas.openxmlformats.org/officeDocument/2006/relationships/slide" Target="slides/slide57.xml"/><Relationship Id="rId82" Type="http://schemas.openxmlformats.org/officeDocument/2006/relationships/font" Target="fonts/font10.fntdata"/><Relationship Id="rId19" Type="http://schemas.openxmlformats.org/officeDocument/2006/relationships/slide" Target="slides/slide1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Cordia New" panose="020B0304020202020204" pitchFamily="34" charset="-34"/>
                <a:cs typeface="Cordia New" panose="020B0304020202020204" pitchFamily="34" charset="-34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Cordia New" panose="020B0304020202020204" pitchFamily="34" charset="-34"/>
                <a:cs typeface="Cordia New" panose="020B0304020202020204" pitchFamily="34" charset="-34"/>
              </a:defRPr>
            </a:lvl1pPr>
          </a:lstStyle>
          <a:p>
            <a:fld id="{A644BF32-4CA8-4343-91C5-94D89E008D3B}" type="datetimeFigureOut">
              <a:rPr lang="en-US" smtClean="0"/>
              <a:pPr/>
              <a:t>4/21/26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Cordia New" panose="020B0304020202020204" pitchFamily="34" charset="-34"/>
                <a:cs typeface="Cordia New" panose="020B0304020202020204" pitchFamily="34" charset="-34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Cordia New" panose="020B0304020202020204" pitchFamily="34" charset="-34"/>
                <a:cs typeface="Cordia New" panose="020B0304020202020204" pitchFamily="34" charset="-34"/>
              </a:defRPr>
            </a:lvl1pPr>
          </a:lstStyle>
          <a:p>
            <a:fld id="{C8CAF07B-88B1-40ED-9A21-D99161D5F8F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632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3" rtl="0" eaLnBrk="1" latinLnBrk="0" hangingPunct="1">
      <a:defRPr sz="1199" b="0" i="0" kern="1200">
        <a:solidFill>
          <a:schemeClr val="tx1"/>
        </a:solidFill>
        <a:latin typeface="Cordia New" panose="020B0304020202020204" pitchFamily="34" charset="-34"/>
        <a:ea typeface="+mn-ea"/>
        <a:cs typeface="Cordia New" panose="020B0304020202020204" pitchFamily="34" charset="-34"/>
      </a:defRPr>
    </a:lvl1pPr>
    <a:lvl2pPr marL="457176" algn="l" defTabSz="914353" rtl="0" eaLnBrk="1" latinLnBrk="0" hangingPunct="1">
      <a:defRPr sz="1199" b="0" i="0" kern="1200">
        <a:solidFill>
          <a:schemeClr val="tx1"/>
        </a:solidFill>
        <a:latin typeface="Cordia New" panose="020B0304020202020204" pitchFamily="34" charset="-34"/>
        <a:ea typeface="+mn-ea"/>
        <a:cs typeface="Cordia New" panose="020B0304020202020204" pitchFamily="34" charset="-34"/>
      </a:defRPr>
    </a:lvl2pPr>
    <a:lvl3pPr marL="914353" algn="l" defTabSz="914353" rtl="0" eaLnBrk="1" latinLnBrk="0" hangingPunct="1">
      <a:defRPr sz="1199" b="0" i="0" kern="1200">
        <a:solidFill>
          <a:schemeClr val="tx1"/>
        </a:solidFill>
        <a:latin typeface="Cordia New" panose="020B0304020202020204" pitchFamily="34" charset="-34"/>
        <a:ea typeface="+mn-ea"/>
        <a:cs typeface="Cordia New" panose="020B0304020202020204" pitchFamily="34" charset="-34"/>
      </a:defRPr>
    </a:lvl3pPr>
    <a:lvl4pPr marL="1371529" algn="l" defTabSz="914353" rtl="0" eaLnBrk="1" latinLnBrk="0" hangingPunct="1">
      <a:defRPr sz="1199" b="0" i="0" kern="1200">
        <a:solidFill>
          <a:schemeClr val="tx1"/>
        </a:solidFill>
        <a:latin typeface="Cordia New" panose="020B0304020202020204" pitchFamily="34" charset="-34"/>
        <a:ea typeface="+mn-ea"/>
        <a:cs typeface="Cordia New" panose="020B0304020202020204" pitchFamily="34" charset="-34"/>
      </a:defRPr>
    </a:lvl4pPr>
    <a:lvl5pPr marL="1828707" algn="l" defTabSz="914353" rtl="0" eaLnBrk="1" latinLnBrk="0" hangingPunct="1">
      <a:defRPr sz="1199" b="0" i="0" kern="1200">
        <a:solidFill>
          <a:schemeClr val="tx1"/>
        </a:solidFill>
        <a:latin typeface="Cordia New" panose="020B0304020202020204" pitchFamily="34" charset="-34"/>
        <a:ea typeface="+mn-ea"/>
        <a:cs typeface="Cordia New" panose="020B0304020202020204" pitchFamily="34" charset="-34"/>
      </a:defRPr>
    </a:lvl5pPr>
    <a:lvl6pPr marL="2285883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ustralianwinediscovered.com/" TargetMode="External"/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ustralianwinediscovered.com/" TargetMode="External"/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ustralianwinediscovered.com/" TargetMode="External"/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200" dirty="0"/>
              <a:t>ความรู้พื้นฐานนี้มีเนื้อหาครบถ้วนเกี่ยวกับไวน์ออสเตรเลีย ประกอบด้วย ภาพรวมเกี่ยวกับสภาพภูมิอากาศและเขตพื้นที่ที่มีความหลากหลาย, ประวัติความเป็นมา, ตลอดจนข้อมูลในรายละเอียดเกี่ยวกับไวน์ที่เกิดใหม่และไวน์คลาสสิคดั้งเดิมของเรา </a:t>
            </a:r>
            <a:r>
              <a:rPr lang="th-TH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บันทึกย่อของสไลด์แต่ละหน้าจะให้ข้อมูลเพิ่มเติมเกี่ยวกับสไลด์นั้น ๆ และประเด็นแนะนำเพื่อใช้ในการอภิปราย, สามารถดาวน์โหลดหัวข้อและสื่อประกอบ รวมถึงชุดสไลด์นำเสนอข้อมูลดังเช่นสไลด์ชุดนี้ ได้ที่ </a:t>
            </a:r>
            <a:r>
              <a:rPr lang="en-AU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www.australianwinediscovered.com</a:t>
            </a:r>
            <a:endParaRPr lang="en-AU" sz="12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37361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อิทธิพลความเย็นทางตอนใต้, ตะวันออกเฉียงใต้ และตะวันตกเฉียงใต้ของประเทศ คล้ายคลึงกับสภาพภูมิอากาศแถบทะเลที่เย็นกว่า อย่างเช่น สภาพภูมิอากาศในเขตพื้นที่ในประเทศอิตาลีและนิวซีแลนด์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04126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เทือกเขาเหล่านี้มีอิทธิพลต่อรูปแบบฝน หิมะ และลมในบริเวณที่ล้อมรอบอยู่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8180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อุณหภูมิระหว่างฤดูร้อนและฤดูหนาวนั้นแตกต่างกัน มักเรียกว่า </a:t>
            </a:r>
            <a:r>
              <a:rPr lang="th-TH" sz="1200" b="1" i="1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คอนติเนนท</a:t>
            </a:r>
            <a:r>
              <a:rPr lang="th-TH" sz="1200" b="1" i="1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ัลลิ</a:t>
            </a:r>
            <a:r>
              <a:rPr lang="th-TH" sz="1200" b="1" i="1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ตี</a:t>
            </a:r>
            <a:r>
              <a:rPr lang="th-TH" sz="1200" b="1" i="1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้</a:t>
            </a:r>
            <a:r>
              <a:rPr lang="th-TH" sz="1200" b="1" i="1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หรือภูมิอากาศแบบภาคพื้นทวีป สภาพภูมิอากาศที่เหมาะแก่การปลูกองุ่นให้เจริญเติบโตมี </a:t>
            </a:r>
            <a:r>
              <a:rPr lang="en-US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3 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ประเภท ได้แก่ แบบภาคพื้นทวีป แบบทะเล และแบบ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มด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ิเต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อร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์เร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เนียน และทั้งหมดนี้มีในประเทศออสเตรเลีย  </a:t>
            </a: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</a:pPr>
            <a:br>
              <a:rPr lang="en-AU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</a:b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เขตพื้นที่ภูมิอากาศเป็นแบบภาคพื้นทวีป เหมาะสมต่อการปลูกองุ่นที่สุกต้นฤดู อย่างเช่น รี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สลิง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และ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พิ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โน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ต์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นัว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ร์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มากกว่าพื้นที่อื่น สภาพภูมิอากาศแบบภาคพื้นทวีปที่อากาศเย็น จะเสี่ยงต่อการเกิดน้ำค้างแข็งฤดูใบไม้ผลิ และเกิดอุณหภูมิต่ำระหว่างช่วงการเจริญเติบโตได้ เขตพื้นที่นี้จะเกิดภาวะฤดูร้อนอากาศแห้งแล้งก็ได้ และไร่องุ่นอาจจำเป็นต้องทำการจัดสรรน้ำ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10016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ประเทศออสเตรเลียมีหลายเขตพื้นที่ที่ได้รับอิทธิพลทางทะเล และน้อยแห่งนักที่มีเขตที่สภาพภูมิอากาศทางทะเลที่แท้จริง ฤดูเพาะปลูกยาวนานกว่าจึงเหมาะต่อองุ่นพันธุ์ที่จำเป็นต้องใช้เวลาสุกนานกว่า อย่างเช่น คาแบ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ร์เนต์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โซ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วีญง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endParaRPr lang="en-US" dirty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35610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ความอุ่นและแสงแดดทำให้ไวน์เต็มรสกว่าด้วยมีความเป็นกรดน้อยกว่าและแอลกอฮอล์มากกว่า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1747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ประเทศออสเตรเลียอยู่ในซีกโลกทางใต้ ฤดูกาลจึงแตกต่างจากฤดูทางซีกโลกทางเหนือ ฤดูในแต่ละเขตผลิตไวน์จึงเป็นตัวกำหนดสิ่งที่ต้อง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ทำใน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ไร่องุ่น</a:t>
            </a:r>
            <a:endParaRPr lang="en-AU" b="0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2789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ออสเตรเลียมีลักษณะเป็นผืนแผ่นดินขนาดใหญ่ อายุยาวนานเกิน </a:t>
            </a:r>
            <a:r>
              <a:rPr lang="en-US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100 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ปี ดินบางส่วนเป็นดินเก่าแก่ที่สุดในโลก แม้ความแตกต่างทางชีวภาพจะมีมาก และดินหลายชนิดก็ขาดธาตุอาหาร อย่างไรก็ดี องุ่นเติบโตได้ดีที่สุดในดินที่ธาตุอาหารไม่อุดมสมบูรณ์จนเกินไป การที่ดินมีธาตุอาหารน้อยจะส่งผลให้องุ่นออกผลได้จำนวนน้อย แต่มีรสชาติเข้มข้น เช่นเดียวกับหลากหลายลักษณะของประเทศออสเตรเลีย ข้อมูลโดยรวมเรื่องดินแสดงลักษณะพิเศษได้จากความแตกต่าง จึงเป็นเรื่องยากที่จะอธิบายดินแบบต่าง ๆ ของเขตพื้นที่ผลิตไวน์ในประเทศออสเตรเลีย  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907781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ดินส่วนมากในเขตพื้นที่ปลูกองุ่นของประเทศออสเตรเลียได้รับมาจากดิน </a:t>
            </a:r>
            <a:r>
              <a:rPr lang="en-US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4 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ประเภทที่กล่าวนี้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504885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องค์การอาหารและเกษตรแห่งสหประชาชาติยอมรับว่าดินมีมากกว่า </a:t>
            </a:r>
            <a:r>
              <a:rPr lang="en-US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100 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ประเภท และในประเทศออสเตรเลียพบถึง </a:t>
            </a:r>
            <a:r>
              <a:rPr lang="en-US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77 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ประเภทดิน ดินในเขตเพาะปลูกและผลิตไวน์ในประเทศออสเตรเลียแบ่งได้กว้าง ๆ เป็น </a:t>
            </a:r>
            <a:r>
              <a:rPr lang="en-US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4 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กลุ่ม </a:t>
            </a:r>
            <a:endParaRPr lang="en-AU" sz="1000" b="0" i="0" u="none" strike="noStrike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368159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b="1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ประเด็นแนะนำเพื่อใช้ในการอภิปราย </a:t>
            </a:r>
            <a:r>
              <a:rPr lang="en-US" sz="1200" b="1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:</a:t>
            </a:r>
          </a:p>
          <a:p>
            <a:pPr marL="285750" marR="0" indent="-28575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ความหลากหลายของสภาพแวดล้อม ส่งผลอะไรถึงความเป็นไวน์ออสเตรเลีย?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285750" marR="0" indent="-28575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เหตุใดมหาสมุทรทางใต้จึง</a:t>
            </a:r>
            <a:r>
              <a:rPr lang="th-TH" sz="1200" dirty="0">
                <a:ea typeface="Calibri" panose="020F0502020204030204" pitchFamily="34" charset="0"/>
              </a:rPr>
              <a:t>มี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อิทธิพลอันสำคัญต่อพื้นที่ที่ผลิตไวน์ระดับพร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ีเ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มี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่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ยมของออสเตรเลีย?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คำว่า “แตร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รัว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ร์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” คืออะไรตามความเข้าใจของท่าน? ปัจจัยใดส่งผลต่อแตร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รัว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ร์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ในเขตพื้นที่ต่าง ๆ ของออสเตรเลีย?</a:t>
            </a:r>
            <a:endParaRPr lang="en-US" dirty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49013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ช่วงนี้เป็นโอกาสอันดีที่ให้ทุกคนได้ลิ้มรสไวน์ออสเตรเลียคลาสสิค ส่วนการชิมเต็มรูปแบบจะจัดไว้ในตอนท้ายของการนำเสนอนี้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AU" sz="10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777659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a typeface="Calibri" panose="020F0502020204030204" pitchFamily="34" charset="0"/>
                <a:cs typeface="Cordia New" panose="020B0304020202020204" pitchFamily="34" charset="-34"/>
              </a:rPr>
              <a:t>การแบ่งพื้นที่ผลิตไวน์เป็นเขตต่าง ๆ เป็นหลักสำคัญของชุมชนไวน์ออสเตรเลีย แต่ละเขตมีลักษณะเฉพาะและสไตล์ไวน์ของตนเอง 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ไร่องุ่นของประเทศออสเตรเลียจัดกลุ่มโดยใช้สิ่งบ่งชี้ทางภูมิศาสตร์ เขตผลิตไวน์จะมีชื่อเรียก และแบ่งเป็นโซน เขต และเขตย่อย ระบบสิ่งบ่งชี้ทางภูมิศาสตร์จะคล้ายกับระบบการเรียกชื่อที่ใช้กับในทวีปยุโรป และได้รับการยอมรับโดยกฎหมายระหว่างประเทศที่ออกแบบมาเพื่อปกป้องการนำชื่อเขตพื้นที่ไปใช้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จำนวนไวน์ปริมาณมากที่สุดจะผลิตจากองุ่นที่ปลูกเขตพื้นที่สภาพภูมิอากาศอุ่น มีอำนาจการผลิต ได้แก่ ริ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เวอร์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น่า ที่อยู่ในนิว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เซาท์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เวลส์ และริ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เวอร์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แลนด์ ที่อยู่ในออสเตรเลียใต้ อย่างไรก็ดี โดยทั่วไป ไวน์ระดับพร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ีเ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มี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่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ยมที่มีราคาสูง มาจากเขตพื้นที่ภูมิอากาศที่มีความปานกลางมากกว่าและขนาดเล็กกว่า</a:t>
            </a:r>
            <a:endParaRPr lang="en-US" dirty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28054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ภูมิประเทศแบบสูงชันทำให้</a:t>
            </a:r>
            <a:r>
              <a:rPr lang="th-TH" sz="1200" dirty="0">
                <a:solidFill>
                  <a:srgbClr val="202124"/>
                </a:solidFill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เกิดเป็นแนวภูมิอากาศจุลภาค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แบบหุบเขา ดินมีความแตกต่างหลากหลาย เป็นดินที่มีส่วนผสมของดินทรายร่วนสีน้ำตาลหรือสีน้ำตาลเทา และบางส่วนเป็นดินทรายอยู่บนดินชั้นล่างที่เป็นดินเหนียว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+ เนื้อหาเพิ่มเติมที่ใช้ในการนำเสนอได้ : สื่อในการนำเสนอเกี่ยวกับแอด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ิเลด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ฮิลส์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สามารถสืบค้นได้ที่ </a:t>
            </a:r>
            <a:r>
              <a:rPr lang="en-US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www.australianwinediscovered.com</a:t>
            </a:r>
            <a:endParaRPr lang="en-US" dirty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24327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บารอ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ส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ซา</a:t>
            </a:r>
            <a:r>
              <a:rPr lang="th-TH" sz="1200" dirty="0"/>
              <a:t> </a:t>
            </a:r>
            <a:r>
              <a:rPr lang="th-TH" sz="1200" dirty="0" err="1"/>
              <a:t>แวลลีย์</a:t>
            </a:r>
            <a:r>
              <a:rPr lang="th-TH" sz="1200" dirty="0"/>
              <a:t>มี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หุบเขาบารอ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ส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ซาและหุบเขาอีเดนโอบล้อมอยู่ และเป็นที่พำนักขององุ่นอายุมากที่สุดในโลกที่ยังใช้ผลิตไวน์ชีรา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ซ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คาแบ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ร์เนต์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โซ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วีญง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มาทา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โร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เกรอนา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ช</a:t>
            </a:r>
            <a:r>
              <a:rPr lang="th-TH" sz="1200" dirty="0"/>
              <a:t> 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และรี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สลิง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อย่างต่อเนื่องมาตั้งแต่ช่วงปี 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1840 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</a:p>
          <a:p>
            <a:endParaRPr lang="en-AU" sz="1200" dirty="0"/>
          </a:p>
          <a:p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ดินที่บารอ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ส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ซา</a:t>
            </a:r>
            <a:r>
              <a:rPr lang="th-TH" sz="1200" dirty="0"/>
              <a:t> </a:t>
            </a:r>
            <a:r>
              <a:rPr lang="th-TH" sz="1200" dirty="0" err="1"/>
              <a:t>แวลลีย์</a:t>
            </a:r>
            <a:r>
              <a:rPr lang="th-TH" sz="1200" dirty="0"/>
              <a:t>แตกต่างกันอย่างมาก แต่โดยทั่วไปอุดมสมบูรณ์และมีความลึก ดินที่นี่ล้วนแล้วแต่อยู่ในกลุ่มดินร่วนปนดินเหนียว ที่ธาตุอาหารค่อนข้างต่ำ ไปจนถึงดินทราย มีตั้งแต่ดินสีเทาไปจนดินสีน้ำตาล และสีแดง ภูมิอากาศอุ่นเอื้อต่อการผลิตไวน์แดงแบบเต็มเข้มข้น ไวน์ผสมเหล้าที่ยอดเยี่ยม และไวน์ขาวเต็มรสชาติ</a:t>
            </a:r>
            <a:endParaRPr lang="en-AU" sz="1200" b="0" i="0" u="none" strike="noStrike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th-TH" sz="1200" b="0" i="0" u="none" strike="noStrike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th-TH" sz="1200" b="0" dirty="0">
                <a:effectLst/>
              </a:rPr>
              <a:t>ภูมิประเทศอันหลากหลายของอ</a:t>
            </a:r>
            <a:r>
              <a:rPr lang="th-TH" sz="1200" b="0" dirty="0" err="1">
                <a:effectLst/>
              </a:rPr>
              <a:t>ี</a:t>
            </a:r>
            <a:r>
              <a:rPr lang="th-TH" sz="1200" b="0" dirty="0">
                <a:effectLst/>
              </a:rPr>
              <a:t>เดน </a:t>
            </a:r>
            <a:r>
              <a:rPr lang="th-TH" sz="1200" b="0" dirty="0" err="1">
                <a:effectLst/>
              </a:rPr>
              <a:t>แวลลีย์</a:t>
            </a:r>
            <a:r>
              <a:rPr lang="th-TH" sz="1200" b="0" dirty="0">
                <a:effectLst/>
              </a:rPr>
              <a:t>หมายถึงดินก็จะมีหลายประเภท ดินที่พบเจอบ่อยที่สุดเป็นดินตื้น เป็นก้อน มีตั้งแต่สีเทา ไปจนสีน้ำตาล และมีตั้งแต่ดินทรายปนดินร่วนไปจนดินร่วนปนดินเหนียว ที่นี่มีชื่อเสียงเรื่องไวน์ในภูมิอากาศเย็นหรูหรา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US" sz="1200" b="0" dirty="0">
              <a:effectLst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th-TH" sz="1200" b="0" dirty="0">
                <a:effectLst/>
              </a:rPr>
              <a:t>+ เนื้อหาเพิ่มเติมที่ใช้ในการนำเสนอได้ : สามารถสืบค้นได้ที่ </a:t>
            </a:r>
            <a:r>
              <a:rPr lang="en-AU" sz="1200" b="0" dirty="0" err="1">
                <a:effectLst/>
              </a:rPr>
              <a:t>www.australianwinediscovered.com</a:t>
            </a:r>
            <a:endParaRPr lang="en-US" sz="1200" dirty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042126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แ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คล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ร์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แวลลีย์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มีดิน 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11 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ประเภท เริ่มตั้งแต่ดินที่มีหน้าดินเป็นสีแดง ดินที่เกิดจากหินปูน ดินที่เกิดจากหินชนวนแตก, ระดับความสูง, </a:t>
            </a:r>
            <a:r>
              <a:rPr lang="th-TH" sz="1200" kern="1200" dirty="0">
                <a:solidFill>
                  <a:schemeClr val="tx1"/>
                </a:solidFill>
                <a:latin typeface="Cordia New" panose="020B0304020202020204" pitchFamily="34" charset="-34"/>
                <a:ea typeface="+mn-ea"/>
                <a:cs typeface="+mn-cs"/>
              </a:rPr>
              <a:t>ความแตกต่างมากของอุณหภูมิระหว่างวัน (กลางวันกับกลางคืน)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อากาศเย็นในตอนบ่าย และลมพัดอ่อนตอนเย็น ล้วนทำให้เกิดสภาวะต่าง ๆ กัน และภูมิประเทศที่มีอากาศเย็นกว่า เหล่านี้มีความสำคัญเป็นพิเศษต่อการปลูกองุ่นพันธุ์รี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สลิง</a:t>
            </a:r>
            <a:endParaRPr lang="en-AU" sz="1200" b="0" dirty="0">
              <a:effectLst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th-TH" sz="1200" b="0" dirty="0">
                <a:effectLst/>
              </a:rPr>
              <a:t>+ เนื้อหาเพิ่มเติมที่ใช้ในการนำเสนอได้ : สามารถสืบค้นได้ที่ </a:t>
            </a:r>
            <a:r>
              <a:rPr lang="en-AU" sz="1200" b="0" dirty="0" err="1">
                <a:effectLst/>
              </a:rPr>
              <a:t>www.australianwinediscovered.com</a:t>
            </a:r>
            <a:endParaRPr lang="en-US" sz="1200" dirty="0"/>
          </a:p>
          <a:p>
            <a:pPr rtl="0"/>
            <a:endParaRPr lang="en-AU" sz="1200" b="0" dirty="0">
              <a:effectLst/>
            </a:endParaRPr>
          </a:p>
          <a:p>
            <a:br>
              <a:rPr lang="en-AU" sz="1200" dirty="0"/>
            </a:b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247824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แม้ว่าดินที่มีหน้าดินเป็นสีแดง (ดินแดง) ไม่ใช่ดินเฉพาะของเขตผลิตไวน์นี้ แต่ดินที่มีลายเส้นเป็นสายของคูนาวาร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ราเป็นหนึ่งในแผ่นดินอันมีค่าของออสเตรเลีย ดินเหนียวเนื้อร่วนหรือดินร่วนตื้นมีทั้งที่ได้จากแผ่นหินปูนอ่อนและเป็นดินอยู่บนแผ่นหินปูนอ่อนนั้น ไวน์ที่ผลิตที่นี่มีความหลากหลาย โดยเฉพาะคาแบ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ร์เนต์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โซ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วีญง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มีชื่อเสียงเป็นพิเศษ</a:t>
            </a:r>
          </a:p>
          <a:p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endParaRPr lang="en-US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th-TH" sz="1200" b="0" dirty="0">
                <a:effectLst/>
              </a:rPr>
              <a:t>+ เนื้อหาเพิ่มเติมที่ใช้ในการนำเสนอได้ : สามารถสืบค้นได้ที่ </a:t>
            </a:r>
            <a:r>
              <a:rPr lang="en-AU" sz="1200" b="0" dirty="0" err="1">
                <a:effectLst/>
              </a:rPr>
              <a:t>www.australianwinediscovered.com</a:t>
            </a:r>
            <a:endParaRPr lang="en-US" sz="1200" dirty="0"/>
          </a:p>
          <a:p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232110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sz="1200" dirty="0"/>
              <a:t>การที่</a:t>
            </a:r>
            <a:r>
              <a:rPr lang="th-TH" sz="1200" dirty="0" err="1"/>
              <a:t>ภูเ</a:t>
            </a:r>
            <a:r>
              <a:rPr lang="th-TH" sz="1200" dirty="0"/>
              <a:t>ขาล</a:t>
            </a:r>
            <a:r>
              <a:rPr lang="th-TH" sz="1200" dirty="0" err="1"/>
              <a:t>อฟ</a:t>
            </a:r>
            <a:r>
              <a:rPr lang="th-TH" sz="1200" dirty="0"/>
              <a:t>ตี</a:t>
            </a:r>
            <a:r>
              <a:rPr lang="th-TH" sz="1200" dirty="0" err="1"/>
              <a:t>้แ</a:t>
            </a:r>
            <a:r>
              <a:rPr lang="th-TH" sz="1200" dirty="0"/>
              <a:t>ละอ่าวเซ</a:t>
            </a:r>
            <a:r>
              <a:rPr lang="th-TH" sz="1200" dirty="0" err="1"/>
              <a:t>้</a:t>
            </a:r>
            <a:r>
              <a:rPr lang="th-TH" sz="1200" dirty="0"/>
              <a:t>นท</a:t>
            </a:r>
            <a:r>
              <a:rPr lang="th-TH" sz="1200" dirty="0" err="1"/>
              <a:t>์</a:t>
            </a:r>
            <a:r>
              <a:rPr lang="th-TH" sz="1200" dirty="0"/>
              <a:t>วินเซ</a:t>
            </a:r>
            <a:r>
              <a:rPr lang="th-TH" sz="1200" dirty="0" err="1"/>
              <a:t>้</a:t>
            </a:r>
            <a:r>
              <a:rPr lang="th-TH" sz="1200" dirty="0"/>
              <a:t>นท</a:t>
            </a:r>
            <a:r>
              <a:rPr lang="th-TH" sz="1200" dirty="0" err="1"/>
              <a:t>์</a:t>
            </a:r>
            <a:r>
              <a:rPr lang="th-TH" sz="1200" dirty="0"/>
              <a:t>อยู่ใกล้กัน ทำให้มีบทบาทสำคัญในการปรับสภาพภูมิอากาศ และมีส่วนรับผิดชอบต่อความต่างของภูมิอากาศแบบภูมิภาคและจุลภาคอย่างมาก อย่างไรก็ดี องุ่นที่ปลูกประมาณร้อยละ </a:t>
            </a:r>
            <a:r>
              <a:rPr lang="en-US" sz="1200" dirty="0"/>
              <a:t>90 </a:t>
            </a:r>
            <a:r>
              <a:rPr lang="th-TH" sz="1200" dirty="0"/>
              <a:t>เป็นพันธุ์องุ่นแดง องุ่นทุกพันธุ์เจริญเติบโตได้ดีที่นี่ และพันธุ์องุ่นทางเลือกที่ใช้ทำการทดลองก็เป็นสิ่งสำคัญที่แถบนี้มุ่งเน้น</a:t>
            </a:r>
          </a:p>
          <a:p>
            <a:endParaRPr lang="th-TH" sz="1200" dirty="0"/>
          </a:p>
          <a:p>
            <a:r>
              <a:rPr lang="th-TH" sz="1200" b="0" dirty="0">
                <a:effectLst/>
              </a:rPr>
              <a:t>+ เนื้อหาเพิ่มเติมที่ใช้ในการนำเสนอได้ : สามารถสืบค้นได้ที่ </a:t>
            </a:r>
            <a:r>
              <a:rPr lang="en-AU" sz="1200" b="0" dirty="0">
                <a:effectLst/>
                <a:hlinkClick r:id="rId3"/>
              </a:rPr>
              <a:t>www.australianwinediscovered.com</a:t>
            </a:r>
            <a:endParaRPr lang="en-US" sz="1200" dirty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93532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sz="1200" dirty="0"/>
              <a:t>ดินมีความลึกอย่างเด่นชัด ระบายน้ำได้ดี เป็นดินร่วนสีแดงปนกรวดอยู่บนหินแกรนิตและหินไน</a:t>
            </a:r>
            <a:r>
              <a:rPr lang="th-TH" sz="1200" dirty="0" err="1"/>
              <a:t>ส์</a:t>
            </a:r>
            <a:r>
              <a:rPr lang="th-TH" sz="1200" dirty="0"/>
              <a:t> มาร</a:t>
            </a:r>
            <a:r>
              <a:rPr lang="th-TH" sz="1200" dirty="0" err="1"/>
              <a:t>์</a:t>
            </a:r>
            <a:r>
              <a:rPr lang="th-TH" sz="1200" dirty="0"/>
              <a:t>กาเรต ริ</a:t>
            </a:r>
            <a:r>
              <a:rPr lang="th-TH" sz="1200" dirty="0" err="1"/>
              <a:t>เวอร์</a:t>
            </a:r>
            <a:r>
              <a:rPr lang="th-TH" sz="1200" dirty="0"/>
              <a:t>ปลูกองุ่นแดงและองุ่นขาวผสมกันอย่างละค่อนข้างเท่า ๆ กัน ไวน์ของมาร</a:t>
            </a:r>
            <a:r>
              <a:rPr lang="th-TH" sz="1200" dirty="0" err="1"/>
              <a:t>์</a:t>
            </a:r>
            <a:r>
              <a:rPr lang="th-TH" sz="1200" dirty="0"/>
              <a:t>กาเรต ริ</a:t>
            </a:r>
            <a:r>
              <a:rPr lang="th-TH" sz="1200" dirty="0" err="1"/>
              <a:t>เวอร์</a:t>
            </a:r>
            <a:r>
              <a:rPr lang="th-TH" sz="1200" dirty="0"/>
              <a:t>มีชื่อเสียงในเรื่องความหรูหราและความประณีต</a:t>
            </a:r>
          </a:p>
          <a:p>
            <a:endParaRPr lang="en-US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th-TH" sz="1200" b="0" dirty="0">
                <a:effectLst/>
              </a:rPr>
              <a:t>+ เนื้อหาเพิ่มเติมที่ใช้ในการนำเสนอได้ : สามารถสืบค้นได้ที่ </a:t>
            </a:r>
            <a:r>
              <a:rPr lang="en-AU" sz="1200" b="0" dirty="0" err="1">
                <a:effectLst/>
              </a:rPr>
              <a:t>www.australianwinediscovered.com</a:t>
            </a:r>
            <a:endParaRPr lang="en-US" sz="1200" dirty="0"/>
          </a:p>
          <a:p>
            <a:endParaRPr lang="en-US" sz="1200" dirty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216728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200" dirty="0"/>
              <a:t>แคนเบอร์รา </a:t>
            </a:r>
            <a:r>
              <a:rPr lang="th-TH" sz="1200" dirty="0" err="1"/>
              <a:t>ดิ</a:t>
            </a:r>
            <a:r>
              <a:rPr lang="th-TH" sz="1200" dirty="0"/>
              <a:t>สตริก</a:t>
            </a:r>
            <a:r>
              <a:rPr lang="th-TH" sz="1200" dirty="0" err="1"/>
              <a:t>ต์</a:t>
            </a:r>
            <a:r>
              <a:rPr lang="th-TH" sz="1200" dirty="0"/>
              <a:t>เป็นเขตผลิตไวน์อายุค่อนข้างน้อย เป็นจุดหมายที่นักท่องเที่ยวนิยมมากขึ้นเรื่อย ๆ เพราะไวน์ระดับพร</a:t>
            </a:r>
            <a:r>
              <a:rPr lang="th-TH" sz="1200" dirty="0" err="1"/>
              <a:t>ีเ</a:t>
            </a:r>
            <a:r>
              <a:rPr lang="th-TH" sz="1200" dirty="0"/>
              <a:t>มี</a:t>
            </a:r>
            <a:r>
              <a:rPr lang="th-TH" sz="1200" dirty="0" err="1"/>
              <a:t>่</a:t>
            </a:r>
            <a:r>
              <a:rPr lang="th-TH" sz="1200" dirty="0"/>
              <a:t>ยม และเป็นที่ ๆ ใกล้กับกรุงแคนเบอร์รา ซึ่งเป็นเมืองหลวงของออสเตรเลีย</a:t>
            </a:r>
            <a:endParaRPr lang="en-US" sz="1200" dirty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196552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sz="1200" dirty="0"/>
              <a:t>เขตพื้นที่นี้ปลูกองุ่นนับย้อนหลังไปได้ตั้งแต่ช่วงปี </a:t>
            </a:r>
            <a:r>
              <a:rPr lang="th-TH" sz="1200" dirty="0" err="1"/>
              <a:t>ค</a:t>
            </a:r>
            <a:r>
              <a:rPr lang="en-US" sz="1200" dirty="0"/>
              <a:t>.</a:t>
            </a:r>
            <a:r>
              <a:rPr lang="th-TH" sz="1200" dirty="0" err="1"/>
              <a:t>ศ</a:t>
            </a:r>
            <a:r>
              <a:rPr lang="en-US" sz="1200" dirty="0"/>
              <a:t>.</a:t>
            </a:r>
            <a:r>
              <a:rPr lang="th-TH" sz="1200" dirty="0"/>
              <a:t> </a:t>
            </a:r>
            <a:r>
              <a:rPr lang="en-US" sz="1200" dirty="0"/>
              <a:t>1860 </a:t>
            </a:r>
            <a:r>
              <a:rPr lang="th-TH" sz="1200" dirty="0"/>
              <a:t>มีชื่อเสียงเรื่องการสร้าง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เ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ซม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ิล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ยงที่มีเอกลักษณ์และดีที่สุดในโลก สภาพภูมิอากาศในฤดูใบไม้ผลิและฤดูร้อน มีลักษณะเป็นอากาศอุ่นชื้นตอนกลางวัน ส่วนในฤดูใบไม้ผลิและฤดูหนาว ตอนกลางคืนอากาศจะเย็น ดินในแถบพื้นที่ฮัน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เต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อร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แวลลีย์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ตอนล่างเป็นที่ราบลุ่มมีตะกอนน้ำพาปะปนดินทราย ไปจนดินร่วนหน้าดินลึก และดินสีแดงร่วนซุยที่ชั้นดินมีคุณสมบัติต่างกัน ส่วนในฮัน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เต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อร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แวลลีย์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ตอนบน แม่น้ำและลำธารทำให้เกิดดินร่วนปนทรายสีดำ ทาบทับอยู่บนดินร่วนปนดินเหนียวอัลคาไลน์</a:t>
            </a:r>
            <a:endParaRPr lang="th-TH" sz="1200" dirty="0"/>
          </a:p>
          <a:p>
            <a:endParaRPr lang="en-US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th-TH" sz="1200" b="0" dirty="0">
                <a:effectLst/>
              </a:rPr>
              <a:t>+ เนื้อหาเพิ่มเติมที่ใช้ในการนำเสนอได้ : สามารถสืบค้นได้ที่ </a:t>
            </a:r>
            <a:r>
              <a:rPr lang="en-AU" sz="1200" b="0" dirty="0">
                <a:effectLst/>
                <a:hlinkClick r:id="rId3"/>
              </a:rPr>
              <a:t>www.australianwinediscovered.com</a:t>
            </a:r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831609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sz="1200" dirty="0"/>
              <a:t>ออเร้นจ์มีภูมิทัศน์แบบลอนคลื่น ได้รับอิทธิพลจากภูเขาคานาโบลา</a:t>
            </a:r>
            <a:r>
              <a:rPr lang="th-TH" sz="1200" dirty="0" err="1"/>
              <a:t>ส์</a:t>
            </a:r>
            <a:r>
              <a:rPr lang="th-TH" sz="1200" dirty="0"/>
              <a:t> ซึ่งเป็นภูเขาไฟที่สงบแล้ว ด้วยระดับความสูงถึง </a:t>
            </a:r>
            <a:r>
              <a:rPr lang="en-US" sz="1200" dirty="0"/>
              <a:t>1</a:t>
            </a:r>
            <a:r>
              <a:rPr lang="th-TH" sz="1200" dirty="0"/>
              <a:t>,</a:t>
            </a:r>
            <a:r>
              <a:rPr lang="en-US" sz="1200" dirty="0"/>
              <a:t>046 </a:t>
            </a:r>
            <a:r>
              <a:rPr lang="th-TH" sz="1200" dirty="0"/>
              <a:t>เมตร (</a:t>
            </a:r>
            <a:r>
              <a:rPr lang="en-US" sz="1200" dirty="0"/>
              <a:t>3</a:t>
            </a:r>
            <a:r>
              <a:rPr lang="th-TH" sz="1200" dirty="0"/>
              <a:t>,</a:t>
            </a:r>
            <a:r>
              <a:rPr lang="en-US" sz="1200" dirty="0"/>
              <a:t>432</a:t>
            </a:r>
            <a:r>
              <a:rPr lang="th-TH" sz="1200" dirty="0"/>
              <a:t> ฟุต) ดินภูเขาไฟอันอุดมสมบูรณ์ที่มีความแตกต่างกันอย่างมาก ส่วนมากอยู่ในสภาพเป็นดินเหนียว ดินร่วน และพื้นแผ่นที่เป็นดินสีแดง, เขตผลิตไวน์นี้มี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ชาร์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ดอนเนย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เป็นพันธุ์องุ่นที่เป็นเอกลักษณ์ มีสไตล์ตั้งแต่แบบหรูหราและมีชีวิตชีวา ไปจนแบบเนื้อสัมผัสเต็มและเข้มข้น</a:t>
            </a:r>
            <a:endParaRPr lang="en-US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th-TH" sz="1200" b="0" dirty="0">
                <a:effectLst/>
              </a:rPr>
              <a:t>+ เนื้อหาเพิ่มเติมที่ใช้ในการนำเสนอได้ : สามารถสืบค้นได้ที่ </a:t>
            </a:r>
            <a:r>
              <a:rPr lang="en-AU" sz="1200" b="0" dirty="0" err="1">
                <a:effectLst/>
              </a:rPr>
              <a:t>www.australianwinediscovered.com</a:t>
            </a:r>
            <a:endParaRPr lang="en-US" sz="1200" dirty="0"/>
          </a:p>
          <a:p>
            <a:endParaRPr lang="en-US" sz="1200" dirty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07311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การปลูกองุ่นและการผลิตไวน์มานานเกิน </a:t>
            </a:r>
            <a:r>
              <a:rPr lang="en-US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200 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ปี ทำให้ประเทศออสเตรเลียมีประวัติศาสตร์อันร่ำรวยทั้งเรื่องไวน์, องุ่น และครอบครัวผู้ผลิตไวน์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25335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sz="1200" dirty="0"/>
              <a:t>ไร่องุ่นมากกว่า </a:t>
            </a:r>
            <a:r>
              <a:rPr lang="en-US" sz="1200" dirty="0"/>
              <a:t>200 </a:t>
            </a:r>
            <a:r>
              <a:rPr lang="th-TH" sz="1200" dirty="0"/>
              <a:t>ไร่ในเขตพื้นที่นี้ ส่วนใหญ่มีขนาดเล็ก และหลายไร่ดำเนินกิจการโดยครอบครัว อยู่ไม่ไกลจากเมืองเมลเบิร์น ทำให้ไร่องุ่นแบบ</a:t>
            </a:r>
            <a:r>
              <a:rPr lang="th-TH" sz="1200" dirty="0" err="1"/>
              <a:t>บู</a:t>
            </a:r>
            <a:r>
              <a:rPr lang="th-TH" sz="1200" dirty="0"/>
              <a:t>ติ</a:t>
            </a:r>
            <a:r>
              <a:rPr lang="th-TH" sz="1200" dirty="0" err="1"/>
              <a:t>ก</a:t>
            </a:r>
            <a:r>
              <a:rPr lang="th-TH" sz="1200" dirty="0"/>
              <a:t>เจริญรุ่งเรือง ดินมีความหลากหลาย มีตั้งแต่ดินสีน้ำตาลและสีเหลือง อยู่บนดินเหนียวระบายน้ำได้ดี ร่วนซุย ไปจนดินเหนียวสีแดงที่เกิดจากภูเขาไฟ ไปจนดินทรายอุดมสมบูรณ์หน้าดินลึก อยู่ในพื้นที่ทางเหนือ, 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พิ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โน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ต์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นัว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ร์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เป็นฮีโร่ของเขตพื้นที่นี้โดยไม่มีข้อโต้แย้ง ผลิตผลที่ออกมามีการแสดงออกอย่างน่าประทับใจ</a:t>
            </a:r>
            <a:endParaRPr lang="en-US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th-TH" sz="1200" b="0" dirty="0">
                <a:effectLst/>
              </a:rPr>
              <a:t>+ เนื้อหาเพิ่มเติมที่ใช้ในการนำเสนอได้ : สามารถสืบค้นได้ที่ </a:t>
            </a:r>
            <a:r>
              <a:rPr lang="en-AU" sz="1200" b="0" dirty="0" err="1">
                <a:effectLst/>
              </a:rPr>
              <a:t>www.australianwinediscovered.com</a:t>
            </a:r>
            <a:endParaRPr lang="en-US" sz="1200" dirty="0"/>
          </a:p>
          <a:p>
            <a:endParaRPr lang="en-US" sz="1200" dirty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166769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200" dirty="0"/>
              <a:t>ไวน์ผสมเหล้าของ</a:t>
            </a:r>
            <a:r>
              <a:rPr lang="th-TH" sz="1200" dirty="0" err="1"/>
              <a:t>รัทเ</a:t>
            </a:r>
            <a:r>
              <a:rPr lang="th-TH" sz="1200" dirty="0"/>
              <a:t>ทอเกลนที่ทำจากองุ่นพันธุ์มัสกัตและ</a:t>
            </a:r>
            <a:r>
              <a:rPr lang="th-TH" sz="1200" dirty="0" err="1"/>
              <a:t>มัส</a:t>
            </a:r>
            <a:r>
              <a:rPr lang="th-TH" sz="1200" dirty="0"/>
              <a:t>กาเดลล์ เป็นไวน์ออสเตรเลียที่ไม่มีใครเหมือน และเป็นหนึ่งในไวน์ที่ดีที่สุดในโลก อีกพันธุ์หนึ่งที่สำคัญ</a:t>
            </a:r>
            <a:r>
              <a:rPr lang="th-TH" sz="1200" dirty="0" err="1"/>
              <a:t>คือชี</a:t>
            </a:r>
            <a:r>
              <a:rPr lang="th-TH" sz="1200" dirty="0"/>
              <a:t>รา</a:t>
            </a:r>
            <a:r>
              <a:rPr lang="th-TH" sz="1200" dirty="0" err="1"/>
              <a:t>ซแ</a:t>
            </a:r>
            <a:r>
              <a:rPr lang="th-TH" sz="1200" dirty="0"/>
              <a:t>ละดู</a:t>
            </a:r>
            <a:r>
              <a:rPr lang="th-TH" sz="1200" dirty="0" err="1"/>
              <a:t>ริฟ</a:t>
            </a:r>
            <a:r>
              <a:rPr lang="th-TH" sz="1200" dirty="0"/>
              <a:t> เป็นพันธุ์องุ่นสีแดงหายาก ใช้ผลิตไวน์แบบเนื้อสัมผัสเต็มและมีค่าควรแก่การเก็บ ดินมีตั้งแต่ดินร่วนสีแดงที่อยู่บนดินเหนียว ไปจนดินที่มีทรายเป็นส่วนผสมอยู่มากกว่า และอยู่ใกล้แม่น้ำเมอร</a:t>
            </a:r>
            <a:r>
              <a:rPr lang="th-TH" sz="1200" dirty="0" err="1"/>
              <a:t>์เรย์</a:t>
            </a:r>
            <a:endParaRPr lang="en-US" sz="1200" dirty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365079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sz="1200" dirty="0"/>
              <a:t>ยา</a:t>
            </a:r>
            <a:r>
              <a:rPr lang="th-TH" sz="1200" dirty="0" err="1"/>
              <a:t>ร์</a:t>
            </a:r>
            <a:r>
              <a:rPr lang="th-TH" sz="1200" dirty="0"/>
              <a:t>รา </a:t>
            </a:r>
            <a:r>
              <a:rPr lang="th-TH" sz="1200" dirty="0" err="1"/>
              <a:t>แวลลีย์</a:t>
            </a:r>
            <a:r>
              <a:rPr lang="th-TH" sz="1200" dirty="0"/>
              <a:t>อยู่ติดริมขอบทิวเขา เป็นหนึ่งในเขตพื้นที่ที่มีภูมิอากาศเย็นชั้นนำแห่งหนึ่งของออสเตรเลีย มีดินสองประเภทที่มีความเด่นชัดและแตกต่างกันอย่างมาก จึงสร้างความหลากหลายให้เขตพื้นที่นี้ ในพื้นที่แถบทางเหนือ บนผิวดินเป็นดินสีเทา ไปจนถึงสีน้ำตาลเทา ชั้นดินใต้ล่างลงไปเป็นดินเหนียวสีน้ำตาลแดง มีหินปนอยู่บ้าง แต่ในพื้นที่แถบทางใต้ จะเป็นดินภูเขาไฟสีแดงอุดมสมบูรณ์ มีความลึกมาก แต่อายุอ่อนกว่า ความแตกต่างทางสภาพภูมิศาสตร์ทำให้องุ่นมากมายหลายพันธุ์มีความเป็นเลิศ แต่ที่นี่มีชื่อเสียงมานานแล้วจาก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ชาร์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ดอนเนย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์แ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ละ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พิ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โน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ต์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นัว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ร์</a:t>
            </a:r>
            <a:endParaRPr lang="th-TH" sz="1200" b="0" i="0" u="none" strike="noStrike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endParaRPr lang="en-US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th-TH" sz="1200" b="0" dirty="0">
                <a:effectLst/>
              </a:rPr>
              <a:t>+ เนื้อหาเพิ่มเติมที่ใช้ในการนำเสนอได้</a:t>
            </a:r>
            <a:r>
              <a:rPr lang="en-US" sz="1200" b="0" dirty="0">
                <a:effectLst/>
              </a:rPr>
              <a:t> </a:t>
            </a:r>
            <a:r>
              <a:rPr lang="th-TH" sz="1200" b="0" dirty="0">
                <a:effectLst/>
              </a:rPr>
              <a:t>: สามารถสืบค้นได้ที่ </a:t>
            </a:r>
            <a:r>
              <a:rPr lang="en-AU" sz="1200" b="0" dirty="0" err="1">
                <a:effectLst/>
              </a:rPr>
              <a:t>www.australianwinediscovered.com</a:t>
            </a:r>
            <a:endParaRPr lang="en-US" sz="1200" dirty="0"/>
          </a:p>
          <a:p>
            <a:endParaRPr lang="en-US" sz="1200" dirty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537544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sz="1200" dirty="0" err="1"/>
              <a:t>แทส</a:t>
            </a:r>
            <a:r>
              <a:rPr lang="th-TH" sz="1200" dirty="0"/>
              <a:t>มาเนียม</a:t>
            </a:r>
            <a:r>
              <a:rPr lang="th-TH" sz="1200" dirty="0" err="1"/>
              <a:t>ี</a:t>
            </a:r>
            <a:r>
              <a:rPr lang="th-TH" sz="1200" dirty="0"/>
              <a:t>สภาพภูมิอากาศทางทะเลแบบปานกลาง ได้รับอิทธิพลจากลมทางทิศตะวันตก ที่พัดมาจากทะเลใต้ ดินมีมากหลายประเภทมาก และเขตพื้นที่นี้มีสภาวะเหมาะต่อการเพาะปลูก เพื่อพัฒนาไวน์กลิ่นรสเข้มข้นล้ำลึกและมีความหรูหรา  </a:t>
            </a:r>
            <a:endParaRPr lang="en-US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th-TH" sz="1200" b="0" dirty="0">
                <a:effectLst/>
              </a:rPr>
              <a:t>+ เนื้อหาเพิ่มเติมที่ใช้ในการนำเสนอได้</a:t>
            </a:r>
            <a:r>
              <a:rPr lang="en-US" sz="1200" b="0" dirty="0">
                <a:effectLst/>
              </a:rPr>
              <a:t> </a:t>
            </a:r>
            <a:r>
              <a:rPr lang="th-TH" sz="1200" b="0" dirty="0">
                <a:effectLst/>
              </a:rPr>
              <a:t>: สามารถสืบค้นได้ที่ </a:t>
            </a:r>
            <a:r>
              <a:rPr lang="en-AU" sz="1200" b="0" dirty="0" err="1">
                <a:effectLst/>
              </a:rPr>
              <a:t>www.australianwinediscovered.com</a:t>
            </a:r>
            <a:endParaRPr lang="en-AU" sz="12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th-TH" sz="12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th-TH" sz="1200" b="1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ประเด็นแนะนำเพื่อใช้ในการอภิปราย</a:t>
            </a:r>
            <a:r>
              <a:rPr lang="en-US" sz="1200" b="1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:</a:t>
            </a:r>
            <a:endParaRPr lang="th-TH" sz="1200" b="1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th-TH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เขตผลิตไวน์ของออสเตรเลียที่มีชื่อเสียงที่สุดมีเขตอะไรบ้าง? องุ่นพันธุ์ใดและสไตล์ไหนในเขตพื้นที่นี้ที่มีชื่อเสียง?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th-TH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การรับรู้เบื้องต้นของท่านเกี่ยวกับเขตพื้นที่ไวน์ของออสเตรเลียเปลี่ยนไปในทิศทางใดหรือไม่?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th-TH" sz="1200" dirty="0"/>
              <a:t>เหตุใดท่านจึงคิดว่าไวน์จากบารอ</a:t>
            </a:r>
            <a:r>
              <a:rPr lang="th-TH" sz="1200" dirty="0" err="1"/>
              <a:t>ส</a:t>
            </a:r>
            <a:r>
              <a:rPr lang="th-TH" sz="1200" dirty="0"/>
              <a:t>ซา </a:t>
            </a:r>
            <a:r>
              <a:rPr lang="th-TH" sz="1200" dirty="0" err="1"/>
              <a:t>แวลลีย์</a:t>
            </a:r>
            <a:r>
              <a:rPr lang="th-TH" sz="1200" dirty="0"/>
              <a:t>จึงได้แตกต่างจากไวน์จากมอร</a:t>
            </a:r>
            <a:r>
              <a:rPr lang="th-TH" sz="1200" dirty="0" err="1"/>
              <a:t>์</a:t>
            </a:r>
            <a:r>
              <a:rPr lang="th-TH" sz="1200" dirty="0"/>
              <a:t>นิงตัน </a:t>
            </a:r>
            <a:r>
              <a:rPr lang="th-TH" sz="1200" dirty="0" err="1"/>
              <a:t>เ</a:t>
            </a:r>
            <a:r>
              <a:rPr lang="th-TH" sz="1200" dirty="0"/>
              <a:t>พน</a:t>
            </a:r>
            <a:r>
              <a:rPr lang="th-TH" sz="1200" dirty="0" err="1"/>
              <a:t>นินซู</a:t>
            </a:r>
            <a:r>
              <a:rPr lang="th-TH" sz="1200" dirty="0"/>
              <a:t>ลา?</a:t>
            </a:r>
            <a:endParaRPr lang="en-AU" sz="12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US" sz="1200" dirty="0"/>
          </a:p>
          <a:p>
            <a:endParaRPr lang="en-US" sz="1200" dirty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805884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ช่วงนี้เหมาะกับการชิมไวน์หลากชนิดที่คัดสรรมาและอภิปราย  </a:t>
            </a:r>
          </a:p>
          <a:p>
            <a:endParaRPr lang="en-AU" sz="12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r>
              <a:rPr lang="th-TH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+ เนื้อหาเพิ่มเติมที่ใช้ในการนำเสนอได้ : สื่อในการนำเสนอเกี่ยวกับสายพันธุ์องุ่นและข้อมูลอื่น ๆ เพิ่มเติม สามารถสืบค้นได้ที่ </a:t>
            </a:r>
            <a:r>
              <a:rPr lang="en-AU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www.australianwinediscovered.com</a:t>
            </a:r>
            <a:endParaRPr lang="en-AU" sz="12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648578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ประเทศออสเตรเลียผลิตไวน์แบบมีฟอง </a:t>
            </a:r>
            <a:r>
              <a:rPr lang="en-US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3 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ประเภทหลัก ไวน์มีฟองของออสเตรเลียส่วนมากจะประกอบด้วยองุ่น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ชาร์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ดอนเนย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์แ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ละ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พิ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โน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ต์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นัว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ร์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สไตล์ที่นิยมทำมากที่สุดคือการนำสองชนิดมาผสมกัน ผู้ผลิตไวน์บางคนผลิตไวน์แบบมีฟองโดยใช้องุ่น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ชาร์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ดอนเนย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พันธุ์เดียว </a:t>
            </a:r>
            <a:r>
              <a:rPr lang="en-US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100%</a:t>
            </a:r>
            <a:r>
              <a:rPr lang="th-TH" sz="1200" dirty="0"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en-US" sz="1200" dirty="0">
                <a:ea typeface="Calibri" panose="020F0502020204030204" pitchFamily="34" charset="0"/>
                <a:cs typeface="Cordia New" panose="020B0304020202020204" pitchFamily="34" charset="-34"/>
              </a:rPr>
              <a:t>(Blanc de Blancs)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, อง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ุ่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นพ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ิ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โน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ต์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นัว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ร์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พันธุ์เดียว</a:t>
            </a:r>
            <a:r>
              <a:rPr lang="en-US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(Blanc de Noirs)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, หรือผสม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ชาร์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ดอนเนย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กับ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พิ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โน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ต์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มูน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ิเยร์</a:t>
            </a:r>
            <a:endParaRPr lang="en-US" dirty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242313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ประเทศออสเตรเลียเป็นหนึ่งในผู้ผลิตรี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สลิง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ชั้นนำ ตัวเลขในการผลิตคล้ายคลึงกับตัวเลขของประเทศสหรัฐอเมริกา และสูงกว่าประเทศฝรั่งเศส (ประเทศเยอรมันอยู่อันดับหนึ่ง) 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ในโรงผลิตไวน์ การกักเก็บและรักษากลิ่นและรสอันบริสุทธิ์และมีชีวิตชีวาเป็นสิ่งสำคัญ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การทำ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เช่นนี้หมายถึงการใช้วิธีการ</a:t>
            </a:r>
            <a:r>
              <a:rPr lang="th-TH" sz="1200" i="1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น้อยแต่มาก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รวมทั้งการหมักแบบเย็นในถังสแตนเลสสตี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ล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และบรรจุขวดทันทีที่กระบวนการหมักสิ้นสุด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730889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รี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สลิงข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องออสเตรเลียส่วนหนึ่งเป็นไวน์ขาวแบบดรายที่หรูหราและบริสุทธิ์ที่สุดในโลก องุ่นรี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สลิง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ให้ไวน์ที่มีกลิ่นหอมและเนื้อสัมผัสแบบเบาถึงปานกลาง และมีความเป็นกรดสูง ไวน์มีความมีชีวิตชีวา ไม่ได้บ่มในถังไม้โอ๊ก และโดยทั่วไปจะมีกลิ่นหอมของดอกไม้ มีคุณลักษณะของผลไม้ประเภทส้มและมะนาวอย่างเข้มข้น แอ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ปเปิ้ล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เขียว ดอกส้ม</a:t>
            </a:r>
            <a:r>
              <a:rPr lang="en-US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/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ดอกแอ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ปเปิ้ล</a:t>
            </a:r>
            <a:r>
              <a:rPr lang="en-AU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  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รี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สลิงข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องออสเตรเลียมีชีวิตชีวา สดชื่น และดื่มง่าย เมื่อไวน์อายุยังน้อย แต่ไวน์ที่ดีสามารถเก็บได้นานหลายทศวรรษ คุณลักษณะที่มีผลไม้ตระกูลส้มและมะนาวเป็นพื้นฐาน มีความสดใส จะแปรไปเป็นกลิ่นรสน้ำผึ้ง โทสต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และครีมมะนาว ในขณะที่การรับรู้ความเป็นกรดจะอ่อนลงและนุ่มนวล</a:t>
            </a:r>
            <a:r>
              <a:rPr lang="th-TH" sz="1200" dirty="0">
                <a:ea typeface="Calibri" panose="020F0502020204030204" pitchFamily="34" charset="0"/>
              </a:rPr>
              <a:t>ขึ้น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เมื่อเวลาผ่านไป ทำให้ไวน์มีเนื้อสัมผัสนุ่มนวลขึ้นและความรู้สึกในปากเข้มข้นขึ้น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597056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ซม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ิล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ยงของออสเตรเลียเป็นต้นฉบับ</a:t>
            </a:r>
            <a:r>
              <a:rPr lang="th-TH" sz="1200" dirty="0">
                <a:ea typeface="Calibri" panose="020F0502020204030204" pitchFamily="34" charset="0"/>
              </a:rPr>
              <a:t>ที่แท้จริง 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สิ่งที่ทำให้ไวน์ขาวอันเป็นเอกลักษณ์นี้มีความน่าตื่นเต้นคือ ศักยภาพในการเก็บได้นาน และโอกาสที่ทำให้ผู้ผลิตไวน์ได้ทำการทดลองด้วยการแสดงออกที่แตกต่างกันไป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375470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ซม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ิล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ยงอันละเมียดละไมและสดชื่น เป็นเหมือนผืนผ้าใบอันน่าเย้ายวนใจลำหรับผู้ผลิตไวน์ ได้สร้างกลิ่น รส และเนื้อสัมผัสผ่านการ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เบ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ลน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ด์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กับองุ่นพันธุ์อื่น ๆ, โดยทั่วไป ก็เห็นจะเป็น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เบ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ลน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ด์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กับโซ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วีญง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บล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อง,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ซม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ิล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ยงและโซ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วีญง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บล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องเข้ากันได้ดีโดยธรรมชาติ โดย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ซม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ิล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ยงให้กลิ่นรส ความกลมกล่อม เมื่อผสมกับโซ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วีญง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บล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อง ที่เด่นชัดเรื่องความแหลมคม ก็จะได้ไวน์ที่ดีขึ้นมากกว่าเมื่อเป็นไวน์แบบประเภทเดียว</a:t>
            </a:r>
            <a:endParaRPr lang="en-US" dirty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18112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b="1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ประเด็นแนะนำเพื่อใช้ในการอภิปราย </a:t>
            </a:r>
            <a:r>
              <a:rPr lang="en-AU" sz="1200" b="1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:</a:t>
            </a:r>
            <a:endParaRPr lang="en-US" sz="1200" b="1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285750" marR="0" indent="-28575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เหตุใดประเทศออสเตรเลียจึงมีองุ่นอายุมากที่สุดในโลก? เขาปลูกกันไว้ที่ไหน?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285750" marR="0" indent="-28575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ea typeface="Calibri" panose="020F0502020204030204" pitchFamily="34" charset="0"/>
              </a:rPr>
              <a:t>กลางช่วงปี </a:t>
            </a:r>
            <a:r>
              <a:rPr lang="en-US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1900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มีการเปลี่ยนแปลงครั้งใหญ่จากที่นิยมไวน์ผสมเหล้าไปเป็นเท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เบิ้ล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ไวน์ </a:t>
            </a:r>
            <a:r>
              <a:rPr lang="th-TH" sz="1200" dirty="0">
                <a:ea typeface="Calibri" panose="020F0502020204030204" pitchFamily="34" charset="0"/>
              </a:rPr>
              <a:t>เพราะเหตุใดจึงเป็นเช่นนั้น?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มีสิ่งใดที่เป็นประโยชน์บ้าง กับการที่การผลิตไวน์ในครอบครัวเป็นประเพณีที่ส่งต่อจากคนรุ่นหนึ่งไปยังอีกรุ่นหนึ่ง?</a:t>
            </a: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451308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</a:pP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ชาร์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ดอนเนย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ใช้ประโยชน์ได้หลากหลาย สามารถแสดงออกลักษณะของไร่ที่องุ่นเติบโตขึ้นมา แต่ก็ยังเป็นผืนผ้าใบให้ผู้ผลิตไวน์ได้ทำการทดลอง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02523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ประเทศออสเตรเลียผลิต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ชาร์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ดอนเนย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์แ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บ่งได้ </a:t>
            </a:r>
            <a:r>
              <a:rPr lang="en-US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3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สไตล์โดยกว้าง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171450" marR="0" indent="-17145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ไม่ใช้ถังไม้โอ๊กในการหมักบ่ม </a:t>
            </a:r>
            <a:r>
              <a:rPr lang="en-AU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: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สดชื่น, มีความเป็นดอกไม้, มีชีวิตชีวา, ไม่ซับซ้อน 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171450" marR="0" indent="-17145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ใช้ถังไม้โอ๊กในการหมักบ่ม </a:t>
            </a:r>
            <a:r>
              <a:rPr lang="en-AU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:</a:t>
            </a:r>
            <a:r>
              <a:rPr lang="en-AU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เนื้อสัมผัสเต็ม, ละมุน, มีความเป็นครีม, ซับซ้อน, โทสต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171450" marR="0" indent="-17145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ไวน์แบบมีฟอง </a:t>
            </a:r>
            <a:r>
              <a:rPr lang="en-AU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: 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ดราย, หรูหรา, ได้รสชาติ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529512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พิ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โน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ต์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นัว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ร์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เป็นองุ่นพันธุ์หนึ่งที่ปลูกยากที่สุด แค่หากปลูกอย่างระมัดระวังให้ถูกที่และดูแลในโรงไวน์ด้วยทักษะ จะใช้ผลิตไวน์ที่มีความซับซ้อน หรูหรา และละเมียดละไม ความหลากหลายของโคลนมีความเกี่ยวพันต่อการเพิ่มขึ้นเรื่องคุณภาพไวน์และความซับซ้อนของไวน์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พิ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โน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ต์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นัว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ร์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, โคลน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ดิฌ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องมีชื่อเสียงกว้างขวาง ด้วยว่าเหมาะสมเป็นพิเศษกับเขตพื้นที่ที่ไวน์เติบโตอย่างหลากหลายของประเทศออสเตรเลีย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856025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ประเทศออสเตรเลียโด่งดังที่มีองุ่นเกรอนา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ช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ที่อายุมากที่สุดในโลก นับย้อนไปได้ตั้งแต่ปี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ค</a:t>
            </a:r>
            <a:r>
              <a:rPr lang="en-US" sz="1200" dirty="0">
                <a:ea typeface="Calibri" panose="020F0502020204030204" pitchFamily="34" charset="0"/>
                <a:cs typeface="Cordia New" panose="020B0304020202020204" pitchFamily="34" charset="-34"/>
              </a:rPr>
              <a:t>.</a:t>
            </a:r>
            <a:r>
              <a:rPr lang="th-TH" sz="1200" dirty="0" err="1">
                <a:ea typeface="Calibri" panose="020F0502020204030204" pitchFamily="34" charset="0"/>
                <a:cs typeface="Cordia New" panose="020B0304020202020204" pitchFamily="34" charset="-34"/>
              </a:rPr>
              <a:t>ศ</a:t>
            </a:r>
            <a:r>
              <a:rPr lang="en-US" sz="1200" dirty="0">
                <a:ea typeface="Calibri" panose="020F0502020204030204" pitchFamily="34" charset="0"/>
                <a:cs typeface="Cordia New" panose="020B0304020202020204" pitchFamily="34" charset="-34"/>
              </a:rPr>
              <a:t>.1850 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ด้วยทรัพยากรหายากเช่นนี้ทำให้ผลิตไวน์ที่น่าเหลือเชื่อออกมาได้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54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629447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เกรอนา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ช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บางทีก็เรียกว่าเป็น </a:t>
            </a:r>
            <a:r>
              <a:rPr lang="th-TH" sz="1200" i="1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พิ</a:t>
            </a:r>
            <a:r>
              <a:rPr lang="th-TH" sz="1200" i="1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โน</a:t>
            </a:r>
            <a:r>
              <a:rPr lang="th-TH" sz="1200" i="1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ต์</a:t>
            </a:r>
            <a:r>
              <a:rPr lang="th-TH" sz="1200" i="1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นัว</a:t>
            </a:r>
            <a:r>
              <a:rPr lang="th-TH" sz="1200" i="1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ร์</a:t>
            </a:r>
            <a:r>
              <a:rPr lang="th-TH" sz="1200" i="1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แห่งภูมิอากาศอุ่น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ทักษะของเกรอนาชค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ือ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ทำให้ไวน์แดงหรูหรา หอมกรุ่น สีอ่อนลง แต่กลิ่นรสไม่หายไป มีความสดชื่น ผลไม้สดใส และโครงสร้างมีความสมดุล</a:t>
            </a:r>
            <a:endParaRPr lang="en-AU" b="0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55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370462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Old vines </a:t>
            </a:r>
          </a:p>
          <a:p>
            <a:r>
              <a:rPr lang="en-AU" dirty="0"/>
              <a:t>First vines -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56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000935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ชีราซน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ำ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ไปผลิตเป็นไวน์ที่เนื้อสัมผัสปานกลางถึงเต็ม ด้วยคุณลักษณะโครงสร้างกลิ่นรสต่าง ๆ กัน ขึ้นอยู่กับเขตผลิตไวน์ สภาพภูมิอากาศ อายุต้นองุ่น และเทคนิคการผลิตไวน์ นักดื่มไวน์มากมายชอบชีรา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ซ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แบบดั้งเดิมที่มาจากภูมิอากาศอุ่น มีกลิ่นรสโดดเด่น รสจัด และชัดเจน ผลไม้ชุ่มฉ่ำสดชื่น เนื้อสัมผัสกลมกล่อมไร้รอยต่อจากแทน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นิน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จากผลไม้สุกและระดับแอลกอฮอล์สูงที่ได้สมดุลกัน แต่นักดื่มอีกมากมายก็น้อมรับการเปลี่ยนแปลงเรื่องสไตล์ โดยเปลี่ยนไปสู่ชีรา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ซ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ที่ปลูกในภูมิอากาศเย็น ไวน์แถบนี้หรูหรากว่า แสดงออกถึงความบริสุทธิ์ของพันธุ์องุ่น และยอมให้ความโดดเด่นของเขตผลิตไวน์ได้ฉายแววออกมา ไวน์ชีรา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ซข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องออสเตรเลียที่ดีที่สุดสามารถเก็บไว้ได้หลาย ๆ ปีด้วยความสง่างาม</a:t>
            </a:r>
            <a:endParaRPr lang="en-US" dirty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57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6275874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59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6276066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คาแบ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ร์เนต์ข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องออสเตรเลียเก็บไว้นานได้ดีกว่าไวน์ชนิดอื่นเป็นส่วนมาก การเก็บไวน์คาแบ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ร์เนต์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ทำให้มีการพัฒนากลิ่นรสและเปิดตัวเมื่อพร้อมดื่ม ตัวอย่างของคาแบ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ร์เนต์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คุณภาพสูงจะมีโครงสร้างสารแทน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นิน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ความเข้มข้น และความซับซ้อนที่จะทำให้เก็บได้นานหลายทศวรรษ</a:t>
            </a:r>
            <a:endParaRPr lang="en-AU" b="0" dirty="0">
              <a:effectLst/>
            </a:endParaRP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60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9060452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จิตวิญญาณแห่งการทดลองได้ผุดขึ้นในวงการไวน์ของออสเตรเลีย ตั้งแต่ผู้ปลูกองุ่นเพื่อผลิตไวน์ยุคอาณานิคมได้ปลูกองุ่นเป็นครั้งแรกในช่วงปี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ค</a:t>
            </a:r>
            <a:r>
              <a:rPr lang="en-US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.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ศ</a:t>
            </a:r>
            <a:r>
              <a:rPr lang="en-US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.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en-US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1800 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แต่ปัจจุบัน มีความกระหายอยากในการปลูกพันธุ์องุ่นทางเลือก ผู้ผลิตไวน์แนวสร้างสรรค์มาผนวกกับความกระหายใคร่ใฝ่หาสิ่งใหม่จากผู้บริโภค จึงหมายถึงว่า การผลิตไวน์จากพันธุ์องุ่นทางเลือก เป็นตัวกำหนดการตัดสินใจทางธุรกิจหากจะทำธุรกิจอย่างชาญฉลาด</a:t>
            </a:r>
            <a:endParaRPr lang="en-US" dirty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62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75952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ตำแหน่งเส้นรุ้ง อิทธิพลจากทะเล และระดับพื้นสูงต่ำลดหลั่นต่าง ๆ กันของประเทศออสเตรเลีย ล้วนแล้วแต่นำไปสู่ความหลากหลายทางสภาพภูมิอากาศอย่างน่าประหลาดใจ เริ่มตั้งแต่แถบที่เป็นเทือกเขาสูงทางฝั่งตะวันออกเฉียงใต้และ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แทส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มา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เนีย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, ไปถึงแถบทะเล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มด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ิเต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อร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์เร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เนียนทางตอนใต้และตะวันตกเฉียงใต้ จนกระทั่งถึงเขตร้อนในรัฐควีนส์แลนด์, ในเขตพื้นที่ทางใต้ ไร่องุ่นจะอยู่กันหนาแน่น ทะเลทางใต้มีพายุและอากาศเย็น ทำให้อุณหภูมิอยู่ในระดับเย็น และเอื้ออำนวยให้มีภูมิอากาศที่เหมาะต่อการผลิตไวน์เป็นอย่างยิ่ง ประเทศออสเตรเลียเป็นผืนแผ่นดินขนาดใหญ่แห่งเดียว ที่สองเขตแดนทางทิศตะวันตกและทิศตะวันออกเชื่อมต่อกับมหาสมุทรทางตอนใต้ นอกจากมีข้อดีที่อากาศเย็นแล้ว อากาศบริสุทธิ์ที่สุดของโลกยังพัดผ่านชายฝั่งทะเลทางตอนใต้ของประเทศ</a:t>
            </a:r>
            <a:r>
              <a:rPr lang="th-TH" sz="1200" dirty="0">
                <a:ea typeface="Calibri" panose="020F0502020204030204" pitchFamily="34" charset="0"/>
              </a:rPr>
              <a:t> 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ความหนาแน่นของประชากรต่ำ และการควบคุมสภาพแวดล้อมอย่างเข้มงวดกวดขัน จึงทำให้ผลิตองุ่นมีคุณภาพโดยปราศจากมลพิษทางอากาศในเมืองและมลพิษจากอุตสาหกรรม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54303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ea typeface="Calibri" panose="020F0502020204030204" pitchFamily="34" charset="0"/>
                <a:cs typeface="+mn-cs"/>
              </a:rPr>
              <a:t>หากต้องการเรื่องราวนำเสนอพร้อมเครื่องมือและทรัพยากรข้อมูล สามารถศึกษาค้นคว้าได้ที่เว็บไซต์ </a:t>
            </a:r>
            <a:r>
              <a:rPr lang="en-AU" sz="1200" u="sng" dirty="0">
                <a:solidFill>
                  <a:srgbClr val="0563C1"/>
                </a:solidFill>
                <a:effectLst/>
                <a:ea typeface="Calibri" panose="020F0502020204030204" pitchFamily="34" charset="0"/>
                <a:cs typeface="Cordia New" panose="020B0304020202020204" pitchFamily="34" charset="-34"/>
                <a:hlinkClick r:id="rId3"/>
              </a:rPr>
              <a:t>www.australianwinediscovered.com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ea typeface="Calibri" panose="020F0502020204030204" pitchFamily="34" charset="0"/>
                <a:cs typeface="+mn-cs"/>
              </a:rPr>
              <a:t>หรือหากมีคำถาม สามารถติดต่อทางอีเมล์ได้ที่ </a:t>
            </a:r>
            <a:r>
              <a:rPr lang="en-AU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discovered@wineaustralia.com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66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70811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5342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4902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29146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18064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buNone/>
              <a:defRPr lang="en-GB" sz="5988" b="0" i="0" kern="1200" smtClean="0">
                <a:solidFill>
                  <a:schemeClr val="accent3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26025420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 lef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2683" y="388842"/>
            <a:ext cx="6169315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0175" y="800033"/>
            <a:ext cx="5402508" cy="1325562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0175" y="2564956"/>
            <a:ext cx="5159227" cy="4321159"/>
          </a:xfrm>
        </p:spPr>
        <p:txBody>
          <a:bodyPr/>
          <a:lstStyle>
            <a:lvl1pPr marL="0" indent="0">
              <a:buNone/>
              <a:defRPr b="0" i="0">
                <a:solidFill>
                  <a:schemeClr val="bg1"/>
                </a:solidFill>
              </a:defRPr>
            </a:lvl1pPr>
            <a:lvl2pPr marL="163304" indent="0">
              <a:buNone/>
              <a:defRPr b="0" i="0">
                <a:solidFill>
                  <a:schemeClr val="bg1"/>
                </a:solidFill>
              </a:defRPr>
            </a:lvl2pPr>
            <a:lvl3pPr marL="326609" indent="0">
              <a:buNone/>
              <a:defRPr b="0" i="0">
                <a:solidFill>
                  <a:schemeClr val="bg1"/>
                </a:solidFill>
              </a:defRPr>
            </a:lvl3pPr>
            <a:lvl4pPr marL="489913" indent="0">
              <a:buNone/>
              <a:defRPr b="0" i="0">
                <a:solidFill>
                  <a:schemeClr val="bg1"/>
                </a:solidFill>
              </a:defRPr>
            </a:lvl4pPr>
            <a:lvl5pPr marL="653218" indent="0">
              <a:buNone/>
              <a:defRPr b="0" i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22293846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buNone/>
              <a:defRPr lang="en-GB" sz="5988" b="0" i="0" kern="1200" smtClean="0">
                <a:solidFill>
                  <a:schemeClr val="accent4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722644859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88842"/>
            <a:ext cx="6169315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" y="909503"/>
            <a:ext cx="6158452" cy="1325562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42725" y="976423"/>
            <a:ext cx="4105121" cy="5495616"/>
          </a:xfrm>
        </p:spPr>
        <p:txBody>
          <a:bodyPr/>
          <a:lstStyle>
            <a:lvl1pPr marL="0" indent="0">
              <a:buNone/>
              <a:defRPr b="0" i="0"/>
            </a:lvl1pPr>
            <a:lvl2pPr marL="163304" indent="0">
              <a:buNone/>
              <a:defRPr b="0" i="0"/>
            </a:lvl2pPr>
            <a:lvl3pPr marL="326609" indent="0">
              <a:buNone/>
              <a:defRPr b="0" i="0"/>
            </a:lvl3pPr>
            <a:lvl4pPr marL="489913" indent="0">
              <a:buNone/>
              <a:defRPr b="0" i="0"/>
            </a:lvl4pPr>
            <a:lvl5pPr marL="653218" indent="0">
              <a:buNone/>
              <a:defRPr b="0" i="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272715795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1998" cy="6858000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1049203"/>
            <a:ext cx="6158452" cy="1325562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0039087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riety bottle sh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A30449-9143-B10F-BFA0-6C6293E0B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7" y="365126"/>
            <a:ext cx="11283754" cy="1325562"/>
          </a:xfrm>
        </p:spPr>
        <p:txBody>
          <a:bodyPr/>
          <a:lstStyle>
            <a:lvl1pPr>
              <a:defRPr b="0" i="0"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5073EE5-3428-4180-EEFF-EE47B2B4D96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34560" y="1406522"/>
            <a:ext cx="2600959" cy="508635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97C19B2-AD58-215B-7531-13B15E064D2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27125" y="2306638"/>
            <a:ext cx="3109913" cy="3413125"/>
          </a:xfrm>
        </p:spPr>
        <p:txBody>
          <a:bodyPr/>
          <a:lstStyle>
            <a:lvl1pPr marL="0" indent="0">
              <a:buNone/>
              <a:defRPr b="0" i="0"/>
            </a:lvl1pPr>
            <a:lvl2pPr marL="163305" indent="0">
              <a:buNone/>
              <a:defRPr b="0" i="0"/>
            </a:lvl2pPr>
            <a:lvl3pPr marL="326609" indent="0">
              <a:buNone/>
              <a:defRPr b="0" i="0"/>
            </a:lvl3pPr>
            <a:lvl4pPr marL="489914" indent="0">
              <a:buNone/>
              <a:defRPr b="0" i="0"/>
            </a:lvl4pPr>
            <a:lvl5pPr marL="653219" indent="0">
              <a:buNone/>
              <a:defRPr b="0" i="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D288D79D-D8A6-7D77-A6B4-ACC75B00C48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802245" y="2306638"/>
            <a:ext cx="3109913" cy="3413125"/>
          </a:xfrm>
        </p:spPr>
        <p:txBody>
          <a:bodyPr/>
          <a:lstStyle>
            <a:lvl1pPr marL="0" indent="0">
              <a:buFontTx/>
              <a:buNone/>
              <a:defRPr b="0" i="0"/>
            </a:lvl1pPr>
            <a:lvl2pPr marL="163305" indent="0">
              <a:buFontTx/>
              <a:buNone/>
              <a:defRPr b="0" i="0"/>
            </a:lvl2pPr>
            <a:lvl3pPr marL="326609" indent="0">
              <a:buFontTx/>
              <a:buNone/>
              <a:defRPr b="0" i="0"/>
            </a:lvl3pPr>
            <a:lvl4pPr marL="489914" indent="0">
              <a:buFontTx/>
              <a:buNone/>
              <a:defRPr b="0" i="0"/>
            </a:lvl4pPr>
            <a:lvl5pPr marL="653219" indent="0">
              <a:buFontTx/>
              <a:buNone/>
              <a:defRPr b="0" i="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2641830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51983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bg2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2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23936349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" y="909503"/>
            <a:ext cx="6158452" cy="1325562"/>
          </a:xfrm>
        </p:spPr>
        <p:txBody>
          <a:bodyPr/>
          <a:lstStyle>
            <a:lvl1pPr>
              <a:defRPr b="0" i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A7D96D8-D0DE-455F-8473-3B88D86D160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842725" y="976423"/>
            <a:ext cx="4105121" cy="5495616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b="0" i="0"/>
            </a:lvl1pPr>
            <a:lvl2pPr marL="163304" indent="0">
              <a:buNone/>
              <a:defRPr b="0" i="0"/>
            </a:lvl2pPr>
            <a:lvl3pPr marL="326609" indent="0">
              <a:buNone/>
              <a:defRPr b="0" i="0"/>
            </a:lvl3pPr>
            <a:lvl4pPr marL="489913" indent="0">
              <a:buNone/>
              <a:defRPr b="0" i="0"/>
            </a:lvl4pPr>
            <a:lvl5pPr marL="653218" indent="0">
              <a:buNone/>
              <a:defRPr b="0" i="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630166862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DCCE697-4019-BB04-2E3D-B591954C0E92}"/>
              </a:ext>
            </a:extLst>
          </p:cNvPr>
          <p:cNvCxnSpPr/>
          <p:nvPr userDrawn="1"/>
        </p:nvCxnSpPr>
        <p:spPr>
          <a:xfrm>
            <a:off x="1635760" y="3429000"/>
            <a:ext cx="1055624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43F944C6-6AE1-9AF4-451B-08D094D1A3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5760" y="3780025"/>
            <a:ext cx="4105121" cy="1325562"/>
          </a:xfrm>
        </p:spPr>
        <p:txBody>
          <a:bodyPr/>
          <a:lstStyle>
            <a:lvl1pPr>
              <a:defRPr sz="2400" b="0" i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F0E45908-0F8D-56C9-5500-3F35A651C8A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35760" y="4442806"/>
            <a:ext cx="4105121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b="0" i="0"/>
            </a:lvl1pPr>
            <a:lvl2pPr marL="163304" indent="0">
              <a:buNone/>
              <a:defRPr b="0" i="0"/>
            </a:lvl2pPr>
            <a:lvl3pPr marL="326609" indent="0">
              <a:buNone/>
              <a:defRPr b="0" i="0"/>
            </a:lvl3pPr>
            <a:lvl4pPr marL="489913" indent="0">
              <a:buNone/>
              <a:defRPr b="0" i="0"/>
            </a:lvl4pPr>
            <a:lvl5pPr marL="653218" indent="0">
              <a:buNone/>
              <a:defRPr b="0" i="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87C4ADD-0043-2691-F0F9-61E2A9C9E55B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B4AC40A-15C3-618A-87BF-95DE760CCE3E}"/>
              </a:ext>
            </a:extLst>
          </p:cNvPr>
          <p:cNvSpPr/>
          <p:nvPr userDrawn="1"/>
        </p:nvSpPr>
        <p:spPr>
          <a:xfrm>
            <a:off x="556477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F6F7BB9-9DEF-7131-D02D-4E4EE44CC42D}"/>
              </a:ext>
            </a:extLst>
          </p:cNvPr>
          <p:cNvSpPr/>
          <p:nvPr userDrawn="1"/>
        </p:nvSpPr>
        <p:spPr>
          <a:xfrm>
            <a:off x="9500166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A8945C62-1796-2F24-FF4B-EE658021C83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07988" y="0"/>
            <a:ext cx="3943350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b="0" i="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0445684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0181151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0B58A3-E193-4684-ABCE-DF0A8B6CD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6" y="365126"/>
            <a:ext cx="11371189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F38D3A-1279-4066-93F5-53800A7962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0406" y="1825625"/>
            <a:ext cx="11371189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EA2CD7-A72C-495B-9228-0E077D24D9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10405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6" b="0" i="0">
                <a:solidFill>
                  <a:schemeClr val="tx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defRPr>
            </a:lvl1pPr>
          </a:lstStyle>
          <a:p>
            <a:fld id="{42169B3B-8761-4204-AA5A-11BC84B55C93}" type="datetimeFigureOut">
              <a:rPr lang="en-AU" smtClean="0"/>
              <a:pPr/>
              <a:t>21/4/2026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43B1A-E254-4E8E-8D77-9053126860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906" b="0" i="0">
                <a:solidFill>
                  <a:schemeClr val="tx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6D85B-9034-49C5-A86E-714985BCC2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38394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6" b="0" i="0">
                <a:solidFill>
                  <a:schemeClr val="tx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defRPr>
            </a:lvl1pPr>
          </a:lstStyle>
          <a:p>
            <a:fld id="{E6316B6A-336A-44FF-82DA-A4D1594FA055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01075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56" r:id="rId3"/>
    <p:sldLayoutId id="2147483664" r:id="rId4"/>
    <p:sldLayoutId id="2147483660" r:id="rId5"/>
    <p:sldLayoutId id="2147483659" r:id="rId6"/>
    <p:sldLayoutId id="2147483657" r:id="rId7"/>
    <p:sldLayoutId id="2147483655" r:id="rId8"/>
    <p:sldLayoutId id="2147483663" r:id="rId9"/>
    <p:sldLayoutId id="2147483665" r:id="rId10"/>
  </p:sldLayoutIdLst>
  <p:transition/>
  <p:txStyles>
    <p:titleStyle>
      <a:lvl1pPr algn="l" defTabSz="914453" rtl="0" eaLnBrk="1" latinLnBrk="0" hangingPunct="1">
        <a:lnSpc>
          <a:spcPct val="80000"/>
        </a:lnSpc>
        <a:spcBef>
          <a:spcPct val="0"/>
        </a:spcBef>
        <a:buNone/>
        <a:defRPr sz="5443" b="0" i="0" kern="1200" cap="all" baseline="0">
          <a:solidFill>
            <a:schemeClr val="accent4"/>
          </a:solidFill>
          <a:latin typeface="Cordia New" panose="020B0304020202020204" pitchFamily="34" charset="-34"/>
          <a:ea typeface="Inter Display" panose="02000503000000020004" pitchFamily="2" charset="0"/>
          <a:cs typeface="Cordia New" panose="020B0304020202020204" pitchFamily="34" charset="-34"/>
        </a:defRPr>
      </a:lvl1pPr>
    </p:titleStyle>
    <p:bodyStyle>
      <a:lvl1pPr marL="259245" indent="-259245" algn="l" defTabSz="914453" rtl="0" eaLnBrk="1" latinLnBrk="0" hangingPunct="1">
        <a:lnSpc>
          <a:spcPct val="100000"/>
        </a:lnSpc>
        <a:spcBef>
          <a:spcPts val="544"/>
        </a:spcBef>
        <a:buClr>
          <a:schemeClr val="accent4"/>
        </a:buClr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Cordia New" panose="020B0304020202020204" pitchFamily="34" charset="-34"/>
          <a:ea typeface="Inter Display" panose="02000503000000020004" pitchFamily="2" charset="0"/>
          <a:cs typeface="Cordia New" panose="020B0304020202020204" pitchFamily="34" charset="-34"/>
        </a:defRPr>
      </a:lvl1pPr>
      <a:lvl2pPr marL="422550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Cordia New" panose="020B0304020202020204" pitchFamily="34" charset="-34"/>
          <a:ea typeface="Inter Display" panose="02000503000000020004" pitchFamily="2" charset="0"/>
          <a:cs typeface="Cordia New" panose="020B0304020202020204" pitchFamily="34" charset="-34"/>
        </a:defRPr>
      </a:lvl2pPr>
      <a:lvl3pPr marL="58585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Cordia New" panose="020B0304020202020204" pitchFamily="34" charset="-34"/>
          <a:ea typeface="Inter Display" panose="02000503000000020004" pitchFamily="2" charset="0"/>
          <a:cs typeface="Cordia New" panose="020B0304020202020204" pitchFamily="34" charset="-34"/>
        </a:defRPr>
      </a:lvl3pPr>
      <a:lvl4pPr marL="749159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Cordia New" panose="020B0304020202020204" pitchFamily="34" charset="-34"/>
          <a:ea typeface="Inter Display" panose="02000503000000020004" pitchFamily="2" charset="0"/>
          <a:cs typeface="Cordia New" panose="020B0304020202020204" pitchFamily="34" charset="-34"/>
        </a:defRPr>
      </a:lvl4pPr>
      <a:lvl5pPr marL="91246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Cordia New" panose="020B0304020202020204" pitchFamily="34" charset="-34"/>
          <a:ea typeface="Inter Display" panose="02000503000000020004" pitchFamily="2" charset="0"/>
          <a:cs typeface="Cordia New" panose="020B0304020202020204" pitchFamily="34" charset="-34"/>
        </a:defRPr>
      </a:lvl5pPr>
      <a:lvl6pPr marL="2514748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74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201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427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8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5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81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90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3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6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8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814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2" userDrawn="1">
          <p15:clr>
            <a:srgbClr val="F26B43"/>
          </p15:clr>
        </p15:guide>
        <p15:guide id="2" pos="25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4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0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0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0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0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0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5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5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5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5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emf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7.pn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emf"/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emf"/><Relationship Id="rId1" Type="http://schemas.openxmlformats.org/officeDocument/2006/relationships/slideLayout" Target="../slideLayouts/slideLayout3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emf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svg"/></Relationships>
</file>

<file path=ppt/slides/_rels/slide6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 descr="A person holding a bunch of grapes&#10;&#10;Description automatically generated">
            <a:extLst>
              <a:ext uri="{FF2B5EF4-FFF2-40B4-BE49-F238E27FC236}">
                <a16:creationId xmlns:a16="http://schemas.microsoft.com/office/drawing/2014/main" id="{00A04102-C93B-CD24-0A55-BC37F98C520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4666" b="17042"/>
          <a:stretch>
            <a:fillRect/>
          </a:stretch>
        </p:blipFill>
        <p:spPr>
          <a:xfrm>
            <a:off x="658813" y="2595563"/>
            <a:ext cx="10975975" cy="4262437"/>
          </a:xfr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B1D4A70-6CA2-23A1-1A5A-497FD63075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93733" y="1289488"/>
            <a:ext cx="11041110" cy="990300"/>
          </a:xfrm>
        </p:spPr>
        <p:txBody>
          <a:bodyPr/>
          <a:lstStyle/>
          <a:p>
            <a:r>
              <a:rPr lang="th-TH" sz="8800" b="1" dirty="0">
                <a:solidFill>
                  <a:schemeClr val="accent1"/>
                </a:solidFill>
                <a:cs typeface="Cordia New" panose="020B0304020202020204" pitchFamily="34" charset="-34"/>
              </a:rPr>
              <a:t>ความรู้พื้นฐาน</a:t>
            </a:r>
            <a:r>
              <a:rPr lang="en-AU" sz="8800" b="1" dirty="0">
                <a:solidFill>
                  <a:schemeClr val="accent1"/>
                </a:solidFill>
                <a:cs typeface="Cordia New" panose="020B0304020202020204" pitchFamily="34" charset="-34"/>
              </a:rPr>
              <a:t> </a:t>
            </a:r>
            <a:r>
              <a:rPr lang="th-TH" sz="6000" b="1" dirty="0">
                <a:solidFill>
                  <a:schemeClr val="accent1"/>
                </a:solidFill>
                <a:cs typeface="Cordia New" panose="020B0304020202020204" pitchFamily="34" charset="-34"/>
              </a:rPr>
              <a:t>เกี่ยวกับไวน์ออสเตรเลีย</a:t>
            </a:r>
            <a:endParaRPr lang="en-US" sz="8800" b="1" dirty="0">
              <a:solidFill>
                <a:schemeClr val="accent1"/>
              </a:solidFill>
              <a:cs typeface="Cordia New" panose="020B0304020202020204" pitchFamily="34" charset="-34"/>
            </a:endParaRP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9197825A-32B7-42D4-B689-D7C33765AE97}"/>
              </a:ext>
            </a:extLst>
          </p:cNvPr>
          <p:cNvSpPr txBox="1"/>
          <p:nvPr/>
        </p:nvSpPr>
        <p:spPr>
          <a:xfrm>
            <a:off x="1225818" y="2385046"/>
            <a:ext cx="9198790" cy="647913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>
              <a:lnSpc>
                <a:spcPct val="90000"/>
              </a:lnSpc>
              <a:tabLst>
                <a:tab pos="1657444" algn="l"/>
                <a:tab pos="2477814" algn="l"/>
                <a:tab pos="3004948" algn="l"/>
                <a:tab pos="3746966" algn="l"/>
                <a:tab pos="5342193" algn="l"/>
                <a:tab pos="6106104" algn="l"/>
              </a:tabLst>
            </a:pPr>
            <a:endParaRPr lang="en-US" sz="5534" spc="18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7A05B93F-9F39-A34D-5709-D939A123967A}"/>
              </a:ext>
            </a:extLst>
          </p:cNvPr>
          <p:cNvSpPr/>
          <p:nvPr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1FE4F190-255E-C201-942E-D630F646E9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970845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CCF687-4E79-695A-3540-CC261F046F74}"/>
              </a:ext>
            </a:extLst>
          </p:cNvPr>
          <p:cNvSpPr txBox="1"/>
          <p:nvPr/>
        </p:nvSpPr>
        <p:spPr>
          <a:xfrm>
            <a:off x="631786" y="2735976"/>
            <a:ext cx="5202618" cy="665819"/>
          </a:xfrm>
          <a:prstGeom prst="rect">
            <a:avLst/>
          </a:prstGeom>
        </p:spPr>
        <p:txBody>
          <a:bodyPr/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7200" b="1" cap="none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145,000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C868EA0-6601-D096-DA6F-11CFB1D544C5}"/>
              </a:ext>
            </a:extLst>
          </p:cNvPr>
          <p:cNvSpPr txBox="1"/>
          <p:nvPr/>
        </p:nvSpPr>
        <p:spPr>
          <a:xfrm>
            <a:off x="720687" y="2363999"/>
            <a:ext cx="30807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th-TH" sz="2000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ประมาณ</a:t>
            </a:r>
            <a:endParaRPr lang="en-US" sz="2000" dirty="0">
              <a:solidFill>
                <a:srgbClr val="190000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0EA411C-6F0B-3855-CC5A-641318A436FE}"/>
              </a:ext>
            </a:extLst>
          </p:cNvPr>
          <p:cNvSpPr txBox="1"/>
          <p:nvPr/>
        </p:nvSpPr>
        <p:spPr>
          <a:xfrm>
            <a:off x="733387" y="3488169"/>
            <a:ext cx="30807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เฮ</a:t>
            </a:r>
            <a:r>
              <a:rPr lang="th-TH" dirty="0" err="1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กเต</a:t>
            </a:r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อร</a:t>
            </a:r>
            <a:r>
              <a:rPr lang="th-TH" dirty="0" err="1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์</a:t>
            </a:r>
            <a:endParaRPr lang="en-US" dirty="0">
              <a:solidFill>
                <a:srgbClr val="190000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2C8ADFD-3E5A-D10E-188E-F0CDB35E0585}"/>
              </a:ext>
            </a:extLst>
          </p:cNvPr>
          <p:cNvSpPr txBox="1"/>
          <p:nvPr/>
        </p:nvSpPr>
        <p:spPr>
          <a:xfrm>
            <a:off x="707986" y="3941656"/>
            <a:ext cx="5202618" cy="665819"/>
          </a:xfrm>
          <a:prstGeom prst="rect">
            <a:avLst/>
          </a:prstGeom>
        </p:spPr>
        <p:txBody>
          <a:bodyPr/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4000" b="1" cap="none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0.02%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3E48E66-C308-BC09-1D77-5CD689F6A281}"/>
              </a:ext>
            </a:extLst>
          </p:cNvPr>
          <p:cNvSpPr txBox="1"/>
          <p:nvPr/>
        </p:nvSpPr>
        <p:spPr>
          <a:xfrm>
            <a:off x="720687" y="4432000"/>
            <a:ext cx="30934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th-TH" sz="1600" dirty="0">
                <a:solidFill>
                  <a:schemeClr val="accent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ของผืนแผ่นดินออสเตรเลียทั้งหมดที่ปลูกองุ่น</a:t>
            </a:r>
            <a:endParaRPr lang="en-US" sz="1600" dirty="0">
              <a:solidFill>
                <a:srgbClr val="190000"/>
              </a:solid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algn="l"/>
            <a:r>
              <a:rPr lang="th-TH" sz="1600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เป็นจำนวนโดยประมาณที่เท่ากับแคว</a:t>
            </a:r>
            <a:r>
              <a:rPr lang="th-TH" sz="1600" dirty="0" err="1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้</a:t>
            </a:r>
            <a:r>
              <a:rPr lang="th-TH" sz="1600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นบอร</a:t>
            </a:r>
            <a:r>
              <a:rPr lang="th-TH" sz="1600" dirty="0" err="1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์ก</a:t>
            </a:r>
            <a:r>
              <a:rPr lang="th-TH" sz="1600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โด</a:t>
            </a:r>
            <a:r>
              <a:rPr lang="th-TH" sz="1600" dirty="0" err="1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ซ์แ</a:t>
            </a:r>
            <a:r>
              <a:rPr lang="th-TH" sz="1600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ละเบอร์กันดีรวมกัน</a:t>
            </a:r>
            <a:endParaRPr lang="en-US" sz="1600" dirty="0">
              <a:solidFill>
                <a:srgbClr val="190000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pic>
        <p:nvPicPr>
          <p:cNvPr id="5" name="Picture 4" descr="A map of france with a black background&#10;&#10;Description automatically generated">
            <a:extLst>
              <a:ext uri="{FF2B5EF4-FFF2-40B4-BE49-F238E27FC236}">
                <a16:creationId xmlns:a16="http://schemas.microsoft.com/office/drawing/2014/main" id="{A46C4239-4599-0B56-2E61-C0E208526E8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5874" b="11270"/>
          <a:stretch>
            <a:fillRect/>
          </a:stretch>
        </p:blipFill>
        <p:spPr>
          <a:xfrm>
            <a:off x="2605837" y="-774536"/>
            <a:ext cx="10108723" cy="889418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63AA5EF-8233-E829-BA17-0A29FA6E241E}"/>
              </a:ext>
            </a:extLst>
          </p:cNvPr>
          <p:cNvSpPr txBox="1"/>
          <p:nvPr/>
        </p:nvSpPr>
        <p:spPr>
          <a:xfrm>
            <a:off x="6033331" y="3376033"/>
            <a:ext cx="308073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th-TH" sz="6600" b="1" dirty="0">
                <a:solidFill>
                  <a:schemeClr val="accent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ฝรั่งเศส</a:t>
            </a:r>
            <a:endParaRPr lang="en-US" sz="6600" b="1" dirty="0">
              <a:solidFill>
                <a:schemeClr val="accent1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082A2D5-E861-2330-39FC-2111B9878A48}"/>
              </a:ext>
            </a:extLst>
          </p:cNvPr>
          <p:cNvSpPr txBox="1"/>
          <p:nvPr/>
        </p:nvSpPr>
        <p:spPr>
          <a:xfrm>
            <a:off x="5204526" y="2513694"/>
            <a:ext cx="8354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b="1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นานท</a:t>
            </a:r>
            <a:r>
              <a:rPr lang="th-TH" b="1" dirty="0" err="1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์</a:t>
            </a:r>
            <a:endParaRPr lang="en-US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EA4F9EC-3E1C-ADBD-906E-12518B16D7E2}"/>
              </a:ext>
            </a:extLst>
          </p:cNvPr>
          <p:cNvSpPr txBox="1"/>
          <p:nvPr/>
        </p:nvSpPr>
        <p:spPr>
          <a:xfrm>
            <a:off x="7965621" y="1133282"/>
            <a:ext cx="96610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b="1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ปารีส</a:t>
            </a:r>
            <a:endParaRPr lang="en-US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FB7697C-4CBD-7410-C38C-125750E58587}"/>
              </a:ext>
            </a:extLst>
          </p:cNvPr>
          <p:cNvSpPr txBox="1"/>
          <p:nvPr/>
        </p:nvSpPr>
        <p:spPr>
          <a:xfrm>
            <a:off x="6395357" y="4763750"/>
            <a:ext cx="16083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000" b="1" dirty="0" err="1">
                <a:solidFill>
                  <a:schemeClr val="accent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บ</a:t>
            </a:r>
            <a:r>
              <a:rPr lang="th-TH" sz="2000" b="1" dirty="0">
                <a:solidFill>
                  <a:schemeClr val="accent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อร</a:t>
            </a:r>
            <a:r>
              <a:rPr lang="th-TH" sz="2000" b="1" dirty="0" err="1">
                <a:solidFill>
                  <a:schemeClr val="accent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์ก</a:t>
            </a:r>
            <a:r>
              <a:rPr lang="th-TH" sz="2000" b="1" dirty="0">
                <a:solidFill>
                  <a:schemeClr val="accent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โด</a:t>
            </a:r>
            <a:r>
              <a:rPr lang="th-TH" sz="2000" b="1" dirty="0" err="1">
                <a:solidFill>
                  <a:schemeClr val="accent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ซ์</a:t>
            </a:r>
            <a:endParaRPr lang="en-US" sz="2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56114E2-9BCC-FB17-077D-5E7573CC940A}"/>
              </a:ext>
            </a:extLst>
          </p:cNvPr>
          <p:cNvSpPr txBox="1"/>
          <p:nvPr/>
        </p:nvSpPr>
        <p:spPr>
          <a:xfrm>
            <a:off x="9114065" y="2363999"/>
            <a:ext cx="16083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000" b="1" dirty="0">
                <a:solidFill>
                  <a:schemeClr val="accent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เบอร์กันดี</a:t>
            </a:r>
            <a:endParaRPr lang="en-US" sz="2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4AA274C-8A1F-F8CF-E5AE-783D0A792821}"/>
              </a:ext>
            </a:extLst>
          </p:cNvPr>
          <p:cNvSpPr txBox="1"/>
          <p:nvPr/>
        </p:nvSpPr>
        <p:spPr>
          <a:xfrm>
            <a:off x="9636577" y="2652194"/>
            <a:ext cx="96610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1600" b="1" dirty="0" err="1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ดิฌ</a:t>
            </a:r>
            <a:r>
              <a:rPr lang="th-TH" sz="1600" b="1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อง</a:t>
            </a:r>
            <a:endParaRPr lang="en-US" sz="1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D629D36-AC66-6CBE-F876-96C2B9B374AD}"/>
              </a:ext>
            </a:extLst>
          </p:cNvPr>
          <p:cNvSpPr txBox="1"/>
          <p:nvPr/>
        </p:nvSpPr>
        <p:spPr>
          <a:xfrm>
            <a:off x="9529086" y="4380075"/>
            <a:ext cx="96610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1600" b="1" dirty="0" err="1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ลีญง</a:t>
            </a:r>
            <a:endParaRPr lang="en-US" sz="1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CF1657E-AC83-3250-2E12-775112878D1A}"/>
              </a:ext>
            </a:extLst>
          </p:cNvPr>
          <p:cNvSpPr txBox="1"/>
          <p:nvPr/>
        </p:nvSpPr>
        <p:spPr>
          <a:xfrm>
            <a:off x="9964968" y="1479159"/>
            <a:ext cx="128179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1600" b="1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สตรา</a:t>
            </a:r>
            <a:r>
              <a:rPr lang="th-TH" sz="1600" b="1" dirty="0" err="1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สเบิร์ก</a:t>
            </a:r>
            <a:endParaRPr lang="en-US" sz="1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D671DD3-2CA4-3616-599D-EB97FE7606A8}"/>
              </a:ext>
            </a:extLst>
          </p:cNvPr>
          <p:cNvSpPr txBox="1"/>
          <p:nvPr/>
        </p:nvSpPr>
        <p:spPr>
          <a:xfrm>
            <a:off x="4856356" y="5102304"/>
            <a:ext cx="140063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1600" b="1" dirty="0" err="1">
                <a:solidFill>
                  <a:srgbClr val="190000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บ</a:t>
            </a:r>
            <a:r>
              <a:rPr lang="th-TH" sz="1600" b="1" dirty="0">
                <a:solidFill>
                  <a:srgbClr val="190000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อร</a:t>
            </a:r>
            <a:r>
              <a:rPr lang="th-TH" sz="1600" b="1" dirty="0" err="1">
                <a:solidFill>
                  <a:srgbClr val="190000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์ก</a:t>
            </a:r>
            <a:r>
              <a:rPr lang="th-TH" sz="1600" b="1" dirty="0">
                <a:solidFill>
                  <a:srgbClr val="190000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โด</a:t>
            </a:r>
            <a:r>
              <a:rPr lang="th-TH" sz="1600" b="1" dirty="0" err="1">
                <a:solidFill>
                  <a:srgbClr val="190000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ซ์</a:t>
            </a:r>
            <a:endParaRPr lang="en-US" sz="1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173305026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>
            <a:extLst>
              <a:ext uri="{FF2B5EF4-FFF2-40B4-BE49-F238E27FC236}">
                <a16:creationId xmlns:a16="http://schemas.microsoft.com/office/drawing/2014/main" id="{5789F4C2-6187-4D99-9661-821741FA63FC}"/>
              </a:ext>
            </a:extLst>
          </p:cNvPr>
          <p:cNvSpPr txBox="1"/>
          <p:nvPr/>
        </p:nvSpPr>
        <p:spPr>
          <a:xfrm>
            <a:off x="645466" y="1767112"/>
            <a:ext cx="11918390" cy="907601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 defTabSz="914453">
              <a:lnSpc>
                <a:spcPct val="80000"/>
              </a:lnSpc>
              <a:defRPr/>
            </a:pPr>
            <a:r>
              <a:rPr lang="th-TH" sz="6600" b="1" cap="all" dirty="0">
                <a:solidFill>
                  <a:schemeClr val="bg2"/>
                </a:solidFill>
                <a:uFill>
                  <a:solidFill>
                    <a:srgbClr val="F40000"/>
                  </a:solidFill>
                </a:u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ภูมิอากาศ อันหลากหลาย</a:t>
            </a:r>
            <a:endParaRPr lang="en-AU" sz="6600" b="1" cap="all" dirty="0">
              <a:solidFill>
                <a:schemeClr val="bg2"/>
              </a:solidFill>
              <a:uFill>
                <a:solidFill>
                  <a:srgbClr val="F40000"/>
                </a:solidFill>
              </a:u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6C6D7CD-855F-45D5-B346-71223F407688}"/>
              </a:ext>
            </a:extLst>
          </p:cNvPr>
          <p:cNvSpPr txBox="1"/>
          <p:nvPr/>
        </p:nvSpPr>
        <p:spPr>
          <a:xfrm>
            <a:off x="6959600" y="3566863"/>
            <a:ext cx="4939976" cy="3523025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80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ตำแหน่งเส้นรุ้ง อิทธิพลจากทะเล และระดับพื้นสูงต่ำลดหลั่นต่าง ๆ กันของประเทศออสเตรเลีย ล้วนแล้วแต่นำไปสู่ความหลากหลายทางสภาพภูมิอากาศอย่างน่าประหลาดใจ</a:t>
            </a:r>
          </a:p>
          <a:p>
            <a:pPr>
              <a:spcBef>
                <a:spcPts val="80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เขตผลิตไวน์ระดับพร</a:t>
            </a:r>
            <a:r>
              <a:rPr lang="th-TH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ีเ</a:t>
            </a:r>
            <a:r>
              <a:rPr lang="th-TH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มี</a:t>
            </a:r>
            <a:r>
              <a:rPr lang="th-TH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่</a:t>
            </a:r>
            <a:r>
              <a:rPr lang="th-TH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ยมตั้งอยู่ในบริเวณที่อากาศอบอุ่นของประเทศ</a:t>
            </a:r>
          </a:p>
          <a:p>
            <a:pPr>
              <a:spcBef>
                <a:spcPts val="80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หนาแน่นในนิว</a:t>
            </a:r>
            <a:r>
              <a:rPr lang="th-TH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เซาท์</a:t>
            </a:r>
            <a:r>
              <a:rPr lang="th-TH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เวลส์, ออสเตรเลียใต้, </a:t>
            </a:r>
            <a:r>
              <a:rPr lang="th-TH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แทส</a:t>
            </a:r>
            <a:r>
              <a:rPr lang="th-TH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มา</a:t>
            </a:r>
            <a:r>
              <a:rPr lang="th-TH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เนีย</a:t>
            </a:r>
            <a:r>
              <a:rPr lang="th-TH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, วิกตอเรีย และออสเตรเลียตะวันตก</a:t>
            </a:r>
          </a:p>
        </p:txBody>
      </p:sp>
      <p:pic>
        <p:nvPicPr>
          <p:cNvPr id="3" name="Picture 2" descr="A wooden post in a vineyard&#10;&#10;Description automatically generated">
            <a:extLst>
              <a:ext uri="{FF2B5EF4-FFF2-40B4-BE49-F238E27FC236}">
                <a16:creationId xmlns:a16="http://schemas.microsoft.com/office/drawing/2014/main" id="{2A8512DF-6CDE-1E50-51EC-1EC17A3E26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115475"/>
            <a:ext cx="6096000" cy="4995767"/>
          </a:xfrm>
          <a:prstGeom prst="rect">
            <a:avLst/>
          </a:prstGeom>
        </p:spPr>
      </p:pic>
      <p:pic>
        <p:nvPicPr>
          <p:cNvPr id="7" name="Picture 6" descr="A bunch of grapes on a vine&#10;&#10;Description automatically generated">
            <a:extLst>
              <a:ext uri="{FF2B5EF4-FFF2-40B4-BE49-F238E27FC236}">
                <a16:creationId xmlns:a16="http://schemas.microsoft.com/office/drawing/2014/main" id="{35A14A18-7B77-D08F-3C53-AE804FCE98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91970" y="-557784"/>
            <a:ext cx="7257536" cy="2018210"/>
          </a:xfrm>
          <a:prstGeom prst="rect">
            <a:avLst/>
          </a:prstGeom>
        </p:spPr>
      </p:pic>
      <p:sp>
        <p:nvSpPr>
          <p:cNvPr id="2" name="object 4">
            <a:extLst>
              <a:ext uri="{FF2B5EF4-FFF2-40B4-BE49-F238E27FC236}">
                <a16:creationId xmlns:a16="http://schemas.microsoft.com/office/drawing/2014/main" id="{57CE5D63-59C4-C391-8D71-CEE501EF727A}"/>
              </a:ext>
            </a:extLst>
          </p:cNvPr>
          <p:cNvSpPr txBox="1"/>
          <p:nvPr/>
        </p:nvSpPr>
        <p:spPr>
          <a:xfrm>
            <a:off x="645466" y="2527598"/>
            <a:ext cx="11918390" cy="907601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 defTabSz="914453">
              <a:lnSpc>
                <a:spcPct val="80000"/>
              </a:lnSpc>
              <a:defRPr/>
            </a:pPr>
            <a:r>
              <a:rPr lang="th-TH" sz="4400" b="1" cap="all" dirty="0">
                <a:solidFill>
                  <a:schemeClr val="accent3"/>
                </a:solidFill>
                <a:uFill>
                  <a:solidFill>
                    <a:srgbClr val="F40000"/>
                  </a:solidFill>
                </a:u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ของเขตผลิตไวน์ของออสเตรเลีย</a:t>
            </a:r>
            <a:endParaRPr lang="en-AU" sz="4400" b="1" cap="all" dirty="0">
              <a:solidFill>
                <a:schemeClr val="accent3"/>
              </a:solidFill>
              <a:uFill>
                <a:solidFill>
                  <a:srgbClr val="F40000"/>
                </a:solidFill>
              </a:u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969979638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Picture 62" descr="A map of australia with different shades of blue and green&#10;&#10;Description automatically generated">
            <a:extLst>
              <a:ext uri="{FF2B5EF4-FFF2-40B4-BE49-F238E27FC236}">
                <a16:creationId xmlns:a16="http://schemas.microsoft.com/office/drawing/2014/main" id="{21389B3B-DAA1-64D0-D6E1-9D5B9A7DC14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69262" y="-596567"/>
            <a:ext cx="10136451" cy="8298101"/>
          </a:xfrm>
          <a:prstGeom prst="rect">
            <a:avLst/>
          </a:prstGeom>
        </p:spPr>
      </p:pic>
      <p:sp>
        <p:nvSpPr>
          <p:cNvPr id="10" name="object 4">
            <a:extLst>
              <a:ext uri="{FF2B5EF4-FFF2-40B4-BE49-F238E27FC236}">
                <a16:creationId xmlns:a16="http://schemas.microsoft.com/office/drawing/2014/main" id="{ED63674C-6EF1-4DC7-049E-94C85D6D3B13}"/>
              </a:ext>
            </a:extLst>
          </p:cNvPr>
          <p:cNvSpPr txBox="1"/>
          <p:nvPr/>
        </p:nvSpPr>
        <p:spPr>
          <a:xfrm>
            <a:off x="407988" y="5000814"/>
            <a:ext cx="5229063" cy="1052785"/>
          </a:xfrm>
          <a:prstGeom prst="rect">
            <a:avLst/>
          </a:prstGeom>
        </p:spPr>
        <p:txBody>
          <a:bodyPr vert="horz" wrap="square" lIns="0" tIns="11521" rIns="0" bIns="0" rtlCol="0">
            <a:noAutofit/>
          </a:bodyPr>
          <a:lstStyle/>
          <a:p>
            <a:pPr defTabSz="829587">
              <a:lnSpc>
                <a:spcPct val="83000"/>
              </a:lnSpc>
              <a:tabLst>
                <a:tab pos="1156236" algn="l"/>
              </a:tabLst>
              <a:defRPr/>
            </a:pPr>
            <a:r>
              <a:rPr lang="th-TH" sz="6600" b="1" dirty="0">
                <a:solidFill>
                  <a:schemeClr val="accent2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อุณหภูมิ ต่ำสุด</a:t>
            </a:r>
            <a:endParaRPr lang="en-AU" sz="6600" b="1" dirty="0">
              <a:solidFill>
                <a:schemeClr val="accent2"/>
              </a:solid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2" name="object 4">
            <a:extLst>
              <a:ext uri="{FF2B5EF4-FFF2-40B4-BE49-F238E27FC236}">
                <a16:creationId xmlns:a16="http://schemas.microsoft.com/office/drawing/2014/main" id="{1374F64B-836D-4AED-920A-CFA013B1A962}"/>
              </a:ext>
            </a:extLst>
          </p:cNvPr>
          <p:cNvSpPr txBox="1"/>
          <p:nvPr/>
        </p:nvSpPr>
        <p:spPr>
          <a:xfrm>
            <a:off x="407988" y="5909344"/>
            <a:ext cx="6041863" cy="1052785"/>
          </a:xfrm>
          <a:prstGeom prst="rect">
            <a:avLst/>
          </a:prstGeom>
        </p:spPr>
        <p:txBody>
          <a:bodyPr vert="horz" wrap="square" lIns="0" tIns="11521" rIns="0" bIns="0" rtlCol="0">
            <a:noAutofit/>
          </a:bodyPr>
          <a:lstStyle/>
          <a:p>
            <a:pPr defTabSz="829587">
              <a:lnSpc>
                <a:spcPct val="83000"/>
              </a:lnSpc>
              <a:tabLst>
                <a:tab pos="1156236" algn="l"/>
              </a:tabLst>
              <a:defRPr/>
            </a:pPr>
            <a:r>
              <a:rPr lang="th-TH" sz="3200" b="1" dirty="0">
                <a:solidFill>
                  <a:schemeClr val="accent2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คิดเป็นรายปี โดยเฉลี่ย 30 ปี (ค.ศ. 1976 - 2005)</a:t>
            </a:r>
            <a:endParaRPr lang="en-AU" sz="3200" b="1" dirty="0">
              <a:solidFill>
                <a:schemeClr val="accent2"/>
              </a:solid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ED31B737-A852-E390-674A-A2E47AFB212E}"/>
              </a:ext>
            </a:extLst>
          </p:cNvPr>
          <p:cNvGrpSpPr/>
          <p:nvPr/>
        </p:nvGrpSpPr>
        <p:grpSpPr>
          <a:xfrm>
            <a:off x="808873" y="622650"/>
            <a:ext cx="1388653" cy="3983801"/>
            <a:chOff x="826643" y="483370"/>
            <a:chExt cx="1388653" cy="3983801"/>
          </a:xfrm>
        </p:grpSpPr>
        <p:sp>
          <p:nvSpPr>
            <p:cNvPr id="3" name="object 11">
              <a:extLst>
                <a:ext uri="{FF2B5EF4-FFF2-40B4-BE49-F238E27FC236}">
                  <a16:creationId xmlns:a16="http://schemas.microsoft.com/office/drawing/2014/main" id="{141858DA-72CA-D085-B875-3176DEE45DDD}"/>
                </a:ext>
              </a:extLst>
            </p:cNvPr>
            <p:cNvSpPr txBox="1"/>
            <p:nvPr/>
          </p:nvSpPr>
          <p:spPr>
            <a:xfrm flipH="1">
              <a:off x="826643" y="483370"/>
              <a:ext cx="1249787" cy="232756"/>
            </a:xfrm>
            <a:prstGeom prst="rect">
              <a:avLst/>
            </a:prstGeom>
          </p:spPr>
          <p:txBody>
            <a:bodyPr vert="horz" wrap="square" lIns="0" tIns="17145" rIns="0" bIns="0" rtlCol="0">
              <a:spAutoFit/>
            </a:bodyPr>
            <a:lstStyle>
              <a:defPPr>
                <a:defRPr lang="en-US"/>
              </a:defPPr>
              <a:lvl1pPr algn="ctr">
                <a:defRPr sz="950" b="1">
                  <a:solidFill>
                    <a:srgbClr val="FFFFFF"/>
                  </a:solidFill>
                  <a:cs typeface="Hellix"/>
                </a:defRPr>
              </a:lvl1pPr>
            </a:lstStyle>
            <a:p>
              <a:pPr algn="l"/>
              <a:r>
                <a:rPr lang="en-AU" sz="1400" b="0" dirty="0">
                  <a:solidFill>
                    <a:schemeClr val="tx1"/>
                  </a:solidFill>
                  <a:latin typeface="Cordia New" panose="020B0304020202020204" pitchFamily="34" charset="-34"/>
                  <a:cs typeface="Cordia New" panose="020B0304020202020204" pitchFamily="34" charset="-34"/>
                </a:rPr>
                <a:t>39ºC / 102ºF</a:t>
              </a:r>
              <a:endParaRPr sz="1400" b="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endParaRPr>
            </a:p>
          </p:txBody>
        </p:sp>
        <p:sp>
          <p:nvSpPr>
            <p:cNvPr id="4" name="object 11">
              <a:extLst>
                <a:ext uri="{FF2B5EF4-FFF2-40B4-BE49-F238E27FC236}">
                  <a16:creationId xmlns:a16="http://schemas.microsoft.com/office/drawing/2014/main" id="{6D674A62-3750-5FC5-F117-7D049A41483E}"/>
                </a:ext>
              </a:extLst>
            </p:cNvPr>
            <p:cNvSpPr txBox="1"/>
            <p:nvPr/>
          </p:nvSpPr>
          <p:spPr>
            <a:xfrm flipH="1">
              <a:off x="826643" y="751302"/>
              <a:ext cx="1249786" cy="232756"/>
            </a:xfrm>
            <a:prstGeom prst="rect">
              <a:avLst/>
            </a:prstGeom>
          </p:spPr>
          <p:txBody>
            <a:bodyPr vert="horz" wrap="square" lIns="0" tIns="17145" rIns="0" bIns="0" rtlCol="0">
              <a:spAutoFit/>
            </a:bodyPr>
            <a:lstStyle>
              <a:defPPr>
                <a:defRPr lang="en-US"/>
              </a:defPPr>
              <a:lvl1pPr algn="ctr">
                <a:defRPr sz="950" b="1">
                  <a:solidFill>
                    <a:srgbClr val="FFFFFF"/>
                  </a:solidFill>
                  <a:cs typeface="Hellix"/>
                </a:defRPr>
              </a:lvl1pPr>
            </a:lstStyle>
            <a:p>
              <a:pPr algn="l"/>
              <a:r>
                <a:rPr lang="en-AU" sz="1400" b="0" dirty="0">
                  <a:solidFill>
                    <a:schemeClr val="tx1"/>
                  </a:solidFill>
                  <a:latin typeface="Cordia New" panose="020B0304020202020204" pitchFamily="34" charset="-34"/>
                  <a:cs typeface="Cordia New" panose="020B0304020202020204" pitchFamily="34" charset="-34"/>
                </a:rPr>
                <a:t>36ºC / 97ºF</a:t>
              </a:r>
              <a:endParaRPr sz="1400" b="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endParaRPr>
            </a:p>
          </p:txBody>
        </p:sp>
        <p:sp>
          <p:nvSpPr>
            <p:cNvPr id="5" name="object 11">
              <a:extLst>
                <a:ext uri="{FF2B5EF4-FFF2-40B4-BE49-F238E27FC236}">
                  <a16:creationId xmlns:a16="http://schemas.microsoft.com/office/drawing/2014/main" id="{9AD08A97-8521-B365-6A19-ACE857716629}"/>
                </a:ext>
              </a:extLst>
            </p:cNvPr>
            <p:cNvSpPr txBox="1"/>
            <p:nvPr/>
          </p:nvSpPr>
          <p:spPr>
            <a:xfrm flipH="1">
              <a:off x="826643" y="1019234"/>
              <a:ext cx="1249785" cy="232756"/>
            </a:xfrm>
            <a:prstGeom prst="rect">
              <a:avLst/>
            </a:prstGeom>
          </p:spPr>
          <p:txBody>
            <a:bodyPr vert="horz" wrap="square" lIns="0" tIns="17145" rIns="0" bIns="0" rtlCol="0">
              <a:spAutoFit/>
            </a:bodyPr>
            <a:lstStyle>
              <a:defPPr>
                <a:defRPr lang="en-US"/>
              </a:defPPr>
              <a:lvl1pPr algn="ctr">
                <a:defRPr sz="950" b="1">
                  <a:solidFill>
                    <a:srgbClr val="FFFFFF"/>
                  </a:solidFill>
                  <a:cs typeface="Hellix"/>
                </a:defRPr>
              </a:lvl1pPr>
            </a:lstStyle>
            <a:p>
              <a:pPr algn="l"/>
              <a:r>
                <a:rPr lang="en-AU" sz="1400" b="0" dirty="0">
                  <a:solidFill>
                    <a:schemeClr val="tx1"/>
                  </a:solidFill>
                  <a:latin typeface="Cordia New" panose="020B0304020202020204" pitchFamily="34" charset="-34"/>
                  <a:cs typeface="Cordia New" panose="020B0304020202020204" pitchFamily="34" charset="-34"/>
                </a:rPr>
                <a:t>33ºC / 92ºF</a:t>
              </a:r>
              <a:endParaRPr sz="1400" b="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endParaRPr>
            </a:p>
          </p:txBody>
        </p:sp>
        <p:sp>
          <p:nvSpPr>
            <p:cNvPr id="6" name="object 11">
              <a:extLst>
                <a:ext uri="{FF2B5EF4-FFF2-40B4-BE49-F238E27FC236}">
                  <a16:creationId xmlns:a16="http://schemas.microsoft.com/office/drawing/2014/main" id="{8ADCA493-9EE6-84A6-71E4-6105A612506D}"/>
                </a:ext>
              </a:extLst>
            </p:cNvPr>
            <p:cNvSpPr txBox="1"/>
            <p:nvPr/>
          </p:nvSpPr>
          <p:spPr>
            <a:xfrm flipH="1">
              <a:off x="826643" y="1287166"/>
              <a:ext cx="1249783" cy="232756"/>
            </a:xfrm>
            <a:prstGeom prst="rect">
              <a:avLst/>
            </a:prstGeom>
          </p:spPr>
          <p:txBody>
            <a:bodyPr vert="horz" wrap="square" lIns="0" tIns="17145" rIns="0" bIns="0" rtlCol="0">
              <a:spAutoFit/>
            </a:bodyPr>
            <a:lstStyle>
              <a:defPPr>
                <a:defRPr lang="en-US"/>
              </a:defPPr>
              <a:lvl1pPr algn="ctr">
                <a:defRPr sz="950" b="1">
                  <a:solidFill>
                    <a:srgbClr val="FFFFFF"/>
                  </a:solidFill>
                  <a:cs typeface="Hellix"/>
                </a:defRPr>
              </a:lvl1pPr>
            </a:lstStyle>
            <a:p>
              <a:pPr algn="l"/>
              <a:r>
                <a:rPr lang="en-AU" sz="1400" b="0" dirty="0">
                  <a:solidFill>
                    <a:schemeClr val="tx1"/>
                  </a:solidFill>
                  <a:latin typeface="Cordia New" panose="020B0304020202020204" pitchFamily="34" charset="-34"/>
                  <a:cs typeface="Cordia New" panose="020B0304020202020204" pitchFamily="34" charset="-34"/>
                </a:rPr>
                <a:t>30ºC / 86ºF</a:t>
              </a:r>
              <a:endParaRPr sz="1400" b="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endParaRPr>
            </a:p>
          </p:txBody>
        </p:sp>
        <p:sp>
          <p:nvSpPr>
            <p:cNvPr id="7" name="object 11">
              <a:extLst>
                <a:ext uri="{FF2B5EF4-FFF2-40B4-BE49-F238E27FC236}">
                  <a16:creationId xmlns:a16="http://schemas.microsoft.com/office/drawing/2014/main" id="{9BB99285-69A8-EFB8-F58D-7B34585ED883}"/>
                </a:ext>
              </a:extLst>
            </p:cNvPr>
            <p:cNvSpPr txBox="1"/>
            <p:nvPr/>
          </p:nvSpPr>
          <p:spPr>
            <a:xfrm flipH="1">
              <a:off x="826643" y="1555098"/>
              <a:ext cx="1324292" cy="232756"/>
            </a:xfrm>
            <a:prstGeom prst="rect">
              <a:avLst/>
            </a:prstGeom>
          </p:spPr>
          <p:txBody>
            <a:bodyPr vert="horz" wrap="square" lIns="0" tIns="17145" rIns="0" bIns="0" rtlCol="0">
              <a:spAutoFit/>
            </a:bodyPr>
            <a:lstStyle>
              <a:defPPr>
                <a:defRPr lang="en-US"/>
              </a:defPPr>
              <a:lvl1pPr algn="ctr">
                <a:defRPr sz="950" b="1">
                  <a:solidFill>
                    <a:srgbClr val="FFFFFF"/>
                  </a:solidFill>
                  <a:cs typeface="Hellix"/>
                </a:defRPr>
              </a:lvl1pPr>
            </a:lstStyle>
            <a:p>
              <a:pPr algn="l"/>
              <a:r>
                <a:rPr lang="en-AU" sz="1400" b="0" dirty="0">
                  <a:solidFill>
                    <a:schemeClr val="tx1"/>
                  </a:solidFill>
                  <a:latin typeface="Cordia New" panose="020B0304020202020204" pitchFamily="34" charset="-34"/>
                  <a:cs typeface="Cordia New" panose="020B0304020202020204" pitchFamily="34" charset="-34"/>
                </a:rPr>
                <a:t>27ºC / 81ºF</a:t>
              </a:r>
              <a:endParaRPr sz="1400" b="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endParaRPr>
            </a:p>
          </p:txBody>
        </p:sp>
        <p:sp>
          <p:nvSpPr>
            <p:cNvPr id="8" name="object 11">
              <a:extLst>
                <a:ext uri="{FF2B5EF4-FFF2-40B4-BE49-F238E27FC236}">
                  <a16:creationId xmlns:a16="http://schemas.microsoft.com/office/drawing/2014/main" id="{BF3F359E-EC11-B99D-A1BF-B0473122946C}"/>
                </a:ext>
              </a:extLst>
            </p:cNvPr>
            <p:cNvSpPr txBox="1"/>
            <p:nvPr/>
          </p:nvSpPr>
          <p:spPr>
            <a:xfrm flipH="1">
              <a:off x="826643" y="1823030"/>
              <a:ext cx="1249782" cy="232756"/>
            </a:xfrm>
            <a:prstGeom prst="rect">
              <a:avLst/>
            </a:prstGeom>
          </p:spPr>
          <p:txBody>
            <a:bodyPr vert="horz" wrap="square" lIns="0" tIns="17145" rIns="0" bIns="0" rtlCol="0">
              <a:spAutoFit/>
            </a:bodyPr>
            <a:lstStyle>
              <a:defPPr>
                <a:defRPr lang="en-US"/>
              </a:defPPr>
              <a:lvl1pPr algn="ctr">
                <a:defRPr sz="950" b="1">
                  <a:solidFill>
                    <a:srgbClr val="FFFFFF"/>
                  </a:solidFill>
                  <a:cs typeface="Hellix"/>
                </a:defRPr>
              </a:lvl1pPr>
            </a:lstStyle>
            <a:p>
              <a:pPr algn="l"/>
              <a:r>
                <a:rPr lang="en-AU" sz="1400" b="0" dirty="0">
                  <a:solidFill>
                    <a:schemeClr val="tx1"/>
                  </a:solidFill>
                  <a:latin typeface="Cordia New" panose="020B0304020202020204" pitchFamily="34" charset="-34"/>
                  <a:cs typeface="Cordia New" panose="020B0304020202020204" pitchFamily="34" charset="-34"/>
                </a:rPr>
                <a:t>24ºC / 75ºF</a:t>
              </a:r>
              <a:endParaRPr sz="1400" b="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endParaRPr>
            </a:p>
          </p:txBody>
        </p:sp>
        <p:sp>
          <p:nvSpPr>
            <p:cNvPr id="9" name="object 11">
              <a:extLst>
                <a:ext uri="{FF2B5EF4-FFF2-40B4-BE49-F238E27FC236}">
                  <a16:creationId xmlns:a16="http://schemas.microsoft.com/office/drawing/2014/main" id="{BAF78B9C-BC12-718F-1170-C85F480F44F2}"/>
                </a:ext>
              </a:extLst>
            </p:cNvPr>
            <p:cNvSpPr txBox="1"/>
            <p:nvPr/>
          </p:nvSpPr>
          <p:spPr>
            <a:xfrm flipH="1">
              <a:off x="826643" y="2090962"/>
              <a:ext cx="1324291" cy="232756"/>
            </a:xfrm>
            <a:prstGeom prst="rect">
              <a:avLst/>
            </a:prstGeom>
          </p:spPr>
          <p:txBody>
            <a:bodyPr vert="horz" wrap="square" lIns="0" tIns="17145" rIns="0" bIns="0" rtlCol="0">
              <a:spAutoFit/>
            </a:bodyPr>
            <a:lstStyle>
              <a:defPPr>
                <a:defRPr lang="en-US"/>
              </a:defPPr>
              <a:lvl1pPr algn="ctr">
                <a:defRPr sz="950" b="1">
                  <a:solidFill>
                    <a:srgbClr val="FFFFFF"/>
                  </a:solidFill>
                  <a:cs typeface="Hellix"/>
                </a:defRPr>
              </a:lvl1pPr>
            </a:lstStyle>
            <a:p>
              <a:pPr algn="l"/>
              <a:r>
                <a:rPr lang="en-AU" sz="1400" b="0" dirty="0">
                  <a:solidFill>
                    <a:schemeClr val="tx1"/>
                  </a:solidFill>
                  <a:latin typeface="Cordia New" panose="020B0304020202020204" pitchFamily="34" charset="-34"/>
                  <a:cs typeface="Cordia New" panose="020B0304020202020204" pitchFamily="34" charset="-34"/>
                </a:rPr>
                <a:t>21ºC / 70ºF</a:t>
              </a:r>
              <a:endParaRPr sz="1400" b="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endParaRPr>
            </a:p>
          </p:txBody>
        </p:sp>
        <p:sp>
          <p:nvSpPr>
            <p:cNvPr id="11" name="object 11">
              <a:extLst>
                <a:ext uri="{FF2B5EF4-FFF2-40B4-BE49-F238E27FC236}">
                  <a16:creationId xmlns:a16="http://schemas.microsoft.com/office/drawing/2014/main" id="{98A23143-7186-6C15-97D2-A2AE693E4C82}"/>
                </a:ext>
              </a:extLst>
            </p:cNvPr>
            <p:cNvSpPr txBox="1"/>
            <p:nvPr/>
          </p:nvSpPr>
          <p:spPr>
            <a:xfrm flipH="1">
              <a:off x="826643" y="2358894"/>
              <a:ext cx="1388653" cy="232756"/>
            </a:xfrm>
            <a:prstGeom prst="rect">
              <a:avLst/>
            </a:prstGeom>
          </p:spPr>
          <p:txBody>
            <a:bodyPr vert="horz" wrap="square" lIns="0" tIns="17145" rIns="0" bIns="0" rtlCol="0">
              <a:spAutoFit/>
            </a:bodyPr>
            <a:lstStyle>
              <a:defPPr>
                <a:defRPr lang="en-US"/>
              </a:defPPr>
              <a:lvl1pPr algn="ctr">
                <a:defRPr sz="950" b="1">
                  <a:solidFill>
                    <a:srgbClr val="FFFFFF"/>
                  </a:solidFill>
                  <a:cs typeface="Hellix"/>
                </a:defRPr>
              </a:lvl1pPr>
            </a:lstStyle>
            <a:p>
              <a:pPr algn="l"/>
              <a:r>
                <a:rPr lang="en-AU" sz="1400" b="0" dirty="0">
                  <a:solidFill>
                    <a:schemeClr val="tx1"/>
                  </a:solidFill>
                  <a:latin typeface="Cordia New" panose="020B0304020202020204" pitchFamily="34" charset="-34"/>
                  <a:cs typeface="Cordia New" panose="020B0304020202020204" pitchFamily="34" charset="-34"/>
                </a:rPr>
                <a:t>18ºC / 64ºF</a:t>
              </a:r>
              <a:endParaRPr sz="1400" b="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endParaRPr>
            </a:p>
          </p:txBody>
        </p:sp>
        <p:sp>
          <p:nvSpPr>
            <p:cNvPr id="12" name="object 11">
              <a:extLst>
                <a:ext uri="{FF2B5EF4-FFF2-40B4-BE49-F238E27FC236}">
                  <a16:creationId xmlns:a16="http://schemas.microsoft.com/office/drawing/2014/main" id="{B9A695AF-94D8-4761-8B44-A1C509358ACB}"/>
                </a:ext>
              </a:extLst>
            </p:cNvPr>
            <p:cNvSpPr txBox="1"/>
            <p:nvPr/>
          </p:nvSpPr>
          <p:spPr>
            <a:xfrm flipH="1">
              <a:off x="826643" y="2626826"/>
              <a:ext cx="1324289" cy="232756"/>
            </a:xfrm>
            <a:prstGeom prst="rect">
              <a:avLst/>
            </a:prstGeom>
          </p:spPr>
          <p:txBody>
            <a:bodyPr vert="horz" wrap="square" lIns="0" tIns="17145" rIns="0" bIns="0" rtlCol="0">
              <a:spAutoFit/>
            </a:bodyPr>
            <a:lstStyle>
              <a:defPPr>
                <a:defRPr lang="en-US"/>
              </a:defPPr>
              <a:lvl1pPr algn="ctr">
                <a:defRPr sz="950" b="1">
                  <a:solidFill>
                    <a:srgbClr val="FFFFFF"/>
                  </a:solidFill>
                  <a:cs typeface="Hellix"/>
                </a:defRPr>
              </a:lvl1pPr>
            </a:lstStyle>
            <a:p>
              <a:pPr algn="l"/>
              <a:r>
                <a:rPr lang="en-AU" sz="1400" b="0" dirty="0">
                  <a:solidFill>
                    <a:schemeClr val="tx1"/>
                  </a:solidFill>
                  <a:latin typeface="Cordia New" panose="020B0304020202020204" pitchFamily="34" charset="-34"/>
                  <a:cs typeface="Cordia New" panose="020B0304020202020204" pitchFamily="34" charset="-34"/>
                </a:rPr>
                <a:t>15ºC / 59ºF</a:t>
              </a:r>
              <a:endParaRPr sz="1400" b="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endParaRPr>
            </a:p>
          </p:txBody>
        </p:sp>
        <p:sp>
          <p:nvSpPr>
            <p:cNvPr id="13" name="object 11">
              <a:extLst>
                <a:ext uri="{FF2B5EF4-FFF2-40B4-BE49-F238E27FC236}">
                  <a16:creationId xmlns:a16="http://schemas.microsoft.com/office/drawing/2014/main" id="{7D736ED3-B17F-552B-7B44-C3C02BD53EAB}"/>
                </a:ext>
              </a:extLst>
            </p:cNvPr>
            <p:cNvSpPr txBox="1"/>
            <p:nvPr/>
          </p:nvSpPr>
          <p:spPr>
            <a:xfrm flipH="1">
              <a:off x="826643" y="2894758"/>
              <a:ext cx="1249781" cy="232756"/>
            </a:xfrm>
            <a:prstGeom prst="rect">
              <a:avLst/>
            </a:prstGeom>
          </p:spPr>
          <p:txBody>
            <a:bodyPr vert="horz" wrap="square" lIns="0" tIns="17145" rIns="0" bIns="0" rtlCol="0">
              <a:spAutoFit/>
            </a:bodyPr>
            <a:lstStyle>
              <a:defPPr>
                <a:defRPr lang="en-US"/>
              </a:defPPr>
              <a:lvl1pPr algn="ctr">
                <a:defRPr sz="950" b="1">
                  <a:solidFill>
                    <a:srgbClr val="FFFFFF"/>
                  </a:solidFill>
                  <a:cs typeface="Hellix"/>
                </a:defRPr>
              </a:lvl1pPr>
            </a:lstStyle>
            <a:p>
              <a:pPr algn="l"/>
              <a:r>
                <a:rPr lang="en-AU" sz="1400" b="0" dirty="0">
                  <a:solidFill>
                    <a:schemeClr val="tx1"/>
                  </a:solidFill>
                  <a:latin typeface="Cordia New" panose="020B0304020202020204" pitchFamily="34" charset="-34"/>
                  <a:cs typeface="Cordia New" panose="020B0304020202020204" pitchFamily="34" charset="-34"/>
                </a:rPr>
                <a:t>12ºC / 54ºF</a:t>
              </a:r>
              <a:endParaRPr sz="1400" b="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endParaRPr>
            </a:p>
          </p:txBody>
        </p:sp>
        <p:sp>
          <p:nvSpPr>
            <p:cNvPr id="14" name="object 11">
              <a:extLst>
                <a:ext uri="{FF2B5EF4-FFF2-40B4-BE49-F238E27FC236}">
                  <a16:creationId xmlns:a16="http://schemas.microsoft.com/office/drawing/2014/main" id="{95A681DE-7BFF-0C8C-AE50-2217581D3553}"/>
                </a:ext>
              </a:extLst>
            </p:cNvPr>
            <p:cNvSpPr txBox="1"/>
            <p:nvPr/>
          </p:nvSpPr>
          <p:spPr>
            <a:xfrm flipH="1">
              <a:off x="826643" y="3162690"/>
              <a:ext cx="1324287" cy="232756"/>
            </a:xfrm>
            <a:prstGeom prst="rect">
              <a:avLst/>
            </a:prstGeom>
          </p:spPr>
          <p:txBody>
            <a:bodyPr vert="horz" wrap="square" lIns="0" tIns="17145" rIns="0" bIns="0" rtlCol="0">
              <a:spAutoFit/>
            </a:bodyPr>
            <a:lstStyle>
              <a:defPPr>
                <a:defRPr lang="en-US"/>
              </a:defPPr>
              <a:lvl1pPr algn="ctr">
                <a:defRPr sz="950" b="1">
                  <a:solidFill>
                    <a:srgbClr val="FFFFFF"/>
                  </a:solidFill>
                  <a:cs typeface="Hellix"/>
                </a:defRPr>
              </a:lvl1pPr>
            </a:lstStyle>
            <a:p>
              <a:pPr algn="l"/>
              <a:r>
                <a:rPr lang="en-AU" sz="1400" b="0" dirty="0">
                  <a:solidFill>
                    <a:schemeClr val="tx1"/>
                  </a:solidFill>
                  <a:latin typeface="Cordia New" panose="020B0304020202020204" pitchFamily="34" charset="-34"/>
                  <a:cs typeface="Cordia New" panose="020B0304020202020204" pitchFamily="34" charset="-34"/>
                </a:rPr>
                <a:t>9ºC / 49ºF</a:t>
              </a:r>
              <a:endParaRPr sz="1400" b="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endParaRPr>
            </a:p>
          </p:txBody>
        </p:sp>
        <p:sp>
          <p:nvSpPr>
            <p:cNvPr id="15" name="object 11">
              <a:extLst>
                <a:ext uri="{FF2B5EF4-FFF2-40B4-BE49-F238E27FC236}">
                  <a16:creationId xmlns:a16="http://schemas.microsoft.com/office/drawing/2014/main" id="{430CE282-5FC4-5C0A-029E-5652E7F3B4DB}"/>
                </a:ext>
              </a:extLst>
            </p:cNvPr>
            <p:cNvSpPr txBox="1"/>
            <p:nvPr/>
          </p:nvSpPr>
          <p:spPr>
            <a:xfrm flipH="1">
              <a:off x="826643" y="3430622"/>
              <a:ext cx="1388652" cy="232756"/>
            </a:xfrm>
            <a:prstGeom prst="rect">
              <a:avLst/>
            </a:prstGeom>
          </p:spPr>
          <p:txBody>
            <a:bodyPr vert="horz" wrap="square" lIns="0" tIns="17145" rIns="0" bIns="0" rtlCol="0">
              <a:spAutoFit/>
            </a:bodyPr>
            <a:lstStyle>
              <a:defPPr>
                <a:defRPr lang="en-US"/>
              </a:defPPr>
              <a:lvl1pPr algn="ctr">
                <a:defRPr sz="950" b="1">
                  <a:solidFill>
                    <a:srgbClr val="FFFFFF"/>
                  </a:solidFill>
                  <a:cs typeface="Hellix"/>
                </a:defRPr>
              </a:lvl1pPr>
            </a:lstStyle>
            <a:p>
              <a:pPr algn="l"/>
              <a:r>
                <a:rPr lang="en-AU" sz="1400" b="0" dirty="0">
                  <a:solidFill>
                    <a:schemeClr val="tx1"/>
                  </a:solidFill>
                  <a:latin typeface="Cordia New" panose="020B0304020202020204" pitchFamily="34" charset="-34"/>
                  <a:cs typeface="Cordia New" panose="020B0304020202020204" pitchFamily="34" charset="-34"/>
                </a:rPr>
                <a:t>6ºC / 43ºF</a:t>
              </a:r>
              <a:endParaRPr sz="1400" b="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endParaRPr>
            </a:p>
          </p:txBody>
        </p:sp>
        <p:sp>
          <p:nvSpPr>
            <p:cNvPr id="16" name="object 11">
              <a:extLst>
                <a:ext uri="{FF2B5EF4-FFF2-40B4-BE49-F238E27FC236}">
                  <a16:creationId xmlns:a16="http://schemas.microsoft.com/office/drawing/2014/main" id="{6D2F957C-68FE-DC83-1A7C-A8582A1C8CB6}"/>
                </a:ext>
              </a:extLst>
            </p:cNvPr>
            <p:cNvSpPr txBox="1"/>
            <p:nvPr/>
          </p:nvSpPr>
          <p:spPr>
            <a:xfrm flipH="1">
              <a:off x="826643" y="3698554"/>
              <a:ext cx="1324286" cy="232756"/>
            </a:xfrm>
            <a:prstGeom prst="rect">
              <a:avLst/>
            </a:prstGeom>
          </p:spPr>
          <p:txBody>
            <a:bodyPr vert="horz" wrap="square" lIns="0" tIns="17145" rIns="0" bIns="0" rtlCol="0">
              <a:spAutoFit/>
            </a:bodyPr>
            <a:lstStyle>
              <a:defPPr>
                <a:defRPr lang="en-US"/>
              </a:defPPr>
              <a:lvl1pPr algn="ctr">
                <a:defRPr sz="950" b="1">
                  <a:solidFill>
                    <a:srgbClr val="FFFFFF"/>
                  </a:solidFill>
                  <a:cs typeface="Hellix"/>
                </a:defRPr>
              </a:lvl1pPr>
            </a:lstStyle>
            <a:p>
              <a:pPr algn="l"/>
              <a:r>
                <a:rPr lang="en-AU" sz="1400" b="0" dirty="0">
                  <a:solidFill>
                    <a:schemeClr val="tx1"/>
                  </a:solidFill>
                  <a:latin typeface="Cordia New" panose="020B0304020202020204" pitchFamily="34" charset="-34"/>
                  <a:cs typeface="Cordia New" panose="020B0304020202020204" pitchFamily="34" charset="-34"/>
                </a:rPr>
                <a:t>3ºC / 37ºF</a:t>
              </a:r>
              <a:endParaRPr sz="1400" b="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endParaRPr>
            </a:p>
          </p:txBody>
        </p:sp>
        <p:sp>
          <p:nvSpPr>
            <p:cNvPr id="17" name="object 11">
              <a:extLst>
                <a:ext uri="{FF2B5EF4-FFF2-40B4-BE49-F238E27FC236}">
                  <a16:creationId xmlns:a16="http://schemas.microsoft.com/office/drawing/2014/main" id="{A7CEE2DC-CEDB-D13A-AFE9-A12E4EB3767B}"/>
                </a:ext>
              </a:extLst>
            </p:cNvPr>
            <p:cNvSpPr txBox="1"/>
            <p:nvPr/>
          </p:nvSpPr>
          <p:spPr>
            <a:xfrm flipH="1">
              <a:off x="826643" y="3966486"/>
              <a:ext cx="1388651" cy="232756"/>
            </a:xfrm>
            <a:prstGeom prst="rect">
              <a:avLst/>
            </a:prstGeom>
          </p:spPr>
          <p:txBody>
            <a:bodyPr vert="horz" wrap="square" lIns="0" tIns="17145" rIns="0" bIns="0" rtlCol="0">
              <a:spAutoFit/>
            </a:bodyPr>
            <a:lstStyle>
              <a:defPPr>
                <a:defRPr lang="en-US"/>
              </a:defPPr>
              <a:lvl1pPr algn="ctr">
                <a:defRPr sz="950" b="1">
                  <a:solidFill>
                    <a:srgbClr val="FFFFFF"/>
                  </a:solidFill>
                  <a:cs typeface="Hellix"/>
                </a:defRPr>
              </a:lvl1pPr>
            </a:lstStyle>
            <a:p>
              <a:pPr algn="l"/>
              <a:r>
                <a:rPr lang="en-AU" sz="1400" b="0" dirty="0">
                  <a:solidFill>
                    <a:schemeClr val="tx1"/>
                  </a:solidFill>
                  <a:latin typeface="Cordia New" panose="020B0304020202020204" pitchFamily="34" charset="-34"/>
                  <a:cs typeface="Cordia New" panose="020B0304020202020204" pitchFamily="34" charset="-34"/>
                </a:rPr>
                <a:t>0ºC / 32ºF</a:t>
              </a:r>
              <a:endParaRPr sz="1400" b="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endParaRPr>
            </a:p>
          </p:txBody>
        </p:sp>
        <p:sp>
          <p:nvSpPr>
            <p:cNvPr id="18" name="object 11">
              <a:extLst>
                <a:ext uri="{FF2B5EF4-FFF2-40B4-BE49-F238E27FC236}">
                  <a16:creationId xmlns:a16="http://schemas.microsoft.com/office/drawing/2014/main" id="{36D9BD26-1C02-DD1B-21A2-A504E270FD74}"/>
                </a:ext>
              </a:extLst>
            </p:cNvPr>
            <p:cNvSpPr txBox="1"/>
            <p:nvPr/>
          </p:nvSpPr>
          <p:spPr>
            <a:xfrm flipH="1">
              <a:off x="826643" y="4234415"/>
              <a:ext cx="1388649" cy="232756"/>
            </a:xfrm>
            <a:prstGeom prst="rect">
              <a:avLst/>
            </a:prstGeom>
          </p:spPr>
          <p:txBody>
            <a:bodyPr vert="horz" wrap="square" lIns="0" tIns="17145" rIns="0" bIns="0" rtlCol="0">
              <a:spAutoFit/>
            </a:bodyPr>
            <a:lstStyle>
              <a:defPPr>
                <a:defRPr lang="en-US"/>
              </a:defPPr>
              <a:lvl1pPr algn="ctr">
                <a:defRPr sz="950" b="1">
                  <a:solidFill>
                    <a:srgbClr val="FFFFFF"/>
                  </a:solidFill>
                  <a:cs typeface="Hellix"/>
                </a:defRPr>
              </a:lvl1pPr>
            </a:lstStyle>
            <a:p>
              <a:pPr algn="l"/>
              <a:r>
                <a:rPr lang="en-AU" sz="1400" b="0" dirty="0">
                  <a:solidFill>
                    <a:schemeClr val="tx1"/>
                  </a:solidFill>
                  <a:latin typeface="Cordia New" panose="020B0304020202020204" pitchFamily="34" charset="-34"/>
                  <a:cs typeface="Cordia New" panose="020B0304020202020204" pitchFamily="34" charset="-34"/>
                </a:rPr>
                <a:t>-3ºC / 27ºF</a:t>
              </a:r>
              <a:endParaRPr sz="1400" b="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endParaRPr>
            </a:p>
          </p:txBody>
        </p:sp>
      </p:grpSp>
      <p:sp>
        <p:nvSpPr>
          <p:cNvPr id="19" name="object 11">
            <a:extLst>
              <a:ext uri="{FF2B5EF4-FFF2-40B4-BE49-F238E27FC236}">
                <a16:creationId xmlns:a16="http://schemas.microsoft.com/office/drawing/2014/main" id="{9599D66E-55A8-24B9-E1FA-5FAACD277D8D}"/>
              </a:ext>
            </a:extLst>
          </p:cNvPr>
          <p:cNvSpPr txBox="1"/>
          <p:nvPr/>
        </p:nvSpPr>
        <p:spPr>
          <a:xfrm>
            <a:off x="4999530" y="2788330"/>
            <a:ext cx="1452069" cy="201978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th-TH" sz="120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ออสเตรเลียตะวันตก</a:t>
            </a:r>
            <a:endParaRPr kumimoji="0" sz="120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20" name="object 15">
            <a:extLst>
              <a:ext uri="{FF2B5EF4-FFF2-40B4-BE49-F238E27FC236}">
                <a16:creationId xmlns:a16="http://schemas.microsoft.com/office/drawing/2014/main" id="{26C70A0E-03C5-54CE-933E-98EC2E77E088}"/>
              </a:ext>
            </a:extLst>
          </p:cNvPr>
          <p:cNvSpPr txBox="1"/>
          <p:nvPr/>
        </p:nvSpPr>
        <p:spPr>
          <a:xfrm>
            <a:off x="7189005" y="1721689"/>
            <a:ext cx="1010858" cy="201978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th-TH" sz="1200" b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น</a:t>
            </a:r>
            <a:r>
              <a:rPr kumimoji="0" lang="th-TH" sz="1200" b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อร</a:t>
            </a:r>
            <a:r>
              <a:rPr kumimoji="0" lang="th-TH" sz="1200" b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์ธเทิร์น</a:t>
            </a:r>
            <a:r>
              <a:rPr kumimoji="0" lang="th-TH" sz="1200" b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เท</a:t>
            </a:r>
            <a:r>
              <a:rPr kumimoji="0" lang="th-TH" sz="1200" b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ร์ริ</a:t>
            </a:r>
            <a:r>
              <a:rPr kumimoji="0" lang="th-TH" sz="1200" b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ทอรี</a:t>
            </a:r>
            <a:endParaRPr kumimoji="0" lang="en-AU" sz="1200" b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21" name="object 17">
            <a:extLst>
              <a:ext uri="{FF2B5EF4-FFF2-40B4-BE49-F238E27FC236}">
                <a16:creationId xmlns:a16="http://schemas.microsoft.com/office/drawing/2014/main" id="{EEDA871A-821F-B5DF-7FFC-CAA5C467DDCD}"/>
              </a:ext>
            </a:extLst>
          </p:cNvPr>
          <p:cNvSpPr txBox="1"/>
          <p:nvPr/>
        </p:nvSpPr>
        <p:spPr>
          <a:xfrm>
            <a:off x="7262028" y="3377818"/>
            <a:ext cx="1189364" cy="201978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th-TH" sz="1200" b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ออสเตรเลียใต้</a:t>
            </a:r>
            <a:endParaRPr kumimoji="0" sz="1200" b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22" name="object 19">
            <a:extLst>
              <a:ext uri="{FF2B5EF4-FFF2-40B4-BE49-F238E27FC236}">
                <a16:creationId xmlns:a16="http://schemas.microsoft.com/office/drawing/2014/main" id="{EC29185E-C7B8-62AE-0CEC-58750658D9B6}"/>
              </a:ext>
            </a:extLst>
          </p:cNvPr>
          <p:cNvSpPr txBox="1"/>
          <p:nvPr/>
        </p:nvSpPr>
        <p:spPr>
          <a:xfrm>
            <a:off x="8901461" y="2408495"/>
            <a:ext cx="979792" cy="201978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th-TH" sz="1200" b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ควีนส์แลนด์</a:t>
            </a:r>
            <a:endParaRPr kumimoji="0" lang="en-AU" sz="1200" b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23" name="object 20">
            <a:extLst>
              <a:ext uri="{FF2B5EF4-FFF2-40B4-BE49-F238E27FC236}">
                <a16:creationId xmlns:a16="http://schemas.microsoft.com/office/drawing/2014/main" id="{1AF6A217-F0A1-BC47-D99B-5B92D186B16D}"/>
              </a:ext>
            </a:extLst>
          </p:cNvPr>
          <p:cNvSpPr txBox="1"/>
          <p:nvPr/>
        </p:nvSpPr>
        <p:spPr>
          <a:xfrm>
            <a:off x="7918692" y="6412764"/>
            <a:ext cx="699693" cy="1865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AU" sz="11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rdia New" panose="020B0304020202020204" pitchFamily="34" charset="-34"/>
                <a:cs typeface="Cordia New" panose="020B0304020202020204" pitchFamily="34" charset="-34"/>
              </a:rPr>
              <a:t>TASMANIA</a:t>
            </a:r>
          </a:p>
        </p:txBody>
      </p:sp>
      <p:sp>
        <p:nvSpPr>
          <p:cNvPr id="24" name="object 93">
            <a:extLst>
              <a:ext uri="{FF2B5EF4-FFF2-40B4-BE49-F238E27FC236}">
                <a16:creationId xmlns:a16="http://schemas.microsoft.com/office/drawing/2014/main" id="{C0F6D6B4-DF2B-ABFA-1637-87F55F5B801E}"/>
              </a:ext>
            </a:extLst>
          </p:cNvPr>
          <p:cNvSpPr txBox="1"/>
          <p:nvPr/>
        </p:nvSpPr>
        <p:spPr>
          <a:xfrm>
            <a:off x="9451656" y="4259084"/>
            <a:ext cx="599524" cy="197490"/>
          </a:xfrm>
          <a:prstGeom prst="rect">
            <a:avLst/>
          </a:prstGeom>
        </p:spPr>
        <p:txBody>
          <a:bodyPr vert="horz" wrap="none" lIns="0" tIns="1270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th-TH" sz="1200" b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นิว</a:t>
            </a:r>
            <a:r>
              <a:rPr kumimoji="0" lang="th-TH" sz="1200" b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เซาท์</a:t>
            </a:r>
            <a:r>
              <a:rPr kumimoji="0" lang="th-TH" sz="1200" b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เวลส์</a:t>
            </a:r>
            <a:endParaRPr kumimoji="0" b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25" name="object 20">
            <a:extLst>
              <a:ext uri="{FF2B5EF4-FFF2-40B4-BE49-F238E27FC236}">
                <a16:creationId xmlns:a16="http://schemas.microsoft.com/office/drawing/2014/main" id="{EF48A1F7-5D1B-05C3-B8E1-1E734C3144F3}"/>
              </a:ext>
            </a:extLst>
          </p:cNvPr>
          <p:cNvSpPr txBox="1"/>
          <p:nvPr/>
        </p:nvSpPr>
        <p:spPr>
          <a:xfrm>
            <a:off x="8943187" y="5197425"/>
            <a:ext cx="699693" cy="201978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th-TH" sz="1200" b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วิกตอเรีย</a:t>
            </a:r>
            <a:endParaRPr kumimoji="0" lang="en-AU" sz="1200" b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26" name="object 20">
            <a:extLst>
              <a:ext uri="{FF2B5EF4-FFF2-40B4-BE49-F238E27FC236}">
                <a16:creationId xmlns:a16="http://schemas.microsoft.com/office/drawing/2014/main" id="{883C6D72-055A-B7CA-04C0-427D461DBC51}"/>
              </a:ext>
            </a:extLst>
          </p:cNvPr>
          <p:cNvSpPr txBox="1"/>
          <p:nvPr/>
        </p:nvSpPr>
        <p:spPr>
          <a:xfrm>
            <a:off x="9078199" y="4711478"/>
            <a:ext cx="1291641" cy="17120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th-TH" sz="1000" b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ออสเตรเลีย</a:t>
            </a:r>
            <a:r>
              <a:rPr kumimoji="0" lang="th-TH" sz="1000" b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น</a:t>
            </a:r>
            <a:r>
              <a:rPr kumimoji="0" lang="th-TH" sz="1000" b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แค</a:t>
            </a:r>
            <a:r>
              <a:rPr kumimoji="0" lang="th-TH" sz="1000" b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ปิ</a:t>
            </a:r>
            <a:r>
              <a:rPr kumimoji="0" lang="th-TH" sz="1000" b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ทอ</a:t>
            </a:r>
            <a:r>
              <a:rPr kumimoji="0" lang="th-TH" sz="1000" b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ล</a:t>
            </a:r>
            <a:r>
              <a:rPr kumimoji="0" lang="th-TH" sz="1000" b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เท</a:t>
            </a:r>
            <a:r>
              <a:rPr kumimoji="0" lang="th-TH" sz="1000" b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ร์ริ</a:t>
            </a:r>
            <a:r>
              <a:rPr kumimoji="0" lang="th-TH" sz="1000" b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ทอรี</a:t>
            </a:r>
            <a:endParaRPr kumimoji="0" lang="en-AU" sz="1000" b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28" name="object 11">
            <a:extLst>
              <a:ext uri="{FF2B5EF4-FFF2-40B4-BE49-F238E27FC236}">
                <a16:creationId xmlns:a16="http://schemas.microsoft.com/office/drawing/2014/main" id="{9FF0F47D-E5A1-5869-676B-8D50DB12367B}"/>
              </a:ext>
            </a:extLst>
          </p:cNvPr>
          <p:cNvSpPr txBox="1"/>
          <p:nvPr/>
        </p:nvSpPr>
        <p:spPr>
          <a:xfrm>
            <a:off x="10384040" y="5026399"/>
            <a:ext cx="876443" cy="201978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algn="l"/>
            <a:r>
              <a:rPr lang="th-TH" sz="12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แคนเบอร์รา</a:t>
            </a:r>
            <a:endParaRPr lang="en-AU" sz="12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9" name="object 11">
            <a:extLst>
              <a:ext uri="{FF2B5EF4-FFF2-40B4-BE49-F238E27FC236}">
                <a16:creationId xmlns:a16="http://schemas.microsoft.com/office/drawing/2014/main" id="{AE60D30C-0B52-8822-E319-F50991D8E0C8}"/>
              </a:ext>
            </a:extLst>
          </p:cNvPr>
          <p:cNvSpPr txBox="1"/>
          <p:nvPr/>
        </p:nvSpPr>
        <p:spPr>
          <a:xfrm>
            <a:off x="11011563" y="3525393"/>
            <a:ext cx="777259" cy="201978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algn="l"/>
            <a:r>
              <a:rPr lang="th-TH" sz="12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บริสเบน</a:t>
            </a:r>
            <a:endParaRPr lang="en-AU" sz="12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0" name="object 11">
            <a:extLst>
              <a:ext uri="{FF2B5EF4-FFF2-40B4-BE49-F238E27FC236}">
                <a16:creationId xmlns:a16="http://schemas.microsoft.com/office/drawing/2014/main" id="{C92C6C7A-46AF-3A35-5134-8263300706C1}"/>
              </a:ext>
            </a:extLst>
          </p:cNvPr>
          <p:cNvSpPr txBox="1"/>
          <p:nvPr/>
        </p:nvSpPr>
        <p:spPr>
          <a:xfrm>
            <a:off x="8736476" y="5590008"/>
            <a:ext cx="876443" cy="201978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algn="l"/>
            <a:r>
              <a:rPr lang="th-TH" sz="12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เมลเบิร์น</a:t>
            </a:r>
            <a:endParaRPr lang="en-AU" sz="12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1" name="object 11">
            <a:extLst>
              <a:ext uri="{FF2B5EF4-FFF2-40B4-BE49-F238E27FC236}">
                <a16:creationId xmlns:a16="http://schemas.microsoft.com/office/drawing/2014/main" id="{BB469845-8A3C-6E6A-0A92-8E2BF02CE68D}"/>
              </a:ext>
            </a:extLst>
          </p:cNvPr>
          <p:cNvSpPr txBox="1"/>
          <p:nvPr/>
        </p:nvSpPr>
        <p:spPr>
          <a:xfrm>
            <a:off x="7563909" y="4850849"/>
            <a:ext cx="767729" cy="201978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algn="l"/>
            <a:r>
              <a:rPr lang="th-TH" sz="12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แอด</a:t>
            </a:r>
            <a:r>
              <a:rPr lang="th-TH" sz="12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ิเลด</a:t>
            </a:r>
            <a:endParaRPr lang="en-AU" sz="12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2" name="object 11">
            <a:extLst>
              <a:ext uri="{FF2B5EF4-FFF2-40B4-BE49-F238E27FC236}">
                <a16:creationId xmlns:a16="http://schemas.microsoft.com/office/drawing/2014/main" id="{1FDED5B8-DEA2-37D5-A9B4-F15E28620072}"/>
              </a:ext>
            </a:extLst>
          </p:cNvPr>
          <p:cNvSpPr txBox="1"/>
          <p:nvPr/>
        </p:nvSpPr>
        <p:spPr>
          <a:xfrm>
            <a:off x="9845670" y="6393444"/>
            <a:ext cx="559943" cy="201978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algn="l"/>
            <a:r>
              <a:rPr lang="th-TH" sz="12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โฮบาร์</a:t>
            </a:r>
            <a:r>
              <a:rPr lang="th-TH" sz="12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ท</a:t>
            </a:r>
            <a:endParaRPr lang="en-AU" sz="12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3" name="object 11">
            <a:extLst>
              <a:ext uri="{FF2B5EF4-FFF2-40B4-BE49-F238E27FC236}">
                <a16:creationId xmlns:a16="http://schemas.microsoft.com/office/drawing/2014/main" id="{A3383F36-4B79-BAEB-E119-76B1E98E1DC4}"/>
              </a:ext>
            </a:extLst>
          </p:cNvPr>
          <p:cNvSpPr txBox="1"/>
          <p:nvPr/>
        </p:nvSpPr>
        <p:spPr>
          <a:xfrm>
            <a:off x="10528386" y="4711478"/>
            <a:ext cx="692260" cy="201978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algn="l"/>
            <a:r>
              <a:rPr lang="th-TH" sz="12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ซิดนี่</a:t>
            </a:r>
            <a:r>
              <a:rPr lang="th-TH" sz="12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ย์</a:t>
            </a:r>
            <a:endParaRPr lang="en-AU" sz="12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5" name="object 11">
            <a:extLst>
              <a:ext uri="{FF2B5EF4-FFF2-40B4-BE49-F238E27FC236}">
                <a16:creationId xmlns:a16="http://schemas.microsoft.com/office/drawing/2014/main" id="{57C4C26D-9F5D-1943-167D-121A7E227341}"/>
              </a:ext>
            </a:extLst>
          </p:cNvPr>
          <p:cNvSpPr txBox="1"/>
          <p:nvPr/>
        </p:nvSpPr>
        <p:spPr>
          <a:xfrm>
            <a:off x="6423724" y="485167"/>
            <a:ext cx="596154" cy="201978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algn="r"/>
            <a:r>
              <a:rPr lang="th-TH" sz="12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ดาร์วิน</a:t>
            </a:r>
            <a:endParaRPr lang="en-AU" sz="12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6" name="object 11">
            <a:extLst>
              <a:ext uri="{FF2B5EF4-FFF2-40B4-BE49-F238E27FC236}">
                <a16:creationId xmlns:a16="http://schemas.microsoft.com/office/drawing/2014/main" id="{10825B0B-3AF3-87E9-3EF4-6CD623B04EF6}"/>
              </a:ext>
            </a:extLst>
          </p:cNvPr>
          <p:cNvSpPr txBox="1"/>
          <p:nvPr/>
        </p:nvSpPr>
        <p:spPr>
          <a:xfrm>
            <a:off x="4187293" y="4375789"/>
            <a:ext cx="514708" cy="201978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algn="r"/>
            <a:r>
              <a:rPr lang="th-TH" sz="12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เพ</a:t>
            </a:r>
            <a:r>
              <a:rPr lang="th-TH" sz="12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ิร์ธ</a:t>
            </a:r>
            <a:endParaRPr lang="en-AU" sz="12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905ECE5A-058A-294B-6893-F397C84752B4}"/>
              </a:ext>
            </a:extLst>
          </p:cNvPr>
          <p:cNvGrpSpPr/>
          <p:nvPr/>
        </p:nvGrpSpPr>
        <p:grpSpPr>
          <a:xfrm>
            <a:off x="509998" y="537050"/>
            <a:ext cx="196278" cy="4184591"/>
            <a:chOff x="2215292" y="615480"/>
            <a:chExt cx="180664" cy="3851692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556ED453-EEC3-DE49-F44D-032BC84FD246}"/>
                </a:ext>
              </a:extLst>
            </p:cNvPr>
            <p:cNvSpPr/>
            <p:nvPr/>
          </p:nvSpPr>
          <p:spPr>
            <a:xfrm>
              <a:off x="2215292" y="615480"/>
              <a:ext cx="180664" cy="180664"/>
            </a:xfrm>
            <a:prstGeom prst="ellipse">
              <a:avLst/>
            </a:prstGeom>
            <a:solidFill>
              <a:srgbClr val="F0000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Cordia New" panose="020B0304020202020204" pitchFamily="34" charset="-34"/>
                <a:cs typeface="Cordia New" panose="020B0304020202020204" pitchFamily="34" charset="-34"/>
              </a:endParaRPr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1FD12A1B-B15A-5543-8ABB-3E02EC3D7B66}"/>
                </a:ext>
              </a:extLst>
            </p:cNvPr>
            <p:cNvSpPr/>
            <p:nvPr/>
          </p:nvSpPr>
          <p:spPr>
            <a:xfrm>
              <a:off x="2215292" y="860215"/>
              <a:ext cx="180664" cy="180664"/>
            </a:xfrm>
            <a:prstGeom prst="ellipse">
              <a:avLst/>
            </a:prstGeom>
            <a:solidFill>
              <a:srgbClr val="DA4A3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Cordia New" panose="020B0304020202020204" pitchFamily="34" charset="-34"/>
                <a:cs typeface="Cordia New" panose="020B0304020202020204" pitchFamily="34" charset="-34"/>
              </a:endParaRPr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534FB051-C079-3DFA-32FD-D4E1285C25C4}"/>
                </a:ext>
              </a:extLst>
            </p:cNvPr>
            <p:cNvSpPr/>
            <p:nvPr/>
          </p:nvSpPr>
          <p:spPr>
            <a:xfrm>
              <a:off x="2215292" y="1104951"/>
              <a:ext cx="180664" cy="180664"/>
            </a:xfrm>
            <a:prstGeom prst="ellipse">
              <a:avLst/>
            </a:prstGeom>
            <a:solidFill>
              <a:srgbClr val="DA875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Cordia New" panose="020B0304020202020204" pitchFamily="34" charset="-34"/>
                <a:cs typeface="Cordia New" panose="020B0304020202020204" pitchFamily="34" charset="-34"/>
              </a:endParaRPr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A3358941-33A8-0B63-C8F7-048B236F2C7C}"/>
                </a:ext>
              </a:extLst>
            </p:cNvPr>
            <p:cNvSpPr/>
            <p:nvPr/>
          </p:nvSpPr>
          <p:spPr>
            <a:xfrm>
              <a:off x="2215292" y="1349686"/>
              <a:ext cx="180664" cy="180664"/>
            </a:xfrm>
            <a:prstGeom prst="ellipse">
              <a:avLst/>
            </a:prstGeom>
            <a:solidFill>
              <a:srgbClr val="CFA14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Cordia New" panose="020B0304020202020204" pitchFamily="34" charset="-34"/>
                <a:cs typeface="Cordia New" panose="020B0304020202020204" pitchFamily="34" charset="-34"/>
              </a:endParaRPr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FC47C233-3A26-75D0-A14F-A15C33169DB3}"/>
                </a:ext>
              </a:extLst>
            </p:cNvPr>
            <p:cNvSpPr/>
            <p:nvPr/>
          </p:nvSpPr>
          <p:spPr>
            <a:xfrm>
              <a:off x="2215292" y="1594422"/>
              <a:ext cx="180664" cy="180664"/>
            </a:xfrm>
            <a:prstGeom prst="ellipse">
              <a:avLst/>
            </a:prstGeom>
            <a:solidFill>
              <a:srgbClr val="F3C9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Cordia New" panose="020B0304020202020204" pitchFamily="34" charset="-34"/>
                <a:cs typeface="Cordia New" panose="020B0304020202020204" pitchFamily="34" charset="-34"/>
              </a:endParaRPr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836E4649-668C-5CBB-6090-86DE6F423C5F}"/>
                </a:ext>
              </a:extLst>
            </p:cNvPr>
            <p:cNvSpPr/>
            <p:nvPr/>
          </p:nvSpPr>
          <p:spPr>
            <a:xfrm>
              <a:off x="2215292" y="1839157"/>
              <a:ext cx="180664" cy="180664"/>
            </a:xfrm>
            <a:prstGeom prst="ellipse">
              <a:avLst/>
            </a:prstGeom>
            <a:solidFill>
              <a:srgbClr val="FFD06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Cordia New" panose="020B0304020202020204" pitchFamily="34" charset="-34"/>
                <a:cs typeface="Cordia New" panose="020B0304020202020204" pitchFamily="34" charset="-34"/>
              </a:endParaRPr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A4D9B28B-0533-721B-4C6C-EF2ED642864C}"/>
                </a:ext>
              </a:extLst>
            </p:cNvPr>
            <p:cNvSpPr/>
            <p:nvPr/>
          </p:nvSpPr>
          <p:spPr>
            <a:xfrm>
              <a:off x="2215292" y="2083893"/>
              <a:ext cx="180664" cy="180664"/>
            </a:xfrm>
            <a:prstGeom prst="ellipse">
              <a:avLst/>
            </a:prstGeom>
            <a:solidFill>
              <a:srgbClr val="FBE8A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Cordia New" panose="020B0304020202020204" pitchFamily="34" charset="-34"/>
                <a:cs typeface="Cordia New" panose="020B0304020202020204" pitchFamily="34" charset="-34"/>
              </a:endParaRPr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C9BA8C2D-930C-A23C-63FE-964A14495CE5}"/>
                </a:ext>
              </a:extLst>
            </p:cNvPr>
            <p:cNvSpPr/>
            <p:nvPr/>
          </p:nvSpPr>
          <p:spPr>
            <a:xfrm>
              <a:off x="2215292" y="2328628"/>
              <a:ext cx="180664" cy="180664"/>
            </a:xfrm>
            <a:prstGeom prst="ellipse">
              <a:avLst/>
            </a:prstGeom>
            <a:solidFill>
              <a:srgbClr val="E5F1C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Cordia New" panose="020B0304020202020204" pitchFamily="34" charset="-34"/>
                <a:cs typeface="Cordia New" panose="020B0304020202020204" pitchFamily="34" charset="-34"/>
              </a:endParaRPr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88F702A2-AC74-0740-0159-77C0E9CBEF43}"/>
                </a:ext>
              </a:extLst>
            </p:cNvPr>
            <p:cNvSpPr/>
            <p:nvPr/>
          </p:nvSpPr>
          <p:spPr>
            <a:xfrm>
              <a:off x="2215292" y="2573364"/>
              <a:ext cx="180664" cy="180664"/>
            </a:xfrm>
            <a:prstGeom prst="ellipse">
              <a:avLst/>
            </a:prstGeom>
            <a:solidFill>
              <a:srgbClr val="CDE08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Cordia New" panose="020B0304020202020204" pitchFamily="34" charset="-34"/>
                <a:cs typeface="Cordia New" panose="020B0304020202020204" pitchFamily="34" charset="-34"/>
              </a:endParaRPr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C606E4B9-BFA8-E61E-5CB2-DC3B7676B0DB}"/>
                </a:ext>
              </a:extLst>
            </p:cNvPr>
            <p:cNvSpPr/>
            <p:nvPr/>
          </p:nvSpPr>
          <p:spPr>
            <a:xfrm>
              <a:off x="2215292" y="2818099"/>
              <a:ext cx="180664" cy="180664"/>
            </a:xfrm>
            <a:prstGeom prst="ellipse">
              <a:avLst/>
            </a:prstGeom>
            <a:solidFill>
              <a:srgbClr val="ABDCC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Cordia New" panose="020B0304020202020204" pitchFamily="34" charset="-34"/>
                <a:cs typeface="Cordia New" panose="020B0304020202020204" pitchFamily="34" charset="-34"/>
              </a:endParaRPr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62A8E925-66CF-DC06-BE15-4EA8E06ADBE6}"/>
                </a:ext>
              </a:extLst>
            </p:cNvPr>
            <p:cNvSpPr/>
            <p:nvPr/>
          </p:nvSpPr>
          <p:spPr>
            <a:xfrm>
              <a:off x="2215292" y="3062834"/>
              <a:ext cx="180664" cy="180664"/>
            </a:xfrm>
            <a:prstGeom prst="ellipse">
              <a:avLst/>
            </a:prstGeom>
            <a:solidFill>
              <a:srgbClr val="5BC5B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Cordia New" panose="020B0304020202020204" pitchFamily="34" charset="-34"/>
                <a:cs typeface="Cordia New" panose="020B0304020202020204" pitchFamily="34" charset="-34"/>
              </a:endParaRPr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9CF95113-BF3D-0DE3-BBD2-50C263FF374C}"/>
                </a:ext>
              </a:extLst>
            </p:cNvPr>
            <p:cNvSpPr/>
            <p:nvPr/>
          </p:nvSpPr>
          <p:spPr>
            <a:xfrm>
              <a:off x="2215292" y="3307570"/>
              <a:ext cx="180664" cy="180664"/>
            </a:xfrm>
            <a:prstGeom prst="ellipse">
              <a:avLst/>
            </a:prstGeom>
            <a:solidFill>
              <a:srgbClr val="419E8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Cordia New" panose="020B0304020202020204" pitchFamily="34" charset="-34"/>
                <a:cs typeface="Cordia New" panose="020B0304020202020204" pitchFamily="34" charset="-34"/>
              </a:endParaRPr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A0176873-B170-E005-1828-5CEB71AADA44}"/>
                </a:ext>
              </a:extLst>
            </p:cNvPr>
            <p:cNvSpPr/>
            <p:nvPr/>
          </p:nvSpPr>
          <p:spPr>
            <a:xfrm>
              <a:off x="2215292" y="3552305"/>
              <a:ext cx="180664" cy="180664"/>
            </a:xfrm>
            <a:prstGeom prst="ellipse">
              <a:avLst/>
            </a:prstGeom>
            <a:solidFill>
              <a:srgbClr val="3F818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Cordia New" panose="020B0304020202020204" pitchFamily="34" charset="-34"/>
                <a:cs typeface="Cordia New" panose="020B0304020202020204" pitchFamily="34" charset="-34"/>
              </a:endParaRPr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3B6BC99C-68BC-A674-DBFD-E9C56CB484FD}"/>
                </a:ext>
              </a:extLst>
            </p:cNvPr>
            <p:cNvSpPr/>
            <p:nvPr/>
          </p:nvSpPr>
          <p:spPr>
            <a:xfrm>
              <a:off x="2215292" y="3797041"/>
              <a:ext cx="180664" cy="180664"/>
            </a:xfrm>
            <a:prstGeom prst="ellipse">
              <a:avLst/>
            </a:prstGeom>
            <a:solidFill>
              <a:srgbClr val="378FD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Cordia New" panose="020B0304020202020204" pitchFamily="34" charset="-34"/>
                <a:cs typeface="Cordia New" panose="020B0304020202020204" pitchFamily="34" charset="-34"/>
              </a:endParaRPr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1BCE0F62-9322-77A8-80B1-F0FDEADFBBB1}"/>
                </a:ext>
              </a:extLst>
            </p:cNvPr>
            <p:cNvSpPr/>
            <p:nvPr/>
          </p:nvSpPr>
          <p:spPr>
            <a:xfrm>
              <a:off x="2215292" y="4041776"/>
              <a:ext cx="180664" cy="180664"/>
            </a:xfrm>
            <a:prstGeom prst="ellipse">
              <a:avLst/>
            </a:prstGeom>
            <a:solidFill>
              <a:srgbClr val="4680C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Cordia New" panose="020B0304020202020204" pitchFamily="34" charset="-34"/>
                <a:cs typeface="Cordia New" panose="020B0304020202020204" pitchFamily="34" charset="-34"/>
              </a:endParaRPr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E111921E-5708-7426-1A90-DCFBA1FD7740}"/>
                </a:ext>
              </a:extLst>
            </p:cNvPr>
            <p:cNvSpPr/>
            <p:nvPr/>
          </p:nvSpPr>
          <p:spPr>
            <a:xfrm>
              <a:off x="2215292" y="4286508"/>
              <a:ext cx="180664" cy="180664"/>
            </a:xfrm>
            <a:prstGeom prst="ellipse">
              <a:avLst/>
            </a:prstGeom>
            <a:solidFill>
              <a:srgbClr val="2F548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Cordia New" panose="020B0304020202020204" pitchFamily="34" charset="-34"/>
                <a:cs typeface="Cordia New" panose="020B0304020202020204" pitchFamily="34" charset="-34"/>
              </a:endParaRPr>
            </a:p>
          </p:txBody>
        </p:sp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id="{ACCE05CA-7A7E-7A42-84EE-CA20B8258C76}"/>
              </a:ext>
            </a:extLst>
          </p:cNvPr>
          <p:cNvSpPr txBox="1"/>
          <p:nvPr/>
        </p:nvSpPr>
        <p:spPr>
          <a:xfrm>
            <a:off x="706276" y="149775"/>
            <a:ext cx="142688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h-TH" b="1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อุณหภูมิ</a:t>
            </a:r>
            <a:endParaRPr lang="en-AU" b="1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7" name="object 20">
            <a:extLst>
              <a:ext uri="{FF2B5EF4-FFF2-40B4-BE49-F238E27FC236}">
                <a16:creationId xmlns:a16="http://schemas.microsoft.com/office/drawing/2014/main" id="{981A22D5-A05D-2AC8-1D9B-2EEA20B620D3}"/>
              </a:ext>
            </a:extLst>
          </p:cNvPr>
          <p:cNvSpPr txBox="1"/>
          <p:nvPr/>
        </p:nvSpPr>
        <p:spPr>
          <a:xfrm>
            <a:off x="9078199" y="6179331"/>
            <a:ext cx="699693" cy="1865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th-TH" sz="1100" b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แทส</a:t>
            </a:r>
            <a:r>
              <a:rPr kumimoji="0" lang="th-TH" sz="1100" b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มา</a:t>
            </a:r>
            <a:r>
              <a:rPr kumimoji="0" lang="th-TH" sz="1100" b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เนีย</a:t>
            </a:r>
            <a:endParaRPr kumimoji="0" lang="en-AU" sz="1100" b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37" name="object 11">
            <a:extLst>
              <a:ext uri="{FF2B5EF4-FFF2-40B4-BE49-F238E27FC236}">
                <a16:creationId xmlns:a16="http://schemas.microsoft.com/office/drawing/2014/main" id="{C098E297-A4C4-F041-F1AE-E507E40FBBDB}"/>
              </a:ext>
            </a:extLst>
          </p:cNvPr>
          <p:cNvSpPr txBox="1"/>
          <p:nvPr/>
        </p:nvSpPr>
        <p:spPr>
          <a:xfrm rot="16200000">
            <a:off x="11253664" y="5860114"/>
            <a:ext cx="1461611" cy="140423"/>
          </a:xfrm>
          <a:prstGeom prst="rect">
            <a:avLst/>
          </a:prstGeom>
        </p:spPr>
        <p:txBody>
          <a:bodyPr vert="horz" wrap="none" lIns="0" tIns="17145" rIns="0" bIns="0" rtlCol="0">
            <a:no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algn="l"/>
            <a:r>
              <a:rPr lang="th-TH" sz="800" b="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ที่มา: กรมอุตุนิยมวิทยา</a:t>
            </a:r>
            <a:endParaRPr sz="800" b="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617909537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Picture 62">
            <a:extLst>
              <a:ext uri="{FF2B5EF4-FFF2-40B4-BE49-F238E27FC236}">
                <a16:creationId xmlns:a16="http://schemas.microsoft.com/office/drawing/2014/main" id="{21389B3B-DAA1-64D0-D6E1-9D5B9A7DC14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69263" y="-596567"/>
            <a:ext cx="10136449" cy="8298101"/>
          </a:xfrm>
          <a:prstGeom prst="rect">
            <a:avLst/>
          </a:prstGeom>
        </p:spPr>
      </p:pic>
      <p:sp>
        <p:nvSpPr>
          <p:cNvPr id="10" name="object 4">
            <a:extLst>
              <a:ext uri="{FF2B5EF4-FFF2-40B4-BE49-F238E27FC236}">
                <a16:creationId xmlns:a16="http://schemas.microsoft.com/office/drawing/2014/main" id="{ED63674C-6EF1-4DC7-049E-94C85D6D3B13}"/>
              </a:ext>
            </a:extLst>
          </p:cNvPr>
          <p:cNvSpPr txBox="1"/>
          <p:nvPr/>
        </p:nvSpPr>
        <p:spPr>
          <a:xfrm>
            <a:off x="407988" y="5000814"/>
            <a:ext cx="5229063" cy="1052785"/>
          </a:xfrm>
          <a:prstGeom prst="rect">
            <a:avLst/>
          </a:prstGeom>
        </p:spPr>
        <p:txBody>
          <a:bodyPr vert="horz" wrap="square" lIns="0" tIns="11521" rIns="0" bIns="0" rtlCol="0">
            <a:noAutofit/>
          </a:bodyPr>
          <a:lstStyle/>
          <a:p>
            <a:pPr defTabSz="829587">
              <a:lnSpc>
                <a:spcPct val="83000"/>
              </a:lnSpc>
              <a:tabLst>
                <a:tab pos="1156236" algn="l"/>
              </a:tabLst>
              <a:defRPr/>
            </a:pPr>
            <a:r>
              <a:rPr lang="th-TH" sz="6000" b="1" dirty="0">
                <a:solidFill>
                  <a:schemeClr val="accent2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ปริมาณฝนต่อปี</a:t>
            </a:r>
            <a:endParaRPr lang="en-AU" sz="6000" b="1" dirty="0">
              <a:solidFill>
                <a:schemeClr val="accent2"/>
              </a:solid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2" name="object 4">
            <a:extLst>
              <a:ext uri="{FF2B5EF4-FFF2-40B4-BE49-F238E27FC236}">
                <a16:creationId xmlns:a16="http://schemas.microsoft.com/office/drawing/2014/main" id="{1374F64B-836D-4AED-920A-CFA013B1A962}"/>
              </a:ext>
            </a:extLst>
          </p:cNvPr>
          <p:cNvSpPr txBox="1"/>
          <p:nvPr/>
        </p:nvSpPr>
        <p:spPr>
          <a:xfrm>
            <a:off x="407988" y="5758755"/>
            <a:ext cx="6041863" cy="1052785"/>
          </a:xfrm>
          <a:prstGeom prst="rect">
            <a:avLst/>
          </a:prstGeom>
        </p:spPr>
        <p:txBody>
          <a:bodyPr vert="horz" wrap="square" lIns="0" tIns="11521" rIns="0" bIns="0" rtlCol="0">
            <a:noAutofit/>
          </a:bodyPr>
          <a:lstStyle/>
          <a:p>
            <a:pPr defTabSz="829587">
              <a:lnSpc>
                <a:spcPct val="83000"/>
              </a:lnSpc>
              <a:tabLst>
                <a:tab pos="1156236" algn="l"/>
              </a:tabLst>
              <a:defRPr/>
            </a:pPr>
            <a:r>
              <a:rPr lang="th-TH" sz="3200" b="1" dirty="0">
                <a:solidFill>
                  <a:schemeClr val="accent2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ค่าเฉลี่ยในช่วงเวลา 30 ปี (1976 – 2005)</a:t>
            </a:r>
            <a:endParaRPr lang="en-AU" sz="3200" b="1" dirty="0">
              <a:solidFill>
                <a:schemeClr val="accent2"/>
              </a:solid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23" name="object 20">
            <a:extLst>
              <a:ext uri="{FF2B5EF4-FFF2-40B4-BE49-F238E27FC236}">
                <a16:creationId xmlns:a16="http://schemas.microsoft.com/office/drawing/2014/main" id="{1AF6A217-F0A1-BC47-D99B-5B92D186B16D}"/>
              </a:ext>
            </a:extLst>
          </p:cNvPr>
          <p:cNvSpPr txBox="1"/>
          <p:nvPr/>
        </p:nvSpPr>
        <p:spPr>
          <a:xfrm>
            <a:off x="7918692" y="6412764"/>
            <a:ext cx="699693" cy="16960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AU" sz="95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rdia New" panose="020B0304020202020204" pitchFamily="34" charset="-34"/>
                <a:cs typeface="Cordia New" panose="020B0304020202020204" pitchFamily="34" charset="-34"/>
              </a:rPr>
              <a:t>TASMANIA</a:t>
            </a:r>
          </a:p>
        </p:txBody>
      </p:sp>
      <p:sp>
        <p:nvSpPr>
          <p:cNvPr id="34" name="object 11">
            <a:extLst>
              <a:ext uri="{FF2B5EF4-FFF2-40B4-BE49-F238E27FC236}">
                <a16:creationId xmlns:a16="http://schemas.microsoft.com/office/drawing/2014/main" id="{57AB0089-0C95-3003-8B6D-A945BD491DA6}"/>
              </a:ext>
            </a:extLst>
          </p:cNvPr>
          <p:cNvSpPr txBox="1"/>
          <p:nvPr/>
        </p:nvSpPr>
        <p:spPr>
          <a:xfrm rot="16200000">
            <a:off x="11253664" y="5860114"/>
            <a:ext cx="1461611" cy="140423"/>
          </a:xfrm>
          <a:prstGeom prst="rect">
            <a:avLst/>
          </a:prstGeom>
        </p:spPr>
        <p:txBody>
          <a:bodyPr vert="horz" wrap="none" lIns="0" tIns="17145" rIns="0" bIns="0" rtlCol="0">
            <a:no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algn="l"/>
            <a:r>
              <a:rPr lang="th-TH" sz="800" b="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ที่มา: กรมอุตุนิยมวิทยา</a:t>
            </a:r>
            <a:endParaRPr sz="800" b="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ACCE05CA-7A7E-7A42-84EE-CA20B8258C76}"/>
              </a:ext>
            </a:extLst>
          </p:cNvPr>
          <p:cNvSpPr txBox="1"/>
          <p:nvPr/>
        </p:nvSpPr>
        <p:spPr>
          <a:xfrm>
            <a:off x="625801" y="508682"/>
            <a:ext cx="6096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h-TH" sz="1600" b="1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ปริมาณฝน มิลลิเมตร / นิ้ว</a:t>
            </a:r>
            <a:endParaRPr lang="en-AU" sz="1600" b="1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grpSp>
        <p:nvGrpSpPr>
          <p:cNvPr id="80" name="Group 79">
            <a:extLst>
              <a:ext uri="{FF2B5EF4-FFF2-40B4-BE49-F238E27FC236}">
                <a16:creationId xmlns:a16="http://schemas.microsoft.com/office/drawing/2014/main" id="{1B9350A9-735D-3674-C4E0-39F10FF0264F}"/>
              </a:ext>
            </a:extLst>
          </p:cNvPr>
          <p:cNvGrpSpPr/>
          <p:nvPr/>
        </p:nvGrpSpPr>
        <p:grpSpPr>
          <a:xfrm>
            <a:off x="642159" y="900333"/>
            <a:ext cx="1555120" cy="3438260"/>
            <a:chOff x="474103" y="1037367"/>
            <a:chExt cx="1555120" cy="343826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A3358941-33A8-0B63-C8F7-048B236F2C7C}"/>
                </a:ext>
              </a:extLst>
            </p:cNvPr>
            <p:cNvSpPr/>
            <p:nvPr/>
          </p:nvSpPr>
          <p:spPr>
            <a:xfrm rot="10800000">
              <a:off x="474103" y="4259475"/>
              <a:ext cx="196278" cy="196279"/>
            </a:xfrm>
            <a:prstGeom prst="ellipse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Cordia New" panose="020B0304020202020204" pitchFamily="34" charset="-34"/>
                <a:cs typeface="Cordia New" panose="020B0304020202020204" pitchFamily="34" charset="-34"/>
              </a:endParaRPr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FC47C233-3A26-75D0-A14F-A15C33169DB3}"/>
                </a:ext>
              </a:extLst>
            </p:cNvPr>
            <p:cNvSpPr/>
            <p:nvPr/>
          </p:nvSpPr>
          <p:spPr>
            <a:xfrm rot="10800000">
              <a:off x="474103" y="3993587"/>
              <a:ext cx="196278" cy="196279"/>
            </a:xfrm>
            <a:prstGeom prst="ellipse">
              <a:avLst/>
            </a:prstGeom>
            <a:solidFill>
              <a:srgbClr val="FCEFC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Cordia New" panose="020B0304020202020204" pitchFamily="34" charset="-34"/>
                <a:cs typeface="Cordia New" panose="020B0304020202020204" pitchFamily="34" charset="-34"/>
              </a:endParaRPr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836E4649-668C-5CBB-6090-86DE6F423C5F}"/>
                </a:ext>
              </a:extLst>
            </p:cNvPr>
            <p:cNvSpPr/>
            <p:nvPr/>
          </p:nvSpPr>
          <p:spPr>
            <a:xfrm rot="10800000">
              <a:off x="474103" y="3727699"/>
              <a:ext cx="196278" cy="196279"/>
            </a:xfrm>
            <a:prstGeom prst="ellipse">
              <a:avLst/>
            </a:prstGeom>
            <a:solidFill>
              <a:srgbClr val="FFDD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Cordia New" panose="020B0304020202020204" pitchFamily="34" charset="-34"/>
                <a:cs typeface="Cordia New" panose="020B0304020202020204" pitchFamily="34" charset="-34"/>
              </a:endParaRPr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A4D9B28B-0533-721B-4C6C-EF2ED642864C}"/>
                </a:ext>
              </a:extLst>
            </p:cNvPr>
            <p:cNvSpPr/>
            <p:nvPr/>
          </p:nvSpPr>
          <p:spPr>
            <a:xfrm rot="10800000">
              <a:off x="474103" y="3461811"/>
              <a:ext cx="196278" cy="196279"/>
            </a:xfrm>
            <a:prstGeom prst="ellipse">
              <a:avLst/>
            </a:prstGeom>
            <a:solidFill>
              <a:srgbClr val="FFCF6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Cordia New" panose="020B0304020202020204" pitchFamily="34" charset="-34"/>
                <a:cs typeface="Cordia New" panose="020B0304020202020204" pitchFamily="34" charset="-34"/>
              </a:endParaRPr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C9BA8C2D-930C-A23C-63FE-964A14495CE5}"/>
                </a:ext>
              </a:extLst>
            </p:cNvPr>
            <p:cNvSpPr/>
            <p:nvPr/>
          </p:nvSpPr>
          <p:spPr>
            <a:xfrm rot="10800000">
              <a:off x="474103" y="3195924"/>
              <a:ext cx="196278" cy="196279"/>
            </a:xfrm>
            <a:prstGeom prst="ellipse">
              <a:avLst/>
            </a:prstGeom>
            <a:solidFill>
              <a:srgbClr val="F3C94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Cordia New" panose="020B0304020202020204" pitchFamily="34" charset="-34"/>
                <a:cs typeface="Cordia New" panose="020B0304020202020204" pitchFamily="34" charset="-34"/>
              </a:endParaRPr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88F702A2-AC74-0740-0159-77C0E9CBEF43}"/>
                </a:ext>
              </a:extLst>
            </p:cNvPr>
            <p:cNvSpPr/>
            <p:nvPr/>
          </p:nvSpPr>
          <p:spPr>
            <a:xfrm rot="10800000">
              <a:off x="474103" y="2930035"/>
              <a:ext cx="196278" cy="196279"/>
            </a:xfrm>
            <a:prstGeom prst="ellipse">
              <a:avLst/>
            </a:prstGeom>
            <a:solidFill>
              <a:srgbClr val="CDE08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Cordia New" panose="020B0304020202020204" pitchFamily="34" charset="-34"/>
                <a:cs typeface="Cordia New" panose="020B0304020202020204" pitchFamily="34" charset="-34"/>
              </a:endParaRPr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C606E4B9-BFA8-E61E-5CB2-DC3B7676B0DB}"/>
                </a:ext>
              </a:extLst>
            </p:cNvPr>
            <p:cNvSpPr/>
            <p:nvPr/>
          </p:nvSpPr>
          <p:spPr>
            <a:xfrm rot="10800000">
              <a:off x="474103" y="2664148"/>
              <a:ext cx="196278" cy="196279"/>
            </a:xfrm>
            <a:prstGeom prst="ellipse">
              <a:avLst/>
            </a:prstGeom>
            <a:solidFill>
              <a:srgbClr val="A3BF7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Cordia New" panose="020B0304020202020204" pitchFamily="34" charset="-34"/>
                <a:cs typeface="Cordia New" panose="020B0304020202020204" pitchFamily="34" charset="-34"/>
              </a:endParaRPr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62A8E925-66CF-DC06-BE15-4EA8E06ADBE6}"/>
                </a:ext>
              </a:extLst>
            </p:cNvPr>
            <p:cNvSpPr/>
            <p:nvPr/>
          </p:nvSpPr>
          <p:spPr>
            <a:xfrm rot="10800000">
              <a:off x="474103" y="2398261"/>
              <a:ext cx="196278" cy="196279"/>
            </a:xfrm>
            <a:prstGeom prst="ellipse">
              <a:avLst/>
            </a:prstGeom>
            <a:solidFill>
              <a:srgbClr val="5BC5B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Cordia New" panose="020B0304020202020204" pitchFamily="34" charset="-34"/>
                <a:cs typeface="Cordia New" panose="020B0304020202020204" pitchFamily="34" charset="-34"/>
              </a:endParaRPr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9CF95113-BF3D-0DE3-BBD2-50C263FF374C}"/>
                </a:ext>
              </a:extLst>
            </p:cNvPr>
            <p:cNvSpPr/>
            <p:nvPr/>
          </p:nvSpPr>
          <p:spPr>
            <a:xfrm rot="10800000">
              <a:off x="474103" y="2132373"/>
              <a:ext cx="196278" cy="196279"/>
            </a:xfrm>
            <a:prstGeom prst="ellipse">
              <a:avLst/>
            </a:prstGeom>
            <a:solidFill>
              <a:srgbClr val="419E8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Cordia New" panose="020B0304020202020204" pitchFamily="34" charset="-34"/>
                <a:cs typeface="Cordia New" panose="020B0304020202020204" pitchFamily="34" charset="-34"/>
              </a:endParaRPr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A0176873-B170-E005-1828-5CEB71AADA44}"/>
                </a:ext>
              </a:extLst>
            </p:cNvPr>
            <p:cNvSpPr/>
            <p:nvPr/>
          </p:nvSpPr>
          <p:spPr>
            <a:xfrm rot="10800000">
              <a:off x="474103" y="1866485"/>
              <a:ext cx="196278" cy="196279"/>
            </a:xfrm>
            <a:prstGeom prst="ellipse">
              <a:avLst/>
            </a:prstGeom>
            <a:solidFill>
              <a:srgbClr val="3F818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Cordia New" panose="020B0304020202020204" pitchFamily="34" charset="-34"/>
                <a:cs typeface="Cordia New" panose="020B0304020202020204" pitchFamily="34" charset="-34"/>
              </a:endParaRPr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3B6BC99C-68BC-A674-DBFD-E9C56CB484FD}"/>
                </a:ext>
              </a:extLst>
            </p:cNvPr>
            <p:cNvSpPr/>
            <p:nvPr/>
          </p:nvSpPr>
          <p:spPr>
            <a:xfrm rot="10800000">
              <a:off x="474103" y="1600597"/>
              <a:ext cx="196278" cy="196279"/>
            </a:xfrm>
            <a:prstGeom prst="ellipse">
              <a:avLst/>
            </a:prstGeom>
            <a:solidFill>
              <a:srgbClr val="378FD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Cordia New" panose="020B0304020202020204" pitchFamily="34" charset="-34"/>
                <a:cs typeface="Cordia New" panose="020B0304020202020204" pitchFamily="34" charset="-34"/>
              </a:endParaRPr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1BCE0F62-9322-77A8-80B1-F0FDEADFBBB1}"/>
                </a:ext>
              </a:extLst>
            </p:cNvPr>
            <p:cNvSpPr/>
            <p:nvPr/>
          </p:nvSpPr>
          <p:spPr>
            <a:xfrm rot="10800000">
              <a:off x="474103" y="1334710"/>
              <a:ext cx="196278" cy="196279"/>
            </a:xfrm>
            <a:prstGeom prst="ellipse">
              <a:avLst/>
            </a:prstGeom>
            <a:solidFill>
              <a:srgbClr val="4680C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Cordia New" panose="020B0304020202020204" pitchFamily="34" charset="-34"/>
                <a:cs typeface="Cordia New" panose="020B0304020202020204" pitchFamily="34" charset="-34"/>
              </a:endParaRPr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E111921E-5708-7426-1A90-DCFBA1FD7740}"/>
                </a:ext>
              </a:extLst>
            </p:cNvPr>
            <p:cNvSpPr/>
            <p:nvPr/>
          </p:nvSpPr>
          <p:spPr>
            <a:xfrm rot="10800000">
              <a:off x="474103" y="1068826"/>
              <a:ext cx="196278" cy="196279"/>
            </a:xfrm>
            <a:prstGeom prst="ellipse">
              <a:avLst/>
            </a:prstGeom>
            <a:solidFill>
              <a:srgbClr val="2F548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Cordia New" panose="020B0304020202020204" pitchFamily="34" charset="-34"/>
                <a:cs typeface="Cordia New" panose="020B0304020202020204" pitchFamily="34" charset="-34"/>
              </a:endParaRPr>
            </a:p>
          </p:txBody>
        </p:sp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C21FE6A4-D093-DD9C-21AF-3E2B0ECE0289}"/>
                </a:ext>
              </a:extLst>
            </p:cNvPr>
            <p:cNvGrpSpPr/>
            <p:nvPr/>
          </p:nvGrpSpPr>
          <p:grpSpPr>
            <a:xfrm>
              <a:off x="773392" y="1037367"/>
              <a:ext cx="1255831" cy="3438260"/>
              <a:chOff x="2108246" y="1101678"/>
              <a:chExt cx="1255831" cy="3438260"/>
            </a:xfrm>
          </p:grpSpPr>
          <p:sp>
            <p:nvSpPr>
              <p:cNvPr id="66" name="object 11">
                <a:extLst>
                  <a:ext uri="{FF2B5EF4-FFF2-40B4-BE49-F238E27FC236}">
                    <a16:creationId xmlns:a16="http://schemas.microsoft.com/office/drawing/2014/main" id="{8D43ACDB-2874-9184-76FB-19D535697605}"/>
                  </a:ext>
                </a:extLst>
              </p:cNvPr>
              <p:cNvSpPr txBox="1"/>
              <p:nvPr/>
            </p:nvSpPr>
            <p:spPr>
              <a:xfrm flipH="1">
                <a:off x="2108246" y="1101678"/>
                <a:ext cx="1255831" cy="232756"/>
              </a:xfrm>
              <a:prstGeom prst="rect">
                <a:avLst/>
              </a:prstGeom>
            </p:spPr>
            <p:txBody>
              <a:bodyPr vert="horz" wrap="square" lIns="0" tIns="17145" rIns="0" bIns="0" rtlCol="0">
                <a:spAutoFit/>
              </a:bodyPr>
              <a:lstStyle>
                <a:defPPr>
                  <a:defRPr lang="en-US"/>
                </a:defPPr>
                <a:lvl1pPr algn="ctr">
                  <a:defRPr sz="950" b="1">
                    <a:solidFill>
                      <a:srgbClr val="FFFFFF"/>
                    </a:solidFill>
                    <a:cs typeface="Hellix"/>
                  </a:defRPr>
                </a:lvl1pPr>
              </a:lstStyle>
              <a:p>
                <a:pPr algn="l"/>
                <a:r>
                  <a:rPr lang="en-AU" sz="1400" b="0" dirty="0">
                    <a:solidFill>
                      <a:schemeClr val="tx1"/>
                    </a:solidFill>
                    <a:latin typeface="Cordia New" panose="020B0304020202020204" pitchFamily="34" charset="-34"/>
                    <a:cs typeface="Cordia New" panose="020B0304020202020204" pitchFamily="34" charset="-34"/>
                  </a:rPr>
                  <a:t>3200 / 126</a:t>
                </a:r>
                <a:endParaRPr sz="1400" b="0" dirty="0">
                  <a:solidFill>
                    <a:schemeClr val="tx1"/>
                  </a:solidFill>
                  <a:latin typeface="Cordia New" panose="020B0304020202020204" pitchFamily="34" charset="-34"/>
                  <a:cs typeface="Cordia New" panose="020B0304020202020204" pitchFamily="34" charset="-34"/>
                </a:endParaRPr>
              </a:p>
            </p:txBody>
          </p:sp>
          <p:sp>
            <p:nvSpPr>
              <p:cNvPr id="67" name="object 11">
                <a:extLst>
                  <a:ext uri="{FF2B5EF4-FFF2-40B4-BE49-F238E27FC236}">
                    <a16:creationId xmlns:a16="http://schemas.microsoft.com/office/drawing/2014/main" id="{714419B0-672C-03CC-274C-ADA42178DD4B}"/>
                  </a:ext>
                </a:extLst>
              </p:cNvPr>
              <p:cNvSpPr txBox="1"/>
              <p:nvPr/>
            </p:nvSpPr>
            <p:spPr>
              <a:xfrm flipH="1">
                <a:off x="2108246" y="1368804"/>
                <a:ext cx="1117463" cy="232756"/>
              </a:xfrm>
              <a:prstGeom prst="rect">
                <a:avLst/>
              </a:prstGeom>
            </p:spPr>
            <p:txBody>
              <a:bodyPr vert="horz" wrap="square" lIns="0" tIns="17145" rIns="0" bIns="0" rtlCol="0">
                <a:spAutoFit/>
              </a:bodyPr>
              <a:lstStyle>
                <a:defPPr>
                  <a:defRPr lang="en-US"/>
                </a:defPPr>
                <a:lvl1pPr algn="ctr">
                  <a:defRPr sz="950" b="1">
                    <a:solidFill>
                      <a:srgbClr val="FFFFFF"/>
                    </a:solidFill>
                    <a:cs typeface="Hellix"/>
                  </a:defRPr>
                </a:lvl1pPr>
              </a:lstStyle>
              <a:p>
                <a:pPr algn="l"/>
                <a:r>
                  <a:rPr lang="en-AU" sz="1400" b="0" dirty="0">
                    <a:solidFill>
                      <a:schemeClr val="tx1"/>
                    </a:solidFill>
                    <a:latin typeface="Cordia New" panose="020B0304020202020204" pitchFamily="34" charset="-34"/>
                    <a:cs typeface="Cordia New" panose="020B0304020202020204" pitchFamily="34" charset="-34"/>
                  </a:rPr>
                  <a:t>2400 / 94.5</a:t>
                </a:r>
                <a:endParaRPr sz="1400" b="0" dirty="0">
                  <a:solidFill>
                    <a:schemeClr val="tx1"/>
                  </a:solidFill>
                  <a:latin typeface="Cordia New" panose="020B0304020202020204" pitchFamily="34" charset="-34"/>
                  <a:cs typeface="Cordia New" panose="020B0304020202020204" pitchFamily="34" charset="-34"/>
                </a:endParaRPr>
              </a:p>
            </p:txBody>
          </p:sp>
          <p:sp>
            <p:nvSpPr>
              <p:cNvPr id="68" name="object 11">
                <a:extLst>
                  <a:ext uri="{FF2B5EF4-FFF2-40B4-BE49-F238E27FC236}">
                    <a16:creationId xmlns:a16="http://schemas.microsoft.com/office/drawing/2014/main" id="{B4166A83-4870-7851-B295-14768B25E580}"/>
                  </a:ext>
                </a:extLst>
              </p:cNvPr>
              <p:cNvSpPr txBox="1"/>
              <p:nvPr/>
            </p:nvSpPr>
            <p:spPr>
              <a:xfrm flipH="1">
                <a:off x="2108246" y="1635929"/>
                <a:ext cx="1117461" cy="232756"/>
              </a:xfrm>
              <a:prstGeom prst="rect">
                <a:avLst/>
              </a:prstGeom>
            </p:spPr>
            <p:txBody>
              <a:bodyPr vert="horz" wrap="square" lIns="0" tIns="17145" rIns="0" bIns="0" rtlCol="0">
                <a:spAutoFit/>
              </a:bodyPr>
              <a:lstStyle>
                <a:defPPr>
                  <a:defRPr lang="en-US"/>
                </a:defPPr>
                <a:lvl1pPr algn="ctr">
                  <a:defRPr sz="950" b="1">
                    <a:solidFill>
                      <a:srgbClr val="FFFFFF"/>
                    </a:solidFill>
                    <a:cs typeface="Hellix"/>
                  </a:defRPr>
                </a:lvl1pPr>
              </a:lstStyle>
              <a:p>
                <a:pPr algn="l"/>
                <a:r>
                  <a:rPr lang="en-AU" sz="1400" b="0" dirty="0">
                    <a:solidFill>
                      <a:schemeClr val="tx1"/>
                    </a:solidFill>
                    <a:latin typeface="Cordia New" panose="020B0304020202020204" pitchFamily="34" charset="-34"/>
                    <a:cs typeface="Cordia New" panose="020B0304020202020204" pitchFamily="34" charset="-34"/>
                  </a:rPr>
                  <a:t>2000 / 78.7</a:t>
                </a:r>
                <a:endParaRPr sz="1400" b="0" dirty="0">
                  <a:solidFill>
                    <a:schemeClr val="tx1"/>
                  </a:solidFill>
                  <a:latin typeface="Cordia New" panose="020B0304020202020204" pitchFamily="34" charset="-34"/>
                  <a:cs typeface="Cordia New" panose="020B0304020202020204" pitchFamily="34" charset="-34"/>
                </a:endParaRPr>
              </a:p>
            </p:txBody>
          </p:sp>
          <p:sp>
            <p:nvSpPr>
              <p:cNvPr id="69" name="object 11">
                <a:extLst>
                  <a:ext uri="{FF2B5EF4-FFF2-40B4-BE49-F238E27FC236}">
                    <a16:creationId xmlns:a16="http://schemas.microsoft.com/office/drawing/2014/main" id="{EAA64494-B0E3-7827-E467-6A244307A0C3}"/>
                  </a:ext>
                </a:extLst>
              </p:cNvPr>
              <p:cNvSpPr txBox="1"/>
              <p:nvPr/>
            </p:nvSpPr>
            <p:spPr>
              <a:xfrm flipH="1">
                <a:off x="2108246" y="1903054"/>
                <a:ext cx="1117459" cy="232756"/>
              </a:xfrm>
              <a:prstGeom prst="rect">
                <a:avLst/>
              </a:prstGeom>
            </p:spPr>
            <p:txBody>
              <a:bodyPr vert="horz" wrap="square" lIns="0" tIns="17145" rIns="0" bIns="0" rtlCol="0">
                <a:spAutoFit/>
              </a:bodyPr>
              <a:lstStyle>
                <a:defPPr>
                  <a:defRPr lang="en-US"/>
                </a:defPPr>
                <a:lvl1pPr algn="ctr">
                  <a:defRPr sz="950" b="1">
                    <a:solidFill>
                      <a:srgbClr val="FFFFFF"/>
                    </a:solidFill>
                    <a:cs typeface="Hellix"/>
                  </a:defRPr>
                </a:lvl1pPr>
              </a:lstStyle>
              <a:p>
                <a:pPr algn="l"/>
                <a:r>
                  <a:rPr lang="en-AU" sz="1400" b="0" dirty="0">
                    <a:solidFill>
                      <a:schemeClr val="tx1"/>
                    </a:solidFill>
                    <a:latin typeface="Cordia New" panose="020B0304020202020204" pitchFamily="34" charset="-34"/>
                    <a:cs typeface="Cordia New" panose="020B0304020202020204" pitchFamily="34" charset="-34"/>
                  </a:rPr>
                  <a:t>1600 / 63</a:t>
                </a:r>
                <a:endParaRPr sz="1400" b="0" dirty="0">
                  <a:solidFill>
                    <a:schemeClr val="tx1"/>
                  </a:solidFill>
                  <a:latin typeface="Cordia New" panose="020B0304020202020204" pitchFamily="34" charset="-34"/>
                  <a:cs typeface="Cordia New" panose="020B0304020202020204" pitchFamily="34" charset="-34"/>
                </a:endParaRPr>
              </a:p>
            </p:txBody>
          </p:sp>
          <p:sp>
            <p:nvSpPr>
              <p:cNvPr id="70" name="object 11">
                <a:extLst>
                  <a:ext uri="{FF2B5EF4-FFF2-40B4-BE49-F238E27FC236}">
                    <a16:creationId xmlns:a16="http://schemas.microsoft.com/office/drawing/2014/main" id="{3BBD7E54-F884-4FC0-63E9-0200222CE455}"/>
                  </a:ext>
                </a:extLst>
              </p:cNvPr>
              <p:cNvSpPr txBox="1"/>
              <p:nvPr/>
            </p:nvSpPr>
            <p:spPr>
              <a:xfrm flipH="1">
                <a:off x="2108247" y="2170179"/>
                <a:ext cx="966992" cy="232756"/>
              </a:xfrm>
              <a:prstGeom prst="rect">
                <a:avLst/>
              </a:prstGeom>
            </p:spPr>
            <p:txBody>
              <a:bodyPr vert="horz" wrap="square" lIns="0" tIns="17145" rIns="0" bIns="0" rtlCol="0">
                <a:spAutoFit/>
              </a:bodyPr>
              <a:lstStyle>
                <a:defPPr>
                  <a:defRPr lang="en-US"/>
                </a:defPPr>
                <a:lvl1pPr algn="ctr">
                  <a:defRPr sz="950" b="1">
                    <a:solidFill>
                      <a:srgbClr val="FFFFFF"/>
                    </a:solidFill>
                    <a:cs typeface="Hellix"/>
                  </a:defRPr>
                </a:lvl1pPr>
              </a:lstStyle>
              <a:p>
                <a:pPr algn="l"/>
                <a:r>
                  <a:rPr lang="en-AU" sz="1400" b="0" dirty="0">
                    <a:solidFill>
                      <a:schemeClr val="tx1"/>
                    </a:solidFill>
                    <a:latin typeface="Cordia New" panose="020B0304020202020204" pitchFamily="34" charset="-34"/>
                    <a:cs typeface="Cordia New" panose="020B0304020202020204" pitchFamily="34" charset="-34"/>
                  </a:rPr>
                  <a:t>1200 / 47.2</a:t>
                </a:r>
                <a:endParaRPr sz="1400" b="0" dirty="0">
                  <a:solidFill>
                    <a:schemeClr val="tx1"/>
                  </a:solidFill>
                  <a:latin typeface="Cordia New" panose="020B0304020202020204" pitchFamily="34" charset="-34"/>
                  <a:cs typeface="Cordia New" panose="020B0304020202020204" pitchFamily="34" charset="-34"/>
                </a:endParaRPr>
              </a:p>
            </p:txBody>
          </p:sp>
          <p:sp>
            <p:nvSpPr>
              <p:cNvPr id="71" name="object 11">
                <a:extLst>
                  <a:ext uri="{FF2B5EF4-FFF2-40B4-BE49-F238E27FC236}">
                    <a16:creationId xmlns:a16="http://schemas.microsoft.com/office/drawing/2014/main" id="{55E66789-A2C0-26DA-A635-63F1B20AE455}"/>
                  </a:ext>
                </a:extLst>
              </p:cNvPr>
              <p:cNvSpPr txBox="1"/>
              <p:nvPr/>
            </p:nvSpPr>
            <p:spPr>
              <a:xfrm flipH="1">
                <a:off x="2108247" y="2437304"/>
                <a:ext cx="1117458" cy="232756"/>
              </a:xfrm>
              <a:prstGeom prst="rect">
                <a:avLst/>
              </a:prstGeom>
            </p:spPr>
            <p:txBody>
              <a:bodyPr vert="horz" wrap="square" lIns="0" tIns="17145" rIns="0" bIns="0" rtlCol="0">
                <a:spAutoFit/>
              </a:bodyPr>
              <a:lstStyle>
                <a:defPPr>
                  <a:defRPr lang="en-US"/>
                </a:defPPr>
                <a:lvl1pPr algn="ctr">
                  <a:defRPr sz="950" b="1">
                    <a:solidFill>
                      <a:srgbClr val="FFFFFF"/>
                    </a:solidFill>
                    <a:cs typeface="Hellix"/>
                  </a:defRPr>
                </a:lvl1pPr>
              </a:lstStyle>
              <a:p>
                <a:pPr algn="l"/>
                <a:r>
                  <a:rPr lang="en-AU" sz="1400" b="0" dirty="0">
                    <a:solidFill>
                      <a:schemeClr val="tx1"/>
                    </a:solidFill>
                    <a:latin typeface="Cordia New" panose="020B0304020202020204" pitchFamily="34" charset="-34"/>
                    <a:cs typeface="Cordia New" panose="020B0304020202020204" pitchFamily="34" charset="-34"/>
                  </a:rPr>
                  <a:t>100 / 39.40</a:t>
                </a:r>
                <a:endParaRPr sz="1400" b="0" dirty="0">
                  <a:solidFill>
                    <a:schemeClr val="tx1"/>
                  </a:solidFill>
                  <a:latin typeface="Cordia New" panose="020B0304020202020204" pitchFamily="34" charset="-34"/>
                  <a:cs typeface="Cordia New" panose="020B0304020202020204" pitchFamily="34" charset="-34"/>
                </a:endParaRPr>
              </a:p>
            </p:txBody>
          </p:sp>
          <p:sp>
            <p:nvSpPr>
              <p:cNvPr id="72" name="object 11">
                <a:extLst>
                  <a:ext uri="{FF2B5EF4-FFF2-40B4-BE49-F238E27FC236}">
                    <a16:creationId xmlns:a16="http://schemas.microsoft.com/office/drawing/2014/main" id="{AF3B028F-A041-808A-15D3-444577C929C9}"/>
                  </a:ext>
                </a:extLst>
              </p:cNvPr>
              <p:cNvSpPr txBox="1"/>
              <p:nvPr/>
            </p:nvSpPr>
            <p:spPr>
              <a:xfrm flipH="1">
                <a:off x="2108246" y="2704429"/>
                <a:ext cx="1117457" cy="232756"/>
              </a:xfrm>
              <a:prstGeom prst="rect">
                <a:avLst/>
              </a:prstGeom>
            </p:spPr>
            <p:txBody>
              <a:bodyPr vert="horz" wrap="square" lIns="0" tIns="17145" rIns="0" bIns="0" rtlCol="0">
                <a:spAutoFit/>
              </a:bodyPr>
              <a:lstStyle>
                <a:defPPr>
                  <a:defRPr lang="en-US"/>
                </a:defPPr>
                <a:lvl1pPr algn="ctr">
                  <a:defRPr sz="950" b="1">
                    <a:solidFill>
                      <a:srgbClr val="FFFFFF"/>
                    </a:solidFill>
                    <a:cs typeface="Hellix"/>
                  </a:defRPr>
                </a:lvl1pPr>
              </a:lstStyle>
              <a:p>
                <a:pPr algn="l"/>
                <a:r>
                  <a:rPr lang="en-AU" sz="1400" b="0" dirty="0">
                    <a:solidFill>
                      <a:schemeClr val="tx1"/>
                    </a:solidFill>
                    <a:latin typeface="Cordia New" panose="020B0304020202020204" pitchFamily="34" charset="-34"/>
                    <a:cs typeface="Cordia New" panose="020B0304020202020204" pitchFamily="34" charset="-34"/>
                  </a:rPr>
                  <a:t>800 / 31.5</a:t>
                </a:r>
                <a:endParaRPr sz="1400" b="0" dirty="0">
                  <a:solidFill>
                    <a:schemeClr val="tx1"/>
                  </a:solidFill>
                  <a:latin typeface="Cordia New" panose="020B0304020202020204" pitchFamily="34" charset="-34"/>
                  <a:cs typeface="Cordia New" panose="020B0304020202020204" pitchFamily="34" charset="-34"/>
                </a:endParaRPr>
              </a:p>
            </p:txBody>
          </p:sp>
          <p:sp>
            <p:nvSpPr>
              <p:cNvPr id="73" name="object 11">
                <a:extLst>
                  <a:ext uri="{FF2B5EF4-FFF2-40B4-BE49-F238E27FC236}">
                    <a16:creationId xmlns:a16="http://schemas.microsoft.com/office/drawing/2014/main" id="{F3EF5F1F-A2C5-F4B7-8DED-341797526980}"/>
                  </a:ext>
                </a:extLst>
              </p:cNvPr>
              <p:cNvSpPr txBox="1"/>
              <p:nvPr/>
            </p:nvSpPr>
            <p:spPr>
              <a:xfrm flipH="1">
                <a:off x="2108247" y="2971554"/>
                <a:ext cx="979792" cy="232756"/>
              </a:xfrm>
              <a:prstGeom prst="rect">
                <a:avLst/>
              </a:prstGeom>
            </p:spPr>
            <p:txBody>
              <a:bodyPr vert="horz" wrap="square" lIns="0" tIns="17145" rIns="0" bIns="0" rtlCol="0">
                <a:spAutoFit/>
              </a:bodyPr>
              <a:lstStyle>
                <a:defPPr>
                  <a:defRPr lang="en-US"/>
                </a:defPPr>
                <a:lvl1pPr algn="ctr">
                  <a:defRPr sz="950" b="1">
                    <a:solidFill>
                      <a:srgbClr val="FFFFFF"/>
                    </a:solidFill>
                    <a:cs typeface="Hellix"/>
                  </a:defRPr>
                </a:lvl1pPr>
              </a:lstStyle>
              <a:p>
                <a:pPr algn="l"/>
                <a:r>
                  <a:rPr lang="en-AU" sz="1400" b="0" dirty="0">
                    <a:solidFill>
                      <a:schemeClr val="tx1"/>
                    </a:solidFill>
                    <a:latin typeface="Cordia New" panose="020B0304020202020204" pitchFamily="34" charset="-34"/>
                    <a:cs typeface="Cordia New" panose="020B0304020202020204" pitchFamily="34" charset="-34"/>
                  </a:rPr>
                  <a:t>600 / 23.6</a:t>
                </a:r>
                <a:endParaRPr sz="1400" b="0" dirty="0">
                  <a:solidFill>
                    <a:schemeClr val="tx1"/>
                  </a:solidFill>
                  <a:latin typeface="Cordia New" panose="020B0304020202020204" pitchFamily="34" charset="-34"/>
                  <a:cs typeface="Cordia New" panose="020B0304020202020204" pitchFamily="34" charset="-34"/>
                </a:endParaRPr>
              </a:p>
            </p:txBody>
          </p:sp>
          <p:sp>
            <p:nvSpPr>
              <p:cNvPr id="74" name="object 11">
                <a:extLst>
                  <a:ext uri="{FF2B5EF4-FFF2-40B4-BE49-F238E27FC236}">
                    <a16:creationId xmlns:a16="http://schemas.microsoft.com/office/drawing/2014/main" id="{98884E9F-638D-CC42-B972-4BCBB071FE81}"/>
                  </a:ext>
                </a:extLst>
              </p:cNvPr>
              <p:cNvSpPr txBox="1"/>
              <p:nvPr/>
            </p:nvSpPr>
            <p:spPr>
              <a:xfrm flipH="1">
                <a:off x="2108247" y="3238679"/>
                <a:ext cx="979792" cy="232756"/>
              </a:xfrm>
              <a:prstGeom prst="rect">
                <a:avLst/>
              </a:prstGeom>
            </p:spPr>
            <p:txBody>
              <a:bodyPr vert="horz" wrap="square" lIns="0" tIns="17145" rIns="0" bIns="0" rtlCol="0">
                <a:spAutoFit/>
              </a:bodyPr>
              <a:lstStyle>
                <a:defPPr>
                  <a:defRPr lang="en-US"/>
                </a:defPPr>
                <a:lvl1pPr algn="ctr">
                  <a:defRPr sz="950" b="1">
                    <a:solidFill>
                      <a:srgbClr val="FFFFFF"/>
                    </a:solidFill>
                    <a:cs typeface="Hellix"/>
                  </a:defRPr>
                </a:lvl1pPr>
              </a:lstStyle>
              <a:p>
                <a:pPr algn="l"/>
                <a:r>
                  <a:rPr lang="en-AU" sz="1400" b="0" dirty="0">
                    <a:solidFill>
                      <a:schemeClr val="tx1"/>
                    </a:solidFill>
                    <a:latin typeface="Cordia New" panose="020B0304020202020204" pitchFamily="34" charset="-34"/>
                    <a:cs typeface="Cordia New" panose="020B0304020202020204" pitchFamily="34" charset="-34"/>
                  </a:rPr>
                  <a:t>500 / 19.7</a:t>
                </a:r>
                <a:endParaRPr sz="1400" b="0" dirty="0">
                  <a:solidFill>
                    <a:schemeClr val="tx1"/>
                  </a:solidFill>
                  <a:latin typeface="Cordia New" panose="020B0304020202020204" pitchFamily="34" charset="-34"/>
                  <a:cs typeface="Cordia New" panose="020B0304020202020204" pitchFamily="34" charset="-34"/>
                </a:endParaRPr>
              </a:p>
            </p:txBody>
          </p:sp>
          <p:sp>
            <p:nvSpPr>
              <p:cNvPr id="75" name="object 11">
                <a:extLst>
                  <a:ext uri="{FF2B5EF4-FFF2-40B4-BE49-F238E27FC236}">
                    <a16:creationId xmlns:a16="http://schemas.microsoft.com/office/drawing/2014/main" id="{2584428E-49FA-02EE-835F-193427F4955F}"/>
                  </a:ext>
                </a:extLst>
              </p:cNvPr>
              <p:cNvSpPr txBox="1"/>
              <p:nvPr/>
            </p:nvSpPr>
            <p:spPr>
              <a:xfrm flipH="1">
                <a:off x="2108246" y="3505804"/>
                <a:ext cx="979790" cy="232756"/>
              </a:xfrm>
              <a:prstGeom prst="rect">
                <a:avLst/>
              </a:prstGeom>
            </p:spPr>
            <p:txBody>
              <a:bodyPr vert="horz" wrap="square" lIns="0" tIns="17145" rIns="0" bIns="0" rtlCol="0">
                <a:spAutoFit/>
              </a:bodyPr>
              <a:lstStyle>
                <a:defPPr>
                  <a:defRPr lang="en-US"/>
                </a:defPPr>
                <a:lvl1pPr algn="ctr">
                  <a:defRPr sz="950" b="1">
                    <a:solidFill>
                      <a:srgbClr val="FFFFFF"/>
                    </a:solidFill>
                    <a:cs typeface="Hellix"/>
                  </a:defRPr>
                </a:lvl1pPr>
              </a:lstStyle>
              <a:p>
                <a:pPr algn="l"/>
                <a:r>
                  <a:rPr lang="en-AU" sz="1400" b="0" dirty="0">
                    <a:solidFill>
                      <a:schemeClr val="tx1"/>
                    </a:solidFill>
                    <a:latin typeface="Cordia New" panose="020B0304020202020204" pitchFamily="34" charset="-34"/>
                    <a:cs typeface="Cordia New" panose="020B0304020202020204" pitchFamily="34" charset="-34"/>
                  </a:rPr>
                  <a:t>400 / 15.7</a:t>
                </a:r>
                <a:endParaRPr sz="1400" b="0" dirty="0">
                  <a:solidFill>
                    <a:schemeClr val="tx1"/>
                  </a:solidFill>
                  <a:latin typeface="Cordia New" panose="020B0304020202020204" pitchFamily="34" charset="-34"/>
                  <a:cs typeface="Cordia New" panose="020B0304020202020204" pitchFamily="34" charset="-34"/>
                </a:endParaRPr>
              </a:p>
            </p:txBody>
          </p:sp>
          <p:sp>
            <p:nvSpPr>
              <p:cNvPr id="76" name="object 11">
                <a:extLst>
                  <a:ext uri="{FF2B5EF4-FFF2-40B4-BE49-F238E27FC236}">
                    <a16:creationId xmlns:a16="http://schemas.microsoft.com/office/drawing/2014/main" id="{908F0A58-C129-2EDD-5D71-C076777D744A}"/>
                  </a:ext>
                </a:extLst>
              </p:cNvPr>
              <p:cNvSpPr txBox="1"/>
              <p:nvPr/>
            </p:nvSpPr>
            <p:spPr>
              <a:xfrm flipH="1">
                <a:off x="2108246" y="3772929"/>
                <a:ext cx="979788" cy="232756"/>
              </a:xfrm>
              <a:prstGeom prst="rect">
                <a:avLst/>
              </a:prstGeom>
            </p:spPr>
            <p:txBody>
              <a:bodyPr vert="horz" wrap="square" lIns="0" tIns="17145" rIns="0" bIns="0" rtlCol="0">
                <a:spAutoFit/>
              </a:bodyPr>
              <a:lstStyle>
                <a:defPPr>
                  <a:defRPr lang="en-US"/>
                </a:defPPr>
                <a:lvl1pPr algn="ctr">
                  <a:defRPr sz="950" b="1">
                    <a:solidFill>
                      <a:srgbClr val="FFFFFF"/>
                    </a:solidFill>
                    <a:cs typeface="Hellix"/>
                  </a:defRPr>
                </a:lvl1pPr>
              </a:lstStyle>
              <a:p>
                <a:pPr algn="l"/>
                <a:r>
                  <a:rPr lang="en-AU" sz="1400" b="0" dirty="0">
                    <a:solidFill>
                      <a:schemeClr val="tx1"/>
                    </a:solidFill>
                    <a:latin typeface="Cordia New" panose="020B0304020202020204" pitchFamily="34" charset="-34"/>
                    <a:cs typeface="Cordia New" panose="020B0304020202020204" pitchFamily="34" charset="-34"/>
                  </a:rPr>
                  <a:t>300 / 11.8</a:t>
                </a:r>
                <a:endParaRPr sz="1400" b="0" dirty="0">
                  <a:solidFill>
                    <a:schemeClr val="tx1"/>
                  </a:solidFill>
                  <a:latin typeface="Cordia New" panose="020B0304020202020204" pitchFamily="34" charset="-34"/>
                  <a:cs typeface="Cordia New" panose="020B0304020202020204" pitchFamily="34" charset="-34"/>
                </a:endParaRPr>
              </a:p>
            </p:txBody>
          </p:sp>
          <p:sp>
            <p:nvSpPr>
              <p:cNvPr id="77" name="object 11">
                <a:extLst>
                  <a:ext uri="{FF2B5EF4-FFF2-40B4-BE49-F238E27FC236}">
                    <a16:creationId xmlns:a16="http://schemas.microsoft.com/office/drawing/2014/main" id="{E73DBEC5-F442-CC5E-90AD-0DA2946ECFB8}"/>
                  </a:ext>
                </a:extLst>
              </p:cNvPr>
              <p:cNvSpPr txBox="1"/>
              <p:nvPr/>
            </p:nvSpPr>
            <p:spPr>
              <a:xfrm flipH="1">
                <a:off x="2108247" y="4040054"/>
                <a:ext cx="1117456" cy="232756"/>
              </a:xfrm>
              <a:prstGeom prst="rect">
                <a:avLst/>
              </a:prstGeom>
            </p:spPr>
            <p:txBody>
              <a:bodyPr vert="horz" wrap="square" lIns="0" tIns="17145" rIns="0" bIns="0" rtlCol="0">
                <a:spAutoFit/>
              </a:bodyPr>
              <a:lstStyle>
                <a:defPPr>
                  <a:defRPr lang="en-US"/>
                </a:defPPr>
                <a:lvl1pPr algn="ctr">
                  <a:defRPr sz="950" b="1">
                    <a:solidFill>
                      <a:srgbClr val="FFFFFF"/>
                    </a:solidFill>
                    <a:cs typeface="Hellix"/>
                  </a:defRPr>
                </a:lvl1pPr>
              </a:lstStyle>
              <a:p>
                <a:pPr algn="l"/>
                <a:r>
                  <a:rPr lang="en-AU" sz="1400" b="0" dirty="0">
                    <a:solidFill>
                      <a:schemeClr val="tx1"/>
                    </a:solidFill>
                    <a:latin typeface="Cordia New" panose="020B0304020202020204" pitchFamily="34" charset="-34"/>
                    <a:cs typeface="Cordia New" panose="020B0304020202020204" pitchFamily="34" charset="-34"/>
                  </a:rPr>
                  <a:t>200 / 7.9</a:t>
                </a:r>
                <a:endParaRPr sz="1400" b="0" dirty="0">
                  <a:solidFill>
                    <a:schemeClr val="tx1"/>
                  </a:solidFill>
                  <a:latin typeface="Cordia New" panose="020B0304020202020204" pitchFamily="34" charset="-34"/>
                  <a:cs typeface="Cordia New" panose="020B0304020202020204" pitchFamily="34" charset="-34"/>
                </a:endParaRPr>
              </a:p>
            </p:txBody>
          </p:sp>
          <p:sp>
            <p:nvSpPr>
              <p:cNvPr id="78" name="object 11">
                <a:extLst>
                  <a:ext uri="{FF2B5EF4-FFF2-40B4-BE49-F238E27FC236}">
                    <a16:creationId xmlns:a16="http://schemas.microsoft.com/office/drawing/2014/main" id="{9AF64092-62F4-AC2F-1EF0-E70A6D97D82B}"/>
                  </a:ext>
                </a:extLst>
              </p:cNvPr>
              <p:cNvSpPr txBox="1"/>
              <p:nvPr/>
            </p:nvSpPr>
            <p:spPr>
              <a:xfrm flipH="1">
                <a:off x="2108246" y="4307182"/>
                <a:ext cx="642901" cy="232756"/>
              </a:xfrm>
              <a:prstGeom prst="rect">
                <a:avLst/>
              </a:prstGeom>
            </p:spPr>
            <p:txBody>
              <a:bodyPr vert="horz" wrap="square" lIns="0" tIns="17145" rIns="0" bIns="0" rtlCol="0">
                <a:spAutoFit/>
              </a:bodyPr>
              <a:lstStyle>
                <a:defPPr>
                  <a:defRPr lang="en-US"/>
                </a:defPPr>
                <a:lvl1pPr algn="ctr">
                  <a:defRPr sz="950" b="1">
                    <a:solidFill>
                      <a:srgbClr val="FFFFFF"/>
                    </a:solidFill>
                    <a:cs typeface="Hellix"/>
                  </a:defRPr>
                </a:lvl1pPr>
              </a:lstStyle>
              <a:p>
                <a:pPr algn="l"/>
                <a:r>
                  <a:rPr lang="en-AU" sz="1400" b="0" dirty="0">
                    <a:solidFill>
                      <a:schemeClr val="tx1"/>
                    </a:solidFill>
                    <a:latin typeface="Cordia New" panose="020B0304020202020204" pitchFamily="34" charset="-34"/>
                    <a:cs typeface="Cordia New" panose="020B0304020202020204" pitchFamily="34" charset="-34"/>
                  </a:rPr>
                  <a:t>0 / 0</a:t>
                </a:r>
                <a:endParaRPr sz="1400" b="0" dirty="0">
                  <a:solidFill>
                    <a:schemeClr val="tx1"/>
                  </a:solidFill>
                  <a:latin typeface="Cordia New" panose="020B0304020202020204" pitchFamily="34" charset="-34"/>
                  <a:cs typeface="Cordia New" panose="020B0304020202020204" pitchFamily="34" charset="-34"/>
                </a:endParaRPr>
              </a:p>
            </p:txBody>
          </p:sp>
        </p:grpSp>
      </p:grpSp>
      <p:sp>
        <p:nvSpPr>
          <p:cNvPr id="3" name="object 11">
            <a:extLst>
              <a:ext uri="{FF2B5EF4-FFF2-40B4-BE49-F238E27FC236}">
                <a16:creationId xmlns:a16="http://schemas.microsoft.com/office/drawing/2014/main" id="{516D6C46-43A2-B80B-0824-61C0D18CD728}"/>
              </a:ext>
            </a:extLst>
          </p:cNvPr>
          <p:cNvSpPr txBox="1"/>
          <p:nvPr/>
        </p:nvSpPr>
        <p:spPr>
          <a:xfrm>
            <a:off x="4999530" y="2788330"/>
            <a:ext cx="1452069" cy="232756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th-TH" sz="140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ออสเตรเลียตะวันตก</a:t>
            </a:r>
            <a:endParaRPr kumimoji="0" sz="140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4" name="object 15">
            <a:extLst>
              <a:ext uri="{FF2B5EF4-FFF2-40B4-BE49-F238E27FC236}">
                <a16:creationId xmlns:a16="http://schemas.microsoft.com/office/drawing/2014/main" id="{D9832197-CFAD-701C-C9BE-712ED0B2E4F6}"/>
              </a:ext>
            </a:extLst>
          </p:cNvPr>
          <p:cNvSpPr txBox="1"/>
          <p:nvPr/>
        </p:nvSpPr>
        <p:spPr>
          <a:xfrm>
            <a:off x="7019878" y="1726418"/>
            <a:ext cx="1212815" cy="232756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th-TH" sz="1400" b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น</a:t>
            </a:r>
            <a:r>
              <a:rPr kumimoji="0" lang="th-TH" sz="1400" b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อร</a:t>
            </a:r>
            <a:r>
              <a:rPr kumimoji="0" lang="th-TH" sz="1400" b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์ธเทิร์น</a:t>
            </a:r>
            <a:r>
              <a:rPr kumimoji="0" lang="th-TH" sz="1400" b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เท</a:t>
            </a:r>
            <a:r>
              <a:rPr kumimoji="0" lang="th-TH" sz="1400" b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ร์ริ</a:t>
            </a:r>
            <a:r>
              <a:rPr kumimoji="0" lang="th-TH" sz="1400" b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ทอรี</a:t>
            </a:r>
            <a:endParaRPr kumimoji="0" lang="en-AU" sz="1400" b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5" name="object 17">
            <a:extLst>
              <a:ext uri="{FF2B5EF4-FFF2-40B4-BE49-F238E27FC236}">
                <a16:creationId xmlns:a16="http://schemas.microsoft.com/office/drawing/2014/main" id="{86D2671F-E775-6AE8-4F4B-E682234FB0F2}"/>
              </a:ext>
            </a:extLst>
          </p:cNvPr>
          <p:cNvSpPr txBox="1"/>
          <p:nvPr/>
        </p:nvSpPr>
        <p:spPr>
          <a:xfrm>
            <a:off x="7262028" y="3377818"/>
            <a:ext cx="1189364" cy="232756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th-TH" sz="1400" b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ออสเตรเลียใต้</a:t>
            </a:r>
            <a:endParaRPr kumimoji="0" sz="1400" b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6" name="object 19">
            <a:extLst>
              <a:ext uri="{FF2B5EF4-FFF2-40B4-BE49-F238E27FC236}">
                <a16:creationId xmlns:a16="http://schemas.microsoft.com/office/drawing/2014/main" id="{2C28EF84-D983-A93B-BE03-A832C03732B8}"/>
              </a:ext>
            </a:extLst>
          </p:cNvPr>
          <p:cNvSpPr txBox="1"/>
          <p:nvPr/>
        </p:nvSpPr>
        <p:spPr>
          <a:xfrm>
            <a:off x="8901461" y="2408495"/>
            <a:ext cx="979792" cy="232756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th-TH" sz="1400" b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ควีนส์แลนด์</a:t>
            </a:r>
            <a:endParaRPr kumimoji="0" lang="en-AU" sz="1400" b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7" name="object 93">
            <a:extLst>
              <a:ext uri="{FF2B5EF4-FFF2-40B4-BE49-F238E27FC236}">
                <a16:creationId xmlns:a16="http://schemas.microsoft.com/office/drawing/2014/main" id="{3F13287B-32F4-199F-C3EB-CC009ED6AA9A}"/>
              </a:ext>
            </a:extLst>
          </p:cNvPr>
          <p:cNvSpPr txBox="1"/>
          <p:nvPr/>
        </p:nvSpPr>
        <p:spPr>
          <a:xfrm>
            <a:off x="9401964" y="4259084"/>
            <a:ext cx="698910" cy="228268"/>
          </a:xfrm>
          <a:prstGeom prst="rect">
            <a:avLst/>
          </a:prstGeom>
        </p:spPr>
        <p:txBody>
          <a:bodyPr vert="horz" wrap="none" lIns="0" tIns="1270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th-TH" sz="1400" b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นิว</a:t>
            </a:r>
            <a:r>
              <a:rPr kumimoji="0" lang="th-TH" sz="1400" b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เซาท์</a:t>
            </a:r>
            <a:r>
              <a:rPr kumimoji="0" lang="th-TH" sz="1400" b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เวลส์</a:t>
            </a:r>
            <a:endParaRPr kumimoji="0" sz="2000" b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8" name="object 20">
            <a:extLst>
              <a:ext uri="{FF2B5EF4-FFF2-40B4-BE49-F238E27FC236}">
                <a16:creationId xmlns:a16="http://schemas.microsoft.com/office/drawing/2014/main" id="{12496B83-5F9A-3F1E-65C1-D0751FBC7E3D}"/>
              </a:ext>
            </a:extLst>
          </p:cNvPr>
          <p:cNvSpPr txBox="1"/>
          <p:nvPr/>
        </p:nvSpPr>
        <p:spPr>
          <a:xfrm>
            <a:off x="8943187" y="5197425"/>
            <a:ext cx="699693" cy="232756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th-TH" sz="1400" b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วิกตอเรีย</a:t>
            </a:r>
            <a:endParaRPr kumimoji="0" lang="en-AU" sz="1400" b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9" name="object 20">
            <a:extLst>
              <a:ext uri="{FF2B5EF4-FFF2-40B4-BE49-F238E27FC236}">
                <a16:creationId xmlns:a16="http://schemas.microsoft.com/office/drawing/2014/main" id="{BD1E822D-0793-3C21-BA25-A7F4D61B4A8A}"/>
              </a:ext>
            </a:extLst>
          </p:cNvPr>
          <p:cNvSpPr txBox="1"/>
          <p:nvPr/>
        </p:nvSpPr>
        <p:spPr>
          <a:xfrm>
            <a:off x="8962464" y="4756555"/>
            <a:ext cx="1369004" cy="1788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th-TH" sz="1050" b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ออสเตรเลีย</a:t>
            </a:r>
            <a:r>
              <a:rPr kumimoji="0" lang="th-TH" sz="1050" b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น</a:t>
            </a:r>
            <a:r>
              <a:rPr kumimoji="0" lang="th-TH" sz="1050" b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แค</a:t>
            </a:r>
            <a:r>
              <a:rPr kumimoji="0" lang="th-TH" sz="1050" b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ปิ</a:t>
            </a:r>
            <a:r>
              <a:rPr kumimoji="0" lang="th-TH" sz="1050" b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ทอ</a:t>
            </a:r>
            <a:r>
              <a:rPr kumimoji="0" lang="th-TH" sz="1050" b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ล</a:t>
            </a:r>
            <a:r>
              <a:rPr kumimoji="0" lang="th-TH" sz="1050" b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เท</a:t>
            </a:r>
            <a:r>
              <a:rPr kumimoji="0" lang="th-TH" sz="1050" b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ร์ริ</a:t>
            </a:r>
            <a:r>
              <a:rPr kumimoji="0" lang="th-TH" sz="1050" b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ทอรี</a:t>
            </a:r>
            <a:endParaRPr kumimoji="0" lang="en-AU" sz="1050" b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403DD0E2-D920-720F-39FE-B2FD96F650BC}"/>
              </a:ext>
            </a:extLst>
          </p:cNvPr>
          <p:cNvSpPr txBox="1"/>
          <p:nvPr/>
        </p:nvSpPr>
        <p:spPr>
          <a:xfrm>
            <a:off x="10384040" y="5026399"/>
            <a:ext cx="876443" cy="232756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algn="l"/>
            <a:r>
              <a:rPr lang="th-TH" sz="14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แคนเบอร์รา</a:t>
            </a:r>
            <a:endParaRPr lang="en-AU" sz="14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2" name="object 11">
            <a:extLst>
              <a:ext uri="{FF2B5EF4-FFF2-40B4-BE49-F238E27FC236}">
                <a16:creationId xmlns:a16="http://schemas.microsoft.com/office/drawing/2014/main" id="{27D32857-3989-D36A-49C3-DF091C94FCAB}"/>
              </a:ext>
            </a:extLst>
          </p:cNvPr>
          <p:cNvSpPr txBox="1"/>
          <p:nvPr/>
        </p:nvSpPr>
        <p:spPr>
          <a:xfrm>
            <a:off x="11011563" y="3525393"/>
            <a:ext cx="777259" cy="232756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algn="l"/>
            <a:r>
              <a:rPr lang="th-TH" sz="14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บริสเบน</a:t>
            </a:r>
            <a:endParaRPr lang="en-AU" sz="14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3" name="object 11">
            <a:extLst>
              <a:ext uri="{FF2B5EF4-FFF2-40B4-BE49-F238E27FC236}">
                <a16:creationId xmlns:a16="http://schemas.microsoft.com/office/drawing/2014/main" id="{7CBA1E39-6343-A68F-4C81-064A6BC59AC2}"/>
              </a:ext>
            </a:extLst>
          </p:cNvPr>
          <p:cNvSpPr txBox="1"/>
          <p:nvPr/>
        </p:nvSpPr>
        <p:spPr>
          <a:xfrm>
            <a:off x="8736476" y="5590008"/>
            <a:ext cx="876443" cy="232756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algn="l"/>
            <a:r>
              <a:rPr lang="th-TH" sz="14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เมลเบิร์น</a:t>
            </a:r>
            <a:endParaRPr lang="en-AU" sz="14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4" name="object 11">
            <a:extLst>
              <a:ext uri="{FF2B5EF4-FFF2-40B4-BE49-F238E27FC236}">
                <a16:creationId xmlns:a16="http://schemas.microsoft.com/office/drawing/2014/main" id="{E1CC7944-D36C-33FB-A526-2C29628CA42F}"/>
              </a:ext>
            </a:extLst>
          </p:cNvPr>
          <p:cNvSpPr txBox="1"/>
          <p:nvPr/>
        </p:nvSpPr>
        <p:spPr>
          <a:xfrm>
            <a:off x="7563909" y="4850849"/>
            <a:ext cx="767729" cy="232756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algn="l"/>
            <a:r>
              <a:rPr lang="th-TH" sz="14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แอด</a:t>
            </a:r>
            <a:r>
              <a:rPr lang="th-TH" sz="14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ิเลด</a:t>
            </a:r>
            <a:endParaRPr lang="en-AU" sz="14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5" name="object 11">
            <a:extLst>
              <a:ext uri="{FF2B5EF4-FFF2-40B4-BE49-F238E27FC236}">
                <a16:creationId xmlns:a16="http://schemas.microsoft.com/office/drawing/2014/main" id="{CE643D4F-29E8-A5CA-93D9-1F5C3E8D3BE7}"/>
              </a:ext>
            </a:extLst>
          </p:cNvPr>
          <p:cNvSpPr txBox="1"/>
          <p:nvPr/>
        </p:nvSpPr>
        <p:spPr>
          <a:xfrm>
            <a:off x="9845670" y="6393444"/>
            <a:ext cx="559943" cy="232756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algn="l"/>
            <a:r>
              <a:rPr lang="th-TH" sz="14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โฮบาร์</a:t>
            </a:r>
            <a:r>
              <a:rPr lang="th-TH" sz="14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ท</a:t>
            </a:r>
            <a:endParaRPr lang="en-AU" sz="14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6" name="object 11">
            <a:extLst>
              <a:ext uri="{FF2B5EF4-FFF2-40B4-BE49-F238E27FC236}">
                <a16:creationId xmlns:a16="http://schemas.microsoft.com/office/drawing/2014/main" id="{0A0E8EDC-D357-8E3F-17AA-5F7595B65144}"/>
              </a:ext>
            </a:extLst>
          </p:cNvPr>
          <p:cNvSpPr txBox="1"/>
          <p:nvPr/>
        </p:nvSpPr>
        <p:spPr>
          <a:xfrm>
            <a:off x="10528386" y="4711478"/>
            <a:ext cx="692260" cy="232756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algn="l"/>
            <a:r>
              <a:rPr lang="th-TH" sz="14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ซิดนี่</a:t>
            </a:r>
            <a:r>
              <a:rPr lang="th-TH" sz="14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ย์</a:t>
            </a:r>
            <a:endParaRPr lang="en-AU" sz="14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7" name="object 11">
            <a:extLst>
              <a:ext uri="{FF2B5EF4-FFF2-40B4-BE49-F238E27FC236}">
                <a16:creationId xmlns:a16="http://schemas.microsoft.com/office/drawing/2014/main" id="{295E5A65-14E3-0DA7-DA8F-FFF6E0CC2A38}"/>
              </a:ext>
            </a:extLst>
          </p:cNvPr>
          <p:cNvSpPr txBox="1"/>
          <p:nvPr/>
        </p:nvSpPr>
        <p:spPr>
          <a:xfrm>
            <a:off x="6423724" y="485167"/>
            <a:ext cx="596154" cy="232756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algn="r"/>
            <a:r>
              <a:rPr lang="th-TH" sz="14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ดาร์วิน</a:t>
            </a:r>
            <a:endParaRPr lang="en-AU" sz="14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8" name="object 11">
            <a:extLst>
              <a:ext uri="{FF2B5EF4-FFF2-40B4-BE49-F238E27FC236}">
                <a16:creationId xmlns:a16="http://schemas.microsoft.com/office/drawing/2014/main" id="{88D3AFDD-AF27-7EF4-CC49-8211048D55F7}"/>
              </a:ext>
            </a:extLst>
          </p:cNvPr>
          <p:cNvSpPr txBox="1"/>
          <p:nvPr/>
        </p:nvSpPr>
        <p:spPr>
          <a:xfrm>
            <a:off x="4187293" y="4375789"/>
            <a:ext cx="514708" cy="232756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algn="r"/>
            <a:r>
              <a:rPr lang="th-TH" sz="14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เพ</a:t>
            </a:r>
            <a:r>
              <a:rPr lang="th-TH" sz="14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ิร์ธ</a:t>
            </a:r>
            <a:endParaRPr lang="en-AU" sz="14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7" name="object 20">
            <a:extLst>
              <a:ext uri="{FF2B5EF4-FFF2-40B4-BE49-F238E27FC236}">
                <a16:creationId xmlns:a16="http://schemas.microsoft.com/office/drawing/2014/main" id="{1C65D4D2-FDAB-CF19-BEEB-59754E45A833}"/>
              </a:ext>
            </a:extLst>
          </p:cNvPr>
          <p:cNvSpPr txBox="1"/>
          <p:nvPr/>
        </p:nvSpPr>
        <p:spPr>
          <a:xfrm>
            <a:off x="9078199" y="6179331"/>
            <a:ext cx="699693" cy="201978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th-TH" sz="1200" b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แทส</a:t>
            </a:r>
            <a:r>
              <a:rPr kumimoji="0" lang="th-TH" sz="1200" b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มา</a:t>
            </a:r>
            <a:r>
              <a:rPr kumimoji="0" lang="th-TH" sz="1200" b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เนีย</a:t>
            </a:r>
            <a:endParaRPr kumimoji="0" lang="en-AU" sz="1200" b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316501046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field of vines with trees in the background&#10;&#10;Description automatically generated">
            <a:extLst>
              <a:ext uri="{FF2B5EF4-FFF2-40B4-BE49-F238E27FC236}">
                <a16:creationId xmlns:a16="http://schemas.microsoft.com/office/drawing/2014/main" id="{A65E23F0-F35A-FBE6-016F-67921596AF9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3475" y="334317"/>
            <a:ext cx="5608525" cy="3739017"/>
          </a:xfrm>
          <a:prstGeom prst="rect">
            <a:avLst/>
          </a:prstGeom>
        </p:spPr>
      </p:pic>
      <p:pic>
        <p:nvPicPr>
          <p:cNvPr id="4" name="Picture 3" descr="A field of crops in a valley&#10;&#10;Description automatically generated">
            <a:extLst>
              <a:ext uri="{FF2B5EF4-FFF2-40B4-BE49-F238E27FC236}">
                <a16:creationId xmlns:a16="http://schemas.microsoft.com/office/drawing/2014/main" id="{11128844-DAA4-4C91-1B6E-920FAE885B4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988" y="3104504"/>
            <a:ext cx="5632313" cy="3753496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200BBB0-4B55-451C-A8D4-2FBDCCA69E86}"/>
              </a:ext>
            </a:extLst>
          </p:cNvPr>
          <p:cNvSpPr txBox="1"/>
          <p:nvPr/>
        </p:nvSpPr>
        <p:spPr>
          <a:xfrm>
            <a:off x="407988" y="2241550"/>
            <a:ext cx="4978824" cy="1123522"/>
          </a:xfrm>
          <a:prstGeom prst="rect">
            <a:avLst/>
          </a:prstGeom>
        </p:spPr>
        <p:txBody>
          <a:bodyPr anchor="t" anchorCtr="0"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บริเวณเหนือเส้นรุ้ง ซึ่งห่างจากเส้นศูนย์สูตรขึ้นไป อากาศจะเย็น ทำให้ออสเตรเลียตอนใต้มีอากาศเย็นกว่าทางตอนเหนือ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" name="object 4">
            <a:extLst>
              <a:ext uri="{FF2B5EF4-FFF2-40B4-BE49-F238E27FC236}">
                <a16:creationId xmlns:a16="http://schemas.microsoft.com/office/drawing/2014/main" id="{1BE16FED-717B-55A7-D1A9-BBEF504C7E07}"/>
              </a:ext>
            </a:extLst>
          </p:cNvPr>
          <p:cNvSpPr txBox="1"/>
          <p:nvPr/>
        </p:nvSpPr>
        <p:spPr>
          <a:xfrm>
            <a:off x="479921" y="1462857"/>
            <a:ext cx="5049997" cy="823143"/>
          </a:xfrm>
          <a:prstGeom prst="rect">
            <a:avLst/>
          </a:prstGeom>
        </p:spPr>
        <p:txBody>
          <a:bodyPr vert="horz" wrap="square" lIns="0" tIns="11521" rIns="0" bIns="0" rtlCol="0">
            <a:noAutofit/>
          </a:bodyPr>
          <a:lstStyle/>
          <a:p>
            <a:pPr defTabSz="829587">
              <a:lnSpc>
                <a:spcPct val="83000"/>
              </a:lnSpc>
              <a:tabLst>
                <a:tab pos="1156236" algn="l"/>
              </a:tabLst>
              <a:defRPr/>
            </a:pPr>
            <a:r>
              <a:rPr lang="th-TH" sz="5400" b="1" dirty="0">
                <a:solidFill>
                  <a:schemeClr val="accent4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เส้นรุ้ง</a:t>
            </a:r>
            <a:endParaRPr lang="en-AU" sz="5400" b="1" dirty="0">
              <a:solidFill>
                <a:schemeClr val="accent4"/>
              </a:solid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F8338ADC-29D5-FEA7-AB85-2DDBBDC5F5C8}"/>
              </a:ext>
            </a:extLst>
          </p:cNvPr>
          <p:cNvSpPr txBox="1"/>
          <p:nvPr/>
        </p:nvSpPr>
        <p:spPr>
          <a:xfrm>
            <a:off x="6583475" y="4384171"/>
            <a:ext cx="5526684" cy="2639031"/>
          </a:xfrm>
          <a:prstGeom prst="rect">
            <a:avLst/>
          </a:prstGeom>
        </p:spPr>
        <p:txBody>
          <a:bodyPr vert="horz" wrap="square" lIns="0" tIns="11521" rIns="0" bIns="0" rtlCol="0">
            <a:noAutofit/>
          </a:bodyPr>
          <a:lstStyle/>
          <a:p>
            <a:pPr defTabSz="829587">
              <a:lnSpc>
                <a:spcPct val="83000"/>
              </a:lnSpc>
              <a:tabLst>
                <a:tab pos="1156236" algn="l"/>
              </a:tabLst>
              <a:defRPr/>
            </a:pPr>
            <a:r>
              <a:rPr lang="th-TH" sz="5400" b="1" dirty="0">
                <a:solidFill>
                  <a:schemeClr val="accent4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รูปแบบสภาพอากาศเย็น</a:t>
            </a:r>
            <a:endParaRPr lang="en-AU" sz="5400" b="1" dirty="0">
              <a:solidFill>
                <a:schemeClr val="accent4"/>
              </a:solid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1B14A2F0-C0E8-8C07-5165-79925085C5A1}"/>
              </a:ext>
            </a:extLst>
          </p:cNvPr>
          <p:cNvSpPr txBox="1"/>
          <p:nvPr/>
        </p:nvSpPr>
        <p:spPr>
          <a:xfrm>
            <a:off x="7708007" y="5116481"/>
            <a:ext cx="3707444" cy="1800729"/>
          </a:xfrm>
          <a:prstGeom prst="rect">
            <a:avLst/>
          </a:prstGeom>
        </p:spPr>
        <p:txBody>
          <a:bodyPr anchor="t" anchorCtr="0"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5000"/>
              </a:lnSpc>
              <a:buNone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ลมหนาวจากมหาสมุทรทางตอนใต้ช่วยปรับสภาพอากาศที่ผันแปรในเขตผลิตไวน์ที่มีชื่อเสียงของออสเตรเลียให้เกิดความเหมาะสม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0" name="object 4">
            <a:extLst>
              <a:ext uri="{FF2B5EF4-FFF2-40B4-BE49-F238E27FC236}">
                <a16:creationId xmlns:a16="http://schemas.microsoft.com/office/drawing/2014/main" id="{5E127019-959E-4FD8-7962-19702A30B52F}"/>
              </a:ext>
            </a:extLst>
          </p:cNvPr>
          <p:cNvSpPr txBox="1"/>
          <p:nvPr/>
        </p:nvSpPr>
        <p:spPr>
          <a:xfrm>
            <a:off x="505273" y="454358"/>
            <a:ext cx="4208395" cy="2639031"/>
          </a:xfrm>
          <a:prstGeom prst="rect">
            <a:avLst/>
          </a:prstGeom>
        </p:spPr>
        <p:txBody>
          <a:bodyPr vert="horz" wrap="square" lIns="0" tIns="11521" rIns="0" bIns="0" rtlCol="0">
            <a:noAutofit/>
          </a:bodyPr>
          <a:lstStyle/>
          <a:p>
            <a:pPr defTabSz="829587">
              <a:lnSpc>
                <a:spcPct val="83000"/>
              </a:lnSpc>
              <a:tabLst>
                <a:tab pos="1156236" algn="l"/>
              </a:tabLst>
              <a:defRPr/>
            </a:pPr>
            <a:r>
              <a:rPr lang="th-TH" sz="2800" b="1" dirty="0">
                <a:solidFill>
                  <a:schemeClr val="accent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ปัจจัยสำคัญ ส่งอิทธิพลต่อสภาพอากาศ ในพื้นที่ปลูกองุ่นระดับพร</a:t>
            </a:r>
            <a:r>
              <a:rPr lang="th-TH" sz="2800" b="1" dirty="0" err="1">
                <a:solidFill>
                  <a:schemeClr val="accent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ีเ</a:t>
            </a:r>
            <a:r>
              <a:rPr lang="th-TH" sz="2800" b="1" dirty="0">
                <a:solidFill>
                  <a:schemeClr val="accent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มี</a:t>
            </a:r>
            <a:r>
              <a:rPr lang="th-TH" sz="2800" b="1" dirty="0" err="1">
                <a:solidFill>
                  <a:schemeClr val="accent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่</a:t>
            </a:r>
            <a:r>
              <a:rPr lang="th-TH" sz="2800" b="1" dirty="0">
                <a:solidFill>
                  <a:schemeClr val="accent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ยม</a:t>
            </a:r>
            <a:endParaRPr lang="en-AU" sz="2800" b="1" dirty="0">
              <a:solidFill>
                <a:schemeClr val="accent1"/>
              </a:solid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289739664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sunset over a rolling hills&#10;&#10;Description automatically generated">
            <a:extLst>
              <a:ext uri="{FF2B5EF4-FFF2-40B4-BE49-F238E27FC236}">
                <a16:creationId xmlns:a16="http://schemas.microsoft.com/office/drawing/2014/main" id="{68BD6FD6-5AA9-D53B-50B6-01BB41FBA5C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726" t="24567" r="8856" b="7882"/>
          <a:stretch>
            <a:fillRect/>
          </a:stretch>
        </p:blipFill>
        <p:spPr>
          <a:xfrm>
            <a:off x="6555350" y="3429000"/>
            <a:ext cx="5048845" cy="35290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B625693-AD9F-379B-1714-1BCFE30CFDE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960" b="5960"/>
          <a:stretch>
            <a:fillRect/>
          </a:stretch>
        </p:blipFill>
        <p:spPr>
          <a:xfrm>
            <a:off x="407987" y="-21378"/>
            <a:ext cx="5630245" cy="3314299"/>
          </a:xfrm>
          <a:prstGeom prst="rect">
            <a:avLst/>
          </a:prstGeom>
        </p:spPr>
      </p:pic>
      <p:sp>
        <p:nvSpPr>
          <p:cNvPr id="5" name="object 4">
            <a:extLst>
              <a:ext uri="{FF2B5EF4-FFF2-40B4-BE49-F238E27FC236}">
                <a16:creationId xmlns:a16="http://schemas.microsoft.com/office/drawing/2014/main" id="{E28D3BE0-22DC-47F7-8C05-1D8289B9D1DA}"/>
              </a:ext>
            </a:extLst>
          </p:cNvPr>
          <p:cNvSpPr txBox="1"/>
          <p:nvPr/>
        </p:nvSpPr>
        <p:spPr>
          <a:xfrm>
            <a:off x="6096000" y="454358"/>
            <a:ext cx="4865943" cy="377888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/>
          <a:p>
            <a:pPr defTabSz="829587">
              <a:lnSpc>
                <a:spcPct val="80000"/>
              </a:lnSpc>
              <a:tabLst>
                <a:tab pos="1156236" algn="l"/>
              </a:tabLst>
              <a:defRPr/>
            </a:pPr>
            <a:r>
              <a:rPr lang="en-AU" sz="2800" dirty="0">
                <a:solidFill>
                  <a:schemeClr val="bg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TODAY’S CLASSICS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200BBB0-4B55-451C-A8D4-2FBDCCA69E86}"/>
              </a:ext>
            </a:extLst>
          </p:cNvPr>
          <p:cNvSpPr txBox="1"/>
          <p:nvPr/>
        </p:nvSpPr>
        <p:spPr>
          <a:xfrm>
            <a:off x="348655" y="4293726"/>
            <a:ext cx="5526684" cy="651761"/>
          </a:xfrm>
          <a:prstGeom prst="rect">
            <a:avLst/>
          </a:prstGeom>
        </p:spPr>
        <p:txBody>
          <a:bodyPr anchor="t" anchorCtr="0"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อุณหภูมิลดลงประมาณ 0.65 องศาเซลเซียส (33 องศาฟาเรนไฮต์) ต่อทุก ๆ 100 เมตร ที่สูงขึ้น (328 ฟุต)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" name="object 4">
            <a:extLst>
              <a:ext uri="{FF2B5EF4-FFF2-40B4-BE49-F238E27FC236}">
                <a16:creationId xmlns:a16="http://schemas.microsoft.com/office/drawing/2014/main" id="{1BE16FED-717B-55A7-D1A9-BBEF504C7E07}"/>
              </a:ext>
            </a:extLst>
          </p:cNvPr>
          <p:cNvSpPr txBox="1"/>
          <p:nvPr/>
        </p:nvSpPr>
        <p:spPr>
          <a:xfrm>
            <a:off x="407987" y="3680986"/>
            <a:ext cx="5526684" cy="940027"/>
          </a:xfrm>
          <a:prstGeom prst="rect">
            <a:avLst/>
          </a:prstGeom>
        </p:spPr>
        <p:txBody>
          <a:bodyPr vert="horz" wrap="square" lIns="0" tIns="11521" rIns="0" bIns="0" rtlCol="0">
            <a:noAutofit/>
          </a:bodyPr>
          <a:lstStyle/>
          <a:p>
            <a:pPr defTabSz="829587">
              <a:lnSpc>
                <a:spcPct val="83000"/>
              </a:lnSpc>
              <a:tabLst>
                <a:tab pos="1156236" algn="l"/>
              </a:tabLst>
              <a:defRPr/>
            </a:pPr>
            <a:r>
              <a:rPr lang="th-TH" sz="5400" b="1" dirty="0">
                <a:solidFill>
                  <a:schemeClr val="accent4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ระดับความสูง</a:t>
            </a:r>
            <a:endParaRPr lang="en-AU" sz="5400" b="1" dirty="0">
              <a:solidFill>
                <a:schemeClr val="accent4"/>
              </a:solid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F8338ADC-29D5-FEA7-AB85-2DDBBDC5F5C8}"/>
              </a:ext>
            </a:extLst>
          </p:cNvPr>
          <p:cNvSpPr txBox="1"/>
          <p:nvPr/>
        </p:nvSpPr>
        <p:spPr>
          <a:xfrm>
            <a:off x="6959600" y="454358"/>
            <a:ext cx="2519251" cy="1387321"/>
          </a:xfrm>
          <a:prstGeom prst="rect">
            <a:avLst/>
          </a:prstGeom>
        </p:spPr>
        <p:txBody>
          <a:bodyPr vert="horz" wrap="square" lIns="0" tIns="11521" rIns="0" bIns="0" rtlCol="0">
            <a:noAutofit/>
          </a:bodyPr>
          <a:lstStyle/>
          <a:p>
            <a:pPr defTabSz="829587">
              <a:lnSpc>
                <a:spcPct val="83000"/>
              </a:lnSpc>
              <a:tabLst>
                <a:tab pos="1156236" algn="l"/>
              </a:tabLst>
              <a:defRPr/>
            </a:pPr>
            <a:r>
              <a:rPr lang="th-TH" sz="5400" b="1" dirty="0">
                <a:solidFill>
                  <a:schemeClr val="accent4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ลักษณะทาง</a:t>
            </a:r>
          </a:p>
          <a:p>
            <a:pPr defTabSz="829587">
              <a:lnSpc>
                <a:spcPct val="83000"/>
              </a:lnSpc>
              <a:tabLst>
                <a:tab pos="1156236" algn="l"/>
              </a:tabLst>
              <a:defRPr/>
            </a:pPr>
            <a:r>
              <a:rPr lang="th-TH" sz="5400" b="1" dirty="0">
                <a:solidFill>
                  <a:schemeClr val="accent4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ภูมิศาสตร์</a:t>
            </a:r>
            <a:endParaRPr lang="en-AU" sz="5400" b="1" dirty="0">
              <a:solidFill>
                <a:schemeClr val="accent4"/>
              </a:solid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1B14A2F0-C0E8-8C07-5165-79925085C5A1}"/>
              </a:ext>
            </a:extLst>
          </p:cNvPr>
          <p:cNvSpPr txBox="1"/>
          <p:nvPr/>
        </p:nvSpPr>
        <p:spPr>
          <a:xfrm>
            <a:off x="6959600" y="1969867"/>
            <a:ext cx="4531943" cy="1123522"/>
          </a:xfrm>
          <a:prstGeom prst="rect">
            <a:avLst/>
          </a:prstGeom>
        </p:spPr>
        <p:txBody>
          <a:bodyPr anchor="t" anchorCtr="0"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buNone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3 เทือกเขาที่มีอิทธิพลต่อสภาพภูมิอากาศและอุณหภูมิ : </a:t>
            </a:r>
          </a:p>
          <a:p>
            <a:pPr>
              <a:lnSpc>
                <a:spcPct val="90000"/>
              </a:lnSpc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ดาร์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ลิง 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ส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คา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ร์ป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 (ออสเตรเลียตะวันตก)</a:t>
            </a:r>
          </a:p>
          <a:p>
            <a:pPr>
              <a:lnSpc>
                <a:spcPct val="90000"/>
              </a:lnSpc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มาท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ลอฟ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ตี (ออสเตรเลียใต้)</a:t>
            </a:r>
          </a:p>
          <a:p>
            <a:pPr>
              <a:lnSpc>
                <a:spcPct val="90000"/>
              </a:lnSpc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เดอะ เกรท 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ดิ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ไว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ด์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ดิง เรน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จ์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 (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ควีนส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แลนด์, นิว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เซาท์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เวลส์, วิกตอเรีย)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FE10FBB-F0C8-5DA0-7A1F-C4267C9A35F1}"/>
              </a:ext>
            </a:extLst>
          </p:cNvPr>
          <p:cNvSpPr txBox="1"/>
          <p:nvPr/>
        </p:nvSpPr>
        <p:spPr>
          <a:xfrm>
            <a:off x="348655" y="5193532"/>
            <a:ext cx="5202618" cy="940027"/>
          </a:xfrm>
          <a:prstGeom prst="rect">
            <a:avLst/>
          </a:prstGeom>
        </p:spPr>
        <p:txBody>
          <a:bodyPr/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4000" b="1" cap="none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1,000–1,200 ม.</a:t>
            </a:r>
            <a:endParaRPr lang="en-AU" sz="4000" b="1" cap="none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r>
              <a:rPr lang="en-US" sz="1600" b="1" cap="none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(3</a:t>
            </a:r>
            <a:r>
              <a:rPr lang="th-TH" sz="1600" b="1" cap="none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,</a:t>
            </a:r>
            <a:r>
              <a:rPr lang="en-US" sz="1600" b="1" cap="none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281</a:t>
            </a:r>
            <a:r>
              <a:rPr lang="th-TH" sz="1600" b="1" cap="none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en-US" sz="1600" b="1" cap="none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–</a:t>
            </a:r>
            <a:r>
              <a:rPr lang="th-TH" sz="1600" b="1" cap="none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en-US" sz="1600" b="1" cap="none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3</a:t>
            </a:r>
            <a:r>
              <a:rPr lang="th-TH" sz="1600" b="1" cap="none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,</a:t>
            </a:r>
            <a:r>
              <a:rPr lang="en-US" sz="1600" b="1" cap="none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937</a:t>
            </a:r>
            <a:r>
              <a:rPr lang="th-TH" sz="1600" b="1" cap="none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ฟุต</a:t>
            </a:r>
            <a:r>
              <a:rPr lang="en-US" sz="1600" b="1" cap="none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047156930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8714C56-047B-36F5-B380-2647C7FC6C5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981199" y="-1953927"/>
            <a:ext cx="13663112" cy="11185166"/>
          </a:xfrm>
          <a:prstGeom prst="rect">
            <a:avLst/>
          </a:prstGeom>
        </p:spPr>
      </p:pic>
      <p:sp>
        <p:nvSpPr>
          <p:cNvPr id="2" name="object 4">
            <a:extLst>
              <a:ext uri="{FF2B5EF4-FFF2-40B4-BE49-F238E27FC236}">
                <a16:creationId xmlns:a16="http://schemas.microsoft.com/office/drawing/2014/main" id="{3655ADAA-EDEF-566E-4E17-248B177B3143}"/>
              </a:ext>
            </a:extLst>
          </p:cNvPr>
          <p:cNvSpPr txBox="1"/>
          <p:nvPr/>
        </p:nvSpPr>
        <p:spPr>
          <a:xfrm>
            <a:off x="407988" y="1170732"/>
            <a:ext cx="5526684" cy="2639031"/>
          </a:xfrm>
          <a:prstGeom prst="rect">
            <a:avLst/>
          </a:prstGeom>
        </p:spPr>
        <p:txBody>
          <a:bodyPr vert="horz" wrap="square" lIns="0" tIns="11521" rIns="0" bIns="0" rtlCol="0">
            <a:noAutofit/>
          </a:bodyPr>
          <a:lstStyle/>
          <a:p>
            <a:pPr defTabSz="829587">
              <a:lnSpc>
                <a:spcPct val="83000"/>
              </a:lnSpc>
              <a:tabLst>
                <a:tab pos="1156236" algn="l"/>
              </a:tabLst>
              <a:defRPr/>
            </a:pP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ลักษณะทางภูมิศาสตร์</a:t>
            </a:r>
            <a:endParaRPr lang="en-AU" sz="6000" b="1" dirty="0">
              <a:solidFill>
                <a:schemeClr val="accent1"/>
              </a:solid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4" name="object 11">
            <a:extLst>
              <a:ext uri="{FF2B5EF4-FFF2-40B4-BE49-F238E27FC236}">
                <a16:creationId xmlns:a16="http://schemas.microsoft.com/office/drawing/2014/main" id="{87E1C029-5A54-1DFD-1415-7B374B9C5CFB}"/>
              </a:ext>
            </a:extLst>
          </p:cNvPr>
          <p:cNvSpPr txBox="1"/>
          <p:nvPr/>
        </p:nvSpPr>
        <p:spPr>
          <a:xfrm>
            <a:off x="3359149" y="3241228"/>
            <a:ext cx="1452069" cy="263534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th-TH" sz="160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ออสเตรเลียตะวันตก</a:t>
            </a:r>
            <a:endParaRPr kumimoji="0" sz="160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5" name="object 15">
            <a:extLst>
              <a:ext uri="{FF2B5EF4-FFF2-40B4-BE49-F238E27FC236}">
                <a16:creationId xmlns:a16="http://schemas.microsoft.com/office/drawing/2014/main" id="{23EE2FEA-9F01-180A-314E-9CF7858D9681}"/>
              </a:ext>
            </a:extLst>
          </p:cNvPr>
          <p:cNvSpPr txBox="1"/>
          <p:nvPr/>
        </p:nvSpPr>
        <p:spPr>
          <a:xfrm>
            <a:off x="5838882" y="1745515"/>
            <a:ext cx="943944" cy="5097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th-TH" sz="1600" b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น</a:t>
            </a:r>
            <a:r>
              <a:rPr kumimoji="0" lang="th-TH" sz="1600" b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อร</a:t>
            </a:r>
            <a:r>
              <a:rPr kumimoji="0" lang="th-TH" sz="1600" b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์ธเทิร์น</a:t>
            </a:r>
            <a:endParaRPr kumimoji="0" lang="th-TH" sz="1600" b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th-TH" sz="1600" b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เท</a:t>
            </a:r>
            <a:r>
              <a:rPr kumimoji="0" lang="th-TH" sz="1600" b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ร์ริ</a:t>
            </a:r>
            <a:r>
              <a:rPr kumimoji="0" lang="th-TH" sz="1600" b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ทอรี</a:t>
            </a:r>
            <a:endParaRPr kumimoji="0" lang="en-AU" sz="1600" b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6" name="object 17">
            <a:extLst>
              <a:ext uri="{FF2B5EF4-FFF2-40B4-BE49-F238E27FC236}">
                <a16:creationId xmlns:a16="http://schemas.microsoft.com/office/drawing/2014/main" id="{4D743CE5-9C02-9C02-F1A1-4FF8D7E65F70}"/>
              </a:ext>
            </a:extLst>
          </p:cNvPr>
          <p:cNvSpPr txBox="1"/>
          <p:nvPr/>
        </p:nvSpPr>
        <p:spPr>
          <a:xfrm>
            <a:off x="6081096" y="3735197"/>
            <a:ext cx="1189364" cy="263534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th-TH" sz="1600" b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ออสเตรเลียใต้</a:t>
            </a:r>
            <a:endParaRPr kumimoji="0" sz="1600" b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7" name="object 19">
            <a:extLst>
              <a:ext uri="{FF2B5EF4-FFF2-40B4-BE49-F238E27FC236}">
                <a16:creationId xmlns:a16="http://schemas.microsoft.com/office/drawing/2014/main" id="{F6406E90-C949-2AA4-83F6-8CC327C1015C}"/>
              </a:ext>
            </a:extLst>
          </p:cNvPr>
          <p:cNvSpPr txBox="1"/>
          <p:nvPr/>
        </p:nvSpPr>
        <p:spPr>
          <a:xfrm>
            <a:off x="7748901" y="2489511"/>
            <a:ext cx="979792" cy="263534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th-TH" sz="1600" b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ควีนส์แลนด์</a:t>
            </a:r>
            <a:endParaRPr kumimoji="0" lang="en-AU" sz="1600" b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9" name="object 93">
            <a:extLst>
              <a:ext uri="{FF2B5EF4-FFF2-40B4-BE49-F238E27FC236}">
                <a16:creationId xmlns:a16="http://schemas.microsoft.com/office/drawing/2014/main" id="{E1CC63B9-E3FB-CB15-057D-F361E40E1AF6}"/>
              </a:ext>
            </a:extLst>
          </p:cNvPr>
          <p:cNvSpPr txBox="1"/>
          <p:nvPr/>
        </p:nvSpPr>
        <p:spPr>
          <a:xfrm>
            <a:off x="8415127" y="4161170"/>
            <a:ext cx="799899" cy="259045"/>
          </a:xfrm>
          <a:prstGeom prst="rect">
            <a:avLst/>
          </a:prstGeom>
        </p:spPr>
        <p:txBody>
          <a:bodyPr vert="horz" wrap="none" lIns="0" tIns="1270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th-TH" sz="1600" b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นิว</a:t>
            </a:r>
            <a:r>
              <a:rPr kumimoji="0" lang="th-TH" sz="1600" b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เซาท์</a:t>
            </a:r>
            <a:r>
              <a:rPr kumimoji="0" lang="th-TH" sz="1600" b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เวลส์</a:t>
            </a:r>
            <a:endParaRPr kumimoji="0" sz="1600" b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10" name="object 20">
            <a:extLst>
              <a:ext uri="{FF2B5EF4-FFF2-40B4-BE49-F238E27FC236}">
                <a16:creationId xmlns:a16="http://schemas.microsoft.com/office/drawing/2014/main" id="{0C10486C-1CC1-C33A-9F64-7DEE43C593F2}"/>
              </a:ext>
            </a:extLst>
          </p:cNvPr>
          <p:cNvSpPr txBox="1"/>
          <p:nvPr/>
        </p:nvSpPr>
        <p:spPr>
          <a:xfrm>
            <a:off x="8085935" y="5660117"/>
            <a:ext cx="699693" cy="263534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th-TH" sz="1600" b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วิกตอเรีย</a:t>
            </a:r>
            <a:endParaRPr kumimoji="0" lang="en-AU" sz="1600" b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11" name="object 20">
            <a:extLst>
              <a:ext uri="{FF2B5EF4-FFF2-40B4-BE49-F238E27FC236}">
                <a16:creationId xmlns:a16="http://schemas.microsoft.com/office/drawing/2014/main" id="{9164B5A2-8758-BA15-FAD4-136C47525FC5}"/>
              </a:ext>
            </a:extLst>
          </p:cNvPr>
          <p:cNvSpPr txBox="1"/>
          <p:nvPr/>
        </p:nvSpPr>
        <p:spPr>
          <a:xfrm>
            <a:off x="9002812" y="5214106"/>
            <a:ext cx="1459812" cy="5097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th-TH" sz="1600" b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ออสเตรเลีย</a:t>
            </a:r>
            <a:r>
              <a:rPr kumimoji="0" lang="th-TH" sz="1600" b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น</a:t>
            </a:r>
            <a:endParaRPr kumimoji="0" lang="th-TH" sz="1600" b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th-TH" sz="1600" b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แค</a:t>
            </a:r>
            <a:r>
              <a:rPr lang="th-TH" sz="1600" b="1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พิ</a:t>
            </a:r>
            <a:r>
              <a:rPr kumimoji="0" lang="th-TH" sz="1600" b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ทอ</a:t>
            </a:r>
            <a:r>
              <a:rPr kumimoji="0" lang="th-TH" sz="1600" b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ล</a:t>
            </a:r>
            <a:r>
              <a:rPr kumimoji="0" lang="th-TH" sz="1600" b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เท</a:t>
            </a:r>
            <a:r>
              <a:rPr kumimoji="0" lang="th-TH" sz="1600" b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ร์ริ</a:t>
            </a:r>
            <a:r>
              <a:rPr kumimoji="0" lang="th-TH" sz="1600" b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ทอรี</a:t>
            </a:r>
            <a:endParaRPr kumimoji="0" lang="en-AU" sz="1600" b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18" name="object 11">
            <a:extLst>
              <a:ext uri="{FF2B5EF4-FFF2-40B4-BE49-F238E27FC236}">
                <a16:creationId xmlns:a16="http://schemas.microsoft.com/office/drawing/2014/main" id="{5718CCF4-1352-1BA6-417A-1C95B8B8752E}"/>
              </a:ext>
            </a:extLst>
          </p:cNvPr>
          <p:cNvSpPr txBox="1"/>
          <p:nvPr/>
        </p:nvSpPr>
        <p:spPr>
          <a:xfrm>
            <a:off x="12605980" y="6445250"/>
            <a:ext cx="1461611" cy="140423"/>
          </a:xfrm>
          <a:prstGeom prst="rect">
            <a:avLst/>
          </a:prstGeom>
        </p:spPr>
        <p:txBody>
          <a:bodyPr vert="horz" wrap="none" lIns="0" tIns="17145" rIns="0" bIns="0" rtlCol="0">
            <a:no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algn="l"/>
            <a:r>
              <a:rPr lang="en-AU" sz="800" b="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Indicative only</a:t>
            </a:r>
            <a:endParaRPr sz="800" b="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1" name="object 20">
            <a:extLst>
              <a:ext uri="{FF2B5EF4-FFF2-40B4-BE49-F238E27FC236}">
                <a16:creationId xmlns:a16="http://schemas.microsoft.com/office/drawing/2014/main" id="{1B8957C1-4392-DB8D-CB54-5FD50DFE8307}"/>
              </a:ext>
            </a:extLst>
          </p:cNvPr>
          <p:cNvSpPr txBox="1"/>
          <p:nvPr/>
        </p:nvSpPr>
        <p:spPr>
          <a:xfrm>
            <a:off x="9531406" y="7735210"/>
            <a:ext cx="699693" cy="16960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AU" sz="95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TASMANIA</a:t>
            </a:r>
          </a:p>
        </p:txBody>
      </p:sp>
      <p:sp>
        <p:nvSpPr>
          <p:cNvPr id="22" name="object 11">
            <a:extLst>
              <a:ext uri="{FF2B5EF4-FFF2-40B4-BE49-F238E27FC236}">
                <a16:creationId xmlns:a16="http://schemas.microsoft.com/office/drawing/2014/main" id="{CFB6C7DC-DF2E-F6A2-DFD8-7C2B8566A411}"/>
              </a:ext>
            </a:extLst>
          </p:cNvPr>
          <p:cNvSpPr txBox="1"/>
          <p:nvPr/>
        </p:nvSpPr>
        <p:spPr>
          <a:xfrm>
            <a:off x="2851198" y="4649922"/>
            <a:ext cx="1452069" cy="29431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th-TH" sz="180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ดาร์</a:t>
            </a:r>
            <a:r>
              <a:rPr kumimoji="0" lang="th-TH" sz="180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ลิง </a:t>
            </a:r>
            <a:r>
              <a:rPr kumimoji="0" lang="th-TH" sz="180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ส</a:t>
            </a:r>
            <a:r>
              <a:rPr kumimoji="0" lang="th-TH" sz="180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การ</a:t>
            </a:r>
            <a:r>
              <a:rPr kumimoji="0" lang="th-TH" sz="180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์ป</a:t>
            </a:r>
            <a:endParaRPr kumimoji="0" sz="180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23" name="object 11">
            <a:extLst>
              <a:ext uri="{FF2B5EF4-FFF2-40B4-BE49-F238E27FC236}">
                <a16:creationId xmlns:a16="http://schemas.microsoft.com/office/drawing/2014/main" id="{996E34F2-6822-8B9D-796F-20F659598B1D}"/>
              </a:ext>
            </a:extLst>
          </p:cNvPr>
          <p:cNvSpPr txBox="1"/>
          <p:nvPr/>
        </p:nvSpPr>
        <p:spPr>
          <a:xfrm>
            <a:off x="6782826" y="4471525"/>
            <a:ext cx="2376689" cy="29431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th-TH" sz="180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เทือกเขา </a:t>
            </a:r>
            <a:r>
              <a:rPr kumimoji="0" lang="th-TH" sz="180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ลอฟ</a:t>
            </a:r>
            <a:r>
              <a:rPr kumimoji="0" lang="th-TH" sz="180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ตี</a:t>
            </a:r>
            <a:endParaRPr kumimoji="0" sz="180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24" name="object 11">
            <a:extLst>
              <a:ext uri="{FF2B5EF4-FFF2-40B4-BE49-F238E27FC236}">
                <a16:creationId xmlns:a16="http://schemas.microsoft.com/office/drawing/2014/main" id="{072AADC2-505C-47E3-B876-05ADB8580ADD}"/>
              </a:ext>
            </a:extLst>
          </p:cNvPr>
          <p:cNvSpPr txBox="1"/>
          <p:nvPr/>
        </p:nvSpPr>
        <p:spPr>
          <a:xfrm>
            <a:off x="8085935" y="3404734"/>
            <a:ext cx="2376689" cy="57131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th-TH" sz="180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เทือกเขาเกรท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th-TH" sz="180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ดิ</a:t>
            </a:r>
            <a:r>
              <a:rPr kumimoji="0" lang="th-TH" sz="180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ไว</a:t>
            </a:r>
            <a:r>
              <a:rPr kumimoji="0" lang="th-TH" sz="180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ด์</a:t>
            </a:r>
            <a:r>
              <a:rPr kumimoji="0" lang="th-TH" sz="180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ดิง</a:t>
            </a:r>
            <a:endParaRPr kumimoji="0" sz="180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774082052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537985-A33E-C105-7BEB-09D7FB713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676" y="770658"/>
            <a:ext cx="5250410" cy="1694412"/>
          </a:xfrm>
        </p:spPr>
        <p:txBody>
          <a:bodyPr/>
          <a:lstStyle/>
          <a:p>
            <a:r>
              <a:rPr lang="th-TH" sz="6000" b="1" dirty="0">
                <a:solidFill>
                  <a:schemeClr val="bg2"/>
                </a:solidFill>
              </a:rPr>
              <a:t>ภูมิอากาศ</a:t>
            </a:r>
            <a:br>
              <a:rPr lang="en-AU" sz="6000" b="1" dirty="0">
                <a:solidFill>
                  <a:schemeClr val="bg2"/>
                </a:solidFill>
              </a:rPr>
            </a:br>
            <a:r>
              <a:rPr lang="th-TH" sz="6000" b="1" dirty="0">
                <a:solidFill>
                  <a:schemeClr val="bg1"/>
                </a:solidFill>
              </a:rPr>
              <a:t>ภาคพื้นทวีป</a:t>
            </a:r>
            <a:endParaRPr lang="en-US" sz="6000" b="1" dirty="0">
              <a:solidFill>
                <a:schemeClr val="bg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8480C7-DD09-8474-C98A-392FD5BADB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24676" y="2469969"/>
            <a:ext cx="4602459" cy="846545"/>
          </a:xfrm>
        </p:spPr>
        <p:txBody>
          <a:bodyPr/>
          <a:lstStyle/>
          <a:p>
            <a:r>
              <a:rPr lang="th-TH" sz="1800" dirty="0">
                <a:solidFill>
                  <a:schemeClr val="bg1"/>
                </a:solidFill>
              </a:rPr>
              <a:t>เขตพื้นที่ในใจกลางทวีปมีแนวโน้มว่าฤดูร้อนจะร้อนกว่า และฤดูหนาวที่จะหนาวกว่าเขตพื้นที่อื่น</a:t>
            </a:r>
            <a:endParaRPr lang="en-AU" sz="1800" dirty="0">
              <a:solidFill>
                <a:schemeClr val="bg1"/>
              </a:solidFill>
            </a:endParaRP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D4E3C8A1-59EE-6837-1E58-7EB4D8376188}"/>
              </a:ext>
            </a:extLst>
          </p:cNvPr>
          <p:cNvSpPr txBox="1"/>
          <p:nvPr/>
        </p:nvSpPr>
        <p:spPr>
          <a:xfrm>
            <a:off x="407988" y="4559299"/>
            <a:ext cx="4415497" cy="178271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24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</a:t>
            </a:r>
            <a:r>
              <a:rPr lang="th-TH" sz="24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คล</a:t>
            </a:r>
            <a:r>
              <a:rPr lang="th-TH" sz="24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sz="24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24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endParaRPr lang="en-AU" sz="2400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r>
              <a:rPr lang="th-TH" sz="24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รัทเ</a:t>
            </a:r>
            <a:r>
              <a:rPr lang="th-TH" sz="24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ทอเกลน</a:t>
            </a:r>
            <a:endParaRPr lang="en-AU" sz="2400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r>
              <a:rPr lang="th-TH" sz="24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เกรท เซา</a:t>
            </a:r>
            <a:r>
              <a:rPr lang="th-TH" sz="24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เทิร์น</a:t>
            </a:r>
            <a:r>
              <a:rPr lang="th-TH" sz="24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บางส่วน </a:t>
            </a:r>
            <a:endParaRPr lang="en-AU" sz="2400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r>
              <a:rPr lang="th-TH" sz="24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แคนเบอร์รา</a:t>
            </a:r>
            <a:r>
              <a:rPr lang="en-AU" sz="24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24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ดิ</a:t>
            </a:r>
            <a:r>
              <a:rPr lang="th-TH" sz="24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สตริก</a:t>
            </a:r>
            <a:r>
              <a:rPr lang="th-TH" sz="24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ต์</a:t>
            </a:r>
            <a:endParaRPr lang="en-AU" sz="2400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6" name="Picture 5" descr="A vineyard with a pond&#10;&#10;Description automatically generated with medium confidence">
            <a:extLst>
              <a:ext uri="{FF2B5EF4-FFF2-40B4-BE49-F238E27FC236}">
                <a16:creationId xmlns:a16="http://schemas.microsoft.com/office/drawing/2014/main" id="{3B13FAD4-A658-A9A7-1B71-3E54D2B18AB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4201" r="9406"/>
          <a:stretch>
            <a:fillRect/>
          </a:stretch>
        </p:blipFill>
        <p:spPr>
          <a:xfrm>
            <a:off x="6096000" y="-16402"/>
            <a:ext cx="6096000" cy="687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489659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537985-A33E-C105-7BEB-09D7FB713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770658"/>
            <a:ext cx="5250410" cy="1694412"/>
          </a:xfrm>
        </p:spPr>
        <p:txBody>
          <a:bodyPr/>
          <a:lstStyle/>
          <a:p>
            <a:r>
              <a:rPr lang="th-TH" sz="6000" b="1" dirty="0">
                <a:solidFill>
                  <a:schemeClr val="bg2"/>
                </a:solidFill>
              </a:rPr>
              <a:t>ภูมิอากาศ</a:t>
            </a:r>
            <a:br>
              <a:rPr lang="th-TH" sz="6000" b="1" dirty="0">
                <a:solidFill>
                  <a:schemeClr val="bg2"/>
                </a:solidFill>
              </a:rPr>
            </a:br>
            <a:r>
              <a:rPr lang="th-TH" sz="6000" b="1" dirty="0">
                <a:solidFill>
                  <a:schemeClr val="bg1"/>
                </a:solidFill>
              </a:rPr>
              <a:t>แถบทะเล</a:t>
            </a:r>
            <a:endParaRPr lang="en-US" sz="6000" b="1" dirty="0">
              <a:solidFill>
                <a:schemeClr val="bg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8480C7-DD09-8474-C98A-392FD5BADB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7988" y="2469969"/>
            <a:ext cx="4415497" cy="846545"/>
          </a:xfrm>
        </p:spPr>
        <p:txBody>
          <a:bodyPr/>
          <a:lstStyle/>
          <a:p>
            <a:r>
              <a:rPr lang="th-TH" sz="1800" dirty="0">
                <a:solidFill>
                  <a:schemeClr val="bg1"/>
                </a:solidFill>
              </a:rPr>
              <a:t>เขตพื้นที่ใกล้ชายฝั่งทะเล เป็นพื้นที่ที่สภาพภูมิอากาศที่มีช่วงอุณหภูมิแคบกว่า และปริมาณน้ำฝนกระจายตัวสม่ำเสมอกว่า</a:t>
            </a:r>
            <a:r>
              <a:rPr lang="th-TH" sz="1800" dirty="0" err="1">
                <a:solidFill>
                  <a:schemeClr val="bg1"/>
                </a:solidFill>
              </a:rPr>
              <a:t>ตลอดทั้ง</a:t>
            </a:r>
            <a:r>
              <a:rPr lang="th-TH" sz="1800" dirty="0">
                <a:solidFill>
                  <a:schemeClr val="bg1"/>
                </a:solidFill>
              </a:rPr>
              <a:t>ปี</a:t>
            </a:r>
            <a:endParaRPr lang="en-AU" sz="1800" dirty="0">
              <a:solidFill>
                <a:schemeClr val="bg1"/>
              </a:solidFill>
            </a:endParaRP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D4E3C8A1-59EE-6837-1E58-7EB4D8376188}"/>
              </a:ext>
            </a:extLst>
          </p:cNvPr>
          <p:cNvSpPr txBox="1"/>
          <p:nvPr/>
        </p:nvSpPr>
        <p:spPr>
          <a:xfrm>
            <a:off x="407988" y="4546599"/>
            <a:ext cx="4415497" cy="178271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24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แอด</a:t>
            </a:r>
            <a:r>
              <a:rPr lang="th-TH" sz="24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ิเ</a:t>
            </a:r>
            <a:r>
              <a:rPr lang="th-TH" sz="24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ลด </a:t>
            </a:r>
            <a:r>
              <a:rPr lang="th-TH" sz="24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ฮิลส์</a:t>
            </a:r>
            <a:endParaRPr lang="en-AU" sz="2400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r>
              <a:rPr lang="th-TH" sz="24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คูนาวาร</a:t>
            </a:r>
            <a:r>
              <a:rPr lang="th-TH" sz="24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24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รา</a:t>
            </a:r>
            <a:endParaRPr lang="en-AU" sz="2400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r>
              <a:rPr lang="th-TH" sz="24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</a:t>
            </a:r>
            <a:r>
              <a:rPr lang="th-TH" sz="24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sz="24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24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นิงตัน </a:t>
            </a:r>
            <a:r>
              <a:rPr lang="th-TH" sz="24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sz="24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พน</a:t>
            </a:r>
            <a:r>
              <a:rPr lang="th-TH" sz="24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นินซู</a:t>
            </a:r>
            <a:r>
              <a:rPr lang="th-TH" sz="24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ลา</a:t>
            </a:r>
            <a:endParaRPr lang="en-AU" sz="2400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r>
              <a:rPr lang="th-TH" sz="24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แทส</a:t>
            </a:r>
            <a:r>
              <a:rPr lang="th-TH" sz="24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มา</a:t>
            </a:r>
            <a:r>
              <a:rPr lang="th-TH" sz="24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เนีย</a:t>
            </a:r>
            <a:endParaRPr lang="en-AU" sz="2400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6" name="Picture 5" descr="A tractor in a field&#10;&#10;Description automatically generated">
            <a:extLst>
              <a:ext uri="{FF2B5EF4-FFF2-40B4-BE49-F238E27FC236}">
                <a16:creationId xmlns:a16="http://schemas.microsoft.com/office/drawing/2014/main" id="{33917616-1FAE-AE27-1195-F4C87C443F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5736" r="24403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279699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537985-A33E-C105-7BEB-09D7FB713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770658"/>
            <a:ext cx="5786750" cy="1694412"/>
          </a:xfrm>
        </p:spPr>
        <p:txBody>
          <a:bodyPr/>
          <a:lstStyle/>
          <a:p>
            <a:r>
              <a:rPr lang="th-TH" sz="5400" b="1" dirty="0">
                <a:solidFill>
                  <a:schemeClr val="bg2"/>
                </a:solidFill>
              </a:rPr>
              <a:t>ภูมิอากาศ</a:t>
            </a:r>
            <a:br>
              <a:rPr lang="th-TH" sz="5400" b="1" dirty="0">
                <a:solidFill>
                  <a:schemeClr val="bg2"/>
                </a:solidFill>
              </a:rPr>
            </a:br>
            <a:r>
              <a:rPr lang="th-TH" sz="5400" b="1" dirty="0">
                <a:solidFill>
                  <a:schemeClr val="bg1"/>
                </a:solidFill>
              </a:rPr>
              <a:t>แบบ</a:t>
            </a:r>
            <a:r>
              <a:rPr lang="th-TH" sz="5400" b="1" dirty="0" err="1">
                <a:solidFill>
                  <a:schemeClr val="bg1"/>
                </a:solidFill>
              </a:rPr>
              <a:t>เ</a:t>
            </a:r>
            <a:r>
              <a:rPr lang="th-TH" sz="5400" b="1" dirty="0">
                <a:solidFill>
                  <a:schemeClr val="bg1"/>
                </a:solidFill>
              </a:rPr>
              <a:t>มด</a:t>
            </a:r>
            <a:r>
              <a:rPr lang="th-TH" sz="5400" b="1" dirty="0" err="1">
                <a:solidFill>
                  <a:schemeClr val="bg1"/>
                </a:solidFill>
              </a:rPr>
              <a:t>ิเต</a:t>
            </a:r>
            <a:r>
              <a:rPr lang="th-TH" sz="5400" b="1" dirty="0">
                <a:solidFill>
                  <a:schemeClr val="bg1"/>
                </a:solidFill>
              </a:rPr>
              <a:t>อร</a:t>
            </a:r>
            <a:r>
              <a:rPr lang="th-TH" sz="5400" b="1" dirty="0" err="1">
                <a:solidFill>
                  <a:schemeClr val="bg1"/>
                </a:solidFill>
              </a:rPr>
              <a:t>์เร</a:t>
            </a:r>
            <a:r>
              <a:rPr lang="th-TH" sz="5400" b="1" dirty="0">
                <a:solidFill>
                  <a:schemeClr val="bg1"/>
                </a:solidFill>
              </a:rPr>
              <a:t>เนียน</a:t>
            </a:r>
            <a:endParaRPr lang="en-US" sz="5400" b="1" dirty="0">
              <a:solidFill>
                <a:schemeClr val="bg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8480C7-DD09-8474-C98A-392FD5BADB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7988" y="2469969"/>
            <a:ext cx="4874063" cy="846545"/>
          </a:xfrm>
        </p:spPr>
        <p:txBody>
          <a:bodyPr/>
          <a:lstStyle/>
          <a:p>
            <a:r>
              <a:rPr lang="th-TH" sz="1800" dirty="0">
                <a:solidFill>
                  <a:schemeClr val="bg1"/>
                </a:solidFill>
              </a:rPr>
              <a:t>ภูมิอากาศแบบ</a:t>
            </a:r>
            <a:r>
              <a:rPr lang="th-TH" sz="1800" dirty="0" err="1">
                <a:solidFill>
                  <a:schemeClr val="bg1"/>
                </a:solidFill>
              </a:rPr>
              <a:t>เ</a:t>
            </a:r>
            <a:r>
              <a:rPr lang="th-TH" sz="1800" dirty="0">
                <a:solidFill>
                  <a:schemeClr val="bg1"/>
                </a:solidFill>
              </a:rPr>
              <a:t>มด</a:t>
            </a:r>
            <a:r>
              <a:rPr lang="th-TH" sz="1800" dirty="0" err="1">
                <a:solidFill>
                  <a:schemeClr val="bg1"/>
                </a:solidFill>
              </a:rPr>
              <a:t>ิเต</a:t>
            </a:r>
            <a:r>
              <a:rPr lang="th-TH" sz="1800" dirty="0">
                <a:solidFill>
                  <a:schemeClr val="bg1"/>
                </a:solidFill>
              </a:rPr>
              <a:t>อร</a:t>
            </a:r>
            <a:r>
              <a:rPr lang="th-TH" sz="1800" dirty="0" err="1">
                <a:solidFill>
                  <a:schemeClr val="bg1"/>
                </a:solidFill>
              </a:rPr>
              <a:t>์เร</a:t>
            </a:r>
            <a:r>
              <a:rPr lang="th-TH" sz="1800" dirty="0">
                <a:solidFill>
                  <a:schemeClr val="bg1"/>
                </a:solidFill>
              </a:rPr>
              <a:t>เนียนคล้ายกับภูมิอากาศแถบทะเล แต่ฤดูร้อนมีแนวโน้มว่าจะอุ่นและแห้ง เดือนที่อุณหภูมิร้อนที่สุดและหนาวเย็นที่สุดมีความแตกต่างทางอุณหภูมิน้อยกว่า</a:t>
            </a:r>
            <a:endParaRPr lang="en-AU" sz="1800" dirty="0">
              <a:solidFill>
                <a:schemeClr val="bg1"/>
              </a:solidFill>
            </a:endParaRP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D4E3C8A1-59EE-6837-1E58-7EB4D8376188}"/>
              </a:ext>
            </a:extLst>
          </p:cNvPr>
          <p:cNvSpPr txBox="1"/>
          <p:nvPr/>
        </p:nvSpPr>
        <p:spPr>
          <a:xfrm>
            <a:off x="407988" y="4392931"/>
            <a:ext cx="7289326" cy="178271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24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บารอ</a:t>
            </a:r>
            <a:r>
              <a:rPr lang="th-TH" sz="24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</a:t>
            </a:r>
            <a:r>
              <a:rPr lang="th-TH" sz="24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ซา </a:t>
            </a:r>
            <a:r>
              <a:rPr lang="th-TH" sz="24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endParaRPr lang="en-AU" sz="2400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r>
              <a:rPr lang="th-TH" sz="24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จีโอกราฟ</a:t>
            </a:r>
            <a:endParaRPr lang="en-AU" sz="2400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r>
              <a:rPr lang="th-TH" sz="24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แมคลาเรน เวล</a:t>
            </a:r>
            <a:endParaRPr lang="en-AU" sz="2400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r>
              <a:rPr lang="th-TH" sz="24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มาร</a:t>
            </a:r>
            <a:r>
              <a:rPr lang="th-TH" sz="24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24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กาเรต ริ</a:t>
            </a:r>
            <a:r>
              <a:rPr lang="th-TH" sz="24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เวอร์</a:t>
            </a:r>
            <a:br>
              <a:rPr lang="en-US" sz="24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16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(+ อิทธิพลจากทะเลสูง)</a:t>
            </a:r>
            <a:endParaRPr lang="en-AU" sz="1600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6" name="Picture 5" descr="A dirt road with palm trees&#10;&#10;Description automatically generated">
            <a:extLst>
              <a:ext uri="{FF2B5EF4-FFF2-40B4-BE49-F238E27FC236}">
                <a16:creationId xmlns:a16="http://schemas.microsoft.com/office/drawing/2014/main" id="{EB42CD41-770A-74EE-D317-EED2D50BBBB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398" t="1785" r="35426"/>
          <a:stretch/>
        </p:blipFill>
        <p:spPr>
          <a:xfrm>
            <a:off x="6096001" y="0"/>
            <a:ext cx="6095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856945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een field with rows of plants&#10;&#10;Description automatically generated with medium confidence">
            <a:extLst>
              <a:ext uri="{FF2B5EF4-FFF2-40B4-BE49-F238E27FC236}">
                <a16:creationId xmlns:a16="http://schemas.microsoft.com/office/drawing/2014/main" id="{34A24D5C-A3C7-A6FB-3E71-0468B79C696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927" t="-546" r="23001" b="4077"/>
          <a:stretch>
            <a:fillRect/>
          </a:stretch>
        </p:blipFill>
        <p:spPr>
          <a:xfrm>
            <a:off x="-24296" y="-39030"/>
            <a:ext cx="6120296" cy="689703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EE1723A-80B7-9DAD-0CD2-5CE849685D79}"/>
              </a:ext>
            </a:extLst>
          </p:cNvPr>
          <p:cNvSpPr txBox="1"/>
          <p:nvPr/>
        </p:nvSpPr>
        <p:spPr>
          <a:xfrm>
            <a:off x="6545766" y="568712"/>
            <a:ext cx="5096107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ไวน์แห่งออสเตรเลียทุกแก้วจะบอกเล่าเรื่องราว จะเล่าความเป็นมาเกี่ยวกับไวน์ที่บรรจงสร้างขึ้นมาจากองุ่นที่เติบโตขึ้นมาท่ามกลางสภาพอากาศอันหลากหลายและภูมิประเทศที่กว้างใหญ่ที่มีประวัติศาสตร์อันยาวนาน </a:t>
            </a:r>
          </a:p>
          <a:p>
            <a:endParaRPr lang="th-TH" dirty="0">
              <a:solidFill>
                <a:srgbClr val="190000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เฉกเช่นบรรพบุรุษของพวกเขา เกษตรกรผู้ปลูกองุ่นและผู้ผลิตไวน์ในปัจจุบันยังคง มีความกระตือรือร้นยืดหยุ่นและสร้างสรรค์ ขับเคลื่อนอย่างต่อเนื่องเพื่อค้นหาวิธีใหม่</a:t>
            </a:r>
            <a:r>
              <a:rPr lang="en-US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</a:t>
            </a:r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ๆ เพื่อทำให้เทคนิคเก่าสมบูรณ์แบบ ชุมชนของเราเชื่อมโยงกันด้วยความเคารพซึ่งกันและกัน</a:t>
            </a:r>
            <a:r>
              <a:rPr lang="en-US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</a:t>
            </a:r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และความรักที่มีร่วมกันในการสร้างสรรค์ไวน์ชั้นเยี่ยม ในขณะเดียวกันก็ปกป้องสิ่งมหัศจรรย์ทางธรรมชาติเพื่อให้คนรุ่นหลังได้เพลิดเพลิน การนำความคิดสมัยใหม่ไปใช้กับดินแดนโบราณของเรา และเราให้ความสำคัญกับการทดลองที่สนุกสนานอย่างจริงจัง</a:t>
            </a:r>
          </a:p>
          <a:p>
            <a:endParaRPr lang="th-TH" dirty="0">
              <a:solidFill>
                <a:srgbClr val="190000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เพราะฉะนั้น หากท่านกำลังมองหารสชาติแห่งการผจญภัย เราขอให้ไวน์แห่งออสเตรเลียเป็นดั่งเข็มทิศนำทางของท่าน เพราะในไวน์แห่งออสเตรเลียทุก</a:t>
            </a:r>
            <a:r>
              <a:rPr lang="en-US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</a:t>
            </a:r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ๆ ขวดคุณจะได้สัมผัสกับความมหัศจรรย์ของออสเตรเลีย – ซึ่งเป็นเครื่องเตือนใจถึงการผจญภัย</a:t>
            </a:r>
            <a:r>
              <a:rPr lang="en-US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</a:t>
            </a:r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และความหลากหลายที่นิยามวัฒนธรรมและดินแดนของเรา</a:t>
            </a:r>
          </a:p>
        </p:txBody>
      </p:sp>
      <p:pic>
        <p:nvPicPr>
          <p:cNvPr id="16" name="Picture 15" descr="A logo with text on it&#10;&#10;Description automatically generated">
            <a:extLst>
              <a:ext uri="{FF2B5EF4-FFF2-40B4-BE49-F238E27FC236}">
                <a16:creationId xmlns:a16="http://schemas.microsoft.com/office/drawing/2014/main" id="{F1DDA9DF-FF59-04BF-7B9E-8D9F0E782C9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787" y="256477"/>
            <a:ext cx="2845554" cy="1138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888299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close-up of a vine&#10;&#10;Description automatically generated">
            <a:extLst>
              <a:ext uri="{FF2B5EF4-FFF2-40B4-BE49-F238E27FC236}">
                <a16:creationId xmlns:a16="http://schemas.microsoft.com/office/drawing/2014/main" id="{9F8A1470-4E4C-3E3A-D2EC-DCCA2F21A78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8898" b="11915"/>
          <a:stretch>
            <a:fillRect/>
          </a:stretch>
        </p:blipFill>
        <p:spPr>
          <a:xfrm>
            <a:off x="407988" y="1889508"/>
            <a:ext cx="11339512" cy="2962752"/>
          </a:xfrm>
          <a:prstGeom prst="rect">
            <a:avLst/>
          </a:prstGeom>
        </p:spPr>
      </p:pic>
      <p:sp>
        <p:nvSpPr>
          <p:cNvPr id="4" name="object 4">
            <a:extLst>
              <a:ext uri="{FF2B5EF4-FFF2-40B4-BE49-F238E27FC236}">
                <a16:creationId xmlns:a16="http://schemas.microsoft.com/office/drawing/2014/main" id="{20A7DF60-0072-4EBA-9DDC-4467DD424BED}"/>
              </a:ext>
            </a:extLst>
          </p:cNvPr>
          <p:cNvSpPr txBox="1"/>
          <p:nvPr/>
        </p:nvSpPr>
        <p:spPr>
          <a:xfrm>
            <a:off x="1322618" y="1780869"/>
            <a:ext cx="3322519" cy="413396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>
              <a:tabLst>
                <a:tab pos="1156236" algn="l"/>
              </a:tabLst>
            </a:pPr>
            <a:endParaRPr lang="en-AU" sz="2722" spc="91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object 4">
            <a:extLst>
              <a:ext uri="{FF2B5EF4-FFF2-40B4-BE49-F238E27FC236}">
                <a16:creationId xmlns:a16="http://schemas.microsoft.com/office/drawing/2014/main" id="{EB853927-B1C1-4B60-BA3C-61B18CFB69CD}"/>
              </a:ext>
            </a:extLst>
          </p:cNvPr>
          <p:cNvSpPr txBox="1"/>
          <p:nvPr/>
        </p:nvSpPr>
        <p:spPr>
          <a:xfrm>
            <a:off x="651618" y="456561"/>
            <a:ext cx="11095881" cy="2039105"/>
          </a:xfrm>
          <a:prstGeom prst="rect">
            <a:avLst/>
          </a:prstGeom>
        </p:spPr>
        <p:txBody>
          <a:bodyPr vert="horz" wrap="square" lIns="0" tIns="11521" rIns="0" bIns="0" rtlCol="0">
            <a:noAutofit/>
          </a:bodyPr>
          <a:lstStyle/>
          <a:p>
            <a:pPr>
              <a:lnSpc>
                <a:spcPct val="90000"/>
              </a:lnSpc>
            </a:pPr>
            <a:r>
              <a:rPr kumimoji="0" lang="th-TH" sz="6000" b="1" i="0" u="none" strike="noStrike" kern="1200" cap="none" spc="0" normalizeH="0" baseline="0" noProof="0" dirty="0">
                <a:ln>
                  <a:noFill/>
                </a:ln>
                <a:solidFill>
                  <a:srgbClr val="B2D8BE"/>
                </a:solidFill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ฤดูเพาะปลูกองุ่น</a:t>
            </a:r>
            <a:endParaRPr lang="th-TH" sz="3600" b="1" dirty="0">
              <a:solidFill>
                <a:schemeClr val="bg1"/>
              </a:solid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>
              <a:lnSpc>
                <a:spcPct val="90000"/>
              </a:lnSpc>
            </a:pPr>
            <a:r>
              <a:rPr lang="th-TH" sz="3600" b="1" dirty="0">
                <a:solidFill>
                  <a:schemeClr val="bg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ของประเทศออสเตรเลีย</a:t>
            </a:r>
            <a:endParaRPr lang="en-AU" sz="3600" b="1" dirty="0">
              <a:solidFill>
                <a:schemeClr val="bg1"/>
              </a:solid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>
              <a:lnSpc>
                <a:spcPct val="90000"/>
              </a:lnSpc>
            </a:pPr>
            <a:endParaRPr lang="en-AU" sz="6000" b="1" dirty="0">
              <a:solidFill>
                <a:schemeClr val="bg2"/>
              </a:solid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42FBCDF9-4D6B-2CE1-F3ED-F8112984CC25}"/>
              </a:ext>
            </a:extLst>
          </p:cNvPr>
          <p:cNvSpPr txBox="1"/>
          <p:nvPr/>
        </p:nvSpPr>
        <p:spPr>
          <a:xfrm>
            <a:off x="6498344" y="5135423"/>
            <a:ext cx="3559155" cy="5936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3600" b="1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ฤดูใบไม้ร่วง</a:t>
            </a:r>
            <a:endParaRPr lang="en-US" sz="3600" b="1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5E09B2C-BDDF-0A01-F6CB-CCBA58BA35C3}"/>
              </a:ext>
            </a:extLst>
          </p:cNvPr>
          <p:cNvSpPr txBox="1"/>
          <p:nvPr/>
        </p:nvSpPr>
        <p:spPr>
          <a:xfrm>
            <a:off x="3723890" y="5153666"/>
            <a:ext cx="3559155" cy="5936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3600" b="1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ฤดูร้อน</a:t>
            </a:r>
            <a:endParaRPr lang="en-US" sz="3600" b="1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359F908E-4342-1E10-0B5E-A34CA304241E}"/>
              </a:ext>
            </a:extLst>
          </p:cNvPr>
          <p:cNvSpPr txBox="1"/>
          <p:nvPr/>
        </p:nvSpPr>
        <p:spPr>
          <a:xfrm>
            <a:off x="716956" y="5171909"/>
            <a:ext cx="3559155" cy="5936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3600" b="1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ฤดูใบไม้ผลิ</a:t>
            </a:r>
            <a:endParaRPr lang="en-US" sz="3600" b="1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B097ED0C-1FFF-2165-6ED9-EEB71F757225}"/>
              </a:ext>
            </a:extLst>
          </p:cNvPr>
          <p:cNvSpPr txBox="1"/>
          <p:nvPr/>
        </p:nvSpPr>
        <p:spPr>
          <a:xfrm>
            <a:off x="9593993" y="5159031"/>
            <a:ext cx="3559155" cy="5936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3600" b="1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ฤดูหนาว</a:t>
            </a:r>
            <a:endParaRPr lang="en-US" sz="3600" b="1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4EBA5133-7861-6F86-215E-91365273A158}"/>
              </a:ext>
            </a:extLst>
          </p:cNvPr>
          <p:cNvSpPr txBox="1"/>
          <p:nvPr/>
        </p:nvSpPr>
        <p:spPr>
          <a:xfrm>
            <a:off x="6387857" y="5729109"/>
            <a:ext cx="3559156" cy="846545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th-TH" sz="16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มีนาคม – พฤษภาคม</a:t>
            </a:r>
            <a:endParaRPr lang="en-AU" sz="1600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th-TH" sz="16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การเปลี่ยนสีผลไม้สุกและการเก็บเกี่ยว</a:t>
            </a:r>
            <a:endParaRPr lang="en-AU" sz="1600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532C45AC-4C3D-9CA5-8ED2-C7DE8EFF15C7}"/>
              </a:ext>
            </a:extLst>
          </p:cNvPr>
          <p:cNvSpPr txBox="1"/>
          <p:nvPr/>
        </p:nvSpPr>
        <p:spPr>
          <a:xfrm>
            <a:off x="3656945" y="5718323"/>
            <a:ext cx="3559156" cy="846545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th-TH" sz="16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ธันวาคม – กุมภาพันธ์ </a:t>
            </a:r>
            <a:endParaRPr lang="en-AU" sz="1600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th-TH" sz="16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ช่อองุ่นและการเปลี่ยนสีผลไม้สุก</a:t>
            </a:r>
            <a:endParaRPr lang="en-AU" sz="1600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AE7707FE-7ED7-4016-1901-87BED9FA11ED}"/>
              </a:ext>
            </a:extLst>
          </p:cNvPr>
          <p:cNvSpPr txBox="1"/>
          <p:nvPr/>
        </p:nvSpPr>
        <p:spPr>
          <a:xfrm>
            <a:off x="628240" y="5729309"/>
            <a:ext cx="3559156" cy="846545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th-TH" sz="16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กันยายน – พฤศจิกายน </a:t>
            </a:r>
            <a:endParaRPr lang="en-AU" sz="1600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th-TH" sz="16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การผลิใบ, เจริญเติบโตและออกดอก</a:t>
            </a:r>
            <a:endParaRPr lang="en-AU" sz="1600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14D25215-BF57-EB4D-476A-E5301734B036}"/>
              </a:ext>
            </a:extLst>
          </p:cNvPr>
          <p:cNvSpPr txBox="1"/>
          <p:nvPr/>
        </p:nvSpPr>
        <p:spPr>
          <a:xfrm>
            <a:off x="9519793" y="5711973"/>
            <a:ext cx="3559156" cy="846545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th-TH" sz="16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มิถุนายน – สิงหาคม </a:t>
            </a:r>
            <a:endParaRPr lang="en-AU" sz="1600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th-TH" sz="16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การตกแต่งกิ่งและ</a:t>
            </a:r>
          </a:p>
          <a:p>
            <a:pPr marL="0" indent="0">
              <a:spcBef>
                <a:spcPct val="0"/>
              </a:spcBef>
              <a:buNone/>
            </a:pPr>
            <a:r>
              <a:rPr lang="th-TH" sz="16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การผลัดใบพักต้น</a:t>
            </a:r>
            <a:endParaRPr lang="en-AU" sz="1600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324E5C1-7515-7CED-ACE2-D3B4BD7F5B36}"/>
              </a:ext>
            </a:extLst>
          </p:cNvPr>
          <p:cNvCxnSpPr/>
          <p:nvPr/>
        </p:nvCxnSpPr>
        <p:spPr>
          <a:xfrm flipH="1">
            <a:off x="1627322" y="3699251"/>
            <a:ext cx="0" cy="1304549"/>
          </a:xfrm>
          <a:prstGeom prst="line">
            <a:avLst/>
          </a:prstGeom>
          <a:ln w="635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E5FC15C9-DBDD-A4D7-C08B-0B4A8E7AFD4D}"/>
              </a:ext>
            </a:extLst>
          </p:cNvPr>
          <p:cNvSpPr/>
          <p:nvPr/>
        </p:nvSpPr>
        <p:spPr>
          <a:xfrm>
            <a:off x="1444486" y="3459974"/>
            <a:ext cx="360000" cy="360000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358B4035-EA8E-80B3-1A3D-35F9CD381810}"/>
              </a:ext>
            </a:extLst>
          </p:cNvPr>
          <p:cNvSpPr/>
          <p:nvPr/>
        </p:nvSpPr>
        <p:spPr>
          <a:xfrm>
            <a:off x="4276111" y="3459974"/>
            <a:ext cx="360000" cy="360000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371450AD-F400-9A9F-80A1-EBB50787C2A5}"/>
              </a:ext>
            </a:extLst>
          </p:cNvPr>
          <p:cNvSpPr/>
          <p:nvPr/>
        </p:nvSpPr>
        <p:spPr>
          <a:xfrm>
            <a:off x="7107736" y="3459974"/>
            <a:ext cx="360000" cy="360000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9B895680-26A6-4C4C-1891-50C52829AEE4}"/>
              </a:ext>
            </a:extLst>
          </p:cNvPr>
          <p:cNvSpPr/>
          <p:nvPr/>
        </p:nvSpPr>
        <p:spPr>
          <a:xfrm>
            <a:off x="9939361" y="3459974"/>
            <a:ext cx="360000" cy="360000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B5FA57D1-BB44-F4B5-07C8-C93B02CDC011}"/>
              </a:ext>
            </a:extLst>
          </p:cNvPr>
          <p:cNvCxnSpPr/>
          <p:nvPr/>
        </p:nvCxnSpPr>
        <p:spPr>
          <a:xfrm flipH="1">
            <a:off x="4459422" y="3699251"/>
            <a:ext cx="0" cy="1304549"/>
          </a:xfrm>
          <a:prstGeom prst="line">
            <a:avLst/>
          </a:prstGeom>
          <a:ln w="635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608EC6C9-48D4-2868-C723-965FB5D544A3}"/>
              </a:ext>
            </a:extLst>
          </p:cNvPr>
          <p:cNvCxnSpPr/>
          <p:nvPr/>
        </p:nvCxnSpPr>
        <p:spPr>
          <a:xfrm flipH="1">
            <a:off x="7304222" y="3699251"/>
            <a:ext cx="0" cy="1304549"/>
          </a:xfrm>
          <a:prstGeom prst="line">
            <a:avLst/>
          </a:prstGeom>
          <a:ln w="635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D725BB8-7F8A-391A-088D-6E7C01A62CD7}"/>
              </a:ext>
            </a:extLst>
          </p:cNvPr>
          <p:cNvCxnSpPr/>
          <p:nvPr/>
        </p:nvCxnSpPr>
        <p:spPr>
          <a:xfrm flipH="1">
            <a:off x="10136322" y="3699251"/>
            <a:ext cx="0" cy="1304549"/>
          </a:xfrm>
          <a:prstGeom prst="line">
            <a:avLst/>
          </a:prstGeom>
          <a:ln w="635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9884067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>
            <a:extLst>
              <a:ext uri="{FF2B5EF4-FFF2-40B4-BE49-F238E27FC236}">
                <a16:creationId xmlns:a16="http://schemas.microsoft.com/office/drawing/2014/main" id="{5789F4C2-6187-4D99-9661-821741FA63FC}"/>
              </a:ext>
            </a:extLst>
          </p:cNvPr>
          <p:cNvSpPr txBox="1"/>
          <p:nvPr/>
        </p:nvSpPr>
        <p:spPr>
          <a:xfrm>
            <a:off x="520490" y="2670620"/>
            <a:ext cx="12079934" cy="388259"/>
          </a:xfrm>
          <a:prstGeom prst="rect">
            <a:avLst/>
          </a:prstGeom>
        </p:spPr>
        <p:txBody>
          <a:bodyPr vert="horz" wrap="square" lIns="0" tIns="11521" rIns="0" bIns="0" rtlCol="0">
            <a:noAutofit/>
          </a:bodyPr>
          <a:lstStyle/>
          <a:p>
            <a:pPr defTabSz="914453">
              <a:lnSpc>
                <a:spcPct val="80000"/>
              </a:lnSpc>
              <a:defRPr/>
            </a:pPr>
            <a:r>
              <a:rPr lang="th-TH" sz="5400" b="1" cap="all" dirty="0">
                <a:solidFill>
                  <a:schemeClr val="accent1"/>
                </a:solidFill>
                <a:uFill>
                  <a:solidFill>
                    <a:srgbClr val="F40000"/>
                  </a:solidFill>
                </a:u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พลิกพื้นแผ่นดินออสเตรเลีย พบดินโบราณ</a:t>
            </a:r>
            <a:endParaRPr lang="en-AU" sz="5400" b="1" cap="all" dirty="0">
              <a:solidFill>
                <a:schemeClr val="accent1"/>
              </a:solidFill>
              <a:uFill>
                <a:solidFill>
                  <a:srgbClr val="F40000"/>
                </a:solidFill>
              </a:u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6C6D7CD-855F-45D5-B346-71223F407688}"/>
              </a:ext>
            </a:extLst>
          </p:cNvPr>
          <p:cNvSpPr txBox="1"/>
          <p:nvPr/>
        </p:nvSpPr>
        <p:spPr>
          <a:xfrm>
            <a:off x="6682048" y="3566863"/>
            <a:ext cx="4939976" cy="3523025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900"/>
              </a:spcBef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ออสเตรเลียมีลักษณะเป็นผืนแผ่นดินขนาดใหญ่ มีอายุยาวนานเกิน 100 ปี</a:t>
            </a:r>
          </a:p>
          <a:p>
            <a:pPr>
              <a:spcBef>
                <a:spcPts val="900"/>
              </a:spcBef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ดินบางส่วนเป็นดินเก่าแก่ที่สุดในโลก</a:t>
            </a:r>
          </a:p>
          <a:p>
            <a:pPr>
              <a:spcBef>
                <a:spcPts val="900"/>
              </a:spcBef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และยังมีทรายที่อายุน้อยและดินผสมหินปูน อีกทั้งดินจากภูเขาไฟอุดมสมบูรณ์ </a:t>
            </a:r>
          </a:p>
          <a:p>
            <a:pPr>
              <a:spcBef>
                <a:spcPts val="900"/>
              </a:spcBef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ประเภทของดินทั้งระหว่างเขตผลิตไวน์และในเขตพื้นที่เดียวกันเองแตกต่างกันมาก แม้กระทั่งในแต่ละบล็อกองุ่นเดียวกันก็ตาม</a:t>
            </a:r>
            <a:endParaRPr lang="en-US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5A14A18-7B77-D08F-3C53-AE804FCE98A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5736"/>
          <a:stretch>
            <a:fillRect/>
          </a:stretch>
        </p:blipFill>
        <p:spPr>
          <a:xfrm>
            <a:off x="407988" y="-2562819"/>
            <a:ext cx="11214036" cy="4804370"/>
          </a:xfrm>
          <a:prstGeom prst="rect">
            <a:avLst/>
          </a:prstGeom>
        </p:spPr>
      </p:pic>
      <p:pic>
        <p:nvPicPr>
          <p:cNvPr id="5" name="Picture 4" descr="A close-up of hands holding small pieces of food&#10;&#10;Description automatically generated">
            <a:extLst>
              <a:ext uri="{FF2B5EF4-FFF2-40B4-BE49-F238E27FC236}">
                <a16:creationId xmlns:a16="http://schemas.microsoft.com/office/drawing/2014/main" id="{089949E7-17CF-8AC9-ED84-377B59A231D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030" t="20760" r="16811" b="3526"/>
          <a:stretch>
            <a:fillRect/>
          </a:stretch>
        </p:blipFill>
        <p:spPr>
          <a:xfrm>
            <a:off x="-266700" y="3566863"/>
            <a:ext cx="6362700" cy="4330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076935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lose-up of a soil&#10;&#10;Description automatically generated">
            <a:extLst>
              <a:ext uri="{FF2B5EF4-FFF2-40B4-BE49-F238E27FC236}">
                <a16:creationId xmlns:a16="http://schemas.microsoft.com/office/drawing/2014/main" id="{30AECE19-65D0-C939-A194-2A6D67A3738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2441"/>
          <a:stretch>
            <a:fillRect/>
          </a:stretch>
        </p:blipFill>
        <p:spPr>
          <a:xfrm>
            <a:off x="407988" y="-1061411"/>
            <a:ext cx="11390312" cy="51301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D537985-A33E-C105-7BEB-09D7FB713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783" y="2502574"/>
            <a:ext cx="6796914" cy="1694412"/>
          </a:xfrm>
        </p:spPr>
        <p:txBody>
          <a:bodyPr/>
          <a:lstStyle/>
          <a:p>
            <a:r>
              <a:rPr lang="th-TH" sz="6000" b="1" dirty="0">
                <a:solidFill>
                  <a:schemeClr val="bg1"/>
                </a:solidFill>
              </a:rPr>
              <a:t>การจำแนกประเภท </a:t>
            </a:r>
            <a:br>
              <a:rPr lang="en-AU" sz="6000" b="1" dirty="0">
                <a:solidFill>
                  <a:schemeClr val="bg1"/>
                </a:solidFill>
              </a:rPr>
            </a:br>
            <a:r>
              <a:rPr lang="th-TH" sz="6000" b="1" dirty="0">
                <a:solidFill>
                  <a:schemeClr val="bg1"/>
                </a:solidFill>
              </a:rPr>
              <a:t>ทางธรณีวิทยา</a:t>
            </a:r>
            <a:endParaRPr lang="en-US" sz="6000" b="1" dirty="0">
              <a:solidFill>
                <a:schemeClr val="bg1"/>
              </a:solidFill>
            </a:endParaRP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D4E3C8A1-59EE-6837-1E58-7EB4D8376188}"/>
              </a:ext>
            </a:extLst>
          </p:cNvPr>
          <p:cNvSpPr txBox="1"/>
          <p:nvPr/>
        </p:nvSpPr>
        <p:spPr>
          <a:xfrm>
            <a:off x="838672" y="4355426"/>
            <a:ext cx="2335707" cy="178271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24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ตะกอนที่ทับถมทางทะเล (หินปูน)</a:t>
            </a:r>
            <a:endParaRPr lang="en-AU" sz="24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ออสเตรเลียตะวันออกเฉียงใต้, </a:t>
            </a:r>
          </a:p>
          <a:p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ออสเตรเลียใต้, วิกตอเรียตะวันตก, เมอร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์เรย์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en-US" sz="16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339D488-4215-A69D-F857-6E9B91FD181D}"/>
              </a:ext>
            </a:extLst>
          </p:cNvPr>
          <p:cNvSpPr txBox="1"/>
          <p:nvPr/>
        </p:nvSpPr>
        <p:spPr>
          <a:xfrm>
            <a:off x="3359150" y="4355426"/>
            <a:ext cx="2225654" cy="178271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24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แกรนิต</a:t>
            </a:r>
            <a:endParaRPr lang="en-AU" sz="24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มาร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กาเรต ริ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เวอร์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,</a:t>
            </a:r>
            <a:r>
              <a:rPr lang="en-AU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มาท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บาร์เกอร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, </a:t>
            </a:r>
          </a:p>
          <a:p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แกรมเปีย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นส์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, วิกตอเรียตอนเหนือ</a:t>
            </a:r>
            <a:endParaRPr lang="en-US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89124143-DEB8-EFD4-FF59-EB52B7FB9664}"/>
              </a:ext>
            </a:extLst>
          </p:cNvPr>
          <p:cNvSpPr txBox="1"/>
          <p:nvPr/>
        </p:nvSpPr>
        <p:spPr>
          <a:xfrm>
            <a:off x="5699291" y="4355426"/>
            <a:ext cx="2225654" cy="178271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th-TH" sz="24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ดินภูเขาไฟ (</a:t>
            </a:r>
            <a:r>
              <a:rPr lang="th-TH" sz="2400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บะ</a:t>
            </a:r>
            <a:r>
              <a:rPr lang="th-TH" sz="24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ซอ</a:t>
            </a:r>
            <a:r>
              <a:rPr lang="th-TH" sz="2400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ลท์</a:t>
            </a:r>
            <a:r>
              <a:rPr lang="th-TH" sz="24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)</a:t>
            </a:r>
            <a:endParaRPr lang="en-AU" sz="24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ct val="90000"/>
              </a:lnSpc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วิกตอเรียตอนกลาง,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แทส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มา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เนีย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ตอนเหนือ, ฮัน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เต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, ออเรน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จ์</a:t>
            </a:r>
            <a:endParaRPr lang="en-US" sz="16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6F77028-8351-EB8F-8748-C4A3C6B520FD}"/>
              </a:ext>
            </a:extLst>
          </p:cNvPr>
          <p:cNvSpPr txBox="1"/>
          <p:nvPr/>
        </p:nvSpPr>
        <p:spPr>
          <a:xfrm>
            <a:off x="8343901" y="4355426"/>
            <a:ext cx="3454400" cy="178271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th-TH" sz="24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ชั้นหินตะกอนแปรสภาพก่อนยุคแคม</a:t>
            </a:r>
            <a:r>
              <a:rPr lang="th-TH" sz="2400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เบรียน</a:t>
            </a:r>
            <a:r>
              <a:rPr lang="th-TH" sz="24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และในยุคแคม</a:t>
            </a:r>
            <a:r>
              <a:rPr lang="th-TH" sz="2400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เบรียน</a:t>
            </a:r>
            <a:endParaRPr lang="en-AU" sz="24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ct val="90000"/>
              </a:lnSpc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บารอ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ส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ซา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, อีเดน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,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คล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, </a:t>
            </a:r>
          </a:p>
          <a:p>
            <a:pPr>
              <a:lnSpc>
                <a:spcPct val="90000"/>
              </a:lnSpc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แอด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ิเลด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ฮิลส์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, แหลม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ฟลู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รีเยอ,</a:t>
            </a:r>
            <a:r>
              <a:rPr lang="en-AU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เกาะแคงก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า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รู</a:t>
            </a:r>
            <a:endParaRPr lang="en-US" sz="16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813272819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vineyard with green leaves&#10;&#10;Description automatically generated with medium confidence">
            <a:extLst>
              <a:ext uri="{FF2B5EF4-FFF2-40B4-BE49-F238E27FC236}">
                <a16:creationId xmlns:a16="http://schemas.microsoft.com/office/drawing/2014/main" id="{FA15798F-ED97-5BE3-B192-ADBA133C16C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3475" y="399809"/>
            <a:ext cx="5632282" cy="3753496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200BBB0-4B55-451C-A8D4-2FBDCCA69E86}"/>
              </a:ext>
            </a:extLst>
          </p:cNvPr>
          <p:cNvSpPr txBox="1"/>
          <p:nvPr/>
        </p:nvSpPr>
        <p:spPr>
          <a:xfrm>
            <a:off x="6158768" y="5454881"/>
            <a:ext cx="2631241" cy="1123522"/>
          </a:xfrm>
          <a:prstGeom prst="rect">
            <a:avLst/>
          </a:prstGeom>
        </p:spPr>
        <p:txBody>
          <a:bodyPr anchor="t" anchorCtr="0"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None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ดินระบายน้ำไม่ดี เป็นดินหนัก จะแข็งอย่างก้อนหินเวลาแห้งและมีแนวโน้มว่าดินจะเย็น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" name="object 4">
            <a:extLst>
              <a:ext uri="{FF2B5EF4-FFF2-40B4-BE49-F238E27FC236}">
                <a16:creationId xmlns:a16="http://schemas.microsoft.com/office/drawing/2014/main" id="{1BE16FED-717B-55A7-D1A9-BBEF504C7E07}"/>
              </a:ext>
            </a:extLst>
          </p:cNvPr>
          <p:cNvSpPr txBox="1"/>
          <p:nvPr/>
        </p:nvSpPr>
        <p:spPr>
          <a:xfrm>
            <a:off x="6214443" y="4768870"/>
            <a:ext cx="3028956" cy="770336"/>
          </a:xfrm>
          <a:prstGeom prst="rect">
            <a:avLst/>
          </a:prstGeom>
        </p:spPr>
        <p:txBody>
          <a:bodyPr vert="horz" wrap="square" lIns="0" tIns="11521" rIns="0" bIns="0" rtlCol="0">
            <a:noAutofit/>
          </a:bodyPr>
          <a:lstStyle/>
          <a:p>
            <a:pPr defTabSz="829587">
              <a:lnSpc>
                <a:spcPct val="83000"/>
              </a:lnSpc>
              <a:tabLst>
                <a:tab pos="1156236" algn="l"/>
              </a:tabLst>
              <a:defRPr/>
            </a:pPr>
            <a:r>
              <a:rPr lang="th-TH" sz="6000" b="1" dirty="0">
                <a:solidFill>
                  <a:schemeClr val="accent4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ดินเหนียว</a:t>
            </a:r>
            <a:endParaRPr lang="en-AU" sz="6000" b="1" dirty="0">
              <a:solidFill>
                <a:schemeClr val="accent4"/>
              </a:solid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1B14A2F0-C0E8-8C07-5165-79925085C5A1}"/>
              </a:ext>
            </a:extLst>
          </p:cNvPr>
          <p:cNvSpPr txBox="1"/>
          <p:nvPr/>
        </p:nvSpPr>
        <p:spPr>
          <a:xfrm>
            <a:off x="9677422" y="5172717"/>
            <a:ext cx="2111588" cy="1123522"/>
          </a:xfrm>
          <a:prstGeom prst="rect">
            <a:avLst/>
          </a:prstGeom>
        </p:spPr>
        <p:txBody>
          <a:bodyPr anchor="t" anchorCtr="0"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None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ดินระบายน้ำได้ดี เป็นดินปนกรวด เก็บความร้อน ปลูกพืชง่ายแต่ขาดธาตุอาหาร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0" name="object 4">
            <a:extLst>
              <a:ext uri="{FF2B5EF4-FFF2-40B4-BE49-F238E27FC236}">
                <a16:creationId xmlns:a16="http://schemas.microsoft.com/office/drawing/2014/main" id="{5E127019-959E-4FD8-7962-19702A30B52F}"/>
              </a:ext>
            </a:extLst>
          </p:cNvPr>
          <p:cNvSpPr txBox="1"/>
          <p:nvPr/>
        </p:nvSpPr>
        <p:spPr>
          <a:xfrm>
            <a:off x="407988" y="689584"/>
            <a:ext cx="5348868" cy="1957025"/>
          </a:xfrm>
          <a:prstGeom prst="rect">
            <a:avLst/>
          </a:prstGeom>
        </p:spPr>
        <p:txBody>
          <a:bodyPr vert="horz" wrap="square" lIns="0" tIns="11521" rIns="0" bIns="0" rtlCol="0">
            <a:noAutofit/>
          </a:bodyPr>
          <a:lstStyle/>
          <a:p>
            <a:pPr defTabSz="829587">
              <a:lnSpc>
                <a:spcPct val="83000"/>
              </a:lnSpc>
              <a:tabLst>
                <a:tab pos="1156236" algn="l"/>
              </a:tabLst>
              <a:defRPr/>
            </a:pPr>
            <a:r>
              <a:rPr lang="th-TH" sz="6600" b="1" dirty="0">
                <a:solidFill>
                  <a:schemeClr val="accent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ดินกลุ่มหลัก</a:t>
            </a:r>
            <a:endParaRPr lang="en-AU" sz="6600" b="1" dirty="0">
              <a:solidFill>
                <a:schemeClr val="accent1"/>
              </a:solid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defTabSz="829587">
              <a:lnSpc>
                <a:spcPct val="83000"/>
              </a:lnSpc>
              <a:tabLst>
                <a:tab pos="1156236" algn="l"/>
              </a:tabLst>
              <a:defRPr/>
            </a:pPr>
            <a:r>
              <a:rPr lang="th-TH" sz="3200" b="1" dirty="0">
                <a:solidFill>
                  <a:schemeClr val="accent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ในเขตผลิตไวน์ของออสเตรเลีย</a:t>
            </a:r>
            <a:endParaRPr lang="en-AU" sz="3200" b="1" dirty="0">
              <a:solidFill>
                <a:schemeClr val="accent1"/>
              </a:solid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2" name="object 4">
            <a:extLst>
              <a:ext uri="{FF2B5EF4-FFF2-40B4-BE49-F238E27FC236}">
                <a16:creationId xmlns:a16="http://schemas.microsoft.com/office/drawing/2014/main" id="{0EFD9478-B5B7-A173-2470-E7941047AAC0}"/>
              </a:ext>
            </a:extLst>
          </p:cNvPr>
          <p:cNvSpPr txBox="1"/>
          <p:nvPr/>
        </p:nvSpPr>
        <p:spPr>
          <a:xfrm>
            <a:off x="9677422" y="4383702"/>
            <a:ext cx="3028956" cy="770336"/>
          </a:xfrm>
          <a:prstGeom prst="rect">
            <a:avLst/>
          </a:prstGeom>
        </p:spPr>
        <p:txBody>
          <a:bodyPr vert="horz" wrap="square" lIns="0" tIns="11521" rIns="0" bIns="0" rtlCol="0">
            <a:noAutofit/>
          </a:bodyPr>
          <a:lstStyle/>
          <a:p>
            <a:pPr defTabSz="829587">
              <a:lnSpc>
                <a:spcPct val="83000"/>
              </a:lnSpc>
              <a:tabLst>
                <a:tab pos="1156236" algn="l"/>
              </a:tabLst>
              <a:defRPr/>
            </a:pPr>
            <a:r>
              <a:rPr lang="th-TH" sz="6000" b="1" dirty="0">
                <a:solidFill>
                  <a:schemeClr val="accent4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ดินทราย</a:t>
            </a:r>
            <a:endParaRPr lang="en-AU" sz="6000" b="1" dirty="0">
              <a:solidFill>
                <a:schemeClr val="accent4"/>
              </a:solid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pic>
        <p:nvPicPr>
          <p:cNvPr id="12" name="Picture 11" descr="A close-up of a rock&#10;&#10;Description automatically generated">
            <a:extLst>
              <a:ext uri="{FF2B5EF4-FFF2-40B4-BE49-F238E27FC236}">
                <a16:creationId xmlns:a16="http://schemas.microsoft.com/office/drawing/2014/main" id="{D01A143B-8615-DF74-778E-D8B15A56AA3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990" y="3332878"/>
            <a:ext cx="5630244" cy="3753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977512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row of small containers with different colored powders&#10;&#10;Description automatically generated">
            <a:extLst>
              <a:ext uri="{FF2B5EF4-FFF2-40B4-BE49-F238E27FC236}">
                <a16:creationId xmlns:a16="http://schemas.microsoft.com/office/drawing/2014/main" id="{6403CCE4-D10E-C139-759C-05849F24F6F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6036" t="33333" r="32022" b="29132"/>
          <a:stretch>
            <a:fillRect/>
          </a:stretch>
        </p:blipFill>
        <p:spPr>
          <a:xfrm>
            <a:off x="407986" y="-21378"/>
            <a:ext cx="4108781" cy="4685754"/>
          </a:xfrm>
          <a:prstGeom prst="rect">
            <a:avLst/>
          </a:prstGeom>
        </p:spPr>
      </p:pic>
      <p:pic>
        <p:nvPicPr>
          <p:cNvPr id="11" name="Picture 10" descr="A close-up of a vineyard&#10;&#10;Description automatically generated">
            <a:extLst>
              <a:ext uri="{FF2B5EF4-FFF2-40B4-BE49-F238E27FC236}">
                <a16:creationId xmlns:a16="http://schemas.microsoft.com/office/drawing/2014/main" id="{C9C3B9B4-90A9-7572-208A-1120FE0FDD0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55349" y="2053892"/>
            <a:ext cx="6524625" cy="4349750"/>
          </a:xfrm>
          <a:prstGeom prst="rect">
            <a:avLst/>
          </a:prstGeom>
        </p:spPr>
      </p:pic>
      <p:sp>
        <p:nvSpPr>
          <p:cNvPr id="5" name="object 4">
            <a:extLst>
              <a:ext uri="{FF2B5EF4-FFF2-40B4-BE49-F238E27FC236}">
                <a16:creationId xmlns:a16="http://schemas.microsoft.com/office/drawing/2014/main" id="{E28D3BE0-22DC-47F7-8C05-1D8289B9D1DA}"/>
              </a:ext>
            </a:extLst>
          </p:cNvPr>
          <p:cNvSpPr txBox="1"/>
          <p:nvPr/>
        </p:nvSpPr>
        <p:spPr>
          <a:xfrm>
            <a:off x="6096000" y="454358"/>
            <a:ext cx="4865943" cy="377888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/>
          <a:p>
            <a:pPr defTabSz="829587">
              <a:lnSpc>
                <a:spcPct val="80000"/>
              </a:lnSpc>
              <a:tabLst>
                <a:tab pos="1156236" algn="l"/>
              </a:tabLst>
              <a:defRPr/>
            </a:pPr>
            <a:r>
              <a:rPr lang="en-AU" sz="2800" dirty="0">
                <a:solidFill>
                  <a:schemeClr val="bg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TODAY’S CLASSICS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200BBB0-4B55-451C-A8D4-2FBDCCA69E86}"/>
              </a:ext>
            </a:extLst>
          </p:cNvPr>
          <p:cNvSpPr txBox="1"/>
          <p:nvPr/>
        </p:nvSpPr>
        <p:spPr>
          <a:xfrm>
            <a:off x="2222951" y="5688674"/>
            <a:ext cx="2680113" cy="1776422"/>
          </a:xfrm>
          <a:prstGeom prst="rect">
            <a:avLst/>
          </a:prstGeom>
        </p:spPr>
        <p:txBody>
          <a:bodyPr anchor="t" anchorCtr="0"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None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ดินเนื้อละเอียด ผิวเรียบ อุ้มน้ำได้ดี และมีธาตุอาหารอุดมสมบูรณ์กว่าดินทราย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" name="object 4">
            <a:extLst>
              <a:ext uri="{FF2B5EF4-FFF2-40B4-BE49-F238E27FC236}">
                <a16:creationId xmlns:a16="http://schemas.microsoft.com/office/drawing/2014/main" id="{1BE16FED-717B-55A7-D1A9-BBEF504C7E07}"/>
              </a:ext>
            </a:extLst>
          </p:cNvPr>
          <p:cNvSpPr txBox="1"/>
          <p:nvPr/>
        </p:nvSpPr>
        <p:spPr>
          <a:xfrm>
            <a:off x="708473" y="5038521"/>
            <a:ext cx="3028956" cy="770336"/>
          </a:xfrm>
          <a:prstGeom prst="rect">
            <a:avLst/>
          </a:prstGeom>
        </p:spPr>
        <p:txBody>
          <a:bodyPr vert="horz" wrap="square" lIns="0" tIns="11521" rIns="0" bIns="0" rtlCol="0">
            <a:noAutofit/>
          </a:bodyPr>
          <a:lstStyle/>
          <a:p>
            <a:pPr defTabSz="829587">
              <a:lnSpc>
                <a:spcPct val="83000"/>
              </a:lnSpc>
              <a:tabLst>
                <a:tab pos="1156236" algn="l"/>
              </a:tabLst>
              <a:defRPr/>
            </a:pPr>
            <a:r>
              <a:rPr lang="th-TH" sz="6000" b="1" dirty="0">
                <a:solidFill>
                  <a:schemeClr val="accent4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ดินตะกอน</a:t>
            </a:r>
            <a:endParaRPr lang="en-AU" sz="6000" b="1" dirty="0">
              <a:solidFill>
                <a:schemeClr val="accent4"/>
              </a:solid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1B14A2F0-C0E8-8C07-5165-79925085C5A1}"/>
              </a:ext>
            </a:extLst>
          </p:cNvPr>
          <p:cNvSpPr txBox="1"/>
          <p:nvPr/>
        </p:nvSpPr>
        <p:spPr>
          <a:xfrm>
            <a:off x="7340959" y="543601"/>
            <a:ext cx="4175050" cy="1123522"/>
          </a:xfrm>
          <a:prstGeom prst="rect">
            <a:avLst/>
          </a:prstGeom>
        </p:spPr>
        <p:txBody>
          <a:bodyPr anchor="t" anchorCtr="0"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None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เป็นส่วนผสมของดินตะกอน ดินเหนียว และทรายในปริมาณเกือบเท่า ๆ กัน และมีอินทรีย์วัตถุผสม ดินอุดมสมบูรณ์ระบายน้ำได้ดี เหมาะแก่การปลูกองุ่นให้เจริญเติบโต และการตัดแต่งกิ่งอย่างหนักมีความสำคัญ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" name="object 4">
            <a:extLst>
              <a:ext uri="{FF2B5EF4-FFF2-40B4-BE49-F238E27FC236}">
                <a16:creationId xmlns:a16="http://schemas.microsoft.com/office/drawing/2014/main" id="{0EFD9478-B5B7-A173-2470-E7941047AAC0}"/>
              </a:ext>
            </a:extLst>
          </p:cNvPr>
          <p:cNvSpPr txBox="1"/>
          <p:nvPr/>
        </p:nvSpPr>
        <p:spPr>
          <a:xfrm>
            <a:off x="5332449" y="629687"/>
            <a:ext cx="3028956" cy="770336"/>
          </a:xfrm>
          <a:prstGeom prst="rect">
            <a:avLst/>
          </a:prstGeom>
        </p:spPr>
        <p:txBody>
          <a:bodyPr vert="horz" wrap="square" lIns="0" tIns="11521" rIns="0" bIns="0" rtlCol="0">
            <a:noAutofit/>
          </a:bodyPr>
          <a:lstStyle/>
          <a:p>
            <a:pPr defTabSz="829587">
              <a:lnSpc>
                <a:spcPct val="83000"/>
              </a:lnSpc>
              <a:tabLst>
                <a:tab pos="1156236" algn="l"/>
              </a:tabLst>
              <a:defRPr/>
            </a:pPr>
            <a:r>
              <a:rPr lang="th-TH" sz="6000" b="1" dirty="0">
                <a:solidFill>
                  <a:schemeClr val="accent4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ดินร่วน</a:t>
            </a:r>
            <a:endParaRPr lang="en-AU" sz="6000" b="1" dirty="0">
              <a:solidFill>
                <a:schemeClr val="accent4"/>
              </a:solid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26377799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8714C56-047B-36F5-B380-2647C7FC6C5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9401" y="-593336"/>
            <a:ext cx="8441928" cy="7657613"/>
          </a:xfrm>
          <a:prstGeom prst="rect">
            <a:avLst/>
          </a:prstGeom>
        </p:spPr>
      </p:pic>
      <p:sp>
        <p:nvSpPr>
          <p:cNvPr id="2" name="object 4">
            <a:extLst>
              <a:ext uri="{FF2B5EF4-FFF2-40B4-BE49-F238E27FC236}">
                <a16:creationId xmlns:a16="http://schemas.microsoft.com/office/drawing/2014/main" id="{3655ADAA-EDEF-566E-4E17-248B177B3143}"/>
              </a:ext>
            </a:extLst>
          </p:cNvPr>
          <p:cNvSpPr txBox="1"/>
          <p:nvPr/>
        </p:nvSpPr>
        <p:spPr>
          <a:xfrm>
            <a:off x="407988" y="402173"/>
            <a:ext cx="5526684" cy="2639031"/>
          </a:xfrm>
          <a:prstGeom prst="rect">
            <a:avLst/>
          </a:prstGeom>
        </p:spPr>
        <p:txBody>
          <a:bodyPr vert="horz" wrap="square" lIns="0" tIns="11521" rIns="0" bIns="0" rtlCol="0">
            <a:noAutofit/>
          </a:bodyPr>
          <a:lstStyle/>
          <a:p>
            <a:pPr defTabSz="829587">
              <a:lnSpc>
                <a:spcPct val="83000"/>
              </a:lnSpc>
              <a:tabLst>
                <a:tab pos="1156236" algn="l"/>
              </a:tabLst>
              <a:defRPr/>
            </a:pPr>
            <a:r>
              <a:rPr lang="th-TH" sz="5400" b="1" dirty="0">
                <a:solidFill>
                  <a:schemeClr val="accent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เขตผลิตไวน์ที่สำคัญ</a:t>
            </a:r>
            <a:endParaRPr lang="en-AU" sz="5400" b="1" dirty="0">
              <a:solidFill>
                <a:schemeClr val="accent1"/>
              </a:solid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4" name="object 11">
            <a:extLst>
              <a:ext uri="{FF2B5EF4-FFF2-40B4-BE49-F238E27FC236}">
                <a16:creationId xmlns:a16="http://schemas.microsoft.com/office/drawing/2014/main" id="{87E1C029-5A54-1DFD-1415-7B374B9C5CFB}"/>
              </a:ext>
            </a:extLst>
          </p:cNvPr>
          <p:cNvSpPr txBox="1"/>
          <p:nvPr/>
        </p:nvSpPr>
        <p:spPr>
          <a:xfrm>
            <a:off x="3674425" y="2788330"/>
            <a:ext cx="1452069" cy="1788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th-TH" sz="1050" b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ออสเตรเลียตะวันตก</a:t>
            </a:r>
            <a:endParaRPr kumimoji="0" sz="1050" b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5" name="object 15">
            <a:extLst>
              <a:ext uri="{FF2B5EF4-FFF2-40B4-BE49-F238E27FC236}">
                <a16:creationId xmlns:a16="http://schemas.microsoft.com/office/drawing/2014/main" id="{23EE2FEA-9F01-180A-314E-9CF7858D9681}"/>
              </a:ext>
            </a:extLst>
          </p:cNvPr>
          <p:cNvSpPr txBox="1"/>
          <p:nvPr/>
        </p:nvSpPr>
        <p:spPr>
          <a:xfrm>
            <a:off x="5863900" y="1721689"/>
            <a:ext cx="836896" cy="340478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th-TH" sz="105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น</a:t>
            </a:r>
            <a:r>
              <a:rPr kumimoji="0" lang="th-TH" sz="105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อร</a:t>
            </a:r>
            <a:r>
              <a:rPr kumimoji="0" lang="th-TH" sz="105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์เทิร์น</a:t>
            </a:r>
            <a:endParaRPr kumimoji="0" lang="th-TH" sz="105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th-TH" sz="105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เท</a:t>
            </a:r>
            <a:r>
              <a:rPr kumimoji="0" lang="th-TH" sz="105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ร์ริ</a:t>
            </a:r>
            <a:r>
              <a:rPr kumimoji="0" lang="th-TH" sz="105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ทอรี</a:t>
            </a:r>
            <a:endParaRPr kumimoji="0" lang="en-AU" sz="105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6" name="object 17">
            <a:extLst>
              <a:ext uri="{FF2B5EF4-FFF2-40B4-BE49-F238E27FC236}">
                <a16:creationId xmlns:a16="http://schemas.microsoft.com/office/drawing/2014/main" id="{4D743CE5-9C02-9C02-F1A1-4FF8D7E65F70}"/>
              </a:ext>
            </a:extLst>
          </p:cNvPr>
          <p:cNvSpPr txBox="1"/>
          <p:nvPr/>
        </p:nvSpPr>
        <p:spPr>
          <a:xfrm>
            <a:off x="5936923" y="3377818"/>
            <a:ext cx="1189364" cy="1788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th-TH" sz="105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ออสเตรเลียใต้</a:t>
            </a:r>
            <a:endParaRPr kumimoji="0" sz="105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7" name="object 19">
            <a:extLst>
              <a:ext uri="{FF2B5EF4-FFF2-40B4-BE49-F238E27FC236}">
                <a16:creationId xmlns:a16="http://schemas.microsoft.com/office/drawing/2014/main" id="{F6406E90-C949-2AA4-83F6-8CC327C1015C}"/>
              </a:ext>
            </a:extLst>
          </p:cNvPr>
          <p:cNvSpPr txBox="1"/>
          <p:nvPr/>
        </p:nvSpPr>
        <p:spPr>
          <a:xfrm>
            <a:off x="7576356" y="2408495"/>
            <a:ext cx="979792" cy="1788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th-TH" sz="105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ควีนส</a:t>
            </a:r>
            <a:r>
              <a:rPr kumimoji="0" lang="th-TH" sz="105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แลนด์</a:t>
            </a:r>
            <a:endParaRPr kumimoji="0" lang="en-AU" sz="105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9" name="object 93">
            <a:extLst>
              <a:ext uri="{FF2B5EF4-FFF2-40B4-BE49-F238E27FC236}">
                <a16:creationId xmlns:a16="http://schemas.microsoft.com/office/drawing/2014/main" id="{E1CC63B9-E3FB-CB15-057D-F361E40E1AF6}"/>
              </a:ext>
            </a:extLst>
          </p:cNvPr>
          <p:cNvSpPr txBox="1"/>
          <p:nvPr/>
        </p:nvSpPr>
        <p:spPr>
          <a:xfrm>
            <a:off x="8191471" y="4259084"/>
            <a:ext cx="469680" cy="174407"/>
          </a:xfrm>
          <a:prstGeom prst="rect">
            <a:avLst/>
          </a:prstGeom>
        </p:spPr>
        <p:txBody>
          <a:bodyPr vert="horz" wrap="none" lIns="0" tIns="1270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th-TH" sz="105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นิว</a:t>
            </a:r>
            <a:r>
              <a:rPr kumimoji="0" lang="th-TH" sz="105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เซาท์</a:t>
            </a:r>
            <a:r>
              <a:rPr kumimoji="0" lang="th-TH" sz="105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เวลส์</a:t>
            </a:r>
            <a:endParaRPr kumimoji="0" sz="140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10" name="object 20">
            <a:extLst>
              <a:ext uri="{FF2B5EF4-FFF2-40B4-BE49-F238E27FC236}">
                <a16:creationId xmlns:a16="http://schemas.microsoft.com/office/drawing/2014/main" id="{0C10486C-1CC1-C33A-9F64-7DEE43C593F2}"/>
              </a:ext>
            </a:extLst>
          </p:cNvPr>
          <p:cNvSpPr txBox="1"/>
          <p:nvPr/>
        </p:nvSpPr>
        <p:spPr>
          <a:xfrm>
            <a:off x="7618082" y="5197425"/>
            <a:ext cx="699693" cy="1788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th-TH" sz="105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วิคตอเรีย</a:t>
            </a:r>
            <a:endParaRPr kumimoji="0" lang="en-AU" sz="105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21" name="object 20">
            <a:extLst>
              <a:ext uri="{FF2B5EF4-FFF2-40B4-BE49-F238E27FC236}">
                <a16:creationId xmlns:a16="http://schemas.microsoft.com/office/drawing/2014/main" id="{1B8957C1-4392-DB8D-CB54-5FD50DFE8307}"/>
              </a:ext>
            </a:extLst>
          </p:cNvPr>
          <p:cNvSpPr txBox="1"/>
          <p:nvPr/>
        </p:nvSpPr>
        <p:spPr>
          <a:xfrm>
            <a:off x="7601173" y="6193830"/>
            <a:ext cx="699693" cy="16960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th-TH" sz="95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แทส</a:t>
            </a:r>
            <a:r>
              <a:rPr kumimoji="0" lang="th-TH" sz="95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มา</a:t>
            </a:r>
            <a:r>
              <a:rPr kumimoji="0" lang="th-TH" sz="95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เนีย</a:t>
            </a:r>
            <a:endParaRPr kumimoji="0" lang="en-AU" sz="95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22" name="object 11">
            <a:extLst>
              <a:ext uri="{FF2B5EF4-FFF2-40B4-BE49-F238E27FC236}">
                <a16:creationId xmlns:a16="http://schemas.microsoft.com/office/drawing/2014/main" id="{CFB6C7DC-DF2E-F6A2-DFD8-7C2B8566A411}"/>
              </a:ext>
            </a:extLst>
          </p:cNvPr>
          <p:cNvSpPr txBox="1"/>
          <p:nvPr/>
        </p:nvSpPr>
        <p:spPr>
          <a:xfrm>
            <a:off x="1881569" y="4631451"/>
            <a:ext cx="1687001" cy="232756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th-TH" sz="1400" b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มาร</a:t>
            </a:r>
            <a:r>
              <a:rPr kumimoji="0" lang="th-TH" sz="1400" b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์</a:t>
            </a:r>
            <a:r>
              <a:rPr kumimoji="0" lang="th-TH" sz="1400" b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กาเรต ริ</a:t>
            </a:r>
            <a:r>
              <a:rPr kumimoji="0" lang="th-TH" sz="1400" b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เวอร์</a:t>
            </a:r>
            <a:endParaRPr kumimoji="0" sz="1400" b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12" name="object 58">
            <a:extLst>
              <a:ext uri="{FF2B5EF4-FFF2-40B4-BE49-F238E27FC236}">
                <a16:creationId xmlns:a16="http://schemas.microsoft.com/office/drawing/2014/main" id="{9B7EC725-3E85-D052-AA7A-E203B7A304F3}"/>
              </a:ext>
            </a:extLst>
          </p:cNvPr>
          <p:cNvSpPr txBox="1"/>
          <p:nvPr/>
        </p:nvSpPr>
        <p:spPr>
          <a:xfrm>
            <a:off x="5743651" y="4631451"/>
            <a:ext cx="727763" cy="232756"/>
          </a:xfrm>
          <a:prstGeom prst="rect">
            <a:avLst/>
          </a:prstGeom>
        </p:spPr>
        <p:txBody>
          <a:bodyPr vert="horz" wrap="none" lIns="0" tIns="17145" rIns="0" bIns="0" rtlCol="0" anchor="t" anchorCtr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40000"/>
              </a:buClr>
              <a:buSzTx/>
              <a:buFontTx/>
              <a:buNone/>
              <a:defRPr/>
            </a:pPr>
            <a:r>
              <a:rPr kumimoji="0" lang="th-TH" sz="14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แมคลาเรน เวล</a:t>
            </a:r>
            <a:endParaRPr kumimoji="0" lang="en-US" sz="140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13" name="object 58">
            <a:extLst>
              <a:ext uri="{FF2B5EF4-FFF2-40B4-BE49-F238E27FC236}">
                <a16:creationId xmlns:a16="http://schemas.microsoft.com/office/drawing/2014/main" id="{E49D2BB4-D084-9A12-2D1E-4E3BC1C7E1B5}"/>
              </a:ext>
            </a:extLst>
          </p:cNvPr>
          <p:cNvSpPr txBox="1"/>
          <p:nvPr/>
        </p:nvSpPr>
        <p:spPr>
          <a:xfrm>
            <a:off x="6458709" y="4310767"/>
            <a:ext cx="471283" cy="232756"/>
          </a:xfrm>
          <a:prstGeom prst="rect">
            <a:avLst/>
          </a:prstGeom>
        </p:spPr>
        <p:txBody>
          <a:bodyPr vert="horz" wrap="none" lIns="0" tIns="17145" rIns="0" bIns="0" rtlCol="0" anchor="t" anchorCtr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40000"/>
              </a:buClr>
              <a:buSzTx/>
              <a:buFontTx/>
              <a:buNone/>
              <a:defRPr/>
            </a:pPr>
            <a:r>
              <a:rPr kumimoji="0" lang="th-TH" sz="14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บารอ</a:t>
            </a:r>
            <a:r>
              <a:rPr kumimoji="0" lang="th-TH" sz="140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ส</a:t>
            </a:r>
            <a:r>
              <a:rPr kumimoji="0" lang="th-TH" sz="14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ซา</a:t>
            </a:r>
            <a:endParaRPr kumimoji="0" lang="en-US" sz="140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14" name="object 58">
            <a:extLst>
              <a:ext uri="{FF2B5EF4-FFF2-40B4-BE49-F238E27FC236}">
                <a16:creationId xmlns:a16="http://schemas.microsoft.com/office/drawing/2014/main" id="{5872EF6A-3C66-5298-96CD-86CD0DD737F8}"/>
              </a:ext>
            </a:extLst>
          </p:cNvPr>
          <p:cNvSpPr txBox="1"/>
          <p:nvPr/>
        </p:nvSpPr>
        <p:spPr>
          <a:xfrm>
            <a:off x="6462881" y="4000400"/>
            <a:ext cx="1609725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40000"/>
              </a:buClr>
              <a:buSzTx/>
              <a:buFontTx/>
              <a:buNone/>
              <a:defRPr/>
            </a:pPr>
            <a:r>
              <a:rPr kumimoji="0" lang="th-TH" sz="140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แ</a:t>
            </a:r>
            <a:r>
              <a:rPr kumimoji="0" lang="th-TH" sz="14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คล</a:t>
            </a:r>
            <a:r>
              <a:rPr kumimoji="0" lang="th-TH" sz="140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ร์</a:t>
            </a:r>
            <a:r>
              <a:rPr kumimoji="0" lang="th-TH" sz="14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</a:t>
            </a:r>
            <a:r>
              <a:rPr kumimoji="0" lang="th-TH" sz="140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แวลลีย์</a:t>
            </a:r>
            <a:endParaRPr kumimoji="0" lang="en-US" sz="140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15" name="object 58">
            <a:extLst>
              <a:ext uri="{FF2B5EF4-FFF2-40B4-BE49-F238E27FC236}">
                <a16:creationId xmlns:a16="http://schemas.microsoft.com/office/drawing/2014/main" id="{01D2F0FC-B4AD-65EB-6E94-D55017AD6D30}"/>
              </a:ext>
            </a:extLst>
          </p:cNvPr>
          <p:cNvSpPr txBox="1"/>
          <p:nvPr/>
        </p:nvSpPr>
        <p:spPr>
          <a:xfrm>
            <a:off x="6243480" y="5020930"/>
            <a:ext cx="642804" cy="232756"/>
          </a:xfrm>
          <a:prstGeom prst="rect">
            <a:avLst/>
          </a:prstGeom>
        </p:spPr>
        <p:txBody>
          <a:bodyPr vert="horz" wrap="none" lIns="0" tIns="17145" rIns="0" bIns="0" rtlCol="0" anchor="t" anchorCtr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40000"/>
              </a:buClr>
              <a:buSzTx/>
              <a:buFontTx/>
              <a:buNone/>
              <a:defRPr/>
            </a:pPr>
            <a:r>
              <a:rPr kumimoji="0" lang="th-TH" sz="14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แอด</a:t>
            </a:r>
            <a:r>
              <a:rPr kumimoji="0" lang="th-TH" sz="140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ิเ</a:t>
            </a:r>
            <a:r>
              <a:rPr kumimoji="0" lang="th-TH" sz="14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ลด </a:t>
            </a:r>
            <a:r>
              <a:rPr kumimoji="0" lang="th-TH" sz="140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ฮิลส์</a:t>
            </a:r>
            <a:endParaRPr kumimoji="0" lang="en-US" sz="140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16" name="object 58">
            <a:extLst>
              <a:ext uri="{FF2B5EF4-FFF2-40B4-BE49-F238E27FC236}">
                <a16:creationId xmlns:a16="http://schemas.microsoft.com/office/drawing/2014/main" id="{89BFE948-80A3-F14A-8DDD-C0B86C004D80}"/>
              </a:ext>
            </a:extLst>
          </p:cNvPr>
          <p:cNvSpPr txBox="1"/>
          <p:nvPr/>
        </p:nvSpPr>
        <p:spPr>
          <a:xfrm>
            <a:off x="6500456" y="5300040"/>
            <a:ext cx="511358" cy="232756"/>
          </a:xfrm>
          <a:prstGeom prst="rect">
            <a:avLst/>
          </a:prstGeom>
        </p:spPr>
        <p:txBody>
          <a:bodyPr vert="horz" wrap="none" lIns="0" tIns="17145" rIns="0" bIns="0" rtlCol="0" anchor="t" anchorCtr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40000"/>
              </a:buClr>
              <a:buSzTx/>
              <a:buFontTx/>
              <a:buNone/>
              <a:defRPr/>
            </a:pPr>
            <a:r>
              <a:rPr kumimoji="0" lang="th-TH" sz="14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คูนาวาร</a:t>
            </a:r>
            <a:r>
              <a:rPr kumimoji="0" lang="th-TH" sz="140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์</a:t>
            </a:r>
            <a:r>
              <a:rPr kumimoji="0" lang="th-TH" sz="14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รา</a:t>
            </a:r>
            <a:endParaRPr kumimoji="0" lang="en-US" sz="140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17" name="object 58">
            <a:extLst>
              <a:ext uri="{FF2B5EF4-FFF2-40B4-BE49-F238E27FC236}">
                <a16:creationId xmlns:a16="http://schemas.microsoft.com/office/drawing/2014/main" id="{DB45DC79-2311-B88D-0356-189871D92E22}"/>
              </a:ext>
            </a:extLst>
          </p:cNvPr>
          <p:cNvSpPr txBox="1"/>
          <p:nvPr/>
        </p:nvSpPr>
        <p:spPr>
          <a:xfrm>
            <a:off x="6951399" y="5639167"/>
            <a:ext cx="2366376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40000"/>
              </a:buClr>
              <a:buSzTx/>
              <a:buFontTx/>
              <a:buNone/>
              <a:defRPr/>
            </a:pPr>
            <a:r>
              <a:rPr kumimoji="0" lang="th-TH" sz="140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ม</a:t>
            </a:r>
            <a:r>
              <a:rPr kumimoji="0" lang="th-TH" sz="14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อร</a:t>
            </a:r>
            <a:r>
              <a:rPr kumimoji="0" lang="th-TH" sz="140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์</a:t>
            </a:r>
            <a:r>
              <a:rPr kumimoji="0" lang="th-TH" sz="14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นิงตัน </a:t>
            </a:r>
            <a:r>
              <a:rPr kumimoji="0" lang="th-TH" sz="140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</a:t>
            </a:r>
            <a:r>
              <a:rPr kumimoji="0" lang="th-TH" sz="14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พน</a:t>
            </a:r>
            <a:r>
              <a:rPr kumimoji="0" lang="th-TH" sz="140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นินซู</a:t>
            </a:r>
            <a:r>
              <a:rPr kumimoji="0" lang="th-TH" sz="14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ลา</a:t>
            </a:r>
            <a:endParaRPr kumimoji="0" lang="en-US" sz="140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19" name="object 58">
            <a:extLst>
              <a:ext uri="{FF2B5EF4-FFF2-40B4-BE49-F238E27FC236}">
                <a16:creationId xmlns:a16="http://schemas.microsoft.com/office/drawing/2014/main" id="{6CE324FD-05EC-0216-23BA-5C31C6140DEB}"/>
              </a:ext>
            </a:extLst>
          </p:cNvPr>
          <p:cNvSpPr txBox="1"/>
          <p:nvPr/>
        </p:nvSpPr>
        <p:spPr>
          <a:xfrm>
            <a:off x="8800005" y="6017575"/>
            <a:ext cx="543418" cy="232756"/>
          </a:xfrm>
          <a:prstGeom prst="rect">
            <a:avLst/>
          </a:prstGeom>
        </p:spPr>
        <p:txBody>
          <a:bodyPr vert="horz" wrap="none" lIns="0" tIns="17145" rIns="0" bIns="0" rtlCol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40000"/>
              </a:buClr>
              <a:buSzTx/>
              <a:buFontTx/>
              <a:buNone/>
              <a:defRPr/>
            </a:pPr>
            <a:r>
              <a:rPr kumimoji="0" lang="th-TH" sz="140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แทส</a:t>
            </a:r>
            <a:r>
              <a:rPr kumimoji="0" lang="th-TH" sz="14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มา</a:t>
            </a:r>
            <a:r>
              <a:rPr kumimoji="0" lang="th-TH" sz="140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เนีย</a:t>
            </a:r>
            <a:endParaRPr kumimoji="0" lang="en-US" sz="140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20" name="object 58">
            <a:extLst>
              <a:ext uri="{FF2B5EF4-FFF2-40B4-BE49-F238E27FC236}">
                <a16:creationId xmlns:a16="http://schemas.microsoft.com/office/drawing/2014/main" id="{7063D563-1749-D6F8-EADF-FBBC1DD4FD17}"/>
              </a:ext>
            </a:extLst>
          </p:cNvPr>
          <p:cNvSpPr txBox="1"/>
          <p:nvPr/>
        </p:nvSpPr>
        <p:spPr>
          <a:xfrm>
            <a:off x="8624103" y="5598783"/>
            <a:ext cx="684483" cy="232756"/>
          </a:xfrm>
          <a:prstGeom prst="rect">
            <a:avLst/>
          </a:prstGeom>
        </p:spPr>
        <p:txBody>
          <a:bodyPr vert="horz" wrap="none" lIns="0" tIns="17145" rIns="0" bIns="0" rtlCol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40000"/>
              </a:buClr>
              <a:buSzTx/>
              <a:buFontTx/>
              <a:buNone/>
              <a:defRPr/>
            </a:pPr>
            <a:r>
              <a:rPr kumimoji="0" lang="th-TH" sz="14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ยา</a:t>
            </a:r>
            <a:r>
              <a:rPr kumimoji="0" lang="th-TH" sz="140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ร์</a:t>
            </a:r>
            <a:r>
              <a:rPr kumimoji="0" lang="th-TH" sz="14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รา </a:t>
            </a:r>
            <a:r>
              <a:rPr kumimoji="0" lang="th-TH" sz="140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แวลลีย์</a:t>
            </a:r>
            <a:endParaRPr kumimoji="0" lang="en-US" sz="140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25" name="object 58">
            <a:extLst>
              <a:ext uri="{FF2B5EF4-FFF2-40B4-BE49-F238E27FC236}">
                <a16:creationId xmlns:a16="http://schemas.microsoft.com/office/drawing/2014/main" id="{43FDFADE-5C6A-4FA6-101E-6389B72DC5B2}"/>
              </a:ext>
            </a:extLst>
          </p:cNvPr>
          <p:cNvSpPr txBox="1"/>
          <p:nvPr/>
        </p:nvSpPr>
        <p:spPr>
          <a:xfrm>
            <a:off x="9069915" y="5268783"/>
            <a:ext cx="628377" cy="232756"/>
          </a:xfrm>
          <a:prstGeom prst="rect">
            <a:avLst/>
          </a:prstGeom>
        </p:spPr>
        <p:txBody>
          <a:bodyPr vert="horz" wrap="none" lIns="0" tIns="17145" rIns="0" bIns="0" rtlCol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40000"/>
              </a:buClr>
              <a:buSzTx/>
              <a:buFontTx/>
              <a:buNone/>
              <a:defRPr/>
            </a:pPr>
            <a:r>
              <a:rPr kumimoji="0" lang="th-TH" sz="140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รัท</a:t>
            </a:r>
            <a:r>
              <a:rPr kumimoji="0" lang="th-TH" sz="14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เทอร</a:t>
            </a:r>
            <a:r>
              <a:rPr kumimoji="0" lang="th-TH" sz="140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์</a:t>
            </a:r>
            <a:r>
              <a:rPr kumimoji="0" lang="th-TH" sz="14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เกลน</a:t>
            </a:r>
            <a:endParaRPr kumimoji="0" lang="en-US" sz="140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26" name="object 58">
            <a:extLst>
              <a:ext uri="{FF2B5EF4-FFF2-40B4-BE49-F238E27FC236}">
                <a16:creationId xmlns:a16="http://schemas.microsoft.com/office/drawing/2014/main" id="{93804484-7230-BEF1-2D60-09ACE7B57C21}"/>
              </a:ext>
            </a:extLst>
          </p:cNvPr>
          <p:cNvSpPr txBox="1"/>
          <p:nvPr/>
        </p:nvSpPr>
        <p:spPr>
          <a:xfrm>
            <a:off x="9211888" y="4864207"/>
            <a:ext cx="1035540" cy="232756"/>
          </a:xfrm>
          <a:prstGeom prst="rect">
            <a:avLst/>
          </a:prstGeom>
        </p:spPr>
        <p:txBody>
          <a:bodyPr vert="horz" wrap="none" lIns="0" tIns="17145" rIns="0" bIns="0" rtlCol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40000"/>
              </a:buClr>
              <a:buSzTx/>
              <a:buFontTx/>
              <a:buNone/>
              <a:defRPr/>
            </a:pPr>
            <a:r>
              <a:rPr kumimoji="0" lang="th-TH" sz="14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แคนเบอร์รา </a:t>
            </a:r>
            <a:r>
              <a:rPr kumimoji="0" lang="th-TH" sz="140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ดิ</a:t>
            </a:r>
            <a:r>
              <a:rPr kumimoji="0" lang="th-TH" sz="14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สตริก</a:t>
            </a:r>
            <a:r>
              <a:rPr kumimoji="0" lang="th-TH" sz="140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ต์</a:t>
            </a:r>
            <a:endParaRPr kumimoji="0" lang="en-US" sz="140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FF9F0C99-B490-9DF4-0145-DB5C0FA604BA}"/>
              </a:ext>
            </a:extLst>
          </p:cNvPr>
          <p:cNvSpPr txBox="1"/>
          <p:nvPr/>
        </p:nvSpPr>
        <p:spPr>
          <a:xfrm>
            <a:off x="9517860" y="4571806"/>
            <a:ext cx="378309" cy="232756"/>
          </a:xfrm>
          <a:prstGeom prst="rect">
            <a:avLst/>
          </a:prstGeom>
        </p:spPr>
        <p:txBody>
          <a:bodyPr vert="horz" wrap="none" lIns="0" tIns="17145" rIns="0" bIns="0" rtlCol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40000"/>
              </a:buClr>
              <a:buSzTx/>
              <a:buFontTx/>
              <a:buNone/>
              <a:defRPr/>
            </a:pPr>
            <a:r>
              <a:rPr kumimoji="0" lang="th-TH" sz="14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ออเรน</a:t>
            </a:r>
            <a:r>
              <a:rPr kumimoji="0" lang="th-TH" sz="140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จ์</a:t>
            </a:r>
            <a:endParaRPr kumimoji="0" lang="en-US" sz="140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28" name="object 58">
            <a:extLst>
              <a:ext uri="{FF2B5EF4-FFF2-40B4-BE49-F238E27FC236}">
                <a16:creationId xmlns:a16="http://schemas.microsoft.com/office/drawing/2014/main" id="{29499B3A-CB52-61D6-4B4A-5F5B2BEF8423}"/>
              </a:ext>
            </a:extLst>
          </p:cNvPr>
          <p:cNvSpPr txBox="1"/>
          <p:nvPr/>
        </p:nvSpPr>
        <p:spPr>
          <a:xfrm>
            <a:off x="9708678" y="4222215"/>
            <a:ext cx="2008983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40000"/>
              </a:buClr>
              <a:buSzTx/>
              <a:buFontTx/>
              <a:buNone/>
              <a:defRPr/>
            </a:pPr>
            <a:r>
              <a:rPr kumimoji="0" lang="th-TH" sz="14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ฮัน</a:t>
            </a:r>
            <a:r>
              <a:rPr kumimoji="0" lang="th-TH" sz="140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เต</a:t>
            </a:r>
            <a:r>
              <a:rPr kumimoji="0" lang="th-TH" sz="14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อร</a:t>
            </a:r>
            <a:r>
              <a:rPr kumimoji="0" lang="th-TH" sz="140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์</a:t>
            </a:r>
            <a:r>
              <a:rPr kumimoji="0" lang="th-TH" sz="14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</a:t>
            </a:r>
            <a:r>
              <a:rPr kumimoji="0" lang="th-TH" sz="140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แวลลีย์</a:t>
            </a:r>
            <a:endParaRPr kumimoji="0" lang="en-US" sz="140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F5F032EB-C722-E067-0C72-C9F0805FC7E4}"/>
              </a:ext>
            </a:extLst>
          </p:cNvPr>
          <p:cNvCxnSpPr/>
          <p:nvPr/>
        </p:nvCxnSpPr>
        <p:spPr>
          <a:xfrm>
            <a:off x="2993333" y="4788000"/>
            <a:ext cx="388036" cy="7620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C3A74D5-8854-8B36-32F4-5DD33038D13E}"/>
              </a:ext>
            </a:extLst>
          </p:cNvPr>
          <p:cNvCxnSpPr/>
          <p:nvPr/>
        </p:nvCxnSpPr>
        <p:spPr>
          <a:xfrm flipH="1">
            <a:off x="7143945" y="4264398"/>
            <a:ext cx="0" cy="30740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014D51F4-3BAB-3A7B-9E50-6DF33522F6D8}"/>
              </a:ext>
            </a:extLst>
          </p:cNvPr>
          <p:cNvCxnSpPr/>
          <p:nvPr/>
        </p:nvCxnSpPr>
        <p:spPr>
          <a:xfrm>
            <a:off x="6810268" y="4561593"/>
            <a:ext cx="316941" cy="14294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16049879-A2B3-84E2-6FCB-95A9188F3E85}"/>
              </a:ext>
            </a:extLst>
          </p:cNvPr>
          <p:cNvCxnSpPr/>
          <p:nvPr/>
        </p:nvCxnSpPr>
        <p:spPr>
          <a:xfrm>
            <a:off x="6539302" y="4775336"/>
            <a:ext cx="549161" cy="9193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EFB30E8A-5090-08FB-2F4B-2D3331CB567C}"/>
              </a:ext>
            </a:extLst>
          </p:cNvPr>
          <p:cNvCxnSpPr/>
          <p:nvPr/>
        </p:nvCxnSpPr>
        <p:spPr>
          <a:xfrm flipV="1">
            <a:off x="6929992" y="4843943"/>
            <a:ext cx="213953" cy="23472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1B4E7631-3D2B-967A-8B8D-E7388B4AABE9}"/>
              </a:ext>
            </a:extLst>
          </p:cNvPr>
          <p:cNvCxnSpPr/>
          <p:nvPr/>
        </p:nvCxnSpPr>
        <p:spPr>
          <a:xfrm flipV="1">
            <a:off x="7079137" y="5332670"/>
            <a:ext cx="363436" cy="5249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0BBDD7D0-7E71-71E4-87BC-AEE993E42087}"/>
              </a:ext>
            </a:extLst>
          </p:cNvPr>
          <p:cNvCxnSpPr>
            <a:cxnSpLocks/>
          </p:cNvCxnSpPr>
          <p:nvPr/>
        </p:nvCxnSpPr>
        <p:spPr>
          <a:xfrm flipV="1">
            <a:off x="7755665" y="5573832"/>
            <a:ext cx="316941" cy="8814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C53D6D72-5DDB-3C39-2E7B-BD20FFF6FEFF}"/>
              </a:ext>
            </a:extLst>
          </p:cNvPr>
          <p:cNvCxnSpPr/>
          <p:nvPr/>
        </p:nvCxnSpPr>
        <p:spPr>
          <a:xfrm flipH="1">
            <a:off x="8358419" y="6145450"/>
            <a:ext cx="377377" cy="9676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24E7A471-148E-CA34-21A7-B1C2DF83AE9B}"/>
              </a:ext>
            </a:extLst>
          </p:cNvPr>
          <p:cNvCxnSpPr/>
          <p:nvPr/>
        </p:nvCxnSpPr>
        <p:spPr>
          <a:xfrm flipH="1" flipV="1">
            <a:off x="8150374" y="5448511"/>
            <a:ext cx="379212" cy="19511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C869A15A-4C06-E4C4-2D4A-9DB5EEF055C8}"/>
              </a:ext>
            </a:extLst>
          </p:cNvPr>
          <p:cNvCxnSpPr/>
          <p:nvPr/>
        </p:nvCxnSpPr>
        <p:spPr>
          <a:xfrm flipH="1" flipV="1">
            <a:off x="8351852" y="5154043"/>
            <a:ext cx="650740" cy="23111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B2E9C2FF-F08F-521C-9C81-46F317210E00}"/>
              </a:ext>
            </a:extLst>
          </p:cNvPr>
          <p:cNvCxnSpPr/>
          <p:nvPr/>
        </p:nvCxnSpPr>
        <p:spPr>
          <a:xfrm flipH="1" flipV="1">
            <a:off x="8762557" y="4929318"/>
            <a:ext cx="381443" cy="3868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95F43BD4-3139-4517-F7EB-D7FDAD6FA383}"/>
              </a:ext>
            </a:extLst>
          </p:cNvPr>
          <p:cNvCxnSpPr/>
          <p:nvPr/>
        </p:nvCxnSpPr>
        <p:spPr>
          <a:xfrm flipH="1">
            <a:off x="8793554" y="4681345"/>
            <a:ext cx="629415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43D57BB5-BB56-7B0B-89D8-D12C69B5069A}"/>
              </a:ext>
            </a:extLst>
          </p:cNvPr>
          <p:cNvCxnSpPr/>
          <p:nvPr/>
        </p:nvCxnSpPr>
        <p:spPr>
          <a:xfrm flipH="1">
            <a:off x="9080272" y="4338593"/>
            <a:ext cx="505430" cy="13352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3152672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 descr="A vineyard with a river in the background&#10;&#10;Description automatically generated">
            <a:extLst>
              <a:ext uri="{FF2B5EF4-FFF2-40B4-BE49-F238E27FC236}">
                <a16:creationId xmlns:a16="http://schemas.microsoft.com/office/drawing/2014/main" id="{95821E44-6963-BDAB-61BD-3E607B6F22F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197" r="16197"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18D07DB-AFA9-29E7-BE9D-8D76395B3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9600" y="907244"/>
            <a:ext cx="4209545" cy="1325562"/>
          </a:xfrm>
        </p:spPr>
        <p:txBody>
          <a:bodyPr/>
          <a:lstStyle/>
          <a:p>
            <a:r>
              <a:rPr lang="th-TH" sz="6000" b="1" dirty="0">
                <a:solidFill>
                  <a:schemeClr val="accent2"/>
                </a:solidFill>
              </a:rPr>
              <a:t>แอด</a:t>
            </a:r>
            <a:r>
              <a:rPr lang="th-TH" sz="6000" b="1" dirty="0" err="1">
                <a:solidFill>
                  <a:schemeClr val="accent2"/>
                </a:solidFill>
              </a:rPr>
              <a:t>ิเ</a:t>
            </a:r>
            <a:r>
              <a:rPr lang="th-TH" sz="6000" b="1" dirty="0">
                <a:solidFill>
                  <a:schemeClr val="accent2"/>
                </a:solidFill>
              </a:rPr>
              <a:t>ลด </a:t>
            </a:r>
            <a:r>
              <a:rPr lang="th-TH" sz="6000" b="1" dirty="0" err="1">
                <a:solidFill>
                  <a:schemeClr val="accent2"/>
                </a:solidFill>
              </a:rPr>
              <a:t>ฮิลส์</a:t>
            </a:r>
            <a:endParaRPr lang="en-US" sz="6000" b="1" dirty="0">
              <a:solidFill>
                <a:schemeClr val="accent2"/>
              </a:solidFill>
            </a:endParaRPr>
          </a:p>
        </p:txBody>
      </p:sp>
      <p:sp>
        <p:nvSpPr>
          <p:cNvPr id="7" name="object 58">
            <a:extLst>
              <a:ext uri="{FF2B5EF4-FFF2-40B4-BE49-F238E27FC236}">
                <a16:creationId xmlns:a16="http://schemas.microsoft.com/office/drawing/2014/main" id="{EACAE24D-9E39-7B91-9E2F-4656FD6CCB44}"/>
              </a:ext>
            </a:extLst>
          </p:cNvPr>
          <p:cNvSpPr txBox="1"/>
          <p:nvPr/>
        </p:nvSpPr>
        <p:spPr>
          <a:xfrm>
            <a:off x="7071949" y="1654967"/>
            <a:ext cx="2581899" cy="263534"/>
          </a:xfrm>
          <a:prstGeom prst="rect">
            <a:avLst/>
          </a:prstGeom>
        </p:spPr>
        <p:txBody>
          <a:bodyPr vert="horz" wrap="none" lIns="0" tIns="17145" rIns="0" bIns="0" rtlCol="0">
            <a:noAutofit/>
          </a:bodyPr>
          <a:lstStyle/>
          <a:p>
            <a:pPr>
              <a:buClr>
                <a:srgbClr val="F40000"/>
              </a:buClr>
            </a:pPr>
            <a:endParaRPr lang="en-US" sz="1600" spc="100" dirty="0">
              <a:latin typeface="Cordia New" panose="020B0304020202020204" pitchFamily="34" charset="-34"/>
              <a:cs typeface="Hellix SemiBold"/>
            </a:endParaRPr>
          </a:p>
        </p:txBody>
      </p:sp>
      <p:sp>
        <p:nvSpPr>
          <p:cNvPr id="8" name="object 58">
            <a:extLst>
              <a:ext uri="{FF2B5EF4-FFF2-40B4-BE49-F238E27FC236}">
                <a16:creationId xmlns:a16="http://schemas.microsoft.com/office/drawing/2014/main" id="{7AA17686-F136-7D2F-D484-0112F31EC5EB}"/>
              </a:ext>
            </a:extLst>
          </p:cNvPr>
          <p:cNvSpPr txBox="1"/>
          <p:nvPr/>
        </p:nvSpPr>
        <p:spPr>
          <a:xfrm>
            <a:off x="7071949" y="3857304"/>
            <a:ext cx="3992998" cy="731462"/>
          </a:xfrm>
          <a:prstGeom prst="rect">
            <a:avLst/>
          </a:prstGeom>
        </p:spPr>
        <p:txBody>
          <a:bodyPr vert="horz" wrap="none" lIns="0" tIns="17145" rIns="0" bIns="0" rtlCol="0">
            <a:noAutofit/>
          </a:bodyPr>
          <a:lstStyle/>
          <a:p>
            <a:pPr>
              <a:buClr>
                <a:srgbClr val="F40000"/>
              </a:buClr>
            </a:pPr>
            <a:endParaRPr lang="en-US" sz="1600" spc="100" dirty="0">
              <a:latin typeface="Cordia New" panose="020B0304020202020204" pitchFamily="34" charset="-34"/>
              <a:cs typeface="Hellix SemiBold"/>
            </a:endParaRPr>
          </a:p>
        </p:txBody>
      </p:sp>
      <p:sp>
        <p:nvSpPr>
          <p:cNvPr id="9" name="object 58">
            <a:extLst>
              <a:ext uri="{FF2B5EF4-FFF2-40B4-BE49-F238E27FC236}">
                <a16:creationId xmlns:a16="http://schemas.microsoft.com/office/drawing/2014/main" id="{81A67D82-4F4F-04F2-A0DB-872B646194A5}"/>
              </a:ext>
            </a:extLst>
          </p:cNvPr>
          <p:cNvSpPr txBox="1"/>
          <p:nvPr/>
        </p:nvSpPr>
        <p:spPr>
          <a:xfrm>
            <a:off x="7994046" y="1969272"/>
            <a:ext cx="2581899" cy="263534"/>
          </a:xfrm>
          <a:prstGeom prst="rect">
            <a:avLst/>
          </a:prstGeom>
        </p:spPr>
        <p:txBody>
          <a:bodyPr vert="horz" wrap="none" lIns="0" tIns="17145" rIns="0" bIns="0" rtlCol="0">
            <a:noAutofit/>
          </a:bodyPr>
          <a:lstStyle/>
          <a:p>
            <a:pPr>
              <a:buClr>
                <a:srgbClr val="F40000"/>
              </a:buClr>
            </a:pPr>
            <a:endParaRPr lang="en-US" sz="1600" spc="100" dirty="0">
              <a:latin typeface="Cordia New" panose="020B0304020202020204" pitchFamily="34" charset="-34"/>
              <a:cs typeface="Hellix SemiBold"/>
            </a:endParaRPr>
          </a:p>
        </p:txBody>
      </p:sp>
      <p:sp>
        <p:nvSpPr>
          <p:cNvPr id="12" name="object 58">
            <a:extLst>
              <a:ext uri="{FF2B5EF4-FFF2-40B4-BE49-F238E27FC236}">
                <a16:creationId xmlns:a16="http://schemas.microsoft.com/office/drawing/2014/main" id="{4576C0C9-0169-D244-3384-4D468580EB0D}"/>
              </a:ext>
            </a:extLst>
          </p:cNvPr>
          <p:cNvSpPr txBox="1"/>
          <p:nvPr/>
        </p:nvSpPr>
        <p:spPr>
          <a:xfrm>
            <a:off x="6970549" y="2241550"/>
            <a:ext cx="3824650" cy="3995325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marL="285750" indent="-285750"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เขตพื้นที่ผลิตไวน์ ภูมิอากาศเย็น มีพื้นที่สูงต่ำมากที่สุดแห่งหนึ่งของออสเตรเลีย</a:t>
            </a:r>
            <a:endParaRPr lang="en-AU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กลับมามีชีวิตอีกครั้งในช่วงปี 1970</a:t>
            </a:r>
            <a:br>
              <a:rPr lang="en-AU" dirty="0"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เมื่อองุ่นถูกนำกลับมาปลูกใหม่ ปัจจุบัน เป็นกุญแจสำคัญต่อการวิวัฒนาการของไวน์ออสเตรเลีย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ภูมิอากาศแบบทะเลปานกลาง มีลักษณะอากาศเย็น</a:t>
            </a:r>
            <a:endParaRPr lang="en-US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lvl="1">
              <a:spcAft>
                <a:spcPts val="300"/>
              </a:spcAft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พันธุ์องุ่นหลัก</a:t>
            </a:r>
            <a:endParaRPr lang="en-US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742926" lvl="1" indent="-285750">
              <a:spcAft>
                <a:spcPts val="3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โซ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วีญง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บล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อง</a:t>
            </a:r>
          </a:p>
          <a:p>
            <a:pPr marL="742926" lvl="1" indent="-285750">
              <a:spcAft>
                <a:spcPts val="3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endParaRPr lang="th-TH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742926" lvl="1" indent="-285750">
              <a:spcAft>
                <a:spcPts val="3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พิ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โน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ต์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 นัว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endParaRPr lang="th-TH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742926" lvl="1" indent="-285750">
              <a:spcAft>
                <a:spcPts val="3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ชีรา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endParaRPr lang="th-TH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742926" lvl="1" indent="-285750">
              <a:spcAft>
                <a:spcPts val="3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และอีกหลากหลายสายพันธุ์ทางเลือก</a:t>
            </a:r>
            <a:endParaRPr lang="en-US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462069580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 descr="A dirt road with palm trees&#10;&#10;Description automatically generated">
            <a:extLst>
              <a:ext uri="{FF2B5EF4-FFF2-40B4-BE49-F238E27FC236}">
                <a16:creationId xmlns:a16="http://schemas.microsoft.com/office/drawing/2014/main" id="{D039E8A3-D866-75DD-6F8F-B14528BEF1E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211" r="16211"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18D07DB-AFA9-29E7-BE9D-8D76395B3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9600" y="781974"/>
            <a:ext cx="6158452" cy="1325562"/>
          </a:xfrm>
        </p:spPr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</a:rPr>
              <a:t>บารอ</a:t>
            </a:r>
            <a:r>
              <a:rPr lang="th-TH" sz="6000" b="1" dirty="0" err="1">
                <a:solidFill>
                  <a:schemeClr val="accent1"/>
                </a:solidFill>
              </a:rPr>
              <a:t>ส</a:t>
            </a:r>
            <a:r>
              <a:rPr lang="th-TH" sz="6000" b="1" dirty="0">
                <a:solidFill>
                  <a:schemeClr val="accent1"/>
                </a:solidFill>
              </a:rPr>
              <a:t>ซา</a:t>
            </a:r>
            <a:endParaRPr lang="en-US" sz="6000" b="1" dirty="0">
              <a:solidFill>
                <a:schemeClr val="accent1"/>
              </a:solidFill>
            </a:endParaRPr>
          </a:p>
        </p:txBody>
      </p:sp>
      <p:sp>
        <p:nvSpPr>
          <p:cNvPr id="4" name="object 58">
            <a:extLst>
              <a:ext uri="{FF2B5EF4-FFF2-40B4-BE49-F238E27FC236}">
                <a16:creationId xmlns:a16="http://schemas.microsoft.com/office/drawing/2014/main" id="{D80E36CA-E96C-6C5E-55B8-220A08057ADB}"/>
              </a:ext>
            </a:extLst>
          </p:cNvPr>
          <p:cNvSpPr txBox="1"/>
          <p:nvPr/>
        </p:nvSpPr>
        <p:spPr>
          <a:xfrm>
            <a:off x="6959600" y="1822282"/>
            <a:ext cx="4082305" cy="2324482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marL="285750" indent="-285750" algn="l">
              <a:lnSpc>
                <a:spcPct val="95000"/>
              </a:lnSpc>
              <a:spcAft>
                <a:spcPts val="12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th-TH" sz="1800" b="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เขตพื้นที่ผลิตไวน์</a:t>
            </a:r>
            <a:r>
              <a:rPr lang="th-TH" sz="1800" b="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</a:t>
            </a:r>
            <a:r>
              <a:rPr lang="th-TH" sz="1800" b="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นี่</a:t>
            </a:r>
            <a:r>
              <a:rPr lang="th-TH" sz="1800" b="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ง</a:t>
            </a:r>
            <a:r>
              <a:rPr lang="th-TH" sz="1800" b="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ในออสเตรเลีย ที่มีประวัติศาสตร์ </a:t>
            </a:r>
            <a:br>
              <a:rPr lang="en-AU" sz="1800" b="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1800" b="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และชื่อเสียงโด่งดัง</a:t>
            </a:r>
            <a:endParaRPr lang="en-AU" sz="1800" b="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 algn="l">
              <a:lnSpc>
                <a:spcPct val="95000"/>
              </a:lnSpc>
              <a:spcAft>
                <a:spcPts val="12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th-TH" sz="1800" b="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ที่พำนักของต้นองุ่นที่อายุมากที่สุดในโลก</a:t>
            </a:r>
            <a:endParaRPr lang="en-AU" sz="1800" b="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 algn="l">
              <a:lnSpc>
                <a:spcPct val="95000"/>
              </a:lnSpc>
              <a:spcAft>
                <a:spcPts val="12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th-TH" sz="1800" b="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บารอ</a:t>
            </a:r>
            <a:r>
              <a:rPr lang="th-TH" sz="1800" b="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</a:t>
            </a:r>
            <a:r>
              <a:rPr lang="th-TH" sz="1800" b="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ซา </a:t>
            </a:r>
            <a:r>
              <a:rPr lang="th-TH" sz="1800" b="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r>
              <a:rPr lang="th-TH" sz="1800" b="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– ภูมิอากาศแบบ</a:t>
            </a:r>
            <a:r>
              <a:rPr lang="th-TH" sz="1800" b="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sz="1800" b="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มด</a:t>
            </a:r>
            <a:r>
              <a:rPr lang="th-TH" sz="1800" b="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ิเต</a:t>
            </a:r>
            <a:r>
              <a:rPr lang="th-TH" sz="1800" b="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sz="1800" b="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์เร</a:t>
            </a:r>
            <a:r>
              <a:rPr lang="th-TH" sz="1800" b="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เนียน อากาศอุ่น</a:t>
            </a:r>
            <a:endParaRPr lang="en-AU" sz="1800" b="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 algn="l">
              <a:lnSpc>
                <a:spcPct val="95000"/>
              </a:lnSpc>
              <a:spcAft>
                <a:spcPts val="12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th-TH" sz="1800" b="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อีเดน </a:t>
            </a:r>
            <a:r>
              <a:rPr lang="th-TH" sz="1800" b="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r>
              <a:rPr lang="th-TH" sz="1800" b="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– ภูมิอากาศเย็นกว่า </a:t>
            </a:r>
            <a:br>
              <a:rPr lang="en-AU" sz="1800" b="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1800" b="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และเป็นภูมิอากาศแบบภูมิภาคที่มีความหลากหลาย</a:t>
            </a:r>
            <a:endParaRPr lang="en-US" sz="1800" b="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0" name="object 58">
            <a:extLst>
              <a:ext uri="{FF2B5EF4-FFF2-40B4-BE49-F238E27FC236}">
                <a16:creationId xmlns:a16="http://schemas.microsoft.com/office/drawing/2014/main" id="{EC64281A-8511-AB7F-12BA-282EED2A8AF4}"/>
              </a:ext>
            </a:extLst>
          </p:cNvPr>
          <p:cNvSpPr txBox="1"/>
          <p:nvPr/>
        </p:nvSpPr>
        <p:spPr>
          <a:xfrm>
            <a:off x="7198902" y="2842291"/>
            <a:ext cx="2445016" cy="263534"/>
          </a:xfrm>
          <a:prstGeom prst="rect">
            <a:avLst/>
          </a:prstGeom>
        </p:spPr>
        <p:txBody>
          <a:bodyPr vert="horz" wrap="none" lIns="0" tIns="17145" rIns="0" bIns="0" rtlCol="0">
            <a:noAutofit/>
          </a:bodyPr>
          <a:lstStyle/>
          <a:p>
            <a:pPr>
              <a:buClr>
                <a:srgbClr val="F40000"/>
              </a:buClr>
            </a:pPr>
            <a:endParaRPr lang="en-US" sz="1600" spc="100" dirty="0">
              <a:latin typeface="Cordia New" panose="020B0304020202020204" pitchFamily="34" charset="-34"/>
              <a:cs typeface="Hellix SemiBold"/>
            </a:endParaRPr>
          </a:p>
        </p:txBody>
      </p:sp>
      <p:sp>
        <p:nvSpPr>
          <p:cNvPr id="7" name="object 58">
            <a:extLst>
              <a:ext uri="{FF2B5EF4-FFF2-40B4-BE49-F238E27FC236}">
                <a16:creationId xmlns:a16="http://schemas.microsoft.com/office/drawing/2014/main" id="{C6491229-0ECE-8CA7-20BB-66E2C0B0C7B3}"/>
              </a:ext>
            </a:extLst>
          </p:cNvPr>
          <p:cNvSpPr txBox="1"/>
          <p:nvPr/>
        </p:nvSpPr>
        <p:spPr>
          <a:xfrm>
            <a:off x="7198902" y="4343898"/>
            <a:ext cx="2300698" cy="2128143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noAutofit/>
          </a:bodyPr>
          <a:lstStyle/>
          <a:p>
            <a:pPr>
              <a:spcAft>
                <a:spcPts val="300"/>
              </a:spcAft>
              <a:buClr>
                <a:srgbClr val="F40000"/>
              </a:buClr>
            </a:pP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พันธุ์องุ่นหลัก</a:t>
            </a:r>
            <a:endParaRPr lang="en-AU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spcAft>
                <a:spcPts val="300"/>
              </a:spcAft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บารอ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ส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ซา 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spcAft>
                <a:spcPts val="3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ชีรา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endParaRPr lang="th-TH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spcAft>
                <a:spcPts val="3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คาแบ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 โซ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วีญง</a:t>
            </a:r>
            <a:endParaRPr lang="th-TH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spcAft>
                <a:spcPts val="3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เกรอนา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ช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ADDFB50-B480-B07B-AAAD-CDC9900408A3}"/>
              </a:ext>
            </a:extLst>
          </p:cNvPr>
          <p:cNvSpPr txBox="1"/>
          <p:nvPr/>
        </p:nvSpPr>
        <p:spPr>
          <a:xfrm>
            <a:off x="9499600" y="4613410"/>
            <a:ext cx="632460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อีเดน 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spcAft>
                <a:spcPts val="3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รี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สลิง</a:t>
            </a:r>
            <a:endParaRPr lang="th-TH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spcAft>
                <a:spcPts val="3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endParaRPr lang="th-TH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spcAft>
                <a:spcPts val="3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ชีรา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endParaRPr lang="th-TH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spcAft>
                <a:spcPts val="3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คาแบ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 โซ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วีญง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88582420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vineyard in the middle of a field&#10;&#10;Description automatically generated">
            <a:extLst>
              <a:ext uri="{FF2B5EF4-FFF2-40B4-BE49-F238E27FC236}">
                <a16:creationId xmlns:a16="http://schemas.microsoft.com/office/drawing/2014/main" id="{BE9752DB-C981-F8D4-8D92-8305D2F79D4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070" r="12070"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08EEAC49-FBD0-DD02-555D-7704DC6286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9600" y="943448"/>
            <a:ext cx="6158452" cy="1325562"/>
          </a:xfrm>
        </p:spPr>
        <p:txBody>
          <a:bodyPr/>
          <a:lstStyle/>
          <a:p>
            <a:r>
              <a:rPr lang="th-TH" sz="6000" b="1" dirty="0" err="1">
                <a:solidFill>
                  <a:schemeClr val="accent2"/>
                </a:solidFill>
              </a:rPr>
              <a:t>แ</a:t>
            </a:r>
            <a:r>
              <a:rPr lang="th-TH" sz="6000" b="1" dirty="0">
                <a:solidFill>
                  <a:schemeClr val="accent2"/>
                </a:solidFill>
              </a:rPr>
              <a:t>คล</a:t>
            </a:r>
            <a:r>
              <a:rPr lang="th-TH" sz="6000" b="1" dirty="0" err="1">
                <a:solidFill>
                  <a:schemeClr val="accent2"/>
                </a:solidFill>
              </a:rPr>
              <a:t>ร์</a:t>
            </a:r>
            <a:r>
              <a:rPr lang="th-TH" sz="6000" b="1" dirty="0">
                <a:solidFill>
                  <a:schemeClr val="accent2"/>
                </a:solidFill>
              </a:rPr>
              <a:t> </a:t>
            </a:r>
            <a:r>
              <a:rPr lang="th-TH" sz="6000" b="1" dirty="0" err="1">
                <a:solidFill>
                  <a:schemeClr val="accent2"/>
                </a:solidFill>
              </a:rPr>
              <a:t>แวลลีย์</a:t>
            </a:r>
            <a:endParaRPr lang="en-US" sz="6000" b="1" dirty="0">
              <a:solidFill>
                <a:schemeClr val="accent2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4138E8-47D8-F7F5-E53A-C79DA217700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59600" y="2269010"/>
            <a:ext cx="4696132" cy="4434443"/>
          </a:xfrm>
        </p:spPr>
        <p:txBody>
          <a:bodyPr/>
          <a:lstStyle/>
          <a:p>
            <a:pPr marL="285750" indent="-285750"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ea typeface="+mn-ea"/>
              </a:rPr>
              <a:t>หลักสำคัญของผู้ผลิตแบบดั้งเดิมและคลาสสิค พร้อมด้วยประวัติศาสตร์แห่งการทดลอง</a:t>
            </a:r>
            <a:endParaRPr lang="en-AU" sz="1800" dirty="0">
              <a:ea typeface="+mn-ea"/>
            </a:endParaRPr>
          </a:p>
          <a:p>
            <a:pPr marL="285750" indent="-285750"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ea typeface="+mn-ea"/>
              </a:rPr>
              <a:t>ชื่อเสียงระดับโลก รี</a:t>
            </a:r>
            <a:r>
              <a:rPr lang="th-TH" sz="1800" dirty="0" err="1">
                <a:ea typeface="+mn-ea"/>
              </a:rPr>
              <a:t>สลิง</a:t>
            </a:r>
            <a:r>
              <a:rPr lang="th-TH" sz="1800" dirty="0">
                <a:ea typeface="+mn-ea"/>
              </a:rPr>
              <a:t>เทียบเท่ากับไวน์ที่คุ้มค่าต่อการเก็บและคลาสสิค</a:t>
            </a:r>
            <a:endParaRPr lang="en-AU" sz="1800" dirty="0">
              <a:ea typeface="+mn-ea"/>
            </a:endParaRPr>
          </a:p>
          <a:p>
            <a:pPr marL="285750" indent="-285750"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ea typeface="+mn-ea"/>
              </a:rPr>
              <a:t>ภูมิอากาศแบบ</a:t>
            </a:r>
            <a:r>
              <a:rPr lang="th-TH" sz="1800" dirty="0" err="1">
                <a:ea typeface="+mn-ea"/>
              </a:rPr>
              <a:t>บ</a:t>
            </a:r>
            <a:r>
              <a:rPr lang="th-TH" sz="1800" dirty="0">
                <a:ea typeface="+mn-ea"/>
              </a:rPr>
              <a:t>ภาคพื้นทวีป อากาศอุ่น  มีความแตกต่างของอุณหภูมิระหว่างวัน และมีลมอ่อนพัดอากาศเย็นเข้ามา</a:t>
            </a:r>
            <a:endParaRPr lang="en-AU" sz="1800" dirty="0">
              <a:ea typeface="+mn-ea"/>
            </a:endParaRPr>
          </a:p>
          <a:p>
            <a:pPr lvl="3"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</a:pPr>
            <a:r>
              <a:rPr lang="th-TH" sz="1800" b="1" dirty="0">
                <a:ea typeface="+mn-ea"/>
              </a:rPr>
              <a:t>พันธุ์องุ่นหลัก</a:t>
            </a:r>
            <a:endParaRPr lang="en-AU" sz="1800" b="1" dirty="0">
              <a:ea typeface="+mn-ea"/>
            </a:endParaRPr>
          </a:p>
          <a:p>
            <a:pPr marL="775663" lvl="3" indent="-285750"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ea typeface="+mn-ea"/>
              </a:rPr>
              <a:t>รี</a:t>
            </a:r>
            <a:r>
              <a:rPr lang="th-TH" sz="1800" dirty="0" err="1">
                <a:ea typeface="+mn-ea"/>
              </a:rPr>
              <a:t>สลิง</a:t>
            </a:r>
            <a:endParaRPr lang="th-TH" sz="1800" dirty="0">
              <a:ea typeface="+mn-ea"/>
            </a:endParaRPr>
          </a:p>
          <a:p>
            <a:pPr marL="775663" lvl="3" indent="-285750"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ea typeface="+mn-ea"/>
              </a:rPr>
              <a:t>ชีรา</a:t>
            </a:r>
            <a:r>
              <a:rPr lang="th-TH" sz="1800" dirty="0" err="1">
                <a:ea typeface="+mn-ea"/>
              </a:rPr>
              <a:t>ซ</a:t>
            </a:r>
            <a:endParaRPr lang="th-TH" sz="1800" dirty="0">
              <a:ea typeface="+mn-ea"/>
            </a:endParaRPr>
          </a:p>
          <a:p>
            <a:pPr marL="775663" lvl="3" indent="-285750"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ea typeface="+mn-ea"/>
              </a:rPr>
              <a:t>คาแบ</a:t>
            </a:r>
            <a:r>
              <a:rPr lang="th-TH" sz="1800" dirty="0" err="1">
                <a:ea typeface="+mn-ea"/>
              </a:rPr>
              <a:t>ร์เนต์</a:t>
            </a:r>
            <a:r>
              <a:rPr lang="th-TH" sz="1800" dirty="0">
                <a:ea typeface="+mn-ea"/>
              </a:rPr>
              <a:t> โซ</a:t>
            </a:r>
            <a:r>
              <a:rPr lang="th-TH" sz="1800" dirty="0" err="1">
                <a:ea typeface="+mn-ea"/>
              </a:rPr>
              <a:t>วีญง</a:t>
            </a:r>
            <a:endParaRPr lang="en-AU" sz="1800" dirty="0">
              <a:ea typeface="+mn-ea"/>
            </a:endParaRPr>
          </a:p>
          <a:p>
            <a:pPr>
              <a:buClr>
                <a:schemeClr val="accent3"/>
              </a:buClr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302691508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close-up of a soil erosion&#10;&#10;Description automatically generated">
            <a:extLst>
              <a:ext uri="{FF2B5EF4-FFF2-40B4-BE49-F238E27FC236}">
                <a16:creationId xmlns:a16="http://schemas.microsoft.com/office/drawing/2014/main" id="{D754B4DD-F30E-CBCB-ABB2-4FAF85F3953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3035" b="13035"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5975B6BC-6483-8D6E-BF84-56E92EE7BF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9600" y="995978"/>
            <a:ext cx="6158452" cy="1325562"/>
          </a:xfrm>
        </p:spPr>
        <p:txBody>
          <a:bodyPr/>
          <a:lstStyle/>
          <a:p>
            <a:r>
              <a:rPr lang="th-TH" sz="6000" b="1" dirty="0">
                <a:solidFill>
                  <a:schemeClr val="accent4"/>
                </a:solidFill>
              </a:rPr>
              <a:t>คูนาวาร</a:t>
            </a:r>
            <a:r>
              <a:rPr lang="th-TH" sz="6000" b="1" dirty="0" err="1">
                <a:solidFill>
                  <a:schemeClr val="accent4"/>
                </a:solidFill>
              </a:rPr>
              <a:t>์</a:t>
            </a:r>
            <a:r>
              <a:rPr lang="th-TH" sz="6000" b="1" dirty="0">
                <a:solidFill>
                  <a:schemeClr val="accent4"/>
                </a:solidFill>
              </a:rPr>
              <a:t>รา</a:t>
            </a:r>
            <a:endParaRPr lang="en-US" sz="6000" b="1" dirty="0">
              <a:solidFill>
                <a:schemeClr val="accent4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5A3FBF-5B51-9920-8E75-0852CDFF604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59600" y="2241550"/>
            <a:ext cx="4501267" cy="1574830"/>
          </a:xfrm>
        </p:spPr>
        <p:txBody>
          <a:bodyPr/>
          <a:lstStyle/>
          <a:p>
            <a:pPr marL="285750" indent="-285750" defTabSz="914353">
              <a:lnSpc>
                <a:spcPct val="95000"/>
              </a:lnSpc>
              <a:spcAft>
                <a:spcPts val="1200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ea typeface="+mn-ea"/>
              </a:rPr>
              <a:t>โด่งดังเรื่องการผลิตไวน์แดงระดับพร</a:t>
            </a:r>
            <a:r>
              <a:rPr lang="th-TH" sz="1800" dirty="0" err="1">
                <a:ea typeface="+mn-ea"/>
              </a:rPr>
              <a:t>ีเ</a:t>
            </a:r>
            <a:r>
              <a:rPr lang="th-TH" sz="1800" dirty="0">
                <a:ea typeface="+mn-ea"/>
              </a:rPr>
              <a:t>มี</a:t>
            </a:r>
            <a:r>
              <a:rPr lang="th-TH" sz="1800" dirty="0" err="1">
                <a:ea typeface="+mn-ea"/>
              </a:rPr>
              <a:t>่</a:t>
            </a:r>
            <a:r>
              <a:rPr lang="th-TH" sz="1800" dirty="0">
                <a:ea typeface="+mn-ea"/>
              </a:rPr>
              <a:t>ยม ควรค่าแก่การเก็บ</a:t>
            </a:r>
            <a:endParaRPr lang="en-AU" sz="1800" dirty="0">
              <a:ea typeface="+mn-ea"/>
            </a:endParaRPr>
          </a:p>
          <a:p>
            <a:pPr marL="285750" indent="-285750" defTabSz="914353">
              <a:lnSpc>
                <a:spcPct val="95000"/>
              </a:lnSpc>
              <a:spcAft>
                <a:spcPts val="1200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ea typeface="+mn-ea"/>
              </a:rPr>
              <a:t>มีชื่อเสียงเรื่อง “ดินแดง” ดินเหนียวมีแถบสีแดง</a:t>
            </a:r>
            <a:endParaRPr lang="en-AU" sz="1800" dirty="0">
              <a:ea typeface="+mn-ea"/>
            </a:endParaRPr>
          </a:p>
          <a:p>
            <a:pPr marL="285750" indent="-285750" defTabSz="914353">
              <a:lnSpc>
                <a:spcPct val="95000"/>
              </a:lnSpc>
              <a:spcAft>
                <a:spcPts val="1200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ea typeface="+mn-ea"/>
              </a:rPr>
              <a:t>ภูมิอากาศได้รับอิทธิพลจากทะเลปานกลาง ฤดูร้อนมีอากาศเย็นปานกลางและแห้ง</a:t>
            </a:r>
            <a:endParaRPr lang="en-AU" sz="1800" dirty="0">
              <a:ea typeface="+mn-ea"/>
            </a:endParaRPr>
          </a:p>
          <a:p>
            <a:pPr lvl="3" defTabSz="914353">
              <a:lnSpc>
                <a:spcPct val="95000"/>
              </a:lnSpc>
              <a:spcAft>
                <a:spcPts val="1200"/>
              </a:spcAft>
              <a:buClr>
                <a:schemeClr val="accent5"/>
              </a:buClr>
            </a:pPr>
            <a:r>
              <a:rPr lang="th-TH" sz="1800" b="1" dirty="0">
                <a:ea typeface="+mn-ea"/>
              </a:rPr>
              <a:t>พันธุ์องุ่นหลัก</a:t>
            </a:r>
            <a:endParaRPr lang="en-AU" sz="1800" b="1" dirty="0">
              <a:ea typeface="+mn-ea"/>
            </a:endParaRPr>
          </a:p>
          <a:p>
            <a:pPr marL="775663" lvl="3" indent="-285750" defTabSz="91435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ea typeface="+mn-ea"/>
              </a:rPr>
              <a:t>คาแบ</a:t>
            </a:r>
            <a:r>
              <a:rPr lang="th-TH" sz="1800" dirty="0" err="1">
                <a:ea typeface="+mn-ea"/>
              </a:rPr>
              <a:t>ร์เนต์</a:t>
            </a:r>
            <a:r>
              <a:rPr lang="th-TH" sz="1800" dirty="0">
                <a:ea typeface="+mn-ea"/>
              </a:rPr>
              <a:t> โซ</a:t>
            </a:r>
            <a:r>
              <a:rPr lang="th-TH" sz="1800" dirty="0" err="1">
                <a:ea typeface="+mn-ea"/>
              </a:rPr>
              <a:t>วีญง</a:t>
            </a:r>
            <a:endParaRPr lang="th-TH" sz="1800" dirty="0">
              <a:ea typeface="+mn-ea"/>
            </a:endParaRPr>
          </a:p>
          <a:p>
            <a:pPr marL="775663" lvl="3" indent="-285750" defTabSz="91435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ea typeface="+mn-ea"/>
              </a:rPr>
              <a:t>ชีรา</a:t>
            </a:r>
            <a:r>
              <a:rPr lang="th-TH" sz="1800" dirty="0" err="1">
                <a:ea typeface="+mn-ea"/>
              </a:rPr>
              <a:t>ซ</a:t>
            </a:r>
            <a:endParaRPr lang="th-TH" sz="1800" dirty="0">
              <a:ea typeface="+mn-ea"/>
            </a:endParaRPr>
          </a:p>
          <a:p>
            <a:pPr marL="775663" lvl="3" indent="-285750" defTabSz="91435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ea typeface="+mn-ea"/>
              </a:rPr>
              <a:t>แมร</a:t>
            </a:r>
            <a:r>
              <a:rPr lang="th-TH" sz="1800" dirty="0" err="1">
                <a:ea typeface="+mn-ea"/>
              </a:rPr>
              <a:t>์โล</a:t>
            </a:r>
            <a:endParaRPr lang="en-AU" sz="1800" dirty="0">
              <a:ea typeface="+mn-ea"/>
            </a:endParaRPr>
          </a:p>
          <a:p>
            <a:pPr defTabSz="914353">
              <a:lnSpc>
                <a:spcPct val="95000"/>
              </a:lnSpc>
              <a:spcAft>
                <a:spcPts val="1200"/>
              </a:spcAft>
              <a:buClr>
                <a:schemeClr val="accent5"/>
              </a:buClr>
            </a:pPr>
            <a:endParaRPr lang="en-AU" sz="1800" dirty="0">
              <a:ea typeface="+mn-ea"/>
            </a:endParaRPr>
          </a:p>
          <a:p>
            <a:pPr>
              <a:buClr>
                <a:schemeClr val="accent5"/>
              </a:buClr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220800900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pouring a liquid into a bottle&#10;&#10;Description automatically generated">
            <a:extLst>
              <a:ext uri="{FF2B5EF4-FFF2-40B4-BE49-F238E27FC236}">
                <a16:creationId xmlns:a16="http://schemas.microsoft.com/office/drawing/2014/main" id="{D67225C1-E7E5-73EC-80DA-8BB7446DAA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4951" y="0"/>
            <a:ext cx="4497049" cy="6858000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4BF8402-2F9A-493F-B3F3-FF2C8A032ACB}"/>
              </a:ext>
            </a:extLst>
          </p:cNvPr>
          <p:cNvSpPr txBox="1"/>
          <p:nvPr/>
        </p:nvSpPr>
        <p:spPr>
          <a:xfrm>
            <a:off x="407988" y="2953086"/>
            <a:ext cx="5310231" cy="3986468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816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/>
            </a:pPr>
            <a:r>
              <a:rPr lang="th-TH" dirty="0">
                <a:solidFill>
                  <a:prstClr val="white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ประเทศออสเตรเลียคือฉากแห่งไวน์ที่หลากหลายที่สุดในโลก องุ่นต่างสายพันธุ์มากกว่า 100 สายพันธุ์ ปลูกใน 65 เขตผลิตไวน์</a:t>
            </a:r>
          </a:p>
          <a:p>
            <a:pPr>
              <a:spcBef>
                <a:spcPts val="816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/>
            </a:pPr>
            <a:r>
              <a:rPr lang="th-TH" dirty="0">
                <a:solidFill>
                  <a:prstClr val="white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ชุมชนไวน์ของประเทศออสเตรเลีย มีชื่อเสียงเรื่องความคิดสร้างสรรค์และความมุ่งมั่นที่จะทดลอง</a:t>
            </a:r>
          </a:p>
          <a:p>
            <a:pPr>
              <a:spcBef>
                <a:spcPts val="816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/>
            </a:pPr>
            <a:r>
              <a:rPr lang="th-TH" dirty="0">
                <a:solidFill>
                  <a:prstClr val="white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ไวน์ของออสเตรเลียแสดงถึงต้นกำเนิด ของผู้ที่บรรจงสร้างมันขึ้นมา, ดิน และสภาพภูมิอากาศอันหลากหลายของประเทศ</a:t>
            </a:r>
          </a:p>
          <a:p>
            <a:pPr>
              <a:spcBef>
                <a:spcPts val="816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/>
            </a:pPr>
            <a:r>
              <a:rPr lang="th-TH" dirty="0">
                <a:solidFill>
                  <a:prstClr val="white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ประเทศออสเตรเลียเป็นถิ่นกำเนิดของชุมชนผู้ผลิตไวน์ที่มีทักษะสูง ผู้ซึ่งบรรจงผลิตไวน์ระดับพร</a:t>
            </a:r>
            <a:r>
              <a:rPr lang="th-TH" dirty="0" err="1">
                <a:solidFill>
                  <a:prstClr val="white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ีเ</a:t>
            </a:r>
            <a:r>
              <a:rPr lang="th-TH" dirty="0">
                <a:solidFill>
                  <a:prstClr val="white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มี</a:t>
            </a:r>
            <a:r>
              <a:rPr lang="th-TH" dirty="0" err="1">
                <a:solidFill>
                  <a:prstClr val="white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่</a:t>
            </a:r>
            <a:r>
              <a:rPr lang="th-TH" dirty="0">
                <a:solidFill>
                  <a:prstClr val="white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ยมที่ยืนเด่นเป็นสง่าท่ามกลางเหล่าบรรดาไวน์ที่ดีที่สุดในโลก</a:t>
            </a:r>
          </a:p>
          <a:p>
            <a:pPr>
              <a:spcBef>
                <a:spcPts val="816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/>
            </a:pPr>
            <a:endParaRPr lang="th-TH" dirty="0">
              <a:solidFill>
                <a:prstClr val="white"/>
              </a:solid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47977BB0-9554-4D06-89D0-913255E34010}"/>
              </a:ext>
            </a:extLst>
          </p:cNvPr>
          <p:cNvSpPr txBox="1"/>
          <p:nvPr/>
        </p:nvSpPr>
        <p:spPr>
          <a:xfrm>
            <a:off x="407988" y="955760"/>
            <a:ext cx="6167618" cy="1688233"/>
          </a:xfrm>
          <a:prstGeom prst="rect">
            <a:avLst/>
          </a:prstGeom>
        </p:spPr>
        <p:txBody>
          <a:bodyPr vert="horz" wrap="square" lIns="0" tIns="11521" rIns="0" bIns="0" rtlCol="0">
            <a:noAutofit/>
          </a:bodyPr>
          <a:lstStyle/>
          <a:p>
            <a:pPr defTabSz="829587">
              <a:lnSpc>
                <a:spcPct val="83000"/>
              </a:lnSpc>
              <a:tabLst>
                <a:tab pos="1156236" algn="l"/>
              </a:tabLst>
              <a:defRPr/>
            </a:pPr>
            <a:r>
              <a:rPr lang="th-TH" sz="6000" b="1" dirty="0">
                <a:solidFill>
                  <a:schemeClr val="accent4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จากดินแดน</a:t>
            </a:r>
            <a:r>
              <a:rPr lang="en-AU" sz="6000" b="1" dirty="0">
                <a:solidFill>
                  <a:schemeClr val="accent4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</a:t>
            </a:r>
            <a:r>
              <a:rPr lang="th-TH" sz="6000" b="1" dirty="0">
                <a:solidFill>
                  <a:schemeClr val="accent4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ที่ธรรมชาติ</a:t>
            </a:r>
          </a:p>
          <a:p>
            <a:pPr defTabSz="829587">
              <a:lnSpc>
                <a:spcPct val="83000"/>
              </a:lnSpc>
              <a:tabLst>
                <a:tab pos="1156236" algn="l"/>
              </a:tabLst>
              <a:defRPr/>
            </a:pPr>
            <a:r>
              <a:rPr lang="th-TH" sz="6000" b="1" dirty="0">
                <a:solidFill>
                  <a:schemeClr val="accent4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ยังไม่ถูกทำลาย</a:t>
            </a:r>
          </a:p>
        </p:txBody>
      </p:sp>
      <p:sp>
        <p:nvSpPr>
          <p:cNvPr id="7" name="object 58">
            <a:extLst>
              <a:ext uri="{FF2B5EF4-FFF2-40B4-BE49-F238E27FC236}">
                <a16:creationId xmlns:a16="http://schemas.microsoft.com/office/drawing/2014/main" id="{17424451-30D4-4639-A6DE-2DB1EA146B8C}"/>
              </a:ext>
            </a:extLst>
          </p:cNvPr>
          <p:cNvSpPr txBox="1"/>
          <p:nvPr/>
        </p:nvSpPr>
        <p:spPr>
          <a:xfrm>
            <a:off x="407988" y="379277"/>
            <a:ext cx="2963830" cy="379032"/>
          </a:xfrm>
          <a:prstGeom prst="rect">
            <a:avLst/>
          </a:prstGeom>
        </p:spPr>
        <p:txBody>
          <a:bodyPr vert="horz" wrap="none" lIns="0" tIns="15554" rIns="0" bIns="0" rtlCol="0">
            <a:noAutofit/>
          </a:bodyPr>
          <a:lstStyle/>
          <a:p>
            <a:pPr defTabSz="829587">
              <a:defRPr/>
            </a:pPr>
            <a:r>
              <a:rPr lang="th-TH" sz="3200" b="1" dirty="0">
                <a:solidFill>
                  <a:prstClr val="white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ไวน์อันเป็นเอกลักษณ์</a:t>
            </a:r>
          </a:p>
        </p:txBody>
      </p:sp>
    </p:spTree>
    <p:extLst>
      <p:ext uri="{BB962C8B-B14F-4D97-AF65-F5344CB8AC3E}">
        <p14:creationId xmlns:p14="http://schemas.microsoft.com/office/powerpoint/2010/main" val="3540552445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 descr="A field of vines in a valley&#10;&#10;Description automatically generated with medium confidence">
            <a:extLst>
              <a:ext uri="{FF2B5EF4-FFF2-40B4-BE49-F238E27FC236}">
                <a16:creationId xmlns:a16="http://schemas.microsoft.com/office/drawing/2014/main" id="{0A3B52F8-689C-28E6-5D14-E859100FE13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197" r="16197"/>
          <a:stretch>
            <a:fillRect/>
          </a:stretch>
        </p:blipFill>
        <p:spPr/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152C317A-9FD1-76B9-7F9E-66BAB4160F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9600" y="719003"/>
            <a:ext cx="5240432" cy="1325562"/>
          </a:xfrm>
        </p:spPr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</a:rPr>
              <a:t>แมคลาเรน เวล</a:t>
            </a:r>
            <a:endParaRPr lang="en-US" sz="6000" b="1" dirty="0">
              <a:solidFill>
                <a:schemeClr val="accent1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062666E-B34B-DE42-F2A0-4A047DD1E6C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59600" y="2502752"/>
            <a:ext cx="4701575" cy="3788577"/>
          </a:xfrm>
        </p:spPr>
        <p:txBody>
          <a:bodyPr/>
          <a:lstStyle/>
          <a:p>
            <a:pPr marL="285750" indent="-285750" defTabSz="914353">
              <a:lnSpc>
                <a:spcPct val="95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th-TH" sz="1800" dirty="0">
                <a:ea typeface="+mn-ea"/>
              </a:rPr>
              <a:t>บ้านเกิดของไวน์ในออสเตรเลียใต้</a:t>
            </a:r>
            <a:endParaRPr lang="en-AU" sz="1800" dirty="0">
              <a:ea typeface="+mn-ea"/>
            </a:endParaRPr>
          </a:p>
          <a:p>
            <a:pPr marL="285750" indent="-285750" defTabSz="914353">
              <a:lnSpc>
                <a:spcPct val="95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th-TH" sz="1800" dirty="0">
                <a:ea typeface="+mn-ea"/>
              </a:rPr>
              <a:t>หนึ่งในผู้ผลิตหัวก้าวหน้าที่สุด และเป็นชุมชนผู้ผลิตไวน์ในออสเตรเลียที่มีจิตสำนึกเรื่องสิ่งแวดล้อม</a:t>
            </a:r>
            <a:endParaRPr lang="en-AU" sz="1800" dirty="0">
              <a:ea typeface="+mn-ea"/>
            </a:endParaRPr>
          </a:p>
          <a:p>
            <a:pPr marL="285750" indent="-285750" defTabSz="914353">
              <a:lnSpc>
                <a:spcPct val="95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th-TH" sz="1800" dirty="0">
                <a:ea typeface="+mn-ea"/>
              </a:rPr>
              <a:t>ภูมิอากาศแบบ</a:t>
            </a:r>
            <a:r>
              <a:rPr lang="th-TH" sz="1800" dirty="0" err="1">
                <a:ea typeface="+mn-ea"/>
              </a:rPr>
              <a:t>เ</a:t>
            </a:r>
            <a:r>
              <a:rPr lang="th-TH" sz="1800" dirty="0">
                <a:ea typeface="+mn-ea"/>
              </a:rPr>
              <a:t>มด</a:t>
            </a:r>
            <a:r>
              <a:rPr lang="th-TH" sz="1800" dirty="0" err="1">
                <a:ea typeface="+mn-ea"/>
              </a:rPr>
              <a:t>ิเต</a:t>
            </a:r>
            <a:r>
              <a:rPr lang="th-TH" sz="1800" dirty="0">
                <a:ea typeface="+mn-ea"/>
              </a:rPr>
              <a:t>อร</a:t>
            </a:r>
            <a:r>
              <a:rPr lang="th-TH" sz="1800" dirty="0" err="1">
                <a:ea typeface="+mn-ea"/>
              </a:rPr>
              <a:t>์เร</a:t>
            </a:r>
            <a:r>
              <a:rPr lang="th-TH" sz="1800" dirty="0">
                <a:ea typeface="+mn-ea"/>
              </a:rPr>
              <a:t>เนียน อากาศอุ่น ภูมิอากาศแบบภูมิภาคและจุลภาคครอบคลุมเป็นแนวกว้าง</a:t>
            </a:r>
            <a:endParaRPr lang="en-AU" sz="1800" dirty="0">
              <a:ea typeface="+mn-ea"/>
            </a:endParaRPr>
          </a:p>
          <a:p>
            <a:pPr lvl="3" defTabSz="914353">
              <a:lnSpc>
                <a:spcPct val="95000"/>
              </a:lnSpc>
              <a:spcAft>
                <a:spcPts val="1200"/>
              </a:spcAft>
              <a:buClr>
                <a:srgbClr val="F40000"/>
              </a:buClr>
            </a:pPr>
            <a:r>
              <a:rPr lang="th-TH" sz="1800" b="1" dirty="0">
                <a:ea typeface="+mn-ea"/>
              </a:rPr>
              <a:t>พันธุ์องุ่นหลัก</a:t>
            </a:r>
            <a:endParaRPr lang="en-AU" sz="1800" b="1" dirty="0">
              <a:ea typeface="+mn-ea"/>
            </a:endParaRPr>
          </a:p>
          <a:p>
            <a:pPr marL="775663" lvl="3" indent="-285750" defTabSz="91435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ea typeface="+mn-ea"/>
              </a:rPr>
              <a:t>ชีรา</a:t>
            </a:r>
            <a:r>
              <a:rPr lang="th-TH" sz="1800" dirty="0" err="1">
                <a:ea typeface="+mn-ea"/>
              </a:rPr>
              <a:t>ซ</a:t>
            </a:r>
            <a:endParaRPr lang="th-TH" sz="1800" dirty="0">
              <a:ea typeface="+mn-ea"/>
            </a:endParaRPr>
          </a:p>
          <a:p>
            <a:pPr marL="775663" lvl="3" indent="-285750" defTabSz="91435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ea typeface="+mn-ea"/>
              </a:rPr>
              <a:t>คาแบ</a:t>
            </a:r>
            <a:r>
              <a:rPr lang="th-TH" sz="1800" dirty="0" err="1">
                <a:ea typeface="+mn-ea"/>
              </a:rPr>
              <a:t>ร์เนต์</a:t>
            </a:r>
            <a:r>
              <a:rPr lang="th-TH" sz="1800" dirty="0">
                <a:ea typeface="+mn-ea"/>
              </a:rPr>
              <a:t> โซ</a:t>
            </a:r>
            <a:r>
              <a:rPr lang="th-TH" sz="1800" dirty="0" err="1">
                <a:ea typeface="+mn-ea"/>
              </a:rPr>
              <a:t>วีญง</a:t>
            </a:r>
            <a:endParaRPr lang="th-TH" sz="1800" dirty="0">
              <a:ea typeface="+mn-ea"/>
            </a:endParaRPr>
          </a:p>
          <a:p>
            <a:pPr marL="775663" lvl="3" indent="-285750" defTabSz="91435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ea typeface="+mn-ea"/>
              </a:rPr>
              <a:t>เกรอนา</a:t>
            </a:r>
            <a:r>
              <a:rPr lang="th-TH" sz="1800" dirty="0" err="1">
                <a:ea typeface="+mn-ea"/>
              </a:rPr>
              <a:t>ช</a:t>
            </a:r>
            <a:endParaRPr lang="en-AU" sz="1800" dirty="0">
              <a:ea typeface="+mn-ea"/>
            </a:endParaRP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448794107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vineyard with a lake&#10;&#10;Description automatically generated with medium confidence">
            <a:extLst>
              <a:ext uri="{FF2B5EF4-FFF2-40B4-BE49-F238E27FC236}">
                <a16:creationId xmlns:a16="http://schemas.microsoft.com/office/drawing/2014/main" id="{957135E8-DDCF-D83B-8850-0F1588D55B2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207" r="16207"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6C6740C-7AB3-72F3-39C3-728219013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9600" y="993688"/>
            <a:ext cx="6158452" cy="1325562"/>
          </a:xfrm>
        </p:spPr>
        <p:txBody>
          <a:bodyPr/>
          <a:lstStyle/>
          <a:p>
            <a:r>
              <a:rPr lang="th-TH" sz="6000" b="1" dirty="0">
                <a:solidFill>
                  <a:schemeClr val="accent2"/>
                </a:solidFill>
              </a:rPr>
              <a:t>มาร</a:t>
            </a:r>
            <a:r>
              <a:rPr lang="th-TH" sz="6000" b="1" dirty="0" err="1">
                <a:solidFill>
                  <a:schemeClr val="accent2"/>
                </a:solidFill>
              </a:rPr>
              <a:t>์</a:t>
            </a:r>
            <a:r>
              <a:rPr lang="th-TH" sz="6000" b="1" dirty="0">
                <a:solidFill>
                  <a:schemeClr val="accent2"/>
                </a:solidFill>
              </a:rPr>
              <a:t>กาเรต ริ</a:t>
            </a:r>
            <a:r>
              <a:rPr lang="th-TH" sz="6000" b="1" dirty="0" err="1">
                <a:solidFill>
                  <a:schemeClr val="accent2"/>
                </a:solidFill>
              </a:rPr>
              <a:t>เวอร์</a:t>
            </a:r>
            <a:endParaRPr lang="en-US" sz="6000" b="1" dirty="0">
              <a:solidFill>
                <a:schemeClr val="accent2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655C87-0B54-D323-FA06-81664D304B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59600" y="2261022"/>
            <a:ext cx="4507580" cy="1860217"/>
          </a:xfrm>
        </p:spPr>
        <p:txBody>
          <a:bodyPr/>
          <a:lstStyle/>
          <a:p>
            <a:pPr marL="285750" indent="-285750"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ea typeface="+mn-ea"/>
              </a:rPr>
              <a:t>หนึ่งในเขตพื้นที่ผลิตไวน์ที่อายุน้อยที่สุดแห่งหนึ่ง แต่มีชื่อเสียงระดับโลกได้ในเวลาอันรวดเร็ว</a:t>
            </a:r>
            <a:endParaRPr lang="en-AU" sz="1800" dirty="0">
              <a:ea typeface="+mn-ea"/>
            </a:endParaRPr>
          </a:p>
          <a:p>
            <a:pPr marL="285750" indent="-285750"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ea typeface="+mn-ea"/>
              </a:rPr>
              <a:t>แยกตัวออกมาเป็นพื้นที่เดี่ยวเชิงภูมิศาสตร์ สภาวะเหมาะต่อการปลูกองุ่น</a:t>
            </a:r>
            <a:endParaRPr lang="en-AU" sz="1800" dirty="0">
              <a:ea typeface="+mn-ea"/>
            </a:endParaRPr>
          </a:p>
          <a:p>
            <a:pPr marL="285750" indent="-285750"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ea typeface="+mn-ea"/>
              </a:rPr>
              <a:t>ภูมิอากาศแบบ</a:t>
            </a:r>
            <a:r>
              <a:rPr lang="th-TH" sz="1800" dirty="0" err="1">
                <a:ea typeface="+mn-ea"/>
              </a:rPr>
              <a:t>เ</a:t>
            </a:r>
            <a:r>
              <a:rPr lang="th-TH" sz="1800" dirty="0">
                <a:ea typeface="+mn-ea"/>
              </a:rPr>
              <a:t>มด</a:t>
            </a:r>
            <a:r>
              <a:rPr lang="th-TH" sz="1800" dirty="0" err="1">
                <a:ea typeface="+mn-ea"/>
              </a:rPr>
              <a:t>ิเต</a:t>
            </a:r>
            <a:r>
              <a:rPr lang="th-TH" sz="1800" dirty="0">
                <a:ea typeface="+mn-ea"/>
              </a:rPr>
              <a:t>อร</a:t>
            </a:r>
            <a:r>
              <a:rPr lang="th-TH" sz="1800" dirty="0" err="1">
                <a:ea typeface="+mn-ea"/>
              </a:rPr>
              <a:t>์เร</a:t>
            </a:r>
            <a:r>
              <a:rPr lang="th-TH" sz="1800" dirty="0">
                <a:ea typeface="+mn-ea"/>
              </a:rPr>
              <a:t>เนียน ได้รับอิทธิพลทางทะเลสูง มีมหาสมุทรโอบล้อมสามด้าน</a:t>
            </a:r>
            <a:endParaRPr lang="en-AU" sz="1800" dirty="0">
              <a:ea typeface="+mn-ea"/>
            </a:endParaRPr>
          </a:p>
          <a:p>
            <a:pPr lvl="3"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</a:pPr>
            <a:r>
              <a:rPr lang="th-TH" sz="1800" b="1" dirty="0">
                <a:ea typeface="+mn-ea"/>
              </a:rPr>
              <a:t>พันธุ์องุ่นหลัก</a:t>
            </a:r>
            <a:endParaRPr lang="en-AU" sz="1800" b="1" dirty="0">
              <a:ea typeface="+mn-ea"/>
            </a:endParaRPr>
          </a:p>
          <a:p>
            <a:pPr marL="775663" lvl="3" indent="-285750" defTabSz="91435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sz="1800" dirty="0" err="1">
                <a:ea typeface="+mn-ea"/>
              </a:rPr>
              <a:t>เ</a:t>
            </a:r>
            <a:r>
              <a:rPr lang="th-TH" sz="1800" dirty="0">
                <a:ea typeface="+mn-ea"/>
              </a:rPr>
              <a:t>ซม</a:t>
            </a:r>
            <a:r>
              <a:rPr lang="th-TH" sz="1800" dirty="0" err="1">
                <a:ea typeface="+mn-ea"/>
              </a:rPr>
              <a:t>ิล</a:t>
            </a:r>
            <a:r>
              <a:rPr lang="th-TH" sz="1800" dirty="0">
                <a:ea typeface="+mn-ea"/>
              </a:rPr>
              <a:t>ยง โซ</a:t>
            </a:r>
            <a:r>
              <a:rPr lang="th-TH" sz="1800" dirty="0" err="1">
                <a:ea typeface="+mn-ea"/>
              </a:rPr>
              <a:t>วีญง</a:t>
            </a:r>
            <a:r>
              <a:rPr lang="th-TH" sz="1800" dirty="0">
                <a:ea typeface="+mn-ea"/>
              </a:rPr>
              <a:t> </a:t>
            </a:r>
            <a:r>
              <a:rPr lang="th-TH" sz="1800" dirty="0" err="1">
                <a:ea typeface="+mn-ea"/>
              </a:rPr>
              <a:t>บล</a:t>
            </a:r>
            <a:r>
              <a:rPr lang="th-TH" sz="1800" dirty="0">
                <a:ea typeface="+mn-ea"/>
              </a:rPr>
              <a:t>อง </a:t>
            </a:r>
            <a:r>
              <a:rPr lang="th-TH" sz="1800" dirty="0" err="1">
                <a:ea typeface="+mn-ea"/>
              </a:rPr>
              <a:t>เบ</a:t>
            </a:r>
            <a:r>
              <a:rPr lang="th-TH" sz="1800" dirty="0">
                <a:ea typeface="+mn-ea"/>
              </a:rPr>
              <a:t>ลน</a:t>
            </a:r>
            <a:r>
              <a:rPr lang="th-TH" sz="1800" dirty="0" err="1">
                <a:ea typeface="+mn-ea"/>
              </a:rPr>
              <a:t>ด์</a:t>
            </a:r>
            <a:r>
              <a:rPr lang="th-TH" sz="1800" dirty="0">
                <a:ea typeface="+mn-ea"/>
              </a:rPr>
              <a:t> </a:t>
            </a:r>
          </a:p>
          <a:p>
            <a:pPr marL="775663" lvl="3" indent="-285750" defTabSz="91435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sz="1800" dirty="0" err="1">
                <a:ea typeface="+mn-ea"/>
              </a:rPr>
              <a:t>ชาร์</a:t>
            </a:r>
            <a:r>
              <a:rPr lang="th-TH" sz="1800" dirty="0">
                <a:ea typeface="+mn-ea"/>
              </a:rPr>
              <a:t>ดอนเนย</a:t>
            </a:r>
            <a:r>
              <a:rPr lang="th-TH" sz="1800" dirty="0" err="1">
                <a:ea typeface="+mn-ea"/>
              </a:rPr>
              <a:t>์</a:t>
            </a:r>
            <a:endParaRPr lang="th-TH" sz="1800" dirty="0">
              <a:ea typeface="+mn-ea"/>
            </a:endParaRPr>
          </a:p>
          <a:p>
            <a:pPr marL="775663" lvl="3" indent="-285750" defTabSz="91435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ea typeface="+mn-ea"/>
              </a:rPr>
              <a:t>คาแบ</a:t>
            </a:r>
            <a:r>
              <a:rPr lang="th-TH" sz="1800" dirty="0" err="1">
                <a:ea typeface="+mn-ea"/>
              </a:rPr>
              <a:t>ร์เนต์</a:t>
            </a:r>
            <a:r>
              <a:rPr lang="th-TH" sz="1800" dirty="0">
                <a:ea typeface="+mn-ea"/>
              </a:rPr>
              <a:t> โซ</a:t>
            </a:r>
            <a:r>
              <a:rPr lang="th-TH" sz="1800" dirty="0" err="1">
                <a:ea typeface="+mn-ea"/>
              </a:rPr>
              <a:t>วีญง</a:t>
            </a:r>
            <a:endParaRPr lang="en-AU" sz="1800" dirty="0">
              <a:ea typeface="+mn-ea"/>
            </a:endParaRPr>
          </a:p>
          <a:p>
            <a:pPr>
              <a:buClr>
                <a:schemeClr val="accent3"/>
              </a:buClr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218329405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long shot of a vineyard&#10;&#10;Description automatically generated">
            <a:extLst>
              <a:ext uri="{FF2B5EF4-FFF2-40B4-BE49-F238E27FC236}">
                <a16:creationId xmlns:a16="http://schemas.microsoft.com/office/drawing/2014/main" id="{4CF37427-2C17-CF0D-1FEF-8A4D4E3E0AC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130" b="17130"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11727CE9-FD85-B243-D145-CF94A308CB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9600" y="1141960"/>
            <a:ext cx="6158452" cy="1325562"/>
          </a:xfrm>
        </p:spPr>
        <p:txBody>
          <a:bodyPr/>
          <a:lstStyle/>
          <a:p>
            <a:r>
              <a:rPr lang="th-TH" sz="6000" b="1" dirty="0">
                <a:solidFill>
                  <a:schemeClr val="accent2"/>
                </a:solidFill>
              </a:rPr>
              <a:t>แคนเบอร์รา </a:t>
            </a:r>
            <a:r>
              <a:rPr lang="th-TH" sz="6000" b="1" dirty="0" err="1">
                <a:solidFill>
                  <a:schemeClr val="accent2"/>
                </a:solidFill>
              </a:rPr>
              <a:t>ดิ</a:t>
            </a:r>
            <a:r>
              <a:rPr lang="th-TH" sz="6000" b="1" dirty="0">
                <a:solidFill>
                  <a:schemeClr val="accent2"/>
                </a:solidFill>
              </a:rPr>
              <a:t>สตริก</a:t>
            </a:r>
            <a:r>
              <a:rPr lang="th-TH" sz="6000" b="1" dirty="0" err="1">
                <a:solidFill>
                  <a:schemeClr val="accent2"/>
                </a:solidFill>
              </a:rPr>
              <a:t>ต์</a:t>
            </a:r>
            <a:endParaRPr lang="en-US" sz="6000" b="1" dirty="0">
              <a:solidFill>
                <a:schemeClr val="accent2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FF640A-A75E-9AF8-758A-E146D2D06B2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59600" y="2626166"/>
            <a:ext cx="4105121" cy="1636741"/>
          </a:xfrm>
        </p:spPr>
        <p:txBody>
          <a:bodyPr/>
          <a:lstStyle/>
          <a:p>
            <a:pPr marL="285750" indent="-285750"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ea typeface="+mn-ea"/>
              </a:rPr>
              <a:t>เขตพื้นที่ผลิตไวน์ระดับพร</a:t>
            </a:r>
            <a:r>
              <a:rPr lang="th-TH" sz="1800" dirty="0" err="1">
                <a:ea typeface="+mn-ea"/>
              </a:rPr>
              <a:t>ีเ</a:t>
            </a:r>
            <a:r>
              <a:rPr lang="th-TH" sz="1800" dirty="0">
                <a:ea typeface="+mn-ea"/>
              </a:rPr>
              <a:t>มี</a:t>
            </a:r>
            <a:r>
              <a:rPr lang="th-TH" sz="1800" dirty="0" err="1">
                <a:ea typeface="+mn-ea"/>
              </a:rPr>
              <a:t>่</a:t>
            </a:r>
            <a:r>
              <a:rPr lang="th-TH" sz="1800" dirty="0">
                <a:ea typeface="+mn-ea"/>
              </a:rPr>
              <a:t>ยม </a:t>
            </a:r>
            <a:r>
              <a:rPr lang="th-TH" sz="1800" dirty="0"/>
              <a:t>อายุค่อนข้างน้อย </a:t>
            </a:r>
            <a:endParaRPr lang="en-AU" sz="1800" dirty="0">
              <a:ea typeface="+mn-ea"/>
            </a:endParaRPr>
          </a:p>
          <a:p>
            <a:pPr marL="285750" indent="-285750"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ea typeface="+mn-ea"/>
              </a:rPr>
              <a:t>ห้อมล้อมด้วยไร่องุ่น, อยู่ในออสเตรเลีย</a:t>
            </a:r>
            <a:r>
              <a:rPr lang="th-TH" sz="1800" dirty="0" err="1">
                <a:ea typeface="+mn-ea"/>
              </a:rPr>
              <a:t>น</a:t>
            </a:r>
            <a:r>
              <a:rPr lang="th-TH" sz="1800" dirty="0">
                <a:ea typeface="+mn-ea"/>
              </a:rPr>
              <a:t> แค</a:t>
            </a:r>
            <a:r>
              <a:rPr lang="th-TH" sz="1800" dirty="0" err="1">
                <a:ea typeface="+mn-ea"/>
              </a:rPr>
              <a:t>พิ</a:t>
            </a:r>
            <a:r>
              <a:rPr lang="th-TH" sz="1800" dirty="0">
                <a:ea typeface="+mn-ea"/>
              </a:rPr>
              <a:t>ทอ</a:t>
            </a:r>
            <a:r>
              <a:rPr lang="th-TH" sz="1800" dirty="0" err="1">
                <a:ea typeface="+mn-ea"/>
              </a:rPr>
              <a:t>ล</a:t>
            </a:r>
            <a:r>
              <a:rPr lang="th-TH" sz="1800" dirty="0">
                <a:ea typeface="+mn-ea"/>
              </a:rPr>
              <a:t> เท</a:t>
            </a:r>
            <a:r>
              <a:rPr lang="th-TH" sz="1800" dirty="0" err="1">
                <a:ea typeface="+mn-ea"/>
              </a:rPr>
              <a:t>ร์ริ</a:t>
            </a:r>
            <a:r>
              <a:rPr lang="th-TH" sz="1800" dirty="0">
                <a:ea typeface="+mn-ea"/>
              </a:rPr>
              <a:t>ทอรีและนิว</a:t>
            </a:r>
            <a:r>
              <a:rPr lang="th-TH" sz="1800" dirty="0" err="1">
                <a:ea typeface="+mn-ea"/>
              </a:rPr>
              <a:t>เซาท์</a:t>
            </a:r>
            <a:r>
              <a:rPr lang="th-TH" sz="1800" dirty="0">
                <a:ea typeface="+mn-ea"/>
              </a:rPr>
              <a:t>เวลส์</a:t>
            </a:r>
            <a:endParaRPr lang="en-AU" sz="1800" dirty="0">
              <a:ea typeface="+mn-ea"/>
            </a:endParaRPr>
          </a:p>
          <a:p>
            <a:pPr marL="285750" indent="-285750"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ea typeface="+mn-ea"/>
              </a:rPr>
              <a:t>ภูมิอากาศแบบภูมิภาค แบบต่างกันสุดขั้ว</a:t>
            </a:r>
            <a:endParaRPr lang="en-AU" sz="1800" dirty="0">
              <a:ea typeface="+mn-ea"/>
            </a:endParaRPr>
          </a:p>
          <a:p>
            <a:pPr lvl="3"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</a:pPr>
            <a:r>
              <a:rPr lang="th-TH" sz="1800" b="1" dirty="0">
                <a:ea typeface="+mn-ea"/>
              </a:rPr>
              <a:t>พันธุ์องุ่นหลัก</a:t>
            </a:r>
            <a:endParaRPr lang="en-AU" sz="1800" b="1" dirty="0">
              <a:ea typeface="+mn-ea"/>
            </a:endParaRPr>
          </a:p>
          <a:p>
            <a:pPr marL="775663" lvl="3" indent="-285750" defTabSz="914353">
              <a:lnSpc>
                <a:spcPct val="95000"/>
              </a:lnSpc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ea typeface="+mn-ea"/>
              </a:rPr>
              <a:t>รี</a:t>
            </a:r>
            <a:r>
              <a:rPr lang="th-TH" sz="1800" dirty="0" err="1">
                <a:ea typeface="+mn-ea"/>
              </a:rPr>
              <a:t>สลิง</a:t>
            </a:r>
            <a:endParaRPr lang="th-TH" sz="1800" dirty="0">
              <a:ea typeface="+mn-ea"/>
            </a:endParaRPr>
          </a:p>
          <a:p>
            <a:pPr marL="775663" lvl="3" indent="-285750" defTabSz="914353">
              <a:lnSpc>
                <a:spcPct val="95000"/>
              </a:lnSpc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ea typeface="+mn-ea"/>
              </a:rPr>
              <a:t>ชีรา</a:t>
            </a:r>
            <a:r>
              <a:rPr lang="th-TH" sz="1800" dirty="0" err="1">
                <a:ea typeface="+mn-ea"/>
              </a:rPr>
              <a:t>ซ</a:t>
            </a:r>
            <a:endParaRPr lang="en-AU" sz="1800" dirty="0">
              <a:ea typeface="+mn-ea"/>
            </a:endParaRPr>
          </a:p>
          <a:p>
            <a:pPr>
              <a:buClr>
                <a:schemeClr val="accent3"/>
              </a:buClr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596307890"/>
      </p:ext>
    </p:extLst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green field with trees&#10;&#10;Description automatically generated with medium confidence">
            <a:extLst>
              <a:ext uri="{FF2B5EF4-FFF2-40B4-BE49-F238E27FC236}">
                <a16:creationId xmlns:a16="http://schemas.microsoft.com/office/drawing/2014/main" id="{E23B9BAF-3853-4B62-310D-ADB912AB61B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130" b="17130"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120C58F-466F-55C0-4575-76877134BF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9600" y="1044777"/>
            <a:ext cx="5067298" cy="1325562"/>
          </a:xfrm>
        </p:spPr>
        <p:txBody>
          <a:bodyPr/>
          <a:lstStyle/>
          <a:p>
            <a:r>
              <a:rPr lang="th-TH" sz="6000" b="1" dirty="0">
                <a:solidFill>
                  <a:schemeClr val="accent2"/>
                </a:solidFill>
              </a:rPr>
              <a:t>ฮัน</a:t>
            </a:r>
            <a:r>
              <a:rPr lang="th-TH" sz="6000" b="1" dirty="0" err="1">
                <a:solidFill>
                  <a:schemeClr val="accent2"/>
                </a:solidFill>
              </a:rPr>
              <a:t>เต</a:t>
            </a:r>
            <a:r>
              <a:rPr lang="th-TH" sz="6000" b="1" dirty="0">
                <a:solidFill>
                  <a:schemeClr val="accent2"/>
                </a:solidFill>
              </a:rPr>
              <a:t>อร</a:t>
            </a:r>
            <a:r>
              <a:rPr lang="th-TH" sz="6000" b="1" dirty="0" err="1">
                <a:solidFill>
                  <a:schemeClr val="accent2"/>
                </a:solidFill>
              </a:rPr>
              <a:t>์</a:t>
            </a:r>
            <a:r>
              <a:rPr lang="th-TH" sz="6000" b="1" dirty="0">
                <a:solidFill>
                  <a:schemeClr val="accent2"/>
                </a:solidFill>
              </a:rPr>
              <a:t> </a:t>
            </a:r>
            <a:r>
              <a:rPr lang="th-TH" sz="6000" b="1" dirty="0" err="1">
                <a:solidFill>
                  <a:schemeClr val="accent2"/>
                </a:solidFill>
              </a:rPr>
              <a:t>แวลลีย์</a:t>
            </a:r>
            <a:endParaRPr lang="en-US" sz="6000" b="1" dirty="0">
              <a:solidFill>
                <a:schemeClr val="accent2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16F109-A448-CAC8-9681-E9BD5363A89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59600" y="2665523"/>
            <a:ext cx="4105121" cy="5495616"/>
          </a:xfrm>
        </p:spPr>
        <p:txBody>
          <a:bodyPr/>
          <a:lstStyle/>
          <a:p>
            <a:pPr marL="285750" indent="-285750"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sz="1600" dirty="0">
                <a:ea typeface="+mn-ea"/>
              </a:rPr>
              <a:t>เขตพื้นที่ผลิตไวน์เชิงพาณิชย์แห่งแรกของออสเตรเลีย</a:t>
            </a:r>
            <a:endParaRPr lang="en-AU" sz="1600" dirty="0">
              <a:ea typeface="+mn-ea"/>
            </a:endParaRPr>
          </a:p>
          <a:p>
            <a:pPr marL="285750" indent="-285750"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sz="1600" dirty="0">
                <a:ea typeface="+mn-ea"/>
              </a:rPr>
              <a:t>ที่พำนักของต้นองุ่นอายุมากที่สุดในโลกส่วนหนึ่ง</a:t>
            </a:r>
            <a:endParaRPr lang="en-AU" sz="1600" dirty="0">
              <a:ea typeface="+mn-ea"/>
            </a:endParaRPr>
          </a:p>
          <a:p>
            <a:pPr marL="285750" indent="-285750"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sz="1600" dirty="0">
                <a:ea typeface="+mn-ea"/>
              </a:rPr>
              <a:t>ภูมิอากาศแบบกึ่งเขตร้อน ได้รับอิทธิพลจากทะเล</a:t>
            </a:r>
            <a:endParaRPr lang="en-AU" sz="1600" dirty="0">
              <a:ea typeface="+mn-ea"/>
            </a:endParaRPr>
          </a:p>
          <a:p>
            <a:pPr lvl="4"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</a:pPr>
            <a:r>
              <a:rPr lang="th-TH" sz="1600" b="1" dirty="0">
                <a:ea typeface="+mn-ea"/>
              </a:rPr>
              <a:t>พันธุ์องุ่นหลัก</a:t>
            </a:r>
            <a:endParaRPr lang="en-AU" sz="1600" b="1" dirty="0">
              <a:ea typeface="+mn-ea"/>
            </a:endParaRPr>
          </a:p>
          <a:p>
            <a:pPr marL="938968" lvl="4" indent="-285750" defTabSz="914353">
              <a:lnSpc>
                <a:spcPct val="95000"/>
              </a:lnSpc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sz="1600" dirty="0" err="1">
                <a:ea typeface="+mn-ea"/>
              </a:rPr>
              <a:t>เ</a:t>
            </a:r>
            <a:r>
              <a:rPr lang="th-TH" sz="1600" dirty="0">
                <a:ea typeface="+mn-ea"/>
              </a:rPr>
              <a:t>ซม</a:t>
            </a:r>
            <a:r>
              <a:rPr lang="th-TH" sz="1600" dirty="0" err="1">
                <a:ea typeface="+mn-ea"/>
              </a:rPr>
              <a:t>ิล</a:t>
            </a:r>
            <a:r>
              <a:rPr lang="th-TH" sz="1600" dirty="0">
                <a:ea typeface="+mn-ea"/>
              </a:rPr>
              <a:t>ยง</a:t>
            </a:r>
          </a:p>
          <a:p>
            <a:pPr marL="938968" lvl="4" indent="-285750" defTabSz="914353">
              <a:lnSpc>
                <a:spcPct val="95000"/>
              </a:lnSpc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sz="1600" dirty="0" err="1">
                <a:ea typeface="+mn-ea"/>
              </a:rPr>
              <a:t>ชาร์</a:t>
            </a:r>
            <a:r>
              <a:rPr lang="th-TH" sz="1600" dirty="0">
                <a:ea typeface="+mn-ea"/>
              </a:rPr>
              <a:t>ดอนเนย</a:t>
            </a:r>
            <a:r>
              <a:rPr lang="th-TH" sz="1600" dirty="0" err="1">
                <a:ea typeface="+mn-ea"/>
              </a:rPr>
              <a:t>์</a:t>
            </a:r>
            <a:endParaRPr lang="th-TH" sz="1600" dirty="0">
              <a:ea typeface="+mn-ea"/>
            </a:endParaRPr>
          </a:p>
          <a:p>
            <a:pPr marL="938968" lvl="4" indent="-285750" defTabSz="914353">
              <a:lnSpc>
                <a:spcPct val="95000"/>
              </a:lnSpc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sz="1600" dirty="0">
                <a:ea typeface="+mn-ea"/>
              </a:rPr>
              <a:t>ชีรา</a:t>
            </a:r>
            <a:r>
              <a:rPr lang="th-TH" sz="1600" dirty="0" err="1">
                <a:ea typeface="+mn-ea"/>
              </a:rPr>
              <a:t>ซ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6520793"/>
      </p:ext>
    </p:extLst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row of rows of vines&#10;&#10;Description automatically generated">
            <a:extLst>
              <a:ext uri="{FF2B5EF4-FFF2-40B4-BE49-F238E27FC236}">
                <a16:creationId xmlns:a16="http://schemas.microsoft.com/office/drawing/2014/main" id="{9D71747F-E6E9-E495-6640-792673FF655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215" r="16215"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EB7D07CB-0B78-E024-E7C4-4254A5A0C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9600" y="1029684"/>
            <a:ext cx="6158452" cy="1325562"/>
          </a:xfrm>
        </p:spPr>
        <p:txBody>
          <a:bodyPr/>
          <a:lstStyle/>
          <a:p>
            <a:r>
              <a:rPr lang="th-TH" sz="6000" b="1" dirty="0">
                <a:solidFill>
                  <a:schemeClr val="accent2"/>
                </a:solidFill>
              </a:rPr>
              <a:t>ออเรน</a:t>
            </a:r>
            <a:r>
              <a:rPr lang="th-TH" sz="6000" b="1" dirty="0" err="1">
                <a:solidFill>
                  <a:schemeClr val="accent2"/>
                </a:solidFill>
              </a:rPr>
              <a:t>จ์</a:t>
            </a:r>
            <a:endParaRPr lang="en-US" sz="6000" b="1" dirty="0">
              <a:solidFill>
                <a:schemeClr val="accent2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DE83A3-80F5-1DD6-4DDB-E56BE6A8AB1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59600" y="2250667"/>
            <a:ext cx="4105121" cy="5495616"/>
          </a:xfrm>
        </p:spPr>
        <p:txBody>
          <a:bodyPr/>
          <a:lstStyle/>
          <a:p>
            <a:pPr marL="285750" indent="-285750"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ea typeface="+mn-ea"/>
              </a:rPr>
              <a:t>เขตพื้นที่ภูมิอากาศเย็นที่กำลังเจริญรุ่งเรือง ผลิตไวน์ระดับพรี</a:t>
            </a:r>
            <a:r>
              <a:rPr lang="th-TH" sz="1800" dirty="0" err="1">
                <a:ea typeface="+mn-ea"/>
              </a:rPr>
              <a:t>เ</a:t>
            </a:r>
            <a:r>
              <a:rPr lang="th-TH" sz="1800" dirty="0">
                <a:ea typeface="+mn-ea"/>
              </a:rPr>
              <a:t>มี</a:t>
            </a:r>
            <a:r>
              <a:rPr lang="th-TH" sz="1800" dirty="0" err="1">
                <a:ea typeface="+mn-ea"/>
              </a:rPr>
              <a:t>่</a:t>
            </a:r>
            <a:r>
              <a:rPr lang="th-TH" sz="1800" dirty="0">
                <a:ea typeface="+mn-ea"/>
              </a:rPr>
              <a:t>ยมที่กำลังเติบโตในวงการ</a:t>
            </a:r>
            <a:endParaRPr lang="en-AU" sz="1800" dirty="0">
              <a:ea typeface="+mn-ea"/>
            </a:endParaRPr>
          </a:p>
          <a:p>
            <a:pPr marL="285750" indent="-285750"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ea typeface="+mn-ea"/>
              </a:rPr>
              <a:t>ไร่องุ่นบางส่วนอยู่ที่ระดับความสูงที่สุดในออสเตรเลีย</a:t>
            </a:r>
            <a:endParaRPr lang="en-AU" sz="1800" dirty="0">
              <a:ea typeface="+mn-ea"/>
            </a:endParaRPr>
          </a:p>
          <a:p>
            <a:pPr marL="285750" indent="-285750"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ea typeface="+mn-ea"/>
              </a:rPr>
              <a:t>ภูมิอากาศแบบภาคพื้นทวีป สภาวะในฤดูร้อน ตอนกลางวันอากาศอุ่น ส่วนตอนกลางคืนอากาศเย็น และในฤดูใบไม้ผลิ อากาศแห้ง</a:t>
            </a:r>
            <a:endParaRPr lang="en-AU" sz="1800" dirty="0">
              <a:ea typeface="+mn-ea"/>
            </a:endParaRPr>
          </a:p>
          <a:p>
            <a:pPr lvl="3"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</a:pPr>
            <a:r>
              <a:rPr lang="th-TH" sz="1800" b="1" dirty="0">
                <a:ea typeface="+mn-ea"/>
              </a:rPr>
              <a:t>พันธุ์องุ่นหลัก</a:t>
            </a:r>
            <a:endParaRPr lang="en-AU" sz="1800" b="1" dirty="0">
              <a:ea typeface="+mn-ea"/>
            </a:endParaRPr>
          </a:p>
          <a:p>
            <a:pPr marL="775663" lvl="3" indent="-285750" defTabSz="914353">
              <a:lnSpc>
                <a:spcPct val="95000"/>
              </a:lnSpc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sz="1800" dirty="0" err="1">
                <a:ea typeface="+mn-ea"/>
              </a:rPr>
              <a:t>ชาร์</a:t>
            </a:r>
            <a:r>
              <a:rPr lang="th-TH" sz="1800" dirty="0">
                <a:ea typeface="+mn-ea"/>
              </a:rPr>
              <a:t>ดอนเนย</a:t>
            </a:r>
            <a:r>
              <a:rPr lang="th-TH" sz="1800" dirty="0" err="1">
                <a:ea typeface="+mn-ea"/>
              </a:rPr>
              <a:t>์</a:t>
            </a:r>
            <a:endParaRPr lang="th-TH" sz="1800" dirty="0">
              <a:ea typeface="+mn-ea"/>
            </a:endParaRPr>
          </a:p>
          <a:p>
            <a:pPr marL="775663" lvl="3" indent="-285750" defTabSz="914353">
              <a:lnSpc>
                <a:spcPct val="95000"/>
              </a:lnSpc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ea typeface="+mn-ea"/>
              </a:rPr>
              <a:t>โซ</a:t>
            </a:r>
            <a:r>
              <a:rPr lang="th-TH" sz="1800" dirty="0" err="1">
                <a:ea typeface="+mn-ea"/>
              </a:rPr>
              <a:t>วีญง</a:t>
            </a:r>
            <a:r>
              <a:rPr lang="th-TH" sz="1800" dirty="0">
                <a:ea typeface="+mn-ea"/>
              </a:rPr>
              <a:t> </a:t>
            </a:r>
            <a:r>
              <a:rPr lang="th-TH" sz="1800" dirty="0" err="1">
                <a:ea typeface="+mn-ea"/>
              </a:rPr>
              <a:t>บล</a:t>
            </a:r>
            <a:r>
              <a:rPr lang="th-TH" sz="1800" dirty="0">
                <a:ea typeface="+mn-ea"/>
              </a:rPr>
              <a:t>อง</a:t>
            </a:r>
          </a:p>
          <a:p>
            <a:pPr marL="775663" lvl="3" indent="-285750" defTabSz="914353">
              <a:lnSpc>
                <a:spcPct val="95000"/>
              </a:lnSpc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ea typeface="+mn-ea"/>
              </a:rPr>
              <a:t>ชีรา</a:t>
            </a:r>
            <a:r>
              <a:rPr lang="th-TH" sz="1800" dirty="0" err="1">
                <a:ea typeface="+mn-ea"/>
              </a:rPr>
              <a:t>ซ</a:t>
            </a:r>
            <a:endParaRPr lang="th-TH" sz="1800" dirty="0">
              <a:ea typeface="+mn-ea"/>
            </a:endParaRPr>
          </a:p>
          <a:p>
            <a:pPr marL="775663" lvl="3" indent="-285750" defTabSz="914353">
              <a:lnSpc>
                <a:spcPct val="95000"/>
              </a:lnSpc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ea typeface="+mn-ea"/>
              </a:rPr>
              <a:t>คาแบ</a:t>
            </a:r>
            <a:r>
              <a:rPr lang="th-TH" sz="1800" dirty="0" err="1">
                <a:ea typeface="+mn-ea"/>
              </a:rPr>
              <a:t>ร์เนต์</a:t>
            </a:r>
            <a:r>
              <a:rPr lang="th-TH" sz="1800" dirty="0">
                <a:ea typeface="+mn-ea"/>
              </a:rPr>
              <a:t> โซ</a:t>
            </a:r>
            <a:r>
              <a:rPr lang="th-TH" sz="1800" dirty="0" err="1">
                <a:ea typeface="+mn-ea"/>
              </a:rPr>
              <a:t>วีญง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141217806"/>
      </p:ext>
    </p:extLst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landscape with trees and a river&#10;&#10;Description automatically generated">
            <a:extLst>
              <a:ext uri="{FF2B5EF4-FFF2-40B4-BE49-F238E27FC236}">
                <a16:creationId xmlns:a16="http://schemas.microsoft.com/office/drawing/2014/main" id="{AFCF8913-4B65-7EB4-7538-0EFA1B6C886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207" r="16207"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AC06F673-31AE-C52D-182B-6743C8D32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9600" y="1054677"/>
            <a:ext cx="6158452" cy="1325562"/>
          </a:xfrm>
        </p:spPr>
        <p:txBody>
          <a:bodyPr/>
          <a:lstStyle/>
          <a:p>
            <a:r>
              <a:rPr lang="th-TH" sz="5400" b="1" dirty="0" err="1">
                <a:solidFill>
                  <a:schemeClr val="accent2"/>
                </a:solidFill>
              </a:rPr>
              <a:t>ม</a:t>
            </a:r>
            <a:r>
              <a:rPr lang="th-TH" sz="5400" b="1" dirty="0">
                <a:solidFill>
                  <a:schemeClr val="accent2"/>
                </a:solidFill>
              </a:rPr>
              <a:t>อร</a:t>
            </a:r>
            <a:r>
              <a:rPr lang="th-TH" sz="5400" b="1" dirty="0" err="1">
                <a:solidFill>
                  <a:schemeClr val="accent2"/>
                </a:solidFill>
              </a:rPr>
              <a:t>์</a:t>
            </a:r>
            <a:r>
              <a:rPr lang="th-TH" sz="5400" b="1" dirty="0">
                <a:solidFill>
                  <a:schemeClr val="accent2"/>
                </a:solidFill>
              </a:rPr>
              <a:t>นิงตัน </a:t>
            </a:r>
            <a:r>
              <a:rPr lang="th-TH" sz="5400" b="1" dirty="0" err="1">
                <a:solidFill>
                  <a:schemeClr val="accent2"/>
                </a:solidFill>
              </a:rPr>
              <a:t>เ</a:t>
            </a:r>
            <a:r>
              <a:rPr lang="th-TH" sz="5400" b="1" dirty="0">
                <a:solidFill>
                  <a:schemeClr val="accent2"/>
                </a:solidFill>
              </a:rPr>
              <a:t>พน</a:t>
            </a:r>
            <a:r>
              <a:rPr lang="th-TH" sz="5400" b="1" dirty="0" err="1">
                <a:solidFill>
                  <a:schemeClr val="accent2"/>
                </a:solidFill>
              </a:rPr>
              <a:t>นินซู</a:t>
            </a:r>
            <a:r>
              <a:rPr lang="th-TH" sz="5400" b="1" dirty="0">
                <a:solidFill>
                  <a:schemeClr val="accent2"/>
                </a:solidFill>
              </a:rPr>
              <a:t>ลา</a:t>
            </a:r>
            <a:endParaRPr lang="en-US" sz="5400" b="1" dirty="0">
              <a:solidFill>
                <a:schemeClr val="accent2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4DC14C-707F-7780-7885-291856EC965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59600" y="2241550"/>
            <a:ext cx="4105121" cy="5495616"/>
          </a:xfrm>
        </p:spPr>
        <p:txBody>
          <a:bodyPr/>
          <a:lstStyle/>
          <a:p>
            <a:pPr marL="285750" indent="-285750"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ea typeface="+mn-ea"/>
              </a:rPr>
              <a:t>เขตพื้นที่ชายทะเลขนาดเล็ก โอบล้อมด้วยสามแหล่งน้ำ</a:t>
            </a:r>
            <a:endParaRPr lang="en-AU" sz="1800" dirty="0">
              <a:ea typeface="+mn-ea"/>
            </a:endParaRPr>
          </a:p>
          <a:p>
            <a:pPr marL="285750" indent="-285750"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ea typeface="+mn-ea"/>
              </a:rPr>
              <a:t>โรงกลั่นไวน์แบบ</a:t>
            </a:r>
            <a:r>
              <a:rPr lang="th-TH" sz="1800" dirty="0" err="1">
                <a:ea typeface="+mn-ea"/>
              </a:rPr>
              <a:t>บู</a:t>
            </a:r>
            <a:r>
              <a:rPr lang="th-TH" sz="1800" dirty="0">
                <a:ea typeface="+mn-ea"/>
              </a:rPr>
              <a:t>ติ</a:t>
            </a:r>
            <a:r>
              <a:rPr lang="th-TH" sz="1800" dirty="0" err="1">
                <a:ea typeface="+mn-ea"/>
              </a:rPr>
              <a:t>ก</a:t>
            </a:r>
            <a:r>
              <a:rPr lang="th-TH" sz="1800" dirty="0">
                <a:ea typeface="+mn-ea"/>
              </a:rPr>
              <a:t> และไร่องุ่นที่ผลิตไวน์ระดับพร</a:t>
            </a:r>
            <a:r>
              <a:rPr lang="th-TH" sz="1800" dirty="0" err="1">
                <a:ea typeface="+mn-ea"/>
              </a:rPr>
              <a:t>ีเ</a:t>
            </a:r>
            <a:r>
              <a:rPr lang="th-TH" sz="1800" dirty="0">
                <a:ea typeface="+mn-ea"/>
              </a:rPr>
              <a:t>มี</a:t>
            </a:r>
            <a:r>
              <a:rPr lang="th-TH" sz="1800" dirty="0" err="1">
                <a:ea typeface="+mn-ea"/>
              </a:rPr>
              <a:t>่</a:t>
            </a:r>
            <a:r>
              <a:rPr lang="th-TH" sz="1800" dirty="0">
                <a:ea typeface="+mn-ea"/>
              </a:rPr>
              <a:t>ยมที่ผลิตในภูมิอากาศเย็น</a:t>
            </a:r>
            <a:endParaRPr lang="en-AU" sz="1800" dirty="0">
              <a:ea typeface="+mn-ea"/>
            </a:endParaRPr>
          </a:p>
          <a:p>
            <a:pPr marL="285750" indent="-285750"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ea typeface="+mn-ea"/>
              </a:rPr>
              <a:t>ภูมิอากาศ ทางทะเลโดยแท้ ภูมิอากาศแบบภูมิภาคและจุลภาคครอบคลุมเป็นแนวกว้าง</a:t>
            </a:r>
            <a:endParaRPr lang="en-AU" sz="1800" dirty="0">
              <a:ea typeface="+mn-ea"/>
            </a:endParaRPr>
          </a:p>
          <a:p>
            <a:pPr lvl="3" defTabSz="914353">
              <a:lnSpc>
                <a:spcPct val="95000"/>
              </a:lnSpc>
              <a:spcAft>
                <a:spcPts val="600"/>
              </a:spcAft>
              <a:buClr>
                <a:schemeClr val="accent3"/>
              </a:buClr>
            </a:pPr>
            <a:r>
              <a:rPr lang="th-TH" sz="1800" b="1" dirty="0">
                <a:ea typeface="+mn-ea"/>
              </a:rPr>
              <a:t>พันธุ์องุ่นหลัก</a:t>
            </a:r>
            <a:endParaRPr lang="en-AU" sz="1800" b="1" dirty="0">
              <a:ea typeface="+mn-ea"/>
            </a:endParaRPr>
          </a:p>
          <a:p>
            <a:pPr marL="775663" lvl="3" indent="-285750" defTabSz="914353">
              <a:lnSpc>
                <a:spcPct val="95000"/>
              </a:lnSpc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sz="1800" dirty="0" err="1">
                <a:ea typeface="+mn-ea"/>
              </a:rPr>
              <a:t>พิ</a:t>
            </a:r>
            <a:r>
              <a:rPr lang="th-TH" sz="1800" dirty="0">
                <a:ea typeface="+mn-ea"/>
              </a:rPr>
              <a:t>โน</a:t>
            </a:r>
            <a:r>
              <a:rPr lang="th-TH" sz="1800" dirty="0" err="1">
                <a:ea typeface="+mn-ea"/>
              </a:rPr>
              <a:t>ต์</a:t>
            </a:r>
            <a:r>
              <a:rPr lang="th-TH" sz="1800" dirty="0">
                <a:ea typeface="+mn-ea"/>
              </a:rPr>
              <a:t> นัว</a:t>
            </a:r>
            <a:r>
              <a:rPr lang="th-TH" sz="1800" dirty="0" err="1">
                <a:ea typeface="+mn-ea"/>
              </a:rPr>
              <a:t>ร์</a:t>
            </a:r>
            <a:endParaRPr lang="th-TH" sz="1800" dirty="0">
              <a:ea typeface="+mn-ea"/>
            </a:endParaRPr>
          </a:p>
          <a:p>
            <a:pPr marL="775663" lvl="3" indent="-285750" defTabSz="914353">
              <a:lnSpc>
                <a:spcPct val="95000"/>
              </a:lnSpc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sz="1800" dirty="0" err="1">
                <a:ea typeface="+mn-ea"/>
              </a:rPr>
              <a:t>ชาร์</a:t>
            </a:r>
            <a:r>
              <a:rPr lang="th-TH" sz="1800" dirty="0">
                <a:ea typeface="+mn-ea"/>
              </a:rPr>
              <a:t>ดอนเนย</a:t>
            </a:r>
            <a:r>
              <a:rPr lang="th-TH" sz="1800" dirty="0" err="1">
                <a:ea typeface="+mn-ea"/>
              </a:rPr>
              <a:t>์</a:t>
            </a:r>
            <a:endParaRPr lang="th-TH" sz="1800" dirty="0">
              <a:ea typeface="+mn-ea"/>
            </a:endParaRPr>
          </a:p>
          <a:p>
            <a:pPr marL="775663" lvl="3" indent="-285750" defTabSz="914353">
              <a:lnSpc>
                <a:spcPct val="95000"/>
              </a:lnSpc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sz="1800" dirty="0" err="1">
                <a:ea typeface="+mn-ea"/>
              </a:rPr>
              <a:t>พิ</a:t>
            </a:r>
            <a:r>
              <a:rPr lang="th-TH" sz="1800" dirty="0">
                <a:ea typeface="+mn-ea"/>
              </a:rPr>
              <a:t>โน</a:t>
            </a:r>
            <a:r>
              <a:rPr lang="th-TH" sz="1800" dirty="0" err="1">
                <a:ea typeface="+mn-ea"/>
              </a:rPr>
              <a:t>ต์</a:t>
            </a:r>
            <a:r>
              <a:rPr lang="th-TH" sz="1800" dirty="0">
                <a:ea typeface="+mn-ea"/>
              </a:rPr>
              <a:t> กรี/กรีโจ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60829201"/>
      </p:ext>
    </p:extLst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close-up of a vineyard&#10;&#10;Description automatically generated">
            <a:extLst>
              <a:ext uri="{FF2B5EF4-FFF2-40B4-BE49-F238E27FC236}">
                <a16:creationId xmlns:a16="http://schemas.microsoft.com/office/drawing/2014/main" id="{BA6665A2-21C6-6758-A06E-0E72B2EF393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197" r="16197"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0BD6BBA-9C9F-99EF-C3F1-562B4F53CA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9600" y="1191536"/>
            <a:ext cx="6158452" cy="1325562"/>
          </a:xfrm>
        </p:spPr>
        <p:txBody>
          <a:bodyPr/>
          <a:lstStyle/>
          <a:p>
            <a:r>
              <a:rPr lang="th-TH" sz="6000" b="1" dirty="0" err="1">
                <a:solidFill>
                  <a:schemeClr val="accent4"/>
                </a:solidFill>
              </a:rPr>
              <a:t>รัทเ</a:t>
            </a:r>
            <a:r>
              <a:rPr lang="th-TH" sz="6000" b="1" dirty="0">
                <a:solidFill>
                  <a:schemeClr val="accent4"/>
                </a:solidFill>
              </a:rPr>
              <a:t>ทอเกลน</a:t>
            </a:r>
            <a:endParaRPr lang="en-US" sz="6000" b="1" dirty="0">
              <a:solidFill>
                <a:schemeClr val="accent4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ADA668-01F4-8848-5272-81E9BD030AD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59600" y="2241550"/>
            <a:ext cx="4682901" cy="5495616"/>
          </a:xfrm>
        </p:spPr>
        <p:txBody>
          <a:bodyPr/>
          <a:lstStyle/>
          <a:p>
            <a:pPr marL="285750" indent="-285750" defTabSz="914353">
              <a:lnSpc>
                <a:spcPct val="95000"/>
              </a:lnSpc>
              <a:spcAft>
                <a:spcPts val="1200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ea typeface="+mn-ea"/>
              </a:rPr>
              <a:t>เขตพื้นที่มีประวัติศาสตร์ และเป็นเมืองหลวงของไวน์ผสมเหล้าของออสเตรเลีย</a:t>
            </a:r>
            <a:endParaRPr lang="en-AU" sz="1800" dirty="0">
              <a:ea typeface="+mn-ea"/>
            </a:endParaRPr>
          </a:p>
          <a:p>
            <a:pPr marL="285750" indent="-285750" defTabSz="914353">
              <a:lnSpc>
                <a:spcPct val="95000"/>
              </a:lnSpc>
              <a:spcAft>
                <a:spcPts val="1200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ea typeface="+mn-ea"/>
              </a:rPr>
              <a:t>ผู้ผลิตไวน์เป็นรุ่นที่ห้าและหก ผลิตไวน์ได้รับรางวัลมากมาย</a:t>
            </a:r>
            <a:endParaRPr lang="en-AU" sz="1800" dirty="0">
              <a:ea typeface="+mn-ea"/>
            </a:endParaRPr>
          </a:p>
          <a:p>
            <a:pPr marL="285750" indent="-285750" defTabSz="914353">
              <a:lnSpc>
                <a:spcPct val="95000"/>
              </a:lnSpc>
              <a:spcAft>
                <a:spcPts val="1200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ea typeface="+mn-ea"/>
              </a:rPr>
              <a:t>ภูมิอากาศแบบภาคพื้นทวีปคลาสสิค ได้รับอิทธิพลอากาศเย็นจากเชิงเขาเทือกเขาวิกตอเรียน แอล</a:t>
            </a:r>
            <a:r>
              <a:rPr lang="th-TH" sz="1800" dirty="0" err="1">
                <a:ea typeface="+mn-ea"/>
              </a:rPr>
              <a:t>ป์ส</a:t>
            </a:r>
            <a:endParaRPr lang="en-AU" sz="1800" dirty="0">
              <a:ea typeface="+mn-ea"/>
            </a:endParaRPr>
          </a:p>
          <a:p>
            <a:pPr lvl="3" defTabSz="914353">
              <a:lnSpc>
                <a:spcPct val="95000"/>
              </a:lnSpc>
              <a:spcAft>
                <a:spcPts val="1200"/>
              </a:spcAft>
              <a:buClr>
                <a:schemeClr val="accent5"/>
              </a:buClr>
            </a:pPr>
            <a:r>
              <a:rPr lang="th-TH" sz="1800" b="1" dirty="0">
                <a:ea typeface="+mn-ea"/>
              </a:rPr>
              <a:t>พันธุ์องุ่นหลัก</a:t>
            </a:r>
            <a:endParaRPr lang="en-AU" sz="1800" b="1" dirty="0">
              <a:ea typeface="+mn-ea"/>
            </a:endParaRPr>
          </a:p>
          <a:p>
            <a:pPr marL="775663" lvl="3" indent="-285750" defTabSz="914353">
              <a:lnSpc>
                <a:spcPct val="95000"/>
              </a:lnSpc>
              <a:spcAft>
                <a:spcPts val="600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ea typeface="+mn-ea"/>
              </a:rPr>
              <a:t>มัสกัต และ</a:t>
            </a:r>
            <a:r>
              <a:rPr lang="th-TH" sz="1800" dirty="0" err="1">
                <a:ea typeface="+mn-ea"/>
              </a:rPr>
              <a:t>มัส</a:t>
            </a:r>
            <a:r>
              <a:rPr lang="th-TH" sz="1800" dirty="0">
                <a:ea typeface="+mn-ea"/>
              </a:rPr>
              <a:t>กาเดลล์ (ไวน์ผสมเหล้า)</a:t>
            </a:r>
          </a:p>
          <a:p>
            <a:pPr marL="775663" lvl="3" indent="-285750" defTabSz="914353">
              <a:lnSpc>
                <a:spcPct val="95000"/>
              </a:lnSpc>
              <a:spcAft>
                <a:spcPts val="600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ea typeface="+mn-ea"/>
              </a:rPr>
              <a:t>ชีรา</a:t>
            </a:r>
            <a:r>
              <a:rPr lang="th-TH" sz="1800" dirty="0" err="1">
                <a:ea typeface="+mn-ea"/>
              </a:rPr>
              <a:t>ซ</a:t>
            </a:r>
            <a:endParaRPr lang="th-TH" sz="1800" dirty="0">
              <a:ea typeface="+mn-ea"/>
            </a:endParaRPr>
          </a:p>
          <a:p>
            <a:pPr marL="775663" lvl="3" indent="-285750" defTabSz="914353">
              <a:lnSpc>
                <a:spcPct val="95000"/>
              </a:lnSpc>
              <a:spcAft>
                <a:spcPts val="600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ea typeface="+mn-ea"/>
              </a:rPr>
              <a:t>ดู</a:t>
            </a:r>
            <a:r>
              <a:rPr lang="th-TH" sz="1800" dirty="0" err="1">
                <a:ea typeface="+mn-ea"/>
              </a:rPr>
              <a:t>ริฟ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678509664"/>
      </p:ext>
    </p:extLst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vineyard with a foggy mountain in the background&#10;&#10;Description automatically generated">
            <a:extLst>
              <a:ext uri="{FF2B5EF4-FFF2-40B4-BE49-F238E27FC236}">
                <a16:creationId xmlns:a16="http://schemas.microsoft.com/office/drawing/2014/main" id="{AB25422A-0389-D75D-6D60-8E88845F551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7199" r="12197"/>
          <a:stretch>
            <a:fillRect/>
          </a:stretch>
        </p:blipFill>
        <p:spPr>
          <a:xfrm>
            <a:off x="0" y="388842"/>
            <a:ext cx="6169315" cy="6083199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A9DCAE2-6EBB-D47D-CEEC-7FECD35B67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9600" y="1097563"/>
            <a:ext cx="6158452" cy="1325562"/>
          </a:xfrm>
        </p:spPr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</a:rPr>
              <a:t>ยา</a:t>
            </a:r>
            <a:r>
              <a:rPr lang="th-TH" sz="6000" b="1" dirty="0" err="1">
                <a:solidFill>
                  <a:schemeClr val="accent1"/>
                </a:solidFill>
              </a:rPr>
              <a:t>ร์</a:t>
            </a:r>
            <a:r>
              <a:rPr lang="th-TH" sz="6000" b="1" dirty="0">
                <a:solidFill>
                  <a:schemeClr val="accent1"/>
                </a:solidFill>
              </a:rPr>
              <a:t>รา </a:t>
            </a:r>
            <a:r>
              <a:rPr lang="th-TH" sz="6000" b="1" dirty="0" err="1">
                <a:solidFill>
                  <a:schemeClr val="accent1"/>
                </a:solidFill>
              </a:rPr>
              <a:t>แวลลีย์</a:t>
            </a:r>
            <a:endParaRPr lang="en-US" sz="6000" b="1" dirty="0">
              <a:solidFill>
                <a:schemeClr val="accent1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E3FADA-43E1-9E62-B5CB-B3203D6B44E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59600" y="2241550"/>
            <a:ext cx="4105121" cy="5495616"/>
          </a:xfrm>
        </p:spPr>
        <p:txBody>
          <a:bodyPr/>
          <a:lstStyle/>
          <a:p>
            <a:pPr marL="285750" indent="-285750" defTabSz="914353">
              <a:lnSpc>
                <a:spcPct val="95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th-TH" sz="1800" dirty="0">
                <a:ea typeface="+mn-ea"/>
              </a:rPr>
              <a:t>บ้านเกิดของอุตสาหกรรมไวน์แห่งวิกตอเรีย</a:t>
            </a:r>
            <a:endParaRPr lang="en-AU" sz="1800" dirty="0">
              <a:ea typeface="+mn-ea"/>
            </a:endParaRPr>
          </a:p>
          <a:p>
            <a:pPr marL="285750" indent="-285750" defTabSz="914353">
              <a:lnSpc>
                <a:spcPct val="95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th-TH" sz="1800" dirty="0">
                <a:ea typeface="+mn-ea"/>
              </a:rPr>
              <a:t>ภูมิทัศน์หลากหลาย ภูมิอากาศแบบภาคพื้นทวีป และภูมิอากาศภูมิภาครูปแบบต่าง ๆ มากมาย</a:t>
            </a:r>
            <a:endParaRPr lang="en-AU" sz="1800" dirty="0">
              <a:ea typeface="+mn-ea"/>
            </a:endParaRPr>
          </a:p>
          <a:p>
            <a:pPr marL="285750" indent="-285750" defTabSz="914353">
              <a:lnSpc>
                <a:spcPct val="95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th-TH" sz="1800" dirty="0">
                <a:ea typeface="+mn-ea"/>
              </a:rPr>
              <a:t>เขตสำคัญ เขตพื้นที่ภูมิอากาศเย็น ผู้ผลิตไวน์น้อมรับเทคนิคที่ใช้ท้าทายกฎเกณฑ์และเทคนิคแบบคลาสสิค</a:t>
            </a:r>
            <a:endParaRPr lang="en-AU" sz="1800" dirty="0">
              <a:ea typeface="+mn-ea"/>
            </a:endParaRPr>
          </a:p>
          <a:p>
            <a:pPr lvl="3" defTabSz="914353">
              <a:lnSpc>
                <a:spcPct val="95000"/>
              </a:lnSpc>
              <a:spcAft>
                <a:spcPts val="1200"/>
              </a:spcAft>
            </a:pPr>
            <a:r>
              <a:rPr lang="th-TH" sz="1800" b="1" dirty="0">
                <a:ea typeface="+mn-ea"/>
              </a:rPr>
              <a:t>พันธุ์องุ่นหลัก</a:t>
            </a:r>
            <a:endParaRPr lang="en-AU" sz="1800" b="1" dirty="0">
              <a:ea typeface="+mn-ea"/>
            </a:endParaRPr>
          </a:p>
          <a:p>
            <a:pPr marL="775663" lvl="3" indent="-285750" defTabSz="91435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th-TH" sz="1800" dirty="0" err="1">
                <a:ea typeface="+mn-ea"/>
              </a:rPr>
              <a:t>ชาร์</a:t>
            </a:r>
            <a:r>
              <a:rPr lang="th-TH" sz="1800" dirty="0">
                <a:ea typeface="+mn-ea"/>
              </a:rPr>
              <a:t>ดอนเนย</a:t>
            </a:r>
            <a:r>
              <a:rPr lang="th-TH" sz="1800" dirty="0" err="1">
                <a:ea typeface="+mn-ea"/>
              </a:rPr>
              <a:t>์</a:t>
            </a:r>
            <a:endParaRPr lang="th-TH" sz="1800" dirty="0">
              <a:ea typeface="+mn-ea"/>
            </a:endParaRPr>
          </a:p>
          <a:p>
            <a:pPr marL="775663" lvl="3" indent="-285750" defTabSz="91435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th-TH" sz="1800" dirty="0" err="1">
                <a:ea typeface="+mn-ea"/>
              </a:rPr>
              <a:t>พิ</a:t>
            </a:r>
            <a:r>
              <a:rPr lang="th-TH" sz="1800" dirty="0">
                <a:ea typeface="+mn-ea"/>
              </a:rPr>
              <a:t>โน</a:t>
            </a:r>
            <a:r>
              <a:rPr lang="th-TH" sz="1800" dirty="0" err="1">
                <a:ea typeface="+mn-ea"/>
              </a:rPr>
              <a:t>ต์</a:t>
            </a:r>
            <a:r>
              <a:rPr lang="th-TH" sz="1800" dirty="0">
                <a:ea typeface="+mn-ea"/>
              </a:rPr>
              <a:t> นัว</a:t>
            </a:r>
            <a:r>
              <a:rPr lang="th-TH" sz="1800" dirty="0" err="1">
                <a:ea typeface="+mn-ea"/>
              </a:rPr>
              <a:t>ร์</a:t>
            </a:r>
            <a:endParaRPr lang="th-TH" sz="1800" dirty="0">
              <a:ea typeface="+mn-ea"/>
            </a:endParaRPr>
          </a:p>
          <a:p>
            <a:pPr marL="775663" lvl="3" indent="-285750" defTabSz="91435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ea typeface="+mn-ea"/>
              </a:rPr>
              <a:t>ชีรา</a:t>
            </a:r>
            <a:r>
              <a:rPr lang="th-TH" sz="1800" dirty="0" err="1">
                <a:ea typeface="+mn-ea"/>
              </a:rPr>
              <a:t>ซ</a:t>
            </a:r>
            <a:endParaRPr lang="th-TH" sz="1800" dirty="0">
              <a:ea typeface="+mn-ea"/>
            </a:endParaRPr>
          </a:p>
          <a:p>
            <a:pPr marL="775663" lvl="3" indent="-285750" defTabSz="91435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ea typeface="+mn-ea"/>
              </a:rPr>
              <a:t>คาแบ</a:t>
            </a:r>
            <a:r>
              <a:rPr lang="th-TH" sz="1800" dirty="0" err="1">
                <a:ea typeface="+mn-ea"/>
              </a:rPr>
              <a:t>ร์เนต์</a:t>
            </a:r>
            <a:r>
              <a:rPr lang="th-TH" sz="1800" dirty="0">
                <a:ea typeface="+mn-ea"/>
              </a:rPr>
              <a:t> โซ</a:t>
            </a:r>
            <a:r>
              <a:rPr lang="th-TH" sz="1800" dirty="0" err="1">
                <a:ea typeface="+mn-ea"/>
              </a:rPr>
              <a:t>วีญง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4233658271"/>
      </p:ext>
    </p:extLst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large field of green plants&#10;&#10;Description automatically generated with medium confidence">
            <a:extLst>
              <a:ext uri="{FF2B5EF4-FFF2-40B4-BE49-F238E27FC236}">
                <a16:creationId xmlns:a16="http://schemas.microsoft.com/office/drawing/2014/main" id="{FFCFDAE1-9105-30EF-E3FC-CD79F4C224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111" b="17111"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0A1C769B-69ED-7EC0-81CD-188AE7BA2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9600" y="1111297"/>
            <a:ext cx="6158452" cy="1325562"/>
          </a:xfrm>
        </p:spPr>
        <p:txBody>
          <a:bodyPr/>
          <a:lstStyle/>
          <a:p>
            <a:r>
              <a:rPr lang="th-TH" sz="6000" b="1" dirty="0" err="1">
                <a:solidFill>
                  <a:schemeClr val="accent2"/>
                </a:solidFill>
              </a:rPr>
              <a:t>แทส</a:t>
            </a:r>
            <a:r>
              <a:rPr lang="th-TH" sz="6000" b="1" dirty="0">
                <a:solidFill>
                  <a:schemeClr val="accent2"/>
                </a:solidFill>
              </a:rPr>
              <a:t>มา</a:t>
            </a:r>
            <a:r>
              <a:rPr lang="th-TH" sz="6000" b="1" dirty="0" err="1">
                <a:solidFill>
                  <a:schemeClr val="accent2"/>
                </a:solidFill>
              </a:rPr>
              <a:t>เนีย</a:t>
            </a:r>
            <a:endParaRPr lang="en-US" sz="6000" b="1" dirty="0">
              <a:solidFill>
                <a:schemeClr val="accent2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0C1056-4ADB-1687-59F2-76D23C1DBE0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59600" y="2252200"/>
            <a:ext cx="4105121" cy="5495616"/>
          </a:xfrm>
        </p:spPr>
        <p:txBody>
          <a:bodyPr/>
          <a:lstStyle/>
          <a:p>
            <a:pPr marL="285750" indent="-285750"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ea typeface="+mn-ea"/>
              </a:rPr>
              <a:t>อุตสาหกรรมไวน์ทันสมัยเริ่มต้นช่วงปี ค.ศ. 1970 และมีชื่อเสียงระดับโลกอย่างรวดเร็ว โดยเฉพาะไวน์แบบมีฟอง </a:t>
            </a:r>
            <a:endParaRPr lang="en-AU" sz="1800" dirty="0">
              <a:ea typeface="+mn-ea"/>
            </a:endParaRPr>
          </a:p>
          <a:p>
            <a:pPr marL="285750" indent="-285750"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ea typeface="+mn-ea"/>
              </a:rPr>
              <a:t>เกาะอันเก่าแก่แห่งนี้ เป็นเขตพื้นที่ผลิตไวน์ที่อยู่ในภูมิอากาศเย็นสบายที่สุดแห่งหนึ่งของออสเตรเลีย</a:t>
            </a:r>
            <a:endParaRPr lang="en-AU" sz="1800" dirty="0">
              <a:ea typeface="+mn-ea"/>
            </a:endParaRPr>
          </a:p>
          <a:p>
            <a:pPr marL="285750" indent="-285750"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ea typeface="+mn-ea"/>
              </a:rPr>
              <a:t>ภูมิอากาศทางทะเลปานกลาง หนาวเย็นที่สุดในออสเตรเลีย</a:t>
            </a:r>
            <a:endParaRPr lang="en-AU" sz="1800" dirty="0">
              <a:ea typeface="+mn-ea"/>
            </a:endParaRPr>
          </a:p>
          <a:p>
            <a:pPr lvl="3" defTabSz="914353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</a:pPr>
            <a:r>
              <a:rPr lang="th-TH" sz="1800" b="1" dirty="0">
                <a:ea typeface="+mn-ea"/>
              </a:rPr>
              <a:t>พันธุ์องุ่นหลัก</a:t>
            </a:r>
            <a:endParaRPr lang="en-AU" sz="1800" b="1" dirty="0">
              <a:ea typeface="+mn-ea"/>
            </a:endParaRPr>
          </a:p>
          <a:p>
            <a:pPr marL="775663" lvl="3" indent="-285750" defTabSz="91435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sz="1800" dirty="0" err="1">
                <a:ea typeface="+mn-ea"/>
              </a:rPr>
              <a:t>พิ</a:t>
            </a:r>
            <a:r>
              <a:rPr lang="th-TH" sz="1800" dirty="0">
                <a:ea typeface="+mn-ea"/>
              </a:rPr>
              <a:t>โน</a:t>
            </a:r>
            <a:r>
              <a:rPr lang="th-TH" sz="1800" dirty="0" err="1">
                <a:ea typeface="+mn-ea"/>
              </a:rPr>
              <a:t>ต์</a:t>
            </a:r>
            <a:r>
              <a:rPr lang="th-TH" sz="1800" dirty="0">
                <a:ea typeface="+mn-ea"/>
              </a:rPr>
              <a:t> นัว</a:t>
            </a:r>
            <a:r>
              <a:rPr lang="th-TH" sz="1800" dirty="0" err="1">
                <a:ea typeface="+mn-ea"/>
              </a:rPr>
              <a:t>ร์</a:t>
            </a:r>
            <a:endParaRPr lang="th-TH" sz="1800" dirty="0">
              <a:ea typeface="+mn-ea"/>
            </a:endParaRPr>
          </a:p>
          <a:p>
            <a:pPr marL="775663" lvl="3" indent="-285750" defTabSz="91435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sz="1800" dirty="0" err="1">
                <a:ea typeface="+mn-ea"/>
              </a:rPr>
              <a:t>ชาร์</a:t>
            </a:r>
            <a:r>
              <a:rPr lang="th-TH" sz="1800" dirty="0">
                <a:ea typeface="+mn-ea"/>
              </a:rPr>
              <a:t>ดอนเนย</a:t>
            </a:r>
            <a:r>
              <a:rPr lang="th-TH" sz="1800" dirty="0" err="1">
                <a:ea typeface="+mn-ea"/>
              </a:rPr>
              <a:t>์</a:t>
            </a:r>
            <a:endParaRPr lang="th-TH" sz="1800" dirty="0">
              <a:ea typeface="+mn-ea"/>
            </a:endParaRPr>
          </a:p>
          <a:p>
            <a:pPr marL="775663" lvl="3" indent="-285750" defTabSz="914353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ea typeface="+mn-ea"/>
              </a:rPr>
              <a:t>รี</a:t>
            </a:r>
            <a:r>
              <a:rPr lang="th-TH" sz="1800" dirty="0" err="1">
                <a:ea typeface="+mn-ea"/>
              </a:rPr>
              <a:t>สลิง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662154760"/>
      </p:ext>
    </p:extLst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A bunches of grapes on a vine&#10;&#10;Description automatically generated">
            <a:extLst>
              <a:ext uri="{FF2B5EF4-FFF2-40B4-BE49-F238E27FC236}">
                <a16:creationId xmlns:a16="http://schemas.microsoft.com/office/drawing/2014/main" id="{F76DB80B-DE62-4A20-F8B7-FA8AEAC08C2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813" b="7813"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028B182D-C4FA-2E87-FCF8-F8AD373604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579303"/>
            <a:ext cx="6158452" cy="1325562"/>
          </a:xfrm>
        </p:spPr>
        <p:txBody>
          <a:bodyPr/>
          <a:lstStyle/>
          <a:p>
            <a:r>
              <a:rPr lang="th-TH" sz="6000" b="1" dirty="0"/>
              <a:t>สายพันธุ์องุ่นที่มีชื่อเสียง และสไตล์</a:t>
            </a:r>
            <a:endParaRPr lang="en-US" sz="6000" b="1" dirty="0"/>
          </a:p>
        </p:txBody>
      </p:sp>
    </p:spTree>
    <p:extLst>
      <p:ext uri="{BB962C8B-B14F-4D97-AF65-F5344CB8AC3E}">
        <p14:creationId xmlns:p14="http://schemas.microsoft.com/office/powerpoint/2010/main" val="1360875355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person working in a wine factory&#10;&#10;Description automatically generated">
            <a:extLst>
              <a:ext uri="{FF2B5EF4-FFF2-40B4-BE49-F238E27FC236}">
                <a16:creationId xmlns:a16="http://schemas.microsoft.com/office/drawing/2014/main" id="{71C27A76-36CA-E518-CB8B-05E976A54C7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197" r="16197"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A90D5258-C014-166E-5CA8-A7EFE0B0E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9600" y="823905"/>
            <a:ext cx="6158452" cy="1325562"/>
          </a:xfrm>
        </p:spPr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</a:rPr>
              <a:t>ประเด็นการนำเสนอ</a:t>
            </a:r>
            <a:br>
              <a:rPr lang="th-TH" sz="6000" b="1" dirty="0">
                <a:solidFill>
                  <a:schemeClr val="accent1"/>
                </a:solidFill>
              </a:rPr>
            </a:br>
            <a:r>
              <a:rPr lang="th-TH" sz="6000" b="1" dirty="0">
                <a:solidFill>
                  <a:schemeClr val="accent1"/>
                </a:solidFill>
              </a:rPr>
              <a:t>ในวันนี้</a:t>
            </a:r>
            <a:br>
              <a:rPr lang="th-TH" sz="6000" b="1" dirty="0">
                <a:solidFill>
                  <a:schemeClr val="accent1"/>
                </a:solidFill>
              </a:rPr>
            </a:br>
            <a:r>
              <a:rPr lang="th-TH" sz="6000" b="1" dirty="0">
                <a:solidFill>
                  <a:schemeClr val="accent1"/>
                </a:solidFill>
              </a:rPr>
              <a:t>มีดังนี้</a:t>
            </a:r>
            <a:br>
              <a:rPr lang="th-TH" sz="6000" b="1" dirty="0">
                <a:solidFill>
                  <a:schemeClr val="accent1"/>
                </a:solidFill>
              </a:rPr>
            </a:br>
            <a:endParaRPr lang="th-TH" sz="6000" b="1" dirty="0">
              <a:solidFill>
                <a:schemeClr val="accent1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C2F514-EB34-336F-39C9-DE8BBAE3AE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59600" y="3270216"/>
            <a:ext cx="4105121" cy="3327395"/>
          </a:xfrm>
        </p:spPr>
        <p:txBody>
          <a:bodyPr/>
          <a:lstStyle/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h-TH" sz="1800" dirty="0"/>
              <a:t>ประวัติความเป็นมาของไวน์ออสเตรเลีย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h-TH" sz="1800" dirty="0"/>
              <a:t>ภูมิประเทศ ภูมิอากาศ และดิน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h-TH" sz="1800" dirty="0"/>
              <a:t>เขตผลิตไวน์ที่มีชื่อเสียง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h-TH" sz="1800" dirty="0"/>
              <a:t>พันธุ์องุ่นและสไตล์ของไวน์ซึ่งมีความสำคัญ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508551256"/>
      </p:ext>
    </p:extLst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person working in a factory&#10;&#10;Description automatically generated">
            <a:extLst>
              <a:ext uri="{FF2B5EF4-FFF2-40B4-BE49-F238E27FC236}">
                <a16:creationId xmlns:a16="http://schemas.microsoft.com/office/drawing/2014/main" id="{48395C2D-9B0C-631F-FC7D-B5FC37239A5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892" t="31548" r="14733" b="24159"/>
          <a:stretch>
            <a:fillRect/>
          </a:stretch>
        </p:blipFill>
        <p:spPr>
          <a:xfrm>
            <a:off x="0" y="388842"/>
            <a:ext cx="6169315" cy="6083199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8FBF4245-2335-B13F-E4CC-6D3169B42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9600" y="1184285"/>
            <a:ext cx="5383212" cy="1325562"/>
          </a:xfrm>
        </p:spPr>
        <p:txBody>
          <a:bodyPr/>
          <a:lstStyle/>
          <a:p>
            <a:r>
              <a:rPr lang="th-TH" sz="6000" b="1" dirty="0">
                <a:solidFill>
                  <a:schemeClr val="accent5"/>
                </a:solidFill>
              </a:rPr>
              <a:t>ไวน์มีฟอง</a:t>
            </a:r>
            <a:endParaRPr lang="en-US" sz="6000" b="1" dirty="0">
              <a:solidFill>
                <a:schemeClr val="accent5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E24258-4FF7-CD35-9A03-AAACCB35831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59600" y="3835409"/>
            <a:ext cx="4105121" cy="5495616"/>
          </a:xfrm>
        </p:spPr>
        <p:txBody>
          <a:bodyPr/>
          <a:lstStyle/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</a:rPr>
              <a:t>ประเทศออสเตรเลียผลิตไวน์ตั้งแต่ปลายศตวรรษที่ 19 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</a:rPr>
              <a:t>ปัจจุบันออสเตรเลียเป็นผู้นำระดับโลกในฐานะผู้ผลิตไวน์หลากหลายสไตล์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</a:rPr>
              <a:t>ไวน์แบบมีฟองเป็นการผลิตส่วนน้อยแต่มีความสำคัญ 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</a:rPr>
              <a:t>มีการเติบโตอย่างมากในช่วงไม่กี่ปีมานี้</a:t>
            </a:r>
            <a:endParaRPr lang="en-US" sz="1800" dirty="0"/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FD661DB1-1AE4-2A48-DE18-504C68F233D2}"/>
              </a:ext>
            </a:extLst>
          </p:cNvPr>
          <p:cNvSpPr txBox="1"/>
          <p:nvPr/>
        </p:nvSpPr>
        <p:spPr>
          <a:xfrm>
            <a:off x="6993537" y="2509847"/>
            <a:ext cx="4635498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4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การช่วงชิง </a:t>
            </a:r>
            <a:endParaRPr lang="en-AU" sz="40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r>
              <a:rPr lang="th-TH" sz="4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การเป็นที่หนึ่งในโลก</a:t>
            </a:r>
            <a:endParaRPr lang="en-US" sz="40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91081657"/>
      </p:ext>
    </p:extLst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5F21A06B-D544-6624-4430-38C6323FD087}"/>
              </a:ext>
            </a:extLst>
          </p:cNvPr>
          <p:cNvCxnSpPr>
            <a:cxnSpLocks/>
          </p:cNvCxnSpPr>
          <p:nvPr/>
        </p:nvCxnSpPr>
        <p:spPr>
          <a:xfrm>
            <a:off x="6457894" y="3591264"/>
            <a:ext cx="109860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68F1A30A-484B-2139-7748-485BB9091926}"/>
              </a:ext>
            </a:extLst>
          </p:cNvPr>
          <p:cNvCxnSpPr>
            <a:cxnSpLocks/>
          </p:cNvCxnSpPr>
          <p:nvPr/>
        </p:nvCxnSpPr>
        <p:spPr>
          <a:xfrm>
            <a:off x="6457894" y="4931114"/>
            <a:ext cx="109860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FC6EFBB7-8D5C-9ACB-C474-F5C5B13C68FD}"/>
              </a:ext>
            </a:extLst>
          </p:cNvPr>
          <p:cNvCxnSpPr>
            <a:cxnSpLocks/>
          </p:cNvCxnSpPr>
          <p:nvPr/>
        </p:nvCxnSpPr>
        <p:spPr>
          <a:xfrm>
            <a:off x="2813050" y="4452352"/>
            <a:ext cx="303749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C28F9B25-C63F-024A-F76D-2BA4A25F22A3}"/>
              </a:ext>
            </a:extLst>
          </p:cNvPr>
          <p:cNvCxnSpPr>
            <a:cxnSpLocks/>
          </p:cNvCxnSpPr>
          <p:nvPr/>
        </p:nvCxnSpPr>
        <p:spPr>
          <a:xfrm>
            <a:off x="5048250" y="4909552"/>
            <a:ext cx="80229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67CDD7F9-F410-75EB-A4CE-7E5F040B4E8D}"/>
              </a:ext>
            </a:extLst>
          </p:cNvPr>
          <p:cNvCxnSpPr>
            <a:cxnSpLocks/>
          </p:cNvCxnSpPr>
          <p:nvPr/>
        </p:nvCxnSpPr>
        <p:spPr>
          <a:xfrm>
            <a:off x="6457894" y="2156164"/>
            <a:ext cx="109860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1EF37069-540F-3C87-A47F-71F891D855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38992" y="878014"/>
            <a:ext cx="4179870" cy="662781"/>
          </a:xfrm>
        </p:spPr>
        <p:txBody>
          <a:bodyPr/>
          <a:lstStyle/>
          <a:p>
            <a:r>
              <a:rPr lang="th-TH" sz="4800" b="1" dirty="0"/>
              <a:t>เขตพื้นที่ สำคัญ</a:t>
            </a:r>
            <a:endParaRPr lang="en-US" sz="4800" b="1" dirty="0"/>
          </a:p>
        </p:txBody>
      </p:sp>
      <p:pic>
        <p:nvPicPr>
          <p:cNvPr id="21" name="Picture Placeholder 20" descr="A close up of a bottle&#10;&#10;Description automatically generated">
            <a:extLst>
              <a:ext uri="{FF2B5EF4-FFF2-40B4-BE49-F238E27FC236}">
                <a16:creationId xmlns:a16="http://schemas.microsoft.com/office/drawing/2014/main" id="{6126DFEA-A53D-9D7E-5FFA-31A46BE846D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58" b="-725"/>
          <a:stretch>
            <a:fillRect/>
          </a:stretch>
        </p:blipFill>
        <p:spPr>
          <a:xfrm>
            <a:off x="5097430" y="394185"/>
            <a:ext cx="2244413" cy="6235700"/>
          </a:xfrm>
        </p:spPr>
      </p:pic>
      <p:sp>
        <p:nvSpPr>
          <p:cNvPr id="6" name="object 10">
            <a:extLst>
              <a:ext uri="{FF2B5EF4-FFF2-40B4-BE49-F238E27FC236}">
                <a16:creationId xmlns:a16="http://schemas.microsoft.com/office/drawing/2014/main" id="{E07EEB7A-0AF2-8978-C645-499F7E029E49}"/>
              </a:ext>
            </a:extLst>
          </p:cNvPr>
          <p:cNvSpPr txBox="1"/>
          <p:nvPr/>
        </p:nvSpPr>
        <p:spPr>
          <a:xfrm>
            <a:off x="408075" y="889380"/>
            <a:ext cx="6877418" cy="64004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defTabSz="914453">
              <a:lnSpc>
                <a:spcPct val="80000"/>
              </a:lnSpc>
              <a:spcBef>
                <a:spcPct val="0"/>
              </a:spcBef>
            </a:pPr>
            <a:r>
              <a:rPr lang="th-TH" sz="4800" b="1" cap="all" dirty="0">
                <a:solidFill>
                  <a:schemeClr val="accent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สไตล์และคุณลักษณะ</a:t>
            </a:r>
            <a:endParaRPr lang="en-AU" sz="4800" b="1" cap="all" dirty="0">
              <a:solidFill>
                <a:schemeClr val="accent1"/>
              </a:solid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7" name="object 58">
            <a:extLst>
              <a:ext uri="{FF2B5EF4-FFF2-40B4-BE49-F238E27FC236}">
                <a16:creationId xmlns:a16="http://schemas.microsoft.com/office/drawing/2014/main" id="{A2E8F639-5D83-970E-393D-D3DA42684E4E}"/>
              </a:ext>
            </a:extLst>
          </p:cNvPr>
          <p:cNvSpPr txBox="1"/>
          <p:nvPr/>
        </p:nvSpPr>
        <p:spPr>
          <a:xfrm>
            <a:off x="1240505" y="1904261"/>
            <a:ext cx="2878251" cy="448200"/>
          </a:xfrm>
          <a:prstGeom prst="rect">
            <a:avLst/>
          </a:prstGeom>
          <a:noFill/>
        </p:spPr>
        <p:txBody>
          <a:bodyPr vert="horz" wrap="square" lIns="0" tIns="17145" rIns="0" bIns="0" rtlCol="0">
            <a:spAutoFit/>
          </a:bodyPr>
          <a:lstStyle/>
          <a:p>
            <a:pPr algn="ctr">
              <a:buClr>
                <a:srgbClr val="F40000"/>
              </a:buClr>
            </a:pPr>
            <a:r>
              <a:rPr lang="th-TH" sz="28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สามสไตล์หลัก</a:t>
            </a:r>
            <a:endParaRPr lang="en-US" sz="2800" b="1" dirty="0">
              <a:solidFill>
                <a:schemeClr val="accent4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8" name="object 58">
            <a:extLst>
              <a:ext uri="{FF2B5EF4-FFF2-40B4-BE49-F238E27FC236}">
                <a16:creationId xmlns:a16="http://schemas.microsoft.com/office/drawing/2014/main" id="{126F4DE8-D4DD-685D-CCF7-B263283FBF37}"/>
              </a:ext>
            </a:extLst>
          </p:cNvPr>
          <p:cNvSpPr txBox="1"/>
          <p:nvPr/>
        </p:nvSpPr>
        <p:spPr>
          <a:xfrm>
            <a:off x="1632517" y="2565921"/>
            <a:ext cx="2094227" cy="27353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สไตล์ดราย </a:t>
            </a:r>
            <a:r>
              <a:rPr lang="th-TH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บรุท</a:t>
            </a:r>
            <a:endParaRPr lang="en-US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9" name="object 58">
            <a:extLst>
              <a:ext uri="{FF2B5EF4-FFF2-40B4-BE49-F238E27FC236}">
                <a16:creationId xmlns:a16="http://schemas.microsoft.com/office/drawing/2014/main" id="{FF87809F-4479-92AB-C6B2-19828E0D8982}"/>
              </a:ext>
            </a:extLst>
          </p:cNvPr>
          <p:cNvSpPr txBox="1"/>
          <p:nvPr/>
        </p:nvSpPr>
        <p:spPr>
          <a:xfrm>
            <a:off x="1445656" y="2893051"/>
            <a:ext cx="2561332" cy="522835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เป็นที่นิยมมากที่สุด; กล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ิ่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นบ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ิ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สก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ิต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, แป้งโด, โทสต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, แอ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ปเปิ้ล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 และส้ม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กร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ปฟ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รุต</a:t>
            </a:r>
            <a:endParaRPr lang="en-US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0" name="object 58">
            <a:extLst>
              <a:ext uri="{FF2B5EF4-FFF2-40B4-BE49-F238E27FC236}">
                <a16:creationId xmlns:a16="http://schemas.microsoft.com/office/drawing/2014/main" id="{6885B006-DC85-8938-F272-B9A6D0E0020F}"/>
              </a:ext>
            </a:extLst>
          </p:cNvPr>
          <p:cNvSpPr txBox="1"/>
          <p:nvPr/>
        </p:nvSpPr>
        <p:spPr>
          <a:xfrm>
            <a:off x="341144" y="4283528"/>
            <a:ext cx="2378275" cy="522835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ไวน์แดงแบบมีฟอง, </a:t>
            </a:r>
            <a:endParaRPr lang="en-AU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โดยเฉพาะชีรา</a:t>
            </a:r>
            <a:r>
              <a:rPr lang="th-TH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endParaRPr lang="en-US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1" name="object 58">
            <a:extLst>
              <a:ext uri="{FF2B5EF4-FFF2-40B4-BE49-F238E27FC236}">
                <a16:creationId xmlns:a16="http://schemas.microsoft.com/office/drawing/2014/main" id="{48E6731A-8627-C7CC-E3D5-51D9473FA240}"/>
              </a:ext>
            </a:extLst>
          </p:cNvPr>
          <p:cNvSpPr txBox="1"/>
          <p:nvPr/>
        </p:nvSpPr>
        <p:spPr>
          <a:xfrm>
            <a:off x="2884781" y="4798271"/>
            <a:ext cx="2094227" cy="27353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th-TH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โร</a:t>
            </a: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เซ</a:t>
            </a:r>
            <a:r>
              <a:rPr lang="th-TH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่</a:t>
            </a: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แบบมีฟอง</a:t>
            </a:r>
            <a:endParaRPr lang="en-AU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2" name="object 58">
            <a:extLst>
              <a:ext uri="{FF2B5EF4-FFF2-40B4-BE49-F238E27FC236}">
                <a16:creationId xmlns:a16="http://schemas.microsoft.com/office/drawing/2014/main" id="{FF8802DC-F015-EE59-B860-950D333F6BA7}"/>
              </a:ext>
            </a:extLst>
          </p:cNvPr>
          <p:cNvSpPr txBox="1"/>
          <p:nvPr/>
        </p:nvSpPr>
        <p:spPr>
          <a:xfrm>
            <a:off x="381793" y="4840270"/>
            <a:ext cx="2400565" cy="772134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สไตล์ออสเตรเลียแบบไม่มีใครเหมือน; สีแดงเลือดหมู มีความชุ่มฉ่ำ รสผลไม้ และสดชื่น</a:t>
            </a:r>
            <a:endParaRPr lang="en-US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3" name="object 58">
            <a:extLst>
              <a:ext uri="{FF2B5EF4-FFF2-40B4-BE49-F238E27FC236}">
                <a16:creationId xmlns:a16="http://schemas.microsoft.com/office/drawing/2014/main" id="{8A7AC874-BA3F-79E4-4139-15D04768B933}"/>
              </a:ext>
            </a:extLst>
          </p:cNvPr>
          <p:cNvSpPr txBox="1"/>
          <p:nvPr/>
        </p:nvSpPr>
        <p:spPr>
          <a:xfrm>
            <a:off x="3032781" y="5141969"/>
            <a:ext cx="1849991" cy="1021433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สไตล์แบบเฉพาะกลุ่ม; กลิ่นดอกไม้, กลีบดอกกุหลาบ,   สตรอเบอร์รี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่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, รา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ส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เบอร์รี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่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 และ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เรด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เคอร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์แ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รน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ต์</a:t>
            </a:r>
            <a:endParaRPr lang="en-US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4" name="object 58">
            <a:extLst>
              <a:ext uri="{FF2B5EF4-FFF2-40B4-BE49-F238E27FC236}">
                <a16:creationId xmlns:a16="http://schemas.microsoft.com/office/drawing/2014/main" id="{90D927FB-A416-7C58-1BB7-0B4407E42A0A}"/>
              </a:ext>
            </a:extLst>
          </p:cNvPr>
          <p:cNvSpPr txBox="1"/>
          <p:nvPr/>
        </p:nvSpPr>
        <p:spPr>
          <a:xfrm>
            <a:off x="7734700" y="2288302"/>
            <a:ext cx="3827053" cy="561629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หนึ่งในเขตพื้นที่ที่ผลิตไวน์แบบมีฟองที่น่าตื่นเต้นที่สุด ไวน์ที่มีชีวิตชีวาจากภูมิอากาศเย็นพบความซับซ้อนและสไตล์</a:t>
            </a:r>
            <a:endParaRPr lang="en-US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5" name="object 58">
            <a:extLst>
              <a:ext uri="{FF2B5EF4-FFF2-40B4-BE49-F238E27FC236}">
                <a16:creationId xmlns:a16="http://schemas.microsoft.com/office/drawing/2014/main" id="{9A22F79F-9879-EF99-8E4A-EE4C564CB243}"/>
              </a:ext>
            </a:extLst>
          </p:cNvPr>
          <p:cNvSpPr txBox="1"/>
          <p:nvPr/>
        </p:nvSpPr>
        <p:spPr>
          <a:xfrm>
            <a:off x="7738533" y="2028601"/>
            <a:ext cx="1896225" cy="27353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แอด</a:t>
            </a:r>
            <a:r>
              <a:rPr lang="th-TH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ิเ</a:t>
            </a: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ลด </a:t>
            </a:r>
            <a:r>
              <a:rPr lang="th-TH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ฮิลส์</a:t>
            </a:r>
            <a:endParaRPr lang="en-US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6" name="object 58">
            <a:extLst>
              <a:ext uri="{FF2B5EF4-FFF2-40B4-BE49-F238E27FC236}">
                <a16:creationId xmlns:a16="http://schemas.microsoft.com/office/drawing/2014/main" id="{06CB8D18-E561-70B9-2E43-6F941CA6E254}"/>
              </a:ext>
            </a:extLst>
          </p:cNvPr>
          <p:cNvSpPr txBox="1"/>
          <p:nvPr/>
        </p:nvSpPr>
        <p:spPr>
          <a:xfrm>
            <a:off x="7734700" y="3456783"/>
            <a:ext cx="1294427" cy="27353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th-TH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แทส</a:t>
            </a: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มา</a:t>
            </a:r>
            <a:r>
              <a:rPr lang="th-TH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เนีย</a:t>
            </a:r>
            <a:endParaRPr lang="en-US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7" name="object 58">
            <a:extLst>
              <a:ext uri="{FF2B5EF4-FFF2-40B4-BE49-F238E27FC236}">
                <a16:creationId xmlns:a16="http://schemas.microsoft.com/office/drawing/2014/main" id="{C229AC37-955F-DCCB-1BC0-1FCDF4024FF1}"/>
              </a:ext>
            </a:extLst>
          </p:cNvPr>
          <p:cNvSpPr txBox="1"/>
          <p:nvPr/>
        </p:nvSpPr>
        <p:spPr>
          <a:xfrm>
            <a:off x="7734700" y="4804128"/>
            <a:ext cx="1896225" cy="27353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ยา</a:t>
            </a:r>
            <a:r>
              <a:rPr lang="th-TH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รา </a:t>
            </a:r>
            <a:r>
              <a:rPr lang="th-TH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endParaRPr lang="en-US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8" name="object 58">
            <a:extLst>
              <a:ext uri="{FF2B5EF4-FFF2-40B4-BE49-F238E27FC236}">
                <a16:creationId xmlns:a16="http://schemas.microsoft.com/office/drawing/2014/main" id="{4A671505-BFC5-3896-AB14-CC83014B31CD}"/>
              </a:ext>
            </a:extLst>
          </p:cNvPr>
          <p:cNvSpPr txBox="1"/>
          <p:nvPr/>
        </p:nvSpPr>
        <p:spPr>
          <a:xfrm>
            <a:off x="7734700" y="5050775"/>
            <a:ext cx="3827053" cy="561629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ภูมิอากาศเย็นและดินดีเป็นดั่งแม่เหล็กดึงดูดให้ผลิตไวน์แบบมีฟองได้อย่างยอดเยี่ยมและมีความพิเศษ</a:t>
            </a:r>
            <a:endParaRPr lang="en-US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9" name="object 58">
            <a:extLst>
              <a:ext uri="{FF2B5EF4-FFF2-40B4-BE49-F238E27FC236}">
                <a16:creationId xmlns:a16="http://schemas.microsoft.com/office/drawing/2014/main" id="{A8EFD940-6CD9-DF9D-73E2-7F68DD6DAC3A}"/>
              </a:ext>
            </a:extLst>
          </p:cNvPr>
          <p:cNvSpPr txBox="1"/>
          <p:nvPr/>
        </p:nvSpPr>
        <p:spPr>
          <a:xfrm>
            <a:off x="7734700" y="3714023"/>
            <a:ext cx="3974188" cy="561629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ผู้ผลิตไวน์แบบมีฟองที่มีโครงสร้างและสไตล์แบบไร้ที่ติ เป็นไวน์ระดับพร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ีเ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มี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่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ยมหลายชนิด ใช้วิธีผลิตแบบดั้งเดิม</a:t>
            </a:r>
            <a:endParaRPr lang="en-US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2" name="object 10">
            <a:extLst>
              <a:ext uri="{FF2B5EF4-FFF2-40B4-BE49-F238E27FC236}">
                <a16:creationId xmlns:a16="http://schemas.microsoft.com/office/drawing/2014/main" id="{D28A452F-5C20-386F-963F-CEF96D4A9798}"/>
              </a:ext>
            </a:extLst>
          </p:cNvPr>
          <p:cNvSpPr txBox="1"/>
          <p:nvPr/>
        </p:nvSpPr>
        <p:spPr>
          <a:xfrm rot="16200000">
            <a:off x="3986076" y="4036428"/>
            <a:ext cx="4652237" cy="87549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th-TH" sz="6600" b="1" cap="all" dirty="0">
                <a:solidFill>
                  <a:schemeClr val="bg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ไวน์มีฟอง</a:t>
            </a:r>
            <a:endParaRPr lang="en-AU" sz="6600" b="1" cap="all" dirty="0">
              <a:solidFill>
                <a:schemeClr val="bg1"/>
              </a:solid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614A17B1-B56C-3F8A-CE74-56194F4D7528}"/>
              </a:ext>
            </a:extLst>
          </p:cNvPr>
          <p:cNvCxnSpPr>
            <a:cxnSpLocks/>
          </p:cNvCxnSpPr>
          <p:nvPr/>
        </p:nvCxnSpPr>
        <p:spPr>
          <a:xfrm>
            <a:off x="4054011" y="2941142"/>
            <a:ext cx="165428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6587850"/>
      </p:ext>
    </p:extLst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>
            <a:extLst>
              <a:ext uri="{FF2B5EF4-FFF2-40B4-BE49-F238E27FC236}">
                <a16:creationId xmlns:a16="http://schemas.microsoft.com/office/drawing/2014/main" id="{5789F4C2-6187-4D99-9661-821741FA63FC}"/>
              </a:ext>
            </a:extLst>
          </p:cNvPr>
          <p:cNvSpPr txBox="1"/>
          <p:nvPr/>
        </p:nvSpPr>
        <p:spPr>
          <a:xfrm>
            <a:off x="763475" y="917120"/>
            <a:ext cx="11918390" cy="907601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 defTabSz="914453">
              <a:lnSpc>
                <a:spcPct val="80000"/>
              </a:lnSpc>
              <a:defRPr/>
            </a:pPr>
            <a:r>
              <a:rPr lang="th-TH" sz="6600" b="1" cap="all" dirty="0">
                <a:solidFill>
                  <a:schemeClr val="bg2"/>
                </a:solidFill>
                <a:uFill>
                  <a:solidFill>
                    <a:srgbClr val="F40000"/>
                  </a:solidFill>
                </a:u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รี</a:t>
            </a:r>
            <a:r>
              <a:rPr lang="th-TH" sz="6600" b="1" cap="all" dirty="0" err="1">
                <a:solidFill>
                  <a:schemeClr val="bg2"/>
                </a:solidFill>
                <a:uFill>
                  <a:solidFill>
                    <a:srgbClr val="F40000"/>
                  </a:solidFill>
                </a:u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สลิง</a:t>
            </a:r>
            <a:endParaRPr lang="en-AU" sz="6600" b="1" cap="all" dirty="0">
              <a:solidFill>
                <a:schemeClr val="bg2"/>
              </a:solidFill>
              <a:uFill>
                <a:solidFill>
                  <a:srgbClr val="F40000"/>
                </a:solidFill>
              </a:u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6C6D7CD-855F-45D5-B346-71223F407688}"/>
              </a:ext>
            </a:extLst>
          </p:cNvPr>
          <p:cNvSpPr txBox="1"/>
          <p:nvPr/>
        </p:nvSpPr>
        <p:spPr>
          <a:xfrm>
            <a:off x="763475" y="2911331"/>
            <a:ext cx="4529978" cy="3523025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800"/>
              </a:spcBef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ออสเตรเลียเป็นหนึ่งในผู้ผลิตรี</a:t>
            </a:r>
            <a:r>
              <a:rPr lang="th-TH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สลิง</a:t>
            </a:r>
            <a:r>
              <a:rPr lang="th-TH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ระดับชั้นนำ</a:t>
            </a:r>
          </a:p>
          <a:p>
            <a:pPr>
              <a:spcBef>
                <a:spcPts val="800"/>
              </a:spcBef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มีประวัติความเป็นมายาวนาน; ทุกวันนี้เป็นพันธุ์องุ่นที่มีชื่อเสียงที่สุดพันธุ์หนึ่ง</a:t>
            </a:r>
          </a:p>
          <a:p>
            <a:pPr>
              <a:spcBef>
                <a:spcPts val="800"/>
              </a:spcBef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ปลูกในเขตพื้นที่ผลิตไวน์ส่วนใหญ่ : ตัวอย่างที่ดีที่สุดมาจากผลผลิตจากพื้นที่อากาศเย็นกว่า</a:t>
            </a:r>
          </a:p>
          <a:p>
            <a:pPr>
              <a:spcBef>
                <a:spcPts val="800"/>
              </a:spcBef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ผลิตไวน์แบบมีการแทรกแซงกระบวนการให้น้อยที่สุดเป็นวิธีการที่ทำกันทั่วไป</a:t>
            </a:r>
            <a:endParaRPr lang="en-US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3" name="Picture 2" descr="A wooden post in a vineyard&#10;&#10;Description automatically generated">
            <a:extLst>
              <a:ext uri="{FF2B5EF4-FFF2-40B4-BE49-F238E27FC236}">
                <a16:creationId xmlns:a16="http://schemas.microsoft.com/office/drawing/2014/main" id="{2A8512DF-6CDE-1E50-51EC-1EC17A3E26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8884" b="8651"/>
          <a:stretch/>
        </p:blipFill>
        <p:spPr>
          <a:xfrm>
            <a:off x="6096000" y="427839"/>
            <a:ext cx="6096000" cy="6006517"/>
          </a:xfrm>
          <a:prstGeom prst="rect">
            <a:avLst/>
          </a:prstGeom>
        </p:spPr>
      </p:pic>
      <p:sp>
        <p:nvSpPr>
          <p:cNvPr id="2" name="object 4">
            <a:extLst>
              <a:ext uri="{FF2B5EF4-FFF2-40B4-BE49-F238E27FC236}">
                <a16:creationId xmlns:a16="http://schemas.microsoft.com/office/drawing/2014/main" id="{57CE5D63-59C4-C391-8D71-CEE501EF727A}"/>
              </a:ext>
            </a:extLst>
          </p:cNvPr>
          <p:cNvSpPr txBox="1"/>
          <p:nvPr/>
        </p:nvSpPr>
        <p:spPr>
          <a:xfrm>
            <a:off x="763475" y="1537698"/>
            <a:ext cx="4890350" cy="907601"/>
          </a:xfrm>
          <a:prstGeom prst="rect">
            <a:avLst/>
          </a:prstGeom>
        </p:spPr>
        <p:txBody>
          <a:bodyPr vert="horz" wrap="square" lIns="0" tIns="11521" rIns="0" bIns="0" rtlCol="0">
            <a:noAutofit/>
          </a:bodyPr>
          <a:lstStyle/>
          <a:p>
            <a:pPr defTabSz="914453">
              <a:lnSpc>
                <a:spcPct val="80000"/>
              </a:lnSpc>
              <a:defRPr/>
            </a:pPr>
            <a:r>
              <a:rPr lang="th-TH" sz="4400" b="1" cap="all" dirty="0">
                <a:solidFill>
                  <a:schemeClr val="accent3"/>
                </a:solidFill>
                <a:uFill>
                  <a:solidFill>
                    <a:srgbClr val="F40000"/>
                  </a:solidFill>
                </a:u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หลากหลายและโดดเด่น</a:t>
            </a:r>
            <a:endParaRPr lang="en-AU" sz="4400" b="1" cap="all" dirty="0">
              <a:solidFill>
                <a:schemeClr val="accent3"/>
              </a:solidFill>
              <a:uFill>
                <a:solidFill>
                  <a:srgbClr val="F40000"/>
                </a:solidFill>
              </a:u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pic>
        <p:nvPicPr>
          <p:cNvPr id="11" name="Picture Placeholder 10" descr="A bunch of grapes on a vine&#10;&#10;Description automatically generated">
            <a:extLst>
              <a:ext uri="{FF2B5EF4-FFF2-40B4-BE49-F238E27FC236}">
                <a16:creationId xmlns:a16="http://schemas.microsoft.com/office/drawing/2014/main" id="{0C56E130-7581-D60A-C1BA-1FCC6877E3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197" r="1619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435630019"/>
      </p:ext>
    </p:extLst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A14AC8C-A9D1-A1A0-0669-9C0D3039E46E}"/>
              </a:ext>
            </a:extLst>
          </p:cNvPr>
          <p:cNvCxnSpPr/>
          <p:nvPr/>
        </p:nvCxnSpPr>
        <p:spPr>
          <a:xfrm>
            <a:off x="6438900" y="2615129"/>
            <a:ext cx="176530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65AAC9DE-2034-F7C1-863B-D91B2A990B1C}"/>
              </a:ext>
            </a:extLst>
          </p:cNvPr>
          <p:cNvSpPr/>
          <p:nvPr/>
        </p:nvSpPr>
        <p:spPr>
          <a:xfrm>
            <a:off x="7838337" y="1423588"/>
            <a:ext cx="2583929" cy="2583929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90CD91-2C0A-B629-3656-B5797CE4E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7" y="368300"/>
            <a:ext cx="5685593" cy="722112"/>
          </a:xfrm>
        </p:spPr>
        <p:txBody>
          <a:bodyPr/>
          <a:lstStyle/>
          <a:p>
            <a:r>
              <a:rPr lang="th-TH" sz="6000" b="1" dirty="0">
                <a:solidFill>
                  <a:schemeClr val="accent3"/>
                </a:solidFill>
              </a:rPr>
              <a:t>สไตล์และคุณลักษณะ</a:t>
            </a:r>
            <a:endParaRPr lang="en-US" sz="6000" b="1" dirty="0">
              <a:solidFill>
                <a:schemeClr val="accent3"/>
              </a:solidFill>
            </a:endParaRPr>
          </a:p>
        </p:txBody>
      </p:sp>
      <p:sp>
        <p:nvSpPr>
          <p:cNvPr id="14" name="object 58">
            <a:extLst>
              <a:ext uri="{FF2B5EF4-FFF2-40B4-BE49-F238E27FC236}">
                <a16:creationId xmlns:a16="http://schemas.microsoft.com/office/drawing/2014/main" id="{3DD6633A-7825-FD5A-7840-CF8C21626131}"/>
              </a:ext>
            </a:extLst>
          </p:cNvPr>
          <p:cNvSpPr txBox="1"/>
          <p:nvPr/>
        </p:nvSpPr>
        <p:spPr>
          <a:xfrm>
            <a:off x="8126578" y="2261249"/>
            <a:ext cx="2028402" cy="848309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8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สไตล์ที่นิยมมากที่สุด คือ ดราย, มีไวน์กึ่งหวานบ้างและมีผลิตไวน์หวานด้วย</a:t>
            </a:r>
            <a:endParaRPr lang="en-US" sz="18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5" name="object 58">
            <a:extLst>
              <a:ext uri="{FF2B5EF4-FFF2-40B4-BE49-F238E27FC236}">
                <a16:creationId xmlns:a16="http://schemas.microsoft.com/office/drawing/2014/main" id="{05ECD0C4-1504-6F8C-B596-D83723D5D822}"/>
              </a:ext>
            </a:extLst>
          </p:cNvPr>
          <p:cNvSpPr txBox="1"/>
          <p:nvPr/>
        </p:nvSpPr>
        <p:spPr>
          <a:xfrm>
            <a:off x="8867056" y="4702141"/>
            <a:ext cx="819135" cy="273536"/>
          </a:xfrm>
          <a:prstGeom prst="rect">
            <a:avLst/>
          </a:prstGeom>
          <a:solidFill>
            <a:schemeClr val="bg1"/>
          </a:solidFill>
        </p:spPr>
        <p:txBody>
          <a:bodyPr vert="horz" wrap="none" lIns="0" tIns="17145" rIns="0" bIns="0" rtlCol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กลิ่นรสหลัก</a:t>
            </a:r>
            <a:endParaRPr lang="en-US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6" name="object 58">
            <a:extLst>
              <a:ext uri="{FF2B5EF4-FFF2-40B4-BE49-F238E27FC236}">
                <a16:creationId xmlns:a16="http://schemas.microsoft.com/office/drawing/2014/main" id="{B46CC802-77EB-C09D-AFD9-FC95B382B0AC}"/>
              </a:ext>
            </a:extLst>
          </p:cNvPr>
          <p:cNvSpPr txBox="1"/>
          <p:nvPr/>
        </p:nvSpPr>
        <p:spPr>
          <a:xfrm>
            <a:off x="8910337" y="4975677"/>
            <a:ext cx="2324099" cy="858761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/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ผลไม้ประเภทส้มและมะนาว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แอ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ปเปิ้ล</a:t>
            </a:r>
            <a:endParaRPr lang="th-TH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น้ำผึ้ง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8" name="object 58">
            <a:extLst>
              <a:ext uri="{FF2B5EF4-FFF2-40B4-BE49-F238E27FC236}">
                <a16:creationId xmlns:a16="http://schemas.microsoft.com/office/drawing/2014/main" id="{9CF3E3F5-F08B-FE27-FC27-D4E6D4A66279}"/>
              </a:ext>
            </a:extLst>
          </p:cNvPr>
          <p:cNvSpPr txBox="1"/>
          <p:nvPr/>
        </p:nvSpPr>
        <p:spPr>
          <a:xfrm>
            <a:off x="3425205" y="5474473"/>
            <a:ext cx="1921803" cy="772134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รุ่นมีอายุ</a:t>
            </a:r>
            <a:endParaRPr lang="en-AU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มีความเป็นน้ำผึ้ง, นุ่มนวล และเข้มข้น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0" name="object 58">
            <a:extLst>
              <a:ext uri="{FF2B5EF4-FFF2-40B4-BE49-F238E27FC236}">
                <a16:creationId xmlns:a16="http://schemas.microsoft.com/office/drawing/2014/main" id="{0CE4ADEA-0858-AEA7-1896-CEE85700FBD5}"/>
              </a:ext>
            </a:extLst>
          </p:cNvPr>
          <p:cNvSpPr txBox="1"/>
          <p:nvPr/>
        </p:nvSpPr>
        <p:spPr>
          <a:xfrm>
            <a:off x="1468200" y="2772858"/>
            <a:ext cx="2627281" cy="547073"/>
          </a:xfrm>
          <a:prstGeom prst="rect">
            <a:avLst/>
          </a:prstGeom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lnSpc>
                <a:spcPct val="95000"/>
              </a:lnSpc>
              <a:buClr>
                <a:srgbClr val="F40000"/>
              </a:buClr>
            </a:pP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กลิ่นหอม, เนื้อสัมผัสเบาถึงปานกลาง, มีความเป็นกรดสูง</a:t>
            </a:r>
            <a:endParaRPr lang="en-US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1" name="object 58">
            <a:extLst>
              <a:ext uri="{FF2B5EF4-FFF2-40B4-BE49-F238E27FC236}">
                <a16:creationId xmlns:a16="http://schemas.microsoft.com/office/drawing/2014/main" id="{69065E43-B559-FD39-F8E0-B222E0F12F6B}"/>
              </a:ext>
            </a:extLst>
          </p:cNvPr>
          <p:cNvSpPr txBox="1"/>
          <p:nvPr/>
        </p:nvSpPr>
        <p:spPr>
          <a:xfrm>
            <a:off x="1318177" y="5474473"/>
            <a:ext cx="1925610" cy="522835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รุ่นเยาว์</a:t>
            </a:r>
            <a:endParaRPr lang="en-AU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มีชีวิตชีวา, สดชื่น และดื่มง่าย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26C32AB-0B4E-DE3E-C289-579E81A5A4F9}"/>
              </a:ext>
            </a:extLst>
          </p:cNvPr>
          <p:cNvCxnSpPr/>
          <p:nvPr/>
        </p:nvCxnSpPr>
        <p:spPr>
          <a:xfrm>
            <a:off x="6438900" y="4786829"/>
            <a:ext cx="232410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576BE157-7D11-DD5A-1B38-48AAD5625894}"/>
              </a:ext>
            </a:extLst>
          </p:cNvPr>
          <p:cNvCxnSpPr/>
          <p:nvPr/>
        </p:nvCxnSpPr>
        <p:spPr>
          <a:xfrm>
            <a:off x="2828382" y="4126429"/>
            <a:ext cx="295011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E73AC74A-00C6-A6F3-7691-A0152D1B5874}"/>
              </a:ext>
            </a:extLst>
          </p:cNvPr>
          <p:cNvCxnSpPr/>
          <p:nvPr/>
        </p:nvCxnSpPr>
        <p:spPr>
          <a:xfrm flipH="1" flipV="1">
            <a:off x="2828382" y="3568082"/>
            <a:ext cx="0" cy="558347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D3752DF1-5FC2-A771-72BC-34D0F625BAB0}"/>
              </a:ext>
            </a:extLst>
          </p:cNvPr>
          <p:cNvCxnSpPr/>
          <p:nvPr/>
        </p:nvCxnSpPr>
        <p:spPr>
          <a:xfrm>
            <a:off x="2280982" y="4697929"/>
            <a:ext cx="349751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571AC46-7925-14F2-A34C-824C46EA7176}"/>
              </a:ext>
            </a:extLst>
          </p:cNvPr>
          <p:cNvCxnSpPr/>
          <p:nvPr/>
        </p:nvCxnSpPr>
        <p:spPr>
          <a:xfrm flipH="1" flipV="1">
            <a:off x="2282282" y="4685682"/>
            <a:ext cx="0" cy="558347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8910DABE-C290-1D9F-D371-87ABDBC04006}"/>
              </a:ext>
            </a:extLst>
          </p:cNvPr>
          <p:cNvCxnSpPr/>
          <p:nvPr/>
        </p:nvCxnSpPr>
        <p:spPr>
          <a:xfrm flipH="1" flipV="1">
            <a:off x="4379392" y="4685682"/>
            <a:ext cx="0" cy="558347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Placeholder 8" descr="A close up of a bottle&#10;&#10;Description automatically generated">
            <a:extLst>
              <a:ext uri="{FF2B5EF4-FFF2-40B4-BE49-F238E27FC236}">
                <a16:creationId xmlns:a16="http://schemas.microsoft.com/office/drawing/2014/main" id="{9A10A078-4590-A960-9F91-6C0F417E1CE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472" b="4762"/>
          <a:stretch>
            <a:fillRect/>
          </a:stretch>
        </p:blipFill>
        <p:spPr>
          <a:xfrm>
            <a:off x="5347016" y="368300"/>
            <a:ext cx="2114328" cy="6400800"/>
          </a:xfrm>
        </p:spPr>
      </p:pic>
      <p:sp>
        <p:nvSpPr>
          <p:cNvPr id="10" name="object 10">
            <a:extLst>
              <a:ext uri="{FF2B5EF4-FFF2-40B4-BE49-F238E27FC236}">
                <a16:creationId xmlns:a16="http://schemas.microsoft.com/office/drawing/2014/main" id="{CDA454BA-C57D-F892-5A87-4E89837F0D21}"/>
              </a:ext>
            </a:extLst>
          </p:cNvPr>
          <p:cNvSpPr txBox="1"/>
          <p:nvPr/>
        </p:nvSpPr>
        <p:spPr>
          <a:xfrm rot="16200000">
            <a:off x="4236068" y="4036429"/>
            <a:ext cx="4652237" cy="87549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th-TH" sz="6600" b="1" dirty="0">
                <a:solidFill>
                  <a:schemeClr val="bg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รี</a:t>
            </a:r>
            <a:r>
              <a:rPr lang="th-TH" sz="6600" b="1" dirty="0" err="1">
                <a:solidFill>
                  <a:schemeClr val="bg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สลิง</a:t>
            </a:r>
            <a:endParaRPr lang="th-TH" sz="6600" b="1" dirty="0">
              <a:solidFill>
                <a:schemeClr val="bg1"/>
              </a:solid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262073160"/>
      </p:ext>
    </p:extLst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90CD91-2C0A-B629-3656-B5797CE4E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373310"/>
            <a:ext cx="11283754" cy="1325562"/>
          </a:xfrm>
        </p:spPr>
        <p:txBody>
          <a:bodyPr/>
          <a:lstStyle/>
          <a:p>
            <a:r>
              <a:rPr lang="th-TH" sz="6000" b="1" dirty="0">
                <a:solidFill>
                  <a:schemeClr val="accent3"/>
                </a:solidFill>
              </a:rPr>
              <a:t>เขตพื้นที่สำคัญ</a:t>
            </a:r>
            <a:endParaRPr lang="en-US" sz="6000" b="1" dirty="0">
              <a:solidFill>
                <a:schemeClr val="accent3"/>
              </a:solidFill>
            </a:endParaRPr>
          </a:p>
        </p:txBody>
      </p:sp>
      <p:sp>
        <p:nvSpPr>
          <p:cNvPr id="4" name="object 58">
            <a:extLst>
              <a:ext uri="{FF2B5EF4-FFF2-40B4-BE49-F238E27FC236}">
                <a16:creationId xmlns:a16="http://schemas.microsoft.com/office/drawing/2014/main" id="{DB43ABA2-7A31-954F-E394-BF5D7CEDE934}"/>
              </a:ext>
            </a:extLst>
          </p:cNvPr>
          <p:cNvSpPr txBox="1"/>
          <p:nvPr/>
        </p:nvSpPr>
        <p:spPr>
          <a:xfrm>
            <a:off x="7916722" y="1582665"/>
            <a:ext cx="2114319" cy="137608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เกรท เซา</a:t>
            </a:r>
            <a:r>
              <a:rPr lang="th-TH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เทิร์น</a:t>
            </a:r>
            <a:endParaRPr lang="en-AU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รี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สลิง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ที่มีความเข้มอย่างมาก ให้ความรู้สึกสดชื่น กระตุ้นประสาทอย่างยอดเยี่ยมเสมอไม่ว่าจะอายุอ่อนเยาว์หรือเก็บไว้นานแล้ว</a:t>
            </a:r>
            <a:endParaRPr lang="en-US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6" name="object 58">
            <a:extLst>
              <a:ext uri="{FF2B5EF4-FFF2-40B4-BE49-F238E27FC236}">
                <a16:creationId xmlns:a16="http://schemas.microsoft.com/office/drawing/2014/main" id="{D0E7643A-00F3-2ACF-7D29-49B1E6ED6EB6}"/>
              </a:ext>
            </a:extLst>
          </p:cNvPr>
          <p:cNvSpPr txBox="1"/>
          <p:nvPr/>
        </p:nvSpPr>
        <p:spPr>
          <a:xfrm>
            <a:off x="9662504" y="3977800"/>
            <a:ext cx="1959816" cy="137608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th-TH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แทส</a:t>
            </a: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มา</a:t>
            </a:r>
            <a:r>
              <a:rPr lang="th-TH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เนีย</a:t>
            </a:r>
            <a:endParaRPr lang="en-AU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มีกลิ่นรสหลากหลาย ตั้งแต่กลิ่นรสผลไม้ตระกูลส้มและคุณลักษณะของแร่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ธุาต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 และมีระดับความเป็นกรดธรรมชาติสูง</a:t>
            </a:r>
            <a:endParaRPr lang="en-US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7" name="object 58">
            <a:extLst>
              <a:ext uri="{FF2B5EF4-FFF2-40B4-BE49-F238E27FC236}">
                <a16:creationId xmlns:a16="http://schemas.microsoft.com/office/drawing/2014/main" id="{A38EA0F9-4565-B7C4-03C5-B395F4E89F4C}"/>
              </a:ext>
            </a:extLst>
          </p:cNvPr>
          <p:cNvSpPr txBox="1"/>
          <p:nvPr/>
        </p:nvSpPr>
        <p:spPr>
          <a:xfrm>
            <a:off x="7201358" y="3934283"/>
            <a:ext cx="1738996" cy="1021433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th-TH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เซาท์</a:t>
            </a: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เวสเทิร์น</a:t>
            </a: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 วิกตอเรีย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ไวน์มีกลิ่นรสมะนาวเด่นชัด มีความประณีต ควรค่าแก่การเก็บ</a:t>
            </a:r>
            <a:endParaRPr lang="en-US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1" name="object 58">
            <a:extLst>
              <a:ext uri="{FF2B5EF4-FFF2-40B4-BE49-F238E27FC236}">
                <a16:creationId xmlns:a16="http://schemas.microsoft.com/office/drawing/2014/main" id="{7C4AF4FD-1110-9CB2-4F3B-535848D26807}"/>
              </a:ext>
            </a:extLst>
          </p:cNvPr>
          <p:cNvSpPr txBox="1"/>
          <p:nvPr/>
        </p:nvSpPr>
        <p:spPr>
          <a:xfrm>
            <a:off x="1573510" y="5106412"/>
            <a:ext cx="2345467" cy="137608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อีเดน </a:t>
            </a:r>
            <a:r>
              <a:rPr lang="th-TH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endParaRPr lang="en-AU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มีความเป็นเอกลักษณ์ของหินชนวน ลักษณะอย่างแร่ธาตุ น้ำมะนาวเข้มข้น และกลิ่นดอกไม้หอม; ใช้เวลา 10 ปีขึ้นไป รสชาติถึงจะได้ระดับสูงสุด</a:t>
            </a:r>
            <a:endParaRPr lang="en-US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2" name="object 58">
            <a:extLst>
              <a:ext uri="{FF2B5EF4-FFF2-40B4-BE49-F238E27FC236}">
                <a16:creationId xmlns:a16="http://schemas.microsoft.com/office/drawing/2014/main" id="{A99DECD2-52A0-B277-6B94-4B8DF014172D}"/>
              </a:ext>
            </a:extLst>
          </p:cNvPr>
          <p:cNvSpPr txBox="1"/>
          <p:nvPr/>
        </p:nvSpPr>
        <p:spPr>
          <a:xfrm>
            <a:off x="3390291" y="1636594"/>
            <a:ext cx="1794274" cy="219053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th-TH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</a:t>
            </a: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คล</a:t>
            </a:r>
            <a:r>
              <a:rPr lang="th-TH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endParaRPr lang="en-AU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รี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ส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ลิงบางส่วนเป็นรี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สลิง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ที่ดีที่สุดของออสเตรเลีย; ความเป็นเอกลักษณ์สังเกตจากกลิ่นรสมะนาวเหลืองและมะนาวเขียว ผลไม้มีความเข้มข้น ทิ้งรสชาติให้ค้างคาอ้อยอิ่งและเนิ่นนาน</a:t>
            </a:r>
            <a:endParaRPr lang="en-US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3" name="object 58">
            <a:extLst>
              <a:ext uri="{FF2B5EF4-FFF2-40B4-BE49-F238E27FC236}">
                <a16:creationId xmlns:a16="http://schemas.microsoft.com/office/drawing/2014/main" id="{BC9FEC09-CD7C-D30A-47A0-D465745A3AF8}"/>
              </a:ext>
            </a:extLst>
          </p:cNvPr>
          <p:cNvSpPr txBox="1"/>
          <p:nvPr/>
        </p:nvSpPr>
        <p:spPr>
          <a:xfrm>
            <a:off x="1058718" y="2289768"/>
            <a:ext cx="1794274" cy="1647567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แคนเบอร์รา </a:t>
            </a:r>
            <a:r>
              <a:rPr lang="th-TH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ดิ</a:t>
            </a: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สตริก</a:t>
            </a:r>
            <a:r>
              <a:rPr lang="th-TH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ต์</a:t>
            </a:r>
            <a:endParaRPr lang="en-AU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สไตล์หลักเป็นไวน์แบบมีชีวิตชีวาและดราย; สไตล์ไวน์กึ่งหวานกำลังกลับมา,</a:t>
            </a:r>
          </a:p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ไวน์มีศักยภาพในการเก็บอย่างยอดเยี่ยม</a:t>
            </a:r>
            <a:endParaRPr lang="en-US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61F3CA0-0F37-F67D-3BED-107517AEEB87}"/>
              </a:ext>
            </a:extLst>
          </p:cNvPr>
          <p:cNvCxnSpPr/>
          <p:nvPr/>
        </p:nvCxnSpPr>
        <p:spPr>
          <a:xfrm>
            <a:off x="1460500" y="4474175"/>
            <a:ext cx="431800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C1EC523-CB88-4F82-566A-D2D4A074C79C}"/>
              </a:ext>
            </a:extLst>
          </p:cNvPr>
          <p:cNvCxnSpPr/>
          <p:nvPr/>
        </p:nvCxnSpPr>
        <p:spPr>
          <a:xfrm flipH="1" flipV="1">
            <a:off x="2280982" y="4470861"/>
            <a:ext cx="0" cy="41863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2926C41-2101-920E-7FBE-6951F2DB6710}"/>
              </a:ext>
            </a:extLst>
          </p:cNvPr>
          <p:cNvCxnSpPr/>
          <p:nvPr/>
        </p:nvCxnSpPr>
        <p:spPr>
          <a:xfrm flipH="1" flipV="1">
            <a:off x="1468182" y="4026361"/>
            <a:ext cx="0" cy="41863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07AD48D-4CC0-07E7-B936-A66284B2337E}"/>
              </a:ext>
            </a:extLst>
          </p:cNvPr>
          <p:cNvCxnSpPr/>
          <p:nvPr/>
        </p:nvCxnSpPr>
        <p:spPr>
          <a:xfrm flipH="1" flipV="1">
            <a:off x="3868482" y="4039061"/>
            <a:ext cx="0" cy="41863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0681957B-32AF-155C-248E-E1990B4C34F5}"/>
              </a:ext>
            </a:extLst>
          </p:cNvPr>
          <p:cNvCxnSpPr>
            <a:cxnSpLocks/>
          </p:cNvCxnSpPr>
          <p:nvPr/>
        </p:nvCxnSpPr>
        <p:spPr>
          <a:xfrm>
            <a:off x="6565900" y="3445475"/>
            <a:ext cx="407651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AF7878E1-6826-4616-7ED7-DE5BEF47B171}"/>
              </a:ext>
            </a:extLst>
          </p:cNvPr>
          <p:cNvCxnSpPr/>
          <p:nvPr/>
        </p:nvCxnSpPr>
        <p:spPr>
          <a:xfrm flipH="1" flipV="1">
            <a:off x="8973882" y="3010361"/>
            <a:ext cx="0" cy="41863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79E68E80-EA99-543F-E79B-C228DC1CE7F8}"/>
              </a:ext>
            </a:extLst>
          </p:cNvPr>
          <p:cNvCxnSpPr/>
          <p:nvPr/>
        </p:nvCxnSpPr>
        <p:spPr>
          <a:xfrm flipH="1" flipV="1">
            <a:off x="8021382" y="3416761"/>
            <a:ext cx="0" cy="41863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2B278E53-8B56-474B-4AB9-879EC65EF32C}"/>
              </a:ext>
            </a:extLst>
          </p:cNvPr>
          <p:cNvCxnSpPr/>
          <p:nvPr/>
        </p:nvCxnSpPr>
        <p:spPr>
          <a:xfrm flipH="1" flipV="1">
            <a:off x="10642412" y="3429461"/>
            <a:ext cx="0" cy="41863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Placeholder 8" descr="A close up of a bottle&#10;&#10;Description automatically generated">
            <a:extLst>
              <a:ext uri="{FF2B5EF4-FFF2-40B4-BE49-F238E27FC236}">
                <a16:creationId xmlns:a16="http://schemas.microsoft.com/office/drawing/2014/main" id="{75C36565-9516-83D1-BE94-69B1D768301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472" b="4762"/>
          <a:stretch>
            <a:fillRect/>
          </a:stretch>
        </p:blipFill>
        <p:spPr>
          <a:xfrm>
            <a:off x="5157922" y="368300"/>
            <a:ext cx="2114328" cy="6400800"/>
          </a:xfrm>
          <a:prstGeom prst="rect">
            <a:avLst/>
          </a:prstGeom>
        </p:spPr>
      </p:pic>
      <p:sp>
        <p:nvSpPr>
          <p:cNvPr id="3" name="object 10">
            <a:extLst>
              <a:ext uri="{FF2B5EF4-FFF2-40B4-BE49-F238E27FC236}">
                <a16:creationId xmlns:a16="http://schemas.microsoft.com/office/drawing/2014/main" id="{13457F4C-6097-8076-9347-5A8C687457B9}"/>
              </a:ext>
            </a:extLst>
          </p:cNvPr>
          <p:cNvSpPr txBox="1"/>
          <p:nvPr/>
        </p:nvSpPr>
        <p:spPr>
          <a:xfrm rot="16200000">
            <a:off x="4004460" y="4036429"/>
            <a:ext cx="4652237" cy="87549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th-TH" sz="6600" b="1" dirty="0">
                <a:solidFill>
                  <a:schemeClr val="bg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รี</a:t>
            </a:r>
            <a:r>
              <a:rPr lang="th-TH" sz="6600" b="1" dirty="0" err="1">
                <a:solidFill>
                  <a:schemeClr val="bg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สลิง</a:t>
            </a:r>
            <a:endParaRPr lang="en-AU" sz="6600" b="1" cap="all" dirty="0">
              <a:solidFill>
                <a:schemeClr val="bg1"/>
              </a:solid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711204145"/>
      </p:ext>
    </p:extLst>
  </p:cSld>
  <p:clrMapOvr>
    <a:masterClrMapping/>
  </p:clrMapOvr>
  <p:transition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>
            <a:extLst>
              <a:ext uri="{FF2B5EF4-FFF2-40B4-BE49-F238E27FC236}">
                <a16:creationId xmlns:a16="http://schemas.microsoft.com/office/drawing/2014/main" id="{5789F4C2-6187-4D99-9661-821741FA63FC}"/>
              </a:ext>
            </a:extLst>
          </p:cNvPr>
          <p:cNvSpPr txBox="1"/>
          <p:nvPr/>
        </p:nvSpPr>
        <p:spPr>
          <a:xfrm>
            <a:off x="722853" y="763977"/>
            <a:ext cx="11918390" cy="689369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 defTabSz="914453">
              <a:lnSpc>
                <a:spcPct val="80000"/>
              </a:lnSpc>
              <a:defRPr/>
            </a:pPr>
            <a:r>
              <a:rPr lang="th-TH" sz="6000" b="1" cap="all" dirty="0" err="1">
                <a:solidFill>
                  <a:schemeClr val="accent3"/>
                </a:solidFill>
                <a:uFill>
                  <a:solidFill>
                    <a:srgbClr val="F40000"/>
                  </a:solidFill>
                </a:u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</a:t>
            </a:r>
            <a:r>
              <a:rPr lang="th-TH" sz="6000" b="1" cap="all" dirty="0">
                <a:solidFill>
                  <a:schemeClr val="accent3"/>
                </a:solidFill>
                <a:uFill>
                  <a:solidFill>
                    <a:srgbClr val="F40000"/>
                  </a:solidFill>
                </a:u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ซม</a:t>
            </a:r>
            <a:r>
              <a:rPr lang="th-TH" sz="6000" b="1" cap="all" dirty="0" err="1">
                <a:solidFill>
                  <a:schemeClr val="accent3"/>
                </a:solidFill>
                <a:uFill>
                  <a:solidFill>
                    <a:srgbClr val="F40000"/>
                  </a:solidFill>
                </a:u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ิล</a:t>
            </a:r>
            <a:r>
              <a:rPr lang="th-TH" sz="6000" b="1" cap="all" dirty="0">
                <a:solidFill>
                  <a:schemeClr val="accent3"/>
                </a:solidFill>
                <a:uFill>
                  <a:solidFill>
                    <a:srgbClr val="F40000"/>
                  </a:solidFill>
                </a:u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ยง</a:t>
            </a:r>
            <a:endParaRPr lang="en-AU" sz="6000" b="1" cap="all" dirty="0">
              <a:solidFill>
                <a:schemeClr val="accent3"/>
              </a:solidFill>
              <a:uFill>
                <a:solidFill>
                  <a:srgbClr val="F40000"/>
                </a:solidFill>
              </a:u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6C6D7CD-855F-45D5-B346-71223F407688}"/>
              </a:ext>
            </a:extLst>
          </p:cNvPr>
          <p:cNvSpPr txBox="1"/>
          <p:nvPr/>
        </p:nvSpPr>
        <p:spPr>
          <a:xfrm>
            <a:off x="628973" y="2746641"/>
            <a:ext cx="4844547" cy="3523025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80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ประวัติความเป็นมายาวนานของออสเตรเลีย</a:t>
            </a:r>
          </a:p>
          <a:p>
            <a:pPr>
              <a:spcBef>
                <a:spcPts val="80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องุ่นปรับตัวได้หลากหลาย มีความละเอียดอ่อน ผลิตไวน์ได้หลากสไตล์</a:t>
            </a:r>
          </a:p>
          <a:p>
            <a:pPr>
              <a:spcBef>
                <a:spcPts val="80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มีศักยภาพในการเก็บได้หลายปี</a:t>
            </a:r>
          </a:p>
          <a:p>
            <a:pPr>
              <a:spcBef>
                <a:spcPts val="80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ใช้ผลิตไวน์หวานสไตล์ต่าง ๆ ที่มีชื่อเสียงที่สุดของออสเตรเลีย โดยดึงดูดเชื้อราสีเทาโบ</a:t>
            </a:r>
            <a:r>
              <a:rPr lang="th-TH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ทรัยทิส</a:t>
            </a:r>
            <a:r>
              <a:rPr lang="th-TH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หรือ ‘เน่าอย่างผู้ดี’</a:t>
            </a:r>
            <a:endParaRPr lang="en-US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" name="object 4">
            <a:extLst>
              <a:ext uri="{FF2B5EF4-FFF2-40B4-BE49-F238E27FC236}">
                <a16:creationId xmlns:a16="http://schemas.microsoft.com/office/drawing/2014/main" id="{57CE5D63-59C4-C391-8D71-CEE501EF727A}"/>
              </a:ext>
            </a:extLst>
          </p:cNvPr>
          <p:cNvSpPr txBox="1"/>
          <p:nvPr/>
        </p:nvSpPr>
        <p:spPr>
          <a:xfrm>
            <a:off x="722853" y="1646193"/>
            <a:ext cx="4319047" cy="907601"/>
          </a:xfrm>
          <a:prstGeom prst="rect">
            <a:avLst/>
          </a:prstGeom>
        </p:spPr>
        <p:txBody>
          <a:bodyPr vert="horz" wrap="square" lIns="0" tIns="11521" rIns="0" bIns="0" rtlCol="0">
            <a:noAutofit/>
          </a:bodyPr>
          <a:lstStyle/>
          <a:p>
            <a:pPr defTabSz="914453">
              <a:lnSpc>
                <a:spcPct val="80000"/>
              </a:lnSpc>
              <a:defRPr/>
            </a:pPr>
            <a:r>
              <a:rPr lang="th-TH" sz="3200" b="1" cap="all" dirty="0">
                <a:solidFill>
                  <a:schemeClr val="bg2"/>
                </a:solidFill>
                <a:uFill>
                  <a:solidFill>
                    <a:srgbClr val="F40000"/>
                  </a:solidFill>
                </a:u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แสดงออกซึ่งความคลาสสิคอันเป็นเอกลักษณ์โดยแท้</a:t>
            </a:r>
            <a:endParaRPr lang="en-AU" sz="3200" b="1" cap="all" dirty="0">
              <a:solidFill>
                <a:schemeClr val="bg2"/>
              </a:solidFill>
              <a:uFill>
                <a:solidFill>
                  <a:srgbClr val="F40000"/>
                </a:solidFill>
              </a:u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B4C4395-9324-8261-801A-63F99CEAC74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415" t="12774" r="22475" b="5401"/>
          <a:stretch/>
        </p:blipFill>
        <p:spPr>
          <a:xfrm>
            <a:off x="6096000" y="423117"/>
            <a:ext cx="6096000" cy="6036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851542"/>
      </p:ext>
    </p:extLst>
  </p:cSld>
  <p:clrMapOvr>
    <a:masterClrMapping/>
  </p:clrMapOvr>
  <p:transition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5D24B50-5081-EBD9-E854-6868111786D0}"/>
              </a:ext>
            </a:extLst>
          </p:cNvPr>
          <p:cNvCxnSpPr>
            <a:cxnSpLocks/>
          </p:cNvCxnSpPr>
          <p:nvPr/>
        </p:nvCxnSpPr>
        <p:spPr>
          <a:xfrm>
            <a:off x="4033458" y="3093441"/>
            <a:ext cx="190368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46D9D24E-E5B9-41C6-B05C-6E7181101974}"/>
              </a:ext>
            </a:extLst>
          </p:cNvPr>
          <p:cNvCxnSpPr>
            <a:cxnSpLocks/>
          </p:cNvCxnSpPr>
          <p:nvPr/>
        </p:nvCxnSpPr>
        <p:spPr>
          <a:xfrm>
            <a:off x="1604407" y="4686629"/>
            <a:ext cx="413078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45DAE30-97CF-340F-2E38-EBCA6AB70AC0}"/>
              </a:ext>
            </a:extLst>
          </p:cNvPr>
          <p:cNvCxnSpPr>
            <a:cxnSpLocks/>
          </p:cNvCxnSpPr>
          <p:nvPr/>
        </p:nvCxnSpPr>
        <p:spPr>
          <a:xfrm>
            <a:off x="6754218" y="4686629"/>
            <a:ext cx="82098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16FB1200-66DB-5EA8-DAF5-4F45627A3940}"/>
              </a:ext>
            </a:extLst>
          </p:cNvPr>
          <p:cNvCxnSpPr>
            <a:cxnSpLocks/>
          </p:cNvCxnSpPr>
          <p:nvPr/>
        </p:nvCxnSpPr>
        <p:spPr>
          <a:xfrm>
            <a:off x="6518606" y="2728803"/>
            <a:ext cx="105660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Oval 24">
            <a:extLst>
              <a:ext uri="{FF2B5EF4-FFF2-40B4-BE49-F238E27FC236}">
                <a16:creationId xmlns:a16="http://schemas.microsoft.com/office/drawing/2014/main" id="{699CED0D-6A4A-60E2-9B48-61AAAC696967}"/>
              </a:ext>
            </a:extLst>
          </p:cNvPr>
          <p:cNvSpPr/>
          <p:nvPr/>
        </p:nvSpPr>
        <p:spPr>
          <a:xfrm>
            <a:off x="2166919" y="2030875"/>
            <a:ext cx="2058123" cy="205812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90CD91-2C0A-B629-3656-B5797CE4E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372538"/>
            <a:ext cx="11283754" cy="1325562"/>
          </a:xfrm>
        </p:spPr>
        <p:txBody>
          <a:bodyPr/>
          <a:lstStyle/>
          <a:p>
            <a:r>
              <a:rPr lang="th-TH" sz="6000" b="1" dirty="0">
                <a:solidFill>
                  <a:schemeClr val="accent3"/>
                </a:solidFill>
              </a:rPr>
              <a:t>สไตล์และคุณลักษณะ</a:t>
            </a:r>
            <a:endParaRPr lang="en-US" sz="6000" b="1" dirty="0">
              <a:solidFill>
                <a:schemeClr val="accent3"/>
              </a:solidFill>
            </a:endParaRPr>
          </a:p>
        </p:txBody>
      </p:sp>
      <p:sp>
        <p:nvSpPr>
          <p:cNvPr id="4" name="object 58">
            <a:extLst>
              <a:ext uri="{FF2B5EF4-FFF2-40B4-BE49-F238E27FC236}">
                <a16:creationId xmlns:a16="http://schemas.microsoft.com/office/drawing/2014/main" id="{06D9044B-19C1-C835-1A81-96A0008531CB}"/>
              </a:ext>
            </a:extLst>
          </p:cNvPr>
          <p:cNvSpPr txBox="1"/>
          <p:nvPr/>
        </p:nvSpPr>
        <p:spPr>
          <a:xfrm>
            <a:off x="7824977" y="4935615"/>
            <a:ext cx="2040239" cy="858761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/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ผลไม้ตระกูลส้มและมะนาว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แอ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ปเปิ้ล</a:t>
            </a:r>
            <a:endParaRPr lang="th-TH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น้ำผึ้ง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6A76F796-5E38-5679-4FBA-97AD2B0459AA}"/>
              </a:ext>
            </a:extLst>
          </p:cNvPr>
          <p:cNvSpPr txBox="1"/>
          <p:nvPr/>
        </p:nvSpPr>
        <p:spPr>
          <a:xfrm>
            <a:off x="2929180" y="5180905"/>
            <a:ext cx="1710501" cy="772134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รุ่นมีอายุ</a:t>
            </a:r>
            <a:endParaRPr lang="en-AU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เข้มข้นขึ้นด้วยกลิ่นรสเด่นชัดของโทสต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์แ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ละน้ำผึ้ง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8" name="object 58">
            <a:extLst>
              <a:ext uri="{FF2B5EF4-FFF2-40B4-BE49-F238E27FC236}">
                <a16:creationId xmlns:a16="http://schemas.microsoft.com/office/drawing/2014/main" id="{FD314BE5-0E31-1399-4ED1-E5979907C242}"/>
              </a:ext>
            </a:extLst>
          </p:cNvPr>
          <p:cNvSpPr txBox="1"/>
          <p:nvPr/>
        </p:nvSpPr>
        <p:spPr>
          <a:xfrm>
            <a:off x="7715990" y="993131"/>
            <a:ext cx="3193618" cy="1156086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/>
          <a:p>
            <a:pPr marL="285750" indent="-285750"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ไวน์แบบดราย </a:t>
            </a:r>
          </a:p>
          <a:p>
            <a:pPr marL="285750" indent="-285750"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มีเนื้อสัมผัสเบา</a:t>
            </a:r>
          </a:p>
          <a:p>
            <a:pPr marL="285750" indent="-285750"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ถึงปานกลาง</a:t>
            </a:r>
            <a:endParaRPr lang="en-US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9" name="object 58">
            <a:extLst>
              <a:ext uri="{FF2B5EF4-FFF2-40B4-BE49-F238E27FC236}">
                <a16:creationId xmlns:a16="http://schemas.microsoft.com/office/drawing/2014/main" id="{11FBA866-36A9-6EF8-54E2-DB7B3D8637CD}"/>
              </a:ext>
            </a:extLst>
          </p:cNvPr>
          <p:cNvSpPr txBox="1"/>
          <p:nvPr/>
        </p:nvSpPr>
        <p:spPr>
          <a:xfrm>
            <a:off x="618230" y="5162264"/>
            <a:ext cx="1946472" cy="772134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รุ่นเยาว์</a:t>
            </a:r>
            <a:endParaRPr lang="en-AU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มีชีวิตชีวา, สดชื่น และมีความเป็นผลไม้ตระกูลส้มและมะนาว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1" name="object 58">
            <a:extLst>
              <a:ext uri="{FF2B5EF4-FFF2-40B4-BE49-F238E27FC236}">
                <a16:creationId xmlns:a16="http://schemas.microsoft.com/office/drawing/2014/main" id="{99B50624-7A46-D0F3-17C2-85DD26105C20}"/>
              </a:ext>
            </a:extLst>
          </p:cNvPr>
          <p:cNvSpPr txBox="1"/>
          <p:nvPr/>
        </p:nvSpPr>
        <p:spPr>
          <a:xfrm>
            <a:off x="7979669" y="2570294"/>
            <a:ext cx="490519" cy="294311"/>
          </a:xfrm>
          <a:prstGeom prst="rect">
            <a:avLst/>
          </a:prstGeom>
          <a:noFill/>
        </p:spPr>
        <p:txBody>
          <a:bodyPr vert="horz" wrap="none" lIns="0" tIns="17145" rIns="0" bIns="0" rtlCol="0">
            <a:spAutoFit/>
          </a:bodyPr>
          <a:lstStyle/>
          <a:p>
            <a:pPr algn="ctr">
              <a:buClr>
                <a:srgbClr val="F40000"/>
              </a:buClr>
            </a:pPr>
            <a:r>
              <a:rPr lang="th-TH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เบ</a:t>
            </a: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ลน</a:t>
            </a:r>
            <a:r>
              <a:rPr lang="th-TH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ด์</a:t>
            </a:r>
            <a:endParaRPr lang="en-US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2" name="object 58">
            <a:extLst>
              <a:ext uri="{FF2B5EF4-FFF2-40B4-BE49-F238E27FC236}">
                <a16:creationId xmlns:a16="http://schemas.microsoft.com/office/drawing/2014/main" id="{523F692A-A7B9-B6F9-3C3E-820FA94CA13C}"/>
              </a:ext>
            </a:extLst>
          </p:cNvPr>
          <p:cNvSpPr txBox="1"/>
          <p:nvPr/>
        </p:nvSpPr>
        <p:spPr>
          <a:xfrm>
            <a:off x="2148868" y="2555700"/>
            <a:ext cx="2094227" cy="30200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th-TH" sz="2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สี่รูปแบบที่โดดเด่น:</a:t>
            </a:r>
            <a:endParaRPr lang="en-AU" sz="20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3" name="object 58">
            <a:extLst>
              <a:ext uri="{FF2B5EF4-FFF2-40B4-BE49-F238E27FC236}">
                <a16:creationId xmlns:a16="http://schemas.microsoft.com/office/drawing/2014/main" id="{763B398C-C438-0204-15EA-622F7C9BE7A2}"/>
              </a:ext>
            </a:extLst>
          </p:cNvPr>
          <p:cNvSpPr txBox="1"/>
          <p:nvPr/>
        </p:nvSpPr>
        <p:spPr>
          <a:xfrm>
            <a:off x="2247867" y="2918426"/>
            <a:ext cx="1896225" cy="522835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ไวน์หวานแบบผสม, ทั้งที่บ่มและไม่บ่มในถังไม้โอ๊ก</a:t>
            </a:r>
            <a:endParaRPr lang="en-US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C9EE317D-A0F9-7921-1DE3-801E7DA0EA8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48" r="3648"/>
          <a:stretch/>
        </p:blipFill>
        <p:spPr>
          <a:xfrm>
            <a:off x="5255030" y="368300"/>
            <a:ext cx="2114328" cy="6400800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5E165CAF-E36F-3D2E-A3DB-3F158CEA00E4}"/>
              </a:ext>
            </a:extLst>
          </p:cNvPr>
          <p:cNvSpPr txBox="1"/>
          <p:nvPr/>
        </p:nvSpPr>
        <p:spPr>
          <a:xfrm rot="16200000">
            <a:off x="3986076" y="4075670"/>
            <a:ext cx="4652237" cy="79701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th-TH" sz="6000" b="1" dirty="0" err="1">
                <a:solidFill>
                  <a:schemeClr val="bg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</a:t>
            </a:r>
            <a:r>
              <a:rPr lang="th-TH" sz="6000" b="1" dirty="0">
                <a:solidFill>
                  <a:schemeClr val="bg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ซม</a:t>
            </a:r>
            <a:r>
              <a:rPr lang="th-TH" sz="6000" b="1" dirty="0" err="1">
                <a:solidFill>
                  <a:schemeClr val="bg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ิล</a:t>
            </a:r>
            <a:r>
              <a:rPr lang="th-TH" sz="6000" b="1" dirty="0">
                <a:solidFill>
                  <a:schemeClr val="bg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ยง</a:t>
            </a:r>
            <a:endParaRPr lang="en-AU" sz="6000" b="1" cap="all" dirty="0">
              <a:solidFill>
                <a:schemeClr val="bg1"/>
              </a:solid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C27DDC8-E0B1-4AA2-7094-ED48EC2A6648}"/>
              </a:ext>
            </a:extLst>
          </p:cNvPr>
          <p:cNvSpPr txBox="1"/>
          <p:nvPr/>
        </p:nvSpPr>
        <p:spPr>
          <a:xfrm>
            <a:off x="7753658" y="2843282"/>
            <a:ext cx="3882687" cy="1302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กลิ่นรสที่นุ่มนวลกลมกล่อมลดความแหลมคมของโซ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วีญง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บล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อง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95000"/>
              </a:lnSpc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และหนักไปทางผลไม้และโดยทั่วไปผลิตเพื่อดื่มโดยไม่ต้องเก็บนาน</a:t>
            </a:r>
            <a:endParaRPr lang="en-US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4" name="object 58">
            <a:extLst>
              <a:ext uri="{FF2B5EF4-FFF2-40B4-BE49-F238E27FC236}">
                <a16:creationId xmlns:a16="http://schemas.microsoft.com/office/drawing/2014/main" id="{7917F7BB-8A96-804A-9706-5D6D1CCF39BF}"/>
              </a:ext>
            </a:extLst>
          </p:cNvPr>
          <p:cNvSpPr txBox="1"/>
          <p:nvPr/>
        </p:nvSpPr>
        <p:spPr>
          <a:xfrm>
            <a:off x="7824978" y="4610968"/>
            <a:ext cx="3246242" cy="294311"/>
          </a:xfrm>
          <a:prstGeom prst="rect">
            <a:avLst/>
          </a:prstGeom>
          <a:noFill/>
        </p:spPr>
        <p:txBody>
          <a:bodyPr vert="horz" wrap="square" lIns="0" tIns="17145" rIns="0" bIns="0" rtlCol="0">
            <a:spAutoFit/>
          </a:bodyPr>
          <a:lstStyle/>
          <a:p>
            <a:pPr>
              <a:buClr>
                <a:srgbClr val="F40000"/>
              </a:buClr>
            </a:pP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กลิ่นรสหลัก</a:t>
            </a:r>
            <a:endParaRPr lang="en-US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B1C527DF-1911-A924-26F9-5E9138796AC1}"/>
              </a:ext>
            </a:extLst>
          </p:cNvPr>
          <p:cNvCxnSpPr>
            <a:cxnSpLocks/>
          </p:cNvCxnSpPr>
          <p:nvPr/>
        </p:nvCxnSpPr>
        <p:spPr>
          <a:xfrm>
            <a:off x="1610017" y="4709068"/>
            <a:ext cx="0" cy="373425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B03C286D-1830-66BB-2B1E-08FF2F13B8E2}"/>
              </a:ext>
            </a:extLst>
          </p:cNvPr>
          <p:cNvCxnSpPr>
            <a:cxnSpLocks/>
          </p:cNvCxnSpPr>
          <p:nvPr/>
        </p:nvCxnSpPr>
        <p:spPr>
          <a:xfrm>
            <a:off x="3792236" y="4709068"/>
            <a:ext cx="0" cy="373425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8012413"/>
      </p:ext>
    </p:extLst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D720CF1-8EB6-0D7F-1746-0D1B1667AC8A}"/>
              </a:ext>
            </a:extLst>
          </p:cNvPr>
          <p:cNvCxnSpPr>
            <a:cxnSpLocks/>
          </p:cNvCxnSpPr>
          <p:nvPr/>
        </p:nvCxnSpPr>
        <p:spPr>
          <a:xfrm>
            <a:off x="6382890" y="3783448"/>
            <a:ext cx="129745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BA6327B-6A1A-83C8-67D3-1326AB12A8F3}"/>
              </a:ext>
            </a:extLst>
          </p:cNvPr>
          <p:cNvCxnSpPr>
            <a:cxnSpLocks/>
          </p:cNvCxnSpPr>
          <p:nvPr/>
        </p:nvCxnSpPr>
        <p:spPr>
          <a:xfrm>
            <a:off x="6287523" y="1949038"/>
            <a:ext cx="129745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882F6E7-D7EE-1901-3E06-BD1D6F92195F}"/>
              </a:ext>
            </a:extLst>
          </p:cNvPr>
          <p:cNvCxnSpPr>
            <a:cxnSpLocks/>
          </p:cNvCxnSpPr>
          <p:nvPr/>
        </p:nvCxnSpPr>
        <p:spPr>
          <a:xfrm>
            <a:off x="4643847" y="2369775"/>
            <a:ext cx="129745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C2B5B81-976E-9868-CB2F-27958D009D45}"/>
              </a:ext>
            </a:extLst>
          </p:cNvPr>
          <p:cNvCxnSpPr>
            <a:cxnSpLocks/>
          </p:cNvCxnSpPr>
          <p:nvPr/>
        </p:nvCxnSpPr>
        <p:spPr>
          <a:xfrm>
            <a:off x="3359150" y="4260283"/>
            <a:ext cx="228483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5390CD91-2C0A-B629-3656-B5797CE4E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377160"/>
            <a:ext cx="11283754" cy="1325562"/>
          </a:xfrm>
        </p:spPr>
        <p:txBody>
          <a:bodyPr/>
          <a:lstStyle/>
          <a:p>
            <a:r>
              <a:rPr lang="th-TH" sz="6000" b="1" dirty="0">
                <a:solidFill>
                  <a:schemeClr val="accent3"/>
                </a:solidFill>
              </a:rPr>
              <a:t>เขตพื้นที่สำคัญ</a:t>
            </a:r>
            <a:endParaRPr lang="en-US" sz="6000" b="1" dirty="0">
              <a:solidFill>
                <a:schemeClr val="accent3"/>
              </a:solidFill>
            </a:endParaRPr>
          </a:p>
        </p:txBody>
      </p:sp>
      <p:sp>
        <p:nvSpPr>
          <p:cNvPr id="4" name="object 58">
            <a:extLst>
              <a:ext uri="{FF2B5EF4-FFF2-40B4-BE49-F238E27FC236}">
                <a16:creationId xmlns:a16="http://schemas.microsoft.com/office/drawing/2014/main" id="{E0CB1AB2-AABE-4F28-3E58-8E9D89777F84}"/>
              </a:ext>
            </a:extLst>
          </p:cNvPr>
          <p:cNvSpPr txBox="1"/>
          <p:nvPr/>
        </p:nvSpPr>
        <p:spPr>
          <a:xfrm>
            <a:off x="7743194" y="2140159"/>
            <a:ext cx="2977700" cy="90640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8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เ</a:t>
            </a:r>
            <a:r>
              <a:rPr lang="th-TH" sz="18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ซม</a:t>
            </a:r>
            <a:r>
              <a:rPr lang="th-TH" sz="18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ิล</a:t>
            </a:r>
            <a:r>
              <a:rPr lang="th-TH" sz="18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ยง โซ</a:t>
            </a:r>
            <a:r>
              <a:rPr lang="th-TH" sz="18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วีญง</a:t>
            </a:r>
            <a:r>
              <a:rPr lang="th-TH" sz="18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8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บล</a:t>
            </a:r>
            <a:r>
              <a:rPr lang="th-TH" sz="18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อง </a:t>
            </a:r>
            <a:r>
              <a:rPr lang="th-TH" sz="18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เบ</a:t>
            </a:r>
            <a:r>
              <a:rPr lang="th-TH" sz="18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ลน</a:t>
            </a:r>
            <a:r>
              <a:rPr lang="th-TH" sz="18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ด์</a:t>
            </a:r>
            <a:r>
              <a:rPr lang="th-TH" sz="18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เป็นไวน์มีเอกลักษณ์ เป็นที่รู้จักดีในเรื่องความมีชีวิตชีวาและบุคลิกลักษณะที่สดใส</a:t>
            </a:r>
            <a:endParaRPr lang="en-US" sz="1800" dirty="0">
              <a:effectLst/>
              <a:latin typeface="Cordia New" panose="020B0304020202020204" pitchFamily="34" charset="-34"/>
              <a:ea typeface="Calibri" panose="020F0502020204030204" pitchFamily="34" charset="0"/>
              <a:cs typeface="Cordia New" panose="020B0304020202020204" pitchFamily="34" charset="-34"/>
            </a:endParaRPr>
          </a:p>
        </p:txBody>
      </p:sp>
      <p:sp>
        <p:nvSpPr>
          <p:cNvPr id="5" name="object 58">
            <a:extLst>
              <a:ext uri="{FF2B5EF4-FFF2-40B4-BE49-F238E27FC236}">
                <a16:creationId xmlns:a16="http://schemas.microsoft.com/office/drawing/2014/main" id="{A4365CF3-BDC5-C9D7-604D-AF1782EAD540}"/>
              </a:ext>
            </a:extLst>
          </p:cNvPr>
          <p:cNvSpPr txBox="1"/>
          <p:nvPr/>
        </p:nvSpPr>
        <p:spPr>
          <a:xfrm>
            <a:off x="7743194" y="1819520"/>
            <a:ext cx="2239244" cy="30200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th-TH" sz="2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มาร</a:t>
            </a:r>
            <a:r>
              <a:rPr lang="th-TH" sz="2000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2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กาเรต ริ</a:t>
            </a:r>
            <a:r>
              <a:rPr lang="th-TH" sz="2000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เวอร์</a:t>
            </a:r>
            <a:endParaRPr lang="en-US" sz="20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F7AFB5F8-5DB2-5913-DA43-DE0890612824}"/>
              </a:ext>
            </a:extLst>
          </p:cNvPr>
          <p:cNvSpPr txBox="1"/>
          <p:nvPr/>
        </p:nvSpPr>
        <p:spPr>
          <a:xfrm>
            <a:off x="7793147" y="3669398"/>
            <a:ext cx="1294427" cy="30200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th-TH" sz="2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ริ</a:t>
            </a:r>
            <a:r>
              <a:rPr lang="th-TH" sz="2000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เวอร์</a:t>
            </a:r>
            <a:r>
              <a:rPr lang="th-TH" sz="2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ริน</a:t>
            </a:r>
            <a:r>
              <a:rPr lang="th-TH" sz="2000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่า</a:t>
            </a:r>
            <a:endParaRPr lang="en-US" sz="20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7" name="object 58">
            <a:extLst>
              <a:ext uri="{FF2B5EF4-FFF2-40B4-BE49-F238E27FC236}">
                <a16:creationId xmlns:a16="http://schemas.microsoft.com/office/drawing/2014/main" id="{DE4940BF-403B-2123-B107-BBAB76AA688D}"/>
              </a:ext>
            </a:extLst>
          </p:cNvPr>
          <p:cNvSpPr txBox="1"/>
          <p:nvPr/>
        </p:nvSpPr>
        <p:spPr>
          <a:xfrm>
            <a:off x="7793147" y="3990037"/>
            <a:ext cx="2815015" cy="610039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8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ให้ความหวานอันทรงเกียรติ เข้ม และเป็นไวน์หวานโดยเชื้อราโบ</a:t>
            </a:r>
            <a:r>
              <a:rPr lang="th-TH" sz="18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ทรัยทิส</a:t>
            </a:r>
            <a:r>
              <a:rPr lang="th-TH" sz="18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ที่ซับซ้อน</a:t>
            </a:r>
            <a:endParaRPr lang="en-US" sz="1800" dirty="0">
              <a:effectLst/>
              <a:latin typeface="Cordia New" panose="020B0304020202020204" pitchFamily="34" charset="-34"/>
              <a:ea typeface="Calibri" panose="020F0502020204030204" pitchFamily="34" charset="0"/>
              <a:cs typeface="Cordia New" panose="020B0304020202020204" pitchFamily="34" charset="-34"/>
            </a:endParaRPr>
          </a:p>
        </p:txBody>
      </p:sp>
      <p:sp>
        <p:nvSpPr>
          <p:cNvPr id="8" name="object 58">
            <a:extLst>
              <a:ext uri="{FF2B5EF4-FFF2-40B4-BE49-F238E27FC236}">
                <a16:creationId xmlns:a16="http://schemas.microsoft.com/office/drawing/2014/main" id="{D2E1A69E-A3ED-2D7C-B9C3-35F4C5220F25}"/>
              </a:ext>
            </a:extLst>
          </p:cNvPr>
          <p:cNvSpPr txBox="1"/>
          <p:nvPr/>
        </p:nvSpPr>
        <p:spPr>
          <a:xfrm>
            <a:off x="2539148" y="2268279"/>
            <a:ext cx="2096301" cy="30200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th-TH" sz="2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บารอ</a:t>
            </a:r>
            <a:r>
              <a:rPr lang="th-TH" sz="2000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ส</a:t>
            </a:r>
            <a:r>
              <a:rPr lang="th-TH" sz="2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ซา </a:t>
            </a:r>
            <a:r>
              <a:rPr lang="th-TH" sz="2000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endParaRPr lang="en-US" sz="20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9" name="object 58">
            <a:extLst>
              <a:ext uri="{FF2B5EF4-FFF2-40B4-BE49-F238E27FC236}">
                <a16:creationId xmlns:a16="http://schemas.microsoft.com/office/drawing/2014/main" id="{6B8E67B0-6922-B496-27A9-2AF9643EE63F}"/>
              </a:ext>
            </a:extLst>
          </p:cNvPr>
          <p:cNvSpPr txBox="1"/>
          <p:nvPr/>
        </p:nvSpPr>
        <p:spPr>
          <a:xfrm>
            <a:off x="1960707" y="4129444"/>
            <a:ext cx="1956849" cy="30200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th-TH" sz="2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ฮัน</a:t>
            </a:r>
            <a:r>
              <a:rPr lang="th-TH" sz="2000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เต</a:t>
            </a:r>
            <a:r>
              <a:rPr lang="th-TH" sz="2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sz="2000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2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2000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endParaRPr lang="en-US" sz="20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0" name="object 58">
            <a:extLst>
              <a:ext uri="{FF2B5EF4-FFF2-40B4-BE49-F238E27FC236}">
                <a16:creationId xmlns:a16="http://schemas.microsoft.com/office/drawing/2014/main" id="{CFF95956-6B21-2E47-F981-A18964FF9FCF}"/>
              </a:ext>
            </a:extLst>
          </p:cNvPr>
          <p:cNvSpPr txBox="1"/>
          <p:nvPr/>
        </p:nvSpPr>
        <p:spPr>
          <a:xfrm>
            <a:off x="1960706" y="4474175"/>
            <a:ext cx="2892827" cy="90640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8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เ</a:t>
            </a:r>
            <a:r>
              <a:rPr lang="th-TH" sz="18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ซม</a:t>
            </a:r>
            <a:r>
              <a:rPr lang="th-TH" sz="18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ิล</a:t>
            </a:r>
            <a:r>
              <a:rPr lang="th-TH" sz="18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ยงของฮัน</a:t>
            </a:r>
            <a:r>
              <a:rPr lang="th-TH" sz="18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เต</a:t>
            </a:r>
            <a:r>
              <a:rPr lang="th-TH" sz="18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อร</a:t>
            </a:r>
            <a:r>
              <a:rPr lang="th-TH" sz="18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์แวลลีย์</a:t>
            </a:r>
            <a:r>
              <a:rPr lang="th-TH" sz="18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ไม่ได้บ่มในถังไม้โอ๊ก เป็นไวน์ที่เป็นหนึ่งเดียวในโลก สามารถเก็บไว้ได้โดยสง่างามเป็นอย่างดีนานเกิน </a:t>
            </a:r>
            <a:r>
              <a:rPr lang="en-US" sz="18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20</a:t>
            </a:r>
            <a:r>
              <a:rPr lang="th-TH" sz="18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 ปี</a:t>
            </a:r>
            <a:endParaRPr lang="en-US" sz="1800" dirty="0">
              <a:effectLst/>
              <a:latin typeface="Cordia New" panose="020B0304020202020204" pitchFamily="34" charset="-34"/>
              <a:ea typeface="Calibri" panose="020F0502020204030204" pitchFamily="34" charset="0"/>
              <a:cs typeface="Cordia New" panose="020B0304020202020204" pitchFamily="34" charset="-34"/>
            </a:endParaRPr>
          </a:p>
        </p:txBody>
      </p:sp>
      <p:sp>
        <p:nvSpPr>
          <p:cNvPr id="11" name="object 58">
            <a:extLst>
              <a:ext uri="{FF2B5EF4-FFF2-40B4-BE49-F238E27FC236}">
                <a16:creationId xmlns:a16="http://schemas.microsoft.com/office/drawing/2014/main" id="{5EC4DF4C-D1DB-93C1-BB4E-6BB13631BFAE}"/>
              </a:ext>
            </a:extLst>
          </p:cNvPr>
          <p:cNvSpPr txBox="1"/>
          <p:nvPr/>
        </p:nvSpPr>
        <p:spPr>
          <a:xfrm>
            <a:off x="2539147" y="2608346"/>
            <a:ext cx="2827339" cy="833113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โดยทั่วไป สไตล์เข้มข้นขึ้น ผลไม้สุกขึ้น มักจะหมักในถังหมัก สไตล์ก็กลายเป็นมีชีวิตชีวาและละเมียดละไม</a:t>
            </a:r>
            <a:endParaRPr lang="en-US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12" name="Picture Placeholder 8">
            <a:extLst>
              <a:ext uri="{FF2B5EF4-FFF2-40B4-BE49-F238E27FC236}">
                <a16:creationId xmlns:a16="http://schemas.microsoft.com/office/drawing/2014/main" id="{B32C68B2-CB95-FC4B-3795-C588CA6ED49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48" r="3648"/>
          <a:stretch/>
        </p:blipFill>
        <p:spPr>
          <a:xfrm>
            <a:off x="5255030" y="368300"/>
            <a:ext cx="2114328" cy="6400800"/>
          </a:xfrm>
          <a:prstGeom prst="rect">
            <a:avLst/>
          </a:prstGeom>
        </p:spPr>
      </p:pic>
      <p:sp>
        <p:nvSpPr>
          <p:cNvPr id="18" name="object 10">
            <a:extLst>
              <a:ext uri="{FF2B5EF4-FFF2-40B4-BE49-F238E27FC236}">
                <a16:creationId xmlns:a16="http://schemas.microsoft.com/office/drawing/2014/main" id="{46F97A3E-3D39-A1DE-EE6F-79D213463527}"/>
              </a:ext>
            </a:extLst>
          </p:cNvPr>
          <p:cNvSpPr txBox="1"/>
          <p:nvPr/>
        </p:nvSpPr>
        <p:spPr>
          <a:xfrm rot="16200000">
            <a:off x="3986076" y="4036429"/>
            <a:ext cx="4652237" cy="87549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th-TH" sz="6600" b="1" dirty="0" err="1">
                <a:solidFill>
                  <a:schemeClr val="bg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</a:t>
            </a:r>
            <a:r>
              <a:rPr lang="th-TH" sz="6600" b="1" dirty="0">
                <a:solidFill>
                  <a:schemeClr val="bg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ซม</a:t>
            </a:r>
            <a:r>
              <a:rPr lang="th-TH" sz="6600" b="1" dirty="0" err="1">
                <a:solidFill>
                  <a:schemeClr val="bg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ิล</a:t>
            </a:r>
            <a:r>
              <a:rPr lang="th-TH" sz="6600" b="1" dirty="0">
                <a:solidFill>
                  <a:schemeClr val="bg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ยง</a:t>
            </a:r>
            <a:endParaRPr lang="en-AU" sz="6600" b="1" cap="all" dirty="0">
              <a:solidFill>
                <a:schemeClr val="bg1"/>
              </a:solid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488632776"/>
      </p:ext>
    </p:extLst>
  </p:cSld>
  <p:clrMapOvr>
    <a:masterClrMapping/>
  </p:clrMapOvr>
  <p:transition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6C6D7CD-855F-45D5-B346-71223F407688}"/>
              </a:ext>
            </a:extLst>
          </p:cNvPr>
          <p:cNvSpPr txBox="1"/>
          <p:nvPr/>
        </p:nvSpPr>
        <p:spPr>
          <a:xfrm>
            <a:off x="536484" y="2769964"/>
            <a:ext cx="4522152" cy="3523025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800"/>
              </a:spcBef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เป็นพันธุ์องุ่นขาวที่ปลูกกันมากที่สุด และมีส่วนในการผลิตไวน์ขาวมากกว่าครึ่ง</a:t>
            </a:r>
          </a:p>
          <a:p>
            <a:pPr>
              <a:spcBef>
                <a:spcPts val="800"/>
              </a:spcBef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ออสเตรเลียมีต้นองุ่นที่อายุมากสุดในโลกอยู่จำนวนหนึ่ง</a:t>
            </a:r>
          </a:p>
          <a:p>
            <a:pPr>
              <a:spcBef>
                <a:spcPts val="800"/>
              </a:spcBef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องุ่นพันธุ์นี้ใช้ประโยชน์ได้หลากหลาย ถูกนำไปทำไวน์ได้ทุกแบบที่อยากแสดงออก</a:t>
            </a:r>
          </a:p>
          <a:p>
            <a:pPr>
              <a:spcBef>
                <a:spcPts val="800"/>
              </a:spcBef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วิวัฒนาการจากไวน์รสชาติเข้มข้นที่หมักบ่มในถังไม้โอ๊กขนาดใหญ่ ในช่วงปี ค.ศ. 1980 และ 1990 กลายเป็นไวน์ที่เรียบหรูขึ้น</a:t>
            </a:r>
            <a:endParaRPr lang="en-US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3" name="Picture 2" descr="A wooden post in a vineyard&#10;&#10;Description automatically generated">
            <a:extLst>
              <a:ext uri="{FF2B5EF4-FFF2-40B4-BE49-F238E27FC236}">
                <a16:creationId xmlns:a16="http://schemas.microsoft.com/office/drawing/2014/main" id="{2A8512DF-6CDE-1E50-51EC-1EC17A3E26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444" t="1634" r="15172" b="1681"/>
          <a:stretch/>
        </p:blipFill>
        <p:spPr>
          <a:xfrm>
            <a:off x="6047974" y="385959"/>
            <a:ext cx="6171262" cy="6083199"/>
          </a:xfrm>
          <a:prstGeom prst="rect">
            <a:avLst/>
          </a:prstGeom>
        </p:spPr>
      </p:pic>
      <p:sp>
        <p:nvSpPr>
          <p:cNvPr id="2" name="object 4">
            <a:extLst>
              <a:ext uri="{FF2B5EF4-FFF2-40B4-BE49-F238E27FC236}">
                <a16:creationId xmlns:a16="http://schemas.microsoft.com/office/drawing/2014/main" id="{57CE5D63-59C4-C391-8D71-CEE501EF727A}"/>
              </a:ext>
            </a:extLst>
          </p:cNvPr>
          <p:cNvSpPr txBox="1"/>
          <p:nvPr/>
        </p:nvSpPr>
        <p:spPr>
          <a:xfrm>
            <a:off x="639027" y="1420504"/>
            <a:ext cx="6090894" cy="603321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>
              <a:lnSpc>
                <a:spcPct val="80000"/>
              </a:lnSpc>
              <a:tabLst>
                <a:tab pos="1274445" algn="l"/>
              </a:tabLst>
            </a:pPr>
            <a:r>
              <a:rPr lang="th-TH" sz="4000" b="1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ไวน์ขาวคลาสสิคแห่งออสเตรเลีย</a:t>
            </a:r>
            <a:endParaRPr lang="en-AU" sz="4000" b="1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4A566E1-71D4-BC96-22F8-C70FADC82A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6484" y="674366"/>
            <a:ext cx="5402508" cy="603321"/>
          </a:xfrm>
        </p:spPr>
        <p:txBody>
          <a:bodyPr>
            <a:noAutofit/>
          </a:bodyPr>
          <a:lstStyle/>
          <a:p>
            <a:r>
              <a:rPr lang="th-TH" sz="6000" b="1" cap="all" dirty="0" err="1">
                <a:solidFill>
                  <a:schemeClr val="accent3"/>
                </a:solidFill>
                <a:uFill>
                  <a:solidFill>
                    <a:srgbClr val="F40000"/>
                  </a:solidFill>
                </a:uFill>
              </a:rPr>
              <a:t>ชาร์</a:t>
            </a:r>
            <a:r>
              <a:rPr lang="th-TH" sz="6000" b="1" cap="all" dirty="0">
                <a:solidFill>
                  <a:schemeClr val="accent3"/>
                </a:solidFill>
                <a:uFill>
                  <a:solidFill>
                    <a:srgbClr val="F40000"/>
                  </a:solidFill>
                </a:uFill>
              </a:rPr>
              <a:t>ดอนเนย</a:t>
            </a:r>
            <a:r>
              <a:rPr lang="th-TH" sz="6000" b="1" cap="all" dirty="0" err="1">
                <a:solidFill>
                  <a:schemeClr val="accent3"/>
                </a:solidFill>
                <a:uFill>
                  <a:solidFill>
                    <a:srgbClr val="F40000"/>
                  </a:solidFill>
                </a:uFill>
              </a:rPr>
              <a:t>์</a:t>
            </a:r>
            <a:endParaRPr lang="en-US" sz="6000" b="1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4218978"/>
      </p:ext>
    </p:extLst>
  </p:cSld>
  <p:clrMapOvr>
    <a:masterClrMapping/>
  </p:clrMapOvr>
  <p:transition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72C1ACCF-5829-5054-128E-4A5E9B2B93CF}"/>
              </a:ext>
            </a:extLst>
          </p:cNvPr>
          <p:cNvCxnSpPr>
            <a:cxnSpLocks/>
          </p:cNvCxnSpPr>
          <p:nvPr/>
        </p:nvCxnSpPr>
        <p:spPr>
          <a:xfrm>
            <a:off x="6753138" y="4709067"/>
            <a:ext cx="129745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8DACE97A-D146-4F7F-4FD2-1D852568DE37}"/>
              </a:ext>
            </a:extLst>
          </p:cNvPr>
          <p:cNvCxnSpPr>
            <a:cxnSpLocks/>
          </p:cNvCxnSpPr>
          <p:nvPr/>
        </p:nvCxnSpPr>
        <p:spPr>
          <a:xfrm>
            <a:off x="6526635" y="2444039"/>
            <a:ext cx="129745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l 21">
            <a:extLst>
              <a:ext uri="{FF2B5EF4-FFF2-40B4-BE49-F238E27FC236}">
                <a16:creationId xmlns:a16="http://schemas.microsoft.com/office/drawing/2014/main" id="{4FBCA3B5-AD16-DD5F-43B1-43F6ECE35ECA}"/>
              </a:ext>
            </a:extLst>
          </p:cNvPr>
          <p:cNvSpPr/>
          <p:nvPr/>
        </p:nvSpPr>
        <p:spPr>
          <a:xfrm>
            <a:off x="7431656" y="1092937"/>
            <a:ext cx="2583929" cy="2583929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68E00B7-ACCC-60DF-84A0-B847EF04856E}"/>
              </a:ext>
            </a:extLst>
          </p:cNvPr>
          <p:cNvCxnSpPr/>
          <p:nvPr/>
        </p:nvCxnSpPr>
        <p:spPr>
          <a:xfrm>
            <a:off x="1350123" y="4256061"/>
            <a:ext cx="431800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5390CD91-2C0A-B629-3656-B5797CE4E3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6000" b="1" dirty="0">
                <a:solidFill>
                  <a:schemeClr val="accent2"/>
                </a:solidFill>
              </a:rPr>
              <a:t>สไตล์และคุณลักษณะ</a:t>
            </a:r>
            <a:endParaRPr lang="en-US" sz="6000" b="1" dirty="0">
              <a:solidFill>
                <a:schemeClr val="accent2"/>
              </a:solidFill>
            </a:endParaRPr>
          </a:p>
        </p:txBody>
      </p:sp>
      <p:sp>
        <p:nvSpPr>
          <p:cNvPr id="4" name="object 58">
            <a:extLst>
              <a:ext uri="{FF2B5EF4-FFF2-40B4-BE49-F238E27FC236}">
                <a16:creationId xmlns:a16="http://schemas.microsoft.com/office/drawing/2014/main" id="{E47CF276-A693-C23A-D876-CCF68B22DD0E}"/>
              </a:ext>
            </a:extLst>
          </p:cNvPr>
          <p:cNvSpPr txBox="1"/>
          <p:nvPr/>
        </p:nvSpPr>
        <p:spPr>
          <a:xfrm>
            <a:off x="8272899" y="4917543"/>
            <a:ext cx="2114327" cy="858761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/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ผลไม้ตระกูลส้มและมะนาว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ผลไม้เม็ดเดี่ยว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ถั่วต่าง ๆ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object 58">
            <a:extLst>
              <a:ext uri="{FF2B5EF4-FFF2-40B4-BE49-F238E27FC236}">
                <a16:creationId xmlns:a16="http://schemas.microsoft.com/office/drawing/2014/main" id="{96CEE577-D395-5B17-E049-D89D15EA603B}"/>
              </a:ext>
            </a:extLst>
          </p:cNvPr>
          <p:cNvSpPr txBox="1"/>
          <p:nvPr/>
        </p:nvSpPr>
        <p:spPr>
          <a:xfrm>
            <a:off x="843018" y="3046413"/>
            <a:ext cx="1051737" cy="283924"/>
          </a:xfrm>
          <a:prstGeom prst="rect">
            <a:avLst/>
          </a:prstGeom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lnSpc>
                <a:spcPct val="95000"/>
              </a:lnSpc>
              <a:buClr>
                <a:srgbClr val="F40000"/>
              </a:buClr>
            </a:pP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ไม่ใช้ถังไม้โอ๊ก</a:t>
            </a:r>
            <a:endParaRPr lang="en-US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B597CD6D-1B5B-B13B-AA12-F189856667E9}"/>
              </a:ext>
            </a:extLst>
          </p:cNvPr>
          <p:cNvSpPr txBox="1"/>
          <p:nvPr/>
        </p:nvSpPr>
        <p:spPr>
          <a:xfrm>
            <a:off x="8272900" y="4560571"/>
            <a:ext cx="3246242" cy="294311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7145" rIns="0" bIns="0" rtlCol="0">
            <a:spAutoFit/>
          </a:bodyPr>
          <a:lstStyle/>
          <a:p>
            <a:pPr>
              <a:buClr>
                <a:srgbClr val="F40000"/>
              </a:buClr>
            </a:pP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กลิ่นรสหลัก</a:t>
            </a:r>
            <a:endParaRPr lang="en-US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9" name="object 58">
            <a:extLst>
              <a:ext uri="{FF2B5EF4-FFF2-40B4-BE49-F238E27FC236}">
                <a16:creationId xmlns:a16="http://schemas.microsoft.com/office/drawing/2014/main" id="{D3A52997-085B-2723-D7C3-81BE6A507C42}"/>
              </a:ext>
            </a:extLst>
          </p:cNvPr>
          <p:cNvSpPr txBox="1"/>
          <p:nvPr/>
        </p:nvSpPr>
        <p:spPr>
          <a:xfrm>
            <a:off x="1518995" y="4935574"/>
            <a:ext cx="2782605" cy="1021433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บอบบาง ไม่ซับซ้อน เนื้อสัมผัสเบา แสดงออกถึงภูมิอากาศเย็น ไปจนเนื้อสัมผัสเต็ม ไวน์หลายเวอร์ชั่นบอกว่ามาจากภูมิอากาศอุ่น มีความสุกและเข้มข้น</a:t>
            </a:r>
            <a:endParaRPr lang="en-US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0" name="object 58">
            <a:extLst>
              <a:ext uri="{FF2B5EF4-FFF2-40B4-BE49-F238E27FC236}">
                <a16:creationId xmlns:a16="http://schemas.microsoft.com/office/drawing/2014/main" id="{323AD611-28C5-2D78-76DA-103B5D4A507B}"/>
              </a:ext>
            </a:extLst>
          </p:cNvPr>
          <p:cNvSpPr txBox="1"/>
          <p:nvPr/>
        </p:nvSpPr>
        <p:spPr>
          <a:xfrm>
            <a:off x="7671217" y="1969337"/>
            <a:ext cx="2104805" cy="898323"/>
          </a:xfrm>
          <a:prstGeom prst="rect">
            <a:avLst/>
          </a:prstGeom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lnSpc>
                <a:spcPct val="95000"/>
              </a:lnSpc>
              <a:buClr>
                <a:srgbClr val="F40000"/>
              </a:buClr>
            </a:pPr>
            <a:r>
              <a:rPr lang="th-TH" sz="2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ผู้ผลิตไวน์ออสเตรเลียได้น้อมรับทุกกลิ่นรสและคุณลักษณะขององุ่นพันธุ์นี้</a:t>
            </a:r>
            <a:endParaRPr lang="en-US" sz="20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1" name="object 58">
            <a:extLst>
              <a:ext uri="{FF2B5EF4-FFF2-40B4-BE49-F238E27FC236}">
                <a16:creationId xmlns:a16="http://schemas.microsoft.com/office/drawing/2014/main" id="{6C6E9646-9568-31C2-285B-0C12166B7C20}"/>
              </a:ext>
            </a:extLst>
          </p:cNvPr>
          <p:cNvSpPr txBox="1"/>
          <p:nvPr/>
        </p:nvSpPr>
        <p:spPr>
          <a:xfrm>
            <a:off x="2493273" y="3046413"/>
            <a:ext cx="834506" cy="283924"/>
          </a:xfrm>
          <a:prstGeom prst="rect">
            <a:avLst/>
          </a:prstGeom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lnSpc>
                <a:spcPct val="95000"/>
              </a:lnSpc>
              <a:buClr>
                <a:srgbClr val="F40000"/>
              </a:buClr>
            </a:pP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ใช้ถังไม้โอ๊ก</a:t>
            </a:r>
            <a:endParaRPr lang="en-US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2" name="object 58">
            <a:extLst>
              <a:ext uri="{FF2B5EF4-FFF2-40B4-BE49-F238E27FC236}">
                <a16:creationId xmlns:a16="http://schemas.microsoft.com/office/drawing/2014/main" id="{8EE0C8D4-E921-DCB1-5F4A-FC4A24478253}"/>
              </a:ext>
            </a:extLst>
          </p:cNvPr>
          <p:cNvSpPr txBox="1"/>
          <p:nvPr/>
        </p:nvSpPr>
        <p:spPr>
          <a:xfrm>
            <a:off x="3765985" y="3046413"/>
            <a:ext cx="1467531" cy="283924"/>
          </a:xfrm>
          <a:prstGeom prst="rect">
            <a:avLst/>
          </a:prstGeom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lnSpc>
                <a:spcPct val="95000"/>
              </a:lnSpc>
              <a:buClr>
                <a:srgbClr val="F40000"/>
              </a:buClr>
            </a:pP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มีฟอง</a:t>
            </a:r>
            <a:endParaRPr lang="en-US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13" name="Picture Placeholder 8">
            <a:extLst>
              <a:ext uri="{FF2B5EF4-FFF2-40B4-BE49-F238E27FC236}">
                <a16:creationId xmlns:a16="http://schemas.microsoft.com/office/drawing/2014/main" id="{9D87E67F-354C-783F-1609-A3FC9C88D05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48" r="3648"/>
          <a:stretch/>
        </p:blipFill>
        <p:spPr>
          <a:xfrm>
            <a:off x="5275422" y="331418"/>
            <a:ext cx="2114328" cy="6400800"/>
          </a:xfrm>
          <a:prstGeom prst="rect">
            <a:avLst/>
          </a:prstGeom>
        </p:spPr>
      </p:pic>
      <p:sp>
        <p:nvSpPr>
          <p:cNvPr id="14" name="object 10">
            <a:extLst>
              <a:ext uri="{FF2B5EF4-FFF2-40B4-BE49-F238E27FC236}">
                <a16:creationId xmlns:a16="http://schemas.microsoft.com/office/drawing/2014/main" id="{46E2ACFC-C50F-4BDD-78AA-0CEBBFEE8AA7}"/>
              </a:ext>
            </a:extLst>
          </p:cNvPr>
          <p:cNvSpPr txBox="1"/>
          <p:nvPr/>
        </p:nvSpPr>
        <p:spPr>
          <a:xfrm rot="16200000">
            <a:off x="3985515" y="3880548"/>
            <a:ext cx="4652237" cy="87549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th-TH" sz="6600" b="1" dirty="0" err="1">
                <a:solidFill>
                  <a:schemeClr val="bg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ชาร์</a:t>
            </a:r>
            <a:r>
              <a:rPr lang="th-TH" sz="6600" b="1" dirty="0">
                <a:solidFill>
                  <a:schemeClr val="bg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ดอนเนย</a:t>
            </a:r>
            <a:r>
              <a:rPr lang="th-TH" sz="6600" b="1" dirty="0" err="1">
                <a:solidFill>
                  <a:schemeClr val="bg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์</a:t>
            </a:r>
            <a:endParaRPr lang="en-AU" sz="6600" b="1" cap="all" dirty="0">
              <a:solidFill>
                <a:schemeClr val="bg1"/>
              </a:solid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16" name="object 58">
            <a:extLst>
              <a:ext uri="{FF2B5EF4-FFF2-40B4-BE49-F238E27FC236}">
                <a16:creationId xmlns:a16="http://schemas.microsoft.com/office/drawing/2014/main" id="{636C81A9-BDC9-2A39-FD94-8ADA9154633E}"/>
              </a:ext>
            </a:extLst>
          </p:cNvPr>
          <p:cNvSpPr txBox="1"/>
          <p:nvPr/>
        </p:nvSpPr>
        <p:spPr>
          <a:xfrm>
            <a:off x="1609667" y="4605948"/>
            <a:ext cx="2782605" cy="27353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สไตล์มีตั้งแต่</a:t>
            </a:r>
            <a:endParaRPr lang="en-US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63FDD01-EB46-B5DB-5F16-F4F12AEF6111}"/>
              </a:ext>
            </a:extLst>
          </p:cNvPr>
          <p:cNvCxnSpPr>
            <a:cxnSpLocks/>
          </p:cNvCxnSpPr>
          <p:nvPr/>
        </p:nvCxnSpPr>
        <p:spPr>
          <a:xfrm flipV="1">
            <a:off x="1350123" y="3429000"/>
            <a:ext cx="0" cy="82706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884B1E8-C215-9898-0E04-919D2FCB53A7}"/>
              </a:ext>
            </a:extLst>
          </p:cNvPr>
          <p:cNvCxnSpPr>
            <a:cxnSpLocks/>
          </p:cNvCxnSpPr>
          <p:nvPr/>
        </p:nvCxnSpPr>
        <p:spPr>
          <a:xfrm flipV="1">
            <a:off x="2912193" y="3429000"/>
            <a:ext cx="0" cy="82706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0916B90-FADF-40C1-D6F0-8880181AB285}"/>
              </a:ext>
            </a:extLst>
          </p:cNvPr>
          <p:cNvCxnSpPr>
            <a:cxnSpLocks/>
          </p:cNvCxnSpPr>
          <p:nvPr/>
        </p:nvCxnSpPr>
        <p:spPr>
          <a:xfrm flipV="1">
            <a:off x="4479216" y="3429000"/>
            <a:ext cx="0" cy="82706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3533408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Close-up of a vine with grapes&#10;&#10;Description automatically generated">
            <a:extLst>
              <a:ext uri="{FF2B5EF4-FFF2-40B4-BE49-F238E27FC236}">
                <a16:creationId xmlns:a16="http://schemas.microsoft.com/office/drawing/2014/main" id="{25A387EE-DAD8-8C3E-C9B9-C4EA17D0DC9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56490"/>
          <a:stretch>
            <a:fillRect/>
          </a:stretch>
        </p:blipFill>
        <p:spPr>
          <a:xfrm>
            <a:off x="400016" y="-605536"/>
            <a:ext cx="3862018" cy="252052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44C9E7-7CCA-4FC6-CEE2-271D2CEAB32B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317214" y="4707493"/>
            <a:ext cx="3413630" cy="1460500"/>
          </a:xfrm>
        </p:spPr>
        <p:txBody>
          <a:bodyPr/>
          <a:lstStyle/>
          <a:p>
            <a:pPr>
              <a:buClr>
                <a:schemeClr val="accent4"/>
              </a:buClr>
            </a:pPr>
            <a:r>
              <a:rPr lang="th-TH" sz="1800" dirty="0"/>
              <a:t>ผู้บุกเบิกเรื่องไวน์ของประเทศออสเตรเลียได้ลงมือปลูกองุ่น, ขยายไร่องุ่น และเริ่มส่งออก</a:t>
            </a:r>
            <a:endParaRPr lang="en-US" sz="1800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D2A1874-A86A-87DD-A8A5-E6B3A0FAAA30}"/>
              </a:ext>
            </a:extLst>
          </p:cNvPr>
          <p:cNvCxnSpPr/>
          <p:nvPr/>
        </p:nvCxnSpPr>
        <p:spPr>
          <a:xfrm>
            <a:off x="1635760" y="3378920"/>
            <a:ext cx="1055624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B3CE732A-16CE-07F2-B080-2E7C78189B18}"/>
              </a:ext>
            </a:extLst>
          </p:cNvPr>
          <p:cNvSpPr/>
          <p:nvPr/>
        </p:nvSpPr>
        <p:spPr>
          <a:xfrm>
            <a:off x="2695153" y="319185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520626D-7989-8389-1335-4E7EBA5AE5C7}"/>
              </a:ext>
            </a:extLst>
          </p:cNvPr>
          <p:cNvSpPr/>
          <p:nvPr/>
        </p:nvSpPr>
        <p:spPr>
          <a:xfrm>
            <a:off x="5807609" y="319185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F4C77C5-6CE7-8A10-9827-1E20FEA124C5}"/>
              </a:ext>
            </a:extLst>
          </p:cNvPr>
          <p:cNvSpPr txBox="1"/>
          <p:nvPr/>
        </p:nvSpPr>
        <p:spPr>
          <a:xfrm>
            <a:off x="2159868" y="3738417"/>
            <a:ext cx="4105121" cy="1325562"/>
          </a:xfrm>
          <a:prstGeom prst="rect">
            <a:avLst/>
          </a:prstGeom>
        </p:spPr>
        <p:txBody>
          <a:bodyPr/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32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ยุคบุกเบิก</a:t>
            </a:r>
            <a:r>
              <a:rPr lang="en-US" sz="32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32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:</a:t>
            </a:r>
            <a:br>
              <a:rPr lang="en-US" sz="32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32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ปลายช่วงปี </a:t>
            </a:r>
            <a:r>
              <a:rPr lang="th-TH" sz="3200" b="1" dirty="0">
                <a:solidFill>
                  <a:schemeClr val="accent1"/>
                </a:solidFill>
                <a:latin typeface="Neue Haas Grotesk Text Pro" panose="020B0504020202020204" pitchFamily="34" charset="77"/>
                <a:cs typeface="Cordia New" panose="020B0304020202020204" pitchFamily="34" charset="-34"/>
              </a:rPr>
              <a:t>1700, 1800</a:t>
            </a:r>
            <a:endParaRPr lang="en-US" sz="3200" b="1" dirty="0">
              <a:solidFill>
                <a:schemeClr val="accent1"/>
              </a:solidFill>
              <a:latin typeface="Neue Haas Grotesk Text Pro" panose="020B0504020202020204" pitchFamily="34" charset="77"/>
              <a:cs typeface="Cordia New" panose="020B0304020202020204" pitchFamily="34" charset="-34"/>
            </a:endParaRP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0F7207DB-BC8F-A482-510E-1A0BE10ABC7D}"/>
              </a:ext>
            </a:extLst>
          </p:cNvPr>
          <p:cNvSpPr txBox="1"/>
          <p:nvPr/>
        </p:nvSpPr>
        <p:spPr>
          <a:xfrm>
            <a:off x="6161110" y="4704482"/>
            <a:ext cx="2587948" cy="14605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มีการกำหนดเขตผลิตไวน์ที่สำคัญ ได้แก่ ฮัน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เต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,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แทส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มา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เนีย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, ยา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รา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, แมคลาเรน เวล, บารอ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ส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ซา และ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รัท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เทอร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เกลน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1F6BAFED-1FB9-765B-BA17-CDB72124FD81}"/>
              </a:ext>
            </a:extLst>
          </p:cNvPr>
          <p:cNvSpPr txBox="1"/>
          <p:nvPr/>
        </p:nvSpPr>
        <p:spPr>
          <a:xfrm>
            <a:off x="9411672" y="4704482"/>
            <a:ext cx="2155918" cy="14605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นายเจมส์ บัสบี้ ได้นำกิ่งองุ่นที่ใช้ปักชำกลับมาจากทวีปยุโรป ซึ่งปัจจุบันเป็นต้นกำเนิดของไวน์อายุมากอันล้ำค่า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0315C67A-48F0-A4AC-8CEB-F9270A8C7A4E}"/>
              </a:ext>
            </a:extLst>
          </p:cNvPr>
          <p:cNvSpPr txBox="1"/>
          <p:nvPr/>
        </p:nvSpPr>
        <p:spPr>
          <a:xfrm>
            <a:off x="5089221" y="1121183"/>
            <a:ext cx="1765564" cy="156775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ไวน์ผสมเหล้าเป็นผู้นำทั้งในด้านการผลิตและการค้า เพราะถูกขับเคลื่อนโดยความต้องการทั้งจากภายในประเทศและเพื่อการส่งออก 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1F17BFC-36A0-8065-06A4-8E74BF9F4FF6}"/>
              </a:ext>
            </a:extLst>
          </p:cNvPr>
          <p:cNvSpPr txBox="1"/>
          <p:nvPr/>
        </p:nvSpPr>
        <p:spPr>
          <a:xfrm>
            <a:off x="4994625" y="368300"/>
            <a:ext cx="6572965" cy="1325562"/>
          </a:xfrm>
          <a:prstGeom prst="rect">
            <a:avLst/>
          </a:prstGeom>
        </p:spPr>
        <p:txBody>
          <a:bodyPr/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32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ยุคของไวน์ผสมเหล้า</a:t>
            </a:r>
            <a:r>
              <a:rPr lang="en-US" sz="32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32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:</a:t>
            </a:r>
            <a:r>
              <a:rPr lang="en-AU" sz="32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32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1900 ถึง ช่วงปี 1940</a:t>
            </a:r>
            <a:endParaRPr lang="en-US" sz="32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B3CB3BD-98E2-06F0-1AB7-1C70644D58AB}"/>
              </a:ext>
            </a:extLst>
          </p:cNvPr>
          <p:cNvSpPr txBox="1"/>
          <p:nvPr/>
        </p:nvSpPr>
        <p:spPr>
          <a:xfrm>
            <a:off x="7047186" y="1121184"/>
            <a:ext cx="1765563" cy="202790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ไวน์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รัท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เทอร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เกลน, มัสกัต, และ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มัส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กาเดลล์ เป็นดาวเด่นและดังของยุคนี้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02D3A200-D112-95FA-1ACA-90952D4C7D9F}"/>
              </a:ext>
            </a:extLst>
          </p:cNvPr>
          <p:cNvSpPr txBox="1"/>
          <p:nvPr/>
        </p:nvSpPr>
        <p:spPr>
          <a:xfrm>
            <a:off x="8911525" y="1108157"/>
            <a:ext cx="2696818" cy="202790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มีความกระหายไวน์ผสมเหล้า นั่นก็หมายความว่า องุ่นชีรา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, มาทา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โร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(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มูร์เว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ดร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), และเกรอนา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ช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ที่อายุมากได้รับการบำรุงรักษา, ถูกค้นพบใหม่ และเป็นสิ่งล้ำค่าในอีกหลายสิบปีต่อมา</a:t>
            </a:r>
          </a:p>
          <a:p>
            <a:pPr marL="0" indent="0">
              <a:spcBef>
                <a:spcPts val="800"/>
              </a:spcBef>
              <a:buNone/>
            </a:pPr>
            <a:endParaRPr lang="th-TH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254EC50-8434-8076-8FED-6A8EA4C268B0}"/>
              </a:ext>
            </a:extLst>
          </p:cNvPr>
          <p:cNvSpPr txBox="1"/>
          <p:nvPr/>
        </p:nvSpPr>
        <p:spPr>
          <a:xfrm>
            <a:off x="357572" y="2098196"/>
            <a:ext cx="5140923" cy="1325562"/>
          </a:xfrm>
          <a:prstGeom prst="rect">
            <a:avLst/>
          </a:prstGeom>
        </p:spPr>
        <p:txBody>
          <a:bodyPr/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44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ประวัติความเป็นมา </a:t>
            </a:r>
            <a:br>
              <a:rPr lang="en-AU" sz="4400" b="1" dirty="0"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44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ของไวน์ ออสเตรเลีย</a:t>
            </a:r>
          </a:p>
        </p:txBody>
      </p:sp>
      <p:pic>
        <p:nvPicPr>
          <p:cNvPr id="15" name="Picture 14" descr="Close-up of a vine with grapes&#10;&#10;Description automatically generated">
            <a:extLst>
              <a:ext uri="{FF2B5EF4-FFF2-40B4-BE49-F238E27FC236}">
                <a16:creationId xmlns:a16="http://schemas.microsoft.com/office/drawing/2014/main" id="{CED31A63-0C49-2A3F-025F-F94F5AD310A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9800" b="30130"/>
          <a:stretch>
            <a:fillRect/>
          </a:stretch>
        </p:blipFill>
        <p:spPr>
          <a:xfrm>
            <a:off x="400016" y="5537331"/>
            <a:ext cx="3862018" cy="1741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23906"/>
      </p:ext>
    </p:extLst>
  </p:cSld>
  <p:clrMapOvr>
    <a:masterClrMapping/>
  </p:clrMapOvr>
  <p:transition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0B51D00-025F-8E8E-7356-F6A17FCD8AB1}"/>
              </a:ext>
            </a:extLst>
          </p:cNvPr>
          <p:cNvCxnSpPr>
            <a:cxnSpLocks/>
          </p:cNvCxnSpPr>
          <p:nvPr/>
        </p:nvCxnSpPr>
        <p:spPr>
          <a:xfrm>
            <a:off x="4924253" y="2334982"/>
            <a:ext cx="257497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9E047E4-9582-B3F3-BFB1-AA70615C79BA}"/>
              </a:ext>
            </a:extLst>
          </p:cNvPr>
          <p:cNvCxnSpPr>
            <a:cxnSpLocks/>
          </p:cNvCxnSpPr>
          <p:nvPr/>
        </p:nvCxnSpPr>
        <p:spPr>
          <a:xfrm>
            <a:off x="4924253" y="3828223"/>
            <a:ext cx="257497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942482B-3000-E3E8-0247-E5F244A01511}"/>
              </a:ext>
            </a:extLst>
          </p:cNvPr>
          <p:cNvCxnSpPr>
            <a:cxnSpLocks/>
          </p:cNvCxnSpPr>
          <p:nvPr/>
        </p:nvCxnSpPr>
        <p:spPr>
          <a:xfrm>
            <a:off x="4924253" y="5245962"/>
            <a:ext cx="263464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5390CD91-2C0A-B629-3656-B5797CE4E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368300"/>
            <a:ext cx="11283754" cy="1325562"/>
          </a:xfrm>
        </p:spPr>
        <p:txBody>
          <a:bodyPr/>
          <a:lstStyle/>
          <a:p>
            <a:r>
              <a:rPr lang="th-TH" sz="6000" b="1" dirty="0">
                <a:solidFill>
                  <a:schemeClr val="accent2"/>
                </a:solidFill>
              </a:rPr>
              <a:t>เขตพื้นที่สำคัญ</a:t>
            </a:r>
            <a:endParaRPr lang="en-US" sz="6000" b="1" dirty="0">
              <a:solidFill>
                <a:schemeClr val="accent2"/>
              </a:solidFill>
            </a:endParaRPr>
          </a:p>
        </p:txBody>
      </p:sp>
      <p:sp>
        <p:nvSpPr>
          <p:cNvPr id="4" name="object 58">
            <a:extLst>
              <a:ext uri="{FF2B5EF4-FFF2-40B4-BE49-F238E27FC236}">
                <a16:creationId xmlns:a16="http://schemas.microsoft.com/office/drawing/2014/main" id="{BA9BA230-6936-82BD-A9D3-1F0437E2E10C}"/>
              </a:ext>
            </a:extLst>
          </p:cNvPr>
          <p:cNvSpPr txBox="1"/>
          <p:nvPr/>
        </p:nvSpPr>
        <p:spPr>
          <a:xfrm>
            <a:off x="7832700" y="2168080"/>
            <a:ext cx="3678197" cy="833113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สไตล์ไวน์มีตั้งแต่ละเอียดอ่อนและไม่ใช้ถังไม้โอ๊กไปจนถึงเนื้อสัมผัสแบบปานกลางและมีความซับซ้อนเข้มข้น กลิ่นรสหลักมีแตงเมลอน ผลไม้ประเภทส้มและมะนาว และมะเดื่อ</a:t>
            </a:r>
            <a:endParaRPr lang="en-US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object 58">
            <a:extLst>
              <a:ext uri="{FF2B5EF4-FFF2-40B4-BE49-F238E27FC236}">
                <a16:creationId xmlns:a16="http://schemas.microsoft.com/office/drawing/2014/main" id="{CB301FF8-1B21-102A-8A65-2C2CE7794CDD}"/>
              </a:ext>
            </a:extLst>
          </p:cNvPr>
          <p:cNvSpPr txBox="1"/>
          <p:nvPr/>
        </p:nvSpPr>
        <p:spPr>
          <a:xfrm>
            <a:off x="7813100" y="1872721"/>
            <a:ext cx="3325159" cy="27353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th-TH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ม</a:t>
            </a: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นิงตัน </a:t>
            </a:r>
            <a:r>
              <a:rPr lang="th-TH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พน</a:t>
            </a:r>
            <a:r>
              <a:rPr lang="th-TH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นินซู</a:t>
            </a: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ลา</a:t>
            </a:r>
            <a:endParaRPr lang="en-US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9C59EBFC-B14C-A124-B02E-98E5219794F5}"/>
              </a:ext>
            </a:extLst>
          </p:cNvPr>
          <p:cNvSpPr txBox="1"/>
          <p:nvPr/>
        </p:nvSpPr>
        <p:spPr>
          <a:xfrm>
            <a:off x="7836033" y="4852512"/>
            <a:ext cx="1881106" cy="27353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ยา</a:t>
            </a:r>
            <a:r>
              <a:rPr lang="th-TH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รา </a:t>
            </a:r>
            <a:r>
              <a:rPr lang="th-TH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endParaRPr lang="en-US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7" name="object 58">
            <a:extLst>
              <a:ext uri="{FF2B5EF4-FFF2-40B4-BE49-F238E27FC236}">
                <a16:creationId xmlns:a16="http://schemas.microsoft.com/office/drawing/2014/main" id="{285572A9-B380-E7E2-975C-5C95F54E42ED}"/>
              </a:ext>
            </a:extLst>
          </p:cNvPr>
          <p:cNvSpPr txBox="1"/>
          <p:nvPr/>
        </p:nvSpPr>
        <p:spPr>
          <a:xfrm>
            <a:off x="7836032" y="5173944"/>
            <a:ext cx="3829397" cy="833113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ไวน์ในภูมิอากาศเย็น มีค่าควรเก็บ มีความหรูหรา ระดับความเป็นกรดสูง และกลิ่นรสของผลไม้ประเภทส้มและมะนาว และผลไม้เมล็ดเดี่ยว</a:t>
            </a:r>
            <a:endParaRPr lang="en-US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8" name="object 58">
            <a:extLst>
              <a:ext uri="{FF2B5EF4-FFF2-40B4-BE49-F238E27FC236}">
                <a16:creationId xmlns:a16="http://schemas.microsoft.com/office/drawing/2014/main" id="{142F6CBB-0999-5C14-9757-7747020AC7DE}"/>
              </a:ext>
            </a:extLst>
          </p:cNvPr>
          <p:cNvSpPr txBox="1"/>
          <p:nvPr/>
        </p:nvSpPr>
        <p:spPr>
          <a:xfrm>
            <a:off x="971011" y="1690688"/>
            <a:ext cx="2096301" cy="27353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แอด</a:t>
            </a:r>
            <a:r>
              <a:rPr lang="th-TH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ิเ</a:t>
            </a: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ลด </a:t>
            </a:r>
            <a:r>
              <a:rPr lang="th-TH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ฮิลส์</a:t>
            </a:r>
            <a:endParaRPr lang="en-US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9" name="object 58">
            <a:extLst>
              <a:ext uri="{FF2B5EF4-FFF2-40B4-BE49-F238E27FC236}">
                <a16:creationId xmlns:a16="http://schemas.microsoft.com/office/drawing/2014/main" id="{BD0FFDCF-DA0B-52F5-6DCC-D093B58B2D44}"/>
              </a:ext>
            </a:extLst>
          </p:cNvPr>
          <p:cNvSpPr txBox="1"/>
          <p:nvPr/>
        </p:nvSpPr>
        <p:spPr>
          <a:xfrm>
            <a:off x="962131" y="4890519"/>
            <a:ext cx="2096301" cy="27353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มาร</a:t>
            </a:r>
            <a:r>
              <a:rPr lang="th-TH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กาเรต ริ</a:t>
            </a:r>
            <a:r>
              <a:rPr lang="th-TH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เวอร์</a:t>
            </a:r>
            <a:endParaRPr lang="en-US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0" name="object 58">
            <a:extLst>
              <a:ext uri="{FF2B5EF4-FFF2-40B4-BE49-F238E27FC236}">
                <a16:creationId xmlns:a16="http://schemas.microsoft.com/office/drawing/2014/main" id="{7D211CF1-5133-E370-A7BD-A8470FF07087}"/>
              </a:ext>
            </a:extLst>
          </p:cNvPr>
          <p:cNvSpPr txBox="1"/>
          <p:nvPr/>
        </p:nvSpPr>
        <p:spPr>
          <a:xfrm>
            <a:off x="951435" y="5217097"/>
            <a:ext cx="4006459" cy="561629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ไวน์ระดับโลก มีค่าควรแก่การเก็บ มีความสุกของผลไม้ กลิ่นรสล้ำลึกและความเป็นกรดสดชื่น</a:t>
            </a:r>
            <a:endParaRPr lang="en-US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1" name="object 58">
            <a:extLst>
              <a:ext uri="{FF2B5EF4-FFF2-40B4-BE49-F238E27FC236}">
                <a16:creationId xmlns:a16="http://schemas.microsoft.com/office/drawing/2014/main" id="{00FF2C2E-CA8C-576A-627A-F35B9741B27C}"/>
              </a:ext>
            </a:extLst>
          </p:cNvPr>
          <p:cNvSpPr txBox="1"/>
          <p:nvPr/>
        </p:nvSpPr>
        <p:spPr>
          <a:xfrm>
            <a:off x="951435" y="2019053"/>
            <a:ext cx="3788345" cy="833113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ไวน์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มีความหรูหรา มีเนื้อสัมผัส และไม่ซับซ้อน จึงยืนหยัดสู้กับ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จากภูมิอากาศเย็นที่เยี่ยมยอดที่สุดในโลกได้</a:t>
            </a:r>
            <a:endParaRPr lang="en-US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2" name="object 58">
            <a:extLst>
              <a:ext uri="{FF2B5EF4-FFF2-40B4-BE49-F238E27FC236}">
                <a16:creationId xmlns:a16="http://schemas.microsoft.com/office/drawing/2014/main" id="{6A9EAE73-81A3-7BF3-DCD3-A4404538C24D}"/>
              </a:ext>
            </a:extLst>
          </p:cNvPr>
          <p:cNvSpPr txBox="1"/>
          <p:nvPr/>
        </p:nvSpPr>
        <p:spPr>
          <a:xfrm>
            <a:off x="7826830" y="3536433"/>
            <a:ext cx="1294427" cy="27353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th-TH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แทส</a:t>
            </a: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มา</a:t>
            </a:r>
            <a:r>
              <a:rPr lang="th-TH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เนีย</a:t>
            </a:r>
            <a:endParaRPr lang="en-US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3" name="object 58">
            <a:extLst>
              <a:ext uri="{FF2B5EF4-FFF2-40B4-BE49-F238E27FC236}">
                <a16:creationId xmlns:a16="http://schemas.microsoft.com/office/drawing/2014/main" id="{9E03F129-5DEB-192A-7C64-1CCAC324B6FD}"/>
              </a:ext>
            </a:extLst>
          </p:cNvPr>
          <p:cNvSpPr txBox="1"/>
          <p:nvPr/>
        </p:nvSpPr>
        <p:spPr>
          <a:xfrm>
            <a:off x="7826830" y="3879273"/>
            <a:ext cx="3838600" cy="561629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ไวน์เป็นแบบดราย มีความละเอียดอ่อน ความเป็นกรดธรรมชาติแหลม และกลิ่นรสเข้มเป็นเลิศ</a:t>
            </a:r>
            <a:endParaRPr lang="en-US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4" name="object 58">
            <a:extLst>
              <a:ext uri="{FF2B5EF4-FFF2-40B4-BE49-F238E27FC236}">
                <a16:creationId xmlns:a16="http://schemas.microsoft.com/office/drawing/2014/main" id="{E688C2BE-A6D0-6C48-8CAC-334FB84DA5AD}"/>
              </a:ext>
            </a:extLst>
          </p:cNvPr>
          <p:cNvSpPr txBox="1"/>
          <p:nvPr/>
        </p:nvSpPr>
        <p:spPr>
          <a:xfrm>
            <a:off x="962132" y="3168556"/>
            <a:ext cx="2096301" cy="27353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ฮัน</a:t>
            </a:r>
            <a:r>
              <a:rPr lang="th-TH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เต</a:t>
            </a: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endParaRPr lang="en-US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5" name="object 58">
            <a:extLst>
              <a:ext uri="{FF2B5EF4-FFF2-40B4-BE49-F238E27FC236}">
                <a16:creationId xmlns:a16="http://schemas.microsoft.com/office/drawing/2014/main" id="{635C3069-A1E2-28AC-CFF9-37CBF76B32D5}"/>
              </a:ext>
            </a:extLst>
          </p:cNvPr>
          <p:cNvSpPr txBox="1"/>
          <p:nvPr/>
        </p:nvSpPr>
        <p:spPr>
          <a:xfrm>
            <a:off x="971011" y="3499732"/>
            <a:ext cx="3399653" cy="833113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สไตล์เข้มข้น มีความเป็นโอ๊กของเขตพื้นที่อากาศอุ่น ก่อนที่จะวิวัฒนาการมาเป็นไวน์ที่เรียบหรูแต่กลิ่นรสเข้มข้น</a:t>
            </a:r>
            <a:endParaRPr lang="en-US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16" name="Picture Placeholder 8">
            <a:extLst>
              <a:ext uri="{FF2B5EF4-FFF2-40B4-BE49-F238E27FC236}">
                <a16:creationId xmlns:a16="http://schemas.microsoft.com/office/drawing/2014/main" id="{DA5FA859-C698-C6B5-E57B-647995451D2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48" r="3648"/>
          <a:stretch/>
        </p:blipFill>
        <p:spPr>
          <a:xfrm>
            <a:off x="5275422" y="331418"/>
            <a:ext cx="2114328" cy="6400800"/>
          </a:xfrm>
          <a:prstGeom prst="rect">
            <a:avLst/>
          </a:prstGeom>
        </p:spPr>
      </p:pic>
      <p:sp>
        <p:nvSpPr>
          <p:cNvPr id="17" name="object 10">
            <a:extLst>
              <a:ext uri="{FF2B5EF4-FFF2-40B4-BE49-F238E27FC236}">
                <a16:creationId xmlns:a16="http://schemas.microsoft.com/office/drawing/2014/main" id="{CB1EA6D3-DE34-72E7-EA12-30470E2CE609}"/>
              </a:ext>
            </a:extLst>
          </p:cNvPr>
          <p:cNvSpPr txBox="1"/>
          <p:nvPr/>
        </p:nvSpPr>
        <p:spPr>
          <a:xfrm rot="16200000">
            <a:off x="3985515" y="3959031"/>
            <a:ext cx="4652237" cy="7185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th-TH" sz="5400" b="1" dirty="0" err="1">
                <a:solidFill>
                  <a:schemeClr val="bg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ชาร์</a:t>
            </a:r>
            <a:r>
              <a:rPr lang="th-TH" sz="5400" b="1" dirty="0">
                <a:solidFill>
                  <a:schemeClr val="bg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ดอนเนย</a:t>
            </a:r>
            <a:r>
              <a:rPr lang="th-TH" sz="5400" b="1" dirty="0" err="1">
                <a:solidFill>
                  <a:schemeClr val="bg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์</a:t>
            </a:r>
            <a:endParaRPr lang="en-AU" sz="5400" b="1" cap="all" dirty="0">
              <a:solidFill>
                <a:schemeClr val="bg1"/>
              </a:solid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093015861"/>
      </p:ext>
    </p:extLst>
  </p:cSld>
  <p:clrMapOvr>
    <a:masterClrMapping/>
  </p:clrMapOvr>
  <p:transition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>
            <a:extLst>
              <a:ext uri="{FF2B5EF4-FFF2-40B4-BE49-F238E27FC236}">
                <a16:creationId xmlns:a16="http://schemas.microsoft.com/office/drawing/2014/main" id="{5789F4C2-6187-4D99-9661-821741FA63FC}"/>
              </a:ext>
            </a:extLst>
          </p:cNvPr>
          <p:cNvSpPr txBox="1"/>
          <p:nvPr/>
        </p:nvSpPr>
        <p:spPr>
          <a:xfrm>
            <a:off x="519904" y="771057"/>
            <a:ext cx="11918390" cy="689369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 defTabSz="914453">
              <a:lnSpc>
                <a:spcPct val="80000"/>
              </a:lnSpc>
              <a:defRPr/>
            </a:pPr>
            <a:r>
              <a:rPr lang="th-TH" sz="6000" b="1" cap="all" dirty="0" err="1">
                <a:solidFill>
                  <a:schemeClr val="accent4"/>
                </a:solidFill>
                <a:uFill>
                  <a:solidFill>
                    <a:srgbClr val="F40000"/>
                  </a:solidFill>
                </a:u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พิ</a:t>
            </a:r>
            <a:r>
              <a:rPr lang="th-TH" sz="6000" b="1" cap="all" dirty="0">
                <a:solidFill>
                  <a:schemeClr val="accent4"/>
                </a:solidFill>
                <a:uFill>
                  <a:solidFill>
                    <a:srgbClr val="F40000"/>
                  </a:solidFill>
                </a:u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โน</a:t>
            </a:r>
            <a:r>
              <a:rPr lang="th-TH" sz="6000" b="1" cap="all" dirty="0" err="1">
                <a:solidFill>
                  <a:schemeClr val="accent4"/>
                </a:solidFill>
                <a:uFill>
                  <a:solidFill>
                    <a:srgbClr val="F40000"/>
                  </a:solidFill>
                </a:u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ต์</a:t>
            </a:r>
            <a:r>
              <a:rPr lang="th-TH" sz="6000" b="1" cap="all" dirty="0">
                <a:solidFill>
                  <a:schemeClr val="accent4"/>
                </a:solidFill>
                <a:uFill>
                  <a:solidFill>
                    <a:srgbClr val="F40000"/>
                  </a:solidFill>
                </a:u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นัว</a:t>
            </a:r>
            <a:r>
              <a:rPr lang="th-TH" sz="6000" b="1" cap="all" dirty="0" err="1">
                <a:solidFill>
                  <a:schemeClr val="accent4"/>
                </a:solidFill>
                <a:uFill>
                  <a:solidFill>
                    <a:srgbClr val="F40000"/>
                  </a:solidFill>
                </a:u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ร์</a:t>
            </a:r>
            <a:endParaRPr lang="en-AU" sz="6000" b="1" cap="all" dirty="0">
              <a:solidFill>
                <a:schemeClr val="accent4"/>
              </a:solidFill>
              <a:uFill>
                <a:solidFill>
                  <a:srgbClr val="F40000"/>
                </a:solidFill>
              </a:u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6C6D7CD-855F-45D5-B346-71223F407688}"/>
              </a:ext>
            </a:extLst>
          </p:cNvPr>
          <p:cNvSpPr txBox="1"/>
          <p:nvPr/>
        </p:nvSpPr>
        <p:spPr>
          <a:xfrm>
            <a:off x="519904" y="2665232"/>
            <a:ext cx="4939976" cy="3523025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800"/>
              </a:spcBef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th-TH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เข้าสู่ชุมชนไวน์เชิงพาณิชย์ค่อนข้างช้า แต่ปัจจุบันเป็นองุ่นพันธุ์หนึ่งที่มีความสำคัญ</a:t>
            </a:r>
          </a:p>
          <a:p>
            <a:pPr>
              <a:spcBef>
                <a:spcPts val="800"/>
              </a:spcBef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th-TH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เป็นองุ่นที่ปลูกยากที่สุดพันธุ์หนึ่ง</a:t>
            </a:r>
          </a:p>
          <a:p>
            <a:pPr>
              <a:spcBef>
                <a:spcPts val="800"/>
              </a:spcBef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th-TH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ตัวอย่างที่ดีที่สุดมาจากเขตผลิตไวน์ที่มีอากาศเย็น</a:t>
            </a:r>
          </a:p>
          <a:p>
            <a:pPr>
              <a:spcBef>
                <a:spcPts val="800"/>
              </a:spcBef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th-TH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โคลนมีความหลากหลาย ช่วยเพิ่มคุณภาพและความซับซ้อนของไวน์</a:t>
            </a:r>
            <a:endParaRPr lang="en-US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" name="object 4">
            <a:extLst>
              <a:ext uri="{FF2B5EF4-FFF2-40B4-BE49-F238E27FC236}">
                <a16:creationId xmlns:a16="http://schemas.microsoft.com/office/drawing/2014/main" id="{57CE5D63-59C4-C391-8D71-CEE501EF727A}"/>
              </a:ext>
            </a:extLst>
          </p:cNvPr>
          <p:cNvSpPr txBox="1"/>
          <p:nvPr/>
        </p:nvSpPr>
        <p:spPr>
          <a:xfrm>
            <a:off x="519904" y="1609028"/>
            <a:ext cx="11918390" cy="907601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 defTabSz="914453">
              <a:lnSpc>
                <a:spcPct val="80000"/>
              </a:lnSpc>
              <a:defRPr/>
            </a:pPr>
            <a:r>
              <a:rPr lang="th-TH" sz="3600" b="1" cap="all" dirty="0">
                <a:solidFill>
                  <a:schemeClr val="accent5"/>
                </a:solidFill>
                <a:uFill>
                  <a:solidFill>
                    <a:srgbClr val="F40000"/>
                  </a:solidFill>
                </a:u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เสน่ห์แห่งภูมิอากาศเย็น</a:t>
            </a:r>
            <a:endParaRPr lang="en-AU" sz="3600" b="1" cap="all" dirty="0">
              <a:solidFill>
                <a:schemeClr val="accent5"/>
              </a:solidFill>
              <a:uFill>
                <a:solidFill>
                  <a:srgbClr val="F40000"/>
                </a:solidFill>
              </a:u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pic>
        <p:nvPicPr>
          <p:cNvPr id="11" name="Picture Placeholder 10" descr="A bunch of grapes on a vine&#10;&#10;Description automatically generated">
            <a:extLst>
              <a:ext uri="{FF2B5EF4-FFF2-40B4-BE49-F238E27FC236}">
                <a16:creationId xmlns:a16="http://schemas.microsoft.com/office/drawing/2014/main" id="{7F073793-9A10-6F88-8C4C-911C0FADF84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209" r="1620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975497742"/>
      </p:ext>
    </p:extLst>
  </p:cSld>
  <p:clrMapOvr>
    <a:masterClrMapping/>
  </p:clrMapOvr>
  <p:transition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3E6899F-3379-7695-55F9-E55DABF41224}"/>
              </a:ext>
            </a:extLst>
          </p:cNvPr>
          <p:cNvCxnSpPr>
            <a:cxnSpLocks/>
          </p:cNvCxnSpPr>
          <p:nvPr/>
        </p:nvCxnSpPr>
        <p:spPr>
          <a:xfrm>
            <a:off x="1828295" y="4256061"/>
            <a:ext cx="383982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AF2F898-5434-197F-F110-C30A1CE08BCD}"/>
              </a:ext>
            </a:extLst>
          </p:cNvPr>
          <p:cNvCxnSpPr>
            <a:cxnSpLocks/>
          </p:cNvCxnSpPr>
          <p:nvPr/>
        </p:nvCxnSpPr>
        <p:spPr>
          <a:xfrm>
            <a:off x="6384022" y="2553096"/>
            <a:ext cx="129745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405C4D6-3BC3-4C5D-D635-26753D81841F}"/>
              </a:ext>
            </a:extLst>
          </p:cNvPr>
          <p:cNvCxnSpPr>
            <a:cxnSpLocks/>
          </p:cNvCxnSpPr>
          <p:nvPr/>
        </p:nvCxnSpPr>
        <p:spPr>
          <a:xfrm>
            <a:off x="4513277" y="3014491"/>
            <a:ext cx="129745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>
            <a:extLst>
              <a:ext uri="{FF2B5EF4-FFF2-40B4-BE49-F238E27FC236}">
                <a16:creationId xmlns:a16="http://schemas.microsoft.com/office/drawing/2014/main" id="{F3F6570B-3E23-9CDC-48CE-EC1B4CD8B7A2}"/>
              </a:ext>
            </a:extLst>
          </p:cNvPr>
          <p:cNvSpPr/>
          <p:nvPr/>
        </p:nvSpPr>
        <p:spPr>
          <a:xfrm>
            <a:off x="7431657" y="1493240"/>
            <a:ext cx="2183626" cy="218362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90CD91-2C0A-B629-3656-B5797CE4E3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6000" b="1" dirty="0">
                <a:solidFill>
                  <a:schemeClr val="accent4"/>
                </a:solidFill>
              </a:rPr>
              <a:t>สไตล์และคุณลักษณะ</a:t>
            </a:r>
            <a:endParaRPr lang="en-US" sz="6000" b="1" dirty="0">
              <a:solidFill>
                <a:schemeClr val="accent4"/>
              </a:solidFill>
            </a:endParaRPr>
          </a:p>
        </p:txBody>
      </p:sp>
      <p:sp>
        <p:nvSpPr>
          <p:cNvPr id="4" name="object 58">
            <a:extLst>
              <a:ext uri="{FF2B5EF4-FFF2-40B4-BE49-F238E27FC236}">
                <a16:creationId xmlns:a16="http://schemas.microsoft.com/office/drawing/2014/main" id="{CBE4B37C-5FB7-3028-637B-1DFCB640B932}"/>
              </a:ext>
            </a:extLst>
          </p:cNvPr>
          <p:cNvSpPr txBox="1"/>
          <p:nvPr/>
        </p:nvSpPr>
        <p:spPr>
          <a:xfrm>
            <a:off x="8272900" y="4840156"/>
            <a:ext cx="1856334" cy="858761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/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เชอร์รี่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สตรอเบอร์รี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่</a:t>
            </a:r>
            <a:endParaRPr lang="th-TH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รา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ส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เบอร์รี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่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E74EA04C-8582-B99D-EE6C-D2077712CEE7}"/>
              </a:ext>
            </a:extLst>
          </p:cNvPr>
          <p:cNvSpPr txBox="1"/>
          <p:nvPr/>
        </p:nvSpPr>
        <p:spPr>
          <a:xfrm>
            <a:off x="7638299" y="2131064"/>
            <a:ext cx="1857818" cy="840679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/>
          <a:p>
            <a:pPr algn="ctr">
              <a:lnSpc>
                <a:spcPct val="99000"/>
              </a:lnSpc>
              <a:buClr>
                <a:srgbClr val="F40000"/>
              </a:buClr>
            </a:pPr>
            <a:r>
              <a:rPr lang="th-TH" b="1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ไวน์ระดับพร</a:t>
            </a:r>
            <a:r>
              <a:rPr lang="th-TH" b="1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ีเ</a:t>
            </a:r>
            <a:r>
              <a:rPr lang="th-TH" b="1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มี</a:t>
            </a:r>
            <a:r>
              <a:rPr lang="th-TH" b="1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่</a:t>
            </a:r>
            <a:r>
              <a:rPr lang="th-TH" b="1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ยม</a:t>
            </a:r>
          </a:p>
          <a:p>
            <a:pPr algn="ctr">
              <a:lnSpc>
                <a:spcPct val="99000"/>
              </a:lnSpc>
              <a:buClr>
                <a:srgbClr val="F40000"/>
              </a:buClr>
            </a:pPr>
            <a:r>
              <a:rPr lang="th-TH" b="1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มีคุณลักษณะซับซ้อนและละเมียดละไม</a:t>
            </a:r>
            <a:endParaRPr lang="en-US" b="1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7" name="object 58">
            <a:extLst>
              <a:ext uri="{FF2B5EF4-FFF2-40B4-BE49-F238E27FC236}">
                <a16:creationId xmlns:a16="http://schemas.microsoft.com/office/drawing/2014/main" id="{442AEB22-1603-7312-8CE9-BDDFB37C08C9}"/>
              </a:ext>
            </a:extLst>
          </p:cNvPr>
          <p:cNvSpPr txBox="1"/>
          <p:nvPr/>
        </p:nvSpPr>
        <p:spPr>
          <a:xfrm>
            <a:off x="859687" y="4865443"/>
            <a:ext cx="1936268" cy="1021433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รุ่นเยาว์</a:t>
            </a:r>
            <a:endParaRPr lang="en-AU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เชอร์รี่พันธุ์ดี, 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เรด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เบอร์รี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่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 และความเป็นสมุนไพรเด่นชัด และเนื้อสัมผัสดั่งแพรไหมหรือซาติ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น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9" name="object 58">
            <a:extLst>
              <a:ext uri="{FF2B5EF4-FFF2-40B4-BE49-F238E27FC236}">
                <a16:creationId xmlns:a16="http://schemas.microsoft.com/office/drawing/2014/main" id="{5972B3A5-744F-8D93-ECE2-472F97B2FE83}"/>
              </a:ext>
            </a:extLst>
          </p:cNvPr>
          <p:cNvSpPr txBox="1"/>
          <p:nvPr/>
        </p:nvSpPr>
        <p:spPr>
          <a:xfrm>
            <a:off x="2393291" y="2835327"/>
            <a:ext cx="1877412" cy="547073"/>
          </a:xfrm>
          <a:prstGeom prst="rect">
            <a:avLst/>
          </a:prstGeom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lnSpc>
                <a:spcPct val="95000"/>
              </a:lnSpc>
              <a:buClr>
                <a:srgbClr val="F40000"/>
              </a:buClr>
            </a:pP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เนื้อสัมผัสเบาถึงปานกลางและเรียบโดยธรรมชาติ</a:t>
            </a:r>
            <a:endParaRPr lang="en-US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1" name="object 58">
            <a:extLst>
              <a:ext uri="{FF2B5EF4-FFF2-40B4-BE49-F238E27FC236}">
                <a16:creationId xmlns:a16="http://schemas.microsoft.com/office/drawing/2014/main" id="{8CD1B379-FC83-EE8F-B561-86945E280751}"/>
              </a:ext>
            </a:extLst>
          </p:cNvPr>
          <p:cNvSpPr txBox="1"/>
          <p:nvPr/>
        </p:nvSpPr>
        <p:spPr>
          <a:xfrm>
            <a:off x="3218192" y="4867986"/>
            <a:ext cx="1936268" cy="772134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รุ่นมีอายุ</a:t>
            </a:r>
            <a:endParaRPr lang="en-AU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พัฒนาคุณลักษณะแบบดินคลาสสิค หรือรสชาติ ‘พื้นป่า’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5A481D1-CE55-7F45-5152-69C8170030DA}"/>
              </a:ext>
            </a:extLst>
          </p:cNvPr>
          <p:cNvCxnSpPr>
            <a:cxnSpLocks/>
          </p:cNvCxnSpPr>
          <p:nvPr/>
        </p:nvCxnSpPr>
        <p:spPr>
          <a:xfrm flipV="1">
            <a:off x="1828295" y="4245624"/>
            <a:ext cx="0" cy="46344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Placeholder 8">
            <a:extLst>
              <a:ext uri="{FF2B5EF4-FFF2-40B4-BE49-F238E27FC236}">
                <a16:creationId xmlns:a16="http://schemas.microsoft.com/office/drawing/2014/main" id="{0C9D700B-EAEF-1D1D-6696-A0D3C5ACE51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009" r="8009"/>
          <a:stretch/>
        </p:blipFill>
        <p:spPr>
          <a:xfrm>
            <a:off x="5187274" y="474127"/>
            <a:ext cx="2114328" cy="6400800"/>
          </a:xfrm>
          <a:prstGeom prst="rect">
            <a:avLst/>
          </a:prstGeom>
        </p:spPr>
      </p:pic>
      <p:sp>
        <p:nvSpPr>
          <p:cNvPr id="16" name="object 10">
            <a:extLst>
              <a:ext uri="{FF2B5EF4-FFF2-40B4-BE49-F238E27FC236}">
                <a16:creationId xmlns:a16="http://schemas.microsoft.com/office/drawing/2014/main" id="{ABB4ECEC-DEC5-E73D-4F99-14DF61CCA3BE}"/>
              </a:ext>
            </a:extLst>
          </p:cNvPr>
          <p:cNvSpPr txBox="1"/>
          <p:nvPr/>
        </p:nvSpPr>
        <p:spPr>
          <a:xfrm rot="16200000">
            <a:off x="3998394" y="4022030"/>
            <a:ext cx="4652237" cy="7185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th-TH" sz="5400" b="1" dirty="0" err="1">
                <a:solidFill>
                  <a:schemeClr val="bg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พิ</a:t>
            </a:r>
            <a:r>
              <a:rPr lang="th-TH" sz="5400" b="1" dirty="0">
                <a:solidFill>
                  <a:schemeClr val="bg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โน</a:t>
            </a:r>
            <a:r>
              <a:rPr lang="th-TH" sz="5400" b="1" dirty="0" err="1">
                <a:solidFill>
                  <a:schemeClr val="bg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ต์</a:t>
            </a:r>
            <a:r>
              <a:rPr lang="th-TH" sz="5400" b="1" dirty="0">
                <a:solidFill>
                  <a:schemeClr val="bg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นัว</a:t>
            </a:r>
            <a:r>
              <a:rPr lang="th-TH" sz="5400" b="1" dirty="0" err="1">
                <a:solidFill>
                  <a:schemeClr val="bg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ร์</a:t>
            </a:r>
            <a:endParaRPr lang="en-AU" sz="5400" b="1" cap="all" dirty="0">
              <a:solidFill>
                <a:schemeClr val="bg1"/>
              </a:solid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62B350F-FD36-2A08-ECC5-A59B361EA6F0}"/>
              </a:ext>
            </a:extLst>
          </p:cNvPr>
          <p:cNvCxnSpPr>
            <a:cxnSpLocks/>
          </p:cNvCxnSpPr>
          <p:nvPr/>
        </p:nvCxnSpPr>
        <p:spPr>
          <a:xfrm>
            <a:off x="6753138" y="4709067"/>
            <a:ext cx="129745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bject 58">
            <a:extLst>
              <a:ext uri="{FF2B5EF4-FFF2-40B4-BE49-F238E27FC236}">
                <a16:creationId xmlns:a16="http://schemas.microsoft.com/office/drawing/2014/main" id="{F067EA68-3CB7-8717-FF6D-580F6BC9774D}"/>
              </a:ext>
            </a:extLst>
          </p:cNvPr>
          <p:cNvSpPr txBox="1"/>
          <p:nvPr/>
        </p:nvSpPr>
        <p:spPr>
          <a:xfrm>
            <a:off x="8272900" y="4560571"/>
            <a:ext cx="3246242" cy="294311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7145" rIns="0" bIns="0" rtlCol="0">
            <a:spAutoFit/>
          </a:bodyPr>
          <a:lstStyle/>
          <a:p>
            <a:pPr>
              <a:buClr>
                <a:srgbClr val="F40000"/>
              </a:buClr>
            </a:pP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กลิ่นรส</a:t>
            </a:r>
            <a:endParaRPr lang="en-US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B45F0676-E377-B27F-E5A0-D20576902A34}"/>
              </a:ext>
            </a:extLst>
          </p:cNvPr>
          <p:cNvCxnSpPr>
            <a:cxnSpLocks/>
          </p:cNvCxnSpPr>
          <p:nvPr/>
        </p:nvCxnSpPr>
        <p:spPr>
          <a:xfrm flipV="1">
            <a:off x="4135267" y="4245624"/>
            <a:ext cx="0" cy="46344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7559167"/>
      </p:ext>
    </p:extLst>
  </p:cSld>
  <p:clrMapOvr>
    <a:masterClrMapping/>
  </p:clrMapOvr>
  <p:transition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4E2DC78-25B7-00F4-41D6-4333A3CEB550}"/>
              </a:ext>
            </a:extLst>
          </p:cNvPr>
          <p:cNvCxnSpPr>
            <a:cxnSpLocks/>
          </p:cNvCxnSpPr>
          <p:nvPr/>
        </p:nvCxnSpPr>
        <p:spPr>
          <a:xfrm>
            <a:off x="4943564" y="2632505"/>
            <a:ext cx="257497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25685AE-59BC-0DCC-76B3-F7C1FF1FBA95}"/>
              </a:ext>
            </a:extLst>
          </p:cNvPr>
          <p:cNvCxnSpPr>
            <a:cxnSpLocks/>
          </p:cNvCxnSpPr>
          <p:nvPr/>
        </p:nvCxnSpPr>
        <p:spPr>
          <a:xfrm>
            <a:off x="4943564" y="4073954"/>
            <a:ext cx="257497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5390CD91-2C0A-B629-3656-B5797CE4E3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6000" b="1" dirty="0"/>
              <a:t>เขตพื้นที่สำคัญ</a:t>
            </a:r>
            <a:endParaRPr lang="en-US" sz="6000" b="1" dirty="0"/>
          </a:p>
        </p:txBody>
      </p:sp>
      <p:sp>
        <p:nvSpPr>
          <p:cNvPr id="4" name="object 58">
            <a:extLst>
              <a:ext uri="{FF2B5EF4-FFF2-40B4-BE49-F238E27FC236}">
                <a16:creationId xmlns:a16="http://schemas.microsoft.com/office/drawing/2014/main" id="{61D039B5-3682-0799-14FC-41012C460519}"/>
              </a:ext>
            </a:extLst>
          </p:cNvPr>
          <p:cNvSpPr txBox="1"/>
          <p:nvPr/>
        </p:nvSpPr>
        <p:spPr>
          <a:xfrm>
            <a:off x="7727865" y="2223733"/>
            <a:ext cx="3824484" cy="1104598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เหมาะที่จะใช้ผลิต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พิ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โน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ต์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 นัว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คุณภาพสูง เพราะมีภูมิอากาศเย็น; โดยทั่วไปมีเนื้อสัมผัสเบาถึงปานกลาง ให้กลิ่นรสเชอร์รี่และ</a:t>
            </a:r>
          </a:p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สตรอเบอร์รี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่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อันแสนละเอียดอ่อน</a:t>
            </a:r>
            <a:endParaRPr lang="en-US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object 58">
            <a:extLst>
              <a:ext uri="{FF2B5EF4-FFF2-40B4-BE49-F238E27FC236}">
                <a16:creationId xmlns:a16="http://schemas.microsoft.com/office/drawing/2014/main" id="{24AA21CD-F4B6-3002-841D-1346377A0ABD}"/>
              </a:ext>
            </a:extLst>
          </p:cNvPr>
          <p:cNvSpPr txBox="1"/>
          <p:nvPr/>
        </p:nvSpPr>
        <p:spPr>
          <a:xfrm>
            <a:off x="899614" y="3665958"/>
            <a:ext cx="3588728" cy="27353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th-TH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ม</a:t>
            </a: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นิงตัน </a:t>
            </a:r>
            <a:r>
              <a:rPr lang="th-TH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พน</a:t>
            </a:r>
            <a:r>
              <a:rPr lang="th-TH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นินซู</a:t>
            </a: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ลา</a:t>
            </a:r>
            <a:endParaRPr lang="en-US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4C28F6FA-5C3B-F5D9-0B73-1191217C21DE}"/>
              </a:ext>
            </a:extLst>
          </p:cNvPr>
          <p:cNvSpPr txBox="1"/>
          <p:nvPr/>
        </p:nvSpPr>
        <p:spPr>
          <a:xfrm>
            <a:off x="899615" y="1942707"/>
            <a:ext cx="2096301" cy="27353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แอด</a:t>
            </a:r>
            <a:r>
              <a:rPr lang="th-TH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ิเ</a:t>
            </a: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ลด </a:t>
            </a:r>
            <a:r>
              <a:rPr lang="th-TH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ฮิลส์</a:t>
            </a:r>
            <a:endParaRPr lang="en-US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7" name="object 58">
            <a:extLst>
              <a:ext uri="{FF2B5EF4-FFF2-40B4-BE49-F238E27FC236}">
                <a16:creationId xmlns:a16="http://schemas.microsoft.com/office/drawing/2014/main" id="{BA7436F5-E5FD-DB1C-80E0-AF5B3D9749E4}"/>
              </a:ext>
            </a:extLst>
          </p:cNvPr>
          <p:cNvSpPr txBox="1"/>
          <p:nvPr/>
        </p:nvSpPr>
        <p:spPr>
          <a:xfrm>
            <a:off x="7727865" y="1900689"/>
            <a:ext cx="1324696" cy="27353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th-TH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แทส</a:t>
            </a: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มา</a:t>
            </a:r>
            <a:r>
              <a:rPr lang="th-TH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เนีย</a:t>
            </a:r>
            <a:endParaRPr lang="en-US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8" name="object 58">
            <a:extLst>
              <a:ext uri="{FF2B5EF4-FFF2-40B4-BE49-F238E27FC236}">
                <a16:creationId xmlns:a16="http://schemas.microsoft.com/office/drawing/2014/main" id="{CDBA22F3-84D9-ECD6-B820-BDD4AB86EEDC}"/>
              </a:ext>
            </a:extLst>
          </p:cNvPr>
          <p:cNvSpPr txBox="1"/>
          <p:nvPr/>
        </p:nvSpPr>
        <p:spPr>
          <a:xfrm>
            <a:off x="899614" y="3978138"/>
            <a:ext cx="3653336" cy="833113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เขตพื้นที่ชายฝั่งทะเล อากาศเย็น ผลิตไวน์เนื้อสัมผัสปานกลาง มีคุณลักษณะของสตรอเบอร์รี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่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 และเชอร์รี่ และความเป็นกรดเป็นหลักที่เข้มแข็ง</a:t>
            </a:r>
            <a:endParaRPr lang="en-US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9" name="object 58">
            <a:extLst>
              <a:ext uri="{FF2B5EF4-FFF2-40B4-BE49-F238E27FC236}">
                <a16:creationId xmlns:a16="http://schemas.microsoft.com/office/drawing/2014/main" id="{5D138773-D730-9B5C-9182-B6231AAC13B4}"/>
              </a:ext>
            </a:extLst>
          </p:cNvPr>
          <p:cNvSpPr txBox="1"/>
          <p:nvPr/>
        </p:nvSpPr>
        <p:spPr>
          <a:xfrm>
            <a:off x="899614" y="2237575"/>
            <a:ext cx="3798451" cy="561629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ระดับพื้นที่สูงต่ำและภูมิอากาศเย็นทำให้ผลิตไวน์สไตล์ที่มีเนื้อสัมผัสปานกลาง มีกลิ่นรสเชอร์รี่สุกและเบอร์รี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่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ที่เข้มข้นขึ้น</a:t>
            </a:r>
            <a:endParaRPr lang="en-US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0" name="object 58">
            <a:extLst>
              <a:ext uri="{FF2B5EF4-FFF2-40B4-BE49-F238E27FC236}">
                <a16:creationId xmlns:a16="http://schemas.microsoft.com/office/drawing/2014/main" id="{8D263572-1DD6-B844-C7D4-65C1E4245D92}"/>
              </a:ext>
            </a:extLst>
          </p:cNvPr>
          <p:cNvSpPr txBox="1"/>
          <p:nvPr/>
        </p:nvSpPr>
        <p:spPr>
          <a:xfrm>
            <a:off x="7727865" y="3802726"/>
            <a:ext cx="2096301" cy="27353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ยา</a:t>
            </a:r>
            <a:r>
              <a:rPr lang="th-TH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รา </a:t>
            </a:r>
            <a:r>
              <a:rPr lang="th-TH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endParaRPr lang="en-US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1" name="object 58">
            <a:extLst>
              <a:ext uri="{FF2B5EF4-FFF2-40B4-BE49-F238E27FC236}">
                <a16:creationId xmlns:a16="http://schemas.microsoft.com/office/drawing/2014/main" id="{54A9DA84-6623-6A4B-8C3F-5880C7D47E3B}"/>
              </a:ext>
            </a:extLst>
          </p:cNvPr>
          <p:cNvSpPr txBox="1"/>
          <p:nvPr/>
        </p:nvSpPr>
        <p:spPr>
          <a:xfrm>
            <a:off x="7727864" y="4062722"/>
            <a:ext cx="3874109" cy="833113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ให้ความรู้สึกหลากหลายเพราะพื้นที่สูงต่ำและทิศทางที่แตกต่างกัน; โดยทั่วไปมีเนื้อสัมผัสเบาถึงปานกลาง ให้กลิ่นรสเชอร์รี่ สตรอเบอร์รี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่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 และลูกพล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ัม</a:t>
            </a:r>
            <a:endParaRPr lang="en-US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12" name="Picture Placeholder 8">
            <a:extLst>
              <a:ext uri="{FF2B5EF4-FFF2-40B4-BE49-F238E27FC236}">
                <a16:creationId xmlns:a16="http://schemas.microsoft.com/office/drawing/2014/main" id="{3B73C61F-AC13-7586-3262-774F1DB070E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009" r="8009"/>
          <a:stretch/>
        </p:blipFill>
        <p:spPr>
          <a:xfrm>
            <a:off x="5187274" y="474127"/>
            <a:ext cx="2114328" cy="6400800"/>
          </a:xfrm>
          <a:prstGeom prst="rect">
            <a:avLst/>
          </a:prstGeom>
        </p:spPr>
      </p:pic>
      <p:sp>
        <p:nvSpPr>
          <p:cNvPr id="3" name="object 10">
            <a:extLst>
              <a:ext uri="{FF2B5EF4-FFF2-40B4-BE49-F238E27FC236}">
                <a16:creationId xmlns:a16="http://schemas.microsoft.com/office/drawing/2014/main" id="{89A1864D-3ED8-1B41-4AF5-BB3D9AB3C0A2}"/>
              </a:ext>
            </a:extLst>
          </p:cNvPr>
          <p:cNvSpPr txBox="1"/>
          <p:nvPr/>
        </p:nvSpPr>
        <p:spPr>
          <a:xfrm rot="16200000">
            <a:off x="3998394" y="3943547"/>
            <a:ext cx="4652237" cy="87549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th-TH" sz="6600" b="1" dirty="0" err="1">
                <a:solidFill>
                  <a:schemeClr val="bg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พิ</a:t>
            </a:r>
            <a:r>
              <a:rPr lang="th-TH" sz="6600" b="1" dirty="0">
                <a:solidFill>
                  <a:schemeClr val="bg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โน</a:t>
            </a:r>
            <a:r>
              <a:rPr lang="th-TH" sz="6600" b="1" dirty="0" err="1">
                <a:solidFill>
                  <a:schemeClr val="bg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ต์</a:t>
            </a:r>
            <a:r>
              <a:rPr lang="th-TH" sz="6600" b="1" dirty="0">
                <a:solidFill>
                  <a:schemeClr val="bg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นัว</a:t>
            </a:r>
            <a:r>
              <a:rPr lang="th-TH" sz="6600" b="1" dirty="0" err="1">
                <a:solidFill>
                  <a:schemeClr val="bg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ร์</a:t>
            </a:r>
            <a:endParaRPr lang="en-AU" sz="6600" b="1" cap="all" dirty="0">
              <a:solidFill>
                <a:schemeClr val="bg1"/>
              </a:solid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104312649"/>
      </p:ext>
    </p:extLst>
  </p:cSld>
  <p:clrMapOvr>
    <a:masterClrMapping/>
  </p:clrMapOvr>
  <p:transition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6C6D7CD-855F-45D5-B346-71223F407688}"/>
              </a:ext>
            </a:extLst>
          </p:cNvPr>
          <p:cNvSpPr txBox="1"/>
          <p:nvPr/>
        </p:nvSpPr>
        <p:spPr>
          <a:xfrm>
            <a:off x="1480874" y="3506316"/>
            <a:ext cx="4939976" cy="3523025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800"/>
              </a:spcBef>
            </a:pPr>
            <a:endParaRPr lang="en-US" sz="1600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" name="object 4">
            <a:extLst>
              <a:ext uri="{FF2B5EF4-FFF2-40B4-BE49-F238E27FC236}">
                <a16:creationId xmlns:a16="http://schemas.microsoft.com/office/drawing/2014/main" id="{57CE5D63-59C4-C391-8D71-CEE501EF727A}"/>
              </a:ext>
            </a:extLst>
          </p:cNvPr>
          <p:cNvSpPr txBox="1"/>
          <p:nvPr/>
        </p:nvSpPr>
        <p:spPr>
          <a:xfrm>
            <a:off x="620175" y="1568901"/>
            <a:ext cx="11918390" cy="907601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 defTabSz="914453">
              <a:lnSpc>
                <a:spcPct val="80000"/>
              </a:lnSpc>
              <a:defRPr/>
            </a:pPr>
            <a:r>
              <a:rPr lang="th-TH" sz="3600" b="1" cap="all" dirty="0">
                <a:solidFill>
                  <a:schemeClr val="accent5"/>
                </a:solidFill>
                <a:uFill>
                  <a:solidFill>
                    <a:srgbClr val="F40000"/>
                  </a:solidFill>
                </a:u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การเกิดใหม่ของความคลาสสิค</a:t>
            </a:r>
            <a:endParaRPr lang="en-AU" sz="3600" b="1" cap="all" dirty="0">
              <a:solidFill>
                <a:schemeClr val="accent5"/>
              </a:solidFill>
              <a:uFill>
                <a:solidFill>
                  <a:srgbClr val="F40000"/>
                </a:solidFill>
              </a:u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pic>
        <p:nvPicPr>
          <p:cNvPr id="13" name="Picture Placeholder 12" descr="A bunch of grapes on a vine&#10;&#10;Description automatically generated">
            <a:extLst>
              <a:ext uri="{FF2B5EF4-FFF2-40B4-BE49-F238E27FC236}">
                <a16:creationId xmlns:a16="http://schemas.microsoft.com/office/drawing/2014/main" id="{9F159C8C-3DD5-37E8-60E1-06B1F73046E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197" r="16197"/>
          <a:stretch>
            <a:fillRect/>
          </a:stretch>
        </p:blipFill>
        <p:spPr/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37E7D677-0764-ACA2-00D9-D00CF6F8B1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0175" y="800033"/>
            <a:ext cx="5402508" cy="768868"/>
          </a:xfrm>
        </p:spPr>
        <p:txBody>
          <a:bodyPr/>
          <a:lstStyle/>
          <a:p>
            <a:r>
              <a:rPr lang="th-TH" sz="6000" b="1" dirty="0">
                <a:solidFill>
                  <a:schemeClr val="accent4"/>
                </a:solidFill>
              </a:rPr>
              <a:t>เกรอนา</a:t>
            </a:r>
            <a:r>
              <a:rPr lang="th-TH" sz="6000" b="1" dirty="0" err="1">
                <a:solidFill>
                  <a:schemeClr val="accent4"/>
                </a:solidFill>
              </a:rPr>
              <a:t>ช</a:t>
            </a:r>
            <a:endParaRPr lang="en-US" sz="6000" b="1" dirty="0">
              <a:solidFill>
                <a:schemeClr val="accent4"/>
              </a:solidFill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CC2C95B-6AD6-C3BE-E379-81A20900777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0175" y="2376214"/>
            <a:ext cx="4732001" cy="3244409"/>
          </a:xfrm>
        </p:spPr>
        <p:txBody>
          <a:bodyPr/>
          <a:lstStyle/>
          <a:p>
            <a:pPr marL="285750" indent="-285750">
              <a:spcBef>
                <a:spcPts val="800"/>
              </a:spcBef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</a:rPr>
              <a:t>เป็นหนึ่งในพันธุ์องุ่นดั้งเดิมที่ปลูกในออสเตรเลีย</a:t>
            </a:r>
          </a:p>
          <a:p>
            <a:pPr marL="285750" indent="-285750">
              <a:spcBef>
                <a:spcPts val="800"/>
              </a:spcBef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</a:rPr>
              <a:t>ออสเตรเลียโด่งดังเรื่องเกรอนา</a:t>
            </a:r>
            <a:r>
              <a:rPr lang="th-TH" sz="1800" dirty="0" err="1">
                <a:solidFill>
                  <a:schemeClr val="bg1"/>
                </a:solidFill>
              </a:rPr>
              <a:t>ช</a:t>
            </a:r>
            <a:r>
              <a:rPr lang="th-TH" sz="1800" dirty="0">
                <a:solidFill>
                  <a:schemeClr val="bg1"/>
                </a:solidFill>
              </a:rPr>
              <a:t>ที่อายุมากที่สุดในโลกจำนวน</a:t>
            </a:r>
            <a:r>
              <a:rPr lang="th-TH" sz="1800" dirty="0" err="1">
                <a:solidFill>
                  <a:schemeClr val="bg1"/>
                </a:solidFill>
              </a:rPr>
              <a:t>ห</a:t>
            </a:r>
            <a:r>
              <a:rPr lang="th-TH" sz="1800" dirty="0">
                <a:solidFill>
                  <a:schemeClr val="bg1"/>
                </a:solidFill>
              </a:rPr>
              <a:t>นี่</a:t>
            </a:r>
            <a:r>
              <a:rPr lang="th-TH" sz="1800" dirty="0" err="1">
                <a:solidFill>
                  <a:schemeClr val="bg1"/>
                </a:solidFill>
              </a:rPr>
              <a:t>ง</a:t>
            </a:r>
            <a:endParaRPr lang="th-TH" sz="1800" dirty="0">
              <a:solidFill>
                <a:schemeClr val="bg1"/>
              </a:solidFill>
            </a:endParaRPr>
          </a:p>
          <a:p>
            <a:pPr marL="285750" indent="-285750">
              <a:spcBef>
                <a:spcPts val="800"/>
              </a:spcBef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</a:rPr>
              <a:t>เป็นองุ่นตัวรองที่ถูกมองข้ามไปบ้างในช่วงปีแรก ๆ</a:t>
            </a:r>
          </a:p>
          <a:p>
            <a:pPr marL="285750" indent="-285750">
              <a:spcBef>
                <a:spcPts val="800"/>
              </a:spcBef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</a:rPr>
              <a:t>ปัจจุบันกลับมามีชีวิตใหม่ด้วยว่าผู้ผลิตไวน์ตระหนักในศักยภาพที่น่าตื่นตาตื่นใจ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125851332"/>
      </p:ext>
    </p:extLst>
  </p:cSld>
  <p:clrMapOvr>
    <a:masterClrMapping/>
  </p:clrMapOvr>
  <p:transition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5D031B7C-F261-3814-A42E-956330115537}"/>
              </a:ext>
            </a:extLst>
          </p:cNvPr>
          <p:cNvCxnSpPr>
            <a:cxnSpLocks/>
          </p:cNvCxnSpPr>
          <p:nvPr/>
        </p:nvCxnSpPr>
        <p:spPr>
          <a:xfrm>
            <a:off x="6283354" y="3291905"/>
            <a:ext cx="112412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6AFF53F5-9609-3F97-4363-024B4803D8FF}"/>
              </a:ext>
            </a:extLst>
          </p:cNvPr>
          <p:cNvCxnSpPr>
            <a:cxnSpLocks/>
          </p:cNvCxnSpPr>
          <p:nvPr/>
        </p:nvCxnSpPr>
        <p:spPr>
          <a:xfrm>
            <a:off x="6283354" y="5087149"/>
            <a:ext cx="112412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60DFE35-271B-1834-98E1-2074BE7F1DEA}"/>
              </a:ext>
            </a:extLst>
          </p:cNvPr>
          <p:cNvCxnSpPr>
            <a:cxnSpLocks/>
          </p:cNvCxnSpPr>
          <p:nvPr/>
        </p:nvCxnSpPr>
        <p:spPr>
          <a:xfrm>
            <a:off x="2510448" y="4889590"/>
            <a:ext cx="348537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5390CD91-2C0A-B629-3656-B5797CE4E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387714"/>
            <a:ext cx="5770977" cy="1325562"/>
          </a:xfrm>
        </p:spPr>
        <p:txBody>
          <a:bodyPr/>
          <a:lstStyle/>
          <a:p>
            <a:r>
              <a:rPr lang="th-TH" sz="5400" b="1" dirty="0">
                <a:solidFill>
                  <a:schemeClr val="accent4"/>
                </a:solidFill>
              </a:rPr>
              <a:t>สไตล์และคุณลักษณะ</a:t>
            </a:r>
            <a:endParaRPr lang="en-US" sz="5400" b="1" dirty="0">
              <a:solidFill>
                <a:schemeClr val="accent4"/>
              </a:solidFill>
            </a:endParaRP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90574801-844C-B739-DDAD-5772BACF8B62}"/>
              </a:ext>
            </a:extLst>
          </p:cNvPr>
          <p:cNvSpPr txBox="1"/>
          <p:nvPr/>
        </p:nvSpPr>
        <p:spPr>
          <a:xfrm>
            <a:off x="3776277" y="3462783"/>
            <a:ext cx="1324141" cy="858761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เชอร์รี่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เบอร์รี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่</a:t>
            </a:r>
            <a:endParaRPr lang="th-TH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เครื่องเทศ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9" name="object 58">
            <a:extLst>
              <a:ext uri="{FF2B5EF4-FFF2-40B4-BE49-F238E27FC236}">
                <a16:creationId xmlns:a16="http://schemas.microsoft.com/office/drawing/2014/main" id="{2B4707A3-8D47-92B0-139A-8F1BB933B402}"/>
              </a:ext>
            </a:extLst>
          </p:cNvPr>
          <p:cNvSpPr txBox="1"/>
          <p:nvPr/>
        </p:nvSpPr>
        <p:spPr>
          <a:xfrm>
            <a:off x="1351678" y="1842535"/>
            <a:ext cx="4014943" cy="926023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/>
          <a:p>
            <a:pPr marL="285750" indent="-285750">
              <a:lnSpc>
                <a:spcPct val="90000"/>
              </a:lnSpc>
              <a:spcAft>
                <a:spcPts val="12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endParaRPr lang="th-TH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90000"/>
              </a:lnSpc>
              <a:spcAft>
                <a:spcPts val="12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สไตล์ปัจจุบันหลากหลายตั้งแต่ไวน์เข้มข้นและหนักแน่นไปจนเบาและสดใสขึ้น</a:t>
            </a:r>
            <a:endParaRPr lang="en-US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AA4951C-8201-C66C-4634-13F198D8251E}"/>
              </a:ext>
            </a:extLst>
          </p:cNvPr>
          <p:cNvSpPr txBox="1"/>
          <p:nvPr/>
        </p:nvSpPr>
        <p:spPr>
          <a:xfrm>
            <a:off x="7621160" y="1448662"/>
            <a:ext cx="4144096" cy="66568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44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เขตพื้นที่สำคัญ</a:t>
            </a:r>
            <a:endParaRPr lang="en-US" sz="4400" b="1" dirty="0">
              <a:solidFill>
                <a:schemeClr val="accent4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1" name="object 58">
            <a:extLst>
              <a:ext uri="{FF2B5EF4-FFF2-40B4-BE49-F238E27FC236}">
                <a16:creationId xmlns:a16="http://schemas.microsoft.com/office/drawing/2014/main" id="{D2E14B3A-7305-E099-9271-02EDB6965F9C}"/>
              </a:ext>
            </a:extLst>
          </p:cNvPr>
          <p:cNvSpPr txBox="1"/>
          <p:nvPr/>
        </p:nvSpPr>
        <p:spPr>
          <a:xfrm>
            <a:off x="7643720" y="2360141"/>
            <a:ext cx="2096301" cy="27353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บารอ</a:t>
            </a:r>
            <a:r>
              <a:rPr lang="th-TH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ส</a:t>
            </a: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ซา </a:t>
            </a:r>
            <a:r>
              <a:rPr lang="th-TH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endParaRPr lang="en-US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2" name="object 58">
            <a:extLst>
              <a:ext uri="{FF2B5EF4-FFF2-40B4-BE49-F238E27FC236}">
                <a16:creationId xmlns:a16="http://schemas.microsoft.com/office/drawing/2014/main" id="{A9EB16C6-F409-8126-0820-B3B2FD7D33E3}"/>
              </a:ext>
            </a:extLst>
          </p:cNvPr>
          <p:cNvSpPr txBox="1"/>
          <p:nvPr/>
        </p:nvSpPr>
        <p:spPr>
          <a:xfrm>
            <a:off x="7636956" y="2729580"/>
            <a:ext cx="4023741" cy="1104598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สภาวะอากาศอุ่นและกลางคืนอากาศเย็น ทำให้ผลิตไวน์แบบเนื้อสัมผัสปานกลางถึงเต็ม มีความเข้มข้นและมีความเป็นผลไม้สีแดงและพริกไทยขาวเด่นชัด ไวน์จีเอสเอ็ม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เบ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ลน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ด์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มักมีเกรอนา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ช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ที่ได้จากต้นองุ่นอายุมากเป็นส่วนผสม</a:t>
            </a:r>
            <a:endParaRPr lang="en-US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3" name="object 58">
            <a:extLst>
              <a:ext uri="{FF2B5EF4-FFF2-40B4-BE49-F238E27FC236}">
                <a16:creationId xmlns:a16="http://schemas.microsoft.com/office/drawing/2014/main" id="{D16B635A-B385-614E-B304-6E2A9DBABDBA}"/>
              </a:ext>
            </a:extLst>
          </p:cNvPr>
          <p:cNvSpPr txBox="1"/>
          <p:nvPr/>
        </p:nvSpPr>
        <p:spPr>
          <a:xfrm>
            <a:off x="7653720" y="4398959"/>
            <a:ext cx="2096301" cy="27353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แมคลาเรน เวล</a:t>
            </a:r>
            <a:endParaRPr lang="en-US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4" name="object 58">
            <a:extLst>
              <a:ext uri="{FF2B5EF4-FFF2-40B4-BE49-F238E27FC236}">
                <a16:creationId xmlns:a16="http://schemas.microsoft.com/office/drawing/2014/main" id="{C9338B5F-FA60-B623-6EE4-A902FC605127}"/>
              </a:ext>
            </a:extLst>
          </p:cNvPr>
          <p:cNvSpPr txBox="1"/>
          <p:nvPr/>
        </p:nvSpPr>
        <p:spPr>
          <a:xfrm>
            <a:off x="7653720" y="4762434"/>
            <a:ext cx="3737533" cy="137608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ไวน์เนื้อสัมผัสปานกลางถึงเต็ม มีความเข้มข้นหนักแน่น เครื่องเทศและผลไม้สุกและชุ่มฉ่ำ; จีเอสเอ็ม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เบ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ลน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ด์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มีเนื้อสัมผัสเต็ม ให้ความรู้สึกชุ่มฉ่ำในปาก มีสารแทน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นิน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ละเอียดอ่อนและกลิ่นรสไวน์อ้อยอิ่งในปากแม้กลืนลงคอไปแล้ว</a:t>
            </a:r>
            <a:endParaRPr lang="en-US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15" name="Picture Placeholder 8">
            <a:extLst>
              <a:ext uri="{FF2B5EF4-FFF2-40B4-BE49-F238E27FC236}">
                <a16:creationId xmlns:a16="http://schemas.microsoft.com/office/drawing/2014/main" id="{0CF2D743-2E58-4DEE-49D0-4F8DB483A05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009" r="8009"/>
          <a:stretch/>
        </p:blipFill>
        <p:spPr>
          <a:xfrm>
            <a:off x="5187274" y="474127"/>
            <a:ext cx="2114328" cy="6400800"/>
          </a:xfrm>
          <a:prstGeom prst="rect">
            <a:avLst/>
          </a:prstGeom>
        </p:spPr>
      </p:pic>
      <p:sp>
        <p:nvSpPr>
          <p:cNvPr id="16" name="object 10">
            <a:extLst>
              <a:ext uri="{FF2B5EF4-FFF2-40B4-BE49-F238E27FC236}">
                <a16:creationId xmlns:a16="http://schemas.microsoft.com/office/drawing/2014/main" id="{140B1E9C-2F21-1926-D801-DD8B4A781607}"/>
              </a:ext>
            </a:extLst>
          </p:cNvPr>
          <p:cNvSpPr txBox="1"/>
          <p:nvPr/>
        </p:nvSpPr>
        <p:spPr>
          <a:xfrm rot="16200000">
            <a:off x="3985515" y="3959031"/>
            <a:ext cx="4652237" cy="7185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th-TH" sz="5400" b="1" dirty="0" err="1">
                <a:solidFill>
                  <a:schemeClr val="bg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</a:t>
            </a:r>
            <a:r>
              <a:rPr lang="th-TH" sz="5400" b="1" dirty="0">
                <a:solidFill>
                  <a:schemeClr val="bg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กรนา</a:t>
            </a:r>
            <a:r>
              <a:rPr lang="th-TH" sz="5400" b="1" dirty="0" err="1">
                <a:solidFill>
                  <a:schemeClr val="bg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ช</a:t>
            </a:r>
            <a:endParaRPr lang="en-AU" sz="5400" b="1" cap="all" dirty="0">
              <a:solidFill>
                <a:schemeClr val="bg1"/>
              </a:solid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D934502E-4272-96DB-9FE5-7DF0D63B44DB}"/>
              </a:ext>
            </a:extLst>
          </p:cNvPr>
          <p:cNvSpPr/>
          <p:nvPr/>
        </p:nvSpPr>
        <p:spPr>
          <a:xfrm>
            <a:off x="440946" y="3613876"/>
            <a:ext cx="2377338" cy="237733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9" name="object 58">
            <a:extLst>
              <a:ext uri="{FF2B5EF4-FFF2-40B4-BE49-F238E27FC236}">
                <a16:creationId xmlns:a16="http://schemas.microsoft.com/office/drawing/2014/main" id="{86B35A0B-2E60-AAAF-E35F-603079136806}"/>
              </a:ext>
            </a:extLst>
          </p:cNvPr>
          <p:cNvSpPr txBox="1"/>
          <p:nvPr/>
        </p:nvSpPr>
        <p:spPr>
          <a:xfrm>
            <a:off x="3743500" y="3144749"/>
            <a:ext cx="3246242" cy="294311"/>
          </a:xfrm>
          <a:prstGeom prst="rect">
            <a:avLst/>
          </a:prstGeom>
          <a:noFill/>
        </p:spPr>
        <p:txBody>
          <a:bodyPr vert="horz" wrap="square" lIns="0" tIns="17145" rIns="0" bIns="0" rtlCol="0">
            <a:spAutoFit/>
          </a:bodyPr>
          <a:lstStyle/>
          <a:p>
            <a:pPr>
              <a:buClr>
                <a:srgbClr val="F40000"/>
              </a:buClr>
            </a:pP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กลิ่นรส</a:t>
            </a:r>
            <a:endParaRPr lang="en-US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object 58">
            <a:extLst>
              <a:ext uri="{FF2B5EF4-FFF2-40B4-BE49-F238E27FC236}">
                <a16:creationId xmlns:a16="http://schemas.microsoft.com/office/drawing/2014/main" id="{1D40BC85-A500-418F-D512-AB8E557B9D26}"/>
              </a:ext>
            </a:extLst>
          </p:cNvPr>
          <p:cNvSpPr txBox="1"/>
          <p:nvPr/>
        </p:nvSpPr>
        <p:spPr>
          <a:xfrm>
            <a:off x="675165" y="4290769"/>
            <a:ext cx="1835283" cy="1023550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/>
          <a:p>
            <a:pPr algn="ctr">
              <a:lnSpc>
                <a:spcPct val="99000"/>
              </a:lnSpc>
              <a:buClr>
                <a:srgbClr val="F40000"/>
              </a:buClr>
            </a:pPr>
            <a:r>
              <a:rPr lang="th-TH" sz="1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ใช้ได้หลายทาง: ทำไวน์แดงแบบใช้องุ่นพันธุ์เดียว, ใช้ในการ</a:t>
            </a:r>
            <a:r>
              <a:rPr lang="th-TH" sz="1600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เบ</a:t>
            </a:r>
            <a:r>
              <a:rPr lang="th-TH" sz="1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ลน</a:t>
            </a:r>
            <a:r>
              <a:rPr lang="th-TH" sz="1600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ด์</a:t>
            </a:r>
            <a:r>
              <a:rPr lang="th-TH" sz="1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, ใช้ในไวน์</a:t>
            </a:r>
            <a:r>
              <a:rPr lang="th-TH" sz="1600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โร</a:t>
            </a:r>
            <a:r>
              <a:rPr lang="th-TH" sz="1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เซ</a:t>
            </a:r>
            <a:r>
              <a:rPr lang="th-TH" sz="1600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่แ</a:t>
            </a:r>
            <a:r>
              <a:rPr lang="th-TH" sz="16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ละไวน์ผสมเหล้า</a:t>
            </a:r>
            <a:endParaRPr lang="en-US" sz="16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25939791"/>
      </p:ext>
    </p:extLst>
  </p:cSld>
  <p:clrMapOvr>
    <a:masterClrMapping/>
  </p:clrMapOvr>
  <p:transition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>
            <a:extLst>
              <a:ext uri="{FF2B5EF4-FFF2-40B4-BE49-F238E27FC236}">
                <a16:creationId xmlns:a16="http://schemas.microsoft.com/office/drawing/2014/main" id="{5789F4C2-6187-4D99-9661-821741FA63FC}"/>
              </a:ext>
            </a:extLst>
          </p:cNvPr>
          <p:cNvSpPr txBox="1"/>
          <p:nvPr/>
        </p:nvSpPr>
        <p:spPr>
          <a:xfrm>
            <a:off x="645466" y="1767112"/>
            <a:ext cx="11918390" cy="689369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 defTabSz="914453">
              <a:lnSpc>
                <a:spcPct val="80000"/>
              </a:lnSpc>
              <a:defRPr/>
            </a:pPr>
            <a:endParaRPr lang="en-AU" sz="6000" cap="all" dirty="0">
              <a:solidFill>
                <a:schemeClr val="bg2"/>
              </a:solidFill>
              <a:uFill>
                <a:solidFill>
                  <a:srgbClr val="F40000"/>
                </a:solidFill>
              </a:u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6C6D7CD-855F-45D5-B346-71223F407688}"/>
              </a:ext>
            </a:extLst>
          </p:cNvPr>
          <p:cNvSpPr txBox="1"/>
          <p:nvPr/>
        </p:nvSpPr>
        <p:spPr>
          <a:xfrm>
            <a:off x="620174" y="2674713"/>
            <a:ext cx="5136681" cy="3523025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800"/>
              </a:spcBef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th-TH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องุ่นพันธุ์ที่เป็นสัญลักษณ์แห่งออสเตรเลียและการส่งออกไวน์ที่มีชื่อเสียงที่สุด</a:t>
            </a:r>
          </a:p>
          <a:p>
            <a:pPr>
              <a:spcBef>
                <a:spcPts val="800"/>
              </a:spcBef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th-TH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ปลูกได้ในเกือบทุกเขตพื้นที่ และมีส่วนในการผลิตไวน์ทั้งหมดเกือบถึงหนึ่งในสี่</a:t>
            </a:r>
          </a:p>
          <a:p>
            <a:pPr>
              <a:spcBef>
                <a:spcPts val="800"/>
              </a:spcBef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th-TH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ผลิตเพื่อการแสดงออกในแนวกว้าง จากไวน์แดงที่สามารถซื้อหาได้ ดื่มง่าย ไปจนถึงแบบคลาสสิคควรค่าแก่การเก็บ</a:t>
            </a:r>
            <a:endParaRPr lang="en-US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" name="object 4">
            <a:extLst>
              <a:ext uri="{FF2B5EF4-FFF2-40B4-BE49-F238E27FC236}">
                <a16:creationId xmlns:a16="http://schemas.microsoft.com/office/drawing/2014/main" id="{57CE5D63-59C4-C391-8D71-CEE501EF727A}"/>
              </a:ext>
            </a:extLst>
          </p:cNvPr>
          <p:cNvSpPr txBox="1"/>
          <p:nvPr/>
        </p:nvSpPr>
        <p:spPr>
          <a:xfrm>
            <a:off x="620175" y="1548384"/>
            <a:ext cx="11918390" cy="907601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 defTabSz="914453">
              <a:lnSpc>
                <a:spcPct val="80000"/>
              </a:lnSpc>
              <a:defRPr/>
            </a:pPr>
            <a:r>
              <a:rPr lang="th-TH" sz="3600" b="1" cap="all" dirty="0">
                <a:solidFill>
                  <a:schemeClr val="accent4"/>
                </a:solidFill>
                <a:uFill>
                  <a:solidFill>
                    <a:srgbClr val="F40000"/>
                  </a:solidFill>
                </a:u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หนึ่งตำนานแห่งออสเตรเลีย</a:t>
            </a:r>
            <a:endParaRPr lang="en-AU" sz="3600" b="1" cap="all" dirty="0">
              <a:solidFill>
                <a:schemeClr val="accent4"/>
              </a:solidFill>
              <a:uFill>
                <a:solidFill>
                  <a:srgbClr val="F40000"/>
                </a:solidFill>
              </a:u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pic>
        <p:nvPicPr>
          <p:cNvPr id="11" name="Picture Placeholder 10" descr="A close-up of a vine&#10;&#10;Description automatically generated">
            <a:extLst>
              <a:ext uri="{FF2B5EF4-FFF2-40B4-BE49-F238E27FC236}">
                <a16:creationId xmlns:a16="http://schemas.microsoft.com/office/drawing/2014/main" id="{D0546B73-EB92-086C-1138-E1ECBE36CA9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130" b="17130"/>
          <a:stretch>
            <a:fillRect/>
          </a:stretch>
        </p:blipFill>
        <p:spPr>
          <a:xfrm>
            <a:off x="6022683" y="388842"/>
            <a:ext cx="6169315" cy="6083199"/>
          </a:xfr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7BEFBB73-47D4-EE09-AA73-417E9F538C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0175" y="800033"/>
            <a:ext cx="5402508" cy="584446"/>
          </a:xfrm>
        </p:spPr>
        <p:txBody>
          <a:bodyPr/>
          <a:lstStyle/>
          <a:p>
            <a:r>
              <a:rPr lang="th-TH" sz="6000" b="1" cap="all" dirty="0">
                <a:solidFill>
                  <a:schemeClr val="accent5"/>
                </a:solidFill>
                <a:uFill>
                  <a:solidFill>
                    <a:srgbClr val="F40000"/>
                  </a:solidFill>
                </a:uFill>
              </a:rPr>
              <a:t>ชีรา</a:t>
            </a:r>
            <a:r>
              <a:rPr lang="th-TH" sz="6000" b="1" cap="all" dirty="0" err="1">
                <a:solidFill>
                  <a:schemeClr val="accent5"/>
                </a:solidFill>
                <a:uFill>
                  <a:solidFill>
                    <a:srgbClr val="F40000"/>
                  </a:solidFill>
                </a:uFill>
              </a:rPr>
              <a:t>ซ</a:t>
            </a:r>
            <a:endParaRPr lang="en-US" sz="6000" b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5802481"/>
      </p:ext>
    </p:extLst>
  </p:cSld>
  <p:clrMapOvr>
    <a:masterClrMapping/>
  </p:clrMapOvr>
  <p:transition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DC4117AD-48BD-E46D-CBA3-94425FE6BD70}"/>
              </a:ext>
            </a:extLst>
          </p:cNvPr>
          <p:cNvCxnSpPr>
            <a:cxnSpLocks/>
          </p:cNvCxnSpPr>
          <p:nvPr/>
        </p:nvCxnSpPr>
        <p:spPr>
          <a:xfrm flipV="1">
            <a:off x="1610686" y="2189330"/>
            <a:ext cx="4485314" cy="5546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C3709960-2299-8557-5E50-34F3C148A6BE}"/>
              </a:ext>
            </a:extLst>
          </p:cNvPr>
          <p:cNvCxnSpPr>
            <a:cxnSpLocks/>
          </p:cNvCxnSpPr>
          <p:nvPr/>
        </p:nvCxnSpPr>
        <p:spPr>
          <a:xfrm flipV="1">
            <a:off x="1610686" y="4211076"/>
            <a:ext cx="4485314" cy="5546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6B03AE03-1A12-4687-A730-9E7C760A6434}"/>
              </a:ext>
            </a:extLst>
          </p:cNvPr>
          <p:cNvCxnSpPr>
            <a:cxnSpLocks/>
          </p:cNvCxnSpPr>
          <p:nvPr/>
        </p:nvCxnSpPr>
        <p:spPr>
          <a:xfrm>
            <a:off x="6853806" y="4566977"/>
            <a:ext cx="83610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l 21">
            <a:extLst>
              <a:ext uri="{FF2B5EF4-FFF2-40B4-BE49-F238E27FC236}">
                <a16:creationId xmlns:a16="http://schemas.microsoft.com/office/drawing/2014/main" id="{E6C28E18-5079-4104-40AC-DFCBDAF7EE0E}"/>
              </a:ext>
            </a:extLst>
          </p:cNvPr>
          <p:cNvSpPr/>
          <p:nvPr/>
        </p:nvSpPr>
        <p:spPr>
          <a:xfrm>
            <a:off x="7735055" y="1333129"/>
            <a:ext cx="2256385" cy="225638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90CD91-2C0A-B629-3656-B5797CE4E3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6000" b="1" dirty="0"/>
              <a:t>สไตล์และคุณลักษณะ</a:t>
            </a:r>
            <a:endParaRPr lang="en-US" sz="6000" b="1" dirty="0"/>
          </a:p>
        </p:txBody>
      </p:sp>
      <p:sp>
        <p:nvSpPr>
          <p:cNvPr id="5" name="object 58">
            <a:extLst>
              <a:ext uri="{FF2B5EF4-FFF2-40B4-BE49-F238E27FC236}">
                <a16:creationId xmlns:a16="http://schemas.microsoft.com/office/drawing/2014/main" id="{9F15D272-30DD-0CF9-9E3C-4AA951F9CA6D}"/>
              </a:ext>
            </a:extLst>
          </p:cNvPr>
          <p:cNvSpPr txBox="1"/>
          <p:nvPr/>
        </p:nvSpPr>
        <p:spPr>
          <a:xfrm>
            <a:off x="7902449" y="5084939"/>
            <a:ext cx="1509381" cy="858761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เชอร์รี่สีเข้ม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ลูกพล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ัม</a:t>
            </a:r>
            <a:endParaRPr lang="th-TH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ช็อกโกแลต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7" name="object 58">
            <a:extLst>
              <a:ext uri="{FF2B5EF4-FFF2-40B4-BE49-F238E27FC236}">
                <a16:creationId xmlns:a16="http://schemas.microsoft.com/office/drawing/2014/main" id="{D6597F8C-DD41-690E-E6B9-4492E633930F}"/>
              </a:ext>
            </a:extLst>
          </p:cNvPr>
          <p:cNvSpPr txBox="1"/>
          <p:nvPr/>
        </p:nvSpPr>
        <p:spPr>
          <a:xfrm>
            <a:off x="7902449" y="2078233"/>
            <a:ext cx="1921599" cy="840679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/>
          <a:p>
            <a:pPr algn="ctr">
              <a:lnSpc>
                <a:spcPct val="99000"/>
              </a:lnSpc>
              <a:buClr>
                <a:srgbClr val="F40000"/>
              </a:buClr>
            </a:pPr>
            <a:r>
              <a:rPr lang="th-TH" b="1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เหมาะกับการนำไปเป็น</a:t>
            </a:r>
            <a:r>
              <a:rPr lang="th-TH" b="1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เบ</a:t>
            </a:r>
            <a:r>
              <a:rPr lang="th-TH" b="1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ลน</a:t>
            </a:r>
            <a:r>
              <a:rPr lang="th-TH" b="1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ด์</a:t>
            </a:r>
            <a:r>
              <a:rPr lang="th-TH" b="1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กับ จีเอสเอ็ม, ชีรา</a:t>
            </a:r>
            <a:r>
              <a:rPr lang="th-TH" b="1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r>
              <a:rPr lang="th-TH" b="1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คาแบ</a:t>
            </a:r>
            <a:r>
              <a:rPr lang="th-TH" b="1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b="1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, ชีรา</a:t>
            </a:r>
            <a:r>
              <a:rPr lang="th-TH" b="1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r>
              <a:rPr lang="th-TH" b="1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วีโอน</a:t>
            </a:r>
            <a:r>
              <a:rPr lang="th-TH" b="1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ิเยร์</a:t>
            </a:r>
            <a:endParaRPr lang="en-US" b="1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8" name="object 58">
            <a:extLst>
              <a:ext uri="{FF2B5EF4-FFF2-40B4-BE49-F238E27FC236}">
                <a16:creationId xmlns:a16="http://schemas.microsoft.com/office/drawing/2014/main" id="{95462CAC-4F4C-9454-6DD0-3DBF644A8E50}"/>
              </a:ext>
            </a:extLst>
          </p:cNvPr>
          <p:cNvSpPr txBox="1"/>
          <p:nvPr/>
        </p:nvSpPr>
        <p:spPr>
          <a:xfrm>
            <a:off x="545953" y="4771262"/>
            <a:ext cx="2022480" cy="772134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รุ่นเยาว์</a:t>
            </a:r>
            <a:endParaRPr lang="en-AU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เนื้อสัมผัสเข้ม; ผลไม้สีเข้ม รสเข้ม และสุก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1" name="object 58">
            <a:extLst>
              <a:ext uri="{FF2B5EF4-FFF2-40B4-BE49-F238E27FC236}">
                <a16:creationId xmlns:a16="http://schemas.microsoft.com/office/drawing/2014/main" id="{88C392EF-A519-565E-CFDF-A48D96268C04}"/>
              </a:ext>
            </a:extLst>
          </p:cNvPr>
          <p:cNvSpPr txBox="1"/>
          <p:nvPr/>
        </p:nvSpPr>
        <p:spPr>
          <a:xfrm>
            <a:off x="3111033" y="4854020"/>
            <a:ext cx="1780021" cy="127073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รุ่นมีอายุ</a:t>
            </a:r>
            <a:endParaRPr lang="en-AU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แทน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นิน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รสนุ่มขึ้น; คุณลักษณะนวลขึ้น; คุณลักษณะของเครื่องเทศ, ชะเอมเทศ และดิน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2" name="object 58">
            <a:extLst>
              <a:ext uri="{FF2B5EF4-FFF2-40B4-BE49-F238E27FC236}">
                <a16:creationId xmlns:a16="http://schemas.microsoft.com/office/drawing/2014/main" id="{976B3C93-E72A-1708-A30E-BA6AD360220F}"/>
              </a:ext>
            </a:extLst>
          </p:cNvPr>
          <p:cNvSpPr txBox="1"/>
          <p:nvPr/>
        </p:nvSpPr>
        <p:spPr>
          <a:xfrm>
            <a:off x="9771262" y="5098403"/>
            <a:ext cx="1450576" cy="290144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ผลไม้สีแดงและสุก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5" name="object 58">
            <a:extLst>
              <a:ext uri="{FF2B5EF4-FFF2-40B4-BE49-F238E27FC236}">
                <a16:creationId xmlns:a16="http://schemas.microsoft.com/office/drawing/2014/main" id="{E44DEB32-C198-0CFC-E5D5-7ED4B94702EB}"/>
              </a:ext>
            </a:extLst>
          </p:cNvPr>
          <p:cNvSpPr txBox="1"/>
          <p:nvPr/>
        </p:nvSpPr>
        <p:spPr>
          <a:xfrm>
            <a:off x="592183" y="2741223"/>
            <a:ext cx="2022480" cy="1021433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ภูมิอากาศอุ่น</a:t>
            </a:r>
            <a:endParaRPr lang="en-AU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กลิ่นรสจัดจ้าน ผลไม้สีเข้มชุ่มฉ่ำสดชื่น แทนนินจา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ก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ความสุกของผลไม้ และเนื้อสัมผัสกลมกล่อม</a:t>
            </a:r>
            <a:endParaRPr lang="en-US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6" name="object 58">
            <a:extLst>
              <a:ext uri="{FF2B5EF4-FFF2-40B4-BE49-F238E27FC236}">
                <a16:creationId xmlns:a16="http://schemas.microsoft.com/office/drawing/2014/main" id="{2DDDFC13-EE66-B633-AFD7-684A1EA49DD1}"/>
              </a:ext>
            </a:extLst>
          </p:cNvPr>
          <p:cNvSpPr txBox="1"/>
          <p:nvPr/>
        </p:nvSpPr>
        <p:spPr>
          <a:xfrm>
            <a:off x="7902449" y="4825446"/>
            <a:ext cx="2094227" cy="27353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ภูมิอากาศอุ่น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8" name="object 58">
            <a:extLst>
              <a:ext uri="{FF2B5EF4-FFF2-40B4-BE49-F238E27FC236}">
                <a16:creationId xmlns:a16="http://schemas.microsoft.com/office/drawing/2014/main" id="{941FE382-59A1-2019-1B91-991EB6ED183C}"/>
              </a:ext>
            </a:extLst>
          </p:cNvPr>
          <p:cNvSpPr txBox="1"/>
          <p:nvPr/>
        </p:nvSpPr>
        <p:spPr>
          <a:xfrm>
            <a:off x="2927865" y="2799923"/>
            <a:ext cx="2146355" cy="772134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ภูมิอากาศเย็นกว่า</a:t>
            </a:r>
            <a:endParaRPr lang="en-AU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หรูหรา เข้ากับอาหารได้ดี เนื้อสัมผัสปานกลาง</a:t>
            </a:r>
            <a:endParaRPr lang="en-US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4" name="Picture Placeholder 8">
            <a:extLst>
              <a:ext uri="{FF2B5EF4-FFF2-40B4-BE49-F238E27FC236}">
                <a16:creationId xmlns:a16="http://schemas.microsoft.com/office/drawing/2014/main" id="{C69C54A9-F55B-31F9-8AA7-D9EB45F2180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637" r="8637"/>
          <a:stretch/>
        </p:blipFill>
        <p:spPr>
          <a:xfrm>
            <a:off x="5041655" y="157089"/>
            <a:ext cx="2256385" cy="6830856"/>
          </a:xfrm>
          <a:prstGeom prst="rect">
            <a:avLst/>
          </a:prstGeom>
        </p:spPr>
      </p:pic>
      <p:sp>
        <p:nvSpPr>
          <p:cNvPr id="20" name="object 10">
            <a:extLst>
              <a:ext uri="{FF2B5EF4-FFF2-40B4-BE49-F238E27FC236}">
                <a16:creationId xmlns:a16="http://schemas.microsoft.com/office/drawing/2014/main" id="{A8C01080-AD4F-D996-1AB7-6911D2052DB1}"/>
              </a:ext>
            </a:extLst>
          </p:cNvPr>
          <p:cNvSpPr txBox="1"/>
          <p:nvPr/>
        </p:nvSpPr>
        <p:spPr>
          <a:xfrm rot="16200000">
            <a:off x="4057400" y="4083249"/>
            <a:ext cx="4652237" cy="87549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th-TH" sz="6600" b="1" dirty="0">
                <a:solidFill>
                  <a:schemeClr val="bg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ชีรา</a:t>
            </a:r>
            <a:r>
              <a:rPr lang="th-TH" sz="6600" b="1" dirty="0" err="1">
                <a:solidFill>
                  <a:schemeClr val="bg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ซ</a:t>
            </a:r>
            <a:endParaRPr lang="en-AU" sz="6600" b="1" cap="all" dirty="0">
              <a:solidFill>
                <a:schemeClr val="bg1"/>
              </a:solid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21" name="object 58">
            <a:extLst>
              <a:ext uri="{FF2B5EF4-FFF2-40B4-BE49-F238E27FC236}">
                <a16:creationId xmlns:a16="http://schemas.microsoft.com/office/drawing/2014/main" id="{B6942429-8EFD-F66E-C0CD-AA9CE741D4C2}"/>
              </a:ext>
            </a:extLst>
          </p:cNvPr>
          <p:cNvSpPr txBox="1"/>
          <p:nvPr/>
        </p:nvSpPr>
        <p:spPr>
          <a:xfrm>
            <a:off x="7902449" y="4425750"/>
            <a:ext cx="3246242" cy="294311"/>
          </a:xfrm>
          <a:prstGeom prst="rect">
            <a:avLst/>
          </a:prstGeom>
          <a:noFill/>
        </p:spPr>
        <p:txBody>
          <a:bodyPr vert="horz" wrap="square" lIns="0" tIns="17145" rIns="0" bIns="0" rtlCol="0">
            <a:spAutoFit/>
          </a:bodyPr>
          <a:lstStyle/>
          <a:p>
            <a:pPr>
              <a:buClr>
                <a:srgbClr val="F40000"/>
              </a:buClr>
            </a:pP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กลิ่นรสหลัก</a:t>
            </a:r>
            <a:endParaRPr lang="en-US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3" name="object 58">
            <a:extLst>
              <a:ext uri="{FF2B5EF4-FFF2-40B4-BE49-F238E27FC236}">
                <a16:creationId xmlns:a16="http://schemas.microsoft.com/office/drawing/2014/main" id="{E2974DC0-2605-7574-D77E-1AE5DC8C3B7F}"/>
              </a:ext>
            </a:extLst>
          </p:cNvPr>
          <p:cNvSpPr txBox="1"/>
          <p:nvPr/>
        </p:nvSpPr>
        <p:spPr>
          <a:xfrm>
            <a:off x="9771262" y="4833176"/>
            <a:ext cx="2094227" cy="27353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ภูมิอากาศเย็น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EA445217-F6C7-CB49-C393-0DE8826FF1CC}"/>
              </a:ext>
            </a:extLst>
          </p:cNvPr>
          <p:cNvCxnSpPr>
            <a:cxnSpLocks/>
          </p:cNvCxnSpPr>
          <p:nvPr/>
        </p:nvCxnSpPr>
        <p:spPr>
          <a:xfrm flipV="1">
            <a:off x="1618570" y="2178893"/>
            <a:ext cx="0" cy="46344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A1DDB595-334E-CB3A-BD77-CD1D44FAD01B}"/>
              </a:ext>
            </a:extLst>
          </p:cNvPr>
          <p:cNvCxnSpPr>
            <a:cxnSpLocks/>
          </p:cNvCxnSpPr>
          <p:nvPr/>
        </p:nvCxnSpPr>
        <p:spPr>
          <a:xfrm flipV="1">
            <a:off x="4001044" y="2178893"/>
            <a:ext cx="0" cy="46344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01A01860-8130-2B95-0187-AD14209BF527}"/>
              </a:ext>
            </a:extLst>
          </p:cNvPr>
          <p:cNvCxnSpPr>
            <a:cxnSpLocks/>
          </p:cNvCxnSpPr>
          <p:nvPr/>
        </p:nvCxnSpPr>
        <p:spPr>
          <a:xfrm flipV="1">
            <a:off x="1618570" y="4200639"/>
            <a:ext cx="0" cy="46344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A497464C-2787-9F97-5B2B-B93DFF05EB78}"/>
              </a:ext>
            </a:extLst>
          </p:cNvPr>
          <p:cNvCxnSpPr>
            <a:cxnSpLocks/>
          </p:cNvCxnSpPr>
          <p:nvPr/>
        </p:nvCxnSpPr>
        <p:spPr>
          <a:xfrm flipV="1">
            <a:off x="4001044" y="4200639"/>
            <a:ext cx="0" cy="46344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405C53B-7339-25CA-73A0-F86ACF38955E}"/>
              </a:ext>
            </a:extLst>
          </p:cNvPr>
          <p:cNvCxnSpPr>
            <a:cxnSpLocks/>
          </p:cNvCxnSpPr>
          <p:nvPr/>
        </p:nvCxnSpPr>
        <p:spPr>
          <a:xfrm>
            <a:off x="6853806" y="2583631"/>
            <a:ext cx="83610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3904001"/>
      </p:ext>
    </p:extLst>
  </p:cSld>
  <p:clrMapOvr>
    <a:masterClrMapping/>
  </p:clrMapOvr>
  <p:transition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A85BC11-7E24-B43A-4E9C-81A725BB8382}"/>
              </a:ext>
            </a:extLst>
          </p:cNvPr>
          <p:cNvCxnSpPr>
            <a:cxnSpLocks/>
          </p:cNvCxnSpPr>
          <p:nvPr/>
        </p:nvCxnSpPr>
        <p:spPr>
          <a:xfrm>
            <a:off x="6795083" y="5347153"/>
            <a:ext cx="83610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104AF7D2-FA3C-B766-D425-29892A55980F}"/>
              </a:ext>
            </a:extLst>
          </p:cNvPr>
          <p:cNvCxnSpPr>
            <a:cxnSpLocks/>
          </p:cNvCxnSpPr>
          <p:nvPr/>
        </p:nvCxnSpPr>
        <p:spPr>
          <a:xfrm>
            <a:off x="6795083" y="4248195"/>
            <a:ext cx="83610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C5E8410-09F1-0C3A-1FBA-91B8A38B86AD}"/>
              </a:ext>
            </a:extLst>
          </p:cNvPr>
          <p:cNvCxnSpPr>
            <a:cxnSpLocks/>
          </p:cNvCxnSpPr>
          <p:nvPr/>
        </p:nvCxnSpPr>
        <p:spPr>
          <a:xfrm>
            <a:off x="6186881" y="1966390"/>
            <a:ext cx="127512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3D3B526-B885-3F16-625C-2343AE718D64}"/>
              </a:ext>
            </a:extLst>
          </p:cNvPr>
          <p:cNvCxnSpPr>
            <a:cxnSpLocks/>
          </p:cNvCxnSpPr>
          <p:nvPr/>
        </p:nvCxnSpPr>
        <p:spPr>
          <a:xfrm>
            <a:off x="4714613" y="1689553"/>
            <a:ext cx="127512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EAA51202-459B-16DF-2B5D-7FD6B0762C9A}"/>
              </a:ext>
            </a:extLst>
          </p:cNvPr>
          <p:cNvCxnSpPr>
            <a:cxnSpLocks/>
          </p:cNvCxnSpPr>
          <p:nvPr/>
        </p:nvCxnSpPr>
        <p:spPr>
          <a:xfrm>
            <a:off x="4572000" y="2746566"/>
            <a:ext cx="127512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7AB974A-DCC2-2089-7EBC-0DDFB6064729}"/>
              </a:ext>
            </a:extLst>
          </p:cNvPr>
          <p:cNvCxnSpPr>
            <a:cxnSpLocks/>
          </p:cNvCxnSpPr>
          <p:nvPr/>
        </p:nvCxnSpPr>
        <p:spPr>
          <a:xfrm>
            <a:off x="4429387" y="3929414"/>
            <a:ext cx="127512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FA5119B6-D196-E57D-1E95-2FE9E5B9B8D6}"/>
              </a:ext>
            </a:extLst>
          </p:cNvPr>
          <p:cNvCxnSpPr>
            <a:cxnSpLocks/>
          </p:cNvCxnSpPr>
          <p:nvPr/>
        </p:nvCxnSpPr>
        <p:spPr>
          <a:xfrm>
            <a:off x="4538444" y="5061927"/>
            <a:ext cx="127512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5390CD91-2C0A-B629-3656-B5797CE4E3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6000" b="1" dirty="0"/>
              <a:t>เขตพื้นที่สำคัญ</a:t>
            </a:r>
            <a:endParaRPr lang="en-US" sz="6000" b="1" dirty="0"/>
          </a:p>
        </p:txBody>
      </p:sp>
      <p:sp>
        <p:nvSpPr>
          <p:cNvPr id="4" name="object 58">
            <a:extLst>
              <a:ext uri="{FF2B5EF4-FFF2-40B4-BE49-F238E27FC236}">
                <a16:creationId xmlns:a16="http://schemas.microsoft.com/office/drawing/2014/main" id="{037BE07A-6C46-0B87-E599-B5AF7395C109}"/>
              </a:ext>
            </a:extLst>
          </p:cNvPr>
          <p:cNvSpPr txBox="1"/>
          <p:nvPr/>
        </p:nvSpPr>
        <p:spPr>
          <a:xfrm>
            <a:off x="7804050" y="1106974"/>
            <a:ext cx="2891261" cy="290144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หรูหรา มีรสชาติ และเผ็ดร้อน; สีม่วงเข้มล้ำลึก</a:t>
            </a:r>
            <a:endParaRPr lang="en-US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object 58">
            <a:extLst>
              <a:ext uri="{FF2B5EF4-FFF2-40B4-BE49-F238E27FC236}">
                <a16:creationId xmlns:a16="http://schemas.microsoft.com/office/drawing/2014/main" id="{28FF84F5-7F14-9BD0-1E7B-A4E197042DD8}"/>
              </a:ext>
            </a:extLst>
          </p:cNvPr>
          <p:cNvSpPr txBox="1"/>
          <p:nvPr/>
        </p:nvSpPr>
        <p:spPr>
          <a:xfrm>
            <a:off x="1069061" y="4966680"/>
            <a:ext cx="1777948" cy="27353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th-TH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</a:t>
            </a: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คล</a:t>
            </a:r>
            <a:r>
              <a:rPr lang="th-TH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endParaRPr lang="en-US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F3B8192F-8B51-501C-9EDF-BF68EB2DF2A3}"/>
              </a:ext>
            </a:extLst>
          </p:cNvPr>
          <p:cNvSpPr txBox="1"/>
          <p:nvPr/>
        </p:nvSpPr>
        <p:spPr>
          <a:xfrm>
            <a:off x="1069060" y="1569680"/>
            <a:ext cx="2096301" cy="27353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แอด</a:t>
            </a:r>
            <a:r>
              <a:rPr lang="th-TH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ิเ</a:t>
            </a: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ลด </a:t>
            </a:r>
            <a:r>
              <a:rPr lang="th-TH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ฮิลส์</a:t>
            </a:r>
            <a:endParaRPr lang="en-US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7" name="object 58">
            <a:extLst>
              <a:ext uri="{FF2B5EF4-FFF2-40B4-BE49-F238E27FC236}">
                <a16:creationId xmlns:a16="http://schemas.microsoft.com/office/drawing/2014/main" id="{009E16F3-C51E-A7B1-4656-E64349EAE466}"/>
              </a:ext>
            </a:extLst>
          </p:cNvPr>
          <p:cNvSpPr txBox="1"/>
          <p:nvPr/>
        </p:nvSpPr>
        <p:spPr>
          <a:xfrm>
            <a:off x="1069061" y="2929120"/>
            <a:ext cx="2669273" cy="561629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ชีราซกลิ่นรสจัดจ้านเข้มข้นและคุณลักษณะโดดเด่นและชัดเจน</a:t>
            </a:r>
            <a:endParaRPr lang="en-US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8" name="object 58">
            <a:extLst>
              <a:ext uri="{FF2B5EF4-FFF2-40B4-BE49-F238E27FC236}">
                <a16:creationId xmlns:a16="http://schemas.microsoft.com/office/drawing/2014/main" id="{B1139623-6651-2B73-2CA6-4F3AD48D5709}"/>
              </a:ext>
            </a:extLst>
          </p:cNvPr>
          <p:cNvSpPr txBox="1"/>
          <p:nvPr/>
        </p:nvSpPr>
        <p:spPr>
          <a:xfrm>
            <a:off x="1069060" y="1826299"/>
            <a:ext cx="3567333" cy="561629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ระดับแอลกอฮอล์ปานกลาง, กลิ่นเครื่องเทศและพริกไทย, แทน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นิน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ละเอียดและมีความเป็นกรด</a:t>
            </a:r>
            <a:endParaRPr lang="en-US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9" name="object 58">
            <a:extLst>
              <a:ext uri="{FF2B5EF4-FFF2-40B4-BE49-F238E27FC236}">
                <a16:creationId xmlns:a16="http://schemas.microsoft.com/office/drawing/2014/main" id="{13F95180-ADB4-38CF-4064-997824510E53}"/>
              </a:ext>
            </a:extLst>
          </p:cNvPr>
          <p:cNvSpPr txBox="1"/>
          <p:nvPr/>
        </p:nvSpPr>
        <p:spPr>
          <a:xfrm>
            <a:off x="7804050" y="5225585"/>
            <a:ext cx="2096301" cy="27353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th-TH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มาท</a:t>
            </a:r>
            <a:r>
              <a:rPr lang="th-TH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 บาร์เกอร</a:t>
            </a:r>
            <a:r>
              <a:rPr lang="th-TH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endParaRPr lang="en-US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0" name="object 58">
            <a:extLst>
              <a:ext uri="{FF2B5EF4-FFF2-40B4-BE49-F238E27FC236}">
                <a16:creationId xmlns:a16="http://schemas.microsoft.com/office/drawing/2014/main" id="{2AB991A8-4E90-E692-351A-FF35BE409143}"/>
              </a:ext>
            </a:extLst>
          </p:cNvPr>
          <p:cNvSpPr txBox="1"/>
          <p:nvPr/>
        </p:nvSpPr>
        <p:spPr>
          <a:xfrm>
            <a:off x="7804050" y="5512576"/>
            <a:ext cx="3263774" cy="561629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ชีรา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หรูหราและนุ่มราวแพรไหม เด่นชัดด้วยชะเอมเทศ 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แบล็ก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เบอร์รี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่แ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ละเครื่องเทศเผ็ดร้อน</a:t>
            </a:r>
            <a:endParaRPr lang="en-US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1" name="object 58">
            <a:extLst>
              <a:ext uri="{FF2B5EF4-FFF2-40B4-BE49-F238E27FC236}">
                <a16:creationId xmlns:a16="http://schemas.microsoft.com/office/drawing/2014/main" id="{E193154E-30BC-AD69-B312-671B619C76A9}"/>
              </a:ext>
            </a:extLst>
          </p:cNvPr>
          <p:cNvSpPr txBox="1"/>
          <p:nvPr/>
        </p:nvSpPr>
        <p:spPr>
          <a:xfrm>
            <a:off x="1069060" y="2659081"/>
            <a:ext cx="2096301" cy="27353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บารอ</a:t>
            </a:r>
            <a:r>
              <a:rPr lang="th-TH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ส</a:t>
            </a: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ซา </a:t>
            </a:r>
            <a:r>
              <a:rPr lang="th-TH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endParaRPr lang="en-US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2" name="object 58">
            <a:extLst>
              <a:ext uri="{FF2B5EF4-FFF2-40B4-BE49-F238E27FC236}">
                <a16:creationId xmlns:a16="http://schemas.microsoft.com/office/drawing/2014/main" id="{2F565A62-3E8E-3657-B945-6A162D7274FD}"/>
              </a:ext>
            </a:extLst>
          </p:cNvPr>
          <p:cNvSpPr txBox="1"/>
          <p:nvPr/>
        </p:nvSpPr>
        <p:spPr>
          <a:xfrm>
            <a:off x="1069061" y="3793029"/>
            <a:ext cx="2574845" cy="27353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แคนเบอร์รา </a:t>
            </a:r>
            <a:r>
              <a:rPr lang="th-TH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ดิ</a:t>
            </a: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สตริก</a:t>
            </a:r>
            <a:r>
              <a:rPr lang="th-TH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ต์</a:t>
            </a:r>
            <a:endParaRPr lang="en-US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3" name="object 58">
            <a:extLst>
              <a:ext uri="{FF2B5EF4-FFF2-40B4-BE49-F238E27FC236}">
                <a16:creationId xmlns:a16="http://schemas.microsoft.com/office/drawing/2014/main" id="{13408633-8AA3-72AD-5821-C66C4BB5A989}"/>
              </a:ext>
            </a:extLst>
          </p:cNvPr>
          <p:cNvSpPr txBox="1"/>
          <p:nvPr/>
        </p:nvSpPr>
        <p:spPr>
          <a:xfrm>
            <a:off x="7804050" y="1849065"/>
            <a:ext cx="1643528" cy="27353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อีเดน </a:t>
            </a:r>
            <a:r>
              <a:rPr lang="th-TH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endParaRPr lang="en-US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4" name="object 58">
            <a:extLst>
              <a:ext uri="{FF2B5EF4-FFF2-40B4-BE49-F238E27FC236}">
                <a16:creationId xmlns:a16="http://schemas.microsoft.com/office/drawing/2014/main" id="{BFA254B6-068B-B71F-5CB7-D29D51F0995A}"/>
              </a:ext>
            </a:extLst>
          </p:cNvPr>
          <p:cNvSpPr txBox="1"/>
          <p:nvPr/>
        </p:nvSpPr>
        <p:spPr>
          <a:xfrm>
            <a:off x="7804050" y="2976801"/>
            <a:ext cx="2096301" cy="27353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ฮัน</a:t>
            </a:r>
            <a:r>
              <a:rPr lang="th-TH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เต</a:t>
            </a: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endParaRPr lang="en-US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5" name="object 58">
            <a:extLst>
              <a:ext uri="{FF2B5EF4-FFF2-40B4-BE49-F238E27FC236}">
                <a16:creationId xmlns:a16="http://schemas.microsoft.com/office/drawing/2014/main" id="{BC4DBB26-03A4-8415-1752-B57B0B02C0B4}"/>
              </a:ext>
            </a:extLst>
          </p:cNvPr>
          <p:cNvSpPr txBox="1"/>
          <p:nvPr/>
        </p:nvSpPr>
        <p:spPr>
          <a:xfrm>
            <a:off x="7804050" y="845866"/>
            <a:ext cx="2096301" cy="27353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เดอะ แกรมเปีย</a:t>
            </a:r>
            <a:r>
              <a:rPr lang="th-TH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นส์</a:t>
            </a:r>
            <a:endParaRPr lang="en-US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6" name="object 58">
            <a:extLst>
              <a:ext uri="{FF2B5EF4-FFF2-40B4-BE49-F238E27FC236}">
                <a16:creationId xmlns:a16="http://schemas.microsoft.com/office/drawing/2014/main" id="{802FA831-D204-53C0-777B-69645945FFF6}"/>
              </a:ext>
            </a:extLst>
          </p:cNvPr>
          <p:cNvSpPr txBox="1"/>
          <p:nvPr/>
        </p:nvSpPr>
        <p:spPr>
          <a:xfrm>
            <a:off x="7804050" y="4112528"/>
            <a:ext cx="2096301" cy="27353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แมคลาเรน เวล</a:t>
            </a:r>
            <a:endParaRPr lang="en-US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7" name="object 58">
            <a:extLst>
              <a:ext uri="{FF2B5EF4-FFF2-40B4-BE49-F238E27FC236}">
                <a16:creationId xmlns:a16="http://schemas.microsoft.com/office/drawing/2014/main" id="{D72011D9-1A47-E47E-AD9C-0224E83B5ABD}"/>
              </a:ext>
            </a:extLst>
          </p:cNvPr>
          <p:cNvSpPr txBox="1"/>
          <p:nvPr/>
        </p:nvSpPr>
        <p:spPr>
          <a:xfrm>
            <a:off x="1069061" y="4067356"/>
            <a:ext cx="3470236" cy="290144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ชีรา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หรูหราและมีพลัง มีรสจัด สมดุล และกลิ่นรสเต็ม</a:t>
            </a:r>
            <a:endParaRPr lang="en-US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8" name="object 58">
            <a:extLst>
              <a:ext uri="{FF2B5EF4-FFF2-40B4-BE49-F238E27FC236}">
                <a16:creationId xmlns:a16="http://schemas.microsoft.com/office/drawing/2014/main" id="{B5BAEAF3-15FB-0EC9-B810-3FA29E5BD895}"/>
              </a:ext>
            </a:extLst>
          </p:cNvPr>
          <p:cNvSpPr txBox="1"/>
          <p:nvPr/>
        </p:nvSpPr>
        <p:spPr>
          <a:xfrm>
            <a:off x="1069062" y="5210746"/>
            <a:ext cx="3360326" cy="561629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หรูหรา, เนื้อสัมผัสเต็มและเข้มข้น มีกลิ่นรส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แบล็ก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เบอร์รี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่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 ลูกพล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ัม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 และชะเอมเทศ</a:t>
            </a:r>
            <a:endParaRPr lang="en-US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9" name="object 58">
            <a:extLst>
              <a:ext uri="{FF2B5EF4-FFF2-40B4-BE49-F238E27FC236}">
                <a16:creationId xmlns:a16="http://schemas.microsoft.com/office/drawing/2014/main" id="{2B3132AE-BE26-C3BD-76A9-ED261BBBA05F}"/>
              </a:ext>
            </a:extLst>
          </p:cNvPr>
          <p:cNvSpPr txBox="1"/>
          <p:nvPr/>
        </p:nvSpPr>
        <p:spPr>
          <a:xfrm>
            <a:off x="7804050" y="2092441"/>
            <a:ext cx="3632390" cy="561629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เนื้อสัมผัสแบบปานกลางถึงเต็ม เด่นชัดด้วยเบอร์รี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่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คลาสสิค เส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จ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 และพริกไทย</a:t>
            </a:r>
            <a:endParaRPr lang="en-US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0" name="object 58">
            <a:extLst>
              <a:ext uri="{FF2B5EF4-FFF2-40B4-BE49-F238E27FC236}">
                <a16:creationId xmlns:a16="http://schemas.microsoft.com/office/drawing/2014/main" id="{7DC49B88-DB12-A752-FACE-E00821750CD5}"/>
              </a:ext>
            </a:extLst>
          </p:cNvPr>
          <p:cNvSpPr txBox="1"/>
          <p:nvPr/>
        </p:nvSpPr>
        <p:spPr>
          <a:xfrm>
            <a:off x="7804050" y="4408162"/>
            <a:ext cx="3234301" cy="561629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เนื้อสัมผัสเต็ม มีคุณลักษณะของผล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บลู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เบอร์รี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่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เข้มข้นและช็อกโกแลต</a:t>
            </a:r>
            <a:endParaRPr lang="en-US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1" name="object 58">
            <a:extLst>
              <a:ext uri="{FF2B5EF4-FFF2-40B4-BE49-F238E27FC236}">
                <a16:creationId xmlns:a16="http://schemas.microsoft.com/office/drawing/2014/main" id="{D0DCF563-BB0A-B4BA-A191-D19DB81E73E9}"/>
              </a:ext>
            </a:extLst>
          </p:cNvPr>
          <p:cNvSpPr txBox="1"/>
          <p:nvPr/>
        </p:nvSpPr>
        <p:spPr>
          <a:xfrm>
            <a:off x="7804050" y="3244074"/>
            <a:ext cx="3632390" cy="561629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วิวัฒนาการจนเป็นไวน์แบบปานกลางที่มีรสชาติ ซับซ้อน และเข้ากับอาหารได้ดี </a:t>
            </a:r>
            <a:endParaRPr lang="en-US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22" name="Picture Placeholder 8">
            <a:extLst>
              <a:ext uri="{FF2B5EF4-FFF2-40B4-BE49-F238E27FC236}">
                <a16:creationId xmlns:a16="http://schemas.microsoft.com/office/drawing/2014/main" id="{60787AAB-031D-405A-4ABB-3E994A97065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637" r="8637"/>
          <a:stretch/>
        </p:blipFill>
        <p:spPr>
          <a:xfrm>
            <a:off x="5041655" y="157089"/>
            <a:ext cx="2256385" cy="6830856"/>
          </a:xfrm>
          <a:prstGeom prst="rect">
            <a:avLst/>
          </a:prstGeom>
        </p:spPr>
      </p:pic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3A97802-06DA-DB7B-CCF2-43AC20B632E2}"/>
              </a:ext>
            </a:extLst>
          </p:cNvPr>
          <p:cNvCxnSpPr>
            <a:cxnSpLocks/>
          </p:cNvCxnSpPr>
          <p:nvPr/>
        </p:nvCxnSpPr>
        <p:spPr>
          <a:xfrm>
            <a:off x="6795083" y="3090515"/>
            <a:ext cx="83610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EA524496-B853-2D95-4D5C-3E501EC49E03}"/>
              </a:ext>
            </a:extLst>
          </p:cNvPr>
          <p:cNvCxnSpPr>
            <a:cxnSpLocks/>
          </p:cNvCxnSpPr>
          <p:nvPr/>
        </p:nvCxnSpPr>
        <p:spPr>
          <a:xfrm>
            <a:off x="6186881" y="959711"/>
            <a:ext cx="121640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bject 10">
            <a:extLst>
              <a:ext uri="{FF2B5EF4-FFF2-40B4-BE49-F238E27FC236}">
                <a16:creationId xmlns:a16="http://schemas.microsoft.com/office/drawing/2014/main" id="{8F4F2E3B-2D97-EB4B-F2CE-C17241029140}"/>
              </a:ext>
            </a:extLst>
          </p:cNvPr>
          <p:cNvSpPr txBox="1"/>
          <p:nvPr/>
        </p:nvSpPr>
        <p:spPr>
          <a:xfrm rot="16200000">
            <a:off x="4057400" y="4083249"/>
            <a:ext cx="4652237" cy="87549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th-TH" sz="6600" b="1" dirty="0">
                <a:solidFill>
                  <a:schemeClr val="bg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ชีรา</a:t>
            </a:r>
            <a:r>
              <a:rPr lang="th-TH" sz="6600" b="1" dirty="0" err="1">
                <a:solidFill>
                  <a:schemeClr val="bg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ซ</a:t>
            </a:r>
            <a:endParaRPr lang="en-AU" sz="6600" b="1" cap="all" dirty="0">
              <a:solidFill>
                <a:schemeClr val="bg1"/>
              </a:solid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783657479"/>
      </p:ext>
    </p:extLst>
  </p:cSld>
  <p:clrMapOvr>
    <a:masterClrMapping/>
  </p:clrMapOvr>
  <p:transition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>
            <a:extLst>
              <a:ext uri="{FF2B5EF4-FFF2-40B4-BE49-F238E27FC236}">
                <a16:creationId xmlns:a16="http://schemas.microsoft.com/office/drawing/2014/main" id="{5789F4C2-6187-4D99-9661-821741FA63FC}"/>
              </a:ext>
            </a:extLst>
          </p:cNvPr>
          <p:cNvSpPr txBox="1"/>
          <p:nvPr/>
        </p:nvSpPr>
        <p:spPr>
          <a:xfrm>
            <a:off x="645466" y="1767112"/>
            <a:ext cx="11918390" cy="689369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 defTabSz="914453">
              <a:lnSpc>
                <a:spcPct val="80000"/>
              </a:lnSpc>
              <a:defRPr/>
            </a:pPr>
            <a:endParaRPr lang="en-AU" sz="6000" cap="all" dirty="0">
              <a:solidFill>
                <a:schemeClr val="bg2"/>
              </a:solidFill>
              <a:uFill>
                <a:solidFill>
                  <a:srgbClr val="F40000"/>
                </a:solidFill>
              </a:u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6C6D7CD-855F-45D5-B346-71223F407688}"/>
              </a:ext>
            </a:extLst>
          </p:cNvPr>
          <p:cNvSpPr txBox="1"/>
          <p:nvPr/>
        </p:nvSpPr>
        <p:spPr>
          <a:xfrm>
            <a:off x="620175" y="2640007"/>
            <a:ext cx="4939976" cy="3523025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800"/>
              </a:spcBef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th-TH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เป็นพันธุ์องุ่นที่ปลูกมากที่สุดเป็นอันดับที่ 3 ในออสเตรเลีย</a:t>
            </a:r>
          </a:p>
          <a:p>
            <a:pPr>
              <a:spcBef>
                <a:spcPts val="800"/>
              </a:spcBef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th-TH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เป็นที่รู้จักเรื่องความเข้มของสี กลิ่นรส ความเป็นกรดและสารแทน</a:t>
            </a:r>
            <a:r>
              <a:rPr lang="th-TH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นิน</a:t>
            </a:r>
            <a:r>
              <a:rPr lang="th-TH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และความสามารถในการเก็บได้หลายทศวรรษ</a:t>
            </a:r>
          </a:p>
          <a:p>
            <a:pPr>
              <a:spcBef>
                <a:spcPts val="800"/>
              </a:spcBef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th-TH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เป็นส่วนสำคัญของประวัติศาสตร์และความสำเร็จของไวน์มากมายของออสเตรเลีย</a:t>
            </a:r>
          </a:p>
          <a:p>
            <a:pPr>
              <a:spcBef>
                <a:spcPts val="800"/>
              </a:spcBef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th-TH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เติบโตได้ดีที่สุดในเขตพื้นที่อุ่นไปจนถึงแห้งและเย็น </a:t>
            </a:r>
            <a:endParaRPr lang="en-AU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" name="object 4">
            <a:extLst>
              <a:ext uri="{FF2B5EF4-FFF2-40B4-BE49-F238E27FC236}">
                <a16:creationId xmlns:a16="http://schemas.microsoft.com/office/drawing/2014/main" id="{57CE5D63-59C4-C391-8D71-CEE501EF727A}"/>
              </a:ext>
            </a:extLst>
          </p:cNvPr>
          <p:cNvSpPr txBox="1"/>
          <p:nvPr/>
        </p:nvSpPr>
        <p:spPr>
          <a:xfrm>
            <a:off x="645466" y="1657995"/>
            <a:ext cx="11918390" cy="907601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 defTabSz="914453">
              <a:lnSpc>
                <a:spcPct val="80000"/>
              </a:lnSpc>
              <a:defRPr/>
            </a:pPr>
            <a:r>
              <a:rPr lang="th-TH" sz="3600" b="1" cap="all" dirty="0">
                <a:solidFill>
                  <a:schemeClr val="accent4"/>
                </a:solidFill>
                <a:uFill>
                  <a:solidFill>
                    <a:srgbClr val="F40000"/>
                  </a:solidFill>
                </a:u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ทรงพลังและควรค่าแก่การเก็บ</a:t>
            </a:r>
            <a:endParaRPr lang="en-AU" sz="3600" b="1" cap="all" dirty="0">
              <a:solidFill>
                <a:schemeClr val="accent4"/>
              </a:solidFill>
              <a:uFill>
                <a:solidFill>
                  <a:srgbClr val="F40000"/>
                </a:solidFill>
              </a:u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pic>
        <p:nvPicPr>
          <p:cNvPr id="11" name="Picture Placeholder 10" descr="A bunch of grapes on a vine&#10;&#10;Description automatically generated">
            <a:extLst>
              <a:ext uri="{FF2B5EF4-FFF2-40B4-BE49-F238E27FC236}">
                <a16:creationId xmlns:a16="http://schemas.microsoft.com/office/drawing/2014/main" id="{9ABA7397-4F2E-8659-1BCE-463D68305F9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130" b="17130"/>
          <a:stretch>
            <a:fillRect/>
          </a:stretch>
        </p:blipFill>
        <p:spPr>
          <a:xfrm>
            <a:off x="6016625" y="388938"/>
            <a:ext cx="6169025" cy="6083300"/>
          </a:xfr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949B7B70-91CD-2C1F-84F3-AD324E936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0175" y="800033"/>
            <a:ext cx="5402508" cy="576715"/>
          </a:xfrm>
        </p:spPr>
        <p:txBody>
          <a:bodyPr/>
          <a:lstStyle/>
          <a:p>
            <a:r>
              <a:rPr lang="th-TH" sz="6000" b="1" cap="all" dirty="0">
                <a:solidFill>
                  <a:schemeClr val="accent5"/>
                </a:solidFill>
                <a:uFill>
                  <a:solidFill>
                    <a:srgbClr val="F40000"/>
                  </a:solidFill>
                </a:uFill>
              </a:rPr>
              <a:t>คาแบ</a:t>
            </a:r>
            <a:r>
              <a:rPr lang="th-TH" sz="6000" b="1" cap="all" dirty="0" err="1">
                <a:solidFill>
                  <a:schemeClr val="accent5"/>
                </a:solidFill>
                <a:uFill>
                  <a:solidFill>
                    <a:srgbClr val="F40000"/>
                  </a:solidFill>
                </a:uFill>
              </a:rPr>
              <a:t>ร์เนต์</a:t>
            </a:r>
            <a:r>
              <a:rPr lang="th-TH" sz="6000" b="1" cap="all" dirty="0">
                <a:solidFill>
                  <a:schemeClr val="accent5"/>
                </a:solidFill>
                <a:uFill>
                  <a:solidFill>
                    <a:srgbClr val="F40000"/>
                  </a:solidFill>
                </a:uFill>
              </a:rPr>
              <a:t> โซ</a:t>
            </a:r>
            <a:r>
              <a:rPr lang="th-TH" sz="6000" b="1" cap="all" dirty="0" err="1">
                <a:solidFill>
                  <a:schemeClr val="accent5"/>
                </a:solidFill>
                <a:uFill>
                  <a:solidFill>
                    <a:srgbClr val="F40000"/>
                  </a:solidFill>
                </a:uFill>
              </a:rPr>
              <a:t>วีญง</a:t>
            </a:r>
            <a:endParaRPr lang="en-US" sz="6000" b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8981811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person pouring wine into a glass&#10;&#10;Description automatically generated">
            <a:extLst>
              <a:ext uri="{FF2B5EF4-FFF2-40B4-BE49-F238E27FC236}">
                <a16:creationId xmlns:a16="http://schemas.microsoft.com/office/drawing/2014/main" id="{0708A9E6-68D0-4787-477A-FECE45566F9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8625"/>
          <a:stretch>
            <a:fillRect/>
          </a:stretch>
        </p:blipFill>
        <p:spPr>
          <a:xfrm>
            <a:off x="6958739" y="0"/>
            <a:ext cx="4105120" cy="3361724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44C9E7-7CCA-4FC6-CEE2-271D2CEAB32B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879528" y="4832266"/>
            <a:ext cx="2457529" cy="1460500"/>
          </a:xfrm>
        </p:spPr>
        <p:txBody>
          <a:bodyPr/>
          <a:lstStyle/>
          <a:p>
            <a:pPr>
              <a:spcBef>
                <a:spcPts val="800"/>
              </a:spcBef>
            </a:pPr>
            <a:r>
              <a:rPr lang="th-TH" sz="1800" dirty="0"/>
              <a:t>วัฒนธรรมอาหารและเท</a:t>
            </a:r>
            <a:r>
              <a:rPr lang="th-TH" sz="1800" dirty="0" err="1"/>
              <a:t>เบิ้ล</a:t>
            </a:r>
            <a:r>
              <a:rPr lang="th-TH" sz="1800" dirty="0"/>
              <a:t>ไวน์เติบโต และผู้ผลิตไวน์รุ่นบุกเบิกได้พบหรือค้นพบแนวเขตผลิตไวน์ภูมิอากาศเย็นอีกครั้ง</a:t>
            </a:r>
            <a:endParaRPr lang="en-AU" sz="1800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D2A1874-A86A-87DD-A8A5-E6B3A0FAAA30}"/>
              </a:ext>
            </a:extLst>
          </p:cNvPr>
          <p:cNvCxnSpPr/>
          <p:nvPr/>
        </p:nvCxnSpPr>
        <p:spPr>
          <a:xfrm>
            <a:off x="0" y="3378920"/>
            <a:ext cx="1219200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B3CE732A-16CE-07F2-B080-2E7C78189B18}"/>
              </a:ext>
            </a:extLst>
          </p:cNvPr>
          <p:cNvSpPr/>
          <p:nvPr/>
        </p:nvSpPr>
        <p:spPr>
          <a:xfrm>
            <a:off x="1444486" y="319185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520626D-7989-8389-1335-4E7EBA5AE5C7}"/>
              </a:ext>
            </a:extLst>
          </p:cNvPr>
          <p:cNvSpPr/>
          <p:nvPr/>
        </p:nvSpPr>
        <p:spPr>
          <a:xfrm>
            <a:off x="3359150" y="319185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F4C77C5-6CE7-8A10-9827-1E20FEA124C5}"/>
              </a:ext>
            </a:extLst>
          </p:cNvPr>
          <p:cNvSpPr txBox="1"/>
          <p:nvPr/>
        </p:nvSpPr>
        <p:spPr>
          <a:xfrm>
            <a:off x="2722182" y="3795345"/>
            <a:ext cx="4105121" cy="665819"/>
          </a:xfrm>
          <a:prstGeom prst="rect">
            <a:avLst/>
          </a:prstGeom>
        </p:spPr>
        <p:txBody>
          <a:bodyPr/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32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ยุคทอง :</a:t>
            </a:r>
          </a:p>
          <a:p>
            <a:r>
              <a:rPr lang="th-TH" sz="32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ช่วงปี 1960 จวบจนปัจจุบัน</a:t>
            </a:r>
            <a:endParaRPr lang="en-US" sz="32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0F7207DB-BC8F-A482-510E-1A0BE10ABC7D}"/>
              </a:ext>
            </a:extLst>
          </p:cNvPr>
          <p:cNvSpPr txBox="1"/>
          <p:nvPr/>
        </p:nvSpPr>
        <p:spPr>
          <a:xfrm>
            <a:off x="5616693" y="4829255"/>
            <a:ext cx="2054218" cy="14605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การขายไวน์แดงเพื่อ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ง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ฟูในปี ค.ศ. 1970 ไวน์ขาวและ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โร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เซ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่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เป็นที่ต้องการในปี ค.ศ. 1980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1F6BAFED-1FB9-765B-BA17-CDB72124FD81}"/>
              </a:ext>
            </a:extLst>
          </p:cNvPr>
          <p:cNvSpPr txBox="1"/>
          <p:nvPr/>
        </p:nvSpPr>
        <p:spPr>
          <a:xfrm>
            <a:off x="7822738" y="4829255"/>
            <a:ext cx="1813745" cy="14605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ต้นช่วงปี ค.ศ. 1980 ประเทศออสเตรเลียเป็นผู้ส่งออกไวน์ที่ใหญ่ที่สุดลำดับที่ 18 จนถึงช่วงปี ค.ศ. 1990 ได้เลื่อนขึ้นมาอยู่ลำดับที่ 6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0315C67A-48F0-A4AC-8CEB-F9270A8C7A4E}"/>
              </a:ext>
            </a:extLst>
          </p:cNvPr>
          <p:cNvSpPr txBox="1"/>
          <p:nvPr/>
        </p:nvSpPr>
        <p:spPr>
          <a:xfrm>
            <a:off x="677312" y="1724319"/>
            <a:ext cx="2758615" cy="1747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ผู้ปลูกองุ่นและผู้ผลิตไวน์มีความทะเยอทะยาน ได้ท้าทายความต้องการของผู้บริโภคที่นิยมไวน์ผสมเหล้า โดยเปลี่ยนไปผลิตเท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เบิ้ล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ไวน์ที่เลิศล้ำที่สุด แม้จะผลิตในปริมาณอันน้อยนิด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1F17BFC-36A0-8065-06A4-8E74BF9F4FF6}"/>
              </a:ext>
            </a:extLst>
          </p:cNvPr>
          <p:cNvSpPr txBox="1"/>
          <p:nvPr/>
        </p:nvSpPr>
        <p:spPr>
          <a:xfrm>
            <a:off x="512059" y="718071"/>
            <a:ext cx="4105121" cy="682569"/>
          </a:xfrm>
          <a:prstGeom prst="rect">
            <a:avLst/>
          </a:prstGeom>
        </p:spPr>
        <p:txBody>
          <a:bodyPr/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32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ยุคเรอ</a:t>
            </a:r>
            <a:r>
              <a:rPr lang="th-TH" sz="32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เนส</a:t>
            </a:r>
            <a:r>
              <a:rPr lang="th-TH" sz="32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ซอง</a:t>
            </a:r>
            <a:r>
              <a:rPr lang="th-TH" sz="32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ส์</a:t>
            </a:r>
            <a:r>
              <a:rPr lang="th-TH" sz="32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:</a:t>
            </a:r>
          </a:p>
          <a:p>
            <a:r>
              <a:rPr lang="th-TH" sz="32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ช่วงปี 1940 ถึง ช่วงปี 1960</a:t>
            </a:r>
            <a:endParaRPr lang="th-TH" sz="3200" b="1" cap="none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B3CB3BD-98E2-06F0-1AB7-1C70644D58AB}"/>
              </a:ext>
            </a:extLst>
          </p:cNvPr>
          <p:cNvSpPr txBox="1"/>
          <p:nvPr/>
        </p:nvSpPr>
        <p:spPr>
          <a:xfrm>
            <a:off x="3775693" y="1724319"/>
            <a:ext cx="2320307" cy="14605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ความนิยมไวน์ผสมเหล้าได้พุ่งไปถึงขีดสูงสุด และผู้คนเริ่มพัฒนารสนิยมให้หันไปหาเท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เบิ้ล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ไวน์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87B50BE2-FEB0-EEDA-5798-8350D3454C38}"/>
              </a:ext>
            </a:extLst>
          </p:cNvPr>
          <p:cNvSpPr txBox="1"/>
          <p:nvPr/>
        </p:nvSpPr>
        <p:spPr>
          <a:xfrm>
            <a:off x="9788310" y="4829255"/>
            <a:ext cx="1997358" cy="14605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ปัจจุบัน ชุมชนไวน์ออสเตรเลียมีความหลากหลาย มีเอกลักษณ์ และจัดเป็นไวน์ระดับโลกโดยแท้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841129077"/>
      </p:ext>
    </p:extLst>
  </p:cSld>
  <p:clrMapOvr>
    <a:masterClrMapping/>
  </p:clrMapOvr>
  <p:transition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BFE455C-727B-D2D6-BA75-ED043D5B8A4E}"/>
              </a:ext>
            </a:extLst>
          </p:cNvPr>
          <p:cNvCxnSpPr>
            <a:cxnSpLocks/>
          </p:cNvCxnSpPr>
          <p:nvPr/>
        </p:nvCxnSpPr>
        <p:spPr>
          <a:xfrm>
            <a:off x="3557986" y="2838287"/>
            <a:ext cx="238982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317FCB6-4E68-44C8-7D07-D7105D864810}"/>
              </a:ext>
            </a:extLst>
          </p:cNvPr>
          <p:cNvCxnSpPr>
            <a:cxnSpLocks/>
          </p:cNvCxnSpPr>
          <p:nvPr/>
        </p:nvCxnSpPr>
        <p:spPr>
          <a:xfrm>
            <a:off x="3557986" y="4943924"/>
            <a:ext cx="238982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5390CD91-2C0A-B629-3656-B5797CE4E3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6000" b="1" dirty="0"/>
              <a:t>สไตล์และคุณลักษณะ</a:t>
            </a:r>
            <a:endParaRPr lang="en-US" sz="6000" b="1" dirty="0"/>
          </a:p>
        </p:txBody>
      </p:sp>
      <p:sp>
        <p:nvSpPr>
          <p:cNvPr id="4" name="object 58">
            <a:extLst>
              <a:ext uri="{FF2B5EF4-FFF2-40B4-BE49-F238E27FC236}">
                <a16:creationId xmlns:a16="http://schemas.microsoft.com/office/drawing/2014/main" id="{08F2EA1D-C462-1709-13B3-B94CFF449B13}"/>
              </a:ext>
            </a:extLst>
          </p:cNvPr>
          <p:cNvSpPr txBox="1"/>
          <p:nvPr/>
        </p:nvSpPr>
        <p:spPr>
          <a:xfrm>
            <a:off x="7815581" y="4180605"/>
            <a:ext cx="1669709" cy="858761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/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แบล็ก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เบอร์รี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่</a:t>
            </a:r>
            <a:endParaRPr lang="th-TH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เชอร์รี่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มิ้นท์ (สะระแหน่)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2" name="object 58">
            <a:extLst>
              <a:ext uri="{FF2B5EF4-FFF2-40B4-BE49-F238E27FC236}">
                <a16:creationId xmlns:a16="http://schemas.microsoft.com/office/drawing/2014/main" id="{C48A0281-EC37-0446-B71F-68AAA51D283A}"/>
              </a:ext>
            </a:extLst>
          </p:cNvPr>
          <p:cNvSpPr txBox="1"/>
          <p:nvPr/>
        </p:nvSpPr>
        <p:spPr>
          <a:xfrm>
            <a:off x="1592651" y="2316073"/>
            <a:ext cx="1710501" cy="127073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รุ่นเยาว์</a:t>
            </a:r>
            <a:endParaRPr lang="en-AU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แทน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นิน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แน่น ความเป็นกรดสูง กลิ่นรสจากผลแค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สซีส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, 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แบล็ก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เบอร์รี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่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 และสมุนไพรต่าง ๆ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5" name="object 58">
            <a:extLst>
              <a:ext uri="{FF2B5EF4-FFF2-40B4-BE49-F238E27FC236}">
                <a16:creationId xmlns:a16="http://schemas.microsoft.com/office/drawing/2014/main" id="{77ACE83F-4F98-3F99-3ADA-5E682F7CCE70}"/>
              </a:ext>
            </a:extLst>
          </p:cNvPr>
          <p:cNvSpPr txBox="1"/>
          <p:nvPr/>
        </p:nvSpPr>
        <p:spPr>
          <a:xfrm>
            <a:off x="1523131" y="4458757"/>
            <a:ext cx="1780021" cy="1021433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รุ่นมีอายุ</a:t>
            </a:r>
            <a:endParaRPr lang="en-AU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>
              <a:lnSpc>
                <a:spcPct val="90000"/>
              </a:lnSpc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แทน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นิน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ละมุนนุ่มนวล มีคุณลักษณะของไม้ซี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ดาร์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 ยาสูบ ดิน และโกโก้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6" name="object 58">
            <a:extLst>
              <a:ext uri="{FF2B5EF4-FFF2-40B4-BE49-F238E27FC236}">
                <a16:creationId xmlns:a16="http://schemas.microsoft.com/office/drawing/2014/main" id="{F5C57B61-7972-19C7-C5C7-325A86664EAD}"/>
              </a:ext>
            </a:extLst>
          </p:cNvPr>
          <p:cNvSpPr txBox="1"/>
          <p:nvPr/>
        </p:nvSpPr>
        <p:spPr>
          <a:xfrm>
            <a:off x="7733094" y="1552803"/>
            <a:ext cx="3526012" cy="1424621"/>
          </a:xfrm>
          <a:prstGeom prst="rect">
            <a:avLst/>
          </a:prstGeom>
        </p:spPr>
        <p:txBody>
          <a:bodyPr vert="horz" wrap="square" lIns="0" tIns="17145" rIns="0" bIns="0" rtlCol="0" anchor="b" anchorCtr="0">
            <a:spAutoFit/>
          </a:bodyPr>
          <a:lstStyle/>
          <a:p>
            <a:pPr marL="285750" indent="-285750">
              <a:lnSpc>
                <a:spcPct val="90000"/>
              </a:lnSpc>
              <a:spcAft>
                <a:spcPts val="12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ออสเตรเลียเป็นที่รู้จักเรื่องคาแบ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เข้มข้นและเนื้อสัมผัสเต็ม แต่ก็ผลิตสไตล์ที่เนื้อสัมผัสปานกลางและเน้นแทน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นิน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ด้วย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90000"/>
              </a:lnSpc>
              <a:spcAft>
                <a:spcPts val="12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ประสพความสำเร็จทั้งไวน์ที่ทำจากองุ่นพันธุ์เดียว และไวน์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เบ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ลน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ด์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คลาสสิคที่มีความโดดเด่น</a:t>
            </a:r>
            <a:endParaRPr lang="en-US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5" name="Picture Placeholder 8">
            <a:extLst>
              <a:ext uri="{FF2B5EF4-FFF2-40B4-BE49-F238E27FC236}">
                <a16:creationId xmlns:a16="http://schemas.microsoft.com/office/drawing/2014/main" id="{77BDCCB6-A099-D721-438B-546C50E0237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637" r="8637"/>
          <a:stretch/>
        </p:blipFill>
        <p:spPr>
          <a:xfrm>
            <a:off x="5041655" y="157089"/>
            <a:ext cx="2256385" cy="6830856"/>
          </a:xfrm>
          <a:prstGeom prst="rect">
            <a:avLst/>
          </a:prstGeom>
        </p:spPr>
      </p:pic>
      <p:sp>
        <p:nvSpPr>
          <p:cNvPr id="6" name="object 10">
            <a:extLst>
              <a:ext uri="{FF2B5EF4-FFF2-40B4-BE49-F238E27FC236}">
                <a16:creationId xmlns:a16="http://schemas.microsoft.com/office/drawing/2014/main" id="{D18EE140-4703-7F2E-1D77-5840418CCAEE}"/>
              </a:ext>
            </a:extLst>
          </p:cNvPr>
          <p:cNvSpPr txBox="1"/>
          <p:nvPr/>
        </p:nvSpPr>
        <p:spPr>
          <a:xfrm rot="16200000">
            <a:off x="3984909" y="4161729"/>
            <a:ext cx="4652237" cy="7185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th-TH" sz="5400" b="1" dirty="0">
                <a:solidFill>
                  <a:schemeClr val="bg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คาแบ</a:t>
            </a:r>
            <a:r>
              <a:rPr lang="th-TH" sz="5400" b="1" dirty="0" err="1">
                <a:solidFill>
                  <a:schemeClr val="bg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ร์เนต์</a:t>
            </a:r>
            <a:r>
              <a:rPr lang="th-TH" sz="5400" b="1" dirty="0">
                <a:solidFill>
                  <a:schemeClr val="bg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โซ</a:t>
            </a:r>
            <a:r>
              <a:rPr lang="th-TH" sz="5400" b="1" dirty="0" err="1">
                <a:solidFill>
                  <a:schemeClr val="bg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วีญง</a:t>
            </a:r>
            <a:endParaRPr lang="en-AU" sz="5400" b="1" cap="all" dirty="0">
              <a:solidFill>
                <a:schemeClr val="bg1"/>
              </a:solid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7" name="object 58">
            <a:extLst>
              <a:ext uri="{FF2B5EF4-FFF2-40B4-BE49-F238E27FC236}">
                <a16:creationId xmlns:a16="http://schemas.microsoft.com/office/drawing/2014/main" id="{D2DF5891-08E5-0E75-D959-FC867BDE0CF9}"/>
              </a:ext>
            </a:extLst>
          </p:cNvPr>
          <p:cNvSpPr txBox="1"/>
          <p:nvPr/>
        </p:nvSpPr>
        <p:spPr>
          <a:xfrm>
            <a:off x="7815581" y="3923346"/>
            <a:ext cx="3246242" cy="294311"/>
          </a:xfrm>
          <a:prstGeom prst="rect">
            <a:avLst/>
          </a:prstGeom>
          <a:noFill/>
        </p:spPr>
        <p:txBody>
          <a:bodyPr vert="horz" wrap="square" lIns="0" tIns="17145" rIns="0" bIns="0" rtlCol="0">
            <a:spAutoFit/>
          </a:bodyPr>
          <a:lstStyle/>
          <a:p>
            <a:pPr>
              <a:buClr>
                <a:srgbClr val="F40000"/>
              </a:buClr>
            </a:pP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กลิ่นรส</a:t>
            </a:r>
            <a:endParaRPr lang="en-US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828876261"/>
      </p:ext>
    </p:extLst>
  </p:cSld>
  <p:clrMapOvr>
    <a:masterClrMapping/>
  </p:clrMapOvr>
  <p:transition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ACBDF93-4D69-7998-3083-6554ABACF229}"/>
              </a:ext>
            </a:extLst>
          </p:cNvPr>
          <p:cNvCxnSpPr>
            <a:cxnSpLocks/>
          </p:cNvCxnSpPr>
          <p:nvPr/>
        </p:nvCxnSpPr>
        <p:spPr>
          <a:xfrm>
            <a:off x="4832059" y="2838287"/>
            <a:ext cx="111574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BA020CE-655C-33E8-E4C2-BE81CF7A8C2A}"/>
              </a:ext>
            </a:extLst>
          </p:cNvPr>
          <p:cNvCxnSpPr>
            <a:cxnSpLocks/>
          </p:cNvCxnSpPr>
          <p:nvPr/>
        </p:nvCxnSpPr>
        <p:spPr>
          <a:xfrm>
            <a:off x="4832059" y="4725810"/>
            <a:ext cx="111574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6C96233-FAA5-29EE-5B96-30FA609C8DF1}"/>
              </a:ext>
            </a:extLst>
          </p:cNvPr>
          <p:cNvCxnSpPr>
            <a:cxnSpLocks/>
          </p:cNvCxnSpPr>
          <p:nvPr/>
        </p:nvCxnSpPr>
        <p:spPr>
          <a:xfrm>
            <a:off x="6417579" y="3777854"/>
            <a:ext cx="111574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5390CD91-2C0A-B629-3656-B5797CE4E3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6000" b="1" dirty="0"/>
              <a:t>เขตพื้นที่สำคัญ</a:t>
            </a:r>
            <a:endParaRPr lang="en-US" sz="6000" b="1" dirty="0"/>
          </a:p>
        </p:txBody>
      </p:sp>
      <p:sp>
        <p:nvSpPr>
          <p:cNvPr id="22" name="object 58">
            <a:extLst>
              <a:ext uri="{FF2B5EF4-FFF2-40B4-BE49-F238E27FC236}">
                <a16:creationId xmlns:a16="http://schemas.microsoft.com/office/drawing/2014/main" id="{38449BC5-CBF7-14A7-DFB6-781AD150E241}"/>
              </a:ext>
            </a:extLst>
          </p:cNvPr>
          <p:cNvSpPr txBox="1"/>
          <p:nvPr/>
        </p:nvSpPr>
        <p:spPr>
          <a:xfrm>
            <a:off x="7845817" y="3849909"/>
            <a:ext cx="3070207" cy="137608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ไวน์มีเนื้อสัมผัสปานกลางไปจนเต็ม; เนื้อสัมผัสเข้มข้นกว่าและกลมกล่อมกว่าไวน์ของคูนาวาร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รา; มีคุณลักษณะของผล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บลู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เบอร์รี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่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สีเข้ม และมีกลิ่นใบกระวาน ช่อสมุนไพรหลากชนิด และเครื่องเทศแบบแห้ง</a:t>
            </a:r>
            <a:endParaRPr lang="en-US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3" name="object 58">
            <a:extLst>
              <a:ext uri="{FF2B5EF4-FFF2-40B4-BE49-F238E27FC236}">
                <a16:creationId xmlns:a16="http://schemas.microsoft.com/office/drawing/2014/main" id="{76D9A86E-BFDA-03C3-DCF7-CE512F67A43F}"/>
              </a:ext>
            </a:extLst>
          </p:cNvPr>
          <p:cNvSpPr txBox="1"/>
          <p:nvPr/>
        </p:nvSpPr>
        <p:spPr>
          <a:xfrm>
            <a:off x="1490213" y="4070972"/>
            <a:ext cx="2675388" cy="27353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แลงฮอร์น </a:t>
            </a:r>
            <a:r>
              <a:rPr lang="th-TH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ค</a:t>
            </a: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รี</a:t>
            </a:r>
            <a:r>
              <a:rPr lang="th-TH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ก</a:t>
            </a:r>
            <a:endParaRPr lang="en-US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4" name="object 58">
            <a:extLst>
              <a:ext uri="{FF2B5EF4-FFF2-40B4-BE49-F238E27FC236}">
                <a16:creationId xmlns:a16="http://schemas.microsoft.com/office/drawing/2014/main" id="{7925686C-1BC9-EC9F-8791-FAFB3663CCF5}"/>
              </a:ext>
            </a:extLst>
          </p:cNvPr>
          <p:cNvSpPr txBox="1"/>
          <p:nvPr/>
        </p:nvSpPr>
        <p:spPr>
          <a:xfrm>
            <a:off x="1490214" y="1941420"/>
            <a:ext cx="2096301" cy="27353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คูนาวาร</a:t>
            </a:r>
            <a:r>
              <a:rPr lang="th-TH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รา</a:t>
            </a:r>
            <a:endParaRPr lang="en-US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5" name="object 58">
            <a:extLst>
              <a:ext uri="{FF2B5EF4-FFF2-40B4-BE49-F238E27FC236}">
                <a16:creationId xmlns:a16="http://schemas.microsoft.com/office/drawing/2014/main" id="{26863EBE-EC88-2D67-A0C1-4FB9D78C4E32}"/>
              </a:ext>
            </a:extLst>
          </p:cNvPr>
          <p:cNvSpPr txBox="1"/>
          <p:nvPr/>
        </p:nvSpPr>
        <p:spPr>
          <a:xfrm>
            <a:off x="7845817" y="3504318"/>
            <a:ext cx="2257567" cy="27353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มาร</a:t>
            </a:r>
            <a:r>
              <a:rPr lang="th-TH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กาเรต ริ</a:t>
            </a:r>
            <a:r>
              <a:rPr lang="th-TH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เวอร์</a:t>
            </a:r>
            <a:endParaRPr lang="en-US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6" name="object 58">
            <a:extLst>
              <a:ext uri="{FF2B5EF4-FFF2-40B4-BE49-F238E27FC236}">
                <a16:creationId xmlns:a16="http://schemas.microsoft.com/office/drawing/2014/main" id="{82DB398F-970B-388D-541F-E0CB86F8BE1A}"/>
              </a:ext>
            </a:extLst>
          </p:cNvPr>
          <p:cNvSpPr txBox="1"/>
          <p:nvPr/>
        </p:nvSpPr>
        <p:spPr>
          <a:xfrm>
            <a:off x="1490212" y="4400621"/>
            <a:ext cx="2813339" cy="1104598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ไวน์เต็มไปด้วยกลิ่นรสเข้ม มีเนื้อสัมผัสเต็ม ด้วยสารแทน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นิน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นุ่มนวล และกลิ่นรสของผลไม้สีเข้มสุกงอม สไตล์ที่เป็นเอกลักษณะจะผสมชีรา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ซข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องออสเตรเลียกับคาแบ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endParaRPr lang="en-US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3379BDBD-FB2D-68C6-9E53-7993FCA85B67}"/>
              </a:ext>
            </a:extLst>
          </p:cNvPr>
          <p:cNvSpPr txBox="1"/>
          <p:nvPr/>
        </p:nvSpPr>
        <p:spPr>
          <a:xfrm>
            <a:off x="1490213" y="2281273"/>
            <a:ext cx="3112207" cy="1104598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8000"/>
              </a:lnSpc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ไวน์คาแบ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มีความซับซ้อนและทรงพลัง; เนื้อสัมผัสปานกลางถึงเต็ม พร้อมกับกลิ่นรสเข้มข้นของ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แบล็ก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เคอร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์แ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รน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ต์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, ลูกหม่อน, ลูกพล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ัม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, 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แบล็ก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เบอร์รี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่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 และเชอร์รี่สีเข้ม</a:t>
            </a:r>
            <a:endParaRPr lang="en-US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4" name="Picture Placeholder 8">
            <a:extLst>
              <a:ext uri="{FF2B5EF4-FFF2-40B4-BE49-F238E27FC236}">
                <a16:creationId xmlns:a16="http://schemas.microsoft.com/office/drawing/2014/main" id="{67144119-B0F4-1505-EE76-5B021E10670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637" r="8637"/>
          <a:stretch/>
        </p:blipFill>
        <p:spPr>
          <a:xfrm>
            <a:off x="5041655" y="157089"/>
            <a:ext cx="2256385" cy="6830856"/>
          </a:xfrm>
          <a:prstGeom prst="rect">
            <a:avLst/>
          </a:prstGeom>
        </p:spPr>
      </p:pic>
      <p:sp>
        <p:nvSpPr>
          <p:cNvPr id="3" name="object 10">
            <a:extLst>
              <a:ext uri="{FF2B5EF4-FFF2-40B4-BE49-F238E27FC236}">
                <a16:creationId xmlns:a16="http://schemas.microsoft.com/office/drawing/2014/main" id="{4C8F4217-E2BB-F7A3-1EBB-DCFE6EAF8E7E}"/>
              </a:ext>
            </a:extLst>
          </p:cNvPr>
          <p:cNvSpPr txBox="1"/>
          <p:nvPr/>
        </p:nvSpPr>
        <p:spPr>
          <a:xfrm rot="16200000">
            <a:off x="3984909" y="4161730"/>
            <a:ext cx="4652237" cy="7185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th-TH" sz="5400" b="1" dirty="0">
                <a:solidFill>
                  <a:schemeClr val="bg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คาแบ</a:t>
            </a:r>
            <a:r>
              <a:rPr lang="th-TH" sz="5400" b="1" dirty="0" err="1">
                <a:solidFill>
                  <a:schemeClr val="bg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ร์เนต์</a:t>
            </a:r>
            <a:r>
              <a:rPr lang="th-TH" sz="5400" b="1" dirty="0">
                <a:solidFill>
                  <a:schemeClr val="bg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โซ</a:t>
            </a:r>
            <a:r>
              <a:rPr lang="th-TH" sz="5400" b="1" dirty="0" err="1">
                <a:solidFill>
                  <a:schemeClr val="bg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วีญง</a:t>
            </a:r>
            <a:endParaRPr lang="en-AU" sz="5400" b="1" cap="all" dirty="0">
              <a:solidFill>
                <a:schemeClr val="bg1"/>
              </a:solid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98697586"/>
      </p:ext>
    </p:extLst>
  </p:cSld>
  <p:clrMapOvr>
    <a:masterClrMapping/>
  </p:clrMapOvr>
  <p:transition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C6BE2631-3879-9D92-6176-44DC1180FD5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t="17152" b="17152"/>
          <a:stretch/>
        </p:blipFill>
        <p:spPr>
          <a:xfrm>
            <a:off x="0" y="388842"/>
            <a:ext cx="6169315" cy="6083199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9E5F734-CA31-7ED6-FC03-E451E9BFF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3069" y="920016"/>
            <a:ext cx="5198931" cy="1840003"/>
          </a:xfrm>
          <a:solidFill>
            <a:schemeClr val="tx1"/>
          </a:solidFill>
        </p:spPr>
        <p:txBody>
          <a:bodyPr/>
          <a:lstStyle/>
          <a:p>
            <a:pPr>
              <a:lnSpc>
                <a:spcPct val="100000"/>
              </a:lnSpc>
            </a:pPr>
            <a:r>
              <a:rPr lang="th-TH" sz="6000" b="1" dirty="0">
                <a:solidFill>
                  <a:schemeClr val="bg2"/>
                </a:solidFill>
              </a:rPr>
              <a:t>พันธุ์องุ่น ทางเลือก</a:t>
            </a:r>
            <a:br>
              <a:rPr lang="en-AU" sz="4000" dirty="0">
                <a:solidFill>
                  <a:schemeClr val="accent1"/>
                </a:solidFill>
              </a:rPr>
            </a:br>
            <a:r>
              <a:rPr lang="th-TH" sz="3600" b="1" dirty="0">
                <a:solidFill>
                  <a:schemeClr val="bg1"/>
                </a:solidFill>
              </a:rPr>
              <a:t>นวัตกรรมและ ความหลากหลาย</a:t>
            </a:r>
            <a:br>
              <a:rPr lang="en-AU" sz="4000" dirty="0">
                <a:solidFill>
                  <a:schemeClr val="bg1"/>
                </a:solidFill>
              </a:rPr>
            </a:br>
            <a:endParaRPr lang="en-US" sz="40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13ECB7-AC99-DFF6-F86B-C08C5CCA1E5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93069" y="2703807"/>
            <a:ext cx="4105121" cy="5495616"/>
          </a:xfrm>
        </p:spPr>
        <p:txBody>
          <a:bodyPr/>
          <a:lstStyle/>
          <a:p>
            <a:pPr marL="285750" indent="-285750">
              <a:spcBef>
                <a:spcPts val="80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</a:rPr>
              <a:t>พันธุ์องุ่น</a:t>
            </a:r>
            <a:r>
              <a:rPr lang="th-TH" sz="1800" dirty="0" err="1">
                <a:solidFill>
                  <a:schemeClr val="bg1"/>
                </a:solidFill>
              </a:rPr>
              <a:t>เ</a:t>
            </a:r>
            <a:r>
              <a:rPr lang="th-TH" sz="1800" dirty="0">
                <a:solidFill>
                  <a:schemeClr val="bg1"/>
                </a:solidFill>
              </a:rPr>
              <a:t>มด</a:t>
            </a:r>
            <a:r>
              <a:rPr lang="th-TH" sz="1800" dirty="0" err="1">
                <a:solidFill>
                  <a:schemeClr val="bg1"/>
                </a:solidFill>
              </a:rPr>
              <a:t>ิเต</a:t>
            </a:r>
            <a:r>
              <a:rPr lang="th-TH" sz="1800" dirty="0">
                <a:solidFill>
                  <a:schemeClr val="bg1"/>
                </a:solidFill>
              </a:rPr>
              <a:t>อร</a:t>
            </a:r>
            <a:r>
              <a:rPr lang="th-TH" sz="1800" dirty="0" err="1">
                <a:solidFill>
                  <a:schemeClr val="bg1"/>
                </a:solidFill>
              </a:rPr>
              <a:t>์เร</a:t>
            </a:r>
            <a:r>
              <a:rPr lang="th-TH" sz="1800" dirty="0">
                <a:solidFill>
                  <a:schemeClr val="bg1"/>
                </a:solidFill>
              </a:rPr>
              <a:t>เนียนทางตอนใต้เหมาะกับสภาพภูมิอากาศ อาหาร และไลฟ์สไตล์ของออสเตรเลียเป็นอย่างมาก</a:t>
            </a:r>
          </a:p>
          <a:p>
            <a:pPr marL="285750" indent="-285750">
              <a:spcBef>
                <a:spcPts val="80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</a:rPr>
              <a:t>มีการนำพันธุ์องุ่นทางเลือกไปปลูกเพิ่มขึ้นทุก ๆ ปี</a:t>
            </a:r>
          </a:p>
          <a:p>
            <a:pPr marL="285750" indent="-285750">
              <a:spcBef>
                <a:spcPts val="80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</a:rPr>
              <a:t>พันธุ์องุ่นทางเลือกมีสัดส่วนเพียง 4% ขององุ่นที่ปลูกในไร่และนำไปผลิตไวน์ แต่ดึงดูดความสนใจในวงกว้างทั่วโลก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467990295"/>
      </p:ext>
    </p:extLst>
  </p:cSld>
  <p:clrMapOvr>
    <a:masterClrMapping/>
  </p:clrMapOvr>
  <p:transition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D99FB727-4B9F-5AF1-D5C0-F923A630551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53421" y="1702708"/>
            <a:ext cx="1080539" cy="2703637"/>
          </a:xfrm>
          <a:prstGeom prst="rect">
            <a:avLst/>
          </a:prstGeom>
        </p:spPr>
      </p:pic>
      <p:sp>
        <p:nvSpPr>
          <p:cNvPr id="2" name="object 37">
            <a:extLst>
              <a:ext uri="{FF2B5EF4-FFF2-40B4-BE49-F238E27FC236}">
                <a16:creationId xmlns:a16="http://schemas.microsoft.com/office/drawing/2014/main" id="{94D27B56-B3DE-134E-87C7-3C55337C2539}"/>
              </a:ext>
            </a:extLst>
          </p:cNvPr>
          <p:cNvSpPr txBox="1"/>
          <p:nvPr/>
        </p:nvSpPr>
        <p:spPr>
          <a:xfrm>
            <a:off x="451564" y="208488"/>
            <a:ext cx="2300310" cy="923330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>
            <a:lvl1pPr>
              <a:defRPr sz="12500" b="1" i="0">
                <a:solidFill>
                  <a:schemeClr val="tx1"/>
                </a:solidFill>
                <a:latin typeface="Hellix"/>
                <a:ea typeface="+mj-ea"/>
                <a:cs typeface="Hellix"/>
              </a:defRPr>
            </a:lvl1pPr>
          </a:lstStyle>
          <a:p>
            <a:r>
              <a:rPr lang="th-TH" sz="6000" spc="300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พันธุ์องุ่น</a:t>
            </a:r>
            <a:endParaRPr lang="en-US" sz="6000" spc="300" dirty="0">
              <a:solidFill>
                <a:schemeClr val="accent3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" name="object 37">
            <a:extLst>
              <a:ext uri="{FF2B5EF4-FFF2-40B4-BE49-F238E27FC236}">
                <a16:creationId xmlns:a16="http://schemas.microsoft.com/office/drawing/2014/main" id="{4D438C2A-B8D6-44AF-DFD6-3B95F52EDC76}"/>
              </a:ext>
            </a:extLst>
          </p:cNvPr>
          <p:cNvSpPr txBox="1"/>
          <p:nvPr/>
        </p:nvSpPr>
        <p:spPr>
          <a:xfrm>
            <a:off x="413752" y="854714"/>
            <a:ext cx="1744067" cy="923330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>
            <a:lvl1pPr>
              <a:defRPr sz="12500" b="1" i="0">
                <a:solidFill>
                  <a:schemeClr val="tx1"/>
                </a:solidFill>
                <a:latin typeface="Hellix"/>
                <a:ea typeface="+mj-ea"/>
                <a:cs typeface="Hellix"/>
              </a:defRPr>
            </a:lvl1pPr>
          </a:lstStyle>
          <a:p>
            <a:r>
              <a:rPr lang="th-TH" sz="6000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กำลังรุ่ง</a:t>
            </a:r>
            <a:endParaRPr lang="en-US" sz="6000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object 58">
            <a:extLst>
              <a:ext uri="{FF2B5EF4-FFF2-40B4-BE49-F238E27FC236}">
                <a16:creationId xmlns:a16="http://schemas.microsoft.com/office/drawing/2014/main" id="{954197B3-2884-3ED0-05FE-923CB23FC38A}"/>
              </a:ext>
            </a:extLst>
          </p:cNvPr>
          <p:cNvSpPr txBox="1"/>
          <p:nvPr/>
        </p:nvSpPr>
        <p:spPr>
          <a:xfrm>
            <a:off x="2664156" y="1969912"/>
            <a:ext cx="1517908" cy="1520031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th-TH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ฟิ</a:t>
            </a: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อาโน :</a:t>
            </a:r>
            <a:r>
              <a:rPr lang="en-US" b="1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</a:p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กลิ่นหอม สดชื่น และออกเปรี้ยวและไม่หวาน; กลิ่นรสเป็นแบบผลไม้ตระกูลส้มและมะนาวไปจนถึงเฮ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เซล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นัท</a:t>
            </a:r>
            <a:endParaRPr lang="en-US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9" name="object 58">
            <a:extLst>
              <a:ext uri="{FF2B5EF4-FFF2-40B4-BE49-F238E27FC236}">
                <a16:creationId xmlns:a16="http://schemas.microsoft.com/office/drawing/2014/main" id="{2ECB5415-152F-A1DB-105C-7EC77FFBFE67}"/>
              </a:ext>
            </a:extLst>
          </p:cNvPr>
          <p:cNvSpPr txBox="1"/>
          <p:nvPr/>
        </p:nvSpPr>
        <p:spPr>
          <a:xfrm>
            <a:off x="1635544" y="4822578"/>
            <a:ext cx="1820719" cy="1021433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กรูเนอร</a:t>
            </a:r>
            <a:r>
              <a:rPr lang="th-TH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เวลท์ลีเน</a:t>
            </a: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 : </a:t>
            </a:r>
            <a:endParaRPr lang="en-AU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กลิ่นหอมสดชื่น; ค่อนข้างดราย มีรสชาติ และมีความเป็นผลไม้อยู่บ้าง</a:t>
            </a:r>
            <a:endParaRPr lang="en-US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E36A63F-0A37-4FE8-7707-945801FB593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1783" y="1889773"/>
            <a:ext cx="879892" cy="246324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591AECA-5484-E57A-38C3-8EC170B7A38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32553" y="3848334"/>
            <a:ext cx="879892" cy="246324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0D98896-7E5A-B182-272F-D88FA428FF82}"/>
              </a:ext>
            </a:extLst>
          </p:cNvPr>
          <p:cNvSpPr txBox="1"/>
          <p:nvPr/>
        </p:nvSpPr>
        <p:spPr>
          <a:xfrm rot="16200000">
            <a:off x="1832165" y="3218822"/>
            <a:ext cx="8242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th-TH" sz="2400" b="1" dirty="0" err="1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ฟิ</a:t>
            </a:r>
            <a:r>
              <a:rPr lang="th-TH" sz="2400" b="1" dirty="0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อาโน</a:t>
            </a:r>
            <a:endParaRPr lang="en-AU" sz="2400" b="1" dirty="0">
              <a:solidFill>
                <a:schemeClr val="bg1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A8F2A36-CDC1-09EE-6566-077970186B26}"/>
              </a:ext>
            </a:extLst>
          </p:cNvPr>
          <p:cNvSpPr txBox="1"/>
          <p:nvPr/>
        </p:nvSpPr>
        <p:spPr>
          <a:xfrm rot="16200000">
            <a:off x="3142213" y="5163159"/>
            <a:ext cx="15969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th-TH" b="1" dirty="0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กรูเนอร</a:t>
            </a:r>
            <a:r>
              <a:rPr lang="th-TH" b="1" dirty="0" err="1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์</a:t>
            </a:r>
            <a:r>
              <a:rPr lang="th-TH" b="1" dirty="0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</a:t>
            </a:r>
            <a:r>
              <a:rPr lang="th-TH" b="1" dirty="0" err="1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เวลท์ลีเน</a:t>
            </a:r>
            <a:r>
              <a:rPr lang="th-TH" b="1" dirty="0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อร</a:t>
            </a:r>
            <a:r>
              <a:rPr lang="th-TH" b="1" dirty="0" err="1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์</a:t>
            </a:r>
            <a:endParaRPr lang="en-AU" b="1" dirty="0">
              <a:solidFill>
                <a:schemeClr val="bg1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15" name="object 58">
            <a:extLst>
              <a:ext uri="{FF2B5EF4-FFF2-40B4-BE49-F238E27FC236}">
                <a16:creationId xmlns:a16="http://schemas.microsoft.com/office/drawing/2014/main" id="{46AA8E70-C895-E276-F8ED-1B8965E98614}"/>
              </a:ext>
            </a:extLst>
          </p:cNvPr>
          <p:cNvSpPr txBox="1"/>
          <p:nvPr/>
        </p:nvSpPr>
        <p:spPr>
          <a:xfrm>
            <a:off x="6037977" y="1969912"/>
            <a:ext cx="1313353" cy="127073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th-TH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นบบิโอ</a:t>
            </a:r>
            <a:r>
              <a:rPr lang="th-TH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โล</a:t>
            </a: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 : </a:t>
            </a:r>
            <a:endParaRPr lang="en-AU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บริสุทธิ์แบบผลไม้และสดชื่นไปจนทรงพลัง เก็บมานาน และมีค่าควรแก่การเก็บ</a:t>
            </a:r>
            <a:endParaRPr lang="en-US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6" name="object 58">
            <a:extLst>
              <a:ext uri="{FF2B5EF4-FFF2-40B4-BE49-F238E27FC236}">
                <a16:creationId xmlns:a16="http://schemas.microsoft.com/office/drawing/2014/main" id="{8FFD1337-262F-4BF3-B8D5-F5E52F847E33}"/>
              </a:ext>
            </a:extLst>
          </p:cNvPr>
          <p:cNvSpPr txBox="1"/>
          <p:nvPr/>
        </p:nvSpPr>
        <p:spPr>
          <a:xfrm>
            <a:off x="5334056" y="4822578"/>
            <a:ext cx="1459847" cy="1520031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เน</a:t>
            </a:r>
            <a:r>
              <a:rPr lang="th-TH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โร</a:t>
            </a: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 ดาโวลา : </a:t>
            </a:r>
            <a:endParaRPr lang="en-AU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เนื้อสัมผัสปานกลาง ความเป็นกรดธรรมชาติให้ความสดชื่น สารแทน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นิน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มาก เข้ากับอาหารได้ดี</a:t>
            </a:r>
            <a:endParaRPr lang="en-US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6AEEC66-435C-A1FF-9DC4-4639D63D61B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84155" y="1808821"/>
            <a:ext cx="1080539" cy="275011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1E3CDC9-C575-88B3-3AD6-F79C95A8F65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49869" y="3752225"/>
            <a:ext cx="1080539" cy="270363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69F20828-ECD2-55CD-CCB0-C9CC8E5A44AC}"/>
              </a:ext>
            </a:extLst>
          </p:cNvPr>
          <p:cNvSpPr txBox="1"/>
          <p:nvPr/>
        </p:nvSpPr>
        <p:spPr>
          <a:xfrm rot="16200000">
            <a:off x="5041680" y="3218822"/>
            <a:ext cx="11528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th-TH" sz="2400" b="1" dirty="0" err="1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</a:t>
            </a:r>
            <a:r>
              <a:rPr lang="th-TH" sz="2400" b="1" dirty="0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นบบิโอ</a:t>
            </a:r>
            <a:r>
              <a:rPr lang="th-TH" sz="2400" b="1" dirty="0" err="1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โล</a:t>
            </a:r>
            <a:endParaRPr lang="en-AU" sz="2400" b="1" dirty="0">
              <a:solidFill>
                <a:schemeClr val="bg1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A56D469-07FE-0EC5-D292-77446A1ED2E5}"/>
              </a:ext>
            </a:extLst>
          </p:cNvPr>
          <p:cNvSpPr txBox="1"/>
          <p:nvPr/>
        </p:nvSpPr>
        <p:spPr>
          <a:xfrm rot="16200000">
            <a:off x="6632254" y="5148523"/>
            <a:ext cx="13644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th-TH" sz="2400" b="1" dirty="0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เน</a:t>
            </a:r>
            <a:r>
              <a:rPr lang="th-TH" sz="2400" b="1" dirty="0" err="1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โร</a:t>
            </a:r>
            <a:r>
              <a:rPr lang="th-TH" sz="2400" b="1" dirty="0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ดาโวลา</a:t>
            </a:r>
            <a:endParaRPr lang="en-AU" sz="2400" b="1" dirty="0">
              <a:solidFill>
                <a:schemeClr val="bg1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22" name="object 58">
            <a:extLst>
              <a:ext uri="{FF2B5EF4-FFF2-40B4-BE49-F238E27FC236}">
                <a16:creationId xmlns:a16="http://schemas.microsoft.com/office/drawing/2014/main" id="{3F9E0B14-470A-9D21-FEB9-ACDEAA95669A}"/>
              </a:ext>
            </a:extLst>
          </p:cNvPr>
          <p:cNvSpPr txBox="1"/>
          <p:nvPr/>
        </p:nvSpPr>
        <p:spPr>
          <a:xfrm>
            <a:off x="9241529" y="1969912"/>
            <a:ext cx="1407318" cy="1021433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ซานโจ</a:t>
            </a:r>
            <a:r>
              <a:rPr lang="th-TH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เว</a:t>
            </a: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เซ : </a:t>
            </a:r>
            <a:endParaRPr lang="en-AU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สารแทน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นิน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แน่น; ความหอมของลูกพล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ัม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 เชอร์รี่ สมุนไพรเด่นชัด</a:t>
            </a:r>
            <a:endParaRPr lang="en-US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3" name="object 58">
            <a:extLst>
              <a:ext uri="{FF2B5EF4-FFF2-40B4-BE49-F238E27FC236}">
                <a16:creationId xmlns:a16="http://schemas.microsoft.com/office/drawing/2014/main" id="{3207A9A2-DAB0-16FC-5610-A6D300AA6443}"/>
              </a:ext>
            </a:extLst>
          </p:cNvPr>
          <p:cNvSpPr txBox="1"/>
          <p:nvPr/>
        </p:nvSpPr>
        <p:spPr>
          <a:xfrm>
            <a:off x="8537608" y="4822578"/>
            <a:ext cx="1669534" cy="127073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th-TH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เวอร์</a:t>
            </a: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เมนติโน : </a:t>
            </a:r>
            <a:endParaRPr lang="en-AU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สดชื่นถึงมีเนื้อสัมผัส; 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อัล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มอน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ด์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 ผลไม้ตระกูลส้มและมะนาว แอ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ปเปิ้ล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เขียว และ ‘ละอองทะเล’ เด่นชัด</a:t>
            </a:r>
            <a:endParaRPr lang="en-US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864E0B4-EAD8-EB9B-4608-CF1EAD74D907}"/>
              </a:ext>
            </a:extLst>
          </p:cNvPr>
          <p:cNvSpPr txBox="1"/>
          <p:nvPr/>
        </p:nvSpPr>
        <p:spPr>
          <a:xfrm rot="16200000">
            <a:off x="8227600" y="3113687"/>
            <a:ext cx="11881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th-TH" sz="2400" b="1" dirty="0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ซานโจ</a:t>
            </a:r>
            <a:r>
              <a:rPr lang="th-TH" sz="2400" b="1" dirty="0" err="1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เว</a:t>
            </a:r>
            <a:r>
              <a:rPr lang="th-TH" sz="2400" b="1" dirty="0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เซ</a:t>
            </a:r>
            <a:endParaRPr lang="en-AU" sz="2400" b="1" dirty="0">
              <a:solidFill>
                <a:schemeClr val="bg1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0ED8729-282C-59DD-69FB-12CEE1336969}"/>
              </a:ext>
            </a:extLst>
          </p:cNvPr>
          <p:cNvSpPr txBox="1"/>
          <p:nvPr/>
        </p:nvSpPr>
        <p:spPr>
          <a:xfrm rot="16200000">
            <a:off x="9982478" y="5217019"/>
            <a:ext cx="107112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AU" sz="1100" dirty="0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GRÜNER VELTLINER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FDBEC392-8B8F-D60C-7E53-47D3FA067D1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36051" y="3848334"/>
            <a:ext cx="879892" cy="2463245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DC9001D7-0D0C-8B1A-EB2B-052FF17F0813}"/>
              </a:ext>
            </a:extLst>
          </p:cNvPr>
          <p:cNvSpPr txBox="1"/>
          <p:nvPr/>
        </p:nvSpPr>
        <p:spPr>
          <a:xfrm rot="16200000">
            <a:off x="9958723" y="5116992"/>
            <a:ext cx="13708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th-TH" sz="2400" b="1" dirty="0" err="1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เวอร์</a:t>
            </a:r>
            <a:r>
              <a:rPr lang="th-TH" sz="2400" b="1" dirty="0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เมนติโน</a:t>
            </a:r>
            <a:endParaRPr lang="en-AU" sz="2400" b="1" dirty="0">
              <a:solidFill>
                <a:schemeClr val="bg1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197068376"/>
      </p:ext>
    </p:extLst>
  </p:cSld>
  <p:clrMapOvr>
    <a:masterClrMapping/>
  </p:clrMapOvr>
  <p:transition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00C41355-E177-C2C0-B6D2-1699B72D690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82" b="82"/>
          <a:stretch/>
        </p:blipFill>
        <p:spPr>
          <a:xfrm>
            <a:off x="0" y="388842"/>
            <a:ext cx="6169315" cy="6083199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D0FD986-0DD7-57E1-9E11-37EDAEE27F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" y="385959"/>
            <a:ext cx="12191998" cy="1560301"/>
          </a:xfrm>
          <a:solidFill>
            <a:schemeClr val="tx1"/>
          </a:solidFill>
        </p:spPr>
        <p:txBody>
          <a:bodyPr anchor="ctr"/>
          <a:lstStyle/>
          <a:p>
            <a:r>
              <a:rPr lang="th-TH" sz="6000" b="1" dirty="0">
                <a:solidFill>
                  <a:schemeClr val="bg2"/>
                </a:solidFill>
              </a:rPr>
              <a:t>ไวน์ออสเตรเลีย:</a:t>
            </a:r>
            <a:r>
              <a:rPr lang="en-AU" sz="6000" b="1" dirty="0">
                <a:solidFill>
                  <a:schemeClr val="bg2"/>
                </a:solidFill>
              </a:rPr>
              <a:t> </a:t>
            </a:r>
            <a:br>
              <a:rPr lang="en-AU" sz="6000" b="1" dirty="0">
                <a:solidFill>
                  <a:schemeClr val="bg2"/>
                </a:solidFill>
              </a:rPr>
            </a:br>
            <a:r>
              <a:rPr lang="th-TH" sz="6000" b="1" dirty="0">
                <a:solidFill>
                  <a:schemeClr val="accent3"/>
                </a:solidFill>
              </a:rPr>
              <a:t>หลากหลาย</a:t>
            </a:r>
            <a:r>
              <a:rPr lang="en-AU" sz="6000" b="1" dirty="0">
                <a:solidFill>
                  <a:schemeClr val="accent3"/>
                </a:solidFill>
              </a:rPr>
              <a:t> </a:t>
            </a:r>
            <a:r>
              <a:rPr lang="th-TH" sz="6000" b="1" dirty="0">
                <a:solidFill>
                  <a:schemeClr val="accent3"/>
                </a:solidFill>
              </a:rPr>
              <a:t>ดั่งประเทศที่ผลิต</a:t>
            </a:r>
            <a:endParaRPr lang="en-US" sz="6000" b="1" dirty="0">
              <a:solidFill>
                <a:schemeClr val="accent3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E70153-53DF-3E59-9E7A-D9F6530000A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59600" y="2781801"/>
            <a:ext cx="4105121" cy="5495616"/>
          </a:xfrm>
        </p:spPr>
        <p:txBody>
          <a:bodyPr/>
          <a:lstStyle/>
          <a:p>
            <a:pPr marL="285750" marR="0" lvl="0" indent="-285750" algn="l" defTabSz="1007943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ct val="0"/>
              </a:spcAft>
              <a:buClr>
                <a:schemeClr val="accent3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kumimoji="0" lang="th-TH" sz="18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มีการปลูกองุ่นเป็นครั้งแรกที่ประเทศออสเตรเลียเมื่อปี ค.ศ. 1788, ปัจจุบันมี 65 เขตพื้นที่ผลิตไวน์ ปลูกองุ่นมากกว่า 100 สายพันธุ์ </a:t>
            </a:r>
          </a:p>
          <a:p>
            <a:pPr marL="285750" marR="0" lvl="0" indent="-285750" algn="l" defTabSz="1007943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ct val="0"/>
              </a:spcAft>
              <a:buClr>
                <a:schemeClr val="accent3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kumimoji="0" lang="th-TH" sz="18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สภาพภูมิอากาศและดินของประเทศออสเตรเลียมีความหลายหลายแบบสุดโต่ง และมีการผลิตไวน์ทั่วทั้งประเทศ แม้ว่าจะหนาแน่นแถบตะวันออกเฉียงใต้และตะวันตกเฉียงใต้</a:t>
            </a:r>
          </a:p>
          <a:p>
            <a:pPr marL="285750" marR="0" lvl="0" indent="-285750" algn="l" defTabSz="1007943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ct val="0"/>
              </a:spcAft>
              <a:buClr>
                <a:schemeClr val="accent3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kumimoji="0" lang="th-TH" sz="18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ประเทศออสเตรเลียเป็นผืนแผ่นดินกว้างใหญ่ไพศาลมีอายุมากกว่า 100 ล้านปี ดินบางส่วนเป็นดินโบราณอายุมากที่สุดในโลก ดินแตกต่างกันมากทั้งระหว่างเขตพื้นที่และในเขตพื้นที่เดียวกัน </a:t>
            </a:r>
            <a:endParaRPr lang="en-US" sz="1800" dirty="0"/>
          </a:p>
        </p:txBody>
      </p:sp>
      <p:sp>
        <p:nvSpPr>
          <p:cNvPr id="5" name="object 58">
            <a:extLst>
              <a:ext uri="{FF2B5EF4-FFF2-40B4-BE49-F238E27FC236}">
                <a16:creationId xmlns:a16="http://schemas.microsoft.com/office/drawing/2014/main" id="{6DFB0947-1272-2657-088D-59F8FA9F0C5E}"/>
              </a:ext>
            </a:extLst>
          </p:cNvPr>
          <p:cNvSpPr txBox="1"/>
          <p:nvPr/>
        </p:nvSpPr>
        <p:spPr>
          <a:xfrm>
            <a:off x="6959600" y="2204948"/>
            <a:ext cx="3682332" cy="358944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F40000"/>
              </a:buClr>
              <a:buSzTx/>
              <a:buFontTx/>
              <a:buNone/>
              <a:defRPr/>
            </a:pPr>
            <a:r>
              <a:rPr kumimoji="0" lang="th-TH" sz="24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rdia New" panose="020B0304020202020204" pitchFamily="34" charset="-34"/>
                <a:ea typeface="Inter Display Medium" panose="02000503000000020004" pitchFamily="2" charset="0"/>
                <a:cs typeface="Cordia New" panose="020B0304020202020204" pitchFamily="34" charset="-34"/>
              </a:rPr>
              <a:t>ประเด็นสำคัญควรจดจำ</a:t>
            </a:r>
            <a:endParaRPr kumimoji="0" lang="en-AU" sz="2400" b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ordia New" panose="020B0304020202020204" pitchFamily="34" charset="-34"/>
              <a:ea typeface="Inter Display Medium" panose="02000503000000020004" pitchFamily="2" charset="0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707692902"/>
      </p:ext>
    </p:extLst>
  </p:cSld>
  <p:clrMapOvr>
    <a:masterClrMapping/>
  </p:clrMapOvr>
  <p:transition/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E70153-53DF-3E59-9E7A-D9F6530000A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59600" y="976423"/>
            <a:ext cx="4105121" cy="5495616"/>
          </a:xfrm>
        </p:spPr>
        <p:txBody>
          <a:bodyPr/>
          <a:lstStyle/>
          <a:p>
            <a:pPr marL="285750" marR="0" lvl="0" indent="-285750" algn="l" defTabSz="1007943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ct val="0"/>
              </a:spcAft>
              <a:buClr>
                <a:schemeClr val="accent5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kumimoji="0" lang="th-TH" sz="18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อิทธิพลจากทะเล เส้นรุ้งและพื้นที่สูงต่ำล้วนแล้วแต่ทำให้เกิดความหลากหลายทางภูม</a:t>
            </a:r>
            <a:r>
              <a:rPr lang="th-TH" sz="1800" dirty="0">
                <a:solidFill>
                  <a:schemeClr val="bg1"/>
                </a:solidFill>
              </a:rPr>
              <a:t>ิ</a:t>
            </a:r>
            <a:r>
              <a:rPr kumimoji="0" lang="th-TH" sz="18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อากาศที่น่าประหลาดใจ มีตั้งแต่พื้นที่แบบภูเขา พื้นที่แบบ</a:t>
            </a:r>
            <a:r>
              <a:rPr kumimoji="0" lang="th-TH" sz="18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เ</a:t>
            </a:r>
            <a:r>
              <a:rPr kumimoji="0" lang="th-TH" sz="18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มด</a:t>
            </a:r>
            <a:r>
              <a:rPr kumimoji="0" lang="th-TH" sz="18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ิเต</a:t>
            </a:r>
            <a:r>
              <a:rPr kumimoji="0" lang="th-TH" sz="18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อร</a:t>
            </a:r>
            <a:r>
              <a:rPr kumimoji="0" lang="th-TH" sz="18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์เร</a:t>
            </a:r>
            <a:r>
              <a:rPr kumimoji="0" lang="th-TH" sz="18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เนียน ไปจนโซนอากาศร้อน ไปจนศูนย์กลางแห่งอากาศแห้ง </a:t>
            </a:r>
          </a:p>
          <a:p>
            <a:pPr marL="285750" marR="0" lvl="0" indent="-285750" algn="l" defTabSz="1007943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ct val="0"/>
              </a:spcAft>
              <a:buClr>
                <a:schemeClr val="accent5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kumimoji="0" lang="th-TH" sz="18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แต่ละพื้นที่ใน 65 เขตพื้นที่มีคุณลักษณะและไวน์สไตล์เฉพาะของตนเอง โดยทั่วไป ไวน์ระดับพร</a:t>
            </a:r>
            <a:r>
              <a:rPr kumimoji="0" lang="th-TH" sz="18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ีเ</a:t>
            </a:r>
            <a:r>
              <a:rPr kumimoji="0" lang="th-TH" sz="18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มี</a:t>
            </a:r>
            <a:r>
              <a:rPr kumimoji="0" lang="th-TH" sz="18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่</a:t>
            </a:r>
            <a:r>
              <a:rPr kumimoji="0" lang="th-TH" sz="18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ยมคุณค่าสูงกว่าจะมาจากเขตพื้นที่ภูมิอากาศเย็นกว่าและเล็กกว่า</a:t>
            </a:r>
          </a:p>
          <a:p>
            <a:pPr marL="285750" marR="0" lvl="0" indent="-285750" algn="l" defTabSz="1007943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ct val="0"/>
              </a:spcAft>
              <a:buClr>
                <a:schemeClr val="accent5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kumimoji="0" lang="th-TH" sz="18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องุ่นพันธุ์ที่สำคัญที่สุดของออสเตรเลียและไวน์สไตล์ต่าง ๆ ได้แก่ ไวน์แบบมีฟอง, รี</a:t>
            </a:r>
            <a:r>
              <a:rPr kumimoji="0" lang="th-TH" sz="18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สลิง</a:t>
            </a:r>
            <a:r>
              <a:rPr kumimoji="0" lang="th-TH" sz="18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, </a:t>
            </a:r>
            <a:r>
              <a:rPr kumimoji="0" lang="th-TH" sz="18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เ</a:t>
            </a:r>
            <a:r>
              <a:rPr kumimoji="0" lang="th-TH" sz="18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ซม</a:t>
            </a:r>
            <a:r>
              <a:rPr kumimoji="0" lang="th-TH" sz="18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ิล</a:t>
            </a:r>
            <a:r>
              <a:rPr kumimoji="0" lang="th-TH" sz="18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ยง, </a:t>
            </a:r>
            <a:r>
              <a:rPr kumimoji="0" lang="th-TH" sz="18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ชาร์</a:t>
            </a:r>
            <a:r>
              <a:rPr kumimoji="0" lang="th-TH" sz="18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ดอนเนย</a:t>
            </a:r>
            <a:r>
              <a:rPr kumimoji="0" lang="th-TH" sz="18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์</a:t>
            </a:r>
            <a:r>
              <a:rPr kumimoji="0" lang="th-TH" sz="18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, </a:t>
            </a:r>
            <a:r>
              <a:rPr kumimoji="0" lang="th-TH" sz="18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พิ</a:t>
            </a:r>
            <a:r>
              <a:rPr kumimoji="0" lang="th-TH" sz="18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โน</a:t>
            </a:r>
            <a:r>
              <a:rPr kumimoji="0" lang="th-TH" sz="18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ต์</a:t>
            </a:r>
            <a:r>
              <a:rPr kumimoji="0" lang="th-TH" sz="18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นัว</a:t>
            </a:r>
            <a:r>
              <a:rPr kumimoji="0" lang="th-TH" sz="18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ร์</a:t>
            </a:r>
            <a:r>
              <a:rPr kumimoji="0" lang="th-TH" sz="18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, เกรอนา</a:t>
            </a:r>
            <a:r>
              <a:rPr kumimoji="0" lang="th-TH" sz="18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ช</a:t>
            </a:r>
            <a:r>
              <a:rPr kumimoji="0" lang="th-TH" sz="18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, ชีรา</a:t>
            </a:r>
            <a:r>
              <a:rPr kumimoji="0" lang="th-TH" sz="18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ซ</a:t>
            </a:r>
            <a:r>
              <a:rPr kumimoji="0" lang="th-TH" sz="18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และ คาแบ</a:t>
            </a:r>
            <a:r>
              <a:rPr kumimoji="0" lang="th-TH" sz="18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ร์เนต์</a:t>
            </a:r>
            <a:r>
              <a:rPr kumimoji="0" lang="th-TH" sz="18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โซ</a:t>
            </a:r>
            <a:r>
              <a:rPr kumimoji="0" lang="th-TH" sz="18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วีญง</a:t>
            </a:r>
            <a:endParaRPr kumimoji="0" lang="th-TH" sz="180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  <a:p>
            <a:pPr marL="285750" marR="0" lvl="0" indent="-285750" algn="l" defTabSz="1007943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ct val="0"/>
              </a:spcAft>
              <a:buClr>
                <a:schemeClr val="accent5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kumimoji="0" lang="th-TH" sz="18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พันธุ์องุ่นทางเลือกส่วนใหญ่เป็นพันธุ์องุ่นแถบ</a:t>
            </a:r>
            <a:r>
              <a:rPr kumimoji="0" lang="th-TH" sz="18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เ</a:t>
            </a:r>
            <a:r>
              <a:rPr kumimoji="0" lang="th-TH" sz="18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มด</a:t>
            </a:r>
            <a:r>
              <a:rPr kumimoji="0" lang="th-TH" sz="18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ิเต</a:t>
            </a:r>
            <a:r>
              <a:rPr kumimoji="0" lang="th-TH" sz="18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อร</a:t>
            </a:r>
            <a:r>
              <a:rPr kumimoji="0" lang="th-TH" sz="180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์เร</a:t>
            </a:r>
            <a:r>
              <a:rPr kumimoji="0" lang="th-TH" sz="18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เนียน ซึ่งกำลังเจริญเติบโตและได้รับความนิยม ช่วยเพิ่มความหลากหลายให้กับไวน์ออสเตรเลีย</a:t>
            </a:r>
            <a:endParaRPr kumimoji="0" lang="en-AU" sz="180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pic>
        <p:nvPicPr>
          <p:cNvPr id="3" name="Picture Placeholder 5">
            <a:extLst>
              <a:ext uri="{FF2B5EF4-FFF2-40B4-BE49-F238E27FC236}">
                <a16:creationId xmlns:a16="http://schemas.microsoft.com/office/drawing/2014/main" id="{AC855CA2-9BDD-1EED-9F56-E31BDFDC402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735" r="23265"/>
          <a:stretch/>
        </p:blipFill>
        <p:spPr>
          <a:xfrm>
            <a:off x="0" y="388842"/>
            <a:ext cx="6169315" cy="6083199"/>
          </a:xfrm>
        </p:spPr>
      </p:pic>
    </p:spTree>
    <p:extLst>
      <p:ext uri="{BB962C8B-B14F-4D97-AF65-F5344CB8AC3E}">
        <p14:creationId xmlns:p14="http://schemas.microsoft.com/office/powerpoint/2010/main" val="3043444319"/>
      </p:ext>
    </p:extLst>
  </p:cSld>
  <p:clrMapOvr>
    <a:masterClrMapping/>
  </p:clrMapOvr>
  <p:transition/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933A3AF-83CE-B069-EFE2-FCE7A63BA3C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5751"/>
          <a:stretch/>
        </p:blipFill>
        <p:spPr>
          <a:xfrm>
            <a:off x="-18287" y="-1"/>
            <a:ext cx="12210288" cy="6858001"/>
          </a:xfrm>
          <a:prstGeom prst="rect">
            <a:avLst/>
          </a:prstGeom>
        </p:spPr>
      </p:pic>
      <p:sp>
        <p:nvSpPr>
          <p:cNvPr id="3" name="object 2">
            <a:extLst>
              <a:ext uri="{FF2B5EF4-FFF2-40B4-BE49-F238E27FC236}">
                <a16:creationId xmlns:a16="http://schemas.microsoft.com/office/drawing/2014/main" id="{C831AF3A-D889-4ECF-BE88-EAD01527B5A4}"/>
              </a:ext>
            </a:extLst>
          </p:cNvPr>
          <p:cNvSpPr txBox="1"/>
          <p:nvPr/>
        </p:nvSpPr>
        <p:spPr>
          <a:xfrm>
            <a:off x="1948595" y="2864765"/>
            <a:ext cx="8105975" cy="1128471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522" algn="ctr">
              <a:spcBef>
                <a:spcPts val="91"/>
              </a:spcBef>
              <a:tabLst>
                <a:tab pos="1162574" algn="l"/>
                <a:tab pos="2432878" algn="l"/>
                <a:tab pos="3690509" algn="l"/>
                <a:tab pos="4919334" algn="l"/>
                <a:tab pos="6532419" algn="l"/>
                <a:tab pos="9045952" algn="l"/>
              </a:tabLst>
            </a:pPr>
            <a:r>
              <a:rPr lang="th-TH" altLang="ja-JP" sz="6600" dirty="0">
                <a:solidFill>
                  <a:schemeClr val="bg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ขอบคุณ</a:t>
            </a:r>
            <a:endParaRPr lang="pt-BR" sz="6600" spc="272" dirty="0">
              <a:solidFill>
                <a:schemeClr val="bg1"/>
              </a:solid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B872944F-7255-B49A-CC0E-EFD238254BDE}"/>
              </a:ext>
            </a:extLst>
          </p:cNvPr>
          <p:cNvSpPr/>
          <p:nvPr/>
        </p:nvSpPr>
        <p:spPr>
          <a:xfrm>
            <a:off x="-18288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5BAA86D-E94D-49BB-69D4-28ADEC87ED1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0080" y="6301153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349937"/>
      </p:ext>
    </p:extLst>
  </p:cSld>
  <p:clrMapOvr>
    <a:masterClrMapping/>
  </p:clrMapOvr>
  <p:transition/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E19FA7A9-E038-466B-71AD-3F4F451280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3600" b="1" dirty="0"/>
              <a:t>ใส่ชื่อไวน์ที่นี่</a:t>
            </a:r>
            <a:endParaRPr lang="en-AU" sz="3200" b="1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0373CCA-0B93-346C-9F6D-5AACB93E50DF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rPr lang="th-TH" sz="2000" b="1" dirty="0"/>
              <a:t>ใส่ชื่อสถานที่ตรงนี้</a:t>
            </a:r>
            <a:endParaRPr lang="en-AU" sz="2000" b="1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93DD9C3-89F4-3FD5-7024-B4E1072F6B61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r>
              <a:rPr lang="th-TH" sz="1800" dirty="0"/>
              <a:t>ใส่ข้อมูลอื่นๆ ตรงนี้</a:t>
            </a:r>
            <a:endParaRPr lang="en-AU" sz="18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67F8EA1-D1CC-C50E-5022-2462530EF4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136" b="98490" l="7930" r="89868">
                        <a14:foregroundMark x1="58150" y1="40534" x2="61674" y2="9408"/>
                        <a14:foregroundMark x1="61674" y1="9408" x2="48899" y2="20557"/>
                        <a14:foregroundMark x1="48899" y1="20557" x2="49780" y2="39141"/>
                        <a14:foregroundMark x1="59912" y1="7201" x2="36123" y2="13240"/>
                        <a14:foregroundMark x1="36123" y1="13240" x2="36123" y2="13937"/>
                        <a14:foregroundMark x1="39207" y1="6156" x2="59912" y2="6156"/>
                        <a14:foregroundMark x1="55066" y1="3252" x2="58150" y2="4413"/>
                        <a14:foregroundMark x1="7930" y1="49129" x2="11894" y2="51568"/>
                        <a14:foregroundMark x1="27753" y1="77120" x2="28194" y2="86992"/>
                        <a14:foregroundMark x1="28194" y1="86992" x2="50220" y2="93031"/>
                        <a14:foregroundMark x1="50220" y1="93031" x2="68282" y2="85714"/>
                        <a14:foregroundMark x1="68282" y1="85714" x2="61233" y2="76771"/>
                        <a14:foregroundMark x1="61233" y1="76771" x2="59471" y2="76190"/>
                        <a14:foregroundMark x1="42291" y1="15099" x2="42731" y2="23229"/>
                        <a14:foregroundMark x1="42731" y1="23229" x2="21586" y2="40534"/>
                        <a14:foregroundMark x1="21586" y1="40534" x2="18943" y2="45993"/>
                        <a14:foregroundMark x1="27313" y1="91173" x2="52423" y2="96051"/>
                        <a14:foregroundMark x1="52423" y1="96051" x2="77093" y2="94541"/>
                        <a14:foregroundMark x1="25991" y1="93612" x2="53304" y2="98490"/>
                        <a14:foregroundMark x1="53304" y1="98490" x2="58150" y2="98490"/>
                        <a14:foregroundMark x1="75771" y1="34030" x2="75771" y2="462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4851" y="1040780"/>
            <a:ext cx="1349667" cy="5138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209983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vineyard in the sun&#10;&#10;Description automatically generated">
            <a:extLst>
              <a:ext uri="{FF2B5EF4-FFF2-40B4-BE49-F238E27FC236}">
                <a16:creationId xmlns:a16="http://schemas.microsoft.com/office/drawing/2014/main" id="{BA169A57-9152-A2CA-543C-D397A3AA63C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454" b="6454"/>
          <a:stretch>
            <a:fillRect/>
          </a:stretch>
        </p:blipFill>
        <p:spPr>
          <a:xfrm>
            <a:off x="-12591" y="0"/>
            <a:ext cx="12253960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97E4361-E6E7-5BB3-A55C-C27FA1F7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7" y="1578769"/>
            <a:ext cx="10777313" cy="1325562"/>
          </a:xfrm>
        </p:spPr>
        <p:txBody>
          <a:bodyPr/>
          <a:lstStyle/>
          <a:p>
            <a:r>
              <a:rPr lang="th-TH" sz="7200" b="1" dirty="0">
                <a:solidFill>
                  <a:schemeClr val="accent1"/>
                </a:solidFill>
              </a:rPr>
              <a:t>เก่าแก่มาแต่โบราณ และหลากหลาย</a:t>
            </a:r>
            <a:endParaRPr lang="en-US" sz="7200" b="1" dirty="0">
              <a:solidFill>
                <a:schemeClr val="accent1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D3BEFC5-4AEA-3382-5D74-258F3B70CC80}"/>
              </a:ext>
            </a:extLst>
          </p:cNvPr>
          <p:cNvSpPr txBox="1"/>
          <p:nvPr/>
        </p:nvSpPr>
        <p:spPr>
          <a:xfrm>
            <a:off x="407988" y="542925"/>
            <a:ext cx="6158452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4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ภูมิประเทศ ภูมิอากาศ และดิน</a:t>
            </a:r>
          </a:p>
          <a:p>
            <a:r>
              <a:rPr lang="th-TH" sz="4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ของประเทศออสเตรเลีย :</a:t>
            </a:r>
            <a:endParaRPr lang="en-US" sz="4000" b="1" dirty="0">
              <a:solidFill>
                <a:schemeClr val="accent4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760442666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CB1CA2F-0916-1CE6-1772-7F194B9D7BC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3891" y="-529121"/>
            <a:ext cx="10441185" cy="81571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CCCF687-4E79-695A-3540-CC261F046F74}"/>
              </a:ext>
            </a:extLst>
          </p:cNvPr>
          <p:cNvSpPr txBox="1"/>
          <p:nvPr/>
        </p:nvSpPr>
        <p:spPr>
          <a:xfrm>
            <a:off x="664546" y="1634959"/>
            <a:ext cx="3484072" cy="1015663"/>
          </a:xfrm>
          <a:prstGeom prst="rect">
            <a:avLst/>
          </a:prstGeom>
        </p:spPr>
        <p:txBody>
          <a:bodyPr/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3200" b="1" cap="none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ประเทศที่มีขนาดใหญ่</a:t>
            </a:r>
          </a:p>
          <a:p>
            <a:r>
              <a:rPr lang="th-TH" sz="3200" b="1" cap="none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ลำดับที่หกของโลก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C868EA0-6601-D096-DA6F-11CFB1D544C5}"/>
              </a:ext>
            </a:extLst>
          </p:cNvPr>
          <p:cNvSpPr txBox="1"/>
          <p:nvPr/>
        </p:nvSpPr>
        <p:spPr>
          <a:xfrm>
            <a:off x="741967" y="3080823"/>
            <a:ext cx="308073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มีความเก่าแก่ทางธรณีวิทยา และมีความหลากหลายทางชีวภาพ</a:t>
            </a:r>
            <a:endParaRPr lang="en-AU" dirty="0">
              <a:solidFill>
                <a:srgbClr val="190000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marL="285750" indent="-285750" algn="l"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ไร่องุ่นกระจายตัวอยู่ทั่วประเทศ แต่หนาแน่นแถบตะวันออกเฉียงใต้ และตะวันตกเฉียงใต้ </a:t>
            </a:r>
            <a:endParaRPr lang="en-AU" dirty="0">
              <a:solidFill>
                <a:srgbClr val="190000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marL="285750" indent="-285750" algn="l"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มหาสมุทรทางตอนใต้มีความเย็น ทำให้อุณหภูมิเย็นในตอนใต้ เหมาะอย่างยิ่งในการผลิตไวน์</a:t>
            </a:r>
            <a:endParaRPr lang="en-US" dirty="0">
              <a:solidFill>
                <a:srgbClr val="190000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marL="285750" indent="-285750" algn="l">
              <a:buClr>
                <a:schemeClr val="accent4"/>
              </a:buClr>
              <a:buFont typeface="Arial" panose="020B0604020202020204" pitchFamily="34" charset="0"/>
              <a:buChar char="•"/>
            </a:pPr>
            <a:endParaRPr lang="en-US" dirty="0">
              <a:solidFill>
                <a:srgbClr val="190000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7" name="object 11">
            <a:extLst>
              <a:ext uri="{FF2B5EF4-FFF2-40B4-BE49-F238E27FC236}">
                <a16:creationId xmlns:a16="http://schemas.microsoft.com/office/drawing/2014/main" id="{6F290762-5784-1646-B9F4-9F3DD4E8B57B}"/>
              </a:ext>
            </a:extLst>
          </p:cNvPr>
          <p:cNvSpPr txBox="1"/>
          <p:nvPr/>
        </p:nvSpPr>
        <p:spPr>
          <a:xfrm>
            <a:off x="10422785" y="4995403"/>
            <a:ext cx="876443" cy="1865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algn="l"/>
            <a:r>
              <a:rPr lang="th-TH" sz="11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แคนเบอร์รา</a:t>
            </a:r>
            <a:endParaRPr lang="en-AU" sz="11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8" name="object 11">
            <a:extLst>
              <a:ext uri="{FF2B5EF4-FFF2-40B4-BE49-F238E27FC236}">
                <a16:creationId xmlns:a16="http://schemas.microsoft.com/office/drawing/2014/main" id="{EE2CF27C-B0AE-8F11-512E-6D731C9D6992}"/>
              </a:ext>
            </a:extLst>
          </p:cNvPr>
          <p:cNvSpPr txBox="1"/>
          <p:nvPr/>
        </p:nvSpPr>
        <p:spPr>
          <a:xfrm>
            <a:off x="11050308" y="3494397"/>
            <a:ext cx="777259" cy="232756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algn="l"/>
            <a:r>
              <a:rPr lang="th-TH" sz="14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บริสเบน</a:t>
            </a:r>
            <a:endParaRPr lang="en-AU" sz="14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9" name="object 11">
            <a:extLst>
              <a:ext uri="{FF2B5EF4-FFF2-40B4-BE49-F238E27FC236}">
                <a16:creationId xmlns:a16="http://schemas.microsoft.com/office/drawing/2014/main" id="{9CBE1F80-F474-EC33-D856-19433E9139CE}"/>
              </a:ext>
            </a:extLst>
          </p:cNvPr>
          <p:cNvSpPr txBox="1"/>
          <p:nvPr/>
        </p:nvSpPr>
        <p:spPr>
          <a:xfrm>
            <a:off x="8552010" y="5618785"/>
            <a:ext cx="876443" cy="1865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algn="l"/>
            <a:r>
              <a:rPr lang="th-TH" sz="11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เมลเบิร์น</a:t>
            </a:r>
            <a:endParaRPr lang="en-AU" sz="11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0" name="object 11">
            <a:extLst>
              <a:ext uri="{FF2B5EF4-FFF2-40B4-BE49-F238E27FC236}">
                <a16:creationId xmlns:a16="http://schemas.microsoft.com/office/drawing/2014/main" id="{298DA890-1B4C-8E6D-9FD0-759E7474F314}"/>
              </a:ext>
            </a:extLst>
          </p:cNvPr>
          <p:cNvSpPr txBox="1"/>
          <p:nvPr/>
        </p:nvSpPr>
        <p:spPr>
          <a:xfrm>
            <a:off x="7602654" y="4819853"/>
            <a:ext cx="767729" cy="1865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algn="l"/>
            <a:r>
              <a:rPr lang="th-TH" sz="11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แอด</a:t>
            </a:r>
            <a:r>
              <a:rPr lang="th-TH" sz="11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ิเลด</a:t>
            </a:r>
            <a:endParaRPr lang="en-AU" sz="11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320037E9-F71E-0A01-764E-3FB59BBB587A}"/>
              </a:ext>
            </a:extLst>
          </p:cNvPr>
          <p:cNvSpPr txBox="1"/>
          <p:nvPr/>
        </p:nvSpPr>
        <p:spPr>
          <a:xfrm>
            <a:off x="9884415" y="6362448"/>
            <a:ext cx="559943" cy="17120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algn="l"/>
            <a:r>
              <a:rPr lang="th-TH" sz="1000" b="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โฮบาร์</a:t>
            </a:r>
            <a:r>
              <a:rPr lang="th-TH" sz="1000" b="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ท</a:t>
            </a:r>
            <a:endParaRPr lang="en-AU" sz="1000" b="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2" name="object 11">
            <a:extLst>
              <a:ext uri="{FF2B5EF4-FFF2-40B4-BE49-F238E27FC236}">
                <a16:creationId xmlns:a16="http://schemas.microsoft.com/office/drawing/2014/main" id="{9D0709BB-0F47-5327-1418-FCF4EF093591}"/>
              </a:ext>
            </a:extLst>
          </p:cNvPr>
          <p:cNvSpPr txBox="1"/>
          <p:nvPr/>
        </p:nvSpPr>
        <p:spPr>
          <a:xfrm>
            <a:off x="10567131" y="4680482"/>
            <a:ext cx="692260" cy="1865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algn="l"/>
            <a:r>
              <a:rPr lang="th-TH" sz="11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ซิดนี่</a:t>
            </a:r>
            <a:r>
              <a:rPr lang="th-TH" sz="11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ย์</a:t>
            </a:r>
            <a:endParaRPr lang="en-AU" sz="11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3" name="object 11">
            <a:extLst>
              <a:ext uri="{FF2B5EF4-FFF2-40B4-BE49-F238E27FC236}">
                <a16:creationId xmlns:a16="http://schemas.microsoft.com/office/drawing/2014/main" id="{5222E7E7-F5B8-21BB-7364-990B4A3B8A88}"/>
              </a:ext>
            </a:extLst>
          </p:cNvPr>
          <p:cNvSpPr txBox="1"/>
          <p:nvPr/>
        </p:nvSpPr>
        <p:spPr>
          <a:xfrm>
            <a:off x="6462469" y="454171"/>
            <a:ext cx="596154" cy="1865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algn="r"/>
            <a:r>
              <a:rPr lang="th-TH" sz="11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ดาร์วิน</a:t>
            </a:r>
            <a:endParaRPr lang="en-AU" sz="11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4" name="object 11">
            <a:extLst>
              <a:ext uri="{FF2B5EF4-FFF2-40B4-BE49-F238E27FC236}">
                <a16:creationId xmlns:a16="http://schemas.microsoft.com/office/drawing/2014/main" id="{014B6464-3D39-19CA-F748-2629DA328F07}"/>
              </a:ext>
            </a:extLst>
          </p:cNvPr>
          <p:cNvSpPr txBox="1"/>
          <p:nvPr/>
        </p:nvSpPr>
        <p:spPr>
          <a:xfrm>
            <a:off x="4226038" y="4344793"/>
            <a:ext cx="514708" cy="1865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pPr algn="r"/>
            <a:r>
              <a:rPr lang="th-TH" sz="11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เพ</a:t>
            </a:r>
            <a:r>
              <a:rPr lang="th-TH" sz="11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ิร์ธ</a:t>
            </a:r>
            <a:endParaRPr lang="en-AU" sz="11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5" name="object 11">
            <a:extLst>
              <a:ext uri="{FF2B5EF4-FFF2-40B4-BE49-F238E27FC236}">
                <a16:creationId xmlns:a16="http://schemas.microsoft.com/office/drawing/2014/main" id="{637D645E-0454-BE8B-FF52-686F832DBEAA}"/>
              </a:ext>
            </a:extLst>
          </p:cNvPr>
          <p:cNvSpPr txBox="1"/>
          <p:nvPr/>
        </p:nvSpPr>
        <p:spPr>
          <a:xfrm>
            <a:off x="4865733" y="3579997"/>
            <a:ext cx="991361" cy="1865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r>
              <a:rPr lang="th-TH" sz="1100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โปรตุเกส</a:t>
            </a:r>
            <a:endParaRPr lang="en-AU" sz="1100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6" name="object 11">
            <a:extLst>
              <a:ext uri="{FF2B5EF4-FFF2-40B4-BE49-F238E27FC236}">
                <a16:creationId xmlns:a16="http://schemas.microsoft.com/office/drawing/2014/main" id="{2D369184-35A5-9348-A7DB-0BF6480D5F17}"/>
              </a:ext>
            </a:extLst>
          </p:cNvPr>
          <p:cNvSpPr txBox="1"/>
          <p:nvPr/>
        </p:nvSpPr>
        <p:spPr>
          <a:xfrm>
            <a:off x="5873123" y="3649739"/>
            <a:ext cx="991361" cy="1865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r>
              <a:rPr lang="th-TH" sz="1100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สเปน</a:t>
            </a:r>
            <a:endParaRPr lang="en-AU" sz="1100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7" name="object 11">
            <a:extLst>
              <a:ext uri="{FF2B5EF4-FFF2-40B4-BE49-F238E27FC236}">
                <a16:creationId xmlns:a16="http://schemas.microsoft.com/office/drawing/2014/main" id="{AC962C97-5585-EE49-0F8F-3D19D6CF465D}"/>
              </a:ext>
            </a:extLst>
          </p:cNvPr>
          <p:cNvSpPr txBox="1"/>
          <p:nvPr/>
        </p:nvSpPr>
        <p:spPr>
          <a:xfrm>
            <a:off x="6857265" y="2766335"/>
            <a:ext cx="991361" cy="1865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r>
              <a:rPr lang="th-TH" sz="1100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ฝรั่งเศส</a:t>
            </a:r>
            <a:endParaRPr lang="en-AU" sz="1100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8" name="object 11">
            <a:extLst>
              <a:ext uri="{FF2B5EF4-FFF2-40B4-BE49-F238E27FC236}">
                <a16:creationId xmlns:a16="http://schemas.microsoft.com/office/drawing/2014/main" id="{CE95B6E2-A150-27C7-6323-86243BDC1A23}"/>
              </a:ext>
            </a:extLst>
          </p:cNvPr>
          <p:cNvSpPr txBox="1"/>
          <p:nvPr/>
        </p:nvSpPr>
        <p:spPr>
          <a:xfrm>
            <a:off x="7996391" y="2216145"/>
            <a:ext cx="991361" cy="1865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r>
              <a:rPr lang="th-TH" sz="1100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เยอรมัน</a:t>
            </a:r>
            <a:endParaRPr lang="en-AU" sz="1100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E65A648F-B1B9-DFED-3836-DE47657B0B1F}"/>
              </a:ext>
            </a:extLst>
          </p:cNvPr>
          <p:cNvSpPr txBox="1"/>
          <p:nvPr/>
        </p:nvSpPr>
        <p:spPr>
          <a:xfrm>
            <a:off x="6702283" y="1634959"/>
            <a:ext cx="991361" cy="1865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r>
              <a:rPr lang="th-TH" sz="1100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สหราชอาณาจักร</a:t>
            </a:r>
            <a:endParaRPr lang="en-AU" sz="1100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0" name="object 11">
            <a:extLst>
              <a:ext uri="{FF2B5EF4-FFF2-40B4-BE49-F238E27FC236}">
                <a16:creationId xmlns:a16="http://schemas.microsoft.com/office/drawing/2014/main" id="{5CF5D37F-8F6D-FBD6-FFB4-8C01D143D7C2}"/>
              </a:ext>
            </a:extLst>
          </p:cNvPr>
          <p:cNvSpPr txBox="1"/>
          <p:nvPr/>
        </p:nvSpPr>
        <p:spPr>
          <a:xfrm>
            <a:off x="6051354" y="1386986"/>
            <a:ext cx="991361" cy="1865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r>
              <a:rPr lang="th-TH" sz="1100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ไอร์แลนด์</a:t>
            </a:r>
            <a:endParaRPr lang="en-AU" sz="1100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1" name="object 11">
            <a:extLst>
              <a:ext uri="{FF2B5EF4-FFF2-40B4-BE49-F238E27FC236}">
                <a16:creationId xmlns:a16="http://schemas.microsoft.com/office/drawing/2014/main" id="{16DF9654-D526-DE2D-CFB7-D0E28629824D}"/>
              </a:ext>
            </a:extLst>
          </p:cNvPr>
          <p:cNvSpPr txBox="1"/>
          <p:nvPr/>
        </p:nvSpPr>
        <p:spPr>
          <a:xfrm>
            <a:off x="9213008" y="2254890"/>
            <a:ext cx="991361" cy="1865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r>
              <a:rPr lang="th-TH" sz="1100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โปแลนด์</a:t>
            </a:r>
            <a:endParaRPr lang="en-AU" sz="1100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2" name="object 11">
            <a:extLst>
              <a:ext uri="{FF2B5EF4-FFF2-40B4-BE49-F238E27FC236}">
                <a16:creationId xmlns:a16="http://schemas.microsoft.com/office/drawing/2014/main" id="{119954F9-00DD-9D15-ED3E-9A3D47AC9FB9}"/>
              </a:ext>
            </a:extLst>
          </p:cNvPr>
          <p:cNvSpPr txBox="1"/>
          <p:nvPr/>
        </p:nvSpPr>
        <p:spPr>
          <a:xfrm>
            <a:off x="8980533" y="1185507"/>
            <a:ext cx="991361" cy="1865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r>
              <a:rPr lang="th-TH" sz="1100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สวีเดน</a:t>
            </a:r>
            <a:endParaRPr lang="en-AU" sz="1100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3" name="object 11">
            <a:extLst>
              <a:ext uri="{FF2B5EF4-FFF2-40B4-BE49-F238E27FC236}">
                <a16:creationId xmlns:a16="http://schemas.microsoft.com/office/drawing/2014/main" id="{C51BE116-7C27-0D11-7C74-743111C48355}"/>
              </a:ext>
            </a:extLst>
          </p:cNvPr>
          <p:cNvSpPr txBox="1"/>
          <p:nvPr/>
        </p:nvSpPr>
        <p:spPr>
          <a:xfrm>
            <a:off x="8143625" y="3882213"/>
            <a:ext cx="991361" cy="1865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r>
              <a:rPr lang="th-TH" sz="1100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อิตาลี</a:t>
            </a:r>
            <a:endParaRPr lang="en-AU" sz="1100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4" name="object 11">
            <a:extLst>
              <a:ext uri="{FF2B5EF4-FFF2-40B4-BE49-F238E27FC236}">
                <a16:creationId xmlns:a16="http://schemas.microsoft.com/office/drawing/2014/main" id="{38940DF0-5D8E-4EC0-E033-8B99CF04BA23}"/>
              </a:ext>
            </a:extLst>
          </p:cNvPr>
          <p:cNvSpPr txBox="1"/>
          <p:nvPr/>
        </p:nvSpPr>
        <p:spPr>
          <a:xfrm>
            <a:off x="9143266" y="4680375"/>
            <a:ext cx="991361" cy="1865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r>
              <a:rPr lang="th-TH" sz="1100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กรีซ</a:t>
            </a:r>
            <a:endParaRPr lang="en-AU" sz="1100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5" name="object 11">
            <a:extLst>
              <a:ext uri="{FF2B5EF4-FFF2-40B4-BE49-F238E27FC236}">
                <a16:creationId xmlns:a16="http://schemas.microsoft.com/office/drawing/2014/main" id="{088DCFB0-326C-1737-FC52-65DC5B20B42D}"/>
              </a:ext>
            </a:extLst>
          </p:cNvPr>
          <p:cNvSpPr txBox="1"/>
          <p:nvPr/>
        </p:nvSpPr>
        <p:spPr>
          <a:xfrm>
            <a:off x="8376100" y="2998809"/>
            <a:ext cx="991361" cy="1865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r>
              <a:rPr lang="th-TH" sz="1100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ออสเตรีย</a:t>
            </a:r>
            <a:endParaRPr lang="en-AU" sz="1100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6" name="object 11">
            <a:extLst>
              <a:ext uri="{FF2B5EF4-FFF2-40B4-BE49-F238E27FC236}">
                <a16:creationId xmlns:a16="http://schemas.microsoft.com/office/drawing/2014/main" id="{0AE9A5CF-2A46-483F-E3A6-6B0BBA5B3CA1}"/>
              </a:ext>
            </a:extLst>
          </p:cNvPr>
          <p:cNvSpPr txBox="1"/>
          <p:nvPr/>
        </p:nvSpPr>
        <p:spPr>
          <a:xfrm>
            <a:off x="9801944" y="3479256"/>
            <a:ext cx="991361" cy="1865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en-US"/>
            </a:defPPr>
            <a:lvl1pPr algn="ctr">
              <a:defRPr sz="950" b="1">
                <a:solidFill>
                  <a:srgbClr val="FFFFFF"/>
                </a:solidFill>
                <a:cs typeface="Hellix"/>
              </a:defRPr>
            </a:lvl1pPr>
          </a:lstStyle>
          <a:p>
            <a:r>
              <a:rPr lang="th-TH" sz="1100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โรมาเนีย</a:t>
            </a:r>
            <a:endParaRPr lang="en-AU" sz="1100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162D78B-9D1D-1A7E-DB7E-D22D3817626A}"/>
              </a:ext>
            </a:extLst>
          </p:cNvPr>
          <p:cNvSpPr txBox="1"/>
          <p:nvPr/>
        </p:nvSpPr>
        <p:spPr>
          <a:xfrm>
            <a:off x="664546" y="496557"/>
            <a:ext cx="564610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72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ออสเตรเลีย</a:t>
            </a:r>
            <a:endParaRPr lang="en-US" sz="72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774601381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map of australia with black text&#10;&#10;Description automatically generated">
            <a:extLst>
              <a:ext uri="{FF2B5EF4-FFF2-40B4-BE49-F238E27FC236}">
                <a16:creationId xmlns:a16="http://schemas.microsoft.com/office/drawing/2014/main" id="{6A4F4023-9E6A-9C03-D191-73E71BB3D6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56043" y="-688405"/>
            <a:ext cx="8843174" cy="809018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7389061-BC6A-6AD2-2504-A7E4A8C15A6A}"/>
              </a:ext>
            </a:extLst>
          </p:cNvPr>
          <p:cNvSpPr txBox="1"/>
          <p:nvPr/>
        </p:nvSpPr>
        <p:spPr>
          <a:xfrm>
            <a:off x="374435" y="1575021"/>
            <a:ext cx="2255343" cy="42780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95965"/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ออสเตรเลียตะวันตก</a:t>
            </a:r>
            <a:endParaRPr lang="en-AU" sz="800" dirty="0"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defTabSz="195965"/>
            <a:r>
              <a:rPr lang="en-US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1	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ส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วอน 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ดิ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สตริก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ต์</a:t>
            </a:r>
            <a:endParaRPr lang="en-US" sz="800" dirty="0"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defTabSz="195965"/>
            <a:r>
              <a:rPr lang="en-US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2	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เพ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ิร์ธ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ฮิลส์</a:t>
            </a:r>
            <a:endParaRPr lang="en-US" sz="800" dirty="0"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defTabSz="195965"/>
            <a:r>
              <a:rPr lang="en-US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3	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พีล</a:t>
            </a:r>
            <a:endParaRPr lang="en-US" sz="800" dirty="0"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defTabSz="195965"/>
            <a:r>
              <a:rPr lang="en-US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4	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จีโอกราฟ</a:t>
            </a:r>
            <a:endParaRPr lang="en-US" sz="800" dirty="0"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defTabSz="195965"/>
            <a:r>
              <a:rPr lang="en-US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5	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มาร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์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กาเรต ริ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เวอร์</a:t>
            </a:r>
            <a:endParaRPr lang="en-US" sz="800" dirty="0"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defTabSz="195965"/>
            <a:r>
              <a:rPr lang="en-US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6	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แบ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ล็ค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วูด 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แวลลีย์</a:t>
            </a:r>
            <a:endParaRPr lang="en-US" sz="800" dirty="0"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defTabSz="195965"/>
            <a:r>
              <a:rPr lang="en-US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7	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เพ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ม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เบอร์ตัน</a:t>
            </a:r>
            <a:endParaRPr lang="en-US" sz="800" dirty="0"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defTabSz="195965"/>
            <a:r>
              <a:rPr lang="en-US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8	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แมนจิม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ัป</a:t>
            </a:r>
            <a:endParaRPr lang="en-US" sz="800" dirty="0"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defTabSz="195965"/>
            <a:r>
              <a:rPr lang="en-US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9	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เกรท เซา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เทิร์น</a:t>
            </a:r>
            <a:endParaRPr lang="en-US" sz="800" dirty="0"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defTabSz="195965"/>
            <a:endParaRPr lang="en-US" sz="800" dirty="0"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defTabSz="195965"/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ออสเตรเลียใต้</a:t>
            </a:r>
            <a:endParaRPr lang="en-AU" sz="800" dirty="0"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defTabSz="195965"/>
            <a:r>
              <a:rPr lang="en-US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10	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เซา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เทิร์น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ฟลินเดอร์ส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เรน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จ์ส</a:t>
            </a:r>
            <a:endParaRPr lang="en-US" sz="800" dirty="0"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defTabSz="195965"/>
            <a:r>
              <a:rPr lang="en-US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11	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แ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คล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ร์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แวลลีย์</a:t>
            </a:r>
            <a:endParaRPr lang="en-US" sz="800" dirty="0"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defTabSz="195965"/>
            <a:r>
              <a:rPr lang="en-US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12	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บารอ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ส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ซา 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แวลลีย์</a:t>
            </a:r>
            <a:endParaRPr lang="en-US" sz="800" dirty="0"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defTabSz="195965"/>
            <a:r>
              <a:rPr lang="en-US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13	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อีเดน 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แวลลีย์</a:t>
            </a:r>
            <a:endParaRPr lang="en-US" sz="800" dirty="0"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defTabSz="195965"/>
            <a:r>
              <a:rPr lang="en-US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14	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ริ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เวอร์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แลนด์</a:t>
            </a:r>
            <a:endParaRPr lang="en-US" sz="800" dirty="0"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defTabSz="195965"/>
            <a:r>
              <a:rPr lang="en-US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15	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แอด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ิเลด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เพลน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ส์</a:t>
            </a:r>
            <a:endParaRPr lang="en-US" sz="800" dirty="0"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defTabSz="195965"/>
            <a:r>
              <a:rPr lang="en-US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16	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แอด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ิเ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ลด 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ฮิลส์</a:t>
            </a:r>
            <a:endParaRPr lang="en-US" sz="800" dirty="0"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defTabSz="195965"/>
            <a:r>
              <a:rPr lang="en-US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17	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แมคลาเรน เวล</a:t>
            </a:r>
            <a:endParaRPr lang="en-US" sz="800" dirty="0"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defTabSz="195965"/>
            <a:r>
              <a:rPr lang="en-US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18	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แคงก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า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รู ไอแลนด์</a:t>
            </a:r>
            <a:endParaRPr lang="en-US" sz="800" dirty="0"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defTabSz="195965"/>
            <a:r>
              <a:rPr lang="en-US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19	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เซา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เทิร์น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ฟลู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รีเยอ</a:t>
            </a:r>
            <a:endParaRPr lang="en-US" sz="800" dirty="0"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defTabSz="195965"/>
            <a:r>
              <a:rPr lang="en-US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20	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เคอร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์เ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รนซี 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ค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รี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ก</a:t>
            </a:r>
            <a:endParaRPr lang="en-US" sz="800" dirty="0"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defTabSz="195965"/>
            <a:r>
              <a:rPr lang="en-US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21	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แลงฮอร์น 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ค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รี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ก</a:t>
            </a:r>
            <a:endParaRPr lang="en-US" sz="800" dirty="0"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defTabSz="195965"/>
            <a:r>
              <a:rPr lang="en-US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22	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แ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พด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ธะ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เวย์</a:t>
            </a:r>
            <a:endParaRPr lang="en-US" sz="800" dirty="0"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defTabSz="195965"/>
            <a:r>
              <a:rPr lang="en-US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23	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มาท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์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เบนสัน</a:t>
            </a:r>
            <a:endParaRPr lang="en-US" sz="800" dirty="0"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defTabSz="195965"/>
            <a:r>
              <a:rPr lang="en-US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24	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แร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ตตั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นบ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ูลลี</a:t>
            </a:r>
            <a:endParaRPr lang="en-US" sz="800" dirty="0"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defTabSz="195965"/>
            <a:r>
              <a:rPr lang="en-US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25	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โรบ</a:t>
            </a:r>
            <a:endParaRPr lang="en-US" sz="800" dirty="0"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defTabSz="195965"/>
            <a:r>
              <a:rPr lang="en-US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26	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คูนาวาร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์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รา</a:t>
            </a:r>
            <a:endParaRPr lang="en-US" sz="800" dirty="0"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defTabSz="195965"/>
            <a:r>
              <a:rPr lang="en-US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27	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มาท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์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แกมเบียร์</a:t>
            </a:r>
            <a:endParaRPr lang="en-US" sz="800" dirty="0"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defTabSz="195965"/>
            <a:endParaRPr lang="en-US" sz="800" dirty="0"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defTabSz="195965"/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ควีนส์แลนด์</a:t>
            </a:r>
            <a:endParaRPr lang="en-US" sz="800" dirty="0"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defTabSz="195965"/>
            <a:r>
              <a:rPr lang="en-US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28	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เซาท์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เบอร์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นท</a:t>
            </a:r>
            <a:endParaRPr lang="en-US" sz="800" dirty="0"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defTabSz="195965"/>
            <a:r>
              <a:rPr lang="en-US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29	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แกรนิต 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เบลต์</a:t>
            </a:r>
            <a:endParaRPr lang="en-US" sz="800" dirty="0"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89D3564-F87F-ED0E-0967-8858DBAB7073}"/>
              </a:ext>
            </a:extLst>
          </p:cNvPr>
          <p:cNvSpPr txBox="1"/>
          <p:nvPr/>
        </p:nvSpPr>
        <p:spPr>
          <a:xfrm>
            <a:off x="1967972" y="1575021"/>
            <a:ext cx="1490980" cy="51398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95965"/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นิว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เซาท์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เวลส์</a:t>
            </a:r>
            <a:endParaRPr lang="en-US" sz="800" dirty="0"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defTabSz="195965"/>
            <a:r>
              <a:rPr lang="en-US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30	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นิวอิงแลนด์ ออสเตรเลีย</a:t>
            </a:r>
            <a:endParaRPr lang="en-US" sz="800" dirty="0"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defTabSz="195965"/>
            <a:r>
              <a:rPr lang="en-US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31	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เฮ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ส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ติง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ส์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ริ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เวอร์</a:t>
            </a:r>
            <a:endParaRPr lang="en-US" sz="800" dirty="0"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defTabSz="195965"/>
            <a:r>
              <a:rPr lang="en-US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32	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ฮัน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เต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อร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์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แวลลีย์</a:t>
            </a:r>
            <a:endParaRPr lang="en-US" sz="800" dirty="0"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defTabSz="195965"/>
            <a:r>
              <a:rPr lang="en-US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33	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มัดจี</a:t>
            </a:r>
            <a:endParaRPr lang="en-US" sz="800" dirty="0"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defTabSz="195965"/>
            <a:r>
              <a:rPr lang="en-US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34	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ออเรน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จ์</a:t>
            </a:r>
            <a:endParaRPr lang="en-US" sz="800" dirty="0"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defTabSz="195965"/>
            <a:r>
              <a:rPr lang="en-US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35	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คาวรา</a:t>
            </a:r>
            <a:endParaRPr lang="en-US" sz="800" dirty="0"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defTabSz="195965"/>
            <a:r>
              <a:rPr lang="en-US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36	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ริ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เวอร์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ริน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่า</a:t>
            </a:r>
            <a:endParaRPr lang="en-US" sz="800" dirty="0"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defTabSz="195965"/>
            <a:r>
              <a:rPr lang="en-US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37	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ฮิล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ท็อปส์</a:t>
            </a:r>
            <a:endParaRPr lang="en-US" sz="800" dirty="0"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defTabSz="195965"/>
            <a:r>
              <a:rPr lang="en-US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38	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เซา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เทิร์น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ไฮแลนด์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ส</a:t>
            </a:r>
            <a:endParaRPr lang="en-US" sz="800" dirty="0"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defTabSz="195965"/>
            <a:r>
              <a:rPr lang="en-US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39	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กันดาไก</a:t>
            </a:r>
            <a:endParaRPr lang="en-US" sz="800" dirty="0"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defTabSz="195965"/>
            <a:r>
              <a:rPr lang="en-US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40	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แคนเบอร์รา 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ดิ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สตริก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ต์</a:t>
            </a:r>
            <a:endParaRPr lang="en-US" sz="800" dirty="0"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defTabSz="195965"/>
            <a:r>
              <a:rPr lang="en-US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41	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โ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ชลเฮเวน โคสต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์</a:t>
            </a:r>
            <a:endParaRPr lang="en-US" sz="800" dirty="0"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defTabSz="195965"/>
            <a:r>
              <a:rPr lang="en-US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42	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ทัม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บารัมบา</a:t>
            </a:r>
            <a:endParaRPr lang="en-US" sz="800" dirty="0"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defTabSz="195965"/>
            <a:r>
              <a:rPr lang="en-US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43	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เพอร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์ริ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คูตา</a:t>
            </a:r>
            <a:endParaRPr lang="en-US" sz="800" dirty="0"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defTabSz="195965"/>
            <a:endParaRPr lang="en-US" sz="800" dirty="0"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defTabSz="195965"/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วิกตอเรีย</a:t>
            </a:r>
            <a:endParaRPr lang="en-US" sz="800" dirty="0"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defTabSz="195965"/>
            <a:r>
              <a:rPr lang="en-US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44	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เมอร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์เรย์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ดาร์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ลิง</a:t>
            </a:r>
            <a:endParaRPr lang="en-US" sz="800" dirty="0"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defTabSz="195965"/>
            <a:r>
              <a:rPr lang="en-US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45	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ส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วอน ฮิลล์</a:t>
            </a:r>
            <a:endParaRPr lang="en-US" sz="800" dirty="0"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defTabSz="195965"/>
            <a:r>
              <a:rPr lang="en-US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46	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โก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ล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เบิร์น 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แวลลีย์</a:t>
            </a:r>
            <a:endParaRPr lang="en-US" sz="800" dirty="0"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defTabSz="195965"/>
            <a:r>
              <a:rPr lang="en-US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47	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รัท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เทอร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์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เกลน</a:t>
            </a:r>
            <a:endParaRPr lang="en-US" sz="800" dirty="0"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defTabSz="195965"/>
            <a:r>
              <a:rPr lang="en-US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48	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เกลน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โร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วาน</a:t>
            </a:r>
            <a:endParaRPr lang="en-US" sz="800" dirty="0"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defTabSz="195965"/>
            <a:r>
              <a:rPr lang="en-US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49	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บีช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เวิร์ธ</a:t>
            </a:r>
            <a:endParaRPr lang="en-US" sz="800" dirty="0"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defTabSz="195965"/>
            <a:r>
              <a:rPr lang="en-US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50	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คิง 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แวลลีย์</a:t>
            </a:r>
            <a:endParaRPr lang="en-US" sz="800" dirty="0"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defTabSz="195965"/>
            <a:r>
              <a:rPr lang="en-US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51	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อัลไ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พน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์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แวลลีย์ส</a:t>
            </a:r>
            <a:endParaRPr lang="en-US" sz="800" dirty="0"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defTabSz="195965"/>
            <a:r>
              <a:rPr lang="en-US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52	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ส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แตร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ธโ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บก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ี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เรน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จ์ส</a:t>
            </a:r>
            <a:endParaRPr lang="en-US" sz="800" dirty="0"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defTabSz="195965"/>
            <a:r>
              <a:rPr lang="en-US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53	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อัปเปอร์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โก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ล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เบิร์น</a:t>
            </a:r>
            <a:endParaRPr lang="en-US" sz="800" dirty="0"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defTabSz="195965"/>
            <a:r>
              <a:rPr lang="en-US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54	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ฮีธ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โค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้ต</a:t>
            </a:r>
            <a:endParaRPr lang="en-US" sz="800" dirty="0"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defTabSz="195965"/>
            <a:r>
              <a:rPr lang="en-US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55	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เบน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ดิ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โก</a:t>
            </a:r>
            <a:endParaRPr lang="en-US" sz="800" dirty="0"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defTabSz="195965"/>
            <a:r>
              <a:rPr lang="en-US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56	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พิเ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รน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ีส</a:t>
            </a:r>
            <a:endParaRPr lang="en-US" sz="800" dirty="0"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defTabSz="195965"/>
            <a:r>
              <a:rPr lang="en-US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57	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แมซิ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ดอน เรน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จ์ส</a:t>
            </a:r>
            <a:endParaRPr lang="en-US" sz="800" dirty="0"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defTabSz="195965"/>
            <a:r>
              <a:rPr lang="en-US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58	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ซัน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บอรี</a:t>
            </a:r>
            <a:endParaRPr lang="en-US" sz="800" dirty="0"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defTabSz="195965"/>
            <a:r>
              <a:rPr lang="en-US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59	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แกรมเปีย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นส์</a:t>
            </a:r>
            <a:endParaRPr lang="en-US" sz="800" dirty="0"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defTabSz="195965"/>
            <a:r>
              <a:rPr lang="en-US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60	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เฮ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น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ตี</a:t>
            </a:r>
            <a:endParaRPr lang="en-US" sz="800" dirty="0"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defTabSz="195965"/>
            <a:r>
              <a:rPr lang="en-US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61	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จีล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อง</a:t>
            </a:r>
            <a:endParaRPr lang="en-US" sz="800" dirty="0"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defTabSz="195965"/>
            <a:r>
              <a:rPr lang="en-US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62	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ยา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ร์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รา 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แวลลีย์</a:t>
            </a:r>
            <a:endParaRPr lang="en-US" sz="800" dirty="0"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defTabSz="195965"/>
            <a:r>
              <a:rPr lang="en-US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63	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ม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อร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์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นิงตัน 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พน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นินซู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ลา</a:t>
            </a:r>
            <a:endParaRPr lang="en-US" sz="800" dirty="0"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defTabSz="195965"/>
            <a:r>
              <a:rPr lang="en-US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64	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กิบส์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แลนด์</a:t>
            </a:r>
            <a:r>
              <a:rPr lang="en-US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*</a:t>
            </a:r>
          </a:p>
          <a:p>
            <a:pPr defTabSz="195965"/>
            <a:endParaRPr lang="en-US" sz="800" dirty="0"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defTabSz="195965"/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แทส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มา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เนีย</a:t>
            </a:r>
            <a:endParaRPr lang="en-US" sz="800" dirty="0"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defTabSz="195965"/>
            <a:r>
              <a:rPr lang="en-US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65	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แทส</a:t>
            </a:r>
            <a:r>
              <a:rPr lang="th-TH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มา</a:t>
            </a:r>
            <a:r>
              <a:rPr lang="th-TH" sz="800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เนีย</a:t>
            </a:r>
            <a:r>
              <a:rPr lang="en-US" sz="800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*</a:t>
            </a:r>
            <a:endParaRPr lang="en-US" sz="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0" name="object 4">
            <a:extLst>
              <a:ext uri="{FF2B5EF4-FFF2-40B4-BE49-F238E27FC236}">
                <a16:creationId xmlns:a16="http://schemas.microsoft.com/office/drawing/2014/main" id="{ED63674C-6EF1-4DC7-049E-94C85D6D3B13}"/>
              </a:ext>
            </a:extLst>
          </p:cNvPr>
          <p:cNvSpPr txBox="1"/>
          <p:nvPr/>
        </p:nvSpPr>
        <p:spPr>
          <a:xfrm>
            <a:off x="409737" y="385714"/>
            <a:ext cx="4078508" cy="1052785"/>
          </a:xfrm>
          <a:prstGeom prst="rect">
            <a:avLst/>
          </a:prstGeom>
        </p:spPr>
        <p:txBody>
          <a:bodyPr vert="horz" wrap="square" lIns="0" tIns="11521" rIns="0" bIns="0" rtlCol="0">
            <a:noAutofit/>
          </a:bodyPr>
          <a:lstStyle/>
          <a:p>
            <a:pPr defTabSz="829587">
              <a:lnSpc>
                <a:spcPct val="83000"/>
              </a:lnSpc>
              <a:tabLst>
                <a:tab pos="1156236" algn="l"/>
              </a:tabLst>
              <a:defRPr/>
            </a:pPr>
            <a:r>
              <a:rPr lang="th-TH" sz="4800" b="1" dirty="0">
                <a:solidFill>
                  <a:schemeClr val="accent2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เขตพื้นที่ผลิตไวน์</a:t>
            </a:r>
          </a:p>
          <a:p>
            <a:pPr defTabSz="829587">
              <a:lnSpc>
                <a:spcPct val="83000"/>
              </a:lnSpc>
              <a:tabLst>
                <a:tab pos="1156236" algn="l"/>
              </a:tabLst>
              <a:defRPr/>
            </a:pPr>
            <a:r>
              <a:rPr lang="th-TH" sz="4800" b="1" dirty="0">
                <a:solidFill>
                  <a:schemeClr val="accent2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ของออสเตรเลีย</a:t>
            </a:r>
            <a:endParaRPr lang="en-AU" sz="4800" b="1" dirty="0">
              <a:solidFill>
                <a:schemeClr val="accent2"/>
              </a:solid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195C441-9E2D-3B44-CAB9-E16B7A5F424B}"/>
              </a:ext>
            </a:extLst>
          </p:cNvPr>
          <p:cNvSpPr txBox="1"/>
          <p:nvPr/>
        </p:nvSpPr>
        <p:spPr>
          <a:xfrm>
            <a:off x="378539" y="5960388"/>
            <a:ext cx="1363168" cy="3157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95965"/>
            <a:r>
              <a:rPr lang="en-US" sz="726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*</a:t>
            </a:r>
            <a:r>
              <a:rPr lang="th-TH" sz="726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*ภาคตะวันออกเฉียงใต้ของออสเตรเลียและ</a:t>
            </a:r>
            <a:r>
              <a:rPr lang="th-TH" sz="726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กิปส์</a:t>
            </a:r>
            <a:r>
              <a:rPr lang="th-TH" sz="726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แลนด์เป็นโซน และ</a:t>
            </a:r>
            <a:r>
              <a:rPr lang="th-TH" sz="726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แทส</a:t>
            </a:r>
            <a:r>
              <a:rPr lang="th-TH" sz="726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มา</a:t>
            </a:r>
            <a:r>
              <a:rPr lang="th-TH" sz="726" dirty="0" err="1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เนีย</a:t>
            </a:r>
            <a:r>
              <a:rPr lang="th-TH" sz="726" dirty="0"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เป็นรัฐ</a:t>
            </a:r>
            <a:endParaRPr lang="en-US" sz="726" dirty="0"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085648981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20348.0"/>
  <p:tag name="AS_RELEASE_DATE" val="2022.02.14"/>
  <p:tag name="AS_TITLE" val="Aspose.Slides for .NET 4.0"/>
  <p:tag name="AS_VERSION" val="22.2"/>
</p:tagLst>
</file>

<file path=ppt/theme/theme1.xml><?xml version="1.0" encoding="utf-8"?>
<a:theme xmlns:a="http://schemas.openxmlformats.org/drawingml/2006/main" name="Slide layouts">
  <a:themeElements>
    <a:clrScheme name="Australian Wine">
      <a:dk1>
        <a:srgbClr val="000000"/>
      </a:dk1>
      <a:lt1>
        <a:srgbClr val="FFFFFF"/>
      </a:lt1>
      <a:dk2>
        <a:srgbClr val="191B0E"/>
      </a:dk2>
      <a:lt2>
        <a:srgbClr val="B2D8BE"/>
      </a:lt2>
      <a:accent1>
        <a:srgbClr val="601328"/>
      </a:accent1>
      <a:accent2>
        <a:srgbClr val="173F34"/>
      </a:accent2>
      <a:accent3>
        <a:srgbClr val="55D8BF"/>
      </a:accent3>
      <a:accent4>
        <a:srgbClr val="F28F2A"/>
      </a:accent4>
      <a:accent5>
        <a:srgbClr val="FDBCA0"/>
      </a:accent5>
      <a:accent6>
        <a:srgbClr val="FFFFFF"/>
      </a:accent6>
      <a:hlink>
        <a:srgbClr val="000000"/>
      </a:hlink>
      <a:folHlink>
        <a:srgbClr val="000000"/>
      </a:folHlink>
    </a:clrScheme>
    <a:fontScheme name="AWD">
      <a:majorFont>
        <a:latin typeface="Inter Display"/>
        <a:ea typeface="Inter Display"/>
        <a:cs typeface="Arial"/>
      </a:majorFont>
      <a:minorFont>
        <a:latin typeface="Inter Display"/>
        <a:ea typeface="Inter Display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>
        <a:spAutoFit/>
      </a:bodyPr>
      <a:lstStyle>
        <a:defPPr algn="l">
          <a:defRPr sz="1600" dirty="0" smtClean="0">
            <a:solidFill>
              <a:srgbClr val="190000"/>
            </a:solidFill>
            <a:effectLst/>
            <a:latin typeface="Inter Display" panose="02000503000000020004" pitchFamily="2" charset="0"/>
            <a:ea typeface="Inter Display" panose="02000503000000020004" pitchFamily="2" charset="0"/>
            <a:cs typeface="Inter Display" panose="02000503000000020004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 PPT 2016 Template_16x9.potx" id="{90B4C5AB-49DD-4CE7-B257-1CE91E709E62}" vid="{EB9991EE-BA41-474A-A519-EAA7DE5E9A7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1884AF779FE574C89E62754B4999D9C" ma:contentTypeVersion="14" ma:contentTypeDescription="Create a new document." ma:contentTypeScope="" ma:versionID="97b889dec420758f9ecd188adb65a0a0">
  <xsd:schema xmlns:xsd="http://www.w3.org/2001/XMLSchema" xmlns:xs="http://www.w3.org/2001/XMLSchema" xmlns:p="http://schemas.microsoft.com/office/2006/metadata/properties" xmlns:ns2="02256494-4976-4001-aedb-96463ae0d92e" xmlns:ns3="4e8dd08d-258d-47a9-9875-37f1ffd19f33" targetNamespace="http://schemas.microsoft.com/office/2006/metadata/properties" ma:root="true" ma:fieldsID="49682c3f37869f877c832c0415357639" ns2:_="" ns3:_="">
    <xsd:import namespace="02256494-4976-4001-aedb-96463ae0d92e"/>
    <xsd:import namespace="4e8dd08d-258d-47a9-9875-37f1ffd19f3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256494-4976-4001-aedb-96463ae0d9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934aa98b-8686-466b-b341-741970af6e1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8dd08d-258d-47a9-9875-37f1ffd19f33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aeace09f-8b56-4708-9a8b-1c6f80023f39}" ma:internalName="TaxCatchAll" ma:showField="CatchAllData" ma:web="4e8dd08d-258d-47a9-9875-37f1ffd19f3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2256494-4976-4001-aedb-96463ae0d92e">
      <Terms xmlns="http://schemas.microsoft.com/office/infopath/2007/PartnerControls"/>
    </lcf76f155ced4ddcb4097134ff3c332f>
    <TaxCatchAll xmlns="4e8dd08d-258d-47a9-9875-37f1ffd19f33" xsi:nil="true"/>
  </documentManagement>
</p:properties>
</file>

<file path=customXml/itemProps1.xml><?xml version="1.0" encoding="utf-8"?>
<ds:datastoreItem xmlns:ds="http://schemas.openxmlformats.org/officeDocument/2006/customXml" ds:itemID="{21B2975B-6908-487F-83AC-9900693BB0F3}"/>
</file>

<file path=customXml/itemProps2.xml><?xml version="1.0" encoding="utf-8"?>
<ds:datastoreItem xmlns:ds="http://schemas.openxmlformats.org/officeDocument/2006/customXml" ds:itemID="{D67DE229-D415-4F5C-8950-CD8A5252257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B50DEDA-0EB6-411A-B849-422DE5CFE1BB}">
  <ds:schemaRefs>
    <ds:schemaRef ds:uri="http://schemas.microsoft.com/office/2006/metadata/properties"/>
    <ds:schemaRef ds:uri="http://schemas.microsoft.com/office/infopath/2007/PartnerControls"/>
    <ds:schemaRef ds:uri="02256494-4976-4001-aedb-96463ae0d92e"/>
    <ds:schemaRef ds:uri="4e8dd08d-258d-47a9-9875-37f1ffd19f3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9812</Words>
  <Application>Microsoft Macintosh PowerPoint</Application>
  <PresentationFormat>Widescreen</PresentationFormat>
  <Paragraphs>886</Paragraphs>
  <Slides>67</Slides>
  <Notes>50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67</vt:i4>
      </vt:variant>
    </vt:vector>
  </HeadingPairs>
  <TitlesOfParts>
    <vt:vector size="73" baseType="lpstr">
      <vt:lpstr>Cordia New</vt:lpstr>
      <vt:lpstr>Inter Display</vt:lpstr>
      <vt:lpstr>Neue Haas Grotesk Text Pro</vt:lpstr>
      <vt:lpstr>Calibri</vt:lpstr>
      <vt:lpstr>Arial</vt:lpstr>
      <vt:lpstr>Slide layouts</vt:lpstr>
      <vt:lpstr>PowerPoint Presentation</vt:lpstr>
      <vt:lpstr>PowerPoint Presentation</vt:lpstr>
      <vt:lpstr>PowerPoint Presentation</vt:lpstr>
      <vt:lpstr>ประเด็นการนำเสนอ ในวันนี้ มีดังนี้ </vt:lpstr>
      <vt:lpstr>PowerPoint Presentation</vt:lpstr>
      <vt:lpstr>PowerPoint Presentation</vt:lpstr>
      <vt:lpstr>เก่าแก่มาแต่โบราณ และหลากหลาย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ภูมิอากาศ ภาคพื้นทวีป</vt:lpstr>
      <vt:lpstr>ภูมิอากาศ แถบทะเล</vt:lpstr>
      <vt:lpstr>ภูมิอากาศ แบบเมดิเตอร์เรเนียน</vt:lpstr>
      <vt:lpstr>PowerPoint Presentation</vt:lpstr>
      <vt:lpstr>PowerPoint Presentation</vt:lpstr>
      <vt:lpstr>การจำแนกประเภท  ทางธรณีวิทยา</vt:lpstr>
      <vt:lpstr>PowerPoint Presentation</vt:lpstr>
      <vt:lpstr>PowerPoint Presentation</vt:lpstr>
      <vt:lpstr>PowerPoint Presentation</vt:lpstr>
      <vt:lpstr>แอดิเลด ฮิลส์</vt:lpstr>
      <vt:lpstr>บารอสซา</vt:lpstr>
      <vt:lpstr>แคลร์ แวลลีย์</vt:lpstr>
      <vt:lpstr>คูนาวาร์รา</vt:lpstr>
      <vt:lpstr>แมคลาเรน เวล</vt:lpstr>
      <vt:lpstr>มาร์กาเรต ริเวอร์</vt:lpstr>
      <vt:lpstr>แคนเบอร์รา ดิสตริกต์</vt:lpstr>
      <vt:lpstr>ฮันเตอร์ แวลลีย์</vt:lpstr>
      <vt:lpstr>ออเรนจ์</vt:lpstr>
      <vt:lpstr>มอร์นิงตัน เพนนินซูลา</vt:lpstr>
      <vt:lpstr>รัทเทอเกลน</vt:lpstr>
      <vt:lpstr>ยาร์รา แวลลีย์</vt:lpstr>
      <vt:lpstr>แทสมาเนีย</vt:lpstr>
      <vt:lpstr>สายพันธุ์องุ่นที่มีชื่อเสียง และสไตล์</vt:lpstr>
      <vt:lpstr>ไวน์มีฟอง</vt:lpstr>
      <vt:lpstr>เขตพื้นที่ สำคัญ</vt:lpstr>
      <vt:lpstr>PowerPoint Presentation</vt:lpstr>
      <vt:lpstr>สไตล์และคุณลักษณะ</vt:lpstr>
      <vt:lpstr>เขตพื้นที่สำคัญ</vt:lpstr>
      <vt:lpstr>PowerPoint Presentation</vt:lpstr>
      <vt:lpstr>สไตล์และคุณลักษณะ</vt:lpstr>
      <vt:lpstr>เขตพื้นที่สำคัญ</vt:lpstr>
      <vt:lpstr>ชาร์ดอนเนย์</vt:lpstr>
      <vt:lpstr>สไตล์และคุณลักษณะ</vt:lpstr>
      <vt:lpstr>เขตพื้นที่สำคัญ</vt:lpstr>
      <vt:lpstr>PowerPoint Presentation</vt:lpstr>
      <vt:lpstr>สไตล์และคุณลักษณะ</vt:lpstr>
      <vt:lpstr>เขตพื้นที่สำคัญ</vt:lpstr>
      <vt:lpstr>เกรอนาช</vt:lpstr>
      <vt:lpstr>สไตล์และคุณลักษณะ</vt:lpstr>
      <vt:lpstr>ชีราซ</vt:lpstr>
      <vt:lpstr>สไตล์และคุณลักษณะ</vt:lpstr>
      <vt:lpstr>เขตพื้นที่สำคัญ</vt:lpstr>
      <vt:lpstr>คาแบร์เนต์ โซวีญง</vt:lpstr>
      <vt:lpstr>สไตล์และคุณลักษณะ</vt:lpstr>
      <vt:lpstr>เขตพื้นที่สำคัญ</vt:lpstr>
      <vt:lpstr>พันธุ์องุ่น ทางเลือก นวัตกรรมและ ความหลากหลาย </vt:lpstr>
      <vt:lpstr>PowerPoint Presentation</vt:lpstr>
      <vt:lpstr>ไวน์ออสเตรเลีย:  หลากหลาย ดั่งประเทศที่ผลิต</vt:lpstr>
      <vt:lpstr>PowerPoint Presentation</vt:lpstr>
      <vt:lpstr>PowerPoint Presentation</vt:lpstr>
      <vt:lpstr>ใส่ชื่อไวน์ที่นี่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revision>1</cp:revision>
  <cp:lastPrinted>2026-04-21T03:14:11Z</cp:lastPrinted>
  <dcterms:created xsi:type="dcterms:W3CDTF">2018-07-25T07:02:59Z</dcterms:created>
  <dcterms:modified xsi:type="dcterms:W3CDTF">2026-04-21T10:39:18Z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INKTEK-CHUNK-1">
    <vt:lpwstr>010021{"F":2,"I":"6981-60FE-E215-5441"}</vt:lpwstr>
  </property>
  <property fmtid="{D5CDD505-2E9C-101B-9397-08002B2CF9AE}" pid="3" name="ContentTypeId">
    <vt:lpwstr>0x01010011884AF779FE574C89E62754B4999D9C</vt:lpwstr>
  </property>
  <property fmtid="{D5CDD505-2E9C-101B-9397-08002B2CF9AE}" pid="4" name="MediaServiceImageTags">
    <vt:lpwstr/>
  </property>
  <property fmtid="{D5CDD505-2E9C-101B-9397-08002B2CF9AE}" pid="5" name="MSIP_Label_8cf57b4f-1801-441a-a240-098885f2bcbe_Enabled">
    <vt:lpwstr>true</vt:lpwstr>
  </property>
  <property fmtid="{D5CDD505-2E9C-101B-9397-08002B2CF9AE}" pid="6" name="MSIP_Label_8cf57b4f-1801-441a-a240-098885f2bcbe_SetDate">
    <vt:lpwstr>2025-11-07T00:36:06Z</vt:lpwstr>
  </property>
  <property fmtid="{D5CDD505-2E9C-101B-9397-08002B2CF9AE}" pid="7" name="MSIP_Label_8cf57b4f-1801-441a-a240-098885f2bcbe_Method">
    <vt:lpwstr>Standard</vt:lpwstr>
  </property>
  <property fmtid="{D5CDD505-2E9C-101B-9397-08002B2CF9AE}" pid="8" name="MSIP_Label_8cf57b4f-1801-441a-a240-098885f2bcbe_Name">
    <vt:lpwstr>General</vt:lpwstr>
  </property>
  <property fmtid="{D5CDD505-2E9C-101B-9397-08002B2CF9AE}" pid="9" name="MSIP_Label_8cf57b4f-1801-441a-a240-098885f2bcbe_SiteId">
    <vt:lpwstr>76107ada-99f4-412e-b164-5464438b49a0</vt:lpwstr>
  </property>
  <property fmtid="{D5CDD505-2E9C-101B-9397-08002B2CF9AE}" pid="10" name="MSIP_Label_8cf57b4f-1801-441a-a240-098885f2bcbe_ActionId">
    <vt:lpwstr>6cdd0478-7ebc-47a1-9014-85b3def57269</vt:lpwstr>
  </property>
  <property fmtid="{D5CDD505-2E9C-101B-9397-08002B2CF9AE}" pid="11" name="MSIP_Label_8cf57b4f-1801-441a-a240-098885f2bcbe_ContentBits">
    <vt:lpwstr>0</vt:lpwstr>
  </property>
  <property fmtid="{D5CDD505-2E9C-101B-9397-08002B2CF9AE}" pid="12" name="MSIP_Label_8cf57b4f-1801-441a-a240-098885f2bcbe_Tag">
    <vt:lpwstr>50, 3, 0, 1</vt:lpwstr>
  </property>
</Properties>
</file>