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625" r:id="rId7"/>
    <p:sldId id="626" r:id="rId8"/>
    <p:sldId id="627" r:id="rId9"/>
    <p:sldId id="629" r:id="rId10"/>
    <p:sldId id="630" r:id="rId11"/>
    <p:sldId id="671" r:id="rId12"/>
    <p:sldId id="672" r:id="rId13"/>
    <p:sldId id="639" r:id="rId14"/>
    <p:sldId id="673" r:id="rId15"/>
    <p:sldId id="674" r:id="rId16"/>
    <p:sldId id="675" r:id="rId17"/>
    <p:sldId id="676" r:id="rId18"/>
    <p:sldId id="677" r:id="rId19"/>
    <p:sldId id="678" r:id="rId20"/>
    <p:sldId id="679" r:id="rId21"/>
    <p:sldId id="680" r:id="rId22"/>
    <p:sldId id="683" r:id="rId23"/>
    <p:sldId id="682" r:id="rId24"/>
    <p:sldId id="684" r:id="rId25"/>
    <p:sldId id="685" r:id="rId26"/>
    <p:sldId id="688" r:id="rId27"/>
    <p:sldId id="687" r:id="rId28"/>
    <p:sldId id="689" r:id="rId29"/>
    <p:sldId id="690" r:id="rId30"/>
    <p:sldId id="669" r:id="rId31"/>
    <p:sldId id="670" r:id="rId32"/>
    <p:sldId id="340" r:id="rId33"/>
    <p:sldId id="691" r:id="rId34"/>
  </p:sldIdLst>
  <p:sldSz cx="12192000" cy="6858000"/>
  <p:notesSz cx="6858000" cy="9144000"/>
  <p:embeddedFontLst>
    <p:embeddedFont>
      <p:font typeface="Hellix SemiBold" panose="020B0600000101010101" charset="0"/>
      <p:regular r:id="rId36"/>
      <p:bold r:id="rId37"/>
    </p:embeddedFont>
    <p:embeddedFont>
      <p:font typeface="Inter Display" panose="020B0600000101010101" charset="0"/>
      <p:regular r:id="rId38"/>
      <p:bold r:id="rId39"/>
      <p:italic r:id="rId40"/>
      <p:boldItalic r:id="rId41"/>
    </p:embeddedFont>
    <p:embeddedFont>
      <p:font typeface="Neue Haas Grotesk Text Pro" panose="020B0504020202020204" pitchFamily="34" charset="0"/>
      <p:regular r:id="rId42"/>
      <p:bold r:id="rId43"/>
      <p:italic r:id="rId44"/>
      <p:boldItalic r:id="rId45"/>
    </p:embeddedFont>
    <p:embeddedFont>
      <p:font typeface="굴림" panose="020B0600000101010101" pitchFamily="50" charset="-127"/>
      <p:regular r:id="rId46"/>
    </p:embeddedFont>
    <p:embeddedFont>
      <p:font typeface="맑은 고딕" panose="020B0503020000020004" pitchFamily="50" charset="-127"/>
      <p:regular r:id="rId47"/>
      <p:bold r:id="rId48"/>
    </p:embeddedFont>
  </p:embeddedFontLst>
  <p:custDataLst>
    <p:tags r:id="rId49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54" autoAdjust="0"/>
    <p:restoredTop sz="80759" autoAdjust="0"/>
  </p:normalViewPr>
  <p:slideViewPr>
    <p:cSldViewPr snapToGrid="0">
      <p:cViewPr varScale="1">
        <p:scale>
          <a:sx n="74" d="100"/>
          <a:sy n="74" d="100"/>
        </p:scale>
        <p:origin x="1688" y="276"/>
      </p:cViewPr>
      <p:guideLst>
        <p:guide orient="horz" pos="141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commentAuthors" Target="commentAuthor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3/17/2026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i="0" dirty="0" err="1"/>
              <a:t>카베르네</a:t>
            </a:r>
            <a:r>
              <a:rPr lang="ko-KR" altLang="en-US" i="0" dirty="0"/>
              <a:t> </a:t>
            </a:r>
            <a:r>
              <a:rPr lang="ko-KR" altLang="en-US" i="0" dirty="0" err="1"/>
              <a:t>소비뇽은</a:t>
            </a:r>
            <a:r>
              <a:rPr lang="ko-KR" altLang="en-US" i="0" dirty="0"/>
              <a:t> 호주 와인 유산의 </a:t>
            </a:r>
            <a:r>
              <a:rPr lang="ko-KR" altLang="en-US" i="0" dirty="0">
                <a:solidFill>
                  <a:srgbClr val="FF0000"/>
                </a:solidFill>
              </a:rPr>
              <a:t>아주 중요한 </a:t>
            </a:r>
            <a:r>
              <a:rPr lang="ko-KR" altLang="en-US" i="0" dirty="0"/>
              <a:t>부분을 구성한다</a:t>
            </a:r>
            <a:r>
              <a:rPr lang="en-US" altLang="ko-KR" i="0" dirty="0"/>
              <a:t>. </a:t>
            </a:r>
            <a:r>
              <a:rPr lang="ko-KR" altLang="en-US" i="0" dirty="0"/>
              <a:t>전통적 </a:t>
            </a:r>
            <a:r>
              <a:rPr lang="ko-KR" altLang="en-US" i="0" dirty="0" err="1"/>
              <a:t>블렌딩</a:t>
            </a:r>
            <a:r>
              <a:rPr lang="ko-KR" altLang="en-US" i="0" dirty="0"/>
              <a:t> 와인의 주요 품종으로 알려진 </a:t>
            </a:r>
            <a:r>
              <a:rPr lang="ko-KR" altLang="en-US" i="0" dirty="0" err="1"/>
              <a:t>카베르네</a:t>
            </a:r>
            <a:r>
              <a:rPr lang="ko-KR" altLang="en-US" i="0" dirty="0"/>
              <a:t> </a:t>
            </a:r>
            <a:r>
              <a:rPr lang="ko-KR" altLang="en-US" i="0" dirty="0" err="1"/>
              <a:t>소비뇽은</a:t>
            </a:r>
            <a:r>
              <a:rPr lang="en-US" altLang="ko-KR" i="0" dirty="0"/>
              <a:t> </a:t>
            </a:r>
            <a:r>
              <a:rPr lang="ko-KR" altLang="en-US" i="0" dirty="0"/>
              <a:t>복합적인 와인을 생산할 수 있는 단일 포도 품종으로서 입지를 공고히 해 왔다</a:t>
            </a:r>
            <a:r>
              <a:rPr lang="en-US" altLang="ko-KR" i="0" dirty="0"/>
              <a:t>. </a:t>
            </a:r>
            <a:r>
              <a:rPr lang="ko-KR" altLang="en-US" i="0" dirty="0"/>
              <a:t>추가 정보와 추천 토론 주제는 슬라이드 노트를 참조한다</a:t>
            </a:r>
            <a:r>
              <a:rPr lang="en-US" altLang="ko-KR" i="0" dirty="0"/>
              <a:t>. </a:t>
            </a:r>
            <a:r>
              <a:rPr lang="ko-KR" altLang="en-US" i="0" dirty="0"/>
              <a:t>본 </a:t>
            </a:r>
            <a:r>
              <a:rPr lang="ko-KR" altLang="en-US" i="0" dirty="0" err="1"/>
              <a:t>프리젠테이션</a:t>
            </a:r>
            <a:r>
              <a:rPr lang="ko-KR" altLang="en-US" i="0" dirty="0"/>
              <a:t> 자료를 포함</a:t>
            </a:r>
            <a:r>
              <a:rPr lang="en-US" altLang="ko-KR" i="0" dirty="0"/>
              <a:t>, </a:t>
            </a:r>
            <a:r>
              <a:rPr lang="ko-KR" altLang="en-US" i="0" dirty="0"/>
              <a:t>더 많은 주제와 자료는 </a:t>
            </a:r>
            <a:r>
              <a:rPr lang="en-AU" altLang="ko-KR" sz="1200" i="0" kern="1200" dirty="0" err="1">
                <a:solidFill>
                  <a:srgbClr val="000000"/>
                </a:solidFill>
                <a:effectLst/>
                <a:latin typeface="굴림"/>
                <a:cs typeface="+mn-cs"/>
              </a:rPr>
              <a:t>www.australianwinediscovered.com</a:t>
            </a:r>
            <a:r>
              <a:rPr lang="en-AU" altLang="ko-KR" sz="1200" i="0" kern="1200" dirty="0">
                <a:solidFill>
                  <a:srgbClr val="000000"/>
                </a:solidFill>
                <a:effectLst/>
                <a:latin typeface="굴림"/>
                <a:cs typeface="+mn-cs"/>
              </a:rPr>
              <a:t> </a:t>
            </a:r>
            <a:r>
              <a:rPr lang="ko-KR" altLang="ko-KR" sz="1200" i="0" kern="1200" dirty="0">
                <a:solidFill>
                  <a:srgbClr val="000000"/>
                </a:solidFill>
                <a:effectLst/>
                <a:ea typeface="굴림"/>
                <a:cs typeface="+mn-cs"/>
              </a:rPr>
              <a:t>참조</a:t>
            </a:r>
            <a:endParaRPr lang="en-US" i="0" strike="sngStrike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3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kumimoji="0" lang="ko-KR" alt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쿠나와라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농업 역사는</a:t>
            </a:r>
            <a:r>
              <a:rPr kumimoji="0" lang="ko-KR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b="0" i="0" dirty="0">
                <a:effectLst/>
              </a:rPr>
              <a:t>정착민들이 이 지역의  평평하고 비옥한 평원지대가 양 목축과 과일 재배에 잠재력이 있음을 인식하면서 </a:t>
            </a:r>
            <a:r>
              <a:rPr lang="en-US" altLang="ko-KR" b="0" i="0" dirty="0">
                <a:effectLst/>
              </a:rPr>
              <a:t>1800</a:t>
            </a:r>
            <a:r>
              <a:rPr lang="ko-KR" altLang="en-US" b="0" i="0" dirty="0">
                <a:effectLst/>
              </a:rPr>
              <a:t>년대 중반 시작되었다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스코틀랜드 출신 정착자인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Riddoch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1891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최초의 포도나무를 식재했다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오늘날 </a:t>
            </a:r>
            <a:r>
              <a:rPr lang="en-AU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David Wynn, Bill Redman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같은 개척자들의 활동에 힘입어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마가렛 리버와 함께 호주에서 가장 유명한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산지로 자리매김하였다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강렬한 풍미로 유명한 복합적인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힘이 좋은 이 레드 와인은 다음과 같은 특징을 가진다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 </a:t>
            </a:r>
            <a:r>
              <a:rPr lang="ko-KR" altLang="en-US" b="0" i="0" dirty="0" err="1">
                <a:effectLst/>
              </a:rPr>
              <a:t>미디움</a:t>
            </a:r>
            <a:r>
              <a:rPr lang="en-US" altLang="ko-KR" b="0" i="0" dirty="0">
                <a:effectLst/>
              </a:rPr>
              <a:t>~</a:t>
            </a:r>
            <a:r>
              <a:rPr lang="ko-KR" altLang="en-US" b="0" i="0" dirty="0">
                <a:effectLst/>
              </a:rPr>
              <a:t>풀 바디 </a:t>
            </a:r>
            <a:endParaRPr lang="en-US" altLang="ko-KR" b="0" i="0" dirty="0">
              <a:effectLst/>
            </a:endParaRPr>
          </a:p>
          <a:p>
            <a:pPr marL="171450" indent="-171450" rtl="0">
              <a:buFontTx/>
              <a:buChar char="-"/>
            </a:pPr>
            <a:r>
              <a:rPr lang="ko-KR" altLang="en-US" b="0" i="0" dirty="0">
                <a:effectLst/>
              </a:rPr>
              <a:t>힘있는 </a:t>
            </a:r>
            <a:r>
              <a:rPr lang="ko-KR" altLang="en-US" b="0" i="0" dirty="0" err="1">
                <a:effectLst/>
              </a:rPr>
              <a:t>다크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후르츠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레드 </a:t>
            </a:r>
            <a:r>
              <a:rPr lang="ko-KR" altLang="en-US" b="0" i="0" dirty="0" err="1">
                <a:effectLst/>
              </a:rPr>
              <a:t>후르츠</a:t>
            </a:r>
            <a:r>
              <a:rPr lang="ko-KR" altLang="en-US" b="0" i="0" dirty="0">
                <a:effectLst/>
              </a:rPr>
              <a:t> 풍미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농축된 </a:t>
            </a:r>
            <a:r>
              <a:rPr lang="ko-KR" altLang="en-US" b="0" i="0" dirty="0" err="1">
                <a:effectLst/>
              </a:rPr>
              <a:t>블랙커런트</a:t>
            </a:r>
            <a:r>
              <a:rPr lang="ko-KR" altLang="en-US" b="0" i="0" dirty="0">
                <a:effectLst/>
              </a:rPr>
              <a:t> 맛</a:t>
            </a:r>
            <a:r>
              <a:rPr lang="en-US" altLang="ko-KR" b="0" i="0" dirty="0">
                <a:effectLst/>
              </a:rPr>
              <a:t>,</a:t>
            </a:r>
            <a:r>
              <a:rPr lang="ko-KR" altLang="en-US" b="0" i="0" dirty="0">
                <a:effectLst/>
              </a:rPr>
              <a:t> 뽕나무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자두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블랙베리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 err="1">
                <a:effectLst/>
              </a:rPr>
              <a:t>다크</a:t>
            </a:r>
            <a:r>
              <a:rPr lang="ko-KR" altLang="en-US" b="0" i="0" dirty="0">
                <a:effectLst/>
              </a:rPr>
              <a:t> 체리 풍미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전형적인 민트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 err="1">
                <a:effectLst/>
              </a:rPr>
              <a:t>유칼립투스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그리고 </a:t>
            </a:r>
            <a:r>
              <a:rPr lang="ko-KR" altLang="en-US" b="0" i="0" dirty="0" err="1">
                <a:effectLst/>
              </a:rPr>
              <a:t>카시스</a:t>
            </a:r>
            <a:r>
              <a:rPr lang="ko-KR" altLang="en-US" b="0" i="0" dirty="0">
                <a:effectLst/>
              </a:rPr>
              <a:t> 풍미 </a:t>
            </a:r>
            <a:endParaRPr lang="en-US" altLang="ko-KR" b="0" i="0" dirty="0">
              <a:effectLst/>
            </a:endParaRPr>
          </a:p>
          <a:p>
            <a:pPr marL="171450" indent="-171450" rtl="0">
              <a:buFontTx/>
              <a:buChar char="-"/>
            </a:pPr>
            <a:r>
              <a:rPr lang="ko-KR" altLang="en-US" b="0" i="0" dirty="0">
                <a:effectLst/>
              </a:rPr>
              <a:t>단단하지만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떫거나 거칠지 않은 </a:t>
            </a:r>
            <a:r>
              <a:rPr lang="ko-KR" altLang="en-US" b="0" i="0" dirty="0" err="1">
                <a:effectLst/>
              </a:rPr>
              <a:t>탄닌</a:t>
            </a:r>
            <a:r>
              <a:rPr lang="ko-KR" altLang="en-US" b="0" i="0" dirty="0">
                <a:effectLst/>
              </a:rPr>
              <a:t> </a:t>
            </a:r>
            <a:endParaRPr lang="en-US" altLang="ko-KR" b="0" i="0" dirty="0">
              <a:effectLst/>
            </a:endParaRPr>
          </a:p>
          <a:p>
            <a:pPr marL="171450" indent="-171450" rtl="0">
              <a:buFontTx/>
              <a:buChar char="-"/>
            </a:pPr>
            <a:r>
              <a:rPr lang="ko-KR" altLang="en-US" b="0" i="0" dirty="0">
                <a:effectLst/>
              </a:rPr>
              <a:t>숙성을 통해 바닐라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토스트와 같은 상당한 오크 풍미 발현 </a:t>
            </a:r>
            <a:endParaRPr lang="en-US" altLang="ko-KR" b="0" i="0" dirty="0">
              <a:effectLst/>
            </a:endParaRPr>
          </a:p>
          <a:p>
            <a:pPr marL="0" indent="0" rtl="0">
              <a:buFontTx/>
              <a:buNone/>
            </a:pPr>
            <a:br>
              <a:rPr lang="en-AU" b="0" i="0" dirty="0">
                <a:effectLst/>
              </a:rPr>
            </a:b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와인생산자들은 수십년간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생산해왔다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95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 해안지대에서 불과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100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킬로미터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(62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떨어진 지역이므로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온화한 해양성 기후가 지배적이다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여름이 건조하고 적당히 서늘해 대부분의 포도 품종이 완벽하게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완숙될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수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486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테라로사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적색토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이 지역만의 전유물은 아니지만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독보적인 생생한 토양 지대는 호주 와인에서도 가장 소중한 토양 유형 중 하나이다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부서지기 쉬운 진흙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또는 부드러운 석회석에 기반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하고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위에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덮혀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있는</a:t>
            </a:r>
            <a:r>
              <a:rPr lang="ko-KR" altLang="en-US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얕고 잘 부서지는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양토이다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493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685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b="0" i="0" dirty="0">
                <a:effectLst/>
              </a:rPr>
              <a:t>마가렛 리버는 </a:t>
            </a:r>
            <a:r>
              <a:rPr lang="en-US" altLang="ko-KR" b="0" i="0" dirty="0">
                <a:effectLst/>
              </a:rPr>
              <a:t>1960</a:t>
            </a:r>
            <a:r>
              <a:rPr lang="ko-KR" altLang="en-US" b="0" i="0" dirty="0">
                <a:effectLst/>
              </a:rPr>
              <a:t>년대까지는 이상적인 포도 생산지로 각광 받지는 않았지만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이 지역의 특별한 기후와 토양 구성 덕분에 </a:t>
            </a:r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</a:t>
            </a:r>
            <a:r>
              <a:rPr lang="ko-KR" altLang="en-US" b="0" i="0" dirty="0">
                <a:effectLst/>
              </a:rPr>
              <a:t> 재배의 최적지로 선택되었다</a:t>
            </a:r>
            <a:r>
              <a:rPr lang="en-US" altLang="ko-KR" b="0" i="0" dirty="0">
                <a:effectLst/>
              </a:rPr>
              <a:t>. </a:t>
            </a:r>
          </a:p>
          <a:p>
            <a:pPr rtl="0"/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소비뇽은</a:t>
            </a:r>
            <a:r>
              <a:rPr lang="ko-KR" altLang="en-US" b="0" i="0" dirty="0">
                <a:effectLst/>
              </a:rPr>
              <a:t> 마가렛 리버 와인생산자에게는 스타 품종이다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마가렛 리버 스타일은 비록 여전히 </a:t>
            </a:r>
            <a:r>
              <a:rPr lang="ko-KR" altLang="en-US" b="0" i="0" dirty="0" err="1">
                <a:effectLst/>
              </a:rPr>
              <a:t>미디움</a:t>
            </a:r>
            <a:r>
              <a:rPr lang="ko-KR" altLang="en-US" b="0" i="0" dirty="0">
                <a:effectLst/>
              </a:rPr>
              <a:t> 바디</a:t>
            </a:r>
            <a:r>
              <a:rPr lang="en-US" altLang="ko-KR" b="0" i="0" dirty="0">
                <a:effectLst/>
              </a:rPr>
              <a:t>~ </a:t>
            </a:r>
            <a:r>
              <a:rPr lang="ko-KR" altLang="en-US" b="0" i="0" dirty="0">
                <a:effectLst/>
              </a:rPr>
              <a:t>풀 바디 와인이지만 </a:t>
            </a:r>
            <a:r>
              <a:rPr lang="ko-KR" altLang="en-US" b="0" i="0" dirty="0" err="1">
                <a:effectLst/>
              </a:rPr>
              <a:t>쿠나와라</a:t>
            </a:r>
            <a:r>
              <a:rPr lang="ko-KR" altLang="en-US" b="0" i="0" dirty="0">
                <a:effectLst/>
              </a:rPr>
              <a:t> 와인보다 풍미는 더 진하고 더 부드러운 질감의 와인이다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최상급 </a:t>
            </a:r>
            <a:r>
              <a:rPr lang="ko-KR" altLang="en-US" b="0" i="0" dirty="0" err="1">
                <a:effectLst/>
              </a:rPr>
              <a:t>빈티지의</a:t>
            </a:r>
            <a:r>
              <a:rPr lang="ko-KR" altLang="en-US" b="0" i="0" dirty="0">
                <a:effectLst/>
              </a:rPr>
              <a:t> 마가렛 리버 </a:t>
            </a:r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소비뇽은</a:t>
            </a:r>
            <a:r>
              <a:rPr lang="ko-KR" altLang="en-US" b="0" i="0" dirty="0">
                <a:effectLst/>
              </a:rPr>
              <a:t> 잘 익은 </a:t>
            </a:r>
            <a:r>
              <a:rPr lang="ko-KR" altLang="en-US" b="0" i="0" strike="noStrike" dirty="0">
                <a:effectLst/>
              </a:rPr>
              <a:t>과일 </a:t>
            </a:r>
            <a:r>
              <a:rPr lang="ko-KR" altLang="en-US" b="0" i="0" dirty="0">
                <a:effectLst/>
              </a:rPr>
              <a:t>풍미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산도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두드러진 </a:t>
            </a:r>
            <a:r>
              <a:rPr lang="ko-KR" altLang="en-US" b="0" i="0" dirty="0" err="1">
                <a:effectLst/>
              </a:rPr>
              <a:t>탄닌</a:t>
            </a:r>
            <a:r>
              <a:rPr lang="ko-KR" altLang="en-US" b="0" i="0" dirty="0">
                <a:effectLst/>
              </a:rPr>
              <a:t> 구조감으로 탁월한 균형을 보여준다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이 지역 와인은 </a:t>
            </a:r>
            <a:r>
              <a:rPr lang="ko-KR" altLang="en-US" b="0" i="0" dirty="0" err="1">
                <a:effectLst/>
              </a:rPr>
              <a:t>다크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후르츠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블루베리류 과일 특징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 err="1">
                <a:effectLst/>
              </a:rPr>
              <a:t>월계수잎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 err="1">
                <a:effectLst/>
              </a:rPr>
              <a:t>부케가르니</a:t>
            </a:r>
            <a:r>
              <a:rPr lang="en-US" altLang="ko-KR" b="0" i="0" dirty="0">
                <a:effectLst/>
              </a:rPr>
              <a:t>(bouquet garni), </a:t>
            </a:r>
            <a:r>
              <a:rPr lang="ko-KR" altLang="en-US" b="0" i="0" dirty="0">
                <a:effectLst/>
              </a:rPr>
              <a:t>말린 허브 아로마가 특징</a:t>
            </a:r>
            <a:r>
              <a:rPr lang="ko-KR" altLang="en-US" b="0" i="0" u="none" dirty="0">
                <a:effectLst/>
              </a:rPr>
              <a:t>이다 </a:t>
            </a:r>
            <a:r>
              <a:rPr lang="en-US" altLang="ko-KR" b="0" i="0" dirty="0">
                <a:effectLst/>
              </a:rPr>
              <a:t>. </a:t>
            </a:r>
          </a:p>
          <a:p>
            <a:pPr rtl="0"/>
            <a:r>
              <a:rPr lang="ko-KR" altLang="en-US" b="0" i="0" dirty="0">
                <a:effectLst/>
              </a:rPr>
              <a:t>이 지역은 </a:t>
            </a:r>
            <a:r>
              <a:rPr lang="ko-KR" altLang="en-US" b="0" i="0" dirty="0" err="1">
                <a:effectLst/>
              </a:rPr>
              <a:t>파워풀하면서도</a:t>
            </a:r>
            <a:r>
              <a:rPr lang="ko-KR" altLang="en-US" b="0" i="0" dirty="0">
                <a:effectLst/>
              </a:rPr>
              <a:t> 우아한 </a:t>
            </a:r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블렌딩</a:t>
            </a:r>
            <a:r>
              <a:rPr lang="ko-KR" altLang="en-US" b="0" i="0" dirty="0">
                <a:effectLst/>
              </a:rPr>
              <a:t> 와인을 생산하는 것으로 정평이 나 있으며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이 중 상당수가 </a:t>
            </a:r>
            <a:r>
              <a:rPr lang="ko-KR" altLang="en-US" b="0" i="0" dirty="0" err="1">
                <a:effectLst/>
              </a:rPr>
              <a:t>메를로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블렌딩이다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이들 와인은 </a:t>
            </a:r>
            <a:r>
              <a:rPr lang="ko-KR" altLang="en-US" b="0" i="0" dirty="0" err="1">
                <a:effectLst/>
              </a:rPr>
              <a:t>미디움</a:t>
            </a:r>
            <a:r>
              <a:rPr lang="ko-KR" altLang="en-US" b="0" i="0" dirty="0">
                <a:effectLst/>
              </a:rPr>
              <a:t> 바디에서 풀 바디로 </a:t>
            </a:r>
            <a:r>
              <a:rPr lang="ko-KR" altLang="en-US" b="0" i="0" strike="noStrike" dirty="0" err="1">
                <a:effectLst/>
              </a:rPr>
              <a:t>흙냄새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잘 익은 </a:t>
            </a:r>
            <a:r>
              <a:rPr lang="ko-KR" altLang="en-US" b="0" i="0" dirty="0" err="1">
                <a:effectLst/>
              </a:rPr>
              <a:t>카시스</a:t>
            </a:r>
            <a:r>
              <a:rPr lang="en-US" altLang="ko-KR" b="0" i="0" dirty="0">
                <a:effectLst/>
              </a:rPr>
              <a:t>, </a:t>
            </a:r>
            <a:r>
              <a:rPr lang="ko-KR" altLang="en-US" b="0" i="0" dirty="0">
                <a:effectLst/>
              </a:rPr>
              <a:t>바이올렛 아로마를 가지고 있다</a:t>
            </a:r>
            <a:r>
              <a:rPr lang="en-US" altLang="ko-KR" b="0" i="0" dirty="0">
                <a:effectLst/>
              </a:rPr>
              <a:t>. </a:t>
            </a:r>
            <a:br>
              <a:rPr lang="en-AU" i="0" dirty="0"/>
            </a:b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138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포도는 다양한 토양에서 잘 자라지만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잘 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떼르와를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보면 열을 흡수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반사하여 포도가 익는데 도움을 주는 배수가 잘되는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자갈 기반의 토양이 일반적이다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b="0" dirty="0">
                <a:effectLst/>
              </a:rPr>
              <a:t>추천 토론 주제</a:t>
            </a:r>
            <a:r>
              <a:rPr lang="en-US" altLang="ko-KR" b="0" dirty="0">
                <a:effectLst/>
              </a:rPr>
              <a:t>: </a:t>
            </a:r>
          </a:p>
          <a:p>
            <a:pPr rtl="0"/>
            <a:r>
              <a:rPr lang="ko-KR" altLang="en-US" b="0" dirty="0" err="1">
                <a:effectLst/>
              </a:rPr>
              <a:t>쿠나와라와</a:t>
            </a:r>
            <a:r>
              <a:rPr lang="ko-KR" altLang="en-US" b="0" dirty="0">
                <a:effectLst/>
              </a:rPr>
              <a:t> 마가렛 리버는 호주의 선도적인 </a:t>
            </a:r>
            <a:r>
              <a:rPr lang="ko-KR" altLang="en-US" b="0" dirty="0" err="1">
                <a:effectLst/>
              </a:rPr>
              <a:t>카베르네</a:t>
            </a:r>
            <a:r>
              <a:rPr lang="ko-KR" altLang="en-US" b="0" dirty="0">
                <a:effectLst/>
              </a:rPr>
              <a:t> </a:t>
            </a:r>
            <a:r>
              <a:rPr lang="ko-KR" altLang="en-US" b="0" dirty="0" err="1">
                <a:effectLst/>
              </a:rPr>
              <a:t>소비뇽</a:t>
            </a:r>
            <a:r>
              <a:rPr lang="ko-KR" altLang="en-US" b="0" dirty="0">
                <a:effectLst/>
              </a:rPr>
              <a:t> 산지이다</a:t>
            </a:r>
            <a:r>
              <a:rPr lang="en-US" altLang="ko-KR" b="0" dirty="0">
                <a:effectLst/>
              </a:rPr>
              <a:t>. </a:t>
            </a:r>
            <a:r>
              <a:rPr lang="ko-KR" altLang="en-US" b="0" dirty="0">
                <a:effectLst/>
              </a:rPr>
              <a:t>이 두 산지의 유사점과 차이점은</a:t>
            </a:r>
            <a:r>
              <a:rPr lang="en-US" altLang="ko-KR" b="0" dirty="0">
                <a:effectLst/>
              </a:rPr>
              <a:t>? </a:t>
            </a:r>
            <a:r>
              <a:rPr lang="ko-KR" altLang="en-US" b="0" dirty="0">
                <a:effectLst/>
              </a:rPr>
              <a:t>이러한 요소들이 생산되는 </a:t>
            </a:r>
            <a:r>
              <a:rPr lang="ko-KR" altLang="en-US" b="0" i="0" dirty="0">
                <a:effectLst/>
              </a:rPr>
              <a:t>최종 </a:t>
            </a:r>
            <a:r>
              <a:rPr lang="ko-KR" altLang="en-US" b="0" dirty="0">
                <a:effectLst/>
              </a:rPr>
              <a:t>와인에 어떤 영향을 주는가</a:t>
            </a:r>
            <a:r>
              <a:rPr lang="en-US" altLang="ko-KR" b="0" dirty="0">
                <a:effectLst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1662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1077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밸리는 호주의 대표적인 서늘한 기후 산지로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포함한 다양한 포도 품종으로 클래식한 와인 스타일을 생산하고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중 최상급 와인은 호주의 따뜻한 지역</a:t>
            </a:r>
            <a:r>
              <a:rPr lang="ko-KR" altLang="en-US" sz="1200" b="0" i="0" u="none" strike="noStrike" kern="1200" dirty="0">
                <a:solidFill>
                  <a:srgbClr val="0070C0"/>
                </a:solidFill>
                <a:effectLst/>
                <a:latin typeface="+mn-lt"/>
                <a:ea typeface="+mn-ea"/>
                <a:cs typeface="+mn-cs"/>
              </a:rPr>
              <a:t>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레드 와인에서는 좀처럼 찾아보기 힘든 아로마 특징과 우아한 풍미를 자랑한다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최적의 셀러 조건에 보관할 경우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 이상 숙성 가능하다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와인 양조자들은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포도를 소량의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프랑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메를로와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기반의 아로마와 풍미 특징은 레드 커런트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블랙 커런트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베리 뿐 아니라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허브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토마토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고추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올리브와 같은 잎 채소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야채의 특징을 가지고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일반적으로 오크 배럴 숙성으로 오크 풍미를 가지고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영한 와인의 경우 향신료와 바닐라 특징을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숙성된 와인의 경우 삼나무와 가죽 풍미를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보여준다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br>
              <a:rPr lang="en-AU" b="1" dirty="0"/>
            </a:b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6740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 역시 온화하거나 따뜻한 해양의 영향을 받는 기후 지역으로 풀 바디에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꽉 찬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후르츠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씹히는 느낌의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초콜렛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민트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삼나무 풍미의 진한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와인들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상대적으로 서늘한 해의 와인은 숙성이 아주 잘 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크릭은 부드러운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잘 익은 블랙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후르츠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풍미를 지닌 진하고 풍부한 맛의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전형적인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시그니쳐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스타일은 보통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에덴 밸리는 고품질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 산지로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카시스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향이 두드러지는 완벽하게 잘 익은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과일 풍미의 와인을 생산한다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지역의 와인 스타일은 고도가 높고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기후가 더 서늘하여 녹색 잎과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베리 특징을 보여주는 좀 더 우아한 와인과 대조를 이룬다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pPr marL="171450" indent="-171450">
              <a:buFontTx/>
              <a:buChar char="-"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클레어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밸리의 경우에는 감미로운 풍미의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힘이 넘치는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서늘한 기후 지역 산지와 비교할 때 완숙도가 높고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후르츠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특징이 두드러지는 와인이다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지역 와인메이커는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쉬라즈를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때로는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말벡을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소량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블렌딩하기도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4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클래식 스타일의 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잠시 맛볼 기회를 갖는 것도 좋을 것 같다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공식 시음은 본 프로그램 후반부에 진행된다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i="0" dirty="0"/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호주에서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번째로 많이 재배되는 포도 품종으로 호주 와인 유산의 핵심적인 부분이다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단일 품종 와인으로도 성공했을 뿐 아니라 클래식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블렌딩에서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주종으로 활용되는 품종이다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프랑과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블랑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사이에서 태어난 </a:t>
            </a:r>
            <a:r>
              <a:rPr lang="ko-KR" alt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품종이다</a:t>
            </a:r>
            <a:r>
              <a:rPr lang="en-US" altLang="ko-KR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5892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123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호주는 </a:t>
            </a:r>
            <a:r>
              <a:rPr lang="ko-KR" altLang="en-US" sz="1200" i="0" dirty="0"/>
              <a:t>지금도 </a:t>
            </a:r>
            <a:r>
              <a:rPr lang="ko-KR" altLang="en-US" sz="1200" b="0" i="0" dirty="0"/>
              <a:t>전세계 와인산지 가운데 </a:t>
            </a:r>
            <a:r>
              <a:rPr lang="ko-KR" altLang="en-US" sz="1200" i="0" dirty="0"/>
              <a:t>가장 오래된 </a:t>
            </a:r>
            <a:r>
              <a:rPr lang="ko-KR" altLang="en-US" sz="1200" i="0" dirty="0" err="1"/>
              <a:t>카베르네</a:t>
            </a:r>
            <a:r>
              <a:rPr lang="ko-KR" altLang="en-US" sz="1200" i="0" dirty="0"/>
              <a:t> </a:t>
            </a:r>
            <a:r>
              <a:rPr lang="ko-KR" altLang="en-US" sz="1200" i="0" dirty="0" err="1"/>
              <a:t>소비뇽</a:t>
            </a:r>
            <a:r>
              <a:rPr lang="ko-KR" altLang="en-US" sz="1200" i="0" dirty="0"/>
              <a:t> 포도나무가 존재하는 지역으로 추정된다</a:t>
            </a:r>
            <a:r>
              <a:rPr lang="en-US" altLang="ko-KR" sz="1200" i="0" dirty="0"/>
              <a:t>. </a:t>
            </a:r>
            <a:r>
              <a:rPr lang="ko-KR" altLang="en-US" sz="1200" b="0" i="0" strike="noStrike" dirty="0">
                <a:solidFill>
                  <a:srgbClr val="00B050"/>
                </a:solidFill>
              </a:rPr>
              <a:t>이러한 점이 호주 </a:t>
            </a:r>
            <a:r>
              <a:rPr lang="ko-KR" altLang="en-US" sz="1200" b="0" i="0" strike="noStrike" dirty="0" err="1">
                <a:solidFill>
                  <a:srgbClr val="00B050"/>
                </a:solidFill>
              </a:rPr>
              <a:t>카베르네</a:t>
            </a:r>
            <a:r>
              <a:rPr lang="ko-KR" altLang="en-US" sz="1200" b="0" i="0" strike="noStrike" dirty="0">
                <a:solidFill>
                  <a:srgbClr val="00B050"/>
                </a:solidFill>
              </a:rPr>
              <a:t> </a:t>
            </a:r>
            <a:r>
              <a:rPr lang="ko-KR" altLang="en-US" sz="1200" b="0" i="0" strike="noStrike" dirty="0" err="1">
                <a:solidFill>
                  <a:srgbClr val="00B050"/>
                </a:solidFill>
              </a:rPr>
              <a:t>소비뇽에</a:t>
            </a:r>
            <a:r>
              <a:rPr lang="ko-KR" altLang="en-US" sz="1200" b="0" i="0" strike="noStrike" dirty="0">
                <a:solidFill>
                  <a:srgbClr val="00B050"/>
                </a:solidFill>
              </a:rPr>
              <a:t> 어떤 특성을 가져다 주었을까</a:t>
            </a:r>
            <a:r>
              <a:rPr lang="en-US" altLang="ko-KR" sz="1200" b="0" i="0" strike="noStrike" dirty="0">
                <a:solidFill>
                  <a:srgbClr val="00B050"/>
                </a:solidFill>
              </a:rPr>
              <a:t>?</a:t>
            </a:r>
            <a:endParaRPr lang="en-AU" b="0" i="0" strike="noStrike" dirty="0">
              <a:solidFill>
                <a:srgbClr val="00B050"/>
              </a:solidFill>
              <a:effectLst/>
            </a:endParaRPr>
          </a:p>
          <a:p>
            <a:br>
              <a:rPr lang="en-AU" b="0" i="0" dirty="0"/>
            </a:br>
            <a:endParaRPr lang="en-US" b="0" i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920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기후 조건에서 생장할 수 있으나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따뜻하거나 서늘한 지역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해양의 영향을 받는 건조한 지역에서 가장 잘 자라는 만생종이다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더운 지역에서는 과일 특징이 덜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두드러지지만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여전히 상업적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블랜딩에는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사용된다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기타 수확량이 높은 포도나무의 과실로 만든 와인에 종종 구조감을 더해주는데 필요한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더해주는 역할을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52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기후가 지나치게 덥거나 서늘한 경우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포도에 어떤 영향을 미치는가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088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발효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보통 줄기를 제거하는데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포도 열매만을 발효한다는 것을 의미한다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열매만으로도 충분한 아로마와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추출 가능하며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따라서 줄기에서 추가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얻을 필요가 없다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침용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양조자는 원하는 와인의 스타일과 구조감에 따라 발효 전 침용 및 발효 후 추가 침용 방식 모두를 활용한다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b="0" i="0" dirty="0">
              <a:effectLst/>
            </a:endParaRPr>
          </a:p>
          <a:p>
            <a:pPr rtl="0"/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보통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개월에서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개월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장기 숙성한다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프랑스 또는 미국 오크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중고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오크통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숙성 모두 흔하게 활용된다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오랜 기간 오크에서 숙성하면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특유의 단단하고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구조감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있는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부드러워지면서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오크의 특성이 과일 풍미와 잘 조화를 이룬다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AU" b="1" i="0" dirty="0">
              <a:effectLst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숙성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와인은 탁월한 숙성 잠재력을 지닌다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와인이 숙성되면서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부드러워져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매끈해지며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삼나무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담배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흙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코코아 특징을 띤다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숙성을 통해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훈제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바닐라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커피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삼나무 풍미가 더해진다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양조과정에 끼치는 영향은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2366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종종 미드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팔렛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(mid-palate)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비어 있는 품종으로 묘사되어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도넛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이라 부르기도 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와인은 맨 처음 과일 풍미가 치고 올라온 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독특한 인상이 뒷맛에 오래 남고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혀의 중간에는 비어 있는 듯한 느낌을 남긴다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이유로 양조자는 종종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다른 품종과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블렌딩함으로써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미드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팔렛</a:t>
            </a:r>
            <a:r>
              <a:rPr lang="en-US" altLang="ko-KR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mid-palate)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풍성함을 더해주어 더 나은 풍미를 완성한다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rtl="0"/>
            <a:r>
              <a:rPr lang="ko-KR" altLang="en-US" b="0" i="0" dirty="0">
                <a:effectLst/>
              </a:rPr>
              <a:t>가장 탁월한 호주 와인 중 일부가 </a:t>
            </a:r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소비뇽과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쉬라즈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블렌딩으로</a:t>
            </a:r>
            <a:r>
              <a:rPr lang="ko-KR" altLang="en-US" b="0" i="0" dirty="0">
                <a:effectLst/>
              </a:rPr>
              <a:t> 생산된다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이들 와인은 힘이 넘치는 복합적 스타일로 놀랄 만한 숙성 잠재력을 지닌다</a:t>
            </a:r>
            <a:r>
              <a:rPr lang="en-US" altLang="ko-KR" b="0" i="0" dirty="0">
                <a:effectLst/>
              </a:rPr>
              <a:t>. </a:t>
            </a:r>
            <a:r>
              <a:rPr lang="ko-KR" altLang="en-US" b="0" i="0" dirty="0">
                <a:effectLst/>
              </a:rPr>
              <a:t>종종 각기 다른 지역에서 생산된 </a:t>
            </a:r>
            <a:r>
              <a:rPr lang="ko-KR" altLang="en-US" b="0" i="0" dirty="0" err="1">
                <a:effectLst/>
              </a:rPr>
              <a:t>카베르네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소비뇽과</a:t>
            </a:r>
            <a:r>
              <a:rPr lang="ko-KR" altLang="en-US" b="0" i="0" dirty="0">
                <a:effectLst/>
              </a:rPr>
              <a:t> </a:t>
            </a:r>
            <a:r>
              <a:rPr lang="ko-KR" altLang="en-US" b="0" i="0" dirty="0" err="1">
                <a:effectLst/>
              </a:rPr>
              <a:t>쉬라즈</a:t>
            </a:r>
            <a:r>
              <a:rPr lang="ko-KR" altLang="en-US" b="0" i="0" dirty="0">
                <a:effectLst/>
              </a:rPr>
              <a:t> 두 품종을 </a:t>
            </a:r>
            <a:r>
              <a:rPr lang="ko-KR" altLang="en-US" b="0" i="0" strike="noStrike" dirty="0" err="1">
                <a:effectLst/>
              </a:rPr>
              <a:t>블렌딩하여</a:t>
            </a:r>
            <a:r>
              <a:rPr lang="ko-KR" altLang="en-US" b="0" i="0" strike="noStrike" dirty="0">
                <a:effectLst/>
              </a:rPr>
              <a:t> </a:t>
            </a:r>
            <a:r>
              <a:rPr lang="ko-KR" altLang="en-US" b="0" i="0" dirty="0">
                <a:effectLst/>
              </a:rPr>
              <a:t>완숙도를 높이고</a:t>
            </a:r>
            <a:r>
              <a:rPr lang="en-US" altLang="ko-KR" b="0" i="0" dirty="0">
                <a:effectLst/>
              </a:rPr>
              <a:t> </a:t>
            </a:r>
            <a:r>
              <a:rPr lang="ko-KR" altLang="en-US" b="0" i="0" dirty="0">
                <a:effectLst/>
              </a:rPr>
              <a:t>여러 층의 복합적 풍미로 발전시킬 수 있다</a:t>
            </a:r>
            <a:r>
              <a:rPr lang="en-US" altLang="ko-KR" b="0" i="0" dirty="0">
                <a:effectLst/>
              </a:rPr>
              <a:t>.</a:t>
            </a:r>
            <a:endParaRPr lang="en-AU" b="0" i="0" dirty="0">
              <a:effectLst/>
            </a:endParaRPr>
          </a:p>
          <a:p>
            <a:pPr rtl="0"/>
            <a:br>
              <a:rPr lang="en-AU" i="0" dirty="0"/>
            </a:b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단일 품종으로 성공할 수 있을까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아니면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균형감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있는 풍미를 위해 반드시 다른 품종과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블렌딩되어야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할까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en-AU" b="0" i="0" dirty="0">
              <a:effectLst/>
            </a:endParaRPr>
          </a:p>
          <a:p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48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쿠나와라와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마가렛 리버는 호주의 선도적인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소비뇽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산지이며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빅토리아의 서늘한 기후 지역인 야라 밸리와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남호주의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맥라렌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베일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랭혼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크릭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바로사와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같은 따뜻한 기후 지역 역시 경쟁지역으로 부상하고 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A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보충 프로그램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호주의 가장 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유명한</a:t>
            </a:r>
            <a:r>
              <a:rPr kumimoji="0" lang="ko-KR" alt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산지에 관한 정보는 </a:t>
            </a:r>
            <a:r>
              <a:rPr lang="en-AU" altLang="ko-K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www.australianwinediscovered.com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참조한다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2046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186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13422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702537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574143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368300"/>
            <a:ext cx="6096000" cy="62406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4223329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20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3949663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4071658346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0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17/03/2026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63" r:id="rId14"/>
    <p:sldLayoutId id="2147483678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1" r:id="rId21"/>
    <p:sldLayoutId id="2147483677" r:id="rId22"/>
    <p:sldLayoutId id="2147483679" r:id="rId23"/>
    <p:sldLayoutId id="2147483680" r:id="rId24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655" b="13720"/>
          <a:stretch/>
        </p:blipFill>
        <p:spPr>
          <a:xfrm>
            <a:off x="623890" y="2595562"/>
            <a:ext cx="11041110" cy="4320540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  <a:tabLst>
                <a:tab pos="1373188" algn="l"/>
              </a:tabLst>
            </a:pP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6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6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6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EED5C-B13D-8CF9-C654-1BD737E754D7}"/>
              </a:ext>
            </a:extLst>
          </p:cNvPr>
          <p:cNvSpPr txBox="1"/>
          <p:nvPr/>
        </p:nvSpPr>
        <p:spPr>
          <a:xfrm>
            <a:off x="6219050" y="1992611"/>
            <a:ext cx="25943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및 </a:t>
            </a:r>
            <a:r>
              <a:rPr lang="ko-KR" altLang="en-US" sz="2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블렌드</a:t>
            </a:r>
            <a:endParaRPr lang="en-US" sz="2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740C4DD-B80A-DE84-F8B7-02A05215A431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양조</a:t>
            </a:r>
            <a:r>
              <a:rPr 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스타일에 </a:t>
            </a: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영향을 미치는 양조 기법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8DB106-AC9C-525A-E02C-72C63CCF7FF8}"/>
              </a:ext>
            </a:extLst>
          </p:cNvPr>
          <p:cNvSpPr txBox="1"/>
          <p:nvPr/>
        </p:nvSpPr>
        <p:spPr>
          <a:xfrm>
            <a:off x="802354" y="5882553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발효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0A40-C784-6C98-6DB1-6AB956F004FC}"/>
              </a:ext>
            </a:extLst>
          </p:cNvPr>
          <p:cNvSpPr txBox="1"/>
          <p:nvPr/>
        </p:nvSpPr>
        <p:spPr>
          <a:xfrm>
            <a:off x="3625531" y="587532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침용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MACERATION)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45564FB-E21A-BF9F-8015-C18A2392E8AD}"/>
              </a:ext>
            </a:extLst>
          </p:cNvPr>
          <p:cNvSpPr txBox="1"/>
          <p:nvPr/>
        </p:nvSpPr>
        <p:spPr>
          <a:xfrm>
            <a:off x="6448708" y="5884559"/>
            <a:ext cx="1844265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오크 숙성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33F397-ED99-205A-14ED-2CBDFE75C51F}"/>
              </a:ext>
            </a:extLst>
          </p:cNvPr>
          <p:cNvSpPr txBox="1"/>
          <p:nvPr/>
        </p:nvSpPr>
        <p:spPr>
          <a:xfrm>
            <a:off x="9271887" y="5881829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병입과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숙성 </a:t>
            </a:r>
            <a:endParaRPr lang="en-AU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3AD4C16-B642-B188-08FF-2315ECBA09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612" y="3475255"/>
            <a:ext cx="1317749" cy="217474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5E7B4EB-1393-CF21-ED26-471A8622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72" y="3475255"/>
            <a:ext cx="1317749" cy="2174745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C44F6AB0-7282-EECF-AB4C-8EF38D8B5A86}"/>
              </a:ext>
            </a:extLst>
          </p:cNvPr>
          <p:cNvSpPr/>
          <p:nvPr/>
        </p:nvSpPr>
        <p:spPr>
          <a:xfrm>
            <a:off x="2099823" y="2692433"/>
            <a:ext cx="852407" cy="852407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latin typeface="Neue Haas Grotesk Text Pro" panose="020B0504020202020204" pitchFamily="34" charset="7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F43B65F-358A-08C8-FB80-F40310DFDDB8}"/>
              </a:ext>
            </a:extLst>
          </p:cNvPr>
          <p:cNvSpPr txBox="1"/>
          <p:nvPr/>
        </p:nvSpPr>
        <p:spPr>
          <a:xfrm>
            <a:off x="2099822" y="2792080"/>
            <a:ext cx="852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0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보통 포도의 줄기를 제거</a:t>
            </a:r>
            <a:endParaRPr lang="en-US" sz="10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907FD9-4D21-3AFE-3B40-939799B14C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1191" y="3835990"/>
            <a:ext cx="1772965" cy="18147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7C9F4-5DF4-D4EF-C764-8D7A8506A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458" y="3838992"/>
            <a:ext cx="1772965" cy="189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72582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41AB1E55-DE94-7CDA-FE1C-F081EE4145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1144" y="1434525"/>
            <a:ext cx="1270924" cy="3847526"/>
          </a:xfrm>
          <a:prstGeom prst="rect">
            <a:avLst/>
          </a:prstGeom>
        </p:spPr>
      </p:pic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D8C75B1-B6C7-7C18-030C-DB7BD89E65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742" y="1434525"/>
            <a:ext cx="1270924" cy="3847526"/>
          </a:xfrm>
          <a:prstGeom prst="rect">
            <a:avLst/>
          </a:prstGeom>
        </p:spPr>
      </p:pic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39B747EB-E31F-2D9F-8FA1-925CC0E8D3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8876" y="1434525"/>
            <a:ext cx="1270924" cy="3847526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2278" y="1426504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0010" y="1434525"/>
            <a:ext cx="1270924" cy="38475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55556" y="337884"/>
            <a:ext cx="9221368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544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40" b="1" dirty="0" err="1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ko-KR" altLang="en-US" sz="544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604210" y="3601586"/>
            <a:ext cx="1997021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2526216" y="3566417"/>
            <a:ext cx="1848198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FRANC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584121" y="3675422"/>
            <a:ext cx="139512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6555568" y="3705236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D5667E-7F87-6EA8-739E-E7FDB88549DE}"/>
              </a:ext>
            </a:extLst>
          </p:cNvPr>
          <p:cNvSpPr txBox="1"/>
          <p:nvPr/>
        </p:nvSpPr>
        <p:spPr>
          <a:xfrm rot="16200000">
            <a:off x="8369529" y="3675423"/>
            <a:ext cx="141109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MALBEC</a:t>
            </a:r>
          </a:p>
        </p:txBody>
      </p:sp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B81621AE-5918-7A40-DA64-6A03994C1B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23412" y="1426504"/>
            <a:ext cx="1270924" cy="3847526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90A956C-1690-A30D-FF28-945C207A00C3}"/>
              </a:ext>
            </a:extLst>
          </p:cNvPr>
          <p:cNvSpPr txBox="1"/>
          <p:nvPr/>
        </p:nvSpPr>
        <p:spPr>
          <a:xfrm rot="16200000">
            <a:off x="9691369" y="3595009"/>
            <a:ext cx="24604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PETIT VERDOT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17841B-B60D-26ED-EA55-F06AC49BAAE1}"/>
              </a:ext>
            </a:extLst>
          </p:cNvPr>
          <p:cNvSpPr txBox="1"/>
          <p:nvPr/>
        </p:nvSpPr>
        <p:spPr>
          <a:xfrm>
            <a:off x="623888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AU" altLang="ko-KR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90000"/>
              </a:lnSpc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탄탄한 구조감과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풍부한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일명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‘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도넛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‘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모양의 풍미 구조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(mid-palate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부족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4BD59D-24BC-E156-4BD7-0DA8F13A109D}"/>
              </a:ext>
            </a:extLst>
          </p:cNvPr>
          <p:cNvSpPr txBox="1"/>
          <p:nvPr/>
        </p:nvSpPr>
        <p:spPr>
          <a:xfrm>
            <a:off x="2499070" y="5282051"/>
            <a:ext cx="182848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프랑</a:t>
            </a:r>
            <a:endParaRPr lang="en-AU" altLang="ko-KR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아로마를 돋궈주고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베리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후추 특징을 부여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9A64CF-2A0D-5430-4DF6-4F6667A60624}"/>
              </a:ext>
            </a:extLst>
          </p:cNvPr>
          <p:cNvSpPr txBox="1"/>
          <p:nvPr/>
        </p:nvSpPr>
        <p:spPr>
          <a:xfrm>
            <a:off x="4345976" y="5282051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메를로</a:t>
            </a:r>
            <a:endParaRPr lang="en-AU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90000"/>
              </a:lnSpc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풍성한 질감과 풍부한 미드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팔렛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(mid-palate),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부드러운 질감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바이올렛과 자두 특징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70711A-F28E-9F69-1895-27072633F4C1}"/>
              </a:ext>
            </a:extLst>
          </p:cNvPr>
          <p:cNvSpPr txBox="1"/>
          <p:nvPr/>
        </p:nvSpPr>
        <p:spPr>
          <a:xfrm>
            <a:off x="6163388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endParaRPr lang="en-AU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90000"/>
              </a:lnSpc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팔렛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(mid-palate)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두드러진 과일 풍미와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부드러운 질감 부여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B64557-787B-5DD1-1849-812FEC4EA3CD}"/>
              </a:ext>
            </a:extLst>
          </p:cNvPr>
          <p:cNvSpPr txBox="1"/>
          <p:nvPr/>
        </p:nvSpPr>
        <p:spPr>
          <a:xfrm>
            <a:off x="8010295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말벡</a:t>
            </a:r>
            <a:endParaRPr lang="en-AU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>
              <a:lnSpc>
                <a:spcPct val="90000"/>
              </a:lnSpc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주로 무게감을 부여하고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씹히는 듯한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탄닌감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후르츠의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풍미와 진한 색 발현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7DF8FC9-3394-89F0-2733-D70C73F23236}"/>
              </a:ext>
            </a:extLst>
          </p:cNvPr>
          <p:cNvSpPr txBox="1"/>
          <p:nvPr/>
        </p:nvSpPr>
        <p:spPr>
          <a:xfrm>
            <a:off x="9947736" y="5285932"/>
            <a:ext cx="2027664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쁘띠</a:t>
            </a:r>
            <a:r>
              <a:rPr lang="ko-KR" altLang="en-US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베르도</a:t>
            </a:r>
            <a:endParaRPr lang="en-AU" altLang="ko-KR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/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풍부한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후루츠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풍미와 색 부여 </a:t>
            </a:r>
            <a:endParaRPr lang="en-AU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BCC1B2-95F4-F323-25A8-35896F3C39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5468" y="0"/>
            <a:ext cx="8246532" cy="6858000"/>
          </a:xfrm>
          <a:prstGeom prst="rect">
            <a:avLst/>
          </a:prstGeom>
        </p:spPr>
      </p:pic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F9912A1B-9980-E083-63F0-B0213BEA99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4901258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</a:t>
            </a:r>
            <a:endParaRPr lang="en-US" sz="32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지역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40AA5044-98BC-8447-6089-F333C0BF2B4B}"/>
              </a:ext>
            </a:extLst>
          </p:cNvPr>
          <p:cNvSpPr txBox="1"/>
          <p:nvPr/>
        </p:nvSpPr>
        <p:spPr>
          <a:xfrm>
            <a:off x="3742841" y="4683857"/>
            <a:ext cx="117319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마가렛 리버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719F96B-8865-AF63-6CE6-EA775B74C6A0}"/>
              </a:ext>
            </a:extLst>
          </p:cNvPr>
          <p:cNvCxnSpPr>
            <a:cxnSpLocks/>
          </p:cNvCxnSpPr>
          <p:nvPr/>
        </p:nvCxnSpPr>
        <p:spPr>
          <a:xfrm>
            <a:off x="4716165" y="4802679"/>
            <a:ext cx="5891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bject 58">
            <a:extLst>
              <a:ext uri="{FF2B5EF4-FFF2-40B4-BE49-F238E27FC236}">
                <a16:creationId xmlns:a16="http://schemas.microsoft.com/office/drawing/2014/main" id="{2FDB32B5-8E59-078E-E838-5DA711541308}"/>
              </a:ext>
            </a:extLst>
          </p:cNvPr>
          <p:cNvSpPr txBox="1"/>
          <p:nvPr/>
        </p:nvSpPr>
        <p:spPr>
          <a:xfrm>
            <a:off x="7322949" y="3874925"/>
            <a:ext cx="1563373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클레어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8FD26DB-65B2-3027-DAB5-04D02369834C}"/>
              </a:ext>
            </a:extLst>
          </p:cNvPr>
          <p:cNvCxnSpPr>
            <a:cxnSpLocks/>
          </p:cNvCxnSpPr>
          <p:nvPr/>
        </p:nvCxnSpPr>
        <p:spPr>
          <a:xfrm>
            <a:off x="8356349" y="3991303"/>
            <a:ext cx="529973" cy="6100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bject 58">
            <a:extLst>
              <a:ext uri="{FF2B5EF4-FFF2-40B4-BE49-F238E27FC236}">
                <a16:creationId xmlns:a16="http://schemas.microsoft.com/office/drawing/2014/main" id="{9C81D03D-2855-E215-C4C4-DE8C86E67D7B}"/>
              </a:ext>
            </a:extLst>
          </p:cNvPr>
          <p:cNvSpPr txBox="1"/>
          <p:nvPr/>
        </p:nvSpPr>
        <p:spPr>
          <a:xfrm>
            <a:off x="7165326" y="4719880"/>
            <a:ext cx="12145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바로사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7CD3B51-DA54-C67D-222B-3A8D29DD25D2}"/>
              </a:ext>
            </a:extLst>
          </p:cNvPr>
          <p:cNvCxnSpPr>
            <a:cxnSpLocks/>
          </p:cNvCxnSpPr>
          <p:nvPr/>
        </p:nvCxnSpPr>
        <p:spPr>
          <a:xfrm flipV="1">
            <a:off x="8130811" y="4717761"/>
            <a:ext cx="846046" cy="11849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bject 58">
            <a:extLst>
              <a:ext uri="{FF2B5EF4-FFF2-40B4-BE49-F238E27FC236}">
                <a16:creationId xmlns:a16="http://schemas.microsoft.com/office/drawing/2014/main" id="{6C70AF2C-B75A-60B0-88F0-691C880282DA}"/>
              </a:ext>
            </a:extLst>
          </p:cNvPr>
          <p:cNvSpPr txBox="1"/>
          <p:nvPr/>
        </p:nvSpPr>
        <p:spPr>
          <a:xfrm>
            <a:off x="7074976" y="5134339"/>
            <a:ext cx="147885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945FEA5-974B-9B95-6D3C-B81EA3A1034F}"/>
              </a:ext>
            </a:extLst>
          </p:cNvPr>
          <p:cNvCxnSpPr>
            <a:cxnSpLocks/>
          </p:cNvCxnSpPr>
          <p:nvPr/>
        </p:nvCxnSpPr>
        <p:spPr>
          <a:xfrm flipV="1">
            <a:off x="8076478" y="4864448"/>
            <a:ext cx="809844" cy="38325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bject 58">
            <a:extLst>
              <a:ext uri="{FF2B5EF4-FFF2-40B4-BE49-F238E27FC236}">
                <a16:creationId xmlns:a16="http://schemas.microsoft.com/office/drawing/2014/main" id="{64B29A29-868D-04F0-CDEB-D09E5A4C9905}"/>
              </a:ext>
            </a:extLst>
          </p:cNvPr>
          <p:cNvSpPr txBox="1"/>
          <p:nvPr/>
        </p:nvSpPr>
        <p:spPr>
          <a:xfrm>
            <a:off x="7811146" y="5401218"/>
            <a:ext cx="900499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랭혼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크릭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963A8E-6307-3FC6-A892-4B5A282E8E2B}"/>
              </a:ext>
            </a:extLst>
          </p:cNvPr>
          <p:cNvCxnSpPr>
            <a:cxnSpLocks/>
          </p:cNvCxnSpPr>
          <p:nvPr/>
        </p:nvCxnSpPr>
        <p:spPr>
          <a:xfrm flipV="1">
            <a:off x="8660219" y="487378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bject 58">
            <a:extLst>
              <a:ext uri="{FF2B5EF4-FFF2-40B4-BE49-F238E27FC236}">
                <a16:creationId xmlns:a16="http://schemas.microsoft.com/office/drawing/2014/main" id="{9249690D-5B03-46EB-BFB5-255EC2B7B7D7}"/>
              </a:ext>
            </a:extLst>
          </p:cNvPr>
          <p:cNvSpPr txBox="1"/>
          <p:nvPr/>
        </p:nvSpPr>
        <p:spPr>
          <a:xfrm>
            <a:off x="8162580" y="5736143"/>
            <a:ext cx="74750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쿠나와라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D9ED21A-F506-0E9D-EE1D-A977F64F165A}"/>
              </a:ext>
            </a:extLst>
          </p:cNvPr>
          <p:cNvCxnSpPr>
            <a:cxnSpLocks/>
          </p:cNvCxnSpPr>
          <p:nvPr/>
        </p:nvCxnSpPr>
        <p:spPr>
          <a:xfrm flipV="1">
            <a:off x="8910084" y="5245929"/>
            <a:ext cx="316638" cy="6438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object 58">
            <a:extLst>
              <a:ext uri="{FF2B5EF4-FFF2-40B4-BE49-F238E27FC236}">
                <a16:creationId xmlns:a16="http://schemas.microsoft.com/office/drawing/2014/main" id="{C017BB09-8489-0073-2B84-4A1CFD426617}"/>
              </a:ext>
            </a:extLst>
          </p:cNvPr>
          <p:cNvSpPr txBox="1"/>
          <p:nvPr/>
        </p:nvSpPr>
        <p:spPr>
          <a:xfrm>
            <a:off x="10448226" y="5714878"/>
            <a:ext cx="13911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71773FD-5163-4EF1-E0F0-DFE11B55B3A9}"/>
              </a:ext>
            </a:extLst>
          </p:cNvPr>
          <p:cNvCxnSpPr>
            <a:cxnSpLocks/>
          </p:cNvCxnSpPr>
          <p:nvPr/>
        </p:nvCxnSpPr>
        <p:spPr>
          <a:xfrm flipH="1" flipV="1">
            <a:off x="9928471" y="5368203"/>
            <a:ext cx="497638" cy="46305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9559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4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남호주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5982345" y="5217622"/>
            <a:ext cx="721137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쿠나와라</a:t>
            </a:r>
            <a:endParaRPr lang="en-US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6796617" y="4642980"/>
            <a:ext cx="2474383" cy="69102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6668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erial view of a large field&#10;&#10;AI-generated content may be incorrect.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해양의 영향 </a:t>
            </a:r>
          </a:p>
          <a:p>
            <a:pPr>
              <a:spcBef>
                <a:spcPts val="3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유명한 테라 로사 토양 </a:t>
            </a:r>
          </a:p>
          <a:p>
            <a:pPr>
              <a:spcBef>
                <a:spcPts val="3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탄탄한 양조 전통</a:t>
            </a:r>
          </a:p>
          <a:p>
            <a:pPr>
              <a:spcBef>
                <a:spcPts val="3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대표 품종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>
              <a:spcBef>
                <a:spcPts val="3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전통적으로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 생산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810830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836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3760" y="1254309"/>
            <a:ext cx="51833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해양성 기후 </a:t>
            </a:r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40878"/>
            <a:ext cx="334987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남빙양 남극해의 냉각 효과의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190292" y="3835450"/>
            <a:ext cx="288748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50–110M(164–361FT)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45282" y="6436665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45282" y="5313664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07185" y="6263996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3C2D8F0B-1588-18D8-A053-405E6A9EE618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itle 7">
            <a:extLst>
              <a:ext uri="{FF2B5EF4-FFF2-40B4-BE49-F238E27FC236}">
                <a16:creationId xmlns:a16="http://schemas.microsoft.com/office/drawing/2014/main" id="{1091DB5E-BF07-5E1F-2946-00A9F0B5F39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FAA2012-C873-BD41-3C0D-3C90C3A01C42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2EC1C9-3BCF-ACCF-DAA0-D7A744828D28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25B6BE-0266-3534-4A0D-15AC3826D8AD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59C4195-AE46-F97F-7899-DA32A74B8227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483504" cy="1530521"/>
          </a:xfrm>
        </p:spPr>
        <p:txBody>
          <a:bodyPr/>
          <a:lstStyle/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유명한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테라로사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토양 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지층이 얕고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산화철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기반의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상층토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밑에 석회석이 자리잡은 토양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식재되어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탁월한 성공을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거두었다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서호주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2905932" y="5101244"/>
            <a:ext cx="127448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마가렛 리버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3894667" y="4859867"/>
            <a:ext cx="1710266" cy="35775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61427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829691" cy="1530521"/>
          </a:xfrm>
        </p:spPr>
        <p:txBody>
          <a:bodyPr/>
          <a:lstStyle/>
          <a:p>
            <a:pPr>
              <a:spcBef>
                <a:spcPts val="1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미식 천국 </a:t>
            </a:r>
          </a:p>
          <a:p>
            <a:pPr>
              <a:spcBef>
                <a:spcPts val="1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이 지역의 스타 품종 </a:t>
            </a:r>
          </a:p>
          <a:p>
            <a:pPr>
              <a:spcBef>
                <a:spcPts val="1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독보적인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1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혁신적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실험적 전망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1476521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83B8633A-B2A9-62C7-E554-D9763026C04E}"/>
              </a:ext>
            </a:extLst>
          </p:cNvPr>
          <p:cNvSpPr txBox="1">
            <a:spLocks/>
          </p:cNvSpPr>
          <p:nvPr/>
        </p:nvSpPr>
        <p:spPr>
          <a:xfrm>
            <a:off x="6672817" y="3720866"/>
            <a:ext cx="2555535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0–231M(0–757FT)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84250" y="1803065"/>
            <a:ext cx="39444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삼면이 바다로 둘러싸여 강한  해양성 기후의 영향</a:t>
            </a: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84250" y="1274543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지중해성 기후 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FF4E0003-945C-CF3A-4E29-2947D9D084C1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AC9F277C-A3F5-D05D-7488-0C93783AC304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86C729-4ADE-8DE1-F1FD-D86BEFF5F23C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B2B985C-1DBF-723F-37B0-1681D13225BD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FFB8FB-EDEF-0AA7-A560-4F1CAB0A3783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988A3E9-5FCD-DAA4-0C24-302A856A2B43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D32809A-16CE-1B40-1103-BD363EDDF3F6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리버의 경우 화강암과 편마암에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주로 자갈이 많은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덮힌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토양으로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보통 수분 유지능력은 낮은 편이다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813366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623888" y="584200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4107051" y="6273800"/>
            <a:ext cx="1351832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야라 밸리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4910667" y="4732867"/>
            <a:ext cx="1735666" cy="1657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8111556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2CF508A-2E67-5140-E925-74090ED3EE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B42F69-DEB7-5773-3A65-BA146BCF38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732668"/>
            <a:ext cx="4253969" cy="1530521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빅토리아 주에서 최초로 조성된 주요 와인 산지 </a:t>
            </a:r>
          </a:p>
          <a:p>
            <a:pPr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서늘한 기후 와인스타일 </a:t>
            </a:r>
          </a:p>
          <a:p>
            <a:pPr>
              <a:spcBef>
                <a:spcPct val="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음식과 와인의 천국으로 인기있는 관광지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C3A12B-310C-87C5-933B-3A4543C5D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33364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254309"/>
            <a:ext cx="51833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32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대륙성 기후 </a:t>
            </a:r>
          </a:p>
          <a:p>
            <a:pPr algn="l"/>
            <a:endParaRPr lang="en-US" sz="32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4" y="1839084"/>
            <a:ext cx="271608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지중해성 기후의 영향 </a:t>
            </a: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C1CCBD8F-0DC9-88C0-6ADD-A2A977E72B33}"/>
              </a:ext>
            </a:extLst>
          </p:cNvPr>
          <p:cNvSpPr txBox="1">
            <a:spLocks/>
          </p:cNvSpPr>
          <p:nvPr/>
        </p:nvSpPr>
        <p:spPr>
          <a:xfrm>
            <a:off x="6369168" y="3748036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</a:t>
            </a:r>
            <a:endParaRPr lang="en-AU" altLang="ko-KR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800" dirty="0">
                <a:solidFill>
                  <a:srgbClr val="B2D8BE"/>
                </a:solidFill>
                <a:latin typeface="Neue Haas Grotesk Text Pro" panose="020B0504020202020204" pitchFamily="34" charset="77"/>
              </a:rPr>
              <a:t>30–400M(98–1,312FT)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85173" y="6349251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85173" y="5226250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647076" y="6176582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04CFE1BE-CE09-9B72-6161-48E2CD9CF22C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7">
            <a:extLst>
              <a:ext uri="{FF2B5EF4-FFF2-40B4-BE49-F238E27FC236}">
                <a16:creationId xmlns:a16="http://schemas.microsoft.com/office/drawing/2014/main" id="{AB5BC638-2CAB-2D7F-E3BA-2619BAA8B0AE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고도 </a:t>
            </a:r>
            <a:endParaRPr lang="en-US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A9A63A-FFBC-338E-7090-06F7EFDF402E}"/>
              </a:ext>
            </a:extLst>
          </p:cNvPr>
          <p:cNvSpPr txBox="1"/>
          <p:nvPr/>
        </p:nvSpPr>
        <p:spPr>
          <a:xfrm>
            <a:off x="9228352" y="5836182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0–499m</a:t>
            </a:r>
            <a:b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(0–1,639ft)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475C98-1215-F5B1-EED7-6F3AC229154B}"/>
              </a:ext>
            </a:extLst>
          </p:cNvPr>
          <p:cNvSpPr txBox="1"/>
          <p:nvPr/>
        </p:nvSpPr>
        <p:spPr>
          <a:xfrm>
            <a:off x="9633083" y="4316851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br>
              <a:rPr lang="en-AU" altLang="ko-KR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500–749m 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(1,640–2,459ft)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54F84B-EFAD-E672-3D6C-BDD6B3F5600C}"/>
              </a:ext>
            </a:extLst>
          </p:cNvPr>
          <p:cNvSpPr txBox="1"/>
          <p:nvPr/>
        </p:nvSpPr>
        <p:spPr>
          <a:xfrm>
            <a:off x="10105808" y="274820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높은</a:t>
            </a:r>
            <a:endParaRPr lang="en-US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750–999m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(2,460–3,279ft)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A01DF7-1850-95CB-0D77-352788327F2C}"/>
              </a:ext>
            </a:extLst>
          </p:cNvPr>
          <p:cNvSpPr txBox="1"/>
          <p:nvPr/>
        </p:nvSpPr>
        <p:spPr>
          <a:xfrm>
            <a:off x="10456533" y="1308425"/>
            <a:ext cx="2643446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매우 높음</a:t>
            </a:r>
            <a:endParaRPr lang="en-AU" altLang="ko-KR" b="1" dirty="0">
              <a:solidFill>
                <a:srgbClr val="601329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1000m +</a:t>
            </a:r>
          </a:p>
          <a:p>
            <a:r>
              <a:rPr lang="en-US" sz="1400" dirty="0">
                <a:solidFill>
                  <a:srgbClr val="601329"/>
                </a:solidFill>
                <a:latin typeface="Neue Haas Grotesk Text Pro" panose="020B0504020202020204" pitchFamily="34" charset="77"/>
              </a:rPr>
              <a:t>(&gt;3,280ft +)</a:t>
            </a:r>
          </a:p>
        </p:txBody>
      </p:sp>
    </p:spTree>
    <p:extLst>
      <p:ext uri="{BB962C8B-B14F-4D97-AF65-F5344CB8AC3E}">
        <p14:creationId xmlns:p14="http://schemas.microsoft.com/office/powerpoint/2010/main" val="211550493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9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779836" cy="1530521"/>
          </a:xfrm>
        </p:spPr>
        <p:txBody>
          <a:bodyPr/>
          <a:lstStyle/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 북부 지역 토양의 표면은 회색 또는 회갈색의 사질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진흙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양토이며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하부층에는 일관되게 적갈색의 진흙이 존재하고 종종 암석이 섞여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다른 주요 토양 유형은 계곡 남쪽의 아주 깊고 비옥한 붉은 색의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화산토이다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6146892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CEB7A30-E56D-CD19-AC0C-6CD2DB64989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002"/>
          <a:stretch/>
        </p:blipFill>
        <p:spPr>
          <a:xfrm>
            <a:off x="2560557" y="0"/>
            <a:ext cx="9631443" cy="6858000"/>
          </a:xfrm>
          <a:prstGeom prst="rect">
            <a:avLst/>
          </a:prstGeo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3DB8632-B903-B4A1-64DB-3EC881A5B895}"/>
              </a:ext>
            </a:extLst>
          </p:cNvPr>
          <p:cNvSpPr txBox="1">
            <a:spLocks/>
          </p:cNvSpPr>
          <p:nvPr/>
        </p:nvSpPr>
        <p:spPr>
          <a:xfrm>
            <a:off x="197235" y="556042"/>
            <a:ext cx="11154670" cy="540407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 외</a:t>
            </a:r>
            <a:r>
              <a:rPr lang="en-US" altLang="ko-KR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주요</a:t>
            </a:r>
            <a:endParaRPr lang="en-AU" altLang="ko-KR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산지 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E60AA90-C8B2-0B76-DA32-3C7E3131509B}"/>
              </a:ext>
            </a:extLst>
          </p:cNvPr>
          <p:cNvSpPr txBox="1"/>
          <p:nvPr/>
        </p:nvSpPr>
        <p:spPr>
          <a:xfrm>
            <a:off x="7384942" y="2403073"/>
            <a:ext cx="1548450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클레어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A799F8-988E-2AA7-75B4-3511C103EBF3}"/>
              </a:ext>
            </a:extLst>
          </p:cNvPr>
          <p:cNvCxnSpPr>
            <a:cxnSpLocks/>
          </p:cNvCxnSpPr>
          <p:nvPr/>
        </p:nvCxnSpPr>
        <p:spPr>
          <a:xfrm flipV="1">
            <a:off x="9177867" y="4614333"/>
            <a:ext cx="736600" cy="21651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bject 58">
            <a:extLst>
              <a:ext uri="{FF2B5EF4-FFF2-40B4-BE49-F238E27FC236}">
                <a16:creationId xmlns:a16="http://schemas.microsoft.com/office/drawing/2014/main" id="{6829C3C8-B33D-F8AC-B7F1-701B4FA977B6}"/>
              </a:ext>
            </a:extLst>
          </p:cNvPr>
          <p:cNvSpPr txBox="1"/>
          <p:nvPr/>
        </p:nvSpPr>
        <p:spPr>
          <a:xfrm>
            <a:off x="7237708" y="3312622"/>
            <a:ext cx="1473434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에덴 밸리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E1482C70-8E56-255C-058C-7E2767776258}"/>
              </a:ext>
            </a:extLst>
          </p:cNvPr>
          <p:cNvSpPr txBox="1"/>
          <p:nvPr/>
        </p:nvSpPr>
        <p:spPr>
          <a:xfrm>
            <a:off x="8175356" y="4714474"/>
            <a:ext cx="1525328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맥라렌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베일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F34BD0D7-6578-7EF7-8B3A-810AB57CEE2F}"/>
              </a:ext>
            </a:extLst>
          </p:cNvPr>
          <p:cNvSpPr txBox="1"/>
          <p:nvPr/>
        </p:nvSpPr>
        <p:spPr>
          <a:xfrm>
            <a:off x="9376475" y="6238252"/>
            <a:ext cx="925341" cy="23275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4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랭혼</a:t>
            </a:r>
            <a:r>
              <a:rPr lang="ko-KR" altLang="en-US" sz="1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크릭</a:t>
            </a:r>
            <a:endParaRPr lang="en-AU" sz="1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1C9D6B4-2D5F-9306-FF05-4F57BB6B3A26}"/>
              </a:ext>
            </a:extLst>
          </p:cNvPr>
          <p:cNvCxnSpPr>
            <a:cxnSpLocks/>
          </p:cNvCxnSpPr>
          <p:nvPr/>
        </p:nvCxnSpPr>
        <p:spPr>
          <a:xfrm flipH="1">
            <a:off x="10210800" y="4763118"/>
            <a:ext cx="474134" cy="15915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0673CF-1B9A-0FD8-8214-A153AABBF937}"/>
              </a:ext>
            </a:extLst>
          </p:cNvPr>
          <p:cNvCxnSpPr>
            <a:cxnSpLocks/>
          </p:cNvCxnSpPr>
          <p:nvPr/>
        </p:nvCxnSpPr>
        <p:spPr>
          <a:xfrm flipH="1" flipV="1">
            <a:off x="8060267" y="3429000"/>
            <a:ext cx="2667000" cy="14031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C67F838-BAF2-0266-7857-FD2C35D8A18A}"/>
              </a:ext>
            </a:extLst>
          </p:cNvPr>
          <p:cNvCxnSpPr>
            <a:cxnSpLocks/>
          </p:cNvCxnSpPr>
          <p:nvPr/>
        </p:nvCxnSpPr>
        <p:spPr>
          <a:xfrm flipH="1">
            <a:off x="8373533" y="2053785"/>
            <a:ext cx="1769534" cy="46566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878974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8158185" y="2975400"/>
            <a:ext cx="23074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68576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3200" b="1" dirty="0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rgbClr val="601329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br>
              <a:rPr lang="en-US" sz="60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3200" b="1" dirty="0">
                <a:solidFill>
                  <a:srgbClr val="B2D8BE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프로필</a:t>
            </a:r>
            <a:endParaRPr lang="en-US" sz="3200" b="1" dirty="0">
              <a:solidFill>
                <a:srgbClr val="B2D8BE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479208" y="4760999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ko-KR" altLang="en-US" sz="14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 체리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블랙커런트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민트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유칼립투스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고추류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피망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카시스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8432800" y="4241041"/>
            <a:ext cx="15001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932950" y="4241041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187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5577583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1805DE-0366-7DAF-FF5D-ECEDD7F29BB2}"/>
              </a:ext>
            </a:extLst>
          </p:cNvPr>
          <p:cNvCxnSpPr>
            <a:cxnSpLocks/>
          </p:cNvCxnSpPr>
          <p:nvPr/>
        </p:nvCxnSpPr>
        <p:spPr>
          <a:xfrm>
            <a:off x="10465665" y="2671795"/>
            <a:ext cx="0" cy="30360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19535FB7-6796-BC62-77CE-1F5070C9B0FE}"/>
              </a:ext>
            </a:extLst>
          </p:cNvPr>
          <p:cNvSpPr txBox="1"/>
          <p:nvPr/>
        </p:nvSpPr>
        <p:spPr>
          <a:xfrm>
            <a:off x="9103217" y="1981467"/>
            <a:ext cx="2724896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 풍미 </a:t>
            </a:r>
          </a:p>
          <a:p>
            <a:pPr algn="ctr">
              <a:spcBef>
                <a:spcPts val="203"/>
              </a:spcBef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토스트나 바닐라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E48CA2-2B12-B702-187D-AEEAC993CC30}"/>
              </a:ext>
            </a:extLst>
          </p:cNvPr>
          <p:cNvSpPr/>
          <p:nvPr/>
        </p:nvSpPr>
        <p:spPr>
          <a:xfrm>
            <a:off x="2104517" y="186497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968959B-765A-A9FF-B7BE-9CB9390311F0}"/>
              </a:ext>
            </a:extLst>
          </p:cNvPr>
          <p:cNvSpPr/>
          <p:nvPr/>
        </p:nvSpPr>
        <p:spPr>
          <a:xfrm>
            <a:off x="2468660" y="186207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BCE7CC5-4034-7268-9B04-A624191D8F81}"/>
              </a:ext>
            </a:extLst>
          </p:cNvPr>
          <p:cNvSpPr/>
          <p:nvPr/>
        </p:nvSpPr>
        <p:spPr>
          <a:xfrm>
            <a:off x="2832803" y="186207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467948C-E554-03A6-6A01-918F82C56296}"/>
              </a:ext>
            </a:extLst>
          </p:cNvPr>
          <p:cNvSpPr/>
          <p:nvPr/>
        </p:nvSpPr>
        <p:spPr>
          <a:xfrm>
            <a:off x="3196946" y="186207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FCC548F-330E-A2E7-2994-BC6333F7C141}"/>
              </a:ext>
            </a:extLst>
          </p:cNvPr>
          <p:cNvSpPr/>
          <p:nvPr/>
        </p:nvSpPr>
        <p:spPr>
          <a:xfrm>
            <a:off x="3561470" y="186207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BCAA6F1-3107-79D8-C17A-53478B4AB59D}"/>
              </a:ext>
            </a:extLst>
          </p:cNvPr>
          <p:cNvSpPr/>
          <p:nvPr/>
        </p:nvSpPr>
        <p:spPr>
          <a:xfrm>
            <a:off x="3925994" y="186207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F5E161-F52E-24A3-BD5B-95F7DA16A229}"/>
              </a:ext>
            </a:extLst>
          </p:cNvPr>
          <p:cNvSpPr/>
          <p:nvPr/>
        </p:nvSpPr>
        <p:spPr>
          <a:xfrm>
            <a:off x="4284339" y="186207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23BCECA-3C3A-798D-515C-098D9535BBD1}"/>
              </a:ext>
            </a:extLst>
          </p:cNvPr>
          <p:cNvSpPr/>
          <p:nvPr/>
        </p:nvSpPr>
        <p:spPr>
          <a:xfrm>
            <a:off x="4655041" y="186207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80ED763-953F-2F84-8D66-A236EA5736F9}"/>
              </a:ext>
            </a:extLst>
          </p:cNvPr>
          <p:cNvSpPr/>
          <p:nvPr/>
        </p:nvSpPr>
        <p:spPr>
          <a:xfrm>
            <a:off x="5019565" y="186207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B30512E3-9E5A-18D3-3EC9-CB60F341DFA1}"/>
              </a:ext>
            </a:extLst>
          </p:cNvPr>
          <p:cNvSpPr txBox="1"/>
          <p:nvPr/>
        </p:nvSpPr>
        <p:spPr>
          <a:xfrm>
            <a:off x="2856697" y="2337651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2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2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12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46EEED7-62B3-EF5B-E5D0-6F3A6B00048A}"/>
              </a:ext>
            </a:extLst>
          </p:cNvPr>
          <p:cNvSpPr/>
          <p:nvPr/>
        </p:nvSpPr>
        <p:spPr>
          <a:xfrm>
            <a:off x="2104517" y="30482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A22F76-266C-12F2-863C-FD57316866EF}"/>
              </a:ext>
            </a:extLst>
          </p:cNvPr>
          <p:cNvSpPr/>
          <p:nvPr/>
        </p:nvSpPr>
        <p:spPr>
          <a:xfrm>
            <a:off x="2468660" y="3045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DB1E6C4-5C85-1E3D-414E-CA5239681743}"/>
              </a:ext>
            </a:extLst>
          </p:cNvPr>
          <p:cNvSpPr/>
          <p:nvPr/>
        </p:nvSpPr>
        <p:spPr>
          <a:xfrm>
            <a:off x="2832803" y="3045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977393D-7D21-459A-BF9B-A0D745DABACB}"/>
              </a:ext>
            </a:extLst>
          </p:cNvPr>
          <p:cNvSpPr/>
          <p:nvPr/>
        </p:nvSpPr>
        <p:spPr>
          <a:xfrm>
            <a:off x="3196946" y="30453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A6B22D-C54D-57EA-4849-9760FB572D36}"/>
              </a:ext>
            </a:extLst>
          </p:cNvPr>
          <p:cNvSpPr/>
          <p:nvPr/>
        </p:nvSpPr>
        <p:spPr>
          <a:xfrm>
            <a:off x="3561470" y="3045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E3EBD62-1325-DC09-AE95-27BF7C92982B}"/>
              </a:ext>
            </a:extLst>
          </p:cNvPr>
          <p:cNvSpPr/>
          <p:nvPr/>
        </p:nvSpPr>
        <p:spPr>
          <a:xfrm>
            <a:off x="3925994" y="3045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653720-0BE9-3266-B709-18E92827EC56}"/>
              </a:ext>
            </a:extLst>
          </p:cNvPr>
          <p:cNvSpPr/>
          <p:nvPr/>
        </p:nvSpPr>
        <p:spPr>
          <a:xfrm>
            <a:off x="4284339" y="3045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4BCEF7C-FC05-9A93-FBCC-430CF604D59D}"/>
              </a:ext>
            </a:extLst>
          </p:cNvPr>
          <p:cNvSpPr/>
          <p:nvPr/>
        </p:nvSpPr>
        <p:spPr>
          <a:xfrm>
            <a:off x="4655041" y="3045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801F83C-C3D7-5A7C-F359-E85A71AAC7F5}"/>
              </a:ext>
            </a:extLst>
          </p:cNvPr>
          <p:cNvSpPr/>
          <p:nvPr/>
        </p:nvSpPr>
        <p:spPr>
          <a:xfrm>
            <a:off x="5019565" y="30453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7D7A53A-D5C6-C77F-19C4-5F624A97FDB4}"/>
              </a:ext>
            </a:extLst>
          </p:cNvPr>
          <p:cNvSpPr/>
          <p:nvPr/>
        </p:nvSpPr>
        <p:spPr>
          <a:xfrm>
            <a:off x="2104517" y="38805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FDCE51C-E21F-9525-55B8-AD4903ECEE0A}"/>
              </a:ext>
            </a:extLst>
          </p:cNvPr>
          <p:cNvSpPr/>
          <p:nvPr/>
        </p:nvSpPr>
        <p:spPr>
          <a:xfrm>
            <a:off x="2468660" y="38775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8AF5580-51B1-E2BD-DE22-C0D1390FB06C}"/>
              </a:ext>
            </a:extLst>
          </p:cNvPr>
          <p:cNvSpPr/>
          <p:nvPr/>
        </p:nvSpPr>
        <p:spPr>
          <a:xfrm>
            <a:off x="2832803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5A5CBDA-F863-449A-3F16-7399050B686B}"/>
              </a:ext>
            </a:extLst>
          </p:cNvPr>
          <p:cNvSpPr/>
          <p:nvPr/>
        </p:nvSpPr>
        <p:spPr>
          <a:xfrm>
            <a:off x="3196946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F07FF6EB-EC34-7016-4300-D71B1ABF4F54}"/>
              </a:ext>
            </a:extLst>
          </p:cNvPr>
          <p:cNvSpPr/>
          <p:nvPr/>
        </p:nvSpPr>
        <p:spPr>
          <a:xfrm>
            <a:off x="3561470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8350F94-E465-1BD8-774C-2E5966AEAED6}"/>
              </a:ext>
            </a:extLst>
          </p:cNvPr>
          <p:cNvSpPr/>
          <p:nvPr/>
        </p:nvSpPr>
        <p:spPr>
          <a:xfrm>
            <a:off x="3925994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254C37AB-E710-281B-593A-25DCACB95103}"/>
              </a:ext>
            </a:extLst>
          </p:cNvPr>
          <p:cNvSpPr/>
          <p:nvPr/>
        </p:nvSpPr>
        <p:spPr>
          <a:xfrm>
            <a:off x="4284339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26A3D7E-78FD-0544-C08E-603EE6280072}"/>
              </a:ext>
            </a:extLst>
          </p:cNvPr>
          <p:cNvSpPr/>
          <p:nvPr/>
        </p:nvSpPr>
        <p:spPr>
          <a:xfrm>
            <a:off x="4655041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635FC4D-0819-2EEB-B430-CCCDF176AC58}"/>
              </a:ext>
            </a:extLst>
          </p:cNvPr>
          <p:cNvSpPr/>
          <p:nvPr/>
        </p:nvSpPr>
        <p:spPr>
          <a:xfrm>
            <a:off x="5019565" y="387759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2592C60E-7C65-566B-6216-4F0C49AFEBF6}"/>
              </a:ext>
            </a:extLst>
          </p:cNvPr>
          <p:cNvSpPr/>
          <p:nvPr/>
        </p:nvSpPr>
        <p:spPr>
          <a:xfrm>
            <a:off x="2104517" y="475712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4264E67-250B-7902-7FF8-3CA474D40894}"/>
              </a:ext>
            </a:extLst>
          </p:cNvPr>
          <p:cNvSpPr/>
          <p:nvPr/>
        </p:nvSpPr>
        <p:spPr>
          <a:xfrm>
            <a:off x="2468660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60FF11D7-DABC-AF38-BCB4-E68644400980}"/>
              </a:ext>
            </a:extLst>
          </p:cNvPr>
          <p:cNvSpPr/>
          <p:nvPr/>
        </p:nvSpPr>
        <p:spPr>
          <a:xfrm>
            <a:off x="2832803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285CEE7-8CAD-A517-C79B-F4602C7953C3}"/>
              </a:ext>
            </a:extLst>
          </p:cNvPr>
          <p:cNvSpPr/>
          <p:nvPr/>
        </p:nvSpPr>
        <p:spPr>
          <a:xfrm>
            <a:off x="3196946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382C75E-90AC-AC4D-038B-0791327704DC}"/>
              </a:ext>
            </a:extLst>
          </p:cNvPr>
          <p:cNvSpPr/>
          <p:nvPr/>
        </p:nvSpPr>
        <p:spPr>
          <a:xfrm>
            <a:off x="3561470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0808ECF3-550E-5926-3848-59DFB7BA784C}"/>
              </a:ext>
            </a:extLst>
          </p:cNvPr>
          <p:cNvSpPr/>
          <p:nvPr/>
        </p:nvSpPr>
        <p:spPr>
          <a:xfrm>
            <a:off x="3925994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16186F11-EDB6-84D1-9D6B-69185CDAF544}"/>
              </a:ext>
            </a:extLst>
          </p:cNvPr>
          <p:cNvSpPr/>
          <p:nvPr/>
        </p:nvSpPr>
        <p:spPr>
          <a:xfrm>
            <a:off x="4284339" y="475422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0A1036B9-8A8E-FF4E-B28C-C817BFAFC10B}"/>
              </a:ext>
            </a:extLst>
          </p:cNvPr>
          <p:cNvSpPr/>
          <p:nvPr/>
        </p:nvSpPr>
        <p:spPr>
          <a:xfrm>
            <a:off x="4655041" y="475422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0E4951F-0ED6-47AE-BD34-59C8C120570F}"/>
              </a:ext>
            </a:extLst>
          </p:cNvPr>
          <p:cNvSpPr/>
          <p:nvPr/>
        </p:nvSpPr>
        <p:spPr>
          <a:xfrm>
            <a:off x="5019565" y="475422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D61DE221-C84F-6201-D503-95FCACC6B5A7}"/>
              </a:ext>
            </a:extLst>
          </p:cNvPr>
          <p:cNvSpPr/>
          <p:nvPr/>
        </p:nvSpPr>
        <p:spPr>
          <a:xfrm>
            <a:off x="2104517" y="606856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3A249BA4-FDA0-7C16-93E9-BDDC455A14FD}"/>
              </a:ext>
            </a:extLst>
          </p:cNvPr>
          <p:cNvSpPr/>
          <p:nvPr/>
        </p:nvSpPr>
        <p:spPr>
          <a:xfrm>
            <a:off x="2468660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77FEF920-104D-7C7C-599A-384938D03659}"/>
              </a:ext>
            </a:extLst>
          </p:cNvPr>
          <p:cNvSpPr/>
          <p:nvPr/>
        </p:nvSpPr>
        <p:spPr>
          <a:xfrm>
            <a:off x="2832803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7F7DAA2-FDE6-917C-8197-4C1D1A70F5FB}"/>
              </a:ext>
            </a:extLst>
          </p:cNvPr>
          <p:cNvSpPr/>
          <p:nvPr/>
        </p:nvSpPr>
        <p:spPr>
          <a:xfrm>
            <a:off x="3196946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4C57143A-78C8-57D7-7147-934FF43A98CB}"/>
              </a:ext>
            </a:extLst>
          </p:cNvPr>
          <p:cNvSpPr/>
          <p:nvPr/>
        </p:nvSpPr>
        <p:spPr>
          <a:xfrm>
            <a:off x="3561470" y="60656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A964303D-29CA-B396-7085-9E15E3A22940}"/>
              </a:ext>
            </a:extLst>
          </p:cNvPr>
          <p:cNvSpPr/>
          <p:nvPr/>
        </p:nvSpPr>
        <p:spPr>
          <a:xfrm>
            <a:off x="4284339" y="60656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33CA8CB3-A33E-8421-E7A6-528C22FBA7F1}"/>
              </a:ext>
            </a:extLst>
          </p:cNvPr>
          <p:cNvSpPr/>
          <p:nvPr/>
        </p:nvSpPr>
        <p:spPr>
          <a:xfrm>
            <a:off x="5019565" y="60656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Title 2">
            <a:extLst>
              <a:ext uri="{FF2B5EF4-FFF2-40B4-BE49-F238E27FC236}">
                <a16:creationId xmlns:a16="http://schemas.microsoft.com/office/drawing/2014/main" id="{54277F06-9E24-B2AB-5661-9CB98AD69D6F}"/>
              </a:ext>
            </a:extLst>
          </p:cNvPr>
          <p:cNvSpPr txBox="1"/>
          <p:nvPr/>
        </p:nvSpPr>
        <p:spPr>
          <a:xfrm>
            <a:off x="2006485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93" name="Title 2">
            <a:extLst>
              <a:ext uri="{FF2B5EF4-FFF2-40B4-BE49-F238E27FC236}">
                <a16:creationId xmlns:a16="http://schemas.microsoft.com/office/drawing/2014/main" id="{BA50093F-35A1-EF2D-B62B-D8D39807F67B}"/>
              </a:ext>
            </a:extLst>
          </p:cNvPr>
          <p:cNvSpPr txBox="1"/>
          <p:nvPr/>
        </p:nvSpPr>
        <p:spPr>
          <a:xfrm>
            <a:off x="3658119" y="5780221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15.5%</a:t>
            </a:r>
          </a:p>
        </p:txBody>
      </p:sp>
      <p:sp>
        <p:nvSpPr>
          <p:cNvPr id="94" name="Title 2">
            <a:extLst>
              <a:ext uri="{FF2B5EF4-FFF2-40B4-BE49-F238E27FC236}">
                <a16:creationId xmlns:a16="http://schemas.microsoft.com/office/drawing/2014/main" id="{940D5E92-4A8B-74B9-A7B9-AFBCDBD99B7D}"/>
              </a:ext>
            </a:extLst>
          </p:cNvPr>
          <p:cNvSpPr txBox="1"/>
          <p:nvPr/>
        </p:nvSpPr>
        <p:spPr>
          <a:xfrm>
            <a:off x="4569367" y="57871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3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93B6F5F2-23E4-7695-F1CB-8B9CC5CA988C}"/>
              </a:ext>
            </a:extLst>
          </p:cNvPr>
          <p:cNvCxnSpPr>
            <a:cxnSpLocks/>
          </p:cNvCxnSpPr>
          <p:nvPr/>
        </p:nvCxnSpPr>
        <p:spPr>
          <a:xfrm>
            <a:off x="3702072" y="217257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9E5A2756-6593-0355-4F4E-A181E03FD88C}"/>
              </a:ext>
            </a:extLst>
          </p:cNvPr>
          <p:cNvSpPr/>
          <p:nvPr/>
        </p:nvSpPr>
        <p:spPr>
          <a:xfrm>
            <a:off x="2104517" y="51874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2203C5F-11DE-D74A-AF55-CF405EA14274}"/>
              </a:ext>
            </a:extLst>
          </p:cNvPr>
          <p:cNvSpPr/>
          <p:nvPr/>
        </p:nvSpPr>
        <p:spPr>
          <a:xfrm>
            <a:off x="2468660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387C1151-CECF-755C-4AAA-F3568D140373}"/>
              </a:ext>
            </a:extLst>
          </p:cNvPr>
          <p:cNvSpPr/>
          <p:nvPr/>
        </p:nvSpPr>
        <p:spPr>
          <a:xfrm>
            <a:off x="2832803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D066226-869D-63EC-0AAC-3A04BFAF0284}"/>
              </a:ext>
            </a:extLst>
          </p:cNvPr>
          <p:cNvSpPr/>
          <p:nvPr/>
        </p:nvSpPr>
        <p:spPr>
          <a:xfrm>
            <a:off x="3196946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8100CE5B-2164-F6AC-EE83-F97440A1A681}"/>
              </a:ext>
            </a:extLst>
          </p:cNvPr>
          <p:cNvSpPr/>
          <p:nvPr/>
        </p:nvSpPr>
        <p:spPr>
          <a:xfrm>
            <a:off x="3561470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B5EE579-7BA7-6580-8428-9A3DCE200857}"/>
              </a:ext>
            </a:extLst>
          </p:cNvPr>
          <p:cNvSpPr/>
          <p:nvPr/>
        </p:nvSpPr>
        <p:spPr>
          <a:xfrm>
            <a:off x="3925994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6E24393-4958-0B46-162C-B9384B4181CE}"/>
              </a:ext>
            </a:extLst>
          </p:cNvPr>
          <p:cNvSpPr/>
          <p:nvPr/>
        </p:nvSpPr>
        <p:spPr>
          <a:xfrm>
            <a:off x="4284339" y="51845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78756D24-CD10-26CE-7637-E36E3879FACD}"/>
              </a:ext>
            </a:extLst>
          </p:cNvPr>
          <p:cNvSpPr/>
          <p:nvPr/>
        </p:nvSpPr>
        <p:spPr>
          <a:xfrm>
            <a:off x="4655041" y="51845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730B80-F960-FCBE-A5CB-EA353C02A479}"/>
              </a:ext>
            </a:extLst>
          </p:cNvPr>
          <p:cNvSpPr/>
          <p:nvPr/>
        </p:nvSpPr>
        <p:spPr>
          <a:xfrm>
            <a:off x="5019565" y="51845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B5BDD7A-EEDD-5B51-C03E-12CD3C8BF5B7}"/>
              </a:ext>
            </a:extLst>
          </p:cNvPr>
          <p:cNvGrpSpPr/>
          <p:nvPr/>
        </p:nvGrpSpPr>
        <p:grpSpPr>
          <a:xfrm>
            <a:off x="4652058" y="6075434"/>
            <a:ext cx="278634" cy="272668"/>
            <a:chOff x="8032638" y="5926610"/>
            <a:chExt cx="278634" cy="272668"/>
          </a:xfrm>
        </p:grpSpPr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F3B20145-BD55-5EFB-574C-258EABE68B6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B6F7FA4A-DD87-0E47-F405-1307329BC91E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2A5A0A3-DFF9-2205-3D06-99AC851FC068}"/>
              </a:ext>
            </a:extLst>
          </p:cNvPr>
          <p:cNvGrpSpPr/>
          <p:nvPr/>
        </p:nvGrpSpPr>
        <p:grpSpPr>
          <a:xfrm rot="10800000">
            <a:off x="3926344" y="6075434"/>
            <a:ext cx="278634" cy="272668"/>
            <a:chOff x="8032638" y="5926610"/>
            <a:chExt cx="278634" cy="272668"/>
          </a:xfrm>
        </p:grpSpPr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1443FFEC-E5C9-CDA6-011A-292D05919363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F73064C-3A6F-BCF8-0BAF-B00D09470D5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5" name="Title 2">
            <a:extLst>
              <a:ext uri="{FF2B5EF4-FFF2-40B4-BE49-F238E27FC236}">
                <a16:creationId xmlns:a16="http://schemas.microsoft.com/office/drawing/2014/main" id="{D0367375-590A-5FE8-A4DF-10177BBB30DB}"/>
              </a:ext>
            </a:extLst>
          </p:cNvPr>
          <p:cNvSpPr txBox="1"/>
          <p:nvPr/>
        </p:nvSpPr>
        <p:spPr>
          <a:xfrm>
            <a:off x="625662" y="1908252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색</a:t>
            </a: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6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820CF8-560C-3290-B1EF-281343D6233B}"/>
              </a:ext>
            </a:extLst>
          </p:cNvPr>
          <p:cNvCxnSpPr>
            <a:cxnSpLocks/>
          </p:cNvCxnSpPr>
          <p:nvPr/>
        </p:nvCxnSpPr>
        <p:spPr>
          <a:xfrm>
            <a:off x="1002107" y="2016618"/>
            <a:ext cx="10523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2BD78E0-0E76-9DB9-ED45-35C96956C124}"/>
              </a:ext>
            </a:extLst>
          </p:cNvPr>
          <p:cNvSpPr txBox="1"/>
          <p:nvPr/>
        </p:nvSpPr>
        <p:spPr>
          <a:xfrm>
            <a:off x="625661" y="30102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00000"/>
              </a:lnSpc>
            </a:pP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79E3104-B5D3-4594-A07B-80A9DEF85AD1}"/>
              </a:ext>
            </a:extLst>
          </p:cNvPr>
          <p:cNvCxnSpPr>
            <a:cxnSpLocks/>
          </p:cNvCxnSpPr>
          <p:nvPr/>
        </p:nvCxnSpPr>
        <p:spPr>
          <a:xfrm>
            <a:off x="1172182" y="317815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3E85448D-06DC-587D-DE12-5BD80570E569}"/>
              </a:ext>
            </a:extLst>
          </p:cNvPr>
          <p:cNvSpPr txBox="1"/>
          <p:nvPr/>
        </p:nvSpPr>
        <p:spPr>
          <a:xfrm>
            <a:off x="625661" y="38587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DC252E3-07F7-A534-7445-A680554B2820}"/>
              </a:ext>
            </a:extLst>
          </p:cNvPr>
          <p:cNvCxnSpPr>
            <a:cxnSpLocks/>
          </p:cNvCxnSpPr>
          <p:nvPr/>
        </p:nvCxnSpPr>
        <p:spPr>
          <a:xfrm>
            <a:off x="1172182" y="4026633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68C48785-5E0E-5586-83BB-53DC22DEA975}"/>
              </a:ext>
            </a:extLst>
          </p:cNvPr>
          <p:cNvSpPr txBox="1"/>
          <p:nvPr/>
        </p:nvSpPr>
        <p:spPr>
          <a:xfrm>
            <a:off x="625661" y="4742667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타닌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7F7EE0E-9320-81E6-02B7-D36522B92850}"/>
              </a:ext>
            </a:extLst>
          </p:cNvPr>
          <p:cNvCxnSpPr>
            <a:cxnSpLocks/>
          </p:cNvCxnSpPr>
          <p:nvPr/>
        </p:nvCxnSpPr>
        <p:spPr>
          <a:xfrm>
            <a:off x="1172182" y="4910538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6E40C60F-B4D9-E44C-5B10-79055123C9E4}"/>
              </a:ext>
            </a:extLst>
          </p:cNvPr>
          <p:cNvSpPr txBox="1"/>
          <p:nvPr/>
        </p:nvSpPr>
        <p:spPr>
          <a:xfrm>
            <a:off x="625661" y="604621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D5A8254-2832-543D-1ED5-C98693587962}"/>
              </a:ext>
            </a:extLst>
          </p:cNvPr>
          <p:cNvCxnSpPr>
            <a:cxnSpLocks/>
          </p:cNvCxnSpPr>
          <p:nvPr/>
        </p:nvCxnSpPr>
        <p:spPr>
          <a:xfrm>
            <a:off x="1334616" y="6214090"/>
            <a:ext cx="71979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44C906AD-C39B-77A3-DC05-10BA5722DA2D}"/>
              </a:ext>
            </a:extLst>
          </p:cNvPr>
          <p:cNvSpPr txBox="1"/>
          <p:nvPr/>
        </p:nvSpPr>
        <p:spPr>
          <a:xfrm>
            <a:off x="625661" y="5121810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5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endParaRPr lang="en-US" sz="15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4D16EC9-A518-08E2-E5A0-3A9B6EE42643}"/>
              </a:ext>
            </a:extLst>
          </p:cNvPr>
          <p:cNvCxnSpPr>
            <a:cxnSpLocks/>
          </p:cNvCxnSpPr>
          <p:nvPr/>
        </p:nvCxnSpPr>
        <p:spPr>
          <a:xfrm>
            <a:off x="1172182" y="5289681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458D4BA0-D650-B46C-0562-97559593BA06}"/>
              </a:ext>
            </a:extLst>
          </p:cNvPr>
          <p:cNvSpPr txBox="1"/>
          <p:nvPr/>
        </p:nvSpPr>
        <p:spPr>
          <a:xfrm>
            <a:off x="1610630" y="4399048"/>
            <a:ext cx="126975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6" name="Title 2">
            <a:extLst>
              <a:ext uri="{FF2B5EF4-FFF2-40B4-BE49-F238E27FC236}">
                <a16:creationId xmlns:a16="http://schemas.microsoft.com/office/drawing/2014/main" id="{D84C644A-67E3-476C-608B-798FEC984320}"/>
              </a:ext>
            </a:extLst>
          </p:cNvPr>
          <p:cNvSpPr txBox="1"/>
          <p:nvPr/>
        </p:nvSpPr>
        <p:spPr>
          <a:xfrm>
            <a:off x="3134459" y="4376807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7" name="Title 2">
            <a:extLst>
              <a:ext uri="{FF2B5EF4-FFF2-40B4-BE49-F238E27FC236}">
                <a16:creationId xmlns:a16="http://schemas.microsoft.com/office/drawing/2014/main" id="{35197B3B-157E-BEA9-F49E-F47E89BD9CCC}"/>
              </a:ext>
            </a:extLst>
          </p:cNvPr>
          <p:cNvSpPr txBox="1"/>
          <p:nvPr/>
        </p:nvSpPr>
        <p:spPr>
          <a:xfrm>
            <a:off x="4576773" y="43768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EEF501E6-ED22-96FB-EAF1-56D909FFD274}"/>
              </a:ext>
            </a:extLst>
          </p:cNvPr>
          <p:cNvSpPr txBox="1"/>
          <p:nvPr/>
        </p:nvSpPr>
        <p:spPr>
          <a:xfrm>
            <a:off x="1949913" y="274943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FCE4E9D4-494E-54CE-6CBD-627BABEB4538}"/>
              </a:ext>
            </a:extLst>
          </p:cNvPr>
          <p:cNvSpPr txBox="1"/>
          <p:nvPr/>
        </p:nvSpPr>
        <p:spPr>
          <a:xfrm>
            <a:off x="3258804" y="272182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13F8FFE3-97E5-758B-5F1D-8F7B2A192B3F}"/>
              </a:ext>
            </a:extLst>
          </p:cNvPr>
          <p:cNvSpPr txBox="1"/>
          <p:nvPr/>
        </p:nvSpPr>
        <p:spPr>
          <a:xfrm>
            <a:off x="4496212" y="2734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325E0ABE-423C-2E57-FE28-059C5EE87365}"/>
              </a:ext>
            </a:extLst>
          </p:cNvPr>
          <p:cNvSpPr txBox="1"/>
          <p:nvPr/>
        </p:nvSpPr>
        <p:spPr>
          <a:xfrm>
            <a:off x="1935258" y="359070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B7F3B06C-71B4-052E-4DBA-72B599460692}"/>
              </a:ext>
            </a:extLst>
          </p:cNvPr>
          <p:cNvSpPr txBox="1"/>
          <p:nvPr/>
        </p:nvSpPr>
        <p:spPr>
          <a:xfrm>
            <a:off x="3100520" y="3576533"/>
            <a:ext cx="130345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o-KR" altLang="en-US" sz="1300" cap="none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미디움</a:t>
            </a: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드라이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6A2A5132-D013-B987-12D8-670D850CB522}"/>
              </a:ext>
            </a:extLst>
          </p:cNvPr>
          <p:cNvSpPr txBox="1"/>
          <p:nvPr/>
        </p:nvSpPr>
        <p:spPr>
          <a:xfrm>
            <a:off x="4527920" y="36126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ko-KR" altLang="en-US" sz="1300" cap="none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300" cap="none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4314F-591A-C9FB-F659-D6B06A06766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72773" y="3444927"/>
            <a:ext cx="1982034" cy="791312"/>
          </a:xfrm>
        </p:spPr>
        <p:txBody>
          <a:bodyPr/>
          <a:lstStyle/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기름진 육류 </a:t>
            </a:r>
            <a:r>
              <a:rPr lang="en-AU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lvl="0" algn="ctr">
              <a:buClr>
                <a:srgbClr val="F40000"/>
              </a:buClr>
              <a:defRPr/>
            </a:pP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예</a:t>
            </a:r>
            <a:r>
              <a:rPr lang="en-US" altLang="ko-KR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램 </a:t>
            </a:r>
            <a:r>
              <a:rPr lang="ko-KR" altLang="en-US" sz="140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찹</a:t>
            </a:r>
            <a:endParaRPr lang="en-US" altLang="ko-KR" sz="14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en-US" altLang="ko-KR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AU" altLang="ko-KR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lamb Chop)</a:t>
            </a:r>
            <a:endParaRPr lang="en-AU" sz="14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863900-DC83-668A-5F4D-2735D1313F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1551" y="590262"/>
            <a:ext cx="6816440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음식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페어링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D2C8B0D2-1673-4651-BE69-E68689A4C6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5742" y="1078840"/>
            <a:ext cx="1845086" cy="5585711"/>
          </a:xfrm>
          <a:prstGeom prst="rect">
            <a:avLst/>
          </a:prstGeom>
        </p:spPr>
      </p:pic>
      <p:sp>
        <p:nvSpPr>
          <p:cNvPr id="24" name="object 10">
            <a:extLst>
              <a:ext uri="{FF2B5EF4-FFF2-40B4-BE49-F238E27FC236}">
                <a16:creationId xmlns:a16="http://schemas.microsoft.com/office/drawing/2014/main" id="{6DCABD3C-5BB0-3F71-D8A7-006C200A6D0C}"/>
              </a:ext>
            </a:extLst>
          </p:cNvPr>
          <p:cNvSpPr txBox="1"/>
          <p:nvPr/>
        </p:nvSpPr>
        <p:spPr>
          <a:xfrm rot="16200000">
            <a:off x="321635" y="4174413"/>
            <a:ext cx="4059813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</a:t>
            </a:r>
            <a:b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7DD8B8-B379-1A86-AEEF-8A56B6EFE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5130" y="1790898"/>
            <a:ext cx="2336800" cy="1485900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127FE11-0517-5390-C74A-A5EE299BAFA0}"/>
              </a:ext>
            </a:extLst>
          </p:cNvPr>
          <p:cNvSpPr txBox="1">
            <a:spLocks/>
          </p:cNvSpPr>
          <p:nvPr/>
        </p:nvSpPr>
        <p:spPr>
          <a:xfrm>
            <a:off x="7851735" y="3476039"/>
            <a:ext cx="1982034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구운 소고기 </a:t>
            </a:r>
            <a:br>
              <a:rPr lang="en-AU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</a:br>
            <a:r>
              <a:rPr lang="en-US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(beef</a:t>
            </a: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</a:t>
            </a:r>
            <a:r>
              <a:rPr lang="en-US" altLang="ko-KR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cut)</a:t>
            </a:r>
            <a:endParaRPr lang="en-AU" altLang="ko-KR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예</a:t>
            </a:r>
            <a:r>
              <a:rPr lang="en-US" altLang="ko-KR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: </a:t>
            </a:r>
            <a:r>
              <a:rPr lang="ko-KR" altLang="en-US" sz="1400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립 또는 스카치 </a:t>
            </a:r>
            <a:r>
              <a:rPr lang="ko-KR" altLang="en-US" sz="1400" dirty="0" err="1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필렛</a:t>
            </a:r>
            <a:endParaRPr lang="en-AU" altLang="ko-KR" sz="1400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 lvl="0" algn="ctr">
              <a:buClr>
                <a:srgbClr val="F40000"/>
              </a:buClr>
              <a:defRPr/>
            </a:pPr>
            <a:endParaRPr lang="en-AU" sz="1400" dirty="0">
              <a:solidFill>
                <a:prstClr val="black"/>
              </a:solidFill>
              <a:cs typeface="Hellix SemiBold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23D2E7-A6FA-CBBC-5116-07DAD0759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232" y="1923006"/>
            <a:ext cx="2695424" cy="1431944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44922030-0B4A-390D-5FB1-7279DBAF511D}"/>
              </a:ext>
            </a:extLst>
          </p:cNvPr>
          <p:cNvSpPr txBox="1">
            <a:spLocks/>
          </p:cNvSpPr>
          <p:nvPr/>
        </p:nvSpPr>
        <p:spPr>
          <a:xfrm>
            <a:off x="5954807" y="6200710"/>
            <a:ext cx="1516650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F40000"/>
              </a:buClr>
              <a:defRPr/>
            </a:pP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소고기 스튜</a:t>
            </a:r>
            <a:endParaRPr lang="en-AU" altLang="ko-KR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67EA878-38A9-CB5D-A21F-479E0AAE3B4B}"/>
              </a:ext>
            </a:extLst>
          </p:cNvPr>
          <p:cNvSpPr txBox="1">
            <a:spLocks/>
          </p:cNvSpPr>
          <p:nvPr/>
        </p:nvSpPr>
        <p:spPr>
          <a:xfrm>
            <a:off x="9654740" y="6200710"/>
            <a:ext cx="1758326" cy="7913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rgbClr val="F40000"/>
              </a:buClr>
              <a:defRPr/>
            </a:pPr>
            <a:r>
              <a:rPr lang="ko-KR" altLang="en-US" sz="1400" b="1" dirty="0">
                <a:solidFill>
                  <a:prstClr val="black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오리 가슴살 요리 </a:t>
            </a:r>
            <a:endParaRPr lang="en-AU" altLang="ko-KR" sz="1400" b="1" dirty="0">
              <a:solidFill>
                <a:prstClr val="black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F139805-4EFD-C916-65D3-35993E6578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1822" y="4326216"/>
            <a:ext cx="2217378" cy="171054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A3D0543-9113-E42D-5517-8C7979F05A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2250" y="4872689"/>
            <a:ext cx="2451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8662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1" y="368299"/>
            <a:ext cx="6088611" cy="612343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235402"/>
            <a:ext cx="5307440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103266"/>
            <a:ext cx="5724447" cy="1325563"/>
          </a:xfrm>
        </p:spPr>
        <p:txBody>
          <a:bodyPr/>
          <a:lstStyle/>
          <a:p>
            <a:r>
              <a:rPr lang="ko-KR" altLang="en-US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호주의 보석과 같은 와인</a:t>
            </a:r>
            <a:endParaRPr lang="en-US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55108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5EB8F9C0-BD81-9DE3-F771-7788DA1C5CC8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74714"/>
            <a:ext cx="5317708" cy="785732"/>
          </a:xfrm>
        </p:spPr>
        <p:txBody>
          <a:bodyPr/>
          <a:lstStyle/>
          <a:p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20" y="3346167"/>
            <a:ext cx="3932528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ct val="0"/>
              </a:spcBef>
              <a:buNone/>
            </a:pP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이 진한 색의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적포도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품종의 매력은 피상적이지 않고 대단히 실질적이다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 그 강렬한 색상 아래  많은 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두드러진 산도 그리고 쉽게 감지할 수 있는 독특한 향기를  자랑하고  있다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58149"/>
            <a:ext cx="5047570" cy="1325563"/>
          </a:xfrm>
        </p:spPr>
        <p:txBody>
          <a:bodyPr/>
          <a:lstStyle/>
          <a:p>
            <a:r>
              <a:rPr lang="ko-KR" altLang="en-US" sz="48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진정한 </a:t>
            </a:r>
          </a:p>
          <a:p>
            <a:r>
              <a:rPr lang="ko-KR" altLang="en-US" sz="48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클래식 스타일 와인 </a:t>
            </a:r>
            <a:endParaRPr lang="en-US" sz="48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139670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52089-EAFC-5AB5-1838-6A6B4F7C0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C73272-C567-D2D8-98D8-9CB143688BA8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2779C-C432-5D5C-E0A4-BDA1BD14B581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0321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78291DC-D468-A4EE-7192-63AAC13196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0CAEF8-94B9-A641-541D-945D2BD68E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3" y="2575649"/>
            <a:ext cx="4829691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역사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방식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 스타일에 영향을 미치는 양조기법  </a:t>
            </a:r>
          </a:p>
          <a:p>
            <a:pPr>
              <a:spcBef>
                <a:spcPts val="800"/>
              </a:spcBef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산지  </a:t>
            </a:r>
          </a:p>
          <a:p>
            <a:pPr>
              <a:spcBef>
                <a:spcPts val="800"/>
              </a:spcBef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특징 및 풍미 프로파일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B4BFB-5E1A-3E82-E8CE-D144971F2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 강의</a:t>
            </a:r>
            <a:b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주제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033893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AB5986BB-4BC6-AAEF-DD6D-C566CE2AB68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301" y="339046"/>
            <a:ext cx="4351699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9F80A8C-7954-4435-DBFB-8A167ABA8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9423" y="3672836"/>
            <a:ext cx="2382787" cy="662774"/>
          </a:xfrm>
        </p:spPr>
        <p:txBody>
          <a:bodyPr/>
          <a:lstStyle/>
          <a:p>
            <a:r>
              <a:rPr lang="en-US" dirty="0"/>
              <a:t>1832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68D089-C4E3-78D9-88DE-974ED86D9D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9424" y="4335617"/>
            <a:ext cx="2685916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와인 산업의 개척자 제임스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(James Busby)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버즈비가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여러 품종과 함께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호주에 들여옴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3339EB-162F-1CC5-BB01-D2C8D60E1F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64287" y="1720205"/>
            <a:ext cx="2576013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Penfolds Block 42 Kalimna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 식재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지금도 전세계 와인산지 가운데 가장 오래된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포도나무로 추정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1BB7681-E9CB-DA03-A1DB-87436F4CE0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64287" y="1057431"/>
            <a:ext cx="2120040" cy="662774"/>
          </a:xfrm>
        </p:spPr>
        <p:txBody>
          <a:bodyPr/>
          <a:lstStyle/>
          <a:p>
            <a:r>
              <a:rPr lang="en-US" dirty="0"/>
              <a:t>1888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1510-D3CD-6D75-8447-FBB6BC2FED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47989" y="424508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 시기 호주의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620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톤에 불과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CB350C9-D773-C2B0-7820-5120B22D25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137103" y="3561231"/>
            <a:ext cx="2120040" cy="662774"/>
          </a:xfrm>
        </p:spPr>
        <p:txBody>
          <a:bodyPr/>
          <a:lstStyle/>
          <a:p>
            <a:r>
              <a:rPr lang="en-US" dirty="0"/>
              <a:t>1966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8DB7929-ED55-52E5-510A-55DED06ABDD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89" y="584200"/>
            <a:ext cx="4657498" cy="1325563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소비뇽의</a:t>
            </a:r>
            <a:r>
              <a:rPr lang="ko-KR" altLang="en-US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역사</a:t>
            </a:r>
            <a:endParaRPr lang="en-US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401099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1FE52DA-777A-1E64-876F-A13E80C3C33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"/>
          <a:stretch/>
        </p:blipFill>
        <p:spPr>
          <a:xfrm>
            <a:off x="6456363" y="376238"/>
            <a:ext cx="5735637" cy="6118225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5CF1C7-70AA-FC1F-C8BD-579EB3EB81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6028" y="4242819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호주만의 독특한 스타일로 인해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50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후인 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2016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년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분쇄량은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AU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255,000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톤으로 증가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E44FBB-F168-EAE4-CCB5-6AA8D5B164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85143" y="3558968"/>
            <a:ext cx="2120040" cy="662774"/>
          </a:xfrm>
        </p:spPr>
        <p:txBody>
          <a:bodyPr/>
          <a:lstStyle/>
          <a:p>
            <a:r>
              <a:rPr lang="en-US" dirty="0"/>
              <a:t>2016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7077BD-D789-45D0-7EE7-1D54DC3CB77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016068" y="1506344"/>
            <a:ext cx="2976345" cy="146130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호주 전역의 와인 양조자들은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소비뇽의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다양한 역사를 존중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계승하면서 특정지역의 특성을 반영하는 맛 좋은 최상급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와인을 생산하기 위해 노력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17DF496-73D7-3118-612E-D4969B26EE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05183" y="822493"/>
            <a:ext cx="2120040" cy="66277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현재 </a:t>
            </a:r>
            <a:endParaRPr lang="en-AU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20700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88EB8FE4-DEB7-D0F1-F64B-3AC5843C2DD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B6D487F-D3F2-1C84-E589-DFFA706A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27" y="584200"/>
            <a:ext cx="4829691" cy="429788"/>
          </a:xfrm>
        </p:spPr>
        <p:txBody>
          <a:bodyPr/>
          <a:lstStyle/>
          <a:p>
            <a:r>
              <a:rPr lang="ko-KR" altLang="en-US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</a:t>
            </a:r>
            <a:endParaRPr lang="en-US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4ECD6-A92D-32BD-F188-95F92D51F9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3603886"/>
            <a:ext cx="3990445" cy="1670704"/>
          </a:xfrm>
        </p:spPr>
        <p:txBody>
          <a:bodyPr/>
          <a:lstStyle/>
          <a:p>
            <a:pPr marL="0" indent="0">
              <a:lnSpc>
                <a:spcPct val="98000"/>
              </a:lnSpc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부지 선정 </a:t>
            </a: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해양의 영향을 받는 온화하고 서늘한 기후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건조한 지역에서 잘 자란다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햇볕이 풍부하고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토양이 적합한 부지 선정이 중요하다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0" indent="0">
              <a:lnSpc>
                <a:spcPct val="98000"/>
              </a:lnSpc>
              <a:buNone/>
            </a:pPr>
            <a:endParaRPr lang="en-US" sz="20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수확량 </a:t>
            </a: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열매를 많이 맺기 때문에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수확량을 조절하는 것이 중요하다</a:t>
            </a:r>
            <a:r>
              <a:rPr lang="en-US" altLang="ko-KR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C77098-743A-5BC6-66DE-DCCCD7B26D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1895" y="1080872"/>
            <a:ext cx="5724447" cy="1325563"/>
          </a:xfrm>
        </p:spPr>
        <p:txBody>
          <a:bodyPr/>
          <a:lstStyle/>
          <a:p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000" b="1" kern="1000" spc="-1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r>
              <a:rPr lang="ko-KR" altLang="en-US" sz="5000" b="1" kern="1000" spc="-1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재배 방식 </a:t>
            </a:r>
            <a:endParaRPr lang="en-US" sz="5000" b="1" kern="1000" spc="-1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94094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7" y="1339914"/>
            <a:ext cx="3754383" cy="536870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포도나무 </a:t>
            </a: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소비뇽은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저항력이 강하고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수확량이 많다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r>
              <a:rPr lang="en-AU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포도송이는 작거나 중간 크기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꽃자루 는 중간 길이 정도이다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작고 동그란 블루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블랙색의 포도 생산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두꺼운 껍질 </a:t>
            </a:r>
          </a:p>
          <a:p>
            <a:pPr marL="285750" indent="-28575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중간 크기의 잎 </a:t>
            </a: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관개 </a:t>
            </a: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포도재배자는 강우량이 부족한 경우나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충분한 수확량 확보를 위해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포도나무에 관개를 실시할 수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761012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CE94F27-DAE7-0142-386D-71B047F57E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299"/>
            <a:ext cx="6096000" cy="6109544"/>
          </a:xfr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35AF48F-85CD-EE73-C0A8-D3ED4A918DE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629624"/>
            <a:ext cx="3585973" cy="6736344"/>
          </a:xfrm>
        </p:spPr>
        <p:txBody>
          <a:bodyPr/>
          <a:lstStyle/>
          <a:p>
            <a:pPr marL="0" indent="0">
              <a:lnSpc>
                <a:spcPct val="98000"/>
              </a:lnSpc>
              <a:spcBef>
                <a:spcPts val="1200"/>
              </a:spcBef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수확 </a:t>
            </a:r>
            <a:endParaRPr lang="en-AU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만생종으로 수확기 후반에 주로 수확한다</a:t>
            </a:r>
            <a:r>
              <a:rPr lang="en-AU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0" indent="0">
              <a:lnSpc>
                <a:spcPct val="98000"/>
              </a:lnSpc>
              <a:buNone/>
            </a:pPr>
            <a:endParaRPr lang="en-AU" altLang="ko-KR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sz="2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가지치기</a:t>
            </a:r>
            <a:endParaRPr lang="en-AU" altLang="ko-KR" sz="20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lnSpc>
                <a:spcPct val="98000"/>
              </a:lnSpc>
              <a:buNone/>
            </a:pP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과도한 생장을 통제하는 것이 특히 중요하다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다양한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캐노피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관리 기법을 활용해 </a:t>
            </a:r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캐노피의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균형을 맞추고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포도송이 부분이 적당히 그늘지도록 함으로써 햇볕에 타거나 지나치게 익는 것을 막을 수 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AU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780786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B10144-1F5A-48F2-B99B-A143E2A76C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terms/"/>
    <ds:schemaRef ds:uri="http://schemas.microsoft.com/office/2006/metadata/properties"/>
    <ds:schemaRef ds:uri="http://www.w3.org/XML/1998/namespace"/>
    <ds:schemaRef ds:uri="4e8dd08d-258d-47a9-9875-37f1ffd19f33"/>
    <ds:schemaRef ds:uri="http://purl.org/dc/elements/1.1/"/>
    <ds:schemaRef ds:uri="http://schemas.microsoft.com/office/2006/documentManagement/types"/>
    <ds:schemaRef ds:uri="02256494-4976-4001-aedb-96463ae0d92e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2203</Words>
  <Application>Microsoft Office PowerPoint</Application>
  <PresentationFormat>와이드스크린</PresentationFormat>
  <Paragraphs>287</Paragraphs>
  <Slides>30</Slides>
  <Notes>20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7" baseType="lpstr">
      <vt:lpstr>맑은 고딕</vt:lpstr>
      <vt:lpstr>Inter Display</vt:lpstr>
      <vt:lpstr>Neue Haas Grotesk Text Pro</vt:lpstr>
      <vt:lpstr>Hellix SemiBold</vt:lpstr>
      <vt:lpstr>Arial</vt:lpstr>
      <vt:lpstr>굴림</vt:lpstr>
      <vt:lpstr>Slide layouts</vt:lpstr>
      <vt:lpstr>PowerPoint 프레젠테이션</vt:lpstr>
      <vt:lpstr>PowerPoint 프레젠테이션</vt:lpstr>
      <vt:lpstr>카베르네 소비뇽</vt:lpstr>
      <vt:lpstr>PowerPoint 프레젠테이션</vt:lpstr>
      <vt:lpstr>1832</vt:lpstr>
      <vt:lpstr>PowerPoint 프레젠테이션</vt:lpstr>
      <vt:lpstr>포도 재배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토양</vt:lpstr>
      <vt:lpstr>PowerPoint 프레젠테이션</vt:lpstr>
      <vt:lpstr>PowerPoint 프레젠테이션</vt:lpstr>
      <vt:lpstr>PowerPoint 프레젠테이션</vt:lpstr>
      <vt:lpstr>카베르네 소비뇽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insoon lee</cp:lastModifiedBy>
  <cp:revision>16</cp:revision>
  <dcterms:created xsi:type="dcterms:W3CDTF">2018-07-25T07:02:59Z</dcterms:created>
  <dcterms:modified xsi:type="dcterms:W3CDTF">2026-03-17T12:38:27Z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Order">
    <vt:lpwstr>47265000.0000000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