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3.svg" ContentType="image/svg+xml"/>
  <Override PartName="/ppt/media/image34.svg" ContentType="image/sv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5"/>
  </p:notesMasterIdLst>
  <p:sldIdLst>
    <p:sldId id="256" r:id="rId5"/>
    <p:sldId id="478" r:id="rId6"/>
    <p:sldId id="625" r:id="rId7"/>
    <p:sldId id="626" r:id="rId8"/>
    <p:sldId id="627" r:id="rId9"/>
    <p:sldId id="628" r:id="rId10"/>
    <p:sldId id="629" r:id="rId11"/>
    <p:sldId id="630" r:id="rId12"/>
    <p:sldId id="671" r:id="rId13"/>
    <p:sldId id="631" r:id="rId14"/>
    <p:sldId id="632" r:id="rId15"/>
    <p:sldId id="633" r:id="rId16"/>
    <p:sldId id="634" r:id="rId17"/>
    <p:sldId id="635" r:id="rId18"/>
    <p:sldId id="636" r:id="rId19"/>
    <p:sldId id="637" r:id="rId20"/>
    <p:sldId id="639" r:id="rId21"/>
    <p:sldId id="638" r:id="rId22"/>
    <p:sldId id="640" r:id="rId23"/>
    <p:sldId id="641" r:id="rId24"/>
    <p:sldId id="642" r:id="rId25"/>
    <p:sldId id="643" r:id="rId26"/>
    <p:sldId id="644" r:id="rId27"/>
    <p:sldId id="646" r:id="rId28"/>
    <p:sldId id="647" r:id="rId29"/>
    <p:sldId id="648" r:id="rId30"/>
    <p:sldId id="649" r:id="rId31"/>
    <p:sldId id="650" r:id="rId32"/>
    <p:sldId id="652" r:id="rId33"/>
    <p:sldId id="651" r:id="rId34"/>
    <p:sldId id="653" r:id="rId35"/>
    <p:sldId id="654" r:id="rId36"/>
    <p:sldId id="655" r:id="rId37"/>
    <p:sldId id="656" r:id="rId38"/>
    <p:sldId id="657" r:id="rId39"/>
    <p:sldId id="658" r:id="rId40"/>
    <p:sldId id="659" r:id="rId41"/>
    <p:sldId id="660" r:id="rId42"/>
    <p:sldId id="661" r:id="rId43"/>
    <p:sldId id="662" r:id="rId44"/>
    <p:sldId id="663" r:id="rId45"/>
    <p:sldId id="664" r:id="rId46"/>
    <p:sldId id="665" r:id="rId47"/>
    <p:sldId id="666" r:id="rId48"/>
    <p:sldId id="667" r:id="rId49"/>
    <p:sldId id="668" r:id="rId50"/>
    <p:sldId id="669" r:id="rId51"/>
    <p:sldId id="670" r:id="rId52"/>
    <p:sldId id="340" r:id="rId53"/>
    <p:sldId id="672" r:id="rId54"/>
  </p:sldIdLst>
  <p:sldSz cx="12192000" cy="6858000"/>
  <p:notesSz cx="6858000" cy="9144000"/>
  <p:embeddedFontLst>
    <p:embeddedFont>
      <p:font typeface="Inter Display" panose="02000503000000020004" pitchFamily="2" charset="0"/>
      <p:regular r:id="rId56"/>
      <p:bold r:id="rId57"/>
      <p:italic r:id="rId58"/>
      <p:boldItalic r:id="rId59"/>
    </p:embeddedFont>
    <p:embeddedFont>
      <p:font typeface="Microsoft YaHei" panose="020B0503020204020204" pitchFamily="34" charset="-122"/>
      <p:regular r:id="rId60"/>
      <p:bold r:id="rId61"/>
    </p:embeddedFont>
    <p:embeddedFont>
      <p:font typeface="Neue Haas Grotesk Text Pro" panose="020B0504020202020204" pitchFamily="34" charset="77"/>
      <p:regular r:id="rId62"/>
      <p:bold r:id="rId63"/>
      <p:italic r:id="rId64"/>
      <p:boldItalic r:id="rId65"/>
    </p:embeddedFont>
  </p:embeddedFontLst>
  <p:custDataLst>
    <p:tags r:id="rId6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F44A5-CD6B-FC48-8D35-D504D7732DAC}" v="4" dt="2026-08-20T02:17:25.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04" autoAdjust="0"/>
    <p:restoredTop sz="94851"/>
  </p:normalViewPr>
  <p:slideViewPr>
    <p:cSldViewPr snapToGrid="0">
      <p:cViewPr varScale="1">
        <p:scale>
          <a:sx n="113" d="100"/>
          <a:sy n="113" d="100"/>
        </p:scale>
        <p:origin x="208" y="1672"/>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tags" Target="tags/tag1.xml"/><Relationship Id="rId74"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undo custSel modSld">
      <pc:chgData name="Cameron Midson" userId="510fe36d-201b-4d30-8c49-491c55367456" providerId="ADAL" clId="{93217E07-8A0E-5D7D-A37A-49773A2FEA36}" dt="2026-08-20T02:17:25.681" v="13"/>
      <pc:docMkLst>
        <pc:docMk/>
      </pc:docMkLst>
      <pc:sldChg chg="addSp delSp modSp mod">
        <pc:chgData name="Cameron Midson" userId="510fe36d-201b-4d30-8c49-491c55367456" providerId="ADAL" clId="{93217E07-8A0E-5D7D-A37A-49773A2FEA36}" dt="2026-08-20T02:16:26.190" v="5"/>
        <pc:sldMkLst>
          <pc:docMk/>
          <pc:sldMk cId="4028570615" sldId="637"/>
        </pc:sldMkLst>
        <pc:picChg chg="add mod">
          <ac:chgData name="Cameron Midson" userId="510fe36d-201b-4d30-8c49-491c55367456" providerId="ADAL" clId="{93217E07-8A0E-5D7D-A37A-49773A2FEA36}" dt="2026-08-20T02:16:26.190" v="5"/>
          <ac:picMkLst>
            <pc:docMk/>
            <pc:sldMk cId="4028570615" sldId="637"/>
            <ac:picMk id="4" creationId="{30679C27-660E-D10C-74A7-61080B4D3CBD}"/>
          </ac:picMkLst>
        </pc:picChg>
        <pc:picChg chg="add mod">
          <ac:chgData name="Cameron Midson" userId="510fe36d-201b-4d30-8c49-491c55367456" providerId="ADAL" clId="{93217E07-8A0E-5D7D-A37A-49773A2FEA36}" dt="2026-08-20T02:16:26.190" v="5"/>
          <ac:picMkLst>
            <pc:docMk/>
            <pc:sldMk cId="4028570615" sldId="637"/>
            <ac:picMk id="5" creationId="{E8F03FCE-1476-203E-E1D0-069338C9EE13}"/>
          </ac:picMkLst>
        </pc:picChg>
        <pc:picChg chg="del">
          <ac:chgData name="Cameron Midson" userId="510fe36d-201b-4d30-8c49-491c55367456" providerId="ADAL" clId="{93217E07-8A0E-5D7D-A37A-49773A2FEA36}" dt="2026-08-20T02:16:25.926" v="4" actId="478"/>
          <ac:picMkLst>
            <pc:docMk/>
            <pc:sldMk cId="4028570615" sldId="637"/>
            <ac:picMk id="6" creationId="{227D1981-9401-8C8F-C2A4-CDD851678E73}"/>
          </ac:picMkLst>
        </pc:picChg>
        <pc:picChg chg="add mod">
          <ac:chgData name="Cameron Midson" userId="510fe36d-201b-4d30-8c49-491c55367456" providerId="ADAL" clId="{93217E07-8A0E-5D7D-A37A-49773A2FEA36}" dt="2026-08-20T02:16:26.190" v="5"/>
          <ac:picMkLst>
            <pc:docMk/>
            <pc:sldMk cId="4028570615" sldId="637"/>
            <ac:picMk id="7" creationId="{FCFB9C18-B611-7499-1FF1-8FF35812205D}"/>
          </ac:picMkLst>
        </pc:picChg>
        <pc:picChg chg="del">
          <ac:chgData name="Cameron Midson" userId="510fe36d-201b-4d30-8c49-491c55367456" providerId="ADAL" clId="{93217E07-8A0E-5D7D-A37A-49773A2FEA36}" dt="2026-08-20T02:16:25.926" v="4" actId="478"/>
          <ac:picMkLst>
            <pc:docMk/>
            <pc:sldMk cId="4028570615" sldId="637"/>
            <ac:picMk id="8" creationId="{3369F703-E76D-BDE8-3A30-AC9DEC99319B}"/>
          </ac:picMkLst>
        </pc:picChg>
        <pc:picChg chg="del">
          <ac:chgData name="Cameron Midson" userId="510fe36d-201b-4d30-8c49-491c55367456" providerId="ADAL" clId="{93217E07-8A0E-5D7D-A37A-49773A2FEA36}" dt="2026-08-20T02:16:25.926" v="4" actId="478"/>
          <ac:picMkLst>
            <pc:docMk/>
            <pc:sldMk cId="4028570615" sldId="637"/>
            <ac:picMk id="18" creationId="{39D1AB40-2F3B-9AB4-65CB-609D59AAFC8B}"/>
          </ac:picMkLst>
        </pc:picChg>
        <pc:picChg chg="del">
          <ac:chgData name="Cameron Midson" userId="510fe36d-201b-4d30-8c49-491c55367456" providerId="ADAL" clId="{93217E07-8A0E-5D7D-A37A-49773A2FEA36}" dt="2026-08-20T02:16:25.926" v="4" actId="478"/>
          <ac:picMkLst>
            <pc:docMk/>
            <pc:sldMk cId="4028570615" sldId="637"/>
            <ac:picMk id="19" creationId="{CA26DBE1-DBA2-C382-D153-4842D06AE757}"/>
          </ac:picMkLst>
        </pc:picChg>
        <pc:picChg chg="del mod">
          <ac:chgData name="Cameron Midson" userId="510fe36d-201b-4d30-8c49-491c55367456" providerId="ADAL" clId="{93217E07-8A0E-5D7D-A37A-49773A2FEA36}" dt="2026-08-20T02:16:25.926" v="4" actId="478"/>
          <ac:picMkLst>
            <pc:docMk/>
            <pc:sldMk cId="4028570615" sldId="637"/>
            <ac:picMk id="20" creationId="{47A2DDF2-1E88-D02D-3A79-2E31EE845A0F}"/>
          </ac:picMkLst>
        </pc:picChg>
        <pc:picChg chg="del">
          <ac:chgData name="Cameron Midson" userId="510fe36d-201b-4d30-8c49-491c55367456" providerId="ADAL" clId="{93217E07-8A0E-5D7D-A37A-49773A2FEA36}" dt="2026-08-20T02:16:25.926" v="4" actId="478"/>
          <ac:picMkLst>
            <pc:docMk/>
            <pc:sldMk cId="4028570615" sldId="637"/>
            <ac:picMk id="21" creationId="{13C76626-9187-130F-D41A-3287AF86B7E0}"/>
          </ac:picMkLst>
        </pc:picChg>
        <pc:picChg chg="add mod">
          <ac:chgData name="Cameron Midson" userId="510fe36d-201b-4d30-8c49-491c55367456" providerId="ADAL" clId="{93217E07-8A0E-5D7D-A37A-49773A2FEA36}" dt="2026-08-20T02:16:26.190" v="5"/>
          <ac:picMkLst>
            <pc:docMk/>
            <pc:sldMk cId="4028570615" sldId="637"/>
            <ac:picMk id="22" creationId="{18D21874-2797-400D-2B91-B3A71CBC1231}"/>
          </ac:picMkLst>
        </pc:picChg>
        <pc:picChg chg="del">
          <ac:chgData name="Cameron Midson" userId="510fe36d-201b-4d30-8c49-491c55367456" providerId="ADAL" clId="{93217E07-8A0E-5D7D-A37A-49773A2FEA36}" dt="2026-08-20T02:16:25.926" v="4" actId="478"/>
          <ac:picMkLst>
            <pc:docMk/>
            <pc:sldMk cId="4028570615" sldId="637"/>
            <ac:picMk id="23" creationId="{B53D13A4-7D9C-1296-D710-D89A50608F3D}"/>
          </ac:picMkLst>
        </pc:picChg>
        <pc:picChg chg="add mod">
          <ac:chgData name="Cameron Midson" userId="510fe36d-201b-4d30-8c49-491c55367456" providerId="ADAL" clId="{93217E07-8A0E-5D7D-A37A-49773A2FEA36}" dt="2026-08-20T02:16:26.190" v="5"/>
          <ac:picMkLst>
            <pc:docMk/>
            <pc:sldMk cId="4028570615" sldId="637"/>
            <ac:picMk id="24" creationId="{E6D3B8FA-764C-1780-AC3D-D4D6D6175642}"/>
          </ac:picMkLst>
        </pc:picChg>
        <pc:picChg chg="del mod">
          <ac:chgData name="Cameron Midson" userId="510fe36d-201b-4d30-8c49-491c55367456" providerId="ADAL" clId="{93217E07-8A0E-5D7D-A37A-49773A2FEA36}" dt="2026-08-20T02:16:25.926" v="4" actId="478"/>
          <ac:picMkLst>
            <pc:docMk/>
            <pc:sldMk cId="4028570615" sldId="637"/>
            <ac:picMk id="25" creationId="{9AB91E59-2DAE-B584-42E4-8EF98AC42AE7}"/>
          </ac:picMkLst>
        </pc:picChg>
        <pc:picChg chg="add mod">
          <ac:chgData name="Cameron Midson" userId="510fe36d-201b-4d30-8c49-491c55367456" providerId="ADAL" clId="{93217E07-8A0E-5D7D-A37A-49773A2FEA36}" dt="2026-08-20T02:16:26.190" v="5"/>
          <ac:picMkLst>
            <pc:docMk/>
            <pc:sldMk cId="4028570615" sldId="637"/>
            <ac:picMk id="26" creationId="{4342D0C7-A8D9-415F-EB27-1AFCC14DED5C}"/>
          </ac:picMkLst>
        </pc:picChg>
        <pc:picChg chg="del">
          <ac:chgData name="Cameron Midson" userId="510fe36d-201b-4d30-8c49-491c55367456" providerId="ADAL" clId="{93217E07-8A0E-5D7D-A37A-49773A2FEA36}" dt="2026-08-20T02:16:25.926" v="4" actId="478"/>
          <ac:picMkLst>
            <pc:docMk/>
            <pc:sldMk cId="4028570615" sldId="637"/>
            <ac:picMk id="27" creationId="{22C5DFAF-AA3E-7394-1B10-B13F2AB69E72}"/>
          </ac:picMkLst>
        </pc:picChg>
        <pc:picChg chg="add mod">
          <ac:chgData name="Cameron Midson" userId="510fe36d-201b-4d30-8c49-491c55367456" providerId="ADAL" clId="{93217E07-8A0E-5D7D-A37A-49773A2FEA36}" dt="2026-08-20T02:16:26.190" v="5"/>
          <ac:picMkLst>
            <pc:docMk/>
            <pc:sldMk cId="4028570615" sldId="637"/>
            <ac:picMk id="28" creationId="{A0B7C6F7-B82D-7B73-59FE-4DB4CFA9D80C}"/>
          </ac:picMkLst>
        </pc:picChg>
        <pc:picChg chg="add mod">
          <ac:chgData name="Cameron Midson" userId="510fe36d-201b-4d30-8c49-491c55367456" providerId="ADAL" clId="{93217E07-8A0E-5D7D-A37A-49773A2FEA36}" dt="2026-08-20T02:16:26.190" v="5"/>
          <ac:picMkLst>
            <pc:docMk/>
            <pc:sldMk cId="4028570615" sldId="637"/>
            <ac:picMk id="29" creationId="{114A48D5-6FA7-65EE-707F-A25875F18D5B}"/>
          </ac:picMkLst>
        </pc:picChg>
        <pc:picChg chg="add mod">
          <ac:chgData name="Cameron Midson" userId="510fe36d-201b-4d30-8c49-491c55367456" providerId="ADAL" clId="{93217E07-8A0E-5D7D-A37A-49773A2FEA36}" dt="2026-08-20T02:16:26.190" v="5"/>
          <ac:picMkLst>
            <pc:docMk/>
            <pc:sldMk cId="4028570615" sldId="637"/>
            <ac:picMk id="30" creationId="{76360B9F-A9F4-7163-7728-6D3388C7B285}"/>
          </ac:picMkLst>
        </pc:picChg>
      </pc:sldChg>
      <pc:sldChg chg="addSp delSp modSp mod">
        <pc:chgData name="Cameron Midson" userId="510fe36d-201b-4d30-8c49-491c55367456" providerId="ADAL" clId="{93217E07-8A0E-5D7D-A37A-49773A2FEA36}" dt="2026-08-20T02:17:05.861" v="11"/>
        <pc:sldMkLst>
          <pc:docMk/>
          <pc:sldMk cId="3802531343" sldId="638"/>
        </pc:sldMkLst>
        <pc:picChg chg="del">
          <ac:chgData name="Cameron Midson" userId="510fe36d-201b-4d30-8c49-491c55367456" providerId="ADAL" clId="{93217E07-8A0E-5D7D-A37A-49773A2FEA36}" dt="2026-08-20T02:17:05.434" v="10" actId="478"/>
          <ac:picMkLst>
            <pc:docMk/>
            <pc:sldMk cId="3802531343" sldId="638"/>
            <ac:picMk id="3" creationId="{D2FC7D0B-0589-518D-8A11-994BA3CE3434}"/>
          </ac:picMkLst>
        </pc:picChg>
        <pc:picChg chg="add mod">
          <ac:chgData name="Cameron Midson" userId="510fe36d-201b-4d30-8c49-491c55367456" providerId="ADAL" clId="{93217E07-8A0E-5D7D-A37A-49773A2FEA36}" dt="2026-08-20T02:17:05.861" v="11"/>
          <ac:picMkLst>
            <pc:docMk/>
            <pc:sldMk cId="3802531343" sldId="638"/>
            <ac:picMk id="4" creationId="{1D0DC620-F454-1389-F169-1A2A2CA8F6B6}"/>
          </ac:picMkLst>
        </pc:picChg>
        <pc:picChg chg="add mod">
          <ac:chgData name="Cameron Midson" userId="510fe36d-201b-4d30-8c49-491c55367456" providerId="ADAL" clId="{93217E07-8A0E-5D7D-A37A-49773A2FEA36}" dt="2026-08-20T02:17:05.861" v="11"/>
          <ac:picMkLst>
            <pc:docMk/>
            <pc:sldMk cId="3802531343" sldId="638"/>
            <ac:picMk id="5" creationId="{959E6238-7D66-B32D-C9BC-5050B30A5CF6}"/>
          </ac:picMkLst>
        </pc:picChg>
        <pc:picChg chg="add mod">
          <ac:chgData name="Cameron Midson" userId="510fe36d-201b-4d30-8c49-491c55367456" providerId="ADAL" clId="{93217E07-8A0E-5D7D-A37A-49773A2FEA36}" dt="2026-08-20T02:17:05.861" v="11"/>
          <ac:picMkLst>
            <pc:docMk/>
            <pc:sldMk cId="3802531343" sldId="638"/>
            <ac:picMk id="6" creationId="{877D1E55-0185-D78A-68B0-A48EE8721C18}"/>
          </ac:picMkLst>
        </pc:picChg>
        <pc:picChg chg="add mod">
          <ac:chgData name="Cameron Midson" userId="510fe36d-201b-4d30-8c49-491c55367456" providerId="ADAL" clId="{93217E07-8A0E-5D7D-A37A-49773A2FEA36}" dt="2026-08-20T02:17:05.861" v="11"/>
          <ac:picMkLst>
            <pc:docMk/>
            <pc:sldMk cId="3802531343" sldId="638"/>
            <ac:picMk id="7" creationId="{056B1C64-DF23-056B-47A2-80C296DCB05F}"/>
          </ac:picMkLst>
        </pc:picChg>
        <pc:picChg chg="add mod">
          <ac:chgData name="Cameron Midson" userId="510fe36d-201b-4d30-8c49-491c55367456" providerId="ADAL" clId="{93217E07-8A0E-5D7D-A37A-49773A2FEA36}" dt="2026-08-20T02:17:05.861" v="11"/>
          <ac:picMkLst>
            <pc:docMk/>
            <pc:sldMk cId="3802531343" sldId="638"/>
            <ac:picMk id="8" creationId="{D3407DB5-4982-ECBC-38D8-70FC46BF2568}"/>
          </ac:picMkLst>
        </pc:picChg>
        <pc:picChg chg="add mod">
          <ac:chgData name="Cameron Midson" userId="510fe36d-201b-4d30-8c49-491c55367456" providerId="ADAL" clId="{93217E07-8A0E-5D7D-A37A-49773A2FEA36}" dt="2026-08-20T02:17:05.861" v="11"/>
          <ac:picMkLst>
            <pc:docMk/>
            <pc:sldMk cId="3802531343" sldId="638"/>
            <ac:picMk id="14" creationId="{9F8EABC9-375B-A6BF-548F-544C054E5017}"/>
          </ac:picMkLst>
        </pc:picChg>
        <pc:picChg chg="del">
          <ac:chgData name="Cameron Midson" userId="510fe36d-201b-4d30-8c49-491c55367456" providerId="ADAL" clId="{93217E07-8A0E-5D7D-A37A-49773A2FEA36}" dt="2026-08-20T02:17:05.434" v="10" actId="478"/>
          <ac:picMkLst>
            <pc:docMk/>
            <pc:sldMk cId="3802531343" sldId="638"/>
            <ac:picMk id="30" creationId="{93AD4C16-B642-B188-08FF-2315ECBA0933}"/>
          </ac:picMkLst>
        </pc:picChg>
        <pc:picChg chg="del">
          <ac:chgData name="Cameron Midson" userId="510fe36d-201b-4d30-8c49-491c55367456" providerId="ADAL" clId="{93217E07-8A0E-5D7D-A37A-49773A2FEA36}" dt="2026-08-20T02:17:05.434" v="10" actId="478"/>
          <ac:picMkLst>
            <pc:docMk/>
            <pc:sldMk cId="3802531343" sldId="638"/>
            <ac:picMk id="32" creationId="{95E7B4EB-1393-CF21-ED26-471A862268AC}"/>
          </ac:picMkLst>
        </pc:picChg>
        <pc:picChg chg="del">
          <ac:chgData name="Cameron Midson" userId="510fe36d-201b-4d30-8c49-491c55367456" providerId="ADAL" clId="{93217E07-8A0E-5D7D-A37A-49773A2FEA36}" dt="2026-08-20T02:17:05.434" v="10" actId="478"/>
          <ac:picMkLst>
            <pc:docMk/>
            <pc:sldMk cId="3802531343" sldId="638"/>
            <ac:picMk id="33" creationId="{1F29FE70-702A-F1BB-003A-FE21064B413F}"/>
          </ac:picMkLst>
        </pc:picChg>
        <pc:picChg chg="del">
          <ac:chgData name="Cameron Midson" userId="510fe36d-201b-4d30-8c49-491c55367456" providerId="ADAL" clId="{93217E07-8A0E-5D7D-A37A-49773A2FEA36}" dt="2026-08-20T02:17:05.434" v="10" actId="478"/>
          <ac:picMkLst>
            <pc:docMk/>
            <pc:sldMk cId="3802531343" sldId="638"/>
            <ac:picMk id="44" creationId="{B3DF129F-9593-157B-FCEB-AAB967850FCB}"/>
          </ac:picMkLst>
        </pc:picChg>
        <pc:picChg chg="del">
          <ac:chgData name="Cameron Midson" userId="510fe36d-201b-4d30-8c49-491c55367456" providerId="ADAL" clId="{93217E07-8A0E-5D7D-A37A-49773A2FEA36}" dt="2026-08-20T02:17:05.434" v="10" actId="478"/>
          <ac:picMkLst>
            <pc:docMk/>
            <pc:sldMk cId="3802531343" sldId="638"/>
            <ac:picMk id="45" creationId="{95F599A6-08E2-B247-124D-8627E702734E}"/>
          </ac:picMkLst>
        </pc:picChg>
      </pc:sldChg>
      <pc:sldChg chg="addSp delSp modSp mod">
        <pc:chgData name="Cameron Midson" userId="510fe36d-201b-4d30-8c49-491c55367456" providerId="ADAL" clId="{93217E07-8A0E-5D7D-A37A-49773A2FEA36}" dt="2026-08-20T02:16:50.653" v="9"/>
        <pc:sldMkLst>
          <pc:docMk/>
          <pc:sldMk cId="2430725823" sldId="639"/>
        </pc:sldMkLst>
        <pc:picChg chg="add mod">
          <ac:chgData name="Cameron Midson" userId="510fe36d-201b-4d30-8c49-491c55367456" providerId="ADAL" clId="{93217E07-8A0E-5D7D-A37A-49773A2FEA36}" dt="2026-08-20T02:16:50.653" v="9"/>
          <ac:picMkLst>
            <pc:docMk/>
            <pc:sldMk cId="2430725823" sldId="639"/>
            <ac:picMk id="3" creationId="{C55A2114-7B39-FC2C-1E34-C9922F5E6283}"/>
          </ac:picMkLst>
        </pc:picChg>
        <pc:picChg chg="del">
          <ac:chgData name="Cameron Midson" userId="510fe36d-201b-4d30-8c49-491c55367456" providerId="ADAL" clId="{93217E07-8A0E-5D7D-A37A-49773A2FEA36}" dt="2026-08-20T02:16:50.350" v="8" actId="478"/>
          <ac:picMkLst>
            <pc:docMk/>
            <pc:sldMk cId="2430725823" sldId="639"/>
            <ac:picMk id="4" creationId="{43FE9722-8C27-1692-CB54-168DD13BB829}"/>
          </ac:picMkLst>
        </pc:picChg>
        <pc:picChg chg="add mod">
          <ac:chgData name="Cameron Midson" userId="510fe36d-201b-4d30-8c49-491c55367456" providerId="ADAL" clId="{93217E07-8A0E-5D7D-A37A-49773A2FEA36}" dt="2026-08-20T02:16:50.653" v="9"/>
          <ac:picMkLst>
            <pc:docMk/>
            <pc:sldMk cId="2430725823" sldId="639"/>
            <ac:picMk id="5" creationId="{7B386966-7AD8-7BE4-ECAE-23FC0020E1EB}"/>
          </ac:picMkLst>
        </pc:picChg>
        <pc:picChg chg="del mod">
          <ac:chgData name="Cameron Midson" userId="510fe36d-201b-4d30-8c49-491c55367456" providerId="ADAL" clId="{93217E07-8A0E-5D7D-A37A-49773A2FEA36}" dt="2026-08-20T02:16:50.350" v="8" actId="478"/>
          <ac:picMkLst>
            <pc:docMk/>
            <pc:sldMk cId="2430725823" sldId="639"/>
            <ac:picMk id="6" creationId="{D8DD2C9C-C291-452C-B205-51C321F951D6}"/>
          </ac:picMkLst>
        </pc:picChg>
        <pc:picChg chg="add mod">
          <ac:chgData name="Cameron Midson" userId="510fe36d-201b-4d30-8c49-491c55367456" providerId="ADAL" clId="{93217E07-8A0E-5D7D-A37A-49773A2FEA36}" dt="2026-08-20T02:16:50.653" v="9"/>
          <ac:picMkLst>
            <pc:docMk/>
            <pc:sldMk cId="2430725823" sldId="639"/>
            <ac:picMk id="7" creationId="{5A50E227-B8F7-8A7D-F5E3-29AC91A1C00D}"/>
          </ac:picMkLst>
        </pc:picChg>
        <pc:picChg chg="add mod">
          <ac:chgData name="Cameron Midson" userId="510fe36d-201b-4d30-8c49-491c55367456" providerId="ADAL" clId="{93217E07-8A0E-5D7D-A37A-49773A2FEA36}" dt="2026-08-20T02:16:50.653" v="9"/>
          <ac:picMkLst>
            <pc:docMk/>
            <pc:sldMk cId="2430725823" sldId="639"/>
            <ac:picMk id="8" creationId="{BA838833-4028-B42F-C162-D4511938A283}"/>
          </ac:picMkLst>
        </pc:picChg>
        <pc:picChg chg="add mod">
          <ac:chgData name="Cameron Midson" userId="510fe36d-201b-4d30-8c49-491c55367456" providerId="ADAL" clId="{93217E07-8A0E-5D7D-A37A-49773A2FEA36}" dt="2026-08-20T02:16:50.653" v="9"/>
          <ac:picMkLst>
            <pc:docMk/>
            <pc:sldMk cId="2430725823" sldId="639"/>
            <ac:picMk id="14" creationId="{163A25E7-724B-A6AC-0133-BB227AEB42F7}"/>
          </ac:picMkLst>
        </pc:picChg>
        <pc:picChg chg="add mod">
          <ac:chgData name="Cameron Midson" userId="510fe36d-201b-4d30-8c49-491c55367456" providerId="ADAL" clId="{93217E07-8A0E-5D7D-A37A-49773A2FEA36}" dt="2026-08-20T02:16:50.653" v="9"/>
          <ac:picMkLst>
            <pc:docMk/>
            <pc:sldMk cId="2430725823" sldId="639"/>
            <ac:picMk id="15" creationId="{3DF7A654-A8B1-C559-C822-29108C2FF571}"/>
          </ac:picMkLst>
        </pc:picChg>
        <pc:picChg chg="add mod">
          <ac:chgData name="Cameron Midson" userId="510fe36d-201b-4d30-8c49-491c55367456" providerId="ADAL" clId="{93217E07-8A0E-5D7D-A37A-49773A2FEA36}" dt="2026-08-20T02:16:50.653" v="9"/>
          <ac:picMkLst>
            <pc:docMk/>
            <pc:sldMk cId="2430725823" sldId="639"/>
            <ac:picMk id="16" creationId="{8A8757D9-75D1-5DF6-9056-FEB9E03057C4}"/>
          </ac:picMkLst>
        </pc:picChg>
        <pc:picChg chg="add mod">
          <ac:chgData name="Cameron Midson" userId="510fe36d-201b-4d30-8c49-491c55367456" providerId="ADAL" clId="{93217E07-8A0E-5D7D-A37A-49773A2FEA36}" dt="2026-08-20T02:16:50.653" v="9"/>
          <ac:picMkLst>
            <pc:docMk/>
            <pc:sldMk cId="2430725823" sldId="639"/>
            <ac:picMk id="17" creationId="{27FC93CE-A8B3-81BC-25F5-090EFBF3521B}"/>
          </ac:picMkLst>
        </pc:picChg>
        <pc:picChg chg="del">
          <ac:chgData name="Cameron Midson" userId="510fe36d-201b-4d30-8c49-491c55367456" providerId="ADAL" clId="{93217E07-8A0E-5D7D-A37A-49773A2FEA36}" dt="2026-08-20T02:16:50.350" v="8" actId="478"/>
          <ac:picMkLst>
            <pc:docMk/>
            <pc:sldMk cId="2430725823" sldId="639"/>
            <ac:picMk id="30" creationId="{93AD4C16-B642-B188-08FF-2315ECBA0933}"/>
          </ac:picMkLst>
        </pc:picChg>
        <pc:picChg chg="del">
          <ac:chgData name="Cameron Midson" userId="510fe36d-201b-4d30-8c49-491c55367456" providerId="ADAL" clId="{93217E07-8A0E-5D7D-A37A-49773A2FEA36}" dt="2026-08-20T02:16:50.350" v="8" actId="478"/>
          <ac:picMkLst>
            <pc:docMk/>
            <pc:sldMk cId="2430725823" sldId="639"/>
            <ac:picMk id="31" creationId="{AE6700E5-CF45-41A1-5B9E-2B73401383C2}"/>
          </ac:picMkLst>
        </pc:picChg>
        <pc:picChg chg="del">
          <ac:chgData name="Cameron Midson" userId="510fe36d-201b-4d30-8c49-491c55367456" providerId="ADAL" clId="{93217E07-8A0E-5D7D-A37A-49773A2FEA36}" dt="2026-08-20T02:16:50.350" v="8" actId="478"/>
          <ac:picMkLst>
            <pc:docMk/>
            <pc:sldMk cId="2430725823" sldId="639"/>
            <ac:picMk id="32" creationId="{95E7B4EB-1393-CF21-ED26-471A862268AC}"/>
          </ac:picMkLst>
        </pc:picChg>
        <pc:picChg chg="del">
          <ac:chgData name="Cameron Midson" userId="510fe36d-201b-4d30-8c49-491c55367456" providerId="ADAL" clId="{93217E07-8A0E-5D7D-A37A-49773A2FEA36}" dt="2026-08-20T02:16:50.350" v="8" actId="478"/>
          <ac:picMkLst>
            <pc:docMk/>
            <pc:sldMk cId="2430725823" sldId="639"/>
            <ac:picMk id="33" creationId="{1F29FE70-702A-F1BB-003A-FE21064B413F}"/>
          </ac:picMkLst>
        </pc:picChg>
        <pc:picChg chg="del">
          <ac:chgData name="Cameron Midson" userId="510fe36d-201b-4d30-8c49-491c55367456" providerId="ADAL" clId="{93217E07-8A0E-5D7D-A37A-49773A2FEA36}" dt="2026-08-20T02:16:50.350" v="8" actId="478"/>
          <ac:picMkLst>
            <pc:docMk/>
            <pc:sldMk cId="2430725823" sldId="639"/>
            <ac:picMk id="36" creationId="{1BFEA37B-5315-0ABA-D22A-BC93013F7C48}"/>
          </ac:picMkLst>
        </pc:picChg>
        <pc:picChg chg="del">
          <ac:chgData name="Cameron Midson" userId="510fe36d-201b-4d30-8c49-491c55367456" providerId="ADAL" clId="{93217E07-8A0E-5D7D-A37A-49773A2FEA36}" dt="2026-08-20T02:16:50.350" v="8" actId="478"/>
          <ac:picMkLst>
            <pc:docMk/>
            <pc:sldMk cId="2430725823" sldId="639"/>
            <ac:picMk id="43" creationId="{7C2FD57C-B974-330C-043D-D36FCE985322}"/>
          </ac:picMkLst>
        </pc:picChg>
      </pc:sldChg>
      <pc:sldChg chg="addSp delSp modSp mod">
        <pc:chgData name="Cameron Midson" userId="510fe36d-201b-4d30-8c49-491c55367456" providerId="ADAL" clId="{93217E07-8A0E-5D7D-A37A-49773A2FEA36}" dt="2026-08-20T02:17:25.681" v="13"/>
        <pc:sldMkLst>
          <pc:docMk/>
          <pc:sldMk cId="3412986629" sldId="669"/>
        </pc:sldMkLst>
        <pc:picChg chg="add mod">
          <ac:chgData name="Cameron Midson" userId="510fe36d-201b-4d30-8c49-491c55367456" providerId="ADAL" clId="{93217E07-8A0E-5D7D-A37A-49773A2FEA36}" dt="2026-08-20T02:17:25.681" v="13"/>
          <ac:picMkLst>
            <pc:docMk/>
            <pc:sldMk cId="3412986629" sldId="669"/>
            <ac:picMk id="2" creationId="{745675EA-58EA-DD4E-7055-379D4478FF4A}"/>
          </ac:picMkLst>
        </pc:picChg>
        <pc:picChg chg="add mod">
          <ac:chgData name="Cameron Midson" userId="510fe36d-201b-4d30-8c49-491c55367456" providerId="ADAL" clId="{93217E07-8A0E-5D7D-A37A-49773A2FEA36}" dt="2026-08-20T02:17:25.681" v="13"/>
          <ac:picMkLst>
            <pc:docMk/>
            <pc:sldMk cId="3412986629" sldId="669"/>
            <ac:picMk id="3" creationId="{18058393-CEA5-3928-26B3-7B5C873B70A7}"/>
          </ac:picMkLst>
        </pc:picChg>
        <pc:picChg chg="del">
          <ac:chgData name="Cameron Midson" userId="510fe36d-201b-4d30-8c49-491c55367456" providerId="ADAL" clId="{93217E07-8A0E-5D7D-A37A-49773A2FEA36}" dt="2026-08-20T02:17:25.474" v="12" actId="478"/>
          <ac:picMkLst>
            <pc:docMk/>
            <pc:sldMk cId="3412986629" sldId="669"/>
            <ac:picMk id="6" creationId="{B09C518D-8D30-046F-E727-78563491E5B0}"/>
          </ac:picMkLst>
        </pc:picChg>
        <pc:picChg chg="add mod">
          <ac:chgData name="Cameron Midson" userId="510fe36d-201b-4d30-8c49-491c55367456" providerId="ADAL" clId="{93217E07-8A0E-5D7D-A37A-49773A2FEA36}" dt="2026-08-20T02:17:25.681" v="13"/>
          <ac:picMkLst>
            <pc:docMk/>
            <pc:sldMk cId="3412986629" sldId="669"/>
            <ac:picMk id="7" creationId="{488CC6F0-A80C-1B96-DBEA-FC8707801AAC}"/>
          </ac:picMkLst>
        </pc:picChg>
        <pc:picChg chg="del">
          <ac:chgData name="Cameron Midson" userId="510fe36d-201b-4d30-8c49-491c55367456" providerId="ADAL" clId="{93217E07-8A0E-5D7D-A37A-49773A2FEA36}" dt="2026-08-20T02:17:25.474" v="12" actId="478"/>
          <ac:picMkLst>
            <pc:docMk/>
            <pc:sldMk cId="3412986629" sldId="669"/>
            <ac:picMk id="8" creationId="{39950FE0-B90F-9578-0AEA-EA7BDCB00DD8}"/>
          </ac:picMkLst>
        </pc:picChg>
        <pc:picChg chg="add mod">
          <ac:chgData name="Cameron Midson" userId="510fe36d-201b-4d30-8c49-491c55367456" providerId="ADAL" clId="{93217E07-8A0E-5D7D-A37A-49773A2FEA36}" dt="2026-08-20T02:17:25.681" v="13"/>
          <ac:picMkLst>
            <pc:docMk/>
            <pc:sldMk cId="3412986629" sldId="669"/>
            <ac:picMk id="9" creationId="{0002D106-6537-6997-5636-0EE83768D832}"/>
          </ac:picMkLst>
        </pc:picChg>
        <pc:picChg chg="add mod">
          <ac:chgData name="Cameron Midson" userId="510fe36d-201b-4d30-8c49-491c55367456" providerId="ADAL" clId="{93217E07-8A0E-5D7D-A37A-49773A2FEA36}" dt="2026-08-20T02:17:25.681" v="13"/>
          <ac:picMkLst>
            <pc:docMk/>
            <pc:sldMk cId="3412986629" sldId="669"/>
            <ac:picMk id="10" creationId="{52F9D3FA-58FD-865C-6529-180D9692B0F0}"/>
          </ac:picMkLst>
        </pc:picChg>
        <pc:picChg chg="add mod">
          <ac:chgData name="Cameron Midson" userId="510fe36d-201b-4d30-8c49-491c55367456" providerId="ADAL" clId="{93217E07-8A0E-5D7D-A37A-49773A2FEA36}" dt="2026-08-20T02:17:25.681" v="13"/>
          <ac:picMkLst>
            <pc:docMk/>
            <pc:sldMk cId="3412986629" sldId="669"/>
            <ac:picMk id="12" creationId="{EA8CF078-606F-B0C9-1057-2A2C1F3DDB2B}"/>
          </ac:picMkLst>
        </pc:picChg>
        <pc:picChg chg="del">
          <ac:chgData name="Cameron Midson" userId="510fe36d-201b-4d30-8c49-491c55367456" providerId="ADAL" clId="{93217E07-8A0E-5D7D-A37A-49773A2FEA36}" dt="2026-08-20T02:17:25.474" v="12" actId="478"/>
          <ac:picMkLst>
            <pc:docMk/>
            <pc:sldMk cId="3412986629" sldId="669"/>
            <ac:picMk id="18" creationId="{B86F67C1-7BBD-0F8F-8694-B4DA0D6B2570}"/>
          </ac:picMkLst>
        </pc:picChg>
        <pc:picChg chg="del">
          <ac:chgData name="Cameron Midson" userId="510fe36d-201b-4d30-8c49-491c55367456" providerId="ADAL" clId="{93217E07-8A0E-5D7D-A37A-49773A2FEA36}" dt="2026-08-20T02:17:25.474" v="12" actId="478"/>
          <ac:picMkLst>
            <pc:docMk/>
            <pc:sldMk cId="3412986629" sldId="669"/>
            <ac:picMk id="19" creationId="{B5AB9BCA-32B8-95A7-92C3-46321F46517C}"/>
          </ac:picMkLst>
        </pc:picChg>
        <pc:picChg chg="del">
          <ac:chgData name="Cameron Midson" userId="510fe36d-201b-4d30-8c49-491c55367456" providerId="ADAL" clId="{93217E07-8A0E-5D7D-A37A-49773A2FEA36}" dt="2026-08-20T02:17:25.474" v="12" actId="478"/>
          <ac:picMkLst>
            <pc:docMk/>
            <pc:sldMk cId="3412986629" sldId="669"/>
            <ac:picMk id="20" creationId="{3C2EA31A-05CD-6593-2BFC-12B49D3DA5DD}"/>
          </ac:picMkLst>
        </pc:picChg>
        <pc:picChg chg="del">
          <ac:chgData name="Cameron Midson" userId="510fe36d-201b-4d30-8c49-491c55367456" providerId="ADAL" clId="{93217E07-8A0E-5D7D-A37A-49773A2FEA36}" dt="2026-08-20T02:17:25.474" v="12" actId="478"/>
          <ac:picMkLst>
            <pc:docMk/>
            <pc:sldMk cId="3412986629" sldId="669"/>
            <ac:picMk id="21" creationId="{9037D37E-5639-2793-C94F-7B120CFE0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586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1494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24814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4180792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2117241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9" r:id="rId21"/>
    <p:sldLayoutId id="2147483677" r:id="rId2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38469" b="35795"/>
          <a:stretch>
            <a:fillRect/>
          </a:stretch>
        </p:blipFill>
        <p:spPr>
          <a:xfrm>
            <a:off x="623889" y="2595563"/>
            <a:ext cx="11010954"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ja-JP" altLang="en-US" sz="6000">
                <a:solidFill>
                  <a:schemeClr val="accent1"/>
                </a:solidFill>
                <a:latin typeface="Microsoft YaHei" panose="020B0503020204020204" pitchFamily="34" charset="-122"/>
                <a:ea typeface="Microsoft YaHei" panose="020B0503020204020204" pitchFamily="34" charset="-122"/>
              </a:rPr>
              <a:t>设拉子及其混酿</a:t>
            </a:r>
            <a:endParaRPr 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long shot of a vineyard&#10;&#10;AI-generated content may be incorrect.">
            <a:extLst>
              <a:ext uri="{FF2B5EF4-FFF2-40B4-BE49-F238E27FC236}">
                <a16:creationId xmlns:a16="http://schemas.microsoft.com/office/drawing/2014/main" id="{158BF778-722B-561A-0586-98C5A2F4C3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651427F-2CA0-122A-EBBF-8B27086F0C79}"/>
              </a:ext>
            </a:extLst>
          </p:cNvPr>
          <p:cNvSpPr>
            <a:spLocks noGrp="1"/>
          </p:cNvSpPr>
          <p:nvPr>
            <p:ph type="title"/>
          </p:nvPr>
        </p:nvSpPr>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葡萄栽培</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EC19D56E-D7D1-15F2-C73F-CFA73E19E87A}"/>
              </a:ext>
            </a:extLst>
          </p:cNvPr>
          <p:cNvSpPr>
            <a:spLocks noGrp="1"/>
          </p:cNvSpPr>
          <p:nvPr>
            <p:ph type="body" sz="quarter" idx="11"/>
          </p:nvPr>
        </p:nvSpPr>
        <p:spPr/>
        <p:txBody>
          <a:bodyPr/>
          <a:lstStyle/>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葡萄藤</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灌溉</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修剪</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产量</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采收</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30B0A311-A4C4-E496-9C38-EF2439ADE384}"/>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设拉子是如何种植的</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1963138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10;&#10;AI-generated content may be incorrect.">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529658" cy="1610114"/>
          </a:xfrm>
        </p:spPr>
        <p:txBody>
          <a:bodyPr/>
          <a:lstStyle/>
          <a:p>
            <a:r>
              <a:rPr lang="ja-JP" altLang="en-US">
                <a:latin typeface="Microsoft YaHei" panose="020B0503020204020204" pitchFamily="34" charset="-122"/>
                <a:ea typeface="Microsoft YaHei" panose="020B0503020204020204" pitchFamily="34" charset="-122"/>
              </a:rPr>
              <a:t>设拉子是一个富有活力、适应性强的葡萄品种。即便在肥力较低的土壤中，设拉子葡萄藤也可以保证不错的产量。</a:t>
            </a:r>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葡萄藤</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36215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397922" cy="1610114"/>
          </a:xfrm>
        </p:spPr>
        <p:txBody>
          <a:bodyPr/>
          <a:lstStyle/>
          <a:p>
            <a:pPr marL="285750" indent="-285750">
              <a:spcBef>
                <a:spcPts val="8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根系分布在浅层土壤中的葡萄藤需要灌溉，而老藤通常采用</a:t>
            </a:r>
            <a:r>
              <a:rPr lang="en-AU" sz="1600" dirty="0">
                <a:latin typeface="Microsoft YaHei" panose="020B0503020204020204" pitchFamily="34" charset="-122"/>
                <a:ea typeface="Microsoft YaHei" panose="020B0503020204020204" pitchFamily="34" charset="-122"/>
              </a:rPr>
              <a:t>Dry-grown</a:t>
            </a:r>
            <a:r>
              <a:rPr lang="ja-JP" altLang="en-US" sz="1600">
                <a:latin typeface="Microsoft YaHei" panose="020B0503020204020204" pitchFamily="34" charset="-122"/>
                <a:ea typeface="Microsoft YaHei" panose="020B0503020204020204" pitchFamily="34" charset="-122"/>
              </a:rPr>
              <a:t>的种植方式不进行灌溉</a:t>
            </a:r>
          </a:p>
          <a:p>
            <a:pPr marL="285750" indent="-285750">
              <a:spcBef>
                <a:spcPts val="8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设拉子葡萄藤具有逆境生长的能力</a:t>
            </a:r>
          </a:p>
          <a:p>
            <a:pPr marL="285750" indent="-285750">
              <a:spcBef>
                <a:spcPts val="8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如果灌溉过量，葡萄酒的风味可能会缺少集中度</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灌溉</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0018501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4067854" cy="1610114"/>
          </a:xfrm>
        </p:spPr>
        <p:txBody>
          <a:bodyPr/>
          <a:lstStyle/>
          <a:p>
            <a:pPr marL="0" indent="0">
              <a:spcBef>
                <a:spcPts val="800"/>
              </a:spcBef>
              <a:buNone/>
            </a:pPr>
            <a:r>
              <a:rPr lang="ja-JP" altLang="en-US">
                <a:latin typeface="Microsoft YaHei" panose="020B0503020204020204" pitchFamily="34" charset="-122"/>
                <a:ea typeface="Microsoft YaHei" panose="020B0503020204020204" pitchFamily="34" charset="-122"/>
              </a:rPr>
              <a:t>控制过度生长尤为重要。各种叶幕管理技术可用于确保叶冠的疏密有致。果实区域被适当遮蔽，避免晒伤和过度成熟。</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修剪</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634045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buNone/>
            </a:pPr>
            <a:r>
              <a:rPr lang="ja-JP" altLang="en-US">
                <a:latin typeface="Microsoft YaHei" panose="020B0503020204020204" pitchFamily="34" charset="-122"/>
                <a:ea typeface="Microsoft YaHei" panose="020B0503020204020204" pitchFamily="34" charset="-122"/>
              </a:rPr>
              <a:t>取决于多种因素，包括</a:t>
            </a:r>
            <a:r>
              <a:rPr lang="en-US" altLang="ja-JP" dirty="0">
                <a:latin typeface="Microsoft YaHei" panose="020B0503020204020204" pitchFamily="34" charset="-122"/>
                <a:ea typeface="Microsoft YaHei" panose="020B0503020204020204" pitchFamily="34" charset="-122"/>
              </a:rPr>
              <a:t>: </a:t>
            </a:r>
            <a:r>
              <a:rPr lang="en-AU" dirty="0">
                <a:latin typeface="Microsoft YaHei" panose="020B0503020204020204" pitchFamily="34" charset="-122"/>
                <a:ea typeface="Microsoft YaHei" panose="020B0503020204020204" pitchFamily="34" charset="-122"/>
              </a:rPr>
              <a:t> </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葡萄藤的树龄</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葡萄藤的活力</a:t>
            </a:r>
          </a:p>
          <a:p>
            <a:pPr marL="285750" indent="-285750">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葡萄园环境特性</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屈服</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927817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spcBef>
                <a:spcPct val="0"/>
              </a:spcBef>
              <a:buNone/>
            </a:pPr>
            <a:r>
              <a:rPr lang="ja-JP" altLang="en-US">
                <a:latin typeface="Microsoft YaHei" panose="020B0503020204020204" pitchFamily="34" charset="-122"/>
                <a:ea typeface="Microsoft YaHei" panose="020B0503020204020204" pitchFamily="34" charset="-122"/>
              </a:rPr>
              <a:t>设拉子需要一个良好的成熟季节。随着葡萄成熟，糖分含量累积，酸度含量不断降低。理想的采收时机，应是糖分和酸度的平衡恰到好处的时候。</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采收</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110892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红葡萄酒的酿造方法</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30273" y="3817577"/>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1. </a:t>
            </a:r>
            <a:r>
              <a:rPr lang="ja-JP" altLang="en-US" sz="1400">
                <a:latin typeface="Microsoft YaHei" panose="020B0503020204020204" pitchFamily="34" charset="-122"/>
                <a:ea typeface="Microsoft YaHei" panose="020B0503020204020204" pitchFamily="34" charset="-122"/>
              </a:rPr>
              <a:t>收获</a:t>
            </a:r>
            <a:endParaRPr lang="en-AU" sz="1400" dirty="0">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952261" y="3794786"/>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2. </a:t>
            </a:r>
            <a:r>
              <a:rPr lang="ja-JP" altLang="en-US" sz="1400">
                <a:latin typeface="Microsoft YaHei" panose="020B0503020204020204" pitchFamily="34" charset="-122"/>
                <a:ea typeface="Microsoft YaHei" panose="020B0503020204020204" pitchFamily="34" charset="-122"/>
              </a:rPr>
              <a:t>去梗和破碎</a:t>
            </a:r>
            <a:endParaRPr lang="en-AU" sz="14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459781" y="3817577"/>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3.</a:t>
            </a:r>
            <a:r>
              <a:rPr lang="ja-JP" altLang="en-US" sz="1400">
                <a:latin typeface="Microsoft YaHei" panose="020B0503020204020204" pitchFamily="34" charset="-122"/>
                <a:ea typeface="Microsoft YaHei" panose="020B0503020204020204" pitchFamily="34" charset="-122"/>
              </a:rPr>
              <a:t>发酵</a:t>
            </a:r>
            <a:endParaRPr lang="en-AU" sz="14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436091" y="3817577"/>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4. </a:t>
            </a:r>
            <a:r>
              <a:rPr lang="ja-JP" altLang="en-US" sz="1400">
                <a:latin typeface="Microsoft YaHei" panose="020B0503020204020204" pitchFamily="34" charset="-122"/>
                <a:ea typeface="Microsoft YaHei" panose="020B0503020204020204" pitchFamily="34" charset="-122"/>
              </a:rPr>
              <a:t>按压</a:t>
            </a:r>
            <a:endParaRPr lang="en-AU" sz="1400" dirty="0">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9479531" y="3845834"/>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5. </a:t>
            </a:r>
            <a:r>
              <a:rPr lang="ja-JP" altLang="en-US" sz="1400">
                <a:latin typeface="Microsoft YaHei" panose="020B0503020204020204" pitchFamily="34" charset="-122"/>
                <a:ea typeface="Microsoft YaHei" panose="020B0503020204020204" pitchFamily="34" charset="-122"/>
              </a:rPr>
              <a:t>苹果酸乳酸发酵</a:t>
            </a:r>
            <a:endParaRPr lang="en-AU" sz="1400" dirty="0">
              <a:latin typeface="Microsoft YaHei" panose="020B0503020204020204" pitchFamily="34" charset="-122"/>
              <a:ea typeface="Microsoft YaHei" panose="020B0503020204020204" pitchFamily="34" charset="-122"/>
            </a:endParaRPr>
          </a:p>
        </p:txBody>
      </p:sp>
      <p:sp>
        <p:nvSpPr>
          <p:cNvPr id="14" name="TextBox 13">
            <a:extLst>
              <a:ext uri="{FF2B5EF4-FFF2-40B4-BE49-F238E27FC236}">
                <a16:creationId xmlns:a16="http://schemas.microsoft.com/office/drawing/2014/main" id="{AE423F69-9936-903B-F6E5-A84915A69C6C}"/>
              </a:ext>
            </a:extLst>
          </p:cNvPr>
          <p:cNvSpPr txBox="1"/>
          <p:nvPr/>
        </p:nvSpPr>
        <p:spPr>
          <a:xfrm>
            <a:off x="2064352" y="5963370"/>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9. </a:t>
            </a:r>
            <a:r>
              <a:rPr lang="ja-JP" altLang="en-US" sz="1400">
                <a:latin typeface="Microsoft YaHei" panose="020B0503020204020204" pitchFamily="34" charset="-122"/>
                <a:ea typeface="Microsoft YaHei" panose="020B0503020204020204" pitchFamily="34" charset="-122"/>
              </a:rPr>
              <a:t>装瓶</a:t>
            </a:r>
            <a:endParaRPr lang="en-AU" sz="1400" dirty="0">
              <a:latin typeface="Microsoft YaHei" panose="020B0503020204020204" pitchFamily="34" charset="-122"/>
              <a:ea typeface="Microsoft YaHei" panose="020B0503020204020204" pitchFamily="34" charset="-122"/>
            </a:endParaRPr>
          </a:p>
        </p:txBody>
      </p:sp>
      <p:sp>
        <p:nvSpPr>
          <p:cNvPr id="15" name="TextBox 14">
            <a:extLst>
              <a:ext uri="{FF2B5EF4-FFF2-40B4-BE49-F238E27FC236}">
                <a16:creationId xmlns:a16="http://schemas.microsoft.com/office/drawing/2014/main" id="{346DF44D-1735-505A-7262-D0FB6A411043}"/>
              </a:ext>
            </a:extLst>
          </p:cNvPr>
          <p:cNvSpPr txBox="1"/>
          <p:nvPr/>
        </p:nvSpPr>
        <p:spPr>
          <a:xfrm>
            <a:off x="4584513" y="5963370"/>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8. </a:t>
            </a:r>
            <a:r>
              <a:rPr lang="ja-JP" altLang="en-US" sz="1400">
                <a:latin typeface="Microsoft YaHei" panose="020B0503020204020204" pitchFamily="34" charset="-122"/>
                <a:ea typeface="Microsoft YaHei" panose="020B0503020204020204" pitchFamily="34" charset="-122"/>
              </a:rPr>
              <a:t>澄清和过滤</a:t>
            </a:r>
            <a:endParaRPr lang="en-AU" sz="1400" dirty="0">
              <a:latin typeface="Microsoft YaHei" panose="020B0503020204020204" pitchFamily="34" charset="-122"/>
              <a:ea typeface="Microsoft YaHei" panose="020B0503020204020204" pitchFamily="34" charset="-122"/>
            </a:endParaRPr>
          </a:p>
        </p:txBody>
      </p:sp>
      <p:sp>
        <p:nvSpPr>
          <p:cNvPr id="16" name="TextBox 15">
            <a:extLst>
              <a:ext uri="{FF2B5EF4-FFF2-40B4-BE49-F238E27FC236}">
                <a16:creationId xmlns:a16="http://schemas.microsoft.com/office/drawing/2014/main" id="{83A77CAC-4AD9-4DED-AA8D-87246CBFD162}"/>
              </a:ext>
            </a:extLst>
          </p:cNvPr>
          <p:cNvSpPr txBox="1"/>
          <p:nvPr/>
        </p:nvSpPr>
        <p:spPr>
          <a:xfrm>
            <a:off x="7059003" y="5963370"/>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7. </a:t>
            </a:r>
            <a:r>
              <a:rPr lang="ja-JP" altLang="en-US" sz="1400">
                <a:latin typeface="Microsoft YaHei" panose="020B0503020204020204" pitchFamily="34" charset="-122"/>
                <a:ea typeface="Microsoft YaHei" panose="020B0503020204020204" pitchFamily="34" charset="-122"/>
              </a:rPr>
              <a:t>成熟</a:t>
            </a:r>
            <a:endParaRPr lang="en-AU" sz="1400" dirty="0">
              <a:latin typeface="Microsoft YaHei" panose="020B0503020204020204" pitchFamily="34" charset="-122"/>
              <a:ea typeface="Microsoft YaHei" panose="020B0503020204020204" pitchFamily="34" charset="-122"/>
            </a:endParaRPr>
          </a:p>
        </p:txBody>
      </p:sp>
      <p:sp>
        <p:nvSpPr>
          <p:cNvPr id="17" name="TextBox 16">
            <a:extLst>
              <a:ext uri="{FF2B5EF4-FFF2-40B4-BE49-F238E27FC236}">
                <a16:creationId xmlns:a16="http://schemas.microsoft.com/office/drawing/2014/main" id="{E43C4051-BC14-427D-773C-162A9C1A82BE}"/>
              </a:ext>
            </a:extLst>
          </p:cNvPr>
          <p:cNvSpPr txBox="1"/>
          <p:nvPr/>
        </p:nvSpPr>
        <p:spPr>
          <a:xfrm>
            <a:off x="9480545" y="5963370"/>
            <a:ext cx="1750536" cy="523220"/>
          </a:xfrm>
          <a:prstGeom prst="rect">
            <a:avLst/>
          </a:prstGeom>
          <a:noFill/>
        </p:spPr>
        <p:txBody>
          <a:bodyPr wrap="square" rtlCol="0">
            <a:noAutofit/>
          </a:bodyPr>
          <a:lstStyle/>
          <a:p>
            <a:pPr algn="ctr"/>
            <a:r>
              <a:rPr lang="en-US" altLang="ja-JP" sz="1400" dirty="0">
                <a:latin typeface="Microsoft YaHei" panose="020B0503020204020204" pitchFamily="34" charset="-122"/>
                <a:ea typeface="Microsoft YaHei" panose="020B0503020204020204" pitchFamily="34" charset="-122"/>
              </a:rPr>
              <a:t>6. </a:t>
            </a:r>
            <a:r>
              <a:rPr lang="ja-JP" altLang="en-US" sz="1400">
                <a:latin typeface="Microsoft YaHei" panose="020B0503020204020204" pitchFamily="34" charset="-122"/>
                <a:ea typeface="Microsoft YaHei" panose="020B0503020204020204" pitchFamily="34" charset="-122"/>
              </a:rPr>
              <a:t>混合</a:t>
            </a:r>
            <a:endParaRPr lang="en-AU" sz="1400" dirty="0">
              <a:latin typeface="Microsoft YaHei" panose="020B0503020204020204" pitchFamily="34" charset="-122"/>
              <a:ea typeface="Microsoft YaHei" panose="020B0503020204020204" pitchFamily="34" charset="-122"/>
            </a:endParaRPr>
          </a:p>
        </p:txBody>
      </p:sp>
      <p:grpSp>
        <p:nvGrpSpPr>
          <p:cNvPr id="32" name="Group 31">
            <a:extLst>
              <a:ext uri="{FF2B5EF4-FFF2-40B4-BE49-F238E27FC236}">
                <a16:creationId xmlns:a16="http://schemas.microsoft.com/office/drawing/2014/main" id="{3FBC3C96-5F59-EEEA-9054-FD8D54574B09}"/>
              </a:ext>
            </a:extLst>
          </p:cNvPr>
          <p:cNvGrpSpPr/>
          <p:nvPr/>
        </p:nvGrpSpPr>
        <p:grpSpPr>
          <a:xfrm>
            <a:off x="1951802" y="3041619"/>
            <a:ext cx="618815" cy="177778"/>
            <a:chOff x="1962688" y="3259333"/>
            <a:chExt cx="618815" cy="177778"/>
          </a:xfrm>
        </p:grpSpPr>
        <p:cxnSp>
          <p:nvCxnSpPr>
            <p:cNvPr id="3" name="Straight Connector 2">
              <a:extLst>
                <a:ext uri="{FF2B5EF4-FFF2-40B4-BE49-F238E27FC236}">
                  <a16:creationId xmlns:a16="http://schemas.microsoft.com/office/drawing/2014/main" id="{9DFA1432-659F-BD31-D0BD-19DC619D882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riangle 30">
              <a:extLst>
                <a:ext uri="{FF2B5EF4-FFF2-40B4-BE49-F238E27FC236}">
                  <a16:creationId xmlns:a16="http://schemas.microsoft.com/office/drawing/2014/main" id="{CD991670-C99D-DA27-0700-D5FEBA6DDF6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C0B6D481-679B-578D-6E76-A005F8705977}"/>
              </a:ext>
            </a:extLst>
          </p:cNvPr>
          <p:cNvGrpSpPr/>
          <p:nvPr/>
        </p:nvGrpSpPr>
        <p:grpSpPr>
          <a:xfrm>
            <a:off x="5012502" y="3041619"/>
            <a:ext cx="618815" cy="177778"/>
            <a:chOff x="1962688" y="3259333"/>
            <a:chExt cx="618815" cy="177778"/>
          </a:xfrm>
        </p:grpSpPr>
        <p:cxnSp>
          <p:nvCxnSpPr>
            <p:cNvPr id="37" name="Straight Connector 36">
              <a:extLst>
                <a:ext uri="{FF2B5EF4-FFF2-40B4-BE49-F238E27FC236}">
                  <a16:creationId xmlns:a16="http://schemas.microsoft.com/office/drawing/2014/main" id="{CFA09D77-6353-E3F1-7213-6743233F15B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5248A150-C5D6-7E7F-7571-9DBC7580601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0CAB9CA5-AD1E-DABD-4889-538A8ED2B13A}"/>
              </a:ext>
            </a:extLst>
          </p:cNvPr>
          <p:cNvGrpSpPr/>
          <p:nvPr/>
        </p:nvGrpSpPr>
        <p:grpSpPr>
          <a:xfrm>
            <a:off x="7041327" y="3041619"/>
            <a:ext cx="618815" cy="177778"/>
            <a:chOff x="1962688" y="3259333"/>
            <a:chExt cx="618815" cy="177778"/>
          </a:xfrm>
        </p:grpSpPr>
        <p:cxnSp>
          <p:nvCxnSpPr>
            <p:cNvPr id="40" name="Straight Connector 39">
              <a:extLst>
                <a:ext uri="{FF2B5EF4-FFF2-40B4-BE49-F238E27FC236}">
                  <a16:creationId xmlns:a16="http://schemas.microsoft.com/office/drawing/2014/main" id="{32971113-2993-DD74-9B7F-67DE06386EB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5917879A-4F35-E954-0F1A-6DC1536A89F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a:extLst>
              <a:ext uri="{FF2B5EF4-FFF2-40B4-BE49-F238E27FC236}">
                <a16:creationId xmlns:a16="http://schemas.microsoft.com/office/drawing/2014/main" id="{9ACFE437-C4CA-53C9-141B-63EB65CC9F74}"/>
              </a:ext>
            </a:extLst>
          </p:cNvPr>
          <p:cNvGrpSpPr/>
          <p:nvPr/>
        </p:nvGrpSpPr>
        <p:grpSpPr>
          <a:xfrm>
            <a:off x="8987602" y="3041619"/>
            <a:ext cx="618815" cy="177778"/>
            <a:chOff x="1962688" y="3259333"/>
            <a:chExt cx="618815" cy="177778"/>
          </a:xfrm>
        </p:grpSpPr>
        <p:cxnSp>
          <p:nvCxnSpPr>
            <p:cNvPr id="43" name="Straight Connector 42">
              <a:extLst>
                <a:ext uri="{FF2B5EF4-FFF2-40B4-BE49-F238E27FC236}">
                  <a16:creationId xmlns:a16="http://schemas.microsoft.com/office/drawing/2014/main" id="{3B980DC5-A418-A211-C9D5-BA543F32BF8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4" name="Triangle 43">
              <a:extLst>
                <a:ext uri="{FF2B5EF4-FFF2-40B4-BE49-F238E27FC236}">
                  <a16:creationId xmlns:a16="http://schemas.microsoft.com/office/drawing/2014/main" id="{58764185-77E4-358A-A8F7-34833970ED7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5" name="Group 44">
            <a:extLst>
              <a:ext uri="{FF2B5EF4-FFF2-40B4-BE49-F238E27FC236}">
                <a16:creationId xmlns:a16="http://schemas.microsoft.com/office/drawing/2014/main" id="{40117DC3-3477-72CA-DF9B-E5AF8048792E}"/>
              </a:ext>
            </a:extLst>
          </p:cNvPr>
          <p:cNvGrpSpPr/>
          <p:nvPr/>
        </p:nvGrpSpPr>
        <p:grpSpPr>
          <a:xfrm rot="10800000">
            <a:off x="11078845" y="5212978"/>
            <a:ext cx="618815" cy="177778"/>
            <a:chOff x="1962688" y="3259333"/>
            <a:chExt cx="618815" cy="177778"/>
          </a:xfrm>
        </p:grpSpPr>
        <p:cxnSp>
          <p:nvCxnSpPr>
            <p:cNvPr id="46" name="Straight Connector 45">
              <a:extLst>
                <a:ext uri="{FF2B5EF4-FFF2-40B4-BE49-F238E27FC236}">
                  <a16:creationId xmlns:a16="http://schemas.microsoft.com/office/drawing/2014/main" id="{114E9932-1E93-E039-7D34-9D9003F4193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riangle 46">
              <a:extLst>
                <a:ext uri="{FF2B5EF4-FFF2-40B4-BE49-F238E27FC236}">
                  <a16:creationId xmlns:a16="http://schemas.microsoft.com/office/drawing/2014/main" id="{A3BB7C07-4077-8267-890C-05DCD72FA20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8" name="Straight Connector 47">
            <a:extLst>
              <a:ext uri="{FF2B5EF4-FFF2-40B4-BE49-F238E27FC236}">
                <a16:creationId xmlns:a16="http://schemas.microsoft.com/office/drawing/2014/main" id="{9EC0F7C3-A9C9-33E4-4F12-5E2132778875}"/>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E5565C-5D66-B8EA-CC28-B49F200F70A7}"/>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477BA311-42E4-B4B4-87AD-D7A9E9974341}"/>
              </a:ext>
            </a:extLst>
          </p:cNvPr>
          <p:cNvGrpSpPr/>
          <p:nvPr/>
        </p:nvGrpSpPr>
        <p:grpSpPr>
          <a:xfrm rot="10800000">
            <a:off x="8847033" y="5212977"/>
            <a:ext cx="618815" cy="177778"/>
            <a:chOff x="1962688" y="3259333"/>
            <a:chExt cx="618815" cy="177778"/>
          </a:xfrm>
        </p:grpSpPr>
        <p:cxnSp>
          <p:nvCxnSpPr>
            <p:cNvPr id="53" name="Straight Connector 52">
              <a:extLst>
                <a:ext uri="{FF2B5EF4-FFF2-40B4-BE49-F238E27FC236}">
                  <a16:creationId xmlns:a16="http://schemas.microsoft.com/office/drawing/2014/main" id="{2DA6B8F2-2656-B202-EA86-8F2F45E12AF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D901A7AB-2577-C837-E446-29CEA262CD8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F521B85A-B74E-60AD-D9E2-0699103FBE7B}"/>
              </a:ext>
            </a:extLst>
          </p:cNvPr>
          <p:cNvGrpSpPr/>
          <p:nvPr/>
        </p:nvGrpSpPr>
        <p:grpSpPr>
          <a:xfrm rot="10800000">
            <a:off x="6383233" y="5212977"/>
            <a:ext cx="618815" cy="177778"/>
            <a:chOff x="1962688" y="3259333"/>
            <a:chExt cx="618815" cy="177778"/>
          </a:xfrm>
        </p:grpSpPr>
        <p:cxnSp>
          <p:nvCxnSpPr>
            <p:cNvPr id="56" name="Straight Connector 55">
              <a:extLst>
                <a:ext uri="{FF2B5EF4-FFF2-40B4-BE49-F238E27FC236}">
                  <a16:creationId xmlns:a16="http://schemas.microsoft.com/office/drawing/2014/main" id="{1DE06B90-8EBF-60AA-EED7-1EBDAE86F11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E181C969-3361-67F5-127E-B3A2D9B2C3F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 name="Group 57">
            <a:extLst>
              <a:ext uri="{FF2B5EF4-FFF2-40B4-BE49-F238E27FC236}">
                <a16:creationId xmlns:a16="http://schemas.microsoft.com/office/drawing/2014/main" id="{D3F3164E-64D4-268A-6CCE-38FB533FD5C9}"/>
              </a:ext>
            </a:extLst>
          </p:cNvPr>
          <p:cNvGrpSpPr/>
          <p:nvPr/>
        </p:nvGrpSpPr>
        <p:grpSpPr>
          <a:xfrm rot="10800000">
            <a:off x="4033733" y="5212977"/>
            <a:ext cx="618815" cy="177778"/>
            <a:chOff x="1962688" y="3259333"/>
            <a:chExt cx="618815" cy="177778"/>
          </a:xfrm>
        </p:grpSpPr>
        <p:cxnSp>
          <p:nvCxnSpPr>
            <p:cNvPr id="59" name="Straight Connector 58">
              <a:extLst>
                <a:ext uri="{FF2B5EF4-FFF2-40B4-BE49-F238E27FC236}">
                  <a16:creationId xmlns:a16="http://schemas.microsoft.com/office/drawing/2014/main" id="{460BFE7B-295E-052C-CEFF-E00E54E912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riangle 59">
              <a:extLst>
                <a:ext uri="{FF2B5EF4-FFF2-40B4-BE49-F238E27FC236}">
                  <a16:creationId xmlns:a16="http://schemas.microsoft.com/office/drawing/2014/main" id="{90D82399-17B7-A593-FBBF-C27E754B83B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30679C27-660E-D10C-74A7-61080B4D3CBD}"/>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5" name="Picture 4" descr="A cartoon of a machine with grapes&#10;&#10;AI-generated content may be incorrect.">
            <a:extLst>
              <a:ext uri="{FF2B5EF4-FFF2-40B4-BE49-F238E27FC236}">
                <a16:creationId xmlns:a16="http://schemas.microsoft.com/office/drawing/2014/main" id="{E8F03FCE-1476-203E-E1D0-069338C9EE1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 name="Picture 6" descr="A cartoon of a bucket of purple food&#10;&#10;AI-generated content may be incorrect.">
            <a:extLst>
              <a:ext uri="{FF2B5EF4-FFF2-40B4-BE49-F238E27FC236}">
                <a16:creationId xmlns:a16="http://schemas.microsoft.com/office/drawing/2014/main" id="{FCFB9C18-B611-7499-1FF1-8FF35812205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22" name="Picture 21">
            <a:extLst>
              <a:ext uri="{FF2B5EF4-FFF2-40B4-BE49-F238E27FC236}">
                <a16:creationId xmlns:a16="http://schemas.microsoft.com/office/drawing/2014/main" id="{18D21874-2797-400D-2B91-B3A71CBC12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24" name="Picture 23">
            <a:extLst>
              <a:ext uri="{FF2B5EF4-FFF2-40B4-BE49-F238E27FC236}">
                <a16:creationId xmlns:a16="http://schemas.microsoft.com/office/drawing/2014/main" id="{E6D3B8FA-764C-1780-AC3D-D4D6D61756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26" name="Picture 25">
            <a:extLst>
              <a:ext uri="{FF2B5EF4-FFF2-40B4-BE49-F238E27FC236}">
                <a16:creationId xmlns:a16="http://schemas.microsoft.com/office/drawing/2014/main" id="{4342D0C7-A8D9-415F-EB27-1AFCC14DED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28" name="Picture 27">
            <a:extLst>
              <a:ext uri="{FF2B5EF4-FFF2-40B4-BE49-F238E27FC236}">
                <a16:creationId xmlns:a16="http://schemas.microsoft.com/office/drawing/2014/main" id="{A0B7C6F7-B82D-7B73-59FE-4DB4CFA9D8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29" name="Picture 28">
            <a:extLst>
              <a:ext uri="{FF2B5EF4-FFF2-40B4-BE49-F238E27FC236}">
                <a16:creationId xmlns:a16="http://schemas.microsoft.com/office/drawing/2014/main" id="{114A48D5-6FA7-65EE-707F-A25875F18D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30" name="Picture 29">
            <a:extLst>
              <a:ext uri="{FF2B5EF4-FFF2-40B4-BE49-F238E27FC236}">
                <a16:creationId xmlns:a16="http://schemas.microsoft.com/office/drawing/2014/main" id="{76360B9F-A9F4-7163-7728-6D3388C7B28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40285706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8180997" cy="5232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葡萄酒酿造</a:t>
            </a:r>
            <a:r>
              <a:rPr lang="en-US" altLang="ja-JP" sz="3200" dirty="0">
                <a:solidFill>
                  <a:schemeClr val="accent5"/>
                </a:solidFill>
                <a:latin typeface="Microsoft YaHei" panose="020B0503020204020204" pitchFamily="34" charset="-122"/>
                <a:ea typeface="Microsoft YaHei" panose="020B0503020204020204" pitchFamily="34" charset="-122"/>
              </a:rPr>
              <a:t>: </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酿造技术</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对设拉子风格的影响</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64407" y="6083685"/>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整串发酵</a:t>
            </a:r>
            <a:endParaRPr lang="en-AU" sz="1400" dirty="0">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6083685"/>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含梗</a:t>
            </a:r>
            <a:endParaRPr lang="en-AU" sz="14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208385" y="6089417"/>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二氧化碳浸渍</a:t>
            </a:r>
            <a:endParaRPr lang="en-AU" sz="14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452141" y="6083685"/>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苹果酸乳酸发酵</a:t>
            </a:r>
            <a:endParaRPr lang="en-AU" sz="1400" dirty="0">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9788134" y="6083685"/>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野生酵母发酵</a:t>
            </a:r>
            <a:endParaRPr lang="en-AU" sz="1400" dirty="0">
              <a:latin typeface="Microsoft YaHei" panose="020B0503020204020204" pitchFamily="34" charset="-122"/>
              <a:ea typeface="Microsoft YaHei" panose="020B0503020204020204" pitchFamily="34" charset="-122"/>
            </a:endParaRPr>
          </a:p>
        </p:txBody>
      </p:sp>
      <p:sp>
        <p:nvSpPr>
          <p:cNvPr id="37" name="Oval 36">
            <a:extLst>
              <a:ext uri="{FF2B5EF4-FFF2-40B4-BE49-F238E27FC236}">
                <a16:creationId xmlns:a16="http://schemas.microsoft.com/office/drawing/2014/main" id="{C44F6AB0-7282-EECF-AB4C-8EF38D8B5A86}"/>
              </a:ext>
            </a:extLst>
          </p:cNvPr>
          <p:cNvSpPr/>
          <p:nvPr/>
        </p:nvSpPr>
        <p:spPr>
          <a:xfrm>
            <a:off x="1503903"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1503903" y="2914585"/>
            <a:ext cx="852407"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葡萄梗</a:t>
            </a:r>
          </a:p>
          <a:p>
            <a:pPr algn="ctr"/>
            <a:r>
              <a:rPr lang="ja-JP" altLang="en-US" sz="1000">
                <a:solidFill>
                  <a:schemeClr val="bg1"/>
                </a:solidFill>
                <a:latin typeface="Microsoft YaHei" panose="020B0503020204020204" pitchFamily="34" charset="-122"/>
                <a:ea typeface="Microsoft YaHei" panose="020B0503020204020204" pitchFamily="34" charset="-122"/>
              </a:rPr>
              <a:t>浸渍</a:t>
            </a:r>
            <a:endParaRPr lang="en-US" sz="1000" dirty="0">
              <a:solidFill>
                <a:schemeClr val="bg1"/>
              </a:solidFill>
              <a:latin typeface="Microsoft YaHei" panose="020B0503020204020204" pitchFamily="34" charset="-122"/>
              <a:ea typeface="Microsoft YaHei" panose="020B0503020204020204" pitchFamily="34" charset="-122"/>
            </a:endParaRPr>
          </a:p>
        </p:txBody>
      </p:sp>
      <p:sp>
        <p:nvSpPr>
          <p:cNvPr id="39" name="Oval 38">
            <a:extLst>
              <a:ext uri="{FF2B5EF4-FFF2-40B4-BE49-F238E27FC236}">
                <a16:creationId xmlns:a16="http://schemas.microsoft.com/office/drawing/2014/main" id="{B512BD0F-9AB0-D7B0-089A-59E32DC853A2}"/>
              </a:ext>
            </a:extLst>
          </p:cNvPr>
          <p:cNvSpPr/>
          <p:nvPr/>
        </p:nvSpPr>
        <p:spPr>
          <a:xfrm>
            <a:off x="4200608"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0" name="TextBox 39">
            <a:extLst>
              <a:ext uri="{FF2B5EF4-FFF2-40B4-BE49-F238E27FC236}">
                <a16:creationId xmlns:a16="http://schemas.microsoft.com/office/drawing/2014/main" id="{3320C60F-A06E-1B81-756D-C86FF1C42820}"/>
              </a:ext>
            </a:extLst>
          </p:cNvPr>
          <p:cNvSpPr txBox="1"/>
          <p:nvPr/>
        </p:nvSpPr>
        <p:spPr>
          <a:xfrm>
            <a:off x="4200608" y="2914585"/>
            <a:ext cx="852407"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加入</a:t>
            </a:r>
          </a:p>
          <a:p>
            <a:pPr algn="ctr"/>
            <a:r>
              <a:rPr lang="ja-JP" altLang="en-US" sz="1000">
                <a:solidFill>
                  <a:schemeClr val="bg1"/>
                </a:solidFill>
                <a:latin typeface="Microsoft YaHei" panose="020B0503020204020204" pitchFamily="34" charset="-122"/>
                <a:ea typeface="Microsoft YaHei" panose="020B0503020204020204" pitchFamily="34" charset="-122"/>
              </a:rPr>
              <a:t>葡萄梗</a:t>
            </a:r>
            <a:endParaRPr lang="en-US" sz="1000" dirty="0">
              <a:solidFill>
                <a:schemeClr val="bg1"/>
              </a:solidFill>
              <a:latin typeface="Microsoft YaHei" panose="020B0503020204020204" pitchFamily="34" charset="-122"/>
              <a:ea typeface="Microsoft YaHei" panose="020B0503020204020204" pitchFamily="34" charset="-122"/>
            </a:endParaRPr>
          </a:p>
        </p:txBody>
      </p:sp>
      <p:sp>
        <p:nvSpPr>
          <p:cNvPr id="41" name="Oval 40">
            <a:extLst>
              <a:ext uri="{FF2B5EF4-FFF2-40B4-BE49-F238E27FC236}">
                <a16:creationId xmlns:a16="http://schemas.microsoft.com/office/drawing/2014/main" id="{9B76B847-F886-1BF3-05DF-70D5588FC7ED}"/>
              </a:ext>
            </a:extLst>
          </p:cNvPr>
          <p:cNvSpPr/>
          <p:nvPr/>
        </p:nvSpPr>
        <p:spPr>
          <a:xfrm>
            <a:off x="6502106"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502106" y="2883807"/>
            <a:ext cx="852407"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整串未破碎的葡萄果实</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3" name="Picture 2">
            <a:extLst>
              <a:ext uri="{FF2B5EF4-FFF2-40B4-BE49-F238E27FC236}">
                <a16:creationId xmlns:a16="http://schemas.microsoft.com/office/drawing/2014/main" id="{C55A2114-7B39-FC2C-1E34-C9922F5E6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377" y="3641629"/>
            <a:ext cx="1343189" cy="2216730"/>
          </a:xfrm>
          <a:prstGeom prst="rect">
            <a:avLst/>
          </a:prstGeom>
        </p:spPr>
      </p:pic>
      <p:pic>
        <p:nvPicPr>
          <p:cNvPr id="5" name="Picture 4">
            <a:extLst>
              <a:ext uri="{FF2B5EF4-FFF2-40B4-BE49-F238E27FC236}">
                <a16:creationId xmlns:a16="http://schemas.microsoft.com/office/drawing/2014/main" id="{7B386966-7AD8-7BE4-ECAE-23FC0020E1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125" y="3641629"/>
            <a:ext cx="1343189" cy="2216730"/>
          </a:xfrm>
          <a:prstGeom prst="rect">
            <a:avLst/>
          </a:prstGeom>
        </p:spPr>
      </p:pic>
      <p:pic>
        <p:nvPicPr>
          <p:cNvPr id="7" name="Picture 6">
            <a:extLst>
              <a:ext uri="{FF2B5EF4-FFF2-40B4-BE49-F238E27FC236}">
                <a16:creationId xmlns:a16="http://schemas.microsoft.com/office/drawing/2014/main" id="{5A50E227-B8F7-8A7D-F5E3-29AC91A1C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92" y="3641629"/>
            <a:ext cx="1343189" cy="2216730"/>
          </a:xfrm>
          <a:prstGeom prst="rect">
            <a:avLst/>
          </a:prstGeom>
        </p:spPr>
      </p:pic>
      <p:pic>
        <p:nvPicPr>
          <p:cNvPr id="8" name="Graphic 7">
            <a:extLst>
              <a:ext uri="{FF2B5EF4-FFF2-40B4-BE49-F238E27FC236}">
                <a16:creationId xmlns:a16="http://schemas.microsoft.com/office/drawing/2014/main" id="{BA838833-4028-B42F-C162-D4511938A2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9471" y="3429000"/>
            <a:ext cx="1587500" cy="2514600"/>
          </a:xfrm>
          <a:prstGeom prst="rect">
            <a:avLst/>
          </a:prstGeom>
        </p:spPr>
      </p:pic>
      <p:pic>
        <p:nvPicPr>
          <p:cNvPr id="14" name="Graphic 13">
            <a:extLst>
              <a:ext uri="{FF2B5EF4-FFF2-40B4-BE49-F238E27FC236}">
                <a16:creationId xmlns:a16="http://schemas.microsoft.com/office/drawing/2014/main" id="{163A25E7-724B-A6AC-0133-BB227AEB42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4078" y="3683614"/>
            <a:ext cx="1358900" cy="2247900"/>
          </a:xfrm>
          <a:prstGeom prst="rect">
            <a:avLst/>
          </a:prstGeom>
        </p:spPr>
      </p:pic>
      <p:pic>
        <p:nvPicPr>
          <p:cNvPr id="15" name="Picture 14">
            <a:extLst>
              <a:ext uri="{FF2B5EF4-FFF2-40B4-BE49-F238E27FC236}">
                <a16:creationId xmlns:a16="http://schemas.microsoft.com/office/drawing/2014/main" id="{3DF7A654-A8B1-C559-C822-29108C2FF5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22" y="3170609"/>
            <a:ext cx="711200" cy="800100"/>
          </a:xfrm>
          <a:prstGeom prst="rect">
            <a:avLst/>
          </a:prstGeom>
        </p:spPr>
      </p:pic>
      <p:pic>
        <p:nvPicPr>
          <p:cNvPr id="16" name="Picture 15">
            <a:extLst>
              <a:ext uri="{FF2B5EF4-FFF2-40B4-BE49-F238E27FC236}">
                <a16:creationId xmlns:a16="http://schemas.microsoft.com/office/drawing/2014/main" id="{8A8757D9-75D1-5DF6-9056-FEB9E03057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19" y="3170609"/>
            <a:ext cx="707591" cy="1150662"/>
          </a:xfrm>
          <a:prstGeom prst="rect">
            <a:avLst/>
          </a:prstGeom>
        </p:spPr>
      </p:pic>
      <p:pic>
        <p:nvPicPr>
          <p:cNvPr id="17" name="Picture 16">
            <a:extLst>
              <a:ext uri="{FF2B5EF4-FFF2-40B4-BE49-F238E27FC236}">
                <a16:creationId xmlns:a16="http://schemas.microsoft.com/office/drawing/2014/main" id="{27FC93CE-A8B3-81BC-25F5-090EFBF352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74" y="2963924"/>
            <a:ext cx="894920" cy="100678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1"/>
            <a:ext cx="8180997" cy="461666"/>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Microsoft YaHei" panose="020B0503020204020204" pitchFamily="34" charset="-122"/>
                <a:ea typeface="Microsoft YaHei" panose="020B0503020204020204" pitchFamily="34" charset="-122"/>
              </a:rPr>
              <a:t>葡萄酒酿造</a:t>
            </a:r>
            <a:r>
              <a:rPr lang="en-US" altLang="ja-JP" sz="3200" dirty="0">
                <a:solidFill>
                  <a:schemeClr val="accent5"/>
                </a:solidFill>
                <a:latin typeface="Microsoft YaHei" panose="020B0503020204020204" pitchFamily="34" charset="-122"/>
                <a:ea typeface="Microsoft YaHei" panose="020B0503020204020204" pitchFamily="34" charset="-122"/>
              </a:rPr>
              <a:t>:</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酿造技术</a:t>
            </a:r>
          </a:p>
          <a:p>
            <a:pPr marL="0" indent="0">
              <a:lnSpc>
                <a:spcPct val="82000"/>
              </a:lnSpc>
              <a:buNone/>
            </a:pPr>
            <a:r>
              <a:rPr lang="ja-JP" altLang="en-US" sz="5440">
                <a:solidFill>
                  <a:schemeClr val="accent1"/>
                </a:solidFill>
                <a:latin typeface="Microsoft YaHei" panose="020B0503020204020204" pitchFamily="34" charset="-122"/>
                <a:ea typeface="Microsoft YaHei" panose="020B0503020204020204" pitchFamily="34" charset="-122"/>
              </a:rPr>
              <a:t>对设拉子风格的影响</a:t>
            </a:r>
            <a:endParaRPr lang="en-US" sz="5440"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64406" y="5829071"/>
            <a:ext cx="1961817"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和维欧尼</a:t>
            </a:r>
            <a:r>
              <a:rPr lang="en-AU" sz="1400" dirty="0">
                <a:latin typeface="Microsoft YaHei" panose="020B0503020204020204" pitchFamily="34" charset="-122"/>
                <a:ea typeface="Microsoft YaHei" panose="020B0503020204020204" pitchFamily="34" charset="-122"/>
              </a:rPr>
              <a:t>Viognier</a:t>
            </a:r>
          </a:p>
          <a:p>
            <a:pPr algn="ctr"/>
            <a:r>
              <a:rPr lang="ja-JP" altLang="en-US" sz="1400">
                <a:latin typeface="Microsoft YaHei" panose="020B0503020204020204" pitchFamily="34" charset="-122"/>
                <a:ea typeface="Microsoft YaHei" panose="020B0503020204020204" pitchFamily="34" charset="-122"/>
              </a:rPr>
              <a:t>混合发酵</a:t>
            </a:r>
            <a:endParaRPr lang="en-AU" sz="1400" dirty="0">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5829071"/>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倒罐并回混</a:t>
            </a:r>
            <a:endParaRPr lang="en-AU" sz="14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4702629" y="5834803"/>
            <a:ext cx="2716013"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发酵后浸渍</a:t>
            </a:r>
            <a:r>
              <a:rPr lang="en-US" altLang="ja-JP" sz="1400" dirty="0">
                <a:latin typeface="Microsoft YaHei" panose="020B0503020204020204" pitchFamily="34" charset="-122"/>
                <a:ea typeface="Microsoft YaHei" panose="020B0503020204020204" pitchFamily="34" charset="-122"/>
              </a:rPr>
              <a:t>/</a:t>
            </a:r>
          </a:p>
          <a:p>
            <a:pPr algn="ctr"/>
            <a:r>
              <a:rPr lang="ja-JP" altLang="en-US" sz="1400">
                <a:latin typeface="Microsoft YaHei" panose="020B0503020204020204" pitchFamily="34" charset="-122"/>
                <a:ea typeface="Microsoft YaHei" panose="020B0503020204020204" pitchFamily="34" charset="-122"/>
              </a:rPr>
              <a:t>延长皮渣接触</a:t>
            </a:r>
            <a:endParaRPr lang="en-AU" sz="14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901591" y="5846278"/>
            <a:ext cx="148224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橡木桶熟成</a:t>
            </a:r>
            <a:endParaRPr lang="en-AU" sz="1400" dirty="0">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10079995" y="5829071"/>
            <a:ext cx="1750536" cy="523220"/>
          </a:xfrm>
          <a:prstGeom prst="rect">
            <a:avLst/>
          </a:prstGeom>
          <a:noFill/>
        </p:spPr>
        <p:txBody>
          <a:bodyPr wrap="square" rtlCol="0">
            <a:noAutofit/>
          </a:bodyPr>
          <a:lstStyle/>
          <a:p>
            <a:pPr algn="ctr"/>
            <a:r>
              <a:rPr lang="ja-JP" altLang="en-US" sz="1400">
                <a:latin typeface="Microsoft YaHei" panose="020B0503020204020204" pitchFamily="34" charset="-122"/>
                <a:ea typeface="Microsoft YaHei" panose="020B0503020204020204" pitchFamily="34" charset="-122"/>
              </a:rPr>
              <a:t>装瓶和陈年</a:t>
            </a:r>
            <a:endParaRPr lang="en-AU" sz="1400" dirty="0">
              <a:latin typeface="Microsoft YaHei" panose="020B0503020204020204" pitchFamily="34" charset="-122"/>
              <a:ea typeface="Microsoft YaHei" panose="020B0503020204020204" pitchFamily="34" charset="-122"/>
            </a:endParaRPr>
          </a:p>
        </p:txBody>
      </p:sp>
      <p:sp>
        <p:nvSpPr>
          <p:cNvPr id="41" name="Oval 40">
            <a:extLst>
              <a:ext uri="{FF2B5EF4-FFF2-40B4-BE49-F238E27FC236}">
                <a16:creationId xmlns:a16="http://schemas.microsoft.com/office/drawing/2014/main" id="{9B76B847-F886-1BF3-05DF-70D5588FC7ED}"/>
              </a:ext>
            </a:extLst>
          </p:cNvPr>
          <p:cNvSpPr/>
          <p:nvPr/>
        </p:nvSpPr>
        <p:spPr>
          <a:xfrm>
            <a:off x="6226429" y="2725624"/>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195314" y="2943553"/>
            <a:ext cx="916536" cy="400110"/>
          </a:xfrm>
          <a:prstGeom prst="rect">
            <a:avLst/>
          </a:prstGeom>
          <a:noFill/>
        </p:spPr>
        <p:txBody>
          <a:bodyPr wrap="square" rtlCol="0">
            <a:spAutoFit/>
          </a:bodyPr>
          <a:lstStyle/>
          <a:p>
            <a:pPr algn="ctr"/>
            <a:r>
              <a:rPr lang="ja-JP" altLang="en-US" sz="1000">
                <a:solidFill>
                  <a:schemeClr val="bg1"/>
                </a:solidFill>
                <a:latin typeface="Microsoft YaHei" panose="020B0503020204020204" pitchFamily="34" charset="-122"/>
                <a:ea typeface="Microsoft YaHei" panose="020B0503020204020204" pitchFamily="34" charset="-122"/>
              </a:rPr>
              <a:t>延长</a:t>
            </a:r>
          </a:p>
          <a:p>
            <a:pPr algn="ctr"/>
            <a:r>
              <a:rPr lang="ja-JP" altLang="en-US" sz="1000">
                <a:solidFill>
                  <a:schemeClr val="bg1"/>
                </a:solidFill>
                <a:latin typeface="Microsoft YaHei" panose="020B0503020204020204" pitchFamily="34" charset="-122"/>
                <a:ea typeface="Microsoft YaHei" panose="020B0503020204020204" pitchFamily="34" charset="-122"/>
              </a:rPr>
              <a:t>浸渍时间</a:t>
            </a:r>
            <a:endParaRPr lang="en-US" sz="1000" dirty="0">
              <a:solidFill>
                <a:schemeClr val="bg1"/>
              </a:solidFill>
              <a:latin typeface="Microsoft YaHei" panose="020B0503020204020204" pitchFamily="34" charset="-122"/>
              <a:ea typeface="Microsoft YaHei" panose="020B0503020204020204" pitchFamily="34" charset="-122"/>
            </a:endParaRPr>
          </a:p>
        </p:txBody>
      </p:sp>
      <p:pic>
        <p:nvPicPr>
          <p:cNvPr id="4" name="Picture 3">
            <a:extLst>
              <a:ext uri="{FF2B5EF4-FFF2-40B4-BE49-F238E27FC236}">
                <a16:creationId xmlns:a16="http://schemas.microsoft.com/office/drawing/2014/main" id="{1D0DC620-F454-1389-F169-1A2A2CA8F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59" y="3405217"/>
            <a:ext cx="1332159" cy="2198527"/>
          </a:xfrm>
          <a:prstGeom prst="rect">
            <a:avLst/>
          </a:prstGeom>
        </p:spPr>
      </p:pic>
      <p:pic>
        <p:nvPicPr>
          <p:cNvPr id="5" name="Picture 4">
            <a:extLst>
              <a:ext uri="{FF2B5EF4-FFF2-40B4-BE49-F238E27FC236}">
                <a16:creationId xmlns:a16="http://schemas.microsoft.com/office/drawing/2014/main" id="{959E6238-7D66-B32D-C9BC-5050B30A5C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920" y="3420264"/>
            <a:ext cx="1332159" cy="2198527"/>
          </a:xfrm>
          <a:prstGeom prst="rect">
            <a:avLst/>
          </a:prstGeom>
        </p:spPr>
      </p:pic>
      <p:pic>
        <p:nvPicPr>
          <p:cNvPr id="6" name="Picture 5">
            <a:extLst>
              <a:ext uri="{FF2B5EF4-FFF2-40B4-BE49-F238E27FC236}">
                <a16:creationId xmlns:a16="http://schemas.microsoft.com/office/drawing/2014/main" id="{877D1E55-0185-D78A-68B0-A48EE8721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005" y="3405217"/>
            <a:ext cx="1332159" cy="2198527"/>
          </a:xfrm>
          <a:prstGeom prst="rect">
            <a:avLst/>
          </a:prstGeom>
        </p:spPr>
      </p:pic>
      <p:pic>
        <p:nvPicPr>
          <p:cNvPr id="7" name="Picture 6">
            <a:extLst>
              <a:ext uri="{FF2B5EF4-FFF2-40B4-BE49-F238E27FC236}">
                <a16:creationId xmlns:a16="http://schemas.microsoft.com/office/drawing/2014/main" id="{056B1C64-DF23-056B-47A2-80C296DCB0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35" y="3452783"/>
            <a:ext cx="2094164" cy="2133491"/>
          </a:xfrm>
          <a:prstGeom prst="rect">
            <a:avLst/>
          </a:prstGeom>
        </p:spPr>
      </p:pic>
      <p:pic>
        <p:nvPicPr>
          <p:cNvPr id="8" name="Picture 7">
            <a:extLst>
              <a:ext uri="{FF2B5EF4-FFF2-40B4-BE49-F238E27FC236}">
                <a16:creationId xmlns:a16="http://schemas.microsoft.com/office/drawing/2014/main" id="{D3407DB5-4982-ECBC-38D8-70FC46BF25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69" y="2615761"/>
            <a:ext cx="832378" cy="1353586"/>
          </a:xfrm>
          <a:prstGeom prst="rect">
            <a:avLst/>
          </a:prstGeom>
        </p:spPr>
      </p:pic>
      <p:pic>
        <p:nvPicPr>
          <p:cNvPr id="14" name="Picture 13">
            <a:extLst>
              <a:ext uri="{FF2B5EF4-FFF2-40B4-BE49-F238E27FC236}">
                <a16:creationId xmlns:a16="http://schemas.microsoft.com/office/drawing/2014/main" id="{9F8EABC9-375B-A6BF-548F-544C054E50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190" y="3791454"/>
            <a:ext cx="1606898" cy="1716960"/>
          </a:xfrm>
          <a:prstGeom prst="rect">
            <a:avLst/>
          </a:prstGeom>
        </p:spPr>
      </p:pic>
    </p:spTree>
    <p:extLst>
      <p:ext uri="{BB962C8B-B14F-4D97-AF65-F5344CB8AC3E}">
        <p14:creationId xmlns:p14="http://schemas.microsoft.com/office/powerpoint/2010/main" val="38025313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112061" cy="785732"/>
          </a:xfrm>
        </p:spPr>
        <p:txBody>
          <a:bodyPr/>
          <a:lstStyle/>
          <a:p>
            <a:pPr>
              <a:lnSpc>
                <a:spcPct val="100000"/>
              </a:lnSpc>
            </a:pPr>
            <a:r>
              <a:rPr lang="ja-JP" altLang="en-US">
                <a:solidFill>
                  <a:schemeClr val="accent5"/>
                </a:solidFill>
                <a:latin typeface="Microsoft YaHei" panose="020B0503020204020204" pitchFamily="34" charset="-122"/>
                <a:ea typeface="Microsoft YaHei" panose="020B0503020204020204" pitchFamily="34" charset="-122"/>
              </a:rPr>
              <a:t>设拉子</a:t>
            </a:r>
            <a:br>
              <a:rPr lang="ja-JP" altLang="en-US">
                <a:solidFill>
                  <a:schemeClr val="accent5"/>
                </a:solidFill>
                <a:latin typeface="Microsoft YaHei" panose="020B0503020204020204" pitchFamily="34" charset="-122"/>
                <a:ea typeface="Microsoft YaHei" panose="020B0503020204020204" pitchFamily="34" charset="-122"/>
              </a:rPr>
            </a:br>
            <a:r>
              <a:rPr lang="ja-JP" altLang="en-US">
                <a:solidFill>
                  <a:schemeClr val="accent5"/>
                </a:solidFill>
                <a:latin typeface="Microsoft YaHei" panose="020B0503020204020204" pitchFamily="34" charset="-122"/>
                <a:ea typeface="Microsoft YaHei" panose="020B0503020204020204" pitchFamily="34" charset="-122"/>
              </a:rPr>
              <a:t>常见风格</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519818"/>
            <a:ext cx="4553763" cy="1670704"/>
          </a:xfrm>
        </p:spPr>
        <p:txBody>
          <a:bodyPr/>
          <a:lstStyle/>
          <a:p>
            <a:pPr marL="0" indent="0">
              <a:spcBef>
                <a:spcPct val="0"/>
              </a:spcBef>
              <a:buNone/>
            </a:pPr>
            <a:r>
              <a:rPr lang="en-AU" dirty="0">
                <a:solidFill>
                  <a:schemeClr val="bg1"/>
                </a:solidFill>
                <a:latin typeface="Microsoft YaHei" panose="020B0503020204020204" pitchFamily="34" charset="-122"/>
                <a:ea typeface="Microsoft YaHei" panose="020B0503020204020204" pitchFamily="34" charset="-122"/>
              </a:rPr>
              <a:t>“The whole is greater than the sum of its parts ” </a:t>
            </a:r>
            <a:r>
              <a:rPr lang="ja-JP" altLang="en-US">
                <a:solidFill>
                  <a:schemeClr val="bg1"/>
                </a:solidFill>
                <a:latin typeface="Microsoft YaHei" panose="020B0503020204020204" pitchFamily="34" charset="-122"/>
                <a:ea typeface="Microsoft YaHei" panose="020B0503020204020204" pitchFamily="34" charset="-122"/>
              </a:rPr>
              <a:t>一加一大于二，很好的诠释了设拉子混酿之道。它的颜色、香气、质感和风味，都因混酿品种的特性而得以提升。</a:t>
            </a:r>
            <a:endParaRPr lang="en-AU" dirty="0">
              <a:solidFill>
                <a:schemeClr val="bg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ja-JP" altLang="en-US" kern="1000" spc="-100">
                <a:latin typeface="Microsoft YaHei" panose="020B0503020204020204" pitchFamily="34" charset="-122"/>
                <a:ea typeface="Microsoft YaHei" panose="020B0503020204020204" pitchFamily="34" charset="-122"/>
              </a:rPr>
              <a:t>及其混酿品种</a:t>
            </a:r>
            <a:endParaRPr lang="en-US"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364909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AF6605C0-A186-25F4-3BBD-A9F4CD7D5757}"/>
              </a:ext>
            </a:extLst>
          </p:cNvPr>
          <p:cNvSpPr txBox="1"/>
          <p:nvPr/>
        </p:nvSpPr>
        <p:spPr>
          <a:xfrm>
            <a:off x="6545766"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当设拉子作为混酿品种之一</a:t>
            </a:r>
            <a:br>
              <a:rPr lang="en-US" sz="6000" dirty="0">
                <a:solidFill>
                  <a:srgbClr val="B2D8BE"/>
                </a:solidFill>
                <a:latin typeface="Microsoft YaHei" panose="020B0503020204020204" pitchFamily="34" charset="-122"/>
                <a:ea typeface="Microsoft YaHei" panose="020B0503020204020204" pitchFamily="34" charset="-122"/>
              </a:rPr>
            </a:br>
            <a:r>
              <a:rPr lang="en-US" sz="5440" dirty="0">
                <a:solidFill>
                  <a:schemeClr val="accent3"/>
                </a:solidFill>
                <a:latin typeface="Microsoft YaHei" panose="020B0503020204020204" pitchFamily="34" charset="-122"/>
                <a:ea typeface="Microsoft YaHei" panose="020B0503020204020204" pitchFamily="34" charset="-122"/>
              </a:rPr>
              <a:t>GSM</a:t>
            </a:r>
            <a:r>
              <a:rPr lang="ja-JP" altLang="en-US" sz="5440">
                <a:solidFill>
                  <a:schemeClr val="accent3"/>
                </a:solidFill>
                <a:latin typeface="Microsoft YaHei" panose="020B0503020204020204" pitchFamily="34" charset="-122"/>
                <a:ea typeface="Microsoft YaHei" panose="020B0503020204020204" pitchFamily="34" charset="-122"/>
              </a:rPr>
              <a:t>混酿</a:t>
            </a:r>
            <a:endParaRPr lang="en-US" sz="5440" dirty="0">
              <a:solidFill>
                <a:schemeClr val="accent3"/>
              </a:solidFill>
              <a:latin typeface="Microsoft YaHei" panose="020B0503020204020204" pitchFamily="34" charset="-122"/>
              <a:ea typeface="Microsoft YaHei" panose="020B0503020204020204" pitchFamily="34" charset="-122"/>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3032760"/>
            <a:ext cx="159382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1C9B686-8E5E-134C-2E0C-F1B61C8452DA}"/>
              </a:ext>
            </a:extLst>
          </p:cNvPr>
          <p:cNvCxnSpPr>
            <a:cxnSpLocks/>
          </p:cNvCxnSpPr>
          <p:nvPr/>
        </p:nvCxnSpPr>
        <p:spPr>
          <a:xfrm>
            <a:off x="4117838" y="406938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98728C0-BA5A-2456-5C25-CB56777E29B5}"/>
              </a:ext>
            </a:extLst>
          </p:cNvPr>
          <p:cNvCxnSpPr>
            <a:cxnSpLocks/>
          </p:cNvCxnSpPr>
          <p:nvPr/>
        </p:nvCxnSpPr>
        <p:spPr>
          <a:xfrm>
            <a:off x="1916894" y="3888149"/>
            <a:ext cx="173216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8544044" y="778768"/>
            <a:ext cx="1677144" cy="1677144"/>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8530913" y="1349639"/>
            <a:ext cx="1703406" cy="53540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增添咸鲜气息和</a:t>
            </a:r>
          </a:p>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前端风味</a:t>
            </a:r>
            <a:endParaRPr lang="en-AU" sz="1600" dirty="0">
              <a:effectLst/>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3049FEB1-ABD9-1AD3-8CEB-AE76E7F3CD8C}"/>
              </a:ext>
            </a:extLst>
          </p:cNvPr>
          <p:cNvSpPr txBox="1"/>
          <p:nvPr/>
        </p:nvSpPr>
        <p:spPr>
          <a:xfrm>
            <a:off x="3764027" y="4714945"/>
            <a:ext cx="2805709" cy="991297"/>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可增添</a:t>
            </a:r>
            <a:r>
              <a:rPr lang="en-US" altLang="ja-JP" sz="1400" dirty="0">
                <a:effectLst/>
                <a:latin typeface="Microsoft YaHei" panose="020B0503020204020204" pitchFamily="34" charset="-122"/>
                <a:ea typeface="Microsoft YaHei" panose="020B0503020204020204" pitchFamily="34" charset="-122"/>
              </a:rPr>
              <a:t>:</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香水芬芳</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草莓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辛香料 </a:t>
            </a:r>
            <a:endParaRPr lang="en-AU" sz="1400" dirty="0">
              <a:effectLst/>
              <a:latin typeface="Microsoft YaHei" panose="020B0503020204020204" pitchFamily="34" charset="-122"/>
              <a:ea typeface="Microsoft YaHei" panose="020B0503020204020204" pitchFamily="34" charset="-122"/>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TextBox 14">
            <a:extLst>
              <a:ext uri="{FF2B5EF4-FFF2-40B4-BE49-F238E27FC236}">
                <a16:creationId xmlns:a16="http://schemas.microsoft.com/office/drawing/2014/main" id="{CDFB0A93-AA4E-78C6-0A77-77FF0E67EA01}"/>
              </a:ext>
            </a:extLst>
          </p:cNvPr>
          <p:cNvSpPr txBox="1"/>
          <p:nvPr/>
        </p:nvSpPr>
        <p:spPr>
          <a:xfrm>
            <a:off x="8136610" y="2863483"/>
            <a:ext cx="1105358"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YaHei" panose="020B0503020204020204" pitchFamily="34" charset="-122"/>
                <a:ea typeface="Microsoft YaHei" panose="020B0503020204020204" pitchFamily="34" charset="-122"/>
              </a:rPr>
              <a:t>设拉子</a:t>
            </a:r>
            <a:endParaRPr lang="en-AU" sz="1600" b="1" dirty="0">
              <a:solidFill>
                <a:schemeClr val="accent1"/>
              </a:solidFill>
              <a:effectLst/>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D477E878-637F-EDDE-6D15-33F0333BC713}"/>
              </a:ext>
            </a:extLst>
          </p:cNvPr>
          <p:cNvCxnSpPr>
            <a:cxnSpLocks/>
          </p:cNvCxnSpPr>
          <p:nvPr/>
        </p:nvCxnSpPr>
        <p:spPr>
          <a:xfrm>
            <a:off x="9084179" y="3032760"/>
            <a:ext cx="147791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10570942" y="3026822"/>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10221188" y="3737755"/>
            <a:ext cx="2805709" cy="1472839"/>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可增添</a:t>
            </a:r>
            <a:r>
              <a:rPr lang="en-US" altLang="ja-JP" sz="1400" dirty="0">
                <a:effectLst/>
                <a:latin typeface="Microsoft YaHei" panose="020B0503020204020204" pitchFamily="34" charset="-122"/>
                <a:ea typeface="Microsoft YaHei" panose="020B0503020204020204" pitchFamily="34" charset="-122"/>
              </a:rPr>
              <a:t>:</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黑莓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桑葚 </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蓝莓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李子</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黑橄榄</a:t>
            </a:r>
            <a:endParaRPr lang="en-AU" sz="1400" dirty="0">
              <a:effectLst/>
              <a:latin typeface="Microsoft YaHei" panose="020B0503020204020204" pitchFamily="34" charset="-122"/>
              <a:ea typeface="Microsoft YaHei" panose="020B0503020204020204" pitchFamily="34" charset="-122"/>
            </a:endParaRPr>
          </a:p>
        </p:txBody>
      </p:sp>
      <p:cxnSp>
        <p:nvCxnSpPr>
          <p:cNvPr id="19" name="Straight Connector 18">
            <a:extLst>
              <a:ext uri="{FF2B5EF4-FFF2-40B4-BE49-F238E27FC236}">
                <a16:creationId xmlns:a16="http://schemas.microsoft.com/office/drawing/2014/main" id="{19405A74-DF16-A92B-0AC6-60E2B503B505}"/>
              </a:ext>
            </a:extLst>
          </p:cNvPr>
          <p:cNvCxnSpPr>
            <a:cxnSpLocks/>
          </p:cNvCxnSpPr>
          <p:nvPr/>
        </p:nvCxnSpPr>
        <p:spPr>
          <a:xfrm>
            <a:off x="9362075" y="2461134"/>
            <a:ext cx="0" cy="565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7175715" y="4546968"/>
            <a:ext cx="72914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240A2E6-3373-9D1D-E3F7-54A08B3FC25C}"/>
              </a:ext>
            </a:extLst>
          </p:cNvPr>
          <p:cNvSpPr txBox="1"/>
          <p:nvPr/>
        </p:nvSpPr>
        <p:spPr>
          <a:xfrm>
            <a:off x="7611141" y="4393189"/>
            <a:ext cx="1630827"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YaHei" panose="020B0503020204020204" pitchFamily="34" charset="-122"/>
                <a:ea typeface="Microsoft YaHei" panose="020B0503020204020204" pitchFamily="34" charset="-122"/>
              </a:rPr>
              <a:t>慕尔维德</a:t>
            </a:r>
            <a:endParaRPr lang="en-AU" sz="1600" b="1" dirty="0">
              <a:solidFill>
                <a:schemeClr val="accent1"/>
              </a:solidFill>
              <a:effectLst/>
              <a:latin typeface="Microsoft YaHei" panose="020B0503020204020204" pitchFamily="34" charset="-122"/>
              <a:ea typeface="Microsoft YaHei" panose="020B0503020204020204" pitchFamily="34" charset="-122"/>
            </a:endParaRPr>
          </a:p>
        </p:txBody>
      </p: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8412940" y="4806289"/>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8125179" y="5218594"/>
            <a:ext cx="2805709" cy="991297"/>
          </a:xfrm>
          <a:prstGeom prst="rect">
            <a:avLst/>
          </a:prstGeom>
          <a:noFill/>
        </p:spPr>
        <p:txBody>
          <a:bodyPr wrap="square" anchor="t">
            <a:spAutoFit/>
          </a:bodyPr>
          <a:lstStyle/>
          <a:p>
            <a:pPr>
              <a:lnSpc>
                <a:spcPct val="82000"/>
              </a:lnSpc>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可增添</a:t>
            </a:r>
            <a:r>
              <a:rPr lang="en-US" altLang="ja-JP" sz="1400" dirty="0">
                <a:effectLst/>
                <a:latin typeface="Microsoft YaHei" panose="020B0503020204020204" pitchFamily="34" charset="-122"/>
                <a:ea typeface="Microsoft YaHei" panose="020B0503020204020204" pitchFamily="34" charset="-122"/>
              </a:rPr>
              <a:t>:</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香气 </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风味持久度</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余味的绵长感</a:t>
            </a:r>
            <a:endParaRPr lang="en-AU" sz="1400" dirty="0">
              <a:effectLst/>
              <a:latin typeface="Microsoft YaHei" panose="020B0503020204020204" pitchFamily="34" charset="-122"/>
              <a:ea typeface="Microsoft YaHei" panose="020B0503020204020204" pitchFamily="34" charset="-122"/>
            </a:endParaRPr>
          </a:p>
        </p:txBody>
      </p:sp>
      <p:sp>
        <p:nvSpPr>
          <p:cNvPr id="26" name="Oval 25">
            <a:extLst>
              <a:ext uri="{FF2B5EF4-FFF2-40B4-BE49-F238E27FC236}">
                <a16:creationId xmlns:a16="http://schemas.microsoft.com/office/drawing/2014/main" id="{6FE8C030-86F7-2EFB-2C37-C25F7E30822A}"/>
              </a:ext>
            </a:extLst>
          </p:cNvPr>
          <p:cNvSpPr/>
          <p:nvPr/>
        </p:nvSpPr>
        <p:spPr>
          <a:xfrm>
            <a:off x="1159900" y="4620422"/>
            <a:ext cx="1495017" cy="149501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1261112" y="5057165"/>
            <a:ext cx="1284222"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是</a:t>
            </a:r>
            <a:r>
              <a:rPr lang="en-AU" sz="1600" dirty="0">
                <a:effectLst/>
                <a:latin typeface="Microsoft YaHei" panose="020B0503020204020204" pitchFamily="34" charset="-122"/>
                <a:ea typeface="Microsoft YaHei" panose="020B0503020204020204" pitchFamily="34" charset="-122"/>
              </a:rPr>
              <a:t>GSM</a:t>
            </a:r>
            <a:r>
              <a:rPr lang="ja-JP" altLang="en-US" sz="1600">
                <a:effectLst/>
                <a:latin typeface="Microsoft YaHei" panose="020B0503020204020204" pitchFamily="34" charset="-122"/>
                <a:ea typeface="Microsoft YaHei" panose="020B0503020204020204" pitchFamily="34" charset="-122"/>
              </a:rPr>
              <a:t>混酿三个品种中酒体最轻的</a:t>
            </a:r>
            <a:endParaRPr lang="en-AU" sz="1600" dirty="0">
              <a:effectLst/>
              <a:latin typeface="Microsoft YaHei" panose="020B0503020204020204" pitchFamily="34" charset="-122"/>
              <a:ea typeface="Microsoft YaHei" panose="020B0503020204020204" pitchFamily="34" charset="-122"/>
            </a:endParaRPr>
          </a:p>
        </p:txBody>
      </p:sp>
      <p:cxnSp>
        <p:nvCxnSpPr>
          <p:cNvPr id="29" name="Straight Connector 28">
            <a:extLst>
              <a:ext uri="{FF2B5EF4-FFF2-40B4-BE49-F238E27FC236}">
                <a16:creationId xmlns:a16="http://schemas.microsoft.com/office/drawing/2014/main" id="{8D58B3B3-69DA-5092-4B8A-C8B714C920D6}"/>
              </a:ext>
            </a:extLst>
          </p:cNvPr>
          <p:cNvCxnSpPr>
            <a:cxnSpLocks/>
          </p:cNvCxnSpPr>
          <p:nvPr/>
        </p:nvCxnSpPr>
        <p:spPr>
          <a:xfrm>
            <a:off x="1916894" y="3873191"/>
            <a:ext cx="0" cy="7420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703BC2-BDA9-E902-0A0A-FCDC7F2B9D37}"/>
              </a:ext>
            </a:extLst>
          </p:cNvPr>
          <p:cNvSpPr txBox="1"/>
          <p:nvPr/>
        </p:nvSpPr>
        <p:spPr>
          <a:xfrm>
            <a:off x="3327548" y="3718872"/>
            <a:ext cx="1580580"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YaHei" panose="020B0503020204020204" pitchFamily="34" charset="-122"/>
                <a:ea typeface="Microsoft YaHei" panose="020B0503020204020204" pitchFamily="34" charset="-122"/>
              </a:rPr>
              <a:t>歌海娜</a:t>
            </a:r>
            <a:endParaRPr lang="en-AU" sz="1600" b="1" dirty="0">
              <a:solidFill>
                <a:schemeClr val="accent1"/>
              </a:solidFill>
              <a:effectLst/>
              <a:latin typeface="Microsoft YaHei" panose="020B0503020204020204" pitchFamily="34" charset="-122"/>
              <a:ea typeface="Microsoft YaHei" panose="020B0503020204020204" pitchFamily="34" charset="-122"/>
            </a:endParaRPr>
          </a:p>
        </p:txBody>
      </p:sp>
      <p:cxnSp>
        <p:nvCxnSpPr>
          <p:cNvPr id="35" name="Straight Connector 34">
            <a:extLst>
              <a:ext uri="{FF2B5EF4-FFF2-40B4-BE49-F238E27FC236}">
                <a16:creationId xmlns:a16="http://schemas.microsoft.com/office/drawing/2014/main" id="{4AB3CD96-6CCD-FF01-7577-6810DFA27B11}"/>
              </a:ext>
            </a:extLst>
          </p:cNvPr>
          <p:cNvCxnSpPr>
            <a:cxnSpLocks/>
          </p:cNvCxnSpPr>
          <p:nvPr/>
        </p:nvCxnSpPr>
        <p:spPr>
          <a:xfrm>
            <a:off x="4554908" y="3888279"/>
            <a:ext cx="136544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96B0C25-34E2-34FE-F406-D9A0339233CC}"/>
              </a:ext>
            </a:extLst>
          </p:cNvPr>
          <p:cNvSpPr txBox="1"/>
          <p:nvPr/>
        </p:nvSpPr>
        <p:spPr>
          <a:xfrm>
            <a:off x="3271970" y="3036170"/>
            <a:ext cx="1666411" cy="523220"/>
          </a:xfrm>
          <a:prstGeom prst="rect">
            <a:avLst/>
          </a:prstGeom>
          <a:noFill/>
        </p:spPr>
        <p:txBody>
          <a:bodyPr wrap="square" anchor="b">
            <a:spAutoFit/>
          </a:bodyPr>
          <a:lstStyle/>
          <a:p>
            <a:pPr algn="ctr">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可能导致酒精含量升高</a:t>
            </a:r>
            <a:endParaRPr lang="en-AU" sz="14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1693581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466029" cy="3588675"/>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当设拉子作为混酿中同样重要的另一半</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accent3"/>
                </a:solidFill>
                <a:latin typeface="Microsoft YaHei" panose="020B0503020204020204" pitchFamily="34" charset="-122"/>
                <a:ea typeface="Microsoft YaHei" panose="020B0503020204020204" pitchFamily="34" charset="-122"/>
              </a:rPr>
              <a:t>设拉子</a:t>
            </a:r>
          </a:p>
          <a:p>
            <a:r>
              <a:rPr lang="ja-JP" altLang="en-US" sz="5440">
                <a:solidFill>
                  <a:schemeClr val="accent3"/>
                </a:solidFill>
                <a:latin typeface="Microsoft YaHei" panose="020B0503020204020204" pitchFamily="34" charset="-122"/>
                <a:ea typeface="Microsoft YaHei" panose="020B0503020204020204" pitchFamily="34" charset="-122"/>
              </a:rPr>
              <a:t>赤霞珠 </a:t>
            </a:r>
          </a:p>
          <a:p>
            <a:r>
              <a:rPr lang="ja-JP" altLang="en-US" sz="5440">
                <a:solidFill>
                  <a:schemeClr val="accent3"/>
                </a:solidFill>
                <a:latin typeface="Microsoft YaHei" panose="020B0503020204020204" pitchFamily="34" charset="-122"/>
                <a:ea typeface="Microsoft YaHei" panose="020B0503020204020204" pitchFamily="34" charset="-122"/>
              </a:rPr>
              <a:t>混酿</a:t>
            </a:r>
            <a:endParaRPr lang="en-US" sz="5440" dirty="0">
              <a:solidFill>
                <a:schemeClr val="accent3"/>
              </a:solidFill>
              <a:latin typeface="Microsoft YaHei" panose="020B0503020204020204" pitchFamily="34" charset="-122"/>
              <a:ea typeface="Microsoft YaHei" panose="020B0503020204020204" pitchFamily="34" charset="-122"/>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9144000" y="4043089"/>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9222536" y="4364597"/>
            <a:ext cx="1240768" cy="8072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复杂</a:t>
            </a:r>
          </a:p>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且</a:t>
            </a:r>
          </a:p>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强劲</a:t>
            </a:r>
            <a:endParaRPr lang="en-AU" sz="1600" dirty="0">
              <a:effectLst/>
              <a:latin typeface="Microsoft YaHei" panose="020B0503020204020204" pitchFamily="34" charset="-122"/>
              <a:ea typeface="Microsoft YaHei" panose="020B0503020204020204" pitchFamily="34" charset="-122"/>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CABERNET</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2087384"/>
            <a:ext cx="2422770" cy="1426031"/>
          </a:xfrm>
          <a:prstGeom prst="rect">
            <a:avLst/>
          </a:prstGeom>
          <a:noFill/>
        </p:spPr>
        <p:txBody>
          <a:bodyPr wrap="square" anchor="b">
            <a:spAutoFit/>
          </a:bodyPr>
          <a:lstStyle/>
          <a:p>
            <a:pPr>
              <a:spcBef>
                <a:spcPts val="150"/>
              </a:spcBef>
              <a:spcAft>
                <a:spcPts val="315"/>
              </a:spcAft>
              <a:buClr>
                <a:schemeClr val="accent3"/>
              </a:buClr>
            </a:pPr>
            <a:r>
              <a:rPr lang="ja-JP" altLang="en-US" sz="1400" b="1">
                <a:latin typeface="Microsoft YaHei" panose="020B0503020204020204" pitchFamily="34" charset="-122"/>
                <a:ea typeface="Microsoft YaHei" panose="020B0503020204020204" pitchFamily="34" charset="-122"/>
              </a:rPr>
              <a:t>奔富葛兰许之后</a:t>
            </a:r>
          </a:p>
          <a:p>
            <a:pPr>
              <a:spcBef>
                <a:spcPts val="150"/>
              </a:spcBef>
              <a:spcAft>
                <a:spcPts val="315"/>
              </a:spcAft>
              <a:buClr>
                <a:schemeClr val="accent3"/>
              </a:buClr>
            </a:pPr>
            <a:r>
              <a:rPr lang="ja-JP" altLang="en-US" sz="1400">
                <a:latin typeface="Microsoft YaHei" panose="020B0503020204020204" pitchFamily="34" charset="-122"/>
                <a:ea typeface="Microsoft YaHei" panose="020B0503020204020204" pitchFamily="34" charset="-122"/>
              </a:rPr>
              <a:t>舒伯特</a:t>
            </a:r>
            <a:r>
              <a:rPr lang="en-US" altLang="ja-JP" sz="1400" dirty="0">
                <a:latin typeface="Microsoft YaHei" panose="020B0503020204020204" pitchFamily="34" charset="-122"/>
                <a:ea typeface="Microsoft YaHei" panose="020B0503020204020204" pitchFamily="34" charset="-122"/>
              </a:rPr>
              <a:t>(</a:t>
            </a:r>
            <a:r>
              <a:rPr lang="en-AU" sz="1400" dirty="0">
                <a:latin typeface="Microsoft YaHei" panose="020B0503020204020204" pitchFamily="34" charset="-122"/>
                <a:ea typeface="Microsoft YaHei" panose="020B0503020204020204" pitchFamily="34" charset="-122"/>
              </a:rPr>
              <a:t>Schubert)</a:t>
            </a:r>
            <a:r>
              <a:rPr lang="ja-JP" altLang="en-US" sz="1400">
                <a:latin typeface="Microsoft YaHei" panose="020B0503020204020204" pitchFamily="34" charset="-122"/>
                <a:ea typeface="Microsoft YaHei" panose="020B0503020204020204" pitchFamily="34" charset="-122"/>
              </a:rPr>
              <a:t>酿造了</a:t>
            </a:r>
          </a:p>
          <a:p>
            <a:pPr>
              <a:spcBef>
                <a:spcPts val="150"/>
              </a:spcBef>
              <a:spcAft>
                <a:spcPts val="315"/>
              </a:spcAft>
              <a:buClr>
                <a:schemeClr val="accent3"/>
              </a:buClr>
            </a:pPr>
            <a:r>
              <a:rPr lang="ja-JP" altLang="en-US" sz="1400">
                <a:latin typeface="Microsoft YaHei" panose="020B0503020204020204" pitchFamily="34" charset="-122"/>
                <a:ea typeface="Microsoft YaHei" panose="020B0503020204020204" pitchFamily="34" charset="-122"/>
              </a:rPr>
              <a:t>第一个年份的</a:t>
            </a:r>
          </a:p>
          <a:p>
            <a:pPr>
              <a:spcBef>
                <a:spcPts val="150"/>
              </a:spcBef>
              <a:spcAft>
                <a:spcPts val="315"/>
              </a:spcAft>
              <a:buClr>
                <a:schemeClr val="accent3"/>
              </a:buClr>
            </a:pPr>
            <a:r>
              <a:rPr lang="ja-JP" altLang="en-US" sz="1400">
                <a:latin typeface="Microsoft YaHei" panose="020B0503020204020204" pitchFamily="34" charset="-122"/>
                <a:ea typeface="Microsoft YaHei" panose="020B0503020204020204" pitchFamily="34" charset="-122"/>
              </a:rPr>
              <a:t>奔富</a:t>
            </a:r>
            <a:r>
              <a:rPr lang="en-AU" sz="1400" dirty="0">
                <a:latin typeface="Microsoft YaHei" panose="020B0503020204020204" pitchFamily="34" charset="-122"/>
                <a:ea typeface="Microsoft YaHei" panose="020B0503020204020204" pitchFamily="34" charset="-122"/>
              </a:rPr>
              <a:t>Penfolds Bin389</a:t>
            </a:r>
          </a:p>
          <a:p>
            <a:pPr>
              <a:spcBef>
                <a:spcPts val="150"/>
              </a:spcBef>
              <a:spcAft>
                <a:spcPts val="315"/>
              </a:spcAft>
              <a:buClr>
                <a:schemeClr val="accent3"/>
              </a:buClr>
            </a:pPr>
            <a:r>
              <a:rPr lang="ja-JP" altLang="en-US" sz="1400">
                <a:latin typeface="Microsoft YaHei" panose="020B0503020204020204" pitchFamily="34" charset="-122"/>
                <a:ea typeface="Microsoft YaHei" panose="020B0503020204020204" pitchFamily="34" charset="-122"/>
              </a:rPr>
              <a:t>一款引领潮流的多产区混酿。</a:t>
            </a:r>
            <a:endParaRPr lang="en-AU" sz="1400" dirty="0">
              <a:effectLst/>
              <a:latin typeface="Microsoft YaHei" panose="020B0503020204020204" pitchFamily="34" charset="-122"/>
              <a:ea typeface="Microsoft YaHei" panose="020B0503020204020204" pitchFamily="34" charset="-122"/>
            </a:endParaRPr>
          </a:p>
        </p:txBody>
      </p:sp>
      <p:cxnSp>
        <p:nvCxnSpPr>
          <p:cNvPr id="21" name="Straight Connector 20">
            <a:extLst>
              <a:ext uri="{FF2B5EF4-FFF2-40B4-BE49-F238E27FC236}">
                <a16:creationId xmlns:a16="http://schemas.microsoft.com/office/drawing/2014/main" id="{7892DD67-16CD-C320-E0B8-93D8708BA04F}"/>
              </a:ext>
            </a:extLst>
          </p:cNvPr>
          <p:cNvCxnSpPr>
            <a:cxnSpLocks/>
            <a:endCxn id="7" idx="2"/>
          </p:cNvCxnSpPr>
          <p:nvPr/>
        </p:nvCxnSpPr>
        <p:spPr>
          <a:xfrm>
            <a:off x="7160439" y="4744103"/>
            <a:ext cx="19835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9852913" y="5458558"/>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9038210" y="5884520"/>
            <a:ext cx="1857677" cy="307777"/>
          </a:xfrm>
          <a:prstGeom prst="rect">
            <a:avLst/>
          </a:prstGeom>
          <a:noFill/>
        </p:spPr>
        <p:txBody>
          <a:bodyPr wrap="square" anchor="t">
            <a:spAutoFit/>
          </a:bodyPr>
          <a:lstStyle/>
          <a:p>
            <a:pPr>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拥有极强的陈年潜力</a:t>
            </a:r>
            <a:endParaRPr lang="en-AU" sz="1400" dirty="0">
              <a:effectLst/>
              <a:latin typeface="Microsoft YaHei" panose="020B0503020204020204" pitchFamily="34" charset="-122"/>
              <a:ea typeface="Microsoft YaHei" panose="020B0503020204020204" pitchFamily="34" charset="-122"/>
            </a:endParaRPr>
          </a:p>
        </p:txBody>
      </p:sp>
      <p:sp>
        <p:nvSpPr>
          <p:cNvPr id="26" name="Oval 25">
            <a:extLst>
              <a:ext uri="{FF2B5EF4-FFF2-40B4-BE49-F238E27FC236}">
                <a16:creationId xmlns:a16="http://schemas.microsoft.com/office/drawing/2014/main" id="{6FE8C030-86F7-2EFB-2C37-C25F7E30822A}"/>
              </a:ext>
            </a:extLst>
          </p:cNvPr>
          <p:cNvSpPr/>
          <p:nvPr/>
        </p:nvSpPr>
        <p:spPr>
          <a:xfrm>
            <a:off x="2777661" y="3815052"/>
            <a:ext cx="1972036" cy="1972036"/>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2931832" y="4546192"/>
            <a:ext cx="1595701"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轰动一时的澳大利亚混合咖啡</a:t>
            </a:r>
            <a:endParaRPr lang="en-AU" sz="1600" dirty="0">
              <a:effectLst/>
              <a:latin typeface="Microsoft YaHei" panose="020B0503020204020204" pitchFamily="34" charset="-122"/>
              <a:ea typeface="Microsoft YaHei" panose="020B0503020204020204" pitchFamily="34" charset="-122"/>
            </a:endParaRPr>
          </a:p>
        </p:txBody>
      </p: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4737448" y="4768571"/>
            <a:ext cx="11519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1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3096232"/>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当设拉子作为混酿的主导成分</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accent3"/>
                </a:solidFill>
                <a:latin typeface="Microsoft YaHei" panose="020B0503020204020204" pitchFamily="34" charset="-122"/>
                <a:ea typeface="Microsoft YaHei" panose="020B0503020204020204" pitchFamily="34" charset="-122"/>
              </a:rPr>
              <a:t>设拉子</a:t>
            </a:r>
          </a:p>
          <a:p>
            <a:r>
              <a:rPr lang="ja-JP" altLang="en-US" sz="5440">
                <a:solidFill>
                  <a:schemeClr val="accent3"/>
                </a:solidFill>
                <a:latin typeface="Microsoft YaHei" panose="020B0503020204020204" pitchFamily="34" charset="-122"/>
                <a:ea typeface="Microsoft YaHei" panose="020B0503020204020204" pitchFamily="34" charset="-122"/>
              </a:rPr>
              <a:t>维欧尼</a:t>
            </a:r>
          </a:p>
          <a:p>
            <a:r>
              <a:rPr lang="ja-JP" altLang="en-US" sz="5440">
                <a:solidFill>
                  <a:schemeClr val="accent3"/>
                </a:solidFill>
                <a:latin typeface="Microsoft YaHei" panose="020B0503020204020204" pitchFamily="34" charset="-122"/>
                <a:ea typeface="Microsoft YaHei" panose="020B0503020204020204" pitchFamily="34" charset="-122"/>
              </a:rPr>
              <a:t>混酿</a:t>
            </a:r>
            <a:endParaRPr lang="en-US" sz="5440" dirty="0">
              <a:solidFill>
                <a:schemeClr val="accent3"/>
              </a:solidFill>
              <a:latin typeface="Microsoft YaHei" panose="020B0503020204020204" pitchFamily="34" charset="-122"/>
              <a:ea typeface="Microsoft YaHei" panose="020B0503020204020204" pitchFamily="34" charset="-122"/>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2332434" y="4962613"/>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2410970" y="5432880"/>
            <a:ext cx="1240768"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加入不超过</a:t>
            </a:r>
            <a:r>
              <a:rPr lang="en-US" altLang="ja-JP" sz="1600" dirty="0">
                <a:effectLst/>
                <a:latin typeface="Microsoft YaHei" panose="020B0503020204020204" pitchFamily="34" charset="-122"/>
                <a:ea typeface="Microsoft YaHei" panose="020B0503020204020204" pitchFamily="34" charset="-122"/>
              </a:rPr>
              <a:t>5%</a:t>
            </a:r>
            <a:r>
              <a:rPr lang="ja-JP" altLang="en-US" sz="1600">
                <a:effectLst/>
                <a:latin typeface="Microsoft YaHei" panose="020B0503020204020204" pitchFamily="34" charset="-122"/>
                <a:ea typeface="Microsoft YaHei" panose="020B0503020204020204" pitchFamily="34" charset="-122"/>
              </a:rPr>
              <a:t>的维欧尼</a:t>
            </a:r>
            <a:endParaRPr lang="en-AU" sz="1600" dirty="0">
              <a:effectLst/>
              <a:latin typeface="Microsoft YaHei" panose="020B0503020204020204" pitchFamily="34" charset="-122"/>
              <a:ea typeface="Microsoft YaHei" panose="020B0503020204020204" pitchFamily="34" charset="-122"/>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VIOGNIER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2221159"/>
            <a:ext cx="2422770" cy="1426031"/>
          </a:xfrm>
          <a:prstGeom prst="rect">
            <a:avLst/>
          </a:prstGeom>
          <a:noFill/>
        </p:spPr>
        <p:txBody>
          <a:bodyPr wrap="square" anchor="b">
            <a:spAutoFit/>
          </a:bodyPr>
          <a:lstStyle/>
          <a:p>
            <a:pPr>
              <a:spcBef>
                <a:spcPts val="150"/>
              </a:spcBef>
              <a:spcAft>
                <a:spcPts val="315"/>
              </a:spcAft>
              <a:buClr>
                <a:schemeClr val="accent3"/>
              </a:buClr>
            </a:pPr>
            <a:r>
              <a:rPr lang="ja-JP" altLang="en-US" sz="1400" b="1">
                <a:effectLst/>
                <a:latin typeface="Microsoft YaHei" panose="020B0503020204020204" pitchFamily="34" charset="-122"/>
                <a:ea typeface="Microsoft YaHei" panose="020B0503020204020204" pitchFamily="34" charset="-122"/>
              </a:rPr>
              <a:t>仅加入少量的</a:t>
            </a:r>
            <a:endParaRPr lang="en-AU" altLang="ja-JP" sz="1400" b="1" dirty="0">
              <a:effectLst/>
              <a:latin typeface="Microsoft YaHei" panose="020B0503020204020204" pitchFamily="34" charset="-122"/>
              <a:ea typeface="Microsoft YaHei" panose="020B0503020204020204" pitchFamily="34" charset="-122"/>
            </a:endParaRPr>
          </a:p>
          <a:p>
            <a:pPr>
              <a:spcBef>
                <a:spcPts val="150"/>
              </a:spcBef>
              <a:spcAft>
                <a:spcPts val="315"/>
              </a:spcAft>
              <a:buClr>
                <a:schemeClr val="accent3"/>
              </a:buClr>
            </a:pPr>
            <a:r>
              <a:rPr lang="ja-JP" altLang="en-US" sz="1400">
                <a:latin typeface="Microsoft YaHei" panose="020B0503020204020204" pitchFamily="34" charset="-122"/>
                <a:ea typeface="Microsoft YaHei" panose="020B0503020204020204" pitchFamily="34" charset="-122"/>
              </a:rPr>
              <a:t>维欧尼就可以提升香气中的 </a:t>
            </a:r>
            <a:endParaRPr lang="en-AU" altLang="ja-JP" sz="1400" dirty="0">
              <a:latin typeface="Microsoft YaHei" panose="020B0503020204020204" pitchFamily="34" charset="-122"/>
              <a:ea typeface="Microsoft YaHei" panose="020B0503020204020204" pitchFamily="34" charset="-122"/>
            </a:endParaRP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颜色明亮度</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香水般的芬芳</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杏子的香气</a:t>
            </a:r>
            <a:endParaRPr lang="en-AU" sz="1400" dirty="0">
              <a:effectLst/>
              <a:latin typeface="Microsoft YaHei" panose="020B0503020204020204" pitchFamily="34" charset="-122"/>
              <a:ea typeface="Microsoft YaHei" panose="020B0503020204020204" pitchFamily="34" charset="-122"/>
            </a:endParaRPr>
          </a:p>
        </p:txBody>
      </p: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3734461" y="5663627"/>
            <a:ext cx="8717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flipH="1">
            <a:off x="7160439" y="4962613"/>
            <a:ext cx="26924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2960176" y="3500630"/>
            <a:ext cx="289043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6BA5089-E2D1-ECFE-934F-7129FDA0FC05}"/>
              </a:ext>
            </a:extLst>
          </p:cNvPr>
          <p:cNvCxnSpPr>
            <a:cxnSpLocks/>
          </p:cNvCxnSpPr>
          <p:nvPr/>
        </p:nvCxnSpPr>
        <p:spPr>
          <a:xfrm>
            <a:off x="2969024" y="3500629"/>
            <a:ext cx="0" cy="2438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9850433-E505-2C06-CA61-64A9A14464E1}"/>
              </a:ext>
            </a:extLst>
          </p:cNvPr>
          <p:cNvSpPr txBox="1"/>
          <p:nvPr/>
        </p:nvSpPr>
        <p:spPr>
          <a:xfrm>
            <a:off x="1063248" y="3963240"/>
            <a:ext cx="3811551" cy="830997"/>
          </a:xfrm>
          <a:prstGeom prst="rect">
            <a:avLst/>
          </a:prstGeom>
          <a:noFill/>
        </p:spPr>
        <p:txBody>
          <a:bodyPr wrap="square" anchor="b">
            <a:spAutoFit/>
          </a:bodyPr>
          <a:lstStyle/>
          <a:p>
            <a:pPr algn="ctr">
              <a:buClr>
                <a:srgbClr val="F40000"/>
              </a:buClr>
            </a:pPr>
            <a:r>
              <a:rPr lang="ja-JP" altLang="en-US" sz="1600">
                <a:latin typeface="Microsoft YaHei" panose="020B0503020204020204" pitchFamily="34" charset="-122"/>
                <a:ea typeface="Microsoft YaHei" panose="020B0503020204020204" pitchFamily="34" charset="-122"/>
                <a:cs typeface="Hellix SemiBold"/>
              </a:rPr>
              <a:t>这种貌似不走寻常路的混酿（一种红色葡萄品种和另一种白色葡萄品种）最初在法国的北罗纳河谷被采用</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4" name="TextBox 13">
            <a:extLst>
              <a:ext uri="{FF2B5EF4-FFF2-40B4-BE49-F238E27FC236}">
                <a16:creationId xmlns:a16="http://schemas.microsoft.com/office/drawing/2014/main" id="{7B98BE40-0907-3C2A-303B-F1D071015DBD}"/>
              </a:ext>
            </a:extLst>
          </p:cNvPr>
          <p:cNvSpPr txBox="1"/>
          <p:nvPr/>
        </p:nvSpPr>
        <p:spPr>
          <a:xfrm>
            <a:off x="4238255" y="5509737"/>
            <a:ext cx="1101456" cy="307777"/>
          </a:xfrm>
          <a:prstGeom prst="rect">
            <a:avLst/>
          </a:prstGeom>
          <a:noFill/>
        </p:spPr>
        <p:txBody>
          <a:bodyPr wrap="square" anchor="t">
            <a:spAutoFit/>
          </a:bodyPr>
          <a:lstStyle/>
          <a:p>
            <a:pPr algn="ctr">
              <a:spcBef>
                <a:spcPts val="150"/>
              </a:spcBef>
              <a:spcAft>
                <a:spcPts val="315"/>
              </a:spcAft>
              <a:buClr>
                <a:schemeClr val="accent3"/>
              </a:buClr>
            </a:pPr>
            <a:r>
              <a:rPr lang="ja-JP" altLang="en-US" sz="1400">
                <a:effectLst/>
                <a:latin typeface="Microsoft YaHei" panose="020B0503020204020204" pitchFamily="34" charset="-122"/>
                <a:ea typeface="Microsoft YaHei" panose="020B0503020204020204" pitchFamily="34" charset="-122"/>
              </a:rPr>
              <a:t>增</a:t>
            </a:r>
            <a:endParaRPr lang="en-AU" sz="1400" dirty="0">
              <a:effectLst/>
              <a:latin typeface="Microsoft YaHei" panose="020B0503020204020204" pitchFamily="34" charset="-122"/>
              <a:ea typeface="Microsoft YaHei" panose="020B0503020204020204" pitchFamily="34" charset="-122"/>
            </a:endParaRPr>
          </a:p>
        </p:txBody>
      </p:sp>
      <p:cxnSp>
        <p:nvCxnSpPr>
          <p:cNvPr id="15" name="Straight Connector 14">
            <a:extLst>
              <a:ext uri="{FF2B5EF4-FFF2-40B4-BE49-F238E27FC236}">
                <a16:creationId xmlns:a16="http://schemas.microsoft.com/office/drawing/2014/main" id="{D1D8B685-806E-DACC-9C7C-F088D0113BC9}"/>
              </a:ext>
            </a:extLst>
          </p:cNvPr>
          <p:cNvCxnSpPr>
            <a:cxnSpLocks/>
          </p:cNvCxnSpPr>
          <p:nvPr/>
        </p:nvCxnSpPr>
        <p:spPr>
          <a:xfrm>
            <a:off x="4973652" y="5663627"/>
            <a:ext cx="93895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44A6954-4263-3C6D-1AC8-E3A6422A166A}"/>
              </a:ext>
            </a:extLst>
          </p:cNvPr>
          <p:cNvSpPr txBox="1"/>
          <p:nvPr/>
        </p:nvSpPr>
        <p:spPr>
          <a:xfrm>
            <a:off x="4267347" y="5771152"/>
            <a:ext cx="2422770" cy="866904"/>
          </a:xfrm>
          <a:prstGeom prst="rect">
            <a:avLst/>
          </a:prstGeom>
          <a:noFill/>
        </p:spPr>
        <p:txBody>
          <a:bodyPr wrap="square" anchor="b">
            <a:spAutoFit/>
          </a:bodyPr>
          <a:lstStyle/>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香气</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质感</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YaHei" panose="020B0503020204020204" pitchFamily="34" charset="-122"/>
                <a:ea typeface="Microsoft YaHei" panose="020B0503020204020204" pitchFamily="34" charset="-122"/>
              </a:rPr>
              <a:t>风味</a:t>
            </a:r>
            <a:endParaRPr lang="en-AU" sz="1400" dirty="0">
              <a:latin typeface="Microsoft YaHei" panose="020B0503020204020204" pitchFamily="34" charset="-122"/>
              <a:ea typeface="Microsoft YaHei" panose="020B0503020204020204" pitchFamily="34" charset="-122"/>
            </a:endParaRPr>
          </a:p>
        </p:txBody>
      </p:sp>
      <p:sp>
        <p:nvSpPr>
          <p:cNvPr id="22" name="Oval 21">
            <a:extLst>
              <a:ext uri="{FF2B5EF4-FFF2-40B4-BE49-F238E27FC236}">
                <a16:creationId xmlns:a16="http://schemas.microsoft.com/office/drawing/2014/main" id="{C64859D6-8B26-020C-78C7-AF05EEAD0DFA}"/>
              </a:ext>
            </a:extLst>
          </p:cNvPr>
          <p:cNvSpPr/>
          <p:nvPr/>
        </p:nvSpPr>
        <p:spPr>
          <a:xfrm>
            <a:off x="8851146" y="3720879"/>
            <a:ext cx="2481851" cy="2481851"/>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5C2C6A35-F55C-3FD0-13FE-8E44082C29D6}"/>
              </a:ext>
            </a:extLst>
          </p:cNvPr>
          <p:cNvSpPr txBox="1"/>
          <p:nvPr/>
        </p:nvSpPr>
        <p:spPr>
          <a:xfrm>
            <a:off x="9217276" y="4214484"/>
            <a:ext cx="1737093" cy="149464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YaHei" panose="020B0503020204020204" pitchFamily="34" charset="-122"/>
                <a:ea typeface="Microsoft YaHei" panose="020B0503020204020204" pitchFamily="34" charset="-122"/>
              </a:rPr>
              <a:t>澳大利亚最受尊崇的酒款之一出自于五克拉酒庄</a:t>
            </a:r>
            <a:r>
              <a:rPr lang="en-AU" sz="1600" dirty="0">
                <a:effectLst/>
                <a:latin typeface="Microsoft YaHei" panose="020B0503020204020204" pitchFamily="34" charset="-122"/>
                <a:ea typeface="Microsoft YaHei" panose="020B0503020204020204" pitchFamily="34" charset="-122"/>
              </a:rPr>
              <a:t>CLONAKILLA</a:t>
            </a:r>
            <a:r>
              <a:rPr lang="ja-JP" altLang="en-US" sz="1600">
                <a:effectLst/>
                <a:latin typeface="Microsoft YaHei" panose="020B0503020204020204" pitchFamily="34" charset="-122"/>
                <a:ea typeface="Microsoft YaHei" panose="020B0503020204020204" pitchFamily="34" charset="-122"/>
              </a:rPr>
              <a:t>的酿酒师蒂姆</a:t>
            </a:r>
            <a:r>
              <a:rPr lang="en-US" altLang="ja-JP" sz="1600" dirty="0">
                <a:effectLst/>
                <a:latin typeface="Microsoft YaHei" panose="020B0503020204020204" pitchFamily="34" charset="-122"/>
                <a:ea typeface="Microsoft YaHei" panose="020B0503020204020204" pitchFamily="34" charset="-122"/>
              </a:rPr>
              <a:t>·</a:t>
            </a:r>
            <a:r>
              <a:rPr lang="ja-JP" altLang="en-US" sz="1600">
                <a:effectLst/>
                <a:latin typeface="Microsoft YaHei" panose="020B0503020204020204" pitchFamily="34" charset="-122"/>
                <a:ea typeface="Microsoft YaHei" panose="020B0503020204020204" pitchFamily="34" charset="-122"/>
              </a:rPr>
              <a:t>寇克</a:t>
            </a:r>
            <a:r>
              <a:rPr lang="en-AU" sz="1600" dirty="0">
                <a:effectLst/>
                <a:latin typeface="Microsoft YaHei" panose="020B0503020204020204" pitchFamily="34" charset="-122"/>
                <a:ea typeface="Microsoft YaHei" panose="020B0503020204020204" pitchFamily="34" charset="-122"/>
              </a:rPr>
              <a:t>Tim Kirk</a:t>
            </a:r>
            <a:r>
              <a:rPr lang="ja-JP" altLang="en-US" sz="1600">
                <a:effectLst/>
                <a:latin typeface="Microsoft YaHei" panose="020B0503020204020204" pitchFamily="34" charset="-122"/>
                <a:ea typeface="Microsoft YaHei" panose="020B0503020204020204" pitchFamily="34" charset="-122"/>
              </a:rPr>
              <a:t>之手</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514211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glass of red wine&#10;&#10;AI-generated content may be incorrect.">
            <a:extLst>
              <a:ext uri="{FF2B5EF4-FFF2-40B4-BE49-F238E27FC236}">
                <a16:creationId xmlns:a16="http://schemas.microsoft.com/office/drawing/2014/main" id="{20842434-8413-FABC-2B1A-33DD1BE03C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EC5F16C4-217A-3AE4-6BAE-116A7A57687D}"/>
              </a:ext>
            </a:extLst>
          </p:cNvPr>
          <p:cNvSpPr>
            <a:spLocks noGrp="1"/>
          </p:cNvSpPr>
          <p:nvPr>
            <p:ph type="title"/>
          </p:nvPr>
        </p:nvSpPr>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澳大利亚珍宝</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E1090C8-BA6D-4EB2-9925-7826CA756C1C}"/>
              </a:ext>
            </a:extLst>
          </p:cNvPr>
          <p:cNvSpPr>
            <a:spLocks noGrp="1"/>
          </p:cNvSpPr>
          <p:nvPr>
            <p:ph type="body" sz="quarter" idx="11"/>
          </p:nvPr>
        </p:nvSpPr>
        <p:spPr>
          <a:xfrm>
            <a:off x="630419" y="3091443"/>
            <a:ext cx="4573970" cy="3380598"/>
          </a:xfrm>
        </p:spPr>
        <p:txBody>
          <a:bodyPr/>
          <a:lstStyle/>
          <a:p>
            <a:pPr marL="285750" indent="-285750">
              <a:lnSpc>
                <a:spcPct val="95000"/>
              </a:lnSpc>
              <a:spcBef>
                <a:spcPts val="5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澳大利亚的‘起泡勃艮第’ 自</a:t>
            </a:r>
            <a:r>
              <a:rPr lang="en-US" altLang="ja-JP" sz="1600" dirty="0">
                <a:latin typeface="Microsoft YaHei" panose="020B0503020204020204" pitchFamily="34" charset="-122"/>
                <a:ea typeface="Microsoft YaHei" panose="020B0503020204020204" pitchFamily="34" charset="-122"/>
              </a:rPr>
              <a:t>1881</a:t>
            </a:r>
            <a:r>
              <a:rPr lang="ja-JP" altLang="en-US" sz="1600">
                <a:latin typeface="Microsoft YaHei" panose="020B0503020204020204" pitchFamily="34" charset="-122"/>
                <a:ea typeface="Microsoft YaHei" panose="020B0503020204020204" pitchFamily="34" charset="-122"/>
              </a:rPr>
              <a:t>年开始采用设拉子生产。</a:t>
            </a:r>
          </a:p>
          <a:p>
            <a:pPr marL="285750" indent="-285750">
              <a:lnSpc>
                <a:spcPct val="95000"/>
              </a:lnSpc>
              <a:spcBef>
                <a:spcPts val="5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尽管只有一小部分的澳大利亚生产者酿造此种类型，但并不妨碍粉丝们热衷于它的令人兴奋的、浓郁多汁的风味</a:t>
            </a:r>
          </a:p>
          <a:p>
            <a:pPr marL="285750" indent="-285750">
              <a:lnSpc>
                <a:spcPct val="95000"/>
              </a:lnSpc>
              <a:spcBef>
                <a:spcPts val="5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最佳的起泡红葡萄酒可展现出甜黑莓、蓝莓、樱桃以及辛香料芳香，并有着天鹅绒般柔软的口感</a:t>
            </a:r>
          </a:p>
          <a:p>
            <a:pPr marL="285750" indent="-285750">
              <a:lnSpc>
                <a:spcPct val="95000"/>
              </a:lnSpc>
              <a:spcBef>
                <a:spcPts val="5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红色和白色起泡酒之间的区别之一是起泡红葡萄酒通常会经过橡木桶熟化，呈现出一定的复杂度和浓郁度</a:t>
            </a:r>
          </a:p>
          <a:p>
            <a:pPr marL="285750" indent="-285750">
              <a:lnSpc>
                <a:spcPct val="95000"/>
              </a:lnSpc>
              <a:spcBef>
                <a:spcPts val="5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起泡红葡萄酒可以由一系列品种来酿造，但是设拉子起泡酒是最主流的一种</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B964EFC-2C1A-C493-E507-D03A21049E29}"/>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起泡红葡萄酒</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9463028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orange and black text&#10;&#10;AI-generated content may be incorrect.">
            <a:extLst>
              <a:ext uri="{FF2B5EF4-FFF2-40B4-BE49-F238E27FC236}">
                <a16:creationId xmlns:a16="http://schemas.microsoft.com/office/drawing/2014/main" id="{B9745FEB-F8A9-6CB9-948D-2F28DCD332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522019" y="0"/>
            <a:ext cx="12191998" cy="6858000"/>
          </a:xfrm>
          <a:noFill/>
        </p:spPr>
      </p:pic>
      <p:sp>
        <p:nvSpPr>
          <p:cNvPr id="2" name="Title 1">
            <a:extLst>
              <a:ext uri="{FF2B5EF4-FFF2-40B4-BE49-F238E27FC236}">
                <a16:creationId xmlns:a16="http://schemas.microsoft.com/office/drawing/2014/main" id="{396154AF-CAA9-1F9B-1C75-62D6C521DCD3}"/>
              </a:ext>
            </a:extLst>
          </p:cNvPr>
          <p:cNvSpPr>
            <a:spLocks noGrp="1"/>
          </p:cNvSpPr>
          <p:nvPr>
            <p:ph type="title"/>
          </p:nvPr>
        </p:nvSpPr>
        <p:spPr>
          <a:xfrm>
            <a:off x="407988" y="388296"/>
            <a:ext cx="8112608" cy="1325562"/>
          </a:xfrm>
        </p:spPr>
        <p:txBody>
          <a:bodyPr/>
          <a:lstStyle/>
          <a:p>
            <a:pPr>
              <a:lnSpc>
                <a:spcPct val="100000"/>
              </a:lnSpc>
            </a:pPr>
            <a:r>
              <a:rPr lang="ja-JP" altLang="en-US" sz="5400">
                <a:solidFill>
                  <a:schemeClr val="accent5"/>
                </a:solidFill>
                <a:latin typeface="Microsoft YaHei" panose="020B0503020204020204" pitchFamily="34" charset="-122"/>
                <a:ea typeface="Microsoft YaHei" panose="020B0503020204020204" pitchFamily="34" charset="-122"/>
              </a:rPr>
              <a:t>澳大利亚</a:t>
            </a:r>
            <a:br>
              <a:rPr lang="en-US" sz="5400" dirty="0">
                <a:solidFill>
                  <a:srgbClr val="B2D8BE"/>
                </a:solidFill>
                <a:latin typeface="Microsoft YaHei" panose="020B0503020204020204" pitchFamily="34" charset="-122"/>
                <a:ea typeface="Microsoft YaHei" panose="020B0503020204020204" pitchFamily="34" charset="-122"/>
              </a:rPr>
            </a:br>
            <a:r>
              <a:rPr lang="ja-JP" altLang="en-US" sz="5400">
                <a:solidFill>
                  <a:schemeClr val="accent1"/>
                </a:solidFill>
                <a:latin typeface="Microsoft YaHei" panose="020B0503020204020204" pitchFamily="34" charset="-122"/>
                <a:ea typeface="Microsoft YaHei" panose="020B0503020204020204" pitchFamily="34" charset="-122"/>
              </a:rPr>
              <a:t>设拉子产区 </a:t>
            </a:r>
            <a:endParaRPr lang="en-US" sz="5400" dirty="0">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E212F5EE-2BC0-4E72-E2A2-2E9E1CE02D20}"/>
              </a:ext>
            </a:extLst>
          </p:cNvPr>
          <p:cNvSpPr txBox="1"/>
          <p:nvPr/>
        </p:nvSpPr>
        <p:spPr>
          <a:xfrm>
            <a:off x="2688955" y="4094329"/>
            <a:ext cx="110786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天鹅地区</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57153F2A-7E8B-0AF3-C72D-E77D8B4793A2}"/>
              </a:ext>
            </a:extLst>
          </p:cNvPr>
          <p:cNvSpPr txBox="1"/>
          <p:nvPr/>
        </p:nvSpPr>
        <p:spPr>
          <a:xfrm>
            <a:off x="2468405" y="4493256"/>
            <a:ext cx="1608790"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吉奥格拉菲</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693C0E35-A631-B25B-363B-AB716ABDF6A5}"/>
              </a:ext>
            </a:extLst>
          </p:cNvPr>
          <p:cNvSpPr txBox="1"/>
          <p:nvPr/>
        </p:nvSpPr>
        <p:spPr>
          <a:xfrm>
            <a:off x="2688955" y="4974289"/>
            <a:ext cx="1426638"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玛格利特河</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E5730356-2443-94C5-B06A-0764E5466A78}"/>
              </a:ext>
            </a:extLst>
          </p:cNvPr>
          <p:cNvSpPr txBox="1"/>
          <p:nvPr/>
        </p:nvSpPr>
        <p:spPr>
          <a:xfrm>
            <a:off x="3928487" y="5314831"/>
            <a:ext cx="1699773"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大南部地区</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784CA574-0D36-C9A2-B731-091966AD7E4F}"/>
              </a:ext>
            </a:extLst>
          </p:cNvPr>
          <p:cNvSpPr txBox="1"/>
          <p:nvPr/>
        </p:nvSpPr>
        <p:spPr>
          <a:xfrm>
            <a:off x="10029335" y="3892526"/>
            <a:ext cx="926373"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猎人谷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4" name="TextBox 13">
            <a:extLst>
              <a:ext uri="{FF2B5EF4-FFF2-40B4-BE49-F238E27FC236}">
                <a16:creationId xmlns:a16="http://schemas.microsoft.com/office/drawing/2014/main" id="{4094534B-2A42-A1BE-5D00-DB14B5AC8B65}"/>
              </a:ext>
            </a:extLst>
          </p:cNvPr>
          <p:cNvSpPr txBox="1"/>
          <p:nvPr/>
        </p:nvSpPr>
        <p:spPr>
          <a:xfrm>
            <a:off x="8332490" y="4029276"/>
            <a:ext cx="1020328" cy="338554"/>
          </a:xfrm>
          <a:prstGeom prst="rect">
            <a:avLst/>
          </a:prstGeom>
          <a:noFill/>
        </p:spPr>
        <p:txBody>
          <a:bodyPr wrap="square">
            <a:spAutoFit/>
          </a:bodyPr>
          <a:lstStyle/>
          <a:p>
            <a:r>
              <a:rPr lang="ja-JP" altLang="en-US" sz="1600" b="1">
                <a:solidFill>
                  <a:schemeClr val="accent1"/>
                </a:solidFill>
                <a:effectLst/>
                <a:latin typeface="Neue Haas Grotesk Text Pro" panose="020B0504020202020204" pitchFamily="34" charset="77"/>
              </a:rPr>
              <a:t>里维瑞纳</a:t>
            </a:r>
            <a:endParaRPr lang="en-US" sz="1600" dirty="0">
              <a:solidFill>
                <a:schemeClr val="accent1"/>
              </a:solidFill>
            </a:endParaRPr>
          </a:p>
        </p:txBody>
      </p:sp>
      <p:sp>
        <p:nvSpPr>
          <p:cNvPr id="15" name="TextBox 14">
            <a:extLst>
              <a:ext uri="{FF2B5EF4-FFF2-40B4-BE49-F238E27FC236}">
                <a16:creationId xmlns:a16="http://schemas.microsoft.com/office/drawing/2014/main" id="{4A2B6A98-F28C-39A0-F4CB-4C17826CB967}"/>
              </a:ext>
            </a:extLst>
          </p:cNvPr>
          <p:cNvSpPr txBox="1"/>
          <p:nvPr/>
        </p:nvSpPr>
        <p:spPr>
          <a:xfrm>
            <a:off x="9652860" y="4711010"/>
            <a:ext cx="2952074"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堪培拉地区</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6" name="TextBox 15">
            <a:extLst>
              <a:ext uri="{FF2B5EF4-FFF2-40B4-BE49-F238E27FC236}">
                <a16:creationId xmlns:a16="http://schemas.microsoft.com/office/drawing/2014/main" id="{1FE1D202-0F89-3681-BFDB-7E4E9A131C42}"/>
              </a:ext>
            </a:extLst>
          </p:cNvPr>
          <p:cNvSpPr txBox="1"/>
          <p:nvPr/>
        </p:nvSpPr>
        <p:spPr>
          <a:xfrm>
            <a:off x="9073684" y="5534289"/>
            <a:ext cx="2952074"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维多利亚中部</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7" name="TextBox 16">
            <a:extLst>
              <a:ext uri="{FF2B5EF4-FFF2-40B4-BE49-F238E27FC236}">
                <a16:creationId xmlns:a16="http://schemas.microsoft.com/office/drawing/2014/main" id="{31D7F6FA-A43D-D525-A68D-7B9DCB445699}"/>
              </a:ext>
            </a:extLst>
          </p:cNvPr>
          <p:cNvSpPr txBox="1"/>
          <p:nvPr/>
        </p:nvSpPr>
        <p:spPr>
          <a:xfrm>
            <a:off x="6557105" y="4926860"/>
            <a:ext cx="1285625"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麦克拉仑谷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8" name="TextBox 17">
            <a:extLst>
              <a:ext uri="{FF2B5EF4-FFF2-40B4-BE49-F238E27FC236}">
                <a16:creationId xmlns:a16="http://schemas.microsoft.com/office/drawing/2014/main" id="{20265C04-6E62-2F65-708B-8952DA4FA860}"/>
              </a:ext>
            </a:extLst>
          </p:cNvPr>
          <p:cNvSpPr txBox="1"/>
          <p:nvPr/>
        </p:nvSpPr>
        <p:spPr>
          <a:xfrm>
            <a:off x="7632405" y="3804892"/>
            <a:ext cx="110786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河地</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9" name="TextBox 18">
            <a:extLst>
              <a:ext uri="{FF2B5EF4-FFF2-40B4-BE49-F238E27FC236}">
                <a16:creationId xmlns:a16="http://schemas.microsoft.com/office/drawing/2014/main" id="{ECABC7F8-66E6-D541-E709-49402C59AD2F}"/>
              </a:ext>
            </a:extLst>
          </p:cNvPr>
          <p:cNvSpPr txBox="1"/>
          <p:nvPr/>
        </p:nvSpPr>
        <p:spPr>
          <a:xfrm>
            <a:off x="6557106" y="4115579"/>
            <a:ext cx="1029148"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克莱尔谷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20" name="TextBox 19">
            <a:extLst>
              <a:ext uri="{FF2B5EF4-FFF2-40B4-BE49-F238E27FC236}">
                <a16:creationId xmlns:a16="http://schemas.microsoft.com/office/drawing/2014/main" id="{F13550E5-C939-F54A-55A7-AC903AB1C2DB}"/>
              </a:ext>
            </a:extLst>
          </p:cNvPr>
          <p:cNvSpPr txBox="1"/>
          <p:nvPr/>
        </p:nvSpPr>
        <p:spPr>
          <a:xfrm>
            <a:off x="6772992" y="5344508"/>
            <a:ext cx="1845639"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阿德莱德山区</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21" name="TextBox 20">
            <a:extLst>
              <a:ext uri="{FF2B5EF4-FFF2-40B4-BE49-F238E27FC236}">
                <a16:creationId xmlns:a16="http://schemas.microsoft.com/office/drawing/2014/main" id="{342CC30E-3FCA-1DB5-2AB1-4279E72B6C61}"/>
              </a:ext>
            </a:extLst>
          </p:cNvPr>
          <p:cNvSpPr txBox="1"/>
          <p:nvPr/>
        </p:nvSpPr>
        <p:spPr>
          <a:xfrm>
            <a:off x="6179226" y="4638874"/>
            <a:ext cx="1841500"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巴罗萨</a:t>
            </a:r>
            <a:endParaRPr lang="en-US" sz="1600" b="1" dirty="0">
              <a:solidFill>
                <a:schemeClr val="accent1"/>
              </a:solidFill>
              <a:latin typeface="Microsoft YaHei" panose="020B0503020204020204" pitchFamily="34" charset="-122"/>
              <a:ea typeface="Microsoft YaHei" panose="020B0503020204020204" pitchFamily="34" charset="-122"/>
            </a:endParaRPr>
          </a:p>
        </p:txBody>
      </p:sp>
      <p:cxnSp>
        <p:nvCxnSpPr>
          <p:cNvPr id="22" name="Straight Connector 21">
            <a:extLst>
              <a:ext uri="{FF2B5EF4-FFF2-40B4-BE49-F238E27FC236}">
                <a16:creationId xmlns:a16="http://schemas.microsoft.com/office/drawing/2014/main" id="{78C4A056-3097-B3A5-E2BE-0AE58369A6EC}"/>
              </a:ext>
            </a:extLst>
          </p:cNvPr>
          <p:cNvCxnSpPr>
            <a:cxnSpLocks/>
          </p:cNvCxnSpPr>
          <p:nvPr/>
        </p:nvCxnSpPr>
        <p:spPr>
          <a:xfrm flipV="1">
            <a:off x="4497610" y="4838429"/>
            <a:ext cx="0" cy="4222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C85FBB-5DA6-CB4C-C638-C9CF229D96F8}"/>
              </a:ext>
            </a:extLst>
          </p:cNvPr>
          <p:cNvCxnSpPr>
            <a:cxnSpLocks/>
          </p:cNvCxnSpPr>
          <p:nvPr/>
        </p:nvCxnSpPr>
        <p:spPr>
          <a:xfrm flipV="1">
            <a:off x="3875932" y="4750880"/>
            <a:ext cx="213116" cy="2986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5F26DC-7CB3-8686-FA48-A0FADDDE837B}"/>
              </a:ext>
            </a:extLst>
          </p:cNvPr>
          <p:cNvCxnSpPr>
            <a:cxnSpLocks/>
          </p:cNvCxnSpPr>
          <p:nvPr/>
        </p:nvCxnSpPr>
        <p:spPr>
          <a:xfrm flipV="1">
            <a:off x="3717148" y="4611684"/>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E5FAA2D-1DE2-5918-21B6-115CE04BCCF9}"/>
              </a:ext>
            </a:extLst>
          </p:cNvPr>
          <p:cNvCxnSpPr>
            <a:cxnSpLocks/>
          </p:cNvCxnSpPr>
          <p:nvPr/>
        </p:nvCxnSpPr>
        <p:spPr>
          <a:xfrm flipV="1">
            <a:off x="3697693" y="4271216"/>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8579A52-4A80-6AF8-8FD2-6EC00ABD00C6}"/>
              </a:ext>
            </a:extLst>
          </p:cNvPr>
          <p:cNvCxnSpPr>
            <a:cxnSpLocks/>
          </p:cNvCxnSpPr>
          <p:nvPr/>
        </p:nvCxnSpPr>
        <p:spPr>
          <a:xfrm>
            <a:off x="7982447" y="4143446"/>
            <a:ext cx="0" cy="4656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C812EE8-F37D-A6AC-C75E-56D7A575CF96}"/>
              </a:ext>
            </a:extLst>
          </p:cNvPr>
          <p:cNvCxnSpPr>
            <a:cxnSpLocks/>
          </p:cNvCxnSpPr>
          <p:nvPr/>
        </p:nvCxnSpPr>
        <p:spPr>
          <a:xfrm>
            <a:off x="7522436" y="4271216"/>
            <a:ext cx="256485" cy="2529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5BC503A-7221-1BCA-95BA-624C3744956B}"/>
              </a:ext>
            </a:extLst>
          </p:cNvPr>
          <p:cNvCxnSpPr>
            <a:cxnSpLocks/>
          </p:cNvCxnSpPr>
          <p:nvPr/>
        </p:nvCxnSpPr>
        <p:spPr>
          <a:xfrm flipV="1">
            <a:off x="6936993" y="4649983"/>
            <a:ext cx="862798" cy="1008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50D989-2D35-B41D-2903-229352992509}"/>
              </a:ext>
            </a:extLst>
          </p:cNvPr>
          <p:cNvCxnSpPr>
            <a:cxnSpLocks/>
          </p:cNvCxnSpPr>
          <p:nvPr/>
        </p:nvCxnSpPr>
        <p:spPr>
          <a:xfrm flipV="1">
            <a:off x="7842731" y="4744628"/>
            <a:ext cx="0" cy="630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77FF32-D4BA-A8D8-5BC5-8C73D5AD4FE1}"/>
              </a:ext>
            </a:extLst>
          </p:cNvPr>
          <p:cNvCxnSpPr>
            <a:cxnSpLocks/>
          </p:cNvCxnSpPr>
          <p:nvPr/>
        </p:nvCxnSpPr>
        <p:spPr>
          <a:xfrm flipV="1">
            <a:off x="7730847" y="4778140"/>
            <a:ext cx="44860" cy="3050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8BF0B77-43A7-B450-6251-F95C31CCC7B7}"/>
              </a:ext>
            </a:extLst>
          </p:cNvPr>
          <p:cNvCxnSpPr>
            <a:cxnSpLocks/>
          </p:cNvCxnSpPr>
          <p:nvPr/>
        </p:nvCxnSpPr>
        <p:spPr>
          <a:xfrm>
            <a:off x="8906422" y="4367830"/>
            <a:ext cx="0" cy="3609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0647565-AF70-27B2-873E-9CDC7698D7BB}"/>
              </a:ext>
            </a:extLst>
          </p:cNvPr>
          <p:cNvCxnSpPr>
            <a:cxnSpLocks/>
          </p:cNvCxnSpPr>
          <p:nvPr/>
        </p:nvCxnSpPr>
        <p:spPr>
          <a:xfrm flipH="1">
            <a:off x="9749011" y="4094329"/>
            <a:ext cx="290239" cy="29930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8353E2A-E450-6763-8C10-14BED8D3EA77}"/>
              </a:ext>
            </a:extLst>
          </p:cNvPr>
          <p:cNvCxnSpPr>
            <a:cxnSpLocks/>
          </p:cNvCxnSpPr>
          <p:nvPr/>
        </p:nvCxnSpPr>
        <p:spPr>
          <a:xfrm flipH="1">
            <a:off x="9428253" y="4862798"/>
            <a:ext cx="2617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7A20774-357B-9344-74A8-C35900CA12F2}"/>
              </a:ext>
            </a:extLst>
          </p:cNvPr>
          <p:cNvCxnSpPr>
            <a:cxnSpLocks/>
          </p:cNvCxnSpPr>
          <p:nvPr/>
        </p:nvCxnSpPr>
        <p:spPr>
          <a:xfrm>
            <a:off x="8737543" y="5096137"/>
            <a:ext cx="356386" cy="5578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A35BBD9E-5BC2-E42A-B40E-235253002094}"/>
              </a:ext>
            </a:extLst>
          </p:cNvPr>
          <p:cNvSpPr txBox="1"/>
          <p:nvPr/>
        </p:nvSpPr>
        <p:spPr>
          <a:xfrm>
            <a:off x="9159858" y="5175231"/>
            <a:ext cx="2952074"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比曲尔斯</a:t>
            </a:r>
            <a:endParaRPr lang="en-US" sz="1600" b="1" dirty="0">
              <a:solidFill>
                <a:schemeClr val="accent1"/>
              </a:solidFill>
              <a:latin typeface="Microsoft YaHei" panose="020B0503020204020204" pitchFamily="34" charset="-122"/>
              <a:ea typeface="Microsoft YaHei" panose="020B0503020204020204" pitchFamily="34" charset="-122"/>
            </a:endParaRPr>
          </a:p>
        </p:txBody>
      </p:sp>
      <p:cxnSp>
        <p:nvCxnSpPr>
          <p:cNvPr id="61" name="Straight Connector 60">
            <a:extLst>
              <a:ext uri="{FF2B5EF4-FFF2-40B4-BE49-F238E27FC236}">
                <a16:creationId xmlns:a16="http://schemas.microsoft.com/office/drawing/2014/main" id="{2296379D-A8C6-7781-6027-2F62BFF4D566}"/>
              </a:ext>
            </a:extLst>
          </p:cNvPr>
          <p:cNvCxnSpPr>
            <a:cxnSpLocks/>
          </p:cNvCxnSpPr>
          <p:nvPr/>
        </p:nvCxnSpPr>
        <p:spPr>
          <a:xfrm flipH="1" flipV="1">
            <a:off x="9016533" y="5087808"/>
            <a:ext cx="151404" cy="12907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world&#10;&#10;AI-generated content may be incorrect.">
            <a:extLst>
              <a:ext uri="{FF2B5EF4-FFF2-40B4-BE49-F238E27FC236}">
                <a16:creationId xmlns:a16="http://schemas.microsoft.com/office/drawing/2014/main" id="{1C009E24-CEFC-891B-C9B6-7196F98921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407988" y="0"/>
            <a:ext cx="12191998" cy="6858000"/>
          </a:xfrm>
          <a:noFill/>
        </p:spPr>
      </p:pic>
      <p:sp>
        <p:nvSpPr>
          <p:cNvPr id="2" name="Title 1">
            <a:extLst>
              <a:ext uri="{FF2B5EF4-FFF2-40B4-BE49-F238E27FC236}">
                <a16:creationId xmlns:a16="http://schemas.microsoft.com/office/drawing/2014/main" id="{DFE98F45-B7A0-E003-4218-CD747F063A3D}"/>
              </a:ext>
            </a:extLst>
          </p:cNvPr>
          <p:cNvSpPr>
            <a:spLocks noGrp="1"/>
          </p:cNvSpPr>
          <p:nvPr>
            <p:ph type="title"/>
          </p:nvPr>
        </p:nvSpPr>
        <p:spPr>
          <a:xfrm>
            <a:off x="623888" y="4193673"/>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南澳州</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
        <p:nvSpPr>
          <p:cNvPr id="7" name="TextBox 6">
            <a:extLst>
              <a:ext uri="{FF2B5EF4-FFF2-40B4-BE49-F238E27FC236}">
                <a16:creationId xmlns:a16="http://schemas.microsoft.com/office/drawing/2014/main" id="{4D6EF87B-7A30-5628-F15D-5154A57D3CD9}"/>
              </a:ext>
            </a:extLst>
          </p:cNvPr>
          <p:cNvSpPr txBox="1"/>
          <p:nvPr/>
        </p:nvSpPr>
        <p:spPr>
          <a:xfrm>
            <a:off x="6375162" y="4596851"/>
            <a:ext cx="132792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麦克拉仑谷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7D0B85AC-CF8A-6894-E87B-9D52F9C3C01D}"/>
              </a:ext>
            </a:extLst>
          </p:cNvPr>
          <p:cNvSpPr txBox="1"/>
          <p:nvPr/>
        </p:nvSpPr>
        <p:spPr>
          <a:xfrm>
            <a:off x="8285824" y="2072273"/>
            <a:ext cx="1841500"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克莱尔谷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B88BD570-1F11-4586-C50F-42BB68CF9C47}"/>
              </a:ext>
            </a:extLst>
          </p:cNvPr>
          <p:cNvSpPr txBox="1"/>
          <p:nvPr/>
        </p:nvSpPr>
        <p:spPr>
          <a:xfrm>
            <a:off x="8501110" y="4126582"/>
            <a:ext cx="227424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阿德莱德山区</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4EC0EE4E-1693-B4C5-C96C-361BE4951B77}"/>
              </a:ext>
            </a:extLst>
          </p:cNvPr>
          <p:cNvSpPr txBox="1"/>
          <p:nvPr/>
        </p:nvSpPr>
        <p:spPr>
          <a:xfrm>
            <a:off x="8501109" y="2782350"/>
            <a:ext cx="227424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巴罗萨谷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654C79E9-C7E9-6188-9B2F-D6D7D7C2D496}"/>
              </a:ext>
            </a:extLst>
          </p:cNvPr>
          <p:cNvSpPr txBox="1"/>
          <p:nvPr/>
        </p:nvSpPr>
        <p:spPr>
          <a:xfrm>
            <a:off x="8886119" y="3340615"/>
            <a:ext cx="2274247" cy="338554"/>
          </a:xfrm>
          <a:prstGeom prst="rect">
            <a:avLst/>
          </a:prstGeom>
          <a:noFill/>
        </p:spPr>
        <p:txBody>
          <a:bodyPr wrap="square">
            <a:spAutoFit/>
          </a:bodyPr>
          <a:lstStyle/>
          <a:p>
            <a:r>
              <a:rPr lang="ja-JP" altLang="en-US" sz="1600" b="1">
                <a:solidFill>
                  <a:schemeClr val="accent1"/>
                </a:solidFill>
                <a:effectLst/>
                <a:latin typeface="Microsoft YaHei" panose="020B0503020204020204" pitchFamily="34" charset="-122"/>
                <a:ea typeface="Microsoft YaHei" panose="020B0503020204020204" pitchFamily="34" charset="-122"/>
              </a:rPr>
              <a:t>伊顿谷</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236536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609786"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澳大利亚最古老、最著名的设拉子产区之一</a:t>
            </a:r>
          </a:p>
          <a:p>
            <a:pPr>
              <a:spcBef>
                <a:spcPts val="800"/>
              </a:spcBef>
            </a:pPr>
            <a:r>
              <a:rPr lang="ja-JP" altLang="en-US">
                <a:latin typeface="Microsoft YaHei" panose="020B0503020204020204" pitchFamily="34" charset="-122"/>
                <a:ea typeface="Microsoft YaHei" panose="020B0503020204020204" pitchFamily="34" charset="-122"/>
              </a:rPr>
              <a:t>巴罗萨设拉子是全球市场上最负盛名且份额占比高的红葡萄酒之一</a:t>
            </a:r>
          </a:p>
          <a:p>
            <a:pPr>
              <a:spcBef>
                <a:spcPts val="800"/>
              </a:spcBef>
            </a:pPr>
            <a:r>
              <a:rPr lang="ja-JP" altLang="en-US">
                <a:latin typeface="Microsoft YaHei" panose="020B0503020204020204" pitchFamily="34" charset="-122"/>
                <a:ea typeface="Microsoft YaHei" panose="020B0503020204020204" pitchFamily="34" charset="-122"/>
              </a:rPr>
              <a:t>在经典设拉子</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赤霞珠和</a:t>
            </a:r>
            <a:r>
              <a:rPr lang="en-AU" dirty="0">
                <a:latin typeface="Microsoft YaHei" panose="020B0503020204020204" pitchFamily="34" charset="-122"/>
                <a:ea typeface="Microsoft YaHei" panose="020B0503020204020204" pitchFamily="34" charset="-122"/>
              </a:rPr>
              <a:t>GSM</a:t>
            </a:r>
            <a:r>
              <a:rPr lang="ja-JP" altLang="en-US">
                <a:latin typeface="Microsoft YaHei" panose="020B0503020204020204" pitchFamily="34" charset="-122"/>
                <a:ea typeface="Microsoft YaHei" panose="020B0503020204020204" pitchFamily="34" charset="-122"/>
              </a:rPr>
              <a:t>混酿中，设拉子是一个重要的组成部分</a:t>
            </a:r>
          </a:p>
          <a:p>
            <a:pPr>
              <a:spcBef>
                <a:spcPts val="800"/>
              </a:spcBef>
            </a:pPr>
            <a:r>
              <a:rPr lang="ja-JP" altLang="en-US">
                <a:latin typeface="Microsoft YaHei" panose="020B0503020204020204" pitchFamily="34" charset="-122"/>
                <a:ea typeface="Microsoft YaHei" panose="020B0503020204020204" pitchFamily="34" charset="-122"/>
              </a:rPr>
              <a:t>酒体饱满厚重、质感馥郁的葡萄酒，有黑色水果、胡椒和辛香料的特性</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巴罗萨谷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9567463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105731"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巴罗萨大区的组成部分</a:t>
            </a:r>
          </a:p>
          <a:p>
            <a:pPr>
              <a:spcBef>
                <a:spcPts val="800"/>
              </a:spcBef>
            </a:pPr>
            <a:r>
              <a:rPr lang="ja-JP" altLang="en-US">
                <a:latin typeface="Microsoft YaHei" panose="020B0503020204020204" pitchFamily="34" charset="-122"/>
                <a:ea typeface="Microsoft YaHei" panose="020B0503020204020204" pitchFamily="34" charset="-122"/>
              </a:rPr>
              <a:t>高海拔葡萄园</a:t>
            </a:r>
          </a:p>
          <a:p>
            <a:pPr>
              <a:spcBef>
                <a:spcPts val="800"/>
              </a:spcBef>
            </a:pPr>
            <a:r>
              <a:rPr lang="ja-JP" altLang="en-US">
                <a:latin typeface="Microsoft YaHei" panose="020B0503020204020204" pitchFamily="34" charset="-122"/>
                <a:ea typeface="Microsoft YaHei" panose="020B0503020204020204" pitchFamily="34" charset="-122"/>
              </a:rPr>
              <a:t>较晚的采收时间</a:t>
            </a:r>
          </a:p>
          <a:p>
            <a:pPr>
              <a:spcBef>
                <a:spcPts val="800"/>
              </a:spcBef>
            </a:pPr>
            <a:r>
              <a:rPr lang="ja-JP" altLang="en-US">
                <a:latin typeface="Microsoft YaHei" panose="020B0503020204020204" pitchFamily="34" charset="-122"/>
                <a:ea typeface="Microsoft YaHei" panose="020B0503020204020204" pitchFamily="34" charset="-122"/>
              </a:rPr>
              <a:t>翰斯科酒庄（ </a:t>
            </a:r>
            <a:r>
              <a:rPr lang="en-AU" dirty="0" err="1">
                <a:latin typeface="Microsoft YaHei" panose="020B0503020204020204" pitchFamily="34" charset="-122"/>
                <a:ea typeface="Microsoft YaHei" panose="020B0503020204020204" pitchFamily="34" charset="-122"/>
              </a:rPr>
              <a:t>Henschke</a:t>
            </a:r>
            <a:r>
              <a:rPr lang="en-AU"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的“神恩山”拉子的故乡</a:t>
            </a:r>
          </a:p>
          <a:p>
            <a:pPr>
              <a:spcBef>
                <a:spcPts val="800"/>
              </a:spcBef>
            </a:pPr>
            <a:r>
              <a:rPr lang="ja-JP" altLang="en-US">
                <a:latin typeface="Microsoft YaHei" panose="020B0503020204020204" pitchFamily="34" charset="-122"/>
                <a:ea typeface="Microsoft YaHei" panose="020B0503020204020204" pitchFamily="34" charset="-122"/>
              </a:rPr>
              <a:t>中度到重酒体设拉子，带有经典黑莓、鼠尾草和胡椒香气</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伊顿谷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14441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世界上地形最多样化的产区之一</a:t>
            </a:r>
          </a:p>
          <a:p>
            <a:pPr>
              <a:spcBef>
                <a:spcPts val="800"/>
              </a:spcBef>
            </a:pPr>
            <a:r>
              <a:rPr lang="ja-JP" altLang="en-US">
                <a:latin typeface="Microsoft YaHei" panose="020B0503020204020204" pitchFamily="34" charset="-122"/>
                <a:ea typeface="Microsoft YaHei" panose="020B0503020204020204" pitchFamily="34" charset="-122"/>
              </a:rPr>
              <a:t>红葡萄酒的梦想家园 </a:t>
            </a:r>
            <a:r>
              <a:rPr lang="en-US" altLang="ja-JP" dirty="0">
                <a:latin typeface="Microsoft YaHei" panose="020B0503020204020204" pitchFamily="34" charset="-122"/>
                <a:ea typeface="Microsoft YaHei" panose="020B0503020204020204" pitchFamily="34" charset="-122"/>
              </a:rPr>
              <a:t>– </a:t>
            </a:r>
            <a:br>
              <a:rPr lang="en-US" altLang="ja-JP" dirty="0">
                <a:latin typeface="Microsoft YaHei" panose="020B0503020204020204" pitchFamily="34" charset="-122"/>
                <a:ea typeface="Microsoft YaHei" panose="020B0503020204020204" pitchFamily="34" charset="-122"/>
              </a:rPr>
            </a:br>
            <a:r>
              <a:rPr lang="en-US" altLang="ja-JP" dirty="0">
                <a:latin typeface="Microsoft YaHei" panose="020B0503020204020204" pitchFamily="34" charset="-122"/>
                <a:ea typeface="Microsoft YaHei" panose="020B0503020204020204" pitchFamily="34" charset="-122"/>
              </a:rPr>
              <a:t>90% </a:t>
            </a:r>
            <a:r>
              <a:rPr lang="ja-JP" altLang="en-US">
                <a:latin typeface="Microsoft YaHei" panose="020B0503020204020204" pitchFamily="34" charset="-122"/>
                <a:ea typeface="Microsoft YaHei" panose="020B0503020204020204" pitchFamily="34" charset="-122"/>
              </a:rPr>
              <a:t>为红葡萄品种</a:t>
            </a:r>
          </a:p>
          <a:p>
            <a:pPr>
              <a:spcBef>
                <a:spcPts val="800"/>
              </a:spcBef>
            </a:pPr>
            <a:r>
              <a:rPr lang="ja-JP" altLang="en-US">
                <a:latin typeface="Microsoft YaHei" panose="020B0503020204020204" pitchFamily="34" charset="-122"/>
                <a:ea typeface="Microsoft YaHei" panose="020B0503020204020204" pitchFamily="34" charset="-122"/>
              </a:rPr>
              <a:t>设拉子是产区内种植面积最大的红葡萄酒品种</a:t>
            </a:r>
          </a:p>
          <a:p>
            <a:pPr>
              <a:spcBef>
                <a:spcPts val="800"/>
              </a:spcBef>
            </a:pPr>
            <a:r>
              <a:rPr lang="ja-JP" altLang="en-US">
                <a:latin typeface="Microsoft YaHei" panose="020B0503020204020204" pitchFamily="34" charset="-122"/>
                <a:ea typeface="Microsoft YaHei" panose="020B0503020204020204" pitchFamily="34" charset="-122"/>
              </a:rPr>
              <a:t>酒体饱满的设拉子，有浓郁的蓝莓和巧克力风味</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麦克拉仑</a:t>
            </a:r>
          </a:p>
          <a:p>
            <a:r>
              <a:rPr lang="ja-JP" altLang="en-US">
                <a:solidFill>
                  <a:schemeClr val="accent1"/>
                </a:solidFill>
                <a:latin typeface="Microsoft YaHei" panose="020B0503020204020204" pitchFamily="34" charset="-122"/>
                <a:ea typeface="Microsoft YaHei" panose="020B0503020204020204" pitchFamily="34" charset="-122"/>
              </a:rPr>
              <a:t>谷</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2" name="Text Placeholder 3">
            <a:extLst>
              <a:ext uri="{FF2B5EF4-FFF2-40B4-BE49-F238E27FC236}">
                <a16:creationId xmlns:a16="http://schemas.microsoft.com/office/drawing/2014/main" id="{E4D26E01-8D9F-9394-C80C-BFA56AC72EB8}"/>
              </a:ext>
            </a:extLst>
          </p:cNvPr>
          <p:cNvSpPr txBox="1">
            <a:spLocks/>
          </p:cNvSpPr>
          <p:nvPr/>
        </p:nvSpPr>
        <p:spPr>
          <a:xfrm>
            <a:off x="6456363" y="5410429"/>
            <a:ext cx="3315317" cy="1530521"/>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17">
              <a:lnSpc>
                <a:spcPct val="80000"/>
              </a:lnSpc>
              <a:buNone/>
            </a:pPr>
            <a:r>
              <a:rPr lang="ja-JP" altLang="en-US" sz="1600">
                <a:solidFill>
                  <a:schemeClr val="accent1"/>
                </a:solidFill>
                <a:latin typeface="Microsoft YaHei" panose="020B0503020204020204" pitchFamily="34" charset="-122"/>
                <a:ea typeface="Microsoft YaHei" panose="020B0503020204020204" pitchFamily="34" charset="-122"/>
                <a:cs typeface="Colors Of Autumn"/>
              </a:rPr>
              <a:t>澳大利亚最优质的设拉子</a:t>
            </a:r>
          </a:p>
          <a:p>
            <a:pPr marL="0" indent="0" defTabSz="914217">
              <a:lnSpc>
                <a:spcPct val="80000"/>
              </a:lnSpc>
              <a:buNone/>
            </a:pPr>
            <a:r>
              <a:rPr lang="ja-JP" altLang="en-US" sz="1600">
                <a:solidFill>
                  <a:schemeClr val="accent1"/>
                </a:solidFill>
                <a:latin typeface="Microsoft YaHei" panose="020B0503020204020204" pitchFamily="34" charset="-122"/>
                <a:ea typeface="Microsoft YaHei" panose="020B0503020204020204" pitchFamily="34" charset="-122"/>
                <a:cs typeface="Colors Of Autumn"/>
              </a:rPr>
              <a:t>产区之一</a:t>
            </a:r>
            <a:endParaRPr lang="en-AU" sz="1600" dirty="0">
              <a:solidFill>
                <a:schemeClr val="accent1"/>
              </a:solidFill>
              <a:latin typeface="Microsoft YaHei" panose="020B0503020204020204" pitchFamily="34" charset="-122"/>
              <a:ea typeface="Microsoft YaHei" panose="020B0503020204020204" pitchFamily="34" charset="-122"/>
              <a:cs typeface="Colors Of Autumn"/>
            </a:endParaRPr>
          </a:p>
        </p:txBody>
      </p:sp>
    </p:spTree>
    <p:extLst>
      <p:ext uri="{BB962C8B-B14F-4D97-AF65-F5344CB8AC3E}">
        <p14:creationId xmlns:p14="http://schemas.microsoft.com/office/powerpoint/2010/main" val="20730366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肥沃的农业种植产区</a:t>
            </a:r>
          </a:p>
          <a:p>
            <a:pPr>
              <a:spcBef>
                <a:spcPts val="800"/>
              </a:spcBef>
            </a:pPr>
            <a:r>
              <a:rPr lang="ja-JP" altLang="en-US">
                <a:latin typeface="Microsoft YaHei" panose="020B0503020204020204" pitchFamily="34" charset="-122"/>
                <a:ea typeface="Microsoft YaHei" panose="020B0503020204020204" pitchFamily="34" charset="-122"/>
              </a:rPr>
              <a:t>温暖的天气有助于设拉子形成其馥郁、深邃的风味和果实集中度</a:t>
            </a:r>
          </a:p>
          <a:p>
            <a:pPr>
              <a:spcBef>
                <a:spcPts val="800"/>
              </a:spcBef>
            </a:pPr>
            <a:r>
              <a:rPr lang="ja-JP" altLang="en-US">
                <a:latin typeface="Microsoft YaHei" panose="020B0503020204020204" pitchFamily="34" charset="-122"/>
                <a:ea typeface="Microsoft YaHei" panose="020B0503020204020204" pitchFamily="34" charset="-122"/>
              </a:rPr>
              <a:t>平稳凉爽的夜晚有助于酸度的保持</a:t>
            </a:r>
          </a:p>
          <a:p>
            <a:pPr>
              <a:spcBef>
                <a:spcPts val="800"/>
              </a:spcBef>
            </a:pPr>
            <a:r>
              <a:rPr lang="ja-JP" altLang="en-US">
                <a:latin typeface="Microsoft YaHei" panose="020B0503020204020204" pitchFamily="34" charset="-122"/>
                <a:ea typeface="Microsoft YaHei" panose="020B0503020204020204" pitchFamily="34" charset="-122"/>
              </a:rPr>
              <a:t>唯美、丰饶、浓郁的设拉子，具有黑色水果风味以及奶油般的质感</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克莱尔谷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935180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ouring wine into a glass&#10;&#10;AI-generated content may be incorrect.">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设拉子</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2924803"/>
            <a:ext cx="4706079" cy="1670704"/>
          </a:xfrm>
        </p:spPr>
        <p:txBody>
          <a:bodyPr/>
          <a:lstStyle/>
          <a:p>
            <a:pPr marL="285750" indent="-285750">
              <a:spcBef>
                <a:spcPts val="800"/>
              </a:spcBef>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设拉子是澳大利亚最广泛种植和</a:t>
            </a:r>
          </a:p>
          <a:p>
            <a:pPr marL="285750" indent="-285750">
              <a:spcBef>
                <a:spcPts val="800"/>
              </a:spcBef>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最受爱戴的品种之一。</a:t>
            </a:r>
          </a:p>
          <a:p>
            <a:pPr marL="285750" indent="-285750">
              <a:spcBef>
                <a:spcPts val="800"/>
              </a:spcBef>
              <a:buFont typeface="Arial" panose="020B0604020202020204" pitchFamily="34" charset="0"/>
              <a:buChar char="•"/>
            </a:pPr>
            <a:r>
              <a:rPr lang="en-US" altLang="ja-JP" dirty="0">
                <a:latin typeface="Microsoft YaHei" panose="020B0503020204020204" pitchFamily="34" charset="-122"/>
                <a:ea typeface="Microsoft YaHei" panose="020B0503020204020204" pitchFamily="34" charset="-122"/>
              </a:rPr>
              <a:t>4/5 </a:t>
            </a:r>
            <a:r>
              <a:rPr lang="ja-JP" altLang="en-US">
                <a:latin typeface="Microsoft YaHei" panose="020B0503020204020204" pitchFamily="34" charset="-122"/>
                <a:ea typeface="Microsoft YaHei" panose="020B0503020204020204" pitchFamily="34" charset="-122"/>
              </a:rPr>
              <a:t>的葡萄酒庄都有种植</a:t>
            </a:r>
          </a:p>
          <a:p>
            <a:pPr marL="285750" indent="-285750">
              <a:spcBef>
                <a:spcPts val="800"/>
              </a:spcBef>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占据红葡萄品种的近一半种植面积</a:t>
            </a:r>
          </a:p>
          <a:p>
            <a:pPr marL="285750" indent="-285750">
              <a:spcBef>
                <a:spcPts val="800"/>
              </a:spcBef>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约占葡萄酒总产量的</a:t>
            </a:r>
            <a:r>
              <a:rPr lang="en-US" altLang="ja-JP" dirty="0">
                <a:latin typeface="Microsoft YaHei" panose="020B0503020204020204" pitchFamily="34" charset="-122"/>
                <a:ea typeface="Microsoft YaHei" panose="020B0503020204020204" pitchFamily="34" charset="-122"/>
              </a:rPr>
              <a:t>1/4</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a:latin typeface="Microsoft YaHei" panose="020B0503020204020204" pitchFamily="34" charset="-122"/>
                <a:ea typeface="Microsoft YaHei" panose="020B0503020204020204" pitchFamily="34" charset="-122"/>
              </a:rPr>
              <a:t>澳大利亚的</a:t>
            </a:r>
          </a:p>
          <a:p>
            <a:r>
              <a:rPr lang="ja-JP" altLang="en-US" sz="4800" kern="1000" spc="-100">
                <a:latin typeface="Microsoft YaHei" panose="020B0503020204020204" pitchFamily="34" charset="-122"/>
                <a:ea typeface="Microsoft YaHei" panose="020B0503020204020204" pitchFamily="34" charset="-122"/>
              </a:rPr>
              <a:t>传奇故事</a:t>
            </a:r>
            <a:endParaRPr lang="en-US" sz="4800" kern="1000" spc="-100" dirty="0">
              <a:latin typeface="Microsoft YaHei" panose="020B0503020204020204" pitchFamily="34" charset="-122"/>
              <a:ea typeface="Microsoft YaHei" panose="020B0503020204020204" pitchFamily="34" charset="-122"/>
            </a:endParaRPr>
          </a:p>
        </p:txBody>
      </p:sp>
      <p:sp>
        <p:nvSpPr>
          <p:cNvPr id="6" name="Text Placeholder 3">
            <a:extLst>
              <a:ext uri="{FF2B5EF4-FFF2-40B4-BE49-F238E27FC236}">
                <a16:creationId xmlns:a16="http://schemas.microsoft.com/office/drawing/2014/main" id="{096F72AE-B140-3425-5CE6-DD8364E4419F}"/>
              </a:ext>
            </a:extLst>
          </p:cNvPr>
          <p:cNvSpPr txBox="1">
            <a:spLocks/>
          </p:cNvSpPr>
          <p:nvPr/>
        </p:nvSpPr>
        <p:spPr>
          <a:xfrm>
            <a:off x="630419" y="5037069"/>
            <a:ext cx="4829691" cy="13255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bg1"/>
                </a:solidFill>
                <a:latin typeface="Microsoft YaHei" panose="020B0503020204020204" pitchFamily="34" charset="-122"/>
                <a:ea typeface="Microsoft YaHei" panose="020B0503020204020204" pitchFamily="34" charset="-122"/>
              </a:rPr>
              <a:t>趣味小知识</a:t>
            </a:r>
            <a:endParaRPr lang="en-AU" altLang="ja-JP" sz="1400" b="1" dirty="0">
              <a:solidFill>
                <a:schemeClr val="bg1"/>
              </a:solidFill>
              <a:latin typeface="Microsoft YaHei" panose="020B0503020204020204" pitchFamily="34" charset="-122"/>
              <a:ea typeface="Microsoft YaHei" panose="020B0503020204020204" pitchFamily="34" charset="-122"/>
            </a:endParaRPr>
          </a:p>
          <a:p>
            <a:r>
              <a:rPr lang="ja-JP" altLang="en-US" sz="1200">
                <a:solidFill>
                  <a:schemeClr val="bg1"/>
                </a:solidFill>
                <a:latin typeface="Microsoft YaHei" panose="020B0503020204020204" pitchFamily="34" charset="-122"/>
                <a:ea typeface="Microsoft YaHei" panose="020B0503020204020204" pitchFamily="34" charset="-122"/>
              </a:rPr>
              <a:t>你们叫西拉（</a:t>
            </a:r>
            <a:r>
              <a:rPr lang="en-AU" sz="1200" dirty="0">
                <a:solidFill>
                  <a:schemeClr val="bg1"/>
                </a:solidFill>
                <a:latin typeface="Microsoft YaHei" panose="020B0503020204020204" pitchFamily="34" charset="-122"/>
                <a:ea typeface="Microsoft YaHei" panose="020B0503020204020204" pitchFamily="34" charset="-122"/>
              </a:rPr>
              <a:t>Syrah）, </a:t>
            </a:r>
            <a:r>
              <a:rPr lang="ja-JP" altLang="en-US" sz="1200">
                <a:solidFill>
                  <a:schemeClr val="bg1"/>
                </a:solidFill>
                <a:latin typeface="Microsoft YaHei" panose="020B0503020204020204" pitchFamily="34" charset="-122"/>
                <a:ea typeface="Microsoft YaHei" panose="020B0503020204020204" pitchFamily="34" charset="-122"/>
              </a:rPr>
              <a:t>我们称之为设拉子（</a:t>
            </a:r>
            <a:r>
              <a:rPr lang="en-AU" sz="1200" dirty="0">
                <a:solidFill>
                  <a:schemeClr val="bg1"/>
                </a:solidFill>
                <a:latin typeface="Microsoft YaHei" panose="020B0503020204020204" pitchFamily="34" charset="-122"/>
                <a:ea typeface="Microsoft YaHei" panose="020B0503020204020204" pitchFamily="34" charset="-122"/>
              </a:rPr>
              <a:t>Shiraz）</a:t>
            </a:r>
          </a:p>
          <a:p>
            <a:r>
              <a:rPr lang="ja-JP" altLang="en-US" sz="1200">
                <a:solidFill>
                  <a:schemeClr val="bg1"/>
                </a:solidFill>
                <a:latin typeface="Microsoft YaHei" panose="020B0503020204020204" pitchFamily="34" charset="-122"/>
                <a:ea typeface="Microsoft YaHei" panose="020B0503020204020204" pitchFamily="34" charset="-122"/>
              </a:rPr>
              <a:t>这个品种在世界上其他地方都被称为西拉。但是，由于澳大利亚设拉子在国际市场的商业成功，澳大利亚的生产商们选择在酒标上标识设拉子葡萄酒为“</a:t>
            </a:r>
            <a:r>
              <a:rPr lang="en-AU" sz="1200" dirty="0">
                <a:solidFill>
                  <a:schemeClr val="bg1"/>
                </a:solidFill>
                <a:latin typeface="Microsoft YaHei" panose="020B0503020204020204" pitchFamily="34" charset="-122"/>
                <a:ea typeface="Microsoft YaHei" panose="020B0503020204020204" pitchFamily="34" charset="-122"/>
              </a:rPr>
              <a:t>Shiraz”。</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865507"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澳大利亚最古老的德国移民定居点</a:t>
            </a:r>
          </a:p>
          <a:p>
            <a:pPr>
              <a:spcBef>
                <a:spcPts val="800"/>
              </a:spcBef>
            </a:pPr>
            <a:r>
              <a:rPr lang="ja-JP" altLang="en-US">
                <a:latin typeface="Microsoft YaHei" panose="020B0503020204020204" pitchFamily="34" charset="-122"/>
                <a:ea typeface="Microsoft YaHei" panose="020B0503020204020204" pitchFamily="34" charset="-122"/>
              </a:rPr>
              <a:t>凉爽的海洋性气候，高海拔的葡萄园</a:t>
            </a:r>
          </a:p>
          <a:p>
            <a:pPr>
              <a:spcBef>
                <a:spcPts val="800"/>
              </a:spcBef>
            </a:pPr>
            <a:r>
              <a:rPr lang="ja-JP" altLang="en-US">
                <a:latin typeface="Microsoft YaHei" panose="020B0503020204020204" pitchFamily="34" charset="-122"/>
                <a:ea typeface="Microsoft YaHei" panose="020B0503020204020204" pitchFamily="34" charset="-122"/>
              </a:rPr>
              <a:t>出产于阿德莱德山区的设拉子与相邻的巴罗萨、麦克拉仑谷厚重酒体、强劲的葡萄酒风格迥异</a:t>
            </a:r>
          </a:p>
          <a:p>
            <a:pPr>
              <a:spcBef>
                <a:spcPts val="800"/>
              </a:spcBef>
            </a:pPr>
            <a:r>
              <a:rPr lang="ja-JP" altLang="en-US">
                <a:latin typeface="Microsoft YaHei" panose="020B0503020204020204" pitchFamily="34" charset="-122"/>
                <a:ea typeface="Microsoft YaHei" panose="020B0503020204020204" pitchFamily="34" charset="-122"/>
              </a:rPr>
              <a:t>优雅、中等酒体的设拉子，有芬芳的胡椒和辛香料的香气，以及细致的单宁</a:t>
            </a:r>
          </a:p>
          <a:p>
            <a:pPr>
              <a:spcBef>
                <a:spcPts val="800"/>
              </a:spcBef>
            </a:pPr>
            <a:r>
              <a:rPr lang="ja-JP" altLang="en-US">
                <a:latin typeface="Microsoft YaHei" panose="020B0503020204020204" pitchFamily="34" charset="-122"/>
                <a:ea typeface="Microsoft YaHei" panose="020B0503020204020204" pitchFamily="34" charset="-122"/>
              </a:rPr>
              <a:t>较低的酒精度使得这种凉爽气候风格的设拉子，成为非常适合佐餐的葡萄酒</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阿德莱德</a:t>
            </a:r>
          </a:p>
          <a:p>
            <a:r>
              <a:rPr lang="ja-JP" altLang="en-US">
                <a:solidFill>
                  <a:schemeClr val="accent1"/>
                </a:solidFill>
                <a:latin typeface="Microsoft YaHei" panose="020B0503020204020204" pitchFamily="34" charset="-122"/>
                <a:ea typeface="Microsoft YaHei" panose="020B0503020204020204" pitchFamily="34" charset="-122"/>
              </a:rPr>
              <a:t>山区</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9656090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ocean&#10;&#10;AI-generated content may be incorrect.">
            <a:extLst>
              <a:ext uri="{FF2B5EF4-FFF2-40B4-BE49-F238E27FC236}">
                <a16:creationId xmlns:a16="http://schemas.microsoft.com/office/drawing/2014/main" id="{F08429FE-97C8-99D3-A872-39865940E2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4900CB07-FC76-5088-4BE1-A1FF61018904}"/>
              </a:ext>
            </a:extLst>
          </p:cNvPr>
          <p:cNvSpPr>
            <a:spLocks noGrp="1"/>
          </p:cNvSpPr>
          <p:nvPr>
            <p:ph type="title"/>
          </p:nvPr>
        </p:nvSpPr>
        <p:spPr/>
        <p:txBody>
          <a:bodyPr/>
          <a:lstStyle/>
          <a:p>
            <a:pPr>
              <a:lnSpc>
                <a:spcPct val="100000"/>
              </a:lnSpc>
            </a:pPr>
            <a:r>
              <a:rPr lang="ja-JP" altLang="en-US">
                <a:solidFill>
                  <a:schemeClr val="accent2"/>
                </a:solidFill>
                <a:latin typeface="Microsoft YaHei" panose="020B0503020204020204" pitchFamily="34" charset="-122"/>
                <a:ea typeface="Microsoft YaHei" panose="020B0503020204020204" pitchFamily="34" charset="-122"/>
              </a:rPr>
              <a:t>新南威尔士州和</a:t>
            </a:r>
            <a:br>
              <a:rPr lang="en-US" dirty="0">
                <a:solidFill>
                  <a:schemeClr val="accent2"/>
                </a:solidFill>
                <a:latin typeface="Microsoft YaHei" panose="020B0503020204020204" pitchFamily="34" charset="-122"/>
                <a:ea typeface="Microsoft YaHei" panose="020B0503020204020204" pitchFamily="34" charset="-122"/>
              </a:rPr>
            </a:br>
            <a:r>
              <a:rPr lang="ja-JP" altLang="en-US">
                <a:solidFill>
                  <a:schemeClr val="accent2"/>
                </a:solidFill>
                <a:latin typeface="Microsoft YaHei" panose="020B0503020204020204" pitchFamily="34" charset="-122"/>
                <a:ea typeface="Microsoft YaHei" panose="020B0503020204020204" pitchFamily="34" charset="-122"/>
              </a:rPr>
              <a:t>首都行政区产区</a:t>
            </a:r>
            <a:endParaRPr lang="en-US" dirty="0">
              <a:solidFill>
                <a:schemeClr val="accent2"/>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23B7EE06-077E-9E54-A6F4-B8444D0241B1}"/>
              </a:ext>
            </a:extLst>
          </p:cNvPr>
          <p:cNvSpPr txBox="1"/>
          <p:nvPr/>
        </p:nvSpPr>
        <p:spPr>
          <a:xfrm>
            <a:off x="9034400" y="2377580"/>
            <a:ext cx="1244065"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猎人谷</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EC1D10E9-CB64-F49F-7EEF-3DCED8300E30}"/>
              </a:ext>
            </a:extLst>
          </p:cNvPr>
          <p:cNvSpPr txBox="1"/>
          <p:nvPr/>
        </p:nvSpPr>
        <p:spPr>
          <a:xfrm>
            <a:off x="3492217" y="4221130"/>
            <a:ext cx="2312469"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堪培拉地区</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0EC968AC-11A2-2547-1777-1E2AFA610521}"/>
              </a:ext>
            </a:extLst>
          </p:cNvPr>
          <p:cNvSpPr txBox="1"/>
          <p:nvPr/>
        </p:nvSpPr>
        <p:spPr>
          <a:xfrm>
            <a:off x="8294572" y="3547361"/>
            <a:ext cx="2312469"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悉尼</a:t>
            </a:r>
            <a:endParaRPr lang="en-US" sz="16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0A0B9348-9BB7-26F7-0283-E83E164105B6}"/>
              </a:ext>
            </a:extLst>
          </p:cNvPr>
          <p:cNvSpPr txBox="1"/>
          <p:nvPr/>
        </p:nvSpPr>
        <p:spPr>
          <a:xfrm>
            <a:off x="623888" y="6273800"/>
            <a:ext cx="2312469"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维多利亚</a:t>
            </a:r>
            <a:endParaRPr lang="en-US" sz="1600" dirty="0">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50C18841-869A-9E53-6B54-07786BBB5E00}"/>
              </a:ext>
            </a:extLst>
          </p:cNvPr>
          <p:cNvSpPr txBox="1"/>
          <p:nvPr/>
        </p:nvSpPr>
        <p:spPr>
          <a:xfrm>
            <a:off x="3594766" y="5213942"/>
            <a:ext cx="1515619" cy="584775"/>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澳大利亚首都行政区</a:t>
            </a:r>
            <a:endParaRPr 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982533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澳大利亚葡萄酒产业的发源地</a:t>
            </a:r>
          </a:p>
          <a:p>
            <a:pPr>
              <a:spcBef>
                <a:spcPts val="800"/>
              </a:spcBef>
            </a:pPr>
            <a:r>
              <a:rPr lang="ja-JP" altLang="en-US">
                <a:latin typeface="Microsoft YaHei" panose="020B0503020204020204" pitchFamily="34" charset="-122"/>
                <a:ea typeface="Microsoft YaHei" panose="020B0503020204020204" pitchFamily="34" charset="-122"/>
              </a:rPr>
              <a:t>温暖湿润的气候，有利于设拉子果实的成熟</a:t>
            </a:r>
          </a:p>
          <a:p>
            <a:pPr>
              <a:spcBef>
                <a:spcPts val="800"/>
              </a:spcBef>
            </a:pPr>
            <a:r>
              <a:rPr lang="ja-JP" altLang="en-US">
                <a:latin typeface="Microsoft YaHei" panose="020B0503020204020204" pitchFamily="34" charset="-122"/>
                <a:ea typeface="Microsoft YaHei" panose="020B0503020204020204" pitchFamily="34" charset="-122"/>
              </a:rPr>
              <a:t>以中等酒体、咸鲜和复杂的葡萄酒著称</a:t>
            </a:r>
          </a:p>
          <a:p>
            <a:pPr>
              <a:spcBef>
                <a:spcPts val="800"/>
              </a:spcBef>
            </a:pPr>
            <a:r>
              <a:rPr lang="ja-JP" altLang="en-US">
                <a:latin typeface="Microsoft YaHei" panose="020B0503020204020204" pitchFamily="34" charset="-122"/>
                <a:ea typeface="Microsoft YaHei" panose="020B0503020204020204" pitchFamily="34" charset="-122"/>
              </a:rPr>
              <a:t>年轻的猎人谷设拉子展现出红黑浆果、辛香料香气和丰富的单宁质感</a:t>
            </a:r>
          </a:p>
          <a:p>
            <a:pPr>
              <a:spcBef>
                <a:spcPts val="800"/>
              </a:spcBef>
            </a:pPr>
            <a:r>
              <a:rPr lang="ja-JP" altLang="en-US">
                <a:latin typeface="Microsoft YaHei" panose="020B0503020204020204" pitchFamily="34" charset="-122"/>
                <a:ea typeface="Microsoft YaHei" panose="020B0503020204020204" pitchFamily="34" charset="-122"/>
              </a:rPr>
              <a:t>陈年的猎人谷设拉子柔顺且具有馥郁的带着土壤气息的风味和复杂度</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猎人谷</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5393136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展现出欣欣向荣并富有创新力的酿造景象</a:t>
            </a:r>
          </a:p>
          <a:p>
            <a:pPr>
              <a:spcBef>
                <a:spcPts val="800"/>
              </a:spcBef>
            </a:pPr>
            <a:r>
              <a:rPr lang="ja-JP" altLang="en-US">
                <a:latin typeface="Microsoft YaHei" panose="020B0503020204020204" pitchFamily="34" charset="-122"/>
                <a:ea typeface="Microsoft YaHei" panose="020B0503020204020204" pitchFamily="34" charset="-122"/>
              </a:rPr>
              <a:t>设拉子红葡萄酒为堪培拉地区带来了极大的声誉</a:t>
            </a:r>
          </a:p>
          <a:p>
            <a:pPr>
              <a:spcBef>
                <a:spcPts val="800"/>
              </a:spcBef>
            </a:pPr>
            <a:r>
              <a:rPr lang="ja-JP" altLang="en-US">
                <a:latin typeface="Microsoft YaHei" panose="020B0503020204020204" pitchFamily="34" charset="-122"/>
                <a:ea typeface="Microsoft YaHei" panose="020B0503020204020204" pitchFamily="34" charset="-122"/>
              </a:rPr>
              <a:t>地理环境、气候和专业技术的融合造就了具有辛香料、胡椒香气，细瘦但又平衡且富有风味的设拉子</a:t>
            </a:r>
          </a:p>
          <a:p>
            <a:pPr>
              <a:spcBef>
                <a:spcPts val="800"/>
              </a:spcBef>
            </a:pPr>
            <a:r>
              <a:rPr lang="ja-JP" altLang="en-US">
                <a:latin typeface="Microsoft YaHei" panose="020B0503020204020204" pitchFamily="34" charset="-122"/>
                <a:ea typeface="Microsoft YaHei" panose="020B0503020204020204" pitchFamily="34" charset="-122"/>
              </a:rPr>
              <a:t>著名的设拉子</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维欧尼混酿的生产商，五克拉酒庄（</a:t>
            </a:r>
            <a:r>
              <a:rPr lang="en-AU" dirty="0" err="1">
                <a:latin typeface="Microsoft YaHei" panose="020B0503020204020204" pitchFamily="34" charset="-122"/>
                <a:ea typeface="Microsoft YaHei" panose="020B0503020204020204" pitchFamily="34" charset="-122"/>
              </a:rPr>
              <a:t>Clonakilla</a:t>
            </a:r>
            <a:r>
              <a:rPr lang="en-AU"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坐落于此</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堪培拉</a:t>
            </a:r>
          </a:p>
          <a:p>
            <a:r>
              <a:rPr lang="ja-JP" altLang="en-US">
                <a:solidFill>
                  <a:schemeClr val="accent1"/>
                </a:solidFill>
                <a:latin typeface="Microsoft YaHei" panose="020B0503020204020204" pitchFamily="34" charset="-122"/>
                <a:ea typeface="Microsoft YaHei" panose="020B0503020204020204" pitchFamily="34" charset="-122"/>
              </a:rPr>
              <a:t>地区</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8642721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country&#10;&#10;AI-generated content may be incorrect.">
            <a:extLst>
              <a:ext uri="{FF2B5EF4-FFF2-40B4-BE49-F238E27FC236}">
                <a16:creationId xmlns:a16="http://schemas.microsoft.com/office/drawing/2014/main" id="{38D7EDB2-2001-3739-044C-DBFB6E4236C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10D8B5A7-BBE7-AD5E-2FDE-26698DB17A5D}"/>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西澳州</a:t>
            </a:r>
            <a:endParaRPr lang="en-US" dirty="0">
              <a:latin typeface="Microsoft YaHei" panose="020B0503020204020204" pitchFamily="34" charset="-122"/>
              <a:ea typeface="Microsoft YaHei" panose="020B0503020204020204" pitchFamily="34" charset="-122"/>
            </a:endParaRPr>
          </a:p>
        </p:txBody>
      </p:sp>
      <p:sp>
        <p:nvSpPr>
          <p:cNvPr id="7" name="TextBox 6">
            <a:extLst>
              <a:ext uri="{FF2B5EF4-FFF2-40B4-BE49-F238E27FC236}">
                <a16:creationId xmlns:a16="http://schemas.microsoft.com/office/drawing/2014/main" id="{1102C893-B72E-43D6-B8F1-D48991B3B7E8}"/>
              </a:ext>
            </a:extLst>
          </p:cNvPr>
          <p:cNvSpPr txBox="1"/>
          <p:nvPr/>
        </p:nvSpPr>
        <p:spPr>
          <a:xfrm>
            <a:off x="6378610" y="993066"/>
            <a:ext cx="2206591"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天鹅地区</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6D1D0076-7FA9-5254-82D9-72AACB28481A}"/>
              </a:ext>
            </a:extLst>
          </p:cNvPr>
          <p:cNvSpPr txBox="1"/>
          <p:nvPr/>
        </p:nvSpPr>
        <p:spPr>
          <a:xfrm>
            <a:off x="4136164" y="4778962"/>
            <a:ext cx="1331638"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玛格利特河</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79FAD070-53B5-7A6E-4C00-56322E3A5A68}"/>
              </a:ext>
            </a:extLst>
          </p:cNvPr>
          <p:cNvSpPr txBox="1"/>
          <p:nvPr/>
        </p:nvSpPr>
        <p:spPr>
          <a:xfrm>
            <a:off x="5275315" y="1740485"/>
            <a:ext cx="2206591"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珀斯</a:t>
            </a:r>
            <a:endParaRPr lang="en-US" sz="1600" dirty="0">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64610862-7E6D-3671-E4C2-A3B666EF2A81}"/>
              </a:ext>
            </a:extLst>
          </p:cNvPr>
          <p:cNvSpPr txBox="1"/>
          <p:nvPr/>
        </p:nvSpPr>
        <p:spPr>
          <a:xfrm>
            <a:off x="9275814" y="6007828"/>
            <a:ext cx="2206591"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大南部地区</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07508C02-BB4F-B6CF-DF0B-79A3925EB232}"/>
              </a:ext>
            </a:extLst>
          </p:cNvPr>
          <p:cNvSpPr txBox="1"/>
          <p:nvPr/>
        </p:nvSpPr>
        <p:spPr>
          <a:xfrm>
            <a:off x="4854011" y="3551823"/>
            <a:ext cx="1770025" cy="338554"/>
          </a:xfrm>
          <a:prstGeom prst="rect">
            <a:avLst/>
          </a:prstGeom>
          <a:noFill/>
        </p:spPr>
        <p:txBody>
          <a:bodyPr wrap="square">
            <a:spAutoFit/>
          </a:bodyPr>
          <a:lstStyle/>
          <a:p>
            <a:r>
              <a:rPr lang="ja-JP" altLang="en-US" sz="1600" b="1">
                <a:solidFill>
                  <a:schemeClr val="accent2"/>
                </a:solidFill>
                <a:latin typeface="Microsoft YaHei" panose="020B0503020204020204" pitchFamily="34" charset="-122"/>
                <a:ea typeface="Microsoft YaHei" panose="020B0503020204020204" pitchFamily="34" charset="-122"/>
              </a:rPr>
              <a:t>吉奥格拉菲</a:t>
            </a:r>
            <a:endParaRPr lang="en-US" sz="1600" b="1" dirty="0">
              <a:solidFill>
                <a:schemeClr val="accent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674750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781499"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设拉子是第二广泛种植的红葡萄品种，仅次于享负盛名的赤霞珠</a:t>
            </a:r>
          </a:p>
          <a:p>
            <a:pPr>
              <a:spcBef>
                <a:spcPts val="800"/>
              </a:spcBef>
            </a:pPr>
            <a:r>
              <a:rPr lang="ja-JP" altLang="en-US">
                <a:latin typeface="Microsoft YaHei" panose="020B0503020204020204" pitchFamily="34" charset="-122"/>
                <a:ea typeface="Microsoft YaHei" panose="020B0503020204020204" pitchFamily="34" charset="-122"/>
              </a:rPr>
              <a:t>地处海岸线，具有澳大利亚最显著的海洋性气候</a:t>
            </a:r>
          </a:p>
          <a:p>
            <a:pPr>
              <a:spcBef>
                <a:spcPts val="800"/>
              </a:spcBef>
            </a:pPr>
            <a:r>
              <a:rPr lang="ja-JP" altLang="en-US">
                <a:latin typeface="Microsoft YaHei" panose="020B0503020204020204" pitchFamily="34" charset="-122"/>
                <a:ea typeface="Microsoft YaHei" panose="020B0503020204020204" pitchFamily="34" charset="-122"/>
              </a:rPr>
              <a:t>设拉子展现出成熟的果味、活泼的口感、深邃的风味和圆润的质感</a:t>
            </a:r>
          </a:p>
          <a:p>
            <a:pPr>
              <a:spcBef>
                <a:spcPts val="800"/>
              </a:spcBef>
            </a:pPr>
            <a:r>
              <a:rPr lang="ja-JP" altLang="en-US">
                <a:latin typeface="Microsoft YaHei" panose="020B0503020204020204" pitchFamily="34" charset="-122"/>
                <a:ea typeface="Microsoft YaHei" panose="020B0503020204020204" pitchFamily="34" charset="-122"/>
              </a:rPr>
              <a:t>良好的酸度使得设拉子能够优雅的陈年</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玛格利特河</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4164333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较南的地理位置，凉爽的海洋性气候</a:t>
            </a:r>
          </a:p>
          <a:p>
            <a:pPr>
              <a:spcBef>
                <a:spcPts val="800"/>
              </a:spcBef>
            </a:pPr>
            <a:r>
              <a:rPr lang="ja-JP" altLang="en-US">
                <a:latin typeface="Microsoft YaHei" panose="020B0503020204020204" pitchFamily="34" charset="-122"/>
                <a:ea typeface="Microsoft YaHei" panose="020B0503020204020204" pitchFamily="34" charset="-122"/>
              </a:rPr>
              <a:t>福临河</a:t>
            </a:r>
            <a:r>
              <a:rPr lang="en-US" altLang="ja-JP" dirty="0">
                <a:latin typeface="Microsoft YaHei" panose="020B0503020204020204" pitchFamily="34" charset="-122"/>
                <a:ea typeface="Microsoft YaHei" panose="020B0503020204020204" pitchFamily="34" charset="-122"/>
              </a:rPr>
              <a:t>(</a:t>
            </a:r>
            <a:r>
              <a:rPr lang="en-AU" dirty="0">
                <a:latin typeface="Microsoft YaHei" panose="020B0503020204020204" pitchFamily="34" charset="-122"/>
                <a:ea typeface="Microsoft YaHei" panose="020B0503020204020204" pitchFamily="34" charset="-122"/>
              </a:rPr>
              <a:t>Frankland River)</a:t>
            </a:r>
            <a:r>
              <a:rPr lang="ja-JP" altLang="en-US">
                <a:latin typeface="Microsoft YaHei" panose="020B0503020204020204" pitchFamily="34" charset="-122"/>
                <a:ea typeface="Microsoft YaHei" panose="020B0503020204020204" pitchFamily="34" charset="-122"/>
              </a:rPr>
              <a:t>子产区是设拉子明星产区</a:t>
            </a:r>
          </a:p>
          <a:p>
            <a:pPr>
              <a:spcBef>
                <a:spcPts val="800"/>
              </a:spcBef>
            </a:pPr>
            <a:r>
              <a:rPr lang="ja-JP" altLang="en-US">
                <a:latin typeface="Microsoft YaHei" panose="020B0503020204020204" pitchFamily="34" charset="-122"/>
                <a:ea typeface="Microsoft YaHei" panose="020B0503020204020204" pitchFamily="34" charset="-122"/>
              </a:rPr>
              <a:t>葡萄藤可健康生长的产区，几乎没有病虫害</a:t>
            </a:r>
          </a:p>
          <a:p>
            <a:pPr>
              <a:spcBef>
                <a:spcPts val="800"/>
              </a:spcBef>
            </a:pPr>
            <a:r>
              <a:rPr lang="ja-JP" altLang="en-US">
                <a:latin typeface="Microsoft YaHei" panose="020B0503020204020204" pitchFamily="34" charset="-122"/>
                <a:ea typeface="Microsoft YaHei" panose="020B0503020204020204" pitchFamily="34" charset="-122"/>
              </a:rPr>
              <a:t>中等酒体的设拉子，呈现出泥土气息，以及甘草、辛香料、胡椒、樱桃和李子等香气</a:t>
            </a:r>
          </a:p>
          <a:p>
            <a:pPr>
              <a:spcBef>
                <a:spcPts val="800"/>
              </a:spcBef>
            </a:pPr>
            <a:r>
              <a:rPr lang="ja-JP" altLang="en-US">
                <a:latin typeface="Microsoft YaHei" panose="020B0503020204020204" pitchFamily="34" charset="-122"/>
                <a:ea typeface="Microsoft YaHei" panose="020B0503020204020204" pitchFamily="34" charset="-122"/>
              </a:rPr>
              <a:t>许多生产商避免过度使用美国橡木桶，从而使果实更好地展现出自身的特性</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大南部</a:t>
            </a:r>
          </a:p>
          <a:p>
            <a:r>
              <a:rPr lang="ja-JP" altLang="en-US">
                <a:solidFill>
                  <a:schemeClr val="accent1"/>
                </a:solidFill>
                <a:latin typeface="Microsoft YaHei" panose="020B0503020204020204" pitchFamily="34" charset="-122"/>
                <a:ea typeface="Microsoft YaHei" panose="020B0503020204020204" pitchFamily="34" charset="-122"/>
              </a:rPr>
              <a:t>地区</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5806356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受印度洋海风调节的温暖气候</a:t>
            </a:r>
          </a:p>
          <a:p>
            <a:pPr>
              <a:spcBef>
                <a:spcPts val="800"/>
              </a:spcBef>
            </a:pPr>
            <a:r>
              <a:rPr lang="ja-JP" altLang="en-US">
                <a:latin typeface="Microsoft YaHei" panose="020B0503020204020204" pitchFamily="34" charset="-122"/>
                <a:ea typeface="Microsoft YaHei" panose="020B0503020204020204" pitchFamily="34" charset="-122"/>
              </a:rPr>
              <a:t>偏向于出产风味馥郁，但是质感柔和的设拉子</a:t>
            </a:r>
          </a:p>
          <a:p>
            <a:pPr>
              <a:spcBef>
                <a:spcPts val="800"/>
              </a:spcBef>
            </a:pPr>
            <a:r>
              <a:rPr lang="ja-JP" altLang="en-US">
                <a:latin typeface="Microsoft YaHei" panose="020B0503020204020204" pitchFamily="34" charset="-122"/>
                <a:ea typeface="Microsoft YaHei" panose="020B0503020204020204" pitchFamily="34" charset="-122"/>
              </a:rPr>
              <a:t>生产商们正在改变他们的酿造风格，从重酒体向中等酒体转变</a:t>
            </a:r>
          </a:p>
          <a:p>
            <a:pPr>
              <a:spcBef>
                <a:spcPts val="800"/>
              </a:spcBef>
            </a:pPr>
            <a:r>
              <a:rPr lang="ja-JP" altLang="en-US">
                <a:latin typeface="Microsoft YaHei" panose="020B0503020204020204" pitchFamily="34" charset="-122"/>
                <a:ea typeface="Microsoft YaHei" panose="020B0503020204020204" pitchFamily="34" charset="-122"/>
              </a:rPr>
              <a:t>果味偏樱桃或红色浆果的特征，带有薄荷和胡椒香料的香气</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吉奥格拉菲</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995395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澳大利亚最温暖、最古老的葡萄酒产区之一</a:t>
            </a:r>
          </a:p>
          <a:p>
            <a:pPr>
              <a:spcBef>
                <a:spcPts val="800"/>
              </a:spcBef>
            </a:pPr>
            <a:r>
              <a:rPr lang="ja-JP" altLang="en-US">
                <a:latin typeface="Microsoft YaHei" panose="020B0503020204020204" pitchFamily="34" charset="-122"/>
                <a:ea typeface="Microsoft YaHei" panose="020B0503020204020204" pitchFamily="34" charset="-122"/>
              </a:rPr>
              <a:t>符合设拉子生长的完美条件，具有温暖到炎热的地中海气候和非常干燥的成熟季节</a:t>
            </a:r>
          </a:p>
          <a:p>
            <a:pPr>
              <a:spcBef>
                <a:spcPts val="800"/>
              </a:spcBef>
            </a:pPr>
            <a:r>
              <a:rPr lang="ja-JP" altLang="en-US">
                <a:latin typeface="Microsoft YaHei" panose="020B0503020204020204" pitchFamily="34" charset="-122"/>
                <a:ea typeface="Microsoft YaHei" panose="020B0503020204020204" pitchFamily="34" charset="-122"/>
              </a:rPr>
              <a:t>饱满酒体的设拉子展现出成熟的水果干香气</a:t>
            </a:r>
          </a:p>
          <a:p>
            <a:pPr>
              <a:spcBef>
                <a:spcPts val="800"/>
              </a:spcBef>
            </a:pPr>
            <a:r>
              <a:rPr lang="ja-JP" altLang="en-US">
                <a:latin typeface="Microsoft YaHei" panose="020B0503020204020204" pitchFamily="34" charset="-122"/>
                <a:ea typeface="Microsoft YaHei" panose="020B0503020204020204" pitchFamily="34" charset="-122"/>
              </a:rPr>
              <a:t>天鹅谷设拉子口感柔和，余味绵长，年轻时也易于饮用，令人放松</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天鹅谷</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2" name="Text Placeholder 3">
            <a:extLst>
              <a:ext uri="{FF2B5EF4-FFF2-40B4-BE49-F238E27FC236}">
                <a16:creationId xmlns:a16="http://schemas.microsoft.com/office/drawing/2014/main" id="{24A0A082-7E84-B9BA-2D66-F407130B4240}"/>
              </a:ext>
            </a:extLst>
          </p:cNvPr>
          <p:cNvSpPr txBox="1">
            <a:spLocks/>
          </p:cNvSpPr>
          <p:nvPr/>
        </p:nvSpPr>
        <p:spPr>
          <a:xfrm rot="16200000">
            <a:off x="-383603" y="5100465"/>
            <a:ext cx="2214938" cy="199956"/>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ja-JP" altLang="en-US" sz="1000">
                <a:solidFill>
                  <a:schemeClr val="bg1"/>
                </a:solidFill>
                <a:latin typeface="Microsoft YaHei" panose="020B0503020204020204" pitchFamily="34" charset="-122"/>
                <a:ea typeface="Microsoft YaHei" panose="020B0503020204020204" pitchFamily="34" charset="-122"/>
              </a:rPr>
              <a:t>图片来源：西澳大利亚旅游局</a:t>
            </a:r>
            <a:endParaRPr lang="en-AU" sz="10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5433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united states&#10;&#10;AI-generated content may be incorrect.">
            <a:extLst>
              <a:ext uri="{FF2B5EF4-FFF2-40B4-BE49-F238E27FC236}">
                <a16:creationId xmlns:a16="http://schemas.microsoft.com/office/drawing/2014/main" id="{D657642B-DFFD-5585-337D-B1E9FC939B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B7492BD1-7FB5-096D-FBAB-D2563F020C07}"/>
              </a:ext>
            </a:extLst>
          </p:cNvPr>
          <p:cNvSpPr>
            <a:spLocks noGrp="1"/>
          </p:cNvSpPr>
          <p:nvPr>
            <p:ph type="title"/>
          </p:nvPr>
        </p:nvSpPr>
        <p:spPr>
          <a:xfrm>
            <a:off x="623888" y="651577"/>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维多利亚州</a:t>
            </a:r>
            <a:endParaRPr lang="en-US" dirty="0">
              <a:latin typeface="Microsoft YaHei" panose="020B0503020204020204" pitchFamily="34" charset="-122"/>
              <a:ea typeface="Microsoft YaHei" panose="020B0503020204020204" pitchFamily="34" charset="-122"/>
            </a:endParaRPr>
          </a:p>
        </p:txBody>
      </p:sp>
      <p:sp>
        <p:nvSpPr>
          <p:cNvPr id="7" name="TextBox 6">
            <a:extLst>
              <a:ext uri="{FF2B5EF4-FFF2-40B4-BE49-F238E27FC236}">
                <a16:creationId xmlns:a16="http://schemas.microsoft.com/office/drawing/2014/main" id="{61ECA385-AC4A-4200-DDD9-32178A1ADA3A}"/>
              </a:ext>
            </a:extLst>
          </p:cNvPr>
          <p:cNvSpPr txBox="1"/>
          <p:nvPr/>
        </p:nvSpPr>
        <p:spPr>
          <a:xfrm>
            <a:off x="2202915" y="2628716"/>
            <a:ext cx="2312469" cy="338554"/>
          </a:xfrm>
          <a:prstGeom prst="rect">
            <a:avLst/>
          </a:prstGeom>
          <a:noFill/>
        </p:spPr>
        <p:txBody>
          <a:bodyPr wrap="square">
            <a:spAutoFit/>
          </a:bodyPr>
          <a:lstStyle/>
          <a:p>
            <a:r>
              <a:rPr lang="ja-JP" altLang="en-US" sz="1600" b="1">
                <a:solidFill>
                  <a:schemeClr val="accent1"/>
                </a:solidFill>
                <a:latin typeface="Microsoft YaHei" panose="020B0503020204020204" pitchFamily="34" charset="-122"/>
                <a:ea typeface="Microsoft YaHei" panose="020B0503020204020204" pitchFamily="34" charset="-122"/>
              </a:rPr>
              <a:t>格兰皮恩斯</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329136F1-B7A4-5F6E-E42A-7C1855872A9B}"/>
              </a:ext>
            </a:extLst>
          </p:cNvPr>
          <p:cNvSpPr txBox="1"/>
          <p:nvPr/>
        </p:nvSpPr>
        <p:spPr>
          <a:xfrm>
            <a:off x="4879649" y="2404229"/>
            <a:ext cx="1902691" cy="338554"/>
          </a:xfrm>
          <a:prstGeom prst="rect">
            <a:avLst/>
          </a:prstGeom>
          <a:noFill/>
        </p:spPr>
        <p:txBody>
          <a:bodyPr wrap="square">
            <a:spAutoFit/>
          </a:bodyPr>
          <a:lstStyle/>
          <a:p>
            <a:r>
              <a:rPr lang="ja-JP" altLang="en-US" sz="1600" b="1">
                <a:solidFill>
                  <a:schemeClr val="accent1"/>
                </a:solidFill>
                <a:latin typeface="Microsoft YaHei" panose="020B0503020204020204" pitchFamily="34" charset="-122"/>
                <a:ea typeface="Microsoft YaHei" panose="020B0503020204020204" pitchFamily="34" charset="-122"/>
              </a:rPr>
              <a:t>西斯科特</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300C24CC-0A4A-9B9C-1271-24A44C8AA4CC}"/>
              </a:ext>
            </a:extLst>
          </p:cNvPr>
          <p:cNvSpPr txBox="1"/>
          <p:nvPr/>
        </p:nvSpPr>
        <p:spPr>
          <a:xfrm>
            <a:off x="6672784" y="2365685"/>
            <a:ext cx="2312469" cy="338554"/>
          </a:xfrm>
          <a:prstGeom prst="rect">
            <a:avLst/>
          </a:prstGeom>
          <a:noFill/>
        </p:spPr>
        <p:txBody>
          <a:bodyPr wrap="square">
            <a:spAutoFit/>
          </a:bodyPr>
          <a:lstStyle/>
          <a:p>
            <a:r>
              <a:rPr lang="ja-JP" altLang="en-US" sz="1600" b="1">
                <a:solidFill>
                  <a:schemeClr val="accent1"/>
                </a:solidFill>
                <a:latin typeface="Microsoft YaHei" panose="020B0503020204020204" pitchFamily="34" charset="-122"/>
                <a:ea typeface="Microsoft YaHei" panose="020B0503020204020204" pitchFamily="34" charset="-122"/>
              </a:rPr>
              <a:t>比曲尔斯</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9ED0CB10-84B1-2104-0B09-6DD9DA1BB077}"/>
              </a:ext>
            </a:extLst>
          </p:cNvPr>
          <p:cNvSpPr txBox="1"/>
          <p:nvPr/>
        </p:nvSpPr>
        <p:spPr>
          <a:xfrm>
            <a:off x="6509224" y="4649604"/>
            <a:ext cx="2312469"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墨尔本</a:t>
            </a:r>
            <a:endParaRPr 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354677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barrel&#10;&#10;AI-generated content may be incorrect.">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5"/>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澳大利亚设拉子的历史</a:t>
            </a:r>
          </a:p>
          <a:p>
            <a:pPr>
              <a:spcBef>
                <a:spcPts val="800"/>
              </a:spcBef>
            </a:pPr>
            <a:r>
              <a:rPr lang="ja-JP" altLang="en-US">
                <a:latin typeface="Microsoft YaHei" panose="020B0503020204020204" pitchFamily="34" charset="-122"/>
                <a:ea typeface="Microsoft YaHei" panose="020B0503020204020204" pitchFamily="34" charset="-122"/>
              </a:rPr>
              <a:t>它的种植方式</a:t>
            </a:r>
          </a:p>
          <a:p>
            <a:pPr>
              <a:spcBef>
                <a:spcPts val="800"/>
              </a:spcBef>
            </a:pPr>
            <a:r>
              <a:rPr lang="ja-JP" altLang="en-US">
                <a:latin typeface="Microsoft YaHei" panose="020B0503020204020204" pitchFamily="34" charset="-122"/>
                <a:ea typeface="Microsoft YaHei" panose="020B0503020204020204" pitchFamily="34" charset="-122"/>
              </a:rPr>
              <a:t>它的酿造方式</a:t>
            </a:r>
          </a:p>
          <a:p>
            <a:pPr>
              <a:spcBef>
                <a:spcPts val="800"/>
              </a:spcBef>
            </a:pPr>
            <a:r>
              <a:rPr lang="ja-JP" altLang="en-US">
                <a:latin typeface="Microsoft YaHei" panose="020B0503020204020204" pitchFamily="34" charset="-122"/>
                <a:ea typeface="Microsoft YaHei" panose="020B0503020204020204" pitchFamily="34" charset="-122"/>
              </a:rPr>
              <a:t>不同的风格</a:t>
            </a:r>
          </a:p>
          <a:p>
            <a:pPr>
              <a:spcBef>
                <a:spcPts val="800"/>
              </a:spcBef>
            </a:pPr>
            <a:r>
              <a:rPr lang="ja-JP" altLang="en-US">
                <a:latin typeface="Microsoft YaHei" panose="020B0503020204020204" pitchFamily="34" charset="-122"/>
                <a:ea typeface="Microsoft YaHei" panose="020B0503020204020204" pitchFamily="34" charset="-122"/>
              </a:rPr>
              <a:t>设拉子的产区</a:t>
            </a:r>
          </a:p>
          <a:p>
            <a:pPr>
              <a:spcBef>
                <a:spcPts val="800"/>
              </a:spcBef>
            </a:pPr>
            <a:r>
              <a:rPr lang="ja-JP" altLang="en-US">
                <a:latin typeface="Microsoft YaHei" panose="020B0503020204020204" pitchFamily="34" charset="-122"/>
                <a:ea typeface="Microsoft YaHei" panose="020B0503020204020204" pitchFamily="34" charset="-122"/>
              </a:rPr>
              <a:t>特点和风味特征</a:t>
            </a:r>
          </a:p>
          <a:p>
            <a:pPr>
              <a:spcBef>
                <a:spcPts val="800"/>
              </a:spcBef>
            </a:pPr>
            <a:r>
              <a:rPr lang="ja-JP" altLang="en-US">
                <a:latin typeface="Microsoft YaHei" panose="020B0503020204020204" pitchFamily="34" charset="-122"/>
                <a:ea typeface="Microsoft YaHei" panose="020B0503020204020204" pitchFamily="34" charset="-122"/>
              </a:rPr>
              <a:t>通过数字了解设拉子</a:t>
            </a:r>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ja-JP" altLang="en-US" sz="5400">
                <a:solidFill>
                  <a:schemeClr val="accent1"/>
                </a:solidFill>
                <a:latin typeface="Microsoft YaHei" panose="020B0503020204020204" pitchFamily="34" charset="-122"/>
                <a:ea typeface="Microsoft YaHei" panose="020B0503020204020204" pitchFamily="34" charset="-122"/>
              </a:rPr>
              <a:t>今天我们将会</a:t>
            </a:r>
            <a:br>
              <a:rPr lang="ja-JP" altLang="en-US" sz="5400">
                <a:solidFill>
                  <a:schemeClr val="accent1"/>
                </a:solidFill>
                <a:latin typeface="Microsoft YaHei" panose="020B0503020204020204" pitchFamily="34" charset="-122"/>
                <a:ea typeface="Microsoft YaHei" panose="020B0503020204020204" pitchFamily="34" charset="-122"/>
              </a:rPr>
            </a:br>
            <a:r>
              <a:rPr lang="ja-JP" altLang="en-US" sz="5400">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endParaRP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设拉子生产的强势产区</a:t>
            </a:r>
          </a:p>
          <a:p>
            <a:pPr>
              <a:spcBef>
                <a:spcPts val="800"/>
              </a:spcBef>
            </a:pPr>
            <a:r>
              <a:rPr lang="ja-JP" altLang="en-US">
                <a:latin typeface="Microsoft YaHei" panose="020B0503020204020204" pitchFamily="34" charset="-122"/>
                <a:ea typeface="Microsoft YaHei" panose="020B0503020204020204" pitchFamily="34" charset="-122"/>
              </a:rPr>
              <a:t>富含氧化铁的土壤，促成了西斯科特设拉子深邃的颜色和浓郁的果味</a:t>
            </a:r>
          </a:p>
          <a:p>
            <a:pPr>
              <a:spcBef>
                <a:spcPts val="800"/>
              </a:spcBef>
            </a:pPr>
            <a:r>
              <a:rPr lang="ja-JP" altLang="en-US">
                <a:latin typeface="Microsoft YaHei" panose="020B0503020204020204" pitchFamily="34" charset="-122"/>
                <a:ea typeface="Microsoft YaHei" panose="020B0503020204020204" pitchFamily="34" charset="-122"/>
              </a:rPr>
              <a:t>强劲饱满的设拉子，富有冲击力和厚重感，以及复杂的水果香气和极佳的平衡感</a:t>
            </a:r>
          </a:p>
          <a:p>
            <a:pPr>
              <a:spcBef>
                <a:spcPts val="800"/>
              </a:spcBef>
            </a:pPr>
            <a:r>
              <a:rPr lang="ja-JP" altLang="en-US">
                <a:latin typeface="Microsoft YaHei" panose="020B0503020204020204" pitchFamily="34" charset="-122"/>
                <a:ea typeface="Microsoft YaHei" panose="020B0503020204020204" pitchFamily="34" charset="-122"/>
              </a:rPr>
              <a:t>酸度和单宁的结合，在不掩盖果味的同时，赋予葡萄酒极大的窖藏能力</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西斯科特</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57027557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340350"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拥有澳大利亚最古老的设拉子葡萄园之一，种植于</a:t>
            </a:r>
            <a:r>
              <a:rPr lang="en-US" altLang="ja-JP" dirty="0">
                <a:latin typeface="Microsoft YaHei" panose="020B0503020204020204" pitchFamily="34" charset="-122"/>
                <a:ea typeface="Microsoft YaHei" panose="020B0503020204020204" pitchFamily="34" charset="-122"/>
              </a:rPr>
              <a:t>1860</a:t>
            </a:r>
            <a:r>
              <a:rPr lang="ja-JP" altLang="en-US">
                <a:latin typeface="Microsoft YaHei" panose="020B0503020204020204" pitchFamily="34" charset="-122"/>
                <a:ea typeface="Microsoft YaHei" panose="020B0503020204020204" pitchFamily="34" charset="-122"/>
              </a:rPr>
              <a:t>年代</a:t>
            </a:r>
          </a:p>
          <a:p>
            <a:pPr>
              <a:spcBef>
                <a:spcPts val="800"/>
              </a:spcBef>
            </a:pPr>
            <a:r>
              <a:rPr lang="ja-JP" altLang="en-US">
                <a:latin typeface="Microsoft YaHei" panose="020B0503020204020204" pitchFamily="34" charset="-122"/>
                <a:ea typeface="Microsoft YaHei" panose="020B0503020204020204" pitchFamily="34" charset="-122"/>
              </a:rPr>
              <a:t>凉爽气候产区 </a:t>
            </a:r>
            <a:r>
              <a:rPr lang="en-US" altLang="ja-JP" dirty="0">
                <a:latin typeface="Microsoft YaHei" panose="020B0503020204020204" pitchFamily="34" charset="-122"/>
                <a:ea typeface="Microsoft YaHei" panose="020B0503020204020204" pitchFamily="34" charset="-122"/>
              </a:rPr>
              <a:t>– </a:t>
            </a:r>
            <a:r>
              <a:rPr lang="ja-JP" altLang="en-US">
                <a:latin typeface="Microsoft YaHei" panose="020B0503020204020204" pitchFamily="34" charset="-122"/>
                <a:ea typeface="Microsoft YaHei" panose="020B0503020204020204" pitchFamily="34" charset="-122"/>
              </a:rPr>
              <a:t>白天温暖炎热，夜晚凉爽</a:t>
            </a:r>
          </a:p>
          <a:p>
            <a:pPr>
              <a:spcBef>
                <a:spcPts val="800"/>
              </a:spcBef>
            </a:pPr>
            <a:r>
              <a:rPr lang="ja-JP" altLang="en-US">
                <a:latin typeface="Microsoft YaHei" panose="020B0503020204020204" pitchFamily="34" charset="-122"/>
                <a:ea typeface="Microsoft YaHei" panose="020B0503020204020204" pitchFamily="34" charset="-122"/>
              </a:rPr>
              <a:t>该产区非常适合种植晚熟的红葡萄品种，比如设拉子</a:t>
            </a:r>
          </a:p>
          <a:p>
            <a:pPr>
              <a:spcBef>
                <a:spcPts val="800"/>
              </a:spcBef>
            </a:pPr>
            <a:r>
              <a:rPr lang="ja-JP" altLang="en-US">
                <a:latin typeface="Microsoft YaHei" panose="020B0503020204020204" pitchFamily="34" charset="-122"/>
                <a:ea typeface="Microsoft YaHei" panose="020B0503020204020204" pitchFamily="34" charset="-122"/>
              </a:rPr>
              <a:t>大西部</a:t>
            </a:r>
            <a:r>
              <a:rPr lang="en-US" altLang="ja-JP" dirty="0">
                <a:latin typeface="Microsoft YaHei" panose="020B0503020204020204" pitchFamily="34" charset="-122"/>
                <a:ea typeface="Microsoft YaHei" panose="020B0503020204020204" pitchFamily="34" charset="-122"/>
              </a:rPr>
              <a:t>(</a:t>
            </a:r>
            <a:r>
              <a:rPr lang="en-AU" dirty="0">
                <a:latin typeface="Microsoft YaHei" panose="020B0503020204020204" pitchFamily="34" charset="-122"/>
                <a:ea typeface="Microsoft YaHei" panose="020B0503020204020204" pitchFamily="34" charset="-122"/>
              </a:rPr>
              <a:t>Great Western)</a:t>
            </a:r>
            <a:r>
              <a:rPr lang="ja-JP" altLang="en-US">
                <a:latin typeface="Microsoft YaHei" panose="020B0503020204020204" pitchFamily="34" charset="-122"/>
                <a:ea typeface="Microsoft YaHei" panose="020B0503020204020204" pitchFamily="34" charset="-122"/>
              </a:rPr>
              <a:t>子产区以出产优雅的深紫色设拉子著称</a:t>
            </a:r>
          </a:p>
          <a:p>
            <a:pPr>
              <a:spcBef>
                <a:spcPts val="800"/>
              </a:spcBef>
            </a:pPr>
            <a:r>
              <a:rPr lang="ja-JP" altLang="en-US">
                <a:latin typeface="Microsoft YaHei" panose="020B0503020204020204" pitchFamily="34" charset="-122"/>
                <a:ea typeface="Microsoft YaHei" panose="020B0503020204020204" pitchFamily="34" charset="-122"/>
              </a:rPr>
              <a:t>大西部的设拉子呈现出黑胡椒、李子、薄荷和丁香的香气，单宁细腻且紧实</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格兰皮恩斯</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248038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15201"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凉爽气候，位于维多利亚州阿尔卑斯山脚下</a:t>
            </a:r>
          </a:p>
          <a:p>
            <a:pPr>
              <a:spcBef>
                <a:spcPts val="800"/>
              </a:spcBef>
            </a:pPr>
            <a:r>
              <a:rPr lang="ja-JP" altLang="en-US">
                <a:latin typeface="Microsoft YaHei" panose="020B0503020204020204" pitchFamily="34" charset="-122"/>
                <a:ea typeface="Microsoft YaHei" panose="020B0503020204020204" pitchFamily="34" charset="-122"/>
              </a:rPr>
              <a:t>设拉子在这种凉爽的亚高山气候中茁壮成长</a:t>
            </a:r>
          </a:p>
          <a:p>
            <a:pPr>
              <a:spcBef>
                <a:spcPts val="800"/>
              </a:spcBef>
            </a:pPr>
            <a:r>
              <a:rPr lang="ja-JP" altLang="en-US">
                <a:latin typeface="Microsoft YaHei" panose="020B0503020204020204" pitchFamily="34" charset="-122"/>
                <a:ea typeface="Microsoft YaHei" panose="020B0503020204020204" pitchFamily="34" charset="-122"/>
              </a:rPr>
              <a:t>设拉子呈现出中等酒体，咸鲜、辛香料和泥土等香气</a:t>
            </a:r>
          </a:p>
          <a:p>
            <a:pPr>
              <a:spcBef>
                <a:spcPts val="800"/>
              </a:spcBef>
            </a:pPr>
            <a:r>
              <a:rPr lang="en-AU" dirty="0">
                <a:latin typeface="Microsoft YaHei" panose="020B0503020204020204" pitchFamily="34" charset="-122"/>
                <a:ea typeface="Microsoft YaHei" panose="020B0503020204020204" pitchFamily="34" charset="-122"/>
              </a:rPr>
              <a:t>Giaconda</a:t>
            </a:r>
            <a:r>
              <a:rPr lang="ja-JP" altLang="en-US">
                <a:latin typeface="Microsoft YaHei" panose="020B0503020204020204" pitchFamily="34" charset="-122"/>
                <a:ea typeface="Microsoft YaHei" panose="020B0503020204020204" pitchFamily="34" charset="-122"/>
              </a:rPr>
              <a:t>坐落于此，是澳大利亚高端设拉子和霞多丽生产商之一</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比曲尔斯</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902250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map of the united states&#10;&#10;AI-generated content may be incorrect.">
            <a:extLst>
              <a:ext uri="{FF2B5EF4-FFF2-40B4-BE49-F238E27FC236}">
                <a16:creationId xmlns:a16="http://schemas.microsoft.com/office/drawing/2014/main" id="{B2966372-C5DA-5485-B7D2-9C1CF2A2F8A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EAB55756-582A-A3F9-BD29-29BB4489AF5C}"/>
              </a:ext>
            </a:extLst>
          </p:cNvPr>
          <p:cNvSpPr>
            <a:spLocks noGrp="1"/>
          </p:cNvSpPr>
          <p:nvPr>
            <p:ph type="title"/>
          </p:nvPr>
        </p:nvSpPr>
        <p:spPr>
          <a:xfrm>
            <a:off x="623888" y="3561673"/>
            <a:ext cx="5472112" cy="1325562"/>
          </a:xfrm>
        </p:spPr>
        <p:txBody>
          <a:bodyPr/>
          <a:lstStyle/>
          <a:p>
            <a:pPr>
              <a:lnSpc>
                <a:spcPct val="100000"/>
              </a:lnSpc>
            </a:pPr>
            <a:r>
              <a:rPr lang="ja-JP" altLang="en-US" sz="3600">
                <a:solidFill>
                  <a:schemeClr val="accent5"/>
                </a:solidFill>
                <a:latin typeface="Microsoft YaHei" panose="020B0503020204020204" pitchFamily="34" charset="-122"/>
                <a:ea typeface="Microsoft YaHei" panose="020B0503020204020204" pitchFamily="34" charset="-122"/>
              </a:rPr>
              <a:t>设拉子在</a:t>
            </a:r>
            <a:br>
              <a:rPr lang="en-AU" altLang="ja-JP" sz="3600" dirty="0">
                <a:solidFill>
                  <a:schemeClr val="accent5"/>
                </a:solidFill>
                <a:latin typeface="Microsoft YaHei" panose="020B0503020204020204" pitchFamily="34" charset="-122"/>
                <a:ea typeface="Microsoft YaHei" panose="020B0503020204020204" pitchFamily="34" charset="-122"/>
              </a:rPr>
            </a:br>
            <a:r>
              <a:rPr lang="ja-JP" altLang="en-US">
                <a:solidFill>
                  <a:schemeClr val="accent1"/>
                </a:solidFill>
                <a:latin typeface="Microsoft YaHei" panose="020B0503020204020204" pitchFamily="34" charset="-122"/>
                <a:ea typeface="Microsoft YaHei" panose="020B0503020204020204" pitchFamily="34" charset="-122"/>
              </a:rPr>
              <a:t>河地和瑞维瑞纳</a:t>
            </a:r>
            <a:endParaRPr lang="en-US" dirty="0">
              <a:latin typeface="Microsoft YaHei" panose="020B0503020204020204" pitchFamily="34" charset="-122"/>
              <a:ea typeface="Microsoft YaHei" panose="020B0503020204020204" pitchFamily="34" charset="-122"/>
            </a:endParaRPr>
          </a:p>
        </p:txBody>
      </p:sp>
      <p:sp>
        <p:nvSpPr>
          <p:cNvPr id="3" name="Text Placeholder 3">
            <a:extLst>
              <a:ext uri="{FF2B5EF4-FFF2-40B4-BE49-F238E27FC236}">
                <a16:creationId xmlns:a16="http://schemas.microsoft.com/office/drawing/2014/main" id="{D4A59BEA-2544-3B53-1EBD-409FE35E3690}"/>
              </a:ext>
            </a:extLst>
          </p:cNvPr>
          <p:cNvSpPr>
            <a:spLocks noGrp="1"/>
          </p:cNvSpPr>
          <p:nvPr>
            <p:ph type="body" sz="quarter" idx="4294967295"/>
          </p:nvPr>
        </p:nvSpPr>
        <p:spPr>
          <a:xfrm>
            <a:off x="623888" y="5140071"/>
            <a:ext cx="4419750" cy="2148305"/>
          </a:xfrm>
        </p:spPr>
        <p:txBody>
          <a:bodyPr/>
          <a:lstStyle/>
          <a:p>
            <a:pPr marL="0" indent="0">
              <a:spcBef>
                <a:spcPct val="0"/>
              </a:spcBef>
              <a:buNone/>
            </a:pPr>
            <a:r>
              <a:rPr lang="ja-JP" altLang="en-US">
                <a:latin typeface="Microsoft YaHei" panose="020B0503020204020204" pitchFamily="34" charset="-122"/>
                <a:ea typeface="Microsoft YaHei" panose="020B0503020204020204" pitchFamily="34" charset="-122"/>
              </a:rPr>
              <a:t>如果没有这两个产区，澳大利亚不会是世界上第四大葡萄酒出口国，葡萄酒也谈不上是澳大利亚经济的重要贡献者。</a:t>
            </a:r>
            <a:endParaRPr lang="en-AU" dirty="0">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EA931611-92EA-DE52-AB0B-88AFD3F48C5A}"/>
              </a:ext>
            </a:extLst>
          </p:cNvPr>
          <p:cNvSpPr txBox="1"/>
          <p:nvPr/>
        </p:nvSpPr>
        <p:spPr>
          <a:xfrm>
            <a:off x="2953686" y="1127175"/>
            <a:ext cx="2312469" cy="338554"/>
          </a:xfrm>
          <a:prstGeom prst="rect">
            <a:avLst/>
          </a:prstGeom>
          <a:noFill/>
        </p:spPr>
        <p:txBody>
          <a:bodyPr wrap="square">
            <a:spAutoFit/>
          </a:bodyPr>
          <a:lstStyle/>
          <a:p>
            <a:r>
              <a:rPr lang="ja-JP" altLang="en-US" sz="1600" b="1">
                <a:solidFill>
                  <a:schemeClr val="accent1"/>
                </a:solidFill>
                <a:latin typeface="Microsoft YaHei" panose="020B0503020204020204" pitchFamily="34" charset="-122"/>
                <a:ea typeface="Microsoft YaHei" panose="020B0503020204020204" pitchFamily="34" charset="-122"/>
              </a:rPr>
              <a:t>河地</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CD8A2239-ADCB-74F0-9D7E-0A9A8E1EC23C}"/>
              </a:ext>
            </a:extLst>
          </p:cNvPr>
          <p:cNvSpPr txBox="1"/>
          <p:nvPr/>
        </p:nvSpPr>
        <p:spPr>
          <a:xfrm>
            <a:off x="7487184" y="1868321"/>
            <a:ext cx="2312469" cy="338554"/>
          </a:xfrm>
          <a:prstGeom prst="rect">
            <a:avLst/>
          </a:prstGeom>
          <a:noFill/>
        </p:spPr>
        <p:txBody>
          <a:bodyPr wrap="square">
            <a:spAutoFit/>
          </a:bodyPr>
          <a:lstStyle/>
          <a:p>
            <a:r>
              <a:rPr lang="ja-JP" altLang="en-US" sz="1600" b="1">
                <a:solidFill>
                  <a:schemeClr val="accent1"/>
                </a:solidFill>
                <a:latin typeface="Microsoft YaHei" panose="020B0503020204020204" pitchFamily="34" charset="-122"/>
                <a:ea typeface="Microsoft YaHei" panose="020B0503020204020204" pitchFamily="34" charset="-122"/>
              </a:rPr>
              <a:t>瑞维瑞纳</a:t>
            </a:r>
            <a:endParaRPr lang="en-US" sz="1600" b="1" dirty="0">
              <a:solidFill>
                <a:schemeClr val="accent1"/>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74FF0D4B-3CAC-A7D3-BDD4-7685C816C460}"/>
              </a:ext>
            </a:extLst>
          </p:cNvPr>
          <p:cNvSpPr txBox="1"/>
          <p:nvPr/>
        </p:nvSpPr>
        <p:spPr>
          <a:xfrm>
            <a:off x="7461584" y="5293895"/>
            <a:ext cx="2312469"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墨尔本</a:t>
            </a:r>
            <a:endParaRPr lang="en-US" sz="16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F55B43DB-B292-D648-C2E7-AC47463CEE18}"/>
              </a:ext>
            </a:extLst>
          </p:cNvPr>
          <p:cNvSpPr txBox="1"/>
          <p:nvPr/>
        </p:nvSpPr>
        <p:spPr>
          <a:xfrm>
            <a:off x="2735580" y="2184935"/>
            <a:ext cx="2312469"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阿德莱德</a:t>
            </a:r>
            <a:endParaRPr lang="en-US" sz="1600" dirty="0">
              <a:latin typeface="Microsoft YaHei" panose="020B0503020204020204" pitchFamily="34" charset="-122"/>
              <a:ea typeface="Microsoft YaHei" panose="020B0503020204020204" pitchFamily="34" charset="-122"/>
            </a:endParaRPr>
          </a:p>
        </p:txBody>
      </p:sp>
      <p:sp>
        <p:nvSpPr>
          <p:cNvPr id="13" name="TextBox 12">
            <a:extLst>
              <a:ext uri="{FF2B5EF4-FFF2-40B4-BE49-F238E27FC236}">
                <a16:creationId xmlns:a16="http://schemas.microsoft.com/office/drawing/2014/main" id="{A936D5DB-5CCF-7D24-AE65-401BFEAE9B92}"/>
              </a:ext>
            </a:extLst>
          </p:cNvPr>
          <p:cNvSpPr txBox="1"/>
          <p:nvPr/>
        </p:nvSpPr>
        <p:spPr>
          <a:xfrm>
            <a:off x="11511185" y="1607419"/>
            <a:ext cx="1824215" cy="338554"/>
          </a:xfrm>
          <a:prstGeom prst="rect">
            <a:avLst/>
          </a:prstGeom>
          <a:noFill/>
        </p:spPr>
        <p:txBody>
          <a:bodyPr wrap="square">
            <a:spAutoFit/>
          </a:bodyPr>
          <a:lstStyle/>
          <a:p>
            <a:r>
              <a:rPr lang="ja-JP" altLang="en-US" sz="1600">
                <a:latin typeface="Microsoft YaHei" panose="020B0503020204020204" pitchFamily="34" charset="-122"/>
                <a:ea typeface="Microsoft YaHei" panose="020B0503020204020204" pitchFamily="34" charset="-122"/>
              </a:rPr>
              <a:t>悉尼</a:t>
            </a:r>
            <a:endParaRPr 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34975970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ja-JP" altLang="en-US">
                <a:latin typeface="Microsoft YaHei" panose="020B0503020204020204" pitchFamily="34" charset="-122"/>
                <a:ea typeface="Microsoft YaHei" panose="020B0503020204020204" pitchFamily="34" charset="-122"/>
              </a:rPr>
              <a:t>历史悠久，气候温暖的酿酒重地，位于巴罗萨山谷以东。</a:t>
            </a:r>
          </a:p>
          <a:p>
            <a:pPr>
              <a:spcBef>
                <a:spcPts val="800"/>
              </a:spcBef>
            </a:pPr>
            <a:r>
              <a:rPr lang="ja-JP" altLang="en-US">
                <a:latin typeface="Microsoft YaHei" panose="020B0503020204020204" pitchFamily="34" charset="-122"/>
                <a:ea typeface="Microsoft YaHei" panose="020B0503020204020204" pitchFamily="34" charset="-122"/>
              </a:rPr>
              <a:t>生产商们鼓励现代风格的发展，酿造风味浓郁、柔顺易饮的设拉子</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河地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7385442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lvl="0" algn="just">
              <a:defRPr/>
            </a:pPr>
            <a:r>
              <a:rPr lang="zh-CN" altLang="en-US" dirty="0">
                <a:solidFill>
                  <a:prstClr val="black"/>
                </a:solidFill>
                <a:latin typeface="Microsoft YaHei" panose="020B0503020204020204" pitchFamily="34" charset="-122"/>
                <a:ea typeface="Microsoft YaHei" panose="020B0503020204020204" pitchFamily="34" charset="-122"/>
              </a:rPr>
              <a:t>占据澳大利亚葡萄总产量的</a:t>
            </a:r>
            <a:r>
              <a:rPr lang="en-US" altLang="zh-CN" dirty="0">
                <a:solidFill>
                  <a:prstClr val="black"/>
                </a:solidFill>
                <a:latin typeface="Microsoft YaHei" panose="020B0503020204020204" pitchFamily="34" charset="-122"/>
                <a:ea typeface="Microsoft YaHei" panose="020B0503020204020204" pitchFamily="34" charset="-122"/>
              </a:rPr>
              <a:t>15%</a:t>
            </a:r>
          </a:p>
          <a:p>
            <a:pPr lvl="0" algn="just">
              <a:defRPr/>
            </a:pPr>
            <a:r>
              <a:rPr lang="zh-CN" altLang="en-US" dirty="0">
                <a:solidFill>
                  <a:prstClr val="black"/>
                </a:solidFill>
                <a:latin typeface="Microsoft YaHei" panose="020B0503020204020204" pitchFamily="34" charset="-122"/>
                <a:ea typeface="Microsoft YaHei" panose="020B0503020204020204" pitchFamily="34" charset="-122"/>
              </a:rPr>
              <a:t>创新高效的生产方式，使出口澳大利亚葡萄酒得到巨大的成功</a:t>
            </a:r>
          </a:p>
          <a:p>
            <a:pPr lvl="0" algn="just">
              <a:defRPr/>
            </a:pPr>
            <a:r>
              <a:rPr lang="zh-CN" altLang="en-US" dirty="0">
                <a:solidFill>
                  <a:prstClr val="black"/>
                </a:solidFill>
                <a:latin typeface="Microsoft YaHei" panose="020B0503020204020204" pitchFamily="34" charset="-122"/>
                <a:ea typeface="Microsoft YaHei" panose="020B0503020204020204" pitchFamily="34" charset="-122"/>
              </a:rPr>
              <a:t>产自滨海沿岸的设拉子，既有充满活力、成熟多汁的果味、甜香草和辛香料香气散发的易饮型葡萄酒，也有更优雅精致的葡萄酒的展现。</a:t>
            </a:r>
          </a:p>
          <a:p>
            <a:pPr lvl="0" algn="just">
              <a:defRPr/>
            </a:pPr>
            <a:r>
              <a:rPr lang="zh-CN" altLang="en-US" dirty="0">
                <a:solidFill>
                  <a:prstClr val="black"/>
                </a:solidFill>
                <a:latin typeface="Microsoft YaHei" panose="020B0503020204020204" pitchFamily="34" charset="-122"/>
                <a:ea typeface="Microsoft YaHei" panose="020B0503020204020204" pitchFamily="34" charset="-122"/>
              </a:rPr>
              <a:t>一些知名的动物酒标“</a:t>
            </a:r>
            <a:r>
              <a:rPr lang="en-GB" altLang="zh-CN" dirty="0">
                <a:solidFill>
                  <a:prstClr val="black"/>
                </a:solidFill>
                <a:latin typeface="Microsoft YaHei" panose="020B0503020204020204" pitchFamily="34" charset="-122"/>
                <a:ea typeface="Microsoft YaHei" panose="020B0503020204020204" pitchFamily="34" charset="-122"/>
              </a:rPr>
              <a:t>Critter”</a:t>
            </a:r>
            <a:r>
              <a:rPr lang="zh-CN" altLang="en-US" dirty="0">
                <a:solidFill>
                  <a:prstClr val="black"/>
                </a:solidFill>
                <a:latin typeface="Microsoft YaHei" panose="020B0503020204020204" pitchFamily="34" charset="-122"/>
                <a:ea typeface="Microsoft YaHei" panose="020B0503020204020204" pitchFamily="34" charset="-122"/>
              </a:rPr>
              <a:t>葡萄酒就出自这个地方</a:t>
            </a:r>
            <a:endParaRPr lang="en-AU"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里维瑞纳</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834639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8872-872D-F136-5E72-6260C6A90330}"/>
              </a:ext>
            </a:extLst>
          </p:cNvPr>
          <p:cNvSpPr txBox="1">
            <a:spLocks/>
          </p:cNvSpPr>
          <p:nvPr/>
        </p:nvSpPr>
        <p:spPr>
          <a:xfrm>
            <a:off x="592084" y="586508"/>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a:lnSpc>
                <a:spcPct val="100000"/>
              </a:lnSpc>
            </a:pPr>
            <a:r>
              <a:rPr lang="ja-JP" altLang="en-US" sz="3200">
                <a:solidFill>
                  <a:schemeClr val="accent1"/>
                </a:solidFill>
                <a:latin typeface="Microsoft YaHei" panose="020B0503020204020204" pitchFamily="34" charset="-122"/>
                <a:ea typeface="Microsoft YaHei" panose="020B0503020204020204" pitchFamily="34" charset="-122"/>
              </a:rPr>
              <a:t>巴罗萨设拉子</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5440">
                <a:solidFill>
                  <a:schemeClr val="accent5"/>
                </a:solidFill>
                <a:latin typeface="Microsoft YaHei" panose="020B0503020204020204" pitchFamily="34" charset="-122"/>
                <a:ea typeface="Microsoft YaHei" panose="020B0503020204020204" pitchFamily="34" charset="-122"/>
              </a:rPr>
              <a:t>特征</a:t>
            </a:r>
            <a:endParaRPr lang="en-US" sz="5440" dirty="0">
              <a:solidFill>
                <a:schemeClr val="accent5"/>
              </a:solidFill>
              <a:latin typeface="Microsoft YaHei" panose="020B0503020204020204" pitchFamily="34" charset="-122"/>
              <a:ea typeface="Microsoft YaHei" panose="020B0503020204020204" pitchFamily="34" charset="-122"/>
            </a:endParaRPr>
          </a:p>
        </p:txBody>
      </p:sp>
      <p:pic>
        <p:nvPicPr>
          <p:cNvPr id="3" name="Picture Placeholder 8">
            <a:extLst>
              <a:ext uri="{FF2B5EF4-FFF2-40B4-BE49-F238E27FC236}">
                <a16:creationId xmlns:a16="http://schemas.microsoft.com/office/drawing/2014/main" id="{ECB7F8D5-E7C3-A4D0-F7A7-624AF9E419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93783" y="461793"/>
            <a:ext cx="2114328" cy="6400800"/>
          </a:xfrm>
          <a:prstGeom prst="rect">
            <a:avLst/>
          </a:prstGeom>
        </p:spPr>
      </p:pic>
      <p:sp>
        <p:nvSpPr>
          <p:cNvPr id="4" name="object 10">
            <a:extLst>
              <a:ext uri="{FF2B5EF4-FFF2-40B4-BE49-F238E27FC236}">
                <a16:creationId xmlns:a16="http://schemas.microsoft.com/office/drawing/2014/main" id="{6612676D-3A02-B52B-8C8D-2590F21C434F}"/>
              </a:ext>
            </a:extLst>
          </p:cNvPr>
          <p:cNvSpPr txBox="1"/>
          <p:nvPr/>
        </p:nvSpPr>
        <p:spPr>
          <a:xfrm rot="16200000">
            <a:off x="5567179" y="4287784"/>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FB7F6A9E-5D7C-F7F9-E9C3-3052966ED798}"/>
              </a:ext>
            </a:extLst>
          </p:cNvPr>
          <p:cNvSpPr/>
          <p:nvPr/>
        </p:nvSpPr>
        <p:spPr>
          <a:xfrm>
            <a:off x="2018794" y="2026882"/>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092DA280-E1D8-E876-3B06-DFE625B543FF}"/>
              </a:ext>
            </a:extLst>
          </p:cNvPr>
          <p:cNvSpPr/>
          <p:nvPr/>
        </p:nvSpPr>
        <p:spPr>
          <a:xfrm>
            <a:off x="2382937" y="2023980"/>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E8AD7240-6941-31BC-BBD1-3ED40BDE5831}"/>
              </a:ext>
            </a:extLst>
          </p:cNvPr>
          <p:cNvSpPr/>
          <p:nvPr/>
        </p:nvSpPr>
        <p:spPr>
          <a:xfrm>
            <a:off x="2747080" y="2023980"/>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656C3522-1ED2-F52B-7CF8-973368245D82}"/>
              </a:ext>
            </a:extLst>
          </p:cNvPr>
          <p:cNvSpPr/>
          <p:nvPr/>
        </p:nvSpPr>
        <p:spPr>
          <a:xfrm>
            <a:off x="3111223" y="2023980"/>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12A73F16-F6D3-950B-CB1E-27B71AB71BD7}"/>
              </a:ext>
            </a:extLst>
          </p:cNvPr>
          <p:cNvSpPr/>
          <p:nvPr/>
        </p:nvSpPr>
        <p:spPr>
          <a:xfrm>
            <a:off x="3475747" y="2023980"/>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558E7421-9D37-5E1F-12CF-C14A0A7EA7D2}"/>
              </a:ext>
            </a:extLst>
          </p:cNvPr>
          <p:cNvSpPr/>
          <p:nvPr/>
        </p:nvSpPr>
        <p:spPr>
          <a:xfrm>
            <a:off x="3840271" y="2023980"/>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40EA4C8A-6003-2228-39A9-9E83D188DBE6}"/>
              </a:ext>
            </a:extLst>
          </p:cNvPr>
          <p:cNvSpPr/>
          <p:nvPr/>
        </p:nvSpPr>
        <p:spPr>
          <a:xfrm>
            <a:off x="4198616" y="2023980"/>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CBB692A1-58C7-2C52-71CA-EA1B5A34B87E}"/>
              </a:ext>
            </a:extLst>
          </p:cNvPr>
          <p:cNvSpPr/>
          <p:nvPr/>
        </p:nvSpPr>
        <p:spPr>
          <a:xfrm>
            <a:off x="4569318" y="2023980"/>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28B2DF74-AA53-9515-0DCA-CF4C11E3712A}"/>
              </a:ext>
            </a:extLst>
          </p:cNvPr>
          <p:cNvSpPr/>
          <p:nvPr/>
        </p:nvSpPr>
        <p:spPr>
          <a:xfrm>
            <a:off x="4933842" y="2023980"/>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7B826CEF-4251-6E89-EDC0-C0F367F722BC}"/>
              </a:ext>
            </a:extLst>
          </p:cNvPr>
          <p:cNvSpPr/>
          <p:nvPr/>
        </p:nvSpPr>
        <p:spPr>
          <a:xfrm>
            <a:off x="2018794" y="30991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C5FC0DFD-5C9D-70FF-AFDB-1C2668123ACE}"/>
              </a:ext>
            </a:extLst>
          </p:cNvPr>
          <p:cNvSpPr/>
          <p:nvPr/>
        </p:nvSpPr>
        <p:spPr>
          <a:xfrm>
            <a:off x="2382937" y="30962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8026B339-6709-C32F-A5F7-060C4E72EB8D}"/>
              </a:ext>
            </a:extLst>
          </p:cNvPr>
          <p:cNvSpPr/>
          <p:nvPr/>
        </p:nvSpPr>
        <p:spPr>
          <a:xfrm>
            <a:off x="2747080" y="30962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FC2DE99D-BAE6-92AF-771E-84E16D76BE09}"/>
              </a:ext>
            </a:extLst>
          </p:cNvPr>
          <p:cNvSpPr/>
          <p:nvPr/>
        </p:nvSpPr>
        <p:spPr>
          <a:xfrm>
            <a:off x="3111223" y="30962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930797C9-F135-0692-5323-CD0227377D51}"/>
              </a:ext>
            </a:extLst>
          </p:cNvPr>
          <p:cNvSpPr/>
          <p:nvPr/>
        </p:nvSpPr>
        <p:spPr>
          <a:xfrm>
            <a:off x="3475747" y="309624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460633D9-0F94-2086-7FF0-97FFD1E40369}"/>
              </a:ext>
            </a:extLst>
          </p:cNvPr>
          <p:cNvSpPr/>
          <p:nvPr/>
        </p:nvSpPr>
        <p:spPr>
          <a:xfrm>
            <a:off x="3840271" y="309624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C0D4BA74-63D6-2ABA-57E6-A096E7A6F8CA}"/>
              </a:ext>
            </a:extLst>
          </p:cNvPr>
          <p:cNvSpPr/>
          <p:nvPr/>
        </p:nvSpPr>
        <p:spPr>
          <a:xfrm>
            <a:off x="4198616" y="309624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52D8E87D-C052-79F4-332E-94C8C210E8C1}"/>
              </a:ext>
            </a:extLst>
          </p:cNvPr>
          <p:cNvSpPr/>
          <p:nvPr/>
        </p:nvSpPr>
        <p:spPr>
          <a:xfrm>
            <a:off x="4569318" y="309624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60182EB3-CB3B-1070-3CEB-8635DC027B3F}"/>
              </a:ext>
            </a:extLst>
          </p:cNvPr>
          <p:cNvSpPr/>
          <p:nvPr/>
        </p:nvSpPr>
        <p:spPr>
          <a:xfrm>
            <a:off x="4933842" y="309624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Oval 29">
            <a:extLst>
              <a:ext uri="{FF2B5EF4-FFF2-40B4-BE49-F238E27FC236}">
                <a16:creationId xmlns:a16="http://schemas.microsoft.com/office/drawing/2014/main" id="{04EF7436-A3CA-43DD-D00F-761E29F53590}"/>
              </a:ext>
            </a:extLst>
          </p:cNvPr>
          <p:cNvSpPr/>
          <p:nvPr/>
        </p:nvSpPr>
        <p:spPr>
          <a:xfrm>
            <a:off x="2018794" y="3802672"/>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DC9685BD-C556-56CF-9CC6-C8BA769DD739}"/>
              </a:ext>
            </a:extLst>
          </p:cNvPr>
          <p:cNvSpPr/>
          <p:nvPr/>
        </p:nvSpPr>
        <p:spPr>
          <a:xfrm>
            <a:off x="2382937" y="3799770"/>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8DD0901E-36EB-30D6-2BF3-4D8D61C7B223}"/>
              </a:ext>
            </a:extLst>
          </p:cNvPr>
          <p:cNvSpPr/>
          <p:nvPr/>
        </p:nvSpPr>
        <p:spPr>
          <a:xfrm>
            <a:off x="2747080"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A6CE6E66-36D4-DE84-7F48-698E16795B2E}"/>
              </a:ext>
            </a:extLst>
          </p:cNvPr>
          <p:cNvSpPr/>
          <p:nvPr/>
        </p:nvSpPr>
        <p:spPr>
          <a:xfrm>
            <a:off x="3111223"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3471648-851D-8C0B-FE29-E92064E81547}"/>
              </a:ext>
            </a:extLst>
          </p:cNvPr>
          <p:cNvSpPr/>
          <p:nvPr/>
        </p:nvSpPr>
        <p:spPr>
          <a:xfrm>
            <a:off x="3475747"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F62EE8B-434A-7A70-FB37-2BE8191C88C5}"/>
              </a:ext>
            </a:extLst>
          </p:cNvPr>
          <p:cNvSpPr/>
          <p:nvPr/>
        </p:nvSpPr>
        <p:spPr>
          <a:xfrm>
            <a:off x="3840271"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A05E8F7B-4A4E-9E0A-DC7E-AB23BBE2AA49}"/>
              </a:ext>
            </a:extLst>
          </p:cNvPr>
          <p:cNvSpPr/>
          <p:nvPr/>
        </p:nvSpPr>
        <p:spPr>
          <a:xfrm>
            <a:off x="4198616"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Oval 36">
            <a:extLst>
              <a:ext uri="{FF2B5EF4-FFF2-40B4-BE49-F238E27FC236}">
                <a16:creationId xmlns:a16="http://schemas.microsoft.com/office/drawing/2014/main" id="{4DB5D534-B1C0-06D5-EF8D-184CB614A803}"/>
              </a:ext>
            </a:extLst>
          </p:cNvPr>
          <p:cNvSpPr/>
          <p:nvPr/>
        </p:nvSpPr>
        <p:spPr>
          <a:xfrm>
            <a:off x="4569318"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363AD490-9CD1-F789-08AE-B245DF1C8672}"/>
              </a:ext>
            </a:extLst>
          </p:cNvPr>
          <p:cNvSpPr/>
          <p:nvPr/>
        </p:nvSpPr>
        <p:spPr>
          <a:xfrm>
            <a:off x="4933842" y="379977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20DC7809-C4E8-4C9D-7215-B7D399CAB051}"/>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9F9D5079-ED32-65B8-03C6-DBA06C60BE35}"/>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3DD98563-BF84-2A23-F7FD-E3681FEDC33D}"/>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8473640E-2EB9-7682-9663-FC65F63B62D0}"/>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D92CEEFE-304D-D806-4888-ABFDD84C91D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C7CC2C4-0254-A308-9E64-C1BDB08E4D9B}"/>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8FEEC03D-E774-3597-80BE-17EA9B245CC3}"/>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E1AA1C21-2388-2140-7AD7-2860F5CEF100}"/>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9ABB2C1B-D1F3-6673-D5EB-FD2A894546DC}"/>
              </a:ext>
            </a:extLst>
          </p:cNvPr>
          <p:cNvSpPr/>
          <p:nvPr/>
        </p:nvSpPr>
        <p:spPr>
          <a:xfrm>
            <a:off x="4933842" y="452038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9D773C57-14DE-7C0A-BEA3-AA6067E11284}"/>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2201E5BB-D69C-5E2A-2909-2E68D35C8DF2}"/>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9234C30-DA2B-C39A-5814-A811203B86B8}"/>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25B3A0E4-06CB-4706-FC6F-882BE9627B25}"/>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EBEC0FE-072F-59BF-F922-E6A6C7C836C7}"/>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A3C7EA46-108A-319D-4C6E-24607528D70F}"/>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0709B990-3BF0-3886-1B1E-184A1F360EB8}"/>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Oval 65">
            <a:extLst>
              <a:ext uri="{FF2B5EF4-FFF2-40B4-BE49-F238E27FC236}">
                <a16:creationId xmlns:a16="http://schemas.microsoft.com/office/drawing/2014/main" id="{B959383B-D236-EC79-DC31-CCD68FE31190}"/>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7" name="Oval 66">
            <a:extLst>
              <a:ext uri="{FF2B5EF4-FFF2-40B4-BE49-F238E27FC236}">
                <a16:creationId xmlns:a16="http://schemas.microsoft.com/office/drawing/2014/main" id="{194256B2-6C98-6DDB-2F7B-FBD1348EBBB7}"/>
              </a:ext>
            </a:extLst>
          </p:cNvPr>
          <p:cNvSpPr/>
          <p:nvPr/>
        </p:nvSpPr>
        <p:spPr>
          <a:xfrm>
            <a:off x="493384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82" name="Straight Connector 81">
            <a:extLst>
              <a:ext uri="{FF2B5EF4-FFF2-40B4-BE49-F238E27FC236}">
                <a16:creationId xmlns:a16="http://schemas.microsoft.com/office/drawing/2014/main" id="{3895F426-24F0-E832-D655-F02089B6FE92}"/>
              </a:ext>
            </a:extLst>
          </p:cNvPr>
          <p:cNvCxnSpPr>
            <a:cxnSpLocks/>
          </p:cNvCxnSpPr>
          <p:nvPr/>
        </p:nvCxnSpPr>
        <p:spPr>
          <a:xfrm>
            <a:off x="4705652" y="232046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DC272BB-6542-78B7-362F-CF7E71154591}"/>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1FF05817-9909-68F8-C7DC-40375D03F87F}"/>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98B1D18D-A486-A847-7BF8-BFFD1481B0D5}"/>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15ADB60C-FDD6-6D9D-7798-435E019FB505}"/>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1F7219AB-AA36-14C1-BB14-60E7D9155579}"/>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3F91542C-7D7A-9CDB-F7D5-5B3FC1F4A7AA}"/>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646E6D81-279F-6B59-6430-FBB057D7430B}"/>
              </a:ext>
            </a:extLst>
          </p:cNvPr>
          <p:cNvSpPr/>
          <p:nvPr/>
        </p:nvSpPr>
        <p:spPr>
          <a:xfrm>
            <a:off x="4198616"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CAD9A203-0E84-F063-4979-0898E5806923}"/>
              </a:ext>
            </a:extLst>
          </p:cNvPr>
          <p:cNvSpPr/>
          <p:nvPr/>
        </p:nvSpPr>
        <p:spPr>
          <a:xfrm>
            <a:off x="4569318"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1162093E-42CA-57F6-8F42-76E77579C8FB}"/>
              </a:ext>
            </a:extLst>
          </p:cNvPr>
          <p:cNvSpPr/>
          <p:nvPr/>
        </p:nvSpPr>
        <p:spPr>
          <a:xfrm>
            <a:off x="493384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extBox 99">
            <a:extLst>
              <a:ext uri="{FF2B5EF4-FFF2-40B4-BE49-F238E27FC236}">
                <a16:creationId xmlns:a16="http://schemas.microsoft.com/office/drawing/2014/main" id="{77A88F1A-DCD5-0500-6923-6DAA6F1DFC05}"/>
              </a:ext>
            </a:extLst>
          </p:cNvPr>
          <p:cNvSpPr txBox="1"/>
          <p:nvPr/>
        </p:nvSpPr>
        <p:spPr>
          <a:xfrm>
            <a:off x="10213051" y="3710862"/>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胡椒</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黑莓</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辛香料</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李子</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黑樱桃</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巧克力</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400">
                <a:effectLst/>
                <a:latin typeface="Microsoft YaHei" panose="020B0503020204020204" pitchFamily="34" charset="-122"/>
                <a:ea typeface="Microsoft YaHei" panose="020B0503020204020204" pitchFamily="34" charset="-122"/>
              </a:rPr>
              <a:t>咖啡</a:t>
            </a:r>
            <a:endParaRPr lang="en-AU" sz="1400" dirty="0">
              <a:effectLst/>
              <a:latin typeface="Microsoft YaHei" panose="020B0503020204020204" pitchFamily="34" charset="-122"/>
              <a:ea typeface="Microsoft YaHei" panose="020B0503020204020204" pitchFamily="34" charset="-122"/>
            </a:endParaRPr>
          </a:p>
        </p:txBody>
      </p:sp>
      <p:cxnSp>
        <p:nvCxnSpPr>
          <p:cNvPr id="101" name="Straight Connector 100">
            <a:extLst>
              <a:ext uri="{FF2B5EF4-FFF2-40B4-BE49-F238E27FC236}">
                <a16:creationId xmlns:a16="http://schemas.microsoft.com/office/drawing/2014/main" id="{94C51982-9061-C5EF-53DF-C9A6C49B0E58}"/>
              </a:ext>
            </a:extLst>
          </p:cNvPr>
          <p:cNvCxnSpPr>
            <a:cxnSpLocks/>
          </p:cNvCxnSpPr>
          <p:nvPr/>
        </p:nvCxnSpPr>
        <p:spPr>
          <a:xfrm>
            <a:off x="8475638" y="3300345"/>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F7F8FB6C-2FB3-998A-7BD0-196951569BFC}"/>
              </a:ext>
            </a:extLst>
          </p:cNvPr>
          <p:cNvCxnSpPr>
            <a:cxnSpLocks/>
          </p:cNvCxnSpPr>
          <p:nvPr/>
        </p:nvCxnSpPr>
        <p:spPr>
          <a:xfrm>
            <a:off x="10750208" y="329272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97AD721E-AAC1-E707-9F1E-EFE55755C56C}"/>
              </a:ext>
            </a:extLst>
          </p:cNvPr>
          <p:cNvSpPr txBox="1"/>
          <p:nvPr/>
        </p:nvSpPr>
        <p:spPr>
          <a:xfrm>
            <a:off x="9121447" y="3186812"/>
            <a:ext cx="544460" cy="268984"/>
          </a:xfrm>
          <a:prstGeom prst="rect">
            <a:avLst/>
          </a:prstGeom>
          <a:noFill/>
        </p:spPr>
        <p:txBody>
          <a:bodyPr wrap="square" anchor="b">
            <a:spAutoFit/>
          </a:bodyPr>
          <a:lstStyle/>
          <a:p>
            <a:pPr>
              <a:lnSpc>
                <a:spcPct val="82000"/>
              </a:lnSpc>
              <a:spcBef>
                <a:spcPts val="150"/>
              </a:spcBef>
              <a:spcAft>
                <a:spcPts val="315"/>
              </a:spcAft>
              <a:buClr>
                <a:schemeClr val="accent5"/>
              </a:buClr>
            </a:pPr>
            <a:r>
              <a:rPr lang="ja-JP" altLang="en-US" sz="1400">
                <a:solidFill>
                  <a:schemeClr val="accent1"/>
                </a:solidFill>
                <a:effectLst/>
                <a:latin typeface="Microsoft YaHei" panose="020B0503020204020204" pitchFamily="34" charset="-122"/>
                <a:ea typeface="Microsoft YaHei" panose="020B0503020204020204" pitchFamily="34" charset="-122"/>
              </a:rPr>
              <a:t>风味</a:t>
            </a:r>
            <a:endParaRPr lang="en-AU" sz="1400" dirty="0">
              <a:solidFill>
                <a:schemeClr val="accent1"/>
              </a:solidFill>
              <a:effectLst/>
              <a:latin typeface="Microsoft YaHei" panose="020B0503020204020204" pitchFamily="34" charset="-122"/>
              <a:ea typeface="Microsoft YaHei" panose="020B0503020204020204" pitchFamily="34" charset="-122"/>
            </a:endParaRPr>
          </a:p>
        </p:txBody>
      </p:sp>
      <p:cxnSp>
        <p:nvCxnSpPr>
          <p:cNvPr id="105" name="Straight Connector 104">
            <a:extLst>
              <a:ext uri="{FF2B5EF4-FFF2-40B4-BE49-F238E27FC236}">
                <a16:creationId xmlns:a16="http://schemas.microsoft.com/office/drawing/2014/main" id="{CA83729C-608F-EEED-AA9E-50DAA568025F}"/>
              </a:ext>
            </a:extLst>
          </p:cNvPr>
          <p:cNvCxnSpPr>
            <a:cxnSpLocks/>
          </p:cNvCxnSpPr>
          <p:nvPr/>
        </p:nvCxnSpPr>
        <p:spPr>
          <a:xfrm>
            <a:off x="9750751" y="3284847"/>
            <a:ext cx="10128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76377A9D-C823-431B-DB60-91FDFACD4644}"/>
              </a:ext>
            </a:extLst>
          </p:cNvPr>
          <p:cNvCxnSpPr>
            <a:cxnSpLocks/>
          </p:cNvCxnSpPr>
          <p:nvPr/>
        </p:nvCxnSpPr>
        <p:spPr>
          <a:xfrm>
            <a:off x="5077611" y="232046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24459C2-8074-D001-899D-1E3DB3334C98}"/>
              </a:ext>
            </a:extLst>
          </p:cNvPr>
          <p:cNvCxnSpPr>
            <a:cxnSpLocks/>
          </p:cNvCxnSpPr>
          <p:nvPr/>
        </p:nvCxnSpPr>
        <p:spPr>
          <a:xfrm>
            <a:off x="4694051" y="2455766"/>
            <a:ext cx="3761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5B8847D-0F00-7C62-61BB-5F010F13EB04}"/>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20925CA6-224A-4692-7DBE-7F61ECEFCF4E}"/>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B5F6D778-FE6F-11A8-0A12-60B2E4DDC478}"/>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455064EE-4688-27A9-6A19-6BD2CA121E76}"/>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Title 2">
            <a:extLst>
              <a:ext uri="{FF2B5EF4-FFF2-40B4-BE49-F238E27FC236}">
                <a16:creationId xmlns:a16="http://schemas.microsoft.com/office/drawing/2014/main" id="{D841086E-A073-3EA1-673A-9FD281902878}"/>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14" name="Title 2">
            <a:extLst>
              <a:ext uri="{FF2B5EF4-FFF2-40B4-BE49-F238E27FC236}">
                <a16:creationId xmlns:a16="http://schemas.microsoft.com/office/drawing/2014/main" id="{390D4762-B3AB-2E19-1C5B-3ED8CBFFD038}"/>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15" name="Title 2">
            <a:extLst>
              <a:ext uri="{FF2B5EF4-FFF2-40B4-BE49-F238E27FC236}">
                <a16:creationId xmlns:a16="http://schemas.microsoft.com/office/drawing/2014/main" id="{8F006056-877C-4A98-C0BA-1DA74360B41F}"/>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18" name="Oval 117">
            <a:extLst>
              <a:ext uri="{FF2B5EF4-FFF2-40B4-BE49-F238E27FC236}">
                <a16:creationId xmlns:a16="http://schemas.microsoft.com/office/drawing/2014/main" id="{58526986-5DF7-91EE-019A-82C9974996F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BBFF62B6-08A5-DB19-B252-8993B8A692EC}"/>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0156D4D9-9C4C-708E-6CF9-031F8B06139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21" name="Group 120">
            <a:extLst>
              <a:ext uri="{FF2B5EF4-FFF2-40B4-BE49-F238E27FC236}">
                <a16:creationId xmlns:a16="http://schemas.microsoft.com/office/drawing/2014/main" id="{AFB67C41-FBBF-3292-C714-00B0433BCDC0}"/>
              </a:ext>
            </a:extLst>
          </p:cNvPr>
          <p:cNvGrpSpPr/>
          <p:nvPr/>
        </p:nvGrpSpPr>
        <p:grpSpPr>
          <a:xfrm>
            <a:off x="4555398" y="6127332"/>
            <a:ext cx="278634" cy="272668"/>
            <a:chOff x="8032638" y="5926610"/>
            <a:chExt cx="278634" cy="272668"/>
          </a:xfrm>
          <a:solidFill>
            <a:schemeClr val="bg1">
              <a:lumMod val="75000"/>
            </a:schemeClr>
          </a:solidFill>
        </p:grpSpPr>
        <p:sp>
          <p:nvSpPr>
            <p:cNvPr id="122" name="Freeform 121">
              <a:extLst>
                <a:ext uri="{FF2B5EF4-FFF2-40B4-BE49-F238E27FC236}">
                  <a16:creationId xmlns:a16="http://schemas.microsoft.com/office/drawing/2014/main" id="{FCBC92B2-145B-A847-E59A-BE302FD5EAC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3" name="Freeform 122">
              <a:extLst>
                <a:ext uri="{FF2B5EF4-FFF2-40B4-BE49-F238E27FC236}">
                  <a16:creationId xmlns:a16="http://schemas.microsoft.com/office/drawing/2014/main" id="{9471F215-ECDC-8C84-3259-2E1B3EC27BB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24" name="Group 123">
            <a:extLst>
              <a:ext uri="{FF2B5EF4-FFF2-40B4-BE49-F238E27FC236}">
                <a16:creationId xmlns:a16="http://schemas.microsoft.com/office/drawing/2014/main" id="{84A5A7F9-CC65-292F-8900-F91DE3180244}"/>
              </a:ext>
            </a:extLst>
          </p:cNvPr>
          <p:cNvGrpSpPr/>
          <p:nvPr/>
        </p:nvGrpSpPr>
        <p:grpSpPr>
          <a:xfrm rot="10800000">
            <a:off x="3834286" y="6127332"/>
            <a:ext cx="278634" cy="272668"/>
            <a:chOff x="8032638" y="5926610"/>
            <a:chExt cx="278634" cy="272668"/>
          </a:xfrm>
          <a:solidFill>
            <a:schemeClr val="accent5"/>
          </a:solidFill>
        </p:grpSpPr>
        <p:sp>
          <p:nvSpPr>
            <p:cNvPr id="125" name="Freeform 124">
              <a:extLst>
                <a:ext uri="{FF2B5EF4-FFF2-40B4-BE49-F238E27FC236}">
                  <a16:creationId xmlns:a16="http://schemas.microsoft.com/office/drawing/2014/main" id="{8CF37F51-0AA8-8B46-E397-4E72382043A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6" name="Freeform 125">
              <a:extLst>
                <a:ext uri="{FF2B5EF4-FFF2-40B4-BE49-F238E27FC236}">
                  <a16:creationId xmlns:a16="http://schemas.microsoft.com/office/drawing/2014/main" id="{31AA67F2-DB06-8EE8-F7AE-208765665F1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27" name="Freeform 126">
            <a:extLst>
              <a:ext uri="{FF2B5EF4-FFF2-40B4-BE49-F238E27FC236}">
                <a16:creationId xmlns:a16="http://schemas.microsoft.com/office/drawing/2014/main" id="{8128BC44-A8D6-E9D4-0F1B-B353B7E215D1}"/>
              </a:ext>
            </a:extLst>
          </p:cNvPr>
          <p:cNvSpPr/>
          <p:nvPr/>
        </p:nvSpPr>
        <p:spPr>
          <a:xfrm rot="10800000">
            <a:off x="3476609" y="524551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8" name="Freeform 127">
            <a:extLst>
              <a:ext uri="{FF2B5EF4-FFF2-40B4-BE49-F238E27FC236}">
                <a16:creationId xmlns:a16="http://schemas.microsoft.com/office/drawing/2014/main" id="{2B23CAA6-A839-EF05-1F53-B23537056FC2}"/>
              </a:ext>
            </a:extLst>
          </p:cNvPr>
          <p:cNvSpPr/>
          <p:nvPr/>
        </p:nvSpPr>
        <p:spPr>
          <a:xfrm rot="10800000">
            <a:off x="3473434" y="4865809"/>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9" name="Freeform 128">
            <a:extLst>
              <a:ext uri="{FF2B5EF4-FFF2-40B4-BE49-F238E27FC236}">
                <a16:creationId xmlns:a16="http://schemas.microsoft.com/office/drawing/2014/main" id="{040376F3-2E4F-3AE0-9690-FF0C59954384}"/>
              </a:ext>
            </a:extLst>
          </p:cNvPr>
          <p:cNvSpPr/>
          <p:nvPr/>
        </p:nvSpPr>
        <p:spPr>
          <a:xfrm rot="10800000">
            <a:off x="3473434" y="4520272"/>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0" name="Freeform 129">
            <a:extLst>
              <a:ext uri="{FF2B5EF4-FFF2-40B4-BE49-F238E27FC236}">
                <a16:creationId xmlns:a16="http://schemas.microsoft.com/office/drawing/2014/main" id="{C0C6CD80-01F1-8D5D-AD4A-4EDF65532491}"/>
              </a:ext>
            </a:extLst>
          </p:cNvPr>
          <p:cNvSpPr/>
          <p:nvPr/>
        </p:nvSpPr>
        <p:spPr>
          <a:xfrm rot="10800000">
            <a:off x="3473434" y="3097075"/>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70" name="Title 2">
            <a:extLst>
              <a:ext uri="{FF2B5EF4-FFF2-40B4-BE49-F238E27FC236}">
                <a16:creationId xmlns:a16="http://schemas.microsoft.com/office/drawing/2014/main" id="{8EACFD2F-8508-7D31-3A1E-560D894CBD0A}"/>
              </a:ext>
            </a:extLst>
          </p:cNvPr>
          <p:cNvSpPr txBox="1"/>
          <p:nvPr/>
        </p:nvSpPr>
        <p:spPr>
          <a:xfrm>
            <a:off x="4055623" y="247362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设拉子</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1" name="Title 2">
            <a:extLst>
              <a:ext uri="{FF2B5EF4-FFF2-40B4-BE49-F238E27FC236}">
                <a16:creationId xmlns:a16="http://schemas.microsoft.com/office/drawing/2014/main" id="{8875F1FC-FACD-1D7F-FC62-5077B05D2D03}"/>
              </a:ext>
            </a:extLst>
          </p:cNvPr>
          <p:cNvSpPr txBox="1"/>
          <p:nvPr/>
        </p:nvSpPr>
        <p:spPr>
          <a:xfrm>
            <a:off x="511035" y="453649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2" name="Straight Connector 71">
            <a:extLst>
              <a:ext uri="{FF2B5EF4-FFF2-40B4-BE49-F238E27FC236}">
                <a16:creationId xmlns:a16="http://schemas.microsoft.com/office/drawing/2014/main" id="{36026F1D-D563-1FFE-767E-233C6C00E967}"/>
              </a:ext>
            </a:extLst>
          </p:cNvPr>
          <p:cNvCxnSpPr>
            <a:cxnSpLocks/>
          </p:cNvCxnSpPr>
          <p:nvPr/>
        </p:nvCxnSpPr>
        <p:spPr>
          <a:xfrm>
            <a:off x="1071707" y="469414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DFF41658-921C-1063-FEA6-49FF90EFF844}"/>
              </a:ext>
            </a:extLst>
          </p:cNvPr>
          <p:cNvSpPr txBox="1"/>
          <p:nvPr/>
        </p:nvSpPr>
        <p:spPr>
          <a:xfrm>
            <a:off x="492818" y="4872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4" name="Straight Connector 73">
            <a:extLst>
              <a:ext uri="{FF2B5EF4-FFF2-40B4-BE49-F238E27FC236}">
                <a16:creationId xmlns:a16="http://schemas.microsoft.com/office/drawing/2014/main" id="{F32C9033-67A8-181C-8637-24E11CE33367}"/>
              </a:ext>
            </a:extLst>
          </p:cNvPr>
          <p:cNvCxnSpPr>
            <a:cxnSpLocks/>
          </p:cNvCxnSpPr>
          <p:nvPr/>
        </p:nvCxnSpPr>
        <p:spPr>
          <a:xfrm>
            <a:off x="1405339" y="504013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Title 2">
            <a:extLst>
              <a:ext uri="{FF2B5EF4-FFF2-40B4-BE49-F238E27FC236}">
                <a16:creationId xmlns:a16="http://schemas.microsoft.com/office/drawing/2014/main" id="{251E102B-26FD-2D71-9D97-75618B6BC2E3}"/>
              </a:ext>
            </a:extLst>
          </p:cNvPr>
          <p:cNvSpPr txBox="1"/>
          <p:nvPr/>
        </p:nvSpPr>
        <p:spPr>
          <a:xfrm>
            <a:off x="517094" y="52190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6" name="Straight Connector 75">
            <a:extLst>
              <a:ext uri="{FF2B5EF4-FFF2-40B4-BE49-F238E27FC236}">
                <a16:creationId xmlns:a16="http://schemas.microsoft.com/office/drawing/2014/main" id="{1A3561AC-4AD3-8211-2366-6B37113CCAA7}"/>
              </a:ext>
            </a:extLst>
          </p:cNvPr>
          <p:cNvCxnSpPr>
            <a:cxnSpLocks/>
          </p:cNvCxnSpPr>
          <p:nvPr/>
        </p:nvCxnSpPr>
        <p:spPr>
          <a:xfrm>
            <a:off x="1063615" y="53869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Title 2">
            <a:extLst>
              <a:ext uri="{FF2B5EF4-FFF2-40B4-BE49-F238E27FC236}">
                <a16:creationId xmlns:a16="http://schemas.microsoft.com/office/drawing/2014/main" id="{B8A54EA3-5292-ECD3-B6CD-A518A23663DF}"/>
              </a:ext>
            </a:extLst>
          </p:cNvPr>
          <p:cNvSpPr txBox="1"/>
          <p:nvPr/>
        </p:nvSpPr>
        <p:spPr>
          <a:xfrm>
            <a:off x="631386" y="206023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78" name="Straight Connector 77">
            <a:extLst>
              <a:ext uri="{FF2B5EF4-FFF2-40B4-BE49-F238E27FC236}">
                <a16:creationId xmlns:a16="http://schemas.microsoft.com/office/drawing/2014/main" id="{2F7C4585-2A5F-18C5-22B5-3EE8CC2EDCF5}"/>
              </a:ext>
            </a:extLst>
          </p:cNvPr>
          <p:cNvCxnSpPr>
            <a:cxnSpLocks/>
          </p:cNvCxnSpPr>
          <p:nvPr/>
        </p:nvCxnSpPr>
        <p:spPr>
          <a:xfrm>
            <a:off x="1184318" y="2168601"/>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Title 2">
            <a:extLst>
              <a:ext uri="{FF2B5EF4-FFF2-40B4-BE49-F238E27FC236}">
                <a16:creationId xmlns:a16="http://schemas.microsoft.com/office/drawing/2014/main" id="{6DA027DE-BE39-211E-C253-5F0437656DAD}"/>
              </a:ext>
            </a:extLst>
          </p:cNvPr>
          <p:cNvSpPr txBox="1"/>
          <p:nvPr/>
        </p:nvSpPr>
        <p:spPr>
          <a:xfrm>
            <a:off x="631385" y="31044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80" name="Title 2">
            <a:extLst>
              <a:ext uri="{FF2B5EF4-FFF2-40B4-BE49-F238E27FC236}">
                <a16:creationId xmlns:a16="http://schemas.microsoft.com/office/drawing/2014/main" id="{FEB4B369-4DAA-81B1-E35A-BE2FAD6B851A}"/>
              </a:ext>
            </a:extLst>
          </p:cNvPr>
          <p:cNvSpPr txBox="1"/>
          <p:nvPr/>
        </p:nvSpPr>
        <p:spPr>
          <a:xfrm>
            <a:off x="1947406" y="2792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1" name="Title 2">
            <a:extLst>
              <a:ext uri="{FF2B5EF4-FFF2-40B4-BE49-F238E27FC236}">
                <a16:creationId xmlns:a16="http://schemas.microsoft.com/office/drawing/2014/main" id="{D567C2A3-E276-DE29-B96F-94AA27C08981}"/>
              </a:ext>
            </a:extLst>
          </p:cNvPr>
          <p:cNvSpPr txBox="1"/>
          <p:nvPr/>
        </p:nvSpPr>
        <p:spPr>
          <a:xfrm>
            <a:off x="3221740" y="28209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4" name="Title 2">
            <a:extLst>
              <a:ext uri="{FF2B5EF4-FFF2-40B4-BE49-F238E27FC236}">
                <a16:creationId xmlns:a16="http://schemas.microsoft.com/office/drawing/2014/main" id="{EA055450-9D87-9AB8-FFC2-9F50862A904E}"/>
              </a:ext>
            </a:extLst>
          </p:cNvPr>
          <p:cNvSpPr txBox="1"/>
          <p:nvPr/>
        </p:nvSpPr>
        <p:spPr>
          <a:xfrm>
            <a:off x="4486488" y="2792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5" name="Title 2">
            <a:extLst>
              <a:ext uri="{FF2B5EF4-FFF2-40B4-BE49-F238E27FC236}">
                <a16:creationId xmlns:a16="http://schemas.microsoft.com/office/drawing/2014/main" id="{42DF7A09-1A0A-2C63-2F45-21E60DE3A8A6}"/>
              </a:ext>
            </a:extLst>
          </p:cNvPr>
          <p:cNvSpPr txBox="1"/>
          <p:nvPr/>
        </p:nvSpPr>
        <p:spPr>
          <a:xfrm>
            <a:off x="1969608" y="3467727"/>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6" name="Title 2">
            <a:extLst>
              <a:ext uri="{FF2B5EF4-FFF2-40B4-BE49-F238E27FC236}">
                <a16:creationId xmlns:a16="http://schemas.microsoft.com/office/drawing/2014/main" id="{CBE49947-3744-C295-951A-C956E5C943F3}"/>
              </a:ext>
            </a:extLst>
          </p:cNvPr>
          <p:cNvSpPr txBox="1"/>
          <p:nvPr/>
        </p:nvSpPr>
        <p:spPr>
          <a:xfrm>
            <a:off x="3072557" y="349660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97" name="Title 2">
            <a:extLst>
              <a:ext uri="{FF2B5EF4-FFF2-40B4-BE49-F238E27FC236}">
                <a16:creationId xmlns:a16="http://schemas.microsoft.com/office/drawing/2014/main" id="{412B55BE-578A-DEEE-1B2D-575D74BF78C5}"/>
              </a:ext>
            </a:extLst>
          </p:cNvPr>
          <p:cNvSpPr txBox="1"/>
          <p:nvPr/>
        </p:nvSpPr>
        <p:spPr>
          <a:xfrm>
            <a:off x="4486488" y="346772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98" name="Straight Connector 97">
            <a:extLst>
              <a:ext uri="{FF2B5EF4-FFF2-40B4-BE49-F238E27FC236}">
                <a16:creationId xmlns:a16="http://schemas.microsoft.com/office/drawing/2014/main" id="{8ABD0D08-FEDC-106F-41B9-0FEFE4DF632D}"/>
              </a:ext>
            </a:extLst>
          </p:cNvPr>
          <p:cNvCxnSpPr>
            <a:cxnSpLocks/>
          </p:cNvCxnSpPr>
          <p:nvPr/>
        </p:nvCxnSpPr>
        <p:spPr>
          <a:xfrm>
            <a:off x="1184318" y="3224415"/>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Title 2">
            <a:extLst>
              <a:ext uri="{FF2B5EF4-FFF2-40B4-BE49-F238E27FC236}">
                <a16:creationId xmlns:a16="http://schemas.microsoft.com/office/drawing/2014/main" id="{4EF9F05D-FEB5-6021-31A9-8D2355A0254F}"/>
              </a:ext>
            </a:extLst>
          </p:cNvPr>
          <p:cNvSpPr txBox="1"/>
          <p:nvPr/>
        </p:nvSpPr>
        <p:spPr>
          <a:xfrm>
            <a:off x="631385" y="37738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103" name="Straight Connector 102">
            <a:extLst>
              <a:ext uri="{FF2B5EF4-FFF2-40B4-BE49-F238E27FC236}">
                <a16:creationId xmlns:a16="http://schemas.microsoft.com/office/drawing/2014/main" id="{D5E4A8F6-8A15-1EAB-DD83-DA2141EBB1D3}"/>
              </a:ext>
            </a:extLst>
          </p:cNvPr>
          <p:cNvCxnSpPr>
            <a:cxnSpLocks/>
          </p:cNvCxnSpPr>
          <p:nvPr/>
        </p:nvCxnSpPr>
        <p:spPr>
          <a:xfrm>
            <a:off x="1184318" y="3941738"/>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itle 2">
            <a:extLst>
              <a:ext uri="{FF2B5EF4-FFF2-40B4-BE49-F238E27FC236}">
                <a16:creationId xmlns:a16="http://schemas.microsoft.com/office/drawing/2014/main" id="{178F01C8-406E-E1DB-8041-CC62546ECD42}"/>
              </a:ext>
            </a:extLst>
          </p:cNvPr>
          <p:cNvSpPr txBox="1"/>
          <p:nvPr/>
        </p:nvSpPr>
        <p:spPr>
          <a:xfrm>
            <a:off x="3098172" y="420947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31" name="Title 2">
            <a:extLst>
              <a:ext uri="{FF2B5EF4-FFF2-40B4-BE49-F238E27FC236}">
                <a16:creationId xmlns:a16="http://schemas.microsoft.com/office/drawing/2014/main" id="{A24C4E4A-191D-EC4D-1C64-EA69B5264F47}"/>
              </a:ext>
            </a:extLst>
          </p:cNvPr>
          <p:cNvSpPr txBox="1"/>
          <p:nvPr/>
        </p:nvSpPr>
        <p:spPr>
          <a:xfrm>
            <a:off x="4463799" y="423552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32" name="Title 2">
            <a:extLst>
              <a:ext uri="{FF2B5EF4-FFF2-40B4-BE49-F238E27FC236}">
                <a16:creationId xmlns:a16="http://schemas.microsoft.com/office/drawing/2014/main" id="{9B87913C-6123-6CBB-A187-7CEDCA83B6E6}"/>
              </a:ext>
            </a:extLst>
          </p:cNvPr>
          <p:cNvSpPr txBox="1"/>
          <p:nvPr/>
        </p:nvSpPr>
        <p:spPr>
          <a:xfrm>
            <a:off x="1546587" y="4209473"/>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133" name="Title 2">
            <a:extLst>
              <a:ext uri="{FF2B5EF4-FFF2-40B4-BE49-F238E27FC236}">
                <a16:creationId xmlns:a16="http://schemas.microsoft.com/office/drawing/2014/main" id="{3A70B35F-E058-40E1-3931-58F56B48DA1C}"/>
              </a:ext>
            </a:extLst>
          </p:cNvPr>
          <p:cNvSpPr txBox="1"/>
          <p:nvPr/>
        </p:nvSpPr>
        <p:spPr>
          <a:xfrm>
            <a:off x="492818" y="611695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34" name="Straight Connector 133">
            <a:extLst>
              <a:ext uri="{FF2B5EF4-FFF2-40B4-BE49-F238E27FC236}">
                <a16:creationId xmlns:a16="http://schemas.microsoft.com/office/drawing/2014/main" id="{A3E28A64-C231-9EDF-679E-8C611FE866B3}"/>
              </a:ext>
            </a:extLst>
          </p:cNvPr>
          <p:cNvCxnSpPr>
            <a:cxnSpLocks/>
          </p:cNvCxnSpPr>
          <p:nvPr/>
        </p:nvCxnSpPr>
        <p:spPr>
          <a:xfrm>
            <a:off x="1269616" y="6284825"/>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68258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978217" y="3429000"/>
            <a:ext cx="2269445" cy="791312"/>
          </a:xfrm>
        </p:spPr>
        <p:txBody>
          <a:bodyPr/>
          <a:lstStyle/>
          <a:p>
            <a:pPr algn="ctr"/>
            <a:r>
              <a:rPr lang="ja-JP" altLang="en-US" sz="1400">
                <a:solidFill>
                  <a:prstClr val="black"/>
                </a:solidFill>
                <a:latin typeface="Microsoft YaHei" panose="020B0503020204020204" pitchFamily="34" charset="-122"/>
                <a:ea typeface="Microsoft YaHei" panose="020B0503020204020204" pitchFamily="34" charset="-122"/>
                <a:cs typeface="Hellix SemiBold"/>
              </a:rPr>
              <a:t>砂锅猪肉、羊肉和牛肉，辅以葡萄酒、洋葱和辛香料</a:t>
            </a:r>
            <a:endParaRPr lang="en-AU"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623888" y="632597"/>
            <a:ext cx="681644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食物</a:t>
            </a:r>
            <a:r>
              <a:rPr lang="en-US" dirty="0">
                <a:solidFill>
                  <a:schemeClr val="accent1"/>
                </a:solidFill>
                <a:latin typeface="Microsoft YaHei" panose="020B0503020204020204" pitchFamily="34" charset="-122"/>
                <a:ea typeface="Microsoft YaHei" panose="020B0503020204020204" pitchFamily="34" charset="-122"/>
              </a:rPr>
              <a:t> </a:t>
            </a:r>
            <a:r>
              <a:rPr lang="ja-JP" altLang="en-US">
                <a:solidFill>
                  <a:schemeClr val="accent1"/>
                </a:solidFill>
                <a:latin typeface="Microsoft YaHei" panose="020B0503020204020204" pitchFamily="34" charset="-122"/>
                <a:ea typeface="Microsoft YaHei" panose="020B0503020204020204" pitchFamily="34" charset="-122"/>
              </a:rPr>
              <a:t>搭配</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11" name="Text Placeholder 3">
            <a:extLst>
              <a:ext uri="{FF2B5EF4-FFF2-40B4-BE49-F238E27FC236}">
                <a16:creationId xmlns:a16="http://schemas.microsoft.com/office/drawing/2014/main" id="{DC9F0AC7-3AC2-93D5-627E-079193FE5806}"/>
              </a:ext>
            </a:extLst>
          </p:cNvPr>
          <p:cNvSpPr txBox="1">
            <a:spLocks/>
          </p:cNvSpPr>
          <p:nvPr/>
        </p:nvSpPr>
        <p:spPr>
          <a:xfrm>
            <a:off x="6820569" y="3429000"/>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袋鼠肉和鹿肉等野味</a:t>
            </a:r>
            <a:endParaRPr lang="en-AU"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13" name="Text Placeholder 3">
            <a:extLst>
              <a:ext uri="{FF2B5EF4-FFF2-40B4-BE49-F238E27FC236}">
                <a16:creationId xmlns:a16="http://schemas.microsoft.com/office/drawing/2014/main" id="{99B6476D-F7FB-4CA1-B2B3-C7EC7A27BAC8}"/>
              </a:ext>
            </a:extLst>
          </p:cNvPr>
          <p:cNvSpPr txBox="1">
            <a:spLocks/>
          </p:cNvSpPr>
          <p:nvPr/>
        </p:nvSpPr>
        <p:spPr>
          <a:xfrm>
            <a:off x="9662921" y="3429000"/>
            <a:ext cx="189377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萨拉米香肠比萨或牛肉意大利面</a:t>
            </a:r>
            <a:endParaRPr lang="en-AU"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15" name="Text Placeholder 3">
            <a:extLst>
              <a:ext uri="{FF2B5EF4-FFF2-40B4-BE49-F238E27FC236}">
                <a16:creationId xmlns:a16="http://schemas.microsoft.com/office/drawing/2014/main" id="{AFED1983-68EA-C5EA-CE33-53212D0CD5CA}"/>
              </a:ext>
            </a:extLst>
          </p:cNvPr>
          <p:cNvSpPr txBox="1">
            <a:spLocks/>
          </p:cNvSpPr>
          <p:nvPr/>
        </p:nvSpPr>
        <p:spPr>
          <a:xfrm>
            <a:off x="3978218" y="5984913"/>
            <a:ext cx="2081608"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用胡椒腌调的炭烤或烧烤肉类</a:t>
            </a:r>
            <a:endParaRPr lang="en-AU"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16" name="Text Placeholder 3">
            <a:extLst>
              <a:ext uri="{FF2B5EF4-FFF2-40B4-BE49-F238E27FC236}">
                <a16:creationId xmlns:a16="http://schemas.microsoft.com/office/drawing/2014/main" id="{DDF91A9C-BECF-1CE5-05D4-658A49D88A24}"/>
              </a:ext>
            </a:extLst>
          </p:cNvPr>
          <p:cNvSpPr txBox="1">
            <a:spLocks/>
          </p:cNvSpPr>
          <p:nvPr/>
        </p:nvSpPr>
        <p:spPr>
          <a:xfrm>
            <a:off x="6737505" y="5694601"/>
            <a:ext cx="2427542"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浓郁的硬质奶酪，如切达奶酪、佩科里诺绵羊奶酪，</a:t>
            </a:r>
          </a:p>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帕玛森奶酪和熏制的哥达奶酪</a:t>
            </a:r>
            <a:endParaRPr lang="ja-JP" altLang="en-US" sz="1400" dirty="0">
              <a:solidFill>
                <a:prstClr val="black"/>
              </a:solidFill>
              <a:latin typeface="Microsoft YaHei" panose="020B0503020204020204" pitchFamily="34" charset="-122"/>
              <a:ea typeface="Microsoft YaHei" panose="020B0503020204020204" pitchFamily="34" charset="-122"/>
              <a:cs typeface="Hellix SemiBold"/>
            </a:endParaRPr>
          </a:p>
        </p:txBody>
      </p:sp>
      <p:sp>
        <p:nvSpPr>
          <p:cNvPr id="17" name="Text Placeholder 3">
            <a:extLst>
              <a:ext uri="{FF2B5EF4-FFF2-40B4-BE49-F238E27FC236}">
                <a16:creationId xmlns:a16="http://schemas.microsoft.com/office/drawing/2014/main" id="{8C7D17F1-1A4F-ED44-CD04-3DCE1362CFCA}"/>
              </a:ext>
            </a:extLst>
          </p:cNvPr>
          <p:cNvSpPr txBox="1">
            <a:spLocks/>
          </p:cNvSpPr>
          <p:nvPr/>
        </p:nvSpPr>
        <p:spPr>
          <a:xfrm>
            <a:off x="9541735"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sz="1400">
                <a:solidFill>
                  <a:prstClr val="black"/>
                </a:solidFill>
                <a:latin typeface="Microsoft YaHei" panose="020B0503020204020204" pitchFamily="34" charset="-122"/>
                <a:ea typeface="Microsoft YaHei" panose="020B0503020204020204" pitchFamily="34" charset="-122"/>
                <a:cs typeface="Hellix SemiBold"/>
              </a:rPr>
              <a:t>黑巧克力</a:t>
            </a:r>
          </a:p>
          <a:p>
            <a:pPr algn="ctr">
              <a:buClr>
                <a:srgbClr val="F40000"/>
              </a:buClr>
            </a:pPr>
            <a:r>
              <a:rPr lang="en-US" altLang="ja-JP" sz="1400" dirty="0">
                <a:solidFill>
                  <a:prstClr val="black"/>
                </a:solidFill>
                <a:latin typeface="Microsoft YaHei" panose="020B0503020204020204" pitchFamily="34" charset="-122"/>
                <a:ea typeface="Microsoft YaHei" panose="020B0503020204020204" pitchFamily="34" charset="-122"/>
                <a:cs typeface="Hellix SemiBold"/>
              </a:rPr>
              <a:t>(70%</a:t>
            </a:r>
            <a:r>
              <a:rPr lang="ja-JP" altLang="en-US" sz="1400">
                <a:solidFill>
                  <a:prstClr val="black"/>
                </a:solidFill>
                <a:latin typeface="Microsoft YaHei" panose="020B0503020204020204" pitchFamily="34" charset="-122"/>
                <a:ea typeface="Microsoft YaHei" panose="020B0503020204020204" pitchFamily="34" charset="-122"/>
                <a:cs typeface="Hellix SemiBold"/>
              </a:rPr>
              <a:t>可可</a:t>
            </a:r>
            <a:r>
              <a:rPr lang="en-US" altLang="ja-JP" sz="1400" dirty="0">
                <a:solidFill>
                  <a:prstClr val="black"/>
                </a:solidFill>
                <a:latin typeface="Microsoft YaHei" panose="020B0503020204020204" pitchFamily="34" charset="-122"/>
                <a:ea typeface="Microsoft YaHei" panose="020B0503020204020204" pitchFamily="34" charset="-122"/>
                <a:cs typeface="Hellix SemiBold"/>
              </a:rPr>
              <a:t>)</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68588" y="4385954"/>
            <a:ext cx="4059813"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1">
            <a:extLst>
              <a:ext uri="{FF2B5EF4-FFF2-40B4-BE49-F238E27FC236}">
                <a16:creationId xmlns:a16="http://schemas.microsoft.com/office/drawing/2014/main" id="{745675EA-58EA-DD4E-7055-379D4478F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880" y="1649249"/>
            <a:ext cx="1929945" cy="1488815"/>
          </a:xfrm>
          <a:prstGeom prst="rect">
            <a:avLst/>
          </a:prstGeom>
        </p:spPr>
      </p:pic>
      <p:pic>
        <p:nvPicPr>
          <p:cNvPr id="3" name="Picture 2">
            <a:extLst>
              <a:ext uri="{FF2B5EF4-FFF2-40B4-BE49-F238E27FC236}">
                <a16:creationId xmlns:a16="http://schemas.microsoft.com/office/drawing/2014/main" id="{18058393-CEA5-3928-26B3-7B5C873B70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15" y="1747430"/>
            <a:ext cx="1332928" cy="1325564"/>
          </a:xfrm>
          <a:prstGeom prst="rect">
            <a:avLst/>
          </a:prstGeom>
        </p:spPr>
      </p:pic>
      <p:pic>
        <p:nvPicPr>
          <p:cNvPr id="7" name="Picture 6">
            <a:extLst>
              <a:ext uri="{FF2B5EF4-FFF2-40B4-BE49-F238E27FC236}">
                <a16:creationId xmlns:a16="http://schemas.microsoft.com/office/drawing/2014/main" id="{488CC6F0-A80C-1B96-DBEA-FC8707801A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899" y="1985821"/>
            <a:ext cx="1693846" cy="1122887"/>
          </a:xfrm>
          <a:prstGeom prst="rect">
            <a:avLst/>
          </a:prstGeom>
        </p:spPr>
      </p:pic>
      <p:pic>
        <p:nvPicPr>
          <p:cNvPr id="9" name="Picture 8">
            <a:extLst>
              <a:ext uri="{FF2B5EF4-FFF2-40B4-BE49-F238E27FC236}">
                <a16:creationId xmlns:a16="http://schemas.microsoft.com/office/drawing/2014/main" id="{0002D106-6537-6997-5636-0EE83768D8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052" y="4511248"/>
            <a:ext cx="1893773" cy="1005784"/>
          </a:xfrm>
          <a:prstGeom prst="rect">
            <a:avLst/>
          </a:prstGeom>
        </p:spPr>
      </p:pic>
      <p:pic>
        <p:nvPicPr>
          <p:cNvPr id="10" name="Picture 9">
            <a:extLst>
              <a:ext uri="{FF2B5EF4-FFF2-40B4-BE49-F238E27FC236}">
                <a16:creationId xmlns:a16="http://schemas.microsoft.com/office/drawing/2014/main" id="{52F9D3FA-58FD-865C-6529-180D9692B0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20" y="4404094"/>
            <a:ext cx="1808756" cy="1049641"/>
          </a:xfrm>
          <a:prstGeom prst="rect">
            <a:avLst/>
          </a:prstGeom>
        </p:spPr>
      </p:pic>
      <p:pic>
        <p:nvPicPr>
          <p:cNvPr id="12" name="Picture 11">
            <a:extLst>
              <a:ext uri="{FF2B5EF4-FFF2-40B4-BE49-F238E27FC236}">
                <a16:creationId xmlns:a16="http://schemas.microsoft.com/office/drawing/2014/main" id="{EA8CF078-606F-B0C9-1057-2A2C1F3DDB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4323" y="4469944"/>
            <a:ext cx="1750967" cy="983791"/>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411206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多样的澳大利亚</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163795"/>
            <a:ext cx="3818515" cy="1670704"/>
          </a:xfrm>
        </p:spPr>
        <p:txBody>
          <a:bodyPr/>
          <a:lstStyle/>
          <a:p>
            <a:pPr marL="0" indent="0">
              <a:spcBef>
                <a:spcPct val="0"/>
              </a:spcBef>
              <a:buNone/>
            </a:pPr>
            <a:r>
              <a:rPr lang="ja-JP" altLang="en-US">
                <a:solidFill>
                  <a:schemeClr val="bg1"/>
                </a:solidFill>
                <a:latin typeface="Microsoft YaHei" panose="020B0503020204020204" pitchFamily="34" charset="-122"/>
                <a:ea typeface="Microsoft YaHei" panose="020B0503020204020204" pitchFamily="34" charset="-122"/>
              </a:rPr>
              <a:t>澳大利亚精品设拉子葡萄酒是这片土地的代言，是我们独特风土、气候和群体的提炼。我们的酿酒师生而拥有探索精神，不断把新的理念融入于传统工艺中，酿造出非凡的葡萄酒。我们相信设拉子的未来，将会有着更加振奋人心的发展。</a:t>
            </a:r>
            <a:endParaRPr lang="en-AU" dirty="0">
              <a:solidFill>
                <a:schemeClr val="bg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4685223" cy="1325563"/>
          </a:xfrm>
        </p:spPr>
        <p:txBody>
          <a:bodyPr/>
          <a:lstStyle/>
          <a:p>
            <a:r>
              <a:rPr lang="ja-JP" altLang="en-US" kern="1000" spc="-100">
                <a:latin typeface="Microsoft YaHei" panose="020B0503020204020204" pitchFamily="34" charset="-122"/>
                <a:ea typeface="Microsoft YaHei" panose="020B0503020204020204" pitchFamily="34" charset="-122"/>
              </a:rPr>
              <a:t>多样的澳大利亚设拉子</a:t>
            </a:r>
            <a:endParaRPr lang="en-US"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07551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ield of vines in a valley&#10;&#10;Description automatically generated with medium confidence">
            <a:extLst>
              <a:ext uri="{FF2B5EF4-FFF2-40B4-BE49-F238E27FC236}">
                <a16:creationId xmlns:a16="http://schemas.microsoft.com/office/drawing/2014/main" id="{A933A3AF-83CE-B069-EFE2-FCE7A63BA3C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B328F25A-2C06-BCD9-A5D3-9D2929077BA7}"/>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10;&#10;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673234" y="3808638"/>
            <a:ext cx="2899699" cy="662774"/>
          </a:xfrm>
        </p:spPr>
        <p:txBody>
          <a:bodyPr/>
          <a:lstStyle/>
          <a:p>
            <a:r>
              <a:rPr lang="en-US" sz="2000" dirty="0">
                <a:latin typeface="Microsoft YaHei" panose="020B0503020204020204" pitchFamily="34" charset="-122"/>
                <a:ea typeface="Microsoft YaHei" panose="020B0503020204020204" pitchFamily="34" charset="-122"/>
              </a:rPr>
              <a:t>19</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年代</a:t>
            </a:r>
            <a:r>
              <a:rPr lang="en-US" sz="2000" dirty="0">
                <a:latin typeface="Microsoft YaHei" panose="020B0503020204020204" pitchFamily="34" charset="-122"/>
                <a:ea typeface="Microsoft YaHei" panose="020B0503020204020204" pitchFamily="34" charset="-122"/>
              </a:rPr>
              <a:t>– 30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p:txBody>
          <a:bodyPr/>
          <a:lstStyle/>
          <a:p>
            <a:r>
              <a:rPr lang="ja-JP" altLang="en-US" sz="1600">
                <a:latin typeface="Microsoft YaHei" panose="020B0503020204020204" pitchFamily="34" charset="-122"/>
                <a:ea typeface="Microsoft YaHei" panose="020B0503020204020204" pitchFamily="34" charset="-122"/>
              </a:rPr>
              <a:t>设拉子是最早一批引入澳大利亚，并适应了温暖、干燥的气候而存活下来的品种之一。</a:t>
            </a:r>
            <a:endParaRPr lang="en-AU" sz="1600"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064531" y="1720205"/>
            <a:ext cx="3079611" cy="1461301"/>
          </a:xfrm>
        </p:spPr>
        <p:txBody>
          <a:bodyPr/>
          <a:lstStyle/>
          <a:p>
            <a:r>
              <a:rPr lang="ja-JP" altLang="en-US" sz="1600" dirty="0">
                <a:latin typeface="Microsoft YaHei" panose="020B0503020204020204" pitchFamily="34" charset="-122"/>
                <a:ea typeface="Microsoft YaHei" panose="020B0503020204020204" pitchFamily="34" charset="-122"/>
              </a:rPr>
              <a:t>设拉子葡萄藤被种植在南澳和维多利亚州，是世界上最古老的设拉子老藤，且依旧在出产葡萄果实。</a:t>
            </a:r>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064530" y="1057431"/>
            <a:ext cx="2885670" cy="662774"/>
          </a:xfrm>
        </p:spPr>
        <p:txBody>
          <a:bodyPr/>
          <a:lstStyle/>
          <a:p>
            <a:r>
              <a:rPr lang="en-US" sz="2000" dirty="0">
                <a:latin typeface="Microsoft YaHei" panose="020B0503020204020204" pitchFamily="34" charset="-122"/>
                <a:ea typeface="Microsoft YaHei" panose="020B0503020204020204" pitchFamily="34" charset="-122"/>
              </a:rPr>
              <a:t>19</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40</a:t>
            </a:r>
            <a:r>
              <a:rPr lang="zh-CN" altLang="en-US" sz="2000" dirty="0">
                <a:latin typeface="Microsoft YaHei" panose="020B0503020204020204" pitchFamily="34" charset="-122"/>
                <a:ea typeface="Microsoft YaHei" panose="020B0503020204020204" pitchFamily="34" charset="-122"/>
              </a:rPr>
              <a:t>年代</a:t>
            </a:r>
            <a:r>
              <a:rPr lang="en-US" sz="2000" dirty="0">
                <a:latin typeface="Microsoft YaHei" panose="020B0503020204020204" pitchFamily="34" charset="-122"/>
                <a:ea typeface="Microsoft YaHei" panose="020B0503020204020204" pitchFamily="34" charset="-122"/>
              </a:rPr>
              <a:t> – 90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713423" y="4471419"/>
            <a:ext cx="2805344" cy="1461301"/>
          </a:xfrm>
        </p:spPr>
        <p:txBody>
          <a:bodyPr/>
          <a:lstStyle/>
          <a:p>
            <a:r>
              <a:rPr lang="ja-JP" altLang="en-US" sz="1600">
                <a:latin typeface="Microsoft YaHei" panose="020B0503020204020204" pitchFamily="34" charset="-122"/>
                <a:ea typeface="Microsoft YaHei" panose="020B0503020204020204" pitchFamily="34" charset="-122"/>
              </a:rPr>
              <a:t>德宝酒庄（</a:t>
            </a:r>
            <a:r>
              <a:rPr lang="en-AU" sz="1600" dirty="0" err="1">
                <a:latin typeface="Microsoft YaHei" panose="020B0503020204020204" pitchFamily="34" charset="-122"/>
                <a:ea typeface="Microsoft YaHei" panose="020B0503020204020204" pitchFamily="34" charset="-122"/>
              </a:rPr>
              <a:t>Tahbilk</a:t>
            </a:r>
            <a:r>
              <a:rPr lang="en-AU"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在维多利亚州建立，且拥有一批世界上最古老、未嫁接、根瘤蚜灾害爆发之前种植的设拉子老藤。</a:t>
            </a:r>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p:txBody>
          <a:bodyPr/>
          <a:lstStyle/>
          <a:p>
            <a:r>
              <a:rPr lang="en-US" dirty="0"/>
              <a:t>1860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ja-JP" altLang="en-US" dirty="0">
                <a:solidFill>
                  <a:schemeClr val="accent1"/>
                </a:solidFill>
                <a:latin typeface="Microsoft YaHei" panose="020B0503020204020204" pitchFamily="34" charset="-122"/>
                <a:ea typeface="Microsoft YaHei" panose="020B0503020204020204" pitchFamily="34" charset="-122"/>
              </a:rPr>
              <a:t>澳大利亚</a:t>
            </a:r>
          </a:p>
          <a:p>
            <a:r>
              <a:rPr lang="ja-JP" altLang="en-US" dirty="0">
                <a:solidFill>
                  <a:schemeClr val="accent1"/>
                </a:solidFill>
                <a:latin typeface="Microsoft YaHei" panose="020B0503020204020204" pitchFamily="34" charset="-122"/>
                <a:ea typeface="Microsoft YaHei" panose="020B0503020204020204" pitchFamily="34" charset="-122"/>
              </a:rPr>
              <a:t>设拉子的历史</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274010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C6D3-B670-0117-7FF7-464BAF3840F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2712722-0AB5-D377-C351-39DFF312E0B9}"/>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DDFFAFA-AB20-698A-B075-477C8B8EC3F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21652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51FFBF0-3397-1830-2D77-BA56C64F06B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546995" y="3808638"/>
            <a:ext cx="3645005" cy="2800350"/>
          </a:xfrm>
        </p:spPr>
      </p:pic>
      <p:sp>
        <p:nvSpPr>
          <p:cNvPr id="3" name="Text Placeholder 2">
            <a:extLst>
              <a:ext uri="{FF2B5EF4-FFF2-40B4-BE49-F238E27FC236}">
                <a16:creationId xmlns:a16="http://schemas.microsoft.com/office/drawing/2014/main" id="{1BA1EA82-8919-C5F6-4846-537D461DBFF7}"/>
              </a:ext>
            </a:extLst>
          </p:cNvPr>
          <p:cNvSpPr>
            <a:spLocks noGrp="1"/>
          </p:cNvSpPr>
          <p:nvPr>
            <p:ph type="body" sz="quarter" idx="17"/>
          </p:nvPr>
        </p:nvSpPr>
        <p:spPr/>
        <p:txBody>
          <a:bodyPr/>
          <a:lstStyle/>
          <a:p>
            <a:pPr>
              <a:lnSpc>
                <a:spcPct val="95000"/>
              </a:lnSpc>
            </a:pPr>
            <a:r>
              <a:rPr lang="ja-JP" altLang="en-US" sz="1600">
                <a:latin typeface="Microsoft YaHei" panose="020B0503020204020204" pitchFamily="34" charset="-122"/>
                <a:ea typeface="Microsoft YaHei" panose="020B0503020204020204" pitchFamily="34" charset="-122"/>
              </a:rPr>
              <a:t>亨利</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贝斯特</a:t>
            </a:r>
            <a:r>
              <a:rPr lang="en-AU" sz="1600" dirty="0">
                <a:latin typeface="Microsoft YaHei" panose="020B0503020204020204" pitchFamily="34" charset="-122"/>
                <a:ea typeface="Microsoft YaHei" panose="020B0503020204020204" pitchFamily="34" charset="-122"/>
              </a:rPr>
              <a:t>Henry Best</a:t>
            </a:r>
            <a:r>
              <a:rPr lang="ja-JP" altLang="en-US" sz="1600">
                <a:latin typeface="Microsoft YaHei" panose="020B0503020204020204" pitchFamily="34" charset="-122"/>
                <a:ea typeface="Microsoft YaHei" panose="020B0503020204020204" pitchFamily="34" charset="-122"/>
              </a:rPr>
              <a:t>在他位于维多利亚州大西部产区</a:t>
            </a:r>
            <a:r>
              <a:rPr lang="en-AU" sz="1600" dirty="0">
                <a:latin typeface="Microsoft YaHei" panose="020B0503020204020204" pitchFamily="34" charset="-122"/>
                <a:ea typeface="Microsoft YaHei" panose="020B0503020204020204" pitchFamily="34" charset="-122"/>
              </a:rPr>
              <a:t>Great Western</a:t>
            </a:r>
            <a:r>
              <a:rPr lang="ja-JP" altLang="en-US" sz="1600">
                <a:latin typeface="Microsoft YaHei" panose="020B0503020204020204" pitchFamily="34" charset="-122"/>
                <a:ea typeface="Microsoft YaHei" panose="020B0503020204020204" pitchFamily="34" charset="-122"/>
              </a:rPr>
              <a:t>的葡萄园种植设拉子，这些葡萄藤存活至今并仍在出产。</a:t>
            </a:r>
            <a:endParaRPr lang="en-AU" sz="1600"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68BCEE83-459A-8F29-62C5-26668A76415B}"/>
              </a:ext>
            </a:extLst>
          </p:cNvPr>
          <p:cNvSpPr>
            <a:spLocks noGrp="1"/>
          </p:cNvSpPr>
          <p:nvPr>
            <p:ph type="body" sz="quarter" idx="18"/>
          </p:nvPr>
        </p:nvSpPr>
        <p:spPr/>
        <p:txBody>
          <a:bodyPr/>
          <a:lstStyle/>
          <a:p>
            <a:r>
              <a:rPr lang="en-US" dirty="0"/>
              <a:t>1867</a:t>
            </a:r>
          </a:p>
        </p:txBody>
      </p:sp>
      <p:sp>
        <p:nvSpPr>
          <p:cNvPr id="5" name="Text Placeholder 4">
            <a:extLst>
              <a:ext uri="{FF2B5EF4-FFF2-40B4-BE49-F238E27FC236}">
                <a16:creationId xmlns:a16="http://schemas.microsoft.com/office/drawing/2014/main" id="{B2BEADA7-3AD6-4A94-41DC-FC6DC9BBAD63}"/>
              </a:ext>
            </a:extLst>
          </p:cNvPr>
          <p:cNvSpPr>
            <a:spLocks noGrp="1"/>
          </p:cNvSpPr>
          <p:nvPr>
            <p:ph type="body" sz="quarter" idx="19"/>
          </p:nvPr>
        </p:nvSpPr>
        <p:spPr>
          <a:xfrm>
            <a:off x="5793874" y="4471420"/>
            <a:ext cx="2608703" cy="833612"/>
          </a:xfrm>
        </p:spPr>
        <p:txBody>
          <a:bodyPr/>
          <a:lstStyle/>
          <a:p>
            <a:r>
              <a:rPr lang="ja-JP" altLang="en-US" sz="1600">
                <a:latin typeface="Microsoft YaHei" panose="020B0503020204020204" pitchFamily="34" charset="-122"/>
                <a:ea typeface="Microsoft YaHei" panose="020B0503020204020204" pitchFamily="34" charset="-122"/>
              </a:rPr>
              <a:t>设拉子逐渐成为整个澳大利亚最受欢迎的葡萄酒。</a:t>
            </a:r>
            <a:endParaRPr lang="en-AU" sz="1600" dirty="0">
              <a:latin typeface="Microsoft YaHei" panose="020B0503020204020204" pitchFamily="34" charset="-122"/>
              <a:ea typeface="Microsoft YaHei" panose="020B0503020204020204" pitchFamily="34" charset="-122"/>
            </a:endParaRPr>
          </a:p>
        </p:txBody>
      </p:sp>
      <p:sp>
        <p:nvSpPr>
          <p:cNvPr id="6" name="Text Placeholder 5">
            <a:extLst>
              <a:ext uri="{FF2B5EF4-FFF2-40B4-BE49-F238E27FC236}">
                <a16:creationId xmlns:a16="http://schemas.microsoft.com/office/drawing/2014/main" id="{5459A502-188D-C624-4844-9FC9930CB9B0}"/>
              </a:ext>
            </a:extLst>
          </p:cNvPr>
          <p:cNvSpPr>
            <a:spLocks noGrp="1"/>
          </p:cNvSpPr>
          <p:nvPr>
            <p:ph type="body" sz="quarter" idx="20"/>
          </p:nvPr>
        </p:nvSpPr>
        <p:spPr>
          <a:xfrm>
            <a:off x="5782989" y="3787568"/>
            <a:ext cx="2875024"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50</a:t>
            </a:r>
            <a:r>
              <a:rPr lang="zh-CN" altLang="en-US" sz="2000" dirty="0">
                <a:latin typeface="Microsoft YaHei" panose="020B0503020204020204" pitchFamily="34" charset="-122"/>
                <a:ea typeface="Microsoft YaHei" panose="020B0503020204020204" pitchFamily="34" charset="-122"/>
              </a:rPr>
              <a:t>年代</a:t>
            </a:r>
            <a:r>
              <a:rPr lang="en-US" sz="2000" dirty="0">
                <a:latin typeface="Microsoft YaHei" panose="020B0503020204020204" pitchFamily="34" charset="-122"/>
                <a:ea typeface="Microsoft YaHei" panose="020B0503020204020204" pitchFamily="34" charset="-122"/>
              </a:rPr>
              <a:t>– 70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
        <p:nvSpPr>
          <p:cNvPr id="7" name="Text Placeholder 6">
            <a:extLst>
              <a:ext uri="{FF2B5EF4-FFF2-40B4-BE49-F238E27FC236}">
                <a16:creationId xmlns:a16="http://schemas.microsoft.com/office/drawing/2014/main" id="{228123A5-D550-D71A-7062-F7747EAC35AE}"/>
              </a:ext>
            </a:extLst>
          </p:cNvPr>
          <p:cNvSpPr>
            <a:spLocks noGrp="1"/>
          </p:cNvSpPr>
          <p:nvPr>
            <p:ph type="body" sz="quarter" idx="21"/>
          </p:nvPr>
        </p:nvSpPr>
        <p:spPr>
          <a:xfrm>
            <a:off x="2927062" y="1715156"/>
            <a:ext cx="3322598" cy="1461301"/>
          </a:xfrm>
        </p:spPr>
        <p:txBody>
          <a:bodyPr/>
          <a:lstStyle/>
          <a:p>
            <a:r>
              <a:rPr lang="ja-JP" altLang="en-US" sz="1600">
                <a:latin typeface="Microsoft YaHei" panose="020B0503020204020204" pitchFamily="34" charset="-122"/>
                <a:ea typeface="Microsoft YaHei" panose="020B0503020204020204" pitchFamily="34" charset="-122"/>
              </a:rPr>
              <a:t>由于适应澳大利亚多样的气候、地形和土壤，设拉子取代其他品种，普遍种植于澳大利亚几乎每一个产区。</a:t>
            </a:r>
            <a:endParaRPr lang="en-US" dirty="0"/>
          </a:p>
        </p:txBody>
      </p:sp>
      <p:sp>
        <p:nvSpPr>
          <p:cNvPr id="8" name="Text Placeholder 7">
            <a:extLst>
              <a:ext uri="{FF2B5EF4-FFF2-40B4-BE49-F238E27FC236}">
                <a16:creationId xmlns:a16="http://schemas.microsoft.com/office/drawing/2014/main" id="{460C7CBA-D9A3-EB77-782B-0AC93E8F0F98}"/>
              </a:ext>
            </a:extLst>
          </p:cNvPr>
          <p:cNvSpPr>
            <a:spLocks noGrp="1"/>
          </p:cNvSpPr>
          <p:nvPr>
            <p:ph type="body" sz="quarter" idx="22"/>
          </p:nvPr>
        </p:nvSpPr>
        <p:spPr/>
        <p:txBody>
          <a:bodyPr/>
          <a:lstStyle/>
          <a:p>
            <a:r>
              <a:rPr lang="en-AU" altLang="ja-JP" dirty="0">
                <a:latin typeface="Microsoft YaHei" panose="020B0503020204020204" pitchFamily="34" charset="-122"/>
                <a:ea typeface="Microsoft YaHei" panose="020B0503020204020204" pitchFamily="34" charset="-122"/>
              </a:rPr>
              <a:t>20</a:t>
            </a:r>
            <a:r>
              <a:rPr lang="zh-CN" altLang="en-US" dirty="0">
                <a:latin typeface="Microsoft YaHei" panose="020B0503020204020204" pitchFamily="34" charset="-122"/>
                <a:ea typeface="Microsoft YaHei" panose="020B0503020204020204" pitchFamily="34" charset="-122"/>
              </a:rPr>
              <a:t>世纪</a:t>
            </a:r>
            <a:r>
              <a:rPr lang="ja-JP" altLang="en-US" dirty="0">
                <a:latin typeface="Microsoft YaHei" panose="020B0503020204020204" pitchFamily="34" charset="-122"/>
                <a:ea typeface="Microsoft YaHei" panose="020B0503020204020204" pitchFamily="34" charset="-122"/>
              </a:rPr>
              <a:t>前期</a:t>
            </a:r>
            <a:endParaRPr lang="en-US" dirty="0"/>
          </a:p>
        </p:txBody>
      </p:sp>
      <p:sp>
        <p:nvSpPr>
          <p:cNvPr id="9" name="Text Placeholder 8">
            <a:extLst>
              <a:ext uri="{FF2B5EF4-FFF2-40B4-BE49-F238E27FC236}">
                <a16:creationId xmlns:a16="http://schemas.microsoft.com/office/drawing/2014/main" id="{40D7FBB1-B15A-2A74-B544-A7796E9D2E21}"/>
              </a:ext>
            </a:extLst>
          </p:cNvPr>
          <p:cNvSpPr>
            <a:spLocks noGrp="1"/>
          </p:cNvSpPr>
          <p:nvPr>
            <p:ph type="body" sz="quarter" idx="23"/>
          </p:nvPr>
        </p:nvSpPr>
        <p:spPr>
          <a:xfrm>
            <a:off x="8413462" y="1715156"/>
            <a:ext cx="2725593" cy="1461301"/>
          </a:xfrm>
        </p:spPr>
        <p:txBody>
          <a:bodyPr/>
          <a:lstStyle/>
          <a:p>
            <a:r>
              <a:rPr lang="ja-JP" altLang="en-US" sz="1600">
                <a:latin typeface="Microsoft YaHei" panose="020B0503020204020204" pitchFamily="34" charset="-122"/>
                <a:ea typeface="Microsoft YaHei" panose="020B0503020204020204" pitchFamily="34" charset="-122"/>
              </a:rPr>
              <a:t>澳大利亚酿酒师们酿造的设拉子葡萄酒颜色深邃、酒精度高、并多数采用新橡木桶熟化。</a:t>
            </a:r>
            <a:endParaRPr lang="en-AU" sz="1600" dirty="0">
              <a:latin typeface="Microsoft YaHei" panose="020B0503020204020204" pitchFamily="34" charset="-122"/>
              <a:ea typeface="Microsoft YaHei" panose="020B0503020204020204" pitchFamily="34" charset="-122"/>
            </a:endParaRPr>
          </a:p>
        </p:txBody>
      </p:sp>
      <p:sp>
        <p:nvSpPr>
          <p:cNvPr id="10" name="Text Placeholder 9">
            <a:extLst>
              <a:ext uri="{FF2B5EF4-FFF2-40B4-BE49-F238E27FC236}">
                <a16:creationId xmlns:a16="http://schemas.microsoft.com/office/drawing/2014/main" id="{8743F8C7-29B3-628C-69C9-3B4E99B4735B}"/>
              </a:ext>
            </a:extLst>
          </p:cNvPr>
          <p:cNvSpPr>
            <a:spLocks noGrp="1"/>
          </p:cNvSpPr>
          <p:nvPr>
            <p:ph type="body" sz="quarter" idx="24"/>
          </p:nvPr>
        </p:nvSpPr>
        <p:spPr>
          <a:xfrm>
            <a:off x="8402576" y="1031305"/>
            <a:ext cx="2875024" cy="662774"/>
          </a:xfrm>
        </p:spPr>
        <p:txBody>
          <a:bodyPr/>
          <a:lstStyle/>
          <a:p>
            <a:r>
              <a:rPr lang="en-US" sz="2000" dirty="0">
                <a:latin typeface="Microsoft YaHei" panose="020B0503020204020204" pitchFamily="34" charset="-122"/>
                <a:ea typeface="Microsoft YaHei" panose="020B0503020204020204" pitchFamily="34" charset="-122"/>
              </a:rPr>
              <a:t>20</a:t>
            </a:r>
            <a:r>
              <a:rPr lang="zh-CN" altLang="en-US" sz="2000" dirty="0">
                <a:latin typeface="Microsoft YaHei" panose="020B0503020204020204" pitchFamily="34" charset="-122"/>
                <a:ea typeface="Microsoft YaHei" panose="020B0503020204020204" pitchFamily="34" charset="-122"/>
              </a:rPr>
              <a:t>世纪</a:t>
            </a:r>
            <a:r>
              <a:rPr lang="en-US" sz="2000" dirty="0">
                <a:latin typeface="Microsoft YaHei" panose="020B0503020204020204" pitchFamily="34" charset="-122"/>
                <a:ea typeface="Microsoft YaHei" panose="020B0503020204020204" pitchFamily="34" charset="-122"/>
              </a:rPr>
              <a:t>80</a:t>
            </a:r>
            <a:r>
              <a:rPr lang="zh-CN" altLang="en-US" sz="2000" dirty="0">
                <a:latin typeface="Microsoft YaHei" panose="020B0503020204020204" pitchFamily="34" charset="-122"/>
                <a:ea typeface="Microsoft YaHei" panose="020B0503020204020204" pitchFamily="34" charset="-122"/>
              </a:rPr>
              <a:t>年代</a:t>
            </a:r>
            <a:r>
              <a:rPr lang="en-US" sz="2000" dirty="0">
                <a:latin typeface="Microsoft YaHei" panose="020B0503020204020204" pitchFamily="34" charset="-122"/>
                <a:ea typeface="Microsoft YaHei" panose="020B0503020204020204" pitchFamily="34" charset="-122"/>
              </a:rPr>
              <a:t>– 90</a:t>
            </a:r>
            <a:r>
              <a:rPr lang="zh-CN" altLang="en-US" sz="2000" dirty="0">
                <a:latin typeface="Microsoft YaHei" panose="020B0503020204020204" pitchFamily="34" charset="-122"/>
                <a:ea typeface="Microsoft YaHei" panose="020B0503020204020204" pitchFamily="34" charset="-122"/>
              </a:rPr>
              <a:t>年代</a:t>
            </a:r>
            <a:endParaRPr lang="en-US" sz="2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10743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p:txBody>
          <a:bodyPr/>
          <a:lstStyle/>
          <a:p>
            <a:r>
              <a:rPr lang="ja-JP" altLang="en-US" sz="1600" dirty="0">
                <a:latin typeface="Microsoft YaHei" panose="020B0503020204020204" pitchFamily="34" charset="-122"/>
                <a:ea typeface="Microsoft YaHei" panose="020B0503020204020204" pitchFamily="34" charset="-122"/>
              </a:rPr>
              <a:t>墨汁般深邃的颜色，糖浆般浓郁饱满的传统风格设拉子仍在继续生产，但是越来越多优雅温和风格的设拉子开始涌现。</a:t>
            </a:r>
            <a:endParaRPr lang="en-AU" sz="1600"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p:txBody>
          <a:bodyPr/>
          <a:lstStyle/>
          <a:p>
            <a:r>
              <a:rPr lang="en-US" dirty="0"/>
              <a:t>21</a:t>
            </a:r>
            <a:r>
              <a:rPr lang="zh-CN" altLang="en-US" dirty="0"/>
              <a:t>世纪</a:t>
            </a:r>
            <a:endParaRPr lang="en-US" sz="15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p:txBody>
          <a:bodyPr/>
          <a:lstStyle/>
          <a:p>
            <a:r>
              <a:rPr lang="ja-JP" altLang="en-US" sz="1600">
                <a:latin typeface="Microsoft YaHei" panose="020B0503020204020204" pitchFamily="34" charset="-122"/>
                <a:ea typeface="Microsoft YaHei" panose="020B0503020204020204" pitchFamily="34" charset="-122"/>
              </a:rPr>
              <a:t>产自凉爽产区的设拉子声誉越来越高，如今已和享誉全球的澳大利亚温暖产区浓郁、饱满的传统风格设拉子相比肩，在全世界各领风骚，令人骄傲。</a:t>
            </a:r>
            <a:endParaRPr lang="en-AU" sz="1600" dirty="0">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p:txBody>
          <a:bodyPr/>
          <a:lstStyle/>
          <a:p>
            <a:r>
              <a:rPr lang="ja-JP" altLang="en-US">
                <a:latin typeface="Microsoft YaHei" panose="020B0503020204020204" pitchFamily="34" charset="-122"/>
                <a:ea typeface="Microsoft YaHei" panose="020B0503020204020204" pitchFamily="34" charset="-122"/>
              </a:rPr>
              <a:t>今天</a:t>
            </a: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994885" cy="785732"/>
          </a:xfrm>
        </p:spPr>
        <p:txBody>
          <a:bodyPr/>
          <a:lstStyle/>
          <a:p>
            <a:pPr>
              <a:lnSpc>
                <a:spcPct val="100000"/>
              </a:lnSpc>
            </a:pPr>
            <a:r>
              <a:rPr lang="ja-JP" altLang="en-US" sz="2400">
                <a:solidFill>
                  <a:schemeClr val="accent5"/>
                </a:solidFill>
                <a:latin typeface="Microsoft YaHei" panose="020B0503020204020204" pitchFamily="34" charset="-122"/>
                <a:ea typeface="Microsoft YaHei" panose="020B0503020204020204" pitchFamily="34" charset="-122"/>
              </a:rPr>
              <a:t>麦克斯</a:t>
            </a:r>
            <a:r>
              <a:rPr lang="en-US" altLang="ja-JP" sz="2400" dirty="0">
                <a:solidFill>
                  <a:schemeClr val="accent5"/>
                </a:solidFill>
                <a:latin typeface="Microsoft YaHei" panose="020B0503020204020204" pitchFamily="34" charset="-122"/>
                <a:ea typeface="Microsoft YaHei" panose="020B0503020204020204" pitchFamily="34" charset="-122"/>
              </a:rPr>
              <a:t>·</a:t>
            </a:r>
            <a:r>
              <a:rPr lang="ja-JP" altLang="en-US" sz="2400">
                <a:solidFill>
                  <a:schemeClr val="accent5"/>
                </a:solidFill>
                <a:latin typeface="Microsoft YaHei" panose="020B0503020204020204" pitchFamily="34" charset="-122"/>
                <a:ea typeface="Microsoft YaHei" panose="020B0503020204020204" pitchFamily="34" charset="-122"/>
              </a:rPr>
              <a:t>舒伯特 （</a:t>
            </a:r>
            <a:r>
              <a:rPr lang="en-GB" altLang="ja-JP" sz="2400" dirty="0">
                <a:solidFill>
                  <a:schemeClr val="accent5"/>
                </a:solidFill>
                <a:latin typeface="Microsoft YaHei" panose="020B0503020204020204" pitchFamily="34" charset="-122"/>
                <a:ea typeface="Microsoft YaHei" panose="020B0503020204020204" pitchFamily="34" charset="-122"/>
              </a:rPr>
              <a:t>Max Schubert</a:t>
            </a:r>
            <a:r>
              <a:rPr lang="ja-JP" altLang="en-GB" sz="2400">
                <a:solidFill>
                  <a:schemeClr val="accent5"/>
                </a:solidFill>
                <a:latin typeface="Microsoft YaHei" panose="020B0503020204020204" pitchFamily="34" charset="-122"/>
                <a:ea typeface="Microsoft YaHei" panose="020B0503020204020204" pitchFamily="34" charset="-122"/>
              </a:rPr>
              <a:t>）</a:t>
            </a:r>
            <a:r>
              <a:rPr lang="ja-JP" altLang="en-US" sz="2400">
                <a:solidFill>
                  <a:schemeClr val="accent5"/>
                </a:solidFill>
                <a:latin typeface="Microsoft YaHei" panose="020B0503020204020204" pitchFamily="34" charset="-122"/>
                <a:ea typeface="Microsoft YaHei" panose="020B0503020204020204" pitchFamily="34" charset="-122"/>
              </a:rPr>
              <a:t>的故事</a:t>
            </a:r>
            <a:endParaRPr lang="en-US" sz="2400"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2954130"/>
            <a:ext cx="4523337" cy="1670704"/>
          </a:xfrm>
        </p:spPr>
        <p:txBody>
          <a:bodyPr/>
          <a:lstStyle/>
          <a:p>
            <a:pPr marL="285750" indent="-285750">
              <a:spcBef>
                <a:spcPts val="800"/>
              </a:spcBef>
              <a:buFont typeface="Arial" panose="020B0604020202020204" pitchFamily="34" charset="0"/>
              <a:buChar char="•"/>
            </a:pPr>
            <a:r>
              <a:rPr lang="en-US" altLang="ja-JP" sz="1600" dirty="0">
                <a:latin typeface="Microsoft YaHei" panose="020B0503020204020204" pitchFamily="34" charset="-122"/>
                <a:ea typeface="Microsoft YaHei" panose="020B0503020204020204" pitchFamily="34" charset="-122"/>
              </a:rPr>
              <a:t>1951</a:t>
            </a:r>
            <a:r>
              <a:rPr lang="ja-JP" altLang="en-US" sz="1600">
                <a:latin typeface="Microsoft YaHei" panose="020B0503020204020204" pitchFamily="34" charset="-122"/>
                <a:ea typeface="Microsoft YaHei" panose="020B0503020204020204" pitchFamily="34" charset="-122"/>
              </a:rPr>
              <a:t>年，麦克斯</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舒伯特着手打造“伟大的澳大利亚红葡萄酒”，但是被当时奔富（</a:t>
            </a:r>
            <a:r>
              <a:rPr lang="en-AU" sz="1600" dirty="0">
                <a:latin typeface="Microsoft YaHei" panose="020B0503020204020204" pitchFamily="34" charset="-122"/>
                <a:ea typeface="Microsoft YaHei" panose="020B0503020204020204" pitchFamily="34" charset="-122"/>
              </a:rPr>
              <a:t>Penfolds）</a:t>
            </a:r>
            <a:r>
              <a:rPr lang="ja-JP" altLang="en-US" sz="1600">
                <a:latin typeface="Microsoft YaHei" panose="020B0503020204020204" pitchFamily="34" charset="-122"/>
                <a:ea typeface="Microsoft YaHei" panose="020B0503020204020204" pitchFamily="34" charset="-122"/>
              </a:rPr>
              <a:t>的管理层下令停止生产。</a:t>
            </a:r>
          </a:p>
          <a:p>
            <a:pPr marL="285750" indent="-285750">
              <a:spcBef>
                <a:spcPts val="800"/>
              </a:spcBef>
              <a:buFont typeface="Arial" panose="020B0604020202020204" pitchFamily="34" charset="0"/>
              <a:buChar char="•"/>
            </a:pPr>
            <a:r>
              <a:rPr lang="en-US" altLang="ja-JP" sz="1600" dirty="0">
                <a:latin typeface="Microsoft YaHei" panose="020B0503020204020204" pitchFamily="34" charset="-122"/>
                <a:ea typeface="Microsoft YaHei" panose="020B0503020204020204" pitchFamily="34" charset="-122"/>
              </a:rPr>
              <a:t>1960</a:t>
            </a:r>
            <a:r>
              <a:rPr lang="ja-JP" altLang="en-US" sz="1600">
                <a:latin typeface="Microsoft YaHei" panose="020B0503020204020204" pitchFamily="34" charset="-122"/>
                <a:ea typeface="Microsoft YaHei" panose="020B0503020204020204" pitchFamily="34" charset="-122"/>
              </a:rPr>
              <a:t>年，奔富葛兰许（</a:t>
            </a:r>
            <a:r>
              <a:rPr lang="en-AU" sz="1600" dirty="0">
                <a:latin typeface="Microsoft YaHei" panose="020B0503020204020204" pitchFamily="34" charset="-122"/>
                <a:ea typeface="Microsoft YaHei" panose="020B0503020204020204" pitchFamily="34" charset="-122"/>
              </a:rPr>
              <a:t>Penfolds </a:t>
            </a:r>
            <a:r>
              <a:rPr lang="en-AU" sz="1600" dirty="0" err="1">
                <a:latin typeface="Microsoft YaHei" panose="020B0503020204020204" pitchFamily="34" charset="-122"/>
                <a:ea typeface="Microsoft YaHei" panose="020B0503020204020204" pitchFamily="34" charset="-122"/>
              </a:rPr>
              <a:t>Grange）Bin</a:t>
            </a:r>
            <a:r>
              <a:rPr lang="en-AU" sz="1600" dirty="0">
                <a:latin typeface="Microsoft YaHei" panose="020B0503020204020204" pitchFamily="34" charset="-122"/>
                <a:ea typeface="Microsoft YaHei" panose="020B0503020204020204" pitchFamily="34" charset="-122"/>
              </a:rPr>
              <a:t> 1</a:t>
            </a:r>
            <a:r>
              <a:rPr lang="ja-JP" altLang="en-US" sz="1600">
                <a:latin typeface="Microsoft YaHei" panose="020B0503020204020204" pitchFamily="34" charset="-122"/>
                <a:ea typeface="Microsoft YaHei" panose="020B0503020204020204" pitchFamily="34" charset="-122"/>
              </a:rPr>
              <a:t>在市场上备受好评，奔富（</a:t>
            </a:r>
            <a:r>
              <a:rPr lang="en-AU" sz="1600" dirty="0">
                <a:latin typeface="Microsoft YaHei" panose="020B0503020204020204" pitchFamily="34" charset="-122"/>
                <a:ea typeface="Microsoft YaHei" panose="020B0503020204020204" pitchFamily="34" charset="-122"/>
              </a:rPr>
              <a:t>Penfolds）</a:t>
            </a:r>
            <a:r>
              <a:rPr lang="ja-JP" altLang="en-US" sz="1600">
                <a:latin typeface="Microsoft YaHei" panose="020B0503020204020204" pitchFamily="34" charset="-122"/>
                <a:ea typeface="Microsoft YaHei" panose="020B0503020204020204" pitchFamily="34" charset="-122"/>
              </a:rPr>
              <a:t>要求舒伯特恢复生产。</a:t>
            </a:r>
          </a:p>
          <a:p>
            <a:pPr marL="285750" indent="-285750">
              <a:spcBef>
                <a:spcPts val="8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奔富葛兰许（</a:t>
            </a:r>
            <a:r>
              <a:rPr lang="en-AU" sz="1600" dirty="0">
                <a:latin typeface="Microsoft YaHei" panose="020B0503020204020204" pitchFamily="34" charset="-122"/>
                <a:ea typeface="Microsoft YaHei" panose="020B0503020204020204" pitchFamily="34" charset="-122"/>
              </a:rPr>
              <a:t>Penfolds Grange）</a:t>
            </a:r>
            <a:r>
              <a:rPr lang="ja-JP" altLang="en-US" sz="1600">
                <a:latin typeface="Microsoft YaHei" panose="020B0503020204020204" pitchFamily="34" charset="-122"/>
                <a:ea typeface="Microsoft YaHei" panose="020B0503020204020204" pitchFamily="34" charset="-122"/>
              </a:rPr>
              <a:t>之所以能成为世界上最具标志性、最具收藏价值和最为尊崇的葡萄酒之一，很大程度上归功于像罗伯特</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帕克和</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葡萄酒观察家</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这样的美国酒评家以及葡萄酒媒体。</a:t>
            </a:r>
            <a:endParaRPr lang="en-AU" sz="1600"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ja-JP" altLang="en-US" sz="4800" kern="1000" spc="-100">
                <a:latin typeface="Microsoft YaHei" panose="020B0503020204020204" pitchFamily="34" charset="-122"/>
                <a:ea typeface="Microsoft YaHei" panose="020B0503020204020204" pitchFamily="34" charset="-122"/>
              </a:rPr>
              <a:t>经典传奇的</a:t>
            </a:r>
          </a:p>
          <a:p>
            <a:r>
              <a:rPr lang="ja-JP" altLang="en-US" sz="4800" kern="1000" spc="-100">
                <a:latin typeface="Microsoft YaHei" panose="020B0503020204020204" pitchFamily="34" charset="-122"/>
                <a:ea typeface="Microsoft YaHei" panose="020B0503020204020204" pitchFamily="34" charset="-122"/>
              </a:rPr>
              <a:t>演变史</a:t>
            </a:r>
            <a:endParaRPr lang="en-US" sz="4800" kern="1000" spc="-1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1794094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up of a bunch of grapes&#10;&#10;AI-generated content may be incorrect.">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3">
            <a:extLst>
              <a:ext uri="{FF2B5EF4-FFF2-40B4-BE49-F238E27FC236}">
                <a16:creationId xmlns:a16="http://schemas.microsoft.com/office/drawing/2014/main" id="{12053E53-A7AE-DB23-1754-17ED87C3F4C2}"/>
              </a:ext>
            </a:extLst>
          </p:cNvPr>
          <p:cNvSpPr txBox="1">
            <a:spLocks/>
          </p:cNvSpPr>
          <p:nvPr/>
        </p:nvSpPr>
        <p:spPr>
          <a:xfrm>
            <a:off x="721033" y="3520562"/>
            <a:ext cx="5004649" cy="188537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b="1">
                <a:solidFill>
                  <a:schemeClr val="tx1"/>
                </a:solidFill>
                <a:latin typeface="Microsoft YaHei" panose="020B0503020204020204" pitchFamily="34" charset="-122"/>
                <a:ea typeface="Microsoft YaHei" panose="020B0503020204020204" pitchFamily="34" charset="-122"/>
              </a:rPr>
              <a:t>设拉子：曾是医生的处方</a:t>
            </a:r>
            <a:endParaRPr lang="en-AU" altLang="ja-JP" sz="2000" b="1" dirty="0">
              <a:solidFill>
                <a:schemeClr val="tx1"/>
              </a:solidFill>
              <a:latin typeface="Microsoft YaHei" panose="020B0503020204020204" pitchFamily="34" charset="-122"/>
              <a:ea typeface="Microsoft YaHei" panose="020B0503020204020204" pitchFamily="34" charset="-122"/>
            </a:endParaRPr>
          </a:p>
          <a:p>
            <a:r>
              <a:rPr lang="ja-JP" altLang="en-US">
                <a:solidFill>
                  <a:schemeClr val="tx1"/>
                </a:solidFill>
                <a:latin typeface="Microsoft YaHei" panose="020B0503020204020204" pitchFamily="34" charset="-122"/>
                <a:ea typeface="Microsoft YaHei" panose="020B0503020204020204" pitchFamily="34" charset="-122"/>
              </a:rPr>
              <a:t>许多澳大利亚早期的的葡萄酒行业先驱者都是医生，其中包括克里斯多夫</a:t>
            </a:r>
            <a:r>
              <a:rPr lang="en-US" altLang="ja-JP" dirty="0">
                <a:solidFill>
                  <a:schemeClr val="tx1"/>
                </a:solidFill>
                <a:latin typeface="Microsoft YaHei" panose="020B0503020204020204" pitchFamily="34" charset="-122"/>
                <a:ea typeface="Microsoft YaHei" panose="020B0503020204020204" pitchFamily="34" charset="-122"/>
              </a:rPr>
              <a:t>·</a:t>
            </a:r>
            <a:r>
              <a:rPr lang="ja-JP" altLang="en-US">
                <a:solidFill>
                  <a:schemeClr val="tx1"/>
                </a:solidFill>
                <a:latin typeface="Microsoft YaHei" panose="020B0503020204020204" pitchFamily="34" charset="-122"/>
                <a:ea typeface="Microsoft YaHei" panose="020B0503020204020204" pitchFamily="34" charset="-122"/>
              </a:rPr>
              <a:t>洛神</a:t>
            </a:r>
            <a:r>
              <a:rPr lang="en-US" altLang="ja-JP" dirty="0">
                <a:solidFill>
                  <a:schemeClr val="tx1"/>
                </a:solidFill>
                <a:latin typeface="Microsoft YaHei" panose="020B0503020204020204" pitchFamily="34" charset="-122"/>
                <a:ea typeface="Microsoft YaHei" panose="020B0503020204020204" pitchFamily="34" charset="-122"/>
              </a:rPr>
              <a:t>·</a:t>
            </a:r>
            <a:r>
              <a:rPr lang="ja-JP" altLang="en-US">
                <a:solidFill>
                  <a:schemeClr val="tx1"/>
                </a:solidFill>
                <a:latin typeface="Microsoft YaHei" panose="020B0503020204020204" pitchFamily="34" charset="-122"/>
                <a:ea typeface="Microsoft YaHei" panose="020B0503020204020204" pitchFamily="34" charset="-122"/>
              </a:rPr>
              <a:t>奔富医生（</a:t>
            </a:r>
            <a:r>
              <a:rPr lang="en-AU" dirty="0">
                <a:solidFill>
                  <a:schemeClr val="tx1"/>
                </a:solidFill>
                <a:latin typeface="Microsoft YaHei" panose="020B0503020204020204" pitchFamily="34" charset="-122"/>
                <a:ea typeface="Microsoft YaHei" panose="020B0503020204020204" pitchFamily="34" charset="-122"/>
              </a:rPr>
              <a:t>Dr Christopher Rawson Penfold），</a:t>
            </a:r>
            <a:r>
              <a:rPr lang="ja-JP" altLang="en-US">
                <a:solidFill>
                  <a:schemeClr val="tx1"/>
                </a:solidFill>
                <a:latin typeface="Microsoft YaHei" panose="020B0503020204020204" pitchFamily="34" charset="-122"/>
                <a:ea typeface="Microsoft YaHei" panose="020B0503020204020204" pitchFamily="34" charset="-122"/>
              </a:rPr>
              <a:t>他于</a:t>
            </a:r>
            <a:r>
              <a:rPr lang="en-US" altLang="ja-JP" dirty="0">
                <a:solidFill>
                  <a:schemeClr val="tx1"/>
                </a:solidFill>
                <a:latin typeface="Microsoft YaHei" panose="020B0503020204020204" pitchFamily="34" charset="-122"/>
                <a:ea typeface="Microsoft YaHei" panose="020B0503020204020204" pitchFamily="34" charset="-122"/>
              </a:rPr>
              <a:t>1844</a:t>
            </a:r>
            <a:r>
              <a:rPr lang="ja-JP" altLang="en-US">
                <a:solidFill>
                  <a:schemeClr val="tx1"/>
                </a:solidFill>
                <a:latin typeface="Microsoft YaHei" panose="020B0503020204020204" pitchFamily="34" charset="-122"/>
                <a:ea typeface="Microsoft YaHei" panose="020B0503020204020204" pitchFamily="34" charset="-122"/>
              </a:rPr>
              <a:t>年来到阿德莱德并建立了玛格尔庄园（</a:t>
            </a:r>
            <a:r>
              <a:rPr lang="en-AU" dirty="0">
                <a:solidFill>
                  <a:schemeClr val="tx1"/>
                </a:solidFill>
                <a:latin typeface="Microsoft YaHei" panose="020B0503020204020204" pitchFamily="34" charset="-122"/>
                <a:ea typeface="Microsoft YaHei" panose="020B0503020204020204" pitchFamily="34" charset="-122"/>
              </a:rPr>
              <a:t>Magill Estate）。</a:t>
            </a:r>
            <a:r>
              <a:rPr lang="ja-JP" altLang="en-US">
                <a:solidFill>
                  <a:schemeClr val="tx1"/>
                </a:solidFill>
                <a:latin typeface="Microsoft YaHei" panose="020B0503020204020204" pitchFamily="34" charset="-122"/>
                <a:ea typeface="Microsoft YaHei" panose="020B0503020204020204" pitchFamily="34" charset="-122"/>
              </a:rPr>
              <a:t>奔富首批生产的葡萄酒也可作为处方药使用，据说对贫血病患者比较有益。</a:t>
            </a:r>
            <a:endParaRPr lang="en-AU" dirty="0">
              <a:solidFill>
                <a:schemeClr val="tx1"/>
              </a:solidFill>
              <a:latin typeface="Microsoft YaHei" panose="020B0503020204020204" pitchFamily="34" charset="-122"/>
              <a:ea typeface="Microsoft YaHei" panose="020B0503020204020204" pitchFamily="34" charset="-122"/>
            </a:endParaRPr>
          </a:p>
        </p:txBody>
      </p:sp>
      <p:sp>
        <p:nvSpPr>
          <p:cNvPr id="2" name="Title 2">
            <a:extLst>
              <a:ext uri="{FF2B5EF4-FFF2-40B4-BE49-F238E27FC236}">
                <a16:creationId xmlns:a16="http://schemas.microsoft.com/office/drawing/2014/main" id="{F44631CA-45FC-AAF7-2D7F-590F8EA29FB0}"/>
              </a:ext>
            </a:extLst>
          </p:cNvPr>
          <p:cNvSpPr txBox="1">
            <a:spLocks/>
          </p:cNvSpPr>
          <p:nvPr/>
        </p:nvSpPr>
        <p:spPr>
          <a:xfrm>
            <a:off x="568427" y="584200"/>
            <a:ext cx="5311080" cy="78573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a:lnSpc>
                <a:spcPct val="100000"/>
              </a:lnSpc>
            </a:pPr>
            <a:r>
              <a:rPr lang="ja-JP" altLang="en-US" sz="2400">
                <a:solidFill>
                  <a:schemeClr val="accent5"/>
                </a:solidFill>
                <a:latin typeface="Microsoft YaHei" panose="020B0503020204020204" pitchFamily="34" charset="-122"/>
                <a:ea typeface="Microsoft YaHei" panose="020B0503020204020204" pitchFamily="34" charset="-122"/>
              </a:rPr>
              <a:t>麦克斯</a:t>
            </a:r>
            <a:r>
              <a:rPr lang="en-US" altLang="ja-JP" sz="2400" dirty="0">
                <a:solidFill>
                  <a:schemeClr val="accent5"/>
                </a:solidFill>
                <a:latin typeface="Microsoft YaHei" panose="020B0503020204020204" pitchFamily="34" charset="-122"/>
                <a:ea typeface="Microsoft YaHei" panose="020B0503020204020204" pitchFamily="34" charset="-122"/>
              </a:rPr>
              <a:t>·</a:t>
            </a:r>
            <a:r>
              <a:rPr lang="ja-JP" altLang="en-US" sz="2400">
                <a:solidFill>
                  <a:schemeClr val="accent5"/>
                </a:solidFill>
                <a:latin typeface="Microsoft YaHei" panose="020B0503020204020204" pitchFamily="34" charset="-122"/>
                <a:ea typeface="Microsoft YaHei" panose="020B0503020204020204" pitchFamily="34" charset="-122"/>
              </a:rPr>
              <a:t>舒伯特 （</a:t>
            </a:r>
            <a:r>
              <a:rPr lang="en-GB" altLang="ja-JP" sz="2400" dirty="0">
                <a:solidFill>
                  <a:schemeClr val="accent5"/>
                </a:solidFill>
                <a:latin typeface="Microsoft YaHei" panose="020B0503020204020204" pitchFamily="34" charset="-122"/>
                <a:ea typeface="Microsoft YaHei" panose="020B0503020204020204" pitchFamily="34" charset="-122"/>
              </a:rPr>
              <a:t>Max Schubert</a:t>
            </a:r>
            <a:r>
              <a:rPr lang="ja-JP" altLang="en-GB" sz="2400">
                <a:solidFill>
                  <a:schemeClr val="accent5"/>
                </a:solidFill>
                <a:latin typeface="Microsoft YaHei" panose="020B0503020204020204" pitchFamily="34" charset="-122"/>
                <a:ea typeface="Microsoft YaHei" panose="020B0503020204020204" pitchFamily="34" charset="-122"/>
              </a:rPr>
              <a:t>）</a:t>
            </a:r>
            <a:r>
              <a:rPr lang="ja-JP" altLang="en-US" sz="2400">
                <a:solidFill>
                  <a:schemeClr val="accent5"/>
                </a:solidFill>
                <a:latin typeface="Microsoft YaHei" panose="020B0503020204020204" pitchFamily="34" charset="-122"/>
                <a:ea typeface="Microsoft YaHei" panose="020B0503020204020204" pitchFamily="34" charset="-122"/>
              </a:rPr>
              <a:t>的故事</a:t>
            </a:r>
            <a:endParaRPr lang="en-US" sz="2400" dirty="0">
              <a:solidFill>
                <a:schemeClr val="accent5"/>
              </a:solidFill>
              <a:latin typeface="Microsoft YaHei" panose="020B0503020204020204" pitchFamily="34" charset="-122"/>
              <a:ea typeface="Microsoft YaHei" panose="020B0503020204020204" pitchFamily="34" charset="-122"/>
            </a:endParaRPr>
          </a:p>
        </p:txBody>
      </p:sp>
      <p:sp>
        <p:nvSpPr>
          <p:cNvPr id="3" name="Text Placeholder 4">
            <a:extLst>
              <a:ext uri="{FF2B5EF4-FFF2-40B4-BE49-F238E27FC236}">
                <a16:creationId xmlns:a16="http://schemas.microsoft.com/office/drawing/2014/main" id="{8E3F1332-DEF6-7435-87C1-3CEC45B6C164}"/>
              </a:ext>
            </a:extLst>
          </p:cNvPr>
          <p:cNvSpPr txBox="1">
            <a:spLocks/>
          </p:cNvSpPr>
          <p:nvPr/>
        </p:nvSpPr>
        <p:spPr>
          <a:xfrm>
            <a:off x="561895" y="1452064"/>
            <a:ext cx="5724447"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800" kern="1000" spc="-100">
                <a:solidFill>
                  <a:schemeClr val="accent1"/>
                </a:solidFill>
                <a:latin typeface="Microsoft YaHei" panose="020B0503020204020204" pitchFamily="34" charset="-122"/>
                <a:ea typeface="Microsoft YaHei" panose="020B0503020204020204" pitchFamily="34" charset="-122"/>
              </a:rPr>
              <a:t>经典传奇的</a:t>
            </a:r>
          </a:p>
          <a:p>
            <a:r>
              <a:rPr lang="ja-JP" altLang="en-US" sz="4800" kern="1000" spc="-100">
                <a:solidFill>
                  <a:schemeClr val="accent1"/>
                </a:solidFill>
                <a:latin typeface="Microsoft YaHei" panose="020B0503020204020204" pitchFamily="34" charset="-122"/>
                <a:ea typeface="Microsoft YaHei" panose="020B0503020204020204" pitchFamily="34" charset="-122"/>
              </a:rPr>
              <a:t>演变史</a:t>
            </a:r>
            <a:endParaRPr lang="en-US" sz="4800" kern="1000" spc="-100"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57610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576BEA-5092-4E12-A228-A86558BF5C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microsoft.com/office/2006/documentManagement/types"/>
    <ds:schemaRef ds:uri="http://www.w3.org/XML/1998/namespace"/>
    <ds:schemaRef ds:uri="4e8dd08d-258d-47a9-9875-37f1ffd19f33"/>
    <ds:schemaRef ds:uri="http://purl.org/dc/terms/"/>
    <ds:schemaRef ds:uri="02256494-4976-4001-aedb-96463ae0d92e"/>
    <ds:schemaRef ds:uri="http://purl.org/dc/elements/1.1/"/>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TotalTime>
  <Words>4708</Words>
  <Application>Microsoft Macintosh PowerPoint</Application>
  <PresentationFormat>Widescreen</PresentationFormat>
  <Paragraphs>360</Paragraphs>
  <Slides>50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Neue Haas Grotesk Text Pro</vt:lpstr>
      <vt:lpstr>Inter Display</vt:lpstr>
      <vt:lpstr>Microsoft YaHei</vt:lpstr>
      <vt:lpstr>Arial</vt:lpstr>
      <vt:lpstr>Slide layouts</vt:lpstr>
      <vt:lpstr>PowerPoint Presentation</vt:lpstr>
      <vt:lpstr>PowerPoint Presentation</vt:lpstr>
      <vt:lpstr>设拉子</vt:lpstr>
      <vt:lpstr>PowerPoint Presentation</vt:lpstr>
      <vt:lpstr>19世纪20年代– 30年代</vt:lpstr>
      <vt:lpstr>PowerPoint Presentation</vt:lpstr>
      <vt:lpstr>PowerPoint Presentation</vt:lpstr>
      <vt:lpstr>麦克斯·舒伯特 （Max Schubert）的故事</vt:lpstr>
      <vt:lpstr>PowerPoint Presentation</vt:lpstr>
      <vt:lpstr>葡萄栽培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设拉子 常见风格</vt:lpstr>
      <vt:lpstr>PowerPoint Presentation</vt:lpstr>
      <vt:lpstr>PowerPoint Presentation</vt:lpstr>
      <vt:lpstr>PowerPoint Presentation</vt:lpstr>
      <vt:lpstr>澳大利亚珍宝</vt:lpstr>
      <vt:lpstr>澳大利亚 设拉子产区 </vt:lpstr>
      <vt:lpstr>南澳州</vt:lpstr>
      <vt:lpstr>PowerPoint Presentation</vt:lpstr>
      <vt:lpstr>PowerPoint Presentation</vt:lpstr>
      <vt:lpstr>PowerPoint Presentation</vt:lpstr>
      <vt:lpstr>PowerPoint Presentation</vt:lpstr>
      <vt:lpstr>PowerPoint Presentation</vt:lpstr>
      <vt:lpstr>新南威尔士州和 首都行政区产区</vt:lpstr>
      <vt:lpstr>PowerPoint Presentation</vt:lpstr>
      <vt:lpstr>PowerPoint Presentation</vt:lpstr>
      <vt:lpstr>西澳州</vt:lpstr>
      <vt:lpstr>PowerPoint Presentation</vt:lpstr>
      <vt:lpstr>PowerPoint Presentation</vt:lpstr>
      <vt:lpstr>PowerPoint Presentation</vt:lpstr>
      <vt:lpstr>PowerPoint Presentation</vt:lpstr>
      <vt:lpstr>维多利亚州</vt:lpstr>
      <vt:lpstr>PowerPoint Presentation</vt:lpstr>
      <vt:lpstr>PowerPoint Presentation</vt:lpstr>
      <vt:lpstr>PowerPoint Presentation</vt:lpstr>
      <vt:lpstr>设拉子在 河地和瑞维瑞纳</vt:lpstr>
      <vt:lpstr>PowerPoint Presentation</vt:lpstr>
      <vt:lpstr>PowerPoint Presentation</vt:lpstr>
      <vt:lpstr>PowerPoint Presentation</vt:lpstr>
      <vt:lpstr>PowerPoint Presentation</vt:lpstr>
      <vt:lpstr>多样的澳大利亚</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 Jiang</dc:creator>
  <cp:lastModifiedBy>Cameron Midson</cp:lastModifiedBy>
  <cp:revision>43</cp:revision>
  <dcterms:created xsi:type="dcterms:W3CDTF">2018-07-25T07:02:59Z</dcterms:created>
  <dcterms:modified xsi:type="dcterms:W3CDTF">2026-08-20T02:17:27Z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47266300.0000000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2025-10-02T06:53:25Z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db13da72-9754-4a28-a7cd-b764b1efd171</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