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32" autoAdjust="0"/>
    <p:restoredTop sz="82864"/>
  </p:normalViewPr>
  <p:slideViewPr>
    <p:cSldViewPr snapToGrid="0">
      <p:cViewPr varScale="1">
        <p:scale>
          <a:sx n="90" d="100"/>
          <a:sy n="90" d="100"/>
        </p:scale>
        <p:origin x="1272" y="19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1"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1" i="0">
                <a:latin typeface="Arial" panose="020B0604020202020204" pitchFamily="34" charset="0"/>
              </a:defRPr>
            </a:lvl1pPr>
          </a:lstStyle>
          <a:p>
            <a:fld id="{A644BF32-4CA8-4343-91C5-94D89E008D3B}" type="datetimeFigureOut">
              <a:rPr lang="en-US" smtClean="0"/>
              <a:pPr/>
              <a:t>3/22/26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1"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1"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1" i="0" kern="1200">
        <a:solidFill>
          <a:schemeClr val="tx1"/>
        </a:solidFill>
        <a:latin typeface="Arial" panose="020B0604020202020204" pitchFamily="34" charset="0"/>
        <a:ea typeface="+mn-ea"/>
        <a:cs typeface="+mn-cs"/>
      </a:defRPr>
    </a:lvl1pPr>
    <a:lvl2pPr marL="457176" algn="l" defTabSz="914353" rtl="0" eaLnBrk="1" latinLnBrk="0" hangingPunct="1">
      <a:defRPr sz="1199" b="1" i="0" kern="1200">
        <a:solidFill>
          <a:schemeClr val="tx1"/>
        </a:solidFill>
        <a:latin typeface="Arial" panose="020B0604020202020204" pitchFamily="34" charset="0"/>
        <a:ea typeface="+mn-ea"/>
        <a:cs typeface="+mn-cs"/>
      </a:defRPr>
    </a:lvl2pPr>
    <a:lvl3pPr marL="914353" algn="l" defTabSz="914353" rtl="0" eaLnBrk="1" latinLnBrk="0" hangingPunct="1">
      <a:defRPr sz="1199" b="1" i="0" kern="1200">
        <a:solidFill>
          <a:schemeClr val="tx1"/>
        </a:solidFill>
        <a:latin typeface="Arial" panose="020B0604020202020204" pitchFamily="34" charset="0"/>
        <a:ea typeface="+mn-ea"/>
        <a:cs typeface="+mn-cs"/>
      </a:defRPr>
    </a:lvl3pPr>
    <a:lvl4pPr marL="1371529" algn="l" defTabSz="914353" rtl="0" eaLnBrk="1" latinLnBrk="0" hangingPunct="1">
      <a:defRPr sz="1199" b="1" i="0" kern="1200">
        <a:solidFill>
          <a:schemeClr val="tx1"/>
        </a:solidFill>
        <a:latin typeface="Arial" panose="020B0604020202020204" pitchFamily="34" charset="0"/>
        <a:ea typeface="+mn-ea"/>
        <a:cs typeface="+mn-cs"/>
      </a:defRPr>
    </a:lvl4pPr>
    <a:lvl5pPr marL="1828707" algn="l" defTabSz="914353" rtl="0" eaLnBrk="1" latinLnBrk="0" hangingPunct="1">
      <a:defRPr sz="1199" b="1"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93938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rgbClr val="000000"/>
              </a:buClr>
              <a:buSzPts val="1200"/>
              <a:buFont typeface="Calibri"/>
              <a:buNone/>
            </a:pPr>
            <a:r>
              <a:rPr lang="vi-VN" sz="1200" b="0" i="0" u="none" strike="noStrike" cap="none" dirty="0">
                <a:solidFill>
                  <a:srgbClr val="000000"/>
                </a:solidFill>
                <a:highlight>
                  <a:srgbClr val="000000"/>
                </a:highlight>
                <a:latin typeface="Calibri"/>
                <a:ea typeface="Calibri"/>
                <a:cs typeface="Calibri"/>
                <a:sym typeface="Calibri"/>
              </a:rPr>
              <a:t>BAY GIỜ LÀ THỜI ĐIỂM THÍCH HỢP ĐỂ CHÚNG TA THƯỞNG THỨC VÀ TRAO ĐỔI VỀ LOẠI RƯỢU VANG MÀ QUÝ VỊ CHỌN </a:t>
            </a:r>
            <a:endParaRPr lang="vi-VN" dirty="0"/>
          </a:p>
          <a:p>
            <a:pPr marL="0" marR="0" lvl="0" indent="0" algn="l" rtl="0">
              <a:lnSpc>
                <a:spcPct val="100000"/>
              </a:lnSpc>
              <a:spcBef>
                <a:spcPct val="0"/>
              </a:spcBef>
              <a:spcAft>
                <a:spcPct val="0"/>
              </a:spcAft>
              <a:buClr>
                <a:schemeClr val="dk1"/>
              </a:buClr>
              <a:buSzPts val="1200"/>
              <a:buFont typeface="Calibri"/>
              <a:buNone/>
            </a:pPr>
            <a:endParaRPr lang="vi-VN" sz="1200" b="0" i="0" u="none" strike="noStrike" cap="none" dirty="0">
              <a:solidFill>
                <a:schemeClr val="dk1"/>
              </a:solidFill>
              <a:latin typeface="Calibri"/>
              <a:ea typeface="Calibri"/>
              <a:cs typeface="Calibri"/>
              <a:sym typeface="Calibri"/>
            </a:endParaRPr>
          </a:p>
          <a:p>
            <a:pPr marL="0" marR="0" lvl="0" indent="0" algn="l" rtl="0">
              <a:lnSpc>
                <a:spcPct val="100000"/>
              </a:lnSpc>
              <a:spcBef>
                <a:spcPct val="0"/>
              </a:spcBef>
              <a:spcAft>
                <a:spcPct val="0"/>
              </a:spcAft>
              <a:buClr>
                <a:srgbClr val="000000"/>
              </a:buClr>
              <a:buSzPts val="1200"/>
              <a:buFont typeface="Calibri"/>
              <a:buNone/>
            </a:pPr>
            <a:r>
              <a:rPr lang="vi-VN" sz="1200" b="0" i="0" u="none" strike="noStrike" cap="none" dirty="0">
                <a:solidFill>
                  <a:srgbClr val="000000"/>
                </a:solidFill>
                <a:highlight>
                  <a:srgbClr val="000000"/>
                </a:highlight>
                <a:latin typeface="Calibri"/>
                <a:ea typeface="Calibri"/>
                <a:cs typeface="Calibri"/>
                <a:sym typeface="Calibri"/>
              </a:rPr>
              <a:t>+ CÁC CHƯƠNG TRÌNH: Bạn có thể tìm thấy tài liệu chương trình cho các loại rượu vang này và nhiều loại khác tại www.australianwinediscovered.com</a:t>
            </a:r>
            <a:endParaRPr lang="vi-VN" sz="1200" b="0" i="0" u="none" strike="noStrike" cap="none" dirty="0">
              <a:solidFill>
                <a:schemeClr val="dk1"/>
              </a:solidFill>
              <a:latin typeface="Calibri"/>
              <a:ea typeface="Calibri"/>
              <a:cs typeface="Calibri"/>
              <a:sym typeface="Calibri"/>
            </a:endParaRPr>
          </a:p>
          <a:p>
            <a:pPr marL="0" lvl="0" indent="0" algn="l" rtl="0">
              <a:spcBef>
                <a:spcPct val="0"/>
              </a:spcBef>
              <a:spcAft>
                <a:spcPct val="0"/>
              </a:spcAft>
              <a:buNone/>
            </a:pP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975384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rgbClr val="000000"/>
                </a:solidFill>
                <a:highlight>
                  <a:srgbClr val="000000"/>
                </a:highlight>
                <a:latin typeface="Calibri"/>
                <a:ea typeface="Calibri"/>
                <a:cs typeface="Calibri"/>
                <a:sym typeface="Calibri"/>
              </a:rPr>
              <a:t>Không có loại rượu vang nào xuất sắc hơn loại nào, nhưng điểm chung giữa các "phong cách" rượu vang này là sự thanh tao, thượng hạng. Đặc tính riêng của từng "phong cách" được thể hiện rõ nét qua sự khác biệt của từng vùng rượu vang.</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357337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rgbClr val="000000"/>
                </a:solidFill>
                <a:highlight>
                  <a:srgbClr val="000000"/>
                </a:highlight>
                <a:latin typeface="Calibri"/>
                <a:ea typeface="Calibri"/>
                <a:cs typeface="Calibri"/>
                <a:sym typeface="Calibri"/>
              </a:rPr>
              <a:t>Độ cao của Adelaide Hills là điều kiện lý tưởng để giống nho Chardonnay và Pinot Noir làm rượu vang sủi tăm giữ được nồng độ chua và phát triển hương vị trái cây.  Điều này giúp cho Adelaide Hills trở thành một trong những vùng sản xuất rượu vang sủi tăm tuyệt nhất của nước Úc.</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137211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chemeClr val="dk1"/>
                </a:solidFill>
                <a:effectLst/>
                <a:highlight>
                  <a:srgbClr val="000000"/>
                </a:highlight>
                <a:latin typeface="Calibri"/>
                <a:ea typeface="Calibri"/>
                <a:cs typeface="Calibri"/>
                <a:sym typeface="Calibri"/>
              </a:rPr>
              <a:t>Rượu vang trắng Sauvignon Blanc phù hợp với những vùng có khí hậu lạnh, nơi sản xuất rượu vang có sự thanh tao và thơm nồng với vị chua tự nhiên. Adelaide Hills Sauvignon Blanc thường mang sự nhẹ nhàng, mềm mại và hậu vị tươi mát, đậm đà. Đây là loại rượu vang nên thưởng thức khi rượu còn trẻ và không nên trữ lâu. </a:t>
            </a:r>
            <a:endParaRPr lang="en-VN" sz="1200" b="0" i="0" u="none" strike="noStrike" cap="none" dirty="0">
              <a:solidFill>
                <a:schemeClr val="dk1"/>
              </a:solidFill>
              <a:effectLst/>
              <a:highlight>
                <a:srgbClr val="000000"/>
              </a:highligh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chemeClr val="dk1"/>
                </a:solidFill>
                <a:effectLst/>
                <a:highlight>
                  <a:srgbClr val="000000"/>
                </a:highlight>
                <a:latin typeface="Calibri"/>
                <a:ea typeface="Calibri"/>
                <a:cs typeface="Calibri"/>
                <a:sym typeface="Calibri"/>
              </a:rPr>
              <a:t>Adelaide Hills tiên phong trong ‘làn sóng mới’ của Chardonnay của Úc, sản xuất rượu vang sánh ngang với Chardonnay có khí hậu lạnh nhất trên thế giới về độ đậm đà và phức tạp của trái cây.  Đây là loại rượu vang với vị vang thanh mát, dịu dàng, độ chua rõ rệt, hương vị của cam quýt và các loại quả có hạt. Loại rượu này nhẹ nhàng, cấu trúc tốt và có khả năng trữ lâu và phát triển với thời gian. </a:t>
            </a:r>
            <a:endParaRPr lang="en-VN" sz="1200" b="0" i="0" u="none" strike="noStrike" cap="none">
              <a:solidFill>
                <a:schemeClr val="dk1"/>
              </a:solidFill>
              <a:effectLst/>
              <a:highlight>
                <a:srgbClr val="000000"/>
              </a:highligh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404622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rgbClr val="000000"/>
                </a:solidFill>
                <a:highlight>
                  <a:srgbClr val="000000"/>
                </a:highlight>
                <a:latin typeface="Calibri"/>
                <a:ea typeface="Calibri"/>
                <a:cs typeface="Calibri"/>
                <a:sym typeface="Calibri"/>
              </a:rPr>
              <a:t>Với độ cao và khí hậu lạnh, Adelaide Hills là vùng đi đầu trong sản xuất rượu vang Pinot Noir ở Nam Úc. </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298857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770134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ct val="0"/>
              </a:spcBef>
              <a:spcAft>
                <a:spcPct val="0"/>
              </a:spcAft>
              <a:buNone/>
            </a:pPr>
            <a:r>
              <a:rPr lang="vi-VN" sz="1200" b="0" i="0" u="none" strike="noStrike" cap="none" dirty="0">
                <a:solidFill>
                  <a:schemeClr val="dk1"/>
                </a:solidFill>
                <a:highlight>
                  <a:srgbClr val="000000"/>
                </a:highlight>
                <a:latin typeface="Calibri"/>
                <a:ea typeface="Calibri"/>
                <a:cs typeface="Calibri"/>
                <a:sym typeface="Calibri"/>
              </a:rPr>
              <a:t>Trên những ngọn đồi phía đông thành phố, cách Adelaide vài phút di chuyển, Adelaide Hills là một trong những vùng rượu vang có khí hậu mát mẻ nhất ở Nam Úc. Cảnh quan đa dạng với sự kết hợp các đỉnh núi và thung lũng, vùng đất bụi rậm, trang trại và các vườn nho, đây là nơi trồng một số loại nho chất lượng tốt nhất của Úc.</a:t>
            </a:r>
            <a:endParaRPr lang="vi-VN" dirty="0"/>
          </a:p>
          <a:p>
            <a:pPr marL="0" marR="0" lvl="0" indent="0" algn="l" rtl="0">
              <a:spcBef>
                <a:spcPct val="0"/>
              </a:spcBef>
              <a:spcAft>
                <a:spcPct val="0"/>
              </a:spcAft>
              <a:buNone/>
            </a:pPr>
            <a:r>
              <a:rPr lang="vi-VN" sz="1200" b="0" i="0" u="none" strike="noStrike" cap="none" dirty="0">
                <a:solidFill>
                  <a:schemeClr val="dk1"/>
                </a:solidFill>
                <a:highlight>
                  <a:srgbClr val="000000"/>
                </a:highlight>
                <a:latin typeface="Calibri"/>
                <a:ea typeface="Calibri"/>
                <a:cs typeface="Calibri"/>
                <a:sym typeface="Calibri"/>
              </a:rPr>
              <a:t>Thị trấn trung tâm Hahndorf của Adelaide Hills được người Đức nhập cư vào những năm 1800 và cũng là khu vực định cư lâu đời nhất ở Úc. Trung tâm thị trấn có các phòng trưng bày nghệ thuật và nhà hàng tuyệt vời, là niềm tự hào của người dân nơi đây, đồng thời cũng là con đường dẫn đến các hầm rượu vang của vùng.</a:t>
            </a:r>
            <a:br>
              <a:rPr lang="vi-VN" sz="1200" b="0" i="0" u="none" strike="noStrike" cap="none" dirty="0">
                <a:solidFill>
                  <a:schemeClr val="dk1"/>
                </a:solidFill>
                <a:highlight>
                  <a:srgbClr val="000000"/>
                </a:highlight>
                <a:latin typeface="Calibri"/>
                <a:ea typeface="Calibri"/>
                <a:cs typeface="Calibri"/>
                <a:sym typeface="Calibri"/>
              </a:rPr>
            </a:b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890159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977327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716758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rgbClr val="000000"/>
              </a:buClr>
              <a:buSzPts val="1200"/>
              <a:buFont typeface="Calibri"/>
              <a:buNone/>
            </a:pPr>
            <a:r>
              <a:rPr lang="vi-VN" sz="1200" b="0" i="0" u="none" strike="noStrike" cap="none" dirty="0">
                <a:solidFill>
                  <a:srgbClr val="000000"/>
                </a:solidFill>
                <a:highlight>
                  <a:srgbClr val="000000"/>
                </a:highlight>
                <a:latin typeface="Calibri"/>
                <a:ea typeface="Calibri"/>
                <a:cs typeface="Calibri"/>
                <a:sym typeface="Calibri"/>
              </a:rPr>
              <a:t>Đây là cơ hội tốt để mời mọi người thử một chút rượu vang Adelaide Hills cổ điển. Còn buổi thử toàn bộ rượu vang sẽ có ở phần sau của chương trình.</a:t>
            </a:r>
            <a:endParaRPr lang="vi-VN" dirty="0"/>
          </a:p>
          <a:p>
            <a:pPr marL="0" lvl="0" indent="0" algn="l" rtl="0">
              <a:spcBef>
                <a:spcPct val="0"/>
              </a:spcBef>
              <a:spcAft>
                <a:spcPct val="0"/>
              </a:spcAft>
              <a:buNone/>
            </a:pPr>
            <a:endParaRPr lang="vi-VN" sz="1200" b="0" i="0" u="none" strike="noStrike" cap="none" dirty="0">
              <a:solidFill>
                <a:schemeClr val="dk1"/>
              </a:solidFill>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Adelaide Hills là nơi sinh sống của một cộng đồng chuyên sản xuất rượu vang, có tư duy tiến bộ và tự hào với nhiều loại rượu vang hảo hạng sản xuất ở vùng có khí hậu lạnh. Các nhà sản xuất rượu tạo ra các phong cách rượu đa dạng, từ rượu vang sủi tăm theo phương pháp truyền thống tinh tế đến rượu Shiraz cay nồng. Những loại rượu vang sản xuất ở các vùng khí hậu lạnh như Chardonnay và Pinot Noir, trong khi Sauvignon Blanc lại là điển hình tiêu chuẩn cho rượu vang ở Úc. Những loại rượu vang khác cũng phát triển mạnh ở các vùng thổ nhưỡng khác nhau trong khu vực. Điểm chung của tất cả các loại rượu vang Adelaide Hills là có độ chua tự nhiên và thanh dịu.</a:t>
            </a:r>
          </a:p>
          <a:p>
            <a:pPr marL="0" marR="0" lvl="0" indent="0" algn="l" rtl="0">
              <a:spcBef>
                <a:spcPct val="0"/>
              </a:spcBef>
              <a:spcAft>
                <a:spcPct val="0"/>
              </a:spcAft>
              <a:buNone/>
            </a:pPr>
            <a:endParaRPr lang="vi-VN" sz="1200" b="0" i="0" u="none" strike="noStrike" cap="none" dirty="0">
              <a:solidFill>
                <a:schemeClr val="dk1"/>
              </a:solidFill>
              <a:latin typeface="Calibri"/>
              <a:ea typeface="Calibri"/>
              <a:cs typeface="Calibri"/>
              <a:sym typeface="Calibri"/>
            </a:endParaRPr>
          </a:p>
          <a:p>
            <a:pPr marL="0" lvl="0" indent="0" algn="l" rtl="0">
              <a:spcBef>
                <a:spcPct val="0"/>
              </a:spcBef>
              <a:spcAft>
                <a:spcPct val="0"/>
              </a:spcAft>
              <a:buNone/>
            </a:pPr>
            <a:br>
              <a:rPr lang="vi-VN" sz="1200" b="0" i="0" u="none" strike="noStrike" cap="none" dirty="0">
                <a:solidFill>
                  <a:schemeClr val="dk1"/>
                </a:solidFill>
                <a:latin typeface="Calibri"/>
                <a:ea typeface="Calibri"/>
                <a:cs typeface="Calibri"/>
                <a:sym typeface="Calibri"/>
              </a:rPr>
            </a:b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3784320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ct val="0"/>
              </a:spcBef>
              <a:spcAft>
                <a:spcPct val="0"/>
              </a:spcAft>
              <a:buNone/>
            </a:pPr>
            <a:r>
              <a:rPr lang="vi-VN" sz="1200" b="0" i="0" u="none" strike="noStrike" cap="none" dirty="0">
                <a:solidFill>
                  <a:schemeClr val="dk1"/>
                </a:solidFill>
                <a:highlight>
                  <a:srgbClr val="000000"/>
                </a:highlight>
                <a:latin typeface="Calibri"/>
                <a:ea typeface="Calibri"/>
                <a:cs typeface="Calibri"/>
                <a:sym typeface="Calibri"/>
              </a:rPr>
              <a:t>CÂU HỎI THẢO LUẬN: </a:t>
            </a:r>
            <a:endParaRPr lang="vi-VN" dirty="0"/>
          </a:p>
          <a:p>
            <a:pPr marL="0" marR="0" lvl="0" indent="0" algn="l" rtl="0">
              <a:spcBef>
                <a:spcPct val="0"/>
              </a:spcBef>
              <a:spcAft>
                <a:spcPct val="0"/>
              </a:spcAft>
              <a:buNone/>
            </a:pPr>
            <a:r>
              <a:rPr lang="vi-VN" sz="1200" b="0" i="0" u="none" strike="noStrike" cap="none" dirty="0">
                <a:solidFill>
                  <a:srgbClr val="000000"/>
                </a:solidFill>
                <a:highlight>
                  <a:srgbClr val="000000"/>
                </a:highlight>
                <a:latin typeface="Calibri"/>
                <a:ea typeface="Calibri"/>
                <a:cs typeface="Calibri"/>
                <a:sym typeface="Calibri"/>
              </a:rPr>
              <a:t>Trong vòng chưa đầy 50 năm, Adelaide Hills đã phát triển và là vùng dẫn đầu xu hướng mới trong ngành rượu vang Úc. Đâu là những yếu tố thúc đẩy sự phát triển nhanh chóng này?</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83944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rgbClr val="000000"/>
                </a:solidFill>
                <a:highlight>
                  <a:srgbClr val="000000"/>
                </a:highlight>
                <a:latin typeface="Calibri"/>
                <a:ea typeface="Calibri"/>
                <a:cs typeface="Calibri"/>
                <a:sym typeface="Calibri"/>
              </a:rPr>
              <a:t>Adelaide Hills trải dài từ Barossa đến phía bắc bên dưới McLaren Vale. Adelaide Hills nằm giữa những vùng khí hậu ấm áp nổi tiếng và mang khí hậu lạnh, mát mẻ khác biệt nhờ vào độ cao của nó. Những con đường uốn lượn và xen qua địa thế nhấp nhô, những ngọn đồi dốc và cả những thung lũng, tạo nên dải vùng trung khí hậu (mesoclimates) và vi khí hậu (microclimates). </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13994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highlight>
                  <a:srgbClr val="000000"/>
                </a:highlight>
                <a:latin typeface="Calibri"/>
                <a:ea typeface="Calibri"/>
                <a:cs typeface="Calibri"/>
                <a:sym typeface="Calibri"/>
              </a:rPr>
              <a:t>Do khí hậu mát mẻ, hầu hết vùng này thích hợp nhất với các giống nho chín sớm. Tuy nhiên, một số sườn núi hướng Tây ở phía Bắc có khí hậu đủ ấm để giống nho Cabernet Sauvignon có thể chín. </a:t>
            </a:r>
            <a:endParaRPr lang="en-VN" sz="1200" b="0" i="0" u="none" strike="noStrike" cap="none" dirty="0">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Càng lên cao, nhiệt độ càng thấp. Điều này rất quan trọng vì ban đêm trong giai đoạn cuối của quá trình chín, điều kiện thời tiết mát mẻ giúp tô thêm màu sắc và hương vị của nho. </a:t>
            </a:r>
            <a:endParaRPr lang="en-VN" sz="1200" b="0" i="0" u="none" strike="noStrike" cap="none" dirty="0">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Lượng mưa mùa sinh trưởng của nho (GSR) là 268mm (10,5in). Lượng mưa tại Adelaide Hills là tương đối thấp trong quá trình phát triển của nho. Tuy nhiên, mỗi khu vực trong vùng sẽ có lượng mưa khác nhau, mưa nhiều hơn ở khi lên cao và chủ yếu mưa vào mùa đông và mùa xuân. May mắn thay, phần lớn khu vực ở vùng này có được nguồn cung cấp nước ngầm dồi dào. </a:t>
            </a:r>
            <a:endParaRPr lang="en-VN" sz="1200" b="0" i="0" u="none" strike="noStrike" cap="none" dirty="0">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Nhiệt độ trung bình vào tháng 1 là 20.4°C (68.7°F).</a:t>
            </a:r>
            <a:endParaRPr lang="en-VN" sz="1200" b="0" i="0" u="none" strike="noStrike" cap="none" dirty="0">
              <a:solidFill>
                <a:schemeClr val="dk1"/>
              </a:solidFill>
              <a:effectLst/>
              <a:highlight>
                <a:srgbClr val="000000"/>
              </a:highligh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656162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ct val="0"/>
              </a:spcBef>
              <a:spcAft>
                <a:spcPct val="0"/>
              </a:spcAft>
              <a:buNone/>
            </a:pPr>
            <a:r>
              <a:rPr lang="vi-VN" sz="1200" b="0" i="0" u="none" strike="noStrike" cap="none" dirty="0">
                <a:solidFill>
                  <a:srgbClr val="000000"/>
                </a:solidFill>
                <a:highlight>
                  <a:srgbClr val="000000"/>
                </a:highlight>
                <a:latin typeface="Calibri"/>
                <a:ea typeface="Calibri"/>
                <a:cs typeface="Calibri"/>
                <a:sym typeface="Calibri"/>
              </a:rPr>
              <a:t>Các loại đất của Adelaide Hills rất khác nhau, có thể là hỗn hợp cát màu nâu xám hoặc nâu, với những mảng đất cát trên lớp đất sét. Độ sâu của đất cũng thay đổi theo địa hình.</a:t>
            </a:r>
            <a:endParaRPr lang="vi-VN" dirty="0"/>
          </a:p>
          <a:p>
            <a:pPr marL="0" marR="0" lvl="0" indent="0" algn="l" rtl="0">
              <a:spcBef>
                <a:spcPct val="0"/>
              </a:spcBef>
              <a:spcAft>
                <a:spcPct val="0"/>
              </a:spcAft>
              <a:buNone/>
            </a:pPr>
            <a:endParaRPr lang="vi-VN" sz="1200" b="0" i="0" u="none" strike="noStrike" cap="none" dirty="0">
              <a:solidFill>
                <a:schemeClr val="dk1"/>
              </a:solidFill>
              <a:latin typeface="Calibri"/>
              <a:ea typeface="Calibri"/>
              <a:cs typeface="Calibri"/>
              <a:sym typeface="Calibri"/>
            </a:endParaRPr>
          </a:p>
          <a:p>
            <a:pPr marL="0" marR="0" lvl="0" indent="0" algn="l" rtl="0">
              <a:spcBef>
                <a:spcPct val="0"/>
              </a:spcBef>
              <a:spcAft>
                <a:spcPct val="0"/>
              </a:spcAft>
              <a:buNone/>
            </a:pPr>
            <a:r>
              <a:rPr lang="vi-VN" sz="1200" b="0" i="0" u="none" strike="noStrike" cap="none" dirty="0">
                <a:solidFill>
                  <a:srgbClr val="000000"/>
                </a:solidFill>
                <a:highlight>
                  <a:srgbClr val="000000"/>
                </a:highlight>
                <a:latin typeface="Calibri"/>
                <a:ea typeface="Calibri"/>
                <a:cs typeface="Calibri"/>
                <a:sym typeface="Calibri"/>
              </a:rPr>
              <a:t>GỢI Ý CÁC CÂU HỎI THẢO LUẬN: </a:t>
            </a:r>
            <a:endParaRPr lang="vi-VN" sz="1200" b="0" i="0" u="none" strike="noStrike" cap="none" dirty="0">
              <a:solidFill>
                <a:schemeClr val="dk1"/>
              </a:solidFill>
              <a:latin typeface="Calibri"/>
              <a:ea typeface="Calibri"/>
              <a:cs typeface="Calibri"/>
              <a:sym typeface="Calibri"/>
            </a:endParaRPr>
          </a:p>
          <a:p>
            <a:pPr marL="0" marR="0" lvl="0" indent="0" algn="l" rtl="0">
              <a:spcBef>
                <a:spcPct val="0"/>
              </a:spcBef>
              <a:spcAft>
                <a:spcPct val="0"/>
              </a:spcAft>
              <a:buNone/>
            </a:pPr>
            <a:r>
              <a:rPr lang="vi-VN" sz="1200" b="0" i="0" u="none" strike="noStrike" cap="none" dirty="0">
                <a:solidFill>
                  <a:srgbClr val="000000"/>
                </a:solidFill>
                <a:highlight>
                  <a:srgbClr val="000000"/>
                </a:highlight>
                <a:latin typeface="Calibri"/>
                <a:ea typeface="Calibri"/>
                <a:cs typeface="Calibri"/>
                <a:sym typeface="Calibri"/>
              </a:rPr>
              <a:t>_Tại sao những vùng có khí hậu mát thường sản xuất ra rượu vang ngon và thanh tao hơn? </a:t>
            </a:r>
            <a:endParaRPr lang="vi-VN" sz="1200" b="0" i="0" u="none" strike="noStrike" cap="none" dirty="0">
              <a:solidFill>
                <a:schemeClr val="dk1"/>
              </a:solidFill>
              <a:latin typeface="Calibri"/>
              <a:ea typeface="Calibri"/>
              <a:cs typeface="Calibri"/>
              <a:sym typeface="Calibri"/>
            </a:endParaRPr>
          </a:p>
          <a:p>
            <a:pPr marL="0" marR="0" lvl="0" indent="0" algn="l" rtl="0">
              <a:spcBef>
                <a:spcPct val="0"/>
              </a:spcBef>
              <a:spcAft>
                <a:spcPct val="0"/>
              </a:spcAft>
              <a:buNone/>
            </a:pPr>
            <a:r>
              <a:rPr lang="vi-VN" sz="1200" b="0" i="0" u="none" strike="noStrike" cap="none" dirty="0">
                <a:solidFill>
                  <a:srgbClr val="000000"/>
                </a:solidFill>
                <a:highlight>
                  <a:srgbClr val="000000"/>
                </a:highlight>
                <a:latin typeface="Calibri"/>
                <a:ea typeface="Calibri"/>
                <a:cs typeface="Calibri"/>
                <a:sym typeface="Calibri"/>
              </a:rPr>
              <a:t>_Sự đa dạng về khí hậu và địa hình ở Adelaide Hills ảnh hưởng thế nào đến việc sản xuất rượu vang? </a:t>
            </a:r>
            <a:endParaRPr lang="vi-VN" sz="1200" b="0" i="0" u="none" strike="noStrike" cap="none" dirty="0">
              <a:solidFill>
                <a:schemeClr val="dk1"/>
              </a:solidFill>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21917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chemeClr val="dk1"/>
                </a:solidFill>
                <a:effectLst/>
                <a:highlight>
                  <a:srgbClr val="000000"/>
                </a:highlight>
                <a:latin typeface="Calibri"/>
                <a:ea typeface="Calibri"/>
                <a:cs typeface="Calibri"/>
                <a:sym typeface="Calibri"/>
              </a:rPr>
              <a:t>Adelaide Hills có các điều kiện thuần khiết nhất để trồng nho, mặc dù sự khác biệt về địa hình, khí hậu lạnh và sự đa dạng về thổ nhưỡng cũng mang đến một vài thách thức. Ở một số khu vực, người trồng sử dụng kỹ thuật cắt tỉa vào mùa hè để giúp kiểm soát sức sống của cây nho. Hầu hết các vườn nho đều sử dụng hệ thống tưới tiêu. Cây nho ở vùng thường được trồng dưới những tán cây cao, kiểm soát vòm lá, tối đa tiếp xúc với ánh sáng mặt trời, đảm bảo nho chín đúng cách và hương vị được phát triển tốt. Việc sử dụng và kiểm soát vòm lá cây đặc biệt quan trọng đối với nho trắng Sauvignon Blanc khi có xu hướng mọc ra rất nhiều tán lá. Chúng tôi luôn chú trọng đến các phương pháp trồng trọt mang tính bền vững đối với môi trường và ngày càng có nhiều vườn nho được canh tác theo phương pháp hữu cơ và không hóa chất.</a:t>
            </a:r>
            <a:endParaRPr lang="en-VN" sz="1200" b="0" i="0" u="none" strike="noStrike" cap="none">
              <a:solidFill>
                <a:schemeClr val="dk1"/>
              </a:solidFill>
              <a:effectLst/>
              <a:highlight>
                <a:srgbClr val="000000"/>
              </a:highligh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658112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highlight>
                  <a:srgbClr val="000000"/>
                </a:highlight>
                <a:latin typeface="Calibri"/>
                <a:ea typeface="Calibri"/>
                <a:cs typeface="Calibri"/>
                <a:sym typeface="Calibri"/>
              </a:rPr>
              <a:t>Nhiều nhà sản xuất ở Adelaide Hills đang tập trung nhiều hơn vào vườn nho và giảm thiểu sự can thiệp ở giai đoạn sản xuất rượu để tạo ra các loại rượu thể hiện sự độc đáo của từng vườn nho. Điều này có thể có khả năng đạt được khi nho có chất lượng cao. </a:t>
            </a:r>
            <a:endParaRPr lang="en-VN" sz="1200" b="0" i="0" u="none" strike="noStrike" cap="none">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Các nhà sản xuất rượu sử dụng sự kết hợp giữa kỹ thuật truyền thống và kỹ thuật sáng tạo mới. Ví dụ, một số nhà sản xuất rượu vang đang thử nghiệm việc kéo dài thời gian ngâm vỏ nho trong rượu vang trắng để tạo kết cấu và độ đậm, đồng thời tạo ra những phong cách thú vị. Những nhà sản xuất rượu vang khác đang thử nghiệm các kỹ thuật lên men như lên men tự nhiên, trong đó các loại nấm men bản địa có tự nhiên trong hệ vi sinh của nho được sử dụng để lên men rượu thay vì thêm các loại men đã được nuôi cấy. Lên men nguyên chùm trong rượu vang đỏ là một kỹ thuật ngày càng phổ biến khác, trong đó cuống nho được để tiếp xúc với quả mọng để tăng hương thơm và tạo cho rượu vang nhiều cấu trúc, vị chát hơn và khả năng trữ rượu lâu hơn. </a:t>
            </a:r>
            <a:endParaRPr lang="en-VN" sz="1200" b="0" i="0" u="none" strike="noStrike" cap="none">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GỢI Ý CÁC CÂU HỎI THẢO LUẬN: </a:t>
            </a:r>
            <a:endParaRPr lang="en-VN" sz="1200" b="0" i="0" u="none" strike="noStrike" cap="none">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Khí hậu lạnh ở Adelaide Hills ảnh hưởng thế nào đến phương pháp trồng và sản xuất rượu vang? </a:t>
            </a:r>
            <a:endParaRPr lang="en-VN" sz="1200" b="0" i="0" u="none" strike="noStrike" cap="none">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_Đa số các vùng rượu vang ở Úc sản xuất ra nhiều rượu vang đỏ hơn rượu vang trắng, nhưng riêng Adelaide Hills lại sản xuất nhiều rượu vang trắng hơn. Lý do tại sao?</a:t>
            </a:r>
            <a:endParaRPr lang="en-VN" sz="1200" b="0" i="0" u="none" strike="noStrike" cap="none">
              <a:solidFill>
                <a:schemeClr val="dk1"/>
              </a:solidFill>
              <a:effectLst/>
              <a:highlight>
                <a:srgbClr val="000000"/>
              </a:highlight>
              <a:latin typeface="Calibri"/>
              <a:ea typeface="Calibri"/>
              <a:cs typeface="Calibri"/>
              <a:sym typeface="Calibri"/>
            </a:endParaRPr>
          </a:p>
          <a:p>
            <a:r>
              <a:rPr lang="vi-VN" sz="1200" b="0" i="0" u="none" strike="noStrike" cap="none" dirty="0">
                <a:solidFill>
                  <a:schemeClr val="dk1"/>
                </a:solidFill>
                <a:effectLst/>
                <a:highlight>
                  <a:srgbClr val="000000"/>
                </a:highlight>
                <a:latin typeface="Calibri"/>
                <a:ea typeface="Calibri"/>
                <a:cs typeface="Calibri"/>
                <a:sym typeface="Calibri"/>
              </a:rPr>
              <a:t>Tại sao Adelaide Hills trở thành một trung tâm cho các nhà sản xuất rượu vang sáng tạo và thử nghiệm?</a:t>
            </a:r>
            <a:endParaRPr lang="en-VN" sz="1200" b="0" i="0" u="none" strike="noStrike" cap="none">
              <a:solidFill>
                <a:schemeClr val="dk1"/>
              </a:solidFill>
              <a:effectLst/>
              <a:highlight>
                <a:srgbClr val="000000"/>
              </a:highligh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197034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1"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1"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1"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1"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1"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1"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1"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1"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1"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1"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1"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3/22/26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1"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22/3/26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1"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1"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1"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1"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1"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1"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1"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 t="26016" r="1" b="18851"/>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ADELAIDE HILLS</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b="1"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altLang="zh-CN"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spAutoFit/>
          </a:bodyPr>
          <a:lstStyle/>
          <a:p>
            <a:pPr algn="l"/>
            <a:r>
              <a:rPr lang="en-US" altLang="zh-CN" sz="3200" b="1" dirty="0">
                <a:solidFill>
                  <a:schemeClr val="accent2"/>
                </a:solidFill>
                <a:effectLst/>
                <a:latin typeface="Arial" panose="020B0604020202020204" pitchFamily="34" charset="0"/>
                <a:ea typeface="Inter Display" panose="02000503000000020004" pitchFamily="2" charset="0"/>
                <a:cs typeface="Arial" panose="020B0604020202020204" pitchFamily="34" charset="0"/>
              </a:rPr>
              <a:t>HẢI DƯƠNG ÔN HÒA</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763720"/>
            <a:ext cx="4683179" cy="313932"/>
          </a:xfrm>
          <a:prstGeom prst="rect">
            <a:avLst/>
          </a:prstGeom>
          <a:noFill/>
        </p:spPr>
        <p:txBody>
          <a:bodyPr wrap="square" rtlCol="0">
            <a:spAutoFit/>
          </a:bodyPr>
          <a:lstStyle/>
          <a:p>
            <a:pPr>
              <a:lnSpc>
                <a:spcPct val="90000"/>
              </a:lnSpc>
            </a:pPr>
            <a:r>
              <a:rPr lang="en-US" altLang="zh-CN" sz="1600" b="1" dirty="0">
                <a:solidFill>
                  <a:schemeClr val="accent2"/>
                </a:solidFill>
                <a:latin typeface="Arial" panose="020B0604020202020204" pitchFamily="34" charset="0"/>
              </a:rPr>
              <a:t>VỚI ĐẶC ĐIỂM KHÍ HẬU MÁT MẺ</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542771" y="1828959"/>
            <a:ext cx="301532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ADELAIDE HILLS</a:t>
            </a:r>
          </a:p>
          <a:p>
            <a:r>
              <a:rPr lang="en-US" altLang="zh-CN" sz="1800" b="1" dirty="0">
                <a:solidFill>
                  <a:srgbClr val="B2D8BE"/>
                </a:solidFill>
                <a:latin typeface="Arial" panose="020B0604020202020204" pitchFamily="34" charset="0"/>
                <a:cs typeface="Arial" panose="020B0604020202020204" pitchFamily="34" charset="0"/>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b="1"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b="1" dirty="0">
                <a:solidFill>
                  <a:srgbClr val="601329"/>
                </a:solidFill>
                <a:latin typeface="Arial" panose="020B0604020202020204" pitchFamily="34" charset="0"/>
              </a:rPr>
              <a:t>500–749m </a:t>
            </a:r>
          </a:p>
          <a:p>
            <a:r>
              <a:rPr lang="en-US" altLang="zh-CN" sz="1400" b="1"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b="1" dirty="0">
                <a:solidFill>
                  <a:srgbClr val="601329"/>
                </a:solidFill>
                <a:latin typeface="Arial" panose="020B0604020202020204" pitchFamily="34" charset="0"/>
              </a:rPr>
              <a:t>750–999m</a:t>
            </a:r>
          </a:p>
          <a:p>
            <a:r>
              <a:rPr lang="en-US" altLang="zh-CN" sz="1400" b="1"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b="1" dirty="0">
                <a:solidFill>
                  <a:srgbClr val="601329"/>
                </a:solidFill>
                <a:latin typeface="Arial" panose="020B0604020202020204" pitchFamily="34" charset="0"/>
              </a:rPr>
              <a:t>1000m +</a:t>
            </a:r>
          </a:p>
          <a:p>
            <a:r>
              <a:rPr lang="en-US" altLang="zh-CN" sz="1400" b="1" dirty="0">
                <a:solidFill>
                  <a:srgbClr val="601329"/>
                </a:solidFill>
                <a:latin typeface="Arial" panose="020B0604020202020204" pitchFamily="34" charset="0"/>
              </a:rPr>
              <a:t>(&gt;3.280ft +)</a:t>
            </a: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n>
                <a:solidFill>
                  <a:sysClr val="windowText" lastClr="000000"/>
                </a:solidFill>
              </a:ln>
              <a:solidFill>
                <a:schemeClr val="accent3"/>
              </a:solidFill>
              <a:latin typeface="Arial" panose="020B0604020202020204" pitchFamily="34" charset="0"/>
            </a:endParaRPr>
          </a:p>
        </p:txBody>
      </p:sp>
      <p:cxnSp>
        <p:nvCxnSpPr>
          <p:cNvPr id="12" name="Straight Connector 11">
            <a:extLst>
              <a:ext uri="{FF2B5EF4-FFF2-40B4-BE49-F238E27FC236}">
                <a16:creationId xmlns:a16="http://schemas.microsoft.com/office/drawing/2014/main" id="{7FE8DED0-A0D9-DED4-1A34-D284AD0DFE7F}"/>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11535" cy="1530521"/>
          </a:xfrm>
        </p:spPr>
        <p:txBody>
          <a:bodyPr/>
          <a:lstStyle/>
          <a:p>
            <a:r>
              <a:rPr lang="en-US" altLang="zh-CN" dirty="0"/>
              <a:t>Đất thay đổi trên khắp khu vực. Các khu vực thấp với đất nặng tạo tiềm năng cho sức sống lớn hơn, trong khi đất đá thoát nước tốt ở vùng cao hơn cho phép kiểm soát sức sống.</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338"/>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altLang="zh-CN" b="1" dirty="0">
                <a:solidFill>
                  <a:schemeClr val="accent5"/>
                </a:solidFill>
              </a:rPr>
              <a:t>THEO ĐUỔI SỰ HOÀN HẢO</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  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a:lstStyle/>
          <a:p>
            <a:pPr>
              <a:spcBef>
                <a:spcPts val="217"/>
              </a:spcBef>
              <a:spcAft>
                <a:spcPts val="315"/>
              </a:spcAft>
            </a:pPr>
            <a:r>
              <a:rPr lang="en-US" altLang="zh-CN" dirty="0">
                <a:effectLst/>
              </a:rPr>
              <a:t>Địa hình và khí hậu mát mẻ cho phép </a:t>
            </a:r>
            <a:r>
              <a:rPr lang="en-US" altLang="zh-CN" dirty="0" err="1">
                <a:effectLst/>
              </a:rPr>
              <a:t>sản</a:t>
            </a:r>
            <a:r>
              <a:rPr lang="en-US" altLang="zh-CN" dirty="0">
                <a:effectLst/>
              </a:rPr>
              <a:t> </a:t>
            </a:r>
            <a:r>
              <a:rPr lang="en-US" altLang="zh-CN" dirty="0" err="1">
                <a:effectLst/>
              </a:rPr>
              <a:t>xuất</a:t>
            </a:r>
            <a:r>
              <a:rPr lang="en-US" altLang="zh-CN" dirty="0"/>
              <a:t> </a:t>
            </a:r>
            <a:r>
              <a:rPr lang="en-US" altLang="zh-CN" dirty="0" err="1"/>
              <a:t>nho</a:t>
            </a:r>
            <a:r>
              <a:rPr lang="en-US" altLang="zh-CN" dirty="0">
                <a:effectLst/>
              </a:rPr>
              <a:t> cao cấp</a:t>
            </a:r>
          </a:p>
          <a:p>
            <a:pPr>
              <a:spcBef>
                <a:spcPts val="217"/>
              </a:spcBef>
              <a:spcAft>
                <a:spcPts val="315"/>
              </a:spcAft>
            </a:pPr>
            <a:r>
              <a:rPr lang="en-US" altLang="zh-CN" dirty="0">
                <a:effectLst/>
              </a:rPr>
              <a:t>Kết hợp các vườn nho lớn và nhỏ</a:t>
            </a:r>
          </a:p>
          <a:p>
            <a:pPr>
              <a:spcBef>
                <a:spcPts val="217"/>
              </a:spcBef>
              <a:spcAft>
                <a:spcPts val="315"/>
              </a:spcAft>
            </a:pPr>
            <a:r>
              <a:rPr lang="en-US" altLang="zh-CN" dirty="0">
                <a:effectLst/>
              </a:rPr>
              <a:t>Nhiều vườn nho được làm thủ công, vì độ dốc gây khó khăn cho việc cơ giới hóa</a:t>
            </a:r>
          </a:p>
          <a:p>
            <a:pPr>
              <a:spcBef>
                <a:spcPts val="217"/>
              </a:spcBef>
              <a:spcAft>
                <a:spcPts val="315"/>
              </a:spcAft>
            </a:pPr>
            <a:r>
              <a:rPr lang="en-US" altLang="zh-CN" dirty="0">
                <a:effectLst/>
              </a:rPr>
              <a:t>Thu hoạch: Đầu tháng Hai đến đầu tháng Tư</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en-US" altLang="zh-CN" b="1" dirty="0">
                <a:solidFill>
                  <a:schemeClr val="accent1"/>
                </a:solidFill>
              </a:rPr>
              <a:t>TRỒNG NHO</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5253561"/>
            <a:ext cx="2430391" cy="1115690"/>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KẾT HỢP CÁC KỸ THUẬT TRUYỀN THỐNG VÀ THAY THẾ</a:t>
            </a:r>
          </a:p>
          <a:p>
            <a:pPr algn="ctr">
              <a:buClr>
                <a:srgbClr val="601329"/>
              </a:buClr>
            </a:pPr>
            <a:endParaRPr lang="en-US" sz="1600" dirty="0">
              <a:solidFill>
                <a:schemeClr val="bg1">
                  <a:lumMod val="95000"/>
                </a:schemeClr>
              </a:solidFill>
              <a:latin typeface="Arial" panose="020B0604020202020204" pitchFamily="34" charset="0"/>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529070" y="5253561"/>
            <a:ext cx="2430391" cy="338554"/>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CAN THIỆP TỐI THIỂU</a:t>
            </a:r>
            <a:endParaRPr lang="en-US" sz="1600" dirty="0">
              <a:solidFill>
                <a:schemeClr val="bg1">
                  <a:lumMod val="95000"/>
                </a:schemeClr>
              </a:solidFill>
              <a:latin typeface="Arial" panose="020B0604020202020204" pitchFamily="34" charset="0"/>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5253561"/>
            <a:ext cx="2430391" cy="338554"/>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LÊN MEN TỰ NHIÊN</a:t>
            </a:r>
            <a:endParaRPr lang="en-US" sz="1600" dirty="0">
              <a:solidFill>
                <a:schemeClr val="bg1">
                  <a:lumMod val="95000"/>
                </a:schemeClr>
              </a:solidFill>
              <a:latin typeface="Arial" panose="020B0604020202020204" pitchFamily="34" charset="0"/>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253561"/>
            <a:ext cx="2430391" cy="584775"/>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LÊN MEN NGUYÊN CHÙM</a:t>
            </a:r>
            <a:endParaRPr lang="en-US" sz="1600" dirty="0">
              <a:latin typeface="Arial" panose="020B0604020202020204" pitchFamily="34" charset="0"/>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584200"/>
            <a:ext cx="5715952"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SẢN XUẤT RƯỢU VANG</a:t>
            </a: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3"/>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4"/>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5"/>
          <a:stretch>
            <a:fillRect/>
          </a:stretch>
        </p:blipFill>
        <p:spPr>
          <a:xfrm>
            <a:off x="7015515"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4"/>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6"/>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6"/>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  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en-US" altLang="zh-CN" b="1" dirty="0">
                <a:solidFill>
                  <a:schemeClr val="accent5"/>
                </a:solidFill>
              </a:rPr>
              <a:t>HƯƠNG VỊ CỦA 
ADELAIDE HILLS</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en-US" altLang="zh-CN" b="1" dirty="0">
                <a:solidFill>
                  <a:schemeClr val="accent1"/>
                </a:solidFill>
              </a:rPr>
              <a:t>CÁC GIỐNG NHO ĐÁNG CHÚ </a:t>
            </a:r>
            <a:r>
              <a:rPr lang="en-US" altLang="zh-CN" b="1" dirty="0" err="1">
                <a:solidFill>
                  <a:schemeClr val="accent1"/>
                </a:solidFill>
              </a:rPr>
              <a:t>Ý</a:t>
            </a:r>
            <a:endParaRPr lang="en-US" altLang="zh-CN" b="1" dirty="0">
              <a:solidFill>
                <a:schemeClr val="accent1"/>
              </a:solidFill>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ADELAIDE HILLS
5 GIỐNG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b="1" dirty="0">
                <a:solidFill>
                  <a:srgbClr val="601329"/>
                </a:solidFill>
                <a:latin typeface="Arial" panose="020B0604020202020204" pitchFamily="34" charset="0"/>
              </a:rPr>
              <a:t>SAUVIGNON BLANC</a:t>
            </a:r>
          </a:p>
          <a:p>
            <a:pPr algn="ctr"/>
            <a:r>
              <a:rPr lang="zh-CN" altLang="en-US" sz="3800" b="1" dirty="0">
                <a:solidFill>
                  <a:schemeClr val="bg1"/>
                </a:solidFill>
                <a:latin typeface="Arial" panose="020B0604020202020204" pitchFamily="34" charset="0"/>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3353" y="5470367"/>
            <a:ext cx="2119061" cy="1231106"/>
          </a:xfrm>
          <a:prstGeom prst="rect">
            <a:avLst/>
          </a:prstGeom>
          <a:noFill/>
        </p:spPr>
        <p:txBody>
          <a:bodyPr wrap="square" anchor="t">
            <a:spAutoFit/>
          </a:bodyPr>
          <a:lstStyle/>
          <a:p>
            <a:pPr algn="ctr"/>
            <a:r>
              <a:rPr lang="en-US" altLang="zh-CN" b="1" dirty="0">
                <a:solidFill>
                  <a:srgbClr val="601329"/>
                </a:solidFill>
                <a:latin typeface="Arial" panose="020B0604020202020204" pitchFamily="34" charset="0"/>
              </a:rPr>
              <a:t>CHARDONNAY</a:t>
            </a:r>
          </a:p>
          <a:p>
            <a:pPr algn="ctr"/>
            <a:endParaRPr lang="en-US" b="1" dirty="0">
              <a:solidFill>
                <a:srgbClr val="601329"/>
              </a:solidFill>
              <a:latin typeface="Arial" panose="020B0604020202020204" pitchFamily="34" charset="0"/>
            </a:endParaRPr>
          </a:p>
          <a:p>
            <a:pPr algn="ctr"/>
            <a:r>
              <a:rPr lang="zh-CN" altLang="en-US" sz="3800" b="1" dirty="0">
                <a:solidFill>
                  <a:schemeClr val="bg1"/>
                </a:solidFill>
                <a:latin typeface="Arial" panose="020B0604020202020204" pitchFamily="34" charset="0"/>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b="1" dirty="0">
                <a:solidFill>
                  <a:srgbClr val="601329"/>
                </a:solidFill>
                <a:latin typeface="Arial" panose="020B0604020202020204" pitchFamily="34" charset="0"/>
              </a:rPr>
              <a:t>PINOT NOIR</a:t>
            </a:r>
          </a:p>
          <a:p>
            <a:pPr algn="ctr"/>
            <a:endParaRPr lang="en-US" sz="1800" b="1" dirty="0">
              <a:solidFill>
                <a:schemeClr val="bg1"/>
              </a:solidFill>
              <a:latin typeface="Arial" panose="020B0604020202020204" pitchFamily="34" charset="0"/>
            </a:endParaRPr>
          </a:p>
          <a:p>
            <a:pPr algn="ctr"/>
            <a:r>
              <a:rPr lang="zh-CN" altLang="en-US" sz="3800" b="1" dirty="0">
                <a:solidFill>
                  <a:schemeClr val="bg1"/>
                </a:solidFill>
                <a:latin typeface="Arial" panose="020B0604020202020204" pitchFamily="34" charset="0"/>
              </a:rPr>
              <a:t>20%</a:t>
            </a:r>
          </a:p>
          <a:p>
            <a:pPr algn="ctr"/>
            <a:endParaRPr lang="en-US" b="1"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b="1" dirty="0">
                <a:solidFill>
                  <a:srgbClr val="601329"/>
                </a:solidFill>
                <a:latin typeface="Arial" panose="020B0604020202020204" pitchFamily="34" charset="0"/>
              </a:rPr>
              <a:t>PINOT GRIS
/GRIGIO</a:t>
            </a:r>
          </a:p>
          <a:p>
            <a:pPr algn="ctr"/>
            <a:r>
              <a:rPr lang="zh-CN" altLang="en-US" sz="3800" b="1" dirty="0">
                <a:solidFill>
                  <a:schemeClr val="bg1"/>
                </a:solidFill>
                <a:latin typeface="Arial" panose="020B0604020202020204" pitchFamily="34" charset="0"/>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b="1" dirty="0">
                <a:solidFill>
                  <a:srgbClr val="601329"/>
                </a:solidFill>
                <a:latin typeface="Arial" panose="020B0604020202020204" pitchFamily="34" charset="0"/>
              </a:rPr>
              <a:t>SHIRAZ</a:t>
            </a:r>
          </a:p>
          <a:p>
            <a:pPr algn="ctr"/>
            <a:endParaRPr lang="en-US" b="1" dirty="0">
              <a:solidFill>
                <a:srgbClr val="601329"/>
              </a:solidFill>
              <a:latin typeface="Arial" panose="020B0604020202020204" pitchFamily="34" charset="0"/>
            </a:endParaRPr>
          </a:p>
          <a:p>
            <a:pPr algn="ctr"/>
            <a:r>
              <a:rPr lang="zh-CN" altLang="en-US" sz="3800" b="1" dirty="0">
                <a:solidFill>
                  <a:schemeClr val="bg1"/>
                </a:solidFill>
                <a:latin typeface="Arial" panose="020B0604020202020204" pitchFamily="34" charset="0"/>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SAUVIGNON 
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spAutoFit/>
          </a:bodyPr>
          <a:lstStyle/>
          <a:p>
            <a:pPr algn="ctr">
              <a:lnSpc>
                <a:spcPct val="82000"/>
              </a:lnSpc>
            </a:pPr>
            <a:r>
              <a:rPr lang="en-US" altLang="zh-CN" sz="2200" b="1" dirty="0">
                <a:solidFill>
                  <a:schemeClr val="bg1"/>
                </a:solidFill>
                <a:latin typeface="Arial" panose="020B0604020202020204" pitchFamily="34" charset="0"/>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PINOT GRIS
/GRIGIO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SHIRAZ</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ADELAIDE HILLS
VANG SỦI</a:t>
            </a:r>
          </a:p>
        </p:txBody>
      </p:sp>
      <p:sp>
        <p:nvSpPr>
          <p:cNvPr id="6" name="TextBox 5">
            <a:extLst>
              <a:ext uri="{FF2B5EF4-FFF2-40B4-BE49-F238E27FC236}">
                <a16:creationId xmlns:a16="http://schemas.microsoft.com/office/drawing/2014/main" id="{3937CC6C-038C-22C6-5A1B-F274BB411F78}"/>
              </a:ext>
            </a:extLst>
          </p:cNvPr>
          <p:cNvSpPr txBox="1"/>
          <p:nvPr/>
        </p:nvSpPr>
        <p:spPr>
          <a:xfrm>
            <a:off x="697277" y="2493219"/>
            <a:ext cx="3373493" cy="856645"/>
          </a:xfrm>
          <a:prstGeom prst="rect">
            <a:avLst/>
          </a:prstGeom>
          <a:noFill/>
        </p:spPr>
        <p:txBody>
          <a:bodyPr wrap="square" anchor="b">
            <a:spAutoFit/>
          </a:bodyPr>
          <a:lstStyle/>
          <a:p>
            <a:pPr algn="ctr">
              <a:spcBef>
                <a:spcPts val="217"/>
              </a:spcBef>
            </a:pPr>
            <a:r>
              <a:rPr lang="en-US" altLang="zh-CN" sz="1600" dirty="0">
                <a:effectLst/>
                <a:latin typeface="Arial" panose="020B0604020202020204" pitchFamily="34" charset="0"/>
              </a:rPr>
              <a:t>ĐỘ CAO VÀ KHÍ HẬU MÁT MẺ</a:t>
            </a:r>
          </a:p>
          <a:p>
            <a:pPr algn="ctr">
              <a:spcBef>
                <a:spcPts val="217"/>
              </a:spcBef>
            </a:pPr>
            <a:r>
              <a:rPr lang="en-US" altLang="zh-CN" sz="1600" dirty="0">
                <a:latin typeface="Arial" panose="020B0604020202020204" pitchFamily="34" charset="0"/>
              </a:rPr>
              <a:t>LÝ TƯỞNG ĐỂ SẢN XUẤT RƯỢU VANG SỦI CAO CẤP</a:t>
            </a:r>
            <a:endParaRPr lang="en-AU" sz="1600" dirty="0">
              <a:effectLst/>
              <a:latin typeface="Arial" panose="020B0604020202020204" pitchFamily="34" charset="0"/>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27820" y="1960329"/>
            <a:ext cx="1745070" cy="17901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CÁC LOẠI RƯỢU THEO PHƯƠNG PHÁP TRUYỀN THỐNG ĐƯỢC LÀM CHỦ YẾU 
VỚI PINOT NOIR VÀ CHARDONNAY</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 đỏ</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Cam quýt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Bánh mì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Brioche</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Các loại hạt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Bánh mì nướng</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596132" y="4366871"/>
            <a:ext cx="4307075"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SPARKLING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2898817" y="5070150"/>
            <a:ext cx="1745070"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NHIỀU PHONG CÁCH ĐƯỢC SẢN XUẤT</a:t>
            </a: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altLang="zh-CN" sz="4000" dirty="0">
                <a:solidFill>
                  <a:schemeClr val="bg2"/>
                </a:solidFill>
              </a:rPr>
              <a:t>ĐẶC ĐIỂM
VANG SỦI</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SPARKLING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44855" y="220388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1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Rượu vang sủi</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516749" y="2340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624233" y="3502133"/>
            <a:ext cx="4411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28919" y="425128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1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447800" y="4373284"/>
            <a:ext cx="6175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11910" y="4713017"/>
            <a:ext cx="1497561"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Không ủ gỗ sồi/Ít</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1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310640" y="5190683"/>
            <a:ext cx="75470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1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flipV="1">
            <a:off x="1405717" y="5529052"/>
            <a:ext cx="659632" cy="387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latin typeface="Arial" panose="020B0604020202020204" pitchFamily="34" charset="0"/>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1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844791" y="6313706"/>
            <a:ext cx="22055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b="1" dirty="0">
              <a:latin typeface="Arial" panose="020B0604020202020204" pitchFamily="34" charset="0"/>
            </a:endParaRPr>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ADELAIDE HILLS
SAUVIGNON BLANC</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765089"/>
            <a:ext cx="2661872" cy="584775"/>
          </a:xfrm>
          <a:prstGeom prst="rect">
            <a:avLst/>
          </a:prstGeom>
          <a:noFill/>
        </p:spPr>
        <p:txBody>
          <a:bodyPr wrap="square" anchor="b">
            <a:spAutoFit/>
          </a:bodyPr>
          <a:lstStyle/>
          <a:p>
            <a:pPr algn="ctr">
              <a:spcBef>
                <a:spcPts val="217"/>
              </a:spcBef>
            </a:pPr>
            <a:r>
              <a:rPr lang="en-US" altLang="zh-CN" sz="1600" dirty="0">
                <a:effectLst/>
                <a:latin typeface="Arial" panose="020B0604020202020204" pitchFamily="34" charset="0"/>
              </a:rPr>
              <a:t>SÔI ĐỘNG VÀ THƠM VỚI ĐỘ CHUA TỰ NHIÊN</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746322"/>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2257122"/>
            <a:ext cx="2190344"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400" dirty="0">
                <a:solidFill>
                  <a:schemeClr val="tx1"/>
                </a:solidFill>
                <a:effectLst/>
                <a:latin typeface="Arial" panose="020B0604020202020204" pitchFamily="34" charset="0"/>
              </a:rPr>
              <a:t>SAUVIGNON BLANC TIÊU CHUẨN Ở ÚC</a:t>
            </a: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62692" y="4733498"/>
            <a:ext cx="2146963" cy="16094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rPr>
              <a:t>VƯỢT QUÁ</a:t>
            </a:r>
          </a:p>
          <a:p>
            <a:pPr algn="ctr">
              <a:lnSpc>
                <a:spcPct val="82000"/>
              </a:lnSpc>
              <a:spcBef>
                <a:spcPts val="217"/>
              </a:spcBef>
            </a:pPr>
            <a:r>
              <a:rPr lang="zh-CN" altLang="en-US" sz="6000" dirty="0">
                <a:effectLst/>
                <a:latin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rPr>
              <a:t>SỐ LƯỢNG ÉP
HÀNG NĂM</a:t>
            </a:r>
            <a:endParaRPr lang="en-AU" sz="1600" dirty="0">
              <a:effectLst/>
              <a:latin typeface="Arial" panose="020B0604020202020204" pitchFamily="34" charset="0"/>
            </a:endParaRPr>
          </a:p>
        </p:txBody>
      </p:sp>
      <p:cxnSp>
        <p:nvCxnSpPr>
          <p:cNvPr id="29" name="Straight Connector 28">
            <a:extLst>
              <a:ext uri="{FF2B5EF4-FFF2-40B4-BE49-F238E27FC236}">
                <a16:creationId xmlns:a16="http://schemas.microsoft.com/office/drawing/2014/main" id="{F95920B1-6826-482E-A831-DC1C2A306E54}"/>
              </a:ext>
            </a:extLst>
          </p:cNvPr>
          <p:cNvCxnSpPr>
            <a:cxnSpLocks/>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740831"/>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082451" y="5163636"/>
            <a:ext cx="2805709" cy="123206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Quả kiwi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Dứa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Quả lý gai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 dây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Các loại thảo mộc</a:t>
            </a:r>
            <a:endParaRPr lang="en-AU" sz="1400" dirty="0">
              <a:effectLst/>
              <a:latin typeface="Arial" panose="020B0604020202020204" pitchFamily="34" charset="0"/>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6001643"/>
          </a:xfrm>
          <a:prstGeom prst="rect">
            <a:avLst/>
          </a:prstGeom>
          <a:noFill/>
        </p:spPr>
        <p:txBody>
          <a:bodyPr wrap="square">
            <a:spAutoFit/>
          </a:bodyPr>
          <a:lstStyle/>
          <a:p>
            <a:r>
              <a:rPr lang="en-US" altLang="zh-CN" sz="16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được hình thành hàng triệu năm, mỗi ly rượu vang Úc đều kể một câu chuyện.</a:t>
            </a:r>
          </a:p>
          <a:p>
            <a:endParaRPr lang="en-AU" sz="16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chúng ta, những người trồng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chế tác rượu vang đặc biệt, đồng thời bảo vệ những kỳ quan thiên nhiên cho các thế hệ tương lai thưởng thức. Áp dụng tư duy hiện đại vào vùng đất cổ xưa của chúng ta, chúng ta thực hiện những thử nghiệm vui tươi một cách rất, rất nghiêm túc.</a:t>
            </a:r>
          </a:p>
          <a:p>
            <a:endParaRPr lang="en-AU" sz="1600" b="1"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Úc – một lời nhắc nhở về cuộc phiêu lưu và sự đa dạng định hình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en-US" altLang="zh-CN" sz="4000" dirty="0">
                <a:solidFill>
                  <a:schemeClr val="bg2"/>
                </a:solidFill>
              </a:rPr>
              <a:t>ĐẶC ĐIỂM
SAUVIGNON BLANC</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18891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3" y="2654105"/>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504223"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a:t>
            </a: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661160" y="3489607"/>
            <a:ext cx="39166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504223" y="4334151"/>
            <a:ext cx="548600" cy="37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735511" y="4691464"/>
            <a:ext cx="1461435"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Không ủ gỗ sồi/Ít</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318260" y="5162917"/>
            <a:ext cx="73456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flipV="1">
            <a:off x="1400868" y="5516526"/>
            <a:ext cx="651955" cy="387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333390"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856991" y="6308800"/>
            <a:ext cx="1958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923101"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ADELAIDE HILLS
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396699"/>
            <a:ext cx="3129847" cy="548868"/>
          </a:xfrm>
          <a:prstGeom prst="rect">
            <a:avLst/>
          </a:prstGeom>
          <a:noFill/>
        </p:spPr>
        <p:txBody>
          <a:bodyPr wrap="square" anchor="b">
            <a:spAutoFit/>
          </a:bodyPr>
          <a:lstStyle>
            <a:lvl1pPr>
              <a:defRPr sz="1400"/>
            </a:lvl1pPr>
          </a:lstStyle>
          <a:p>
            <a:pPr algn="ctr">
              <a:spcBef>
                <a:spcPts val="203"/>
              </a:spcBef>
            </a:pPr>
            <a:r>
              <a:rPr lang="en-US" altLang="zh-CN" sz="1400" dirty="0">
                <a:effectLst/>
                <a:latin typeface="Arial" panose="020B0604020202020204" pitchFamily="34" charset="0"/>
              </a:rPr>
              <a:t>ĐỘ ĐẬM VỪA PHẢI</a:t>
            </a:r>
          </a:p>
          <a:p>
            <a:pPr algn="ctr">
              <a:spcBef>
                <a:spcPts val="203"/>
              </a:spcBef>
            </a:pPr>
            <a:r>
              <a:rPr lang="en-US" altLang="zh-CN" sz="1400" dirty="0">
                <a:latin typeface="Arial" panose="020B0604020202020204" pitchFamily="34" charset="0"/>
              </a:rPr>
              <a:t>NHỮNG LOẠI RƯỢU THANH LỊCH</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5106072"/>
            <a:ext cx="2824226" cy="1475212"/>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CHÍNH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Quả xuân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Bưởi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Dưa gang</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65824" y="1980126"/>
            <a:ext cx="2035053" cy="15685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6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CÁC PHONG CÁCH ‘LÀN SÓNG MỚI’ CẠNH TRANH VỚI NHỮNG LOẠI CHARDONNAY KHÍ HẬU MÁT MẺ TỐT NHẤT</a:t>
            </a: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733498"/>
            <a:ext cx="2146963" cy="16094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rPr>
              <a:t>1/4</a:t>
            </a:r>
          </a:p>
          <a:p>
            <a:pPr algn="ctr">
              <a:lnSpc>
                <a:spcPct val="82000"/>
              </a:lnSpc>
              <a:spcBef>
                <a:spcPts val="217"/>
              </a:spcBef>
            </a:pPr>
            <a:r>
              <a:rPr lang="en-US" altLang="zh-CN" sz="1600" dirty="0">
                <a:latin typeface="Arial" panose="020B0604020202020204" pitchFamily="34" charset="0"/>
              </a:rPr>
              <a:t>SỐ LƯỢNG ÉP
HÀNG NĂM</a:t>
            </a:r>
            <a:endParaRPr lang="en-AU" sz="1600" dirty="0">
              <a:effectLst/>
              <a:latin typeface="Arial" panose="020B0604020202020204" pitchFamily="34" charset="0"/>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altLang="zh-CN" sz="3200" dirty="0">
                <a:solidFill>
                  <a:schemeClr val="bg2"/>
                </a:solidFill>
              </a:rPr>
              <a:t>ĐẶC ĐIỂM
CHARDONNAY</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19684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4459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Khô</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440180" y="3489607"/>
            <a:ext cx="3997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3027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Ít</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flipV="1">
            <a:off x="1143000" y="5170537"/>
            <a:ext cx="696881" cy="110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73480" y="5524146"/>
            <a:ext cx="6664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53379"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91640" y="6301180"/>
            <a:ext cx="1482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ADELAIDE HILLS
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067940"/>
            <a:ext cx="280570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ĐƯỢC SỬ DỤNG TRONG CẢ RƯỢU VANG TĨNH VÀ VANG SỦI</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00780" y="2583805"/>
            <a:ext cx="2425021"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400" dirty="0">
                <a:effectLst/>
                <a:latin typeface="Arial" panose="020B0604020202020204" pitchFamily="34" charset="0"/>
              </a:rPr>
              <a:t>VÙNG HÀNG ĐẦU Ở ÚC VỀ PINOT NOIR</a:t>
            </a:r>
            <a:endParaRPr lang="en-AU" sz="2400" dirty="0">
              <a:effectLst/>
              <a:latin typeface="Arial" panose="020B0604020202020204" pitchFamily="34" charset="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05568" y="5593003"/>
            <a:ext cx="1638940" cy="750526"/>
          </a:xfrm>
          <a:prstGeom prst="rect">
            <a:avLst/>
          </a:prstGeom>
          <a:noFill/>
        </p:spPr>
        <p:txBody>
          <a:bodyPr wrap="square" anchor="b">
            <a:spAutoFit/>
          </a:bodyPr>
          <a:lstStyle/>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Quả mọng đỏ</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Anh đào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Dâu tây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373139" y="3912433"/>
            <a:ext cx="251419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373139"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2219109"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251485" y="4733498"/>
            <a:ext cx="2146963" cy="16094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rPr>
              <a:t>1/5</a:t>
            </a:r>
          </a:p>
          <a:p>
            <a:pPr algn="ctr">
              <a:lnSpc>
                <a:spcPct val="82000"/>
              </a:lnSpc>
              <a:spcBef>
                <a:spcPts val="217"/>
              </a:spcBef>
            </a:pPr>
            <a:r>
              <a:rPr lang="en-US" altLang="zh-CN" sz="1600" dirty="0">
                <a:latin typeface="Arial" panose="020B0604020202020204" pitchFamily="34" charset="0"/>
              </a:rPr>
              <a:t>SỐ LƯỢNG ÉP
HÀNG NĂM</a:t>
            </a:r>
            <a:endParaRPr lang="en-AU" sz="1600" dirty="0">
              <a:effectLst/>
              <a:latin typeface="Arial" panose="020B0604020202020204" pitchFamily="34" charset="0"/>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dirty="0">
                <a:solidFill>
                  <a:schemeClr val="bg2"/>
                </a:solidFill>
              </a:rPr>
              <a:t>ĐẶC ĐIỂM
PINOT NOIR</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0341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055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5116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577340" y="2988557"/>
            <a:ext cx="3818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50" y="382922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42060" y="4669487"/>
            <a:ext cx="7170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310640" y="5023096"/>
            <a:ext cx="6485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467797"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98320" y="6275916"/>
            <a:ext cx="1608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10640" y="5394619"/>
            <a:ext cx="6485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Ít</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F9F2ECC5-249B-58ED-AB8F-B2D43E744F66}"/>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ADELAIDE HILLS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987457"/>
            <a:ext cx="2805709" cy="1880002"/>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PHONG CÁCH CAY VÀ THANH LỊCH VỚI ĐỘ ĐẬM VỪA PHẢI</a:t>
            </a:r>
          </a:p>
          <a:p>
            <a:pPr algn="ctr">
              <a:spcBef>
                <a:spcPts val="217"/>
              </a:spcBef>
              <a:spcAft>
                <a:spcPts val="315"/>
              </a:spcAft>
            </a:pPr>
            <a:r>
              <a:rPr lang="en-US" altLang="zh-CN" sz="1600" dirty="0">
                <a:latin typeface="Arial" panose="020B0604020202020204" pitchFamily="34" charset="0"/>
              </a:rPr>
              <a:t>TRÁI NGƯỢC VỚI CÁC LOẠI RƯỢU VANG ĐỎ ĐẬM TỪ VÙNG KHÍ HẬU ẤM ÁP HƠN</a:t>
            </a:r>
            <a:endParaRPr lang="en-AU" sz="1600" dirty="0">
              <a:effectLst/>
              <a:latin typeface="Arial" panose="020B0604020202020204" pitchFamily="34" charset="0"/>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574833" y="1536288"/>
            <a:ext cx="2992943" cy="299294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97822" y="2190438"/>
            <a:ext cx="2146963" cy="171008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200" dirty="0">
                <a:effectLst/>
                <a:latin typeface="Arial" panose="020B0604020202020204" pitchFamily="34" charset="0"/>
              </a:rPr>
              <a:t>NHANH CHÓNG NỔI LÊN NHƯ MỘT PHONG CÁCH ĐƯỢC ĐÁNH GIÁ CAO</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5139195"/>
            <a:ext cx="2805709" cy="1472839"/>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dirty="0">
                <a:effectLst/>
                <a:latin typeface="Arial" panose="020B0604020202020204" pitchFamily="34" charset="0"/>
              </a:rPr>
              <a:t>HƯƠNG VỊ ĐẶC TRƯNG</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Gia vị</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Quả mọng đen</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dirty="0">
                <a:solidFill>
                  <a:schemeClr val="bg2"/>
                </a:solidFill>
              </a:rPr>
              <a:t>ĐẶC ĐIỂM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9579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43546"/>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569720" y="2988557"/>
            <a:ext cx="3973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945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3684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42060" y="4669487"/>
            <a:ext cx="72504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333500" y="5023096"/>
            <a:ext cx="633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98320" y="6275916"/>
            <a:ext cx="168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33500" y="5402239"/>
            <a:ext cx="633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Ít</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ĐỈNH CAO CỦA</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52064"/>
            <a:ext cx="4390072" cy="1325563"/>
          </a:xfrm>
        </p:spPr>
        <p:txBody>
          <a:bodyPr/>
          <a:lstStyle/>
          <a:p>
            <a:r>
              <a:rPr lang="en-US" altLang="zh-CN" b="1" dirty="0">
                <a:solidFill>
                  <a:schemeClr val="accent5"/>
                </a:solidFill>
              </a:rPr>
              <a:t>RƯỢU VANG
KHÍ HẬU MÁT MẺ</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4244591"/>
            <a:ext cx="4208280" cy="3133240"/>
          </a:xfrm>
        </p:spPr>
        <p:txBody>
          <a:bodyPr/>
          <a:lstStyle/>
          <a:p>
            <a:pPr marL="0" indent="0">
              <a:lnSpc>
                <a:spcPct val="110000"/>
              </a:lnSpc>
              <a:buNone/>
            </a:pPr>
            <a:r>
              <a:rPr lang="en-US" altLang="zh-CN" sz="1600" dirty="0">
                <a:solidFill>
                  <a:schemeClr val="bg1"/>
                </a:solidFill>
              </a:rPr>
              <a:t>Một vùng rượu vang cao cấp đi </a:t>
            </a:r>
            <a:r>
              <a:rPr lang="en-US" altLang="zh-CN" sz="1600" dirty="0" err="1">
                <a:solidFill>
                  <a:schemeClr val="bg1"/>
                </a:solidFill>
              </a:rPr>
              <a:t>đầu</a:t>
            </a:r>
            <a:r>
              <a:rPr lang="en-US" altLang="zh-CN" sz="1600" dirty="0">
                <a:solidFill>
                  <a:schemeClr val="bg1"/>
                </a:solidFill>
              </a:rPr>
              <a:t> </a:t>
            </a:r>
            <a:r>
              <a:rPr lang="en-US" altLang="zh-CN" sz="1600" dirty="0" err="1">
                <a:solidFill>
                  <a:schemeClr val="bg1"/>
                </a:solidFill>
              </a:rPr>
              <a:t>trong</a:t>
            </a:r>
            <a:r>
              <a:rPr lang="en-US" altLang="zh-CN" sz="1600" dirty="0">
                <a:solidFill>
                  <a:schemeClr val="bg1"/>
                </a:solidFill>
              </a:rPr>
              <a:t> lĩnh vực rượu vang khí hậu mát mẻ của Úc. Sự phấn khích, sự thanh lịch</a:t>
            </a:r>
            <a:r>
              <a:rPr lang="en-US" altLang="zh-CN" sz="1600">
                <a:solidFill>
                  <a:schemeClr val="bg1"/>
                </a:solidFill>
              </a:rPr>
              <a:t>, độ</a:t>
            </a:r>
            <a:r>
              <a:rPr lang="en-US" altLang="zh-CN" sz="1600" dirty="0">
                <a:solidFill>
                  <a:schemeClr val="bg1"/>
                </a:solidFill>
              </a:rPr>
              <a:t> cao: con đường duy nhất là đi lên.</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1"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  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912" r="4555"/>
          <a:stretch/>
        </p:blipFill>
        <p:spPr>
          <a:xfrm>
            <a:off x="3222894" y="-2619"/>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1"/>
                </a:solidFill>
              </a:rPr>
              <a:t>NƯỚC ÚC</a:t>
            </a:r>
          </a:p>
        </p:txBody>
      </p:sp>
      <p:cxnSp>
        <p:nvCxnSpPr>
          <p:cNvPr id="6" name="Straight Connector 5">
            <a:extLst>
              <a:ext uri="{FF2B5EF4-FFF2-40B4-BE49-F238E27FC236}">
                <a16:creationId xmlns:a16="http://schemas.microsoft.com/office/drawing/2014/main" id="{8127AB1A-B477-FE1F-BCA8-F1C781AC515E}"/>
              </a:ext>
            </a:extLst>
          </p:cNvPr>
          <p:cNvCxnSpPr>
            <a:cxnSpLocks/>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6248399" y="5453541"/>
            <a:ext cx="3181651"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ADELAIDE HILLS</a:t>
            </a:r>
            <a:endParaRPr lang="en-US" b="1"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  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4984" r="21912"/>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1"/>
                </a:solidFill>
              </a:rPr>
              <a:t>NAM
ÚC</a:t>
            </a:r>
          </a:p>
        </p:txBody>
      </p:sp>
      <p:cxnSp>
        <p:nvCxnSpPr>
          <p:cNvPr id="6" name="Straight Connector 5">
            <a:extLst>
              <a:ext uri="{FF2B5EF4-FFF2-40B4-BE49-F238E27FC236}">
                <a16:creationId xmlns:a16="http://schemas.microsoft.com/office/drawing/2014/main" id="{586F9230-2727-DFC7-C23C-904045152D7D}"/>
              </a:ext>
            </a:extLst>
          </p:cNvPr>
          <p:cNvCxnSpPr>
            <a:cxnSpLocks/>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6705600" y="4426599"/>
            <a:ext cx="3146482"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ADELAIDE HILLS</a:t>
            </a:r>
            <a:endParaRPr lang="en-US" b="1"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  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ADELAIDE </a:t>
            </a:r>
            <a:r>
              <a:rPr lang="en-US" altLang="zh-CN" b="1" dirty="0" err="1">
                <a:solidFill>
                  <a:schemeClr val="accent5"/>
                </a:solidFill>
              </a:rPr>
              <a:t>HiLLS</a:t>
            </a:r>
            <a:endParaRPr lang="en-US" altLang="zh-CN" b="1" dirty="0">
              <a:solidFill>
                <a:schemeClr val="accent5"/>
              </a:solidFill>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5301297" cy="3133240"/>
          </a:xfrm>
        </p:spPr>
        <p:txBody>
          <a:bodyPr/>
          <a:lstStyle/>
          <a:p>
            <a:pPr marL="0" indent="0">
              <a:lnSpc>
                <a:spcPct val="105000"/>
              </a:lnSpc>
              <a:buNone/>
            </a:pPr>
            <a:r>
              <a:rPr lang="en-US" altLang="zh-CN" dirty="0">
                <a:solidFill>
                  <a:schemeClr val="bg1"/>
                </a:solidFill>
              </a:rPr>
              <a:t>Vùng rượu vang đã nhanh chóng trở thành một trong những vùng rượu vang thú vị nhất của Úc, nuôi dưỡng một cộng đồng sáng tạo và tiên phong trong sự phát triển của rượu vang Úc.</a:t>
            </a:r>
          </a:p>
          <a:p>
            <a:pPr marL="285750" indent="-285750">
              <a:lnSpc>
                <a:spcPct val="105000"/>
              </a:lnSpc>
              <a:buFont typeface="Arial" panose="020B0604020202020204" pitchFamily="34" charset="0"/>
              <a:buChar char="•"/>
            </a:pPr>
            <a:r>
              <a:rPr lang="en-US" altLang="zh-CN" dirty="0">
                <a:solidFill>
                  <a:schemeClr val="bg1"/>
                </a:solidFill>
              </a:rPr>
              <a:t>Phong cảnh đa dạng là nơi có một trong những vùng có khí hậu mát mẻ nhất ở Nam Úc</a:t>
            </a:r>
          </a:p>
          <a:p>
            <a:pPr marL="285750" indent="-285750">
              <a:lnSpc>
                <a:spcPct val="105000"/>
              </a:lnSpc>
              <a:buFont typeface="Arial" panose="020B0604020202020204" pitchFamily="34" charset="0"/>
              <a:buChar char="•"/>
            </a:pPr>
            <a:r>
              <a:rPr lang="en-US" altLang="zh-CN" dirty="0">
                <a:solidFill>
                  <a:schemeClr val="bg1"/>
                </a:solidFill>
              </a:rPr>
              <a:t>Trung tâm của chất lượng và đổi mới trong sản xuất rượu vang</a:t>
            </a:r>
          </a:p>
          <a:p>
            <a:pPr marL="285750" indent="-285750">
              <a:lnSpc>
                <a:spcPct val="105000"/>
              </a:lnSpc>
              <a:buFont typeface="Arial" panose="020B0604020202020204" pitchFamily="34" charset="0"/>
              <a:buChar char="•"/>
            </a:pPr>
            <a:r>
              <a:rPr lang="en-US" altLang="zh-CN" dirty="0">
                <a:solidFill>
                  <a:schemeClr val="bg1"/>
                </a:solidFill>
              </a:rPr>
              <a:t>Sự thanh lịch là điểm chung của sự đa dạng của các loại rượu vang</a:t>
            </a:r>
          </a:p>
          <a:p>
            <a:pPr marL="285750" indent="-285750">
              <a:lnSpc>
                <a:spcPct val="105000"/>
              </a:lnSpc>
              <a:buFont typeface="Arial" panose="020B0604020202020204" pitchFamily="34" charset="0"/>
              <a:buChar char="•"/>
            </a:pPr>
            <a:r>
              <a:rPr lang="en-US" altLang="zh-CN" dirty="0">
                <a:solidFill>
                  <a:schemeClr val="bg1"/>
                </a:solidFill>
              </a:rPr>
              <a:t>Điểm nóng du lịch ngay trước cửa Adelaide</a:t>
            </a:r>
            <a:endParaRPr lang="en-AU" dirty="0">
              <a:solidFill>
                <a:schemeClr val="bg1"/>
              </a:solidFill>
            </a:endParaRPr>
          </a:p>
          <a:p>
            <a:endParaRPr lang="en-US" dirty="0"/>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sz="4800" b="1" dirty="0">
                <a:solidFill>
                  <a:schemeClr val="bg2"/>
                </a:solidFill>
              </a:rPr>
              <a:t>SỰ THANH LỊCH VÀ ĐỔI MỚI CỦA KHÍ HẬU MÁT MẺ</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397692"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82978"/>
            <a:ext cx="4829691" cy="1530521"/>
          </a:xfrm>
        </p:spPr>
        <p:txBody>
          <a:bodyPr/>
          <a:lstStyle/>
          <a:p>
            <a:pPr>
              <a:lnSpc>
                <a:spcPct val="99000"/>
              </a:lnSpc>
              <a:spcBef>
                <a:spcPts val="800"/>
              </a:spcBef>
            </a:pPr>
            <a:r>
              <a:rPr lang="en-US" altLang="zh-CN" dirty="0"/>
              <a:t>Lịch sử </a:t>
            </a:r>
            <a:r>
              <a:rPr lang="en-US" altLang="zh-CN" dirty="0" err="1"/>
              <a:t>của</a:t>
            </a:r>
            <a:r>
              <a:rPr lang="en-US" altLang="zh-CN" dirty="0"/>
              <a:t> Adelaide Hills</a:t>
            </a:r>
          </a:p>
          <a:p>
            <a:pPr>
              <a:lnSpc>
                <a:spcPct val="99000"/>
              </a:lnSpc>
              <a:spcBef>
                <a:spcPts val="800"/>
              </a:spcBef>
            </a:pPr>
            <a:r>
              <a:rPr lang="en-US" altLang="zh-CN" dirty="0"/>
              <a:t>Địa lý, khí hậu và đất đai</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Các </a:t>
            </a:r>
            <a:r>
              <a:rPr lang="en-US" altLang="zh-CN" dirty="0" err="1"/>
              <a:t>giống</a:t>
            </a:r>
            <a:r>
              <a:rPr lang="en-US" altLang="zh-CN" dirty="0"/>
              <a:t> </a:t>
            </a:r>
            <a:r>
              <a:rPr lang="en-US" altLang="zh-CN" dirty="0" err="1"/>
              <a:t>nho</a:t>
            </a:r>
            <a:r>
              <a:rPr lang="en-US" altLang="zh-CN" dirty="0"/>
              <a:t> </a:t>
            </a:r>
            <a:r>
              <a:rPr lang="en-US" altLang="zh-CN" dirty="0" err="1"/>
              <a:t>nổi</a:t>
            </a:r>
            <a:r>
              <a:rPr lang="en-US" altLang="zh-CN" dirty="0"/>
              <a:t>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6465"/>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zh-CN" altLang="en-US" dirty="0"/>
              <a:t>1840 – 1900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2976345" cy="1461301"/>
          </a:xfrm>
        </p:spPr>
        <p:txBody>
          <a:bodyPr/>
          <a:lstStyle/>
          <a:p>
            <a:r>
              <a:rPr lang="en-US" altLang="zh-CN" sz="1600" b="0" dirty="0"/>
              <a:t>Những cây nho thương mại đầu tiên được John Barton Hack trồng. Các vườn nho khác sớm theo sau, và từ năm 1840 đến năm 1900 có hơn 200 người trồng nho và sản xuất rượu vang trong khu vực.</a:t>
            </a:r>
            <a:endParaRPr lang="en-AU" sz="1600" b="0" dirty="0"/>
          </a:p>
          <a:p>
            <a:endParaRPr lang="en-US" b="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142069" cy="1461301"/>
          </a:xfrm>
        </p:spPr>
        <p:txBody>
          <a:bodyPr/>
          <a:lstStyle/>
          <a:p>
            <a:r>
              <a:rPr lang="en-US" altLang="zh-CN" sz="1600" b="0" dirty="0"/>
              <a:t>Áp lực tài chính và thiếu kinh nghiệm trồng nho có nghĩa là tất cả các vườn nho đều bị loại bỏ vào những năm 1930. Trong 40 năm tiếp theo, đất được sử dụng cho các mục đích khác.</a:t>
            </a:r>
            <a:endParaRPr lang="en-AU" sz="1600" b="0" dirty="0"/>
          </a:p>
          <a:p>
            <a:endParaRPr lang="en-US" b="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0" y="1057431"/>
            <a:ext cx="3949290" cy="662774"/>
          </a:xfrm>
        </p:spPr>
        <p:txBody>
          <a:bodyPr/>
          <a:lstStyle>
            <a:lvl1pPr>
              <a:defRPr sz="1434"/>
            </a:lvl1pPr>
          </a:lstStyle>
          <a:p>
            <a:r>
              <a:rPr lang="en-US" altLang="zh-CN" sz="2400" b="1" dirty="0"/>
              <a:t>1900 – Những năm 1960</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p:txBody>
          <a:bodyPr/>
          <a:lstStyle/>
          <a:p>
            <a:r>
              <a:rPr lang="en-US" altLang="zh-CN" b="1" dirty="0">
                <a:solidFill>
                  <a:schemeClr val="accent1"/>
                </a:solidFill>
              </a:rPr>
              <a:t>TÁI SINH SỰ MÁT MẺ HIỆN ĐẠI</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p:txBody>
          <a:bodyPr/>
          <a:lstStyle/>
          <a:p>
            <a:r>
              <a:rPr lang="en-US" altLang="zh-CN" b="1" dirty="0">
                <a:solidFill>
                  <a:schemeClr val="accent5"/>
                </a:solidFill>
              </a:rPr>
              <a:t>LỊCH SỬ CỦA ADELAIDE HILLS</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  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159987" cy="1461301"/>
          </a:xfrm>
        </p:spPr>
        <p:txBody>
          <a:bodyPr/>
          <a:lstStyle/>
          <a:p>
            <a:r>
              <a:rPr lang="en-US" altLang="zh-CN" sz="1600" b="0" dirty="0"/>
              <a:t>Adelaide Hills được tái sinh thành một vùng rượu vang khi Leigh và Jan Verrall trồng một vườn nho vào năm 1971. Brian Croser thành lập Petaluma vào năm 1976 và vùng đất hiện đại ra đời.</a:t>
            </a:r>
            <a:endParaRPr lang="en-AU" sz="1600" b="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3841432" cy="662774"/>
          </a:xfrm>
        </p:spPr>
        <p:txBody>
          <a:bodyPr/>
          <a:lstStyle>
            <a:lvl1pPr>
              <a:defRPr sz="1434"/>
            </a:lvl1pPr>
          </a:lstStyle>
          <a:p>
            <a:r>
              <a:rPr lang="en-US" altLang="zh-CN" sz="2400" b="1" dirty="0"/>
              <a:t>Những năm 1970 – 1980</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2" y="2594014"/>
            <a:ext cx="2808575" cy="1461301"/>
          </a:xfrm>
        </p:spPr>
        <p:txBody>
          <a:bodyPr/>
          <a:lstStyle/>
          <a:p>
            <a:pPr marL="0" indent="0">
              <a:lnSpc>
                <a:spcPct val="95000"/>
              </a:lnSpc>
              <a:spcBef>
                <a:spcPts val="800"/>
              </a:spcBef>
              <a:buNone/>
            </a:pPr>
            <a:r>
              <a:rPr lang="en-US" altLang="zh-CN" sz="1600" b="0" dirty="0"/>
              <a:t>Chỉ dẫn địa lý (GI) Adelaide Hills </a:t>
            </a:r>
            <a:r>
              <a:rPr lang="en-US" altLang="zh-CN" sz="1600" b="0" dirty="0" err="1"/>
              <a:t>được</a:t>
            </a:r>
            <a:r>
              <a:rPr lang="en-US" altLang="zh-CN" sz="1600" b="0" dirty="0"/>
              <a:t> tạo ra.</a:t>
            </a:r>
            <a:endParaRPr lang="en-AU" sz="1600" b="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lstStyle/>
          <a:p>
            <a:r>
              <a:rPr lang="zh-CN" altLang="en-US" b="1" dirty="0"/>
              <a:t>1998</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716888" cy="1461301"/>
          </a:xfrm>
        </p:spPr>
        <p:txBody>
          <a:bodyPr/>
          <a:lstStyle/>
          <a:p>
            <a:r>
              <a:rPr lang="en-US" altLang="zh-CN" sz="1600" b="0" dirty="0"/>
              <a:t>Adelaide Hills nổi tiếng về các loại rượu vang hảo hạng, trở thành một trong những khu vực trồng rượu vang có khí hậu mát mẻ quan trọng nhất của Úc. Phong cách rượu vang từ thanh lịch đến sắc sảo, </a:t>
            </a:r>
            <a:r>
              <a:rPr lang="en-US" altLang="zh-CN" sz="1600" b="0" dirty="0" err="1"/>
              <a:t>giúp</a:t>
            </a:r>
            <a:r>
              <a:rPr lang="en-US" altLang="zh-CN" sz="1600" b="0" dirty="0"/>
              <a:t> </a:t>
            </a:r>
            <a:r>
              <a:rPr lang="en-US" altLang="zh-CN" sz="1600" b="0" dirty="0" err="1"/>
              <a:t>định</a:t>
            </a:r>
            <a:r>
              <a:rPr lang="en-US" altLang="zh-CN" sz="1600" b="0" dirty="0"/>
              <a:t> </a:t>
            </a:r>
            <a:r>
              <a:rPr lang="en-US" altLang="zh-CN" b="0" dirty="0" err="1"/>
              <a:t>hình</a:t>
            </a:r>
            <a:r>
              <a:rPr lang="en-US" altLang="zh-CN" b="0" dirty="0"/>
              <a:t> </a:t>
            </a:r>
            <a:r>
              <a:rPr lang="en-US" altLang="zh-CN" sz="1600" b="0" dirty="0" err="1"/>
              <a:t>rượu</a:t>
            </a:r>
            <a:r>
              <a:rPr lang="en-US" altLang="zh-CN" sz="1600" b="0" dirty="0"/>
              <a:t> vang Úc hiện đại.</a:t>
            </a:r>
            <a:endParaRPr lang="en-AU" sz="1600" b="0" dirty="0"/>
          </a:p>
          <a:p>
            <a:endParaRPr lang="en-US" b="0"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lvl1pPr>
              <a:defRPr sz="1434"/>
            </a:lvl1pPr>
          </a:lstStyle>
          <a:p>
            <a:r>
              <a:rPr lang="en-US" altLang="zh-CN" sz="2400" b="1" dirty="0"/>
              <a:t>Hôm nay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688825" cy="2038167"/>
          </a:xfrm>
        </p:spPr>
        <p:txBody>
          <a:bodyPr/>
          <a:lstStyle/>
          <a:p>
            <a:r>
              <a:rPr lang="en-US" altLang="zh-CN" sz="5440" b="1" dirty="0">
                <a:solidFill>
                  <a:schemeClr val="bg2"/>
                </a:solidFill>
              </a:rPr>
              <a:t>ĐỊA LÝ, KHÍ HẬU VÀ ĐẤT ĐAI</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3043003"/>
            <a:ext cx="3952557" cy="3011585"/>
          </a:xfrm>
        </p:spPr>
        <p:txBody>
          <a:bodyPr/>
          <a:lstStyle/>
          <a:p>
            <a:pPr marL="285750" indent="-285750">
              <a:spcBef>
                <a:spcPts val="800"/>
              </a:spcBef>
              <a:buFont typeface="Arial" panose="020B0604020202020204" pitchFamily="34" charset="0"/>
              <a:buChar char="•"/>
            </a:pPr>
            <a:r>
              <a:rPr lang="en-US" altLang="zh-CN" dirty="0">
                <a:solidFill>
                  <a:schemeClr val="bg1"/>
                </a:solidFill>
              </a:rPr>
              <a:t>Vùng dài và hẹp, cách Adelaide chưa đến 30 phút lái xe về phía đông</a:t>
            </a:r>
          </a:p>
          <a:p>
            <a:pPr marL="285750" indent="-285750">
              <a:spcBef>
                <a:spcPts val="800"/>
              </a:spcBef>
              <a:buFont typeface="Arial" panose="020B0604020202020204" pitchFamily="34" charset="0"/>
              <a:buChar char="•"/>
            </a:pPr>
            <a:r>
              <a:rPr lang="en-US" altLang="zh-CN" dirty="0">
                <a:solidFill>
                  <a:schemeClr val="bg1"/>
                </a:solidFill>
              </a:rPr>
              <a:t>Một trong những vùng rượu vang có khí hậu mát mẻ nhất ở Nam Úc</a:t>
            </a:r>
          </a:p>
          <a:p>
            <a:pPr marL="285750" indent="-285750">
              <a:spcBef>
                <a:spcPts val="800"/>
              </a:spcBef>
              <a:buFont typeface="Arial" panose="020B0604020202020204" pitchFamily="34" charset="0"/>
              <a:buChar char="•"/>
            </a:pPr>
            <a:r>
              <a:rPr lang="en-US" altLang="zh-CN" dirty="0">
                <a:solidFill>
                  <a:schemeClr val="bg1"/>
                </a:solidFill>
              </a:rPr>
              <a:t>Địa hình đa dạng tạo ra các vùng khí hậu trung gian và vùng khí hậu cực nhỏ</a:t>
            </a:r>
          </a:p>
          <a:p>
            <a:pPr marL="285750" indent="-285750">
              <a:spcBef>
                <a:spcPts val="800"/>
              </a:spcBef>
              <a:buFont typeface="Arial" panose="020B0604020202020204" pitchFamily="34" charset="0"/>
              <a:buChar char="•"/>
            </a:pPr>
            <a:r>
              <a:rPr lang="en-US" altLang="zh-CN" dirty="0">
                <a:solidFill>
                  <a:schemeClr val="bg1"/>
                </a:solidFill>
              </a:rPr>
              <a:t>Hai vùng phụ: Lenswood và Piccadilly Valley</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C5AED1B6-1244-4B8D-9D75-4992ABD8B0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4e8dd08d-258d-47a9-9875-37f1ffd19f33"/>
    <ds:schemaRef ds:uri="http://schemas.openxmlformats.org/package/2006/metadata/core-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02256494-4976-4001-aedb-96463ae0d9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4208</TotalTime>
  <Words>3200</Words>
  <Application>Microsoft Macintosh PowerPoint</Application>
  <PresentationFormat>Widescreen</PresentationFormat>
  <Paragraphs>319</Paragraphs>
  <Slides>29</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Inter Display</vt:lpstr>
      <vt:lpstr>Neue Haas Grotesk Text Pro</vt:lpstr>
      <vt:lpstr>Slide layouts</vt:lpstr>
      <vt:lpstr>PowerPoint Presentation</vt:lpstr>
      <vt:lpstr>PowerPoint Presentation</vt:lpstr>
      <vt:lpstr>NƯỚC ÚC</vt:lpstr>
      <vt:lpstr>NAM
ÚC</vt:lpstr>
      <vt:lpstr>ADELAIDE HiLLS</vt:lpstr>
      <vt:lpstr>HÔM NAY CHÚNG TA SẼ ĐỀ CẬP</vt:lpstr>
      <vt:lpstr>1840 – 1900</vt:lpstr>
      <vt:lpstr>PowerPoint Presentation</vt:lpstr>
      <vt:lpstr>ĐỊA LÝ, KHÍ HẬU VÀ ĐẤT ĐAI</vt:lpstr>
      <vt:lpstr>KHÍ HẬU</vt:lpstr>
      <vt:lpstr>ĐẤT</vt:lpstr>
      <vt:lpstr>TRỒNG NHO VÀ SẢN XUẤT RƯỢU VANG</vt:lpstr>
      <vt:lpstr>PowerPoint Presentation</vt:lpstr>
      <vt:lpstr>PowerPoint Presentation</vt:lpstr>
      <vt:lpstr>HƯƠNG VỊ CỦA 
ADELAIDE HILLS</vt:lpstr>
      <vt:lpstr>PowerPoint Presentation</vt:lpstr>
      <vt:lpstr>PowerPoint Presentation</vt:lpstr>
      <vt:lpstr>ĐẶC ĐIỂM
VANG SỦI</vt:lpstr>
      <vt:lpstr>PowerPoint Presentation</vt:lpstr>
      <vt:lpstr>ĐẶC ĐIỂM
SAUVIGNON BLANC</vt:lpstr>
      <vt:lpstr>PowerPoint Presentation</vt:lpstr>
      <vt:lpstr>ĐẶC ĐIỂM
CHARDONNAY</vt:lpstr>
      <vt:lpstr>PowerPoint Presentation</vt:lpstr>
      <vt:lpstr>ĐẶC ĐIỂM
PINOT NOIR</vt:lpstr>
      <vt:lpstr>PowerPoint Presentation</vt:lpstr>
      <vt:lpstr>ĐẶC ĐIỂM
SHIRAZ</vt:lpstr>
      <vt:lpstr>ĐỈNH CAO CỦA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18</cp:revision>
  <dcterms:created xsi:type="dcterms:W3CDTF">2018-07-25T07:02:59Z</dcterms:created>
  <dcterms:modified xsi:type="dcterms:W3CDTF">2026-03-22T10:15:21Z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2025-11-24T04:19:36Z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decf7f61-d577-451c-a8b6-dc7512001795</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