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29D_E0714088.xml" ContentType="application/vnd.ms-powerpoint.comments+xml"/>
  <Override PartName="/ppt/comments/modernComment_285_23E867CC.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8C_E6066414.xml" ContentType="application/vnd.ms-powerpoint.comments+xml"/>
  <Override PartName="/ppt/notesSlides/notesSlide11.xml" ContentType="application/vnd.openxmlformats-officedocument.presentationml.notesSlide+xml"/>
  <Override PartName="/ppt/comments/modernComment_29A_36DBFBD.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724" r:id="rId7"/>
    <p:sldId id="669" r:id="rId8"/>
    <p:sldId id="645" r:id="rId9"/>
    <p:sldId id="637" r:id="rId10"/>
    <p:sldId id="646" r:id="rId11"/>
    <p:sldId id="647" r:id="rId12"/>
    <p:sldId id="728" r:id="rId13"/>
    <p:sldId id="641" r:id="rId14"/>
    <p:sldId id="698" r:id="rId15"/>
    <p:sldId id="643" r:id="rId16"/>
    <p:sldId id="648" r:id="rId17"/>
    <p:sldId id="729" r:id="rId18"/>
    <p:sldId id="730" r:id="rId19"/>
    <p:sldId id="652" r:id="rId20"/>
    <p:sldId id="666" r:id="rId21"/>
    <p:sldId id="653" r:id="rId22"/>
    <p:sldId id="662" r:id="rId23"/>
    <p:sldId id="725" r:id="rId24"/>
    <p:sldId id="726" r:id="rId25"/>
    <p:sldId id="280" r:id="rId26"/>
    <p:sldId id="617" r:id="rId27"/>
    <p:sldId id="657" r:id="rId28"/>
    <p:sldId id="626" r:id="rId29"/>
    <p:sldId id="731" r:id="rId30"/>
    <p:sldId id="732" r:id="rId31"/>
    <p:sldId id="659" r:id="rId32"/>
    <p:sldId id="340" r:id="rId33"/>
    <p:sldId id="733" r:id="rId34"/>
  </p:sldIdLst>
  <p:sldSz cx="12192000" cy="6858000"/>
  <p:notesSz cx="6858000" cy="9144000"/>
  <p:embeddedFontLst>
    <p:embeddedFont>
      <p:font typeface="Inter Display" panose="02000503000000020004" pitchFamily="2" charset="0"/>
      <p:regular r:id="rId36"/>
      <p:bold r:id="rId37"/>
      <p:italic r:id="rId38"/>
      <p:boldItalic r:id="rId39"/>
    </p:embeddedFont>
    <p:embeddedFont>
      <p:font typeface="Microsoft JhengHei" panose="020B0604030504040204" pitchFamily="34" charset="-120"/>
      <p:regular r:id="rId40"/>
      <p:bold r:id="rId41"/>
    </p:embeddedFont>
    <p:embeddedFont>
      <p:font typeface="Neue Haas Grotesk Text Pro" panose="020B0504020202020204" pitchFamily="34" charset="77"/>
      <p:regular r:id="rId42"/>
      <p:bold r:id="rId43"/>
      <p:italic r:id="rId44"/>
      <p:boldItalic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67" autoAdjust="0"/>
    <p:restoredTop sz="94643"/>
  </p:normalViewPr>
  <p:slideViewPr>
    <p:cSldViewPr snapToGrid="0">
      <p:cViewPr varScale="1">
        <p:scale>
          <a:sx n="103" d="100"/>
          <a:sy n="103" d="100"/>
        </p:scale>
        <p:origin x="176" y="960"/>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s>
</file>

<file path=ppt/comments/modernComment_285_23E867CC.xml><?xml version="1.0" encoding="utf-8"?>
<p188:cmLst xmlns:a="http://schemas.openxmlformats.org/drawingml/2006/main" xmlns:r="http://schemas.openxmlformats.org/officeDocument/2006/relationships" xmlns:p188="http://schemas.microsoft.com/office/powerpoint/2018/8/main">
  <p188:cm id="{E8879236-F7DD-4CDA-8440-99B4DB6FBBE1}" authorId="{9F6DFD45-1167-81A0-BE00-AFB6735BAA66}" status="resolved" created="2025-03-18T13:54:42.038" complete="100000">
    <pc:sldMkLst xmlns:pc="http://schemas.microsoft.com/office/powerpoint/2013/main/command">
      <pc:docMk/>
      <pc:sldMk cId="602433484" sldId="645"/>
    </pc:sldMkLst>
    <p188:txBody>
      <a:bodyPr/>
      <a:lstStyle/>
      <a:p>
        <a:r>
          <a:rPr lang="en-US"/>
          <a:t>First bullet, region misspelt</a:t>
        </a:r>
      </a:p>
    </p188:txBody>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B2F4E765-F2CF-4812-8E75-54BD53FF3D05}" authorId="{9F6DFD45-1167-81A0-BE00-AFB6735BAA66}" status="resolved" created="2025-03-18T13:55:41.120" complete="100000">
    <pc:sldMkLst xmlns:pc="http://schemas.microsoft.com/office/powerpoint/2013/main/command">
      <pc:docMk/>
      <pc:sldMk cId="3859178516" sldId="652"/>
    </pc:sldMkLst>
    <p188:txBody>
      <a:bodyPr/>
      <a:lstStyle/>
      <a:p>
        <a:r>
          <a:rPr lang="en-US"/>
          <a:t>Chardonnay on one line</a:t>
        </a:r>
      </a:p>
    </p188:txBody>
  </p188:cm>
</p188:cmLst>
</file>

<file path=ppt/comments/modernComment_29A_36DBFBD.xml><?xml version="1.0" encoding="utf-8"?>
<p188:cmLst xmlns:a="http://schemas.openxmlformats.org/drawingml/2006/main" xmlns:r="http://schemas.openxmlformats.org/officeDocument/2006/relationships" xmlns:p188="http://schemas.microsoft.com/office/powerpoint/2018/8/main">
  <p188:cm id="{F07FAABC-C0CE-451B-A992-878A74157116}" authorId="{9F6DFD45-1167-81A0-BE00-AFB6735BAA66}" status="resolved" created="2025-03-18T13:55:58.548" complete="100000">
    <pc:sldMkLst xmlns:pc="http://schemas.microsoft.com/office/powerpoint/2013/main/command">
      <pc:docMk/>
      <pc:sldMk cId="57524157" sldId="666"/>
    </pc:sldMkLst>
    <p188:txBody>
      <a:bodyPr/>
      <a:lstStyle/>
      <a:p>
        <a:r>
          <a:rPr lang="en-US"/>
          <a:t>Varieties misspelt</a:t>
        </a:r>
      </a:p>
    </p188:txBody>
  </p188:cm>
</p188:cmLst>
</file>

<file path=ppt/comments/modernComment_29D_E0714088.xml><?xml version="1.0" encoding="utf-8"?>
<p188:cmLst xmlns:a="http://schemas.openxmlformats.org/drawingml/2006/main" xmlns:r="http://schemas.openxmlformats.org/officeDocument/2006/relationships" xmlns:p188="http://schemas.microsoft.com/office/powerpoint/2018/8/main">
  <p188:cm id="{B634E4BA-D977-4EF8-8B43-73BAE561AC51}" authorId="{9F6DFD45-1167-81A0-BE00-AFB6735BAA66}" status="resolved" created="2025-03-18T13:54:22.467" complete="100000">
    <pc:sldMkLst xmlns:pc="http://schemas.microsoft.com/office/powerpoint/2013/main/command">
      <pc:docMk/>
      <pc:sldMk cId="3765518472" sldId="669"/>
    </pc:sldMkLst>
    <p188:txBody>
      <a:bodyPr/>
      <a:lstStyle/>
      <a:p>
        <a:r>
          <a:rPr lang="en-US"/>
          <a:t>Add label for Sydney</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海拔高度可以定義奧蘭治，但它的含義遠不止海拔米數。讓我們一起探索使該地區如此成功的基礎、條件、不斷發展的葡萄栽培、釀酒實踐與葡萄品種。</a:t>
            </a:r>
          </a:p>
          <a:p>
            <a:r>
              <a:rPr lang="ja-JP" altLang="en-US"/>
              <a:t>查看這些註釋以獲取更多幻燈片信息與建議的討論要點。要下載更多主題與資源，包括像這樣的演示文稿，請訪問 </a:t>
            </a:r>
            <a:r>
              <a:rPr lang="en-GB" dirty="0" err="1"/>
              <a:t>www.australianwinediscovered.com</a:t>
            </a:r>
            <a:endParaRPr lang="en-GB"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482020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現在是品嚐與討論您選擇的葡萄酒組合的合適時機了。</a:t>
            </a:r>
            <a:endParaRPr lang="ja-JP" alt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407413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奧蘭治涼爽的氣候非常適合這種芳香的品種，生產出具有明顯熱帶水果特徵的葡萄酒</a:t>
            </a:r>
            <a:r>
              <a:rPr lang="en-US" altLang="ja-JP" dirty="0"/>
              <a:t>——</a:t>
            </a:r>
            <a:r>
              <a:rPr lang="ja-JP" altLang="en-US"/>
              <a:t>尤其是在海拔 </a:t>
            </a:r>
            <a:r>
              <a:rPr lang="en-US" altLang="ja-JP" dirty="0"/>
              <a:t>750 </a:t>
            </a:r>
            <a:r>
              <a:rPr lang="ja-JP" altLang="en-US"/>
              <a:t>米（</a:t>
            </a:r>
            <a:r>
              <a:rPr lang="en-US" altLang="ja-JP" dirty="0"/>
              <a:t>2,460 </a:t>
            </a:r>
            <a:r>
              <a:rPr lang="ja-JP" altLang="en-US"/>
              <a:t>英尺）以上的地區種植時。</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葡萄酒從清新優雅到強勁濃郁，帶有柑橘、核果、甜瓜與腰果的味道。</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892829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平衡的橡木桶運用與果味的純淨度是亮點，具有車釐子、李子、覆盆子與草莓等新鮮水果風味。</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3861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味道貫穿從草本至泥土的風味光譜，帶有深色漿果的甜味。它們的酒體中等，單寧細膩。</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879841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雖然比其他品種種植時間更晚，但希哈（</a:t>
            </a:r>
            <a:r>
              <a:rPr lang="en-GB" dirty="0"/>
              <a:t>Shiraz）</a:t>
            </a:r>
            <a:r>
              <a:rPr lang="ja-JP" altLang="en-US"/>
              <a:t>已在其短暫的生命週期中證明了自己的價值，展現出優雅、 卓越的色澤與真正的品種風味，如紅色漿果與溫暖的香料。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2797636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奧蘭治的氣候、獨特的地形與火山土壤類型為各種風格的大量經典與新興葡萄品種創造了良好的生長條件。傳統品種可能占主導地位，但後來鮮為人知的品種的種植勢頭越來越大。其他值得注意的品種包括：</a:t>
            </a:r>
          </a:p>
          <a:p>
            <a:r>
              <a:rPr lang="ja-JP" altLang="en-US"/>
              <a:t>灰比諾（</a:t>
            </a:r>
            <a:r>
              <a:rPr lang="en-GB" dirty="0"/>
              <a:t>Pinot Grigio）</a:t>
            </a:r>
          </a:p>
          <a:p>
            <a:r>
              <a:rPr lang="ja-JP" altLang="en-US"/>
              <a:t>普羅賽克（</a:t>
            </a:r>
            <a:r>
              <a:rPr lang="en-GB" dirty="0"/>
              <a:t>Prosecco）</a:t>
            </a:r>
          </a:p>
          <a:p>
            <a:r>
              <a:rPr lang="ja-JP" altLang="en-US"/>
              <a:t>麗思玲（</a:t>
            </a:r>
            <a:r>
              <a:rPr lang="en-GB" dirty="0"/>
              <a:t>Riesling）</a:t>
            </a:r>
          </a:p>
          <a:p>
            <a:r>
              <a:rPr lang="ja-JP" altLang="en-US"/>
              <a:t>丹魄（</a:t>
            </a:r>
            <a:r>
              <a:rPr lang="en-GB" dirty="0"/>
              <a:t>Tempranillo）</a:t>
            </a:r>
          </a:p>
          <a:p>
            <a:r>
              <a:rPr lang="ja-JP" altLang="en-US"/>
              <a:t>佳美（</a:t>
            </a:r>
            <a:r>
              <a:rPr lang="en-GB" dirty="0"/>
              <a:t>Gamay）</a:t>
            </a:r>
          </a:p>
          <a:p>
            <a:r>
              <a:rPr lang="ja-JP" altLang="en-US"/>
              <a:t>芭貝拉（</a:t>
            </a:r>
            <a:r>
              <a:rPr lang="en-GB" dirty="0"/>
              <a:t>Barbera）</a:t>
            </a:r>
          </a:p>
          <a:p>
            <a:endParaRPr lang="en-GB" dirty="0"/>
          </a:p>
          <a:p>
            <a:r>
              <a:rPr lang="ja-JP" altLang="en-US"/>
              <a:t>建議的討論要點：</a:t>
            </a:r>
          </a:p>
          <a:p>
            <a:r>
              <a:rPr lang="en-US" altLang="ja-JP" dirty="0"/>
              <a:t>– </a:t>
            </a:r>
            <a:r>
              <a:rPr lang="ja-JP" altLang="en-US"/>
              <a:t>高海拔如何影響奧蘭治葡萄酒的整體特性？</a:t>
            </a:r>
          </a:p>
          <a:p>
            <a:r>
              <a:rPr lang="en-US" altLang="ja-JP" dirty="0"/>
              <a:t>– </a:t>
            </a:r>
            <a:r>
              <a:rPr lang="ja-JP" altLang="en-US"/>
              <a:t>奧蘭治的葡萄酒普遍都具有與眾不同的品質嗎，還是更多地取決於海拔高度與選址？</a:t>
            </a:r>
          </a:p>
          <a:p>
            <a:r>
              <a:rPr lang="en-US" altLang="ja-JP" dirty="0"/>
              <a:t>– </a:t>
            </a:r>
            <a:r>
              <a:rPr lang="ja-JP" altLang="en-US"/>
              <a:t>奧蘭治的涼爽氣候希哈（</a:t>
            </a:r>
            <a:r>
              <a:rPr lang="en-GB" dirty="0"/>
              <a:t>Shiraz）</a:t>
            </a:r>
            <a:r>
              <a:rPr lang="ja-JP" altLang="en-US"/>
              <a:t>葡萄酒與產自獵人谷（</a:t>
            </a:r>
            <a:r>
              <a:rPr lang="en-GB" dirty="0"/>
              <a:t>Hunter Valley）</a:t>
            </a:r>
            <a:r>
              <a:rPr lang="ja-JP" altLang="en-US"/>
              <a:t>或巴羅莎谷（</a:t>
            </a:r>
            <a:r>
              <a:rPr lang="en-GB" dirty="0"/>
              <a:t>Barossa Valley）</a:t>
            </a:r>
            <a:r>
              <a:rPr lang="ja-JP" altLang="en-US"/>
              <a:t>等較溫暖地區的希哈有何不同？</a:t>
            </a:r>
            <a:endParaRPr lang="ja-JP" alt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奧蘭治位於大分水嶺（</a:t>
            </a:r>
            <a:r>
              <a:rPr lang="en-GB" dirty="0"/>
              <a:t>Great Dividing Range）</a:t>
            </a:r>
            <a:r>
              <a:rPr lang="ja-JP" altLang="en-US"/>
              <a:t>西坡，處於中央山脈（ </a:t>
            </a:r>
            <a:r>
              <a:rPr lang="en-GB" dirty="0"/>
              <a:t>Central Ranges）</a:t>
            </a:r>
            <a:r>
              <a:rPr lang="ja-JP" altLang="en-US"/>
              <a:t>葡萄酒產區的中心地帶，是新南威爾士州最大的涼爽氣候、高海拔葡萄酒產區，亦是澳大利亞海拔最高的葡萄酒產區。</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建議的討論要點：</a:t>
            </a:r>
          </a:p>
          <a:p>
            <a:r>
              <a:rPr lang="en-US" altLang="ja-JP" dirty="0"/>
              <a:t>– </a:t>
            </a:r>
            <a:r>
              <a:rPr lang="ja-JP" altLang="en-US"/>
              <a:t>奧蘭治作為葡萄酒產區相對較短的歷史對今天的葡萄栽培與釀酒意味著什麼？</a:t>
            </a:r>
          </a:p>
          <a:p>
            <a:r>
              <a:rPr lang="en-US" altLang="ja-JP" dirty="0"/>
              <a:t>– </a:t>
            </a:r>
            <a:r>
              <a:rPr lang="ja-JP" altLang="en-US"/>
              <a:t>鑑於其悠久的農業歷史，您為什麼認為奧蘭治最近才成為葡萄酒產區？</a:t>
            </a:r>
            <a:endParaRPr lang="ja-JP" alt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989618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卡諾博拉斯山 </a:t>
            </a:r>
            <a:r>
              <a:rPr lang="en-US" altLang="ja-JP" dirty="0"/>
              <a:t>(</a:t>
            </a:r>
            <a:r>
              <a:rPr lang="en-GB" dirty="0"/>
              <a:t>Mount </a:t>
            </a:r>
            <a:r>
              <a:rPr lang="en-GB" dirty="0" err="1"/>
              <a:t>Canobolas</a:t>
            </a:r>
            <a:r>
              <a:rPr lang="en-GB" dirty="0"/>
              <a:t>) </a:t>
            </a:r>
            <a:r>
              <a:rPr lang="ja-JP" altLang="en-US"/>
              <a:t>是一座早已熄滅的火山，對該產區產生了深遠的影響。 </a:t>
            </a:r>
            <a:r>
              <a:rPr lang="en-US" altLang="ja-JP" dirty="0"/>
              <a:t>1000 </a:t>
            </a:r>
            <a:r>
              <a:rPr lang="ja-JP" altLang="en-US"/>
              <a:t>多萬年前發生的一系列噴發，以及此後發生的侵蝕，形成了具有豐富多樣地質、土壤類型與年齡的斜坡地勢景觀，所有這些都由海拔決定。涼爽的大陸性氣候是海拔高的結果，溫度與天氣模式受其靠近卡諾博拉斯山 </a:t>
            </a:r>
            <a:r>
              <a:rPr lang="en-US" altLang="ja-JP" dirty="0"/>
              <a:t>(</a:t>
            </a:r>
            <a:r>
              <a:rPr lang="en-GB" dirty="0"/>
              <a:t>Mount </a:t>
            </a:r>
            <a:r>
              <a:rPr lang="en-GB" dirty="0" err="1"/>
              <a:t>Canobolas</a:t>
            </a:r>
            <a:r>
              <a:rPr lang="en-GB" dirty="0"/>
              <a:t>) </a:t>
            </a:r>
            <a:r>
              <a:rPr lang="ja-JP" altLang="en-US"/>
              <a:t>的影響。這些獨特的地理與氣候屬性造就了一個繁榮的農業區，並為涼爽氣候下優質葡萄酒的生產創造了理想的條件。</a:t>
            </a:r>
          </a:p>
          <a:p>
            <a:endParaRPr lang="ja-JP" altLang="en-US"/>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9446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一月平均氣溫：</a:t>
            </a:r>
            <a:r>
              <a:rPr lang="en-US" altLang="ja-JP" dirty="0"/>
              <a:t>21.6˚</a:t>
            </a:r>
            <a:r>
              <a:rPr lang="en-GB" dirty="0"/>
              <a:t>C (71°F)</a:t>
            </a:r>
          </a:p>
          <a:p>
            <a:r>
              <a:rPr lang="ja-JP" altLang="en-US"/>
              <a:t>生長季降雨量：</a:t>
            </a:r>
            <a:r>
              <a:rPr lang="en-US" altLang="ja-JP" dirty="0"/>
              <a:t>450 </a:t>
            </a:r>
            <a:r>
              <a:rPr lang="ja-JP" altLang="en-US"/>
              <a:t>毫米（</a:t>
            </a:r>
            <a:r>
              <a:rPr lang="en-US" altLang="ja-JP" dirty="0"/>
              <a:t>18 </a:t>
            </a:r>
            <a:r>
              <a:rPr lang="ja-JP" altLang="en-US"/>
              <a:t>英寸）</a:t>
            </a:r>
            <a:endParaRPr lang="ja-JP" alt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599226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建議的討論要點：</a:t>
            </a:r>
          </a:p>
          <a:p>
            <a:r>
              <a:rPr lang="en-US" altLang="ja-JP" dirty="0"/>
              <a:t>– </a:t>
            </a:r>
            <a:r>
              <a:rPr lang="ja-JP" altLang="en-US"/>
              <a:t>是什麼讓海拔高度成為奧蘭治（ </a:t>
            </a:r>
            <a:r>
              <a:rPr lang="en-GB" dirty="0"/>
              <a:t>Orange）</a:t>
            </a:r>
            <a:r>
              <a:rPr lang="ja-JP" altLang="en-US"/>
              <a:t>產區的關鍵因素？它會如何影響種植者與生產者的決定？</a:t>
            </a:r>
          </a:p>
          <a:p>
            <a:r>
              <a:rPr lang="en-US" altLang="ja-JP" dirty="0"/>
              <a:t>– </a:t>
            </a:r>
            <a:r>
              <a:rPr lang="ja-JP" altLang="en-US"/>
              <a:t>卡諾博拉斯山（ </a:t>
            </a:r>
            <a:r>
              <a:rPr lang="en-GB" dirty="0"/>
              <a:t>Mount </a:t>
            </a:r>
            <a:r>
              <a:rPr lang="en-GB" dirty="0" err="1"/>
              <a:t>Canobolas</a:t>
            </a:r>
            <a:r>
              <a:rPr lang="en-GB" dirty="0"/>
              <a:t>）</a:t>
            </a:r>
            <a:r>
              <a:rPr lang="ja-JP" altLang="en-US"/>
              <a:t>如何影響奧蘭治作為葡萄酒產區的演變？</a:t>
            </a:r>
            <a:endParaRPr lang="ja-JP" alt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790609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496331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建議的討論要點：</a:t>
            </a:r>
          </a:p>
          <a:p>
            <a:r>
              <a:rPr lang="en-US" altLang="ja-JP" dirty="0"/>
              <a:t>– </a:t>
            </a:r>
            <a:r>
              <a:rPr lang="ja-JP" altLang="en-US"/>
              <a:t>為什麼葡萄園選址在奧蘭治（</a:t>
            </a:r>
            <a:r>
              <a:rPr lang="en-GB" dirty="0"/>
              <a:t>Orange）</a:t>
            </a:r>
            <a:r>
              <a:rPr lang="ja-JP" altLang="en-US"/>
              <a:t>比在澳大利亞其他一些地區更重要？</a:t>
            </a:r>
          </a:p>
          <a:p>
            <a:r>
              <a:rPr lang="en-US" altLang="ja-JP" dirty="0"/>
              <a:t>– </a:t>
            </a:r>
            <a:r>
              <a:rPr lang="ja-JP" altLang="en-US"/>
              <a:t>奧蘭治釀酒師通常在葡萄園與釀酒廠採用傳統技術。出現這種情況的原因有哪些，它對釀酒界有何影響？</a:t>
            </a:r>
          </a:p>
          <a:p>
            <a:r>
              <a:rPr lang="en-US" altLang="ja-JP" dirty="0"/>
              <a:t>– </a:t>
            </a:r>
            <a:r>
              <a:rPr lang="ja-JP" altLang="en-US"/>
              <a:t>涼爽產區葡萄酒的風格特徵是什麼？溫暖的年份將如何影響這些特徵？</a:t>
            </a:r>
            <a:endParaRPr lang="ja-JP" alt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187860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018676"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4036732"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5" name="Oval 4">
            <a:extLst>
              <a:ext uri="{FF2B5EF4-FFF2-40B4-BE49-F238E27FC236}">
                <a16:creationId xmlns:a16="http://schemas.microsoft.com/office/drawing/2014/main" id="{70A9624E-5D1C-6B3A-80CD-469883885D39}"/>
              </a:ext>
            </a:extLst>
          </p:cNvPr>
          <p:cNvSpPr/>
          <p:nvPr userDrawn="1"/>
        </p:nvSpPr>
        <p:spPr>
          <a:xfrm>
            <a:off x="6437704"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12439" y="374557"/>
            <a:ext cx="4479561" cy="280190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308166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965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0DCB7F0-425B-627E-6AA1-B02F6B824A17}"/>
              </a:ext>
            </a:extLst>
          </p:cNvPr>
          <p:cNvSpPr/>
          <p:nvPr userDrawn="1"/>
        </p:nvSpPr>
        <p:spPr>
          <a:xfrm>
            <a:off x="89653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645636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6621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33493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004674" y="374556"/>
            <a:ext cx="5187326" cy="6138669"/>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5043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493958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492869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5614270"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FD0B9AE-BB2D-E62D-FD74-085DC1073545}"/>
              </a:ext>
            </a:extLst>
          </p:cNvPr>
          <p:cNvSpPr/>
          <p:nvPr userDrawn="1"/>
        </p:nvSpPr>
        <p:spPr>
          <a:xfrm>
            <a:off x="379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52410078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29A_36DBFBD.xm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29D_E0714088.xml"/><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microsoft.com/office/2018/10/relationships/comments" Target="../comments/modernComment_285_23E867CC.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10679D70-6B7E-8303-4188-8472DF064C84}"/>
              </a:ext>
            </a:extLst>
          </p:cNvPr>
          <p:cNvPicPr>
            <a:picLocks noChangeAspect="1"/>
          </p:cNvPicPr>
          <p:nvPr/>
        </p:nvPicPr>
        <p:blipFill>
          <a:blip r:embed="rId3" cstate="screen">
            <a:extLst>
              <a:ext uri="{28A0092B-C50C-407E-A947-70E740481C1C}">
                <a14:useLocalDpi xmlns:a14="http://schemas.microsoft.com/office/drawing/2010/main"/>
              </a:ext>
            </a:extLst>
          </a:blip>
          <a:srcRect t="37395" b="4715"/>
          <a:stretch/>
        </p:blipFill>
        <p:spPr>
          <a:xfrm>
            <a:off x="635746" y="2613125"/>
            <a:ext cx="10999042" cy="4244876"/>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zh-CN" altLang="en-US" sz="6000" b="1" dirty="0">
                <a:solidFill>
                  <a:schemeClr val="accent1"/>
                </a:solidFill>
              </a:rPr>
              <a:t>奧蘭治</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zh-CN" altLang="en-US" b="1" dirty="0"/>
              <a:t>地理、氣候和土壤</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573563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sz="5440" b="1" dirty="0">
                <a:solidFill>
                  <a:schemeClr val="bg2"/>
                </a:solidFill>
                <a:ea typeface="Microsoft JhengHei" panose="020B0604030504040204" pitchFamily="34" charset="-120"/>
              </a:rPr>
              <a:t>涼爽、高海拔</a:t>
            </a:r>
            <a:endParaRPr lang="en-US" altLang="zh-CN" sz="5440" b="1" dirty="0">
              <a:solidFill>
                <a:schemeClr val="bg2"/>
              </a:solidFill>
              <a:ea typeface="Microsoft JhengHei" panose="020B0604030504040204" pitchFamily="34" charset="-120"/>
            </a:endParaRPr>
          </a:p>
          <a:p>
            <a:r>
              <a:rPr lang="zh-CN" altLang="en-US" sz="5440" b="1" dirty="0">
                <a:solidFill>
                  <a:schemeClr val="bg2"/>
                </a:solidFill>
                <a:ea typeface="Microsoft JhengHei" panose="020B0604030504040204" pitchFamily="34" charset="-120"/>
              </a:rPr>
              <a:t>且風景如畫</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3796909" cy="2846525"/>
          </a:xfrm>
        </p:spPr>
        <p:txBody>
          <a:bodyPr/>
          <a:lstStyle/>
          <a:p>
            <a:pPr marL="285750" indent="-285750">
              <a:buFont typeface="Arial" panose="020B0604020202020204" pitchFamily="34" charset="0"/>
              <a:buChar char="•"/>
            </a:pPr>
            <a:r>
              <a:rPr lang="zh-CN" altLang="en-US" dirty="0">
                <a:solidFill>
                  <a:schemeClr val="bg1"/>
                </a:solidFill>
              </a:rPr>
              <a:t>位於雪梨以西 200 多公里處，新南威爾斯州中央山脈</a:t>
            </a:r>
          </a:p>
          <a:p>
            <a:pPr marL="285750" indent="-285750">
              <a:buFont typeface="Arial" panose="020B0604020202020204" pitchFamily="34" charset="0"/>
              <a:buChar char="•"/>
            </a:pPr>
            <a:r>
              <a:rPr lang="zh-CN" altLang="en-US" dirty="0">
                <a:solidFill>
                  <a:schemeClr val="bg1"/>
                </a:solidFill>
              </a:rPr>
              <a:t>澳洲最高的葡萄酒產區</a:t>
            </a:r>
          </a:p>
          <a:p>
            <a:pPr marL="285750" indent="-285750">
              <a:buFont typeface="Arial" panose="020B0604020202020204" pitchFamily="34" charset="0"/>
              <a:buChar char="•"/>
            </a:pPr>
            <a:r>
              <a:rPr lang="zh-CN" altLang="en-US" dirty="0">
                <a:solidFill>
                  <a:schemeClr val="bg1"/>
                </a:solidFill>
              </a:rPr>
              <a:t>大陸性氣候深受海拔高度的影響</a:t>
            </a:r>
          </a:p>
          <a:p>
            <a:pPr marL="285750" indent="-285750">
              <a:buFont typeface="Arial" panose="020B0604020202020204" pitchFamily="34" charset="0"/>
              <a:buChar char="•"/>
            </a:pPr>
            <a:r>
              <a:rPr lang="zh-CN" altLang="en-US" dirty="0">
                <a:solidFill>
                  <a:schemeClr val="bg1"/>
                </a:solidFill>
              </a:rPr>
              <a:t>傾斜的景觀和豐富多樣的土壤，是由於 1000 多萬年前的火山活動造成的。</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大陸性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3938286"/>
            <a:ext cx="2591431"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主要取決於海拔高度</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48019" y="2206438"/>
            <a:ext cx="3137519" cy="1396204"/>
          </a:xfrm>
          <a:prstGeom prst="rect">
            <a:avLst/>
          </a:prstGeom>
        </p:spPr>
        <p:txBody>
          <a:bodyPr vert="horz" lIns="0" tIns="0" rIns="0" bIns="0" rtlCol="0" anchor="t">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奧蘭治</a:t>
            </a:r>
          </a:p>
          <a:p>
            <a:r>
              <a:rPr lang="en-US" altLang="zh-CN" sz="1800" dirty="0">
                <a:solidFill>
                  <a:schemeClr val="bg2"/>
                </a:solidFill>
                <a:latin typeface="Neue Haas Grotesk Text Pro" panose="020B0504020202020204" pitchFamily="34" charset="77"/>
                <a:ea typeface="Microsoft JhengHei" panose="020B0604030504040204" pitchFamily="34" charset="-120"/>
              </a:rPr>
              <a:t>600–1,046</a:t>
            </a:r>
            <a:r>
              <a:rPr lang="zh-Hant" sz="1800" u="none" strike="noStrike" dirty="0">
                <a:solidFill>
                  <a:schemeClr val="bg2"/>
                </a:solidFill>
                <a:latin typeface="Neue Haas Grotesk Text Pro"/>
                <a:ea typeface="Microsoft JhengHei" panose="020B0604030504040204" pitchFamily="34" charset="-120"/>
              </a:rPr>
              <a:t>公尺</a:t>
            </a:r>
            <a:endParaRPr lang="zh-Hant" sz="1800" u="none" strike="noStrike" dirty="0">
              <a:solidFill>
                <a:schemeClr val="bg2"/>
              </a:solidFill>
              <a:latin typeface="Microsoft JhengHei" panose="020B0604030504040204" pitchFamily="34" charset="-120"/>
              <a:ea typeface="Microsoft JhengHei" panose="020B0604030504040204" pitchFamily="34" charset="-120"/>
            </a:endParaRPr>
          </a:p>
          <a:p>
            <a:r>
              <a:rPr lang="en-US" altLang="zh-CN" sz="1800" dirty="0">
                <a:solidFill>
                  <a:schemeClr val="bg2"/>
                </a:solidFill>
                <a:latin typeface="Neue Haas Grotesk Text Pro" panose="020B0504020202020204" pitchFamily="34" charset="77"/>
                <a:ea typeface="Microsoft JhengHei" panose="020B0604030504040204" pitchFamily="34" charset="-120"/>
              </a:rPr>
              <a:t> (1,968–3,432</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rgbClr val="B2D8BE"/>
                </a:solidFill>
                <a:latin typeface="Neue Haas Grotesk Text Pro" panose="020B0504020202020204" pitchFamily="34" charset="77"/>
                <a:ea typeface="Microsoft JhengHei" panose="020B0604030504040204" pitchFamily="34" charset="-120"/>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9925665" y="1222982"/>
            <a:ext cx="2693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9505335" y="1208163"/>
            <a:ext cx="420330" cy="12020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10195002" y="1012123"/>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13" name="Straight Connector 12">
            <a:extLst>
              <a:ext uri="{FF2B5EF4-FFF2-40B4-BE49-F238E27FC236}">
                <a16:creationId xmlns:a16="http://schemas.microsoft.com/office/drawing/2014/main" id="{30083BC0-63B4-5B55-CA00-40CE8BBCB888}"/>
              </a:ext>
            </a:extLst>
          </p:cNvPr>
          <p:cNvCxnSpPr>
            <a:cxnSpLocks/>
          </p:cNvCxnSpPr>
          <p:nvPr/>
        </p:nvCxnSpPr>
        <p:spPr>
          <a:xfrm>
            <a:off x="7672039" y="2410227"/>
            <a:ext cx="183329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028CC9F3-C379-B4DB-4022-0FD4DBE734E4}"/>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6" name="TextBox 15">
            <a:extLst>
              <a:ext uri="{FF2B5EF4-FFF2-40B4-BE49-F238E27FC236}">
                <a16:creationId xmlns:a16="http://schemas.microsoft.com/office/drawing/2014/main" id="{EE082CC9-0FD3-8655-D5A5-1D0A78E33015}"/>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8" name="TextBox 17">
            <a:extLst>
              <a:ext uri="{FF2B5EF4-FFF2-40B4-BE49-F238E27FC236}">
                <a16:creationId xmlns:a16="http://schemas.microsoft.com/office/drawing/2014/main" id="{AD2F82C6-E233-4F8B-1538-BC753B41A5D3}"/>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2" name="TextBox 1">
            <a:extLst>
              <a:ext uri="{FF2B5EF4-FFF2-40B4-BE49-F238E27FC236}">
                <a16:creationId xmlns:a16="http://schemas.microsoft.com/office/drawing/2014/main" id="{FF53DA49-64B7-9C3B-D6BB-4AD4BB369D0C}"/>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15963649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2"/>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383701" cy="1530521"/>
          </a:xfrm>
        </p:spPr>
        <p:txBody>
          <a:bodyPr/>
          <a:lstStyle/>
          <a:p>
            <a:pPr marL="12700" marR="339725">
              <a:lnSpc>
                <a:spcPts val="1820"/>
              </a:lnSpc>
              <a:spcBef>
                <a:spcPts val="219"/>
              </a:spcBef>
            </a:pPr>
            <a:r>
              <a:rPr lang="zh-CN" altLang="en-US" sz="1600" dirty="0">
                <a:cs typeface="Arial" panose="020B0604020202020204" pitchFamily="34" charset="0"/>
              </a:rPr>
              <a:t>土壤肥沃，呈火山岩，主要分為四類：</a:t>
            </a:r>
            <a:endParaRPr lang="en-AU" sz="1600" dirty="0">
              <a:cs typeface="Arial" panose="020B0604020202020204" pitchFamily="34" charset="0"/>
            </a:endParaRPr>
          </a:p>
          <a:p>
            <a:pPr marL="298450" indent="-285750">
              <a:lnSpc>
                <a:spcPts val="1820"/>
              </a:lnSpc>
              <a:spcBef>
                <a:spcPts val="585"/>
              </a:spcBef>
              <a:buFont typeface="Arial" panose="020B0604020202020204" pitchFamily="34" charset="0"/>
              <a:buChar char="•"/>
            </a:pPr>
            <a:r>
              <a:rPr lang="zh-CN" altLang="en-US" sz="1600" spc="-10" dirty="0">
                <a:cs typeface="Arial" panose="020B0604020202020204" pitchFamily="34" charset="0"/>
              </a:rPr>
              <a:t>來自卡諾博拉斯山附近玄武岩的肥沃、排水良好、易碎、深紅棕色黏土。</a:t>
            </a:r>
            <a:endParaRPr lang="en-AU" sz="1600" dirty="0">
              <a:cs typeface="Arial" panose="020B0604020202020204" pitchFamily="34" charset="0"/>
            </a:endParaRPr>
          </a:p>
          <a:p>
            <a:pPr marL="297815" marR="307340" indent="-285750">
              <a:lnSpc>
                <a:spcPts val="1820"/>
              </a:lnSpc>
              <a:spcBef>
                <a:spcPts val="705"/>
              </a:spcBef>
              <a:buFont typeface="Arial" panose="020B0604020202020204" pitchFamily="34" charset="0"/>
              <a:buChar char="•"/>
              <a:tabLst>
                <a:tab pos="203200" algn="l"/>
              </a:tabLst>
            </a:pPr>
            <a:r>
              <a:rPr lang="zh-CN" altLang="en-US" sz="1600" spc="-10" dirty="0">
                <a:cs typeface="Arial" panose="020B0604020202020204" pitchFamily="34" charset="0"/>
              </a:rPr>
              <a:t>肥沃、深紅棕色/黃棕色黏壤土，具有混合來源，包括火山灰。</a:t>
            </a:r>
            <a:endParaRPr lang="en-AU" sz="1600" dirty="0">
              <a:cs typeface="Arial" panose="020B0604020202020204" pitchFamily="34" charset="0"/>
            </a:endParaRPr>
          </a:p>
          <a:p>
            <a:pPr marL="297815" marR="5080" indent="-285750">
              <a:lnSpc>
                <a:spcPts val="1820"/>
              </a:lnSpc>
              <a:spcBef>
                <a:spcPts val="710"/>
              </a:spcBef>
              <a:buFont typeface="Arial" panose="020B0604020202020204" pitchFamily="34" charset="0"/>
              <a:buChar char="•"/>
              <a:tabLst>
                <a:tab pos="203200" algn="l"/>
              </a:tabLst>
            </a:pPr>
            <a:r>
              <a:rPr lang="zh-CN" altLang="en-US" sz="1600" spc="-10" dirty="0">
                <a:cs typeface="Arial" panose="020B0604020202020204" pitchFamily="34" charset="0"/>
              </a:rPr>
              <a:t>中度肥沃的紅棕色灰壤黏壤土，覆蓋著礫石、中等黏土和頁岩基底。</a:t>
            </a:r>
            <a:endParaRPr lang="en-AU" sz="1600" dirty="0">
              <a:cs typeface="Arial" panose="020B0604020202020204" pitchFamily="34" charset="0"/>
            </a:endParaRPr>
          </a:p>
          <a:p>
            <a:pPr marL="297815" marR="382270" indent="-285750">
              <a:lnSpc>
                <a:spcPts val="1820"/>
              </a:lnSpc>
              <a:spcBef>
                <a:spcPts val="710"/>
              </a:spcBef>
              <a:buFont typeface="Arial" panose="020B0604020202020204" pitchFamily="34" charset="0"/>
              <a:buChar char="•"/>
              <a:tabLst>
                <a:tab pos="203200" algn="l"/>
              </a:tabLst>
            </a:pPr>
            <a:r>
              <a:rPr lang="zh-CN" altLang="en-US" sz="1600" spc="-50" dirty="0">
                <a:cs typeface="Arial" panose="020B0604020202020204" pitchFamily="34" charset="0"/>
              </a:rPr>
              <a:t>在低海拔地區有可見石灰石的紅土。</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620467"/>
            <a:ext cx="4829691" cy="785732"/>
          </a:xfrm>
        </p:spPr>
        <p:txBody>
          <a:bodyPr/>
          <a:lstStyle/>
          <a:p>
            <a:r>
              <a:rPr lang="zh-CN" altLang="en-US" b="1" dirty="0"/>
              <a:t>葡萄栽培和釀酒</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1487974"/>
            <a:ext cx="5552060" cy="579936"/>
          </a:xfrm>
        </p:spPr>
        <p:txBody>
          <a:bodyPr/>
          <a:lstStyle/>
          <a:p>
            <a:r>
              <a:rPr lang="zh-CN" altLang="en-US" sz="4800" b="1" kern="1000" spc="-70" dirty="0">
                <a:solidFill>
                  <a:schemeClr val="bg2"/>
                </a:solidFill>
              </a:rPr>
              <a:t>在奧蘭治</a:t>
            </a: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sz="3200" b="1" dirty="0">
                <a:solidFill>
                  <a:schemeClr val="bg2"/>
                </a:solidFill>
              </a:rPr>
              <a:t>在奧蘭治種植葡萄</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582805" cy="1530521"/>
          </a:xfrm>
        </p:spPr>
        <p:txBody>
          <a:bodyPr/>
          <a:lstStyle/>
          <a:p>
            <a:pPr marL="297815" marR="170815" indent="-285750">
              <a:lnSpc>
                <a:spcPts val="1800"/>
              </a:lnSpc>
              <a:spcBef>
                <a:spcPts val="220"/>
              </a:spcBef>
              <a:buFont typeface="Arial" panose="020B0604020202020204" pitchFamily="34" charset="0"/>
              <a:buChar char="•"/>
              <a:tabLst>
                <a:tab pos="203200" algn="l"/>
              </a:tabLst>
            </a:pPr>
            <a:r>
              <a:rPr lang="zh-CN" altLang="en-US" sz="1600" dirty="0">
                <a:cs typeface="Arial" panose="020B0604020202020204" pitchFamily="34" charset="0"/>
              </a:rPr>
              <a:t>這裡的條件有利於種植各種葡萄品種</a:t>
            </a:r>
            <a:endParaRPr lang="en-AU" sz="1600" dirty="0">
              <a:cs typeface="Arial" panose="020B0604020202020204" pitchFamily="34" charset="0"/>
            </a:endParaRPr>
          </a:p>
          <a:p>
            <a:pPr marL="297815" marR="5080" indent="-285750">
              <a:lnSpc>
                <a:spcPts val="1800"/>
              </a:lnSpc>
              <a:spcBef>
                <a:spcPts val="705"/>
              </a:spcBef>
              <a:buFont typeface="Arial" panose="020B0604020202020204" pitchFamily="34" charset="0"/>
              <a:buChar char="•"/>
              <a:tabLst>
                <a:tab pos="203200" algn="l"/>
              </a:tabLst>
            </a:pPr>
            <a:r>
              <a:rPr lang="zh-CN" altLang="en-US" sz="1600" dirty="0">
                <a:cs typeface="Arial" panose="020B0604020202020204" pitchFamily="34" charset="0"/>
              </a:rPr>
              <a:t>選址至關重要，土壤類型和天氣條件高度依賴於海拔高度</a:t>
            </a:r>
            <a:endParaRPr lang="en-AU" sz="1600" dirty="0">
              <a:cs typeface="Arial" panose="020B0604020202020204" pitchFamily="34" charset="0"/>
            </a:endParaRPr>
          </a:p>
          <a:p>
            <a:pPr marL="297815" marR="60960" indent="-285750">
              <a:lnSpc>
                <a:spcPts val="1800"/>
              </a:lnSpc>
              <a:spcBef>
                <a:spcPts val="710"/>
              </a:spcBef>
              <a:buFont typeface="Arial" panose="020B0604020202020204" pitchFamily="34" charset="0"/>
              <a:buChar char="•"/>
              <a:tabLst>
                <a:tab pos="203200" algn="l"/>
              </a:tabLst>
            </a:pPr>
            <a:r>
              <a:rPr lang="zh-CN" altLang="en-US" sz="1600" spc="-20" dirty="0">
                <a:cs typeface="Arial" panose="020B0604020202020204" pitchFamily="34" charset="0"/>
              </a:rPr>
              <a:t>葡萄園是勞動密集型的，許多都需要手工照料</a:t>
            </a:r>
            <a:endParaRPr lang="en-AU" sz="1600" dirty="0">
              <a:cs typeface="Arial" panose="020B0604020202020204" pitchFamily="34" charset="0"/>
            </a:endParaRPr>
          </a:p>
          <a:p>
            <a:pPr marL="297815" marR="647065" indent="-285750">
              <a:lnSpc>
                <a:spcPts val="1800"/>
              </a:lnSpc>
              <a:spcBef>
                <a:spcPts val="710"/>
              </a:spcBef>
              <a:buFont typeface="Arial" panose="020B0604020202020204" pitchFamily="34" charset="0"/>
              <a:buChar char="•"/>
              <a:tabLst>
                <a:tab pos="203200" algn="l"/>
              </a:tabLst>
            </a:pPr>
            <a:r>
              <a:rPr lang="zh-CN" altLang="en-US" sz="1600" spc="-10" dirty="0">
                <a:cs typeface="Arial" panose="020B0604020202020204" pitchFamily="34" charset="0"/>
              </a:rPr>
              <a:t>環境友善的耕作方式越來越受到重視</a:t>
            </a:r>
            <a:endParaRPr lang="en-AU" sz="1600" dirty="0">
              <a:cs typeface="Arial" panose="020B0604020202020204" pitchFamily="34" charset="0"/>
            </a:endParaRPr>
          </a:p>
          <a:p>
            <a:pPr marL="297815" marR="887094" indent="-285750">
              <a:lnSpc>
                <a:spcPts val="1800"/>
              </a:lnSpc>
              <a:spcBef>
                <a:spcPts val="710"/>
              </a:spcBef>
              <a:buFont typeface="Arial" panose="020B0604020202020204" pitchFamily="34" charset="0"/>
              <a:buChar char="•"/>
              <a:tabLst>
                <a:tab pos="203200" algn="l"/>
              </a:tabLst>
            </a:pPr>
            <a:r>
              <a:rPr lang="zh-CN" altLang="en-US" sz="1600" dirty="0">
                <a:cs typeface="Arial" panose="020B0604020202020204" pitchFamily="34" charset="0"/>
              </a:rPr>
              <a:t>收穫期：二月中旬至四月下旬。</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6170565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sz="3200" b="1" dirty="0">
                <a:solidFill>
                  <a:schemeClr val="bg2"/>
                </a:solidFill>
              </a:rPr>
              <a:t>在奧蘭治釀酒</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663921" cy="1530521"/>
          </a:xfrm>
        </p:spPr>
        <p:txBody>
          <a:bodyPr/>
          <a:lstStyle/>
          <a:p>
            <a:pPr marL="297815" marR="5080" indent="-285750">
              <a:lnSpc>
                <a:spcPts val="1800"/>
              </a:lnSpc>
              <a:spcBef>
                <a:spcPts val="219"/>
              </a:spcBef>
              <a:buFont typeface="Arial" panose="020B0604020202020204" pitchFamily="34" charset="0"/>
              <a:buChar char="•"/>
              <a:tabLst>
                <a:tab pos="203200" algn="l"/>
              </a:tabLst>
            </a:pPr>
            <a:r>
              <a:rPr lang="zh-CN" altLang="en-US" sz="1600" spc="-20" dirty="0">
                <a:cs typeface="Arial" panose="020B0604020202020204" pitchFamily="34" charset="0"/>
              </a:rPr>
              <a:t>生產商採取多種方法，但葡萄酒通常忠於經典的涼爽氣候風格。</a:t>
            </a:r>
            <a:endParaRPr lang="en-AU" sz="1600" dirty="0">
              <a:cs typeface="Arial" panose="020B0604020202020204" pitchFamily="34" charset="0"/>
            </a:endParaRPr>
          </a:p>
          <a:p>
            <a:pPr marL="297815" marR="1249045" indent="-285750">
              <a:lnSpc>
                <a:spcPts val="1800"/>
              </a:lnSpc>
              <a:spcBef>
                <a:spcPts val="710"/>
              </a:spcBef>
              <a:buFont typeface="Arial" panose="020B0604020202020204" pitchFamily="34" charset="0"/>
              <a:buChar char="•"/>
              <a:tabLst>
                <a:tab pos="203200" algn="l"/>
              </a:tabLst>
            </a:pPr>
            <a:r>
              <a:rPr lang="zh-CN" altLang="en-US" sz="1600" spc="-10" dirty="0">
                <a:cs typeface="Arial" panose="020B0604020202020204" pitchFamily="34" charset="0"/>
              </a:rPr>
              <a:t>傳統的釀酒技術盛行。</a:t>
            </a:r>
            <a:endParaRPr lang="en-AU" sz="1600" dirty="0">
              <a:cs typeface="Arial" panose="020B0604020202020204" pitchFamily="34" charset="0"/>
            </a:endParaRPr>
          </a:p>
          <a:p>
            <a:pPr marL="297815" marR="285750" indent="-285750">
              <a:lnSpc>
                <a:spcPts val="1800"/>
              </a:lnSpc>
              <a:spcBef>
                <a:spcPts val="705"/>
              </a:spcBef>
              <a:buFont typeface="Arial" panose="020B0604020202020204" pitchFamily="34" charset="0"/>
              <a:buChar char="•"/>
              <a:tabLst>
                <a:tab pos="203200" algn="l"/>
              </a:tabLst>
            </a:pPr>
            <a:r>
              <a:rPr lang="zh-CN" altLang="en-US" sz="1600" spc="-10" dirty="0">
                <a:cs typeface="Arial" panose="020B0604020202020204" pitchFamily="34" charset="0"/>
              </a:rPr>
              <a:t>使用培養和野生酵母進行發酵，並優先保留天然酸度。</a:t>
            </a:r>
            <a:endParaRPr lang="en-AU" sz="1600" dirty="0">
              <a:cs typeface="Arial" panose="020B0604020202020204" pitchFamily="34" charset="0"/>
            </a:endParaRPr>
          </a:p>
          <a:p>
            <a:pPr marL="297815" marR="28575" indent="-285750">
              <a:lnSpc>
                <a:spcPts val="1800"/>
              </a:lnSpc>
              <a:spcBef>
                <a:spcPts val="710"/>
              </a:spcBef>
              <a:buFont typeface="Arial" panose="020B0604020202020204" pitchFamily="34" charset="0"/>
              <a:buChar char="•"/>
              <a:tabLst>
                <a:tab pos="203200" algn="l"/>
              </a:tabLst>
            </a:pPr>
            <a:r>
              <a:rPr lang="zh-CN" altLang="en-US" sz="1600" dirty="0">
                <a:cs typeface="Arial" panose="020B0604020202020204" pitchFamily="34" charset="0"/>
              </a:rPr>
              <a:t>成熟容器各不相同，具體取決於所需的口感重量和風格。</a:t>
            </a:r>
            <a:endParaRPr lang="en-AU" sz="1600" dirty="0">
              <a:cs typeface="Arial" panose="020B0604020202020204" pitchFamily="34" charset="0"/>
            </a:endParaRPr>
          </a:p>
          <a:p>
            <a:pPr marL="297815" marR="558165" indent="-285750">
              <a:lnSpc>
                <a:spcPts val="1800"/>
              </a:lnSpc>
              <a:spcBef>
                <a:spcPts val="710"/>
              </a:spcBef>
              <a:buFont typeface="Arial" panose="020B0604020202020204" pitchFamily="34" charset="0"/>
              <a:buChar char="•"/>
              <a:tabLst>
                <a:tab pos="203200" algn="l"/>
              </a:tabLst>
            </a:pPr>
            <a:r>
              <a:rPr lang="zh-CN" altLang="en-US" sz="1600" dirty="0">
                <a:cs typeface="Arial" panose="020B0604020202020204" pitchFamily="34" charset="0"/>
              </a:rPr>
              <a:t>有機和不含防腐劑的釀酒是越來越受關注的重點。</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Tree>
    <p:extLst>
      <p:ext uri="{BB962C8B-B14F-4D97-AF65-F5344CB8AC3E}">
        <p14:creationId xmlns:p14="http://schemas.microsoft.com/office/powerpoint/2010/main" val="247821190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94502"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zh-CN" altLang="en-US" sz="5440" b="1" dirty="0">
                <a:solidFill>
                  <a:srgbClr val="601329"/>
                </a:solidFill>
                <a:latin typeface="Microsoft JhengHei" panose="020B0604030504040204" pitchFamily="34" charset="-120"/>
                <a:ea typeface="Microsoft JhengHei" panose="020B0604030504040204" pitchFamily="34" charset="-120"/>
              </a:rPr>
              <a:t>奧蘭治
前 5 大品種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希拉</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23%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01640" y="5470367"/>
            <a:ext cx="2143522" cy="1231106"/>
          </a:xfrm>
          <a:prstGeom prst="rect">
            <a:avLst/>
          </a:prstGeom>
          <a:noFill/>
        </p:spPr>
        <p:txBody>
          <a:bodyPr wrap="square" anchor="t">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19%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卡本內蘇維翁</a:t>
            </a:r>
            <a:endParaRPr lang="en-AU" altLang="zh-CN" b="1" dirty="0">
              <a:solidFill>
                <a:srgbClr val="601329"/>
              </a:solidFill>
              <a:latin typeface="Microsoft JhengHei" panose="020B0604030504040204" pitchFamily="34" charset="-120"/>
              <a:ea typeface="Microsoft JhengHei" panose="020B0604030504040204" pitchFamily="34" charset="-120"/>
            </a:endParaRPr>
          </a:p>
          <a:p>
            <a:pPr algn="ctr"/>
            <a:endParaRPr lang="zh-CN" alt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13%</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白蘇維翁</a:t>
            </a:r>
            <a:endParaRPr lang="en-AU" altLang="zh-CN" b="1" dirty="0">
              <a:solidFill>
                <a:srgbClr val="601329"/>
              </a:solidFill>
              <a:latin typeface="Microsoft JhengHei" panose="020B0604030504040204" pitchFamily="34" charset="-120"/>
              <a:ea typeface="Microsoft JhengHei" panose="020B0604030504040204" pitchFamily="34" charset="-120"/>
            </a:endParaRPr>
          </a:p>
          <a:p>
            <a:pPr algn="ctr"/>
            <a:endParaRPr lang="zh-CN" alt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12%</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梅洛</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10%</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67115" y="4084438"/>
            <a:ext cx="1278876" cy="371255"/>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SHIRAZ</a:t>
            </a:r>
            <a:endParaRPr lang="zh-CN" altLang="en-US" sz="2200" b="1" dirty="0">
              <a:solidFill>
                <a:schemeClr val="bg1"/>
              </a:solidFill>
              <a:latin typeface="Neue Haas Grotesk Text Pro" panose="020B0504020202020204" pitchFamily="34" charset="77"/>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4966741" y="3910448"/>
            <a:ext cx="1929695" cy="648896"/>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CABERNET</a:t>
            </a:r>
          </a:p>
          <a:p>
            <a:pPr algn="ctr">
              <a:lnSpc>
                <a:spcPct val="82000"/>
              </a:lnSpc>
            </a:pPr>
            <a:r>
              <a:rPr lang="en-AU" altLang="zh-CN" sz="2200" b="1" dirty="0">
                <a:solidFill>
                  <a:schemeClr val="bg1"/>
                </a:solidFill>
                <a:latin typeface="Neue Haas Grotesk Text Pro" panose="020B0504020202020204" pitchFamily="34" charset="77"/>
              </a:rPr>
              <a:t>SAUVIGNON</a:t>
            </a:r>
            <a:endParaRPr lang="zh-CN" altLang="en-US" sz="2200" b="1" dirty="0">
              <a:solidFill>
                <a:schemeClr val="bg1"/>
              </a:solidFill>
              <a:latin typeface="Neue Haas Grotesk Text Pro" panose="020B0504020202020204" pitchFamily="34" charset="77"/>
            </a:endParaRP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altLang="zh-CN" sz="2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370274"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6787168" y="3935982"/>
            <a:ext cx="2348718" cy="553998"/>
          </a:xfrm>
          <a:prstGeom prst="rect">
            <a:avLst/>
          </a:prstGeom>
        </p:spPr>
        <p:txBody>
          <a:bodyPr vert="horz" wrap="square" lIns="0" tIns="12065" rIns="0" bIns="0" rtlCol="0">
            <a:spAutoFit/>
          </a:bodyPr>
          <a:lstStyle/>
          <a:p>
            <a:pPr algn="ctr" defTabSz="914453">
              <a:lnSpc>
                <a:spcPct val="80000"/>
              </a:lnSpc>
              <a:spcBef>
                <a:spcPct val="0"/>
              </a:spcBef>
            </a:pPr>
            <a:r>
              <a:rPr lang="en-AU" altLang="zh-CN" sz="2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SAUVIGNON</a:t>
            </a:r>
          </a:p>
          <a:p>
            <a:pPr algn="ctr" defTabSz="914453">
              <a:lnSpc>
                <a:spcPct val="80000"/>
              </a:lnSpc>
              <a:spcBef>
                <a:spcPct val="0"/>
              </a:spcBef>
            </a:pPr>
            <a:r>
              <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BLANC</a:t>
            </a:r>
          </a:p>
        </p:txBody>
      </p:sp>
      <p:pic>
        <p:nvPicPr>
          <p:cNvPr id="20" name="Picture Placeholder 8">
            <a:extLst>
              <a:ext uri="{FF2B5EF4-FFF2-40B4-BE49-F238E27FC236}">
                <a16:creationId xmlns:a16="http://schemas.microsoft.com/office/drawing/2014/main" id="{8B6FE02B-236B-55F0-DB08-F586D3F2F12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27163" y="1778557"/>
            <a:ext cx="1270924" cy="3847526"/>
          </a:xfrm>
          <a:prstGeom prst="rect">
            <a:avLst/>
          </a:prstGeom>
        </p:spPr>
      </p:pic>
      <p:sp>
        <p:nvSpPr>
          <p:cNvPr id="22" name="TextBox 21">
            <a:extLst>
              <a:ext uri="{FF2B5EF4-FFF2-40B4-BE49-F238E27FC236}">
                <a16:creationId xmlns:a16="http://schemas.microsoft.com/office/drawing/2014/main" id="{35035D02-13EB-66DB-124A-3BB32CC635EC}"/>
              </a:ext>
            </a:extLst>
          </p:cNvPr>
          <p:cNvSpPr txBox="1"/>
          <p:nvPr/>
        </p:nvSpPr>
        <p:spPr>
          <a:xfrm rot="16200000">
            <a:off x="9254238" y="4084438"/>
            <a:ext cx="1395126" cy="371255"/>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MERLOT</a:t>
            </a:r>
            <a:endParaRPr lang="zh-CN" altLang="en-US" sz="2200" b="1" dirty="0">
              <a:solidFill>
                <a:schemeClr val="bg1"/>
              </a:solidFill>
              <a:latin typeface="Neue Haas Grotesk Text Pro" panose="020B0504020202020204" pitchFamily="34" charset="77"/>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11991"/>
            <a:ext cx="5256666" cy="785732"/>
          </a:xfrm>
        </p:spPr>
        <p:txBody>
          <a:bodyPr anchor="t"/>
          <a:lstStyle/>
          <a:p>
            <a:r>
              <a:rPr lang="zh-CN" altLang="en-US" b="1" dirty="0">
                <a:solidFill>
                  <a:schemeClr val="bg2"/>
                </a:solidFill>
              </a:rPr>
              <a:t>奧蘭治的味道</a:t>
            </a:r>
          </a:p>
        </p:txBody>
      </p:sp>
      <p:sp>
        <p:nvSpPr>
          <p:cNvPr id="5" name="Text Placeholder 4">
            <a:extLst>
              <a:ext uri="{FF2B5EF4-FFF2-40B4-BE49-F238E27FC236}">
                <a16:creationId xmlns:a16="http://schemas.microsoft.com/office/drawing/2014/main" id="{3173367C-2B32-1282-573A-A0E30974C6A7}"/>
              </a:ext>
            </a:extLst>
          </p:cNvPr>
          <p:cNvSpPr>
            <a:spLocks noGrp="1"/>
          </p:cNvSpPr>
          <p:nvPr>
            <p:ph type="body" sz="quarter" idx="13"/>
          </p:nvPr>
        </p:nvSpPr>
        <p:spPr>
          <a:xfrm>
            <a:off x="6456363" y="1175545"/>
            <a:ext cx="5340350" cy="1325563"/>
          </a:xfrm>
        </p:spPr>
        <p:txBody>
          <a:bodyPr/>
          <a:lstStyle/>
          <a:p>
            <a:r>
              <a:rPr lang="zh-CN" altLang="en-US" b="1" dirty="0">
                <a:solidFill>
                  <a:schemeClr val="accent2"/>
                </a:solidFill>
              </a:rPr>
              <a:t>值得注意的品種</a:t>
            </a:r>
          </a:p>
        </p:txBody>
      </p:sp>
    </p:spTree>
    <p:extLst>
      <p:ext uri="{BB962C8B-B14F-4D97-AF65-F5344CB8AC3E}">
        <p14:creationId xmlns:p14="http://schemas.microsoft.com/office/powerpoint/2010/main" val="57524157"/>
      </p:ext>
    </p:extLst>
  </p:cSld>
  <p:clrMapOvr>
    <a:masterClrMapping/>
  </p:clrMapOvr>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135762" y="4030654"/>
            <a:ext cx="4652237" cy="1002454"/>
          </a:xfrm>
          <a:prstGeom prst="rect">
            <a:avLst/>
          </a:prstGeom>
        </p:spPr>
        <p:txBody>
          <a:bodyPr vert="horz" wrap="square" lIns="0" tIns="12065" rIns="0" bIns="0" rtlCol="0">
            <a:spAutoFit/>
          </a:bodyPr>
          <a:lstStyle/>
          <a:p>
            <a:pPr algn="ctr" defTabSz="914453">
              <a:lnSpc>
                <a:spcPct val="80000"/>
              </a:lnSpc>
              <a:spcBef>
                <a:spcPct val="0"/>
              </a:spcBef>
            </a:pPr>
            <a:r>
              <a:rPr lang="en-AU" altLang="zh-CN" sz="40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SAUVIGNON</a:t>
            </a:r>
          </a:p>
          <a:p>
            <a:pPr algn="ctr" defTabSz="914453">
              <a:lnSpc>
                <a:spcPct val="80000"/>
              </a:lnSpc>
              <a:spcBef>
                <a:spcPct val="0"/>
              </a:spcBef>
            </a:pPr>
            <a:r>
              <a:rPr lang="en-AU" sz="40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BLANC</a:t>
            </a: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奧蘭治
白蘇維翁</a:t>
            </a: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991846" y="2765089"/>
            <a:ext cx="2661872" cy="584775"/>
          </a:xfrm>
          <a:prstGeom prst="rect">
            <a:avLst/>
          </a:prstGeom>
          <a:noFill/>
        </p:spPr>
        <p:txBody>
          <a:bodyPr wrap="square" anchor="b">
            <a:spAutoFit/>
          </a:bodyPr>
          <a:lstStyle/>
          <a:p>
            <a:pPr algn="ctr">
              <a:spcBef>
                <a:spcPts val="217"/>
              </a:spcBef>
            </a:pPr>
            <a:r>
              <a:rPr lang="zh-CN" altLang="en-US" sz="1600" dirty="0">
                <a:effectLst/>
                <a:latin typeface="Microsoft JhengHei" panose="020B0604030504040204" pitchFamily="34" charset="-120"/>
                <a:ea typeface="Microsoft JhengHei" panose="020B0604030504040204" pitchFamily="34" charset="-120"/>
              </a:rPr>
              <a:t>通常表現出標誌性的熱帶水果特徵</a:t>
            </a: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519071"/>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2257123"/>
            <a:ext cx="2190344"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2400" dirty="0">
                <a:solidFill>
                  <a:schemeClr val="tx1"/>
                </a:solidFill>
                <a:effectLst/>
                <a:latin typeface="Microsoft JhengHei" panose="020B0604030504040204" pitchFamily="34" charset="-120"/>
                <a:ea typeface="Microsoft JhengHei" panose="020B0604030504040204" pitchFamily="34" charset="-120"/>
              </a:rPr>
              <a:t>非常
適合奧蘭治的涼爽氣候</a:t>
            </a:r>
          </a:p>
        </p:txBody>
      </p:sp>
      <p:cxnSp>
        <p:nvCxnSpPr>
          <p:cNvPr id="29" name="Straight Connector 28">
            <a:extLst>
              <a:ext uri="{FF2B5EF4-FFF2-40B4-BE49-F238E27FC236}">
                <a16:creationId xmlns:a16="http://schemas.microsoft.com/office/drawing/2014/main" id="{F95920B1-6826-482E-A831-DC1C2A306E54}"/>
              </a:ext>
            </a:extLst>
          </p:cNvPr>
          <p:cNvCxnSpPr>
            <a:cxnSpLocks/>
          </p:cNvCxnSpPr>
          <p:nvPr/>
        </p:nvCxnSpPr>
        <p:spPr>
          <a:xfrm>
            <a:off x="3253313" y="4519071"/>
            <a:ext cx="23266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513580"/>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9328400" y="4935761"/>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百香果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熱帶水果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醋栗</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草</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香草</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燧石</a:t>
            </a:r>
            <a:endParaRPr lang="en-AU" sz="1400" dirty="0">
              <a:effectLst/>
              <a:latin typeface="Microsoft JhengHei" panose="020B0604030504040204" pitchFamily="34" charset="-120"/>
              <a:ea typeface="Microsoft JhengHei" panose="020B0604030504040204" pitchFamily="34" charset="-120"/>
            </a:endParaRPr>
          </a:p>
        </p:txBody>
      </p:sp>
      <p:sp>
        <p:nvSpPr>
          <p:cNvPr id="2" name="TextBox 1">
            <a:extLst>
              <a:ext uri="{FF2B5EF4-FFF2-40B4-BE49-F238E27FC236}">
                <a16:creationId xmlns:a16="http://schemas.microsoft.com/office/drawing/2014/main" id="{017BD468-552F-1091-EC4E-BF00D1698274}"/>
              </a:ext>
            </a:extLst>
          </p:cNvPr>
          <p:cNvSpPr txBox="1"/>
          <p:nvPr/>
        </p:nvSpPr>
        <p:spPr>
          <a:xfrm>
            <a:off x="1662340" y="5238205"/>
            <a:ext cx="3181945" cy="856645"/>
          </a:xfrm>
          <a:prstGeom prst="rect">
            <a:avLst/>
          </a:prstGeom>
          <a:noFill/>
        </p:spPr>
        <p:txBody>
          <a:bodyPr wrap="square" anchor="b">
            <a:spAutoFit/>
          </a:bodyPr>
          <a:lstStyle/>
          <a:p>
            <a:pPr algn="ctr">
              <a:spcBef>
                <a:spcPts val="217"/>
              </a:spcBef>
            </a:pPr>
            <a:r>
              <a:rPr lang="zh-CN" altLang="en-US" sz="1600" dirty="0">
                <a:effectLst/>
                <a:latin typeface="Microsoft JhengHei" panose="020B0604030504040204" pitchFamily="34" charset="-120"/>
                <a:ea typeface="Microsoft JhengHei" panose="020B0604030504040204" pitchFamily="34" charset="-120"/>
              </a:rPr>
              <a:t>一些生產商</a:t>
            </a:r>
          </a:p>
          <a:p>
            <a:pPr algn="ctr">
              <a:spcBef>
                <a:spcPts val="217"/>
              </a:spcBef>
            </a:pPr>
            <a:r>
              <a:rPr lang="zh-CN" altLang="en-US" sz="1600" dirty="0">
                <a:latin typeface="Microsoft JhengHei" panose="020B0604030504040204" pitchFamily="34" charset="-120"/>
                <a:ea typeface="Microsoft JhengHei" panose="020B0604030504040204" pitchFamily="34" charset="-120"/>
              </a:rPr>
              <a:t>在 FUMÉ BLANC 風格的橡木桶陳釀方面取得了成功</a:t>
            </a:r>
            <a:endParaRPr lang="en-AU" sz="1600" dirty="0">
              <a:effectLst/>
              <a:latin typeface="Microsoft JhengHei" panose="020B0604030504040204" pitchFamily="34" charset="-120"/>
              <a:ea typeface="Microsoft JhengHei" panose="020B0604030504040204" pitchFamily="34" charset="-120"/>
            </a:endParaRPr>
          </a:p>
        </p:txBody>
      </p:sp>
      <p:cxnSp>
        <p:nvCxnSpPr>
          <p:cNvPr id="9" name="Straight Connector 8">
            <a:extLst>
              <a:ext uri="{FF2B5EF4-FFF2-40B4-BE49-F238E27FC236}">
                <a16:creationId xmlns:a16="http://schemas.microsoft.com/office/drawing/2014/main" id="{C82ADD21-5467-4877-A2EC-0BB888F9AE95}"/>
              </a:ext>
            </a:extLst>
          </p:cNvPr>
          <p:cNvCxnSpPr>
            <a:cxnSpLocks/>
          </p:cNvCxnSpPr>
          <p:nvPr/>
        </p:nvCxnSpPr>
        <p:spPr>
          <a:xfrm>
            <a:off x="3253313" y="4528051"/>
            <a:ext cx="0" cy="59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66232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r>
              <a:rPr lang="zh-CN" altLang="en-US" sz="4000" b="1" dirty="0">
                <a:solidFill>
                  <a:schemeClr val="bg2"/>
                </a:solidFill>
                <a:latin typeface="Neue Haas Grotesk Text Pro" panose="020B0504020202020204" pitchFamily="34" charset="77"/>
              </a:rPr>
              <a:t>白蘇維翁
特徵</a:t>
            </a: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624071"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741328" y="2654105"/>
            <a:ext cx="127802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白蘇維翁</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170591"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624070"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200648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67" name="Title 2">
            <a:extLst>
              <a:ext uri="{FF2B5EF4-FFF2-40B4-BE49-F238E27FC236}">
                <a16:creationId xmlns:a16="http://schemas.microsoft.com/office/drawing/2014/main" id="{17FA6A38-C666-98D9-C821-631BB9550932}"/>
              </a:ext>
            </a:extLst>
          </p:cNvPr>
          <p:cNvSpPr txBox="1"/>
          <p:nvPr/>
        </p:nvSpPr>
        <p:spPr>
          <a:xfrm>
            <a:off x="3276236"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68" name="Title 2">
            <a:extLst>
              <a:ext uri="{FF2B5EF4-FFF2-40B4-BE49-F238E27FC236}">
                <a16:creationId xmlns:a16="http://schemas.microsoft.com/office/drawing/2014/main" id="{1CD87786-BE18-37C8-3AB3-C70C9354BB8D}"/>
              </a:ext>
            </a:extLst>
          </p:cNvPr>
          <p:cNvSpPr txBox="1"/>
          <p:nvPr/>
        </p:nvSpPr>
        <p:spPr>
          <a:xfrm>
            <a:off x="4569367"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濃郁</a:t>
            </a: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200648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80" name="Title 2">
            <a:extLst>
              <a:ext uri="{FF2B5EF4-FFF2-40B4-BE49-F238E27FC236}">
                <a16:creationId xmlns:a16="http://schemas.microsoft.com/office/drawing/2014/main" id="{279637B9-1F45-D9DC-C235-659BABE8AA04}"/>
              </a:ext>
            </a:extLst>
          </p:cNvPr>
          <p:cNvSpPr txBox="1"/>
          <p:nvPr/>
        </p:nvSpPr>
        <p:spPr>
          <a:xfrm>
            <a:off x="3127053"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81" name="Title 2">
            <a:extLst>
              <a:ext uri="{FF2B5EF4-FFF2-40B4-BE49-F238E27FC236}">
                <a16:creationId xmlns:a16="http://schemas.microsoft.com/office/drawing/2014/main" id="{962863DC-1396-42D2-3D06-8BA51EE6DB45}"/>
              </a:ext>
            </a:extLst>
          </p:cNvPr>
          <p:cNvSpPr txBox="1"/>
          <p:nvPr/>
        </p:nvSpPr>
        <p:spPr>
          <a:xfrm>
            <a:off x="4569367"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170591"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624070"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170591"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104517" y="49211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42888" y="4588228"/>
            <a:ext cx="98308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100" name="Title 2">
            <a:extLst>
              <a:ext uri="{FF2B5EF4-FFF2-40B4-BE49-F238E27FC236}">
                <a16:creationId xmlns:a16="http://schemas.microsoft.com/office/drawing/2014/main" id="{76401DA8-0D97-0782-0ABE-C326366FE106}"/>
              </a:ext>
            </a:extLst>
          </p:cNvPr>
          <p:cNvSpPr txBox="1"/>
          <p:nvPr/>
        </p:nvSpPr>
        <p:spPr>
          <a:xfrm>
            <a:off x="3127053" y="45960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01" name="Title 2">
            <a:extLst>
              <a:ext uri="{FF2B5EF4-FFF2-40B4-BE49-F238E27FC236}">
                <a16:creationId xmlns:a16="http://schemas.microsoft.com/office/drawing/2014/main" id="{95294854-F54A-CA0C-9BF6-CCE7C57C8B81}"/>
              </a:ext>
            </a:extLst>
          </p:cNvPr>
          <p:cNvSpPr txBox="1"/>
          <p:nvPr/>
        </p:nvSpPr>
        <p:spPr>
          <a:xfrm>
            <a:off x="4569367" y="45671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02" name="Title 2">
            <a:extLst>
              <a:ext uri="{FF2B5EF4-FFF2-40B4-BE49-F238E27FC236}">
                <a16:creationId xmlns:a16="http://schemas.microsoft.com/office/drawing/2014/main" id="{A21D299E-3A98-0F30-B486-EAF74B6A4AE4}"/>
              </a:ext>
            </a:extLst>
          </p:cNvPr>
          <p:cNvSpPr txBox="1"/>
          <p:nvPr/>
        </p:nvSpPr>
        <p:spPr>
          <a:xfrm>
            <a:off x="624070" y="492991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300" dirty="0">
                <a:solidFill>
                  <a:schemeClr val="tx1"/>
                </a:solidFill>
                <a:latin typeface="Neue Haas Grotesk Text Pro" panose="020B0504020202020204" pitchFamily="34" charset="77"/>
                <a:ea typeface="Microsoft JhengHei" panose="020B0604030504040204" pitchFamily="34" charset="-120"/>
              </a:rPr>
              <a:t>橡木桶</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263805" y="5097781"/>
            <a:ext cx="7890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104517" y="54440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624070" y="54528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170591" y="562074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038422"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12% – 13%</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62407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170591"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4030654"/>
            <a:ext cx="4652237" cy="1002454"/>
          </a:xfrm>
          <a:prstGeom prst="rect">
            <a:avLst/>
          </a:prstGeom>
        </p:spPr>
        <p:txBody>
          <a:bodyPr vert="horz" wrap="square" lIns="0" tIns="12065" rIns="0" bIns="0" rtlCol="0">
            <a:spAutoFit/>
          </a:bodyPr>
          <a:lstStyle/>
          <a:p>
            <a:pPr algn="ctr" defTabSz="914453">
              <a:lnSpc>
                <a:spcPct val="80000"/>
              </a:lnSpc>
              <a:spcBef>
                <a:spcPct val="0"/>
              </a:spcBef>
            </a:pPr>
            <a:r>
              <a:rPr lang="en-AU" altLang="zh-CN" sz="40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SAUVIGNON</a:t>
            </a:r>
          </a:p>
          <a:p>
            <a:pPr algn="ctr" defTabSz="914453">
              <a:lnSpc>
                <a:spcPct val="80000"/>
              </a:lnSpc>
              <a:spcBef>
                <a:spcPct val="0"/>
              </a:spcBef>
            </a:pPr>
            <a:r>
              <a:rPr lang="en-AU" sz="40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BLANC</a:t>
            </a:r>
          </a:p>
        </p:txBody>
      </p:sp>
      <p:sp>
        <p:nvSpPr>
          <p:cNvPr id="3" name="Title 2">
            <a:extLst>
              <a:ext uri="{FF2B5EF4-FFF2-40B4-BE49-F238E27FC236}">
                <a16:creationId xmlns:a16="http://schemas.microsoft.com/office/drawing/2014/main" id="{0D2BB937-F8C2-E6C6-D354-5AACA0FAE4D2}"/>
              </a:ext>
            </a:extLst>
          </p:cNvPr>
          <p:cNvSpPr txBox="1"/>
          <p:nvPr/>
        </p:nvSpPr>
        <p:spPr>
          <a:xfrm>
            <a:off x="624070" y="519552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900" dirty="0">
                <a:solidFill>
                  <a:schemeClr val="tx1"/>
                </a:solidFill>
                <a:latin typeface="Neue Haas Grotesk Text Pro" panose="020B0504020202020204" pitchFamily="34" charset="77"/>
                <a:ea typeface="Microsoft JhengHei" panose="020B0604030504040204" pitchFamily="34" charset="-120"/>
              </a:rPr>
              <a:t>（桶發酵）</a:t>
            </a:r>
          </a:p>
        </p:txBody>
      </p:sp>
      <p:sp>
        <p:nvSpPr>
          <p:cNvPr id="4" name="Oval 3">
            <a:extLst>
              <a:ext uri="{FF2B5EF4-FFF2-40B4-BE49-F238E27FC236}">
                <a16:creationId xmlns:a16="http://schemas.microsoft.com/office/drawing/2014/main" id="{36170108-7176-3AA2-0A63-0F8BC1AC4557}"/>
              </a:ext>
            </a:extLst>
          </p:cNvPr>
          <p:cNvSpPr/>
          <p:nvPr/>
        </p:nvSpPr>
        <p:spPr>
          <a:xfrm>
            <a:off x="393037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7963137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5E93A09B-578E-06FE-DF20-7ACC488A94D7}"/>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189681" cy="657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奧蘭治
夏多內</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87585" y="3912433"/>
            <a:ext cx="338362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8758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099161" y="2360792"/>
            <a:ext cx="3326140" cy="584775"/>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在所有海拔高度都能良好生長。生產商提供多種風格</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altLang="zh-CN" sz="3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29701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062522"/>
            <a:ext cx="2157929" cy="2157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88023" y="1873323"/>
            <a:ext cx="1558794" cy="5159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1800" dirty="0">
                <a:solidFill>
                  <a:schemeClr val="tx1"/>
                </a:solidFill>
                <a:effectLst/>
                <a:latin typeface="Microsoft JhengHei" panose="020B0604030504040204" pitchFamily="34" charset="-120"/>
                <a:ea typeface="Microsoft JhengHei" panose="020B0604030504040204" pitchFamily="34" charset="-120"/>
              </a:rPr>
              <a:t>該地區的明星白葡萄酒</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9804415" y="4181907"/>
            <a:ext cx="2824226" cy="1472839"/>
          </a:xfrm>
          <a:prstGeom prst="rect">
            <a:avLst/>
          </a:prstGeom>
          <a:noFill/>
        </p:spPr>
        <p:txBody>
          <a:bodyPr wrap="square" anchor="t">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核果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檸檬</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葡萄柚</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哈密瓜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腰果</a:t>
            </a:r>
          </a:p>
        </p:txBody>
      </p:sp>
      <p:sp>
        <p:nvSpPr>
          <p:cNvPr id="8" name="TextBox 7">
            <a:extLst>
              <a:ext uri="{FF2B5EF4-FFF2-40B4-BE49-F238E27FC236}">
                <a16:creationId xmlns:a16="http://schemas.microsoft.com/office/drawing/2014/main" id="{8BD5869B-BAB2-C093-50F4-1A4D671846B9}"/>
              </a:ext>
            </a:extLst>
          </p:cNvPr>
          <p:cNvSpPr txBox="1"/>
          <p:nvPr/>
        </p:nvSpPr>
        <p:spPr>
          <a:xfrm>
            <a:off x="669078" y="4368695"/>
            <a:ext cx="3607765" cy="610424"/>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基準範例</a:t>
            </a:r>
          </a:p>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具有中期（4-5 年）窖藏潛力</a:t>
            </a:r>
          </a:p>
        </p:txBody>
      </p:sp>
    </p:spTree>
    <p:extLst>
      <p:ext uri="{BB962C8B-B14F-4D97-AF65-F5344CB8AC3E}">
        <p14:creationId xmlns:p14="http://schemas.microsoft.com/office/powerpoint/2010/main" val="2071125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1325562"/>
          </a:xfrm>
        </p:spPr>
        <p:txBody>
          <a:bodyPr/>
          <a:lstStyle/>
          <a:p>
            <a:r>
              <a:rPr lang="zh-CN" altLang="en-US" sz="3200" dirty="0">
                <a:solidFill>
                  <a:schemeClr val="bg2"/>
                </a:solidFill>
                <a:latin typeface="Neue Haas Grotesk Text Pro" panose="020B0504020202020204" pitchFamily="34" charset="77"/>
              </a:rPr>
              <a:t>夏多內
特徵</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altLang="zh-CN" sz="36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6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104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46844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1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76876"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07756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01149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104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59" name="Oval 58">
            <a:extLst>
              <a:ext uri="{FF2B5EF4-FFF2-40B4-BE49-F238E27FC236}">
                <a16:creationId xmlns:a16="http://schemas.microsoft.com/office/drawing/2014/main" id="{28A46049-63B6-2E72-2848-E3A891BCC211}"/>
              </a:ext>
            </a:extLst>
          </p:cNvPr>
          <p:cNvSpPr/>
          <p:nvPr/>
        </p:nvSpPr>
        <p:spPr>
          <a:xfrm>
            <a:off x="346844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1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91346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67" name="Title 2">
            <a:extLst>
              <a:ext uri="{FF2B5EF4-FFF2-40B4-BE49-F238E27FC236}">
                <a16:creationId xmlns:a16="http://schemas.microsoft.com/office/drawing/2014/main" id="{97AC55F2-6390-1A3A-A548-BA98AADF0E4C}"/>
              </a:ext>
            </a:extLst>
          </p:cNvPr>
          <p:cNvSpPr txBox="1"/>
          <p:nvPr/>
        </p:nvSpPr>
        <p:spPr>
          <a:xfrm>
            <a:off x="318321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47634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濃郁</a:t>
            </a:r>
          </a:p>
        </p:txBody>
      </p:sp>
      <p:sp>
        <p:nvSpPr>
          <p:cNvPr id="69" name="Oval 68">
            <a:extLst>
              <a:ext uri="{FF2B5EF4-FFF2-40B4-BE49-F238E27FC236}">
                <a16:creationId xmlns:a16="http://schemas.microsoft.com/office/drawing/2014/main" id="{0578BD73-E803-010F-D580-99A4F5AF1A1C}"/>
              </a:ext>
            </a:extLst>
          </p:cNvPr>
          <p:cNvSpPr/>
          <p:nvPr/>
        </p:nvSpPr>
        <p:spPr>
          <a:xfrm>
            <a:off x="201149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1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913463"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80" name="Title 2">
            <a:extLst>
              <a:ext uri="{FF2B5EF4-FFF2-40B4-BE49-F238E27FC236}">
                <a16:creationId xmlns:a16="http://schemas.microsoft.com/office/drawing/2014/main" id="{76C65305-A159-2620-E949-863D9E093683}"/>
              </a:ext>
            </a:extLst>
          </p:cNvPr>
          <p:cNvSpPr txBox="1"/>
          <p:nvPr/>
        </p:nvSpPr>
        <p:spPr>
          <a:xfrm>
            <a:off x="303403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81" name="Title 2">
            <a:extLst>
              <a:ext uri="{FF2B5EF4-FFF2-40B4-BE49-F238E27FC236}">
                <a16:creationId xmlns:a16="http://schemas.microsoft.com/office/drawing/2014/main" id="{758EDE5F-C828-2A93-49ED-D9F093043CEE}"/>
              </a:ext>
            </a:extLst>
          </p:cNvPr>
          <p:cNvSpPr txBox="1"/>
          <p:nvPr/>
        </p:nvSpPr>
        <p:spPr>
          <a:xfrm>
            <a:off x="447634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77569"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104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077569"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011495" y="50243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1"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1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91346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100" name="Title 2">
            <a:extLst>
              <a:ext uri="{FF2B5EF4-FFF2-40B4-BE49-F238E27FC236}">
                <a16:creationId xmlns:a16="http://schemas.microsoft.com/office/drawing/2014/main" id="{E83ED728-921F-4531-9813-547E9A3CB8D4}"/>
              </a:ext>
            </a:extLst>
          </p:cNvPr>
          <p:cNvSpPr txBox="1"/>
          <p:nvPr/>
        </p:nvSpPr>
        <p:spPr>
          <a:xfrm>
            <a:off x="303403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01" name="Title 2">
            <a:extLst>
              <a:ext uri="{FF2B5EF4-FFF2-40B4-BE49-F238E27FC236}">
                <a16:creationId xmlns:a16="http://schemas.microsoft.com/office/drawing/2014/main" id="{DA69BD4D-7B64-98F0-5709-20F7A8066A16}"/>
              </a:ext>
            </a:extLst>
          </p:cNvPr>
          <p:cNvSpPr txBox="1"/>
          <p:nvPr/>
        </p:nvSpPr>
        <p:spPr>
          <a:xfrm>
            <a:off x="447634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02" name="Title 2">
            <a:extLst>
              <a:ext uri="{FF2B5EF4-FFF2-40B4-BE49-F238E27FC236}">
                <a16:creationId xmlns:a16="http://schemas.microsoft.com/office/drawing/2014/main" id="{8E829995-1666-8D56-0BEB-1687FD228740}"/>
              </a:ext>
            </a:extLst>
          </p:cNvPr>
          <p:cNvSpPr txBox="1"/>
          <p:nvPr/>
        </p:nvSpPr>
        <p:spPr>
          <a:xfrm>
            <a:off x="53104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300" dirty="0">
                <a:solidFill>
                  <a:schemeClr val="tx1"/>
                </a:solidFill>
                <a:latin typeface="Neue Haas Grotesk Text Pro" panose="020B0504020202020204" pitchFamily="34" charset="77"/>
                <a:ea typeface="Microsoft JhengHei" panose="020B0604030504040204" pitchFamily="34" charset="-120"/>
              </a:rPr>
              <a:t>橡木桶</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67161" y="5201017"/>
            <a:ext cx="79264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01149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1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104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077569"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01149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1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2"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104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077569"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0527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7388ADA4-79FF-4263-80FE-AEE7E55C3A67}"/>
              </a:ext>
            </a:extLst>
          </p:cNvPr>
          <p:cNvGrpSpPr/>
          <p:nvPr/>
        </p:nvGrpSpPr>
        <p:grpSpPr>
          <a:xfrm>
            <a:off x="3829989" y="6152078"/>
            <a:ext cx="278634" cy="272668"/>
            <a:chOff x="4197711" y="61520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7" name="Group 6">
            <a:extLst>
              <a:ext uri="{FF2B5EF4-FFF2-40B4-BE49-F238E27FC236}">
                <a16:creationId xmlns:a16="http://schemas.microsoft.com/office/drawing/2014/main" id="{729FECA7-E6CF-980C-519E-7505EFACCFAE}"/>
              </a:ext>
            </a:extLst>
          </p:cNvPr>
          <p:cNvGrpSpPr/>
          <p:nvPr/>
        </p:nvGrpSpPr>
        <p:grpSpPr>
          <a:xfrm>
            <a:off x="3465681" y="6152078"/>
            <a:ext cx="275054" cy="272668"/>
            <a:chOff x="3465681" y="6152078"/>
            <a:chExt cx="275054" cy="272668"/>
          </a:xfrm>
        </p:grpSpPr>
        <p:sp>
          <p:nvSpPr>
            <p:cNvPr id="121" name="Oval 120">
              <a:extLst>
                <a:ext uri="{FF2B5EF4-FFF2-40B4-BE49-F238E27FC236}">
                  <a16:creationId xmlns:a16="http://schemas.microsoft.com/office/drawing/2014/main" id="{EEF402AA-A4A0-D4C2-059E-E66982B6EBE5}"/>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499977" y="2641194"/>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32156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C8309F13-4E9D-7054-25F1-DA0794A180CE}"/>
              </a:ext>
            </a:extLst>
          </p:cNvPr>
          <p:cNvSpPr/>
          <p:nvPr/>
        </p:nvSpPr>
        <p:spPr>
          <a:xfrm>
            <a:off x="420068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5926123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奧蘭治
黑皮諾</a:t>
            </a:r>
          </a:p>
        </p:txBody>
      </p:sp>
      <p:sp>
        <p:nvSpPr>
          <p:cNvPr id="6" name="TextBox 5">
            <a:extLst>
              <a:ext uri="{FF2B5EF4-FFF2-40B4-BE49-F238E27FC236}">
                <a16:creationId xmlns:a16="http://schemas.microsoft.com/office/drawing/2014/main" id="{3937CC6C-038C-22C6-5A1B-F274BB411F78}"/>
              </a:ext>
            </a:extLst>
          </p:cNvPr>
          <p:cNvSpPr txBox="1"/>
          <p:nvPr/>
        </p:nvSpPr>
        <p:spPr>
          <a:xfrm>
            <a:off x="525364" y="2647857"/>
            <a:ext cx="3819797" cy="584775"/>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在質地和風味上與卡本內蘇維翁和希拉一樣濃郁</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422471"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422471" y="3612840"/>
            <a:ext cx="35328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927506"/>
            <a:ext cx="2422770" cy="242277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11403" y="1871586"/>
            <a:ext cx="1863671" cy="77444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zh-CN" altLang="en-US" sz="2000" dirty="0">
                <a:solidFill>
                  <a:schemeClr val="tx1"/>
                </a:solidFill>
                <a:effectLst/>
                <a:latin typeface="Microsoft JhengHei" panose="020B0604030504040204" pitchFamily="34" charset="-120"/>
                <a:ea typeface="Microsoft JhengHei" panose="020B0604030504040204" pitchFamily="34" charset="-120"/>
              </a:rPr>
              <a:t>非常適合該地區的氣候和海拔高度</a:t>
            </a: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454661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453899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0274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9568496" y="4172894"/>
            <a:ext cx="2824226" cy="1472839"/>
          </a:xfrm>
          <a:prstGeom prst="rect">
            <a:avLst/>
          </a:prstGeom>
          <a:noFill/>
        </p:spPr>
        <p:txBody>
          <a:bodyPr wrap="square" anchor="t">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櫻桃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李子</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覆盆子</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草莓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紫羅蘭</a:t>
            </a: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13477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2C78851-FF70-013C-3511-469D0F04CF11}"/>
              </a:ext>
            </a:extLst>
          </p:cNvPr>
          <p:cNvSpPr txBox="1"/>
          <p:nvPr/>
        </p:nvSpPr>
        <p:spPr>
          <a:xfrm>
            <a:off x="1383772" y="4977186"/>
            <a:ext cx="3819797" cy="895117"/>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該地區</a:t>
            </a:r>
          </a:p>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也以黑皮諾葡萄製成的粉紅酒和氣泡酒而聞名</a:t>
            </a:r>
          </a:p>
        </p:txBody>
      </p:sp>
    </p:spTree>
    <p:extLst>
      <p:ext uri="{BB962C8B-B14F-4D97-AF65-F5344CB8AC3E}">
        <p14:creationId xmlns:p14="http://schemas.microsoft.com/office/powerpoint/2010/main" val="1521449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zh-CN" altLang="en-US" sz="3200" dirty="0">
                <a:solidFill>
                  <a:schemeClr val="bg2"/>
                </a:solidFill>
                <a:latin typeface="Neue Haas Grotesk Text Pro" panose="020B0504020202020204" pitchFamily="34" charset="77"/>
              </a:rPr>
              <a:t>黑皮諾
特徵</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8689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黑皮諾</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8486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濃郁</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8486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8486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300" dirty="0">
                <a:solidFill>
                  <a:schemeClr val="tx1"/>
                </a:solidFill>
                <a:latin typeface="Neue Haas Grotesk Text Pro" panose="020B0504020202020204" pitchFamily="34" charset="77"/>
                <a:ea typeface="Microsoft JhengHei" panose="020B0604030504040204" pitchFamily="34" charset="-120"/>
              </a:rPr>
              <a:t>橡木桶</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182029" y="4699967"/>
            <a:ext cx="78507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8486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8486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8486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5974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36FC6F8B-BED9-7396-1876-0066B5531B8E}"/>
              </a:ext>
            </a:extLst>
          </p:cNvPr>
          <p:cNvGrpSpPr/>
          <p:nvPr/>
        </p:nvGrpSpPr>
        <p:grpSpPr>
          <a:xfrm>
            <a:off x="3829989" y="6129956"/>
            <a:ext cx="278634" cy="272668"/>
            <a:chOff x="4197711" y="6152078"/>
            <a:chExt cx="278634" cy="272668"/>
          </a:xfrm>
        </p:grpSpPr>
        <p:sp>
          <p:nvSpPr>
            <p:cNvPr id="8" name="Freeform 7">
              <a:extLst>
                <a:ext uri="{FF2B5EF4-FFF2-40B4-BE49-F238E27FC236}">
                  <a16:creationId xmlns:a16="http://schemas.microsoft.com/office/drawing/2014/main" id="{E08314D0-6595-BCED-3D5E-A7DF42921561}"/>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BA1B5263-3773-2207-57A2-0A2584010A5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0" name="Group 9">
            <a:extLst>
              <a:ext uri="{FF2B5EF4-FFF2-40B4-BE49-F238E27FC236}">
                <a16:creationId xmlns:a16="http://schemas.microsoft.com/office/drawing/2014/main" id="{3EEEE8D7-BCF5-97E5-87B3-A461649453D6}"/>
              </a:ext>
            </a:extLst>
          </p:cNvPr>
          <p:cNvGrpSpPr/>
          <p:nvPr/>
        </p:nvGrpSpPr>
        <p:grpSpPr>
          <a:xfrm>
            <a:off x="3465681" y="6129956"/>
            <a:ext cx="275054" cy="272668"/>
            <a:chOff x="3465681" y="6152078"/>
            <a:chExt cx="275054" cy="272668"/>
          </a:xfrm>
        </p:grpSpPr>
        <p:sp>
          <p:nvSpPr>
            <p:cNvPr id="11" name="Oval 10">
              <a:extLst>
                <a:ext uri="{FF2B5EF4-FFF2-40B4-BE49-F238E27FC236}">
                  <a16:creationId xmlns:a16="http://schemas.microsoft.com/office/drawing/2014/main" id="{1692A2FA-5ED0-2768-9A66-1800EF9A2016}"/>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Freeform 12">
              <a:extLst>
                <a:ext uri="{FF2B5EF4-FFF2-40B4-BE49-F238E27FC236}">
                  <a16:creationId xmlns:a16="http://schemas.microsoft.com/office/drawing/2014/main" id="{E48CBECB-E813-F244-977B-E91D0A82B3C4}"/>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867353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456363" y="3032760"/>
            <a:ext cx="133592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8899764"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奧蘭治</a:t>
            </a:r>
            <a:r>
              <a:rPr lang="en-US" altLang="zh-CN" sz="3200" b="1" dirty="0">
                <a:solidFill>
                  <a:srgbClr val="601329"/>
                </a:solidFill>
                <a:latin typeface="Microsoft JhengHei" panose="020B0604030504040204" pitchFamily="34" charset="-120"/>
                <a:ea typeface="Microsoft JhengHei" panose="020B0604030504040204" pitchFamily="34" charset="-120"/>
              </a:rPr>
              <a:t> </a:t>
            </a:r>
            <a:r>
              <a:rPr lang="zh-CN" altLang="en-US" sz="3200" b="1" dirty="0">
                <a:solidFill>
                  <a:srgbClr val="601329"/>
                </a:solidFill>
                <a:latin typeface="Microsoft JhengHei" panose="020B0604030504040204" pitchFamily="34" charset="-120"/>
                <a:ea typeface="Microsoft JhengHei" panose="020B0604030504040204" pitchFamily="34" charset="-120"/>
              </a:rPr>
              <a:t>卡本內蘇維翁/
梅洛</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54780"/>
            <a:ext cx="2253165" cy="225316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1587" y="2617486"/>
            <a:ext cx="1832762"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1600" dirty="0">
                <a:solidFill>
                  <a:schemeClr val="tx1"/>
                </a:solidFill>
                <a:effectLst/>
                <a:latin typeface="Microsoft JhengHei" panose="020B0604030504040204" pitchFamily="34" charset="-120"/>
                <a:ea typeface="Microsoft JhengHei" panose="020B0604030504040204" pitchFamily="34" charset="-120"/>
              </a:rPr>
              <a:t>通常混合，但有時也作為單一品種葡萄酒生產</a:t>
            </a: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1165322"/>
            <a:ext cx="1925531" cy="5829246"/>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00941" y="4406521"/>
            <a:ext cx="4652237" cy="603242"/>
          </a:xfrm>
          <a:prstGeom prst="rect">
            <a:avLst/>
          </a:prstGeom>
        </p:spPr>
        <p:txBody>
          <a:bodyPr vert="horz" wrap="square" lIns="0" tIns="12065" rIns="0" bIns="0" rtlCol="0">
            <a:spAutoFit/>
          </a:bodyPr>
          <a:lstStyle/>
          <a:p>
            <a:pPr algn="ctr" defTabSz="914453">
              <a:lnSpc>
                <a:spcPct val="80000"/>
              </a:lnSpc>
              <a:spcBef>
                <a:spcPct val="0"/>
              </a:spcBef>
            </a:pPr>
            <a:r>
              <a:rPr lang="en-AU" altLang="zh-CN" sz="2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CABERNET SAUVIGNON</a:t>
            </a:r>
          </a:p>
          <a:p>
            <a:pPr algn="ctr" defTabSz="914453">
              <a:lnSpc>
                <a:spcPct val="80000"/>
              </a:lnSpc>
              <a:spcBef>
                <a:spcPct val="0"/>
              </a:spcBef>
            </a:pPr>
            <a:r>
              <a:rPr lang="en-AU" sz="2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/MERLOT</a:t>
            </a:r>
          </a:p>
        </p:txBody>
      </p:sp>
      <p:sp>
        <p:nvSpPr>
          <p:cNvPr id="7" name="TextBox 6">
            <a:extLst>
              <a:ext uri="{FF2B5EF4-FFF2-40B4-BE49-F238E27FC236}">
                <a16:creationId xmlns:a16="http://schemas.microsoft.com/office/drawing/2014/main" id="{3D0067D9-0CB3-D61E-DFDD-A59F7A024ED2}"/>
              </a:ext>
            </a:extLst>
          </p:cNvPr>
          <p:cNvSpPr txBox="1"/>
          <p:nvPr/>
        </p:nvSpPr>
        <p:spPr>
          <a:xfrm>
            <a:off x="512573" y="2883831"/>
            <a:ext cx="4006941" cy="584775"/>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通常具有中等重量和酒體，單寧細膩，帶有泥土、草本和黑果味</a:t>
            </a:r>
          </a:p>
        </p:txBody>
      </p:sp>
      <p:cxnSp>
        <p:nvCxnSpPr>
          <p:cNvPr id="8" name="Straight Connector 7">
            <a:extLst>
              <a:ext uri="{FF2B5EF4-FFF2-40B4-BE49-F238E27FC236}">
                <a16:creationId xmlns:a16="http://schemas.microsoft.com/office/drawing/2014/main" id="{6B1F07A9-797E-490D-2FBC-DF38528E3F77}"/>
              </a:ext>
            </a:extLst>
          </p:cNvPr>
          <p:cNvCxnSpPr>
            <a:cxnSpLocks/>
          </p:cNvCxnSpPr>
          <p:nvPr/>
        </p:nvCxnSpPr>
        <p:spPr>
          <a:xfrm>
            <a:off x="2422471" y="3514405"/>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56760FD-7A52-168A-C443-709734D8812C}"/>
              </a:ext>
            </a:extLst>
          </p:cNvPr>
          <p:cNvCxnSpPr>
            <a:cxnSpLocks/>
          </p:cNvCxnSpPr>
          <p:nvPr/>
        </p:nvCxnSpPr>
        <p:spPr>
          <a:xfrm>
            <a:off x="2422471" y="3848814"/>
            <a:ext cx="315979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BBCE5F2-A77C-5A45-CFA0-1AF5A3838580}"/>
              </a:ext>
            </a:extLst>
          </p:cNvPr>
          <p:cNvCxnSpPr>
            <a:cxnSpLocks/>
          </p:cNvCxnSpPr>
          <p:nvPr/>
        </p:nvCxnSpPr>
        <p:spPr>
          <a:xfrm>
            <a:off x="3283295" y="4782587"/>
            <a:ext cx="22989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B46B774-5598-520C-B0B8-924D157EF709}"/>
              </a:ext>
            </a:extLst>
          </p:cNvPr>
          <p:cNvCxnSpPr>
            <a:cxnSpLocks/>
          </p:cNvCxnSpPr>
          <p:nvPr/>
        </p:nvCxnSpPr>
        <p:spPr>
          <a:xfrm>
            <a:off x="3283295" y="477496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5091943-6B54-08FF-19F1-5869699E3FFC}"/>
              </a:ext>
            </a:extLst>
          </p:cNvPr>
          <p:cNvCxnSpPr>
            <a:cxnSpLocks/>
          </p:cNvCxnSpPr>
          <p:nvPr/>
        </p:nvCxnSpPr>
        <p:spPr>
          <a:xfrm>
            <a:off x="6762135" y="4391209"/>
            <a:ext cx="33726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E7F7B9C8-36C5-3B86-8C6F-3C36ED8E50B0}"/>
              </a:ext>
            </a:extLst>
          </p:cNvPr>
          <p:cNvSpPr txBox="1"/>
          <p:nvPr/>
        </p:nvSpPr>
        <p:spPr>
          <a:xfrm>
            <a:off x="9650272" y="4892852"/>
            <a:ext cx="2824226" cy="1713611"/>
          </a:xfrm>
          <a:prstGeom prst="rect">
            <a:avLst/>
          </a:prstGeom>
          <a:noFill/>
        </p:spPr>
        <p:txBody>
          <a:bodyPr wrap="square" anchor="t">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紅莓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紫羅蘭</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桑葚</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黑醋栗</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混合香草</a:t>
            </a:r>
            <a:endParaRPr lang="en-AU" sz="1400" dirty="0">
              <a:effectLst/>
              <a:latin typeface="Microsoft JhengHei" panose="020B0604030504040204" pitchFamily="34" charset="-120"/>
              <a:ea typeface="Microsoft JhengHei" panose="020B0604030504040204" pitchFamily="34" charset="-120"/>
            </a:endParaRPr>
          </a:p>
        </p:txBody>
      </p:sp>
      <p:cxnSp>
        <p:nvCxnSpPr>
          <p:cNvPr id="15" name="Straight Connector 14">
            <a:extLst>
              <a:ext uri="{FF2B5EF4-FFF2-40B4-BE49-F238E27FC236}">
                <a16:creationId xmlns:a16="http://schemas.microsoft.com/office/drawing/2014/main" id="{54F0F289-B344-E452-9685-A8633FA1CB3B}"/>
              </a:ext>
            </a:extLst>
          </p:cNvPr>
          <p:cNvCxnSpPr>
            <a:cxnSpLocks/>
          </p:cNvCxnSpPr>
          <p:nvPr/>
        </p:nvCxnSpPr>
        <p:spPr>
          <a:xfrm>
            <a:off x="10134778" y="439120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D118B60-631A-672C-E0F3-1FA18C3F31DB}"/>
              </a:ext>
            </a:extLst>
          </p:cNvPr>
          <p:cNvSpPr txBox="1"/>
          <p:nvPr/>
        </p:nvSpPr>
        <p:spPr>
          <a:xfrm>
            <a:off x="1373396" y="5205540"/>
            <a:ext cx="3819797" cy="895117"/>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有時混合</a:t>
            </a:r>
          </a:p>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來自較溫暖地區（如馬吉、獵人谷和卡拉）的葡萄酒</a:t>
            </a:r>
          </a:p>
        </p:txBody>
      </p:sp>
    </p:spTree>
    <p:extLst>
      <p:ext uri="{BB962C8B-B14F-4D97-AF65-F5344CB8AC3E}">
        <p14:creationId xmlns:p14="http://schemas.microsoft.com/office/powerpoint/2010/main" val="200193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zh-CN" altLang="en-US" sz="4000" b="1" dirty="0">
                <a:solidFill>
                  <a:schemeClr val="bg2"/>
                </a:solidFill>
                <a:latin typeface="Neue Haas Grotesk Text Pro" panose="020B0504020202020204" pitchFamily="34" charset="77"/>
              </a:rPr>
              <a:t>卡本內蘇維翁/梅洛
特性</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103648" y="2580704"/>
            <a:ext cx="21215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卡本內蘇維翁/梅洛</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170591" y="226984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170591" y="337891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170591" y="425006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170591" y="53238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21758"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170591" y="6456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170591" y="57030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761365" y="4300119"/>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altLang="zh-CN" sz="2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CABERNET SAUVIGNON</a:t>
            </a:r>
          </a:p>
          <a:p>
            <a:pPr algn="ctr" defTabSz="914453">
              <a:lnSpc>
                <a:spcPct val="80000"/>
              </a:lnSpc>
              <a:spcBef>
                <a:spcPct val="0"/>
              </a:spcBef>
            </a:pPr>
            <a:r>
              <a:rPr lang="en-AU" sz="2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/MERLOT</a:t>
            </a: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868AEF82-6903-F0CB-A189-064B4E0C86B5}"/>
              </a:ext>
            </a:extLst>
          </p:cNvPr>
          <p:cNvSpPr/>
          <p:nvPr/>
        </p:nvSpPr>
        <p:spPr>
          <a:xfrm>
            <a:off x="464547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奧蘭治
希哈</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925763"/>
            <a:ext cx="3178241" cy="584775"/>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通常優雅，具有出色的顏色和真正的品種風味</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597742"/>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473124"/>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807533"/>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438573"/>
            <a:ext cx="2368960" cy="236896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763" y="2404246"/>
            <a:ext cx="1724132" cy="50975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zh-CN" altLang="en-US" sz="1600" dirty="0">
                <a:solidFill>
                  <a:schemeClr val="tx1"/>
                </a:solidFill>
                <a:effectLst/>
                <a:latin typeface="Microsoft JhengHei" panose="020B0604030504040204" pitchFamily="34" charset="-120"/>
                <a:ea typeface="Microsoft JhengHei" panose="020B0604030504040204" pitchFamily="34" charset="-120"/>
              </a:rPr>
              <a:t>奧蘭治種植最廣泛的葡萄品種</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7410" y="4683856"/>
            <a:ext cx="2805709" cy="1954381"/>
          </a:xfrm>
          <a:prstGeom prst="rect">
            <a:avLst/>
          </a:prstGeom>
          <a:noFill/>
        </p:spPr>
        <p:txBody>
          <a:bodyPr wrap="square" anchor="b">
            <a:spAutoFit/>
          </a:bodyPr>
          <a:lstStyle/>
          <a:p>
            <a:pPr>
              <a:lnSpc>
                <a:spcPct val="82000"/>
              </a:lnSpc>
              <a:spcBef>
                <a:spcPts val="150"/>
              </a:spcBef>
              <a:spcAft>
                <a:spcPts val="315"/>
              </a:spcAft>
              <a:buClr>
                <a:schemeClr val="bg2"/>
              </a:buClr>
            </a:pPr>
            <a:r>
              <a:rPr lang="zh-CN" altLang="en-US" sz="1400" dirty="0">
                <a:effectLst/>
                <a:latin typeface="Microsoft JhengHei" panose="020B0604030504040204" pitchFamily="34" charset="-120"/>
                <a:ea typeface="Microsoft JhengHei" panose="020B0604030504040204" pitchFamily="34" charset="-120"/>
              </a:rPr>
              <a:t>典型風味</a:t>
            </a:r>
          </a:p>
          <a:p>
            <a:pPr marL="285750" indent="-285750">
              <a:lnSpc>
                <a:spcPct val="82000"/>
              </a:lnSpc>
              <a:spcBef>
                <a:spcPts val="150"/>
              </a:spcBef>
              <a:spcAft>
                <a:spcPts val="315"/>
              </a:spcAft>
              <a:buClr>
                <a:schemeClr val="bg2"/>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櫻桃</a:t>
            </a:r>
          </a:p>
          <a:p>
            <a:pPr marL="285750" indent="-285750">
              <a:lnSpc>
                <a:spcPct val="82000"/>
              </a:lnSpc>
              <a:spcBef>
                <a:spcPts val="150"/>
              </a:spcBef>
              <a:spcAft>
                <a:spcPts val="315"/>
              </a:spcAft>
              <a:buClr>
                <a:schemeClr val="bg2"/>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紅色莓果</a:t>
            </a:r>
          </a:p>
          <a:p>
            <a:pPr marL="285750" indent="-285750">
              <a:lnSpc>
                <a:spcPct val="82000"/>
              </a:lnSpc>
              <a:spcBef>
                <a:spcPts val="150"/>
              </a:spcBef>
              <a:spcAft>
                <a:spcPts val="315"/>
              </a:spcAft>
              <a:buClr>
                <a:schemeClr val="bg2"/>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藍莓</a:t>
            </a:r>
          </a:p>
          <a:p>
            <a:pPr marL="285750" indent="-285750">
              <a:lnSpc>
                <a:spcPct val="82000"/>
              </a:lnSpc>
              <a:spcBef>
                <a:spcPts val="150"/>
              </a:spcBef>
              <a:spcAft>
                <a:spcPts val="315"/>
              </a:spcAft>
              <a:buClr>
                <a:schemeClr val="bg2"/>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黑胡椒</a:t>
            </a:r>
          </a:p>
          <a:p>
            <a:pPr marL="285750" indent="-285750">
              <a:lnSpc>
                <a:spcPct val="82000"/>
              </a:lnSpc>
              <a:spcBef>
                <a:spcPts val="150"/>
              </a:spcBef>
              <a:spcAft>
                <a:spcPts val="315"/>
              </a:spcAft>
              <a:buClr>
                <a:schemeClr val="bg2"/>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白胡椒</a:t>
            </a:r>
          </a:p>
          <a:p>
            <a:pPr marL="285750" indent="-285750">
              <a:lnSpc>
                <a:spcPct val="82000"/>
              </a:lnSpc>
              <a:spcBef>
                <a:spcPts val="150"/>
              </a:spcBef>
              <a:spcAft>
                <a:spcPts val="315"/>
              </a:spcAft>
              <a:buClr>
                <a:schemeClr val="bg2"/>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溫暖香料</a:t>
            </a:r>
          </a:p>
          <a:p>
            <a:pPr marL="285750" indent="-285750">
              <a:lnSpc>
                <a:spcPct val="82000"/>
              </a:lnSpc>
              <a:spcBef>
                <a:spcPts val="150"/>
              </a:spcBef>
              <a:spcAft>
                <a:spcPts val="315"/>
              </a:spcAft>
              <a:buClr>
                <a:schemeClr val="bg2"/>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綠色草本</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245694"/>
            <a:ext cx="300723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000221" y="4239384"/>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7" name="Straight Connector 6">
            <a:extLst>
              <a:ext uri="{FF2B5EF4-FFF2-40B4-BE49-F238E27FC236}">
                <a16:creationId xmlns:a16="http://schemas.microsoft.com/office/drawing/2014/main" id="{843D3A0D-F546-E027-4BB3-7973190117EA}"/>
              </a:ext>
            </a:extLst>
          </p:cNvPr>
          <p:cNvCxnSpPr>
            <a:cxnSpLocks/>
          </p:cNvCxnSpPr>
          <p:nvPr/>
        </p:nvCxnSpPr>
        <p:spPr>
          <a:xfrm>
            <a:off x="2617316" y="4537579"/>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D200791-CB0D-6F33-B70F-973C4CB36AE1}"/>
              </a:ext>
            </a:extLst>
          </p:cNvPr>
          <p:cNvCxnSpPr>
            <a:cxnSpLocks/>
          </p:cNvCxnSpPr>
          <p:nvPr/>
        </p:nvCxnSpPr>
        <p:spPr>
          <a:xfrm>
            <a:off x="2617316" y="4537579"/>
            <a:ext cx="33380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73EFA080-2F08-A227-8ED2-2DBF628FE15B}"/>
              </a:ext>
            </a:extLst>
          </p:cNvPr>
          <p:cNvSpPr txBox="1"/>
          <p:nvPr/>
        </p:nvSpPr>
        <p:spPr>
          <a:xfrm>
            <a:off x="1560152" y="4904718"/>
            <a:ext cx="2114328" cy="584775"/>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最近才種植，但已被證明非常成功</a:t>
            </a:r>
          </a:p>
        </p:txBody>
      </p:sp>
    </p:spTree>
    <p:extLst>
      <p:ext uri="{BB962C8B-B14F-4D97-AF65-F5344CB8AC3E}">
        <p14:creationId xmlns:p14="http://schemas.microsoft.com/office/powerpoint/2010/main" val="3169727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zh-CN" altLang="en-US" sz="3200" dirty="0">
                <a:solidFill>
                  <a:schemeClr val="bg2"/>
                </a:solidFill>
                <a:latin typeface="Neue Haas Grotesk Text Pro" panose="020B0504020202020204" pitchFamily="34" charset="77"/>
              </a:rPr>
              <a:t>希哈
特性</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SHIRAZ</a:t>
            </a:r>
            <a:endParaRPr lang="en-AU" sz="44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希哈</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8486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8486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8486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8486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540565"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8486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8486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382592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443FB01A-7331-32DF-77E6-E59E44342DC3}"/>
              </a:ext>
            </a:extLst>
          </p:cNvPr>
          <p:cNvGrpSpPr/>
          <p:nvPr/>
        </p:nvGrpSpPr>
        <p:grpSpPr>
          <a:xfrm>
            <a:off x="4198616" y="6126814"/>
            <a:ext cx="278634" cy="272668"/>
            <a:chOff x="8032638" y="5926610"/>
            <a:chExt cx="278634" cy="272668"/>
          </a:xfrm>
        </p:grpSpPr>
        <p:sp>
          <p:nvSpPr>
            <p:cNvPr id="8" name="Freeform 7">
              <a:extLst>
                <a:ext uri="{FF2B5EF4-FFF2-40B4-BE49-F238E27FC236}">
                  <a16:creationId xmlns:a16="http://schemas.microsoft.com/office/drawing/2014/main" id="{D4AE9217-CF66-472F-A509-4B0752510A1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28225307-92ED-3A9F-FD29-7258539E6E0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34048320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7633"/>
            <a:ext cx="4829691" cy="785732"/>
          </a:xfrm>
        </p:spPr>
        <p:txBody>
          <a:bodyPr/>
          <a:lstStyle/>
          <a:p>
            <a:r>
              <a:rPr lang="zh-CN" altLang="en-US" b="1" dirty="0"/>
              <a:t>奧蘭治</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65179"/>
            <a:ext cx="3962860" cy="1325563"/>
          </a:xfrm>
        </p:spPr>
        <p:txBody>
          <a:bodyPr/>
          <a:lstStyle/>
          <a:p>
            <a:r>
              <a:rPr lang="zh-CN" altLang="en-US" b="1" dirty="0">
                <a:solidFill>
                  <a:schemeClr val="bg2"/>
                </a:solidFill>
              </a:rPr>
              <a:t>向上，</a:t>
            </a:r>
            <a:endParaRPr lang="en-US" altLang="zh-CN" b="1" dirty="0">
              <a:solidFill>
                <a:schemeClr val="bg2"/>
              </a:solidFill>
            </a:endParaRPr>
          </a:p>
          <a:p>
            <a:r>
              <a:rPr lang="zh-CN" altLang="en-US" b="1" dirty="0">
                <a:solidFill>
                  <a:schemeClr val="bg2"/>
                </a:solidFill>
              </a:rPr>
              <a:t>向上高飛</a:t>
            </a:r>
          </a:p>
        </p:txBody>
      </p:sp>
      <p:sp>
        <p:nvSpPr>
          <p:cNvPr id="2" name="TextBox 1">
            <a:extLst>
              <a:ext uri="{FF2B5EF4-FFF2-40B4-BE49-F238E27FC236}">
                <a16:creationId xmlns:a16="http://schemas.microsoft.com/office/drawing/2014/main" id="{723F8AEE-D688-5E2E-A7EB-7F51626830D1}"/>
              </a:ext>
            </a:extLst>
          </p:cNvPr>
          <p:cNvSpPr txBox="1"/>
          <p:nvPr/>
        </p:nvSpPr>
        <p:spPr>
          <a:xfrm>
            <a:off x="623888" y="2662556"/>
            <a:ext cx="3599330" cy="1063689"/>
          </a:xfrm>
          <a:prstGeom prst="rect">
            <a:avLst/>
          </a:prstGeom>
          <a:noFill/>
        </p:spPr>
        <p:txBody>
          <a:bodyPr wrap="square" rtlCol="0">
            <a:spAutoFit/>
          </a:bodyPr>
          <a:lstStyle/>
          <a:p>
            <a:pPr>
              <a:lnSpc>
                <a:spcPts val="2020"/>
              </a:lnSpc>
            </a:pPr>
            <a:r>
              <a:rPr lang="zh-CN" altLang="en-US" sz="1600" dirty="0">
                <a:solidFill>
                  <a:srgbClr val="FFFFFF"/>
                </a:solidFill>
                <a:latin typeface="Neue Haas Grotesk Text Pro" panose="020B0504020202020204" pitchFamily="34" charset="77"/>
                <a:cs typeface="Arial" panose="020B0604020202020204" pitchFamily="34" charset="0"/>
              </a:rPr>
              <a:t>一個鄉村美景的地區，結合了高度、氣候和文化的完美結合，使其不斷發展壯大。</a:t>
            </a:r>
            <a:endParaRPr lang="en-AU" sz="1600" dirty="0">
              <a:latin typeface="Neue Haas Grotesk Text Pro" panose="020B0504020202020204" pitchFamily="34" charset="77"/>
              <a:cs typeface="Arial" panose="020B0604020202020204" pitchFamily="34" charset="0"/>
            </a:endParaRPr>
          </a:p>
          <a:p>
            <a:pPr algn="l">
              <a:lnSpc>
                <a:spcPct val="82000"/>
              </a:lnSpc>
            </a:pPr>
            <a:endParaRPr lang="en-US" sz="1600" dirty="0">
              <a:solidFill>
                <a:srgbClr val="190000"/>
              </a:solidFill>
              <a:effectLst/>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A864B10E-9189-C6F0-8CB8-0C96F7273CD8}"/>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zh-CN" altLang="en-US" b="1" dirty="0">
                <a:solidFill>
                  <a:schemeClr val="accent2"/>
                </a:solidFill>
                <a:latin typeface="Microsoft JhengHei" panose="020B0604030504040204" pitchFamily="34" charset="-120"/>
              </a:rPr>
              <a:t>澳洲</a:t>
            </a:r>
          </a:p>
        </p:txBody>
      </p:sp>
      <p:sp>
        <p:nvSpPr>
          <p:cNvPr id="6" name="TextBox 5">
            <a:extLst>
              <a:ext uri="{FF2B5EF4-FFF2-40B4-BE49-F238E27FC236}">
                <a16:creationId xmlns:a16="http://schemas.microsoft.com/office/drawing/2014/main" id="{DCE07064-3E61-2269-6345-5A423939049F}"/>
              </a:ext>
            </a:extLst>
          </p:cNvPr>
          <p:cNvSpPr txBox="1"/>
          <p:nvPr/>
        </p:nvSpPr>
        <p:spPr>
          <a:xfrm>
            <a:off x="6096000" y="5399170"/>
            <a:ext cx="1199812" cy="369332"/>
          </a:xfrm>
          <a:prstGeom prst="rect">
            <a:avLst/>
          </a:prstGeom>
          <a:noFill/>
        </p:spPr>
        <p:txBody>
          <a:bodyPr wrap="square">
            <a:spAutoFit/>
          </a:bodyPr>
          <a:lstStyle/>
          <a:p>
            <a:r>
              <a:rPr lang="zh-CN" altLang="en-US" b="1" dirty="0">
                <a:solidFill>
                  <a:schemeClr val="accent2"/>
                </a:solidFill>
                <a:latin typeface="Microsoft JhengHei" panose="020B0604030504040204" pitchFamily="34" charset="-120"/>
                <a:ea typeface="Microsoft JhengHei" panose="020B0604030504040204" pitchFamily="34" charset="-120"/>
              </a:rPr>
              <a:t>奧蘭治</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4654446"/>
            <a:ext cx="2990538" cy="9293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78A1-8FFD-6012-2FB7-E55BC22F4088}"/>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A2CFC3D9-1EC7-BE2D-E982-9CF6D187A303}"/>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BC0CD321-50D5-6A6D-2D54-34A8F656FD34}"/>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6312491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1"/>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lvl1pPr>
              <a:defRPr sz="5043"/>
            </a:lvl1pPr>
          </a:lstStyle>
          <a:p>
            <a:r>
              <a:rPr lang="zh-CN" altLang="en-US" sz="5043" b="1" dirty="0">
                <a:solidFill>
                  <a:schemeClr val="accent2"/>
                </a:solidFill>
                <a:latin typeface="Microsoft JhengHei" panose="020B0604030504040204" pitchFamily="34" charset="-120"/>
              </a:rPr>
              <a:t>新南威爾斯州</a:t>
            </a:r>
          </a:p>
        </p:txBody>
      </p:sp>
      <p:sp>
        <p:nvSpPr>
          <p:cNvPr id="6" name="TextBox 5">
            <a:extLst>
              <a:ext uri="{FF2B5EF4-FFF2-40B4-BE49-F238E27FC236}">
                <a16:creationId xmlns:a16="http://schemas.microsoft.com/office/drawing/2014/main" id="{DCE07064-3E61-2269-6345-5A423939049F}"/>
              </a:ext>
            </a:extLst>
          </p:cNvPr>
          <p:cNvSpPr txBox="1"/>
          <p:nvPr/>
        </p:nvSpPr>
        <p:spPr>
          <a:xfrm>
            <a:off x="9068149" y="4776042"/>
            <a:ext cx="2185067" cy="369332"/>
          </a:xfrm>
          <a:prstGeom prst="rect">
            <a:avLst/>
          </a:prstGeom>
          <a:noFill/>
        </p:spPr>
        <p:txBody>
          <a:bodyPr wrap="square">
            <a:spAutoFit/>
          </a:bodyPr>
          <a:lstStyle/>
          <a:p>
            <a:r>
              <a:rPr lang="zh-CN" altLang="en-US" b="1" dirty="0">
                <a:solidFill>
                  <a:schemeClr val="accent2"/>
                </a:solidFill>
                <a:latin typeface="Microsoft JhengHei" panose="020B0604030504040204" pitchFamily="34" charset="-120"/>
                <a:ea typeface="Microsoft JhengHei" panose="020B0604030504040204" pitchFamily="34" charset="-120"/>
              </a:rPr>
              <a:t>奧蘭治</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5778708" y="2878111"/>
            <a:ext cx="3289441" cy="20825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EA78E5C-EC6A-421C-1BA2-EE44ADD67EAF}"/>
              </a:ext>
            </a:extLst>
          </p:cNvPr>
          <p:cNvSpPr txBox="1"/>
          <p:nvPr/>
        </p:nvSpPr>
        <p:spPr>
          <a:xfrm>
            <a:off x="8251285" y="3519299"/>
            <a:ext cx="1368203" cy="307777"/>
          </a:xfrm>
          <a:prstGeom prst="rect">
            <a:avLst/>
          </a:prstGeom>
          <a:noFill/>
        </p:spPr>
        <p:txBody>
          <a:bodyPr wrap="square">
            <a:spAutoFit/>
          </a:bodyPr>
          <a:lstStyle/>
          <a:p>
            <a:r>
              <a:rPr lang="zh-CN" altLang="en-US" sz="1400" b="1" dirty="0">
                <a:latin typeface="Microsoft JhengHei" panose="020B0604030504040204" pitchFamily="34" charset="-120"/>
                <a:ea typeface="Microsoft JhengHei" panose="020B0604030504040204" pitchFamily="34" charset="-120"/>
              </a:rPr>
              <a:t>雪梨</a:t>
            </a:r>
            <a:endParaRPr 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65518472"/>
      </p:ext>
    </p:extLst>
  </p:cSld>
  <p:clrMapOvr>
    <a:masterClrMapping/>
  </p:clrMapOvr>
  <p:transition/>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10653"/>
            <a:ext cx="4829691" cy="785732"/>
          </a:xfrm>
        </p:spPr>
        <p:txBody>
          <a:bodyPr/>
          <a:lstStyle/>
          <a:p>
            <a:r>
              <a:rPr lang="zh-CN" altLang="en-US" b="1" dirty="0"/>
              <a:t>奧蘭治</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887301"/>
            <a:ext cx="4958648" cy="3133240"/>
          </a:xfrm>
        </p:spPr>
        <p:txBody>
          <a:bodyPr/>
          <a:lstStyle/>
          <a:p>
            <a:pPr marL="12700" marR="461645">
              <a:lnSpc>
                <a:spcPts val="2100"/>
              </a:lnSpc>
              <a:spcBef>
                <a:spcPts val="219"/>
              </a:spcBef>
            </a:pPr>
            <a:r>
              <a:rPr lang="zh-CN" altLang="en-US" sz="1600" dirty="0">
                <a:solidFill>
                  <a:srgbClr val="FFFFFF"/>
                </a:solidFill>
                <a:cs typeface="Arial" panose="020B0604020202020204" pitchFamily="34" charset="0"/>
              </a:rPr>
              <a:t>奧蘭治在其短暫的歷史中，已鞏固了自己作為一個小而重要的地區的地位，以其廣泛的、高品質的、風土驅動的葡萄酒而聞名。</a:t>
            </a:r>
            <a:endParaRPr lang="en-AU" sz="1600" dirty="0">
              <a:cs typeface="Arial" panose="020B0604020202020204" pitchFamily="34" charset="0"/>
            </a:endParaRPr>
          </a:p>
          <a:p>
            <a:pPr marL="297815" indent="-285750">
              <a:lnSpc>
                <a:spcPct val="100000"/>
              </a:lnSpc>
              <a:spcBef>
                <a:spcPts val="590"/>
              </a:spcBef>
              <a:buFont typeface="Arial" panose="020B0604020202020204" pitchFamily="34" charset="0"/>
              <a:buChar char="•"/>
              <a:tabLst>
                <a:tab pos="203200" algn="l"/>
              </a:tabLst>
            </a:pPr>
            <a:r>
              <a:rPr lang="zh-CN" altLang="en-US" sz="1600" spc="-25" dirty="0">
                <a:solidFill>
                  <a:srgbClr val="FFFFFF"/>
                </a:solidFill>
                <a:cs typeface="Arial" panose="020B0604020202020204" pitchFamily="34" charset="0"/>
              </a:rPr>
              <a:t>澳洲最高的葡萄酒產區</a:t>
            </a:r>
            <a:endParaRPr lang="en-AU" sz="1600" dirty="0">
              <a:cs typeface="Arial" panose="020B0604020202020204" pitchFamily="34" charset="0"/>
            </a:endParaRPr>
          </a:p>
          <a:p>
            <a:pPr marL="297815" marR="322580" indent="-285750">
              <a:lnSpc>
                <a:spcPts val="2100"/>
              </a:lnSpc>
              <a:spcBef>
                <a:spcPts val="765"/>
              </a:spcBef>
              <a:buFont typeface="Arial" panose="020B0604020202020204" pitchFamily="34" charset="0"/>
              <a:buChar char="•"/>
              <a:tabLst>
                <a:tab pos="203200" algn="l"/>
              </a:tabLst>
            </a:pPr>
            <a:r>
              <a:rPr lang="zh-CN" altLang="en-US" sz="1600" dirty="0">
                <a:solidFill>
                  <a:srgbClr val="FFFFFF"/>
                </a:solidFill>
                <a:cs typeface="Arial" panose="020B0604020202020204" pitchFamily="34" charset="0"/>
              </a:rPr>
              <a:t>涼爽的氣候、肥沃的火山土壤和多樣的地質</a:t>
            </a:r>
            <a:endParaRPr lang="en-AU" sz="1600" dirty="0">
              <a:cs typeface="Arial" panose="020B0604020202020204" pitchFamily="34" charset="0"/>
            </a:endParaRPr>
          </a:p>
          <a:p>
            <a:pPr marL="297815" marR="343535" indent="-285750">
              <a:lnSpc>
                <a:spcPts val="2100"/>
              </a:lnSpc>
              <a:spcBef>
                <a:spcPts val="710"/>
              </a:spcBef>
              <a:buFont typeface="Arial" panose="020B0604020202020204" pitchFamily="34" charset="0"/>
              <a:buChar char="•"/>
              <a:tabLst>
                <a:tab pos="203200" algn="l"/>
              </a:tabLst>
            </a:pPr>
            <a:r>
              <a:rPr lang="zh-CN" altLang="en-US" sz="1600" dirty="0">
                <a:solidFill>
                  <a:srgbClr val="FFFFFF"/>
                </a:solidFill>
                <a:cs typeface="Arial" panose="020B0604020202020204" pitchFamily="34" charset="0"/>
              </a:rPr>
              <a:t>經典品種</a:t>
            </a:r>
            <a:r>
              <a:rPr lang="zh-CN" altLang="en-US" dirty="0">
                <a:solidFill>
                  <a:srgbClr val="FFFFFF"/>
                </a:solidFill>
                <a:cs typeface="Arial" panose="020B0604020202020204" pitchFamily="34" charset="0"/>
              </a:rPr>
              <a:t>馳名</a:t>
            </a:r>
            <a:r>
              <a:rPr lang="zh-CN" altLang="en-US" sz="1600" dirty="0">
                <a:solidFill>
                  <a:srgbClr val="FFFFFF"/>
                </a:solidFill>
                <a:cs typeface="Arial" panose="020B0604020202020204" pitchFamily="34" charset="0"/>
              </a:rPr>
              <a:t>，但許多替代品種表現良好</a:t>
            </a:r>
            <a:endParaRPr lang="en-AU" sz="1600" dirty="0">
              <a:cs typeface="Arial" panose="020B0604020202020204" pitchFamily="34" charset="0"/>
            </a:endParaRPr>
          </a:p>
          <a:p>
            <a:pPr marL="297815" indent="-285750">
              <a:lnSpc>
                <a:spcPct val="100000"/>
              </a:lnSpc>
              <a:spcBef>
                <a:spcPts val="590"/>
              </a:spcBef>
              <a:buFont typeface="Arial" panose="020B0604020202020204" pitchFamily="34" charset="0"/>
              <a:buChar char="•"/>
              <a:tabLst>
                <a:tab pos="203200" algn="l"/>
              </a:tabLst>
            </a:pPr>
            <a:r>
              <a:rPr lang="zh-CN" altLang="en-US" sz="1600" dirty="0">
                <a:solidFill>
                  <a:srgbClr val="FFFFFF"/>
                </a:solidFill>
                <a:cs typeface="Arial" panose="020B0604020202020204" pitchFamily="34" charset="0"/>
              </a:rPr>
              <a:t>著名的美食熱點</a:t>
            </a:r>
            <a:endParaRPr lang="en-AU" sz="1600"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8517"/>
            <a:ext cx="4381526" cy="1325563"/>
          </a:xfrm>
        </p:spPr>
        <p:txBody>
          <a:bodyPr/>
          <a:lstStyle/>
          <a:p>
            <a:r>
              <a:rPr lang="zh-CN" altLang="en-US" sz="5000" b="1" dirty="0">
                <a:solidFill>
                  <a:schemeClr val="bg2"/>
                </a:solidFill>
              </a:rPr>
              <a:t>一切都與海拔有關</a:t>
            </a:r>
          </a:p>
        </p:txBody>
      </p:sp>
    </p:spTree>
    <p:extLst>
      <p:ext uri="{BB962C8B-B14F-4D97-AF65-F5344CB8AC3E}">
        <p14:creationId xmlns:p14="http://schemas.microsoft.com/office/powerpoint/2010/main" val="602433484"/>
      </p:ext>
    </p:extLst>
  </p:cSld>
  <p:clrMapOvr>
    <a:masterClrMapping/>
  </p:clrMapOvr>
  <p:transition/>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256905"/>
            <a:ext cx="4829691" cy="1530521"/>
          </a:xfrm>
        </p:spPr>
        <p:txBody>
          <a:bodyPr/>
          <a:lstStyle/>
          <a:p>
            <a:pPr>
              <a:lnSpc>
                <a:spcPct val="99000"/>
              </a:lnSpc>
              <a:spcBef>
                <a:spcPts val="800"/>
              </a:spcBef>
            </a:pPr>
            <a:r>
              <a:rPr lang="zh-CN" altLang="en-US" dirty="0"/>
              <a:t>奧蘭治的歷史</a:t>
            </a:r>
          </a:p>
          <a:p>
            <a:pPr>
              <a:lnSpc>
                <a:spcPct val="99000"/>
              </a:lnSpc>
              <a:spcBef>
                <a:spcPts val="800"/>
              </a:spcBef>
            </a:pPr>
            <a:r>
              <a:rPr lang="zh-CN" altLang="en-US" dirty="0"/>
              <a:t>地理、氣候和土壤</a:t>
            </a:r>
          </a:p>
          <a:p>
            <a:pPr>
              <a:lnSpc>
                <a:spcPct val="99000"/>
              </a:lnSpc>
              <a:spcBef>
                <a:spcPts val="800"/>
              </a:spcBef>
            </a:pPr>
            <a:r>
              <a:rPr lang="zh-CN" altLang="en-US" dirty="0"/>
              <a:t>葡萄栽培和釀酒</a:t>
            </a:r>
          </a:p>
          <a:p>
            <a:pPr>
              <a:lnSpc>
                <a:spcPct val="99000"/>
              </a:lnSpc>
              <a:spcBef>
                <a:spcPts val="800"/>
              </a:spcBef>
            </a:pPr>
            <a:r>
              <a:rPr lang="zh-CN" altLang="en-US" dirty="0"/>
              <a:t>主要品種</a:t>
            </a:r>
            <a:endParaRPr lang="en-AU" dirty="0"/>
          </a:p>
        </p:txBody>
      </p:sp>
      <p:sp>
        <p:nvSpPr>
          <p:cNvPr id="6" name="Title 2">
            <a:extLst>
              <a:ext uri="{FF2B5EF4-FFF2-40B4-BE49-F238E27FC236}">
                <a16:creationId xmlns:a16="http://schemas.microsoft.com/office/drawing/2014/main" id="{42F85007-6596-7C42-DA64-F0F735BE9E5E}"/>
              </a:ext>
            </a:extLst>
          </p:cNvPr>
          <p:cNvSpPr txBox="1">
            <a:spLocks/>
          </p:cNvSpPr>
          <p:nvPr/>
        </p:nvSpPr>
        <p:spPr>
          <a:xfrm>
            <a:off x="623888" y="584200"/>
            <a:ext cx="4829691"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Hant" sz="5400" dirty="0">
                <a:solidFill>
                  <a:schemeClr val="accent1"/>
                </a:solidFill>
                <a:latin typeface="Neue Haas Grotesk Text Pro"/>
                <a:ea typeface="Microsoft JhengHei" panose="020B0604030504040204" pitchFamily="34" charset="-120"/>
              </a:rPr>
              <a:t>今天</a:t>
            </a:r>
            <a:br>
              <a:rPr lang="zh-Hant" sz="5400" dirty="0">
                <a:solidFill>
                  <a:schemeClr val="accent1"/>
                </a:solidFill>
                <a:latin typeface="Neue Haas Grotesk Text Pro"/>
                <a:ea typeface="Microsoft JhengHei" panose="020B0604030504040204" pitchFamily="34" charset="-120"/>
              </a:rPr>
            </a:br>
            <a:r>
              <a:rPr lang="zh-Hant" sz="5400" dirty="0">
                <a:solidFill>
                  <a:schemeClr val="accent1"/>
                </a:solidFill>
                <a:latin typeface="Neue Haas Grotesk Text Pro"/>
                <a:ea typeface="Microsoft JhengHei" panose="020B0604030504040204" pitchFamily="34" charset="-120"/>
              </a:rPr>
              <a:t>我們</a:t>
            </a:r>
            <a:br>
              <a:rPr lang="zh-Hant" sz="5400" dirty="0">
                <a:solidFill>
                  <a:schemeClr val="accent1"/>
                </a:solidFill>
                <a:latin typeface="Neue Haas Grotesk Text Pro"/>
                <a:ea typeface="Microsoft JhengHei" panose="020B0604030504040204" pitchFamily="34" charset="-120"/>
              </a:rPr>
            </a:br>
            <a:r>
              <a:rPr lang="zh-Hant" sz="5400" dirty="0">
                <a:solidFill>
                  <a:schemeClr val="accent1"/>
                </a:solidFill>
                <a:latin typeface="Neue Haas Grotesk Text Pro"/>
                <a:ea typeface="Microsoft JhengHei" panose="020B0604030504040204" pitchFamily="34" charset="-120"/>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91425" y="1683439"/>
            <a:ext cx="2382787" cy="662774"/>
          </a:xfrm>
        </p:spPr>
        <p:txBody>
          <a:bodyPr/>
          <a:lstStyle/>
          <a:p>
            <a:r>
              <a:rPr lang="zh-CN" altLang="en-US" b="1" dirty="0"/>
              <a:t>1844</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91425" y="2346220"/>
            <a:ext cx="2735068" cy="1461301"/>
          </a:xfrm>
        </p:spPr>
        <p:txBody>
          <a:bodyPr/>
          <a:lstStyle/>
          <a:p>
            <a:pPr marR="5080">
              <a:lnSpc>
                <a:spcPts val="1800"/>
              </a:lnSpc>
              <a:spcBef>
                <a:spcPts val="50"/>
              </a:spcBef>
            </a:pPr>
            <a:r>
              <a:rPr lang="zh-CN" altLang="en-US" sz="1600" dirty="0">
                <a:cs typeface="Arial" panose="020B0604020202020204" pitchFamily="34" charset="0"/>
              </a:rPr>
              <a:t>John Glasson 在 Byng 種植了該地區第一批用於葡萄酒生產的葡萄。</a:t>
            </a:r>
            <a:endParaRPr lang="en-AU" sz="1600"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22149"/>
            <a:ext cx="5372723" cy="473196"/>
          </a:xfrm>
        </p:spPr>
        <p:txBody>
          <a:bodyPr/>
          <a:lstStyle/>
          <a:p>
            <a:r>
              <a:rPr lang="zh-CN" altLang="en-US" b="1" dirty="0">
                <a:solidFill>
                  <a:schemeClr val="accent5"/>
                </a:solidFill>
              </a:rPr>
              <a:t>奧蘭治的</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995345"/>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5440" b="1" dirty="0">
                <a:solidFill>
                  <a:schemeClr val="accent1"/>
                </a:solidFill>
                <a:ea typeface="Microsoft JhengHei" panose="020B0604030504040204" pitchFamily="34" charset="-120"/>
              </a:rPr>
              <a:t>歷史</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3826510" y="4176147"/>
            <a:ext cx="226949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800"/>
              </a:lnSpc>
              <a:spcBef>
                <a:spcPts val="50"/>
              </a:spcBef>
            </a:pPr>
            <a:r>
              <a:rPr lang="zh-CN" altLang="en-US" sz="1600" dirty="0">
                <a:ea typeface="Microsoft JhengHei" panose="020B0604030504040204" pitchFamily="34" charset="-120"/>
                <a:cs typeface="Arial" panose="020B0604020202020204" pitchFamily="34" charset="0"/>
              </a:rPr>
              <a:t>奧蘭治村的選址正式確定。</a:t>
            </a:r>
            <a:endParaRPr lang="en-AU" sz="1600" dirty="0">
              <a:ea typeface="Microsoft JhengHei" panose="020B0604030504040204" pitchFamily="34" charset="-120"/>
              <a:cs typeface="Arial" panose="020B0604020202020204" pitchFamily="34" charset="0"/>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3826509" y="3513373"/>
            <a:ext cx="199505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1846</a:t>
            </a: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5475992" y="2052072"/>
            <a:ext cx="249349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zh-CN" altLang="en-US" sz="1600" spc="-20" dirty="0">
                <a:ea typeface="Microsoft JhengHei" panose="020B0604030504040204" pitchFamily="34" charset="-120"/>
                <a:cs typeface="Arial" panose="020B0604020202020204" pitchFamily="34" charset="0"/>
              </a:rPr>
              <a:t>澳洲第一個有利可圖的金礦場在奧蘭治郊外被發現，在接下來的幾年中刺激了該地區的顯著發展。</a:t>
            </a:r>
            <a:endParaRPr lang="en-AU" sz="1600" dirty="0">
              <a:ea typeface="Microsoft JhengHei" panose="020B0604030504040204" pitchFamily="34" charset="-120"/>
              <a:cs typeface="Arial" panose="020B0604020202020204" pitchFamily="34" charset="0"/>
            </a:endParaRP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5475993" y="138929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1851</a:t>
            </a:r>
          </a:p>
        </p:txBody>
      </p:sp>
      <p:sp>
        <p:nvSpPr>
          <p:cNvPr id="5" name="Text Placeholder 4">
            <a:extLst>
              <a:ext uri="{FF2B5EF4-FFF2-40B4-BE49-F238E27FC236}">
                <a16:creationId xmlns:a16="http://schemas.microsoft.com/office/drawing/2014/main" id="{171620E7-4C40-3283-1468-28C4603EDD39}"/>
              </a:ext>
            </a:extLst>
          </p:cNvPr>
          <p:cNvSpPr txBox="1">
            <a:spLocks/>
          </p:cNvSpPr>
          <p:nvPr/>
        </p:nvSpPr>
        <p:spPr>
          <a:xfrm>
            <a:off x="8426842" y="4195298"/>
            <a:ext cx="259842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20"/>
              </a:spcBef>
            </a:pPr>
            <a:r>
              <a:rPr lang="en-US" altLang="zh-CN" sz="1600" dirty="0">
                <a:ea typeface="Microsoft JhengHei" panose="020B0604030504040204" pitchFamily="34" charset="-120"/>
                <a:cs typeface="Arial" panose="020B0604020202020204" pitchFamily="34" charset="0"/>
              </a:rPr>
              <a:t>John Hicks 於 1858 年在 Canobolas，以及 Catherine 和 John Bohringer 在 1865 年至 1866 年間在 Borenore 種植了麝香葡萄、華帝露、雷司令、西拉和黑皮諾，從而在該地區建立了更多的葡萄園。</a:t>
            </a:r>
            <a:endParaRPr lang="en-AU" sz="1600" dirty="0">
              <a:ea typeface="Microsoft JhengHei" panose="020B0604030504040204" pitchFamily="34" charset="-120"/>
              <a:cs typeface="Arial" panose="020B0604020202020204" pitchFamily="34" charset="0"/>
            </a:endParaRPr>
          </a:p>
        </p:txBody>
      </p:sp>
      <p:sp>
        <p:nvSpPr>
          <p:cNvPr id="6" name="Text Placeholder 5">
            <a:extLst>
              <a:ext uri="{FF2B5EF4-FFF2-40B4-BE49-F238E27FC236}">
                <a16:creationId xmlns:a16="http://schemas.microsoft.com/office/drawing/2014/main" id="{BD0926ED-9492-9120-4900-52D564E822E1}"/>
              </a:ext>
            </a:extLst>
          </p:cNvPr>
          <p:cNvSpPr txBox="1">
            <a:spLocks/>
          </p:cNvSpPr>
          <p:nvPr/>
        </p:nvSpPr>
        <p:spPr>
          <a:xfrm>
            <a:off x="8426841" y="3532524"/>
            <a:ext cx="3683383"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1850 年代末 – 1860 年代</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65823" cy="1461301"/>
          </a:xfrm>
        </p:spPr>
        <p:txBody>
          <a:bodyPr/>
          <a:lstStyle/>
          <a:p>
            <a:pPr marL="12700" marR="5080">
              <a:lnSpc>
                <a:spcPts val="1800"/>
              </a:lnSpc>
              <a:spcBef>
                <a:spcPts val="219"/>
              </a:spcBef>
            </a:pPr>
            <a:r>
              <a:rPr lang="zh-CN" altLang="en-US" sz="1600" dirty="0">
                <a:cs typeface="Arial" panose="020B0604020202020204" pitchFamily="34" charset="0"/>
              </a:rPr>
              <a:t>奧蘭治火車站開放，讓農民可以更便宜、更快地將他們的作物運到市場。</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zh-CN" altLang="en-US" b="1" dirty="0"/>
              <a:t>1877</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6" y="1468108"/>
            <a:ext cx="3048968" cy="1461301"/>
          </a:xfrm>
        </p:spPr>
        <p:txBody>
          <a:bodyPr/>
          <a:lstStyle/>
          <a:p>
            <a:pPr marR="283210">
              <a:lnSpc>
                <a:spcPts val="1800"/>
              </a:lnSpc>
              <a:spcBef>
                <a:spcPts val="175"/>
              </a:spcBef>
            </a:pPr>
            <a:r>
              <a:rPr lang="zh-CN" altLang="en-US" sz="1600" dirty="0">
                <a:cs typeface="Arial" panose="020B0604020202020204" pitchFamily="34" charset="0"/>
              </a:rPr>
              <a:t>果樹的種植和食用葡萄種植的普及開始，最終超越了小麥種植，成為奧蘭治的主要產業。</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784257"/>
            <a:ext cx="2120040" cy="662774"/>
          </a:xfrm>
        </p:spPr>
        <p:txBody>
          <a:bodyPr/>
          <a:lstStyle>
            <a:lvl1pPr>
              <a:defRPr sz="1434"/>
            </a:lvl1pPr>
          </a:lstStyle>
          <a:p>
            <a:r>
              <a:rPr lang="zh-CN" altLang="en-US" sz="2400" b="1" dirty="0"/>
              <a:t>1880 年代</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895449" y="4262753"/>
            <a:ext cx="226582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zh-CN" altLang="en-US" sz="1600" dirty="0">
                <a:ea typeface="Microsoft JhengHei" panose="020B0604030504040204" pitchFamily="34" charset="-120"/>
                <a:cs typeface="Arial" panose="020B0604020202020204" pitchFamily="34" charset="0"/>
              </a:rPr>
              <a:t>新南威爾斯州政府葡萄栽培學家 Harry Manuel 與 Jack Pryde 在 Molong 種植了一個五英畝的實驗葡萄園。</a:t>
            </a:r>
            <a:endParaRPr lang="en-AU" sz="1600" dirty="0">
              <a:ea typeface="Microsoft JhengHei" panose="020B0604030504040204" pitchFamily="34" charset="-12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884563"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1952</a:t>
            </a:r>
          </a:p>
        </p:txBody>
      </p:sp>
      <p:pic>
        <p:nvPicPr>
          <p:cNvPr id="14" name="Picture Placeholder 13" descr="A close-up of a barrel  AI-generated content may be incorrect.">
            <a:extLst>
              <a:ext uri="{FF2B5EF4-FFF2-40B4-BE49-F238E27FC236}">
                <a16:creationId xmlns:a16="http://schemas.microsoft.com/office/drawing/2014/main" id="{A70ABF58-7CC4-151D-FE2F-14336407D6B4}"/>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10" name="Text Placeholder 6">
            <a:extLst>
              <a:ext uri="{FF2B5EF4-FFF2-40B4-BE49-F238E27FC236}">
                <a16:creationId xmlns:a16="http://schemas.microsoft.com/office/drawing/2014/main" id="{DF8DD65C-FCB4-ECAF-36BA-C0D75357200E}"/>
              </a:ext>
            </a:extLst>
          </p:cNvPr>
          <p:cNvSpPr txBox="1">
            <a:spLocks/>
          </p:cNvSpPr>
          <p:nvPr/>
        </p:nvSpPr>
        <p:spPr>
          <a:xfrm>
            <a:off x="8870997" y="4262753"/>
            <a:ext cx="281383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US" altLang="zh-CN" sz="1600" dirty="0">
                <a:ea typeface="Microsoft JhengHei" panose="020B0604030504040204" pitchFamily="34" charset="-120"/>
                <a:cs typeface="Arial" panose="020B0604020202020204" pitchFamily="34" charset="0"/>
              </a:rPr>
              <a:t>現代釀酒社群隨著 Nashdale Vineyard、Millthorpe（現為 Sons &amp; Brothers）、Midas Tree（現為 Cargo Road Wines）、Bloodwood Wines 和 Canobolas-Smith Wines 的成立而形成。</a:t>
            </a:r>
            <a:endParaRPr lang="en-AU" sz="1600" dirty="0">
              <a:ea typeface="Microsoft JhengHei" panose="020B0604030504040204" pitchFamily="34" charset="-120"/>
              <a:cs typeface="Arial" panose="020B0604020202020204" pitchFamily="34" charset="0"/>
            </a:endParaRPr>
          </a:p>
        </p:txBody>
      </p:sp>
      <p:sp>
        <p:nvSpPr>
          <p:cNvPr id="11" name="Text Placeholder 7">
            <a:extLst>
              <a:ext uri="{FF2B5EF4-FFF2-40B4-BE49-F238E27FC236}">
                <a16:creationId xmlns:a16="http://schemas.microsoft.com/office/drawing/2014/main" id="{4BC704D7-72FC-1E98-676E-A2E65A4A1D39}"/>
              </a:ext>
            </a:extLst>
          </p:cNvPr>
          <p:cNvSpPr txBox="1">
            <a:spLocks/>
          </p:cNvSpPr>
          <p:nvPr/>
        </p:nvSpPr>
        <p:spPr>
          <a:xfrm>
            <a:off x="8860111"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ea typeface="Microsoft JhengHei" panose="020B0604030504040204" pitchFamily="34" charset="-120"/>
              </a:rPr>
              <a:t>1980 年代</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and holding a glass of red wine  AI-generated content may be incorrect.">
            <a:extLst>
              <a:ext uri="{FF2B5EF4-FFF2-40B4-BE49-F238E27FC236}">
                <a16:creationId xmlns:a16="http://schemas.microsoft.com/office/drawing/2014/main" id="{B242E98F-9416-4562-FDE1-6925C83D095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423150" y="374650"/>
            <a:ext cx="4768850" cy="6138863"/>
          </a:xfrm>
        </p:spPr>
      </p:pic>
      <p:sp>
        <p:nvSpPr>
          <p:cNvPr id="3" name="Text Placeholder 2">
            <a:extLst>
              <a:ext uri="{FF2B5EF4-FFF2-40B4-BE49-F238E27FC236}">
                <a16:creationId xmlns:a16="http://schemas.microsoft.com/office/drawing/2014/main" id="{F944B21A-DDFF-C532-944B-C7B858568CFC}"/>
              </a:ext>
            </a:extLst>
          </p:cNvPr>
          <p:cNvSpPr>
            <a:spLocks noGrp="1"/>
          </p:cNvSpPr>
          <p:nvPr>
            <p:ph type="body" sz="quarter" idx="17"/>
          </p:nvPr>
        </p:nvSpPr>
        <p:spPr>
          <a:xfrm>
            <a:off x="617598" y="4196063"/>
            <a:ext cx="2223349" cy="1461301"/>
          </a:xfrm>
        </p:spPr>
        <p:txBody>
          <a:bodyPr/>
          <a:lstStyle/>
          <a:p>
            <a:pPr marL="12700" marR="5080">
              <a:lnSpc>
                <a:spcPts val="1800"/>
              </a:lnSpc>
              <a:spcBef>
                <a:spcPts val="219"/>
              </a:spcBef>
            </a:pPr>
            <a:r>
              <a:rPr lang="en-US" altLang="zh-CN" sz="1600" dirty="0">
                <a:cs typeface="Arial" panose="020B0604020202020204" pitchFamily="34" charset="0"/>
              </a:rPr>
              <a:t>Philip Shaw 購買並在 Koomooloo 葡萄園種植了 47 公頃的葡萄藤。</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BDADC6CC-6991-3D17-650E-B2D1B5A0AA1C}"/>
              </a:ext>
            </a:extLst>
          </p:cNvPr>
          <p:cNvSpPr>
            <a:spLocks noGrp="1"/>
          </p:cNvSpPr>
          <p:nvPr>
            <p:ph type="body" sz="quarter" idx="18"/>
          </p:nvPr>
        </p:nvSpPr>
        <p:spPr>
          <a:xfrm>
            <a:off x="606713" y="3512212"/>
            <a:ext cx="2120040" cy="662774"/>
          </a:xfrm>
        </p:spPr>
        <p:txBody>
          <a:bodyPr/>
          <a:lstStyle/>
          <a:p>
            <a:r>
              <a:rPr lang="zh-CN" altLang="en-US" b="1" dirty="0"/>
              <a:t>1988</a:t>
            </a:r>
          </a:p>
        </p:txBody>
      </p:sp>
      <p:sp>
        <p:nvSpPr>
          <p:cNvPr id="5" name="Text Placeholder 4">
            <a:extLst>
              <a:ext uri="{FF2B5EF4-FFF2-40B4-BE49-F238E27FC236}">
                <a16:creationId xmlns:a16="http://schemas.microsoft.com/office/drawing/2014/main" id="{874B0CFC-D567-30DE-5AEC-1CE46AECD409}"/>
              </a:ext>
            </a:extLst>
          </p:cNvPr>
          <p:cNvSpPr>
            <a:spLocks noGrp="1"/>
          </p:cNvSpPr>
          <p:nvPr>
            <p:ph type="body" sz="quarter" idx="21"/>
          </p:nvPr>
        </p:nvSpPr>
        <p:spPr>
          <a:xfrm>
            <a:off x="1632253" y="1957463"/>
            <a:ext cx="2223349" cy="1461301"/>
          </a:xfrm>
        </p:spPr>
        <p:txBody>
          <a:bodyPr/>
          <a:lstStyle/>
          <a:p>
            <a:pPr>
              <a:lnSpc>
                <a:spcPts val="1820"/>
              </a:lnSpc>
            </a:pPr>
            <a:r>
              <a:rPr lang="zh-CN" altLang="en-US" sz="1600" dirty="0">
                <a:cs typeface="Arial" panose="020B0604020202020204" pitchFamily="34" charset="0"/>
              </a:rPr>
              <a:t>奧蘭治在中央山脈葡萄酒產區內正式註冊為澳洲地理標誌。</a:t>
            </a:r>
            <a:endParaRPr lang="en-AU" sz="1600" dirty="0">
              <a:cs typeface="Arial" panose="020B0604020202020204" pitchFamily="34" charset="0"/>
            </a:endParaRPr>
          </a:p>
        </p:txBody>
      </p:sp>
      <p:sp>
        <p:nvSpPr>
          <p:cNvPr id="6" name="Text Placeholder 5">
            <a:extLst>
              <a:ext uri="{FF2B5EF4-FFF2-40B4-BE49-F238E27FC236}">
                <a16:creationId xmlns:a16="http://schemas.microsoft.com/office/drawing/2014/main" id="{C162991E-18EB-B3DD-CC0D-0E7BBF998FDC}"/>
              </a:ext>
            </a:extLst>
          </p:cNvPr>
          <p:cNvSpPr>
            <a:spLocks noGrp="1"/>
          </p:cNvSpPr>
          <p:nvPr>
            <p:ph type="body" sz="quarter" idx="22"/>
          </p:nvPr>
        </p:nvSpPr>
        <p:spPr>
          <a:xfrm>
            <a:off x="1621367" y="1273612"/>
            <a:ext cx="1784245" cy="662774"/>
          </a:xfrm>
        </p:spPr>
        <p:txBody>
          <a:bodyPr/>
          <a:lstStyle/>
          <a:p>
            <a:r>
              <a:rPr lang="zh-CN" altLang="en-US" b="1" dirty="0"/>
              <a:t>1997</a:t>
            </a:r>
          </a:p>
        </p:txBody>
      </p:sp>
      <p:sp>
        <p:nvSpPr>
          <p:cNvPr id="7" name="Text Placeholder 6">
            <a:extLst>
              <a:ext uri="{FF2B5EF4-FFF2-40B4-BE49-F238E27FC236}">
                <a16:creationId xmlns:a16="http://schemas.microsoft.com/office/drawing/2014/main" id="{7A1ED678-1A31-73E4-E1A0-1AF7B7B80969}"/>
              </a:ext>
            </a:extLst>
          </p:cNvPr>
          <p:cNvSpPr>
            <a:spLocks noGrp="1"/>
          </p:cNvSpPr>
          <p:nvPr>
            <p:ph type="body" sz="quarter" idx="23"/>
          </p:nvPr>
        </p:nvSpPr>
        <p:spPr>
          <a:xfrm>
            <a:off x="3523361" y="4196064"/>
            <a:ext cx="2120041" cy="591212"/>
          </a:xfrm>
        </p:spPr>
        <p:txBody>
          <a:bodyPr/>
          <a:lstStyle/>
          <a:p>
            <a:pPr>
              <a:lnSpc>
                <a:spcPts val="1800"/>
              </a:lnSpc>
            </a:pPr>
            <a:r>
              <a:rPr lang="zh-CN" altLang="en-US" sz="1600" dirty="0">
                <a:cs typeface="Arial" panose="020B0604020202020204" pitchFamily="34" charset="0"/>
              </a:rPr>
              <a:t>首屆奧蘭治葡萄酒展舉行。</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B26480C5-652E-4416-1BB2-FED48244AB23}"/>
              </a:ext>
            </a:extLst>
          </p:cNvPr>
          <p:cNvSpPr>
            <a:spLocks noGrp="1"/>
          </p:cNvSpPr>
          <p:nvPr>
            <p:ph type="body" sz="quarter" idx="24"/>
          </p:nvPr>
        </p:nvSpPr>
        <p:spPr>
          <a:xfrm>
            <a:off x="3512476" y="3512212"/>
            <a:ext cx="2120040" cy="662774"/>
          </a:xfrm>
        </p:spPr>
        <p:txBody>
          <a:bodyPr/>
          <a:lstStyle/>
          <a:p>
            <a:r>
              <a:rPr lang="zh-CN" altLang="en-US" b="1" dirty="0"/>
              <a:t>2002</a:t>
            </a:r>
          </a:p>
        </p:txBody>
      </p:sp>
      <p:sp>
        <p:nvSpPr>
          <p:cNvPr id="9" name="Text Placeholder 6">
            <a:extLst>
              <a:ext uri="{FF2B5EF4-FFF2-40B4-BE49-F238E27FC236}">
                <a16:creationId xmlns:a16="http://schemas.microsoft.com/office/drawing/2014/main" id="{936CE15A-69FF-DAD3-2CCE-B815BB0B561B}"/>
              </a:ext>
            </a:extLst>
          </p:cNvPr>
          <p:cNvSpPr txBox="1">
            <a:spLocks/>
          </p:cNvSpPr>
          <p:nvPr/>
        </p:nvSpPr>
        <p:spPr>
          <a:xfrm>
            <a:off x="4583381" y="1190536"/>
            <a:ext cx="2839964" cy="5912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154305">
              <a:lnSpc>
                <a:spcPts val="1800"/>
              </a:lnSpc>
              <a:spcBef>
                <a:spcPts val="219"/>
              </a:spcBef>
            </a:pPr>
            <a:r>
              <a:rPr lang="zh-CN" altLang="en-US" sz="1600" dirty="0">
                <a:ea typeface="Microsoft JhengHei" panose="020B0604030504040204" pitchFamily="34" charset="-120"/>
                <a:cs typeface="Arial" panose="020B0604020202020204" pitchFamily="34" charset="0"/>
              </a:rPr>
              <a:t>奧蘭治現在是一個名副其實的美食目的地，擁有成熟且備受尊敬的食品和葡萄酒文化。該地區擁有 60 多家釀酒廠和 40 個酒窖——其中許多都是小型家族經營。</a:t>
            </a:r>
            <a:endParaRPr lang="en-AU" sz="1600" dirty="0">
              <a:ea typeface="Microsoft JhengHei" panose="020B0604030504040204" pitchFamily="34" charset="-120"/>
              <a:cs typeface="Arial" panose="020B0604020202020204" pitchFamily="34" charset="0"/>
            </a:endParaRPr>
          </a:p>
        </p:txBody>
      </p:sp>
      <p:sp>
        <p:nvSpPr>
          <p:cNvPr id="10" name="Text Placeholder 7">
            <a:extLst>
              <a:ext uri="{FF2B5EF4-FFF2-40B4-BE49-F238E27FC236}">
                <a16:creationId xmlns:a16="http://schemas.microsoft.com/office/drawing/2014/main" id="{B75C59AC-8CA1-7DC5-1FB3-8BB59CCAAF97}"/>
              </a:ext>
            </a:extLst>
          </p:cNvPr>
          <p:cNvSpPr txBox="1">
            <a:spLocks/>
          </p:cNvSpPr>
          <p:nvPr/>
        </p:nvSpPr>
        <p:spPr>
          <a:xfrm>
            <a:off x="4572496" y="50668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今天</a:t>
            </a:r>
          </a:p>
        </p:txBody>
      </p:sp>
    </p:spTree>
    <p:extLst>
      <p:ext uri="{BB962C8B-B14F-4D97-AF65-F5344CB8AC3E}">
        <p14:creationId xmlns:p14="http://schemas.microsoft.com/office/powerpoint/2010/main" val="255809585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purl.org/dc/elements/1.1/"/>
    <ds:schemaRef ds:uri="http://purl.org/dc/dcmitype/"/>
    <ds:schemaRef ds:uri="http://schemas.microsoft.com/office/infopath/2007/PartnerControls"/>
    <ds:schemaRef ds:uri="02256494-4976-4001-aedb-96463ae0d92e"/>
    <ds:schemaRef ds:uri="http://www.w3.org/XML/1998/namespace"/>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1F26F10C-E6FE-471C-944A-02E1C846D6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54</TotalTime>
  <Words>1534</Words>
  <Application>Microsoft Macintosh PowerPoint</Application>
  <PresentationFormat>Grand écran</PresentationFormat>
  <Paragraphs>360</Paragraphs>
  <Slides>30</Slides>
  <Notes>21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30</vt:i4>
      </vt:variant>
    </vt:vector>
  </HeadingPairs>
  <TitlesOfParts>
    <vt:vector size="35" baseType="lpstr">
      <vt:lpstr>Neue Haas Grotesk Text Pro</vt:lpstr>
      <vt:lpstr>Arial</vt:lpstr>
      <vt:lpstr>Microsoft JhengHei</vt:lpstr>
      <vt:lpstr>Inter Display</vt:lpstr>
      <vt:lpstr>Slide layouts</vt:lpstr>
      <vt:lpstr>Présentation PowerPoint</vt:lpstr>
      <vt:lpstr>Présentation PowerPoint</vt:lpstr>
      <vt:lpstr>澳洲</vt:lpstr>
      <vt:lpstr>新南威爾斯州</vt:lpstr>
      <vt:lpstr>奧蘭治</vt:lpstr>
      <vt:lpstr>Présentation PowerPoint</vt:lpstr>
      <vt:lpstr>1844</vt:lpstr>
      <vt:lpstr>Présentation PowerPoint</vt:lpstr>
      <vt:lpstr>Présentation PowerPoint</vt:lpstr>
      <vt:lpstr>地理、氣候和土壤</vt:lpstr>
      <vt:lpstr>氣候</vt:lpstr>
      <vt:lpstr>土壤</vt:lpstr>
      <vt:lpstr>葡萄栽培和釀酒</vt:lpstr>
      <vt:lpstr>在奧蘭治種植葡萄</vt:lpstr>
      <vt:lpstr>在奧蘭治釀酒</vt:lpstr>
      <vt:lpstr>Présentation PowerPoint</vt:lpstr>
      <vt:lpstr>奧蘭治的味道</vt:lpstr>
      <vt:lpstr>Présentation PowerPoint</vt:lpstr>
      <vt:lpstr>白蘇維翁
特徵</vt:lpstr>
      <vt:lpstr>Présentation PowerPoint</vt:lpstr>
      <vt:lpstr>夏多內
特徵</vt:lpstr>
      <vt:lpstr>Présentation PowerPoint</vt:lpstr>
      <vt:lpstr>黑皮諾
特徵</vt:lpstr>
      <vt:lpstr>Présentation PowerPoint</vt:lpstr>
      <vt:lpstr>卡本內蘇維翁/梅洛
特性</vt:lpstr>
      <vt:lpstr>Présentation PowerPoint</vt:lpstr>
      <vt:lpstr>希哈
特性</vt:lpstr>
      <vt:lpstr>奧蘭治</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 mimi</cp:lastModifiedBy>
  <cp:revision>10</cp:revision>
  <dcterms:created xsi:type="dcterms:W3CDTF">2018-07-25T07:02:59Z</dcterms:created>
  <dcterms:modified xsi:type="dcterms:W3CDTF">2026-07-15T05:18:50Z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