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2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91" r:id="rId12"/>
    <p:sldId id="692" r:id="rId13"/>
    <p:sldId id="639" r:id="rId14"/>
    <p:sldId id="693" r:id="rId15"/>
    <p:sldId id="673" r:id="rId16"/>
    <p:sldId id="695" r:id="rId17"/>
    <p:sldId id="674" r:id="rId18"/>
    <p:sldId id="675" r:id="rId19"/>
    <p:sldId id="676" r:id="rId20"/>
    <p:sldId id="677" r:id="rId21"/>
    <p:sldId id="678" r:id="rId22"/>
    <p:sldId id="696" r:id="rId23"/>
    <p:sldId id="680" r:id="rId24"/>
    <p:sldId id="683" r:id="rId25"/>
    <p:sldId id="682" r:id="rId26"/>
    <p:sldId id="690" r:id="rId27"/>
    <p:sldId id="669" r:id="rId28"/>
    <p:sldId id="670" r:id="rId29"/>
    <p:sldId id="340" r:id="rId30"/>
    <p:sldId id="697" r:id="rId31"/>
  </p:sldIdLst>
  <p:sldSz cx="12192000" cy="6858000"/>
  <p:notesSz cx="6858000" cy="9144000"/>
  <p:embeddedFontLst>
    <p:embeddedFont>
      <p:font typeface="Hellix SemiBold" pitchFamily="2" charset="77"/>
      <p:regular r:id="rId33"/>
      <p:bold r:id="rId34"/>
    </p:embeddedFont>
    <p:embeddedFont>
      <p:font typeface="Inter Display" panose="02000503000000020004" pitchFamily="2" charset="0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4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68" autoAdjust="0"/>
    <p:restoredTop sz="80748" autoAdjust="0"/>
  </p:normalViewPr>
  <p:slideViewPr>
    <p:cSldViewPr snapToGrid="0">
      <p:cViewPr varScale="1">
        <p:scale>
          <a:sx n="97" d="100"/>
          <a:sy n="97" d="100"/>
        </p:scale>
        <p:origin x="600" y="200"/>
      </p:cViewPr>
      <p:guideLst>
        <p:guide orient="horz" pos="1434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9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 modSld">
      <pc:chgData name="Cameron Midson" userId="510fe36d-201b-4d30-8c49-491c55367456" providerId="ADAL" clId="{93217E07-8A0E-5D7D-A37A-49773A2FEA36}" dt="2026-03-23T05:14:20.817" v="3" actId="33475"/>
      <pc:docMkLst>
        <pc:docMk/>
      </pc:docMkLst>
      <pc:sldChg chg="modSp mod">
        <pc:chgData name="Cameron Midson" userId="510fe36d-201b-4d30-8c49-491c55367456" providerId="ADAL" clId="{93217E07-8A0E-5D7D-A37A-49773A2FEA36}" dt="2026-03-23T05:14:17.410" v="2" actId="1076"/>
        <pc:sldMkLst>
          <pc:docMk/>
          <pc:sldMk cId="3625520708" sldId="691"/>
        </pc:sldMkLst>
        <pc:spChg chg="mod">
          <ac:chgData name="Cameron Midson" userId="510fe36d-201b-4d30-8c49-491c55367456" providerId="ADAL" clId="{93217E07-8A0E-5D7D-A37A-49773A2FEA36}" dt="2026-03-23T05:14:15.220" v="1" actId="1076"/>
          <ac:spMkLst>
            <pc:docMk/>
            <pc:sldMk cId="3625520708" sldId="691"/>
            <ac:spMk id="3" creationId="{23D94488-FDD0-B64D-D907-D438E31CD7A3}"/>
          </ac:spMkLst>
        </pc:spChg>
        <pc:spChg chg="mod">
          <ac:chgData name="Cameron Midson" userId="510fe36d-201b-4d30-8c49-491c55367456" providerId="ADAL" clId="{93217E07-8A0E-5D7D-A37A-49773A2FEA36}" dt="2026-03-23T05:14:17.410" v="2" actId="1076"/>
          <ac:spMkLst>
            <pc:docMk/>
            <pc:sldMk cId="3625520708" sldId="691"/>
            <ac:spMk id="4" creationId="{2D2021F5-3604-631B-8433-A2BF774BF86F}"/>
          </ac:spMkLst>
        </pc:spChg>
        <pc:spChg chg="mod">
          <ac:chgData name="Cameron Midson" userId="510fe36d-201b-4d30-8c49-491c55367456" providerId="ADAL" clId="{93217E07-8A0E-5D7D-A37A-49773A2FEA36}" dt="2026-03-23T05:14:15.220" v="1" actId="1076"/>
          <ac:spMkLst>
            <pc:docMk/>
            <pc:sldMk cId="3625520708" sldId="691"/>
            <ac:spMk id="5" creationId="{D8F3B123-E520-8F50-4420-C620DBC7286A}"/>
          </ac:spMkLst>
        </pc:spChg>
        <pc:spChg chg="mod">
          <ac:chgData name="Cameron Midson" userId="510fe36d-201b-4d30-8c49-491c55367456" providerId="ADAL" clId="{93217E07-8A0E-5D7D-A37A-49773A2FEA36}" dt="2026-03-23T05:14:10.766" v="0" actId="1076"/>
          <ac:spMkLst>
            <pc:docMk/>
            <pc:sldMk cId="3625520708" sldId="691"/>
            <ac:spMk id="8" creationId="{8E8D10AD-62C4-ACDD-167C-B2087407B9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Belajar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gelombang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kreatif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membawa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perhatian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dunia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kembali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yang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berevolusi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slide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1842,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Barrossa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Valley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Australia.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Grenache, Mourvèdre (Mataro), Riesling dan Semillon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 Valley di Cirillo Estate,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1850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Barossa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maksimum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hari-hari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memastikan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436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drainase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marjinal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optimal,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menyesuaikan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Barossa Valley.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338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394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pahlawan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McLaren Vale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Cabernet Sauvignon,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muncul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belakangan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Nero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d’Avola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Fiano dan Vermentino.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McLaren Vale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Mediterania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ditandai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didominasi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kelembapan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penguapan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jarak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Lofty dan Gulf St Vincent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terutama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bertanggung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jawab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perbedaan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mikro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bertiup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Gulf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bagian-bagian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kecil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masing-masing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khas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881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 </a:t>
            </a:r>
          </a:p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kejayaan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Grenache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Clare Valley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Longhorne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Creek,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Heathcote dan wilayah-wilayah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Frankland River. Gaya-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wilayah-wilayah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571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SEKARANG ADALAH WAKTU YANG TEPAT UNTUK MENCICIPI DAN MENDISKUSIKAN  CAMPURAN ANGGGUR TERPILIH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“Pinot Noir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Keterampilannya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wewangian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yang pas,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segar,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dinamis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mode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manis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pengalaman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kepribadian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cocok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pendamping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mencoba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memaksanya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br>
              <a:rPr lang="en-AU" b="1" dirty="0"/>
            </a:b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47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4706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506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Australia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Icip-icip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lengkap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 </a:t>
            </a:r>
          </a:p>
          <a:p>
            <a:endParaRPr lang="en-US" dirty="0"/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asli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tahun-tahun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diperhatikan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tulang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punggung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fortified wine dan blending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mengakui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keuntungan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karakteristik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bumbu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Grenache.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632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176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bernilai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Pelajari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endParaRPr lang="en-AU" b="0" dirty="0">
              <a:effectLst/>
            </a:endParaRPr>
          </a:p>
          <a:p>
            <a:pPr rtl="0"/>
            <a:r>
              <a:rPr lang="en-AU" i="1" dirty="0"/>
              <a:t>Australia’s Old Vines</a:t>
            </a:r>
            <a:r>
              <a:rPr lang="en-AU" dirty="0"/>
              <a:t>, yang </a:t>
            </a:r>
            <a:r>
              <a:rPr lang="en-AU" dirty="0" err="1"/>
              <a:t>tersedia</a:t>
            </a:r>
            <a:r>
              <a:rPr lang="en-AU" dirty="0"/>
              <a:t> di </a:t>
            </a:r>
            <a:r>
              <a:rPr lang="en-AU" dirty="0" err="1"/>
              <a:t>www.australianwinediscovered.com</a:t>
            </a:r>
            <a:r>
              <a:rPr lang="en-AU" dirty="0"/>
              <a:t> </a:t>
            </a:r>
          </a:p>
          <a:p>
            <a:pPr rtl="0"/>
            <a:br>
              <a:rPr lang="en-AU" dirty="0"/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dibawa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Australia?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8314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–Banyak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dipasangi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pagar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teralis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Metode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melatih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kanopi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piala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ranting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tegak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udara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penetrasi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matahari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tenaga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kerja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–Kebun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dangkal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dianggap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ketika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ditumbuhkan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toleransi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terhadap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kekeringan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Perlakukanlah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buruk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memangkas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cuaca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dan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kompleks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Anda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mirip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rose.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Pengendalian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memerlukan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pertumbuhan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lama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tradisi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salah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dewasa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memanen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Ketika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gulanya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Manajemen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krusial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terkait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95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–. 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Daripada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menghancurkan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sebelum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dipisahkan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dihancurkan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memperlambat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ekstraksi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menambah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Penggunaan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ditambahkan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menghilangkan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keseluruhan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klaster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dibiarkan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aroma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Karbonik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Maserasi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injeksi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CO2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merusak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esensial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sel. 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rangkaian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lepas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menempel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tangkainya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 Dalam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lingkungan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anaerob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gentong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diisi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CO2,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enzim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sendiri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berlangsung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ABV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mencapai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2%.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Kemudian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terbuka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ragi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memulai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fermentasi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karbonik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menjurus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aroma yang </a:t>
            </a:r>
            <a:r>
              <a:rPr lang="en-ID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mengandung</a:t>
            </a:r>
            <a:r>
              <a:rPr lang="en-ID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bau</a:t>
            </a:r>
            <a:r>
              <a:rPr lang="en-ID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buah</a:t>
            </a:r>
            <a:r>
              <a:rPr lang="en-ID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matang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pPr rtl="0"/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Pasca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Karbonik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Maserasi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  <a:ea typeface="+mn-ea"/>
                <a:cs typeface="+mn-cs"/>
              </a:rPr>
              <a:t>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kontak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kulit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diperpanjang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Waktu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maserasi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(10–40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tekstur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Tangki Stainless steel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Hanya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sebabnya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stainless steel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netral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 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Pematangan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Maturasi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barrique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hasilnya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vibrant,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menyenangkan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mencocokannya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Oak barrel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memungkinkan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bernafas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didominasi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barrel. Tong oak barrel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struktur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Grenache.  </a:t>
            </a:r>
            <a:endParaRPr lang="en-AU" b="1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Pembotolan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Sebagian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 Australia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tutup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tergantung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beragam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(2–5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biasa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contoh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disimpan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POIN-POIN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dihindari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proses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Grenache? Dalam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keadaan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oak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pendekatan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berbeda-beda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3494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Jika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tidak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terkonsentrasi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wajar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alkohol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terlalu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tajam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kehilangan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keseimbangannya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kurangnya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mencampurnya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Mataro (Mourvèdre),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keasaman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penuaannya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endParaRPr lang="en-AU" dirty="0"/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apabila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perkembangan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Australia?</a:t>
            </a:r>
            <a:endParaRPr lang="en-AU" b="0" dirty="0">
              <a:effectLst/>
            </a:endParaRPr>
          </a:p>
          <a:p>
            <a:br>
              <a:rPr lang="en-AU" b="0" dirty="0">
                <a:effectLst/>
              </a:rPr>
            </a:b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45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Grenache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menyukai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iklim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tumbuh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waktu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itulah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sebabnya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Barossa Valley dan McLaren Vale, dua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Grenache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Keduanya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berlokasi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ibu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Selatan, Adelaide –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perdebatannya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mana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konsisten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menghasilkan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AU" b="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lang="en-AU" dirty="0"/>
            </a:b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 :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mengenai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paling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di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907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386978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15350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8423" y="4450342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84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59685" y="4489741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8800" y="3805890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74FAAD-5095-C5A5-E939-1BE433E1BB94}"/>
              </a:ext>
            </a:extLst>
          </p:cNvPr>
          <p:cNvSpPr/>
          <p:nvPr userDrawn="1"/>
        </p:nvSpPr>
        <p:spPr>
          <a:xfrm>
            <a:off x="715968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  <a:endCxn id="3" idx="1"/>
          </p:cNvCxnSpPr>
          <p:nvPr userDrawn="1"/>
        </p:nvCxnSpPr>
        <p:spPr>
          <a:xfrm>
            <a:off x="-68734" y="3429000"/>
            <a:ext cx="9644648" cy="47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02028" y="368300"/>
            <a:ext cx="3389971" cy="212213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575914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33F661-7C92-5FD2-F976-1809BB48DFD0}"/>
              </a:ext>
            </a:extLst>
          </p:cNvPr>
          <p:cNvSpPr/>
          <p:nvPr userDrawn="1"/>
        </p:nvSpPr>
        <p:spPr>
          <a:xfrm>
            <a:off x="641182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395E754-F066-E20D-5AB6-707A12C8D09E}"/>
              </a:ext>
            </a:extLst>
          </p:cNvPr>
          <p:cNvSpPr/>
          <p:nvPr userDrawn="1"/>
        </p:nvSpPr>
        <p:spPr>
          <a:xfrm>
            <a:off x="893889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32558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1.png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png"/><Relationship Id="rId7" Type="http://schemas.openxmlformats.org/officeDocument/2006/relationships/image" Target="../media/image4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12" b="14994"/>
          <a:stretch/>
        </p:blipFill>
        <p:spPr>
          <a:xfrm>
            <a:off x="623889" y="2595563"/>
            <a:ext cx="11010900" cy="4262437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4526907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en-US" sz="6000" dirty="0">
                <a:solidFill>
                  <a:schemeClr val="accent1"/>
                </a:solidFill>
              </a:rPr>
              <a:t>GRENACHE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4967158" y="1992611"/>
            <a:ext cx="34872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DAN CAMPURAN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 GAYA GRENACHE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730759" y="5799064"/>
            <a:ext cx="211256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BUAH UTUH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5084225" y="5852467"/>
            <a:ext cx="2112563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PENGGUNAAN TANGKAI ANGGUR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8363622" y="5884559"/>
            <a:ext cx="2503209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FERMENTASI SATU RANGKAIAN ANGGUR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633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6588515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6539537" y="2949359"/>
            <a:ext cx="959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TANGKAI DITAMBAHKAN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673C62-7CE3-DE59-8C4C-4E7DDFAA9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956" y="2812396"/>
            <a:ext cx="852407" cy="9510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6353" y="3475255"/>
            <a:ext cx="1317749" cy="217474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29FA285F-7753-DDA7-1207-B8CC0DEF638B}"/>
              </a:ext>
            </a:extLst>
          </p:cNvPr>
          <p:cNvSpPr/>
          <p:nvPr/>
        </p:nvSpPr>
        <p:spPr>
          <a:xfrm>
            <a:off x="10295991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1E3378-0BF2-9058-7A61-9BD28A30DB4E}"/>
              </a:ext>
            </a:extLst>
          </p:cNvPr>
          <p:cNvSpPr txBox="1"/>
          <p:nvPr/>
        </p:nvSpPr>
        <p:spPr>
          <a:xfrm>
            <a:off x="10295991" y="2949359"/>
            <a:ext cx="852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TANDAN TETAP UTUH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E79C813-4B10-E806-2BA6-A16EAEE766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3672" y="2682820"/>
            <a:ext cx="789568" cy="1283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3CFFDB-A6B7-446B-13BD-A8848D653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619305" y="3042375"/>
            <a:ext cx="594991" cy="967556"/>
          </a:xfrm>
          <a:prstGeom prst="rect">
            <a:avLst/>
          </a:prstGeom>
        </p:spPr>
      </p:pic>
      <p:pic>
        <p:nvPicPr>
          <p:cNvPr id="4" name="Picture 3" descr="A grey object with a knob&#10;&#10;AI-generated content may be incorrect.">
            <a:extLst>
              <a:ext uri="{FF2B5EF4-FFF2-40B4-BE49-F238E27FC236}">
                <a16:creationId xmlns:a16="http://schemas.microsoft.com/office/drawing/2014/main" id="{445041DF-267A-902C-CADF-9BBCDC858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01" y="3183038"/>
            <a:ext cx="1287281" cy="238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3B9831E-8081-FFC4-9F9F-D61119F52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751" y="3632814"/>
            <a:ext cx="866332" cy="18596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1407462" y="5799064"/>
            <a:ext cx="199620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KARBONIC MASERASI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925098" y="5799064"/>
            <a:ext cx="1996207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KONTAK KULIT DIPERPANJANG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531637" y="5799064"/>
            <a:ext cx="210309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TANGKI BAJA TAHAN KARAT </a:t>
            </a:r>
            <a:br>
              <a:rPr lang="en-AU" sz="1400" dirty="0"/>
            </a:br>
            <a:r>
              <a:rPr lang="en-AU" sz="1400" dirty="0"/>
              <a:t>(STAINLESS STEEL)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8085" y="3398993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711" y="3475255"/>
            <a:ext cx="1317749" cy="217474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F6342A7-A744-5F57-97D2-37CB6554F70B}"/>
              </a:ext>
            </a:extLst>
          </p:cNvPr>
          <p:cNvSpPr/>
          <p:nvPr/>
        </p:nvSpPr>
        <p:spPr>
          <a:xfrm>
            <a:off x="524359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153851-0642-10C9-F7AD-7BB1099D7856}"/>
              </a:ext>
            </a:extLst>
          </p:cNvPr>
          <p:cNvSpPr txBox="1"/>
          <p:nvPr/>
        </p:nvSpPr>
        <p:spPr>
          <a:xfrm>
            <a:off x="5169014" y="2853012"/>
            <a:ext cx="10015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 WAKTU MASERASI DIPERPANJANG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9127779-669E-9F66-AE88-9365D81B2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071" y="3475255"/>
            <a:ext cx="1317749" cy="2174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66FFD0-2549-42FC-26A9-16CB735E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984" y="2878293"/>
            <a:ext cx="558800" cy="10414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A11C49-5C71-E9DD-F9AD-2629BC9B5A64}"/>
              </a:ext>
            </a:extLst>
          </p:cNvPr>
          <p:cNvSpPr/>
          <p:nvPr/>
        </p:nvSpPr>
        <p:spPr>
          <a:xfrm>
            <a:off x="2705444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35050-E553-E6AF-C413-F3384C12FE08}"/>
              </a:ext>
            </a:extLst>
          </p:cNvPr>
          <p:cNvSpPr txBox="1"/>
          <p:nvPr/>
        </p:nvSpPr>
        <p:spPr>
          <a:xfrm>
            <a:off x="2638440" y="2774792"/>
            <a:ext cx="1001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KLASTER ANGGUR YANG TIDAK PUTUS</a:t>
            </a:r>
          </a:p>
          <a:p>
            <a:pPr algn="ctr"/>
            <a:r>
              <a:rPr lang="en-US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MASIH PADA TANGKAI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213541F-8323-1461-16DE-9053ABDC4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8796" y="3914084"/>
            <a:ext cx="1884218" cy="19286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1773704-3F1A-A60D-1B3E-3D31112C1FBC}"/>
              </a:ext>
            </a:extLst>
          </p:cNvPr>
          <p:cNvSpPr txBox="1"/>
          <p:nvPr/>
        </p:nvSpPr>
        <p:spPr>
          <a:xfrm>
            <a:off x="9349652" y="5799064"/>
            <a:ext cx="210309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dirty="0"/>
              <a:t>MATURASI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29596FFD-F36A-0375-50FF-842902C4FA2D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PEMBUATAN ANGGUR: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TEKNIK YANG MEMPENGARUHI GAYA GRENACHE</a:t>
            </a:r>
          </a:p>
        </p:txBody>
      </p:sp>
    </p:spTree>
    <p:extLst>
      <p:ext uri="{BB962C8B-B14F-4D97-AF65-F5344CB8AC3E}">
        <p14:creationId xmlns:p14="http://schemas.microsoft.com/office/powerpoint/2010/main" val="36389911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ACE118-C65C-29CD-D307-CFDDDA77CA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1269" y="2733911"/>
            <a:ext cx="668327" cy="2624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B19294-3F86-C0C0-C08B-CEAA736FA3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473" y="2008288"/>
            <a:ext cx="809135" cy="3350029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9908" y="1724856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4692" y="1952546"/>
            <a:ext cx="1270924" cy="33921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516048" y="542225"/>
            <a:ext cx="9221368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GRENACHE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DAN CAMPURAN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666434" y="4030737"/>
            <a:ext cx="18169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4345613" y="4218432"/>
            <a:ext cx="1441517" cy="371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BLEND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139466" y="3965753"/>
            <a:ext cx="99578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ROSÉ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9021373" y="4178447"/>
            <a:ext cx="172540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FORTIFIED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1596054" y="5572382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>
              <a:lnSpc>
                <a:spcPct val="95000"/>
              </a:lnSpc>
              <a:spcBef>
                <a:spcPct val="0"/>
              </a:spcBef>
              <a:buNone/>
            </a:pPr>
            <a:r>
              <a:rPr lang="en-AU" sz="1400" b="1" dirty="0"/>
              <a:t>SEBAGAI ANGGUR VARIAN TUNGGAL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3691711" y="5572382"/>
            <a:ext cx="280652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b="1" dirty="0">
                <a:latin typeface="Neue Haas Grotesk Text Pro" panose="020B0504020202020204" pitchFamily="34" charset="77"/>
              </a:rPr>
              <a:t>CAMPURAN</a:t>
            </a:r>
          </a:p>
          <a:p>
            <a:pPr algn="ctr"/>
            <a:r>
              <a:rPr lang="en-AU" sz="1400" dirty="0" err="1">
                <a:latin typeface="Neue Haas Grotesk Text Pro" panose="020B0504020202020204" pitchFamily="34" charset="77"/>
              </a:rPr>
              <a:t>Sebagai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bahan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campuran</a:t>
            </a:r>
            <a:r>
              <a:rPr lang="en-AU" sz="1400" dirty="0">
                <a:latin typeface="Neue Haas Grotesk Text Pro" panose="020B0504020202020204" pitchFamily="34" charset="77"/>
              </a:rPr>
              <a:t>, </a:t>
            </a:r>
            <a:r>
              <a:rPr lang="en-AU" sz="1400" dirty="0" err="1">
                <a:latin typeface="Neue Haas Grotesk Text Pro" panose="020B0504020202020204" pitchFamily="34" charset="77"/>
              </a:rPr>
              <a:t>terutama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dengan</a:t>
            </a:r>
            <a:r>
              <a:rPr lang="en-AU" sz="1400" dirty="0">
                <a:latin typeface="Neue Haas Grotesk Text Pro" panose="020B0504020202020204" pitchFamily="34" charset="77"/>
              </a:rPr>
              <a:t> Shiraz dan Mataro (Mourvèdre) </a:t>
            </a:r>
            <a:r>
              <a:rPr lang="en-AU" sz="1400" dirty="0" err="1">
                <a:latin typeface="Neue Haas Grotesk Text Pro" panose="020B0504020202020204" pitchFamily="34" charset="77"/>
              </a:rPr>
              <a:t>dalam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campuran</a:t>
            </a:r>
            <a:r>
              <a:rPr lang="en-AU" sz="1400" dirty="0">
                <a:latin typeface="Neue Haas Grotesk Text Pro" panose="020B0504020202020204" pitchFamily="34" charset="77"/>
              </a:rPr>
              <a:t> GSM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6701651" y="557238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b="1" dirty="0">
                <a:latin typeface="Neue Haas Grotesk Text Pro" panose="020B0504020202020204" pitchFamily="34" charset="77"/>
              </a:rPr>
              <a:t>DALAM ROSÉ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9065334" y="5576263"/>
            <a:ext cx="1648680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AU" sz="1400" b="1" dirty="0">
                <a:latin typeface="Neue Haas Grotesk Text Pro" panose="020B0504020202020204" pitchFamily="34" charset="77"/>
              </a:rPr>
              <a:t>Fortified Wine</a:t>
            </a:r>
          </a:p>
          <a:p>
            <a:pPr algn="ctr"/>
            <a:r>
              <a:rPr lang="en-AU" sz="1400" dirty="0" err="1"/>
              <a:t>Terutama</a:t>
            </a:r>
            <a:r>
              <a:rPr lang="en-AU" sz="1400" dirty="0"/>
              <a:t> </a:t>
            </a:r>
            <a:r>
              <a:rPr lang="en-AU" sz="1400" dirty="0" err="1"/>
              <a:t>gaya</a:t>
            </a:r>
            <a:r>
              <a:rPr lang="en-AU" sz="1400" dirty="0"/>
              <a:t> Tawny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8F54913-2210-3564-CA2F-6D846A4820A2}"/>
              </a:ext>
            </a:extLst>
          </p:cNvPr>
          <p:cNvCxnSpPr>
            <a:cxnSpLocks/>
          </p:cNvCxnSpPr>
          <p:nvPr/>
        </p:nvCxnSpPr>
        <p:spPr>
          <a:xfrm>
            <a:off x="6858000" y="5126569"/>
            <a:ext cx="23158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8">
            <a:extLst>
              <a:ext uri="{FF2B5EF4-FFF2-40B4-BE49-F238E27FC236}">
                <a16:creationId xmlns:a16="http://schemas.microsoft.com/office/drawing/2014/main" id="{861BEEDC-AAF0-D0FF-D62B-942D2C1570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452" y="584199"/>
            <a:ext cx="2306769" cy="615685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88FAD44-DE6F-8604-D0D5-0262FF9E99B6}"/>
              </a:ext>
            </a:extLst>
          </p:cNvPr>
          <p:cNvCxnSpPr>
            <a:cxnSpLocks/>
            <a:stCxn id="19" idx="4"/>
          </p:cNvCxnSpPr>
          <p:nvPr/>
        </p:nvCxnSpPr>
        <p:spPr>
          <a:xfrm>
            <a:off x="4284275" y="4093381"/>
            <a:ext cx="0" cy="10965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D291017A-AAC1-2366-20F9-8813A1A9D3D5}"/>
              </a:ext>
            </a:extLst>
          </p:cNvPr>
          <p:cNvSpPr/>
          <p:nvPr/>
        </p:nvSpPr>
        <p:spPr>
          <a:xfrm>
            <a:off x="3524406" y="2573644"/>
            <a:ext cx="1519737" cy="15197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01248" y="541230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GSM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CAMPURAN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C478B2E1-CB5C-E487-2C8E-7DC92B488748}"/>
              </a:ext>
            </a:extLst>
          </p:cNvPr>
          <p:cNvSpPr txBox="1"/>
          <p:nvPr/>
        </p:nvSpPr>
        <p:spPr>
          <a:xfrm rot="16200000">
            <a:off x="4490357" y="4401054"/>
            <a:ext cx="4238709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GSM BLEND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5B36133-D5C5-73B1-B342-7D280EE6D013}"/>
              </a:ext>
            </a:extLst>
          </p:cNvPr>
          <p:cNvCxnSpPr>
            <a:cxnSpLocks/>
          </p:cNvCxnSpPr>
          <p:nvPr/>
        </p:nvCxnSpPr>
        <p:spPr>
          <a:xfrm>
            <a:off x="2901142" y="5189914"/>
            <a:ext cx="276323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580AC0-5E35-0E3A-5678-425F6FD9D979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6774873" y="2025921"/>
            <a:ext cx="231582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ABA9686-50D3-151C-B878-1FBBFD68975E}"/>
              </a:ext>
            </a:extLst>
          </p:cNvPr>
          <p:cNvCxnSpPr>
            <a:cxnSpLocks/>
          </p:cNvCxnSpPr>
          <p:nvPr/>
        </p:nvCxnSpPr>
        <p:spPr>
          <a:xfrm>
            <a:off x="10667674" y="1331358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4F53E07-E74D-3010-B860-088C14C85BD0}"/>
              </a:ext>
            </a:extLst>
          </p:cNvPr>
          <p:cNvSpPr txBox="1"/>
          <p:nvPr/>
        </p:nvSpPr>
        <p:spPr>
          <a:xfrm>
            <a:off x="3227111" y="2972966"/>
            <a:ext cx="211432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MENAIKKAN TINGKAT ALKOHOL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26A466-7461-CC25-BFD8-7B388EA4565A}"/>
              </a:ext>
            </a:extLst>
          </p:cNvPr>
          <p:cNvSpPr txBox="1"/>
          <p:nvPr/>
        </p:nvSpPr>
        <p:spPr>
          <a:xfrm>
            <a:off x="1584305" y="5030345"/>
            <a:ext cx="1394931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GRENACHE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73AF5CD-BDCF-ECCF-8A05-B181C486E726}"/>
              </a:ext>
            </a:extLst>
          </p:cNvPr>
          <p:cNvCxnSpPr>
            <a:cxnSpLocks/>
          </p:cNvCxnSpPr>
          <p:nvPr/>
        </p:nvCxnSpPr>
        <p:spPr>
          <a:xfrm>
            <a:off x="2177715" y="4599772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4E81699-5A23-20AC-507D-D747DEC875B9}"/>
              </a:ext>
            </a:extLst>
          </p:cNvPr>
          <p:cNvSpPr/>
          <p:nvPr/>
        </p:nvSpPr>
        <p:spPr>
          <a:xfrm>
            <a:off x="1262230" y="2981908"/>
            <a:ext cx="1826038" cy="1826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E7D9C3-2988-21F7-7E93-D8628A67C0EA}"/>
              </a:ext>
            </a:extLst>
          </p:cNvPr>
          <p:cNvSpPr txBox="1"/>
          <p:nvPr/>
        </p:nvSpPr>
        <p:spPr>
          <a:xfrm>
            <a:off x="1121801" y="3580356"/>
            <a:ext cx="211432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MENURUNKAN TANIN DAN KEASAMAN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A0B962-8C3B-8772-4F28-D8C744B901A1}"/>
              </a:ext>
            </a:extLst>
          </p:cNvPr>
          <p:cNvSpPr txBox="1"/>
          <p:nvPr/>
        </p:nvSpPr>
        <p:spPr>
          <a:xfrm>
            <a:off x="1643015" y="5373045"/>
            <a:ext cx="3401128" cy="50975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Menambah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rasa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bumbu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ekstra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Menambah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karakter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buah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2DC1D5-5BE7-9D08-2E35-EBCFC699AC2A}"/>
              </a:ext>
            </a:extLst>
          </p:cNvPr>
          <p:cNvSpPr txBox="1"/>
          <p:nvPr/>
        </p:nvSpPr>
        <p:spPr>
          <a:xfrm>
            <a:off x="9090698" y="1856644"/>
            <a:ext cx="2680115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MATARO (MOURVÉDRE)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2CE27D2-4965-754A-0FF9-EB25818D4E1E}"/>
              </a:ext>
            </a:extLst>
          </p:cNvPr>
          <p:cNvSpPr txBox="1"/>
          <p:nvPr/>
        </p:nvSpPr>
        <p:spPr>
          <a:xfrm>
            <a:off x="9434738" y="1061541"/>
            <a:ext cx="2465872" cy="26981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effectLst/>
                <a:latin typeface="Neue Haas Grotesk Text Pro" panose="020B0504020202020204" pitchFamily="34" charset="77"/>
              </a:rPr>
              <a:t>TANIN BERBUTIR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C9CEEF2-DAA0-3686-5489-AFD4AB326419}"/>
              </a:ext>
            </a:extLst>
          </p:cNvPr>
          <p:cNvSpPr txBox="1"/>
          <p:nvPr/>
        </p:nvSpPr>
        <p:spPr>
          <a:xfrm>
            <a:off x="9747406" y="2741761"/>
            <a:ext cx="1840536" cy="6872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b="1" dirty="0">
                <a:effectLst/>
                <a:latin typeface="Neue Haas Grotesk Text Pro" panose="020B0504020202020204" pitchFamily="34" charset="77"/>
              </a:rPr>
              <a:t>PARFUM</a:t>
            </a:r>
          </a:p>
          <a:p>
            <a:pPr algn="ctr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latin typeface="Neue Haas Grotesk Text Pro" panose="020B0504020202020204" pitchFamily="34" charset="77"/>
              </a:rPr>
              <a:t>DAN KARAKTER ADAS MANIS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9B06AD2-CAC2-58A3-F28D-6A59CD830794}"/>
              </a:ext>
            </a:extLst>
          </p:cNvPr>
          <p:cNvCxnSpPr>
            <a:cxnSpLocks/>
          </p:cNvCxnSpPr>
          <p:nvPr/>
        </p:nvCxnSpPr>
        <p:spPr>
          <a:xfrm>
            <a:off x="10667674" y="2179256"/>
            <a:ext cx="0" cy="5252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4107C46D-D973-9AA6-95C1-99D02F7A0671}"/>
              </a:ext>
            </a:extLst>
          </p:cNvPr>
          <p:cNvSpPr/>
          <p:nvPr/>
        </p:nvSpPr>
        <p:spPr>
          <a:xfrm>
            <a:off x="8992767" y="4089631"/>
            <a:ext cx="1935183" cy="193518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27C967D-246E-1208-274E-1541E8670641}"/>
              </a:ext>
            </a:extLst>
          </p:cNvPr>
          <p:cNvSpPr txBox="1"/>
          <p:nvPr/>
        </p:nvSpPr>
        <p:spPr>
          <a:xfrm>
            <a:off x="8941689" y="4336565"/>
            <a:ext cx="2114329" cy="138755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SHIRAZ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latin typeface="Neue Haas Grotesk Text Pro" panose="020B0504020202020204" pitchFamily="34" charset="77"/>
              </a:rPr>
              <a:t>MENAMBAH KEKAYAAN DAN BODY DALAM MULUT</a:t>
            </a:r>
          </a:p>
        </p:txBody>
      </p:sp>
    </p:spTree>
    <p:extLst>
      <p:ext uri="{BB962C8B-B14F-4D97-AF65-F5344CB8AC3E}">
        <p14:creationId xmlns:p14="http://schemas.microsoft.com/office/powerpoint/2010/main" val="2626119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573" r="5025"/>
          <a:stretch/>
        </p:blipFill>
        <p:spPr>
          <a:xfrm>
            <a:off x="3283527" y="31259"/>
            <a:ext cx="8908473" cy="6826741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3200" dirty="0">
                <a:solidFill>
                  <a:schemeClr val="accent5"/>
                </a:solidFill>
              </a:rPr>
              <a:t>AUSTRALIAN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GRENACHE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WILAYAH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6468433" y="4719880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6642413" y="5134339"/>
            <a:ext cx="191142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 err="1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McLAREN</a:t>
            </a: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 VALE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00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SELATAN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074609" y="4788131"/>
            <a:ext cx="193634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BAROSSA VALLEY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761615" y="3429000"/>
            <a:ext cx="1448723" cy="14755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534" b="4525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en-AU" dirty="0" err="1"/>
              <a:t>Budaya</a:t>
            </a:r>
            <a:r>
              <a:rPr lang="en-AU" dirty="0"/>
              <a:t> </a:t>
            </a:r>
            <a:r>
              <a:rPr lang="en-AU" dirty="0" err="1"/>
              <a:t>kulinary</a:t>
            </a:r>
            <a:r>
              <a:rPr lang="en-AU" dirty="0"/>
              <a:t> dan wine yang </a:t>
            </a:r>
            <a:r>
              <a:rPr lang="en-AU" dirty="0" err="1"/>
              <a:t>kuat</a:t>
            </a:r>
            <a:endParaRPr lang="en-AU" dirty="0"/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en-AU" dirty="0"/>
              <a:t>Sejarah </a:t>
            </a:r>
            <a:r>
              <a:rPr lang="en-AU" dirty="0" err="1"/>
              <a:t>budidaya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kaya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terkenal</a:t>
            </a:r>
            <a:r>
              <a:rPr lang="en-AU" dirty="0"/>
              <a:t> di dunia</a:t>
            </a:r>
          </a:p>
          <a:p>
            <a:pPr>
              <a:lnSpc>
                <a:spcPct val="92000"/>
              </a:lnSpc>
              <a:spcBef>
                <a:spcPts val="800"/>
              </a:spcBef>
            </a:pPr>
            <a:r>
              <a:rPr lang="en-AU" dirty="0" err="1"/>
              <a:t>Pembuatan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inovatif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BAROSSA VALLEY</a:t>
            </a: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9" descr="A field of trees and hills&#10;&#10;AI-generated content may be incorrect.">
            <a:extLst>
              <a:ext uri="{FF2B5EF4-FFF2-40B4-BE49-F238E27FC236}">
                <a16:creationId xmlns:a16="http://schemas.microsoft.com/office/drawing/2014/main" id="{383F1C98-4560-388C-0825-96A7885CC9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85DB4AA-8B99-EC85-3146-6F82FC7A1ABC}"/>
              </a:ext>
            </a:extLst>
          </p:cNvPr>
          <p:cNvSpPr txBox="1"/>
          <p:nvPr/>
        </p:nvSpPr>
        <p:spPr>
          <a:xfrm>
            <a:off x="560158" y="114192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88385C7-F940-AAD7-2B1D-84889CBA34E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FE6D5D4E-5C73-A734-C11B-E4FCF0BE9BA3}"/>
              </a:ext>
            </a:extLst>
          </p:cNvPr>
          <p:cNvSpPr txBox="1">
            <a:spLocks/>
          </p:cNvSpPr>
          <p:nvPr/>
        </p:nvSpPr>
        <p:spPr>
          <a:xfrm>
            <a:off x="6354109" y="3519233"/>
            <a:ext cx="287324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BAROSSA VALLEY 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130–430M (427–1,411KAKI)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6427A1-C5E5-C999-71D3-A8C273A1714F}"/>
              </a:ext>
            </a:extLst>
          </p:cNvPr>
          <p:cNvCxnSpPr>
            <a:cxnSpLocks/>
          </p:cNvCxnSpPr>
          <p:nvPr/>
        </p:nvCxnSpPr>
        <p:spPr>
          <a:xfrm>
            <a:off x="7570115" y="628306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0307312-410F-0900-41AC-9297715A7EA2}"/>
              </a:ext>
            </a:extLst>
          </p:cNvPr>
          <p:cNvCxnSpPr>
            <a:cxnSpLocks/>
          </p:cNvCxnSpPr>
          <p:nvPr/>
        </p:nvCxnSpPr>
        <p:spPr>
          <a:xfrm flipV="1">
            <a:off x="7570115" y="516006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E88CFD36-F767-EB02-FE1B-1BC605E619B3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18BCA1C-3B2B-F097-8E5C-642C011637D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2BBBE6A-6B19-CC40-E9C9-6C4933D7552A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4F2031-BE4D-025A-2F1B-6B48F5E1D9A7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E2B7D54-E94C-832F-D38F-191628626566}"/>
              </a:ext>
            </a:extLst>
          </p:cNvPr>
          <p:cNvSpPr/>
          <p:nvPr/>
        </p:nvSpPr>
        <p:spPr>
          <a:xfrm>
            <a:off x="8632018" y="611039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B483581-BB8E-21A9-C899-054C86B11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IKLIM</a:t>
            </a: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776DE050-7C34-C38E-EB36-D1F9EA91C74A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A5C862-B1D8-0FF6-C8B4-F574E985A46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780E03-8A34-063A-04FE-076BD6F6FC25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60F39B-AFC0-2954-52A3-8B1B4BD7F66A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2194F-33DB-35EA-33A7-02B52C3A154A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98" t="497" r="11527" b="-1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3856869" cy="1530521"/>
          </a:xfrm>
        </p:spPr>
        <p:txBody>
          <a:bodyPr/>
          <a:lstStyle/>
          <a:p>
            <a:pPr marL="0" indent="0">
              <a:buNone/>
            </a:pPr>
            <a:r>
              <a:rPr lang="en-AU" dirty="0" err="1"/>
              <a:t>Tipe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Barossa sangat </a:t>
            </a:r>
            <a:r>
              <a:rPr lang="en-AU" dirty="0" err="1"/>
              <a:t>berbeda</a:t>
            </a:r>
            <a:r>
              <a:rPr lang="en-AU" dirty="0"/>
              <a:t>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lainnya</a:t>
            </a:r>
            <a:r>
              <a:rPr lang="en-AU" dirty="0"/>
              <a:t>, </a:t>
            </a:r>
            <a:r>
              <a:rPr lang="en-AU" dirty="0" err="1"/>
              <a:t>rentangannya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hingga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dan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. Grenache </a:t>
            </a:r>
            <a:r>
              <a:rPr lang="en-AU" dirty="0" err="1"/>
              <a:t>biasanya</a:t>
            </a:r>
            <a:r>
              <a:rPr lang="en-AU" dirty="0"/>
              <a:t> </a:t>
            </a:r>
            <a:r>
              <a:rPr lang="en-AU" dirty="0" err="1"/>
              <a:t>ditumbuhkan</a:t>
            </a:r>
            <a:r>
              <a:rPr lang="en-AU" dirty="0"/>
              <a:t> di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hitam</a:t>
            </a:r>
            <a:r>
              <a:rPr lang="en-AU" dirty="0"/>
              <a:t> yang </a:t>
            </a:r>
            <a:r>
              <a:rPr lang="en-AU" dirty="0" err="1"/>
              <a:t>dalam</a:t>
            </a:r>
            <a:r>
              <a:rPr lang="en-AU" dirty="0"/>
              <a:t>, kaya, </a:t>
            </a:r>
            <a:r>
              <a:rPr lang="en-AU" dirty="0" err="1"/>
              <a:t>subur</a:t>
            </a:r>
            <a:r>
              <a:rPr lang="en-AU" dirty="0"/>
              <a:t> di  Barossa Valley.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" r="17808"/>
          <a:stretch/>
        </p:blipFill>
        <p:spPr>
          <a:xfrm>
            <a:off x="2194560" y="0"/>
            <a:ext cx="999744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en-US" sz="5440" dirty="0">
                <a:solidFill>
                  <a:schemeClr val="accent1"/>
                </a:solidFill>
              </a:rPr>
              <a:t>SELETAN </a:t>
            </a:r>
            <a:br>
              <a:rPr lang="en-US" sz="5440" dirty="0">
                <a:solidFill>
                  <a:schemeClr val="accent1"/>
                </a:solidFill>
              </a:rPr>
            </a:br>
            <a:r>
              <a:rPr lang="en-US" sz="5440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074609" y="4788131"/>
            <a:ext cx="193634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en-AU" sz="1400" b="1" dirty="0" err="1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McLAREN</a:t>
            </a:r>
            <a:r>
              <a:rPr lang="en-AU" sz="1400" b="1" dirty="0">
                <a:solidFill>
                  <a:schemeClr val="accent1"/>
                </a:solidFill>
                <a:latin typeface="Neue Haas Grotesk Text Pro" panose="020B0504020202020204" pitchFamily="34" charset="77"/>
                <a:cs typeface="Hellix SemiBold"/>
              </a:rPr>
              <a:t> VALE</a:t>
            </a:r>
            <a:endParaRPr lang="en-US" sz="1400" dirty="0">
              <a:solidFill>
                <a:schemeClr val="accent1"/>
              </a:solidFill>
              <a:latin typeface="Neue Haas Grotesk Text Pro" panose="020B0504020202020204" pitchFamily="34" charset="7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8537171" y="4621876"/>
            <a:ext cx="1047404" cy="28263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54966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250F52-ACC4-5772-F830-9E859048CA63}"/>
              </a:ext>
            </a:extLst>
          </p:cNvPr>
          <p:cNvSpPr txBox="1"/>
          <p:nvPr/>
        </p:nvSpPr>
        <p:spPr>
          <a:xfrm>
            <a:off x="6545766" y="568712"/>
            <a:ext cx="509610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AU" dirty="0" err="1"/>
              <a:t>Tempat</a:t>
            </a:r>
            <a:r>
              <a:rPr lang="en-AU" dirty="0"/>
              <a:t> </a:t>
            </a:r>
            <a:r>
              <a:rPr lang="en-AU" dirty="0" err="1"/>
              <a:t>lahirnya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di Australia Selatan</a:t>
            </a:r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keindahan</a:t>
            </a:r>
            <a:r>
              <a:rPr lang="en-AU" dirty="0"/>
              <a:t> </a:t>
            </a:r>
            <a:r>
              <a:rPr lang="en-AU" dirty="0" err="1"/>
              <a:t>alami</a:t>
            </a:r>
            <a:endParaRPr lang="en-AU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AU" dirty="0"/>
              <a:t>Grenache </a:t>
            </a:r>
            <a:r>
              <a:rPr lang="en-AU" dirty="0" err="1"/>
              <a:t>memiliki</a:t>
            </a:r>
            <a:r>
              <a:rPr lang="en-AU" dirty="0"/>
              <a:t> </a:t>
            </a:r>
            <a:r>
              <a:rPr lang="en-AU" dirty="0" err="1"/>
              <a:t>prestasi</a:t>
            </a:r>
            <a:r>
              <a:rPr lang="en-AU" dirty="0"/>
              <a:t> </a:t>
            </a:r>
            <a:r>
              <a:rPr lang="en-AU" dirty="0" err="1"/>
              <a:t>cemerlang</a:t>
            </a:r>
            <a:endParaRPr lang="en-AU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AU" dirty="0"/>
              <a:t>Butik winery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semangat</a:t>
            </a:r>
            <a:r>
              <a:rPr lang="en-AU" dirty="0"/>
              <a:t> </a:t>
            </a:r>
            <a:r>
              <a:rPr lang="en-AU" dirty="0" err="1"/>
              <a:t>kreatif</a:t>
            </a:r>
            <a:endParaRPr lang="en-AU" dirty="0"/>
          </a:p>
          <a:p>
            <a:pPr>
              <a:lnSpc>
                <a:spcPct val="110000"/>
              </a:lnSpc>
              <a:spcBef>
                <a:spcPct val="0"/>
              </a:spcBef>
            </a:pPr>
            <a:r>
              <a:rPr lang="en-AU" dirty="0"/>
              <a:t>Sadar </a:t>
            </a:r>
            <a:r>
              <a:rPr lang="en-AU" dirty="0" err="1"/>
              <a:t>akan</a:t>
            </a:r>
            <a:r>
              <a:rPr lang="en-AU" dirty="0"/>
              <a:t> </a:t>
            </a:r>
            <a:r>
              <a:rPr lang="en-AU" dirty="0" err="1"/>
              <a:t>keadaan</a:t>
            </a:r>
            <a:r>
              <a:rPr lang="en-AU" dirty="0"/>
              <a:t> </a:t>
            </a:r>
            <a:r>
              <a:rPr lang="en-AU" dirty="0" err="1"/>
              <a:t>lingkungan</a:t>
            </a:r>
            <a:r>
              <a:rPr lang="en-AU" dirty="0"/>
              <a:t> </a:t>
            </a:r>
            <a:r>
              <a:rPr lang="en-AU" dirty="0" err="1"/>
              <a:t>hidup</a:t>
            </a:r>
            <a:r>
              <a:rPr lang="en-AU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1"/>
                </a:solidFill>
              </a:rPr>
              <a:t>McLAREN</a:t>
            </a:r>
            <a:r>
              <a:rPr lang="en-US" dirty="0">
                <a:solidFill>
                  <a:schemeClr val="accent1"/>
                </a:solidFill>
              </a:rPr>
              <a:t> VALE</a:t>
            </a: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t="110" r="40751" b="-92"/>
          <a:stretch/>
        </p:blipFill>
        <p:spPr>
          <a:xfrm>
            <a:off x="0" y="-1"/>
            <a:ext cx="6096000" cy="6858000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479141" y="2916067"/>
            <a:ext cx="2812551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accent3"/>
                </a:solidFill>
              </a:rPr>
              <a:t>McLAREN</a:t>
            </a:r>
            <a:r>
              <a:rPr lang="en-US" b="1" dirty="0">
                <a:solidFill>
                  <a:schemeClr val="accent3"/>
                </a:solidFill>
              </a:rPr>
              <a:t> VALE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10–350M (33–71,148KAKI)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23130" y="648031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23130" y="4414603"/>
            <a:ext cx="0" cy="20657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68774" y="2219139"/>
            <a:ext cx="35633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RENTANGAN IKLIM MESO DAN IKLIM MIKRO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41921"/>
            <a:ext cx="35287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MEDITERANIA YANG HANGAT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585033" y="630764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0216897-B30E-0517-0248-F5FBFEB44A31}"/>
              </a:ext>
            </a:extLst>
          </p:cNvPr>
          <p:cNvSpPr txBox="1">
            <a:spLocks/>
          </p:cNvSpPr>
          <p:nvPr/>
        </p:nvSpPr>
        <p:spPr>
          <a:xfrm>
            <a:off x="578165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IKLIM</a:t>
            </a: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8E2F18A8-51CB-C9F6-E4E0-FBB910BBF679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535BD-217F-B742-BF51-BA4E3D75BEB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00AE12-0128-1A38-5297-BAE932ADCF4E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3F0C3C-FE34-3C76-581E-10985A150DB7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31744F-5840-4671-1A99-039C2A583072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030" t="145" r="12562" b="544"/>
          <a:stretch/>
        </p:blipFill>
        <p:spPr>
          <a:xfrm>
            <a:off x="0" y="360564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643600" cy="1530521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McLaren Vale </a:t>
            </a:r>
            <a:r>
              <a:rPr lang="en-AU" dirty="0" err="1"/>
              <a:t>adalah</a:t>
            </a:r>
            <a:r>
              <a:rPr lang="en-AU" dirty="0"/>
              <a:t> salah </a:t>
            </a:r>
            <a:r>
              <a:rPr lang="en-AU" dirty="0" err="1"/>
              <a:t>satu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wilayah yang paling </a:t>
            </a:r>
            <a:r>
              <a:rPr lang="en-AU" dirty="0" err="1"/>
              <a:t>beragam</a:t>
            </a:r>
            <a:r>
              <a:rPr lang="en-AU" dirty="0"/>
              <a:t> </a:t>
            </a:r>
            <a:r>
              <a:rPr lang="en-AU" dirty="0" err="1"/>
              <a:t>secara</a:t>
            </a:r>
            <a:r>
              <a:rPr lang="en-AU" dirty="0"/>
              <a:t> </a:t>
            </a:r>
            <a:r>
              <a:rPr lang="en-AU" dirty="0" err="1"/>
              <a:t>geologi</a:t>
            </a:r>
            <a:r>
              <a:rPr lang="en-AU" dirty="0"/>
              <a:t> di dunia. Tanah </a:t>
            </a:r>
            <a:r>
              <a:rPr lang="en-AU" dirty="0" err="1"/>
              <a:t>lempung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</a:t>
            </a:r>
            <a:r>
              <a:rPr lang="en-AU" dirty="0" err="1"/>
              <a:t>berwarna</a:t>
            </a:r>
            <a:r>
              <a:rPr lang="en-AU" dirty="0"/>
              <a:t> </a:t>
            </a:r>
            <a:r>
              <a:rPr lang="en-AU" dirty="0" err="1"/>
              <a:t>merah</a:t>
            </a:r>
            <a:r>
              <a:rPr lang="en-AU" dirty="0"/>
              <a:t> </a:t>
            </a:r>
            <a:r>
              <a:rPr lang="en-AU" dirty="0" err="1"/>
              <a:t>kecoklatan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liat</a:t>
            </a:r>
            <a:r>
              <a:rPr lang="en-AU" dirty="0"/>
              <a:t> yang </a:t>
            </a:r>
            <a:r>
              <a:rPr lang="en-AU" dirty="0" err="1"/>
              <a:t>ringan</a:t>
            </a:r>
            <a:r>
              <a:rPr lang="en-AU" dirty="0"/>
              <a:t> </a:t>
            </a:r>
            <a:r>
              <a:rPr lang="en-AU" dirty="0" err="1"/>
              <a:t>berselang</a:t>
            </a:r>
            <a:r>
              <a:rPr lang="en-AU" dirty="0"/>
              <a:t> </a:t>
            </a:r>
            <a:r>
              <a:rPr lang="en-AU" dirty="0" err="1"/>
              <a:t>seling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kapur</a:t>
            </a:r>
            <a:r>
              <a:rPr lang="en-AU" dirty="0"/>
              <a:t>, </a:t>
            </a:r>
            <a:r>
              <a:rPr lang="en-AU" dirty="0" err="1"/>
              <a:t>tanah</a:t>
            </a:r>
            <a:r>
              <a:rPr lang="en-AU" dirty="0"/>
              <a:t> </a:t>
            </a:r>
            <a:r>
              <a:rPr lang="en-AU" dirty="0" err="1"/>
              <a:t>berpasir</a:t>
            </a:r>
            <a:r>
              <a:rPr lang="en-AU" dirty="0"/>
              <a:t> yang sangat </a:t>
            </a:r>
            <a:r>
              <a:rPr lang="en-AU" dirty="0" err="1"/>
              <a:t>jelas</a:t>
            </a:r>
            <a:r>
              <a:rPr lang="en-AU" dirty="0"/>
              <a:t> </a:t>
            </a:r>
            <a:r>
              <a:rPr lang="en-AU" dirty="0" err="1"/>
              <a:t>terlihat</a:t>
            </a:r>
            <a:r>
              <a:rPr lang="en-AU" dirty="0"/>
              <a:t> – </a:t>
            </a:r>
            <a:r>
              <a:rPr lang="en-AU" dirty="0" err="1"/>
              <a:t>semua</a:t>
            </a:r>
            <a:r>
              <a:rPr lang="en-AU" dirty="0"/>
              <a:t> </a:t>
            </a:r>
            <a:r>
              <a:rPr lang="en-AU" dirty="0" err="1"/>
              <a:t>ini</a:t>
            </a:r>
            <a:r>
              <a:rPr lang="en-AU" dirty="0"/>
              <a:t> dan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lagi</a:t>
            </a:r>
            <a:r>
              <a:rPr lang="en-AU" dirty="0"/>
              <a:t>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ditemukan</a:t>
            </a:r>
            <a:r>
              <a:rPr lang="en-AU" dirty="0"/>
              <a:t> di wilayah yang </a:t>
            </a:r>
            <a:r>
              <a:rPr lang="en-AU" dirty="0" err="1"/>
              <a:t>sama</a:t>
            </a:r>
            <a:r>
              <a:rPr lang="en-AU" dirty="0"/>
              <a:t>.  </a:t>
            </a:r>
            <a:br>
              <a:rPr lang="en-AU" dirty="0"/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216658" cy="130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GRENACHE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32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KARAKTERISTIK DAN PROFIL RASA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76099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Stroberi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Tanah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Ceri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Rasberi</a:t>
            </a:r>
            <a:r>
              <a:rPr lang="en-AU" sz="1400" dirty="0"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Lada </a:t>
            </a:r>
            <a:r>
              <a:rPr lang="en-AU" sz="1400" dirty="0" err="1">
                <a:latin typeface="Neue Haas Grotesk Text Pro" panose="020B0504020202020204" pitchFamily="34" charset="77"/>
              </a:rPr>
              <a:t>putih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Bumbu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202834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202544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202544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202544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202544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202544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202544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202544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202544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2856697" y="2501019"/>
            <a:ext cx="91728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Grenache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1250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12215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122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400985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400694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40069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52088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52058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52058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52058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52058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52058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52058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52058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52058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2431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2402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2402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2402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97804" y="5961576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9617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328807" y="233593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5564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5535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5535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5535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5535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5535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5535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5535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5535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63099" y="6242506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250001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396F0EDF-68A7-55EB-13E0-7358597E3495}"/>
              </a:ext>
            </a:extLst>
          </p:cNvPr>
          <p:cNvSpPr/>
          <p:nvPr/>
        </p:nvSpPr>
        <p:spPr>
          <a:xfrm>
            <a:off x="2104517" y="4826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CFFCAA8-104D-A4A2-B1EB-A570779C4187}"/>
              </a:ext>
            </a:extLst>
          </p:cNvPr>
          <p:cNvSpPr/>
          <p:nvPr/>
        </p:nvSpPr>
        <p:spPr>
          <a:xfrm>
            <a:off x="2468660" y="48310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F8933D4-A7CE-3AFE-A09D-08E149A79495}"/>
              </a:ext>
            </a:extLst>
          </p:cNvPr>
          <p:cNvSpPr/>
          <p:nvPr/>
        </p:nvSpPr>
        <p:spPr>
          <a:xfrm>
            <a:off x="2832803" y="48310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04EEFBB-0AC5-FC12-FC69-151A78A0B7FB}"/>
              </a:ext>
            </a:extLst>
          </p:cNvPr>
          <p:cNvSpPr/>
          <p:nvPr/>
        </p:nvSpPr>
        <p:spPr>
          <a:xfrm>
            <a:off x="3196946" y="48310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68F8964-0996-5159-E588-AFC9A14A2FFA}"/>
              </a:ext>
            </a:extLst>
          </p:cNvPr>
          <p:cNvSpPr/>
          <p:nvPr/>
        </p:nvSpPr>
        <p:spPr>
          <a:xfrm>
            <a:off x="3561470" y="48310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A288CE6-AC78-25CF-D212-8E13AE6243A2}"/>
              </a:ext>
            </a:extLst>
          </p:cNvPr>
          <p:cNvSpPr/>
          <p:nvPr/>
        </p:nvSpPr>
        <p:spPr>
          <a:xfrm>
            <a:off x="3925994" y="4831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CF94830-4C83-9D39-9D15-05EE3668B410}"/>
              </a:ext>
            </a:extLst>
          </p:cNvPr>
          <p:cNvSpPr/>
          <p:nvPr/>
        </p:nvSpPr>
        <p:spPr>
          <a:xfrm>
            <a:off x="4284339" y="4831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DDF6917-8A6A-FCC4-1E7B-2A95AE986AC7}"/>
              </a:ext>
            </a:extLst>
          </p:cNvPr>
          <p:cNvSpPr/>
          <p:nvPr/>
        </p:nvSpPr>
        <p:spPr>
          <a:xfrm>
            <a:off x="4655041" y="4831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61D7B188-30C7-1178-91D1-BC483D1E0940}"/>
              </a:ext>
            </a:extLst>
          </p:cNvPr>
          <p:cNvSpPr/>
          <p:nvPr/>
        </p:nvSpPr>
        <p:spPr>
          <a:xfrm>
            <a:off x="5019565" y="4831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2C51330-E445-C1B3-855E-9DCCDCF0C5DB}"/>
              </a:ext>
            </a:extLst>
          </p:cNvPr>
          <p:cNvCxnSpPr>
            <a:cxnSpLocks/>
          </p:cNvCxnSpPr>
          <p:nvPr/>
        </p:nvCxnSpPr>
        <p:spPr>
          <a:xfrm>
            <a:off x="1747734" y="4164595"/>
            <a:ext cx="3196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itle 2">
            <a:extLst>
              <a:ext uri="{FF2B5EF4-FFF2-40B4-BE49-F238E27FC236}">
                <a16:creationId xmlns:a16="http://schemas.microsoft.com/office/drawing/2014/main" id="{F94A94F0-7CF9-4265-9B44-11BA1D3382A5}"/>
              </a:ext>
            </a:extLst>
          </p:cNvPr>
          <p:cNvSpPr txBox="1"/>
          <p:nvPr/>
        </p:nvSpPr>
        <p:spPr>
          <a:xfrm>
            <a:off x="572554" y="5182972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AD0DD3E-E5D1-D963-C1FD-ECC1456E6DB8}"/>
              </a:ext>
            </a:extLst>
          </p:cNvPr>
          <p:cNvCxnSpPr>
            <a:cxnSpLocks/>
          </p:cNvCxnSpPr>
          <p:nvPr/>
        </p:nvCxnSpPr>
        <p:spPr>
          <a:xfrm>
            <a:off x="1307245" y="5350843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CA7E1C7E-ABB6-4561-F4A1-0469620FBB55}"/>
              </a:ext>
            </a:extLst>
          </p:cNvPr>
          <p:cNvSpPr txBox="1"/>
          <p:nvPr/>
        </p:nvSpPr>
        <p:spPr>
          <a:xfrm>
            <a:off x="572555" y="2048173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14C2150-C362-BE11-0B57-78F3C3E1F505}"/>
              </a:ext>
            </a:extLst>
          </p:cNvPr>
          <p:cNvCxnSpPr>
            <a:cxnSpLocks/>
          </p:cNvCxnSpPr>
          <p:nvPr/>
        </p:nvCxnSpPr>
        <p:spPr>
          <a:xfrm>
            <a:off x="1551561" y="215653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D2A83AAD-FA51-2326-9C74-8D73B97B1346}"/>
              </a:ext>
            </a:extLst>
          </p:cNvPr>
          <p:cNvSpPr txBox="1"/>
          <p:nvPr/>
        </p:nvSpPr>
        <p:spPr>
          <a:xfrm>
            <a:off x="572554" y="309530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B7B742B2-46C1-F8A2-D77F-6A453C5F5123}"/>
              </a:ext>
            </a:extLst>
          </p:cNvPr>
          <p:cNvSpPr txBox="1"/>
          <p:nvPr/>
        </p:nvSpPr>
        <p:spPr>
          <a:xfrm>
            <a:off x="1881817" y="276571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468DFACE-FDEA-45EF-D513-3411F1068B7D}"/>
              </a:ext>
            </a:extLst>
          </p:cNvPr>
          <p:cNvSpPr txBox="1"/>
          <p:nvPr/>
        </p:nvSpPr>
        <p:spPr>
          <a:xfrm>
            <a:off x="3151568" y="276571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AEE34293-0FEA-8A5A-1D9A-FCF18C4994FC}"/>
              </a:ext>
            </a:extLst>
          </p:cNvPr>
          <p:cNvSpPr txBox="1"/>
          <p:nvPr/>
        </p:nvSpPr>
        <p:spPr>
          <a:xfrm>
            <a:off x="4553185" y="276571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DCC9231A-C319-F0D6-CDF9-F8647E9C4F8D}"/>
              </a:ext>
            </a:extLst>
          </p:cNvPr>
          <p:cNvSpPr txBox="1"/>
          <p:nvPr/>
        </p:nvSpPr>
        <p:spPr>
          <a:xfrm>
            <a:off x="1676929" y="3650507"/>
            <a:ext cx="1155874" cy="21398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69" name="Title 2">
            <a:extLst>
              <a:ext uri="{FF2B5EF4-FFF2-40B4-BE49-F238E27FC236}">
                <a16:creationId xmlns:a16="http://schemas.microsoft.com/office/drawing/2014/main" id="{B0B93644-0B23-578F-AEE0-C779ECEC27CA}"/>
              </a:ext>
            </a:extLst>
          </p:cNvPr>
          <p:cNvSpPr txBox="1"/>
          <p:nvPr/>
        </p:nvSpPr>
        <p:spPr>
          <a:xfrm>
            <a:off x="3002385" y="3650506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 </a:t>
            </a:r>
          </a:p>
        </p:txBody>
      </p:sp>
      <p:sp>
        <p:nvSpPr>
          <p:cNvPr id="72" name="Title 2">
            <a:extLst>
              <a:ext uri="{FF2B5EF4-FFF2-40B4-BE49-F238E27FC236}">
                <a16:creationId xmlns:a16="http://schemas.microsoft.com/office/drawing/2014/main" id="{AA098F1E-5591-951B-17C0-017944A587C2}"/>
              </a:ext>
            </a:extLst>
          </p:cNvPr>
          <p:cNvSpPr txBox="1"/>
          <p:nvPr/>
        </p:nvSpPr>
        <p:spPr>
          <a:xfrm>
            <a:off x="4553185" y="36505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6B9E738-EEFD-51DF-34A3-6AA3B43D8D94}"/>
              </a:ext>
            </a:extLst>
          </p:cNvPr>
          <p:cNvCxnSpPr>
            <a:cxnSpLocks/>
          </p:cNvCxnSpPr>
          <p:nvPr/>
        </p:nvCxnSpPr>
        <p:spPr>
          <a:xfrm>
            <a:off x="1248821" y="326317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itle 2">
            <a:extLst>
              <a:ext uri="{FF2B5EF4-FFF2-40B4-BE49-F238E27FC236}">
                <a16:creationId xmlns:a16="http://schemas.microsoft.com/office/drawing/2014/main" id="{6ECB384A-D2C7-D008-0AA0-4D8E9B9B0F05}"/>
              </a:ext>
            </a:extLst>
          </p:cNvPr>
          <p:cNvSpPr txBox="1"/>
          <p:nvPr/>
        </p:nvSpPr>
        <p:spPr>
          <a:xfrm>
            <a:off x="572554" y="396875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117" name="Title 2">
            <a:extLst>
              <a:ext uri="{FF2B5EF4-FFF2-40B4-BE49-F238E27FC236}">
                <a16:creationId xmlns:a16="http://schemas.microsoft.com/office/drawing/2014/main" id="{4E322E2E-4AD3-C25D-E577-E3F0C03044EB}"/>
              </a:ext>
            </a:extLst>
          </p:cNvPr>
          <p:cNvSpPr txBox="1"/>
          <p:nvPr/>
        </p:nvSpPr>
        <p:spPr>
          <a:xfrm>
            <a:off x="1879585" y="4466976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18" name="Title 2">
            <a:extLst>
              <a:ext uri="{FF2B5EF4-FFF2-40B4-BE49-F238E27FC236}">
                <a16:creationId xmlns:a16="http://schemas.microsoft.com/office/drawing/2014/main" id="{2C275FEA-21B3-946B-A509-6E52C1B61E61}"/>
              </a:ext>
            </a:extLst>
          </p:cNvPr>
          <p:cNvSpPr txBox="1"/>
          <p:nvPr/>
        </p:nvSpPr>
        <p:spPr>
          <a:xfrm>
            <a:off x="3002385" y="44751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119" name="Title 2">
            <a:extLst>
              <a:ext uri="{FF2B5EF4-FFF2-40B4-BE49-F238E27FC236}">
                <a16:creationId xmlns:a16="http://schemas.microsoft.com/office/drawing/2014/main" id="{25362DAE-1DA2-711F-19A5-27AA41F28D53}"/>
              </a:ext>
            </a:extLst>
          </p:cNvPr>
          <p:cNvSpPr txBox="1"/>
          <p:nvPr/>
        </p:nvSpPr>
        <p:spPr>
          <a:xfrm>
            <a:off x="4553185" y="44462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120" name="Title 2">
            <a:extLst>
              <a:ext uri="{FF2B5EF4-FFF2-40B4-BE49-F238E27FC236}">
                <a16:creationId xmlns:a16="http://schemas.microsoft.com/office/drawing/2014/main" id="{BA0A0E10-D0ED-BF00-56FA-3ECA29E06F8F}"/>
              </a:ext>
            </a:extLst>
          </p:cNvPr>
          <p:cNvSpPr txBox="1"/>
          <p:nvPr/>
        </p:nvSpPr>
        <p:spPr>
          <a:xfrm>
            <a:off x="572554" y="480901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332734B1-34DF-BD48-A301-AAB3C683F31A}"/>
              </a:ext>
            </a:extLst>
          </p:cNvPr>
          <p:cNvCxnSpPr>
            <a:cxnSpLocks/>
          </p:cNvCxnSpPr>
          <p:nvPr/>
        </p:nvCxnSpPr>
        <p:spPr>
          <a:xfrm>
            <a:off x="978061" y="4976886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itle 2">
            <a:extLst>
              <a:ext uri="{FF2B5EF4-FFF2-40B4-BE49-F238E27FC236}">
                <a16:creationId xmlns:a16="http://schemas.microsoft.com/office/drawing/2014/main" id="{04632DF8-5824-F3FC-7DF8-5426AE1D1E96}"/>
              </a:ext>
            </a:extLst>
          </p:cNvPr>
          <p:cNvSpPr txBox="1"/>
          <p:nvPr/>
        </p:nvSpPr>
        <p:spPr>
          <a:xfrm>
            <a:off x="572554" y="554763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4A9473A6-E724-D113-D552-9D58BB5AD211}"/>
              </a:ext>
            </a:extLst>
          </p:cNvPr>
          <p:cNvCxnSpPr>
            <a:cxnSpLocks/>
          </p:cNvCxnSpPr>
          <p:nvPr/>
        </p:nvCxnSpPr>
        <p:spPr>
          <a:xfrm>
            <a:off x="1837597" y="5693814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itle 2">
            <a:extLst>
              <a:ext uri="{FF2B5EF4-FFF2-40B4-BE49-F238E27FC236}">
                <a16:creationId xmlns:a16="http://schemas.microsoft.com/office/drawing/2014/main" id="{0B13910A-33D0-525F-DBB9-4DC9677B8408}"/>
              </a:ext>
            </a:extLst>
          </p:cNvPr>
          <p:cNvSpPr txBox="1"/>
          <p:nvPr/>
        </p:nvSpPr>
        <p:spPr>
          <a:xfrm>
            <a:off x="572554" y="622656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E13AE2E2-5EAF-C27C-5861-3BBF418304CA}"/>
              </a:ext>
            </a:extLst>
          </p:cNvPr>
          <p:cNvCxnSpPr>
            <a:cxnSpLocks/>
          </p:cNvCxnSpPr>
          <p:nvPr/>
        </p:nvCxnSpPr>
        <p:spPr>
          <a:xfrm>
            <a:off x="1676929" y="6394436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86874" y="3444927"/>
            <a:ext cx="1516650" cy="270862"/>
          </a:xfrm>
        </p:spPr>
        <p:txBody>
          <a:bodyPr/>
          <a:lstStyle/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CHARCUTERIE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7954978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PADANAN MAKANAN</a:t>
            </a: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371390"/>
            <a:ext cx="4059813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6884457" y="3444927"/>
            <a:ext cx="1758326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UNGGAS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4132234" y="5590875"/>
            <a:ext cx="1828973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DAGING PANGGANG DAN BBQ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A9151FC-E927-64AA-A785-287111253DA6}"/>
              </a:ext>
            </a:extLst>
          </p:cNvPr>
          <p:cNvSpPr txBox="1">
            <a:spLocks/>
          </p:cNvSpPr>
          <p:nvPr/>
        </p:nvSpPr>
        <p:spPr>
          <a:xfrm>
            <a:off x="9192577" y="3444927"/>
            <a:ext cx="2533337" cy="2708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IKAN YANG BERWARNA AGAK GELAP</a:t>
            </a:r>
            <a:br>
              <a:rPr lang="en-AU" sz="1400" b="1" dirty="0">
                <a:solidFill>
                  <a:prstClr val="black"/>
                </a:solidFill>
                <a:cs typeface="Hellix SemiBold"/>
              </a:rPr>
            </a:br>
            <a:r>
              <a:rPr lang="en-AU" sz="1400" dirty="0">
                <a:solidFill>
                  <a:prstClr val="black"/>
                </a:solidFill>
                <a:cs typeface="Hellix SemiBold"/>
              </a:rPr>
              <a:t>BERDAGING SEPERTI TUNA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FD73AE3-2A73-78A1-0EF1-D72AF50BA1B4}"/>
              </a:ext>
            </a:extLst>
          </p:cNvPr>
          <p:cNvSpPr txBox="1">
            <a:spLocks/>
          </p:cNvSpPr>
          <p:nvPr/>
        </p:nvSpPr>
        <p:spPr>
          <a:xfrm>
            <a:off x="6671552" y="5590875"/>
            <a:ext cx="220558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HIDANGAN DENGAN BUMBU RINGAN SAMPAI SEDANG DAN KARE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9164AFB-EB73-2F9E-E20C-85E3E34A9466}"/>
              </a:ext>
            </a:extLst>
          </p:cNvPr>
          <p:cNvSpPr txBox="1">
            <a:spLocks/>
          </p:cNvSpPr>
          <p:nvPr/>
        </p:nvSpPr>
        <p:spPr>
          <a:xfrm>
            <a:off x="9398127" y="5590875"/>
            <a:ext cx="2327787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AU" sz="1400" b="1" dirty="0">
                <a:solidFill>
                  <a:prstClr val="black"/>
                </a:solidFill>
                <a:cs typeface="Hellix SemiBold"/>
              </a:rPr>
              <a:t>KEJU  YANG LEBIH LEMBUT, DENGAN KERAK KEJU YANG DICUCI</a:t>
            </a: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9A4144-EB5F-DDA5-39A1-9726B55C74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2234" y="2070476"/>
            <a:ext cx="1963766" cy="1190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C8287A-35CD-4335-AC96-CCBD56DCD1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0759" y="2149733"/>
            <a:ext cx="1675770" cy="11109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FF04A01-8D24-BF5A-B290-4D07AE93F5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6853" y="2276475"/>
            <a:ext cx="2122239" cy="10560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E78001-F7F7-7425-61B1-E4A20C094E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0400" y="4373348"/>
            <a:ext cx="1934409" cy="10023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8E505-0239-EEEF-DEFA-0BAAD0E08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0269" y="4184345"/>
            <a:ext cx="2196869" cy="11913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B12A304-54AE-B97D-10F4-2F078B1C2F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0681" y="4369559"/>
            <a:ext cx="1574800" cy="105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49" r="18462" b="-219"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GRENACHE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189425" cy="1325563"/>
          </a:xfrm>
        </p:spPr>
        <p:txBody>
          <a:bodyPr/>
          <a:lstStyle/>
          <a:p>
            <a:r>
              <a:rPr lang="en-US" kern="1000" spc="-100" dirty="0"/>
              <a:t>MASA DEPAN YANG CERAH UNTUK ANGGUR KLASIK YANG TUA</a:t>
            </a: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66" b="265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CF00D7A-E35F-934E-2D6C-B3F18B6253F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C73B6-CD21-FC6C-007E-6DA303EF3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7F161E-2A71-435E-CA7A-B3D014D84FA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F21B2D-828E-990F-1861-DD96BAB2E95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34912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6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GRENACHE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4178121"/>
            <a:ext cx="3636780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en-AU" sz="1600" dirty="0" err="1">
                <a:solidFill>
                  <a:schemeClr val="bg1"/>
                </a:solidFill>
              </a:rPr>
              <a:t>Walaupun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agak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terabaikan</a:t>
            </a:r>
            <a:r>
              <a:rPr lang="en-AU" sz="1600" dirty="0">
                <a:solidFill>
                  <a:schemeClr val="bg1"/>
                </a:solidFill>
              </a:rPr>
              <a:t> di </a:t>
            </a:r>
            <a:r>
              <a:rPr lang="en-AU" sz="1600" dirty="0" err="1">
                <a:solidFill>
                  <a:schemeClr val="bg1"/>
                </a:solidFill>
              </a:rPr>
              <a:t>waktu</a:t>
            </a:r>
            <a:r>
              <a:rPr lang="en-AU" sz="1600" dirty="0">
                <a:solidFill>
                  <a:schemeClr val="bg1"/>
                </a:solidFill>
              </a:rPr>
              <a:t> yang </a:t>
            </a:r>
            <a:r>
              <a:rPr lang="en-AU" sz="1600" dirty="0" err="1">
                <a:solidFill>
                  <a:schemeClr val="bg1"/>
                </a:solidFill>
              </a:rPr>
              <a:t>lalu</a:t>
            </a:r>
            <a:r>
              <a:rPr lang="en-AU" sz="1600" dirty="0">
                <a:solidFill>
                  <a:schemeClr val="bg1"/>
                </a:solidFill>
              </a:rPr>
              <a:t>, Grenache </a:t>
            </a:r>
            <a:r>
              <a:rPr lang="en-AU" sz="1600" dirty="0" err="1">
                <a:solidFill>
                  <a:schemeClr val="bg1"/>
                </a:solidFill>
              </a:rPr>
              <a:t>adalah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varietas</a:t>
            </a:r>
            <a:r>
              <a:rPr lang="en-AU" sz="1600" dirty="0">
                <a:solidFill>
                  <a:schemeClr val="bg1"/>
                </a:solidFill>
              </a:rPr>
              <a:t> yang </a:t>
            </a:r>
            <a:r>
              <a:rPr lang="en-AU" sz="1600" dirty="0" err="1">
                <a:solidFill>
                  <a:schemeClr val="bg1"/>
                </a:solidFill>
              </a:rPr>
              <a:t>benar-benar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mengekspresikan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karakteristik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fisik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kebun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anggurnya</a:t>
            </a:r>
            <a:r>
              <a:rPr lang="en-AU" sz="1600" dirty="0">
                <a:solidFill>
                  <a:schemeClr val="bg1"/>
                </a:solidFill>
              </a:rPr>
              <a:t>, yang </a:t>
            </a:r>
            <a:r>
              <a:rPr lang="en-AU" sz="1600" dirty="0" err="1">
                <a:solidFill>
                  <a:schemeClr val="bg1"/>
                </a:solidFill>
              </a:rPr>
              <a:t>menangkap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kombinasi</a:t>
            </a:r>
            <a:r>
              <a:rPr lang="en-AU" sz="1600" dirty="0">
                <a:solidFill>
                  <a:schemeClr val="bg1"/>
                </a:solidFill>
              </a:rPr>
              <a:t> yang </a:t>
            </a:r>
            <a:r>
              <a:rPr lang="en-AU" sz="1600" dirty="0" err="1">
                <a:solidFill>
                  <a:schemeClr val="bg1"/>
                </a:solidFill>
              </a:rPr>
              <a:t>unik</a:t>
            </a:r>
            <a:r>
              <a:rPr lang="en-AU" sz="1600" dirty="0">
                <a:solidFill>
                  <a:schemeClr val="bg1"/>
                </a:solidFill>
              </a:rPr>
              <a:t> </a:t>
            </a:r>
            <a:r>
              <a:rPr lang="en-AU" sz="1600" dirty="0" err="1">
                <a:solidFill>
                  <a:schemeClr val="bg1"/>
                </a:solidFill>
              </a:rPr>
              <a:t>dari</a:t>
            </a:r>
            <a:r>
              <a:rPr lang="en-AU" sz="1600" dirty="0">
                <a:solidFill>
                  <a:schemeClr val="bg1"/>
                </a:solidFill>
              </a:rPr>
              <a:t> negara, </a:t>
            </a:r>
            <a:r>
              <a:rPr lang="en-AU" sz="1600" dirty="0" err="1">
                <a:solidFill>
                  <a:schemeClr val="bg1"/>
                </a:solidFill>
              </a:rPr>
              <a:t>iklim</a:t>
            </a:r>
            <a:r>
              <a:rPr lang="en-AU" sz="1600" dirty="0">
                <a:solidFill>
                  <a:schemeClr val="bg1"/>
                </a:solidFill>
              </a:rPr>
              <a:t> dan </a:t>
            </a:r>
            <a:r>
              <a:rPr lang="en-AU" sz="1600" dirty="0" err="1">
                <a:solidFill>
                  <a:schemeClr val="bg1"/>
                </a:solidFill>
              </a:rPr>
              <a:t>budaya</a:t>
            </a:r>
            <a:r>
              <a:rPr lang="en-AU" sz="16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en-US" sz="4800" kern="1000" spc="-100" dirty="0"/>
              <a:t>LAHIRNYA KEMBALI SESUATU YANG KLASIK</a:t>
            </a: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" r="36286" b="-1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722397"/>
            <a:ext cx="4829691" cy="1530521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AU" dirty="0"/>
              <a:t>Sejarah </a:t>
            </a:r>
            <a:br>
              <a:rPr lang="en-AU" dirty="0"/>
            </a:br>
            <a:r>
              <a:rPr lang="en-AU" dirty="0"/>
              <a:t>Grenache di Australia</a:t>
            </a:r>
          </a:p>
          <a:p>
            <a:pPr>
              <a:spcBef>
                <a:spcPts val="500"/>
              </a:spcBef>
            </a:pPr>
            <a:r>
              <a:rPr lang="en-AU" dirty="0" err="1"/>
              <a:t>Bagaimana</a:t>
            </a:r>
            <a:r>
              <a:rPr lang="en-AU" dirty="0"/>
              <a:t> </a:t>
            </a:r>
            <a:r>
              <a:rPr lang="en-AU" dirty="0" err="1"/>
              <a:t>ditumbuhkannya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 err="1"/>
              <a:t>Bagaimana</a:t>
            </a:r>
            <a:r>
              <a:rPr lang="en-AU" dirty="0"/>
              <a:t> </a:t>
            </a:r>
            <a:r>
              <a:rPr lang="en-AU" dirty="0" err="1"/>
              <a:t>dibuatnya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/>
              <a:t>Seni </a:t>
            </a:r>
            <a:r>
              <a:rPr lang="en-AU" dirty="0" err="1"/>
              <a:t>pencampuran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/>
              <a:t>Di mana </a:t>
            </a:r>
            <a:r>
              <a:rPr lang="en-AU" dirty="0" err="1"/>
              <a:t>ditumbuhkannya</a:t>
            </a:r>
            <a:endParaRPr lang="en-AU" dirty="0"/>
          </a:p>
          <a:p>
            <a:pPr>
              <a:spcBef>
                <a:spcPts val="500"/>
              </a:spcBef>
            </a:pPr>
            <a:r>
              <a:rPr lang="en-AU" dirty="0" err="1"/>
              <a:t>Karakterisitik</a:t>
            </a:r>
            <a:r>
              <a:rPr lang="en-AU" dirty="0"/>
              <a:t> dan </a:t>
            </a:r>
            <a:r>
              <a:rPr lang="en-AU" dirty="0" err="1"/>
              <a:t>profil</a:t>
            </a:r>
            <a:r>
              <a:rPr lang="en-AU" dirty="0"/>
              <a:t> rasa.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54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076" b="38654"/>
          <a:stretch/>
        </p:blipFill>
        <p:spPr>
          <a:xfrm>
            <a:off x="8192429" y="3665033"/>
            <a:ext cx="3999571" cy="283081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28" y="3561231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09228" y="4224012"/>
            <a:ext cx="2120039" cy="1461301"/>
          </a:xfrm>
        </p:spPr>
        <p:txBody>
          <a:bodyPr/>
          <a:lstStyle/>
          <a:p>
            <a:r>
              <a:rPr lang="en-AU" dirty="0">
                <a:solidFill>
                  <a:schemeClr val="tx1"/>
                </a:solidFill>
              </a:rPr>
              <a:t>Grenache </a:t>
            </a:r>
            <a:r>
              <a:rPr lang="en-AU" dirty="0" err="1">
                <a:solidFill>
                  <a:schemeClr val="tx1"/>
                </a:solidFill>
              </a:rPr>
              <a:t>adalah</a:t>
            </a:r>
            <a:r>
              <a:rPr lang="en-AU" dirty="0">
                <a:solidFill>
                  <a:schemeClr val="tx1"/>
                </a:solidFill>
              </a:rPr>
              <a:t> salah </a:t>
            </a:r>
            <a:r>
              <a:rPr lang="en-AU" dirty="0" err="1">
                <a:solidFill>
                  <a:schemeClr val="tx1"/>
                </a:solidFill>
              </a:rPr>
              <a:t>satu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varian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asli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dibawa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ke</a:t>
            </a:r>
            <a:r>
              <a:rPr lang="en-AU" dirty="0">
                <a:solidFill>
                  <a:schemeClr val="tx1"/>
                </a:solidFill>
              </a:rPr>
              <a:t> Australia oleh James Busby, ‘</a:t>
            </a:r>
            <a:r>
              <a:rPr lang="en-AU" dirty="0" err="1">
                <a:solidFill>
                  <a:schemeClr val="tx1"/>
                </a:solidFill>
              </a:rPr>
              <a:t>bapak</a:t>
            </a:r>
            <a:r>
              <a:rPr lang="en-AU" dirty="0">
                <a:solidFill>
                  <a:schemeClr val="tx1"/>
                </a:solidFill>
              </a:rPr>
              <a:t>’ </a:t>
            </a:r>
            <a:r>
              <a:rPr lang="en-AU" dirty="0" err="1">
                <a:solidFill>
                  <a:schemeClr val="tx1"/>
                </a:solidFill>
              </a:rPr>
              <a:t>dari</a:t>
            </a:r>
            <a:r>
              <a:rPr lang="en-AU" dirty="0">
                <a:solidFill>
                  <a:schemeClr val="tx1"/>
                </a:solidFill>
              </a:rPr>
              <a:t>  </a:t>
            </a:r>
            <a:r>
              <a:rPr lang="en-AU" dirty="0" err="1">
                <a:solidFill>
                  <a:schemeClr val="tx1"/>
                </a:solidFill>
              </a:rPr>
              <a:t>anggur</a:t>
            </a:r>
            <a:r>
              <a:rPr lang="en-AU" dirty="0">
                <a:solidFill>
                  <a:schemeClr val="tx1"/>
                </a:solidFill>
              </a:rPr>
              <a:t> Australia’.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970278" y="1720205"/>
            <a:ext cx="2222941" cy="1461301"/>
          </a:xfrm>
        </p:spPr>
        <p:txBody>
          <a:bodyPr/>
          <a:lstStyle/>
          <a:p>
            <a:r>
              <a:rPr lang="en-AU" dirty="0" err="1">
                <a:solidFill>
                  <a:schemeClr val="tx1"/>
                </a:solidFill>
              </a:rPr>
              <a:t>Suatu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pilihan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populer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untuk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produksi</a:t>
            </a:r>
            <a:r>
              <a:rPr lang="en-AU" dirty="0">
                <a:solidFill>
                  <a:schemeClr val="tx1"/>
                </a:solidFill>
              </a:rPr>
              <a:t> fortified wine (yang </a:t>
            </a:r>
            <a:r>
              <a:rPr lang="en-AU" dirty="0" err="1">
                <a:solidFill>
                  <a:schemeClr val="tx1"/>
                </a:solidFill>
              </a:rPr>
              <a:t>merupakan</a:t>
            </a:r>
            <a:r>
              <a:rPr lang="en-AU" dirty="0">
                <a:solidFill>
                  <a:schemeClr val="tx1"/>
                </a:solidFill>
              </a:rPr>
              <a:t> 80% </a:t>
            </a:r>
            <a:r>
              <a:rPr lang="en-AU" dirty="0" err="1">
                <a:solidFill>
                  <a:schemeClr val="tx1"/>
                </a:solidFill>
              </a:rPr>
              <a:t>dari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industri</a:t>
            </a:r>
            <a:r>
              <a:rPr lang="en-AU" dirty="0">
                <a:solidFill>
                  <a:schemeClr val="tx1"/>
                </a:solidFill>
              </a:rPr>
              <a:t> di </a:t>
            </a:r>
            <a:r>
              <a:rPr lang="en-AU" dirty="0" err="1">
                <a:solidFill>
                  <a:schemeClr val="tx1"/>
                </a:solidFill>
              </a:rPr>
              <a:t>tahun</a:t>
            </a:r>
            <a:r>
              <a:rPr lang="en-AU" dirty="0">
                <a:solidFill>
                  <a:schemeClr val="tx1"/>
                </a:solidFill>
              </a:rPr>
              <a:t> 1960).</a:t>
            </a:r>
            <a:endParaRPr lang="en-AU" sz="9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70278" y="1057431"/>
            <a:ext cx="2028070" cy="662774"/>
          </a:xfrm>
        </p:spPr>
        <p:txBody>
          <a:bodyPr/>
          <a:lstStyle/>
          <a:p>
            <a:r>
              <a:rPr lang="en-US" dirty="0" err="1"/>
              <a:t>Pertengahan</a:t>
            </a:r>
            <a:r>
              <a:rPr lang="en-US" dirty="0"/>
              <a:t> 1920an – Akhir 1960an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10097" y="1930840"/>
            <a:ext cx="2382787" cy="1461301"/>
          </a:xfrm>
        </p:spPr>
        <p:txBody>
          <a:bodyPr/>
          <a:lstStyle/>
          <a:p>
            <a:r>
              <a:rPr lang="en-AU" dirty="0" err="1">
                <a:solidFill>
                  <a:schemeClr val="tx1"/>
                </a:solidFill>
              </a:rPr>
              <a:t>Preferensi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konsumen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berpindah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ke</a:t>
            </a:r>
            <a:r>
              <a:rPr lang="en-AU" dirty="0">
                <a:solidFill>
                  <a:schemeClr val="tx1"/>
                </a:solidFill>
              </a:rPr>
              <a:t> stil</a:t>
            </a:r>
            <a:r>
              <a:rPr lang="en-AU" dirty="0"/>
              <a:t>l wine </a:t>
            </a:r>
            <a:r>
              <a:rPr lang="en-AU" dirty="0">
                <a:solidFill>
                  <a:schemeClr val="tx1"/>
                </a:solidFill>
              </a:rPr>
              <a:t>Grenache </a:t>
            </a:r>
            <a:r>
              <a:rPr lang="en-AU" dirty="0" err="1">
                <a:solidFill>
                  <a:schemeClr val="tx1"/>
                </a:solidFill>
              </a:rPr>
              <a:t>secara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drastis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berkurang</a:t>
            </a:r>
            <a:r>
              <a:rPr lang="en-AU" dirty="0">
                <a:solidFill>
                  <a:schemeClr val="tx1"/>
                </a:solidFill>
              </a:rPr>
              <a:t>.</a:t>
            </a:r>
            <a:endParaRPr lang="en-AU" sz="1050" dirty="0">
              <a:solidFill>
                <a:schemeClr val="tx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99211" y="1246989"/>
            <a:ext cx="2120040" cy="662774"/>
          </a:xfrm>
        </p:spPr>
        <p:txBody>
          <a:bodyPr/>
          <a:lstStyle/>
          <a:p>
            <a:r>
              <a:rPr lang="en-US" dirty="0"/>
              <a:t>1970an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DARI </a:t>
            </a:r>
            <a:r>
              <a:rPr lang="en-US" dirty="0">
                <a:solidFill>
                  <a:schemeClr val="accent1"/>
                </a:solidFill>
              </a:rPr>
              <a:t>GRENACHE DI AUSTRALIA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73E668F-668D-79FF-BE73-7BFDEDFC9034}"/>
              </a:ext>
            </a:extLst>
          </p:cNvPr>
          <p:cNvSpPr txBox="1">
            <a:spLocks/>
          </p:cNvSpPr>
          <p:nvPr/>
        </p:nvSpPr>
        <p:spPr>
          <a:xfrm>
            <a:off x="3636210" y="4240381"/>
            <a:ext cx="226423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Grenache yang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ditanam</a:t>
            </a:r>
            <a:r>
              <a:rPr lang="en-AU" sz="1600" dirty="0"/>
              <a:t> di Australia Selatan, </a:t>
            </a:r>
            <a:r>
              <a:rPr lang="en-AU" sz="1600" dirty="0" err="1"/>
              <a:t>tumbuh</a:t>
            </a:r>
            <a:r>
              <a:rPr lang="en-AU" sz="1600" dirty="0"/>
              <a:t> </a:t>
            </a:r>
            <a:r>
              <a:rPr lang="en-AU" sz="1600" dirty="0" err="1"/>
              <a:t>subur</a:t>
            </a:r>
            <a:r>
              <a:rPr lang="en-AU" sz="1600" dirty="0"/>
              <a:t> di </a:t>
            </a:r>
            <a:r>
              <a:rPr lang="en-AU" sz="1600" dirty="0" err="1"/>
              <a:t>kondisi</a:t>
            </a:r>
            <a:r>
              <a:rPr lang="en-AU" sz="1600" dirty="0"/>
              <a:t> </a:t>
            </a:r>
            <a:r>
              <a:rPr lang="en-AU" sz="1600" dirty="0" err="1"/>
              <a:t>hangat</a:t>
            </a:r>
            <a:r>
              <a:rPr lang="en-AU" sz="1600" dirty="0"/>
              <a:t> dan </a:t>
            </a:r>
            <a:r>
              <a:rPr lang="en-AU" sz="1600" dirty="0" err="1"/>
              <a:t>kering</a:t>
            </a:r>
            <a:r>
              <a:rPr lang="en-AU" sz="1600" dirty="0"/>
              <a:t>. 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E939C9D0-8FA3-1FE9-8048-A3605414776E}"/>
              </a:ext>
            </a:extLst>
          </p:cNvPr>
          <p:cNvSpPr txBox="1">
            <a:spLocks/>
          </p:cNvSpPr>
          <p:nvPr/>
        </p:nvSpPr>
        <p:spPr>
          <a:xfrm>
            <a:off x="3636209" y="3577607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Akhir 1830an</a:t>
            </a: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588" b="26588"/>
          <a:stretch/>
        </p:blipFill>
        <p:spPr>
          <a:xfrm>
            <a:off x="8661862" y="584201"/>
            <a:ext cx="3530138" cy="2474884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3076365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en-AU" dirty="0">
                <a:latin typeface="Neue Haas Grotesk Text Pro" panose="020B0504020202020204" pitchFamily="34" charset="0"/>
              </a:rPr>
              <a:t>Wirra </a:t>
            </a:r>
            <a:r>
              <a:rPr lang="en-AU" dirty="0" err="1">
                <a:latin typeface="Neue Haas Grotesk Text Pro" panose="020B0504020202020204" pitchFamily="34" charset="0"/>
              </a:rPr>
              <a:t>Wirra</a:t>
            </a:r>
            <a:r>
              <a:rPr lang="en-AU" dirty="0">
                <a:latin typeface="Neue Haas Grotesk Text Pro" panose="020B0504020202020204" pitchFamily="34" charset="0"/>
              </a:rPr>
              <a:t> Winery </a:t>
            </a:r>
            <a:r>
              <a:rPr lang="en-AU" dirty="0" err="1">
                <a:latin typeface="Neue Haas Grotesk Text Pro" panose="020B0504020202020204" pitchFamily="34" charset="0"/>
              </a:rPr>
              <a:t>menghapus</a:t>
            </a:r>
            <a:r>
              <a:rPr lang="en-AU" dirty="0">
                <a:latin typeface="Neue Haas Grotesk Text Pro" panose="020B0504020202020204" pitchFamily="34" charset="0"/>
              </a:rPr>
              <a:t> Grenache </a:t>
            </a:r>
            <a:r>
              <a:rPr lang="en-AU" dirty="0" err="1">
                <a:latin typeface="Neue Haas Grotesk Text Pro" panose="020B0504020202020204" pitchFamily="34" charset="0"/>
              </a:rPr>
              <a:t>dari</a:t>
            </a:r>
            <a:r>
              <a:rPr lang="en-AU" dirty="0">
                <a:latin typeface="Neue Haas Grotesk Text Pro" panose="020B0504020202020204" pitchFamily="34" charset="0"/>
              </a:rPr>
              <a:t> </a:t>
            </a:r>
            <a:r>
              <a:rPr lang="en-AU" dirty="0" err="1">
                <a:latin typeface="Neue Haas Grotesk Text Pro" panose="020B0504020202020204" pitchFamily="34" charset="0"/>
              </a:rPr>
              <a:t>campuran</a:t>
            </a:r>
            <a:r>
              <a:rPr lang="en-AU" dirty="0">
                <a:latin typeface="Neue Haas Grotesk Text Pro" panose="020B0504020202020204" pitchFamily="34" charset="0"/>
              </a:rPr>
              <a:t> ‘Church Block’ yang </a:t>
            </a:r>
            <a:r>
              <a:rPr lang="en-AU" dirty="0" err="1">
                <a:latin typeface="Neue Haas Grotesk Text Pro" panose="020B0504020202020204" pitchFamily="34" charset="0"/>
              </a:rPr>
              <a:t>terkenal</a:t>
            </a:r>
            <a:r>
              <a:rPr lang="en-AU" dirty="0">
                <a:latin typeface="Neue Haas Grotesk Text Pro" panose="020B0504020202020204" pitchFamily="34" charset="0"/>
              </a:rPr>
              <a:t>, </a:t>
            </a:r>
            <a:r>
              <a:rPr lang="en-AU" dirty="0" err="1">
                <a:latin typeface="Neue Haas Grotesk Text Pro" panose="020B0504020202020204" pitchFamily="34" charset="0"/>
              </a:rPr>
              <a:t>menggantikannya</a:t>
            </a:r>
            <a:r>
              <a:rPr lang="en-AU" dirty="0">
                <a:latin typeface="Neue Haas Grotesk Text Pro" panose="020B0504020202020204" pitchFamily="34" charset="0"/>
              </a:rPr>
              <a:t> </a:t>
            </a:r>
            <a:r>
              <a:rPr lang="en-AU" dirty="0" err="1">
                <a:latin typeface="Neue Haas Grotesk Text Pro" panose="020B0504020202020204" pitchFamily="34" charset="0"/>
              </a:rPr>
              <a:t>dengan</a:t>
            </a:r>
            <a:r>
              <a:rPr lang="en-AU" dirty="0">
                <a:latin typeface="Neue Haas Grotesk Text Pro" panose="020B0504020202020204" pitchFamily="34" charset="0"/>
              </a:rPr>
              <a:t>  Cabernet Sauvignon dan Merlot.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1980an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98701" y="1837731"/>
            <a:ext cx="3177050" cy="1461301"/>
          </a:xfrm>
        </p:spPr>
        <p:txBody>
          <a:bodyPr/>
          <a:lstStyle/>
          <a:p>
            <a:pPr>
              <a:lnSpc>
                <a:spcPct val="92000"/>
              </a:lnSpc>
            </a:pPr>
            <a:r>
              <a:rPr lang="en-AU" dirty="0">
                <a:solidFill>
                  <a:schemeClr val="tx1"/>
                </a:solidFill>
              </a:rPr>
              <a:t>Wine Maker Charles Melton </a:t>
            </a:r>
            <a:r>
              <a:rPr lang="en-AU" dirty="0" err="1">
                <a:solidFill>
                  <a:schemeClr val="tx1"/>
                </a:solidFill>
              </a:rPr>
              <a:t>bereksperimen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dengan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campuran</a:t>
            </a:r>
            <a:r>
              <a:rPr lang="en-AU" dirty="0">
                <a:solidFill>
                  <a:schemeClr val="tx1"/>
                </a:solidFill>
              </a:rPr>
              <a:t> GSM yang </a:t>
            </a:r>
            <a:r>
              <a:rPr lang="en-AU" dirty="0" err="1">
                <a:solidFill>
                  <a:schemeClr val="tx1"/>
                </a:solidFill>
              </a:rPr>
              <a:t>klasik</a:t>
            </a:r>
            <a:r>
              <a:rPr lang="en-AU" dirty="0">
                <a:solidFill>
                  <a:schemeClr val="tx1"/>
                </a:solidFill>
              </a:rPr>
              <a:t>, </a:t>
            </a:r>
            <a:r>
              <a:rPr lang="en-AU" dirty="0" err="1">
                <a:solidFill>
                  <a:schemeClr val="tx1"/>
                </a:solidFill>
              </a:rPr>
              <a:t>menciptakan</a:t>
            </a:r>
            <a:r>
              <a:rPr lang="en-AU" dirty="0">
                <a:solidFill>
                  <a:schemeClr val="tx1"/>
                </a:solidFill>
              </a:rPr>
              <a:t> bets </a:t>
            </a:r>
            <a:r>
              <a:rPr lang="en-AU" dirty="0" err="1">
                <a:solidFill>
                  <a:schemeClr val="tx1"/>
                </a:solidFill>
              </a:rPr>
              <a:t>pertama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dari</a:t>
            </a:r>
            <a:r>
              <a:rPr lang="en-AU" dirty="0">
                <a:solidFill>
                  <a:schemeClr val="tx1"/>
                </a:solidFill>
              </a:rPr>
              <a:t> ‘Nine Popes’ yang </a:t>
            </a:r>
            <a:r>
              <a:rPr lang="en-AU" dirty="0" err="1">
                <a:solidFill>
                  <a:schemeClr val="tx1"/>
                </a:solidFill>
              </a:rPr>
              <a:t>sekarang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melegenda</a:t>
            </a:r>
            <a:r>
              <a:rPr lang="en-A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87816" y="1153880"/>
            <a:ext cx="2120040" cy="662774"/>
          </a:xfrm>
        </p:spPr>
        <p:txBody>
          <a:bodyPr/>
          <a:lstStyle/>
          <a:p>
            <a:r>
              <a:rPr lang="en-US" dirty="0"/>
              <a:t>1988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7417D6A7-4617-BAB7-56B7-FA5B5DEC8041}"/>
              </a:ext>
            </a:extLst>
          </p:cNvPr>
          <p:cNvSpPr txBox="1">
            <a:spLocks/>
          </p:cNvSpPr>
          <p:nvPr/>
        </p:nvSpPr>
        <p:spPr>
          <a:xfrm>
            <a:off x="5584701" y="4240109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en-AU" dirty="0" err="1">
                <a:solidFill>
                  <a:schemeClr val="tx1"/>
                </a:solidFill>
              </a:rPr>
              <a:t>Pembuat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anggur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mulai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mengapresiasi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apa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ditawarkan</a:t>
            </a:r>
            <a:r>
              <a:rPr lang="en-AU" dirty="0">
                <a:solidFill>
                  <a:schemeClr val="tx1"/>
                </a:solidFill>
              </a:rPr>
              <a:t> oleh, Grenache </a:t>
            </a:r>
            <a:r>
              <a:rPr lang="en-AU" dirty="0" err="1">
                <a:solidFill>
                  <a:schemeClr val="tx1"/>
                </a:solidFill>
              </a:rPr>
              <a:t>dari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kebun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anggur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sudah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tua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walaupun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dengan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jumlah</a:t>
            </a:r>
            <a:r>
              <a:rPr lang="en-AU" dirty="0">
                <a:solidFill>
                  <a:schemeClr val="tx1"/>
                </a:solidFill>
              </a:rPr>
              <a:t> yang </a:t>
            </a:r>
            <a:r>
              <a:rPr lang="en-AU" dirty="0" err="1">
                <a:solidFill>
                  <a:schemeClr val="tx1"/>
                </a:solidFill>
              </a:rPr>
              <a:t>sediikit</a:t>
            </a:r>
            <a:r>
              <a:rPr lang="en-AU" dirty="0">
                <a:solidFill>
                  <a:schemeClr val="tx1"/>
                </a:solidFill>
              </a:rPr>
              <a:t>..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B3514E9-4B1D-FE08-B2CF-C9593BC9CC05}"/>
              </a:ext>
            </a:extLst>
          </p:cNvPr>
          <p:cNvSpPr txBox="1">
            <a:spLocks/>
          </p:cNvSpPr>
          <p:nvPr/>
        </p:nvSpPr>
        <p:spPr>
          <a:xfrm>
            <a:off x="5573815" y="3556258"/>
            <a:ext cx="2813181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1990an &amp; 2000an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BDDDE8B-2789-FEDA-C765-199588400292}"/>
              </a:ext>
            </a:extLst>
          </p:cNvPr>
          <p:cNvSpPr txBox="1">
            <a:spLocks/>
          </p:cNvSpPr>
          <p:nvPr/>
        </p:nvSpPr>
        <p:spPr>
          <a:xfrm>
            <a:off x="8760162" y="4240109"/>
            <a:ext cx="2420455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2000"/>
              </a:lnSpc>
            </a:pPr>
            <a:r>
              <a:rPr lang="en-AU" dirty="0">
                <a:solidFill>
                  <a:schemeClr val="tx1"/>
                </a:solidFill>
              </a:rPr>
              <a:t>Gaya Grenache yang </a:t>
            </a:r>
            <a:r>
              <a:rPr lang="en-AU" dirty="0" err="1">
                <a:solidFill>
                  <a:schemeClr val="tx1"/>
                </a:solidFill>
              </a:rPr>
              <a:t>baru</a:t>
            </a:r>
            <a:r>
              <a:rPr lang="en-AU" dirty="0">
                <a:solidFill>
                  <a:schemeClr val="tx1"/>
                </a:solidFill>
              </a:rPr>
              <a:t> dan </a:t>
            </a:r>
            <a:r>
              <a:rPr lang="en-AU" dirty="0" err="1">
                <a:solidFill>
                  <a:schemeClr val="tx1"/>
                </a:solidFill>
              </a:rPr>
              <a:t>ringan</a:t>
            </a:r>
            <a:r>
              <a:rPr lang="en-AU" dirty="0">
                <a:solidFill>
                  <a:schemeClr val="tx1"/>
                </a:solidFill>
              </a:rPr>
              <a:t> sangat </a:t>
            </a:r>
            <a:r>
              <a:rPr lang="en-AU" dirty="0" err="1">
                <a:solidFill>
                  <a:schemeClr val="tx1"/>
                </a:solidFill>
              </a:rPr>
              <a:t>disukai</a:t>
            </a:r>
            <a:r>
              <a:rPr lang="en-AU" dirty="0">
                <a:solidFill>
                  <a:schemeClr val="tx1"/>
                </a:solidFill>
              </a:rPr>
              <a:t> oleh </a:t>
            </a:r>
            <a:r>
              <a:rPr lang="en-AU" dirty="0" err="1">
                <a:solidFill>
                  <a:schemeClr val="tx1"/>
                </a:solidFill>
              </a:rPr>
              <a:t>konsumen</a:t>
            </a:r>
            <a:r>
              <a:rPr lang="en-AU" dirty="0">
                <a:solidFill>
                  <a:schemeClr val="tx1"/>
                </a:solidFill>
              </a:rPr>
              <a:t> dan</a:t>
            </a:r>
            <a:r>
              <a:rPr lang="en-AU" b="1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pengkritik</a:t>
            </a:r>
            <a:r>
              <a:rPr lang="en-AU" dirty="0">
                <a:solidFill>
                  <a:schemeClr val="tx1"/>
                </a:solidFill>
              </a:rPr>
              <a:t>. Jadi </a:t>
            </a:r>
            <a:r>
              <a:rPr lang="en-AU" dirty="0" err="1">
                <a:solidFill>
                  <a:schemeClr val="tx1"/>
                </a:solidFill>
              </a:rPr>
              <a:t>kita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dapat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berharap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untuk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melihat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lebih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banyak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perkembangan</a:t>
            </a:r>
            <a:r>
              <a:rPr lang="en-AU" dirty="0">
                <a:solidFill>
                  <a:schemeClr val="tx1"/>
                </a:solidFill>
              </a:rPr>
              <a:t> </a:t>
            </a:r>
            <a:r>
              <a:rPr lang="en-AU" dirty="0" err="1">
                <a:solidFill>
                  <a:schemeClr val="tx1"/>
                </a:solidFill>
              </a:rPr>
              <a:t>dari</a:t>
            </a:r>
            <a:r>
              <a:rPr lang="en-AU" dirty="0">
                <a:solidFill>
                  <a:schemeClr val="tx1"/>
                </a:solidFill>
              </a:rPr>
              <a:t> Grenache </a:t>
            </a:r>
            <a:r>
              <a:rPr lang="en-AU" dirty="0" err="1">
                <a:solidFill>
                  <a:schemeClr val="tx1"/>
                </a:solidFill>
              </a:rPr>
              <a:t>sebagai</a:t>
            </a:r>
            <a:r>
              <a:rPr lang="en-AU" dirty="0">
                <a:solidFill>
                  <a:schemeClr val="tx1"/>
                </a:solidFill>
              </a:rPr>
              <a:t> wines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62A32854-35F1-95C6-6386-E4D638DE5452}"/>
              </a:ext>
            </a:extLst>
          </p:cNvPr>
          <p:cNvSpPr txBox="1">
            <a:spLocks/>
          </p:cNvSpPr>
          <p:nvPr/>
        </p:nvSpPr>
        <p:spPr>
          <a:xfrm>
            <a:off x="8749277" y="3556258"/>
            <a:ext cx="2564344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72" t="-206" r="19607" b="84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AUSTRALIA’S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3990445" cy="167070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Australia </a:t>
            </a:r>
            <a:r>
              <a:rPr lang="en-AU" dirty="0" err="1">
                <a:solidFill>
                  <a:schemeClr val="bg1"/>
                </a:solidFill>
              </a:rPr>
              <a:t>berbangga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memilikibeberapa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tertua</a:t>
            </a:r>
            <a:r>
              <a:rPr lang="en-AU" dirty="0">
                <a:solidFill>
                  <a:schemeClr val="bg1"/>
                </a:solidFill>
              </a:rPr>
              <a:t> di dunia yang </a:t>
            </a:r>
            <a:r>
              <a:rPr lang="en-AU" dirty="0" err="1">
                <a:solidFill>
                  <a:schemeClr val="bg1"/>
                </a:solidFill>
              </a:rPr>
              <a:t>terus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menerus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berproduksi</a:t>
            </a:r>
            <a:r>
              <a:rPr lang="en-AU" dirty="0">
                <a:solidFill>
                  <a:schemeClr val="bg1"/>
                </a:solidFill>
              </a:rPr>
              <a:t>.  </a:t>
            </a:r>
            <a:r>
              <a:rPr lang="en-AU" dirty="0" err="1">
                <a:solidFill>
                  <a:schemeClr val="bg1"/>
                </a:solidFill>
              </a:rPr>
              <a:t>Tidak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seperti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banyak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internasional</a:t>
            </a:r>
            <a:r>
              <a:rPr lang="en-AU" dirty="0">
                <a:solidFill>
                  <a:schemeClr val="bg1"/>
                </a:solidFill>
              </a:rPr>
              <a:t>, wilayah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Australia Selatan </a:t>
            </a:r>
            <a:r>
              <a:rPr lang="en-AU" dirty="0" err="1">
                <a:solidFill>
                  <a:schemeClr val="bg1"/>
                </a:solidFill>
              </a:rPr>
              <a:t>tidak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terpengaruh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i="1" dirty="0">
                <a:solidFill>
                  <a:schemeClr val="bg1"/>
                </a:solidFill>
              </a:rPr>
              <a:t>Phylloxera,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serangga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kecil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dapat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merusak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pohon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en-US" sz="5000" kern="1000" spc="-100" dirty="0"/>
              <a:t>TANAMAN ANGGUR TERTUA</a:t>
            </a: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person standing in front of a silo&#10;&#10;AI-generated content may be incorrect.">
            <a:extLst>
              <a:ext uri="{FF2B5EF4-FFF2-40B4-BE49-F238E27FC236}">
                <a16:creationId xmlns:a16="http://schemas.microsoft.com/office/drawing/2014/main" id="{81AAA671-20CC-0D59-562F-88D781F585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30" r="1514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3D94488-FDD0-B64D-D907-D438E31CD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745829"/>
            <a:ext cx="5256270" cy="785732"/>
          </a:xfrm>
        </p:spPr>
        <p:txBody>
          <a:bodyPr/>
          <a:lstStyle/>
          <a:p>
            <a:r>
              <a:rPr lang="en-US" dirty="0" err="1">
                <a:solidFill>
                  <a:schemeClr val="accent5"/>
                </a:solidFill>
              </a:rPr>
              <a:t>Pelopor</a:t>
            </a:r>
            <a:br>
              <a:rPr lang="en-US" dirty="0">
                <a:solidFill>
                  <a:schemeClr val="accent5"/>
                </a:solidFill>
              </a:rPr>
            </a:br>
            <a:r>
              <a:rPr lang="en-US" dirty="0">
                <a:solidFill>
                  <a:schemeClr val="accent5"/>
                </a:solidFill>
              </a:rPr>
              <a:t>GRENACHE AUSTRALIA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021F5-3604-631B-8433-A2BF774BF8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255963"/>
            <a:ext cx="5003616" cy="1325564"/>
          </a:xfrm>
        </p:spPr>
        <p:txBody>
          <a:bodyPr/>
          <a:lstStyle/>
          <a:p>
            <a:r>
              <a:rPr lang="en-AU" dirty="0" err="1"/>
              <a:t>Sebagai</a:t>
            </a:r>
            <a:r>
              <a:rPr lang="en-AU" dirty="0"/>
              <a:t> orang </a:t>
            </a:r>
            <a:r>
              <a:rPr lang="en-AU" dirty="0" err="1"/>
              <a:t>pertama</a:t>
            </a:r>
            <a:r>
              <a:rPr lang="en-AU" dirty="0"/>
              <a:t> yang </a:t>
            </a:r>
            <a:r>
              <a:rPr lang="en-AU" dirty="0" err="1"/>
              <a:t>mengenal</a:t>
            </a:r>
            <a:r>
              <a:rPr lang="en-AU" dirty="0"/>
              <a:t> </a:t>
            </a:r>
            <a:r>
              <a:rPr lang="en-AU" dirty="0" err="1"/>
              <a:t>nilai</a:t>
            </a:r>
            <a:r>
              <a:rPr lang="en-AU" dirty="0"/>
              <a:t> dan </a:t>
            </a:r>
            <a:r>
              <a:rPr lang="en-AU" dirty="0" err="1"/>
              <a:t>tradisi</a:t>
            </a:r>
            <a:r>
              <a:rPr lang="en-AU" dirty="0"/>
              <a:t>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campuran</a:t>
            </a:r>
            <a:r>
              <a:rPr lang="en-AU" dirty="0"/>
              <a:t>  </a:t>
            </a:r>
            <a:r>
              <a:rPr lang="en-AU" dirty="0" err="1"/>
              <a:t>tanaman</a:t>
            </a:r>
            <a:r>
              <a:rPr lang="en-AU" dirty="0"/>
              <a:t> </a:t>
            </a:r>
            <a:r>
              <a:rPr lang="en-AU" dirty="0" err="1"/>
              <a:t>tua</a:t>
            </a:r>
            <a:r>
              <a:rPr lang="en-AU" dirty="0"/>
              <a:t> Grenache, Charlie Melton </a:t>
            </a:r>
            <a:r>
              <a:rPr lang="en-AU" dirty="0" err="1"/>
              <a:t>masuk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</a:t>
            </a:r>
            <a:r>
              <a:rPr lang="en-AU" dirty="0" err="1"/>
              <a:t>kelompok</a:t>
            </a:r>
            <a:r>
              <a:rPr lang="en-AU" dirty="0"/>
              <a:t> </a:t>
            </a:r>
            <a:r>
              <a:rPr lang="en-AU" dirty="0" err="1"/>
              <a:t>pembuat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yang </a:t>
            </a:r>
            <a:r>
              <a:rPr lang="en-AU" dirty="0" err="1"/>
              <a:t>dapat</a:t>
            </a:r>
            <a:r>
              <a:rPr lang="en-AU" dirty="0"/>
              <a:t> </a:t>
            </a:r>
            <a:r>
              <a:rPr lang="en-AU" dirty="0" err="1"/>
              <a:t>mempertahankan</a:t>
            </a:r>
            <a:r>
              <a:rPr lang="en-AU" dirty="0"/>
              <a:t> </a:t>
            </a:r>
            <a:r>
              <a:rPr lang="en-AU" dirty="0" err="1"/>
              <a:t>warisan</a:t>
            </a:r>
            <a:r>
              <a:rPr lang="en-AU" dirty="0"/>
              <a:t> </a:t>
            </a:r>
            <a:r>
              <a:rPr lang="en-AU" dirty="0" err="1"/>
              <a:t>keahlian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lembah</a:t>
            </a:r>
            <a:r>
              <a:rPr lang="en-AU" dirty="0"/>
              <a:t> Barossa.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3B123-E520-8F50-4420-C620DBC728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613693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CHARLES MELTON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E8D10AD-62C4-ACDD-167C-B2087407B938}"/>
              </a:ext>
            </a:extLst>
          </p:cNvPr>
          <p:cNvSpPr txBox="1">
            <a:spLocks/>
          </p:cNvSpPr>
          <p:nvPr/>
        </p:nvSpPr>
        <p:spPr>
          <a:xfrm>
            <a:off x="6456363" y="5115134"/>
            <a:ext cx="5098330" cy="14803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1" dirty="0">
                <a:solidFill>
                  <a:schemeClr val="accent5"/>
                </a:solidFill>
              </a:rPr>
              <a:t>FAKTA MENARIK</a:t>
            </a:r>
          </a:p>
          <a:p>
            <a:r>
              <a:rPr lang="en-AU" sz="1200" i="1" dirty="0"/>
              <a:t>Ketika </a:t>
            </a:r>
            <a:r>
              <a:rPr lang="en-AU" sz="1200" i="1" dirty="0" err="1"/>
              <a:t>mencari</a:t>
            </a:r>
            <a:r>
              <a:rPr lang="en-AU" sz="1200" i="1" dirty="0"/>
              <a:t> nama </a:t>
            </a:r>
            <a:r>
              <a:rPr lang="en-AU" sz="1200" i="1" dirty="0" err="1"/>
              <a:t>untuk</a:t>
            </a:r>
            <a:r>
              <a:rPr lang="en-AU" sz="1200" i="1" dirty="0"/>
              <a:t> </a:t>
            </a:r>
            <a:r>
              <a:rPr lang="en-AU" sz="1200" i="1" dirty="0" err="1"/>
              <a:t>campuran</a:t>
            </a:r>
            <a:r>
              <a:rPr lang="en-AU" sz="1200" i="1" dirty="0"/>
              <a:t> </a:t>
            </a:r>
            <a:r>
              <a:rPr lang="en-AU" sz="1200" i="1" dirty="0" err="1"/>
              <a:t>GSMnya</a:t>
            </a:r>
            <a:r>
              <a:rPr lang="en-AU" sz="1200" i="1" dirty="0"/>
              <a:t> yang </a:t>
            </a:r>
            <a:r>
              <a:rPr lang="en-AU" sz="1200" i="1" dirty="0" err="1"/>
              <a:t>baru</a:t>
            </a:r>
            <a:r>
              <a:rPr lang="en-AU" sz="1200" i="1" dirty="0"/>
              <a:t>,  Charlie </a:t>
            </a:r>
            <a:r>
              <a:rPr lang="en-AU" sz="1200" i="1" dirty="0" err="1"/>
              <a:t>memberi</a:t>
            </a:r>
            <a:r>
              <a:rPr lang="en-AU" sz="1200" i="1" dirty="0"/>
              <a:t> nama </a:t>
            </a:r>
            <a:r>
              <a:rPr lang="en-AU" sz="1200" i="1" dirty="0" err="1"/>
              <a:t>anggur</a:t>
            </a:r>
            <a:r>
              <a:rPr lang="en-AU" sz="1200" i="1" dirty="0"/>
              <a:t> yang </a:t>
            </a:r>
            <a:r>
              <a:rPr lang="en-AU" sz="1200" i="1" dirty="0" err="1"/>
              <a:t>sekarang</a:t>
            </a:r>
            <a:r>
              <a:rPr lang="en-AU" sz="1200" i="1" dirty="0"/>
              <a:t> </a:t>
            </a:r>
            <a:r>
              <a:rPr lang="en-AU" sz="1200" i="1" dirty="0" err="1"/>
              <a:t>legendaris</a:t>
            </a:r>
            <a:r>
              <a:rPr lang="en-AU" sz="1200" i="1" dirty="0"/>
              <a:t> ‘Nine Popes’ </a:t>
            </a:r>
            <a:r>
              <a:rPr lang="en-AU" sz="1200" i="1" dirty="0" err="1"/>
              <a:t>dari</a:t>
            </a:r>
            <a:r>
              <a:rPr lang="en-AU" sz="1200" i="1" dirty="0"/>
              <a:t> wine region di </a:t>
            </a:r>
            <a:r>
              <a:rPr lang="en-AU" sz="1200" i="1" dirty="0" err="1"/>
              <a:t>Prancis</a:t>
            </a:r>
            <a:r>
              <a:rPr lang="en-AU" sz="1200" i="1" dirty="0"/>
              <a:t>, Châteauneuf-du-Pape. Ia </a:t>
            </a:r>
            <a:r>
              <a:rPr lang="en-AU" sz="1200" i="1" dirty="0" err="1"/>
              <a:t>tidak</a:t>
            </a:r>
            <a:r>
              <a:rPr lang="en-AU" sz="1200" i="1" dirty="0"/>
              <a:t> </a:t>
            </a:r>
            <a:r>
              <a:rPr lang="en-AU" sz="1200" i="1" dirty="0" err="1"/>
              <a:t>mengetahui</a:t>
            </a:r>
            <a:r>
              <a:rPr lang="en-AU" sz="1200" i="1" dirty="0"/>
              <a:t> </a:t>
            </a:r>
            <a:r>
              <a:rPr lang="en-AU" sz="1200" i="1" dirty="0" err="1"/>
              <a:t>bahwa</a:t>
            </a:r>
            <a:r>
              <a:rPr lang="en-AU" sz="1200" i="1" dirty="0"/>
              <a:t> </a:t>
            </a:r>
            <a:r>
              <a:rPr lang="en-AU" sz="1200" i="1" dirty="0" err="1"/>
              <a:t>terjemahan</a:t>
            </a:r>
            <a:r>
              <a:rPr lang="en-AU" sz="1200" i="1" dirty="0"/>
              <a:t> yang </a:t>
            </a:r>
            <a:r>
              <a:rPr lang="en-AU" sz="1200" i="1" dirty="0" err="1"/>
              <a:t>lebih</a:t>
            </a:r>
            <a:r>
              <a:rPr lang="en-AU" sz="1200" i="1" dirty="0"/>
              <a:t> </a:t>
            </a:r>
            <a:r>
              <a:rPr lang="en-AU" sz="1200" i="1" dirty="0" err="1"/>
              <a:t>akurat</a:t>
            </a:r>
            <a:r>
              <a:rPr lang="en-AU" sz="1200" i="1" dirty="0"/>
              <a:t> </a:t>
            </a:r>
            <a:r>
              <a:rPr lang="en-AU" sz="1200" i="1" dirty="0" err="1"/>
              <a:t>sebenarnya</a:t>
            </a:r>
            <a:r>
              <a:rPr lang="en-AU" sz="1200" i="1" dirty="0"/>
              <a:t> Adalah  “The Pope’s New Castle”…</a:t>
            </a:r>
            <a:endParaRPr lang="en-A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52070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68" r="16668"/>
          <a:stretch/>
        </p:blipFill>
        <p:spPr>
          <a:xfrm>
            <a:off x="6096000" y="223575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PEMBUATAN ANGGUR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956155"/>
            <a:ext cx="4330361" cy="2669914"/>
          </a:xfrm>
        </p:spPr>
        <p:txBody>
          <a:bodyPr/>
          <a:lstStyle/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b="1" dirty="0">
                <a:solidFill>
                  <a:schemeClr val="accent5"/>
                </a:solidFill>
              </a:rPr>
              <a:t>DAPAT TUMBUH DALAM KONDISI KERING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dirty="0" err="1"/>
              <a:t>Mempunyai</a:t>
            </a:r>
            <a:r>
              <a:rPr lang="en-AU" dirty="0"/>
              <a:t> </a:t>
            </a:r>
            <a:r>
              <a:rPr lang="en-AU" dirty="0" err="1"/>
              <a:t>ketahanan</a:t>
            </a:r>
            <a:r>
              <a:rPr lang="en-AU" dirty="0"/>
              <a:t> pada </a:t>
            </a:r>
            <a:r>
              <a:rPr lang="en-AU" dirty="0" err="1"/>
              <a:t>k</a:t>
            </a:r>
            <a:r>
              <a:rPr lang="en-AU" dirty="0" err="1">
                <a:solidFill>
                  <a:schemeClr val="bg1"/>
                </a:solidFill>
              </a:rPr>
              <a:t>ondisi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panas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tanpa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irigasi</a:t>
            </a:r>
            <a:r>
              <a:rPr lang="en-AU" dirty="0">
                <a:solidFill>
                  <a:schemeClr val="bg1"/>
                </a:solidFill>
              </a:rPr>
              <a:t> dan </a:t>
            </a:r>
            <a:r>
              <a:rPr lang="en-AU" dirty="0" err="1">
                <a:solidFill>
                  <a:schemeClr val="bg1"/>
                </a:solidFill>
              </a:rPr>
              <a:t>pemangkasan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kasar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dirty="0">
              <a:solidFill>
                <a:schemeClr val="bg1"/>
              </a:solidFill>
            </a:endParaRP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b="1" dirty="0">
                <a:solidFill>
                  <a:schemeClr val="accent5"/>
                </a:solidFill>
              </a:rPr>
              <a:t>TUMBUH DENGAN HASIL  YANG TINGGI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dengan</a:t>
            </a:r>
            <a:r>
              <a:rPr lang="en-AU" dirty="0">
                <a:solidFill>
                  <a:schemeClr val="bg1"/>
                </a:solidFill>
              </a:rPr>
              <a:t> rasa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kurang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kompleks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endParaRPr lang="en-AU" dirty="0"/>
          </a:p>
          <a:p>
            <a:pPr>
              <a:lnSpc>
                <a:spcPct val="97000"/>
              </a:lnSpc>
              <a:spcBef>
                <a:spcPct val="0"/>
              </a:spcBef>
            </a:pPr>
            <a:r>
              <a:rPr lang="en-AU" b="1" dirty="0">
                <a:solidFill>
                  <a:schemeClr val="accent5"/>
                </a:solidFill>
              </a:rPr>
              <a:t>TUMBUH DENGAN HASIL  YANG RENDAH</a:t>
            </a:r>
          </a:p>
          <a:p>
            <a:pPr marL="0" indent="0">
              <a:lnSpc>
                <a:spcPct val="97000"/>
              </a:lnSpc>
              <a:spcBef>
                <a:spcPct val="0"/>
              </a:spcBef>
              <a:buNone/>
            </a:pPr>
            <a:r>
              <a:rPr lang="en-AU" dirty="0">
                <a:solidFill>
                  <a:schemeClr val="bg1"/>
                </a:solidFill>
              </a:rPr>
              <a:t>Rasa dan </a:t>
            </a:r>
            <a:r>
              <a:rPr lang="en-AU" dirty="0" err="1">
                <a:solidFill>
                  <a:schemeClr val="bg1"/>
                </a:solidFill>
              </a:rPr>
              <a:t>karakter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terkonsentrasi</a:t>
            </a:r>
            <a:r>
              <a:rPr lang="en-AU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714677"/>
          </a:xfrm>
        </p:spPr>
        <p:txBody>
          <a:bodyPr/>
          <a:lstStyle/>
          <a:p>
            <a:r>
              <a:rPr lang="en-US" sz="5000" kern="1000" spc="-100" dirty="0"/>
              <a:t>BAGAIMANA GRENACHE TUMBUH </a:t>
            </a:r>
            <a:br>
              <a:rPr lang="en-US" sz="5000" kern="1000" spc="-100" dirty="0"/>
            </a:br>
            <a:r>
              <a:rPr lang="en-US" sz="5000" kern="1000" spc="-100" dirty="0"/>
              <a:t>DI AUSTRALIA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CCF964-3223-D266-71A0-C1DF1CE279F5}"/>
              </a:ext>
            </a:extLst>
          </p:cNvPr>
          <p:cNvSpPr txBox="1"/>
          <p:nvPr/>
        </p:nvSpPr>
        <p:spPr>
          <a:xfrm>
            <a:off x="6010281" y="6394200"/>
            <a:ext cx="2890920" cy="3374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>
              <a:lnSpc>
                <a:spcPts val="2100"/>
              </a:lnSpc>
            </a:pPr>
            <a:r>
              <a:rPr lang="en-GB" sz="1400" b="1" dirty="0">
                <a:solidFill>
                  <a:schemeClr val="bg1"/>
                </a:solidFill>
                <a:effectLst/>
              </a:rPr>
              <a:t>ANGGUR OLD BUSH (GOBLET)</a:t>
            </a:r>
          </a:p>
        </p:txBody>
      </p:sp>
    </p:spTree>
    <p:extLst>
      <p:ext uri="{BB962C8B-B14F-4D97-AF65-F5344CB8AC3E}">
        <p14:creationId xmlns:p14="http://schemas.microsoft.com/office/powerpoint/2010/main" val="2315836019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www.w3.org/XML/1998/namespace"/>
    <ds:schemaRef ds:uri="4e8dd08d-258d-47a9-9875-37f1ffd19f33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02256494-4976-4001-aedb-96463ae0d92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5CB0F88-2DAC-4C6B-96B6-92F4E0917E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2781</Words>
  <Application>Microsoft Macintosh PowerPoint</Application>
  <PresentationFormat>Widescreen</PresentationFormat>
  <Paragraphs>267</Paragraphs>
  <Slides>27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Neue Haas Grotesk Text Pro</vt:lpstr>
      <vt:lpstr>Calibri</vt:lpstr>
      <vt:lpstr>Hellix SemiBold</vt:lpstr>
      <vt:lpstr>Inter Display</vt:lpstr>
      <vt:lpstr>Slide layouts</vt:lpstr>
      <vt:lpstr>PowerPoint Presentation</vt:lpstr>
      <vt:lpstr>PowerPoint Presentation</vt:lpstr>
      <vt:lpstr>GRENACHE</vt:lpstr>
      <vt:lpstr>PowerPoint Presentation</vt:lpstr>
      <vt:lpstr>1832</vt:lpstr>
      <vt:lpstr>PowerPoint Presentation</vt:lpstr>
      <vt:lpstr>AUSTRALIA’S</vt:lpstr>
      <vt:lpstr>Pelopor GRENACHE AUSTRALIA </vt:lpstr>
      <vt:lpstr>PEMBUATAN ANGGUR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IKLIM</vt:lpstr>
      <vt:lpstr>TANAH</vt:lpstr>
      <vt:lpstr>PowerPoint Presentation</vt:lpstr>
      <vt:lpstr>PowerPoint Presentation</vt:lpstr>
      <vt:lpstr>PowerPoint Presentation</vt:lpstr>
      <vt:lpstr>TANAH</vt:lpstr>
      <vt:lpstr>PowerPoint Presentation</vt:lpstr>
      <vt:lpstr>PowerPoint Presentation</vt:lpstr>
      <vt:lpstr>GRENACHE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Widya</dc:creator>
  <cp:lastModifiedBy>Cameron Midson</cp:lastModifiedBy>
  <cp:revision>36</cp:revision>
  <dcterms:created xsi:type="dcterms:W3CDTF">2018-07-25T07:02:59Z</dcterms:created>
  <dcterms:modified xsi:type="dcterms:W3CDTF">2026-03-23T05:14:20Z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47265400.0000000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  <property fmtid="{D5CDD505-2E9C-101B-9397-08002B2CF9AE}" pid="12" name="MSIP_Label_8cf57b4f-1801-441a-a240-098885f2bcbe_Enabled">
    <vt:lpwstr>true</vt:lpwstr>
  </property>
  <property fmtid="{D5CDD505-2E9C-101B-9397-08002B2CF9AE}" pid="13" name="MSIP_Label_8cf57b4f-1801-441a-a240-098885f2bcbe_SetDate">
    <vt:lpwstr>2026-03-23T05:14:20Z</vt:lpwstr>
  </property>
  <property fmtid="{D5CDD505-2E9C-101B-9397-08002B2CF9AE}" pid="14" name="MSIP_Label_8cf57b4f-1801-441a-a240-098885f2bcbe_Method">
    <vt:lpwstr>Standard</vt:lpwstr>
  </property>
  <property fmtid="{D5CDD505-2E9C-101B-9397-08002B2CF9AE}" pid="15" name="MSIP_Label_8cf57b4f-1801-441a-a240-098885f2bcbe_Name">
    <vt:lpwstr>General</vt:lpwstr>
  </property>
  <property fmtid="{D5CDD505-2E9C-101B-9397-08002B2CF9AE}" pid="16" name="MSIP_Label_8cf57b4f-1801-441a-a240-098885f2bcbe_SiteId">
    <vt:lpwstr>76107ada-99f4-412e-b164-5464438b49a0</vt:lpwstr>
  </property>
  <property fmtid="{D5CDD505-2E9C-101B-9397-08002B2CF9AE}" pid="17" name="MSIP_Label_8cf57b4f-1801-441a-a240-098885f2bcbe_ActionId">
    <vt:lpwstr>6cb90c15-7667-4294-9c98-a606dddd8815</vt:lpwstr>
  </property>
  <property fmtid="{D5CDD505-2E9C-101B-9397-08002B2CF9AE}" pid="18" name="MSIP_Label_8cf57b4f-1801-441a-a240-098885f2bcbe_ContentBits">
    <vt:lpwstr>0</vt:lpwstr>
  </property>
  <property fmtid="{D5CDD505-2E9C-101B-9397-08002B2CF9AE}" pid="19" name="MSIP_Label_8cf57b4f-1801-441a-a240-098885f2bcbe_Tag">
    <vt:lpwstr>50, 3, 0, 1</vt:lpwstr>
  </property>
</Properties>
</file>