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9D_E0714088.xml" ContentType="application/vnd.ms-powerpoint.comments+xml"/>
  <Override PartName="/ppt/comments/modernComment_286_EF320F85.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2BA_451EA610.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comments/modernComment_297_1ED4647.xml" ContentType="application/vnd.ms-powerpoint.comments+xml"/>
  <Override PartName="/ppt/notesSlides/notesSlide13.xml" ContentType="application/vnd.openxmlformats-officedocument.presentationml.notesSlide+xml"/>
  <Override PartName="/ppt/comments/modernComment_2D6_F740335.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33.svg" ContentType="image/sv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28"/>
  </p:notesMasterIdLst>
  <p:sldIdLst>
    <p:sldId id="256" r:id="rId5"/>
    <p:sldId id="478" r:id="rId6"/>
    <p:sldId id="645" r:id="rId7"/>
    <p:sldId id="637" r:id="rId8"/>
    <p:sldId id="724" r:id="rId9"/>
    <p:sldId id="669" r:id="rId10"/>
    <p:sldId id="646" r:id="rId11"/>
    <p:sldId id="647" r:id="rId12"/>
    <p:sldId id="641" r:id="rId13"/>
    <p:sldId id="698" r:id="rId14"/>
    <p:sldId id="643" r:id="rId15"/>
    <p:sldId id="648" r:id="rId16"/>
    <p:sldId id="639" r:id="rId17"/>
    <p:sldId id="652" r:id="rId18"/>
    <p:sldId id="656" r:id="rId19"/>
    <p:sldId id="663" r:id="rId20"/>
    <p:sldId id="725" r:id="rId21"/>
    <p:sldId id="726" r:id="rId22"/>
    <p:sldId id="280" r:id="rId23"/>
    <p:sldId id="617" r:id="rId24"/>
    <p:sldId id="659" r:id="rId25"/>
    <p:sldId id="340" r:id="rId26"/>
    <p:sldId id="727" r:id="rId27"/>
  </p:sldIdLst>
  <p:sldSz cx="12192000" cy="6858000"/>
  <p:notesSz cx="6858000" cy="9144000"/>
  <p:embeddedFontLst>
    <p:embeddedFont>
      <p:font typeface="Inter Display" panose="02000503000000020004"/>
      <p:regular r:id="rId29"/>
      <p:bold r:id="rId30"/>
      <p:italic r:id="rId31"/>
      <p:boldItalic r:id="rId32"/>
    </p:embeddedFont>
    <p:embeddedFont>
      <p:font typeface="Microsoft JhengHei" panose="020B0604030504040204" pitchFamily="34" charset="-120"/>
      <p:regular r:id="rId33"/>
      <p:bold r:id="rId34"/>
    </p:embeddedFont>
    <p:embeddedFont>
      <p:font typeface="Microsoft YaHei" panose="020B0503020204020204" pitchFamily="34" charset="-122"/>
      <p:regular r:id="rId35"/>
      <p:bold r:id="rId36"/>
    </p:embeddedFont>
    <p:embeddedFont>
      <p:font typeface="Neue Haas Grotesk Text Pro" panose="020B0504020202020204" pitchFamily="34" charset="77"/>
      <p:regular r:id="rId37"/>
      <p:bold r:id="rId38"/>
      <p:italic r:id="rId39"/>
      <p:boldItalic r:id="rId40"/>
    </p:embeddedFont>
  </p:embeddedFontLst>
  <p:custDataLst>
    <p:tags r:id="rId4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45" autoAdjust="0"/>
    <p:restoredTop sz="94696"/>
  </p:normalViewPr>
  <p:slideViewPr>
    <p:cSldViewPr snapToGrid="0">
      <p:cViewPr varScale="1">
        <p:scale>
          <a:sx n="107" d="100"/>
          <a:sy n="107" d="100"/>
        </p:scale>
        <p:origin x="200" y="86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tags" Target="tags/tag1.xml"/></Relationships>
</file>

<file path=ppt/comments/modernComment_286_EF320F85.xml><?xml version="1.0" encoding="utf-8"?>
<p188:cmLst xmlns:a="http://schemas.openxmlformats.org/drawingml/2006/main" xmlns:r="http://schemas.openxmlformats.org/officeDocument/2006/relationships" xmlns:p188="http://schemas.microsoft.com/office/powerpoint/2018/8/main">
  <p188:cm id="{8D307E5C-EE5A-4DF4-8EB0-779FA78C8570}" authorId="{00000000-0000-0000-0000-000000000000}" status="resolved" created="2025-03-18T13:50:56.682" complete="100000">
    <pc:sldMkLst xmlns:pc="http://schemas.microsoft.com/office/powerpoint/2013/main/command">
      <pc:docMk/>
      <pc:sldMk cId="4013035397" sldId="646"/>
    </pc:sldMkLst>
    <p188:txBody>
      <a:bodyPr/>
      <a:lstStyle/>
      <a:p>
        <a:r>
          <a:rPr lang="en-US"/>
          <a:t>Remove first three words under 1970s - Bleasdale produces its
Also remove final four words - table wine, a Malbec.</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AD620631-432A-40A2-B0FB-DB7C69938C84}" authorId="{00000000-0000-0000-0000-000000000000}" status="resolved" created="2025-03-18T13:52:11.782" complete="100000">
    <pc:sldMkLst xmlns:pc="http://schemas.microsoft.com/office/powerpoint/2013/main/command">
      <pc:docMk/>
      <pc:sldMk cId="3859178516" sldId="652"/>
    </pc:sldMkLst>
    <p188:txBody>
      <a:bodyPr/>
      <a:lstStyle/>
      <a:p>
        <a:r>
          <a:rPr lang="en-US"/>
          <a:t>Chardonnay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7_1ED4647.xml><?xml version="1.0" encoding="utf-8"?>
<p188:cmLst xmlns:a="http://schemas.openxmlformats.org/drawingml/2006/main" xmlns:r="http://schemas.openxmlformats.org/officeDocument/2006/relationships" xmlns:p188="http://schemas.microsoft.com/office/powerpoint/2018/8/main">
  <p188:cm id="{CD13E943-C2C3-4E62-9605-D0F14067A246}" authorId="{00000000-0000-0000-0000-000000000000}" status="resolved" created="2025-03-18T13:52:57.666" complete="100000">
    <pc:sldMkLst xmlns:pc="http://schemas.microsoft.com/office/powerpoint/2013/main/command">
      <pc:docMk/>
      <pc:sldMk cId="32327239" sldId="663"/>
    </pc:sldMkLst>
    <p188:txBody>
      <a:bodyPr/>
      <a:lstStyle/>
      <a:p>
        <a:r>
          <a:rPr lang="en-US"/>
          <a:t>On alcohol line, 12.5% - 14.% should be on same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6E39AC05-CF31-48D2-9013-A50E0EE3F1C8}" authorId="{00000000-0000-0000-0000-000000000000}" status="resolved" created="2025-03-18T13:49:32.162" complete="100000">
    <pc:sldMkLst xmlns:pc="http://schemas.microsoft.com/office/powerpoint/2013/main/command">
      <pc:docMk/>
      <pc:sldMk cId="3765518472" sldId="669"/>
    </pc:sldMkLst>
    <p188:txBody>
      <a:bodyPr/>
      <a:lstStyle/>
      <a:p>
        <a:r>
          <a:rPr lang="en-US"/>
          <a:t>Please add label for Melbourne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BA_451EA610.xml><?xml version="1.0" encoding="utf-8"?>
<p188:cmLst xmlns:a="http://schemas.openxmlformats.org/drawingml/2006/main" xmlns:r="http://schemas.openxmlformats.org/officeDocument/2006/relationships" xmlns:p188="http://schemas.microsoft.com/office/powerpoint/2018/8/main">
  <p188:cm id="{D0C190E2-A7C5-4E2E-B5D3-731AB68F702B}" authorId="{00000000-0000-0000-0000-000000000000}" status="resolved" created="2025-03-18T13:51:37.870" complete="100000">
    <pc:sldMkLst xmlns:pc="http://schemas.microsoft.com/office/powerpoint/2013/main/command">
      <pc:docMk/>
      <pc:sldMk cId="1159636496" sldId="698"/>
    </pc:sldMkLst>
    <p188:txBody>
      <a:bodyPr/>
      <a:lstStyle/>
      <a:p>
        <a:r>
          <a:rPr lang="en-US"/>
          <a:t>Move text up below climate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D6_F740335.xml><?xml version="1.0" encoding="utf-8"?>
<p188:cmLst xmlns:a="http://schemas.openxmlformats.org/drawingml/2006/main" xmlns:r="http://schemas.openxmlformats.org/officeDocument/2006/relationships" xmlns:p188="http://schemas.microsoft.com/office/powerpoint/2018/8/main">
  <p188:cm id="{5FF21910-7CB3-437F-A5E3-45F728B6861E}" authorId="{00000000-0000-0000-0000-000000000000}" status="resolved" created="2025-03-18T13:53:21.178" complete="100000">
    <pc:sldMkLst xmlns:pc="http://schemas.microsoft.com/office/powerpoint/2013/main/command">
      <pc:docMk/>
      <pc:sldMk cId="259261237" sldId="726"/>
    </pc:sldMkLst>
    <p188:txBody>
      <a:bodyPr/>
      <a:lstStyle/>
      <a:p>
        <a:r>
          <a:rPr lang="en-US"/>
          <a:t>On alcohol line, 12.5% - 14.% should be on same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Microsoft YaHei" panose="020B0503020204020204" pitchFamily="34" charset="-122"/>
                <a:ea typeface="+mj-ea"/>
                <a:cs typeface="Arial" panose="020B0604020202020204" pitchFamily="34" charset="0"/>
                <a:sym typeface="Helvetica"/>
              </a:rPr>
              <a:t>黑比諾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Pinot Noir) </a:t>
            </a:r>
            <a:r>
              <a:rPr lang="ja-JP" altLang="en-US">
                <a:latin typeface="Microsoft YaHei" panose="020B0503020204020204" pitchFamily="34" charset="-122"/>
                <a:ea typeface="+mj-ea"/>
                <a:cs typeface="Arial" panose="020B0604020202020204" pitchFamily="34" charset="0"/>
                <a:sym typeface="Helvetica"/>
              </a:rPr>
              <a:t>風格優雅卻難以培育，因此聞名，這個正在崛起、激動人心的產區驕傲地擁有以黑比諾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Pinot Noir) </a:t>
            </a:r>
            <a:r>
              <a:rPr lang="ja-JP" altLang="en-US">
                <a:latin typeface="Microsoft YaHei" panose="020B0503020204020204" pitchFamily="34" charset="-122"/>
                <a:ea typeface="+mj-ea"/>
                <a:cs typeface="Arial" panose="020B0604020202020204" pitchFamily="34" charset="0"/>
                <a:sym typeface="Helvetica"/>
              </a:rPr>
              <a:t>為首的各種適合涼爽氣候的葡萄品種。</a:t>
            </a:r>
          </a:p>
          <a:p>
            <a:r>
              <a:rPr lang="ja-JP" altLang="en-US">
                <a:latin typeface="Microsoft YaHei" panose="020B0503020204020204" pitchFamily="34" charset="-122"/>
                <a:ea typeface="+mj-ea"/>
                <a:cs typeface="Arial" panose="020B0604020202020204" pitchFamily="34" charset="0"/>
                <a:sym typeface="Helvetica"/>
              </a:rPr>
              <a:t>這些筆記提供額外的演示文稿信息與推薦的討論話題。如需下載更多主題、資源包括與此類似的演示文稿，請移步 </a:t>
            </a:r>
            <a:r>
              <a:rPr lang="en-GB" dirty="0" err="1">
                <a:latin typeface="Microsoft YaHei" panose="020B0503020204020204" pitchFamily="34" charset="-122"/>
                <a:ea typeface="+mj-ea"/>
                <a:cs typeface="Arial" panose="020B0604020202020204" pitchFamily="34" charset="0"/>
                <a:sym typeface="Helvetica"/>
              </a:rPr>
              <a:t>www.australianwinediscovered.com</a:t>
            </a:r>
            <a:r>
              <a:rPr lang="en-GB" dirty="0">
                <a:latin typeface="Microsoft YaHei" panose="020B0503020204020204" pitchFamily="34" charset="-122"/>
                <a:ea typeface="+mj-ea"/>
                <a:cs typeface="Arial" panose="020B0604020202020204" pitchFamily="34" charset="0"/>
                <a:sym typeface="Helvetica"/>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629790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許多莫寧頓的釀酒師都選擇擺脫機器的干預。例如，一些釀酒師引入了重力式釀酒系統，生產在多個樓層上進行，利用重力轉移葡萄酒的方式更為溫和，消除了對泵與傳送帶等設備的需求。 </a:t>
            </a:r>
          </a:p>
          <a:p>
            <a:r>
              <a:rPr lang="en-US" altLang="ja-JP" dirty="0"/>
              <a:t>— </a:t>
            </a:r>
            <a:r>
              <a:rPr lang="ja-JP" altLang="en-US"/>
              <a:t>釀酒師們正在試驗一系列的發酵技術，如野生酵母發酵與整串葡萄發酵，以期生產出更複雜、更有表現力的葡萄酒。 </a:t>
            </a:r>
          </a:p>
          <a:p>
            <a:r>
              <a:rPr lang="en-US" altLang="ja-JP" dirty="0"/>
              <a:t>— </a:t>
            </a:r>
            <a:r>
              <a:rPr lang="ja-JP" altLang="en-US"/>
              <a:t>影響釀酒的最大趨勢之一，是使用大規格的橡木桶來代替小型橡木桶來作為熟化容器，以生產出更複雜精妙的葡萄酒。新舊橡木桶都經常被使用，最常見的是法國橡木桶。一些釀酒師甚至開始使用替代性容器來發酵與熟化葡萄酒，包括陶罐與水泥罐。</a:t>
            </a:r>
          </a:p>
          <a:p>
            <a:r>
              <a:rPr lang="ja-JP" altLang="en-US"/>
              <a:t>		</a:t>
            </a:r>
          </a:p>
          <a:p>
            <a:r>
              <a:rPr lang="ja-JP" altLang="en-US"/>
              <a:t>建議的討論話題： </a:t>
            </a:r>
          </a:p>
          <a:p>
            <a:r>
              <a:rPr lang="en-US" altLang="ja-JP" dirty="0"/>
              <a:t>— </a:t>
            </a:r>
            <a:r>
              <a:rPr lang="ja-JP" altLang="en-US"/>
              <a:t>整串葡萄發酵如何影響黑比諾 </a:t>
            </a:r>
            <a:r>
              <a:rPr lang="en-US" altLang="ja-JP" dirty="0"/>
              <a:t>(</a:t>
            </a:r>
            <a:r>
              <a:rPr lang="en-GB" dirty="0"/>
              <a:t>Pinot Noir) </a:t>
            </a:r>
            <a:r>
              <a:rPr lang="ja-JP" altLang="en-US"/>
              <a:t>葡萄酒？ </a:t>
            </a:r>
          </a:p>
          <a:p>
            <a:r>
              <a:rPr lang="en-US" altLang="ja-JP" dirty="0"/>
              <a:t>— </a:t>
            </a:r>
            <a:r>
              <a:rPr lang="ja-JP" altLang="en-US"/>
              <a:t>為什麼越來越多的釀酒師開始使用大規格的橡木桶代替小型橡木桶？ </a:t>
            </a:r>
          </a:p>
          <a:p>
            <a:r>
              <a:rPr lang="en-US" altLang="ja-JP" dirty="0"/>
              <a:t>— </a:t>
            </a:r>
            <a:r>
              <a:rPr lang="ja-JP" altLang="en-US"/>
              <a:t>有哪些替代性的發酵與熟化容器正在流行，這些容器與常用的標準容器相比，對葡萄酒的影響有何不同？</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現在我們可以開始品嘗與討論您選擇的一系列葡萄酒了。 </a:t>
            </a:r>
          </a:p>
          <a:p>
            <a:endParaRPr lang="ja-JP" altLang="en-US">
              <a:latin typeface="SimSun"/>
              <a:ea typeface="SimSun"/>
              <a:cs typeface="SimSun"/>
              <a:sym typeface="SimSun"/>
            </a:endParaRPr>
          </a:p>
          <a:p>
            <a:r>
              <a:rPr lang="en-US" altLang="ja-JP" dirty="0">
                <a:latin typeface="SimSun"/>
                <a:ea typeface="SimSun"/>
                <a:cs typeface="SimSun"/>
                <a:sym typeface="SimSun"/>
              </a:rPr>
              <a:t>+ </a:t>
            </a:r>
            <a:r>
              <a:rPr lang="ja-JP" altLang="en-US">
                <a:latin typeface="SimSun"/>
                <a:ea typeface="SimSun"/>
                <a:cs typeface="SimSun"/>
                <a:sym typeface="SimSun"/>
              </a:rPr>
              <a:t>補充內容：更多課程資料與有關葡萄品種的信息請移步 </a:t>
            </a:r>
            <a:r>
              <a:rPr lang="en-GB" dirty="0" err="1">
                <a:latin typeface="SimSun"/>
                <a:ea typeface="SimSun"/>
                <a:cs typeface="SimSun"/>
                <a:sym typeface="SimSun"/>
              </a:rPr>
              <a:t>www.australianwinediscovered.com</a:t>
            </a:r>
            <a:endParaRPr lang="en-GB" dirty="0">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cs typeface="Arial" panose="020B0604020202020204" pitchFamily="34" charset="0"/>
                <a:sym typeface="Helvetica"/>
              </a:rPr>
              <a:t>這種口感清脆、適合佐餐的葡萄酒是澳大利亞在零售渠道增長最快的葡萄酒類別之一。最好的代表是中等酒體，帶有石頭一般的礦物質氣息與充滿活力的水果風味。來自莫寧頓的風格越來越複雜，有些還帶有一絲橡木桶發酵的味道，以增加個性。</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568941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cs typeface="Arial" panose="020B0604020202020204" pitchFamily="34" charset="0"/>
                <a:sym typeface="Helvetica"/>
              </a:rPr>
              <a:t>涼爽的條件與多樣化的微觀氣候 </a:t>
            </a:r>
            <a:r>
              <a:rPr lang="en-US" altLang="ja-JP" dirty="0">
                <a:latin typeface="Microsoft YaHei" panose="020B0503020204020204" pitchFamily="34" charset="-122"/>
                <a:cs typeface="Arial" panose="020B0604020202020204" pitchFamily="34" charset="0"/>
                <a:sym typeface="Helvetica"/>
              </a:rPr>
              <a:t>(</a:t>
            </a:r>
            <a:r>
              <a:rPr lang="ja-JP" altLang="en-US">
                <a:latin typeface="Microsoft YaHei" panose="020B0503020204020204" pitchFamily="34" charset="-122"/>
                <a:cs typeface="Arial" panose="020B0604020202020204" pitchFamily="34" charset="0"/>
                <a:sym typeface="Helvetica"/>
              </a:rPr>
              <a:t>即：某一排葡萄藤、甚至某一棵葡萄植株範圍內的獨特氣候</a:t>
            </a:r>
            <a:r>
              <a:rPr lang="en-US" altLang="ja-JP" dirty="0">
                <a:latin typeface="Microsoft YaHei" panose="020B0503020204020204" pitchFamily="34" charset="-122"/>
                <a:cs typeface="Arial" panose="020B0604020202020204" pitchFamily="34" charset="0"/>
                <a:sym typeface="Helvetica"/>
              </a:rPr>
              <a:t>) </a:t>
            </a:r>
            <a:r>
              <a:rPr lang="ja-JP" altLang="en-US">
                <a:latin typeface="Microsoft YaHei" panose="020B0503020204020204" pitchFamily="34" charset="-122"/>
                <a:cs typeface="Arial" panose="020B0604020202020204" pitchFamily="34" charset="0"/>
                <a:sym typeface="Helvetica"/>
              </a:rPr>
              <a:t>為生產果味純淨、高品質的夏多內 </a:t>
            </a:r>
            <a:r>
              <a:rPr lang="en-US" altLang="ja-JP" dirty="0">
                <a:latin typeface="Microsoft YaHei" panose="020B0503020204020204" pitchFamily="34" charset="-122"/>
                <a:cs typeface="Arial" panose="020B0604020202020204" pitchFamily="34" charset="0"/>
                <a:sym typeface="Helvetica"/>
              </a:rPr>
              <a:t>(</a:t>
            </a:r>
            <a:r>
              <a:rPr lang="en-GB" dirty="0">
                <a:latin typeface="Microsoft YaHei" panose="020B0503020204020204" pitchFamily="34" charset="-122"/>
                <a:cs typeface="Arial" panose="020B0604020202020204" pitchFamily="34" charset="0"/>
                <a:sym typeface="Helvetica"/>
              </a:rPr>
              <a:t>Chardonnay) </a:t>
            </a:r>
            <a:r>
              <a:rPr lang="ja-JP" altLang="en-US">
                <a:latin typeface="Microsoft YaHei" panose="020B0503020204020204" pitchFamily="34" charset="-122"/>
                <a:cs typeface="Arial" panose="020B0604020202020204" pitchFamily="34" charset="0"/>
                <a:sym typeface="Helvetica"/>
              </a:rPr>
              <a:t>提供了理想的條件，該品種彰顯出內斂與緊實的結構，這種特有的風格是該產區的著名特色。這裡的葡萄酒通常酒體適中，具有蜜瓜、白桃、柑橘與無花果的精緻風味，某些特定的葡萄園地塊則表現出礦物與打火石的風味。通常輔以柔軟的奶油般的口感，可以窖藏陳年</a:t>
            </a:r>
            <a:r>
              <a:rPr lang="en-US" altLang="ja-JP" dirty="0">
                <a:latin typeface="Microsoft YaHei" panose="020B0503020204020204" pitchFamily="34" charset="-122"/>
                <a:cs typeface="Arial" panose="020B0604020202020204" pitchFamily="34" charset="0"/>
                <a:sym typeface="Helvetica"/>
              </a:rPr>
              <a:t>10</a:t>
            </a:r>
            <a:r>
              <a:rPr lang="ja-JP" altLang="en-US">
                <a:latin typeface="Microsoft YaHei" panose="020B0503020204020204" pitchFamily="34" charset="-122"/>
                <a:cs typeface="Arial" panose="020B0604020202020204" pitchFamily="34" charset="0"/>
                <a:sym typeface="Helvetica"/>
              </a:rPr>
              <a:t>年以上。</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12347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 黑比諾 </a:t>
            </a:r>
            <a:r>
              <a:rPr lang="en-US" altLang="ja-JP" dirty="0"/>
              <a:t>(</a:t>
            </a:r>
            <a:r>
              <a:rPr lang="en-GB" dirty="0"/>
              <a:t>Pinot Noir) </a:t>
            </a:r>
            <a:r>
              <a:rPr lang="ja-JP" altLang="en-US"/>
              <a:t>是一種出了名難栽培的葡萄品種，需要特定的氣候與種植地塊條件。莫寧頓半島 </a:t>
            </a:r>
            <a:r>
              <a:rPr lang="en-US" altLang="ja-JP" dirty="0"/>
              <a:t>(</a:t>
            </a:r>
            <a:r>
              <a:rPr lang="en-GB" dirty="0"/>
              <a:t>Mornington Peninsula) </a:t>
            </a:r>
            <a:r>
              <a:rPr lang="ja-JP" altLang="en-US"/>
              <a:t>產區為這個高貴的品種提供了理想的條件，所以種植者們充分利用了他們的天時地利。不同地塊出產的葡萄酒風格很難一概而論，但典型的風格是輕盈至中等酒體，帶有精緻的櫻桃</a:t>
            </a:r>
            <a:r>
              <a:rPr lang="en-US" altLang="ja-JP" dirty="0"/>
              <a:t>/</a:t>
            </a:r>
            <a:r>
              <a:rPr lang="ja-JP" altLang="en-US"/>
              <a:t>車釐子與草莓果香，充滿活力的酸度與柔和的丹寧。</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175274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6806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Microsoft YaHei" panose="020B0503020204020204" pitchFamily="34" charset="-122"/>
                <a:ea typeface="+mj-ea"/>
                <a:cs typeface="Arial" panose="020B0604020202020204" pitchFamily="34" charset="0"/>
                <a:sym typeface="Helvetica"/>
              </a:rPr>
              <a:t>現在可以請大家初步品嘗一下經典的莫寧頓半島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Mornington Peninsula) </a:t>
            </a:r>
            <a:r>
              <a:rPr lang="ja-JP" altLang="en-US">
                <a:latin typeface="Microsoft YaHei" panose="020B0503020204020204" pitchFamily="34" charset="-122"/>
                <a:ea typeface="+mj-ea"/>
                <a:cs typeface="Arial" panose="020B0604020202020204" pitchFamily="34" charset="0"/>
                <a:sym typeface="Helvetica"/>
              </a:rPr>
              <a:t>產區葡萄酒。完整的品酒環節會在講解中稍後進行。</a:t>
            </a:r>
          </a:p>
          <a:p>
            <a:endParaRPr lang="ja-JP" altLang="en-US">
              <a:latin typeface="Microsoft YaHei" panose="020B0503020204020204" pitchFamily="34" charset="-122"/>
              <a:ea typeface="+mj-ea"/>
              <a:cs typeface="Arial" panose="020B0604020202020204" pitchFamily="34" charset="0"/>
              <a:sym typeface="Helvetica"/>
            </a:endParaRPr>
          </a:p>
          <a:p>
            <a:r>
              <a:rPr lang="ja-JP" altLang="en-US">
                <a:latin typeface="Microsoft YaHei" panose="020B0503020204020204" pitchFamily="34" charset="-122"/>
                <a:ea typeface="+mj-ea"/>
                <a:cs typeface="Arial" panose="020B0604020202020204" pitchFamily="34" charset="0"/>
                <a:sym typeface="Helvetica"/>
              </a:rPr>
              <a:t>莫寧頓半島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Mornington Peninsula) </a:t>
            </a:r>
            <a:r>
              <a:rPr lang="ja-JP" altLang="en-US">
                <a:latin typeface="Microsoft YaHei" panose="020B0503020204020204" pitchFamily="34" charset="-122"/>
                <a:ea typeface="+mj-ea"/>
                <a:cs typeface="Arial" panose="020B0604020202020204" pitchFamily="34" charset="0"/>
                <a:sym typeface="Helvetica"/>
              </a:rPr>
              <a:t>產區隱藏在澳大利亞大陸的南角，是非常受歡迎的週末休閒度假好去處，也是澳大利亞的美食與葡萄酒熱門打卡地點之一。這裡有迷人的海岸風光，豪華的住宿，屢獲殊榮的餐廳遍布沿海與腹地的小村莊之間。</a:t>
            </a:r>
          </a:p>
          <a:p>
            <a:endParaRPr lang="ja-JP" altLang="en-US">
              <a:latin typeface="Microsoft YaHei" panose="020B0503020204020204" pitchFamily="34" charset="-122"/>
              <a:ea typeface="+mj-ea"/>
              <a:cs typeface="Arial" panose="020B0604020202020204" pitchFamily="34" charset="0"/>
              <a:sym typeface="Helvetica"/>
            </a:endParaRPr>
          </a:p>
          <a:p>
            <a:r>
              <a:rPr lang="ja-JP" altLang="en-US">
                <a:latin typeface="Microsoft YaHei" panose="020B0503020204020204" pitchFamily="34" charset="-122"/>
                <a:ea typeface="+mj-ea"/>
                <a:cs typeface="Arial" panose="020B0604020202020204" pitchFamily="34" charset="0"/>
                <a:sym typeface="Helvetica"/>
              </a:rPr>
              <a:t>莫寧頓半島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Mornington Peninsula) </a:t>
            </a:r>
            <a:r>
              <a:rPr lang="ja-JP" altLang="en-US">
                <a:latin typeface="Microsoft YaHei" panose="020B0503020204020204" pitchFamily="34" charset="-122"/>
                <a:ea typeface="+mj-ea"/>
                <a:cs typeface="Arial" panose="020B0604020202020204" pitchFamily="34" charset="0"/>
                <a:sym typeface="Helvetica"/>
              </a:rPr>
              <a:t>產區正在崛起，其令人印象深刻的涼爽氣候風格的葡萄酒吸引了澳大利亞與世界各地消費者的關注。這個產區可能只佔全國葡萄酒總產量很小的一部分，但它在澳大利亞葡萄酒界卻具有關鍵的重要性。</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391439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ea typeface="+mj-ea"/>
                <a:cs typeface="Arial" panose="020B0604020202020204" pitchFamily="34" charset="0"/>
                <a:sym typeface="Helvetica"/>
              </a:rPr>
              <a:t>位於墨爾本市 </a:t>
            </a:r>
            <a:r>
              <a:rPr lang="en-US" altLang="ja-JP" dirty="0">
                <a:latin typeface="Microsoft YaHei" panose="020B0503020204020204" pitchFamily="34" charset="-122"/>
                <a:ea typeface="+mj-ea"/>
                <a:cs typeface="Arial" panose="020B0604020202020204" pitchFamily="34" charset="0"/>
                <a:sym typeface="Helvetica"/>
              </a:rPr>
              <a:t>(</a:t>
            </a:r>
            <a:r>
              <a:rPr lang="en-GB" dirty="0">
                <a:latin typeface="Microsoft YaHei" panose="020B0503020204020204" pitchFamily="34" charset="-122"/>
                <a:ea typeface="+mj-ea"/>
                <a:cs typeface="Arial" panose="020B0604020202020204" pitchFamily="34" charset="0"/>
                <a:sym typeface="Helvetica"/>
              </a:rPr>
              <a:t>Melbourne) </a:t>
            </a:r>
            <a:r>
              <a:rPr lang="ja-JP" altLang="en-US">
                <a:latin typeface="Microsoft YaHei" panose="020B0503020204020204" pitchFamily="34" charset="-122"/>
                <a:ea typeface="+mj-ea"/>
                <a:cs typeface="Arial" panose="020B0604020202020204" pitchFamily="34" charset="0"/>
                <a:sym typeface="Helvetica"/>
              </a:rPr>
              <a:t>東南方向</a:t>
            </a:r>
            <a:r>
              <a:rPr lang="en-US" altLang="ja-JP" dirty="0">
                <a:latin typeface="Microsoft YaHei" panose="020B0503020204020204" pitchFamily="34" charset="-122"/>
                <a:ea typeface="+mj-ea"/>
                <a:cs typeface="Arial" panose="020B0604020202020204" pitchFamily="34" charset="0"/>
                <a:sym typeface="Helvetica"/>
              </a:rPr>
              <a:t>70</a:t>
            </a:r>
            <a:r>
              <a:rPr lang="ja-JP" altLang="en-US">
                <a:latin typeface="Microsoft YaHei" panose="020B0503020204020204" pitchFamily="34" charset="-122"/>
                <a:ea typeface="+mj-ea"/>
                <a:cs typeface="Arial" panose="020B0604020202020204" pitchFamily="34" charset="0"/>
                <a:sym typeface="Helvetica"/>
              </a:rPr>
              <a:t>公里處。</a:t>
            </a:r>
            <a:br>
              <a:rPr lang="ja-JP" altLang="en-US">
                <a:latin typeface="Microsoft YaHei" panose="020B0503020204020204" pitchFamily="34" charset="-122"/>
                <a:ea typeface="+mj-ea"/>
                <a:cs typeface="Arial" panose="020B0604020202020204" pitchFamily="34" charset="0"/>
                <a:sym typeface="Helvetica"/>
              </a:rPr>
            </a:br>
            <a:endParaRPr lang="ja-JP" altLang="en-US">
              <a:latin typeface="Microsoft YaHei" panose="020B0503020204020204" pitchFamily="34" charset="-122"/>
              <a:ea typeface="+mj-ea"/>
              <a:cs typeface="Arial" panose="020B0604020202020204" pitchFamily="34" charset="0"/>
              <a:sym typeface="Helvetica"/>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Microsoft YaHei" panose="020B0503020204020204" pitchFamily="34" charset="-122"/>
                <a:ea typeface="+mj-ea"/>
                <a:cs typeface="Arial" panose="020B0604020202020204" pitchFamily="34" charset="0"/>
                <a:sym typeface="Helvetica"/>
              </a:rPr>
              <a:t>建議的討論話題： </a:t>
            </a:r>
          </a:p>
          <a:p>
            <a:r>
              <a:rPr lang="en-US" altLang="ja-JP" dirty="0">
                <a:latin typeface="Microsoft YaHei" panose="020B0503020204020204" pitchFamily="34" charset="-122"/>
                <a:ea typeface="+mj-ea"/>
                <a:cs typeface="Arial" panose="020B0604020202020204" pitchFamily="34" charset="0"/>
                <a:sym typeface="Helvetica"/>
              </a:rPr>
              <a:t>— </a:t>
            </a:r>
            <a:r>
              <a:rPr lang="ja-JP" altLang="en-US">
                <a:latin typeface="Microsoft YaHei" panose="020B0503020204020204" pitchFamily="34" charset="-122"/>
                <a:ea typeface="+mj-ea"/>
                <a:cs typeface="Arial" panose="020B0604020202020204" pitchFamily="34" charset="0"/>
                <a:sym typeface="Helvetica"/>
              </a:rPr>
              <a:t>該產區在短短</a:t>
            </a:r>
            <a:r>
              <a:rPr lang="en-US" altLang="ja-JP" dirty="0">
                <a:latin typeface="Microsoft YaHei" panose="020B0503020204020204" pitchFamily="34" charset="-122"/>
                <a:ea typeface="+mj-ea"/>
                <a:cs typeface="Arial" panose="020B0604020202020204" pitchFamily="34" charset="0"/>
                <a:sym typeface="Helvetica"/>
              </a:rPr>
              <a:t>40</a:t>
            </a:r>
            <a:r>
              <a:rPr lang="ja-JP" altLang="en-US">
                <a:latin typeface="Microsoft YaHei" panose="020B0503020204020204" pitchFamily="34" charset="-122"/>
                <a:ea typeface="+mj-ea"/>
                <a:cs typeface="Arial" panose="020B0604020202020204" pitchFamily="34" charset="0"/>
                <a:sym typeface="Helvetica"/>
              </a:rPr>
              <a:t>年的時間里就在澳大利亞嶄露頭角</a:t>
            </a:r>
            <a:r>
              <a:rPr lang="en-US" altLang="ja-JP" dirty="0">
                <a:latin typeface="Microsoft YaHei" panose="020B0503020204020204" pitchFamily="34" charset="-122"/>
                <a:ea typeface="+mj-ea"/>
                <a:cs typeface="Arial" panose="020B0604020202020204" pitchFamily="34" charset="0"/>
                <a:sym typeface="Helvetica"/>
              </a:rPr>
              <a:t>——</a:t>
            </a:r>
            <a:r>
              <a:rPr lang="ja-JP" altLang="en-US">
                <a:latin typeface="Microsoft YaHei" panose="020B0503020204020204" pitchFamily="34" charset="-122"/>
                <a:ea typeface="+mj-ea"/>
                <a:cs typeface="Arial" panose="020B0604020202020204" pitchFamily="34" charset="0"/>
                <a:sym typeface="Helvetica"/>
              </a:rPr>
              <a:t>而且越來越國際化。其迅速崛起的原因是什麼？其短暫的商業歷史對其葡萄栽培與葡萄酒釀造理念與實踐可能意味著什麼？</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66648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cs typeface="Arial" panose="020B0604020202020204" pitchFamily="34" charset="0"/>
                <a:sym typeface="Helvetica"/>
              </a:rPr>
              <a:t>莫寧頓被三大水體所包圍。西邊的菲利普港灣 </a:t>
            </a:r>
            <a:r>
              <a:rPr lang="en-US" altLang="ja-JP" dirty="0">
                <a:latin typeface="Microsoft YaHei" panose="020B0503020204020204" pitchFamily="34" charset="-122"/>
                <a:cs typeface="Arial" panose="020B0604020202020204" pitchFamily="34" charset="0"/>
                <a:sym typeface="Helvetica"/>
              </a:rPr>
              <a:t>(</a:t>
            </a:r>
            <a:r>
              <a:rPr lang="en-GB" dirty="0">
                <a:latin typeface="Microsoft YaHei" panose="020B0503020204020204" pitchFamily="34" charset="-122"/>
                <a:cs typeface="Arial" panose="020B0604020202020204" pitchFamily="34" charset="0"/>
                <a:sym typeface="Helvetica"/>
              </a:rPr>
              <a:t>Port Phillip Bay) ，</a:t>
            </a:r>
            <a:r>
              <a:rPr lang="ja-JP" altLang="en-US">
                <a:latin typeface="Microsoft YaHei" panose="020B0503020204020204" pitchFamily="34" charset="-122"/>
                <a:cs typeface="Arial" panose="020B0604020202020204" pitchFamily="34" charset="0"/>
                <a:sym typeface="Helvetica"/>
              </a:rPr>
              <a:t>東邊的西港灣 </a:t>
            </a:r>
            <a:r>
              <a:rPr lang="en-US" altLang="ja-JP" dirty="0">
                <a:latin typeface="Microsoft YaHei" panose="020B0503020204020204" pitchFamily="34" charset="-122"/>
                <a:cs typeface="Arial" panose="020B0604020202020204" pitchFamily="34" charset="0"/>
                <a:sym typeface="Helvetica"/>
              </a:rPr>
              <a:t>(</a:t>
            </a:r>
            <a:r>
              <a:rPr lang="en-GB" dirty="0">
                <a:latin typeface="Microsoft YaHei" panose="020B0503020204020204" pitchFamily="34" charset="-122"/>
                <a:cs typeface="Arial" panose="020B0604020202020204" pitchFamily="34" charset="0"/>
                <a:sym typeface="Helvetica"/>
              </a:rPr>
              <a:t>Western Port Bay) ，</a:t>
            </a:r>
            <a:r>
              <a:rPr lang="ja-JP" altLang="en-US">
                <a:latin typeface="Microsoft YaHei" panose="020B0503020204020204" pitchFamily="34" charset="-122"/>
                <a:cs typeface="Arial" panose="020B0604020202020204" pitchFamily="34" charset="0"/>
                <a:sym typeface="Helvetica"/>
              </a:rPr>
              <a:t>南邊的巴斯海峽 </a:t>
            </a:r>
            <a:r>
              <a:rPr lang="en-US" altLang="ja-JP" dirty="0">
                <a:latin typeface="Microsoft YaHei" panose="020B0503020204020204" pitchFamily="34" charset="-122"/>
                <a:cs typeface="Arial" panose="020B0604020202020204" pitchFamily="34" charset="0"/>
                <a:sym typeface="Helvetica"/>
              </a:rPr>
              <a:t>(</a:t>
            </a:r>
            <a:r>
              <a:rPr lang="en-GB" dirty="0">
                <a:latin typeface="Microsoft YaHei" panose="020B0503020204020204" pitchFamily="34" charset="-122"/>
                <a:cs typeface="Arial" panose="020B0604020202020204" pitchFamily="34" charset="0"/>
                <a:sym typeface="Helvetica"/>
              </a:rPr>
              <a:t>Bass Strait) ，</a:t>
            </a:r>
            <a:r>
              <a:rPr lang="ja-JP" altLang="en-US">
                <a:latin typeface="Microsoft YaHei" panose="020B0503020204020204" pitchFamily="34" charset="-122"/>
                <a:cs typeface="Arial" panose="020B0604020202020204" pitchFamily="34" charset="0"/>
                <a:sym typeface="Helvetica"/>
              </a:rPr>
              <a:t>提供了涼爽的微風與漫長的生長季。這個產區沒有正式的子產區，但在氣候、海拔、地形與土壤結構方面存在巨大的差異。</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26502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澳大利亞唯一真正的海洋性葡萄酒產區之一，擁有清新涼爽的海風，春季霜凍的風險較低。 </a:t>
            </a:r>
          </a:p>
          <a:p>
            <a:r>
              <a:rPr lang="en-US" altLang="ja-JP" dirty="0"/>
              <a:t>– </a:t>
            </a:r>
            <a:r>
              <a:rPr lang="ja-JP" altLang="en-US"/>
              <a:t>海拔高度、山坡朝向與盛行風對每個葡萄園的影響很大，形成了一系列不同的中氣觀候 </a:t>
            </a:r>
            <a:r>
              <a:rPr lang="en-US" altLang="ja-JP" dirty="0"/>
              <a:t>(</a:t>
            </a:r>
            <a:r>
              <a:rPr lang="ja-JP" altLang="en-US"/>
              <a:t>即：某個葡萄園範圍內的獨特氣候條件，與相鄰的葡萄園大相徑庭</a:t>
            </a:r>
            <a:r>
              <a:rPr lang="en-US" altLang="ja-JP" dirty="0"/>
              <a:t>) </a:t>
            </a:r>
            <a:r>
              <a:rPr lang="ja-JP" altLang="en-US"/>
              <a:t>與微觀氣候 </a:t>
            </a:r>
            <a:r>
              <a:rPr lang="en-US" altLang="ja-JP" dirty="0"/>
              <a:t>(</a:t>
            </a:r>
            <a:r>
              <a:rPr lang="ja-JP" altLang="en-US"/>
              <a:t>即：存在於某一排葡萄藤、甚至某一棵葡萄植株範圍內的微觀氣候</a:t>
            </a:r>
            <a:r>
              <a:rPr lang="en-US" altLang="ja-JP" dirty="0"/>
              <a:t>) </a:t>
            </a:r>
            <a:r>
              <a:rPr lang="ja-JP" altLang="en-US"/>
              <a:t>。 </a:t>
            </a:r>
          </a:p>
          <a:p>
            <a:r>
              <a:rPr lang="en-US" altLang="ja-JP" dirty="0"/>
              <a:t>– </a:t>
            </a:r>
            <a:r>
              <a:rPr lang="ja-JP" altLang="en-US"/>
              <a:t>在</a:t>
            </a:r>
            <a:r>
              <a:rPr lang="en-US" altLang="ja-JP" dirty="0"/>
              <a:t>11</a:t>
            </a:r>
            <a:r>
              <a:rPr lang="ja-JP" altLang="en-US"/>
              <a:t>月至</a:t>
            </a:r>
            <a:r>
              <a:rPr lang="en-US" altLang="ja-JP" dirty="0"/>
              <a:t>12</a:t>
            </a:r>
            <a:r>
              <a:rPr lang="ja-JP" altLang="en-US"/>
              <a:t>月的生長月份，風雨的結合會給葡萄種植者帶來挑戰。</a:t>
            </a:r>
          </a:p>
          <a:p>
            <a:r>
              <a:rPr lang="en-US" altLang="ja-JP" dirty="0"/>
              <a:t>– </a:t>
            </a:r>
            <a:r>
              <a:rPr lang="ja-JP" altLang="en-US"/>
              <a:t>生長季節的降雨量：</a:t>
            </a:r>
            <a:r>
              <a:rPr lang="en-US" altLang="ja-JP" dirty="0"/>
              <a:t>371</a:t>
            </a:r>
            <a:r>
              <a:rPr lang="ja-JP" altLang="en-US"/>
              <a:t>毫米 </a:t>
            </a:r>
            <a:r>
              <a:rPr lang="en-US" altLang="ja-JP" dirty="0"/>
              <a:t>(14.6</a:t>
            </a:r>
            <a:r>
              <a:rPr lang="ja-JP" altLang="en-US"/>
              <a:t>英吋</a:t>
            </a:r>
            <a:r>
              <a:rPr lang="en-US" altLang="ja-JP" dirty="0"/>
              <a:t>) </a:t>
            </a:r>
            <a:r>
              <a:rPr lang="ja-JP" altLang="en-US"/>
              <a:t>。 </a:t>
            </a:r>
          </a:p>
          <a:p>
            <a:r>
              <a:rPr lang="en-US" altLang="ja-JP" dirty="0"/>
              <a:t>– </a:t>
            </a:r>
            <a:r>
              <a:rPr lang="ja-JP" altLang="en-US"/>
              <a:t> </a:t>
            </a:r>
            <a:r>
              <a:rPr lang="en-US" altLang="ja-JP" dirty="0"/>
              <a:t>(</a:t>
            </a:r>
            <a:r>
              <a:rPr lang="ja-JP" altLang="en-US"/>
              <a:t>南半球夏季</a:t>
            </a:r>
            <a:r>
              <a:rPr lang="en-US" altLang="ja-JP" dirty="0"/>
              <a:t>) </a:t>
            </a:r>
            <a:r>
              <a:rPr lang="ja-JP" altLang="en-US"/>
              <a:t>一月平均溫度 </a:t>
            </a:r>
            <a:r>
              <a:rPr lang="en-US" altLang="ja-JP" dirty="0"/>
              <a:t>(</a:t>
            </a:r>
            <a:r>
              <a:rPr lang="en-GB" dirty="0"/>
              <a:t>MJT) ：19.3°C  (66.7°F)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029084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Microsoft YaHei" panose="020B0503020204020204" pitchFamily="34" charset="-122"/>
                <a:ea typeface="+mj-ea"/>
                <a:cs typeface="Arial" panose="020B0604020202020204" pitchFamily="34" charset="0"/>
                <a:sym typeface="Helvetica"/>
              </a:rPr>
              <a:t>對於一個相對較小的地區來說，這裡可以找到的土壤類型多得驚人，為產區葡萄酒風格多樣化作出了貢獻。</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954929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生產者利用涼爽的氣候條件與獨特的葡萄園地塊個性，著重於試驗與持續改進，以栽培出純淨的果實，將釀造環節所需要的人工干預降到最低。 </a:t>
            </a:r>
          </a:p>
          <a:p>
            <a:r>
              <a:rPr lang="en-US" altLang="ja-JP" dirty="0"/>
              <a:t>— </a:t>
            </a:r>
            <a:r>
              <a:rPr lang="ja-JP" altLang="en-US"/>
              <a:t>葡萄園大多按照澳大利亞的商業標準種植，行距為</a:t>
            </a:r>
            <a:r>
              <a:rPr lang="en-US" altLang="ja-JP" dirty="0"/>
              <a:t>2.5–3.5</a:t>
            </a:r>
            <a:r>
              <a:rPr lang="ja-JP" altLang="en-US"/>
              <a:t>米 </a:t>
            </a:r>
            <a:r>
              <a:rPr lang="en-US" altLang="ja-JP" dirty="0"/>
              <a:t>(8.2-11.5</a:t>
            </a:r>
            <a:r>
              <a:rPr lang="ja-JP" altLang="en-US"/>
              <a:t>英尺</a:t>
            </a:r>
            <a:r>
              <a:rPr lang="en-US" altLang="ja-JP" dirty="0"/>
              <a:t>) </a:t>
            </a:r>
            <a:r>
              <a:rPr lang="ja-JP" altLang="en-US"/>
              <a:t>，但人們對通過更高密度的種植方式來控制果實質量的興趣越來越大。這樣栽培出來的果實顆粒更小，味道更濃，產量更低，同時還有一系列其他好處。 </a:t>
            </a:r>
          </a:p>
          <a:p>
            <a:r>
              <a:rPr lang="en-US" altLang="ja-JP" dirty="0"/>
              <a:t>— </a:t>
            </a:r>
            <a:r>
              <a:rPr lang="ja-JP" altLang="en-US"/>
              <a:t>鑒於該地區的涼爽氣候，修剪工作主要由人工完成，以減少疾病風險，特別是對於挑剔的黑比諾 </a:t>
            </a:r>
            <a:r>
              <a:rPr lang="en-US" altLang="ja-JP" dirty="0"/>
              <a:t>(</a:t>
            </a:r>
            <a:r>
              <a:rPr lang="en-GB" dirty="0"/>
              <a:t>Pinot Noir) </a:t>
            </a:r>
            <a:r>
              <a:rPr lang="ja-JP" altLang="en-US"/>
              <a:t>來說，人工修建能確保葡萄藤得到適當的陽光照射，並保持低產量。 </a:t>
            </a:r>
          </a:p>
          <a:p>
            <a:r>
              <a:rPr lang="en-US" altLang="ja-JP" dirty="0"/>
              <a:t>— </a:t>
            </a:r>
            <a:r>
              <a:rPr lang="ja-JP" altLang="en-US"/>
              <a:t>儘管降雨量高，某些區域的土壤深厚，保水能力強，但大多數莫寧頓半島 </a:t>
            </a:r>
            <a:r>
              <a:rPr lang="en-US" altLang="ja-JP" dirty="0"/>
              <a:t>(</a:t>
            </a:r>
            <a:r>
              <a:rPr lang="en-GB" dirty="0"/>
              <a:t>Mornington Peninsula) </a:t>
            </a:r>
            <a:r>
              <a:rPr lang="ja-JP" altLang="en-US"/>
              <a:t>產區的葡萄園仍需要某種形式的灌溉。 </a:t>
            </a:r>
          </a:p>
          <a:p>
            <a:r>
              <a:rPr lang="en-US" altLang="ja-JP" dirty="0"/>
              <a:t>— </a:t>
            </a:r>
            <a:r>
              <a:rPr lang="ja-JP" altLang="en-US"/>
              <a:t>該地區北部地區海拔較低，通常較早採摘果實，而南部海拔較高的葡萄園則可能晚幾周採摘。</a:t>
            </a:r>
          </a:p>
          <a:p>
            <a:r>
              <a:rPr lang="ja-JP" altLang="en-US"/>
              <a:t>	</a:t>
            </a:r>
            <a:r>
              <a:rPr lang="en-US" altLang="ja-JP" dirty="0"/>
              <a:t>-	</a:t>
            </a:r>
          </a:p>
          <a:p>
            <a:r>
              <a:rPr lang="ja-JP" altLang="en-US"/>
              <a:t>建議討論的話題： </a:t>
            </a:r>
          </a:p>
          <a:p>
            <a:r>
              <a:rPr lang="en-US" altLang="ja-JP" dirty="0"/>
              <a:t>— </a:t>
            </a:r>
            <a:r>
              <a:rPr lang="ja-JP" altLang="en-US"/>
              <a:t>黑比諾 </a:t>
            </a:r>
            <a:r>
              <a:rPr lang="en-US" altLang="ja-JP" dirty="0"/>
              <a:t>(</a:t>
            </a:r>
            <a:r>
              <a:rPr lang="en-GB" dirty="0"/>
              <a:t>Pinot Noir) </a:t>
            </a:r>
            <a:r>
              <a:rPr lang="ja-JP" altLang="en-US"/>
              <a:t>的突出地位如何影響該地區的葡萄栽培實踐？ </a:t>
            </a:r>
          </a:p>
          <a:p>
            <a:r>
              <a:rPr lang="en-US" altLang="ja-JP" dirty="0"/>
              <a:t>— </a:t>
            </a:r>
            <a:r>
              <a:rPr lang="ja-JP" altLang="en-US"/>
              <a:t>黑比諾 </a:t>
            </a:r>
            <a:r>
              <a:rPr lang="en-US" altLang="ja-JP" dirty="0"/>
              <a:t>(</a:t>
            </a:r>
            <a:r>
              <a:rPr lang="en-GB" dirty="0"/>
              <a:t>Pinot Noir) </a:t>
            </a:r>
            <a:r>
              <a:rPr lang="ja-JP" altLang="en-US"/>
              <a:t>有時被稱為 </a:t>
            </a:r>
            <a:r>
              <a:rPr lang="en-US" altLang="ja-JP" dirty="0"/>
              <a:t>"</a:t>
            </a:r>
            <a:r>
              <a:rPr lang="ja-JP" altLang="en-US"/>
              <a:t>心碎的葡萄</a:t>
            </a:r>
            <a:r>
              <a:rPr lang="en-US" altLang="ja-JP" dirty="0"/>
              <a:t>"</a:t>
            </a:r>
            <a:r>
              <a:rPr lang="ja-JP" altLang="en-US"/>
              <a:t>。是什麼讓它在種植方面具有如此大的挑戰性？ </a:t>
            </a:r>
          </a:p>
          <a:p>
            <a:r>
              <a:rPr lang="en-US" altLang="ja-JP" dirty="0"/>
              <a:t>— </a:t>
            </a:r>
            <a:r>
              <a:rPr lang="ja-JP" altLang="en-US"/>
              <a:t>莫寧頓半島 </a:t>
            </a:r>
            <a:r>
              <a:rPr lang="en-US" altLang="ja-JP" dirty="0"/>
              <a:t>(</a:t>
            </a:r>
            <a:r>
              <a:rPr lang="en-GB" dirty="0"/>
              <a:t>Mornington Peninsula) </a:t>
            </a:r>
            <a:r>
              <a:rPr lang="ja-JP" altLang="en-US"/>
              <a:t>有相對較多的小型葡萄園與精品生產商。這可能會對葡萄酒風格產生什麼影響？</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276509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5101386"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08056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49261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555887"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509992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microsoft.com/office/2018/10/relationships/comments" Target="../comments/modernComment_2BA_451EA610.xml"/><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8/10/relationships/comments" Target="../comments/modernComment_297_1ED4647.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8/10/relationships/comments" Target="../comments/modernComment_2D6_F74033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3.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microsoft.com/office/2018/10/relationships/comments" Target="../comments/modernComment_286_EF320F8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BDD571-86B2-5B7F-C900-E28B7373E242}"/>
              </a:ext>
            </a:extLst>
          </p:cNvPr>
          <p:cNvPicPr>
            <a:picLocks noChangeAspect="1"/>
          </p:cNvPicPr>
          <p:nvPr/>
        </p:nvPicPr>
        <p:blipFill>
          <a:blip r:embed="rId3" cstate="screen">
            <a:extLst>
              <a:ext uri="{28A0092B-C50C-407E-A947-70E740481C1C}">
                <a14:useLocalDpi xmlns:a14="http://schemas.microsoft.com/office/drawing/2010/main"/>
              </a:ext>
            </a:extLst>
          </a:blip>
          <a:srcRect t="24037" b="2986"/>
          <a:stretch/>
        </p:blipFill>
        <p:spPr>
          <a:xfrm>
            <a:off x="658368" y="2595220"/>
            <a:ext cx="10975975" cy="4262779"/>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zh-CN" altLang="en-US" sz="6000" b="1" dirty="0">
                <a:solidFill>
                  <a:schemeClr val="accent2"/>
                </a:solidFill>
              </a:rPr>
              <a:t>摩寧頓半島</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真正的海洋性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1696592"/>
            <a:ext cx="307595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具有一系列中氣候和微氣候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7" y="4232634"/>
            <a:ext cx="3263911" cy="911605"/>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bg2"/>
                </a:solidFill>
                <a:latin typeface="Microsoft JhengHei" panose="020B0604030504040204" pitchFamily="34" charset="-120"/>
                <a:ea typeface="Microsoft JhengHei" panose="020B0604030504040204" pitchFamily="34" charset="-120"/>
              </a:rPr>
              <a:t>摩寧頓半島</a:t>
            </a:r>
          </a:p>
          <a:p>
            <a:r>
              <a:rPr lang="en-US" altLang="zh-CN" sz="1800" dirty="0">
                <a:solidFill>
                  <a:schemeClr val="bg2"/>
                </a:solidFill>
                <a:latin typeface="Microsoft JhengHei" panose="020B0604030504040204" pitchFamily="34" charset="-120"/>
                <a:ea typeface="Microsoft JhengHei" panose="020B0604030504040204" pitchFamily="34" charset="-120"/>
              </a:rPr>
              <a:t>10–260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chemeClr val="bg2"/>
                </a:solidFill>
                <a:latin typeface="Microsoft JhengHei" panose="020B0604030504040204" pitchFamily="34" charset="-120"/>
                <a:ea typeface="Microsoft JhengHei" panose="020B0604030504040204" pitchFamily="34" charset="-120"/>
              </a:rPr>
              <a:t>(32–853</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chemeClr val="bg2"/>
                </a:solidFill>
                <a:latin typeface="Microsoft JhengHei" panose="020B0604030504040204" pitchFamily="34" charset="-120"/>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9" name="TextBox 8">
            <a:extLst>
              <a:ext uri="{FF2B5EF4-FFF2-40B4-BE49-F238E27FC236}">
                <a16:creationId xmlns:a16="http://schemas.microsoft.com/office/drawing/2014/main" id="{0BB29B77-3487-1A35-22A6-43D0A90439F5}"/>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4" name="TextBox 13">
            <a:extLst>
              <a:ext uri="{FF2B5EF4-FFF2-40B4-BE49-F238E27FC236}">
                <a16:creationId xmlns:a16="http://schemas.microsoft.com/office/drawing/2014/main" id="{3F163CFD-DCBE-E527-C965-F93E26716322}"/>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5" name="TextBox 14">
            <a:extLst>
              <a:ext uri="{FF2B5EF4-FFF2-40B4-BE49-F238E27FC236}">
                <a16:creationId xmlns:a16="http://schemas.microsoft.com/office/drawing/2014/main" id="{B203A96D-EB24-7C3A-E1E0-D110A17C0573}"/>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3D697C71-FDEC-F67E-F806-5EEC5DDA9CB4}"/>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159636496"/>
      </p:ext>
    </p:extLst>
  </p:cSld>
  <p:clrMapOvr>
    <a:masterClrMapping/>
  </p:clrMapOv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2"/>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99472" cy="1530521"/>
          </a:xfrm>
        </p:spPr>
        <p:txBody>
          <a:bodyPr/>
          <a:lstStyle/>
          <a:p>
            <a:pPr marL="0" indent="0">
              <a:buNone/>
            </a:pPr>
            <a:r>
              <a:rPr lang="zh-CN" altLang="en-US" dirty="0"/>
              <a:t>多樣的土壤，從鬆散、排水良好的黏土上的黃色和棕色土壤到火山紅黏土，再到北部地區深厚、肥沃的沙質土壤。</a:t>
            </a:r>
          </a:p>
        </p:txBody>
      </p:sp>
      <p:pic>
        <p:nvPicPr>
          <p:cNvPr id="7" name="Picture Placeholder 6" descr="A person holding a small rock  AI-generated content may be incorrect.">
            <a:extLst>
              <a:ext uri="{FF2B5EF4-FFF2-40B4-BE49-F238E27FC236}">
                <a16:creationId xmlns:a16="http://schemas.microsoft.com/office/drawing/2014/main" id="{3A92D0A8-2000-3B82-0943-71126933CAF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0" r="16720"/>
          <a:stretch>
            <a:fill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550471" y="198941"/>
            <a:ext cx="4829691" cy="785732"/>
          </a:xfrm>
        </p:spPr>
        <p:txBody>
          <a:bodyPr/>
          <a:lstStyle/>
          <a:p>
            <a:r>
              <a:rPr lang="zh-CN" altLang="en-US" b="1" dirty="0"/>
              <a:t>摩寧頓半島的葡萄栽培</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543940" y="1125350"/>
            <a:ext cx="5552060" cy="579936"/>
          </a:xfrm>
        </p:spPr>
        <p:txBody>
          <a:bodyPr/>
          <a:lstStyle/>
          <a:p>
            <a:r>
              <a:rPr lang="zh-CN" altLang="en-US" sz="4800" b="1" kern="1000" spc="-70" dirty="0">
                <a:solidFill>
                  <a:schemeClr val="accent4"/>
                </a:solidFill>
              </a:rPr>
              <a:t>完美主義者的社群</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3787202"/>
            <a:ext cx="4113968" cy="1791848"/>
          </a:xfrm>
        </p:spPr>
        <p:txBody>
          <a:bodyPr/>
          <a:lstStyle/>
          <a:p>
            <a:pPr marL="285750" indent="-285750">
              <a:buFont typeface="Arial" panose="020B0604020202020204" pitchFamily="34" charset="0"/>
              <a:buChar char="•"/>
            </a:pPr>
            <a:r>
              <a:rPr lang="zh-CN" altLang="en-US" dirty="0">
                <a:solidFill>
                  <a:schemeClr val="bg1"/>
                </a:solidFill>
              </a:rPr>
              <a:t>小型葡萄園，許多是家族經營</a:t>
            </a:r>
          </a:p>
          <a:p>
            <a:pPr marL="285750" indent="-285750">
              <a:buFont typeface="Arial" panose="020B0604020202020204" pitchFamily="34" charset="0"/>
              <a:buChar char="•"/>
            </a:pPr>
            <a:r>
              <a:rPr lang="zh-CN" altLang="en-US" dirty="0">
                <a:solidFill>
                  <a:schemeClr val="bg1"/>
                </a:solidFill>
              </a:rPr>
              <a:t>黑皮諾幾乎佔年度總產量的一半</a:t>
            </a:r>
          </a:p>
          <a:p>
            <a:pPr marL="285750" indent="-285750">
              <a:buFont typeface="Arial" panose="020B0604020202020204" pitchFamily="34" charset="0"/>
              <a:buChar char="•"/>
            </a:pPr>
            <a:r>
              <a:rPr lang="zh-CN" altLang="en-US" dirty="0">
                <a:solidFill>
                  <a:schemeClr val="bg1"/>
                </a:solidFill>
              </a:rPr>
              <a:t>葡萄栽培實踐受到黑皮諾需求的影響</a:t>
            </a:r>
          </a:p>
          <a:p>
            <a:pPr marL="285750" indent="-285750">
              <a:buFont typeface="Arial" panose="020B0604020202020204" pitchFamily="34" charset="0"/>
              <a:buChar char="•"/>
            </a:pPr>
            <a:r>
              <a:rPr lang="zh-CN" altLang="en-US" dirty="0">
                <a:solidFill>
                  <a:schemeClr val="bg1"/>
                </a:solidFill>
              </a:rPr>
              <a:t>收穫：2 月下旬至 4 月初</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526453" y="55422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摩寧頓半島的釀酒</a:t>
            </a:r>
          </a:p>
          <a:p>
            <a:pPr marL="0" indent="0">
              <a:lnSpc>
                <a:spcPct val="82000"/>
              </a:lnSpc>
              <a:buNone/>
            </a:pPr>
            <a:r>
              <a:rPr lang="zh-CN" altLang="en-US" sz="5440" b="1" dirty="0">
                <a:solidFill>
                  <a:schemeClr val="accent1"/>
                </a:solidFill>
                <a:ea typeface="Microsoft JhengHei" panose="020B0604030504040204" pitchFamily="34" charset="-120"/>
              </a:rPr>
              <a:t>掌握最小干預</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869399"/>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最小干預</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69399"/>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整串葡萄發酵</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6939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替代發酵/熟成容器</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869399"/>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野生發酵</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6939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較大規格的橡木桶</a:t>
            </a:r>
          </a:p>
        </p:txBody>
      </p:sp>
      <p:pic>
        <p:nvPicPr>
          <p:cNvPr id="21" name="Picture 20">
            <a:extLst>
              <a:ext uri="{FF2B5EF4-FFF2-40B4-BE49-F238E27FC236}">
                <a16:creationId xmlns:a16="http://schemas.microsoft.com/office/drawing/2014/main" id="{E8656B86-BD26-1220-19FB-2830B9900A4A}"/>
              </a:ext>
            </a:extLst>
          </p:cNvPr>
          <p:cNvPicPr>
            <a:picLocks noChangeAspect="1"/>
          </p:cNvPicPr>
          <p:nvPr/>
        </p:nvPicPr>
        <p:blipFill>
          <a:blip r:embed="rId4"/>
          <a:stretch>
            <a:fillRect/>
          </a:stretch>
        </p:blipFill>
        <p:spPr>
          <a:xfrm>
            <a:off x="5421352" y="3199428"/>
            <a:ext cx="459057" cy="694050"/>
          </a:xfrm>
          <a:prstGeom prst="rect">
            <a:avLst/>
          </a:prstGeom>
        </p:spPr>
      </p:pic>
      <p:pic>
        <p:nvPicPr>
          <p:cNvPr id="22" name="Picture 21">
            <a:extLst>
              <a:ext uri="{FF2B5EF4-FFF2-40B4-BE49-F238E27FC236}">
                <a16:creationId xmlns:a16="http://schemas.microsoft.com/office/drawing/2014/main" id="{05E9C117-E11A-C617-D6A7-C4092A543905}"/>
              </a:ext>
            </a:extLst>
          </p:cNvPr>
          <p:cNvPicPr>
            <a:picLocks noChangeAspect="1"/>
          </p:cNvPicPr>
          <p:nvPr/>
        </p:nvPicPr>
        <p:blipFill>
          <a:blip r:embed="rId4"/>
          <a:stretch>
            <a:fillRect/>
          </a:stretch>
        </p:blipFill>
        <p:spPr>
          <a:xfrm flipH="1">
            <a:off x="6387791" y="3324392"/>
            <a:ext cx="578004" cy="873886"/>
          </a:xfrm>
          <a:prstGeom prst="rect">
            <a:avLst/>
          </a:prstGeom>
        </p:spPr>
      </p:pic>
      <p:pic>
        <p:nvPicPr>
          <p:cNvPr id="3" name="Picture 2">
            <a:extLst>
              <a:ext uri="{FF2B5EF4-FFF2-40B4-BE49-F238E27FC236}">
                <a16:creationId xmlns:a16="http://schemas.microsoft.com/office/drawing/2014/main" id="{E26BDAE0-639B-149B-4604-C9DDDBE6A105}"/>
              </a:ext>
            </a:extLst>
          </p:cNvPr>
          <p:cNvPicPr>
            <a:picLocks noChangeAspect="1"/>
          </p:cNvPicPr>
          <p:nvPr/>
        </p:nvPicPr>
        <p:blipFill>
          <a:blip r:embed="rId5"/>
          <a:stretch>
            <a:fillRect/>
          </a:stretch>
        </p:blipFill>
        <p:spPr>
          <a:xfrm>
            <a:off x="818227" y="3199428"/>
            <a:ext cx="1442601" cy="2450572"/>
          </a:xfrm>
          <a:prstGeom prst="rect">
            <a:avLst/>
          </a:prstGeom>
        </p:spPr>
      </p:pic>
      <p:pic>
        <p:nvPicPr>
          <p:cNvPr id="16" name="Picture 15">
            <a:extLst>
              <a:ext uri="{FF2B5EF4-FFF2-40B4-BE49-F238E27FC236}">
                <a16:creationId xmlns:a16="http://schemas.microsoft.com/office/drawing/2014/main" id="{8140C766-C71C-03AC-31E8-5ED52B7C9027}"/>
              </a:ext>
            </a:extLst>
          </p:cNvPr>
          <p:cNvPicPr>
            <a:picLocks noChangeAspect="1"/>
          </p:cNvPicPr>
          <p:nvPr/>
        </p:nvPicPr>
        <p:blipFill>
          <a:blip r:embed="rId5"/>
          <a:stretch>
            <a:fillRect/>
          </a:stretch>
        </p:blipFill>
        <p:spPr>
          <a:xfrm>
            <a:off x="7743683" y="3199428"/>
            <a:ext cx="1442601" cy="2450572"/>
          </a:xfrm>
          <a:prstGeom prst="rect">
            <a:avLst/>
          </a:prstGeom>
        </p:spPr>
      </p:pic>
      <p:pic>
        <p:nvPicPr>
          <p:cNvPr id="17" name="Picture 16">
            <a:extLst>
              <a:ext uri="{FF2B5EF4-FFF2-40B4-BE49-F238E27FC236}">
                <a16:creationId xmlns:a16="http://schemas.microsoft.com/office/drawing/2014/main" id="{6F1EA13C-1C4C-AC29-989E-BB5F601F1451}"/>
              </a:ext>
            </a:extLst>
          </p:cNvPr>
          <p:cNvPicPr>
            <a:picLocks noChangeAspect="1"/>
          </p:cNvPicPr>
          <p:nvPr/>
        </p:nvPicPr>
        <p:blipFill>
          <a:blip r:embed="rId6"/>
          <a:stretch>
            <a:fillRect/>
          </a:stretch>
        </p:blipFill>
        <p:spPr>
          <a:xfrm>
            <a:off x="9686976" y="3732551"/>
            <a:ext cx="1994147" cy="1917449"/>
          </a:xfrm>
          <a:prstGeom prst="rect">
            <a:avLst/>
          </a:prstGeom>
        </p:spPr>
      </p:pic>
      <p:pic>
        <p:nvPicPr>
          <p:cNvPr id="24" name="Picture 23">
            <a:extLst>
              <a:ext uri="{FF2B5EF4-FFF2-40B4-BE49-F238E27FC236}">
                <a16:creationId xmlns:a16="http://schemas.microsoft.com/office/drawing/2014/main" id="{D5DC1E30-60DF-B29E-DEF3-B09C97A705C2}"/>
              </a:ext>
            </a:extLst>
          </p:cNvPr>
          <p:cNvPicPr>
            <a:picLocks noChangeAspect="1"/>
          </p:cNvPicPr>
          <p:nvPr/>
        </p:nvPicPr>
        <p:blipFill>
          <a:blip r:embed="rId7"/>
          <a:stretch>
            <a:fillRect/>
          </a:stretch>
        </p:blipFill>
        <p:spPr>
          <a:xfrm>
            <a:off x="10692232" y="4918163"/>
            <a:ext cx="1165636" cy="89989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zh-CN" altLang="en-US" sz="5440" b="1" dirty="0">
                <a:solidFill>
                  <a:srgbClr val="601329"/>
                </a:solidFill>
                <a:latin typeface="Microsoft JhengHei" panose="020B0604030504040204" pitchFamily="34" charset="-120"/>
                <a:ea typeface="Microsoft JhengHei" panose="020B0604030504040204" pitchFamily="34" charset="-120"/>
              </a:rPr>
              <a:t>摩寧頓半島
前 5 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黑皮諾</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48%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31%</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灰皮諾</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14%</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希哈</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3%</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zh-CN" altLang="en-US" b="1" dirty="0">
                <a:solidFill>
                  <a:srgbClr val="601329"/>
                </a:solidFill>
                <a:latin typeface="Microsoft JhengHei" panose="020B0604030504040204" pitchFamily="34" charset="-120"/>
                <a:ea typeface="Microsoft JhengHei" panose="020B0604030504040204" pitchFamily="34" charset="-120"/>
              </a:rPr>
              <a:t>白蘇維翁</a:t>
            </a:r>
            <a:endParaRPr lang="en-AU" altLang="zh-CN" b="1" dirty="0">
              <a:solidFill>
                <a:srgbClr val="601329"/>
              </a:solidFill>
              <a:latin typeface="Microsoft JhengHei" panose="020B0604030504040204" pitchFamily="34" charset="-120"/>
              <a:ea typeface="Microsoft JhengHei" panose="020B0604030504040204" pitchFamily="34" charset="-120"/>
            </a:endParaRPr>
          </a:p>
          <a:p>
            <a:pPr algn="ctr"/>
            <a:endParaRPr lang="zh-CN" altLang="en-US" dirty="0">
              <a:solidFill>
                <a:srgbClr val="601329"/>
              </a:solidFill>
              <a:latin typeface="Microsoft JhengHei" panose="020B0604030504040204" pitchFamily="34" charset="-120"/>
              <a:ea typeface="Microsoft JhengHei" panose="020B0604030504040204" pitchFamily="34" charset="-120"/>
            </a:endParaRPr>
          </a:p>
          <a:p>
            <a:pPr algn="ctr"/>
            <a:r>
              <a:rPr lang="zh-CN" altLang="en-US" sz="3800" dirty="0">
                <a:solidFill>
                  <a:schemeClr val="bg1"/>
                </a:solidFill>
                <a:latin typeface="Microsoft JhengHei" panose="020B0604030504040204" pitchFamily="34" charset="-120"/>
                <a:ea typeface="Microsoft JhengHei" panose="020B0604030504040204" pitchFamily="34" charset="-120"/>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69951" y="4084438"/>
            <a:ext cx="1873205"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PINOT NOIR</a:t>
            </a:r>
            <a:endParaRPr lang="zh-CN" altLang="en-US" sz="2200" b="1" dirty="0">
              <a:solidFill>
                <a:schemeClr val="bg1"/>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304651" y="4049268"/>
            <a:ext cx="1278876"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SHIRAZ</a:t>
            </a:r>
            <a:endParaRPr lang="zh-CN" altLang="en-US" sz="2200" b="1" dirty="0">
              <a:solidFill>
                <a:schemeClr val="bg1"/>
              </a:solidFill>
              <a:latin typeface="Neue Haas Grotesk Text Pro" panose="020B0504020202020204" pitchFamily="34" charset="77"/>
            </a:endParaRP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altLang="zh-CN" sz="2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GRIGIO</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altLang="zh-CN" sz="2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18708"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8835602" y="3935982"/>
            <a:ext cx="2348718" cy="553998"/>
          </a:xfrm>
          <a:prstGeom prst="rect">
            <a:avLst/>
          </a:prstGeom>
        </p:spPr>
        <p:txBody>
          <a:bodyPr vert="horz" wrap="square" lIns="0" tIns="12065" rIns="0" bIns="0" rtlCol="0">
            <a:spAutoFit/>
          </a:bodyPr>
          <a:lstStyle/>
          <a:p>
            <a:pPr algn="ctr" defTabSz="914453">
              <a:lnSpc>
                <a:spcPct val="80000"/>
              </a:lnSpc>
              <a:spcBef>
                <a:spcPct val="0"/>
              </a:spcBef>
            </a:pPr>
            <a:r>
              <a:rPr lang="en-AU" altLang="zh-CN" sz="2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377108"/>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79" y="552615"/>
            <a:ext cx="6933031"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摩寧頓半島
灰皮諾</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395990" y="3522092"/>
            <a:ext cx="3129847" cy="61042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海洋性氣候和肥沃的土壤</a:t>
            </a:r>
          </a:p>
          <a:p>
            <a:pPr algn="ctr">
              <a:spcBef>
                <a:spcPts val="203"/>
              </a:spcBef>
            </a:pPr>
            <a:r>
              <a:rPr lang="zh-CN" altLang="en-US" sz="1600" dirty="0">
                <a:latin typeface="Microsoft JhengHei" panose="020B0604030504040204" pitchFamily="34" charset="-120"/>
                <a:ea typeface="Microsoft JhengHei" panose="020B0604030504040204" pitchFamily="34" charset="-120"/>
              </a:rPr>
              <a:t>造就理想的生長條件</a:t>
            </a:r>
            <a:endParaRPr lang="en-AU" sz="1600" dirty="0">
              <a:effectLst/>
              <a:latin typeface="Microsoft JhengHei" panose="020B0604030504040204" pitchFamily="34" charset="-120"/>
              <a:ea typeface="Microsoft JhengHei" panose="020B0604030504040204" pitchFamily="34" charset="-12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4867673"/>
            <a:ext cx="2824226"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萊姆</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檸檬</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青蘋果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白油桃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梨</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礦物味</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37710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98687" y="2531879"/>
            <a:ext cx="2202438"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800" dirty="0">
                <a:solidFill>
                  <a:schemeClr val="tx1"/>
                </a:solidFill>
                <a:effectLst/>
                <a:latin typeface="Microsoft JhengHei" panose="020B0604030504040204" pitchFamily="34" charset="-120"/>
                <a:ea typeface="Microsoft JhengHei" panose="020B0604030504040204" pitchFamily="34" charset="-120"/>
              </a:rPr>
              <a:t>摩寧頓半島灰皮諾高度集中</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00788" y="4165627"/>
            <a:ext cx="0" cy="6420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A3CD628-6FEF-0258-0B7C-475E2EFAFC9C}"/>
              </a:ext>
            </a:extLst>
          </p:cNvPr>
          <p:cNvCxnSpPr>
            <a:cxnSpLocks/>
          </p:cNvCxnSpPr>
          <p:nvPr/>
        </p:nvCxnSpPr>
        <p:spPr>
          <a:xfrm>
            <a:off x="2908092" y="4807681"/>
            <a:ext cx="28755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10003" y="589322"/>
            <a:ext cx="7904034" cy="1325562"/>
          </a:xfrm>
        </p:spPr>
        <p:txBody>
          <a:bodyPr/>
          <a:lstStyle/>
          <a:p>
            <a:r>
              <a:rPr lang="zh-CN" altLang="en-US" sz="3200" b="1" dirty="0">
                <a:solidFill>
                  <a:schemeClr val="bg2"/>
                </a:solidFill>
                <a:latin typeface="Neue Haas Grotesk Text Pro" panose="020B0504020202020204" pitchFamily="34" charset="77"/>
              </a:rPr>
              <a:t>灰皮諾
特性</a:t>
            </a:r>
          </a:p>
        </p:txBody>
      </p:sp>
      <p:sp>
        <p:nvSpPr>
          <p:cNvPr id="10" name="Oval 9">
            <a:extLst>
              <a:ext uri="{FF2B5EF4-FFF2-40B4-BE49-F238E27FC236}">
                <a16:creationId xmlns:a16="http://schemas.microsoft.com/office/drawing/2014/main" id="{6F56D2EB-195E-E0F7-2B13-B4E3B0A8B0B4}"/>
              </a:ext>
            </a:extLst>
          </p:cNvPr>
          <p:cNvSpPr/>
          <p:nvPr/>
        </p:nvSpPr>
        <p:spPr>
          <a:xfrm>
            <a:off x="2011496"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9"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2"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5"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50"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468449"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3"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8"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20"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4"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397687" y="2650130"/>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灰皮諾/灰酒</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077570"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6"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9"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28A46049-63B6-2E72-2848-E3A891BCC211}"/>
              </a:ext>
            </a:extLst>
          </p:cNvPr>
          <p:cNvSpPr/>
          <p:nvPr/>
        </p:nvSpPr>
        <p:spPr>
          <a:xfrm>
            <a:off x="346844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2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4"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淡</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5"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6"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9" name="Oval 68">
            <a:extLst>
              <a:ext uri="{FF2B5EF4-FFF2-40B4-BE49-F238E27FC236}">
                <a16:creationId xmlns:a16="http://schemas.microsoft.com/office/drawing/2014/main" id="{0578BD73-E803-010F-D580-99A4F5AF1A1C}"/>
              </a:ext>
            </a:extLst>
          </p:cNvPr>
          <p:cNvSpPr/>
          <p:nvPr/>
        </p:nvSpPr>
        <p:spPr>
          <a:xfrm>
            <a:off x="2011496"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20"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4"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76C65305-A159-2620-E949-863D9E093683}"/>
              </a:ext>
            </a:extLst>
          </p:cNvPr>
          <p:cNvSpPr txBox="1"/>
          <p:nvPr/>
        </p:nvSpPr>
        <p:spPr>
          <a:xfrm>
            <a:off x="3034032"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758EDE5F-C828-2A93-49ED-D9F093043CEE}"/>
              </a:ext>
            </a:extLst>
          </p:cNvPr>
          <p:cNvSpPr txBox="1"/>
          <p:nvPr/>
        </p:nvSpPr>
        <p:spPr>
          <a:xfrm>
            <a:off x="4476346"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77570"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9"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077570"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6"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5"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20"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4"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2"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6"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9"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077570"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6"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5"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2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9"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077570"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6"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2"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5"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2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4"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4"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3"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6"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9"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077570"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14257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65682"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137274" y="2641194"/>
            <a:ext cx="1817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9714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4" name="Picture Placeholder 8">
            <a:extLst>
              <a:ext uri="{FF2B5EF4-FFF2-40B4-BE49-F238E27FC236}">
                <a16:creationId xmlns:a16="http://schemas.microsoft.com/office/drawing/2014/main" id="{7DEC7D28-976B-DF3B-B28E-CC992441B0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60962" y="457200"/>
            <a:ext cx="2114328" cy="6400800"/>
          </a:xfrm>
          <a:prstGeom prst="rect">
            <a:avLst/>
          </a:prstGeom>
        </p:spPr>
      </p:pic>
      <p:sp>
        <p:nvSpPr>
          <p:cNvPr id="5" name="object 10">
            <a:extLst>
              <a:ext uri="{FF2B5EF4-FFF2-40B4-BE49-F238E27FC236}">
                <a16:creationId xmlns:a16="http://schemas.microsoft.com/office/drawing/2014/main" id="{CA194E12-53B6-5687-5065-BA2253200393}"/>
              </a:ext>
            </a:extLst>
          </p:cNvPr>
          <p:cNvSpPr txBox="1"/>
          <p:nvPr/>
        </p:nvSpPr>
        <p:spPr>
          <a:xfrm rot="16200000">
            <a:off x="8051546"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2327239"/>
      </p:ext>
    </p:extLst>
  </p:cSld>
  <p:clrMapOvr>
    <a:masterClrMapping/>
  </p:clrMapOvr>
  <p:transition/>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摩寧頓半島
夏多內</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868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607013"/>
            <a:ext cx="3326140" cy="33855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非常適合該地區涼爽的環境</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989285" y="4131627"/>
            <a:ext cx="2824226"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典型陳年
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核果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蘋果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香草</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奶油</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8" y="936128"/>
            <a:ext cx="2406942" cy="240694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54232" y="1745080"/>
            <a:ext cx="2035053" cy="7652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800" dirty="0">
                <a:solidFill>
                  <a:schemeClr val="tx1"/>
                </a:solidFill>
                <a:effectLst/>
                <a:latin typeface="Microsoft JhengHei" panose="020B0604030504040204" pitchFamily="34" charset="-120"/>
                <a:ea typeface="Microsoft JhengHei" panose="020B0604030504040204" pitchFamily="34" charset="-120"/>
              </a:rPr>
              <a:t>具有良好陳年潛力的
內斂葡萄酒</a:t>
            </a: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733980"/>
            <a:ext cx="2146963" cy="160851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zh-CN" altLang="en-US" sz="2800" dirty="0">
                <a:effectLst/>
                <a:latin typeface="Microsoft JhengHei" panose="020B0604030504040204" pitchFamily="34" charset="-120"/>
                <a:ea typeface="Microsoft JhengHei" panose="020B0604030504040204" pitchFamily="34" charset="-120"/>
              </a:rPr>
              <a:t>約</a:t>
            </a:r>
          </a:p>
          <a:p>
            <a:pPr algn="ctr">
              <a:lnSpc>
                <a:spcPct val="82000"/>
              </a:lnSpc>
              <a:spcBef>
                <a:spcPts val="217"/>
              </a:spcBef>
            </a:pPr>
            <a:r>
              <a:rPr lang="zh-CN" altLang="en-US" sz="6000" dirty="0">
                <a:effectLst/>
                <a:latin typeface="Microsoft JhengHei" panose="020B0604030504040204" pitchFamily="34" charset="-120"/>
                <a:ea typeface="Microsoft JhengHei" panose="020B0604030504040204" pitchFamily="34" charset="-120"/>
              </a:rPr>
              <a:t>1/4</a:t>
            </a:r>
          </a:p>
          <a:p>
            <a:pPr algn="ctr">
              <a:lnSpc>
                <a:spcPct val="82000"/>
              </a:lnSpc>
              <a:spcBef>
                <a:spcPts val="217"/>
              </a:spcBef>
            </a:pPr>
            <a:r>
              <a:rPr lang="zh-CN" altLang="en-US" sz="1600" dirty="0">
                <a:latin typeface="Microsoft JhengHei" panose="020B0604030504040204" pitchFamily="34" charset="-120"/>
                <a:ea typeface="Microsoft JhengHei" panose="020B0604030504040204" pitchFamily="34" charset="-120"/>
              </a:rPr>
              <a:t>佔年度
總產量</a:t>
            </a:r>
            <a:endParaRPr lang="en-AU" sz="1600" dirty="0">
              <a:effectLst/>
              <a:latin typeface="Microsoft JhengHei" panose="020B0604030504040204" pitchFamily="34" charset="-120"/>
              <a:ea typeface="Microsoft JhengHei" panose="020B0604030504040204" pitchFamily="34" charset="-120"/>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7830701" y="4143859"/>
            <a:ext cx="2824226"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典型主要
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哈密瓜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白桃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柑橘</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無花果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礦物味</a:t>
            </a:r>
          </a:p>
        </p:txBody>
      </p:sp>
      <p:cxnSp>
        <p:nvCxnSpPr>
          <p:cNvPr id="11" name="Straight Connector 10">
            <a:extLst>
              <a:ext uri="{FF2B5EF4-FFF2-40B4-BE49-F238E27FC236}">
                <a16:creationId xmlns:a16="http://schemas.microsoft.com/office/drawing/2014/main" id="{82F196BB-F309-9278-EDF1-17CC0CDB554B}"/>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125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zh-CN" altLang="en-US" sz="3200" b="1" dirty="0">
                <a:solidFill>
                  <a:schemeClr val="bg2"/>
                </a:solidFill>
                <a:latin typeface="Neue Haas Grotesk Text Pro" panose="020B0504020202020204" pitchFamily="34" charset="77"/>
              </a:rPr>
              <a:t>夏多內
特性</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4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077569"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淡</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76C65305-A159-2620-E949-863D9E093683}"/>
              </a:ext>
            </a:extLst>
          </p:cNvPr>
          <p:cNvSpPr txBox="1"/>
          <p:nvPr/>
        </p:nvSpPr>
        <p:spPr>
          <a:xfrm>
            <a:off x="303403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758EDE5F-C828-2A93-49ED-D9F093043CEE}"/>
              </a:ext>
            </a:extLst>
          </p:cNvPr>
          <p:cNvSpPr txBox="1"/>
          <p:nvPr/>
        </p:nvSpPr>
        <p:spPr>
          <a:xfrm>
            <a:off x="447634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77569"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077569" y="43607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07756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077569"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077569"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6568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59261237"/>
      </p:ext>
    </p:extLst>
  </p:cSld>
  <p:clrMapOvr>
    <a:masterClrMapping/>
  </p:clrMapOvr>
  <p:transition/>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摩寧頓半島
黑皮諾</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906814"/>
            <a:ext cx="2805709" cy="338554"/>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令人印象深刻的表現範圍</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1902734"/>
            <a:ext cx="1566609" cy="2696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zh-CN" altLang="en-US" sz="2000" dirty="0">
                <a:solidFill>
                  <a:schemeClr val="tx1"/>
                </a:solidFill>
                <a:effectLst/>
                <a:latin typeface="Microsoft JhengHei" panose="020B0604030504040204" pitchFamily="34" charset="-120"/>
                <a:ea typeface="Microsoft JhengHei" panose="020B0604030504040204" pitchFamily="34" charset="-120"/>
              </a:rPr>
              <a:t>該地區的明星</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642743"/>
            <a:ext cx="2146963" cy="160851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zh-CN" altLang="en-US" sz="2800" dirty="0">
                <a:effectLst/>
                <a:latin typeface="Microsoft JhengHei" panose="020B0604030504040204" pitchFamily="34" charset="-120"/>
                <a:ea typeface="Microsoft JhengHei" panose="020B0604030504040204" pitchFamily="34" charset="-120"/>
              </a:rPr>
              <a:t>超過</a:t>
            </a:r>
          </a:p>
          <a:p>
            <a:pPr algn="ctr">
              <a:lnSpc>
                <a:spcPct val="82000"/>
              </a:lnSpc>
              <a:spcBef>
                <a:spcPts val="217"/>
              </a:spcBef>
            </a:pPr>
            <a:r>
              <a:rPr lang="zh-CN" altLang="en-US" sz="6000" dirty="0">
                <a:effectLst/>
                <a:latin typeface="Microsoft JhengHei" panose="020B0604030504040204" pitchFamily="34" charset="-120"/>
                <a:ea typeface="Microsoft JhengHei" panose="020B0604030504040204" pitchFamily="34" charset="-120"/>
              </a:rPr>
              <a:t>1/2</a:t>
            </a:r>
          </a:p>
          <a:p>
            <a:pPr algn="ctr">
              <a:lnSpc>
                <a:spcPct val="82000"/>
              </a:lnSpc>
              <a:spcBef>
                <a:spcPts val="217"/>
              </a:spcBef>
            </a:pPr>
            <a:r>
              <a:rPr lang="zh-CN" altLang="en-US" sz="1600" dirty="0">
                <a:latin typeface="Microsoft JhengHei" panose="020B0604030504040204" pitchFamily="34" charset="-120"/>
                <a:ea typeface="Microsoft JhengHei" panose="020B0604030504040204" pitchFamily="34" charset="-120"/>
              </a:rPr>
              <a:t>佔年度
總產量</a:t>
            </a:r>
            <a:endParaRPr lang="en-AU" sz="1600" dirty="0">
              <a:effectLst/>
              <a:latin typeface="Microsoft JhengHei" panose="020B0604030504040204" pitchFamily="34" charset="-120"/>
              <a:ea typeface="Microsoft JhengHei" panose="020B0604030504040204" pitchFamily="34" charset="-120"/>
            </a:endParaRPr>
          </a:p>
        </p:txBody>
      </p: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989285" y="4131627"/>
            <a:ext cx="2824226"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典型陳年
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鹹味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泥土</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雪松</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森林地面</a:t>
            </a:r>
            <a:endParaRPr lang="en-AU" sz="1400" dirty="0">
              <a:effectLst/>
              <a:latin typeface="Microsoft JhengHei" panose="020B0604030504040204" pitchFamily="34" charset="-120"/>
              <a:ea typeface="Microsoft JhengHei" panose="020B0604030504040204" pitchFamily="34" charset="-120"/>
            </a:endParaRP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61E5A3-BE7F-72B5-0617-AD44A7687C76}"/>
              </a:ext>
            </a:extLst>
          </p:cNvPr>
          <p:cNvSpPr txBox="1"/>
          <p:nvPr/>
        </p:nvSpPr>
        <p:spPr>
          <a:xfrm>
            <a:off x="7830701" y="4143859"/>
            <a:ext cx="2824226"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典型主要
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李子玫瑰</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紫羅蘭</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泥土</a:t>
            </a:r>
          </a:p>
        </p:txBody>
      </p:sp>
      <p:cxnSp>
        <p:nvCxnSpPr>
          <p:cNvPr id="14" name="Straight Connector 13">
            <a:extLst>
              <a:ext uri="{FF2B5EF4-FFF2-40B4-BE49-F238E27FC236}">
                <a16:creationId xmlns:a16="http://schemas.microsoft.com/office/drawing/2014/main" id="{F9D2ACF1-6234-8CAE-2590-7EB81AB5098A}"/>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11285511-39D7-0181-BFCF-ECCD39630EAD}"/>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zh-CN" altLang="en-US" sz="3200" b="1" dirty="0">
                <a:solidFill>
                  <a:schemeClr val="bg2"/>
                </a:solidFill>
                <a:latin typeface="Neue Haas Grotesk Text Pro" panose="020B0504020202020204" pitchFamily="34" charset="77"/>
              </a:rPr>
              <a:t>黑皮諾
特性</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1344550"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黑皮諾</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淡</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215512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1011415"/>
            <a:ext cx="4829691" cy="785732"/>
          </a:xfrm>
        </p:spPr>
        <p:txBody>
          <a:bodyPr/>
          <a:lstStyle/>
          <a:p>
            <a:r>
              <a:rPr lang="zh-CN" altLang="en-US" b="1" dirty="0"/>
              <a:t>一個在優雅的
涼爽氣候葡萄酒中崛起的地區</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949547"/>
            <a:ext cx="5340350" cy="1325563"/>
          </a:xfrm>
        </p:spPr>
        <p:txBody>
          <a:bodyPr/>
          <a:lstStyle/>
          <a:p>
            <a:r>
              <a:rPr lang="zh-CN" altLang="en-US" b="1" dirty="0">
                <a:solidFill>
                  <a:schemeClr val="accent5"/>
                </a:solidFill>
              </a:rPr>
              <a:t>在澳大利亞葡萄酒界掀起波瀾</a:t>
            </a:r>
          </a:p>
        </p:txBody>
      </p:sp>
    </p:spTree>
    <p:extLst>
      <p:ext uri="{BB962C8B-B14F-4D97-AF65-F5344CB8AC3E}">
        <p14:creationId xmlns:p14="http://schemas.microsoft.com/office/powerpoint/2010/main" val="37354186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96" b="7996"/>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BB73EC22-9FF5-1F62-0A36-0CA948B75150}"/>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A2FB-A530-329C-2DB7-FBA38660425B}"/>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FF9EFCD-715D-93B2-66EE-1C90F46F0A65}"/>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6F4068E0-D428-0E28-F762-58BB8D3AEA43}"/>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703269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592898"/>
            <a:ext cx="4829691" cy="785732"/>
          </a:xfrm>
        </p:spPr>
        <p:txBody>
          <a:bodyPr/>
          <a:lstStyle/>
          <a:p>
            <a:r>
              <a:rPr lang="zh-CN" altLang="en-US" b="1" dirty="0"/>
              <a:t>摩寧頓半島</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2988888"/>
            <a:ext cx="4921171" cy="3133240"/>
          </a:xfrm>
        </p:spPr>
        <p:txBody>
          <a:bodyPr/>
          <a:lstStyle/>
          <a:p>
            <a:pPr marL="0" indent="0">
              <a:buNone/>
            </a:pPr>
            <a:r>
              <a:rPr lang="zh-CN" altLang="en-US" dirty="0">
                <a:solidFill>
                  <a:schemeClr val="bg1"/>
                </a:solidFill>
              </a:rPr>
              <a:t>摩寧頓半島是一個小型海濱地區，以其優雅的涼爽氣候葡萄酒而聞名。</a:t>
            </a:r>
          </a:p>
          <a:p>
            <a:pPr marL="285750" indent="-285750">
              <a:buFont typeface="Arial" panose="020B0604020202020204" pitchFamily="34" charset="0"/>
              <a:buChar char="•"/>
            </a:pPr>
            <a:r>
              <a:rPr lang="zh-CN" altLang="en-US" dirty="0">
                <a:solidFill>
                  <a:schemeClr val="bg1"/>
                </a:solidFill>
              </a:rPr>
              <a:t>多樣的海洋性氣候和土壤創造了一系列微氣候</a:t>
            </a:r>
          </a:p>
          <a:p>
            <a:pPr marL="285750" indent="-285750">
              <a:buFont typeface="Arial" panose="020B0604020202020204" pitchFamily="34" charset="0"/>
              <a:buChar char="•"/>
            </a:pPr>
            <a:r>
              <a:rPr lang="zh-CN" altLang="en-US" dirty="0">
                <a:solidFill>
                  <a:schemeClr val="bg1"/>
                </a:solidFill>
              </a:rPr>
              <a:t>約 200 家小型葡萄園和精品生產商</a:t>
            </a:r>
          </a:p>
          <a:p>
            <a:pPr marL="285750" indent="-285750">
              <a:buFont typeface="Arial" panose="020B0604020202020204" pitchFamily="34" charset="0"/>
              <a:buChar char="•"/>
            </a:pPr>
            <a:r>
              <a:rPr lang="zh-CN" altLang="en-US" dirty="0">
                <a:solidFill>
                  <a:schemeClr val="bg1"/>
                </a:solidFill>
              </a:rPr>
              <a:t>世界一流的黑皮諾加上優質的霞多麗和灰皮諾</a:t>
            </a:r>
          </a:p>
          <a:p>
            <a:pPr marL="285750" indent="-285750">
              <a:buFont typeface="Arial" panose="020B0604020202020204" pitchFamily="34" charset="0"/>
              <a:buChar char="•"/>
            </a:pPr>
            <a:r>
              <a:rPr lang="zh-CN" altLang="en-US" dirty="0">
                <a:solidFill>
                  <a:schemeClr val="bg1"/>
                </a:solidFill>
              </a:rPr>
              <a:t>受歡迎的旅遊目的地和美食熱點</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460762"/>
            <a:ext cx="4758714" cy="1325563"/>
          </a:xfrm>
        </p:spPr>
        <p:txBody>
          <a:bodyPr/>
          <a:lstStyle/>
          <a:p>
            <a:r>
              <a:rPr lang="zh-CN" altLang="en-US" sz="5000" b="1" dirty="0">
                <a:solidFill>
                  <a:schemeClr val="bg2"/>
                </a:solidFill>
              </a:rPr>
              <a:t>冉冉升起的新星</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6"/>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82978"/>
            <a:ext cx="4829691" cy="1530521"/>
          </a:xfrm>
        </p:spPr>
        <p:txBody>
          <a:bodyPr/>
          <a:lstStyle/>
          <a:p>
            <a:pPr>
              <a:lnSpc>
                <a:spcPct val="99000"/>
              </a:lnSpc>
              <a:spcBef>
                <a:spcPts val="800"/>
              </a:spcBef>
            </a:pPr>
            <a:r>
              <a:rPr lang="zh-CN" altLang="en-US" dirty="0"/>
              <a:t>摩寧頓半島的歷史</a:t>
            </a:r>
          </a:p>
          <a:p>
            <a:pPr>
              <a:lnSpc>
                <a:spcPct val="99000"/>
              </a:lnSpc>
              <a:spcBef>
                <a:spcPts val="800"/>
              </a:spcBef>
            </a:pPr>
            <a:r>
              <a:rPr lang="zh-CN" altLang="en-US" dirty="0"/>
              <a:t>地理、氣候和土壤</a:t>
            </a:r>
          </a:p>
          <a:p>
            <a:pPr>
              <a:lnSpc>
                <a:spcPct val="99000"/>
              </a:lnSpc>
              <a:spcBef>
                <a:spcPts val="800"/>
              </a:spcBef>
            </a:pPr>
            <a:r>
              <a:rPr lang="zh-CN" altLang="en-US" dirty="0"/>
              <a:t>葡萄栽培</a:t>
            </a:r>
          </a:p>
          <a:p>
            <a:pPr>
              <a:lnSpc>
                <a:spcPct val="99000"/>
              </a:lnSpc>
              <a:spcBef>
                <a:spcPts val="800"/>
              </a:spcBef>
            </a:pPr>
            <a:r>
              <a:rPr lang="zh-CN" altLang="en-US" dirty="0"/>
              <a:t>釀酒</a:t>
            </a:r>
          </a:p>
          <a:p>
            <a:pPr>
              <a:lnSpc>
                <a:spcPct val="99000"/>
              </a:lnSpc>
              <a:spcBef>
                <a:spcPts val="800"/>
              </a:spcBef>
            </a:pPr>
            <a:r>
              <a:rPr lang="zh-CN" altLang="en-US" dirty="0"/>
              <a:t>著名品種</a:t>
            </a:r>
            <a:endParaRPr lang="en-AU" dirty="0"/>
          </a:p>
        </p:txBody>
      </p:sp>
      <p:sp>
        <p:nvSpPr>
          <p:cNvPr id="6" name="Title 2">
            <a:extLst>
              <a:ext uri="{FF2B5EF4-FFF2-40B4-BE49-F238E27FC236}">
                <a16:creationId xmlns:a16="http://schemas.microsoft.com/office/drawing/2014/main" id="{D84F1D44-8B4B-8C59-0029-CC3F1C789F5B}"/>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zh-CN" altLang="en-US" b="1" dirty="0">
                <a:solidFill>
                  <a:schemeClr val="accent2"/>
                </a:solidFill>
                <a:latin typeface="Microsoft JhengHei" panose="020B0604030504040204" pitchFamily="34" charset="-120"/>
              </a:rPr>
              <a:t>澳洲</a:t>
            </a:r>
          </a:p>
        </p:txBody>
      </p:sp>
      <p:sp>
        <p:nvSpPr>
          <p:cNvPr id="6" name="TextBox 5">
            <a:extLst>
              <a:ext uri="{FF2B5EF4-FFF2-40B4-BE49-F238E27FC236}">
                <a16:creationId xmlns:a16="http://schemas.microsoft.com/office/drawing/2014/main" id="{DCE07064-3E61-2269-6345-5A423939049F}"/>
              </a:ext>
            </a:extLst>
          </p:cNvPr>
          <p:cNvSpPr txBox="1"/>
          <p:nvPr/>
        </p:nvSpPr>
        <p:spPr>
          <a:xfrm>
            <a:off x="5673968" y="5399170"/>
            <a:ext cx="1621843" cy="369332"/>
          </a:xfrm>
          <a:prstGeom prst="rect">
            <a:avLst/>
          </a:prstGeom>
          <a:noFill/>
        </p:spPr>
        <p:txBody>
          <a:bodyPr wrap="square">
            <a:spAutoFit/>
          </a:bodyPr>
          <a:lstStyle/>
          <a:p>
            <a:r>
              <a:rPr lang="zh-CN" altLang="en-US" b="1" dirty="0">
                <a:solidFill>
                  <a:schemeClr val="accent2"/>
                </a:solidFill>
                <a:latin typeface="Microsoft JhengHei" panose="020B0604030504040204" pitchFamily="34" charset="-120"/>
                <a:ea typeface="Microsoft JhengHei" panose="020B0604030504040204" pitchFamily="34" charset="-120"/>
              </a:rPr>
              <a:t>摩寧頓半島</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5501390"/>
            <a:ext cx="2308485" cy="8244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l="-1" b="-9819"/>
          <a:stretch/>
        </p:blipFill>
        <p:spPr>
          <a:xfrm>
            <a:off x="1" y="0"/>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zh-CN" altLang="en-US" b="1" dirty="0">
                <a:solidFill>
                  <a:schemeClr val="accent2"/>
                </a:solidFill>
                <a:latin typeface="Microsoft JhengHei" panose="020B0604030504040204" pitchFamily="34" charset="-120"/>
              </a:rPr>
              <a:t>維多利亞</a:t>
            </a:r>
          </a:p>
        </p:txBody>
      </p:sp>
      <p:sp>
        <p:nvSpPr>
          <p:cNvPr id="6" name="TextBox 5">
            <a:extLst>
              <a:ext uri="{FF2B5EF4-FFF2-40B4-BE49-F238E27FC236}">
                <a16:creationId xmlns:a16="http://schemas.microsoft.com/office/drawing/2014/main" id="{DCE07064-3E61-2269-6345-5A423939049F}"/>
              </a:ext>
            </a:extLst>
          </p:cNvPr>
          <p:cNvSpPr txBox="1"/>
          <p:nvPr/>
        </p:nvSpPr>
        <p:spPr>
          <a:xfrm>
            <a:off x="4901938" y="5571557"/>
            <a:ext cx="1704327" cy="369332"/>
          </a:xfrm>
          <a:prstGeom prst="rect">
            <a:avLst/>
          </a:prstGeom>
          <a:noFill/>
        </p:spPr>
        <p:txBody>
          <a:bodyPr wrap="square">
            <a:spAutoFit/>
          </a:bodyPr>
          <a:lstStyle/>
          <a:p>
            <a:r>
              <a:rPr lang="zh-CN" altLang="en-US" b="1" dirty="0">
                <a:solidFill>
                  <a:schemeClr val="accent2"/>
                </a:solidFill>
                <a:latin typeface="Microsoft JhengHei" panose="020B0604030504040204" pitchFamily="34" charset="-120"/>
                <a:ea typeface="Microsoft JhengHei" panose="020B0604030504040204" pitchFamily="34" charset="-120"/>
              </a:rPr>
              <a:t>摩寧頓半島</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228413" y="4534525"/>
            <a:ext cx="1521502" cy="122169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18C5CAC-6F0F-5B5E-6B82-A15808A69558}"/>
              </a:ext>
            </a:extLst>
          </p:cNvPr>
          <p:cNvSpPr txBox="1"/>
          <p:nvPr/>
        </p:nvSpPr>
        <p:spPr>
          <a:xfrm>
            <a:off x="6353620" y="3247247"/>
            <a:ext cx="1271088" cy="307777"/>
          </a:xfrm>
          <a:prstGeom prst="rect">
            <a:avLst/>
          </a:prstGeom>
          <a:noFill/>
        </p:spPr>
        <p:txBody>
          <a:bodyPr wrap="square">
            <a:spAutoFit/>
          </a:bodyPr>
          <a:lstStyle/>
          <a:p>
            <a:r>
              <a:rPr lang="zh-CN" altLang="en-US" sz="1400" b="1" dirty="0">
                <a:latin typeface="Microsoft JhengHei" panose="020B0604030504040204" pitchFamily="34" charset="-120"/>
                <a:ea typeface="Microsoft JhengHei" panose="020B0604030504040204" pitchFamily="34" charset="-120"/>
              </a:rPr>
              <a:t>墨爾本</a:t>
            </a:r>
            <a:endParaRPr 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r="-1735"/>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zh-CN" altLang="en-US" b="1" dirty="0"/>
              <a:t>1800 年代後期</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449019" cy="1461301"/>
          </a:xfrm>
        </p:spPr>
        <p:txBody>
          <a:bodyPr/>
          <a:lstStyle/>
          <a:p>
            <a:pPr>
              <a:lnSpc>
                <a:spcPct val="95000"/>
              </a:lnSpc>
              <a:spcAft>
                <a:spcPts val="600"/>
              </a:spcAft>
            </a:pPr>
            <a:r>
              <a:rPr lang="zh-CN" altLang="en-US" sz="1600" dirty="0"/>
              <a:t>隨著維多利亞州的葡萄酒市場在淘金熱期間蓬勃發展，葡萄首次被種植。但經濟衰退和強化葡萄酒的普及導致其暫時衰落。</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13916" y="450548"/>
            <a:ext cx="5372723" cy="473196"/>
          </a:xfrm>
        </p:spPr>
        <p:txBody>
          <a:bodyPr/>
          <a:lstStyle/>
          <a:p>
            <a:r>
              <a:rPr lang="zh-CN" altLang="en-US" b="1" dirty="0">
                <a:solidFill>
                  <a:schemeClr val="accent5"/>
                </a:solidFill>
              </a:rPr>
              <a:t>摩寧頓半島的歷史</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86492" y="1110052"/>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5440" b="1" dirty="0">
                <a:solidFill>
                  <a:schemeClr val="accent1"/>
                </a:solidFill>
                <a:ea typeface="Microsoft JhengHei" panose="020B0604030504040204" pitchFamily="34" charset="-120"/>
              </a:rPr>
              <a:t>安靜的開始，快速的崛起</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948274" y="4180805"/>
            <a:ext cx="382846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ea typeface="Microsoft JhengHei" panose="020B0604030504040204" pitchFamily="34" charset="-120"/>
              </a:rPr>
              <a:t>一小群釀酒師建立了現代葡萄酒產業。Baillieu Myer 在 Merricks North 的 Elgee Park 種植。Nat 和 Rosalie White 在 Main Ridge Estate 建立了第一個商業酒莊。他們更改了理事會的規定，允許酒窖直銷。</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948274" y="3518031"/>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1970 年代</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1" y="4180805"/>
            <a:ext cx="242297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en-US" altLang="zh-CN" sz="1600" dirty="0">
                <a:ea typeface="Microsoft JhengHei" panose="020B0604030504040204" pitchFamily="34" charset="-120"/>
              </a:rPr>
              <a:t>第二波半島生產商嶄露頭角。Moorooduc Estate 和 Paringa Estate 成立，並成為領先的酒莊。</a:t>
            </a: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1980 年代</a:t>
            </a:r>
          </a:p>
        </p:txBody>
      </p:sp>
    </p:spTree>
    <p:extLst>
      <p:ext uri="{BB962C8B-B14F-4D97-AF65-F5344CB8AC3E}">
        <p14:creationId xmlns:p14="http://schemas.microsoft.com/office/powerpoint/2010/main" val="4013035397"/>
      </p:ext>
    </p:extLst>
  </p:cSld>
  <p:clrMapOvr>
    <a:masterClrMapping/>
  </p:clrMapOvr>
  <p:transition/>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629993" y="584200"/>
            <a:ext cx="4562007"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88505" cy="1461301"/>
          </a:xfrm>
        </p:spPr>
        <p:txBody>
          <a:bodyPr/>
          <a:lstStyle/>
          <a:p>
            <a:pPr>
              <a:lnSpc>
                <a:spcPct val="90000"/>
              </a:lnSpc>
            </a:pPr>
            <a:r>
              <a:rPr lang="zh-CN" altLang="en-US" sz="1600" dirty="0"/>
              <a:t>摩寧頓半島葡萄栽培者協會成立。</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1982</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2824740" cy="1461301"/>
          </a:xfrm>
        </p:spPr>
        <p:txBody>
          <a:bodyPr/>
          <a:lstStyle/>
          <a:p>
            <a:pPr>
              <a:lnSpc>
                <a:spcPct val="90000"/>
              </a:lnSpc>
            </a:pPr>
            <a:r>
              <a:rPr lang="zh-CN" altLang="en-US" sz="1600" dirty="0"/>
              <a:t>半島釀酒師改進了黑皮諾和霞多麗的標誌性品種，並嘗試了包括灰皮諾/灰皮吉歐在內的新品種。新的葡萄園繼續被種植。</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lvl1pPr>
              <a:defRPr sz="1434"/>
            </a:lvl1pPr>
          </a:lstStyle>
          <a:p>
            <a:r>
              <a:rPr lang="zh-CN" altLang="en-US" sz="2400" b="1" dirty="0"/>
              <a:t>1990 年代</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4628780" y="4112851"/>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摩寧頓半島是一個優質的涼爽氣候地區，生產世界一流的黑皮諾和霞多麗。釀酒師花更多的時間在葡萄園裡，減少在釀酒廠的干預。</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4617894"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zh-CN" altLang="en-US" b="1" dirty="0"/>
              <a:t>地理、氣候和土壤</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3" y="1457330"/>
            <a:ext cx="4681330"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5440" b="1" dirty="0">
                <a:solidFill>
                  <a:schemeClr val="bg2"/>
                </a:solidFill>
                <a:ea typeface="Microsoft JhengHei" panose="020B0604030504040204" pitchFamily="34" charset="-120"/>
              </a:rPr>
              <a:t>多樣化的海洋區域</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3796909" cy="2846525"/>
          </a:xfrm>
        </p:spPr>
        <p:txBody>
          <a:bodyPr/>
          <a:lstStyle/>
          <a:p>
            <a:pPr marL="285750" indent="-285750">
              <a:buFont typeface="Arial" panose="020B0604020202020204" pitchFamily="34" charset="0"/>
              <a:buChar char="•"/>
            </a:pPr>
            <a:r>
              <a:rPr lang="zh-CN" altLang="en-US" dirty="0">
                <a:solidFill>
                  <a:schemeClr val="bg1"/>
                </a:solidFill>
              </a:rPr>
              <a:t>位於墨爾本東南方向 70 多公里處</a:t>
            </a:r>
          </a:p>
          <a:p>
            <a:pPr marL="285750" indent="-285750">
              <a:buFont typeface="Arial" panose="020B0604020202020204" pitchFamily="34" charset="0"/>
              <a:buChar char="•"/>
            </a:pPr>
            <a:r>
              <a:rPr lang="zh-CN" altLang="en-US" dirty="0">
                <a:solidFill>
                  <a:schemeClr val="bg1"/>
                </a:solidFill>
              </a:rPr>
              <a:t>被三個水域環繞</a:t>
            </a:r>
          </a:p>
          <a:p>
            <a:pPr marL="285750" indent="-285750">
              <a:buFont typeface="Arial" panose="020B0604020202020204" pitchFamily="34" charset="0"/>
              <a:buChar char="•"/>
            </a:pPr>
            <a:r>
              <a:rPr lang="zh-CN" altLang="en-US" dirty="0">
                <a:solidFill>
                  <a:schemeClr val="bg1"/>
                </a:solidFill>
              </a:rPr>
              <a:t>由於 6000 萬年前的火山活動，起伏的地形和肥沃的土壤</a:t>
            </a:r>
          </a:p>
          <a:p>
            <a:pPr marL="285750" indent="-285750">
              <a:buFont typeface="Arial" panose="020B0604020202020204" pitchFamily="34" charset="0"/>
              <a:buChar char="•"/>
            </a:pPr>
            <a:r>
              <a:rPr lang="zh-CN" altLang="en-US" dirty="0">
                <a:solidFill>
                  <a:schemeClr val="bg1"/>
                </a:solidFill>
              </a:rPr>
              <a:t>難以置信的多樣化微氣候</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F4EE93D7-9336-4C2D-A7D9-38A9EDAA76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purl.org/dc/dcmityp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4e8dd08d-258d-47a9-9875-37f1ffd19f33"/>
    <ds:schemaRef ds:uri="02256494-4976-4001-aedb-96463ae0d92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1558</Words>
  <Application>Microsoft Macintosh PowerPoint</Application>
  <PresentationFormat>Grand écran</PresentationFormat>
  <Paragraphs>274</Paragraphs>
  <Slides>23</Slides>
  <Notes>17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Neue Haas Grotesk Text Pro</vt:lpstr>
      <vt:lpstr>SimSun</vt:lpstr>
      <vt:lpstr>Arial</vt:lpstr>
      <vt:lpstr>Microsoft JhengHei</vt:lpstr>
      <vt:lpstr>Inter Display</vt:lpstr>
      <vt:lpstr>Microsoft YaHei</vt:lpstr>
      <vt:lpstr>Slide layouts</vt:lpstr>
      <vt:lpstr>Présentation PowerPoint</vt:lpstr>
      <vt:lpstr>Présentation PowerPoint</vt:lpstr>
      <vt:lpstr>摩寧頓半島</vt:lpstr>
      <vt:lpstr>今天 我們 將涵蓋</vt:lpstr>
      <vt:lpstr>澳洲</vt:lpstr>
      <vt:lpstr>維多利亞</vt:lpstr>
      <vt:lpstr>1800 年代後期</vt:lpstr>
      <vt:lpstr>Présentation PowerPoint</vt:lpstr>
      <vt:lpstr>地理、氣候和土壤</vt:lpstr>
      <vt:lpstr>氣候</vt:lpstr>
      <vt:lpstr>土壤</vt:lpstr>
      <vt:lpstr>摩寧頓半島的葡萄栽培</vt:lpstr>
      <vt:lpstr>Présentation PowerPoint</vt:lpstr>
      <vt:lpstr>Présentation PowerPoint</vt:lpstr>
      <vt:lpstr>Présentation PowerPoint</vt:lpstr>
      <vt:lpstr>灰皮諾
特性</vt:lpstr>
      <vt:lpstr>Présentation PowerPoint</vt:lpstr>
      <vt:lpstr>夏多內
特性</vt:lpstr>
      <vt:lpstr>Présentation PowerPoint</vt:lpstr>
      <vt:lpstr>黑皮諾
特性</vt:lpstr>
      <vt:lpstr>一個在優雅的
涼爽氣候葡萄酒中崛起的地區</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2026-07-15T05:11:36Z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