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comments/modernComment_27C_A4302FC5.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286_EF320F85.xml" ContentType="application/vnd.ms-powerpoint.comments+xml"/>
  <Override PartName="/ppt/comments/modernComment_294_9AD1CBB7.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282_1DCF793C.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28C_E6066414.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25B_9C77E2A.xml" ContentType="application/vnd.ms-powerpoint.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3"/>
  </p:notesMasterIdLst>
  <p:sldIdLst>
    <p:sldId id="256" r:id="rId5"/>
    <p:sldId id="478" r:id="rId6"/>
    <p:sldId id="636" r:id="rId7"/>
    <p:sldId id="635" r:id="rId8"/>
    <p:sldId id="645" r:id="rId9"/>
    <p:sldId id="637" r:id="rId10"/>
    <p:sldId id="646" r:id="rId11"/>
    <p:sldId id="647" r:id="rId12"/>
    <p:sldId id="660" r:id="rId13"/>
    <p:sldId id="641" r:id="rId14"/>
    <p:sldId id="661" r:id="rId15"/>
    <p:sldId id="642" r:id="rId16"/>
    <p:sldId id="643" r:id="rId17"/>
    <p:sldId id="648" r:id="rId18"/>
    <p:sldId id="662" r:id="rId19"/>
    <p:sldId id="649" r:id="rId20"/>
    <p:sldId id="651" r:id="rId21"/>
    <p:sldId id="652" r:id="rId22"/>
    <p:sldId id="276" r:id="rId23"/>
    <p:sldId id="515" r:id="rId24"/>
    <p:sldId id="656" r:id="rId25"/>
    <p:sldId id="603" r:id="rId26"/>
    <p:sldId id="278" r:id="rId27"/>
    <p:sldId id="658" r:id="rId28"/>
    <p:sldId id="663" r:id="rId29"/>
    <p:sldId id="659" r:id="rId30"/>
    <p:sldId id="340" r:id="rId31"/>
    <p:sldId id="664" r:id="rId32"/>
  </p:sldIdLst>
  <p:sldSz cx="12192000" cy="6858000"/>
  <p:notesSz cx="6858000" cy="9144000"/>
  <p:embeddedFontLst>
    <p:embeddedFont>
      <p:font typeface="Calibri" panose="020F0502020204030204" pitchFamily="34" charset="0"/>
      <p:regular r:id="rId34"/>
      <p:bold r:id="rId35"/>
      <p:italic r:id="rId36"/>
      <p:boldItalic r:id="rId37"/>
    </p:embeddedFont>
    <p:embeddedFont>
      <p:font typeface="Inter Display" panose="02000503000000020004" pitchFamily="2" charset="0"/>
      <p:regular r:id="rId38"/>
      <p:bold r:id="rId39"/>
      <p:italic r:id="rId40"/>
      <p:boldItalic r:id="rId41"/>
    </p:embeddedFont>
    <p:embeddedFont>
      <p:font typeface="Neue Haas Grotesk Text Pro" panose="020B0504020202020204" pitchFamily="34" charset="77"/>
      <p:regular r:id="rId42"/>
      <p:bold r:id="rId43"/>
      <p:italic r:id="rId44"/>
      <p:boldItalic r:id="rId45"/>
    </p:embeddedFont>
  </p:embeddedFontLst>
  <p:custDataLst>
    <p:tags r:id="rId46"/>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6DFD45-1167-81A0-BE00-AFB6735BAA66}" name="Emma Symington" initials="ES" userId="S::emma.symington@wineaustralia.com::a85d5d76-701e-415b-a297-15fcc699ee67" providerId="AD"/>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42" autoAdjust="0"/>
    <p:restoredTop sz="73865"/>
  </p:normalViewPr>
  <p:slideViewPr>
    <p:cSldViewPr snapToGrid="0">
      <p:cViewPr varScale="1">
        <p:scale>
          <a:sx n="80" d="100"/>
          <a:sy n="80" d="100"/>
        </p:scale>
        <p:origin x="1904" y="176"/>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6.fntdata"/><Relationship Id="rId21" Type="http://schemas.openxmlformats.org/officeDocument/2006/relationships/slide" Target="slides/slide17.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1.fntdata"/><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3.fntdata"/><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mod modSld">
      <pc:chgData name="Cameron Midson" userId="510fe36d-201b-4d30-8c49-491c55367456" providerId="ADAL" clId="{93217E07-8A0E-5D7D-A37A-49773A2FEA36}" dt="2026-02-18T00:09:10.590" v="1" actId="33475"/>
      <pc:docMkLst>
        <pc:docMk/>
      </pc:docMkLst>
      <pc:sldChg chg="modSp mod">
        <pc:chgData name="Cameron Midson" userId="510fe36d-201b-4d30-8c49-491c55367456" providerId="ADAL" clId="{93217E07-8A0E-5D7D-A37A-49773A2FEA36}" dt="2026-02-18T00:09:06.596" v="0" actId="113"/>
        <pc:sldMkLst>
          <pc:docMk/>
          <pc:sldMk cId="1789970845" sldId="256"/>
        </pc:sldMkLst>
        <pc:spChg chg="mod">
          <ac:chgData name="Cameron Midson" userId="510fe36d-201b-4d30-8c49-491c55367456" providerId="ADAL" clId="{93217E07-8A0E-5D7D-A37A-49773A2FEA36}" dt="2026-02-18T00:09:06.596" v="0" actId="113"/>
          <ac:spMkLst>
            <pc:docMk/>
            <pc:sldMk cId="1789970845" sldId="256"/>
            <ac:spMk id="7" creationId="{8B1D4A70-6CA2-23A1-1A5A-497FD63075D8}"/>
          </ac:spMkLst>
        </pc:spChg>
      </pc:sldChg>
    </pc:docChg>
  </pc:docChgLst>
</pc:chgInfo>
</file>

<file path=ppt/comments/modernComment_25B_9C77E2A.xml><?xml version="1.0" encoding="utf-8"?>
<p188:cmLst xmlns:a="http://schemas.openxmlformats.org/drawingml/2006/main" xmlns:r="http://schemas.openxmlformats.org/officeDocument/2006/relationships" xmlns:p188="http://schemas.microsoft.com/office/powerpoint/2018/8/main">
  <p188:cm id="{1139EA62-5630-4F8E-82B1-F4A84DF833B9}" authorId="{9F6DFD45-1167-81A0-BE00-AFB6735BAA66}" status="resolved" created="2025-03-18T14:01:34.768" complete="100000">
    <pc:sldMkLst xmlns:pc="http://schemas.microsoft.com/office/powerpoint/2013/main/command">
      <pc:docMk/>
      <pc:sldMk cId="164068906" sldId="603"/>
    </pc:sldMkLst>
    <p188:txBody>
      <a:bodyPr/>
      <a:lstStyle/>
      <a:p>
        <a:r>
          <a:rPr lang="en-US"/>
          <a:t>On alcohol, 12.5% - 14.5% should be on same line</a:t>
        </a:r>
      </a:p>
    </p188:txBody>
  </p188:cm>
</p188:cmLst>
</file>

<file path=ppt/comments/modernComment_27C_A4302FC5.xml><?xml version="1.0" encoding="utf-8"?>
<p188:cmLst xmlns:a="http://schemas.openxmlformats.org/drawingml/2006/main" xmlns:r="http://schemas.openxmlformats.org/officeDocument/2006/relationships" xmlns:p188="http://schemas.microsoft.com/office/powerpoint/2018/8/main">
  <p188:cm id="{293D6C81-4595-42C8-95CE-977AAC814FD7}" authorId="{9F6DFD45-1167-81A0-BE00-AFB6735BAA66}" status="resolved" created="2025-03-18T13:59:12.035" complete="100000">
    <pc:sldMkLst xmlns:pc="http://schemas.microsoft.com/office/powerpoint/2013/main/command">
      <pc:docMk/>
      <pc:sldMk cId="2754621381" sldId="636"/>
    </pc:sldMkLst>
    <p188:txBody>
      <a:bodyPr/>
      <a:lstStyle/>
      <a:p>
        <a:r>
          <a:rPr lang="en-US"/>
          <a:t>In other modules the maps come first, after slide 2</a:t>
        </a:r>
      </a:p>
    </p188:txBody>
  </p188:cm>
</p188:cmLst>
</file>

<file path=ppt/comments/modernComment_282_1DCF793C.xml><?xml version="1.0" encoding="utf-8"?>
<p188:cmLst xmlns:a="http://schemas.openxmlformats.org/drawingml/2006/main" xmlns:r="http://schemas.openxmlformats.org/officeDocument/2006/relationships" xmlns:p188="http://schemas.microsoft.com/office/powerpoint/2018/8/main">
  <p188:cm id="{F0761130-1D9D-4BB1-BE74-5B37FDE06E1B}" authorId="{9F6DFD45-1167-81A0-BE00-AFB6735BAA66}" created="2025-03-18T14:00:06.301">
    <pc:sldMkLst xmlns:pc="http://schemas.microsoft.com/office/powerpoint/2013/main/command">
      <pc:docMk/>
      <pc:sldMk cId="500136252" sldId="642"/>
    </pc:sldMkLst>
    <p188:txBody>
      <a:bodyPr/>
      <a:lstStyle/>
      <a:p>
        <a:r>
          <a:rPr lang="en-US"/>
          <a:t>Hard to read text on climate half of slide.
Text here in bold, isn’t on other modules</a:t>
        </a:r>
      </a:p>
    </p188:txBody>
  </p188:cm>
</p188:cmLst>
</file>

<file path=ppt/comments/modernComment_286_EF320F85.xml><?xml version="1.0" encoding="utf-8"?>
<p188:cmLst xmlns:a="http://schemas.openxmlformats.org/drawingml/2006/main" xmlns:r="http://schemas.openxmlformats.org/officeDocument/2006/relationships" xmlns:p188="http://schemas.microsoft.com/office/powerpoint/2018/8/main">
  <p188:cm id="{FE172C68-636E-459E-86DA-E511D82C9BA9}" authorId="{9F6DFD45-1167-81A0-BE00-AFB6735BAA66}" status="resolved" created="2025-03-18T13:57:32.480" complete="100000">
    <pc:sldMkLst xmlns:pc="http://schemas.microsoft.com/office/powerpoint/2013/main/command">
      <pc:docMk/>
      <pc:sldMk cId="4013035397" sldId="646"/>
    </pc:sldMkLst>
    <p188:txBody>
      <a:bodyPr/>
      <a:lstStyle/>
      <a:p>
        <a:r>
          <a:rPr lang="en-US"/>
          <a:t>Title needs moving down - currently off slide</a:t>
        </a:r>
      </a:p>
    </p188:txBody>
  </p188:cm>
</p188:cmLst>
</file>

<file path=ppt/comments/modernComment_28C_E6066414.xml><?xml version="1.0" encoding="utf-8"?>
<p188:cmLst xmlns:a="http://schemas.openxmlformats.org/drawingml/2006/main" xmlns:r="http://schemas.openxmlformats.org/officeDocument/2006/relationships" xmlns:p188="http://schemas.microsoft.com/office/powerpoint/2018/8/main">
  <p188:cm id="{AA3D63FF-A766-4D8A-A6E4-D8161360B598}" authorId="{9F6DFD45-1167-81A0-BE00-AFB6735BAA66}" status="resolved" created="2025-03-18T14:00:55.493" complete="100000">
    <pc:sldMkLst xmlns:pc="http://schemas.microsoft.com/office/powerpoint/2013/main/command">
      <pc:docMk/>
      <pc:sldMk cId="3859178516" sldId="652"/>
    </pc:sldMkLst>
    <p188:txBody>
      <a:bodyPr/>
      <a:lstStyle/>
      <a:p>
        <a:r>
          <a:rPr lang="en-US"/>
          <a:t>Chardonnay on one line</a:t>
        </a:r>
      </a:p>
    </p188:txBody>
  </p188:cm>
</p188:cmLst>
</file>

<file path=ppt/comments/modernComment_294_9AD1CBB7.xml><?xml version="1.0" encoding="utf-8"?>
<p188:cmLst xmlns:a="http://schemas.openxmlformats.org/drawingml/2006/main" xmlns:r="http://schemas.openxmlformats.org/officeDocument/2006/relationships" xmlns:p188="http://schemas.microsoft.com/office/powerpoint/2018/8/main">
  <p188:cm id="{160ED385-893B-4D72-B1C7-6C187C921309}" authorId="{9F6DFD45-1167-81A0-BE00-AFB6735BAA66}" status="resolved" created="2025-03-18T13:58:10.822" complete="100000">
    <ac:deMkLst xmlns:ac="http://schemas.microsoft.com/office/drawing/2013/main/command">
      <pc:docMk xmlns:pc="http://schemas.microsoft.com/office/powerpoint/2013/main/command"/>
      <pc:sldMk xmlns:pc="http://schemas.microsoft.com/office/powerpoint/2013/main/command" cId="2597440439" sldId="660"/>
      <ac:spMk id="5" creationId="{885F8851-48E1-5394-5A0B-6C1ED422EDD3}"/>
    </ac:deMkLst>
    <p188:txBody>
      <a:bodyPr/>
      <a:lstStyle/>
      <a:p>
        <a:r>
          <a:rPr lang="en-US"/>
          <a:t>In 1990s text, and unique terroirs could be brought up next to climate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4/5/26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dirty="0">
                <a:solidFill>
                  <a:schemeClr val="dk1"/>
                </a:solidFill>
                <a:latin typeface="Arial" panose="020B0604020202020204" pitchFamily="34" charset="0"/>
                <a:cs typeface="Arial" panose="020B0604020202020204" pitchFamily="34" charset="0"/>
              </a:rPr>
              <a:t>Cùng khám phá một trong những vùng có khí hậu lạnh nhất nước Úc và hướng sự chú ý đến những dòng rượu vang thanh tao tự nhiên, mùi thơm </a:t>
            </a:r>
            <a:r>
              <a:rPr lang="vi-VN" b="0" dirty="0">
                <a:latin typeface="Arial" panose="020B0604020202020204" pitchFamily="34" charset="0"/>
                <a:cs typeface="Arial" panose="020B0604020202020204" pitchFamily="34" charset="0"/>
              </a:rPr>
              <a:t>và</a:t>
            </a:r>
            <a:r>
              <a:rPr lang="vi-VN" sz="1200" b="0" dirty="0">
                <a:solidFill>
                  <a:schemeClr val="dk1"/>
                </a:solidFill>
                <a:latin typeface="Arial" panose="020B0604020202020204" pitchFamily="34" charset="0"/>
                <a:cs typeface="Arial" panose="020B0604020202020204" pitchFamily="34" charset="0"/>
              </a:rPr>
              <a:t> hương vị đậm đà.</a:t>
            </a:r>
            <a:endParaRPr lang="vi-VN" b="0" dirty="0">
              <a:latin typeface="Arial" panose="020B0604020202020204" pitchFamily="34" charset="0"/>
              <a:cs typeface="Arial" panose="020B0604020202020204" pitchFamily="34" charset="0"/>
            </a:endParaRPr>
          </a:p>
          <a:p>
            <a:pPr marL="0" marR="0" lvl="0" indent="0" algn="l" rtl="0">
              <a:lnSpc>
                <a:spcPct val="100000"/>
              </a:lnSpc>
              <a:spcBef>
                <a:spcPct val="0"/>
              </a:spcBef>
              <a:spcAft>
                <a:spcPct val="0"/>
              </a:spcAft>
              <a:buClr>
                <a:schemeClr val="dk1"/>
              </a:buClr>
              <a:buSzPts val="1200"/>
              <a:buFont typeface="Calibri"/>
              <a:buNone/>
            </a:pPr>
            <a:r>
              <a:rPr lang="vi-VN" sz="1200" b="0" dirty="0">
                <a:solidFill>
                  <a:schemeClr val="dk1"/>
                </a:solidFill>
                <a:latin typeface="Arial" panose="020B0604020202020204" pitchFamily="34" charset="0"/>
                <a:cs typeface="Arial" panose="020B0604020202020204" pitchFamily="34" charset="0"/>
              </a:rPr>
              <a:t>Vui lòng xem các nội dung ghi chú để biết thêm thông tin ở mỗi trang trình chiếu và các câu hỏi gợi ý thảo luận. Để tải về các chủ đề và tài liệu, bao gồm các bài thuyết trình khác, vui lòng truy cập www.australianwinediscovered.com</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endParaRPr lang="vi-VN" b="0" dirty="0">
              <a:latin typeface="Arial" panose="020B0604020202020204" pitchFamily="34" charset="0"/>
              <a:cs typeface="Arial" panose="020B0604020202020204" pitchFamily="34" charset="0"/>
            </a:endParaRPr>
          </a:p>
          <a:p>
            <a:endParaRPr lang="en-US" b="1"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31992941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b="0" dirty="0">
                <a:latin typeface="Arial" panose="020B0604020202020204" pitchFamily="34" charset="0"/>
                <a:cs typeface="Arial" panose="020B0604020202020204" pitchFamily="34" charset="0"/>
              </a:rPr>
              <a:t>ĐÂY LÀ THỜI ĐIỂM THÍCH HỢP ĐỂ THƯỞNG THỨC VÀ THẢO LUẬN VỀ HƯƠNG VỊ CÁC LOẠI RƯỢU VANG KHÁC NHAU.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1952131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dirty="0">
                <a:solidFill>
                  <a:schemeClr val="dk1"/>
                </a:solidFill>
                <a:latin typeface="Arial" panose="020B0604020202020204" pitchFamily="34" charset="0"/>
                <a:cs typeface="Arial" panose="020B0604020202020204" pitchFamily="34" charset="0"/>
              </a:rPr>
              <a:t>+ CHƯƠNG TRÌNH BỔ SUNG Quý vị sẽ tìm thấy tài liệu cho hầu hết các chương trình tại www.australianwinediscovered.com</a:t>
            </a: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40527868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Những người làm rượu vang ở Tasmania tạo ra rượu vang sủi tăm có cấu trúc và phong cách hoàn hảo, đặc biệt với những loại sử dụng phương pháp truyền thống. Giống nho Chardonnay và Pinot Noir trồng ở vùng khí hậu lạnh hơn chính là yếu tố làm nên những chai rượu vang này, cũng nhờ vị chua nhẹ nhàng và thanh tao giúp tạo ra những dòng rượu vang sủi tăm chất lượng cao.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Về phong cách rượu, rượu vang sủi tăm của Tasmania rất đa dạng, từ rượu vang không ngọt, hương vị trái cây đến phong cách đậm đà, mạnh hơn dành cho giới thượng lưu của các nhà sản xuất trong khu vực. Phong cách cổ điển với hương táo đỏ và cam chanh, hương ngậy từ con men, hòa quyện từ dòng rượu vang đã được trữ lâu. </a:t>
            </a:r>
            <a:br>
              <a:rPr lang="vi-VN" b="0" dirty="0">
                <a:latin typeface="Arial" panose="020B0604020202020204" pitchFamily="34" charset="0"/>
                <a:cs typeface="Arial" panose="020B0604020202020204" pitchFamily="34" charset="0"/>
              </a:rPr>
            </a:br>
            <a:br>
              <a:rPr lang="vi-VN" b="0" dirty="0">
                <a:latin typeface="Arial" panose="020B0604020202020204" pitchFamily="34" charset="0"/>
                <a:cs typeface="Arial" panose="020B0604020202020204" pitchFamily="34" charset="0"/>
              </a:rPr>
            </a:br>
            <a:r>
              <a:rPr lang="vi-VN" sz="1200" b="0" u="none" strike="noStrike" dirty="0">
                <a:solidFill>
                  <a:schemeClr val="dk1"/>
                </a:solidFill>
                <a:latin typeface="Arial" panose="020B0604020202020204" pitchFamily="34" charset="0"/>
                <a:cs typeface="Arial" panose="020B0604020202020204" pitchFamily="34" charset="0"/>
              </a:rPr>
              <a:t>CÂU HỎI GỢI Ý THẢO LUẬN: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Vì sao giống nho Pinot Noir và Chardonnay của vùng Tasmania lại thích hợp cho cả rượu vang tĩnh và vang sủi tăm?</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br>
              <a:rPr lang="vi-VN" b="0" dirty="0">
                <a:latin typeface="Arial" panose="020B0604020202020204" pitchFamily="34" charset="0"/>
                <a:cs typeface="Arial" panose="020B0604020202020204" pitchFamily="34" charset="0"/>
              </a:rPr>
            </a:b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17334182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3939134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u="none" strike="noStrike" dirty="0">
                <a:solidFill>
                  <a:schemeClr val="dk1"/>
                </a:solidFill>
                <a:latin typeface="Arial" panose="020B0604020202020204" pitchFamily="34" charset="0"/>
                <a:cs typeface="Arial" panose="020B0604020202020204" pitchFamily="34" charset="0"/>
              </a:rPr>
              <a:t>Phong cách đa dạng tùy theo điều kiện chung tại nơi trồng và vị trí của vườn nho, nhưng thường có độ đậm và độ chua vừa phải, cùng với hương vị của táo giòn và lê. Sự thay đổi phong cách của dòng rượu Chardonnay ở Tasmania còn nhờ vào việc ủ trong thùng gỗ sồi một cách cẩn thận. Nhờ đặc tính nhạy của nho Chardonnay tại Tasmania, người làm rượu phải cẩn thận để không ủ trong thùng gỗ sồi quá lâu vì điều này sẽ khiến hương vị từ thùng gỗ sồi lấn lướt. </a:t>
            </a: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16938306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u="none" strike="noStrike" dirty="0">
                <a:solidFill>
                  <a:schemeClr val="dk1"/>
                </a:solidFill>
                <a:latin typeface="Arial" panose="020B0604020202020204" pitchFamily="34" charset="0"/>
                <a:cs typeface="Arial" panose="020B0604020202020204" pitchFamily="34" charset="0"/>
              </a:rPr>
              <a:t>Rượu vang Pinot Noir từ Tasmania thường có hương vị tinh tế </a:t>
            </a:r>
            <a:r>
              <a:rPr lang="vi-VN" b="0" dirty="0">
                <a:latin typeface="Arial" panose="020B0604020202020204" pitchFamily="34" charset="0"/>
                <a:cs typeface="Arial" panose="020B0604020202020204" pitchFamily="34" charset="0"/>
              </a:rPr>
              <a:t>từ trái</a:t>
            </a:r>
            <a:r>
              <a:rPr lang="vi-VN" sz="1200" b="0" u="none" strike="noStrike" dirty="0">
                <a:solidFill>
                  <a:schemeClr val="dk1"/>
                </a:solidFill>
                <a:latin typeface="Arial" panose="020B0604020202020204" pitchFamily="34" charset="0"/>
                <a:cs typeface="Arial" panose="020B0604020202020204" pitchFamily="34" charset="0"/>
              </a:rPr>
              <a:t> cây đỏ mọng (dâu, anh đào) và hương thơm ngọt dịu. Khu vực Thung lũng Tamar và sông Pipers đã tạo được danh tiếng ra quốc tế cho dòng rượu vang này, nhưng cũng có một số vùng rượu vang thú vị khác từ miền Nam của Tasmania như Thung lũng sông Coal và Thung lũng Derwent</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22847208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Vui lòng truy cập www.australianwinediscovered.com để tìm hiểu thêm về chương trình, công cụ và tư liệu.</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dirty="0">
                <a:solidFill>
                  <a:schemeClr val="dk1"/>
                </a:solidFill>
                <a:latin typeface="Arial" panose="020B0604020202020204" pitchFamily="34" charset="0"/>
                <a:cs typeface="Arial" panose="020B0604020202020204" pitchFamily="34" charset="0"/>
              </a:rPr>
              <a:t>Để được giải đáp thắc mắc, vui lòng liên hệ discovered@wineaustralia.com</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567311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Nằm bên hai bờ sông Tamar, Thung lũng Tamar là vùng rượu vang lớn và lâu đời nhất ở Tasmania. Pinot Noir, Sauvignon Blanc và rượu vang sủi tăm là những dòng rượu phổ biến ở đây. </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Sông Pipers nằm ở phía Bắc thành phố Launceston. Đặc sản của vùng này là rượu vang sủi tăm, với các dòng Chardonnay, Pinot Noir và Riesling phát triển một cách rực rỡ tại đây.</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Khu vực bờ Đông, thiên đường dành cho những người yêu ẩm thực với hải sản và các nguyên liệu tươi ngon và cũng là nơi trồng các giống nho Pinot Noir, Chardonnay và nhiều giống nho khác.  </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 Phía Tây Bắc là vùng rượu vang trẻ tuổi nhất của bang Tasmania nhưng tự hào với 1 số dòng rượu vang đột phá. </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 Thung lũng sông Coal, nằm ngay phía Đông thành phố Hobart, là nơi tập trung một số xưởng sản xuất rượu vang nhỏ. Các vườn nho tại vùng này tập trung nhiều ở sườn núi phía Đông Bắc để nhận được ánh mặt trời một cách nhiều nhất có thể. Vườn nho ở đây trồng những giống nho lâu năm như Pinot Noir, Chardonnay, Sauvignon Blanc, Riesling cũng như là một số giống nho khác. </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 Thung lũng Derwent nằm gần thành phố Hobart trên con sông Derwent; Việc nằm gần bờ biển và sông mang lại lợi ích cho việc trồng nho ở thung lũng Derwent. Ở đây còn có điền trang Moorilla, giờ đây là một phần của Bảo tàng Nghệ thuật cổ điển và hiện đại nổi tiếng tại Tasmania (MONA). </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br>
              <a:rPr lang="vi-VN" sz="1800" kern="100" dirty="0">
                <a:effectLst/>
                <a:latin typeface="Calibri" panose="020F0502020204030204" pitchFamily="34" charset="0"/>
                <a:ea typeface="Calibri" panose="020F0502020204030204" pitchFamily="34" charset="0"/>
                <a:cs typeface="Times New Roman" panose="02020603050405020304" pitchFamily="18" charset="0"/>
              </a:rPr>
            </a:br>
            <a:r>
              <a:rPr lang="vi-VN" sz="1800" kern="100" dirty="0">
                <a:effectLst/>
                <a:latin typeface="Calibri" panose="020F0502020204030204" pitchFamily="34" charset="0"/>
                <a:ea typeface="Calibri" panose="020F0502020204030204" pitchFamily="34" charset="0"/>
                <a:cs typeface="Times New Roman" panose="02020603050405020304" pitchFamily="18" charset="0"/>
              </a:rPr>
              <a:t>CÂU HỎI GỢI Ý THẢO LUẬN:  </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Điều gì khiến Tasmania nổi bật hơn các vùng rượu vang khác ở Úc, đặc biệt khi cân nhắc về những vùng sản xuất rượu vang khác nhau và đôi khi khá đặc biệt tại bang Tasmania?</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VN"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VN" sz="18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2773955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chemeClr val="dk1"/>
              </a:buClr>
              <a:buSzPts val="1200"/>
              <a:buFont typeface="Calibri"/>
              <a:buNone/>
            </a:pPr>
            <a:r>
              <a:rPr lang="vi-VN" sz="1200" b="0" u="none" strike="noStrike" dirty="0">
                <a:solidFill>
                  <a:schemeClr val="dk1"/>
                </a:solidFill>
                <a:latin typeface="Arial" panose="020B0604020202020204" pitchFamily="34" charset="0"/>
                <a:cs typeface="Arial" panose="020B0604020202020204" pitchFamily="34" charset="0"/>
              </a:rPr>
              <a:t>Đây sẽ là thời điểm thích hợp để mời mọi người thưởng thức hương vị rượu vang truyền thống của đảo Tasmania. Tiệc thử rượu chính thức sẽ diễn ra vào cuối chương trình.</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Cách đây không lâu, ngành sản xuất rượu trên hòn đảo biệt lập này còn chưa hề được chú ý đến. Tuy nhiên mọi chuyện đã thay đổi. Trong những năm gần đây, Tasmania đã trở thành tâm điểm nhờ vào dòng rượu từ vùng khí hậu lạnh giúp hòn đảo chứng minh được sự xứng đáng của mình khi là loại rượu hàng đầu thế giới. </a:t>
            </a: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460131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dirty="0">
                <a:solidFill>
                  <a:schemeClr val="dk1"/>
                </a:solidFill>
                <a:latin typeface="Arial" panose="020B0604020202020204" pitchFamily="34" charset="0"/>
                <a:cs typeface="Arial" panose="020B0604020202020204" pitchFamily="34" charset="0"/>
              </a:rPr>
              <a:t>Bạn sẽ tìm thấy các vườn nho chủ yếu ở khu vực phía Bắc, phía Đông và phía </a:t>
            </a:r>
            <a:r>
              <a:rPr lang="vi-VN" b="0" dirty="0">
                <a:latin typeface="Arial" panose="020B0604020202020204" pitchFamily="34" charset="0"/>
                <a:cs typeface="Arial" panose="020B0604020202020204" pitchFamily="34" charset="0"/>
              </a:rPr>
              <a:t>Nam</a:t>
            </a:r>
            <a:r>
              <a:rPr lang="vi-VN" sz="1200" b="0" dirty="0">
                <a:solidFill>
                  <a:schemeClr val="dk1"/>
                </a:solidFill>
                <a:latin typeface="Arial" panose="020B0604020202020204" pitchFamily="34" charset="0"/>
                <a:cs typeface="Arial" panose="020B0604020202020204" pitchFamily="34" charset="0"/>
              </a:rPr>
              <a:t> của tiểu bang Tasmania, tránh được những cơn gió biển dữ dội ở bờ biển phía Tây. </a:t>
            </a:r>
            <a:r>
              <a:rPr lang="vi-VN" sz="1200" b="0" u="none" strike="noStrike" dirty="0">
                <a:solidFill>
                  <a:schemeClr val="dk1"/>
                </a:solidFill>
                <a:latin typeface="Arial" panose="020B0604020202020204" pitchFamily="34" charset="0"/>
                <a:cs typeface="Arial" panose="020B0604020202020204" pitchFamily="34" charset="0"/>
              </a:rPr>
              <a:t>Mặc dù được coi là vùng có khí hậu lạnh là chủ yếu, môi trường tại Tasmania cũng như từng khu vực riêng biệt khá đa dạng với nhiều kiểu khí hậu, thổ nhưỡng và phong cách rượu vang.</a:t>
            </a: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1822428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u="none" strike="noStrike" cap="none" dirty="0">
                <a:solidFill>
                  <a:schemeClr val="dk1"/>
                </a:solidFill>
                <a:effectLst/>
                <a:latin typeface="Arial" panose="020B0604020202020204" pitchFamily="34" charset="0"/>
                <a:cs typeface="Arial" panose="020B0604020202020204" pitchFamily="34" charset="0"/>
                <a:sym typeface="Calibri"/>
              </a:rPr>
              <a:t>Tasmania là một trong những vùng có khí hậu lạnh hàng đầu của Úc, với sự cân bằng khu vực phía Nam do thời gian nắng kéo dài. Khí hậu ôn hòa, ảnh hưởng rõ rệt của khí hậu ôn đới hải dương từ biển Tasman ở phía Đông, eo biển Bass ở phía Bắc và biển Ấn Độ Dương ở phía Tây. Gió mạnh và mưa bão đến từ những vùng biển, cộng thêm nguy cơ băng giá và bệnh nấm mốc cho cây nho khiến việc bố trí vườn nho đặc biệt quan trọng. Tuy nhiên, cảnh quan ở Tasmania phần nhiều là các núi đá dolerit, có thể che chắn cho các vườn nho. Khí hậu tương đối mát mẻ mặc dù có những mùa có khí hậu rõ rệt. Mùa đông ở Tasmania thường có tuyết ở vùng núi cao phía trung tâm đảo. Tuy nhiên, nhờ ảnh hưởng của biển mà nhiệt độ ở các vùng ven biển cao hơn so với các khu vực trong lục địa Úc. Không như phần lớn các vùng trong lục địa Úc, việc tưới tiêu không phải là vấn đề với nhiều khu vực ở đây.</a:t>
            </a:r>
            <a:endParaRPr lang="en-VN" sz="1200" b="0" u="none" strike="noStrike" cap="none" dirty="0">
              <a:solidFill>
                <a:schemeClr val="dk1"/>
              </a:solidFill>
              <a:effectLst/>
              <a:latin typeface="Arial" panose="020B0604020202020204" pitchFamily="34" charset="0"/>
              <a:cs typeface="Arial" panose="020B0604020202020204" pitchFamily="34" charset="0"/>
              <a:sym typeface="Calibri"/>
            </a:endParaRPr>
          </a:p>
          <a:p>
            <a:r>
              <a:rPr lang="vi-VN" sz="1200" b="0" u="none" strike="noStrike" cap="none" dirty="0">
                <a:solidFill>
                  <a:schemeClr val="dk1"/>
                </a:solidFill>
                <a:effectLst/>
                <a:latin typeface="Arial" panose="020B0604020202020204" pitchFamily="34" charset="0"/>
                <a:cs typeface="Arial" panose="020B0604020202020204" pitchFamily="34" charset="0"/>
                <a:sym typeface="Calibri"/>
              </a:rPr>
              <a:t>- Lượng mưa vào mùa sinh trưởng: 477mm (18.8in). </a:t>
            </a:r>
            <a:endParaRPr lang="en-VN" sz="1200" b="0" u="none" strike="noStrike" cap="none" dirty="0">
              <a:solidFill>
                <a:schemeClr val="dk1"/>
              </a:solidFill>
              <a:effectLst/>
              <a:latin typeface="Arial" panose="020B0604020202020204" pitchFamily="34" charset="0"/>
              <a:cs typeface="Arial" panose="020B0604020202020204" pitchFamily="34" charset="0"/>
              <a:sym typeface="Calibri"/>
            </a:endParaRPr>
          </a:p>
          <a:p>
            <a:r>
              <a:rPr lang="vi-VN" sz="1200" b="0" u="none" strike="noStrike" cap="none" dirty="0">
                <a:solidFill>
                  <a:schemeClr val="dk1"/>
                </a:solidFill>
                <a:effectLst/>
                <a:latin typeface="Arial" panose="020B0604020202020204" pitchFamily="34" charset="0"/>
                <a:cs typeface="Arial" panose="020B0604020202020204" pitchFamily="34" charset="0"/>
                <a:sym typeface="Calibri"/>
              </a:rPr>
              <a:t>- Nhiệt độ trung bình tháng 1: 15.6°C (60°F). </a:t>
            </a:r>
            <a:endParaRPr lang="en-VN" sz="1200" b="0" u="none" strike="noStrike" cap="none" dirty="0">
              <a:solidFill>
                <a:schemeClr val="dk1"/>
              </a:solidFill>
              <a:effectLst/>
              <a:latin typeface="Arial" panose="020B0604020202020204" pitchFamily="34" charset="0"/>
              <a:cs typeface="Arial" panose="020B0604020202020204" pitchFamily="34" charset="0"/>
              <a:sym typeface="Calibri"/>
            </a:endParaRPr>
          </a:p>
          <a:p>
            <a:r>
              <a:rPr lang="en-VN" sz="1200" b="0" u="none" strike="noStrike" cap="none" dirty="0">
                <a:solidFill>
                  <a:schemeClr val="dk1"/>
                </a:solidFill>
                <a:effectLst/>
                <a:latin typeface="Arial" panose="020B0604020202020204" pitchFamily="34" charset="0"/>
                <a:cs typeface="Arial" panose="020B0604020202020204" pitchFamily="34" charset="0"/>
                <a:sym typeface="Calibri"/>
              </a:rPr>
              <a:t>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669003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CÂU HỎI GỢI Ý THẢO LUẬN: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Vì sao điều kiện địa lý, khí hậu và thổ nhưỡng ở Tasmania lại giúp bang này trở thành vùng sản xuất rượu vang thành công đến vậy?</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br>
              <a:rPr lang="vi-VN" b="0" dirty="0">
                <a:latin typeface="Arial" panose="020B0604020202020204" pitchFamily="34" charset="0"/>
                <a:cs typeface="Arial" panose="020B0604020202020204" pitchFamily="34" charset="0"/>
              </a:rPr>
            </a:b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169599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Vị trí tốt nhất là ở vùng sườn núi Đông Bắc nơi có lượng nắng và gió phù hợp, giúp giảm thiểu thiệt hại từ băng giá.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Đất sỏi ở Tasmania phù hợp với khí hậu lạnh vì loại đất này giữ nhiệt tốt, giúp giữ ấm cho cây nho trong những đêm lạnh. Điều này còn giúp quả có màu đẹp hơn và thơm hơn khi chín.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Biến thiên mùa vụ là một yếu tố quan trọng, thậm chí còn quan trọng hơn so với bất kỳ vùng rượu vang nào khác ở Úc. Sản lượng và độ chín của nho có thể dao động đáng kể tùy vào điều kiện khí hậu của năm.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br>
              <a:rPr lang="vi-VN" b="0" dirty="0">
                <a:latin typeface="Arial" panose="020B0604020202020204" pitchFamily="34" charset="0"/>
                <a:cs typeface="Arial" panose="020B0604020202020204" pitchFamily="34" charset="0"/>
              </a:rPr>
            </a:br>
            <a:r>
              <a:rPr lang="vi-VN" sz="1200" b="0" u="none" strike="noStrike" dirty="0">
                <a:solidFill>
                  <a:schemeClr val="dk1"/>
                </a:solidFill>
                <a:latin typeface="Arial" panose="020B0604020202020204" pitchFamily="34" charset="0"/>
                <a:cs typeface="Arial" panose="020B0604020202020204" pitchFamily="34" charset="0"/>
              </a:rPr>
              <a:t>CÂU HỎI GỢI Ý THẢO LUẬN: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Sự khác nhau về niên vụ sẽ ảnh hưởng đến thời điểm thu hoạch qua từng năm như thế nào?</a:t>
            </a: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896919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Các màn chắn gió giúp hạn chế ảnh hưởng gió từ phía Tây và phía Nam của đảo Tasmania.</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Vào những mùa sinh trưởng với lượng mưa thấp hơn dự tính dẫn đến nguy cơ hạn hán, nhiều vườn nho ở Tasmania đã chọn phương pháp tưới nhỏ giọt. </a:t>
            </a:r>
            <a:endParaRPr lang="vi-VN" b="0" dirty="0">
              <a:latin typeface="Arial" panose="020B0604020202020204" pitchFamily="34" charset="0"/>
              <a:cs typeface="Arial" panose="020B0604020202020204" pitchFamily="34" charset="0"/>
            </a:endParaRPr>
          </a:p>
          <a:p>
            <a:pPr marL="171450" lvl="0" indent="-171450" algn="l" rtl="0">
              <a:spcBef>
                <a:spcPct val="0"/>
              </a:spcBef>
              <a:spcAft>
                <a:spcPct val="0"/>
              </a:spcAft>
              <a:buFontTx/>
              <a:buChar char="-"/>
            </a:pPr>
            <a:r>
              <a:rPr lang="vi-VN" sz="1200" b="0" u="none" strike="noStrike" dirty="0">
                <a:solidFill>
                  <a:schemeClr val="dk1"/>
                </a:solidFill>
                <a:latin typeface="Arial" panose="020B0604020202020204" pitchFamily="34" charset="0"/>
                <a:cs typeface="Arial" panose="020B0604020202020204" pitchFamily="34" charset="0"/>
              </a:rPr>
              <a:t>Người trồng nho sử dụng lưới để phủ toàn cây và bảo vệ vườn nho khỏi sự tàn phá từ loài chim. </a:t>
            </a:r>
          </a:p>
          <a:p>
            <a:pPr marL="171450" lvl="0" indent="-171450" algn="l" rtl="0">
              <a:spcBef>
                <a:spcPct val="0"/>
              </a:spcBef>
              <a:spcAft>
                <a:spcPct val="0"/>
              </a:spcAft>
              <a:buFontTx/>
              <a:buChar char="-"/>
            </a:pPr>
            <a:r>
              <a:rPr lang="vi-VN" sz="1200" b="0" u="none" strike="noStrike" dirty="0">
                <a:solidFill>
                  <a:schemeClr val="dk1"/>
                </a:solidFill>
                <a:latin typeface="Arial" panose="020B0604020202020204" pitchFamily="34" charset="0"/>
                <a:cs typeface="Arial" panose="020B0604020202020204" pitchFamily="34" charset="0"/>
              </a:rPr>
              <a:t>Một phương pháp quản lý tán vòm phổ biến ở các vườn nho có khí hậu mát mẻ là tỉa bớt lá gần quả nho để quả đón nắng ở mức tối đa và giúp nho chín nhanh hơn. Một số người trồng nho sẽ điều chỉnh lại phương pháp này đó là chỉ tỉa bớt phần lá che ánh nắng buổi sáng và giữ phần lá giúp che ánh nắng buổi chiều. Điều này sẽ giữ cho nhiệt độ chùm nho không tăng lên quá nhiều và tạo điều kiện phù hợp để chín. Những phương pháp trên cũng có thể ảnh hưởng đến phong cách của rượu.</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br>
              <a:rPr lang="vi-VN" b="0" dirty="0">
                <a:latin typeface="Arial" panose="020B0604020202020204" pitchFamily="34" charset="0"/>
                <a:cs typeface="Arial" panose="020B0604020202020204" pitchFamily="34" charset="0"/>
              </a:rPr>
            </a:b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1453951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u="none" strike="noStrike" dirty="0">
                <a:solidFill>
                  <a:schemeClr val="dk1"/>
                </a:solidFill>
                <a:latin typeface="Arial" panose="020B0604020202020204" pitchFamily="34" charset="0"/>
                <a:cs typeface="Arial" panose="020B0604020202020204" pitchFamily="34" charset="0"/>
              </a:rPr>
              <a:t>Vớ sự đảm bảo về khí hậu lạnh kéo dài trong tương lai, những giống nho nổi bật nhất của Tasmania là Pinot Noir và Chardonnay sẽ còn tiếp tục phát triển mạnh. </a:t>
            </a: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4073254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685197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Arial" panose="020B0604020202020204" pitchFamily="34" charset="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158E82B5-1F46-C4F5-5938-6158B5F70533}"/>
              </a:ext>
            </a:extLst>
          </p:cNvPr>
          <p:cNvSpPr/>
          <p:nvPr userDrawn="1"/>
        </p:nvSpPr>
        <p:spPr>
          <a:xfrm>
            <a:off x="949697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2268802"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336764471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4/5/26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a:t>
            </a:fld>
            <a:endParaRPr lang="en-US" dirty="0"/>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5/4/26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4" r:id="rId22"/>
    <p:sldLayoutId id="2147483676" r:id="rId23"/>
    <p:sldLayoutId id="2147483677" r:id="rId24"/>
    <p:sldLayoutId id="2147483680" r:id="rId25"/>
    <p:sldLayoutId id="2147483681" r:id="rId26"/>
    <p:sldLayoutId id="2147483682"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282_1DCF793C.xml"/><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microsoft.com/office/2018/10/relationships/comments" Target="../comments/modernComment_28C_E6066414.xml"/><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microsoft.com/office/2018/10/relationships/comments" Target="../comments/modernComment_25B_9C77E2A.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microsoft.com/office/2018/10/relationships/comments" Target="../comments/modernComment_27C_A4302FC5.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microsoft.com/office/2018/10/relationships/comments" Target="../comments/modernComment_286_EF320F8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microsoft.com/office/2018/10/relationships/comments" Target="../comments/modernComment_294_9AD1CBB7.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39825" b="2251"/>
          <a:stretch/>
        </p:blipFill>
        <p:spPr>
          <a:xfrm>
            <a:off x="623889" y="2595563"/>
            <a:ext cx="11010900"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pPr>
            <a:r>
              <a:rPr lang="en-US" altLang="zh-CN" sz="6000" dirty="0">
                <a:solidFill>
                  <a:schemeClr val="accent1"/>
                </a:solidFill>
              </a:rPr>
              <a:t>TASMANIA</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3" y="600101"/>
            <a:ext cx="3701098" cy="792601"/>
          </a:xfrm>
        </p:spPr>
        <p:txBody>
          <a:bodyPr/>
          <a:lstStyle/>
          <a:p>
            <a:r>
              <a:rPr lang="en-US" altLang="zh-CN" b="1" dirty="0">
                <a:solidFill>
                  <a:schemeClr val="accent5"/>
                </a:solidFill>
              </a:rPr>
              <a:t>ĐỊA LÝ, KHÍ HẬU VÀ ĐẤT</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472297"/>
            <a:ext cx="4688825" cy="2038167"/>
          </a:xfrm>
          <a:prstGeom prst="rect">
            <a:avLst/>
          </a:prstGeom>
        </p:spPr>
        <p:txBody>
          <a:bodyPr vert="horz" lIns="0" tIns="0" rIns="0" bIns="0" rtlCol="0" anchor="b"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5440" b="1" dirty="0">
                <a:solidFill>
                  <a:schemeClr val="bg2"/>
                </a:solidFill>
                <a:latin typeface="Arial" panose="020B0604020202020204" pitchFamily="34" charset="0"/>
                <a:cs typeface="Arial" panose="020B0604020202020204" pitchFamily="34" charset="0"/>
              </a:rPr>
              <a:t>MỘT NHÀ VÔ ĐỊCH KHÍ HẬU MÁT MẺ</a:t>
            </a: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field of crops in a valley  AI-generated content may be incorrect.">
            <a:extLst>
              <a:ext uri="{FF2B5EF4-FFF2-40B4-BE49-F238E27FC236}">
                <a16:creationId xmlns:a16="http://schemas.microsoft.com/office/drawing/2014/main" id="{89F86AF0-C3FA-5DC0-715A-03640AE53F3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22" r="16722"/>
          <a:stretch>
            <a:fillRect/>
          </a:stretch>
        </p:blipFill>
        <p:spPr/>
      </p:pic>
      <p:sp>
        <p:nvSpPr>
          <p:cNvPr id="3" name="Text Placeholder 2">
            <a:extLst>
              <a:ext uri="{FF2B5EF4-FFF2-40B4-BE49-F238E27FC236}">
                <a16:creationId xmlns:a16="http://schemas.microsoft.com/office/drawing/2014/main" id="{3E395461-285F-F9C0-F6A5-EF4CFB5C58EA}"/>
              </a:ext>
            </a:extLst>
          </p:cNvPr>
          <p:cNvSpPr>
            <a:spLocks noGrp="1"/>
          </p:cNvSpPr>
          <p:nvPr>
            <p:ph type="body" sz="quarter" idx="11"/>
          </p:nvPr>
        </p:nvSpPr>
        <p:spPr>
          <a:xfrm>
            <a:off x="6456363" y="2518774"/>
            <a:ext cx="3398055" cy="1530521"/>
          </a:xfrm>
        </p:spPr>
        <p:txBody>
          <a:bodyPr/>
          <a:lstStyle/>
          <a:p>
            <a:r>
              <a:rPr lang="en-US" altLang="zh-CN" sz="1600" dirty="0"/>
              <a:t>Chỉ dẫn địa lý (GI) hoặc tên gọi xuất xứ được chính thức công nhận duy nhất cho Tasmania là chính Tasmania. Nhưng nó có bảy khu vực trồng nho riêng biệt.</a:t>
            </a:r>
          </a:p>
        </p:txBody>
      </p:sp>
      <p:sp>
        <p:nvSpPr>
          <p:cNvPr id="5" name="Text Placeholder 4">
            <a:extLst>
              <a:ext uri="{FF2B5EF4-FFF2-40B4-BE49-F238E27FC236}">
                <a16:creationId xmlns:a16="http://schemas.microsoft.com/office/drawing/2014/main" id="{04238F49-BEA0-85E3-64D1-04AEF5A20374}"/>
              </a:ext>
            </a:extLst>
          </p:cNvPr>
          <p:cNvSpPr>
            <a:spLocks noGrp="1"/>
          </p:cNvSpPr>
          <p:nvPr>
            <p:ph type="body" sz="quarter" idx="13"/>
          </p:nvPr>
        </p:nvSpPr>
        <p:spPr/>
        <p:txBody>
          <a:bodyPr/>
          <a:lstStyle/>
          <a:p>
            <a:r>
              <a:rPr lang="en-US" altLang="zh-CN" b="1" dirty="0">
                <a:solidFill>
                  <a:schemeClr val="accent1"/>
                </a:solidFill>
              </a:rPr>
              <a:t>ĐỊA LÝ</a:t>
            </a:r>
          </a:p>
        </p:txBody>
      </p:sp>
    </p:spTree>
    <p:extLst>
      <p:ext uri="{BB962C8B-B14F-4D97-AF65-F5344CB8AC3E}">
        <p14:creationId xmlns:p14="http://schemas.microsoft.com/office/powerpoint/2010/main" val="389000460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2503" r="27538"/>
          <a:stretch/>
        </p:blipFill>
        <p:spPr>
          <a:xfrm>
            <a:off x="-1" y="7938"/>
            <a:ext cx="61722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626428"/>
            <a:ext cx="5334275" cy="820910"/>
          </a:xfrm>
        </p:spPr>
        <p:txBody>
          <a:bodyPr/>
          <a:lstStyle/>
          <a:p>
            <a:r>
              <a:rPr lang="en-US" altLang="zh-CN" b="1" dirty="0">
                <a:solidFill>
                  <a:schemeClr val="accent1"/>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262672"/>
            <a:ext cx="5183398"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ÔN HÒA</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1888323"/>
            <a:ext cx="3849274" cy="757130"/>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VỚI ẢNH HƯỞNG HẢI DƯƠNG TỪ BIỂN TASMAN, EO BIỂN BASS VÀ ẤN ĐỘ DƯƠNG</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TASMANIA</a:t>
            </a:r>
          </a:p>
          <a:p>
            <a:r>
              <a:rPr lang="en-US" altLang="zh-CN" sz="1800" dirty="0">
                <a:solidFill>
                  <a:srgbClr val="B2D8BE"/>
                </a:solidFill>
                <a:latin typeface="Arial" panose="020B0604020202020204" pitchFamily="34" charset="0"/>
                <a:cs typeface="Arial" panose="020B0604020202020204" pitchFamily="34" charset="0"/>
              </a:rPr>
              <a:t>0–126M (0–414FT)</a:t>
            </a:r>
          </a:p>
          <a:p>
            <a:r>
              <a:rPr lang="en-US" altLang="zh-CN" sz="1400" dirty="0">
                <a:solidFill>
                  <a:srgbClr val="B2D8BE"/>
                </a:solidFill>
                <a:latin typeface="Arial" panose="020B0604020202020204" pitchFamily="34" charset="0"/>
                <a:cs typeface="Arial" panose="020B0604020202020204" pitchFamily="34" charset="0"/>
              </a:rPr>
              <a:t>VỚI PHẦN LỚN CÁC VƯỜN NHO DƯỚI 100M</a:t>
            </a:r>
            <a:endParaRPr lang="en-US" sz="1400" dirty="0">
              <a:solidFill>
                <a:srgbClr val="B2D8BE"/>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500136252"/>
      </p:ext>
    </p:extLst>
  </p:cSld>
  <p:clrMapOvr>
    <a:masterClrMapping/>
  </p:clrMapOvr>
  <p:transition/>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7655" r="15522"/>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249151" cy="1530521"/>
          </a:xfrm>
        </p:spPr>
        <p:txBody>
          <a:bodyPr/>
          <a:lstStyle/>
          <a:p>
            <a:pPr marL="285750" indent="-285750">
              <a:lnSpc>
                <a:spcPct val="90000"/>
              </a:lnSpc>
              <a:spcBef>
                <a:spcPts val="400"/>
              </a:spcBef>
              <a:buFont typeface="Arial" panose="020B0604020202020204" pitchFamily="34" charset="0"/>
              <a:buChar char="•"/>
            </a:pPr>
            <a:r>
              <a:rPr lang="en-US" altLang="zh-CN" dirty="0"/>
              <a:t>Đất đai cực kỳ đa dạng từ bắc xuống nam</a:t>
            </a:r>
          </a:p>
          <a:p>
            <a:pPr marL="285750" indent="-285750">
              <a:lnSpc>
                <a:spcPct val="90000"/>
              </a:lnSpc>
              <a:spcBef>
                <a:spcPts val="400"/>
              </a:spcBef>
              <a:buFont typeface="Arial" panose="020B0604020202020204" pitchFamily="34" charset="0"/>
              <a:buChar char="•"/>
            </a:pPr>
            <a:r>
              <a:rPr lang="en-US" altLang="zh-CN" dirty="0"/>
              <a:t>Đá sa thạch và đá phiến ở Thung lũng Derwent</a:t>
            </a:r>
          </a:p>
          <a:p>
            <a:pPr marL="285750" indent="-285750">
              <a:lnSpc>
                <a:spcPct val="90000"/>
              </a:lnSpc>
              <a:spcBef>
                <a:spcPts val="400"/>
              </a:spcBef>
              <a:buFont typeface="Arial" panose="020B0604020202020204" pitchFamily="34" charset="0"/>
              <a:buChar char="•"/>
            </a:pPr>
            <a:r>
              <a:rPr lang="en-US" altLang="zh-CN" dirty="0"/>
              <a:t>Đất phù sa than bùn và đất cát ít </a:t>
            </a:r>
            <a:r>
              <a:rPr lang="en-US" altLang="zh-CN" dirty="0" err="1"/>
              <a:t>mùn</a:t>
            </a:r>
            <a:r>
              <a:rPr lang="en-US" altLang="zh-CN" dirty="0"/>
              <a:t> </a:t>
            </a:r>
            <a:r>
              <a:rPr lang="en-US" altLang="zh-CN" dirty="0" err="1"/>
              <a:t>ở</a:t>
            </a:r>
            <a:r>
              <a:rPr lang="en-US" altLang="zh-CN" dirty="0"/>
              <a:t> Thung lũng Sông Coal</a:t>
            </a:r>
          </a:p>
          <a:p>
            <a:pPr marL="285750" indent="-285750">
              <a:lnSpc>
                <a:spcPct val="90000"/>
              </a:lnSpc>
              <a:spcBef>
                <a:spcPts val="400"/>
              </a:spcBef>
              <a:buFont typeface="Arial" panose="020B0604020202020204" pitchFamily="34" charset="0"/>
              <a:buChar char="•"/>
            </a:pPr>
            <a:r>
              <a:rPr lang="en-US" altLang="zh-CN" dirty="0"/>
              <a:t>Sông Pipers có đất sâu, thoát nước tốt, tơi xốp</a:t>
            </a:r>
          </a:p>
          <a:p>
            <a:pPr marL="285750" indent="-285750">
              <a:lnSpc>
                <a:spcPct val="90000"/>
              </a:lnSpc>
              <a:spcBef>
                <a:spcPts val="400"/>
              </a:spcBef>
              <a:buFont typeface="Arial" panose="020B0604020202020204" pitchFamily="34" charset="0"/>
              <a:buChar char="•"/>
            </a:pPr>
            <a:r>
              <a:rPr lang="en-US" altLang="zh-CN" dirty="0"/>
              <a:t>Thung lũng Tamar có bazan sỏi trên nền đất sét và đá vôi; đất tơi xốp</a:t>
            </a:r>
          </a:p>
          <a:p>
            <a:pPr marL="285750" indent="-285750">
              <a:lnSpc>
                <a:spcPct val="90000"/>
              </a:lnSpc>
              <a:spcBef>
                <a:spcPts val="400"/>
              </a:spcBef>
              <a:buFont typeface="Arial" panose="020B0604020202020204" pitchFamily="34" charset="0"/>
              <a:buChar char="•"/>
            </a:pPr>
            <a:r>
              <a:rPr lang="en-US" altLang="zh-CN" dirty="0"/>
              <a:t>Bờ biển phía Đông là núi lửa</a:t>
            </a:r>
          </a:p>
        </p:txBody>
      </p:sp>
    </p:spTree>
    <p:extLst>
      <p:ext uri="{BB962C8B-B14F-4D97-AF65-F5344CB8AC3E}">
        <p14:creationId xmlns:p14="http://schemas.microsoft.com/office/powerpoint/2010/main" val="424991755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626" r="16626"/>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en-US" altLang="zh-CN" b="1" dirty="0"/>
              <a:t>TRỒNG NHO Ở TASMANIA</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lstStyle/>
          <a:p>
            <a:r>
              <a:rPr lang="en-US" altLang="zh-CN" sz="5000" b="1" dirty="0">
                <a:solidFill>
                  <a:schemeClr val="accent5"/>
                </a:solidFill>
              </a:rPr>
              <a:t>NHỮNG THÁCH THỨC VÀ CƠ HỘI CỦA KHÍ HẬU MÁT MẺ</a:t>
            </a:r>
          </a:p>
        </p:txBody>
      </p:sp>
      <p:sp>
        <p:nvSpPr>
          <p:cNvPr id="4" name="Text Placeholder 3">
            <a:extLst>
              <a:ext uri="{FF2B5EF4-FFF2-40B4-BE49-F238E27FC236}">
                <a16:creationId xmlns:a16="http://schemas.microsoft.com/office/drawing/2014/main" id="{74FC8DBB-29C5-D2FC-CBF5-F7113FB20548}"/>
              </a:ext>
            </a:extLst>
          </p:cNvPr>
          <p:cNvSpPr>
            <a:spLocks noGrp="1"/>
          </p:cNvSpPr>
          <p:nvPr>
            <p:ph type="body" sz="quarter" idx="11"/>
          </p:nvPr>
        </p:nvSpPr>
        <p:spPr>
          <a:xfrm>
            <a:off x="623888" y="4346404"/>
            <a:ext cx="3082949" cy="1530521"/>
          </a:xfrm>
        </p:spPr>
        <p:txBody>
          <a:bodyPr/>
          <a:lstStyle/>
          <a:p>
            <a:pPr marL="285750" indent="-285750">
              <a:buFont typeface="Arial" panose="020B0604020202020204" pitchFamily="34" charset="0"/>
              <a:buChar char="•"/>
            </a:pPr>
            <a:r>
              <a:rPr lang="en-US" altLang="zh-CN" dirty="0">
                <a:solidFill>
                  <a:schemeClr val="bg1"/>
                </a:solidFill>
              </a:rPr>
              <a:t>Rủi ro về gió, mưa, sương giá, hạn hán và sâu bệnh</a:t>
            </a:r>
          </a:p>
          <a:p>
            <a:pPr marL="285750" indent="-285750">
              <a:buFont typeface="Arial" panose="020B0604020202020204" pitchFamily="34" charset="0"/>
              <a:buChar char="•"/>
            </a:pPr>
            <a:r>
              <a:rPr lang="en-US" altLang="zh-CN" dirty="0">
                <a:solidFill>
                  <a:schemeClr val="bg1"/>
                </a:solidFill>
              </a:rPr>
              <a:t>Lựa chọn địa điểm, sự khác biệt theo mùa và quản lý vườn nho là chìa khóa</a:t>
            </a:r>
          </a:p>
        </p:txBody>
      </p:sp>
    </p:spTree>
    <p:extLst>
      <p:ext uri="{BB962C8B-B14F-4D97-AF65-F5344CB8AC3E}">
        <p14:creationId xmlns:p14="http://schemas.microsoft.com/office/powerpoint/2010/main" val="403588366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60C72ED-7CF0-F119-D898-76B57CA8E7C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09" r="16709"/>
          <a:stretch/>
        </p:blipFill>
        <p:spPr/>
      </p:pic>
      <p:sp>
        <p:nvSpPr>
          <p:cNvPr id="3" name="Title 2">
            <a:extLst>
              <a:ext uri="{FF2B5EF4-FFF2-40B4-BE49-F238E27FC236}">
                <a16:creationId xmlns:a16="http://schemas.microsoft.com/office/drawing/2014/main" id="{56D3FC3C-9EEB-5A27-04B3-75BC00BB072D}"/>
              </a:ext>
            </a:extLst>
          </p:cNvPr>
          <p:cNvSpPr>
            <a:spLocks noGrp="1"/>
          </p:cNvSpPr>
          <p:nvPr>
            <p:ph type="title"/>
          </p:nvPr>
        </p:nvSpPr>
        <p:spPr>
          <a:xfrm>
            <a:off x="6456364" y="989980"/>
            <a:ext cx="5283126" cy="785732"/>
          </a:xfrm>
        </p:spPr>
        <p:txBody>
          <a:bodyPr/>
          <a:lstStyle/>
          <a:p>
            <a:r>
              <a:rPr lang="en-US" altLang="zh-CN" b="1" dirty="0">
                <a:solidFill>
                  <a:schemeClr val="accent5"/>
                </a:solidFill>
              </a:rPr>
              <a:t>CHIẾN LƯỢC QUẢN LÝ VƯỜN NHO VÀ TÁN LÁ:</a:t>
            </a:r>
          </a:p>
        </p:txBody>
      </p:sp>
      <p:sp>
        <p:nvSpPr>
          <p:cNvPr id="4" name="Text Placeholder 3">
            <a:extLst>
              <a:ext uri="{FF2B5EF4-FFF2-40B4-BE49-F238E27FC236}">
                <a16:creationId xmlns:a16="http://schemas.microsoft.com/office/drawing/2014/main" id="{4D96C4D3-9EB3-B3B0-343D-FC9DC6B62CDD}"/>
              </a:ext>
            </a:extLst>
          </p:cNvPr>
          <p:cNvSpPr>
            <a:spLocks noGrp="1"/>
          </p:cNvSpPr>
          <p:nvPr>
            <p:ph type="body" sz="quarter" idx="11"/>
          </p:nvPr>
        </p:nvSpPr>
        <p:spPr>
          <a:xfrm>
            <a:off x="6456363" y="4333441"/>
            <a:ext cx="4829691" cy="2846525"/>
          </a:xfrm>
        </p:spPr>
        <p:txBody>
          <a:bodyPr/>
          <a:lstStyle/>
          <a:p>
            <a:pPr marL="285750" indent="-285750">
              <a:buFont typeface="Arial" panose="020B0604020202020204" pitchFamily="34" charset="0"/>
              <a:buChar char="•"/>
            </a:pPr>
            <a:r>
              <a:rPr lang="en-US" altLang="zh-CN" dirty="0"/>
              <a:t>Hàng rào chắn gió</a:t>
            </a:r>
          </a:p>
          <a:p>
            <a:pPr marL="285750" indent="-285750">
              <a:buFont typeface="Arial" panose="020B0604020202020204" pitchFamily="34" charset="0"/>
              <a:buChar char="•"/>
            </a:pPr>
            <a:r>
              <a:rPr lang="en-US" altLang="zh-CN" dirty="0"/>
              <a:t>Tưới nhỏ giọt</a:t>
            </a:r>
          </a:p>
          <a:p>
            <a:pPr marL="285750" indent="-285750">
              <a:buFont typeface="Arial" panose="020B0604020202020204" pitchFamily="34" charset="0"/>
              <a:buChar char="•"/>
            </a:pPr>
            <a:r>
              <a:rPr lang="en-US" altLang="zh-CN" dirty="0"/>
              <a:t>Lưới</a:t>
            </a:r>
          </a:p>
          <a:p>
            <a:pPr marL="285750" indent="-285750">
              <a:buFont typeface="Arial" panose="020B0604020202020204" pitchFamily="34" charset="0"/>
              <a:buChar char="•"/>
            </a:pPr>
            <a:r>
              <a:rPr lang="en-US" altLang="zh-CN" dirty="0"/>
              <a:t>Tỉa lá</a:t>
            </a:r>
          </a:p>
        </p:txBody>
      </p:sp>
      <p:sp>
        <p:nvSpPr>
          <p:cNvPr id="5" name="Text Placeholder 4">
            <a:extLst>
              <a:ext uri="{FF2B5EF4-FFF2-40B4-BE49-F238E27FC236}">
                <a16:creationId xmlns:a16="http://schemas.microsoft.com/office/drawing/2014/main" id="{674E9372-F5F5-5B40-92CE-7C4912283B1D}"/>
              </a:ext>
            </a:extLst>
          </p:cNvPr>
          <p:cNvSpPr>
            <a:spLocks noGrp="1"/>
          </p:cNvSpPr>
          <p:nvPr>
            <p:ph type="body" sz="quarter" idx="13"/>
          </p:nvPr>
        </p:nvSpPr>
        <p:spPr>
          <a:xfrm>
            <a:off x="6456363" y="1857844"/>
            <a:ext cx="5340350" cy="1325563"/>
          </a:xfrm>
        </p:spPr>
        <p:txBody>
          <a:bodyPr/>
          <a:lstStyle/>
          <a:p>
            <a:r>
              <a:rPr lang="en-US" altLang="zh-CN" b="1" dirty="0">
                <a:solidFill>
                  <a:schemeClr val="accent1"/>
                </a:solidFill>
              </a:rPr>
              <a:t>VƯỢT QUA NHỮNG THỬ THÁCH</a:t>
            </a:r>
          </a:p>
        </p:txBody>
      </p:sp>
    </p:spTree>
    <p:extLst>
      <p:ext uri="{BB962C8B-B14F-4D97-AF65-F5344CB8AC3E}">
        <p14:creationId xmlns:p14="http://schemas.microsoft.com/office/powerpoint/2010/main" val="45544334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1EF1D9-02BD-CC98-2C97-22C2C754AA1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9605" r="24154"/>
          <a:stretch/>
        </p:blipFill>
        <p:spPr>
          <a:xfrm>
            <a:off x="6096000" y="368300"/>
            <a:ext cx="6096000" cy="6103741"/>
          </a:xfrm>
        </p:spPr>
      </p:pic>
      <p:sp>
        <p:nvSpPr>
          <p:cNvPr id="4" name="Text Placeholder 3">
            <a:extLst>
              <a:ext uri="{FF2B5EF4-FFF2-40B4-BE49-F238E27FC236}">
                <a16:creationId xmlns:a16="http://schemas.microsoft.com/office/drawing/2014/main" id="{F71CDB64-E01D-35C0-5842-7F66667D36DA}"/>
              </a:ext>
            </a:extLst>
          </p:cNvPr>
          <p:cNvSpPr>
            <a:spLocks noGrp="1"/>
          </p:cNvSpPr>
          <p:nvPr>
            <p:ph type="body" sz="quarter" idx="12"/>
          </p:nvPr>
        </p:nvSpPr>
        <p:spPr>
          <a:xfrm>
            <a:off x="623887" y="3087370"/>
            <a:ext cx="4466273" cy="2405401"/>
          </a:xfrm>
        </p:spPr>
        <p:txBody>
          <a:bodyPr/>
          <a:lstStyle/>
          <a:p>
            <a:r>
              <a:rPr lang="en-US" altLang="zh-CN" dirty="0"/>
              <a:t>Đã vượt ra khỏi thế hệ thứ nhất và thứ hai</a:t>
            </a:r>
          </a:p>
          <a:p>
            <a:r>
              <a:rPr lang="en-US" altLang="zh-CN" dirty="0"/>
              <a:t>Các kỹ thuật cổ điển chịu ảnh hưởng của khí hậu và thổ nhưỡng địa phương</a:t>
            </a:r>
          </a:p>
          <a:p>
            <a:r>
              <a:rPr lang="en-US" altLang="zh-CN" dirty="0"/>
              <a:t>Tôn vinh các giống cổ điển và phương pháp truyền thống nhưng hoan nghênh thử nghiệm, kỹ thuật cải tiến và các giống thay thế</a:t>
            </a:r>
          </a:p>
        </p:txBody>
      </p:sp>
      <p:sp>
        <p:nvSpPr>
          <p:cNvPr id="5" name="Text Placeholder 4">
            <a:extLst>
              <a:ext uri="{FF2B5EF4-FFF2-40B4-BE49-F238E27FC236}">
                <a16:creationId xmlns:a16="http://schemas.microsoft.com/office/drawing/2014/main" id="{F7320438-B1AF-D84F-E324-5B68204F2AEC}"/>
              </a:ext>
            </a:extLst>
          </p:cNvPr>
          <p:cNvSpPr>
            <a:spLocks noGrp="1"/>
          </p:cNvSpPr>
          <p:nvPr>
            <p:ph type="body" sz="quarter" idx="13"/>
          </p:nvPr>
        </p:nvSpPr>
        <p:spPr/>
        <p:txBody>
          <a:bodyPr/>
          <a:lstStyle/>
          <a:p>
            <a:r>
              <a:rPr lang="en-US" altLang="zh-CN" b="1" dirty="0">
                <a:solidFill>
                  <a:schemeClr val="accent1"/>
                </a:solidFill>
              </a:rPr>
              <a:t>SẢN XUẤT RƯỢU VANG Ở TASMANIA</a:t>
            </a:r>
          </a:p>
        </p:txBody>
      </p:sp>
    </p:spTree>
    <p:extLst>
      <p:ext uri="{BB962C8B-B14F-4D97-AF65-F5344CB8AC3E}">
        <p14:creationId xmlns:p14="http://schemas.microsoft.com/office/powerpoint/2010/main" val="25905594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F1CEEF7-D38F-1BEC-28A1-EC2B9620DFF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6642" r="26656"/>
          <a:stretch/>
        </p:blipFill>
        <p:spPr>
          <a:xfrm>
            <a:off x="6096000" y="368300"/>
            <a:ext cx="6096000" cy="6103741"/>
          </a:xfrm>
        </p:spPr>
      </p:pic>
      <p:sp>
        <p:nvSpPr>
          <p:cNvPr id="3" name="Title 2">
            <a:extLst>
              <a:ext uri="{FF2B5EF4-FFF2-40B4-BE49-F238E27FC236}">
                <a16:creationId xmlns:a16="http://schemas.microsoft.com/office/drawing/2014/main" id="{2958846E-2E15-56F6-2216-AEB4A6950047}"/>
              </a:ext>
            </a:extLst>
          </p:cNvPr>
          <p:cNvSpPr>
            <a:spLocks noGrp="1"/>
          </p:cNvSpPr>
          <p:nvPr>
            <p:ph type="title"/>
          </p:nvPr>
        </p:nvSpPr>
        <p:spPr>
          <a:xfrm>
            <a:off x="630419" y="584200"/>
            <a:ext cx="4829691" cy="414606"/>
          </a:xfrm>
        </p:spPr>
        <p:txBody>
          <a:bodyPr/>
          <a:lstStyle/>
          <a:p>
            <a:r>
              <a:rPr lang="en-US" altLang="zh-CN" b="1" dirty="0">
                <a:solidFill>
                  <a:schemeClr val="accent5"/>
                </a:solidFill>
              </a:rPr>
              <a:t>TASMANIA</a:t>
            </a:r>
          </a:p>
        </p:txBody>
      </p:sp>
      <p:sp>
        <p:nvSpPr>
          <p:cNvPr id="5" name="Text Placeholder 4">
            <a:extLst>
              <a:ext uri="{FF2B5EF4-FFF2-40B4-BE49-F238E27FC236}">
                <a16:creationId xmlns:a16="http://schemas.microsoft.com/office/drawing/2014/main" id="{44C3F268-D45B-B12B-AE2C-C6A0286E2C03}"/>
              </a:ext>
            </a:extLst>
          </p:cNvPr>
          <p:cNvSpPr>
            <a:spLocks noGrp="1"/>
          </p:cNvSpPr>
          <p:nvPr>
            <p:ph type="body" sz="quarter" idx="13"/>
          </p:nvPr>
        </p:nvSpPr>
        <p:spPr>
          <a:xfrm>
            <a:off x="623888" y="1166446"/>
            <a:ext cx="4100512" cy="1325563"/>
          </a:xfrm>
        </p:spPr>
        <p:txBody>
          <a:bodyPr/>
          <a:lstStyle/>
          <a:p>
            <a:r>
              <a:rPr lang="en-US" altLang="zh-CN" b="1" dirty="0">
                <a:solidFill>
                  <a:schemeClr val="accent1"/>
                </a:solidFill>
              </a:rPr>
              <a:t>CÁC GIỐNG NHO ĐÁNG CHÚ </a:t>
            </a:r>
            <a:r>
              <a:rPr lang="en-US" altLang="zh-CN" b="1" dirty="0" err="1">
                <a:solidFill>
                  <a:schemeClr val="accent1"/>
                </a:solidFill>
              </a:rPr>
              <a:t>Ý</a:t>
            </a:r>
            <a:endParaRPr lang="en-US" altLang="zh-CN" b="1" dirty="0">
              <a:solidFill>
                <a:schemeClr val="accent1"/>
              </a:solidFill>
            </a:endParaRPr>
          </a:p>
        </p:txBody>
      </p:sp>
    </p:spTree>
    <p:extLst>
      <p:ext uri="{BB962C8B-B14F-4D97-AF65-F5344CB8AC3E}">
        <p14:creationId xmlns:p14="http://schemas.microsoft.com/office/powerpoint/2010/main" val="40459113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8">
            <a:extLst>
              <a:ext uri="{FF2B5EF4-FFF2-40B4-BE49-F238E27FC236}">
                <a16:creationId xmlns:a16="http://schemas.microsoft.com/office/drawing/2014/main" id="{C2F122E4-C657-0652-0E03-0C2FC06C379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391509" y="1933074"/>
            <a:ext cx="1182507" cy="3579859"/>
          </a:xfrm>
          <a:prstGeom prst="rect">
            <a:avLst/>
          </a:prstGeom>
        </p:spPr>
      </p:pic>
      <p:pic>
        <p:nvPicPr>
          <p:cNvPr id="2" name="Picture Placeholder 8">
            <a:extLst>
              <a:ext uri="{FF2B5EF4-FFF2-40B4-BE49-F238E27FC236}">
                <a16:creationId xmlns:a16="http://schemas.microsoft.com/office/drawing/2014/main" id="{5896CC81-2FD1-EC08-7FEB-FE5002BE0D5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304696" y="1933074"/>
            <a:ext cx="1182507" cy="3579859"/>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72151" y="1778557"/>
            <a:ext cx="1270924" cy="3847526"/>
          </a:xfrm>
          <a:prstGeom prst="rect">
            <a:avLst/>
          </a:prstGeom>
        </p:spPr>
      </p:pic>
      <p:pic>
        <p:nvPicPr>
          <p:cNvPr id="23" name="Picture Placeholder 8">
            <a:extLst>
              <a:ext uri="{FF2B5EF4-FFF2-40B4-BE49-F238E27FC236}">
                <a16:creationId xmlns:a16="http://schemas.microsoft.com/office/drawing/2014/main" id="{3916F695-FB44-8488-2301-57E9FA95F79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367030" y="1933074"/>
            <a:ext cx="1182507" cy="3579859"/>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altLang="zh-CN" sz="5440" b="1" dirty="0">
                <a:solidFill>
                  <a:srgbClr val="601329"/>
                </a:solidFill>
                <a:latin typeface="Arial" panose="020B0604020202020204" pitchFamily="34" charset="0"/>
              </a:rPr>
              <a:t>TASMANIA
5 GIỐNG HÀNG ĐẦU</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PINOT NOIR</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43%</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826810" y="5470367"/>
            <a:ext cx="2068617"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CHARDONNAY</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28%</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SAUVIGNON BLANC</a:t>
            </a:r>
            <a:endParaRPr lang="en-US" sz="1800" dirty="0">
              <a:solidFill>
                <a:schemeClr val="bg1"/>
              </a:solidFill>
              <a:latin typeface="Arial" panose="020B0604020202020204" pitchFamily="34" charset="0"/>
            </a:endParaRPr>
          </a:p>
          <a:p>
            <a:pPr algn="ctr"/>
            <a:r>
              <a:rPr lang="zh-CN" altLang="en-US" sz="3800" dirty="0">
                <a:solidFill>
                  <a:schemeClr val="bg1"/>
                </a:solidFill>
                <a:latin typeface="Arial" panose="020B0604020202020204" pitchFamily="34" charset="0"/>
              </a:rPr>
              <a:t>11%</a:t>
            </a:r>
          </a:p>
          <a:p>
            <a:pPr algn="ctr"/>
            <a:endParaRPr lang="en-US" dirty="0">
              <a:solidFill>
                <a:srgbClr val="601329"/>
              </a:solidFill>
              <a:latin typeface="Arial" panose="020B0604020202020204" pitchFamily="34" charset="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PINOT GRIS
/GRIGIO</a:t>
            </a:r>
          </a:p>
          <a:p>
            <a:pPr algn="ctr"/>
            <a:r>
              <a:rPr lang="zh-CN" altLang="en-US" sz="3800" dirty="0">
                <a:solidFill>
                  <a:schemeClr val="bg1"/>
                </a:solidFill>
                <a:latin typeface="Arial" panose="020B0604020202020204" pitchFamily="34" charset="0"/>
              </a:rPr>
              <a:t>8%</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RIESLING</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6%</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5020306" y="3945618"/>
            <a:ext cx="1997022" cy="648896"/>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SAUVIGNON 
BLANC</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769098" y="4049910"/>
            <a:ext cx="2194575" cy="369973"/>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CHARDONNAY</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902632" y="4019454"/>
            <a:ext cx="1873205"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PINOT NOIR</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033703" y="3910448"/>
            <a:ext cx="1849160" cy="648896"/>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PINOT GRIS
/GRIGIO</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9343558" y="4019455"/>
            <a:ext cx="1218603" cy="430887"/>
          </a:xfrm>
          <a:prstGeom prst="rect">
            <a:avLst/>
          </a:prstGeom>
          <a:noFill/>
        </p:spPr>
        <p:txBody>
          <a:bodyPr wrap="none" rtlCol="0">
            <a:spAutoFit/>
          </a:bodyPr>
          <a:lstStyle/>
          <a:p>
            <a:pPr algn="ctr"/>
            <a:r>
              <a:rPr lang="en-US" altLang="zh-CN" sz="2200" dirty="0">
                <a:solidFill>
                  <a:schemeClr val="bg1"/>
                </a:solidFill>
                <a:latin typeface="Arial" panose="020B0604020202020204" pitchFamily="34" charset="0"/>
              </a:rPr>
              <a:t>SHIRAZ</a:t>
            </a:r>
          </a:p>
        </p:txBody>
      </p:sp>
      <p:pic>
        <p:nvPicPr>
          <p:cNvPr id="4" name="Picture Placeholder 8" descr="A close up of a bottle  Description automatically generated">
            <a:extLst>
              <a:ext uri="{FF2B5EF4-FFF2-40B4-BE49-F238E27FC236}">
                <a16:creationId xmlns:a16="http://schemas.microsoft.com/office/drawing/2014/main" id="{84CFAB58-B72D-4C30-8175-C0F0478747C1}"/>
              </a:ext>
            </a:extLst>
          </p:cNvPr>
          <p:cNvPicPr>
            <a:picLocks noChangeAspect="1"/>
          </p:cNvPicPr>
          <p:nvPr/>
        </p:nvPicPr>
        <p:blipFill>
          <a:blip r:embed="rId6" cstate="screen">
            <a:extLst>
              <a:ext uri="{28A0092B-C50C-407E-A947-70E740481C1C}">
                <a14:useLocalDpi xmlns:a14="http://schemas.microsoft.com/office/drawing/2010/main"/>
              </a:ext>
            </a:extLst>
          </a:blip>
          <a:srcRect t="4472" b="4762"/>
          <a:stretch>
            <a:fillRect/>
          </a:stretch>
        </p:blipFill>
        <p:spPr>
          <a:xfrm>
            <a:off x="9359545" y="2007498"/>
            <a:ext cx="1157924" cy="3505435"/>
          </a:xfrm>
          <a:prstGeom prst="rect">
            <a:avLst/>
          </a:prstGeom>
        </p:spPr>
      </p:pic>
      <p:sp>
        <p:nvSpPr>
          <p:cNvPr id="5" name="object 10">
            <a:extLst>
              <a:ext uri="{FF2B5EF4-FFF2-40B4-BE49-F238E27FC236}">
                <a16:creationId xmlns:a16="http://schemas.microsoft.com/office/drawing/2014/main" id="{D65BE8BA-7DE3-5EFC-2CA1-DB4A6E7991DA}"/>
              </a:ext>
            </a:extLst>
          </p:cNvPr>
          <p:cNvSpPr txBox="1"/>
          <p:nvPr/>
        </p:nvSpPr>
        <p:spPr>
          <a:xfrm rot="16200000">
            <a:off x="8831237" y="4090824"/>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US" altLang="zh-CN" sz="2200" b="1" dirty="0">
                <a:solidFill>
                  <a:schemeClr val="bg1"/>
                </a:solidFill>
                <a:latin typeface="Arial" panose="020B0604020202020204" pitchFamily="34" charset="0"/>
                <a:ea typeface="Inter Display" panose="02000503000000020004" pitchFamily="2" charset="0"/>
                <a:cs typeface="Arial" panose="020B0604020202020204" pitchFamily="34" charset="0"/>
              </a:rPr>
              <a:t>RIESLING</a:t>
            </a:r>
            <a:endParaRPr lang="en-AU" sz="2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996377D5-A026-C7C7-E9CD-D432B227810B}"/>
              </a:ext>
            </a:extLst>
          </p:cNvPr>
          <p:cNvPicPr>
            <a:picLocks noChangeAspect="1"/>
          </p:cNvPicPr>
          <p:nvPr/>
        </p:nvPicPr>
        <p:blipFill>
          <a:blip r:embed="rId3" cstate="screen">
            <a:extLst>
              <a:ext uri="{28A0092B-C50C-407E-A947-70E740481C1C}">
                <a14:useLocalDpi xmlns:a14="http://schemas.microsoft.com/office/drawing/2010/main"/>
              </a:ext>
            </a:extLst>
          </a:blip>
          <a:srcRect l="7526" b="-32"/>
          <a:stretch/>
        </p:blipFill>
        <p:spPr>
          <a:xfrm>
            <a:off x="5880298" y="697042"/>
            <a:ext cx="1691646" cy="5958585"/>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7029554" y="2718423"/>
            <a:ext cx="76273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688662"/>
            <a:ext cx="371699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24542" y="546639"/>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cs typeface="Arial" panose="020B0604020202020204" pitchFamily="34" charset="0"/>
              </a:rPr>
              <a:t>TASMANIA
RƯỢU VANG SỦI</a:t>
            </a:r>
          </a:p>
        </p:txBody>
      </p: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369231"/>
            <a:ext cx="0" cy="31943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276095"/>
            <a:ext cx="2805706" cy="2805706"/>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10828" y="1765421"/>
            <a:ext cx="2391498" cy="201170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600" dirty="0">
                <a:solidFill>
                  <a:schemeClr val="tx1"/>
                </a:solidFill>
                <a:effectLst/>
                <a:latin typeface="Arial" panose="020B0604020202020204" pitchFamily="34" charset="0"/>
                <a:cs typeface="Arial" panose="020B0604020202020204" pitchFamily="34" charset="0"/>
              </a:rPr>
              <a:t>CÁC LOẠI RƯỢU SỦI LÀM THEO PHƯƠNG PHÁP TRUYỀN THỐNG HÀNG ĐẦU ĐƯỢC LÀM CHỦ YẾU TỪ PINOT NOIR VÀ CHARDONNAY,
TRONG SỐ NHỮNG LOẠI TỐT NHẤT
Ở ÚC</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506275" y="5095381"/>
            <a:ext cx="2805709" cy="1472839"/>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Táo đỏ</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Cam quýt</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Bánh mì nướng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Brioche</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Các loại hạt nướng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Bánh mì nướng</a:t>
            </a:r>
            <a:endParaRPr lang="en-AU" sz="1400" dirty="0">
              <a:effectLst/>
              <a:latin typeface="Arial" panose="020B0604020202020204" pitchFamily="34" charset="0"/>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410919" y="4478195"/>
            <a:ext cx="269055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a:off x="10101471" y="4470575"/>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 name="object 10">
            <a:extLst>
              <a:ext uri="{FF2B5EF4-FFF2-40B4-BE49-F238E27FC236}">
                <a16:creationId xmlns:a16="http://schemas.microsoft.com/office/drawing/2014/main" id="{84BFD1A9-D238-53F5-B6BF-A8AA847EFF3F}"/>
              </a:ext>
            </a:extLst>
          </p:cNvPr>
          <p:cNvSpPr txBox="1"/>
          <p:nvPr/>
        </p:nvSpPr>
        <p:spPr>
          <a:xfrm rot="16200000">
            <a:off x="4587772" y="4358511"/>
            <a:ext cx="4323795"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SPARKLING</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11" name="object 58">
            <a:extLst>
              <a:ext uri="{FF2B5EF4-FFF2-40B4-BE49-F238E27FC236}">
                <a16:creationId xmlns:a16="http://schemas.microsoft.com/office/drawing/2014/main" id="{8B6EE08F-5DEB-04A0-C721-0CFF027DB21B}"/>
              </a:ext>
            </a:extLst>
          </p:cNvPr>
          <p:cNvSpPr txBox="1"/>
          <p:nvPr/>
        </p:nvSpPr>
        <p:spPr>
          <a:xfrm>
            <a:off x="923507" y="2308895"/>
            <a:ext cx="2712987" cy="11253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600" b="0" dirty="0">
                <a:solidFill>
                  <a:schemeClr val="tx1"/>
                </a:solidFill>
                <a:effectLst/>
                <a:latin typeface="Arial" panose="020B0604020202020204" pitchFamily="34" charset="0"/>
              </a:rPr>
              <a:t>KHÍ HẬU VÀ ĐIỀU KIỆN PHÁT TRIỂN TƯƠNG TỰ NHƯ KHÍ HẬU VÀ ĐIỀU KIỆN PHÁT TRIỂN CỦA CHAMPAGNE, PHÁP</a:t>
            </a:r>
          </a:p>
        </p:txBody>
      </p:sp>
      <p:cxnSp>
        <p:nvCxnSpPr>
          <p:cNvPr id="12" name="Straight Connector 11">
            <a:extLst>
              <a:ext uri="{FF2B5EF4-FFF2-40B4-BE49-F238E27FC236}">
                <a16:creationId xmlns:a16="http://schemas.microsoft.com/office/drawing/2014/main" id="{AFFF7B23-D78F-8B3E-30AD-08ADF91DBEAB}"/>
              </a:ext>
            </a:extLst>
          </p:cNvPr>
          <p:cNvCxnSpPr>
            <a:cxnSpLocks/>
          </p:cNvCxnSpPr>
          <p:nvPr/>
        </p:nvCxnSpPr>
        <p:spPr>
          <a:xfrm>
            <a:off x="4693564" y="5497641"/>
            <a:ext cx="12425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092F6990-F74B-283B-7247-EEB7D4922B63}"/>
              </a:ext>
            </a:extLst>
          </p:cNvPr>
          <p:cNvSpPr/>
          <p:nvPr/>
        </p:nvSpPr>
        <p:spPr>
          <a:xfrm>
            <a:off x="2082024" y="4110595"/>
            <a:ext cx="2623652" cy="2623652"/>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 name="object 58">
            <a:extLst>
              <a:ext uri="{FF2B5EF4-FFF2-40B4-BE49-F238E27FC236}">
                <a16:creationId xmlns:a16="http://schemas.microsoft.com/office/drawing/2014/main" id="{B1329F32-2A67-9E20-7AC2-69BF277F3A66}"/>
              </a:ext>
            </a:extLst>
          </p:cNvPr>
          <p:cNvSpPr txBox="1"/>
          <p:nvPr/>
        </p:nvSpPr>
        <p:spPr>
          <a:xfrm>
            <a:off x="2342430" y="4371599"/>
            <a:ext cx="2146963" cy="193976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200" dirty="0">
                <a:effectLst/>
                <a:latin typeface="Arial" panose="020B0604020202020204" pitchFamily="34" charset="0"/>
                <a:cs typeface="Arial" panose="020B0604020202020204" pitchFamily="34" charset="0"/>
              </a:rPr>
              <a:t>HƠN</a:t>
            </a:r>
          </a:p>
          <a:p>
            <a:pPr algn="ctr">
              <a:lnSpc>
                <a:spcPct val="82000"/>
              </a:lnSpc>
              <a:spcBef>
                <a:spcPts val="217"/>
              </a:spcBef>
            </a:pPr>
            <a:r>
              <a:rPr lang="zh-CN" altLang="en-US" sz="6000" dirty="0">
                <a:effectLst/>
                <a:latin typeface="Arial" panose="020B0604020202020204" pitchFamily="34" charset="0"/>
                <a:cs typeface="Arial" panose="020B0604020202020204" pitchFamily="34" charset="0"/>
              </a:rPr>
              <a:t>40%</a:t>
            </a:r>
          </a:p>
          <a:p>
            <a:pPr algn="ctr">
              <a:lnSpc>
                <a:spcPct val="82000"/>
              </a:lnSpc>
              <a:spcBef>
                <a:spcPts val="217"/>
              </a:spcBef>
            </a:pPr>
            <a:r>
              <a:rPr lang="en-US" altLang="zh-CN" sz="1600" dirty="0">
                <a:latin typeface="Arial" panose="020B0604020202020204" pitchFamily="34" charset="0"/>
                <a:cs typeface="Arial" panose="020B0604020202020204" pitchFamily="34" charset="0"/>
              </a:rPr>
              <a:t>SỐ RƯỢU VANG CỦA TASMANIA ĐƯỢC SẢN XUẤT 
THÀNH RƯỢU SỦI</a:t>
            </a:r>
            <a:endParaRPr lang="en-AU" sz="16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2564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5755422"/>
          </a:xfrm>
          <a:prstGeom prst="rect">
            <a:avLst/>
          </a:prstGeom>
          <a:noFill/>
        </p:spPr>
        <p:txBody>
          <a:bodyPr wrap="square">
            <a:spAutoFit/>
          </a:bodyPr>
          <a:lstStyle/>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 làm từ những trái nho được trồng dưới khí hậu rộng lớn và đa dạng, trên những vùng đất được hình thành hàng triệu năm, mỗi ly rượu vang Úc đều kể một câu chuyện.</a:t>
            </a:r>
          </a:p>
          <a:p>
            <a:endParaRPr lang="en-AU"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 như những người đi trước, những người trồng trọt và sản xuất hiện đại của chúng ta tiếp tục đam mê, kiên cường và sáng tạo; không ngừng thúc đẩy khám phá những cách mới để hoàn thiện các kỹ thuật cũ. Cộng đồng của chúng ta được kết nối bởi sự tôn trọng lẫn nhau và tình yêu chung đối với việc tạo ra loại rượu vang đặc biệt, đồng thời bảo vệ những kỳ quan thiên nhiên cho các thế hệ tương lai thưởng thức. Áp dụng tư duy hiện đại vào vùng đất cổ xưa của chúng ta, chúng tôi rất coi trọng những thử nghiệm vui tươi.</a:t>
            </a:r>
          </a:p>
          <a:p>
            <a:endParaRPr lang="en-AU"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Vì vậy, nếu bạn đang tìm kiếm hương vị của cuộc phiêu lưu, hãy để rượu vang Úc là kim chỉ nam của bạn. Bởi vì trong mỗi chai rượu vang Úc, bạn sẽ trải nghiệm những kỳ quan của Úc - một lời nhắc nhở về cuộc phiêu lưu và sự đa dạng định hình văn hóa và vùng đất của chúng ta.</a:t>
            </a:r>
          </a:p>
        </p:txBody>
      </p:sp>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lstStyle/>
          <a:p>
            <a:r>
              <a:rPr lang="en-US" altLang="zh-CN" sz="4000" b="1" dirty="0">
                <a:solidFill>
                  <a:schemeClr val="bg2"/>
                </a:solidFill>
              </a:rPr>
              <a:t>ĐẶC ĐIỂM
RƯỢU SỦI</a:t>
            </a: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3" cstate="screen">
            <a:extLst>
              <a:ext uri="{28A0092B-C50C-407E-A947-70E740481C1C}">
                <a14:useLocalDpi xmlns:a14="http://schemas.microsoft.com/office/drawing/2010/main"/>
              </a:ext>
            </a:extLst>
          </a:blip>
          <a:srcRect b="-32"/>
          <a:stretch/>
        </p:blipFill>
        <p:spPr>
          <a:xfrm>
            <a:off x="8931133" y="719527"/>
            <a:ext cx="1829327" cy="595858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7607768" y="4432285"/>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SPARKLING</a:t>
            </a:r>
            <a:endParaRPr lang="en-AU" sz="4400"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985DB0BE-608A-9D1A-69AD-898BFB3A4F2A}"/>
              </a:ext>
            </a:extLst>
          </p:cNvPr>
          <p:cNvSpPr txBox="1"/>
          <p:nvPr/>
        </p:nvSpPr>
        <p:spPr>
          <a:xfrm>
            <a:off x="636597" y="2209372"/>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3032303" y="2632659"/>
            <a:ext cx="132061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Rượu sủi</a:t>
            </a:r>
          </a:p>
        </p:txBody>
      </p:sp>
      <p:cxnSp>
        <p:nvCxnSpPr>
          <p:cNvPr id="48" name="Straight Connector 47">
            <a:extLst>
              <a:ext uri="{FF2B5EF4-FFF2-40B4-BE49-F238E27FC236}">
                <a16:creationId xmlns:a16="http://schemas.microsoft.com/office/drawing/2014/main" id="{60B7C4B1-F6AA-D5A3-9C4F-AD54773BC85E}"/>
              </a:ext>
            </a:extLst>
          </p:cNvPr>
          <p:cNvCxnSpPr>
            <a:cxnSpLocks/>
          </p:cNvCxnSpPr>
          <p:nvPr/>
        </p:nvCxnSpPr>
        <p:spPr>
          <a:xfrm>
            <a:off x="1516749" y="234059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6B9DD89-2422-5F99-D68D-FFBA9D02FA34}"/>
              </a:ext>
            </a:extLst>
          </p:cNvPr>
          <p:cNvSpPr/>
          <p:nvPr/>
        </p:nvSpPr>
        <p:spPr>
          <a:xfrm>
            <a:off x="2117043" y="33563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8A8CE958-42EA-C325-605E-CB6D4FFE3CFC}"/>
              </a:ext>
            </a:extLst>
          </p:cNvPr>
          <p:cNvSpPr txBox="1"/>
          <p:nvPr/>
        </p:nvSpPr>
        <p:spPr>
          <a:xfrm>
            <a:off x="636596" y="3357122"/>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59" name="Oval 58">
            <a:extLst>
              <a:ext uri="{FF2B5EF4-FFF2-40B4-BE49-F238E27FC236}">
                <a16:creationId xmlns:a16="http://schemas.microsoft.com/office/drawing/2014/main" id="{5BD9DC7A-743E-19B4-0CA9-9B0197AE5CE2}"/>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6EF99C7E-E815-430B-590F-58799334530E}"/>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0FD720EB-8AB5-8000-B322-07C52B284E4B}"/>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73B970B3-9677-A7AE-D71F-64DDB1F805DD}"/>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9" name="Oval 68">
            <a:extLst>
              <a:ext uri="{FF2B5EF4-FFF2-40B4-BE49-F238E27FC236}">
                <a16:creationId xmlns:a16="http://schemas.microsoft.com/office/drawing/2014/main" id="{2E412C7A-71C0-053D-4768-A3F965BD01A6}"/>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1898237" y="3842629"/>
            <a:ext cx="1311235" cy="31140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/Hơi ngọt</a:t>
            </a:r>
          </a:p>
        </p:txBody>
      </p:sp>
      <p:sp>
        <p:nvSpPr>
          <p:cNvPr id="80" name="Title 2">
            <a:extLst>
              <a:ext uri="{FF2B5EF4-FFF2-40B4-BE49-F238E27FC236}">
                <a16:creationId xmlns:a16="http://schemas.microsoft.com/office/drawing/2014/main" id="{647B5759-F6CA-6DE6-D743-EB225891B64C}"/>
              </a:ext>
            </a:extLst>
          </p:cNvPr>
          <p:cNvSpPr txBox="1"/>
          <p:nvPr/>
        </p:nvSpPr>
        <p:spPr>
          <a:xfrm>
            <a:off x="3139579" y="387150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Hơi ngọt vừa</a:t>
            </a:r>
          </a:p>
        </p:txBody>
      </p:sp>
      <p:sp>
        <p:nvSpPr>
          <p:cNvPr id="81" name="Title 2">
            <a:extLst>
              <a:ext uri="{FF2B5EF4-FFF2-40B4-BE49-F238E27FC236}">
                <a16:creationId xmlns:a16="http://schemas.microsoft.com/office/drawing/2014/main" id="{B29A2E06-2182-1180-291A-869ECD838217}"/>
              </a:ext>
            </a:extLst>
          </p:cNvPr>
          <p:cNvSpPr txBox="1"/>
          <p:nvPr/>
        </p:nvSpPr>
        <p:spPr>
          <a:xfrm>
            <a:off x="4581893"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830800BC-71C9-23EB-6D37-C3B581E60D7A}"/>
              </a:ext>
            </a:extLst>
          </p:cNvPr>
          <p:cNvCxnSpPr>
            <a:cxnSpLocks/>
          </p:cNvCxnSpPr>
          <p:nvPr/>
        </p:nvCxnSpPr>
        <p:spPr>
          <a:xfrm>
            <a:off x="1417320" y="3502133"/>
            <a:ext cx="64802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301747C1-807D-0011-7CCD-B79CB45B1246}"/>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0A6B3491-87A1-51D1-1458-B714B4896578}"/>
              </a:ext>
            </a:extLst>
          </p:cNvPr>
          <p:cNvCxnSpPr>
            <a:cxnSpLocks/>
          </p:cNvCxnSpPr>
          <p:nvPr/>
        </p:nvCxnSpPr>
        <p:spPr>
          <a:xfrm>
            <a:off x="1516749" y="4342804"/>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7E8476D-D297-A858-2BF5-12AAC743C2AD}"/>
              </a:ext>
            </a:extLst>
          </p:cNvPr>
          <p:cNvSpPr/>
          <p:nvPr/>
        </p:nvSpPr>
        <p:spPr>
          <a:xfrm>
            <a:off x="2117043" y="503686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1847597" y="4713017"/>
            <a:ext cx="1134065"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Không ủ/Ít</a:t>
            </a:r>
          </a:p>
        </p:txBody>
      </p:sp>
      <p:sp>
        <p:nvSpPr>
          <p:cNvPr id="100" name="Title 2">
            <a:extLst>
              <a:ext uri="{FF2B5EF4-FFF2-40B4-BE49-F238E27FC236}">
                <a16:creationId xmlns:a16="http://schemas.microsoft.com/office/drawing/2014/main" id="{5CB3227F-58C5-FDB8-DE82-ECB17CFACDAC}"/>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0B418712-C513-DE1D-E2B6-09B9E5AFB7D0}"/>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D9D711A6-2DF9-3E30-B634-1B5DC1B51308}"/>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4642E5D4-1386-1D74-AAE2-AF203D6BF78B}"/>
              </a:ext>
            </a:extLst>
          </p:cNvPr>
          <p:cNvCxnSpPr>
            <a:cxnSpLocks/>
          </p:cNvCxnSpPr>
          <p:nvPr/>
        </p:nvCxnSpPr>
        <p:spPr>
          <a:xfrm>
            <a:off x="1341120" y="5190683"/>
            <a:ext cx="72422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4AE9D01A-B164-378B-271F-991DB1DA9829}"/>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15" name="Straight Connector 114">
            <a:extLst>
              <a:ext uri="{FF2B5EF4-FFF2-40B4-BE49-F238E27FC236}">
                <a16:creationId xmlns:a16="http://schemas.microsoft.com/office/drawing/2014/main" id="{E70BE126-F1D8-8B46-79B9-4EEF8740C4E3}"/>
              </a:ext>
            </a:extLst>
          </p:cNvPr>
          <p:cNvCxnSpPr>
            <a:cxnSpLocks/>
          </p:cNvCxnSpPr>
          <p:nvPr/>
        </p:nvCxnSpPr>
        <p:spPr>
          <a:xfrm>
            <a:off x="1417320" y="5529052"/>
            <a:ext cx="64802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EA15A523-D844-53B2-8244-10D96F3E0309}"/>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68EA0883-2B6E-3BED-7F10-15BB5AA0B5EE}"/>
              </a:ext>
            </a:extLst>
          </p:cNvPr>
          <p:cNvSpPr/>
          <p:nvPr/>
        </p:nvSpPr>
        <p:spPr>
          <a:xfrm>
            <a:off x="2845329"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03C8C5AA-79A0-389F-F522-8F6546DDC8A1}"/>
              </a:ext>
            </a:extLst>
          </p:cNvPr>
          <p:cNvSpPr/>
          <p:nvPr/>
        </p:nvSpPr>
        <p:spPr>
          <a:xfrm>
            <a:off x="3209472"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0" name="Oval 119">
            <a:extLst>
              <a:ext uri="{FF2B5EF4-FFF2-40B4-BE49-F238E27FC236}">
                <a16:creationId xmlns:a16="http://schemas.microsoft.com/office/drawing/2014/main" id="{A106D096-5A30-BC9A-32DE-3C9E573C5571}"/>
              </a:ext>
            </a:extLst>
          </p:cNvPr>
          <p:cNvSpPr/>
          <p:nvPr/>
        </p:nvSpPr>
        <p:spPr>
          <a:xfrm>
            <a:off x="357399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1" name="Oval 120">
            <a:extLst>
              <a:ext uri="{FF2B5EF4-FFF2-40B4-BE49-F238E27FC236}">
                <a16:creationId xmlns:a16="http://schemas.microsoft.com/office/drawing/2014/main" id="{D4C4B48B-C6F4-75BF-6309-AA84007A159A}"/>
              </a:ext>
            </a:extLst>
          </p:cNvPr>
          <p:cNvSpPr/>
          <p:nvPr/>
        </p:nvSpPr>
        <p:spPr>
          <a:xfrm>
            <a:off x="3938520"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3463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3032303" y="583971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12% – 12.5%</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3463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6B967728-220D-9ACB-91EB-074ADB41C86B}"/>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D14B8778-4615-D6CE-38C9-E78112F2A9F7}"/>
              </a:ext>
            </a:extLst>
          </p:cNvPr>
          <p:cNvCxnSpPr>
            <a:cxnSpLocks/>
          </p:cNvCxnSpPr>
          <p:nvPr/>
        </p:nvCxnSpPr>
        <p:spPr>
          <a:xfrm>
            <a:off x="1898237" y="6313706"/>
            <a:ext cx="16711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a:cxnSpLocks/>
          </p:cNvCxnSpPr>
          <p:nvPr/>
        </p:nvCxnSpPr>
        <p:spPr>
          <a:xfrm>
            <a:off x="2981663"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E9FA536-0B89-0360-B5FA-059B7869A676}"/>
              </a:ext>
            </a:extLst>
          </p:cNvPr>
          <p:cNvCxnSpPr>
            <a:cxnSpLocks/>
          </p:cNvCxnSpPr>
          <p:nvPr/>
        </p:nvCxnSpPr>
        <p:spPr>
          <a:xfrm>
            <a:off x="4428214"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CF663E6-E574-595E-1819-4AD6956FC8C7}"/>
              </a:ext>
            </a:extLst>
          </p:cNvPr>
          <p:cNvCxnSpPr>
            <a:cxnSpLocks/>
          </p:cNvCxnSpPr>
          <p:nvPr/>
        </p:nvCxnSpPr>
        <p:spPr>
          <a:xfrm>
            <a:off x="2976771" y="2640199"/>
            <a:ext cx="14564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EAF4EA0F-730B-A05F-61FD-66E05179995A}"/>
              </a:ext>
            </a:extLst>
          </p:cNvPr>
          <p:cNvSpPr/>
          <p:nvPr/>
        </p:nvSpPr>
        <p:spPr>
          <a:xfrm rot="10800000">
            <a:off x="3569193" y="616706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Tree>
    <p:extLst>
      <p:ext uri="{BB962C8B-B14F-4D97-AF65-F5344CB8AC3E}">
        <p14:creationId xmlns:p14="http://schemas.microsoft.com/office/powerpoint/2010/main" val="278801241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465879"/>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5434130"/>
            <a:ext cx="307060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cs typeface="Arial" panose="020B0604020202020204" pitchFamily="34" charset="0"/>
              </a:rPr>
              <a:t>TASMANIA
CHARDONNAY</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284346" y="3912433"/>
            <a:ext cx="341941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284346"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1477090" y="1840280"/>
            <a:ext cx="2788311" cy="830997"/>
          </a:xfrm>
          <a:prstGeom prst="rect">
            <a:avLst/>
          </a:prstGeom>
          <a:noFill/>
        </p:spPr>
        <p:txBody>
          <a:bodyPr wrap="square" anchor="b">
            <a:spAutoFit/>
          </a:bodyPr>
          <a:lstStyle/>
          <a:p>
            <a:pPr algn="ctr">
              <a:spcBef>
                <a:spcPts val="203"/>
              </a:spcBef>
            </a:pPr>
            <a:r>
              <a:rPr lang="en-US" altLang="zh-CN" sz="1600" dirty="0">
                <a:latin typeface="Arial" panose="020B0604020202020204" pitchFamily="34" charset="0"/>
              </a:rPr>
              <a:t>QUÁ TRÌNH Ủ GỖ SỒI CÓ THỂ ẢNH HƯỞNG ĐÁNG KỂ ĐẾN PHONG CÁCH</a:t>
            </a:r>
            <a:endParaRPr lang="en-AU" sz="1600" dirty="0">
              <a:effectLst/>
              <a:latin typeface="Arial" panose="020B0604020202020204" pitchFamily="34" charset="0"/>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2286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39224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US" altLang="zh-CN" sz="34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9519328" y="5903536"/>
            <a:ext cx="2824226" cy="750526"/>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Táo giòn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Lê</a:t>
            </a:r>
            <a:endParaRPr lang="en-AU" sz="1400" dirty="0">
              <a:effectLst/>
              <a:latin typeface="Arial" panose="020B0604020202020204" pitchFamily="34"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177935" y="5434130"/>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7" y="1199374"/>
            <a:ext cx="2387447" cy="2387447"/>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016587" y="1726581"/>
            <a:ext cx="2035053" cy="151310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800" dirty="0">
                <a:solidFill>
                  <a:schemeClr val="tx1"/>
                </a:solidFill>
                <a:effectLst/>
                <a:latin typeface="Arial" panose="020B0604020202020204" pitchFamily="34" charset="0"/>
                <a:cs typeface="Arial" panose="020B0604020202020204" pitchFamily="34" charset="0"/>
              </a:rPr>
              <a:t>PHONG CÁCH THANH LỊCH, PHỨC TẠP VÀ TINH TẾ VỚI ĐỘ CHUA TỰ NHIÊN CAO</a:t>
            </a:r>
          </a:p>
        </p:txBody>
      </p:sp>
      <p:sp>
        <p:nvSpPr>
          <p:cNvPr id="13" name="Oval 12">
            <a:extLst>
              <a:ext uri="{FF2B5EF4-FFF2-40B4-BE49-F238E27FC236}">
                <a16:creationId xmlns:a16="http://schemas.microsoft.com/office/drawing/2014/main" id="{D00D20BE-74A8-9CD9-14ED-35006B42C036}"/>
              </a:ext>
            </a:extLst>
          </p:cNvPr>
          <p:cNvSpPr/>
          <p:nvPr/>
        </p:nvSpPr>
        <p:spPr>
          <a:xfrm>
            <a:off x="1038330" y="4172187"/>
            <a:ext cx="2492032" cy="252388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14" name="object 58">
            <a:extLst>
              <a:ext uri="{FF2B5EF4-FFF2-40B4-BE49-F238E27FC236}">
                <a16:creationId xmlns:a16="http://schemas.microsoft.com/office/drawing/2014/main" id="{762EAF5B-2B85-D6D0-775D-0837079B74A8}"/>
              </a:ext>
            </a:extLst>
          </p:cNvPr>
          <p:cNvSpPr txBox="1"/>
          <p:nvPr/>
        </p:nvSpPr>
        <p:spPr>
          <a:xfrm>
            <a:off x="1162692" y="4645847"/>
            <a:ext cx="2146963" cy="1784784"/>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800" dirty="0">
                <a:effectLst/>
                <a:latin typeface="Arial" panose="020B0604020202020204" pitchFamily="34" charset="0"/>
                <a:cs typeface="Arial" panose="020B0604020202020204" pitchFamily="34" charset="0"/>
              </a:rPr>
              <a:t>KHOẢNG</a:t>
            </a:r>
          </a:p>
          <a:p>
            <a:pPr algn="ctr">
              <a:lnSpc>
                <a:spcPct val="82000"/>
              </a:lnSpc>
              <a:spcBef>
                <a:spcPts val="217"/>
              </a:spcBef>
            </a:pPr>
            <a:r>
              <a:rPr lang="zh-CN" altLang="en-US" sz="6000" dirty="0">
                <a:effectLst/>
                <a:latin typeface="Arial" panose="020B0604020202020204" pitchFamily="34" charset="0"/>
                <a:cs typeface="Arial" panose="020B0604020202020204" pitchFamily="34" charset="0"/>
              </a:rPr>
              <a:t>1/4</a:t>
            </a:r>
          </a:p>
          <a:p>
            <a:pPr algn="ctr">
              <a:lnSpc>
                <a:spcPct val="82000"/>
              </a:lnSpc>
              <a:spcBef>
                <a:spcPts val="217"/>
              </a:spcBef>
            </a:pPr>
            <a:r>
              <a:rPr lang="en-US" altLang="zh-CN" sz="1600" dirty="0">
                <a:latin typeface="Arial" panose="020B0604020202020204" pitchFamily="34" charset="0"/>
                <a:cs typeface="Arial" panose="020B0604020202020204" pitchFamily="34" charset="0"/>
              </a:rPr>
              <a:t>DIỆN TÍCH TRỒNG TRỌT CỦA TASMANIA</a:t>
            </a:r>
            <a:endParaRPr lang="en-AU" sz="1600" dirty="0">
              <a:effectLst/>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a:cxnSpLocks/>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B9F7AAF3-4C15-E4E3-4986-E6F46F68B70C}"/>
              </a:ext>
            </a:extLst>
          </p:cNvPr>
          <p:cNvSpPr txBox="1"/>
          <p:nvPr/>
        </p:nvSpPr>
        <p:spPr>
          <a:xfrm>
            <a:off x="9608217" y="3648894"/>
            <a:ext cx="2342288" cy="830997"/>
          </a:xfrm>
          <a:prstGeom prst="rect">
            <a:avLst/>
          </a:prstGeom>
          <a:noFill/>
        </p:spPr>
        <p:txBody>
          <a:bodyPr wrap="square" anchor="b">
            <a:spAutoFit/>
          </a:bodyPr>
          <a:lstStyle/>
          <a:p>
            <a:pPr algn="ctr">
              <a:spcBef>
                <a:spcPts val="203"/>
              </a:spcBef>
            </a:pPr>
            <a:r>
              <a:rPr lang="en-US" altLang="zh-CN" sz="1600" dirty="0">
                <a:latin typeface="Arial" panose="020B0604020202020204" pitchFamily="34" charset="0"/>
              </a:rPr>
              <a:t>ĐƯỢC SỬ DỤNG RỘNG RÃI TRONG SẢN XUẤT RƯỢU SỦI</a:t>
            </a:r>
            <a:endParaRPr lang="en-AU" sz="1600" dirty="0">
              <a:effectLst/>
              <a:latin typeface="Arial" panose="020B0604020202020204" pitchFamily="34" charset="0"/>
            </a:endParaRPr>
          </a:p>
        </p:txBody>
      </p:sp>
      <p:cxnSp>
        <p:nvCxnSpPr>
          <p:cNvPr id="15" name="Straight Connector 14">
            <a:extLst>
              <a:ext uri="{FF2B5EF4-FFF2-40B4-BE49-F238E27FC236}">
                <a16:creationId xmlns:a16="http://schemas.microsoft.com/office/drawing/2014/main" id="{F26EFB7B-1173-63A2-7409-42F51E2D913A}"/>
              </a:ext>
            </a:extLst>
          </p:cNvPr>
          <p:cNvCxnSpPr>
            <a:cxnSpLocks/>
          </p:cNvCxnSpPr>
          <p:nvPr/>
        </p:nvCxnSpPr>
        <p:spPr>
          <a:xfrm>
            <a:off x="7272997" y="4829219"/>
            <a:ext cx="350636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4157F58D-C7FE-55CC-A7FC-42A99F99A94F}"/>
              </a:ext>
            </a:extLst>
          </p:cNvPr>
          <p:cNvCxnSpPr>
            <a:cxnSpLocks/>
          </p:cNvCxnSpPr>
          <p:nvPr/>
        </p:nvCxnSpPr>
        <p:spPr>
          <a:xfrm>
            <a:off x="10761745" y="4456426"/>
            <a:ext cx="0" cy="37279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7904034" cy="1325562"/>
          </a:xfrm>
        </p:spPr>
        <p:txBody>
          <a:bodyPr/>
          <a:lstStyle/>
          <a:p>
            <a:r>
              <a:rPr lang="en-US" altLang="zh-CN" sz="3200" b="1" dirty="0">
                <a:solidFill>
                  <a:schemeClr val="bg2"/>
                </a:solidFill>
              </a:rPr>
              <a:t>ĐẶC ĐIỂM
CHARDONNAY</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US" altLang="zh-CN" sz="36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6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526553"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Chardonnay</a:t>
            </a:r>
          </a:p>
        </p:txBody>
      </p: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44170"/>
            <a:ext cx="1087283" cy="313841"/>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Hơi ngọt vừa</a:t>
            </a: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652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1" name="Oval 120">
            <a:extLst>
              <a:ext uri="{FF2B5EF4-FFF2-40B4-BE49-F238E27FC236}">
                <a16:creationId xmlns:a16="http://schemas.microsoft.com/office/drawing/2014/main" id="{EEF402AA-A4A0-D4C2-059E-E66982B6EBE5}"/>
              </a:ext>
            </a:extLst>
          </p:cNvPr>
          <p:cNvSpPr/>
          <p:nvPr/>
        </p:nvSpPr>
        <p:spPr>
          <a:xfrm>
            <a:off x="334814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274799" y="5834995"/>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12325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345761"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117954" y="2641194"/>
            <a:ext cx="18479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95303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32FE7FAC-8AD5-96BC-264F-50623C602AE8}"/>
              </a:ext>
            </a:extLst>
          </p:cNvPr>
          <p:cNvSpPr/>
          <p:nvPr/>
        </p:nvSpPr>
        <p:spPr>
          <a:xfrm>
            <a:off x="371637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 name="Title 2">
            <a:extLst>
              <a:ext uri="{FF2B5EF4-FFF2-40B4-BE49-F238E27FC236}">
                <a16:creationId xmlns:a16="http://schemas.microsoft.com/office/drawing/2014/main" id="{EA29D12D-9CF5-F05D-9E9D-9773B7911AB5}"/>
              </a:ext>
            </a:extLst>
          </p:cNvPr>
          <p:cNvSpPr txBox="1"/>
          <p:nvPr/>
        </p:nvSpPr>
        <p:spPr>
          <a:xfrm>
            <a:off x="399642" y="2209372"/>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cxnSp>
        <p:nvCxnSpPr>
          <p:cNvPr id="5" name="Straight Connector 4">
            <a:extLst>
              <a:ext uri="{FF2B5EF4-FFF2-40B4-BE49-F238E27FC236}">
                <a16:creationId xmlns:a16="http://schemas.microsoft.com/office/drawing/2014/main" id="{7C078755-394C-E118-3820-E790E79EE60E}"/>
              </a:ext>
            </a:extLst>
          </p:cNvPr>
          <p:cNvCxnSpPr>
            <a:cxnSpLocks/>
          </p:cNvCxnSpPr>
          <p:nvPr/>
        </p:nvCxnSpPr>
        <p:spPr>
          <a:xfrm>
            <a:off x="1279794" y="234059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CD6C623A-9E2F-1DBA-CA08-6E57B730D93D}"/>
              </a:ext>
            </a:extLst>
          </p:cNvPr>
          <p:cNvSpPr txBox="1"/>
          <p:nvPr/>
        </p:nvSpPr>
        <p:spPr>
          <a:xfrm>
            <a:off x="399641" y="3357122"/>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cxnSp>
        <p:nvCxnSpPr>
          <p:cNvPr id="17" name="Straight Connector 16">
            <a:extLst>
              <a:ext uri="{FF2B5EF4-FFF2-40B4-BE49-F238E27FC236}">
                <a16:creationId xmlns:a16="http://schemas.microsoft.com/office/drawing/2014/main" id="{7F84AE1A-4579-506E-39AE-15089619F1BC}"/>
              </a:ext>
            </a:extLst>
          </p:cNvPr>
          <p:cNvCxnSpPr>
            <a:cxnSpLocks/>
          </p:cNvCxnSpPr>
          <p:nvPr/>
        </p:nvCxnSpPr>
        <p:spPr>
          <a:xfrm>
            <a:off x="1180365" y="3502133"/>
            <a:ext cx="64802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 name="Title 2">
            <a:extLst>
              <a:ext uri="{FF2B5EF4-FFF2-40B4-BE49-F238E27FC236}">
                <a16:creationId xmlns:a16="http://schemas.microsoft.com/office/drawing/2014/main" id="{7D12C99E-5B03-0D6F-0F31-6E272D5F42D4}"/>
              </a:ext>
            </a:extLst>
          </p:cNvPr>
          <p:cNvSpPr txBox="1"/>
          <p:nvPr/>
        </p:nvSpPr>
        <p:spPr>
          <a:xfrm>
            <a:off x="399641"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9" name="Straight Connector 18">
            <a:extLst>
              <a:ext uri="{FF2B5EF4-FFF2-40B4-BE49-F238E27FC236}">
                <a16:creationId xmlns:a16="http://schemas.microsoft.com/office/drawing/2014/main" id="{D311D440-AA86-341E-9C0C-5A0DFA097F22}"/>
              </a:ext>
            </a:extLst>
          </p:cNvPr>
          <p:cNvCxnSpPr>
            <a:cxnSpLocks/>
          </p:cNvCxnSpPr>
          <p:nvPr/>
        </p:nvCxnSpPr>
        <p:spPr>
          <a:xfrm>
            <a:off x="1279794" y="4342804"/>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itle 2">
            <a:extLst>
              <a:ext uri="{FF2B5EF4-FFF2-40B4-BE49-F238E27FC236}">
                <a16:creationId xmlns:a16="http://schemas.microsoft.com/office/drawing/2014/main" id="{5B0854AD-FD70-A0DE-0911-40C627082590}"/>
              </a:ext>
            </a:extLst>
          </p:cNvPr>
          <p:cNvSpPr txBox="1"/>
          <p:nvPr/>
        </p:nvSpPr>
        <p:spPr>
          <a:xfrm>
            <a:off x="399641"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23" name="Straight Connector 22">
            <a:extLst>
              <a:ext uri="{FF2B5EF4-FFF2-40B4-BE49-F238E27FC236}">
                <a16:creationId xmlns:a16="http://schemas.microsoft.com/office/drawing/2014/main" id="{529083E6-A328-9B24-2F69-DE156FEA7799}"/>
              </a:ext>
            </a:extLst>
          </p:cNvPr>
          <p:cNvCxnSpPr>
            <a:cxnSpLocks/>
          </p:cNvCxnSpPr>
          <p:nvPr/>
        </p:nvCxnSpPr>
        <p:spPr>
          <a:xfrm>
            <a:off x="1104165" y="5190683"/>
            <a:ext cx="72422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Title 2">
            <a:extLst>
              <a:ext uri="{FF2B5EF4-FFF2-40B4-BE49-F238E27FC236}">
                <a16:creationId xmlns:a16="http://schemas.microsoft.com/office/drawing/2014/main" id="{4B7002E8-B3B2-1BE1-6A14-5D2E40FCB78E}"/>
              </a:ext>
            </a:extLst>
          </p:cNvPr>
          <p:cNvSpPr txBox="1"/>
          <p:nvPr/>
        </p:nvSpPr>
        <p:spPr>
          <a:xfrm>
            <a:off x="399641"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25" name="Straight Connector 24">
            <a:extLst>
              <a:ext uri="{FF2B5EF4-FFF2-40B4-BE49-F238E27FC236}">
                <a16:creationId xmlns:a16="http://schemas.microsoft.com/office/drawing/2014/main" id="{260D80CE-7036-6D7F-984E-82A63C273D5A}"/>
              </a:ext>
            </a:extLst>
          </p:cNvPr>
          <p:cNvCxnSpPr>
            <a:cxnSpLocks/>
          </p:cNvCxnSpPr>
          <p:nvPr/>
        </p:nvCxnSpPr>
        <p:spPr>
          <a:xfrm>
            <a:off x="1180365" y="5529052"/>
            <a:ext cx="64802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Title 2">
            <a:extLst>
              <a:ext uri="{FF2B5EF4-FFF2-40B4-BE49-F238E27FC236}">
                <a16:creationId xmlns:a16="http://schemas.microsoft.com/office/drawing/2014/main" id="{7AA89A54-E744-86FF-E88B-EBC38B22F305}"/>
              </a:ext>
            </a:extLst>
          </p:cNvPr>
          <p:cNvSpPr txBox="1"/>
          <p:nvPr/>
        </p:nvSpPr>
        <p:spPr>
          <a:xfrm>
            <a:off x="399641"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27" name="Straight Connector 26">
            <a:extLst>
              <a:ext uri="{FF2B5EF4-FFF2-40B4-BE49-F238E27FC236}">
                <a16:creationId xmlns:a16="http://schemas.microsoft.com/office/drawing/2014/main" id="{C5D670A5-BE59-4903-DE7D-87059C0A6806}"/>
              </a:ext>
            </a:extLst>
          </p:cNvPr>
          <p:cNvCxnSpPr>
            <a:cxnSpLocks/>
          </p:cNvCxnSpPr>
          <p:nvPr/>
        </p:nvCxnSpPr>
        <p:spPr>
          <a:xfrm>
            <a:off x="1661282" y="6313706"/>
            <a:ext cx="16711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68906"/>
      </p:ext>
    </p:extLst>
  </p:cSld>
  <p:clrMapOvr>
    <a:masterClrMapping/>
  </p:clrMapOvr>
  <p:transition/>
  <p:extLst>
    <p:ext uri="{6950BFC3-D8DA-4A85-94F7-54DA5524770B}">
      <p188:commentRel xmlns:p188="http://schemas.microsoft.com/office/powerpoint/2018/8/main" r:id="rId2"/>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cs typeface="Arial" panose="020B0604020202020204" pitchFamily="34" charset="0"/>
              </a:rPr>
              <a:t>TASMANIA
PINOT NOIR</a:t>
            </a: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2314162"/>
            <a:ext cx="2805709" cy="584775"/>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NỔI BẬT TRONG SẢN XUẤT RƯỢU SỦI</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918129"/>
            <a:ext cx="0" cy="22395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142086"/>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1812209"/>
            <a:ext cx="2365896" cy="236589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761824" y="2569844"/>
            <a:ext cx="2425021" cy="925831"/>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400" dirty="0">
                <a:effectLst/>
                <a:latin typeface="Arial" panose="020B0604020202020204" pitchFamily="34" charset="0"/>
                <a:cs typeface="Arial" panose="020B0604020202020204" pitchFamily="34" charset="0"/>
              </a:rPr>
              <a:t>PHONG CÁCH TINH TẾ, THƠM NGÁT, THƠM</a:t>
            </a:r>
            <a:endParaRPr lang="en-AU" sz="2400" dirty="0">
              <a:effectLst/>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527408" y="5297072"/>
            <a:ext cx="1961127" cy="1167948"/>
          </a:xfrm>
          <a:prstGeom prst="rect">
            <a:avLst/>
          </a:prstGeom>
          <a:noFill/>
        </p:spPr>
        <p:txBody>
          <a:bodyPr wrap="square" anchor="b">
            <a:spAutoFit/>
          </a:bodyPr>
          <a:lstStyle/>
          <a:p>
            <a:pPr>
              <a:lnSpc>
                <a:spcPct val="82000"/>
              </a:lnSpc>
              <a:spcBef>
                <a:spcPts val="150"/>
              </a:spcBef>
              <a:spcAft>
                <a:spcPts val="315"/>
              </a:spcAft>
              <a:buClr>
                <a:schemeClr val="bg2"/>
              </a:buClr>
            </a:pPr>
            <a:r>
              <a:rPr lang="en-US" altLang="zh-CN" sz="1400" b="1" dirty="0">
                <a:effectLst/>
                <a:latin typeface="Arial" panose="020B0604020202020204" pitchFamily="34" charset="0"/>
              </a:rPr>
              <a:t>HƯƠNG VỊ</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Các loại trái cây đỏ mọng nước</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latin typeface="Arial" panose="020B0604020202020204" pitchFamily="34" charset="0"/>
              </a:rPr>
              <a:t>Anh đào</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Dâu tây</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195625" y="4945860"/>
            <a:ext cx="300610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80269" y="4938240"/>
            <a:ext cx="0" cy="35121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PINOT NOIR</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3059598" y="3649415"/>
            <a:ext cx="279959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E88FAD44-DE6F-8604-D0D5-0262FF9E99B6}"/>
              </a:ext>
            </a:extLst>
          </p:cNvPr>
          <p:cNvCxnSpPr>
            <a:cxnSpLocks/>
          </p:cNvCxnSpPr>
          <p:nvPr/>
        </p:nvCxnSpPr>
        <p:spPr>
          <a:xfrm>
            <a:off x="3059598"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74C8429B-AF90-35E4-3D73-8F57D4B7C5AA}"/>
              </a:ext>
            </a:extLst>
          </p:cNvPr>
          <p:cNvSpPr/>
          <p:nvPr/>
        </p:nvSpPr>
        <p:spPr>
          <a:xfrm>
            <a:off x="1684028" y="3956844"/>
            <a:ext cx="2864540" cy="290115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9" name="object 58">
            <a:extLst>
              <a:ext uri="{FF2B5EF4-FFF2-40B4-BE49-F238E27FC236}">
                <a16:creationId xmlns:a16="http://schemas.microsoft.com/office/drawing/2014/main" id="{C3167C5C-5D0C-6110-31F1-C656B5717E33}"/>
              </a:ext>
            </a:extLst>
          </p:cNvPr>
          <p:cNvSpPr txBox="1"/>
          <p:nvPr/>
        </p:nvSpPr>
        <p:spPr>
          <a:xfrm>
            <a:off x="1902998" y="4248991"/>
            <a:ext cx="2413695" cy="219239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1800" dirty="0">
                <a:effectLst/>
                <a:latin typeface="Arial" panose="020B0604020202020204" pitchFamily="34" charset="0"/>
                <a:cs typeface="Arial" panose="020B0604020202020204" pitchFamily="34" charset="0"/>
              </a:rPr>
              <a:t>GIỐNG
CHIẾM ƯU THẾ</a:t>
            </a:r>
          </a:p>
          <a:p>
            <a:pPr algn="ctr">
              <a:lnSpc>
                <a:spcPct val="82000"/>
              </a:lnSpc>
              <a:spcBef>
                <a:spcPts val="217"/>
              </a:spcBef>
            </a:pPr>
            <a:r>
              <a:rPr lang="en-US" altLang="zh-CN" sz="1800" dirty="0">
                <a:latin typeface="Arial" panose="020B0604020202020204" pitchFamily="34" charset="0"/>
                <a:cs typeface="Arial" panose="020B0604020202020204" pitchFamily="34" charset="0"/>
              </a:rPr>
              <a:t>ÍT HƠN MỘT CHÚT SO VỚI</a:t>
            </a:r>
            <a:endParaRPr lang="en-AU" sz="1800" dirty="0">
              <a:effectLst/>
              <a:latin typeface="Arial" panose="020B0604020202020204" pitchFamily="34" charset="0"/>
              <a:cs typeface="Arial" panose="020B0604020202020204" pitchFamily="34" charset="0"/>
            </a:endParaRPr>
          </a:p>
          <a:p>
            <a:pPr algn="ctr">
              <a:lnSpc>
                <a:spcPct val="82000"/>
              </a:lnSpc>
              <a:spcBef>
                <a:spcPts val="217"/>
              </a:spcBef>
            </a:pPr>
            <a:r>
              <a:rPr lang="zh-CN" altLang="en-US" sz="6000" dirty="0">
                <a:effectLst/>
                <a:latin typeface="Arial" panose="020B0604020202020204" pitchFamily="34" charset="0"/>
                <a:cs typeface="Arial" panose="020B0604020202020204" pitchFamily="34" charset="0"/>
              </a:rPr>
              <a:t>1/2</a:t>
            </a:r>
          </a:p>
          <a:p>
            <a:pPr algn="ctr">
              <a:lnSpc>
                <a:spcPct val="82000"/>
              </a:lnSpc>
              <a:spcBef>
                <a:spcPts val="217"/>
              </a:spcBef>
            </a:pPr>
            <a:r>
              <a:rPr lang="en-US" altLang="zh-CN" sz="1600" dirty="0">
                <a:latin typeface="Arial" panose="020B0604020202020204" pitchFamily="34" charset="0"/>
                <a:cs typeface="Arial" panose="020B0604020202020204" pitchFamily="34" charset="0"/>
              </a:rPr>
              <a:t>DIỆN TÍCH TRỒNG TRỌT CỦA VÙNG</a:t>
            </a:r>
            <a:endParaRPr lang="en-AU" sz="16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4992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0035" y="595639"/>
            <a:ext cx="11283754" cy="1325562"/>
          </a:xfrm>
        </p:spPr>
        <p:txBody>
          <a:bodyPr/>
          <a:lstStyle/>
          <a:p>
            <a:r>
              <a:rPr lang="en-US" altLang="zh-CN" sz="3200" b="1" dirty="0">
                <a:solidFill>
                  <a:schemeClr val="bg2"/>
                </a:solidFill>
              </a:rPr>
              <a:t>ĐẶC ĐIỂM
PINOT NOIR</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2900" y="5842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316296" y="44101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PINOT NOIR</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03961" y="2084331"/>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68104" y="2081429"/>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32247" y="2081429"/>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096390" y="2081429"/>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3" name="Oval 22">
            <a:extLst>
              <a:ext uri="{FF2B5EF4-FFF2-40B4-BE49-F238E27FC236}">
                <a16:creationId xmlns:a16="http://schemas.microsoft.com/office/drawing/2014/main" id="{984C8C4D-8F79-3F95-64F0-3F8DF32F7E86}"/>
              </a:ext>
            </a:extLst>
          </p:cNvPr>
          <p:cNvSpPr/>
          <p:nvPr/>
        </p:nvSpPr>
        <p:spPr>
          <a:xfrm>
            <a:off x="3460914" y="2081429"/>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25438" y="2081429"/>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183783" y="2081429"/>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54485" y="2081429"/>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19009" y="2081429"/>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735063" y="2528622"/>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Pinot Noir</a:t>
            </a:r>
          </a:p>
        </p:txBody>
      </p:sp>
      <p:sp>
        <p:nvSpPr>
          <p:cNvPr id="33" name="Oval 32">
            <a:extLst>
              <a:ext uri="{FF2B5EF4-FFF2-40B4-BE49-F238E27FC236}">
                <a16:creationId xmlns:a16="http://schemas.microsoft.com/office/drawing/2014/main" id="{01E16359-1627-2920-00FD-6FBE917ED7D7}"/>
              </a:ext>
            </a:extLst>
          </p:cNvPr>
          <p:cNvSpPr/>
          <p:nvPr/>
        </p:nvSpPr>
        <p:spPr>
          <a:xfrm>
            <a:off x="2003961" y="323350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68104" y="32306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32247" y="32306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096390" y="32306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9" name="Oval 38">
            <a:extLst>
              <a:ext uri="{FF2B5EF4-FFF2-40B4-BE49-F238E27FC236}">
                <a16:creationId xmlns:a16="http://schemas.microsoft.com/office/drawing/2014/main" id="{782FFC8C-30DA-0414-3434-62A7C3F3D806}"/>
              </a:ext>
            </a:extLst>
          </p:cNvPr>
          <p:cNvSpPr/>
          <p:nvPr/>
        </p:nvSpPr>
        <p:spPr>
          <a:xfrm>
            <a:off x="3460914" y="32306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25438" y="32306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183783" y="32306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54485" y="32306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19009" y="32306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05929" y="287953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52" name="Title 2">
            <a:extLst>
              <a:ext uri="{FF2B5EF4-FFF2-40B4-BE49-F238E27FC236}">
                <a16:creationId xmlns:a16="http://schemas.microsoft.com/office/drawing/2014/main" id="{88D89F4E-CECF-6C5F-173D-51A4744F4BC0}"/>
              </a:ext>
            </a:extLst>
          </p:cNvPr>
          <p:cNvSpPr txBox="1"/>
          <p:nvPr/>
        </p:nvSpPr>
        <p:spPr>
          <a:xfrm>
            <a:off x="3175680" y="290840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53" name="Title 2">
            <a:extLst>
              <a:ext uri="{FF2B5EF4-FFF2-40B4-BE49-F238E27FC236}">
                <a16:creationId xmlns:a16="http://schemas.microsoft.com/office/drawing/2014/main" id="{9E9DC995-A507-3152-C821-DA76E64866EB}"/>
              </a:ext>
            </a:extLst>
          </p:cNvPr>
          <p:cNvSpPr txBox="1"/>
          <p:nvPr/>
        </p:nvSpPr>
        <p:spPr>
          <a:xfrm>
            <a:off x="4468811" y="287953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4" name="Oval 63">
            <a:extLst>
              <a:ext uri="{FF2B5EF4-FFF2-40B4-BE49-F238E27FC236}">
                <a16:creationId xmlns:a16="http://schemas.microsoft.com/office/drawing/2014/main" id="{3E8FC32D-8C9A-564C-F98B-B3AAE41E9B4C}"/>
              </a:ext>
            </a:extLst>
          </p:cNvPr>
          <p:cNvSpPr/>
          <p:nvPr/>
        </p:nvSpPr>
        <p:spPr>
          <a:xfrm>
            <a:off x="2003961" y="407376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68104" y="407086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32247" y="407086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096390" y="407086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60914" y="407086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25438" y="407086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183783" y="407086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54485" y="407086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19009" y="407086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05929" y="3719794"/>
            <a:ext cx="1013160" cy="263281"/>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26497" y="374866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Hơi ngọt vừa</a:t>
            </a:r>
          </a:p>
        </p:txBody>
      </p:sp>
      <p:sp>
        <p:nvSpPr>
          <p:cNvPr id="131" name="Title 2">
            <a:extLst>
              <a:ext uri="{FF2B5EF4-FFF2-40B4-BE49-F238E27FC236}">
                <a16:creationId xmlns:a16="http://schemas.microsoft.com/office/drawing/2014/main" id="{A647868B-BCF5-1E40-885C-502A3E455F10}"/>
              </a:ext>
            </a:extLst>
          </p:cNvPr>
          <p:cNvSpPr txBox="1"/>
          <p:nvPr/>
        </p:nvSpPr>
        <p:spPr>
          <a:xfrm>
            <a:off x="4468811" y="371979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sp>
        <p:nvSpPr>
          <p:cNvPr id="139" name="Oval 138">
            <a:extLst>
              <a:ext uri="{FF2B5EF4-FFF2-40B4-BE49-F238E27FC236}">
                <a16:creationId xmlns:a16="http://schemas.microsoft.com/office/drawing/2014/main" id="{CBD79589-22FC-6131-28CE-9C70E1FEF947}"/>
              </a:ext>
            </a:extLst>
          </p:cNvPr>
          <p:cNvSpPr/>
          <p:nvPr/>
        </p:nvSpPr>
        <p:spPr>
          <a:xfrm>
            <a:off x="2003961" y="484544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68104" y="484254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2247" y="484254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096390" y="484254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0914" y="484254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25438" y="484254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83783" y="484254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54485" y="484254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19009" y="484254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26497" y="45203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50" name="Title 2">
            <a:extLst>
              <a:ext uri="{FF2B5EF4-FFF2-40B4-BE49-F238E27FC236}">
                <a16:creationId xmlns:a16="http://schemas.microsoft.com/office/drawing/2014/main" id="{BC0235A1-B969-BEAA-8BC4-2F05808FD686}"/>
              </a:ext>
            </a:extLst>
          </p:cNvPr>
          <p:cNvSpPr txBox="1"/>
          <p:nvPr/>
        </p:nvSpPr>
        <p:spPr>
          <a:xfrm>
            <a:off x="4468811" y="44914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64" name="Oval 163">
            <a:extLst>
              <a:ext uri="{FF2B5EF4-FFF2-40B4-BE49-F238E27FC236}">
                <a16:creationId xmlns:a16="http://schemas.microsoft.com/office/drawing/2014/main" id="{D33134CC-E1A2-3AFA-0858-570FDB5B8EAD}"/>
              </a:ext>
            </a:extLst>
          </p:cNvPr>
          <p:cNvSpPr/>
          <p:nvPr/>
        </p:nvSpPr>
        <p:spPr>
          <a:xfrm>
            <a:off x="2003961" y="60542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68104" y="60513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2247" y="60513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096390" y="60513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83783" y="60513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19009" y="60513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05929" y="570026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106186" y="5704935"/>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12.5% – 13.5%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68811" y="570026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3202941" y="2392558"/>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03961" y="52567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68104" y="525385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2247" y="525385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096390" y="525385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0914" y="525385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25438" y="525385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83783" y="525385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54485" y="52538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19009" y="52538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 name="Title 2">
            <a:extLst>
              <a:ext uri="{FF2B5EF4-FFF2-40B4-BE49-F238E27FC236}">
                <a16:creationId xmlns:a16="http://schemas.microsoft.com/office/drawing/2014/main" id="{F0D36318-80E8-0E40-273C-825BC36CDDEE}"/>
              </a:ext>
            </a:extLst>
          </p:cNvPr>
          <p:cNvSpPr txBox="1"/>
          <p:nvPr/>
        </p:nvSpPr>
        <p:spPr>
          <a:xfrm>
            <a:off x="1905929" y="4507884"/>
            <a:ext cx="101316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cxnSp>
        <p:nvCxnSpPr>
          <p:cNvPr id="4" name="Straight Connector 3">
            <a:extLst>
              <a:ext uri="{FF2B5EF4-FFF2-40B4-BE49-F238E27FC236}">
                <a16:creationId xmlns:a16="http://schemas.microsoft.com/office/drawing/2014/main" id="{B4E70FFB-6919-E22F-FC72-4910940E46BF}"/>
              </a:ext>
            </a:extLst>
          </p:cNvPr>
          <p:cNvCxnSpPr>
            <a:cxnSpLocks/>
          </p:cNvCxnSpPr>
          <p:nvPr/>
        </p:nvCxnSpPr>
        <p:spPr>
          <a:xfrm>
            <a:off x="3941495" y="2392558"/>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23623AA-E825-65DF-99FC-53486F79B05A}"/>
              </a:ext>
            </a:extLst>
          </p:cNvPr>
          <p:cNvCxnSpPr>
            <a:cxnSpLocks/>
          </p:cNvCxnSpPr>
          <p:nvPr/>
        </p:nvCxnSpPr>
        <p:spPr>
          <a:xfrm>
            <a:off x="3194941" y="2521168"/>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20852118-18B4-B01C-3B7C-A3ED6F462259}"/>
              </a:ext>
            </a:extLst>
          </p:cNvPr>
          <p:cNvSpPr/>
          <p:nvPr/>
        </p:nvSpPr>
        <p:spPr>
          <a:xfrm>
            <a:off x="4553249" y="60513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48A445F2-24FE-3607-B301-9454150152B7}"/>
              </a:ext>
            </a:extLst>
          </p:cNvPr>
          <p:cNvSpPr/>
          <p:nvPr/>
        </p:nvSpPr>
        <p:spPr>
          <a:xfrm>
            <a:off x="3453880" y="605133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grpSp>
        <p:nvGrpSpPr>
          <p:cNvPr id="15" name="Group 14">
            <a:extLst>
              <a:ext uri="{FF2B5EF4-FFF2-40B4-BE49-F238E27FC236}">
                <a16:creationId xmlns:a16="http://schemas.microsoft.com/office/drawing/2014/main" id="{6F7DF4EB-1DBE-608E-F85E-EDCC26291CD1}"/>
              </a:ext>
            </a:extLst>
          </p:cNvPr>
          <p:cNvGrpSpPr/>
          <p:nvPr/>
        </p:nvGrpSpPr>
        <p:grpSpPr>
          <a:xfrm>
            <a:off x="3451494" y="6051333"/>
            <a:ext cx="653118" cy="272668"/>
            <a:chOff x="7674890" y="5926610"/>
            <a:chExt cx="653118" cy="272668"/>
          </a:xfrm>
        </p:grpSpPr>
        <p:sp>
          <p:nvSpPr>
            <p:cNvPr id="16" name="Freeform 15">
              <a:extLst>
                <a:ext uri="{FF2B5EF4-FFF2-40B4-BE49-F238E27FC236}">
                  <a16:creationId xmlns:a16="http://schemas.microsoft.com/office/drawing/2014/main" id="{9C347582-7489-5F3C-7C97-37C4AEF1E4F5}"/>
                </a:ext>
              </a:extLst>
            </p:cNvPr>
            <p:cNvSpPr/>
            <p:nvPr/>
          </p:nvSpPr>
          <p:spPr>
            <a:xfrm>
              <a:off x="818630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7" name="Freeform 16">
              <a:extLst>
                <a:ext uri="{FF2B5EF4-FFF2-40B4-BE49-F238E27FC236}">
                  <a16:creationId xmlns:a16="http://schemas.microsoft.com/office/drawing/2014/main" id="{6F9C9751-A375-388B-D344-59FB06EFC269}"/>
                </a:ext>
              </a:extLst>
            </p:cNvPr>
            <p:cNvSpPr/>
            <p:nvPr/>
          </p:nvSpPr>
          <p:spPr>
            <a:xfrm rot="10800000">
              <a:off x="804937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24" name="Freeform 23">
              <a:extLst>
                <a:ext uri="{FF2B5EF4-FFF2-40B4-BE49-F238E27FC236}">
                  <a16:creationId xmlns:a16="http://schemas.microsoft.com/office/drawing/2014/main" id="{0DB61512-4B78-A39E-D39C-FDD963A622AE}"/>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
        <p:nvSpPr>
          <p:cNvPr id="8" name="Title 2">
            <a:extLst>
              <a:ext uri="{FF2B5EF4-FFF2-40B4-BE49-F238E27FC236}">
                <a16:creationId xmlns:a16="http://schemas.microsoft.com/office/drawing/2014/main" id="{F9CD6ABC-9E5D-ABB1-8F59-D5B5E1A4FF7E}"/>
              </a:ext>
            </a:extLst>
          </p:cNvPr>
          <p:cNvSpPr txBox="1"/>
          <p:nvPr/>
        </p:nvSpPr>
        <p:spPr>
          <a:xfrm>
            <a:off x="530398" y="2081429"/>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cxnSp>
        <p:nvCxnSpPr>
          <p:cNvPr id="9" name="Straight Connector 8">
            <a:extLst>
              <a:ext uri="{FF2B5EF4-FFF2-40B4-BE49-F238E27FC236}">
                <a16:creationId xmlns:a16="http://schemas.microsoft.com/office/drawing/2014/main" id="{D7824300-9A1B-8B79-0996-D2A9E4543EC8}"/>
              </a:ext>
            </a:extLst>
          </p:cNvPr>
          <p:cNvCxnSpPr>
            <a:cxnSpLocks/>
          </p:cNvCxnSpPr>
          <p:nvPr/>
        </p:nvCxnSpPr>
        <p:spPr>
          <a:xfrm>
            <a:off x="1410550" y="2212655"/>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 name="Title 2">
            <a:extLst>
              <a:ext uri="{FF2B5EF4-FFF2-40B4-BE49-F238E27FC236}">
                <a16:creationId xmlns:a16="http://schemas.microsoft.com/office/drawing/2014/main" id="{3FF596DD-4213-A1BC-F23E-7BCED7B8432F}"/>
              </a:ext>
            </a:extLst>
          </p:cNvPr>
          <p:cNvSpPr txBox="1"/>
          <p:nvPr/>
        </p:nvSpPr>
        <p:spPr>
          <a:xfrm>
            <a:off x="530397" y="322917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cxnSp>
        <p:nvCxnSpPr>
          <p:cNvPr id="11" name="Straight Connector 10">
            <a:extLst>
              <a:ext uri="{FF2B5EF4-FFF2-40B4-BE49-F238E27FC236}">
                <a16:creationId xmlns:a16="http://schemas.microsoft.com/office/drawing/2014/main" id="{3EF1A6DA-133A-164D-948B-B548F3BC1C32}"/>
              </a:ext>
            </a:extLst>
          </p:cNvPr>
          <p:cNvCxnSpPr>
            <a:cxnSpLocks/>
          </p:cNvCxnSpPr>
          <p:nvPr/>
        </p:nvCxnSpPr>
        <p:spPr>
          <a:xfrm>
            <a:off x="1311121" y="3374190"/>
            <a:ext cx="64802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Title 2">
            <a:extLst>
              <a:ext uri="{FF2B5EF4-FFF2-40B4-BE49-F238E27FC236}">
                <a16:creationId xmlns:a16="http://schemas.microsoft.com/office/drawing/2014/main" id="{9F1FC2C9-3E22-6719-2796-C648316AB157}"/>
              </a:ext>
            </a:extLst>
          </p:cNvPr>
          <p:cNvSpPr txBox="1"/>
          <p:nvPr/>
        </p:nvSpPr>
        <p:spPr>
          <a:xfrm>
            <a:off x="530397" y="407747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30" name="Straight Connector 29">
            <a:extLst>
              <a:ext uri="{FF2B5EF4-FFF2-40B4-BE49-F238E27FC236}">
                <a16:creationId xmlns:a16="http://schemas.microsoft.com/office/drawing/2014/main" id="{8F7076A8-0925-85BE-9EF9-4F1225F23C5E}"/>
              </a:ext>
            </a:extLst>
          </p:cNvPr>
          <p:cNvCxnSpPr>
            <a:cxnSpLocks/>
          </p:cNvCxnSpPr>
          <p:nvPr/>
        </p:nvCxnSpPr>
        <p:spPr>
          <a:xfrm>
            <a:off x="1410550" y="4214861"/>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397CAF18-0131-E9FD-544E-EC42AFAFE5D7}"/>
              </a:ext>
            </a:extLst>
          </p:cNvPr>
          <p:cNvSpPr txBox="1"/>
          <p:nvPr/>
        </p:nvSpPr>
        <p:spPr>
          <a:xfrm>
            <a:off x="530397" y="491772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37" name="Straight Connector 36">
            <a:extLst>
              <a:ext uri="{FF2B5EF4-FFF2-40B4-BE49-F238E27FC236}">
                <a16:creationId xmlns:a16="http://schemas.microsoft.com/office/drawing/2014/main" id="{7C9993CF-A66D-E89C-B0D6-7997524F348A}"/>
              </a:ext>
            </a:extLst>
          </p:cNvPr>
          <p:cNvCxnSpPr>
            <a:cxnSpLocks/>
          </p:cNvCxnSpPr>
          <p:nvPr/>
        </p:nvCxnSpPr>
        <p:spPr>
          <a:xfrm>
            <a:off x="1234921" y="5062740"/>
            <a:ext cx="72422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1" name="Title 2">
            <a:extLst>
              <a:ext uri="{FF2B5EF4-FFF2-40B4-BE49-F238E27FC236}">
                <a16:creationId xmlns:a16="http://schemas.microsoft.com/office/drawing/2014/main" id="{CB0362EF-CFC1-58D6-F79F-F1E2BAFF11DB}"/>
              </a:ext>
            </a:extLst>
          </p:cNvPr>
          <p:cNvSpPr txBox="1"/>
          <p:nvPr/>
        </p:nvSpPr>
        <p:spPr>
          <a:xfrm>
            <a:off x="530397" y="52637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42" name="Straight Connector 41">
            <a:extLst>
              <a:ext uri="{FF2B5EF4-FFF2-40B4-BE49-F238E27FC236}">
                <a16:creationId xmlns:a16="http://schemas.microsoft.com/office/drawing/2014/main" id="{25F4D058-1CE1-795F-12C0-017A3E430AF6}"/>
              </a:ext>
            </a:extLst>
          </p:cNvPr>
          <p:cNvCxnSpPr>
            <a:cxnSpLocks/>
          </p:cNvCxnSpPr>
          <p:nvPr/>
        </p:nvCxnSpPr>
        <p:spPr>
          <a:xfrm>
            <a:off x="1311121" y="5401109"/>
            <a:ext cx="64802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3" name="Title 2">
            <a:extLst>
              <a:ext uri="{FF2B5EF4-FFF2-40B4-BE49-F238E27FC236}">
                <a16:creationId xmlns:a16="http://schemas.microsoft.com/office/drawing/2014/main" id="{ED2FE072-D012-4044-A870-570802766C1F}"/>
              </a:ext>
            </a:extLst>
          </p:cNvPr>
          <p:cNvSpPr txBox="1"/>
          <p:nvPr/>
        </p:nvSpPr>
        <p:spPr>
          <a:xfrm>
            <a:off x="530397" y="6048372"/>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44" name="Straight Connector 43">
            <a:extLst>
              <a:ext uri="{FF2B5EF4-FFF2-40B4-BE49-F238E27FC236}">
                <a16:creationId xmlns:a16="http://schemas.microsoft.com/office/drawing/2014/main" id="{2E6EB6C1-5398-FD24-A87B-BF48F4E3875E}"/>
              </a:ext>
            </a:extLst>
          </p:cNvPr>
          <p:cNvCxnSpPr>
            <a:cxnSpLocks/>
          </p:cNvCxnSpPr>
          <p:nvPr/>
        </p:nvCxnSpPr>
        <p:spPr>
          <a:xfrm>
            <a:off x="1792038" y="6185763"/>
            <a:ext cx="16711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094713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48E7B19-1D96-9110-15C1-FF391288A7B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627" r="16627"/>
          <a:stretch/>
        </p:blipFill>
        <p:spPr/>
      </p:pic>
      <p:sp>
        <p:nvSpPr>
          <p:cNvPr id="3" name="Text Placeholder 2">
            <a:extLst>
              <a:ext uri="{FF2B5EF4-FFF2-40B4-BE49-F238E27FC236}">
                <a16:creationId xmlns:a16="http://schemas.microsoft.com/office/drawing/2014/main" id="{93B0DD27-C793-E9DF-283E-E2B023D4BC45}"/>
              </a:ext>
            </a:extLst>
          </p:cNvPr>
          <p:cNvSpPr>
            <a:spLocks noGrp="1"/>
          </p:cNvSpPr>
          <p:nvPr>
            <p:ph type="body" sz="quarter" idx="11"/>
          </p:nvPr>
        </p:nvSpPr>
        <p:spPr>
          <a:xfrm>
            <a:off x="6547804" y="3516994"/>
            <a:ext cx="4813616" cy="1530521"/>
          </a:xfrm>
        </p:spPr>
        <p:txBody>
          <a:bodyPr/>
          <a:lstStyle/>
          <a:p>
            <a:pPr marL="0" indent="0">
              <a:lnSpc>
                <a:spcPct val="98000"/>
              </a:lnSpc>
              <a:buNone/>
            </a:pPr>
            <a:r>
              <a:rPr lang="en-US" altLang="zh-CN" dirty="0"/>
              <a:t>Khí hậu mát mẻ phù hợp với việc sản xuất Riesling chất lượng cao, xứng đáng để ủ lâu năm, Sauvignon Blanc sống động và Pinot Gris giòn, cùng với các giống khác.</a:t>
            </a:r>
          </a:p>
          <a:p>
            <a:pPr marL="285750" indent="-285750">
              <a:lnSpc>
                <a:spcPct val="98000"/>
              </a:lnSpc>
              <a:buFont typeface="Arial" panose="020B0604020202020204" pitchFamily="34" charset="0"/>
              <a:buChar char="•"/>
            </a:pPr>
            <a:r>
              <a:rPr lang="en-US" altLang="zh-CN" dirty="0"/>
              <a:t>Pinot Gris</a:t>
            </a:r>
          </a:p>
          <a:p>
            <a:pPr marL="285750" indent="-285750">
              <a:lnSpc>
                <a:spcPct val="98000"/>
              </a:lnSpc>
              <a:buFont typeface="Arial" panose="020B0604020202020204" pitchFamily="34" charset="0"/>
              <a:buChar char="•"/>
            </a:pPr>
            <a:r>
              <a:rPr lang="en-US" altLang="zh-CN" dirty="0"/>
              <a:t>Sauvignon Blanc</a:t>
            </a:r>
          </a:p>
          <a:p>
            <a:pPr marL="285750" indent="-285750">
              <a:lnSpc>
                <a:spcPct val="98000"/>
              </a:lnSpc>
              <a:buFont typeface="Arial" panose="020B0604020202020204" pitchFamily="34" charset="0"/>
              <a:buChar char="•"/>
            </a:pPr>
            <a:r>
              <a:rPr lang="en-US" altLang="zh-CN" dirty="0"/>
              <a:t>Gewürztraminer</a:t>
            </a:r>
          </a:p>
          <a:p>
            <a:pPr marL="285750" indent="-285750">
              <a:lnSpc>
                <a:spcPct val="98000"/>
              </a:lnSpc>
              <a:buFont typeface="Arial" panose="020B0604020202020204" pitchFamily="34" charset="0"/>
              <a:buChar char="•"/>
            </a:pPr>
            <a:r>
              <a:rPr lang="en-US" altLang="zh-CN" dirty="0"/>
              <a:t>Riesling</a:t>
            </a:r>
          </a:p>
          <a:p>
            <a:pPr marL="285750" indent="-285750">
              <a:lnSpc>
                <a:spcPct val="98000"/>
              </a:lnSpc>
              <a:buFont typeface="Arial" panose="020B0604020202020204" pitchFamily="34" charset="0"/>
              <a:buChar char="•"/>
            </a:pPr>
            <a:r>
              <a:rPr lang="en-US" altLang="zh-CN" dirty="0"/>
              <a:t>Merlot</a:t>
            </a:r>
          </a:p>
          <a:p>
            <a:pPr marL="285750" indent="-285750">
              <a:lnSpc>
                <a:spcPct val="98000"/>
              </a:lnSpc>
              <a:buFont typeface="Arial" panose="020B0604020202020204" pitchFamily="34" charset="0"/>
              <a:buChar char="•"/>
            </a:pPr>
            <a:r>
              <a:rPr lang="en-US" altLang="zh-CN" dirty="0"/>
              <a:t>Cabernet Sauvignon</a:t>
            </a:r>
          </a:p>
          <a:p>
            <a:endParaRPr lang="en-US" dirty="0"/>
          </a:p>
        </p:txBody>
      </p:sp>
      <p:sp>
        <p:nvSpPr>
          <p:cNvPr id="5" name="Text Placeholder 4">
            <a:extLst>
              <a:ext uri="{FF2B5EF4-FFF2-40B4-BE49-F238E27FC236}">
                <a16:creationId xmlns:a16="http://schemas.microsoft.com/office/drawing/2014/main" id="{0E9D9CC1-734B-73AE-8FCA-45CA8E4B7AFC}"/>
              </a:ext>
            </a:extLst>
          </p:cNvPr>
          <p:cNvSpPr>
            <a:spLocks noGrp="1"/>
          </p:cNvSpPr>
          <p:nvPr>
            <p:ph type="body" sz="quarter" idx="13"/>
          </p:nvPr>
        </p:nvSpPr>
        <p:spPr>
          <a:xfrm>
            <a:off x="6456363" y="584200"/>
            <a:ext cx="4235083" cy="1325563"/>
          </a:xfrm>
        </p:spPr>
        <p:txBody>
          <a:bodyPr/>
          <a:lstStyle>
            <a:lvl1pPr>
              <a:defRPr sz="1234"/>
            </a:lvl1pPr>
          </a:lstStyle>
          <a:p>
            <a:r>
              <a:rPr lang="en-US" altLang="zh-CN" sz="5400" b="1" dirty="0">
                <a:solidFill>
                  <a:schemeClr val="accent1"/>
                </a:solidFill>
              </a:rPr>
              <a:t>NHỮNG LOẠI RƯỢU NGON NHẤT CÒN LẠI</a:t>
            </a:r>
          </a:p>
        </p:txBody>
      </p:sp>
    </p:spTree>
    <p:extLst>
      <p:ext uri="{BB962C8B-B14F-4D97-AF65-F5344CB8AC3E}">
        <p14:creationId xmlns:p14="http://schemas.microsoft.com/office/powerpoint/2010/main" val="152111773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lstStyle/>
          <a:p>
            <a:r>
              <a:rPr lang="en-US" altLang="zh-CN" b="1" dirty="0"/>
              <a:t>TASMANIA</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3266"/>
            <a:ext cx="5340350" cy="1325563"/>
          </a:xfrm>
        </p:spPr>
        <p:txBody>
          <a:bodyPr/>
          <a:lstStyle>
            <a:lvl1pPr>
              <a:defRPr sz="1434"/>
            </a:lvl1pPr>
          </a:lstStyle>
          <a:p>
            <a:r>
              <a:rPr lang="en-US" altLang="zh-CN" sz="5400" b="1" dirty="0">
                <a:solidFill>
                  <a:schemeClr val="accent5"/>
                </a:solidFill>
              </a:rPr>
              <a:t>MỘT LOẠI RƯỢU CỔ ĐIỂN
CÓ KHÍ HẬU MÁT MẺ</a:t>
            </a: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23888" y="4218114"/>
            <a:ext cx="4829690" cy="3133240"/>
          </a:xfrm>
        </p:spPr>
        <p:txBody>
          <a:bodyPr/>
          <a:lstStyle/>
          <a:p>
            <a:r>
              <a:rPr lang="en-US" altLang="zh-CN" dirty="0"/>
              <a:t>Nền sản xuất rượu vang đa dạng và đổi mới của hòn đảo nhỏ bé này và các loại rượu vang ngày càng được săn đón đảm bảo sự nổi bật của khu vực trên bản đồ rượu vang thế giới trong nhiều năm tới. Thật vậy, tương lai của rượu vang Tasmania không thể tươi sáng hơn.</a:t>
            </a:r>
          </a:p>
        </p:txBody>
      </p:sp>
    </p:spTree>
    <p:extLst>
      <p:ext uri="{BB962C8B-B14F-4D97-AF65-F5344CB8AC3E}">
        <p14:creationId xmlns:p14="http://schemas.microsoft.com/office/powerpoint/2010/main" val="373541861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l="150" t="8301" r="496" b="7954"/>
          <a:stretch/>
        </p:blipFill>
        <p:spPr>
          <a:xfrm>
            <a:off x="0" y="0"/>
            <a:ext cx="12191999"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43" dirty="0">
                <a:solidFill>
                  <a:schemeClr val="bg1"/>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43">
              <a:solidFill>
                <a:schemeClr val="bg1"/>
              </a:solidFill>
              <a:latin typeface="Arial" panose="020B0604020202020204" pitchFamily="34" charset="0"/>
              <a:cs typeface="Arial" panose="020B0604020202020204" pitchFamily="34"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5AE1F-535B-0828-6EE1-28249C4BF496}"/>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2CD67A20-8468-62E6-4F22-005BAE8DAE9B}"/>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C58D8937-9A78-4DE9-3678-1A50E877C525}"/>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81403497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australia with black text  AI-generated content may be incorrect.">
            <a:extLst>
              <a:ext uri="{FF2B5EF4-FFF2-40B4-BE49-F238E27FC236}">
                <a16:creationId xmlns:a16="http://schemas.microsoft.com/office/drawing/2014/main" id="{41CE1753-70AE-1CE3-E710-C92AA3ADA76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noFill/>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p:txBody>
          <a:bodyPr/>
          <a:lstStyle/>
          <a:p>
            <a:r>
              <a:rPr lang="en-US" altLang="zh-CN" b="1" dirty="0">
                <a:solidFill>
                  <a:schemeClr val="accent2"/>
                </a:solidFill>
              </a:rPr>
              <a:t>ÚC</a:t>
            </a:r>
          </a:p>
        </p:txBody>
      </p:sp>
    </p:spTree>
    <p:extLst>
      <p:ext uri="{BB962C8B-B14F-4D97-AF65-F5344CB8AC3E}">
        <p14:creationId xmlns:p14="http://schemas.microsoft.com/office/powerpoint/2010/main" val="2754621381"/>
      </p:ext>
    </p:extLst>
  </p:cSld>
  <p:clrMapOvr>
    <a:masterClrMapping/>
  </p:clrMapOvr>
  <p:transition/>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australia with blue spots  AI-generated content may be incorrect.">
            <a:extLst>
              <a:ext uri="{FF2B5EF4-FFF2-40B4-BE49-F238E27FC236}">
                <a16:creationId xmlns:a16="http://schemas.microsoft.com/office/drawing/2014/main" id="{BBCDF1EB-86EE-1B4F-87C4-35FF833D47C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468089" y="0"/>
            <a:ext cx="12191998" cy="6858000"/>
          </a:xfrm>
          <a:noFill/>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p:txBody>
          <a:bodyPr/>
          <a:lstStyle/>
          <a:p>
            <a:r>
              <a:rPr lang="en-US" altLang="zh-CN" b="1" dirty="0">
                <a:solidFill>
                  <a:schemeClr val="accent2"/>
                </a:solidFill>
              </a:rPr>
              <a:t>TASMANIA</a:t>
            </a:r>
          </a:p>
        </p:txBody>
      </p:sp>
      <p:sp>
        <p:nvSpPr>
          <p:cNvPr id="8" name="object 58">
            <a:extLst>
              <a:ext uri="{FF2B5EF4-FFF2-40B4-BE49-F238E27FC236}">
                <a16:creationId xmlns:a16="http://schemas.microsoft.com/office/drawing/2014/main" id="{E7CEF9EA-B14E-DEE1-9744-EDF8E3593D73}"/>
              </a:ext>
            </a:extLst>
          </p:cNvPr>
          <p:cNvSpPr txBox="1"/>
          <p:nvPr/>
        </p:nvSpPr>
        <p:spPr>
          <a:xfrm>
            <a:off x="6288249" y="5354005"/>
            <a:ext cx="2314576" cy="211212"/>
          </a:xfrm>
          <a:prstGeom prst="rect">
            <a:avLst/>
          </a:prstGeom>
        </p:spPr>
        <p:txBody>
          <a:bodyPr vert="horz" wrap="square" lIns="0" tIns="17145" rIns="0" bIns="0" rtlCol="0" anchor="t" anchorCtr="0">
            <a:spAutoFit/>
          </a:bodyPr>
          <a:lstStyle/>
          <a:p>
            <a:pPr algn="ctr">
              <a:lnSpc>
                <a:spcPct val="90000"/>
              </a:lnSpc>
              <a:buClr>
                <a:srgbClr val="F40000"/>
              </a:buClr>
            </a:pPr>
            <a:r>
              <a:rPr lang="en-US" altLang="zh-CN" sz="1400" b="1" dirty="0">
                <a:latin typeface="Arial" panose="020B0604020202020204" pitchFamily="34" charset="0"/>
                <a:cs typeface="Hellix SemiBold"/>
              </a:rPr>
              <a:t>HUON / CHANNEL</a:t>
            </a:r>
            <a:endParaRPr lang="en-US" sz="1400" b="1" dirty="0">
              <a:latin typeface="Arial" panose="020B0604020202020204" pitchFamily="34" charset="0"/>
              <a:cs typeface="Hellix SemiBold"/>
            </a:endParaRPr>
          </a:p>
        </p:txBody>
      </p:sp>
      <p:sp>
        <p:nvSpPr>
          <p:cNvPr id="16" name="object 58">
            <a:extLst>
              <a:ext uri="{FF2B5EF4-FFF2-40B4-BE49-F238E27FC236}">
                <a16:creationId xmlns:a16="http://schemas.microsoft.com/office/drawing/2014/main" id="{5FA095E0-28FC-B4F8-3D8E-5B1723B3152C}"/>
              </a:ext>
            </a:extLst>
          </p:cNvPr>
          <p:cNvSpPr txBox="1"/>
          <p:nvPr/>
        </p:nvSpPr>
        <p:spPr>
          <a:xfrm>
            <a:off x="6288249" y="4694290"/>
            <a:ext cx="1419362" cy="405111"/>
          </a:xfrm>
          <a:prstGeom prst="rect">
            <a:avLst/>
          </a:prstGeom>
        </p:spPr>
        <p:txBody>
          <a:bodyPr vert="horz" wrap="square" lIns="0" tIns="17145" rIns="0" bIns="0" rtlCol="0" anchor="t" anchorCtr="0">
            <a:spAutoFit/>
          </a:bodyPr>
          <a:lstStyle/>
          <a:p>
            <a:pPr algn="ctr">
              <a:lnSpc>
                <a:spcPct val="90000"/>
              </a:lnSpc>
              <a:buClr>
                <a:srgbClr val="F40000"/>
              </a:buClr>
            </a:pPr>
            <a:r>
              <a:rPr lang="en-US" altLang="zh-CN" sz="1400" b="1" dirty="0">
                <a:latin typeface="Arial" panose="020B0604020202020204" pitchFamily="34" charset="0"/>
                <a:cs typeface="Hellix SemiBold"/>
              </a:rPr>
              <a:t>THUNG LŨNG 
DERWENT</a:t>
            </a:r>
            <a:endParaRPr lang="en-US" sz="1400" b="1" dirty="0">
              <a:latin typeface="Arial" panose="020B0604020202020204" pitchFamily="34" charset="0"/>
              <a:cs typeface="Hellix SemiBold"/>
            </a:endParaRPr>
          </a:p>
        </p:txBody>
      </p:sp>
      <p:sp>
        <p:nvSpPr>
          <p:cNvPr id="17" name="object 58">
            <a:extLst>
              <a:ext uri="{FF2B5EF4-FFF2-40B4-BE49-F238E27FC236}">
                <a16:creationId xmlns:a16="http://schemas.microsoft.com/office/drawing/2014/main" id="{A561881B-3E3D-DA5F-6248-65AC78D3BCE5}"/>
              </a:ext>
            </a:extLst>
          </p:cNvPr>
          <p:cNvSpPr txBox="1"/>
          <p:nvPr/>
        </p:nvSpPr>
        <p:spPr>
          <a:xfrm>
            <a:off x="7265961" y="4078536"/>
            <a:ext cx="1808692" cy="405111"/>
          </a:xfrm>
          <a:prstGeom prst="rect">
            <a:avLst/>
          </a:prstGeom>
        </p:spPr>
        <p:txBody>
          <a:bodyPr vert="horz" wrap="square" lIns="0" tIns="17145" rIns="0" bIns="0" rtlCol="0" anchor="t" anchorCtr="0">
            <a:spAutoFit/>
          </a:bodyPr>
          <a:lstStyle/>
          <a:p>
            <a:pPr algn="ctr">
              <a:lnSpc>
                <a:spcPct val="90000"/>
              </a:lnSpc>
              <a:buClr>
                <a:srgbClr val="F40000"/>
              </a:buClr>
            </a:pPr>
            <a:r>
              <a:rPr lang="en-US" altLang="zh-CN" sz="1400" b="1" dirty="0">
                <a:latin typeface="Arial" panose="020B0604020202020204" pitchFamily="34" charset="0"/>
                <a:cs typeface="Hellix SemiBold"/>
              </a:rPr>
              <a:t>THUNG LŨNG SÔNG COAL</a:t>
            </a:r>
            <a:endParaRPr lang="en-US" sz="1400" b="1" dirty="0">
              <a:latin typeface="Arial" panose="020B0604020202020204" pitchFamily="34" charset="0"/>
              <a:cs typeface="Hellix SemiBold"/>
            </a:endParaRPr>
          </a:p>
        </p:txBody>
      </p:sp>
      <p:sp>
        <p:nvSpPr>
          <p:cNvPr id="18" name="object 58">
            <a:extLst>
              <a:ext uri="{FF2B5EF4-FFF2-40B4-BE49-F238E27FC236}">
                <a16:creationId xmlns:a16="http://schemas.microsoft.com/office/drawing/2014/main" id="{C1F9661E-A240-E07E-4194-E224DAE56113}"/>
              </a:ext>
            </a:extLst>
          </p:cNvPr>
          <p:cNvSpPr txBox="1"/>
          <p:nvPr/>
        </p:nvSpPr>
        <p:spPr>
          <a:xfrm>
            <a:off x="8117867" y="3576414"/>
            <a:ext cx="1824194" cy="183512"/>
          </a:xfrm>
          <a:prstGeom prst="rect">
            <a:avLst/>
          </a:prstGeom>
        </p:spPr>
        <p:txBody>
          <a:bodyPr vert="horz" wrap="square" lIns="0" tIns="17145" rIns="0" bIns="0" rtlCol="0" anchor="t" anchorCtr="0">
            <a:spAutoFit/>
          </a:bodyPr>
          <a:lstStyle>
            <a:lvl1pPr>
              <a:defRPr sz="1200"/>
            </a:lvl1pPr>
          </a:lstStyle>
          <a:p>
            <a:pPr algn="ctr">
              <a:lnSpc>
                <a:spcPct val="90000"/>
              </a:lnSpc>
              <a:buClr>
                <a:srgbClr val="F40000"/>
              </a:buClr>
            </a:pPr>
            <a:r>
              <a:rPr lang="en-US" altLang="zh-CN" sz="1200" b="1" dirty="0">
                <a:latin typeface="Arial" panose="020B0604020202020204" pitchFamily="34" charset="0"/>
                <a:cs typeface="Hellix SemiBold"/>
              </a:rPr>
              <a:t>BỜ BIỂN PHÍA ĐÔNG</a:t>
            </a:r>
            <a:endParaRPr lang="en-US" sz="1400" b="1" dirty="0">
              <a:latin typeface="Arial" panose="020B0604020202020204" pitchFamily="34" charset="0"/>
              <a:cs typeface="Hellix SemiBold"/>
            </a:endParaRPr>
          </a:p>
        </p:txBody>
      </p:sp>
      <p:sp>
        <p:nvSpPr>
          <p:cNvPr id="19" name="object 58">
            <a:extLst>
              <a:ext uri="{FF2B5EF4-FFF2-40B4-BE49-F238E27FC236}">
                <a16:creationId xmlns:a16="http://schemas.microsoft.com/office/drawing/2014/main" id="{B48D0FE6-32FC-4DCA-450E-1EEB628060D3}"/>
              </a:ext>
            </a:extLst>
          </p:cNvPr>
          <p:cNvSpPr txBox="1"/>
          <p:nvPr/>
        </p:nvSpPr>
        <p:spPr>
          <a:xfrm>
            <a:off x="5835791" y="1625294"/>
            <a:ext cx="1871820" cy="211212"/>
          </a:xfrm>
          <a:prstGeom prst="rect">
            <a:avLst/>
          </a:prstGeom>
        </p:spPr>
        <p:txBody>
          <a:bodyPr vert="horz" wrap="square" lIns="0" tIns="17145" rIns="0" bIns="0" rtlCol="0" anchor="t" anchorCtr="0">
            <a:spAutoFit/>
          </a:bodyPr>
          <a:lstStyle/>
          <a:p>
            <a:pPr algn="ctr">
              <a:lnSpc>
                <a:spcPct val="90000"/>
              </a:lnSpc>
              <a:buClr>
                <a:srgbClr val="F40000"/>
              </a:buClr>
            </a:pPr>
            <a:r>
              <a:rPr lang="en-US" altLang="zh-CN" sz="1400" b="1" dirty="0">
                <a:latin typeface="Arial" panose="020B0604020202020204" pitchFamily="34" charset="0"/>
                <a:cs typeface="Hellix SemiBold"/>
              </a:rPr>
              <a:t>TÂY BẮC</a:t>
            </a:r>
            <a:endParaRPr lang="en-US" sz="1400" b="1" dirty="0">
              <a:latin typeface="Arial" panose="020B0604020202020204" pitchFamily="34" charset="0"/>
              <a:cs typeface="Hellix SemiBold"/>
            </a:endParaRPr>
          </a:p>
        </p:txBody>
      </p:sp>
      <p:sp>
        <p:nvSpPr>
          <p:cNvPr id="20" name="object 58">
            <a:extLst>
              <a:ext uri="{FF2B5EF4-FFF2-40B4-BE49-F238E27FC236}">
                <a16:creationId xmlns:a16="http://schemas.microsoft.com/office/drawing/2014/main" id="{6E0132D0-B87E-9086-3D43-2C8AB694BE30}"/>
              </a:ext>
            </a:extLst>
          </p:cNvPr>
          <p:cNvSpPr txBox="1"/>
          <p:nvPr/>
        </p:nvSpPr>
        <p:spPr>
          <a:xfrm>
            <a:off x="8824758" y="1365611"/>
            <a:ext cx="1827880" cy="211212"/>
          </a:xfrm>
          <a:prstGeom prst="rect">
            <a:avLst/>
          </a:prstGeom>
        </p:spPr>
        <p:txBody>
          <a:bodyPr vert="horz" wrap="square" lIns="0" tIns="17145" rIns="0" bIns="0" rtlCol="0" anchor="t" anchorCtr="0">
            <a:spAutoFit/>
          </a:bodyPr>
          <a:lstStyle/>
          <a:p>
            <a:pPr algn="ctr">
              <a:lnSpc>
                <a:spcPct val="90000"/>
              </a:lnSpc>
              <a:buClr>
                <a:srgbClr val="F40000"/>
              </a:buClr>
            </a:pPr>
            <a:r>
              <a:rPr lang="en-US" altLang="zh-CN" sz="1400" b="1" dirty="0">
                <a:latin typeface="Arial" panose="020B0604020202020204" pitchFamily="34" charset="0"/>
                <a:cs typeface="Hellix SemiBold"/>
              </a:rPr>
              <a:t>SÔNG PIPERS</a:t>
            </a:r>
            <a:endParaRPr lang="en-US" sz="1400" b="1" dirty="0">
              <a:latin typeface="Arial" panose="020B0604020202020204" pitchFamily="34" charset="0"/>
              <a:cs typeface="Hellix SemiBold"/>
            </a:endParaRPr>
          </a:p>
        </p:txBody>
      </p:sp>
      <p:sp>
        <p:nvSpPr>
          <p:cNvPr id="21" name="object 58">
            <a:extLst>
              <a:ext uri="{FF2B5EF4-FFF2-40B4-BE49-F238E27FC236}">
                <a16:creationId xmlns:a16="http://schemas.microsoft.com/office/drawing/2014/main" id="{201FC035-3FC2-80B8-D866-E2FD3199C4A8}"/>
              </a:ext>
            </a:extLst>
          </p:cNvPr>
          <p:cNvSpPr txBox="1"/>
          <p:nvPr/>
        </p:nvSpPr>
        <p:spPr>
          <a:xfrm>
            <a:off x="7472207" y="2225181"/>
            <a:ext cx="1962152" cy="211212"/>
          </a:xfrm>
          <a:prstGeom prst="rect">
            <a:avLst/>
          </a:prstGeom>
        </p:spPr>
        <p:txBody>
          <a:bodyPr vert="horz" wrap="square" lIns="0" tIns="17145" rIns="0" bIns="0" rtlCol="0" anchor="t" anchorCtr="0">
            <a:spAutoFit/>
          </a:bodyPr>
          <a:lstStyle/>
          <a:p>
            <a:pPr algn="ctr">
              <a:lnSpc>
                <a:spcPct val="90000"/>
              </a:lnSpc>
              <a:buClr>
                <a:srgbClr val="F40000"/>
              </a:buClr>
            </a:pPr>
            <a:r>
              <a:rPr lang="en-US" altLang="zh-CN" sz="1400" b="1" dirty="0">
                <a:latin typeface="Arial" panose="020B0604020202020204" pitchFamily="34" charset="0"/>
                <a:cs typeface="Hellix SemiBold"/>
              </a:rPr>
              <a:t>THUNG LŨNG TAMAR</a:t>
            </a:r>
            <a:endParaRPr lang="en-US" sz="1400" b="1" dirty="0">
              <a:latin typeface="Arial" panose="020B0604020202020204" pitchFamily="34" charset="0"/>
              <a:cs typeface="Hellix SemiBold"/>
            </a:endParaRPr>
          </a:p>
        </p:txBody>
      </p:sp>
      <p:sp>
        <p:nvSpPr>
          <p:cNvPr id="22" name="Title 2">
            <a:extLst>
              <a:ext uri="{FF2B5EF4-FFF2-40B4-BE49-F238E27FC236}">
                <a16:creationId xmlns:a16="http://schemas.microsoft.com/office/drawing/2014/main" id="{4CC13D2D-B95F-7064-0024-0E065E1C2AED}"/>
              </a:ext>
            </a:extLst>
          </p:cNvPr>
          <p:cNvSpPr txBox="1">
            <a:spLocks/>
          </p:cNvSpPr>
          <p:nvPr/>
        </p:nvSpPr>
        <p:spPr>
          <a:xfrm>
            <a:off x="623888" y="1313683"/>
            <a:ext cx="2641826"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3200" b="1" dirty="0">
                <a:solidFill>
                  <a:schemeClr val="accent3"/>
                </a:solidFill>
                <a:latin typeface="Arial" panose="020B0604020202020204" pitchFamily="34" charset="0"/>
                <a:cs typeface="Arial" panose="020B0604020202020204" pitchFamily="34" charset="0"/>
              </a:rPr>
              <a:t>CÁC KHU VỰC TRỒNG NHO</a:t>
            </a:r>
          </a:p>
        </p:txBody>
      </p: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US" altLang="zh-CN" b="1" dirty="0">
                <a:solidFill>
                  <a:schemeClr val="accent5"/>
                </a:solidFill>
              </a:rPr>
              <a:t>TASMANIA</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4" y="3338801"/>
            <a:ext cx="4958396" cy="3133240"/>
          </a:xfrm>
        </p:spPr>
        <p:txBody>
          <a:bodyPr/>
          <a:lstStyle/>
          <a:p>
            <a:pPr marL="0" indent="0">
              <a:lnSpc>
                <a:spcPct val="98000"/>
              </a:lnSpc>
              <a:buNone/>
            </a:pPr>
            <a:r>
              <a:rPr lang="en-US" altLang="zh-CN" dirty="0">
                <a:solidFill>
                  <a:schemeClr val="bg1"/>
                </a:solidFill>
              </a:rPr>
              <a:t>Được ca ngợi là một trong những khu vực trồng nho có khí hậu mát mẻ tốt nhất của Úc, Tasmania đang gây chú ý với tư cách là một trong những vùng rượu vang hàng đầu thế giới.</a:t>
            </a:r>
          </a:p>
          <a:p>
            <a:pPr marL="285750" indent="-285750">
              <a:lnSpc>
                <a:spcPct val="98000"/>
              </a:lnSpc>
              <a:buFont typeface="Arial" panose="020B0604020202020204" pitchFamily="34" charset="0"/>
              <a:buChar char="•"/>
            </a:pPr>
            <a:r>
              <a:rPr lang="en-US" altLang="zh-CN" dirty="0">
                <a:solidFill>
                  <a:schemeClr val="bg1"/>
                </a:solidFill>
              </a:rPr>
              <a:t>Hòn đảo nhỏ, biệt lập </a:t>
            </a:r>
            <a:r>
              <a:rPr lang="en-US" altLang="zh-CN" dirty="0" err="1">
                <a:solidFill>
                  <a:schemeClr val="bg1"/>
                </a:solidFill>
              </a:rPr>
              <a:t>ở</a:t>
            </a:r>
            <a:r>
              <a:rPr lang="en-US" altLang="zh-CN" dirty="0">
                <a:solidFill>
                  <a:schemeClr val="bg1"/>
                </a:solidFill>
              </a:rPr>
              <a:t> </a:t>
            </a:r>
            <a:r>
              <a:rPr lang="en-US" altLang="zh-CN" dirty="0" err="1">
                <a:solidFill>
                  <a:schemeClr val="bg1"/>
                </a:solidFill>
              </a:rPr>
              <a:t>phía</a:t>
            </a:r>
            <a:r>
              <a:rPr lang="en-US" altLang="zh-CN" dirty="0">
                <a:solidFill>
                  <a:schemeClr val="bg1"/>
                </a:solidFill>
              </a:rPr>
              <a:t> đông nam của Úc</a:t>
            </a:r>
          </a:p>
          <a:p>
            <a:pPr marL="285750" indent="-285750">
              <a:lnSpc>
                <a:spcPct val="98000"/>
              </a:lnSpc>
              <a:buFont typeface="Arial" panose="020B0604020202020204" pitchFamily="34" charset="0"/>
              <a:buChar char="•"/>
            </a:pPr>
            <a:r>
              <a:rPr lang="en-US" altLang="zh-CN" dirty="0">
                <a:solidFill>
                  <a:schemeClr val="bg1"/>
                </a:solidFill>
              </a:rPr>
              <a:t>Khí hậu mát mẻ và đa dạng, </a:t>
            </a:r>
            <a:r>
              <a:rPr lang="en-US" altLang="zh-CN" dirty="0" err="1">
                <a:solidFill>
                  <a:schemeClr val="bg1"/>
                </a:solidFill>
              </a:rPr>
              <a:t>những</a:t>
            </a:r>
            <a:r>
              <a:rPr lang="en-US" altLang="zh-CN" dirty="0">
                <a:solidFill>
                  <a:schemeClr val="bg1"/>
                </a:solidFill>
              </a:rPr>
              <a:t> vùng đất độc đáo</a:t>
            </a:r>
          </a:p>
          <a:p>
            <a:pPr marL="285750" indent="-285750">
              <a:lnSpc>
                <a:spcPct val="98000"/>
              </a:lnSpc>
              <a:buFont typeface="Arial" panose="020B0604020202020204" pitchFamily="34" charset="0"/>
              <a:buChar char="•"/>
            </a:pPr>
            <a:r>
              <a:rPr lang="en-US" altLang="zh-CN" dirty="0">
                <a:solidFill>
                  <a:schemeClr val="bg1"/>
                </a:solidFill>
              </a:rPr>
              <a:t>Điều kiện lý tưởng cho Chardonnay, Pinot Noir và rượu vang sủi bọt</a:t>
            </a:r>
          </a:p>
          <a:p>
            <a:pPr marL="285750" indent="-285750">
              <a:lnSpc>
                <a:spcPct val="98000"/>
              </a:lnSpc>
              <a:buFont typeface="Arial" panose="020B0604020202020204" pitchFamily="34" charset="0"/>
              <a:buChar char="•"/>
            </a:pPr>
            <a:r>
              <a:rPr lang="en-US" altLang="zh-CN" dirty="0">
                <a:solidFill>
                  <a:schemeClr val="bg1"/>
                </a:solidFill>
              </a:rPr>
              <a:t>Ngành du lịch ẩm thực và rượu vang đang bùng nổ</a:t>
            </a: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lstStyle/>
          <a:p>
            <a:r>
              <a:rPr lang="en-US" altLang="zh-CN" b="1" dirty="0">
                <a:solidFill>
                  <a:schemeClr val="bg2"/>
                </a:solidFill>
              </a:rPr>
              <a:t>HÒN ĐẢO NHỎ, SỰ HIỆN DIỆN LỚN</a:t>
            </a: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2444" t="-146" r="23610" b="146"/>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4291012" cy="1325562"/>
          </a:xfrm>
        </p:spPr>
        <p:txBody>
          <a:bodyPr/>
          <a:lstStyle>
            <a:lvl1pPr>
              <a:defRPr sz="5243"/>
            </a:lvl1pPr>
          </a:lstStyle>
          <a:p>
            <a:r>
              <a:rPr lang="en-US" altLang="zh-CN" sz="5243" b="1" dirty="0">
                <a:solidFill>
                  <a:schemeClr val="accent1"/>
                </a:solidFill>
              </a:rPr>
              <a:t>HÔM NAY CHÚNG TA SẼ ĐỀ CẬP</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4019463"/>
            <a:ext cx="4829691" cy="1530521"/>
          </a:xfrm>
        </p:spPr>
        <p:txBody>
          <a:bodyPr/>
          <a:lstStyle/>
          <a:p>
            <a:pPr>
              <a:lnSpc>
                <a:spcPct val="99000"/>
              </a:lnSpc>
              <a:spcBef>
                <a:spcPts val="800"/>
              </a:spcBef>
            </a:pPr>
            <a:r>
              <a:rPr lang="en-US" altLang="zh-CN" dirty="0"/>
              <a:t>Lịch sử của Tasmania</a:t>
            </a:r>
          </a:p>
          <a:p>
            <a:pPr>
              <a:lnSpc>
                <a:spcPct val="99000"/>
              </a:lnSpc>
              <a:spcBef>
                <a:spcPts val="800"/>
              </a:spcBef>
            </a:pPr>
            <a:r>
              <a:rPr lang="en-US" altLang="zh-CN" dirty="0"/>
              <a:t>Địa lý, khí hậu và đất</a:t>
            </a:r>
          </a:p>
          <a:p>
            <a:pPr>
              <a:lnSpc>
                <a:spcPct val="99000"/>
              </a:lnSpc>
              <a:spcBef>
                <a:spcPts val="800"/>
              </a:spcBef>
            </a:pPr>
            <a:r>
              <a:rPr lang="en-US" altLang="zh-CN" dirty="0"/>
              <a:t>Trồng nho và sản xuất rượu vang</a:t>
            </a:r>
          </a:p>
          <a:p>
            <a:pPr>
              <a:lnSpc>
                <a:spcPct val="99000"/>
              </a:lnSpc>
              <a:spcBef>
                <a:spcPts val="800"/>
              </a:spcBef>
            </a:pPr>
            <a:r>
              <a:rPr lang="en-US" altLang="zh-CN" dirty="0"/>
              <a:t>Các giống nổi bật</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l="-12" t="23222"/>
          <a:stretch/>
        </p:blipFill>
        <p:spPr>
          <a:xfrm>
            <a:off x="6456363" y="3808638"/>
            <a:ext cx="5735637"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zh-CN" altLang="en-US" b="1" dirty="0"/>
              <a:t>1788</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3090912" cy="1461301"/>
          </a:xfrm>
        </p:spPr>
        <p:txBody>
          <a:bodyPr/>
          <a:lstStyle/>
          <a:p>
            <a:pPr>
              <a:lnSpc>
                <a:spcPct val="95000"/>
              </a:lnSpc>
            </a:pPr>
            <a:r>
              <a:rPr lang="en-US" altLang="zh-CN" sz="1600" dirty="0"/>
              <a:t>Những cây nho đầu tiên đến Vùng đất Van Diemen trên tàu HMS Bounty; William Bligh trồng chúng ở Đảo Bruny. Những lần trồng thử nghiệm ban đầu thất bại.</a:t>
            </a: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5980418" y="2109542"/>
            <a:ext cx="2240716" cy="1461301"/>
          </a:xfrm>
        </p:spPr>
        <p:txBody>
          <a:bodyPr/>
          <a:lstStyle/>
          <a:p>
            <a:pPr>
              <a:lnSpc>
                <a:spcPct val="95000"/>
              </a:lnSpc>
            </a:pPr>
            <a:r>
              <a:rPr lang="en-US" altLang="zh-CN" sz="1600" dirty="0"/>
              <a:t>Bartholomew Broughton thành lập vườn nho quan trọng đầu tiên trong thuộc địa.</a:t>
            </a: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5980417" y="1446768"/>
            <a:ext cx="2120040" cy="662774"/>
          </a:xfrm>
        </p:spPr>
        <p:txBody>
          <a:bodyPr/>
          <a:lstStyle/>
          <a:p>
            <a:r>
              <a:rPr lang="zh-CN" altLang="en-US" b="1" dirty="0"/>
              <a:t>1823</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4" y="512087"/>
            <a:ext cx="4298950" cy="2118571"/>
          </a:xfrm>
        </p:spPr>
        <p:txBody>
          <a:bodyPr/>
          <a:lstStyle/>
          <a:p>
            <a:r>
              <a:rPr lang="en-US" altLang="zh-CN" sz="5440" b="1" dirty="0">
                <a:solidFill>
                  <a:schemeClr val="accent1"/>
                </a:solidFill>
              </a:rPr>
              <a:t>LỊCH SỬ CỦA TASMANIA</a:t>
            </a: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8861327" y="1662111"/>
            <a:ext cx="301510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US" altLang="zh-CN" sz="1600" dirty="0">
                <a:latin typeface="Arial" panose="020B0604020202020204" pitchFamily="34" charset="0"/>
                <a:cs typeface="Arial" panose="020B0604020202020204" pitchFamily="34" charset="0"/>
              </a:rPr>
              <a:t>Người định cư William Henty đi </a:t>
            </a:r>
            <a:r>
              <a:rPr lang="en-US" altLang="zh-CN" sz="1600" dirty="0" err="1">
                <a:latin typeface="Arial" panose="020B0604020202020204" pitchFamily="34" charset="0"/>
                <a:cs typeface="Arial" panose="020B0604020202020204" pitchFamily="34" charset="0"/>
              </a:rPr>
              <a:t>thuyền</a:t>
            </a:r>
            <a:r>
              <a:rPr lang="en-US" altLang="zh-CN" sz="1600" dirty="0">
                <a:latin typeface="Arial" panose="020B0604020202020204" pitchFamily="34" charset="0"/>
                <a:cs typeface="Arial" panose="020B0604020202020204" pitchFamily="34" charset="0"/>
              </a:rPr>
              <a:t> </a:t>
            </a:r>
            <a:r>
              <a:rPr lang="en-US" altLang="zh-CN" sz="1600" dirty="0" err="1">
                <a:latin typeface="Arial" panose="020B0604020202020204" pitchFamily="34" charset="0"/>
                <a:cs typeface="Arial" panose="020B0604020202020204" pitchFamily="34" charset="0"/>
              </a:rPr>
              <a:t>từ</a:t>
            </a:r>
            <a:r>
              <a:rPr lang="en-US" altLang="zh-CN" sz="1600" dirty="0">
                <a:latin typeface="Arial" panose="020B0604020202020204" pitchFamily="34" charset="0"/>
                <a:cs typeface="Arial" panose="020B0604020202020204" pitchFamily="34" charset="0"/>
              </a:rPr>
              <a:t> Tasmania đến Victoria, </a:t>
            </a:r>
            <a:r>
              <a:rPr lang="en-US" altLang="zh-CN" sz="1600" dirty="0" err="1">
                <a:latin typeface="Arial" panose="020B0604020202020204" pitchFamily="34" charset="0"/>
                <a:cs typeface="Arial" panose="020B0604020202020204" pitchFamily="34" charset="0"/>
              </a:rPr>
              <a:t>mang</a:t>
            </a:r>
            <a:r>
              <a:rPr lang="en-US" altLang="zh-CN" sz="1600" dirty="0">
                <a:latin typeface="Arial" panose="020B0604020202020204" pitchFamily="34" charset="0"/>
                <a:cs typeface="Arial" panose="020B0604020202020204" pitchFamily="34" charset="0"/>
              </a:rPr>
              <a:t> theo </a:t>
            </a:r>
            <a:r>
              <a:rPr lang="en-US" altLang="zh-CN" sz="1600" dirty="0" err="1">
                <a:latin typeface="Arial" panose="020B0604020202020204" pitchFamily="34" charset="0"/>
                <a:cs typeface="Arial" panose="020B0604020202020204" pitchFamily="34" charset="0"/>
              </a:rPr>
              <a:t>những</a:t>
            </a:r>
            <a:r>
              <a:rPr lang="en-US" altLang="zh-CN" sz="1600" dirty="0">
                <a:latin typeface="Arial" panose="020B0604020202020204" pitchFamily="34" charset="0"/>
                <a:cs typeface="Arial" panose="020B0604020202020204" pitchFamily="34" charset="0"/>
              </a:rPr>
              <a:t> </a:t>
            </a:r>
            <a:r>
              <a:rPr lang="en-US" altLang="zh-CN" sz="1600" dirty="0" err="1">
                <a:latin typeface="Arial" panose="020B0604020202020204" pitchFamily="34" charset="0"/>
                <a:cs typeface="Arial" panose="020B0604020202020204" pitchFamily="34" charset="0"/>
              </a:rPr>
              <a:t>cành</a:t>
            </a:r>
            <a:r>
              <a:rPr lang="en-US" altLang="zh-CN" sz="1600" dirty="0">
                <a:latin typeface="Arial" panose="020B0604020202020204" pitchFamily="34" charset="0"/>
                <a:cs typeface="Arial" panose="020B0604020202020204" pitchFamily="34" charset="0"/>
              </a:rPr>
              <a:t> </a:t>
            </a:r>
            <a:r>
              <a:rPr lang="en-US" altLang="zh-CN" sz="1600" dirty="0" err="1">
                <a:latin typeface="Arial" panose="020B0604020202020204" pitchFamily="34" charset="0"/>
                <a:cs typeface="Arial" panose="020B0604020202020204" pitchFamily="34" charset="0"/>
              </a:rPr>
              <a:t>giâm</a:t>
            </a:r>
            <a:r>
              <a:rPr lang="en-US" altLang="zh-CN" sz="1600" dirty="0">
                <a:latin typeface="Arial" panose="020B0604020202020204" pitchFamily="34" charset="0"/>
                <a:cs typeface="Arial" panose="020B0604020202020204" pitchFamily="34" charset="0"/>
              </a:rPr>
              <a:t> nho địa phương; </a:t>
            </a:r>
            <a:r>
              <a:rPr lang="en-US" altLang="zh-CN" sz="1600" dirty="0" err="1">
                <a:latin typeface="Arial" panose="020B0604020202020204" pitchFamily="34" charset="0"/>
                <a:cs typeface="Arial" panose="020B0604020202020204" pitchFamily="34" charset="0"/>
              </a:rPr>
              <a:t>những</a:t>
            </a:r>
            <a:r>
              <a:rPr lang="en-US" altLang="zh-CN" sz="1600" dirty="0">
                <a:latin typeface="Arial" panose="020B0604020202020204" pitchFamily="34" charset="0"/>
                <a:cs typeface="Arial" panose="020B0604020202020204" pitchFamily="34" charset="0"/>
              </a:rPr>
              <a:t> </a:t>
            </a:r>
            <a:r>
              <a:rPr lang="en-US" altLang="zh-CN" sz="1600" dirty="0" err="1">
                <a:latin typeface="Arial" panose="020B0604020202020204" pitchFamily="34" charset="0"/>
                <a:cs typeface="Arial" panose="020B0604020202020204" pitchFamily="34" charset="0"/>
              </a:rPr>
              <a:t>cành</a:t>
            </a:r>
            <a:r>
              <a:rPr lang="en-US" altLang="zh-CN" sz="1600" dirty="0">
                <a:latin typeface="Arial" panose="020B0604020202020204" pitchFamily="34" charset="0"/>
                <a:cs typeface="Arial" panose="020B0604020202020204" pitchFamily="34" charset="0"/>
              </a:rPr>
              <a:t> nho này sẽ trở </a:t>
            </a:r>
            <a:r>
              <a:rPr lang="en-US" altLang="zh-CN" sz="1600" dirty="0" err="1">
                <a:latin typeface="Arial" panose="020B0604020202020204" pitchFamily="34" charset="0"/>
                <a:cs typeface="Arial" panose="020B0604020202020204" pitchFamily="34" charset="0"/>
              </a:rPr>
              <a:t>thành</a:t>
            </a:r>
            <a:r>
              <a:rPr lang="en-US" altLang="zh-CN" sz="1600" dirty="0">
                <a:latin typeface="Arial" panose="020B0604020202020204" pitchFamily="34" charset="0"/>
                <a:cs typeface="Arial" panose="020B0604020202020204" pitchFamily="34" charset="0"/>
              </a:rPr>
              <a:t> </a:t>
            </a:r>
            <a:r>
              <a:rPr lang="en-US" altLang="zh-CN" sz="1600" dirty="0" err="1">
                <a:latin typeface="Arial" panose="020B0604020202020204" pitchFamily="34" charset="0"/>
                <a:cs typeface="Arial" panose="020B0604020202020204" pitchFamily="34" charset="0"/>
              </a:rPr>
              <a:t>vườn</a:t>
            </a:r>
            <a:r>
              <a:rPr lang="en-US" altLang="zh-CN" sz="1600" dirty="0">
                <a:latin typeface="Arial" panose="020B0604020202020204" pitchFamily="34" charset="0"/>
                <a:cs typeface="Arial" panose="020B0604020202020204" pitchFamily="34" charset="0"/>
              </a:rPr>
              <a:t> nho đầu tiên của Victoria và Nam </a:t>
            </a:r>
            <a:r>
              <a:rPr lang="en-US" altLang="zh-CN" sz="1600" dirty="0" err="1">
                <a:latin typeface="Arial" panose="020B0604020202020204" pitchFamily="34" charset="0"/>
                <a:cs typeface="Arial" panose="020B0604020202020204" pitchFamily="34" charset="0"/>
              </a:rPr>
              <a:t>Úc</a:t>
            </a:r>
            <a:r>
              <a:rPr lang="en-US" altLang="zh-CN" sz="1600" dirty="0">
                <a:latin typeface="Arial" panose="020B0604020202020204" pitchFamily="34" charset="0"/>
                <a:cs typeface="Arial" panose="020B0604020202020204" pitchFamily="34" charset="0"/>
              </a:rPr>
              <a:t>.</a:t>
            </a: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8861327" y="999337"/>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Arial" panose="020B0604020202020204" pitchFamily="34" charset="0"/>
                <a:cs typeface="Arial" panose="020B0604020202020204" pitchFamily="34" charset="0"/>
              </a:rPr>
              <a:t>1834</a:t>
            </a:r>
          </a:p>
        </p:txBody>
      </p:sp>
    </p:spTree>
    <p:extLst>
      <p:ext uri="{BB962C8B-B14F-4D97-AF65-F5344CB8AC3E}">
        <p14:creationId xmlns:p14="http://schemas.microsoft.com/office/powerpoint/2010/main" val="4013035397"/>
      </p:ext>
    </p:extLst>
  </p:cSld>
  <p:clrMapOvr>
    <a:masterClrMapping/>
  </p:clrMapOvr>
  <p:transition/>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20119" b="6645"/>
          <a:stretch/>
        </p:blipFill>
        <p:spPr>
          <a:xfrm>
            <a:off x="6456363" y="374557"/>
            <a:ext cx="5735637" cy="2800350"/>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836478" y="4497333"/>
            <a:ext cx="2976345" cy="1461301"/>
          </a:xfrm>
        </p:spPr>
        <p:txBody>
          <a:bodyPr/>
          <a:lstStyle/>
          <a:p>
            <a:pPr>
              <a:lnSpc>
                <a:spcPct val="90000"/>
              </a:lnSpc>
            </a:pPr>
            <a:r>
              <a:rPr lang="en-US" altLang="zh-CN" sz="1600" dirty="0"/>
              <a:t>Vùng đất Van Diemen được đổi tên thành Tasmania vào năm 1856. Cộng đồng rượu vang và nho Tasmania gần như biến mất do cơn sốt vàng Victoria.</a:t>
            </a: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825593" y="3813482"/>
            <a:ext cx="2439352" cy="662774"/>
          </a:xfrm>
        </p:spPr>
        <p:txBody>
          <a:bodyPr/>
          <a:lstStyle>
            <a:lvl1pPr>
              <a:defRPr sz="1234"/>
            </a:lvl1pPr>
          </a:lstStyle>
          <a:p>
            <a:r>
              <a:rPr lang="en-US" altLang="zh-CN" sz="2400" b="1" dirty="0"/>
              <a:t>Giữa những năm 1800</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3264945" y="2402822"/>
            <a:ext cx="2641400" cy="1461301"/>
          </a:xfrm>
        </p:spPr>
        <p:txBody>
          <a:bodyPr/>
          <a:lstStyle/>
          <a:p>
            <a:pPr>
              <a:lnSpc>
                <a:spcPct val="95000"/>
              </a:lnSpc>
            </a:pPr>
            <a:r>
              <a:rPr lang="en-US" altLang="zh-CN" sz="1600" dirty="0"/>
              <a:t>Jean Miguet </a:t>
            </a:r>
            <a:r>
              <a:rPr lang="en-US" altLang="zh-CN" sz="1600" dirty="0" err="1"/>
              <a:t>trồng</a:t>
            </a:r>
            <a:r>
              <a:rPr lang="en-US" altLang="zh-CN" sz="1600" dirty="0"/>
              <a:t> </a:t>
            </a:r>
            <a:r>
              <a:rPr lang="en-US" altLang="zh-CN" sz="1600" dirty="0" err="1"/>
              <a:t>vườn</a:t>
            </a:r>
            <a:r>
              <a:rPr lang="en-US" altLang="zh-CN" sz="1600" dirty="0"/>
              <a:t> nho (mới) đầu tiên, La Provence - </a:t>
            </a:r>
            <a:r>
              <a:rPr lang="en-US" altLang="zh-CN" sz="1600" dirty="0" err="1"/>
              <a:t>gần</a:t>
            </a:r>
            <a:r>
              <a:rPr lang="en-US" altLang="zh-CN" sz="1600" dirty="0"/>
              <a:t> Launceston.</a:t>
            </a: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3254060" y="1718971"/>
            <a:ext cx="2120040" cy="662774"/>
          </a:xfrm>
        </p:spPr>
        <p:txBody>
          <a:bodyPr/>
          <a:lstStyle/>
          <a:p>
            <a:r>
              <a:rPr lang="zh-CN" altLang="en-US" b="1" dirty="0"/>
              <a:t>1956</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6296541" y="4237664"/>
            <a:ext cx="2611239" cy="1461301"/>
          </a:xfrm>
        </p:spPr>
        <p:txBody>
          <a:bodyPr/>
          <a:lstStyle/>
          <a:p>
            <a:pPr>
              <a:lnSpc>
                <a:spcPct val="95000"/>
              </a:lnSpc>
            </a:pPr>
            <a:r>
              <a:rPr lang="en-US" altLang="zh-CN" sz="1600" dirty="0"/>
              <a:t>Claudio Alcorso trồng vườn nho thứ hai, Moorilla Estate - ở Hobart.</a:t>
            </a:r>
          </a:p>
          <a:p>
            <a:endParaRPr lang="en-US" dirty="0"/>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6285656" y="3553813"/>
            <a:ext cx="2120040" cy="662774"/>
          </a:xfrm>
        </p:spPr>
        <p:txBody>
          <a:bodyPr/>
          <a:lstStyle/>
          <a:p>
            <a:r>
              <a:rPr lang="zh-CN" altLang="en-US" b="1" dirty="0"/>
              <a:t>1958</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8036460A-5955-937F-2AD4-9C710844F87E}"/>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l="13906" t="42829" r="13906"/>
          <a:stretch/>
        </p:blipFill>
        <p:spPr>
          <a:xfrm>
            <a:off x="6456363" y="374557"/>
            <a:ext cx="5735637" cy="2800350"/>
          </a:xfrm>
        </p:spPr>
      </p:pic>
      <p:sp>
        <p:nvSpPr>
          <p:cNvPr id="3" name="Text Placeholder 2">
            <a:extLst>
              <a:ext uri="{FF2B5EF4-FFF2-40B4-BE49-F238E27FC236}">
                <a16:creationId xmlns:a16="http://schemas.microsoft.com/office/drawing/2014/main" id="{4604393B-6DC0-8815-DD17-E56771AF18B1}"/>
              </a:ext>
            </a:extLst>
          </p:cNvPr>
          <p:cNvSpPr>
            <a:spLocks noGrp="1"/>
          </p:cNvSpPr>
          <p:nvPr>
            <p:ph type="body" sz="quarter" idx="17"/>
          </p:nvPr>
        </p:nvSpPr>
        <p:spPr>
          <a:xfrm>
            <a:off x="692828" y="4323709"/>
            <a:ext cx="2976345" cy="1461301"/>
          </a:xfrm>
        </p:spPr>
        <p:txBody>
          <a:bodyPr/>
          <a:lstStyle/>
          <a:p>
            <a:pPr>
              <a:lnSpc>
                <a:spcPct val="90000"/>
              </a:lnSpc>
            </a:pPr>
            <a:r>
              <a:rPr lang="en-US" altLang="zh-CN" sz="1600" dirty="0"/>
              <a:t>Cộng đồng nho và rượu vang Tasmania có một giai đoạn phát triển vượt bậc; một số khu vực sản xuất rượu vang riêng biệt nổi lên.</a:t>
            </a:r>
          </a:p>
        </p:txBody>
      </p:sp>
      <p:sp>
        <p:nvSpPr>
          <p:cNvPr id="4" name="Text Placeholder 3">
            <a:extLst>
              <a:ext uri="{FF2B5EF4-FFF2-40B4-BE49-F238E27FC236}">
                <a16:creationId xmlns:a16="http://schemas.microsoft.com/office/drawing/2014/main" id="{4E83421D-3EDA-6300-94D7-668CD2C28B36}"/>
              </a:ext>
            </a:extLst>
          </p:cNvPr>
          <p:cNvSpPr>
            <a:spLocks noGrp="1"/>
          </p:cNvSpPr>
          <p:nvPr>
            <p:ph type="body" sz="quarter" idx="18"/>
          </p:nvPr>
        </p:nvSpPr>
        <p:spPr>
          <a:xfrm>
            <a:off x="681943" y="3639858"/>
            <a:ext cx="2120040" cy="662774"/>
          </a:xfrm>
        </p:spPr>
        <p:txBody>
          <a:bodyPr/>
          <a:lstStyle>
            <a:lvl1pPr>
              <a:defRPr sz="1434"/>
            </a:lvl1pPr>
          </a:lstStyle>
          <a:p>
            <a:r>
              <a:rPr lang="en-US" altLang="zh-CN" sz="2400" b="1" dirty="0"/>
              <a:t>Những năm 1960 – 1980</a:t>
            </a:r>
          </a:p>
        </p:txBody>
      </p:sp>
      <p:sp>
        <p:nvSpPr>
          <p:cNvPr id="5" name="Text Placeholder 4">
            <a:extLst>
              <a:ext uri="{FF2B5EF4-FFF2-40B4-BE49-F238E27FC236}">
                <a16:creationId xmlns:a16="http://schemas.microsoft.com/office/drawing/2014/main" id="{885F8851-48E1-5394-5A0B-6C1ED422EDD3}"/>
              </a:ext>
            </a:extLst>
          </p:cNvPr>
          <p:cNvSpPr>
            <a:spLocks noGrp="1"/>
          </p:cNvSpPr>
          <p:nvPr>
            <p:ph type="body" sz="quarter" idx="21"/>
          </p:nvPr>
        </p:nvSpPr>
        <p:spPr>
          <a:xfrm>
            <a:off x="2927063" y="1715156"/>
            <a:ext cx="2808576" cy="1461301"/>
          </a:xfrm>
        </p:spPr>
        <p:txBody>
          <a:bodyPr/>
          <a:lstStyle/>
          <a:p>
            <a:r>
              <a:rPr lang="en-US" altLang="zh-CN" sz="1600" dirty="0"/>
              <a:t>Nhiều nhà sản xuất rượu vang tiên phong hơn đến; Tasmania bắt đầu thực sự tận dụng khí hậu mát mẻ và những vùng đất độc đáo của mình - với thành công lớn.</a:t>
            </a:r>
          </a:p>
          <a:p>
            <a:endParaRPr lang="en-US" dirty="0"/>
          </a:p>
        </p:txBody>
      </p:sp>
      <p:sp>
        <p:nvSpPr>
          <p:cNvPr id="6" name="Text Placeholder 5">
            <a:extLst>
              <a:ext uri="{FF2B5EF4-FFF2-40B4-BE49-F238E27FC236}">
                <a16:creationId xmlns:a16="http://schemas.microsoft.com/office/drawing/2014/main" id="{00276FF1-95D1-D47B-F789-FEDD75752222}"/>
              </a:ext>
            </a:extLst>
          </p:cNvPr>
          <p:cNvSpPr>
            <a:spLocks noGrp="1"/>
          </p:cNvSpPr>
          <p:nvPr>
            <p:ph type="body" sz="quarter" idx="22"/>
          </p:nvPr>
        </p:nvSpPr>
        <p:spPr/>
        <p:txBody>
          <a:bodyPr/>
          <a:lstStyle>
            <a:lvl1pPr>
              <a:defRPr sz="1234"/>
            </a:lvl1pPr>
          </a:lstStyle>
          <a:p>
            <a:r>
              <a:rPr lang="en-US" altLang="zh-CN" sz="2400" b="1" dirty="0"/>
              <a:t>Những năm 1990</a:t>
            </a:r>
          </a:p>
        </p:txBody>
      </p:sp>
      <p:sp>
        <p:nvSpPr>
          <p:cNvPr id="7" name="Text Placeholder 6">
            <a:extLst>
              <a:ext uri="{FF2B5EF4-FFF2-40B4-BE49-F238E27FC236}">
                <a16:creationId xmlns:a16="http://schemas.microsoft.com/office/drawing/2014/main" id="{43FEF27C-B578-6487-283E-3AF485E8BC85}"/>
              </a:ext>
            </a:extLst>
          </p:cNvPr>
          <p:cNvSpPr>
            <a:spLocks noGrp="1"/>
          </p:cNvSpPr>
          <p:nvPr>
            <p:ph type="body" sz="quarter" idx="23"/>
          </p:nvPr>
        </p:nvSpPr>
        <p:spPr>
          <a:xfrm>
            <a:off x="6357424" y="4295235"/>
            <a:ext cx="2976345" cy="1461301"/>
          </a:xfrm>
        </p:spPr>
        <p:txBody>
          <a:bodyPr/>
          <a:lstStyle/>
          <a:p>
            <a:r>
              <a:rPr lang="en-US" altLang="zh-CN" sz="1600" dirty="0"/>
              <a:t>Tasmania là quê hương của một cộng đồng rượu vang và nho thịnh vượng, với khoảng 230 vườn nho riêng lẻ và một số loại rượu vang có khí hậu mát mẻ ngon nhất ở bất cứ đâu.</a:t>
            </a:r>
          </a:p>
        </p:txBody>
      </p:sp>
      <p:sp>
        <p:nvSpPr>
          <p:cNvPr id="8" name="Text Placeholder 7">
            <a:extLst>
              <a:ext uri="{FF2B5EF4-FFF2-40B4-BE49-F238E27FC236}">
                <a16:creationId xmlns:a16="http://schemas.microsoft.com/office/drawing/2014/main" id="{FB0F365E-A6C3-F9ED-DC0C-C99988B61A96}"/>
              </a:ext>
            </a:extLst>
          </p:cNvPr>
          <p:cNvSpPr>
            <a:spLocks noGrp="1"/>
          </p:cNvSpPr>
          <p:nvPr>
            <p:ph type="body" sz="quarter" idx="24"/>
          </p:nvPr>
        </p:nvSpPr>
        <p:spPr>
          <a:xfrm>
            <a:off x="6346539" y="3611384"/>
            <a:ext cx="2120040" cy="662774"/>
          </a:xfrm>
        </p:spPr>
        <p:txBody>
          <a:bodyPr/>
          <a:lstStyle>
            <a:lvl1pPr>
              <a:defRPr sz="1434"/>
            </a:lvl1pPr>
          </a:lstStyle>
          <a:p>
            <a:r>
              <a:rPr lang="en-US" altLang="zh-CN" sz="2400" b="1" dirty="0"/>
              <a:t>Ngày nay</a:t>
            </a:r>
          </a:p>
        </p:txBody>
      </p:sp>
    </p:spTree>
    <p:extLst>
      <p:ext uri="{BB962C8B-B14F-4D97-AF65-F5344CB8AC3E}">
        <p14:creationId xmlns:p14="http://schemas.microsoft.com/office/powerpoint/2010/main" val="2597440439"/>
      </p:ext>
    </p:extLst>
  </p:cSld>
  <p:clrMapOvr>
    <a:masterClrMapping/>
  </p:clrMapOvr>
  <p:transition/>
  <p:extLst>
    <p:ext uri="{6950BFC3-D8DA-4A85-94F7-54DA5524770B}">
      <p188:commentRel xmlns:p188="http://schemas.microsoft.com/office/powerpoint/2018/8/main" r:id="rId2"/>
    </p:ext>
  </p:extLst>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0110B051-A97C-423D-9C0B-9F82EB8EA2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CCF1F8-6D9E-4631-9BC7-E65B426755A9}">
  <ds:schemaRefs>
    <ds:schemaRef ds:uri="http://schemas.microsoft.com/office/2006/metadata/properties"/>
    <ds:schemaRef ds:uri="http://purl.org/dc/elements/1.1/"/>
    <ds:schemaRef ds:uri="http://purl.org/dc/dcmitype/"/>
    <ds:schemaRef ds:uri="02256494-4976-4001-aedb-96463ae0d92e"/>
    <ds:schemaRef ds:uri="4e8dd08d-258d-47a9-9875-37f1ffd19f33"/>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111</TotalTime>
  <Words>3290</Words>
  <Application>Microsoft Macintosh PowerPoint</Application>
  <PresentationFormat>Widescreen</PresentationFormat>
  <Paragraphs>283</Paragraphs>
  <Slides>28</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Calibri</vt:lpstr>
      <vt:lpstr>Inter Display</vt:lpstr>
      <vt:lpstr>Arial</vt:lpstr>
      <vt:lpstr>Neue Haas Grotesk Text Pro</vt:lpstr>
      <vt:lpstr>Slide layouts</vt:lpstr>
      <vt:lpstr>PowerPoint Presentation</vt:lpstr>
      <vt:lpstr>PowerPoint Presentation</vt:lpstr>
      <vt:lpstr>ÚC</vt:lpstr>
      <vt:lpstr>TASMANIA</vt:lpstr>
      <vt:lpstr>TASMANIA</vt:lpstr>
      <vt:lpstr>HÔM NAY CHÚNG TA SẼ ĐỀ CẬP</vt:lpstr>
      <vt:lpstr>1788</vt:lpstr>
      <vt:lpstr>PowerPoint Presentation</vt:lpstr>
      <vt:lpstr>PowerPoint Presentation</vt:lpstr>
      <vt:lpstr>ĐỊA LÝ, KHÍ HẬU VÀ ĐẤT</vt:lpstr>
      <vt:lpstr>PowerPoint Presentation</vt:lpstr>
      <vt:lpstr>KHÍ HẬU</vt:lpstr>
      <vt:lpstr>ĐẤT</vt:lpstr>
      <vt:lpstr>TRỒNG NHO Ở TASMANIA</vt:lpstr>
      <vt:lpstr>CHIẾN LƯỢC QUẢN LÝ VƯỜN NHO VÀ TÁN LÁ:</vt:lpstr>
      <vt:lpstr>PowerPoint Presentation</vt:lpstr>
      <vt:lpstr>TASMANIA</vt:lpstr>
      <vt:lpstr>PowerPoint Presentation</vt:lpstr>
      <vt:lpstr>PowerPoint Presentation</vt:lpstr>
      <vt:lpstr>ĐẶC ĐIỂM
RƯỢU SỦI</vt:lpstr>
      <vt:lpstr>PowerPoint Presentation</vt:lpstr>
      <vt:lpstr>ĐẶC ĐIỂM
CHARDONNAY</vt:lpstr>
      <vt:lpstr>PowerPoint Presentation</vt:lpstr>
      <vt:lpstr>ĐẶC ĐIỂM
PINOT NOIR</vt:lpstr>
      <vt:lpstr>PowerPoint Presentation</vt:lpstr>
      <vt:lpstr>TASMANIA</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Office User</cp:lastModifiedBy>
  <cp:revision>16</cp:revision>
  <dcterms:created xsi:type="dcterms:W3CDTF">2018-07-25T07:02:59Z</dcterms:created>
  <dcterms:modified xsi:type="dcterms:W3CDTF">2026-04-05T01:53:49Z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2026-02-18T00:09:10Z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8676e96c-5555-43be-bb33-0c69329517c1</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