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6.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72"/>
  </p:notesMasterIdLst>
  <p:sldIdLst>
    <p:sldId id="256" r:id="rId5"/>
    <p:sldId id="478" r:id="rId6"/>
    <p:sldId id="391" r:id="rId7"/>
    <p:sldId id="479" r:id="rId8"/>
    <p:sldId id="480" r:id="rId9"/>
    <p:sldId id="481" r:id="rId10"/>
    <p:sldId id="482" r:id="rId11"/>
    <p:sldId id="483" r:id="rId12"/>
    <p:sldId id="450" r:id="rId13"/>
    <p:sldId id="484" r:id="rId14"/>
    <p:sldId id="432" r:id="rId15"/>
    <p:sldId id="486" r:id="rId16"/>
    <p:sldId id="485" r:id="rId17"/>
    <p:sldId id="315" r:id="rId18"/>
    <p:sldId id="487" r:id="rId19"/>
    <p:sldId id="488" r:id="rId20"/>
    <p:sldId id="471" r:id="rId21"/>
    <p:sldId id="489" r:id="rId22"/>
    <p:sldId id="490" r:id="rId23"/>
    <p:sldId id="321" r:id="rId24"/>
    <p:sldId id="491" r:id="rId25"/>
    <p:sldId id="492" r:id="rId26"/>
    <p:sldId id="493" r:id="rId27"/>
    <p:sldId id="494" r:id="rId28"/>
    <p:sldId id="495" r:id="rId29"/>
    <p:sldId id="537" r:id="rId30"/>
    <p:sldId id="497" r:id="rId31"/>
    <p:sldId id="538" r:id="rId32"/>
    <p:sldId id="539" r:id="rId33"/>
    <p:sldId id="540" r:id="rId34"/>
    <p:sldId id="541" r:id="rId35"/>
    <p:sldId id="502" r:id="rId36"/>
    <p:sldId id="503" r:id="rId37"/>
    <p:sldId id="504" r:id="rId38"/>
    <p:sldId id="505" r:id="rId39"/>
    <p:sldId id="506" r:id="rId40"/>
    <p:sldId id="542" r:id="rId41"/>
    <p:sldId id="543" r:id="rId42"/>
    <p:sldId id="509" r:id="rId43"/>
    <p:sldId id="510" r:id="rId44"/>
    <p:sldId id="511" r:id="rId45"/>
    <p:sldId id="544" r:id="rId46"/>
    <p:sldId id="545" r:id="rId47"/>
    <p:sldId id="546" r:id="rId48"/>
    <p:sldId id="525" r:id="rId49"/>
    <p:sldId id="515" r:id="rId50"/>
    <p:sldId id="516" r:id="rId51"/>
    <p:sldId id="547" r:id="rId52"/>
    <p:sldId id="548" r:id="rId53"/>
    <p:sldId id="549" r:id="rId54"/>
    <p:sldId id="550" r:id="rId55"/>
    <p:sldId id="551" r:id="rId56"/>
    <p:sldId id="552" r:id="rId57"/>
    <p:sldId id="553" r:id="rId58"/>
    <p:sldId id="554" r:id="rId59"/>
    <p:sldId id="555" r:id="rId60"/>
    <p:sldId id="556" r:id="rId61"/>
    <p:sldId id="557" r:id="rId62"/>
    <p:sldId id="558" r:id="rId63"/>
    <p:sldId id="559" r:id="rId64"/>
    <p:sldId id="560" r:id="rId65"/>
    <p:sldId id="533" r:id="rId66"/>
    <p:sldId id="534" r:id="rId67"/>
    <p:sldId id="535" r:id="rId68"/>
    <p:sldId id="536" r:id="rId69"/>
    <p:sldId id="340" r:id="rId70"/>
    <p:sldId id="561" r:id="rId71"/>
  </p:sldIdLst>
  <p:sldSz cx="12192000" cy="6858000"/>
  <p:notesSz cx="6858000" cy="9144000"/>
  <p:embeddedFontLst>
    <p:embeddedFont>
      <p:font typeface="Hellix" pitchFamily="2" charset="77"/>
      <p:regular r:id="rId73"/>
      <p:bold r:id="rId74"/>
    </p:embeddedFont>
    <p:embeddedFont>
      <p:font typeface="Inter Display" panose="02000503000000020004" pitchFamily="2" charset="0"/>
      <p:regular r:id="rId75"/>
      <p:bold r:id="rId76"/>
      <p:italic r:id="rId77"/>
      <p:boldItalic r:id="rId78"/>
    </p:embeddedFont>
    <p:embeddedFont>
      <p:font typeface="Microsoft JhengHei" panose="020B0604030504040204" pitchFamily="34" charset="-120"/>
      <p:regular r:id="rId79"/>
      <p:bold r:id="rId80"/>
    </p:embeddedFont>
    <p:embeddedFont>
      <p:font typeface="Microsoft JhengHei" panose="020B0604030504040204" pitchFamily="34" charset="-120"/>
      <p:regular r:id="rId79"/>
      <p:bold r:id="rId80"/>
    </p:embeddedFont>
    <p:embeddedFont>
      <p:font typeface="Neue Haas Grotesk Text Pro" panose="020B0504020202020204" pitchFamily="34" charset="77"/>
      <p:regular r:id="rId81"/>
      <p:bold r:id="rId82"/>
      <p:italic r:id="rId83"/>
      <p:boldItalic r:id="rId84"/>
    </p:embeddedFont>
  </p:embeddedFontLst>
  <p:custDataLst>
    <p:tags r:id="rId8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13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16389F-C185-42C9-B423-689D70CD7A2A}" v="3" dt="2025-03-27T09:23:16.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0"/>
    <p:restoredTop sz="94932"/>
  </p:normalViewPr>
  <p:slideViewPr>
    <p:cSldViewPr snapToGrid="0">
      <p:cViewPr varScale="1">
        <p:scale>
          <a:sx n="98" d="100"/>
          <a:sy n="98" d="100"/>
        </p:scale>
        <p:origin x="200" y="672"/>
      </p:cViewPr>
      <p:guideLst>
        <p:guide orient="horz" pos="1412"/>
        <p:guide pos="2116"/>
        <p:guide pos="413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12.fntdata"/><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5.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4.fntdata"/><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font" Target="fonts/font10.fntdata"/><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這份總覽充分介紹澳洲葡萄酒，內容涵蓋澳洲的多樣化氣候與產區、歷史以及關於經典與新興葡萄酒的詳細資訊。請查看備</a:t>
            </a:r>
            <a:r>
              <a:rPr lang="zh-TW" altLang="en-US" sz="1200" kern="1200" dirty="0">
                <a:solidFill>
                  <a:schemeClr val="tx1"/>
                </a:solidFill>
                <a:effectLst/>
                <a:latin typeface="+mn-lt"/>
                <a:ea typeface="+mn-ea"/>
                <a:cs typeface="+mn-cs"/>
              </a:rPr>
              <a:t>忘稿獲得</a:t>
            </a:r>
            <a:r>
              <a:rPr lang="zh-TW" altLang="zh-TW" sz="1200" kern="1200" dirty="0">
                <a:solidFill>
                  <a:schemeClr val="tx1"/>
                </a:solidFill>
                <a:effectLst/>
                <a:latin typeface="+mn-lt"/>
                <a:ea typeface="+mn-ea"/>
                <a:cs typeface="+mn-cs"/>
              </a:rPr>
              <a:t>額外</a:t>
            </a:r>
            <a:r>
              <a:rPr lang="zh-TW" altLang="en-US" sz="1200" kern="1200" dirty="0">
                <a:solidFill>
                  <a:schemeClr val="tx1"/>
                </a:solidFill>
                <a:effectLst/>
                <a:latin typeface="+mn-lt"/>
                <a:ea typeface="+mn-ea"/>
                <a:cs typeface="+mn-cs"/>
              </a:rPr>
              <a:t>的</a:t>
            </a:r>
            <a:r>
              <a:rPr lang="zh-TW" altLang="zh-TW" sz="1200" kern="1200" dirty="0">
                <a:solidFill>
                  <a:schemeClr val="tx1"/>
                </a:solidFill>
                <a:effectLst/>
                <a:latin typeface="+mn-lt"/>
                <a:ea typeface="+mn-ea"/>
                <a:cs typeface="+mn-cs"/>
              </a:rPr>
              <a:t>資訊與建議討論重點。若要下載更多主題與資源，包括如這份總覽的簡報，請造訪</a:t>
            </a:r>
            <a:r>
              <a:rPr lang="en-US" altLang="zh-TW"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909694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b="1" u="none" strike="noStrike" baseline="0" dirty="0">
                <a:latin typeface="Microsoft JhengHei" panose="020B0604030504040204" pitchFamily="34" charset="-120"/>
              </a:rPr>
              <a:t>澳洲南部、東南部和西南部的冷涼氣候影響因素，類似較涼爽的地中海型與海洋性氣候區，例如像義大利與紐西蘭等地區的氣候條件。</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432451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b="1" u="none" strike="noStrike" baseline="0" dirty="0">
                <a:solidFill>
                  <a:srgbClr val="E72E2B"/>
                </a:solidFill>
                <a:latin typeface="Microsoft JhengHei" panose="020B0604030504040204" pitchFamily="34" charset="-120"/>
              </a:rPr>
              <a:t>這些山脈會影響周圍地區的降雨、降雪和風流模式。</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986726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TW" altLang="zh-TW" sz="1200" kern="1200" dirty="0">
                <a:solidFill>
                  <a:schemeClr val="tx1"/>
                </a:solidFill>
                <a:effectLst/>
                <a:latin typeface="+mn-lt"/>
                <a:ea typeface="+mn-ea"/>
                <a:cs typeface="+mn-cs"/>
              </a:rPr>
              <a:t>冬季和夏季的</a:t>
            </a:r>
            <a:r>
              <a:rPr lang="zh-TW" altLang="en-US" sz="1200" kern="1200" dirty="0">
                <a:solidFill>
                  <a:schemeClr val="tx1"/>
                </a:solidFill>
                <a:effectLst/>
                <a:latin typeface="+mn-lt"/>
                <a:ea typeface="+mn-ea"/>
                <a:cs typeface="+mn-cs"/>
              </a:rPr>
              <a:t>年</a:t>
            </a:r>
            <a:r>
              <a:rPr lang="zh-TW" altLang="zh-TW" sz="1200" kern="1200" dirty="0">
                <a:solidFill>
                  <a:schemeClr val="tx1"/>
                </a:solidFill>
                <a:effectLst/>
                <a:latin typeface="+mn-lt"/>
                <a:ea typeface="+mn-ea"/>
                <a:cs typeface="+mn-cs"/>
              </a:rPr>
              <a:t>溫差</a:t>
            </a:r>
            <a:r>
              <a:rPr lang="zh-TW" altLang="en-US" sz="1200" kern="1200" dirty="0">
                <a:solidFill>
                  <a:schemeClr val="tx1"/>
                </a:solidFill>
                <a:effectLst/>
                <a:latin typeface="+mn-lt"/>
                <a:ea typeface="+mn-ea"/>
                <a:cs typeface="+mn-cs"/>
              </a:rPr>
              <a:t>大小是評估大</a:t>
            </a:r>
            <a:r>
              <a:rPr lang="zh-TW" altLang="zh-TW" sz="1200" kern="1200" dirty="0">
                <a:solidFill>
                  <a:schemeClr val="tx1"/>
                </a:solidFill>
                <a:effectLst/>
                <a:latin typeface="+mn-lt"/>
                <a:ea typeface="+mn-ea"/>
                <a:cs typeface="+mn-cs"/>
              </a:rPr>
              <a:t>陸性</a:t>
            </a:r>
            <a:r>
              <a:rPr lang="zh-TW" altLang="en-US" sz="1200" kern="1200" dirty="0">
                <a:solidFill>
                  <a:schemeClr val="tx1"/>
                </a:solidFill>
                <a:effectLst/>
                <a:latin typeface="+mn-lt"/>
                <a:ea typeface="+mn-ea"/>
                <a:cs typeface="+mn-cs"/>
              </a:rPr>
              <a:t>氣候程度的指標</a:t>
            </a:r>
            <a:r>
              <a:rPr lang="zh-TW" altLang="zh-TW" sz="1200" kern="1200" dirty="0">
                <a:solidFill>
                  <a:schemeClr val="tx1"/>
                </a:solidFill>
                <a:effectLst/>
                <a:latin typeface="+mn-lt"/>
                <a:ea typeface="+mn-ea"/>
                <a:cs typeface="+mn-cs"/>
              </a:rPr>
              <a:t>。有三種氣候</a:t>
            </a:r>
            <a:r>
              <a:rPr lang="zh-TW" altLang="en-US" sz="1200" kern="1200" dirty="0">
                <a:solidFill>
                  <a:schemeClr val="tx1"/>
                </a:solidFill>
                <a:effectLst/>
                <a:latin typeface="+mn-lt"/>
                <a:ea typeface="+mn-ea"/>
                <a:cs typeface="+mn-cs"/>
              </a:rPr>
              <a:t>很</a:t>
            </a:r>
            <a:r>
              <a:rPr lang="zh-TW" altLang="zh-TW" sz="1200" kern="1200" dirty="0">
                <a:solidFill>
                  <a:schemeClr val="tx1"/>
                </a:solidFill>
                <a:effectLst/>
                <a:latin typeface="+mn-lt"/>
                <a:ea typeface="+mn-ea"/>
                <a:cs typeface="+mn-cs"/>
              </a:rPr>
              <a:t>適合葡萄生長：大陸性氣候、海洋性氣候和地中海型氣候，澳洲境內</a:t>
            </a:r>
            <a:r>
              <a:rPr lang="zh-TW" altLang="en-US" sz="1200" kern="1200" dirty="0">
                <a:solidFill>
                  <a:schemeClr val="tx1"/>
                </a:solidFill>
                <a:effectLst/>
                <a:latin typeface="+mn-lt"/>
                <a:ea typeface="+mn-ea"/>
                <a:cs typeface="+mn-cs"/>
              </a:rPr>
              <a:t>同時存在</a:t>
            </a:r>
            <a:r>
              <a:rPr lang="zh-TW" altLang="zh-TW" sz="1200" kern="1200" dirty="0">
                <a:solidFill>
                  <a:schemeClr val="tx1"/>
                </a:solidFill>
                <a:effectLst/>
                <a:latin typeface="+mn-lt"/>
                <a:ea typeface="+mn-ea"/>
                <a:cs typeface="+mn-cs"/>
              </a:rPr>
              <a:t>這</a:t>
            </a:r>
            <a:r>
              <a:rPr lang="zh-TW" altLang="en-US" sz="1200" kern="1200" dirty="0">
                <a:solidFill>
                  <a:schemeClr val="tx1"/>
                </a:solidFill>
                <a:effectLst/>
                <a:latin typeface="+mn-lt"/>
                <a:ea typeface="+mn-ea"/>
                <a:cs typeface="+mn-cs"/>
              </a:rPr>
              <a:t>三種</a:t>
            </a:r>
            <a:r>
              <a:rPr lang="zh-TW" altLang="zh-TW" sz="1200" kern="1200" dirty="0">
                <a:solidFill>
                  <a:schemeClr val="tx1"/>
                </a:solidFill>
                <a:effectLst/>
                <a:latin typeface="+mn-lt"/>
                <a:ea typeface="+mn-ea"/>
                <a:cs typeface="+mn-cs"/>
              </a:rPr>
              <a:t>氣候。</a:t>
            </a:r>
            <a:endParaRPr lang="en-US" altLang="zh-TW" sz="1200" kern="1200" dirty="0">
              <a:solidFill>
                <a:schemeClr val="tx1"/>
              </a:solidFill>
              <a:effectLst/>
              <a:latin typeface="+mn-lt"/>
              <a:ea typeface="+mn-ea"/>
              <a:cs typeface="+mn-cs"/>
            </a:endParaRPr>
          </a:p>
          <a:p>
            <a:pPr algn="l"/>
            <a:endParaRPr lang="en-US" altLang="zh-CN" sz="1200" kern="1200" dirty="0">
              <a:solidFill>
                <a:schemeClr val="tx1"/>
              </a:solidFill>
              <a:effectLst/>
              <a:latin typeface="+mn-lt"/>
              <a:ea typeface="+mn-ea"/>
              <a:cs typeface="+mn-cs"/>
            </a:endParaRPr>
          </a:p>
          <a:p>
            <a:pPr algn="l"/>
            <a:r>
              <a:rPr lang="zh-TW" altLang="zh-TW" sz="1200" kern="1200" dirty="0">
                <a:solidFill>
                  <a:schemeClr val="tx1"/>
                </a:solidFill>
                <a:effectLst/>
                <a:latin typeface="+mn-lt"/>
                <a:ea typeface="+mn-ea"/>
                <a:cs typeface="+mn-cs"/>
              </a:rPr>
              <a:t>大陸性氣候產區更適合種植早熟品種，如麗絲玲與黑皮諾。涼爽的大陸性氣候有在葡萄生長期出現春霜與低溫情形的風險，到了夏季會變得乾燥，因此葡萄園可能需要灌溉。</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025715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澳洲有許多受海洋影響的產區，只有少數產區</a:t>
            </a:r>
            <a:r>
              <a:rPr lang="zh-TW" altLang="en-US" sz="1200" kern="1200" dirty="0">
                <a:solidFill>
                  <a:schemeClr val="tx1"/>
                </a:solidFill>
                <a:effectLst/>
                <a:latin typeface="+mn-lt"/>
                <a:ea typeface="+mn-ea"/>
                <a:cs typeface="+mn-cs"/>
              </a:rPr>
              <a:t>屬於</a:t>
            </a:r>
            <a:r>
              <a:rPr lang="zh-TW" altLang="zh-TW" sz="1200" kern="1200" dirty="0">
                <a:solidFill>
                  <a:schemeClr val="tx1"/>
                </a:solidFill>
                <a:effectLst/>
                <a:latin typeface="+mn-lt"/>
                <a:ea typeface="+mn-ea"/>
                <a:cs typeface="+mn-cs"/>
              </a:rPr>
              <a:t>真正的海洋性氣候。由於生長季較長，因此適合種植成熟期更長的品種，如卡本內蘇維翁。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764057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b="1" u="none" strike="noStrike" baseline="0" dirty="0">
                <a:latin typeface="Microsoft JhengHei" panose="020B0604030504040204" pitchFamily="34" charset="-120"/>
              </a:rPr>
              <a:t>溫暖的天氣和充足的陽光有助於釀造出更飽滿、酸度較低且酒精度更高的葡萄酒。</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7297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由於澳洲位在南半球，因此四季與北半球</a:t>
            </a:r>
            <a:r>
              <a:rPr lang="zh-TW" altLang="en-US" sz="1200" kern="1200" dirty="0">
                <a:solidFill>
                  <a:schemeClr val="tx1"/>
                </a:solidFill>
                <a:effectLst/>
                <a:latin typeface="+mn-lt"/>
                <a:ea typeface="+mn-ea"/>
                <a:cs typeface="+mn-cs"/>
              </a:rPr>
              <a:t>相反</a:t>
            </a:r>
            <a:r>
              <a:rPr lang="zh-TW" altLang="zh-TW" sz="1200" kern="1200" dirty="0">
                <a:solidFill>
                  <a:schemeClr val="tx1"/>
                </a:solidFill>
                <a:effectLst/>
                <a:latin typeface="+mn-lt"/>
                <a:ea typeface="+mn-ea"/>
                <a:cs typeface="+mn-cs"/>
              </a:rPr>
              <a:t>。葡萄園裡各種工作的進行時間</a:t>
            </a:r>
            <a:r>
              <a:rPr lang="zh-TW" altLang="en-US" sz="1200" kern="1200" dirty="0">
                <a:solidFill>
                  <a:schemeClr val="tx1"/>
                </a:solidFill>
                <a:effectLst/>
                <a:latin typeface="+mn-lt"/>
                <a:ea typeface="+mn-ea"/>
                <a:cs typeface="+mn-cs"/>
              </a:rPr>
              <a:t>都</a:t>
            </a:r>
            <a:r>
              <a:rPr lang="zh-TW" altLang="zh-TW" sz="1200" kern="1200" dirty="0">
                <a:solidFill>
                  <a:schemeClr val="tx1"/>
                </a:solidFill>
                <a:effectLst/>
                <a:latin typeface="+mn-lt"/>
                <a:ea typeface="+mn-ea"/>
                <a:cs typeface="+mn-cs"/>
              </a:rPr>
              <a:t>取決於</a:t>
            </a:r>
            <a:r>
              <a:rPr lang="zh-TW" altLang="en-US" sz="1200" kern="1200" dirty="0">
                <a:solidFill>
                  <a:schemeClr val="tx1"/>
                </a:solidFill>
                <a:effectLst/>
                <a:latin typeface="+mn-lt"/>
                <a:ea typeface="+mn-ea"/>
                <a:cs typeface="+mn-cs"/>
              </a:rPr>
              <a:t>各</a:t>
            </a:r>
            <a:r>
              <a:rPr lang="zh-TW" altLang="zh-TW" sz="1200" kern="1200" dirty="0">
                <a:solidFill>
                  <a:schemeClr val="tx1"/>
                </a:solidFill>
                <a:effectLst/>
                <a:latin typeface="+mn-lt"/>
                <a:ea typeface="+mn-ea"/>
                <a:cs typeface="+mn-cs"/>
              </a:rPr>
              <a:t>個產區的季節</a:t>
            </a:r>
            <a:r>
              <a:rPr lang="zh-TW" altLang="en-US" sz="1200" kern="1200" dirty="0">
                <a:solidFill>
                  <a:schemeClr val="tx1"/>
                </a:solidFill>
                <a:effectLst/>
                <a:latin typeface="+mn-lt"/>
                <a:ea typeface="+mn-ea"/>
                <a:cs typeface="+mn-cs"/>
              </a:rPr>
              <a:t>時程</a:t>
            </a:r>
            <a:r>
              <a:rPr lang="zh-TW" altLang="zh-TW" sz="1200" kern="1200" dirty="0">
                <a:solidFill>
                  <a:schemeClr val="tx1"/>
                </a:solidFill>
                <a:effectLst/>
                <a:latin typeface="+mn-lt"/>
                <a:ea typeface="+mn-ea"/>
                <a:cs typeface="+mn-cs"/>
              </a:rPr>
              <a:t>。</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041602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澳洲是擁有超過一億年歷史的古老大陸，並擁有地球上最古老的一些土壤。儘管富於生物多樣性，但許多土壤都相對貧瘠。不過，由於葡萄藤並不適合生長在過於肥沃的土壤，肥沃度較低</a:t>
            </a:r>
            <a:r>
              <a:rPr lang="zh-TW" altLang="en-US" sz="1200" kern="1200" dirty="0">
                <a:solidFill>
                  <a:schemeClr val="tx1"/>
                </a:solidFill>
                <a:effectLst/>
                <a:latin typeface="+mn-lt"/>
                <a:ea typeface="+mn-ea"/>
                <a:cs typeface="+mn-cs"/>
              </a:rPr>
              <a:t>葡萄通常會產較少的果實，</a:t>
            </a:r>
            <a:r>
              <a:rPr lang="zh-TW" altLang="zh-TW" sz="1200" kern="1200" dirty="0">
                <a:solidFill>
                  <a:schemeClr val="tx1"/>
                </a:solidFill>
                <a:effectLst/>
                <a:latin typeface="+mn-lt"/>
                <a:ea typeface="+mn-ea"/>
                <a:cs typeface="+mn-cs"/>
              </a:rPr>
              <a:t>常能</a:t>
            </a:r>
            <a:r>
              <a:rPr lang="zh-TW" altLang="en-US" sz="1200" kern="1200" dirty="0">
                <a:solidFill>
                  <a:schemeClr val="tx1"/>
                </a:solidFill>
                <a:effectLst/>
                <a:latin typeface="+mn-lt"/>
                <a:ea typeface="+mn-ea"/>
                <a:cs typeface="+mn-cs"/>
              </a:rPr>
              <a:t>種植出</a:t>
            </a:r>
            <a:r>
              <a:rPr lang="zh-TW" altLang="zh-TW" sz="1200" kern="1200" dirty="0">
                <a:solidFill>
                  <a:schemeClr val="tx1"/>
                </a:solidFill>
                <a:effectLst/>
                <a:latin typeface="+mn-lt"/>
                <a:ea typeface="+mn-ea"/>
                <a:cs typeface="+mn-cs"/>
              </a:rPr>
              <a:t>風味更濃縮的葡萄。 </a:t>
            </a:r>
          </a:p>
          <a:p>
            <a:r>
              <a:rPr lang="zh-TW" altLang="zh-TW" sz="1200" kern="1200" dirty="0">
                <a:solidFill>
                  <a:schemeClr val="tx1"/>
                </a:solidFill>
                <a:effectLst/>
                <a:latin typeface="+mn-lt"/>
                <a:ea typeface="+mn-ea"/>
                <a:cs typeface="+mn-cs"/>
              </a:rPr>
              <a:t>如同澳洲擁有多重面向，澳洲土壤也具有多樣性，因此要介紹澳洲葡萄酒產區的典型土壤</a:t>
            </a:r>
            <a:r>
              <a:rPr lang="zh-TW" altLang="en-US" sz="1200" kern="1200" dirty="0">
                <a:solidFill>
                  <a:schemeClr val="tx1"/>
                </a:solidFill>
                <a:effectLst/>
                <a:latin typeface="+mn-lt"/>
                <a:ea typeface="+mn-ea"/>
                <a:cs typeface="+mn-cs"/>
              </a:rPr>
              <a:t>類型</a:t>
            </a:r>
            <a:r>
              <a:rPr lang="zh-TW" altLang="zh-TW" sz="1200" kern="1200" dirty="0">
                <a:solidFill>
                  <a:schemeClr val="tx1"/>
                </a:solidFill>
                <a:effectLst/>
                <a:latin typeface="+mn-lt"/>
                <a:ea typeface="+mn-ea"/>
                <a:cs typeface="+mn-cs"/>
              </a:rPr>
              <a:t>很</a:t>
            </a:r>
            <a:r>
              <a:rPr lang="zh-TW" altLang="en-US" sz="1200" kern="1200" dirty="0">
                <a:solidFill>
                  <a:schemeClr val="tx1"/>
                </a:solidFill>
                <a:effectLst/>
                <a:latin typeface="+mn-lt"/>
                <a:ea typeface="+mn-ea"/>
                <a:cs typeface="+mn-cs"/>
              </a:rPr>
              <a:t>困</a:t>
            </a:r>
            <a:r>
              <a:rPr lang="zh-TW" altLang="zh-TW" sz="1200" kern="1200" dirty="0">
                <a:solidFill>
                  <a:schemeClr val="tx1"/>
                </a:solidFill>
                <a:effectLst/>
                <a:latin typeface="+mn-lt"/>
                <a:ea typeface="+mn-ea"/>
                <a:cs typeface="+mn-cs"/>
              </a:rPr>
              <a:t>難。</a:t>
            </a:r>
            <a:endParaRPr lang="zh-CN" altLang="en-US" dirty="0"/>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dirty="0"/>
          </a:p>
        </p:txBody>
      </p:sp>
    </p:spTree>
    <p:extLst>
      <p:ext uri="{BB962C8B-B14F-4D97-AF65-F5344CB8AC3E}">
        <p14:creationId xmlns:p14="http://schemas.microsoft.com/office/powerpoint/2010/main" val="1679077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b="1" u="none" strike="noStrike" baseline="0" dirty="0">
                <a:latin typeface="Microsoft JhengHei" panose="020B0604030504040204" pitchFamily="34" charset="-120"/>
              </a:rPr>
              <a:t>澳洲葡萄種植地區的土壤大多來自這四個分類。</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3535795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在聯合國糧食及農業組織認定的</a:t>
            </a:r>
            <a:r>
              <a:rPr lang="en-US" altLang="zh-TW" sz="1200" kern="1200" dirty="0">
                <a:solidFill>
                  <a:schemeClr val="tx1"/>
                </a:solidFill>
                <a:effectLst/>
                <a:latin typeface="+mn-lt"/>
                <a:ea typeface="+mn-ea"/>
                <a:cs typeface="+mn-cs"/>
              </a:rPr>
              <a:t>100</a:t>
            </a:r>
            <a:r>
              <a:rPr lang="zh-TW" altLang="zh-TW" sz="1200" kern="1200" dirty="0">
                <a:solidFill>
                  <a:schemeClr val="tx1"/>
                </a:solidFill>
                <a:effectLst/>
                <a:latin typeface="+mn-lt"/>
                <a:ea typeface="+mn-ea"/>
                <a:cs typeface="+mn-cs"/>
              </a:rPr>
              <a:t>多種土壤類型中，澳洲境內就有</a:t>
            </a:r>
            <a:r>
              <a:rPr lang="en-US" altLang="zh-TW" sz="1200" kern="1200" dirty="0">
                <a:solidFill>
                  <a:schemeClr val="tx1"/>
                </a:solidFill>
                <a:effectLst/>
                <a:latin typeface="+mn-lt"/>
                <a:ea typeface="+mn-ea"/>
                <a:cs typeface="+mn-cs"/>
              </a:rPr>
              <a:t>77</a:t>
            </a:r>
            <a:r>
              <a:rPr lang="zh-TW" altLang="zh-TW" sz="1200" kern="1200" dirty="0">
                <a:solidFill>
                  <a:schemeClr val="tx1"/>
                </a:solidFill>
                <a:effectLst/>
                <a:latin typeface="+mn-lt"/>
                <a:ea typeface="+mn-ea"/>
                <a:cs typeface="+mn-cs"/>
              </a:rPr>
              <a:t>種。澳洲葡萄酒產區的土壤可大致分為四類。</a:t>
            </a:r>
            <a:endParaRPr lang="en-AU"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345779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CN" dirty="0"/>
          </a:p>
          <a:p>
            <a:r>
              <a:rPr lang="zh-TW" altLang="zh-TW" sz="1200" kern="1200" dirty="0">
                <a:solidFill>
                  <a:schemeClr val="tx1"/>
                </a:solidFill>
                <a:effectLst/>
                <a:latin typeface="+mn-lt"/>
                <a:ea typeface="+mn-ea"/>
                <a:cs typeface="+mn-cs"/>
              </a:rPr>
              <a:t>建議討論重點：</a:t>
            </a:r>
            <a:r>
              <a:rPr lang="en-US" altLang="zh-TW" sz="1200" kern="1200" dirty="0">
                <a:solidFill>
                  <a:schemeClr val="tx1"/>
                </a:solidFill>
                <a:effectLst/>
                <a:latin typeface="+mn-lt"/>
                <a:ea typeface="+mn-ea"/>
                <a:cs typeface="+mn-cs"/>
              </a:rPr>
              <a:t>  </a:t>
            </a:r>
            <a:endParaRPr lang="zh-TW" altLang="zh-TW" sz="1200" kern="1200" dirty="0">
              <a:solidFill>
                <a:schemeClr val="tx1"/>
              </a:solidFill>
              <a:effectLst/>
              <a:latin typeface="+mn-lt"/>
              <a:ea typeface="+mn-ea"/>
              <a:cs typeface="+mn-cs"/>
            </a:endParaRPr>
          </a:p>
          <a:p>
            <a:r>
              <a:rPr lang="zh-TW" altLang="zh-TW" sz="1200" kern="1200" dirty="0">
                <a:solidFill>
                  <a:schemeClr val="tx1"/>
                </a:solidFill>
                <a:effectLst/>
                <a:latin typeface="+mn-lt"/>
                <a:ea typeface="+mn-ea"/>
                <a:cs typeface="+mn-cs"/>
              </a:rPr>
              <a:t>– 環境的多樣性對澳洲葡萄酒有何意義？</a:t>
            </a:r>
          </a:p>
          <a:p>
            <a:r>
              <a:rPr lang="zh-TW" altLang="zh-TW" sz="1200" kern="1200" dirty="0">
                <a:solidFill>
                  <a:schemeClr val="tx1"/>
                </a:solidFill>
                <a:effectLst/>
                <a:latin typeface="+mn-lt"/>
                <a:ea typeface="+mn-ea"/>
                <a:cs typeface="+mn-cs"/>
              </a:rPr>
              <a:t>– 為什麼南冰洋對澳洲優質葡萄酒產區有重要的影響力？</a:t>
            </a:r>
            <a:r>
              <a:rPr lang="zh-TW" altLang="zh-TW" sz="1800" dirty="0">
                <a:effectLst/>
              </a:rPr>
              <a:t> </a:t>
            </a:r>
            <a:endParaRPr lang="en-US" altLang="zh-TW" sz="1800" dirty="0">
              <a:effectLst/>
            </a:endParaRPr>
          </a:p>
          <a:p>
            <a:r>
              <a:rPr lang="en-US" altLang="zh-TW" sz="1200" kern="1200" dirty="0">
                <a:solidFill>
                  <a:schemeClr val="tx1"/>
                </a:solidFill>
                <a:effectLst/>
                <a:latin typeface="+mn-lt"/>
                <a:ea typeface="+mn-ea"/>
                <a:cs typeface="+mn-cs"/>
              </a:rPr>
              <a:t>- </a:t>
            </a:r>
            <a:r>
              <a:rPr lang="zh-TW" altLang="en-US" sz="1200" kern="1200" dirty="0">
                <a:solidFill>
                  <a:schemeClr val="tx1"/>
                </a:solidFill>
                <a:effectLst/>
                <a:latin typeface="+mn-lt"/>
                <a:ea typeface="+mn-ea"/>
                <a:cs typeface="+mn-cs"/>
              </a:rPr>
              <a:t>你對“風土”</a:t>
            </a:r>
            <a:r>
              <a:rPr lang="en-US" altLang="zh-TW" sz="1200" kern="1200" dirty="0">
                <a:solidFill>
                  <a:schemeClr val="tx1"/>
                </a:solidFill>
                <a:effectLst/>
                <a:latin typeface="+mn-lt"/>
                <a:ea typeface="+mn-ea"/>
                <a:cs typeface="+mn-cs"/>
              </a:rPr>
              <a:t>(terroir)</a:t>
            </a:r>
            <a:r>
              <a:rPr lang="zh-TW" altLang="en-US" sz="1200" kern="1200" dirty="0">
                <a:solidFill>
                  <a:schemeClr val="tx1"/>
                </a:solidFill>
                <a:effectLst/>
                <a:latin typeface="+mn-lt"/>
                <a:ea typeface="+mn-ea"/>
                <a:cs typeface="+mn-cs"/>
              </a:rPr>
              <a:t>這個詞的理解是什麼？ 哪些元素構成了澳洲各產區的風土？</a:t>
            </a:r>
            <a:r>
              <a:rPr lang="en-US" altLang="zh-TW" sz="1200" kern="1200" dirty="0">
                <a:solidFill>
                  <a:schemeClr val="tx1"/>
                </a:solidFill>
                <a:effectLst/>
                <a:latin typeface="+mn-lt"/>
                <a:ea typeface="+mn-ea"/>
                <a:cs typeface="+mn-cs"/>
              </a:rPr>
              <a:t> </a:t>
            </a:r>
            <a:endParaRPr lang="zh-TW" altLang="zh-TW"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368541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b="1" u="none" strike="noStrike" baseline="0" dirty="0">
                <a:solidFill>
                  <a:srgbClr val="000000"/>
                </a:solidFill>
                <a:latin typeface="Microsoft JhengHei" panose="020B0604030504040204" pitchFamily="34" charset="-120"/>
              </a:rPr>
              <a:t>現在很適合讓每個人</a:t>
            </a:r>
            <a:r>
              <a:rPr lang="zh-CN" altLang="en-US" sz="1200" b="1" u="none" strike="noStrike" baseline="0" dirty="0">
                <a:solidFill>
                  <a:srgbClr val="000000"/>
                </a:solidFill>
                <a:latin typeface="Microsoft JhengHei" panose="020B0604030504040204" pitchFamily="34" charset="-120"/>
              </a:rPr>
              <a:t>品鑒一款經典</a:t>
            </a:r>
            <a:r>
              <a:rPr lang="zh-TW" altLang="en-US" sz="1200" b="1" u="none" strike="noStrike" baseline="0" dirty="0">
                <a:solidFill>
                  <a:srgbClr val="000000"/>
                </a:solidFill>
                <a:latin typeface="Microsoft JhengHei" panose="020B0604030504040204" pitchFamily="34" charset="-120"/>
              </a:rPr>
              <a:t>的</a:t>
            </a:r>
            <a:r>
              <a:rPr lang="zh-CN" altLang="en-US" sz="1200" b="1" u="none" strike="noStrike" baseline="0" dirty="0">
                <a:solidFill>
                  <a:srgbClr val="000000"/>
                </a:solidFill>
                <a:latin typeface="Microsoft JhengHei" panose="020B0604030504040204" pitchFamily="34" charset="-120"/>
              </a:rPr>
              <a:t>澳</a:t>
            </a:r>
            <a:r>
              <a:rPr lang="zh-TW" altLang="en-US" sz="1200" b="1" u="none" strike="noStrike" baseline="0" dirty="0">
                <a:solidFill>
                  <a:srgbClr val="000000"/>
                </a:solidFill>
                <a:latin typeface="Microsoft JhengHei" panose="020B0604030504040204" pitchFamily="34" charset="-120"/>
              </a:rPr>
              <a:t>洲</a:t>
            </a:r>
            <a:r>
              <a:rPr lang="zh-CN" altLang="en-US" sz="1200" b="1" u="none" strike="noStrike" baseline="0" dirty="0">
                <a:solidFill>
                  <a:srgbClr val="000000"/>
                </a:solidFill>
                <a:latin typeface="Microsoft JhengHei" panose="020B0604030504040204" pitchFamily="34" charset="-120"/>
              </a:rPr>
              <a:t>葡萄酒。</a:t>
            </a:r>
            <a:r>
              <a:rPr lang="zh-TW" altLang="zh-TW" sz="1000" b="0" kern="1200" dirty="0">
                <a:solidFill>
                  <a:schemeClr val="tx1"/>
                </a:solidFill>
                <a:effectLst/>
                <a:latin typeface="+mn-lt"/>
                <a:ea typeface="+mn-ea"/>
                <a:cs typeface="+mn-cs"/>
              </a:rPr>
              <a:t>在</a:t>
            </a:r>
            <a:r>
              <a:rPr lang="zh-TW" altLang="en-US" sz="1000" b="0" kern="1200" dirty="0">
                <a:solidFill>
                  <a:schemeClr val="tx1"/>
                </a:solidFill>
                <a:effectLst/>
                <a:latin typeface="+mn-lt"/>
                <a:ea typeface="+mn-ea"/>
                <a:cs typeface="+mn-cs"/>
              </a:rPr>
              <a:t>稍後的</a:t>
            </a:r>
            <a:r>
              <a:rPr lang="zh-TW" altLang="zh-TW" sz="1000" b="0" kern="1200" dirty="0">
                <a:solidFill>
                  <a:schemeClr val="tx1"/>
                </a:solidFill>
                <a:effectLst/>
                <a:latin typeface="+mn-lt"/>
                <a:ea typeface="+mn-ea"/>
                <a:cs typeface="+mn-cs"/>
              </a:rPr>
              <a:t>課程</a:t>
            </a:r>
            <a:r>
              <a:rPr lang="zh-TW" altLang="en-US" sz="1000" b="0" kern="1200" dirty="0">
                <a:solidFill>
                  <a:schemeClr val="tx1"/>
                </a:solidFill>
                <a:effectLst/>
                <a:latin typeface="+mn-lt"/>
                <a:ea typeface="+mn-ea"/>
                <a:cs typeface="+mn-cs"/>
              </a:rPr>
              <a:t>裡</a:t>
            </a:r>
            <a:r>
              <a:rPr lang="zh-TW" altLang="zh-TW" sz="1000" b="0" kern="1200" dirty="0">
                <a:solidFill>
                  <a:schemeClr val="tx1"/>
                </a:solidFill>
                <a:effectLst/>
                <a:latin typeface="+mn-lt"/>
                <a:ea typeface="+mn-ea"/>
                <a:cs typeface="+mn-cs"/>
              </a:rPr>
              <a:t>會提供完整的品酒機會。</a:t>
            </a:r>
            <a:r>
              <a:rPr lang="en-US" altLang="zh-TW" sz="1000" b="0" kern="1200" dirty="0">
                <a:solidFill>
                  <a:schemeClr val="tx1"/>
                </a:solidFill>
                <a:effectLst/>
                <a:latin typeface="+mn-lt"/>
                <a:ea typeface="+mn-ea"/>
                <a:cs typeface="+mn-cs"/>
              </a:rPr>
              <a:t> </a:t>
            </a:r>
            <a:endParaRPr lang="en-AU"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607134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地區性是澳洲葡萄酒產業的基石：每個產區都有其專屬的特徵與葡萄酒風格。 </a:t>
            </a:r>
          </a:p>
          <a:p>
            <a:r>
              <a:rPr lang="zh-TW" altLang="zh-TW" sz="1200" kern="1200" dirty="0">
                <a:solidFill>
                  <a:schemeClr val="tx1"/>
                </a:solidFill>
                <a:effectLst/>
                <a:latin typeface="+mn-lt"/>
                <a:ea typeface="+mn-ea"/>
                <a:cs typeface="+mn-cs"/>
              </a:rPr>
              <a:t>澳洲的葡萄園是依地理標示（</a:t>
            </a:r>
            <a:r>
              <a:rPr lang="en-US" altLang="zh-TW" sz="1200" kern="1200" dirty="0">
                <a:solidFill>
                  <a:schemeClr val="tx1"/>
                </a:solidFill>
                <a:effectLst/>
                <a:latin typeface="+mn-lt"/>
                <a:ea typeface="+mn-ea"/>
                <a:cs typeface="+mn-cs"/>
              </a:rPr>
              <a:t>Geographical Indications</a:t>
            </a:r>
            <a:r>
              <a:rPr lang="zh-TW" altLang="zh-TW" sz="1200" kern="1200" dirty="0">
                <a:solidFill>
                  <a:schemeClr val="tx1"/>
                </a:solidFill>
                <a:effectLst/>
                <a:latin typeface="+mn-lt"/>
                <a:ea typeface="+mn-ea"/>
                <a:cs typeface="+mn-cs"/>
              </a:rPr>
              <a:t>，簡稱</a:t>
            </a:r>
            <a:r>
              <a:rPr lang="en-US" altLang="zh-TW" sz="1200" kern="1200" dirty="0">
                <a:solidFill>
                  <a:schemeClr val="tx1"/>
                </a:solidFill>
                <a:effectLst/>
                <a:latin typeface="+mn-lt"/>
                <a:ea typeface="+mn-ea"/>
                <a:cs typeface="+mn-cs"/>
              </a:rPr>
              <a:t>GI</a:t>
            </a:r>
            <a:r>
              <a:rPr lang="zh-TW" altLang="zh-TW" sz="1200" kern="1200" dirty="0">
                <a:solidFill>
                  <a:schemeClr val="tx1"/>
                </a:solidFill>
                <a:effectLst/>
                <a:latin typeface="+mn-lt"/>
                <a:ea typeface="+mn-ea"/>
                <a:cs typeface="+mn-cs"/>
              </a:rPr>
              <a:t>）劃分</a:t>
            </a:r>
            <a:r>
              <a:rPr lang="zh-TW" altLang="en-US"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這些是澳洲葡萄酒產區的名稱，並被劃分為大地區、產區和副產區。</a:t>
            </a:r>
            <a:r>
              <a:rPr lang="en-US" altLang="zh-TW" sz="1200" kern="1200" dirty="0">
                <a:solidFill>
                  <a:schemeClr val="tx1"/>
                </a:solidFill>
                <a:effectLst/>
                <a:latin typeface="+mn-lt"/>
                <a:ea typeface="+mn-ea"/>
                <a:cs typeface="+mn-cs"/>
              </a:rPr>
              <a:t>GI</a:t>
            </a:r>
            <a:r>
              <a:rPr lang="zh-TW" altLang="zh-TW" sz="1200" kern="1200" dirty="0">
                <a:solidFill>
                  <a:schemeClr val="tx1"/>
                </a:solidFill>
                <a:effectLst/>
                <a:latin typeface="+mn-lt"/>
                <a:ea typeface="+mn-ea"/>
                <a:cs typeface="+mn-cs"/>
              </a:rPr>
              <a:t>系統與歐洲使用的命名系統類似，並獲得國際法的認可，是為保護區域名稱的使用而設計。 </a:t>
            </a:r>
          </a:p>
          <a:p>
            <a:r>
              <a:rPr lang="zh-TW" altLang="zh-TW" sz="1200" kern="1200" dirty="0">
                <a:solidFill>
                  <a:schemeClr val="tx1"/>
                </a:solidFill>
                <a:effectLst/>
                <a:latin typeface="+mn-lt"/>
                <a:ea typeface="+mn-ea"/>
                <a:cs typeface="+mn-cs"/>
              </a:rPr>
              <a:t>最大的葡萄酒產量來自氣候</a:t>
            </a:r>
            <a:r>
              <a:rPr lang="zh-TW" altLang="en-US" sz="1200" kern="1200" dirty="0">
                <a:solidFill>
                  <a:schemeClr val="tx1"/>
                </a:solidFill>
                <a:effectLst/>
                <a:latin typeface="+mn-lt"/>
                <a:ea typeface="+mn-ea"/>
                <a:cs typeface="+mn-cs"/>
              </a:rPr>
              <a:t>炎熱的新南威爾斯州</a:t>
            </a:r>
            <a:r>
              <a:rPr lang="zh-TW" altLang="zh-TW" sz="1200" kern="1200" dirty="0">
                <a:solidFill>
                  <a:schemeClr val="tx1"/>
                </a:solidFill>
                <a:effectLst/>
                <a:latin typeface="+mn-lt"/>
                <a:ea typeface="+mn-ea"/>
                <a:cs typeface="+mn-cs"/>
              </a:rPr>
              <a:t>瑞福利納產區</a:t>
            </a:r>
            <a:r>
              <a:rPr lang="en-US" altLang="zh-TW" sz="1200" kern="1200" dirty="0">
                <a:solidFill>
                  <a:schemeClr val="tx1"/>
                </a:solidFill>
                <a:effectLst/>
                <a:latin typeface="+mn-lt"/>
                <a:ea typeface="+mn-ea"/>
                <a:cs typeface="+mn-cs"/>
              </a:rPr>
              <a:t>(Riverina)</a:t>
            </a:r>
            <a:r>
              <a:rPr lang="zh-TW" altLang="zh-TW" sz="1200" kern="1200" dirty="0">
                <a:solidFill>
                  <a:schemeClr val="tx1"/>
                </a:solidFill>
                <a:effectLst/>
                <a:latin typeface="+mn-lt"/>
                <a:ea typeface="+mn-ea"/>
                <a:cs typeface="+mn-cs"/>
              </a:rPr>
              <a:t>，以及</a:t>
            </a:r>
            <a:r>
              <a:rPr lang="zh-TW" altLang="en-US" sz="1200" kern="1200" dirty="0">
                <a:solidFill>
                  <a:schemeClr val="tx1"/>
                </a:solidFill>
                <a:effectLst/>
                <a:latin typeface="+mn-lt"/>
                <a:ea typeface="+mn-ea"/>
                <a:cs typeface="+mn-cs"/>
              </a:rPr>
              <a:t>南澳州</a:t>
            </a:r>
            <a:r>
              <a:rPr lang="zh-TW" altLang="zh-TW" sz="1200" kern="1200" dirty="0">
                <a:solidFill>
                  <a:schemeClr val="tx1"/>
                </a:solidFill>
                <a:effectLst/>
                <a:latin typeface="+mn-lt"/>
                <a:ea typeface="+mn-ea"/>
                <a:cs typeface="+mn-cs"/>
              </a:rPr>
              <a:t>的河岸產區</a:t>
            </a:r>
            <a:r>
              <a:rPr lang="en-US" altLang="zh-TW" sz="1200" kern="1200" dirty="0">
                <a:solidFill>
                  <a:schemeClr val="tx1"/>
                </a:solidFill>
                <a:effectLst/>
                <a:latin typeface="+mn-lt"/>
                <a:ea typeface="+mn-ea"/>
                <a:cs typeface="+mn-cs"/>
              </a:rPr>
              <a:t>(Riverland)</a:t>
            </a:r>
            <a:r>
              <a:rPr lang="zh-TW" altLang="zh-TW" sz="1200" kern="1200" dirty="0">
                <a:solidFill>
                  <a:schemeClr val="tx1"/>
                </a:solidFill>
                <a:effectLst/>
                <a:latin typeface="+mn-lt"/>
                <a:ea typeface="+mn-ea"/>
                <a:cs typeface="+mn-cs"/>
              </a:rPr>
              <a:t>。不過，一般來說，價</a:t>
            </a:r>
            <a:r>
              <a:rPr lang="zh-TW" altLang="en-US" sz="1200" kern="1200" dirty="0">
                <a:solidFill>
                  <a:schemeClr val="tx1"/>
                </a:solidFill>
                <a:effectLst/>
                <a:latin typeface="+mn-lt"/>
                <a:ea typeface="+mn-ea"/>
                <a:cs typeface="+mn-cs"/>
              </a:rPr>
              <a:t>值</a:t>
            </a:r>
            <a:r>
              <a:rPr lang="zh-TW" altLang="zh-TW" sz="1200" kern="1200" dirty="0">
                <a:solidFill>
                  <a:schemeClr val="tx1"/>
                </a:solidFill>
                <a:effectLst/>
                <a:latin typeface="+mn-lt"/>
                <a:ea typeface="+mn-ea"/>
                <a:cs typeface="+mn-cs"/>
              </a:rPr>
              <a:t>更高的優質葡萄酒</a:t>
            </a:r>
            <a:r>
              <a:rPr lang="zh-TW" altLang="en-US" sz="1200" kern="1200" dirty="0">
                <a:solidFill>
                  <a:schemeClr val="tx1"/>
                </a:solidFill>
                <a:effectLst/>
                <a:latin typeface="+mn-lt"/>
                <a:ea typeface="+mn-ea"/>
                <a:cs typeface="+mn-cs"/>
              </a:rPr>
              <a:t>都產自於</a:t>
            </a:r>
            <a:r>
              <a:rPr lang="zh-TW" altLang="zh-TW" sz="1200" kern="1200" dirty="0">
                <a:solidFill>
                  <a:schemeClr val="tx1"/>
                </a:solidFill>
                <a:effectLst/>
                <a:latin typeface="+mn-lt"/>
                <a:ea typeface="+mn-ea"/>
                <a:cs typeface="+mn-cs"/>
              </a:rPr>
              <a:t>氣候更溫和的較小型產區。</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703746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陡峭的地形創造出許多山谷微氣候。土壤隨著混合灰棕色或棕色的壤質砂土而改變，在黏土底土上方覆蓋著局部的沙質土壤區塊。</a:t>
            </a:r>
            <a:endParaRPr lang="en-US" altLang="zh-TW" dirty="0"/>
          </a:p>
          <a:p>
            <a:r>
              <a:rPr lang="en-US" altLang="zh-TW" dirty="0"/>
              <a:t>+</a:t>
            </a:r>
            <a:r>
              <a:rPr lang="zh-TW" altLang="en-US" dirty="0"/>
              <a:t>拓展課程：欲探索更多有關阿德萊德山區的課程，請至</a:t>
            </a:r>
            <a:r>
              <a:rPr lang="en-US" altLang="zh-TW" dirty="0" err="1"/>
              <a:t>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922722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latin typeface="+mn-lt"/>
              <a:ea typeface="+mn-ea"/>
              <a:cs typeface="+mn-cs"/>
            </a:endParaRPr>
          </a:p>
          <a:p>
            <a:r>
              <a:rPr lang="zh-TW" altLang="zh-TW" sz="1200" kern="1200" dirty="0">
                <a:solidFill>
                  <a:schemeClr val="tx1"/>
                </a:solidFill>
                <a:effectLst/>
                <a:latin typeface="+mn-lt"/>
                <a:ea typeface="+mn-ea"/>
                <a:cs typeface="+mn-cs"/>
              </a:rPr>
              <a:t>包含巴羅莎谷與伊登河谷，</a:t>
            </a:r>
            <a:r>
              <a:rPr lang="zh-TW" altLang="en-US" sz="1200" kern="1200" dirty="0">
                <a:solidFill>
                  <a:schemeClr val="tx1"/>
                </a:solidFill>
                <a:effectLst/>
                <a:latin typeface="+mn-lt"/>
                <a:ea typeface="+mn-ea"/>
                <a:cs typeface="+mn-cs"/>
              </a:rPr>
              <a:t>區內有全球</a:t>
            </a:r>
            <a:r>
              <a:rPr lang="zh-TW" altLang="zh-TW" sz="1200" kern="1200" dirty="0">
                <a:solidFill>
                  <a:schemeClr val="tx1"/>
                </a:solidFill>
                <a:effectLst/>
                <a:latin typeface="+mn-lt"/>
                <a:ea typeface="+mn-ea"/>
                <a:cs typeface="+mn-cs"/>
              </a:rPr>
              <a:t>最古老並持續生長</a:t>
            </a:r>
            <a:r>
              <a:rPr lang="zh-TW" altLang="en-US" sz="1200" kern="1200" dirty="0">
                <a:solidFill>
                  <a:schemeClr val="tx1"/>
                </a:solidFill>
                <a:effectLst/>
                <a:latin typeface="+mn-lt"/>
                <a:ea typeface="+mn-ea"/>
                <a:cs typeface="+mn-cs"/>
              </a:rPr>
              <a:t>的</a:t>
            </a:r>
            <a:r>
              <a:rPr lang="zh-TW" altLang="zh-TW" sz="1200" kern="1200" dirty="0">
                <a:solidFill>
                  <a:schemeClr val="tx1"/>
                </a:solidFill>
                <a:effectLst/>
                <a:latin typeface="+mn-lt"/>
                <a:ea typeface="+mn-ea"/>
                <a:cs typeface="+mn-cs"/>
              </a:rPr>
              <a:t>老藤葡萄，</a:t>
            </a:r>
            <a:r>
              <a:rPr lang="zh-TW" altLang="en-US" sz="1200" kern="1200" dirty="0">
                <a:solidFill>
                  <a:schemeClr val="tx1"/>
                </a:solidFill>
                <a:effectLst/>
                <a:latin typeface="+mn-lt"/>
                <a:ea typeface="+mn-ea"/>
                <a:cs typeface="+mn-cs"/>
              </a:rPr>
              <a:t>這些葡萄包含希拉滋</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希哈</a:t>
            </a:r>
            <a:r>
              <a:rPr lang="zh-TW" altLang="zh-TW" sz="1200" kern="1200" dirty="0">
                <a:solidFill>
                  <a:schemeClr val="tx1"/>
                </a:solidFill>
                <a:effectLst/>
                <a:latin typeface="+mn-lt"/>
                <a:ea typeface="+mn-ea"/>
                <a:cs typeface="+mn-cs"/>
              </a:rPr>
              <a:t>、卡本內蘇維翁、馬塔羅、格那希與麗絲玲，其歷史可追溯至</a:t>
            </a:r>
            <a:r>
              <a:rPr lang="en-US" altLang="zh-TW" sz="1200" kern="1200" dirty="0">
                <a:solidFill>
                  <a:schemeClr val="tx1"/>
                </a:solidFill>
                <a:effectLst/>
                <a:latin typeface="+mn-lt"/>
                <a:ea typeface="+mn-ea"/>
                <a:cs typeface="+mn-cs"/>
              </a:rPr>
              <a:t>19</a:t>
            </a:r>
            <a:r>
              <a:rPr lang="zh-TW" altLang="zh-TW" sz="1200" kern="1200" dirty="0">
                <a:solidFill>
                  <a:schemeClr val="tx1"/>
                </a:solidFill>
                <a:effectLst/>
                <a:latin typeface="+mn-lt"/>
                <a:ea typeface="+mn-ea"/>
                <a:cs typeface="+mn-cs"/>
              </a:rPr>
              <a:t>世紀</a:t>
            </a:r>
            <a:r>
              <a:rPr lang="en-US" altLang="zh-TW" sz="1200" kern="1200" dirty="0">
                <a:solidFill>
                  <a:schemeClr val="tx1"/>
                </a:solidFill>
                <a:effectLst/>
                <a:latin typeface="+mn-lt"/>
                <a:ea typeface="+mn-ea"/>
                <a:cs typeface="+mn-cs"/>
              </a:rPr>
              <a:t>40</a:t>
            </a:r>
            <a:r>
              <a:rPr lang="zh-TW" altLang="zh-TW" sz="1200" kern="1200" dirty="0">
                <a:solidFill>
                  <a:schemeClr val="tx1"/>
                </a:solidFill>
                <a:effectLst/>
                <a:latin typeface="+mn-lt"/>
                <a:ea typeface="+mn-ea"/>
                <a:cs typeface="+mn-cs"/>
              </a:rPr>
              <a:t>年代。</a:t>
            </a:r>
          </a:p>
          <a:p>
            <a:r>
              <a:rPr lang="zh-TW" altLang="zh-TW" sz="1200" kern="1200" dirty="0">
                <a:solidFill>
                  <a:schemeClr val="tx1"/>
                </a:solidFill>
                <a:effectLst/>
                <a:latin typeface="+mn-lt"/>
                <a:ea typeface="+mn-ea"/>
                <a:cs typeface="+mn-cs"/>
              </a:rPr>
              <a:t>儘管巴羅莎谷的土壤差異相當大，但通常色濃且土</a:t>
            </a:r>
            <a:r>
              <a:rPr lang="zh-TW" altLang="en-US" sz="1200" kern="1200" dirty="0">
                <a:solidFill>
                  <a:schemeClr val="tx1"/>
                </a:solidFill>
                <a:effectLst/>
                <a:latin typeface="+mn-lt"/>
                <a:ea typeface="+mn-ea"/>
                <a:cs typeface="+mn-cs"/>
              </a:rPr>
              <a:t>壤</a:t>
            </a:r>
            <a:r>
              <a:rPr lang="zh-TW" altLang="zh-TW" sz="1200" kern="1200" dirty="0">
                <a:solidFill>
                  <a:schemeClr val="tx1"/>
                </a:solidFill>
                <a:effectLst/>
                <a:latin typeface="+mn-lt"/>
                <a:ea typeface="+mn-ea"/>
                <a:cs typeface="+mn-cs"/>
              </a:rPr>
              <a:t>層深</a:t>
            </a:r>
            <a:r>
              <a:rPr lang="zh-TW" altLang="en-US" sz="1200" kern="1200" dirty="0">
                <a:solidFill>
                  <a:schemeClr val="tx1"/>
                </a:solidFill>
                <a:effectLst/>
                <a:latin typeface="+mn-lt"/>
                <a:ea typeface="+mn-ea"/>
                <a:cs typeface="+mn-cs"/>
              </a:rPr>
              <a:t>厚</a:t>
            </a:r>
            <a:r>
              <a:rPr lang="zh-TW" altLang="zh-TW" sz="1200" kern="1200" dirty="0">
                <a:solidFill>
                  <a:schemeClr val="tx1"/>
                </a:solidFill>
                <a:effectLst/>
                <a:latin typeface="+mn-lt"/>
                <a:ea typeface="+mn-ea"/>
                <a:cs typeface="+mn-cs"/>
              </a:rPr>
              <a:t>。全都屬於肥沃度較低的黏質壤土，以及顏色從灰色、棕色到紅色不等的砂質土壤。溫暖氣候有助於釀造出酒體飽滿的紅葡萄酒、絕佳的加烈葡萄酒及</a:t>
            </a:r>
            <a:r>
              <a:rPr lang="zh-TW" altLang="en-US" sz="1200" kern="1200" dirty="0">
                <a:solidFill>
                  <a:schemeClr val="tx1"/>
                </a:solidFill>
                <a:effectLst/>
                <a:latin typeface="+mn-lt"/>
                <a:ea typeface="+mn-ea"/>
                <a:cs typeface="+mn-cs"/>
              </a:rPr>
              <a:t>結實</a:t>
            </a:r>
            <a:r>
              <a:rPr lang="zh-TW" altLang="en-US" sz="1200" b="0" i="0" kern="1200" dirty="0">
                <a:solidFill>
                  <a:schemeClr val="tx1"/>
                </a:solidFill>
                <a:effectLst/>
                <a:latin typeface="+mn-lt"/>
                <a:ea typeface="+mn-ea"/>
                <a:cs typeface="+mn-cs"/>
              </a:rPr>
              <a:t>醇厚</a:t>
            </a:r>
            <a:r>
              <a:rPr lang="zh-TW" altLang="zh-TW" sz="1200" kern="1200" dirty="0">
                <a:solidFill>
                  <a:schemeClr val="tx1"/>
                </a:solidFill>
                <a:effectLst/>
                <a:latin typeface="+mn-lt"/>
                <a:ea typeface="+mn-ea"/>
                <a:cs typeface="+mn-cs"/>
              </a:rPr>
              <a:t>的白葡萄酒。</a:t>
            </a:r>
            <a:r>
              <a:rPr lang="en-US" altLang="zh-TW" sz="1200" kern="1200" dirty="0">
                <a:solidFill>
                  <a:schemeClr val="tx1"/>
                </a:solidFill>
                <a:effectLst/>
                <a:latin typeface="+mn-lt"/>
                <a:ea typeface="+mn-ea"/>
                <a:cs typeface="+mn-cs"/>
              </a:rPr>
              <a:t> </a:t>
            </a:r>
            <a:br>
              <a:rPr lang="en-US" altLang="zh-TW" sz="1200" kern="1200" dirty="0">
                <a:solidFill>
                  <a:schemeClr val="tx1"/>
                </a:solidFill>
                <a:effectLst/>
                <a:latin typeface="+mn-lt"/>
                <a:ea typeface="+mn-ea"/>
                <a:cs typeface="+mn-cs"/>
              </a:rPr>
            </a:br>
            <a:r>
              <a:rPr lang="zh-TW" altLang="zh-TW" sz="1200" kern="1200" dirty="0">
                <a:solidFill>
                  <a:schemeClr val="tx1"/>
                </a:solidFill>
                <a:effectLst/>
                <a:latin typeface="+mn-lt"/>
                <a:ea typeface="+mn-ea"/>
                <a:cs typeface="+mn-cs"/>
              </a:rPr>
              <a:t>伊登河谷的地形多變，因此有許多不同的土壤類型。以淺層、多岩石，而且顏色從灰色到棕色的壤土與粘質壤土最為常見。以其優雅涼爽氣候產區葡萄酒而聞名。</a:t>
            </a:r>
            <a:r>
              <a:rPr lang="en-US" altLang="zh-TW" sz="1200" kern="1200" dirty="0">
                <a:solidFill>
                  <a:schemeClr val="tx1"/>
                </a:solidFill>
                <a:effectLst/>
                <a:latin typeface="+mn-lt"/>
                <a:ea typeface="+mn-ea"/>
                <a:cs typeface="+mn-cs"/>
              </a:rPr>
              <a:t> </a:t>
            </a:r>
            <a:br>
              <a:rPr lang="en-US" altLang="zh-TW" sz="1200" kern="1200" dirty="0">
                <a:solidFill>
                  <a:schemeClr val="tx1"/>
                </a:solidFill>
                <a:effectLst/>
                <a:latin typeface="+mn-lt"/>
                <a:ea typeface="+mn-ea"/>
                <a:cs typeface="+mn-cs"/>
              </a:rPr>
            </a:b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en-US" dirty="0"/>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647583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AU" b="0" dirty="0">
              <a:effectLst/>
            </a:endParaRPr>
          </a:p>
          <a:p>
            <a:r>
              <a:rPr lang="zh-TW" altLang="zh-TW" sz="1200" kern="1200" dirty="0">
                <a:solidFill>
                  <a:schemeClr val="tx1"/>
                </a:solidFill>
                <a:effectLst/>
                <a:latin typeface="+mn-lt"/>
                <a:ea typeface="+mn-ea"/>
                <a:cs typeface="+mn-cs"/>
              </a:rPr>
              <a:t>克萊爾谷有</a:t>
            </a:r>
            <a:r>
              <a:rPr lang="en-US" altLang="zh-TW" sz="1200" kern="1200" dirty="0">
                <a:solidFill>
                  <a:schemeClr val="tx1"/>
                </a:solidFill>
                <a:effectLst/>
                <a:latin typeface="+mn-lt"/>
                <a:ea typeface="+mn-ea"/>
                <a:cs typeface="+mn-cs"/>
              </a:rPr>
              <a:t>11</a:t>
            </a:r>
            <a:r>
              <a:rPr lang="zh-TW" altLang="zh-TW" sz="1200" kern="1200" dirty="0">
                <a:solidFill>
                  <a:schemeClr val="tx1"/>
                </a:solidFill>
                <a:effectLst/>
                <a:latin typeface="+mn-lt"/>
                <a:ea typeface="+mn-ea"/>
                <a:cs typeface="+mn-cs"/>
              </a:rPr>
              <a:t>種獲得認定的土壤類型，包括覆蓋在石灰岩上的典型紅土到破碎的板岩</a:t>
            </a:r>
            <a:r>
              <a:rPr lang="zh-TW" altLang="en-US" sz="1200" kern="1200" dirty="0">
                <a:solidFill>
                  <a:schemeClr val="tx1"/>
                </a:solidFill>
                <a:effectLst/>
                <a:latin typeface="+mn-lt"/>
                <a:ea typeface="+mn-ea"/>
                <a:cs typeface="+mn-cs"/>
              </a:rPr>
              <a:t>都有</a:t>
            </a:r>
            <a:r>
              <a:rPr lang="zh-TW" altLang="zh-TW" sz="1200" kern="1200" dirty="0">
                <a:solidFill>
                  <a:schemeClr val="tx1"/>
                </a:solidFill>
                <a:effectLst/>
                <a:latin typeface="+mn-lt"/>
                <a:ea typeface="+mn-ea"/>
                <a:cs typeface="+mn-cs"/>
              </a:rPr>
              <a:t>。海拔高度、明顯的晝夜溫差變化，以及涼爽的下午與夜晚微風，創造出不同條件與更涼爽氣候的環境場所；這對於種植麗絲玲尤其重要。</a:t>
            </a:r>
            <a:r>
              <a:rPr lang="en-US" altLang="zh-TW" sz="1200" kern="1200" dirty="0">
                <a:solidFill>
                  <a:schemeClr val="tx1"/>
                </a:solidFill>
                <a:effectLst/>
                <a:latin typeface="+mn-lt"/>
                <a:ea typeface="+mn-ea"/>
                <a:cs typeface="+mn-cs"/>
              </a:rPr>
              <a:t> </a:t>
            </a:r>
            <a:endParaRPr lang="zh-TW"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775847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儘管紅土並非這個產區獨有，但庫那瓦拉獨特有生命力的地帶是澳洲最重要的局部土壤區塊之一。</a:t>
            </a:r>
            <a:r>
              <a:rPr lang="en-US" altLang="zh-TW" sz="1200" kern="1200" dirty="0">
                <a:solidFill>
                  <a:schemeClr val="tx1"/>
                </a:solidFill>
                <a:effectLst/>
                <a:latin typeface="+mn-lt"/>
                <a:ea typeface="+mn-ea"/>
                <a:cs typeface="+mn-cs"/>
              </a:rPr>
              <a:t>  </a:t>
            </a:r>
            <a:r>
              <a:rPr lang="zh-TW" altLang="zh-TW" sz="1200" kern="1200" dirty="0">
                <a:solidFill>
                  <a:schemeClr val="tx1"/>
                </a:solidFill>
                <a:effectLst/>
                <a:latin typeface="+mn-lt"/>
                <a:ea typeface="+mn-ea"/>
                <a:cs typeface="+mn-cs"/>
              </a:rPr>
              <a:t>是由易碎的黏土或淺層的易碎壤土組成，底層則是鬆軟的石灰岩。這裡能生產各式各樣的葡萄酒，但以卡本內蘇維翁特別受到矚目。 </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4123502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鄰近洛夫特山與聖文森特灣</a:t>
            </a:r>
            <a:r>
              <a:rPr lang="zh-TW" altLang="en-US" sz="1200" kern="1200" dirty="0">
                <a:solidFill>
                  <a:schemeClr val="tx1"/>
                </a:solidFill>
                <a:effectLst/>
                <a:latin typeface="+mn-lt"/>
                <a:ea typeface="+mn-ea"/>
                <a:cs typeface="+mn-cs"/>
              </a:rPr>
              <a:t>是</a:t>
            </a:r>
            <a:r>
              <a:rPr lang="zh-TW" altLang="zh-TW" sz="1200" kern="1200" dirty="0">
                <a:solidFill>
                  <a:schemeClr val="tx1"/>
                </a:solidFill>
                <a:effectLst/>
                <a:latin typeface="+mn-lt"/>
                <a:ea typeface="+mn-ea"/>
                <a:cs typeface="+mn-cs"/>
              </a:rPr>
              <a:t>形成溫和氣候</a:t>
            </a:r>
            <a:r>
              <a:rPr lang="zh-TW" altLang="en-US" sz="1200" kern="1200" dirty="0">
                <a:solidFill>
                  <a:schemeClr val="tx1"/>
                </a:solidFill>
                <a:effectLst/>
                <a:latin typeface="+mn-lt"/>
                <a:ea typeface="+mn-ea"/>
                <a:cs typeface="+mn-cs"/>
              </a:rPr>
              <a:t>的</a:t>
            </a:r>
            <a:r>
              <a:rPr lang="zh-TW" altLang="zh-TW" sz="1200" kern="1200" dirty="0">
                <a:solidFill>
                  <a:schemeClr val="tx1"/>
                </a:solidFill>
                <a:effectLst/>
                <a:latin typeface="+mn-lt"/>
                <a:ea typeface="+mn-ea"/>
                <a:cs typeface="+mn-cs"/>
              </a:rPr>
              <a:t>重要</a:t>
            </a:r>
            <a:r>
              <a:rPr lang="zh-TW" altLang="en-US" sz="1200" kern="1200" dirty="0">
                <a:solidFill>
                  <a:schemeClr val="tx1"/>
                </a:solidFill>
                <a:effectLst/>
                <a:latin typeface="+mn-lt"/>
                <a:ea typeface="+mn-ea"/>
                <a:cs typeface="+mn-cs"/>
              </a:rPr>
              <a:t>因素</a:t>
            </a:r>
            <a:r>
              <a:rPr lang="zh-TW" altLang="zh-TW" sz="1200" kern="1200" dirty="0">
                <a:solidFill>
                  <a:schemeClr val="tx1"/>
                </a:solidFill>
                <a:effectLst/>
                <a:latin typeface="+mn-lt"/>
                <a:ea typeface="+mn-ea"/>
                <a:cs typeface="+mn-cs"/>
              </a:rPr>
              <a:t>，而它們也是造成許多中氣候和</a:t>
            </a:r>
            <a:r>
              <a:rPr lang="zh-TW" altLang="en-US" sz="1200" kern="1200" dirty="0">
                <a:solidFill>
                  <a:schemeClr val="tx1"/>
                </a:solidFill>
                <a:effectLst/>
                <a:latin typeface="+mn-lt"/>
                <a:ea typeface="+mn-ea"/>
                <a:cs typeface="+mn-cs"/>
              </a:rPr>
              <a:t>微</a:t>
            </a:r>
            <a:r>
              <a:rPr lang="zh-TW" altLang="zh-TW" sz="1200" kern="1200" dirty="0">
                <a:solidFill>
                  <a:schemeClr val="tx1"/>
                </a:solidFill>
                <a:effectLst/>
                <a:latin typeface="+mn-lt"/>
                <a:ea typeface="+mn-ea"/>
                <a:cs typeface="+mn-cs"/>
              </a:rPr>
              <a:t>氣候差異的主要原因。儘管種植的葡萄中約有</a:t>
            </a:r>
            <a:r>
              <a:rPr lang="en-US" altLang="zh-TW" sz="1200" kern="1200" dirty="0">
                <a:solidFill>
                  <a:schemeClr val="tx1"/>
                </a:solidFill>
                <a:effectLst/>
                <a:latin typeface="+mn-lt"/>
                <a:ea typeface="+mn-ea"/>
                <a:cs typeface="+mn-cs"/>
              </a:rPr>
              <a:t>90%</a:t>
            </a:r>
            <a:r>
              <a:rPr lang="zh-TW" altLang="zh-TW" sz="1200" kern="1200" dirty="0">
                <a:solidFill>
                  <a:schemeClr val="tx1"/>
                </a:solidFill>
                <a:effectLst/>
                <a:latin typeface="+mn-lt"/>
                <a:ea typeface="+mn-ea"/>
                <a:cs typeface="+mn-cs"/>
              </a:rPr>
              <a:t>都是</a:t>
            </a:r>
            <a:r>
              <a:rPr lang="zh-TW" altLang="en-US" sz="1200" kern="1200" dirty="0">
                <a:solidFill>
                  <a:schemeClr val="tx1"/>
                </a:solidFill>
                <a:effectLst/>
                <a:latin typeface="+mn-lt"/>
                <a:ea typeface="+mn-ea"/>
                <a:cs typeface="+mn-cs"/>
              </a:rPr>
              <a:t>黑</a:t>
            </a:r>
            <a:r>
              <a:rPr lang="zh-TW" altLang="zh-TW" sz="1200" kern="1200" dirty="0">
                <a:solidFill>
                  <a:schemeClr val="tx1"/>
                </a:solidFill>
                <a:effectLst/>
                <a:latin typeface="+mn-lt"/>
                <a:ea typeface="+mn-ea"/>
                <a:cs typeface="+mn-cs"/>
              </a:rPr>
              <a:t>葡萄品種，但這裡能適合各種葡萄品種生長，並以試驗性種植的小眾品種</a:t>
            </a:r>
            <a:r>
              <a:rPr lang="zh-TW" altLang="en-US" sz="1200" kern="1200" dirty="0">
                <a:solidFill>
                  <a:schemeClr val="tx1"/>
                </a:solidFill>
                <a:effectLst/>
                <a:latin typeface="+mn-lt"/>
                <a:ea typeface="+mn-ea"/>
                <a:cs typeface="+mn-cs"/>
              </a:rPr>
              <a:t>成</a:t>
            </a:r>
            <a:r>
              <a:rPr lang="zh-TW" altLang="zh-TW" sz="1200" kern="1200" dirty="0">
                <a:solidFill>
                  <a:schemeClr val="tx1"/>
                </a:solidFill>
                <a:effectLst/>
                <a:latin typeface="+mn-lt"/>
                <a:ea typeface="+mn-ea"/>
                <a:cs typeface="+mn-cs"/>
              </a:rPr>
              <a:t>為主要焦點。</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30</a:t>
            </a:fld>
            <a:endParaRPr lang="en-US" dirty="0"/>
          </a:p>
        </p:txBody>
      </p:sp>
    </p:spTree>
    <p:extLst>
      <p:ext uri="{BB962C8B-B14F-4D97-AF65-F5344CB8AC3E}">
        <p14:creationId xmlns:p14="http://schemas.microsoft.com/office/powerpoint/2010/main" val="1687540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zh-TW" altLang="zh-TW" sz="1200" kern="1200" dirty="0">
                <a:solidFill>
                  <a:schemeClr val="tx1"/>
                </a:solidFill>
                <a:effectLst/>
                <a:latin typeface="+mn-lt"/>
                <a:ea typeface="+mn-ea"/>
                <a:cs typeface="+mn-cs"/>
              </a:rPr>
              <a:t>土</a:t>
            </a:r>
            <a:r>
              <a:rPr lang="zh-TW" altLang="en-US" sz="1200" kern="1200" dirty="0">
                <a:solidFill>
                  <a:schemeClr val="tx1"/>
                </a:solidFill>
                <a:effectLst/>
                <a:latin typeface="+mn-lt"/>
                <a:ea typeface="+mn-ea"/>
                <a:cs typeface="+mn-cs"/>
              </a:rPr>
              <a:t>壤</a:t>
            </a:r>
            <a:r>
              <a:rPr lang="zh-TW" altLang="zh-TW" sz="1200" kern="1200" dirty="0">
                <a:solidFill>
                  <a:schemeClr val="tx1"/>
                </a:solidFill>
                <a:effectLst/>
                <a:latin typeface="+mn-lt"/>
                <a:ea typeface="+mn-ea"/>
                <a:cs typeface="+mn-cs"/>
              </a:rPr>
              <a:t>層明顯深厚且排水性良好，花崗岩與片麻岩上方是紅色的礫質壤土。瑪格麗特河產區種植比例相當平均的</a:t>
            </a:r>
            <a:r>
              <a:rPr lang="zh-TW" altLang="en-US" sz="1200" kern="1200" dirty="0">
                <a:solidFill>
                  <a:schemeClr val="tx1"/>
                </a:solidFill>
                <a:effectLst/>
                <a:latin typeface="+mn-lt"/>
                <a:ea typeface="+mn-ea"/>
                <a:cs typeface="+mn-cs"/>
              </a:rPr>
              <a:t>黑</a:t>
            </a:r>
            <a:r>
              <a:rPr lang="zh-TW" altLang="zh-TW" sz="1200" kern="1200" dirty="0">
                <a:solidFill>
                  <a:schemeClr val="tx1"/>
                </a:solidFill>
                <a:effectLst/>
                <a:latin typeface="+mn-lt"/>
                <a:ea typeface="+mn-ea"/>
                <a:cs typeface="+mn-cs"/>
              </a:rPr>
              <a:t>、白葡萄品種，並以生產優雅而精緻的混釀葡萄酒而聞名。 </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24162445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這個相對年輕的葡萄酒產區正以生產的優質葡萄酒，及鄰近澳洲首都坎培拉，而逐漸成為受歡迎的旅遊目的地。</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735943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這個產區的葡萄園可追溯至</a:t>
            </a:r>
            <a:r>
              <a:rPr lang="en-US" altLang="zh-TW" sz="1200" kern="1200" dirty="0">
                <a:solidFill>
                  <a:schemeClr val="tx1"/>
                </a:solidFill>
                <a:effectLst/>
                <a:latin typeface="+mn-lt"/>
                <a:ea typeface="+mn-ea"/>
                <a:cs typeface="+mn-cs"/>
              </a:rPr>
              <a:t>19</a:t>
            </a:r>
            <a:r>
              <a:rPr lang="zh-TW" altLang="zh-TW" sz="1200" kern="1200" dirty="0">
                <a:solidFill>
                  <a:schemeClr val="tx1"/>
                </a:solidFill>
                <a:effectLst/>
                <a:latin typeface="+mn-lt"/>
                <a:ea typeface="+mn-ea"/>
                <a:cs typeface="+mn-cs"/>
              </a:rPr>
              <a:t>世紀</a:t>
            </a:r>
            <a:r>
              <a:rPr lang="en-US" altLang="zh-TW" sz="1200" kern="1200" dirty="0">
                <a:solidFill>
                  <a:schemeClr val="tx1"/>
                </a:solidFill>
                <a:effectLst/>
                <a:latin typeface="+mn-lt"/>
                <a:ea typeface="+mn-ea"/>
                <a:cs typeface="+mn-cs"/>
              </a:rPr>
              <a:t>60</a:t>
            </a:r>
            <a:r>
              <a:rPr lang="zh-TW" altLang="zh-TW" sz="1200" kern="1200" dirty="0">
                <a:solidFill>
                  <a:schemeClr val="tx1"/>
                </a:solidFill>
                <a:effectLst/>
                <a:latin typeface="+mn-lt"/>
                <a:ea typeface="+mn-ea"/>
                <a:cs typeface="+mn-cs"/>
              </a:rPr>
              <a:t>年代，以生產全球最出色與最獨特的榭密雍葡萄酒而聞名。這裡的氣候以春夏兩季的白天溫暖而潮濕，秋冬的夜晚寒冷作為特色。獵人谷下游地區的土壤種類多樣，包括從沙質沖積平原到深層壤土，以及易碎的紅色雙層土壤；在獵人谷下游，河流和小溪幫助形成這個地區的黑色粉砂壤土，且往往會覆蓋在鹼性的黏土壤土上方。</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24576657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奧蘭治高低起伏的地形景觀以海拔</a:t>
            </a:r>
            <a:r>
              <a:rPr lang="en-US" altLang="zh-TW" sz="1200" kern="1200" dirty="0">
                <a:solidFill>
                  <a:schemeClr val="tx1"/>
                </a:solidFill>
                <a:effectLst/>
                <a:latin typeface="+mn-lt"/>
                <a:ea typeface="+mn-ea"/>
                <a:cs typeface="+mn-cs"/>
              </a:rPr>
              <a:t>1046</a:t>
            </a:r>
            <a:r>
              <a:rPr lang="zh-TW" altLang="zh-TW" sz="1200" kern="1200" dirty="0">
                <a:solidFill>
                  <a:schemeClr val="tx1"/>
                </a:solidFill>
                <a:effectLst/>
                <a:latin typeface="+mn-lt"/>
                <a:ea typeface="+mn-ea"/>
                <a:cs typeface="+mn-cs"/>
              </a:rPr>
              <a:t>公尺（</a:t>
            </a:r>
            <a:r>
              <a:rPr lang="en-US" altLang="zh-TW" sz="1200" kern="1200" dirty="0">
                <a:solidFill>
                  <a:schemeClr val="tx1"/>
                </a:solidFill>
                <a:effectLst/>
                <a:latin typeface="+mn-lt"/>
                <a:ea typeface="+mn-ea"/>
                <a:cs typeface="+mn-cs"/>
              </a:rPr>
              <a:t>3432</a:t>
            </a:r>
            <a:r>
              <a:rPr lang="zh-TW" altLang="zh-TW" sz="1200" kern="1200" dirty="0">
                <a:solidFill>
                  <a:schemeClr val="tx1"/>
                </a:solidFill>
                <a:effectLst/>
                <a:latin typeface="+mn-lt"/>
                <a:ea typeface="+mn-ea"/>
                <a:cs typeface="+mn-cs"/>
              </a:rPr>
              <a:t>英尺）的卡諾博拉斯死火山最為顯眼。肥沃的火山灰土壤差異很大，但主要可分為黏土、壤土和局部的紅土區塊。夏多內是代表性品種，可釀造出從清爽、優雅到酒體飽滿與豐富的葡萄酒風格。 </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zh-TW" altLang="zh-TW"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3840654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澳洲擁有超過</a:t>
            </a:r>
            <a:r>
              <a:rPr lang="en-US" altLang="zh-TW" sz="1200" kern="1200" dirty="0">
                <a:solidFill>
                  <a:schemeClr val="tx1"/>
                </a:solidFill>
                <a:effectLst/>
                <a:latin typeface="+mn-lt"/>
                <a:ea typeface="+mn-ea"/>
                <a:cs typeface="+mn-cs"/>
              </a:rPr>
              <a:t>200</a:t>
            </a:r>
            <a:r>
              <a:rPr lang="zh-TW" altLang="en-US" sz="1200" kern="1200" dirty="0">
                <a:solidFill>
                  <a:schemeClr val="tx1"/>
                </a:solidFill>
                <a:effectLst/>
                <a:latin typeface="+mn-lt"/>
                <a:ea typeface="+mn-ea"/>
                <a:cs typeface="+mn-cs"/>
              </a:rPr>
              <a:t>年的葡萄種植與釀酒歷史，蘊藏豐富多樣的葡萄酒、葡萄品種與釀酒家族史。</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4923904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latin typeface="+mn-lt"/>
              <a:ea typeface="+mn-ea"/>
              <a:cs typeface="+mn-cs"/>
            </a:endParaRPr>
          </a:p>
          <a:p>
            <a:r>
              <a:rPr lang="zh-TW" altLang="zh-TW" sz="1200" kern="1200" dirty="0">
                <a:solidFill>
                  <a:schemeClr val="tx1"/>
                </a:solidFill>
                <a:effectLst/>
                <a:latin typeface="+mn-lt"/>
                <a:ea typeface="+mn-ea"/>
                <a:cs typeface="+mn-cs"/>
              </a:rPr>
              <a:t>這個產區有</a:t>
            </a:r>
            <a:r>
              <a:rPr lang="en-US" altLang="zh-TW" sz="1200" kern="1200" dirty="0">
                <a:solidFill>
                  <a:schemeClr val="tx1"/>
                </a:solidFill>
                <a:effectLst/>
                <a:latin typeface="+mn-lt"/>
                <a:ea typeface="+mn-ea"/>
                <a:cs typeface="+mn-cs"/>
              </a:rPr>
              <a:t>200</a:t>
            </a:r>
            <a:r>
              <a:rPr lang="zh-TW" altLang="zh-TW" sz="1200" kern="1200" dirty="0">
                <a:solidFill>
                  <a:schemeClr val="tx1"/>
                </a:solidFill>
                <a:effectLst/>
                <a:latin typeface="+mn-lt"/>
                <a:ea typeface="+mn-ea"/>
                <a:cs typeface="+mn-cs"/>
              </a:rPr>
              <a:t>多個葡萄園，大多</a:t>
            </a:r>
            <a:r>
              <a:rPr lang="zh-TW" altLang="en-US" sz="1200" kern="1200" dirty="0">
                <a:solidFill>
                  <a:schemeClr val="tx1"/>
                </a:solidFill>
                <a:effectLst/>
                <a:latin typeface="+mn-lt"/>
                <a:ea typeface="+mn-ea"/>
                <a:cs typeface="+mn-cs"/>
              </a:rPr>
              <a:t>規模小，且由</a:t>
            </a:r>
            <a:r>
              <a:rPr lang="zh-TW" altLang="zh-TW" sz="1200" kern="1200" dirty="0">
                <a:solidFill>
                  <a:schemeClr val="tx1"/>
                </a:solidFill>
                <a:effectLst/>
                <a:latin typeface="+mn-lt"/>
                <a:ea typeface="+mn-ea"/>
                <a:cs typeface="+mn-cs"/>
              </a:rPr>
              <a:t>家族</a:t>
            </a:r>
            <a:r>
              <a:rPr lang="zh-TW" altLang="en-US" sz="1200" kern="1200" dirty="0">
                <a:solidFill>
                  <a:schemeClr val="tx1"/>
                </a:solidFill>
                <a:effectLst/>
                <a:latin typeface="+mn-lt"/>
                <a:ea typeface="+mn-ea"/>
                <a:cs typeface="+mn-cs"/>
              </a:rPr>
              <a:t>經營</a:t>
            </a:r>
            <a:r>
              <a:rPr lang="zh-TW" altLang="zh-TW" sz="1200" kern="1200" dirty="0">
                <a:solidFill>
                  <a:schemeClr val="tx1"/>
                </a:solidFill>
                <a:effectLst/>
                <a:latin typeface="+mn-lt"/>
                <a:ea typeface="+mn-ea"/>
                <a:cs typeface="+mn-cs"/>
              </a:rPr>
              <a:t>；由於鄰近墨爾本，因此精品酒莊相當盛行。有多樣的土壤類型，包括從覆蓋在易碎、排水良好的黏土上方的黃色和棕色土壤、紅色的火山黏土，到北部地區的深厚肥沃沙土。黑皮諾是絕對的明星品種，可釀造出各種具備令人驚豔表現的葡萄酒。</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zh-TW"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23926790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Rutherglen’s fortified wines made from Muscat and Muscadelle are uniquely Australian and among the best in the world. Other important varieties are Shiraz and Durif, a rare red variety producing full-bodied, age-worthy wines. Soils range from red loam over clay through to sandier soils closer to the Murray River. </a:t>
            </a:r>
          </a:p>
          <a:p>
            <a:endParaRPr lang="en-AU" sz="1200" b="0" i="0" u="none" strike="noStrike" kern="1200" dirty="0">
              <a:solidFill>
                <a:schemeClr val="tx1"/>
              </a:solidFill>
              <a:effectLst/>
              <a:latin typeface="+mn-lt"/>
              <a:ea typeface="+mn-ea"/>
              <a:cs typeface="+mn-cs"/>
            </a:endParaRPr>
          </a:p>
          <a:p>
            <a:r>
              <a:rPr lang="zh-TW" altLang="zh-TW" sz="1200" kern="1200" dirty="0">
                <a:solidFill>
                  <a:schemeClr val="tx1"/>
                </a:solidFill>
                <a:effectLst/>
                <a:latin typeface="+mn-lt"/>
                <a:ea typeface="+mn-ea"/>
                <a:cs typeface="+mn-cs"/>
              </a:rPr>
              <a:t>路斯格倫的加烈葡萄酒使用麝香葡萄和密斯卡岱葡萄釀造，為澳洲獨有，並且名列世界頂尖的葡萄酒。其他重要品種還有</a:t>
            </a:r>
            <a:r>
              <a:rPr lang="zh-TW" altLang="en-US" sz="1200" kern="1200" dirty="0">
                <a:solidFill>
                  <a:schemeClr val="tx1"/>
                </a:solidFill>
                <a:effectLst/>
                <a:latin typeface="+mn-lt"/>
                <a:ea typeface="+mn-ea"/>
                <a:cs typeface="+mn-cs"/>
              </a:rPr>
              <a:t>希拉滋</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希哈</a:t>
            </a:r>
            <a:r>
              <a:rPr lang="zh-TW" altLang="zh-TW" sz="1200" kern="1200" dirty="0">
                <a:solidFill>
                  <a:schemeClr val="tx1"/>
                </a:solidFill>
                <a:effectLst/>
                <a:latin typeface="+mn-lt"/>
                <a:ea typeface="+mn-ea"/>
                <a:cs typeface="+mn-cs"/>
              </a:rPr>
              <a:t>與杜瑞夫</a:t>
            </a:r>
            <a:r>
              <a:rPr lang="en-US" altLang="zh-TW" sz="1200" kern="1200" dirty="0">
                <a:solidFill>
                  <a:schemeClr val="tx1"/>
                </a:solidFill>
                <a:effectLst/>
                <a:latin typeface="+mn-lt"/>
                <a:ea typeface="+mn-ea"/>
                <a:cs typeface="+mn-cs"/>
              </a:rPr>
              <a:t>(</a:t>
            </a:r>
            <a:r>
              <a:rPr lang="en-AU" altLang="zh-TW" sz="1200" b="0" i="0" u="none" strike="noStrike" kern="1200" dirty="0">
                <a:solidFill>
                  <a:schemeClr val="tx1"/>
                </a:solidFill>
                <a:effectLst/>
                <a:latin typeface="+mn-lt"/>
                <a:ea typeface="+mn-ea"/>
                <a:cs typeface="+mn-cs"/>
              </a:rPr>
              <a:t>Durif</a:t>
            </a:r>
            <a:r>
              <a:rPr lang="en-US" altLang="zh-TW" sz="1200" b="0" i="0" u="none" strike="noStrike"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，這種稀有的紅葡萄品種可釀造出酒體飽滿且值得陳年的葡萄酒。土壤類型包括覆蓋在黏土上的紅色壤土，以及更接近墨雷河的砂質土壤。</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7674038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雅拉河谷以山脈為邊界，是澳大利亞主要的涼爽氣候產區之一。兩種截然不同的主要土壤類型造就了區域多樣性。雅拉河谷北部區域以灰色至灰棕色的表土，以及通常伴有岩石的紅棕色黏土底土的土壤作為特色；南部區域則是更年輕、深厚而肥沃的紅色火山灰土壤。氣候變化讓許多品種都能在此蓬勃生長，但雅拉河谷長期以來一直以生產夏多內與黑皮諾葡萄酒而聞名。 </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zh-TW" altLang="zh-TW"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18538934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sz="1200" kern="1200" dirty="0">
                <a:solidFill>
                  <a:schemeClr val="tx1"/>
                </a:solidFill>
                <a:effectLst/>
                <a:latin typeface="+mn-lt"/>
                <a:ea typeface="+mn-ea"/>
                <a:cs typeface="+mn-cs"/>
              </a:rPr>
              <a:t>塔斯馬尼亞州</a:t>
            </a:r>
            <a:r>
              <a:rPr lang="zh-TW" altLang="zh-TW" sz="1200" kern="1200" dirty="0">
                <a:solidFill>
                  <a:schemeClr val="tx1"/>
                </a:solidFill>
                <a:effectLst/>
                <a:latin typeface="+mn-lt"/>
                <a:ea typeface="+mn-ea"/>
                <a:cs typeface="+mn-cs"/>
              </a:rPr>
              <a:t>受到來自南冰</a:t>
            </a:r>
            <a:r>
              <a:rPr lang="zh-TW" altLang="en-US" sz="1200" kern="1200" dirty="0">
                <a:solidFill>
                  <a:schemeClr val="tx1"/>
                </a:solidFill>
                <a:effectLst/>
                <a:latin typeface="+mn-lt"/>
                <a:ea typeface="+mn-ea"/>
                <a:cs typeface="+mn-cs"/>
              </a:rPr>
              <a:t>洋</a:t>
            </a:r>
            <a:r>
              <a:rPr lang="zh-TW" altLang="zh-TW" sz="1200" kern="1200" dirty="0">
                <a:solidFill>
                  <a:schemeClr val="tx1"/>
                </a:solidFill>
                <a:effectLst/>
                <a:latin typeface="+mn-lt"/>
                <a:ea typeface="+mn-ea"/>
                <a:cs typeface="+mn-cs"/>
              </a:rPr>
              <a:t>西風的影響，屬溫和的海洋性氣候。這個產區的土壤類型差異很大，擁有理想的生長條件，可以釀造出自然優雅、風味濃郁、芳香四溢的葡萄酒。</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拓展課程：請至</a:t>
            </a:r>
            <a:r>
              <a:rPr lang="en-US" altLang="zh-TW" sz="1200" kern="1200" dirty="0" err="1">
                <a:solidFill>
                  <a:schemeClr val="tx1"/>
                </a:solidFill>
                <a:effectLst/>
                <a:latin typeface="+mn-lt"/>
                <a:ea typeface="+mn-ea"/>
                <a:cs typeface="+mn-cs"/>
              </a:rPr>
              <a:t>www.australianwinediscovered.com</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zh-TW" altLang="zh-TW" sz="1200" kern="1200" dirty="0">
                <a:solidFill>
                  <a:schemeClr val="tx1"/>
                </a:solidFill>
                <a:effectLst/>
                <a:latin typeface="+mn-lt"/>
                <a:ea typeface="+mn-ea"/>
                <a:cs typeface="+mn-cs"/>
              </a:rPr>
              <a:t>建議討論重點： </a:t>
            </a:r>
          </a:p>
          <a:p>
            <a:r>
              <a:rPr lang="zh-TW" altLang="zh-TW" sz="1200" kern="1200" dirty="0">
                <a:solidFill>
                  <a:schemeClr val="tx1"/>
                </a:solidFill>
                <a:effectLst/>
                <a:latin typeface="+mn-lt"/>
                <a:ea typeface="+mn-ea"/>
                <a:cs typeface="+mn-cs"/>
              </a:rPr>
              <a:t>– 澳洲有哪些最知名的葡萄酒產區？這些產區各有哪些知名的葡萄品種和風格？</a:t>
            </a:r>
          </a:p>
          <a:p>
            <a:r>
              <a:rPr lang="zh-TW" altLang="zh-TW" sz="1200" kern="1200" dirty="0">
                <a:solidFill>
                  <a:schemeClr val="tx1"/>
                </a:solidFill>
                <a:effectLst/>
                <a:latin typeface="+mn-lt"/>
                <a:ea typeface="+mn-ea"/>
                <a:cs typeface="+mn-cs"/>
              </a:rPr>
              <a:t>– 您對澳洲葡萄酒產區的最初看法是否有任何改變？</a:t>
            </a:r>
          </a:p>
          <a:p>
            <a:r>
              <a:rPr lang="zh-TW" altLang="zh-TW" sz="1200" kern="1200" dirty="0">
                <a:solidFill>
                  <a:schemeClr val="tx1"/>
                </a:solidFill>
                <a:effectLst/>
                <a:latin typeface="+mn-lt"/>
                <a:ea typeface="+mn-ea"/>
                <a:cs typeface="+mn-cs"/>
              </a:rPr>
              <a:t>– 您認為在巴羅莎谷與摩寧頓半島為何能釀造出截然不同的葡萄酒？</a:t>
            </a:r>
          </a:p>
          <a:p>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38</a:t>
            </a:fld>
            <a:endParaRPr lang="en-US" dirty="0"/>
          </a:p>
        </p:txBody>
      </p:sp>
    </p:spTree>
    <p:extLst>
      <p:ext uri="{BB962C8B-B14F-4D97-AF65-F5344CB8AC3E}">
        <p14:creationId xmlns:p14="http://schemas.microsoft.com/office/powerpoint/2010/main" val="35252000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現在請一起品鑒精心挑選的葡萄酒款，及展開討論。</a:t>
            </a:r>
          </a:p>
          <a:p>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拓展課程：關於所有葡萄品種介紹與更多的課程教材，請查看</a:t>
            </a:r>
            <a:r>
              <a:rPr lang="en-US" altLang="zh-TW" sz="1200" kern="1200" dirty="0" err="1">
                <a:solidFill>
                  <a:schemeClr val="tx1"/>
                </a:solidFill>
                <a:effectLst/>
                <a:latin typeface="+mn-lt"/>
                <a:ea typeface="+mn-ea"/>
                <a:cs typeface="+mn-cs"/>
              </a:rPr>
              <a:t>www.australianwinediscovered.com</a:t>
            </a:r>
            <a:endParaRPr lang="zh-TW" altLang="zh-TW"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41475038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澳洲主要生產三種風格的氣泡酒。多數澳洲氣泡酒是使用夏多內及黑皮諾葡萄釀造而成，並以這兩個品種的混釀為最常見的風格。部分釀酒師也生產單一品種（</a:t>
            </a:r>
            <a:r>
              <a:rPr lang="en-US" altLang="zh-TW" sz="1200" kern="1200" dirty="0">
                <a:solidFill>
                  <a:schemeClr val="tx1"/>
                </a:solidFill>
                <a:effectLst/>
                <a:latin typeface="+mn-lt"/>
                <a:ea typeface="+mn-ea"/>
                <a:cs typeface="+mn-cs"/>
              </a:rPr>
              <a:t>100%</a:t>
            </a:r>
            <a:r>
              <a:rPr lang="zh-TW" altLang="zh-TW" sz="1200" kern="1200" dirty="0">
                <a:solidFill>
                  <a:schemeClr val="tx1"/>
                </a:solidFill>
                <a:effectLst/>
                <a:latin typeface="+mn-lt"/>
                <a:ea typeface="+mn-ea"/>
                <a:cs typeface="+mn-cs"/>
              </a:rPr>
              <a:t>）的夏多內氣泡酒（稱為「白中白</a:t>
            </a:r>
            <a:r>
              <a:rPr lang="en-US" altLang="zh-TW" sz="1200" kern="1200" dirty="0">
                <a:solidFill>
                  <a:schemeClr val="tx1"/>
                </a:solidFill>
                <a:effectLst/>
                <a:latin typeface="+mn-lt"/>
                <a:ea typeface="+mn-ea"/>
                <a:cs typeface="+mn-cs"/>
              </a:rPr>
              <a:t> (Blanc de Blancs)</a:t>
            </a:r>
            <a:r>
              <a:rPr lang="zh-TW" altLang="zh-TW" sz="1200" kern="1200" dirty="0">
                <a:solidFill>
                  <a:schemeClr val="tx1"/>
                </a:solidFill>
                <a:effectLst/>
                <a:latin typeface="+mn-lt"/>
                <a:ea typeface="+mn-ea"/>
                <a:cs typeface="+mn-cs"/>
              </a:rPr>
              <a:t>」）、單一品種（</a:t>
            </a:r>
            <a:r>
              <a:rPr lang="en-US" altLang="zh-TW" sz="1200" kern="1200" dirty="0">
                <a:solidFill>
                  <a:schemeClr val="tx1"/>
                </a:solidFill>
                <a:effectLst/>
                <a:latin typeface="+mn-lt"/>
                <a:ea typeface="+mn-ea"/>
                <a:cs typeface="+mn-cs"/>
              </a:rPr>
              <a:t>100%</a:t>
            </a:r>
            <a:r>
              <a:rPr lang="zh-TW" altLang="zh-TW" sz="1200" kern="1200" dirty="0">
                <a:solidFill>
                  <a:schemeClr val="tx1"/>
                </a:solidFill>
                <a:effectLst/>
                <a:latin typeface="+mn-lt"/>
                <a:ea typeface="+mn-ea"/>
                <a:cs typeface="+mn-cs"/>
              </a:rPr>
              <a:t>）黑皮諾氣泡酒（稱為「黑中白</a:t>
            </a:r>
            <a:r>
              <a:rPr lang="en-US" altLang="zh-TW" sz="1200" kern="1200" dirty="0">
                <a:solidFill>
                  <a:schemeClr val="tx1"/>
                </a:solidFill>
                <a:effectLst/>
                <a:latin typeface="+mn-lt"/>
                <a:ea typeface="+mn-ea"/>
                <a:cs typeface="+mn-cs"/>
              </a:rPr>
              <a:t> (Blanc de Noirs)</a:t>
            </a:r>
            <a:r>
              <a:rPr lang="zh-TW" altLang="zh-TW" sz="1200" kern="1200" dirty="0">
                <a:solidFill>
                  <a:schemeClr val="tx1"/>
                </a:solidFill>
                <a:effectLst/>
                <a:latin typeface="+mn-lt"/>
                <a:ea typeface="+mn-ea"/>
                <a:cs typeface="+mn-cs"/>
              </a:rPr>
              <a:t>」），或夏多與莫尼耶皮諾混釀。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41</a:t>
            </a:fld>
            <a:endParaRPr lang="en-US" dirty="0"/>
          </a:p>
        </p:txBody>
      </p:sp>
    </p:spTree>
    <p:extLst>
      <p:ext uri="{BB962C8B-B14F-4D97-AF65-F5344CB8AC3E}">
        <p14:creationId xmlns:p14="http://schemas.microsoft.com/office/powerpoint/2010/main" val="4332751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澳洲生產全球頂尖的麗絲玲，其生產量與美國相近，並高於法國（以德國居冠）。在釀酒廠裡，捕捉及保存這種葡萄充滿活力的純粹香氣與口感是釀造的關鍵。這通常意味著要採取「減少</a:t>
            </a:r>
            <a:r>
              <a:rPr lang="zh-TW" altLang="en-US" sz="1200" kern="1200" dirty="0">
                <a:solidFill>
                  <a:schemeClr val="tx1"/>
                </a:solidFill>
                <a:effectLst/>
                <a:latin typeface="+mn-lt"/>
                <a:ea typeface="+mn-ea"/>
                <a:cs typeface="+mn-cs"/>
              </a:rPr>
              <a:t>人工</a:t>
            </a:r>
            <a:r>
              <a:rPr lang="zh-TW" altLang="zh-TW" sz="1200" kern="1200" dirty="0">
                <a:solidFill>
                  <a:schemeClr val="tx1"/>
                </a:solidFill>
                <a:effectLst/>
                <a:latin typeface="+mn-lt"/>
                <a:ea typeface="+mn-ea"/>
                <a:cs typeface="+mn-cs"/>
              </a:rPr>
              <a:t>干預」的方式，包括在不鏽鋼桶中進行低溫發酵，以及提早裝瓶。</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42</a:t>
            </a:fld>
            <a:endParaRPr lang="en-US" dirty="0"/>
          </a:p>
        </p:txBody>
      </p:sp>
    </p:spTree>
    <p:extLst>
      <p:ext uri="{BB962C8B-B14F-4D97-AF65-F5344CB8AC3E}">
        <p14:creationId xmlns:p14="http://schemas.microsoft.com/office/powerpoint/2010/main" val="38273088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澳洲麗絲玲是世界上最純淨優雅的不甜白葡萄酒之一。麗絲玲葡萄能釀造出芳香、輕盈到中等酒體，且有高酸度的葡萄酒。這些口感清爽的葡萄酒未經桶陳，通常帶有花香及濃郁的柑橘、青蘋果與蘋果花／橙花的特性。</a:t>
            </a:r>
            <a:r>
              <a:rPr lang="en-US" altLang="zh-TW" sz="1200" kern="1200" dirty="0">
                <a:solidFill>
                  <a:schemeClr val="tx1"/>
                </a:solidFill>
                <a:effectLst/>
                <a:latin typeface="+mn-lt"/>
                <a:ea typeface="+mn-ea"/>
                <a:cs typeface="+mn-cs"/>
              </a:rPr>
              <a:t> </a:t>
            </a:r>
            <a:endParaRPr lang="zh-TW" altLang="zh-TW" sz="1200" kern="1200" dirty="0">
              <a:solidFill>
                <a:schemeClr val="tx1"/>
              </a:solidFill>
              <a:effectLst/>
              <a:latin typeface="+mn-lt"/>
              <a:ea typeface="+mn-ea"/>
              <a:cs typeface="+mn-cs"/>
            </a:endParaRPr>
          </a:p>
          <a:p>
            <a:r>
              <a:rPr lang="zh-TW" altLang="zh-TW" sz="1200" kern="1200" dirty="0">
                <a:solidFill>
                  <a:schemeClr val="tx1"/>
                </a:solidFill>
                <a:effectLst/>
                <a:latin typeface="+mn-lt"/>
                <a:ea typeface="+mn-ea"/>
                <a:cs typeface="+mn-cs"/>
              </a:rPr>
              <a:t>澳大利亞麗絲玲在年輕時顯得活潑、新鮮、易飲，但最頂級的麗絲玲葡萄酒可以陳年數十年。充滿活力的柑橘調特性轉變為蜂蜜、烤吐司片和檸檬醬的風味，而酸度會隨著時間而變得柔和，讓葡萄酒的質地變得更順滑、口感更豐富。</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28952578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ct val="0"/>
              </a:spcAft>
              <a:buClrTx/>
              <a:buSzTx/>
              <a:buFontTx/>
              <a:buNone/>
              <a:defRPr/>
            </a:pPr>
            <a:r>
              <a:rPr lang="zh-TW" altLang="zh-TW" sz="1200" kern="1200" dirty="0">
                <a:solidFill>
                  <a:schemeClr val="tx1"/>
                </a:solidFill>
                <a:effectLst/>
                <a:latin typeface="+mn-lt"/>
                <a:ea typeface="+mn-ea"/>
                <a:cs typeface="+mn-cs"/>
              </a:rPr>
              <a:t>榭密雍是真正的澳洲原創。由於這種經典的白葡萄酒具備長時間的陳年潛力，並讓釀酒師有機會嘗試釀造不同風格，因而格外令人興奮期待。</a:t>
            </a:r>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dirty="0"/>
          </a:p>
        </p:txBody>
      </p:sp>
    </p:spTree>
    <p:extLst>
      <p:ext uri="{BB962C8B-B14F-4D97-AF65-F5344CB8AC3E}">
        <p14:creationId xmlns:p14="http://schemas.microsoft.com/office/powerpoint/2010/main" val="37637547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新鮮、精緻的榭密雍是讓釀酒師能展現無限創意的迷人品種，能透過與其他品種（通常是白蘇維濃）混釀對香氣、風味和質</a:t>
            </a:r>
            <a:r>
              <a:rPr lang="zh-TW" altLang="en-US" sz="1200" kern="1200" dirty="0">
                <a:solidFill>
                  <a:schemeClr val="tx1"/>
                </a:solidFill>
                <a:effectLst/>
                <a:latin typeface="+mn-lt"/>
                <a:ea typeface="+mn-ea"/>
                <a:cs typeface="+mn-cs"/>
              </a:rPr>
              <a:t>地</a:t>
            </a:r>
            <a:r>
              <a:rPr lang="zh-TW" altLang="zh-TW" sz="1200" kern="1200" dirty="0">
                <a:solidFill>
                  <a:schemeClr val="tx1"/>
                </a:solidFill>
                <a:effectLst/>
                <a:latin typeface="+mn-lt"/>
                <a:ea typeface="+mn-ea"/>
                <a:cs typeface="+mn-cs"/>
              </a:rPr>
              <a:t>產生影響。榭密雍和白蘇維濃能相輔相成，榭密雍能為更緊澀而尖銳的白蘇維濃增添更多風味和圓潤口感，創造出「一加一大於二」的葡萄酒。</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46</a:t>
            </a:fld>
            <a:endParaRPr lang="en-US" dirty="0"/>
          </a:p>
        </p:txBody>
      </p:sp>
    </p:spTree>
    <p:extLst>
      <p:ext uri="{BB962C8B-B14F-4D97-AF65-F5344CB8AC3E}">
        <p14:creationId xmlns:p14="http://schemas.microsoft.com/office/powerpoint/2010/main" val="3921268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sz="1200" b="1" u="none" strike="noStrike" baseline="0" dirty="0">
                <a:solidFill>
                  <a:srgbClr val="F10000"/>
                </a:solidFill>
                <a:latin typeface="Microsoft JhengHei" panose="020B0604030504040204" pitchFamily="34" charset="-120"/>
              </a:rPr>
              <a:t>建議討論重點：</a:t>
            </a:r>
          </a:p>
          <a:p>
            <a:pPr algn="l"/>
            <a:r>
              <a:rPr lang="en-US" altLang="zh-TW" sz="1200" b="1" u="none" strike="noStrike" baseline="0" dirty="0">
                <a:solidFill>
                  <a:srgbClr val="F10000"/>
                </a:solidFill>
                <a:latin typeface="Microsoft JhengHei" panose="020B0604030504040204" pitchFamily="34" charset="-120"/>
              </a:rPr>
              <a:t>– </a:t>
            </a:r>
            <a:r>
              <a:rPr lang="zh-TW" altLang="en-US" sz="1200" b="1" u="none" strike="noStrike" baseline="0" dirty="0">
                <a:solidFill>
                  <a:srgbClr val="F10000"/>
                </a:solidFill>
                <a:latin typeface="Microsoft JhengHei" panose="020B0604030504040204" pitchFamily="34" charset="-120"/>
              </a:rPr>
              <a:t>為什麼澳洲境內有一些世上最古老的老藤葡萄？種植在那些地區？</a:t>
            </a:r>
          </a:p>
          <a:p>
            <a:pPr algn="l"/>
            <a:r>
              <a:rPr lang="en-US" altLang="zh-TW" sz="1200" b="1" u="none" strike="noStrike" baseline="0" dirty="0">
                <a:solidFill>
                  <a:srgbClr val="F10000"/>
                </a:solidFill>
                <a:latin typeface="Microsoft JhengHei" panose="020B0604030504040204" pitchFamily="34" charset="-120"/>
              </a:rPr>
              <a:t>– </a:t>
            </a:r>
            <a:r>
              <a:rPr lang="zh-TW" altLang="en-US" sz="1200" b="1" u="none" strike="noStrike" baseline="0" dirty="0">
                <a:solidFill>
                  <a:srgbClr val="F10000"/>
                </a:solidFill>
                <a:latin typeface="Microsoft JhengHei" panose="020B0604030504040204" pitchFamily="34" charset="-120"/>
              </a:rPr>
              <a:t>在</a:t>
            </a:r>
            <a:r>
              <a:rPr lang="en-US" altLang="zh-TW" sz="1200" b="1" u="none" strike="noStrike" baseline="0" dirty="0">
                <a:solidFill>
                  <a:srgbClr val="F10000"/>
                </a:solidFill>
                <a:latin typeface="Microsoft JhengHei" panose="020B0604030504040204" pitchFamily="34" charset="-120"/>
              </a:rPr>
              <a:t>20</a:t>
            </a:r>
            <a:r>
              <a:rPr lang="zh-TW" altLang="en-US" sz="1200" b="1" u="none" strike="noStrike" baseline="0" dirty="0">
                <a:solidFill>
                  <a:srgbClr val="F10000"/>
                </a:solidFill>
                <a:latin typeface="Microsoft JhengHei" panose="020B0604030504040204" pitchFamily="34" charset="-120"/>
              </a:rPr>
              <a:t>世紀中期，出現從加烈葡萄酒到佐餐葡萄酒的需求轉變。為什麼會這樣？</a:t>
            </a:r>
          </a:p>
          <a:p>
            <a:pPr algn="l"/>
            <a:r>
              <a:rPr lang="en-US" altLang="zh-TW" sz="1200" b="1" u="none" strike="noStrike" baseline="0" dirty="0">
                <a:solidFill>
                  <a:srgbClr val="F10000"/>
                </a:solidFill>
                <a:latin typeface="Microsoft JhengHei" panose="020B0604030504040204" pitchFamily="34" charset="-120"/>
              </a:rPr>
              <a:t>– </a:t>
            </a:r>
            <a:r>
              <a:rPr lang="zh-TW" altLang="en-US" sz="1200" b="1" u="none" strike="noStrike" baseline="0" dirty="0">
                <a:solidFill>
                  <a:srgbClr val="F10000"/>
                </a:solidFill>
                <a:latin typeface="Microsoft JhengHei" panose="020B0604030504040204" pitchFamily="34" charset="-120"/>
              </a:rPr>
              <a:t>世代傳承家族的釀酒傳統有哪些好處？</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38239952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ct val="0"/>
              </a:spcAft>
              <a:buClrTx/>
              <a:buSzTx/>
              <a:buFontTx/>
              <a:buNone/>
              <a:defRPr/>
            </a:pPr>
            <a:r>
              <a:rPr lang="zh-TW" altLang="zh-TW" sz="1200" kern="1200" dirty="0">
                <a:solidFill>
                  <a:schemeClr val="tx1"/>
                </a:solidFill>
                <a:effectLst/>
                <a:latin typeface="+mn-lt"/>
                <a:ea typeface="+mn-ea"/>
                <a:cs typeface="+mn-cs"/>
              </a:rPr>
              <a:t>風格多變的夏多內不僅能表現出其生長環境的特徵，也能讓釀酒師盡情嘗試釀造創意。 </a:t>
            </a:r>
          </a:p>
        </p:txBody>
      </p:sp>
      <p:sp>
        <p:nvSpPr>
          <p:cNvPr id="4" name="Slide Number Placeholder 3"/>
          <p:cNvSpPr>
            <a:spLocks noGrp="1"/>
          </p:cNvSpPr>
          <p:nvPr>
            <p:ph type="sldNum" sz="quarter" idx="5"/>
          </p:nvPr>
        </p:nvSpPr>
        <p:spPr/>
        <p:txBody>
          <a:bodyPr/>
          <a:lstStyle/>
          <a:p>
            <a:fld id="{C8CAF07B-88B1-40ED-9A21-D99161D5F8F5}" type="slidenum">
              <a:rPr lang="en-US" smtClean="0"/>
              <a:t>48</a:t>
            </a:fld>
            <a:endParaRPr lang="en-US" dirty="0"/>
          </a:p>
        </p:txBody>
      </p:sp>
    </p:spTree>
    <p:extLst>
      <p:ext uri="{BB962C8B-B14F-4D97-AF65-F5344CB8AC3E}">
        <p14:creationId xmlns:p14="http://schemas.microsoft.com/office/powerpoint/2010/main" val="32990252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澳洲種植三大風格的夏多內：</a:t>
            </a:r>
          </a:p>
          <a:p>
            <a:r>
              <a:rPr lang="zh-TW" altLang="zh-TW" sz="1200" kern="1200" dirty="0">
                <a:solidFill>
                  <a:schemeClr val="tx1"/>
                </a:solidFill>
                <a:effectLst/>
                <a:latin typeface="+mn-lt"/>
                <a:ea typeface="+mn-ea"/>
                <a:cs typeface="+mn-cs"/>
              </a:rPr>
              <a:t>– 未經桶陳：新鮮、花香、有活力、清淡。</a:t>
            </a:r>
          </a:p>
          <a:p>
            <a:r>
              <a:rPr lang="zh-TW" altLang="zh-TW" sz="1200" kern="1200" dirty="0">
                <a:solidFill>
                  <a:schemeClr val="tx1"/>
                </a:solidFill>
                <a:effectLst/>
                <a:latin typeface="+mn-lt"/>
                <a:ea typeface="+mn-ea"/>
                <a:cs typeface="+mn-cs"/>
              </a:rPr>
              <a:t>– 桶陳：酒體飽滿、順滑、奶油感、複雜、烤麵包片風味。</a:t>
            </a:r>
          </a:p>
          <a:p>
            <a:r>
              <a:rPr lang="zh-TW" altLang="zh-TW" sz="1200" kern="1200" dirty="0">
                <a:solidFill>
                  <a:schemeClr val="tx1"/>
                </a:solidFill>
                <a:effectLst/>
                <a:latin typeface="+mn-lt"/>
                <a:ea typeface="+mn-ea"/>
                <a:cs typeface="+mn-cs"/>
              </a:rPr>
              <a:t>– 氣泡酒：</a:t>
            </a:r>
            <a:r>
              <a:rPr lang="zh-TW" altLang="en-US" sz="1200" kern="1200" dirty="0">
                <a:solidFill>
                  <a:schemeClr val="tx1"/>
                </a:solidFill>
                <a:effectLst/>
                <a:latin typeface="+mn-lt"/>
                <a:ea typeface="+mn-ea"/>
                <a:cs typeface="+mn-cs"/>
              </a:rPr>
              <a:t>不甜</a:t>
            </a:r>
            <a:r>
              <a:rPr lang="zh-TW" altLang="zh-TW" sz="1200" kern="1200" dirty="0">
                <a:solidFill>
                  <a:schemeClr val="tx1"/>
                </a:solidFill>
                <a:effectLst/>
                <a:latin typeface="+mn-lt"/>
                <a:ea typeface="+mn-ea"/>
                <a:cs typeface="+mn-cs"/>
              </a:rPr>
              <a:t>型、優雅、</a:t>
            </a:r>
            <a:r>
              <a:rPr lang="zh-TW" altLang="en-US" sz="1200" kern="1200" dirty="0">
                <a:solidFill>
                  <a:schemeClr val="tx1"/>
                </a:solidFill>
                <a:effectLst/>
                <a:latin typeface="+mn-lt"/>
                <a:ea typeface="+mn-ea"/>
                <a:cs typeface="+mn-cs"/>
              </a:rPr>
              <a:t>可口味美</a:t>
            </a:r>
            <a:r>
              <a:rPr lang="zh-TW" altLang="zh-TW"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49</a:t>
            </a:fld>
            <a:endParaRPr lang="en-US" dirty="0"/>
          </a:p>
        </p:txBody>
      </p:sp>
    </p:spTree>
    <p:extLst>
      <p:ext uri="{BB962C8B-B14F-4D97-AF65-F5344CB8AC3E}">
        <p14:creationId xmlns:p14="http://schemas.microsoft.com/office/powerpoint/2010/main" val="21602227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黑皮諾是種植難度很大的葡萄品種，但在適合的地點精心種植，再由釀酒廠熟練地處理，就能釀造出細膩、優雅且精緻的出色葡萄酒。無性繁殖</a:t>
            </a:r>
            <a:r>
              <a:rPr lang="zh-TW" altLang="en-US" sz="1200" kern="1200" dirty="0">
                <a:solidFill>
                  <a:schemeClr val="tx1"/>
                </a:solidFill>
                <a:effectLst/>
                <a:latin typeface="+mn-lt"/>
                <a:ea typeface="+mn-ea"/>
                <a:cs typeface="+mn-cs"/>
              </a:rPr>
              <a:t>系的</a:t>
            </a:r>
            <a:r>
              <a:rPr lang="zh-TW" altLang="zh-TW" sz="1200" kern="1200" dirty="0">
                <a:solidFill>
                  <a:schemeClr val="tx1"/>
                </a:solidFill>
                <a:effectLst/>
                <a:latin typeface="+mn-lt"/>
                <a:ea typeface="+mn-ea"/>
                <a:cs typeface="+mn-cs"/>
              </a:rPr>
              <a:t>多樣性和提升葡萄酒的品質與複雜度有相關。</a:t>
            </a:r>
            <a:r>
              <a:rPr lang="zh-TW" altLang="en-US" sz="1200" kern="1200" dirty="0">
                <a:solidFill>
                  <a:schemeClr val="tx1"/>
                </a:solidFill>
                <a:effectLst/>
                <a:latin typeface="+mn-lt"/>
                <a:ea typeface="+mn-ea"/>
                <a:cs typeface="+mn-cs"/>
              </a:rPr>
              <a:t>來自布根地的諸多</a:t>
            </a:r>
            <a:r>
              <a:rPr lang="zh-TW" altLang="zh-TW" sz="1200" kern="1200" dirty="0">
                <a:solidFill>
                  <a:schemeClr val="tx1"/>
                </a:solidFill>
                <a:effectLst/>
                <a:latin typeface="+mn-lt"/>
                <a:ea typeface="+mn-ea"/>
                <a:cs typeface="+mn-cs"/>
              </a:rPr>
              <a:t>第戎無性繁殖</a:t>
            </a:r>
            <a:r>
              <a:rPr lang="zh-TW" altLang="en-US" sz="1200" kern="1200" dirty="0">
                <a:solidFill>
                  <a:schemeClr val="tx1"/>
                </a:solidFill>
                <a:effectLst/>
                <a:latin typeface="+mn-lt"/>
                <a:ea typeface="+mn-ea"/>
                <a:cs typeface="+mn-cs"/>
              </a:rPr>
              <a:t>系</a:t>
            </a:r>
            <a:r>
              <a:rPr lang="zh-TW" altLang="zh-TW" sz="1200" kern="1200" dirty="0">
                <a:solidFill>
                  <a:schemeClr val="tx1"/>
                </a:solidFill>
                <a:effectLst/>
                <a:latin typeface="+mn-lt"/>
                <a:ea typeface="+mn-ea"/>
                <a:cs typeface="+mn-cs"/>
              </a:rPr>
              <a:t>被廣泛認為特別適合澳洲多樣的葡萄酒產區。</a:t>
            </a:r>
          </a:p>
          <a:p>
            <a:r>
              <a:rPr lang="zh-TW" altLang="zh-TW" sz="1200" kern="1200" dirty="0">
                <a:solidFill>
                  <a:schemeClr val="tx1"/>
                </a:solidFill>
                <a:effectLst/>
                <a:latin typeface="+mn-lt"/>
                <a:ea typeface="+mn-ea"/>
                <a:cs typeface="+mn-cs"/>
              </a:rPr>
              <a:t>澳洲種植的黑皮諾，約有一半是用於釀造氣泡酒。</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51</a:t>
            </a:fld>
            <a:endParaRPr lang="en-US" dirty="0"/>
          </a:p>
        </p:txBody>
      </p:sp>
    </p:spTree>
    <p:extLst>
      <p:ext uri="{BB962C8B-B14F-4D97-AF65-F5344CB8AC3E}">
        <p14:creationId xmlns:p14="http://schemas.microsoft.com/office/powerpoint/2010/main" val="7885602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TW" altLang="zh-TW" sz="1200" kern="1200" dirty="0">
                <a:solidFill>
                  <a:schemeClr val="tx1"/>
                </a:solidFill>
                <a:effectLst/>
                <a:latin typeface="+mn-lt"/>
                <a:ea typeface="+mn-ea"/>
                <a:cs typeface="+mn-cs"/>
              </a:rPr>
              <a:t>澳洲擁有可追溯至</a:t>
            </a:r>
            <a:r>
              <a:rPr lang="en-US" altLang="zh-TW" sz="1200" kern="1200" dirty="0">
                <a:solidFill>
                  <a:schemeClr val="tx1"/>
                </a:solidFill>
                <a:effectLst/>
                <a:latin typeface="+mn-lt"/>
                <a:ea typeface="+mn-ea"/>
                <a:cs typeface="+mn-cs"/>
              </a:rPr>
              <a:t> 1850 </a:t>
            </a:r>
            <a:r>
              <a:rPr lang="zh-TW" altLang="zh-TW" sz="1200" kern="1200" dirty="0">
                <a:solidFill>
                  <a:schemeClr val="tx1"/>
                </a:solidFill>
                <a:effectLst/>
                <a:latin typeface="+mn-lt"/>
                <a:ea typeface="+mn-ea"/>
                <a:cs typeface="+mn-cs"/>
              </a:rPr>
              <a:t>年的世上最古老格那希老藤。這種稀有的老藤葡萄能釀造出無與倫比的葡萄酒。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54</a:t>
            </a:fld>
            <a:endParaRPr lang="en-US" dirty="0"/>
          </a:p>
        </p:txBody>
      </p:sp>
    </p:spTree>
    <p:extLst>
      <p:ext uri="{BB962C8B-B14F-4D97-AF65-F5344CB8AC3E}">
        <p14:creationId xmlns:p14="http://schemas.microsoft.com/office/powerpoint/2010/main" val="41462944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格那希有時會被視為來自溫暖氣候產區的黑皮諾。可釀造</a:t>
            </a:r>
            <a:r>
              <a:rPr lang="zh-TW" altLang="en-US" sz="1200" kern="1200" dirty="0">
                <a:solidFill>
                  <a:schemeClr val="tx1"/>
                </a:solidFill>
                <a:effectLst/>
                <a:latin typeface="+mn-lt"/>
                <a:ea typeface="+mn-ea"/>
                <a:cs typeface="+mn-cs"/>
              </a:rPr>
              <a:t>出顏</a:t>
            </a:r>
            <a:r>
              <a:rPr lang="zh-TW" altLang="zh-TW" sz="1200" kern="1200" dirty="0">
                <a:solidFill>
                  <a:schemeClr val="tx1"/>
                </a:solidFill>
                <a:effectLst/>
                <a:latin typeface="+mn-lt"/>
                <a:ea typeface="+mn-ea"/>
                <a:cs typeface="+mn-cs"/>
              </a:rPr>
              <a:t>色較淺</a:t>
            </a:r>
            <a:r>
              <a:rPr lang="zh-TW" altLang="en-US" sz="1200" kern="1200" dirty="0">
                <a:solidFill>
                  <a:schemeClr val="tx1"/>
                </a:solidFill>
                <a:effectLst/>
                <a:latin typeface="+mn-lt"/>
                <a:ea typeface="+mn-ea"/>
                <a:cs typeface="+mn-cs"/>
              </a:rPr>
              <a:t>且</a:t>
            </a:r>
            <a:r>
              <a:rPr lang="zh-TW" altLang="zh-TW" sz="1200" kern="1200" dirty="0">
                <a:solidFill>
                  <a:schemeClr val="tx1"/>
                </a:solidFill>
                <a:effectLst/>
                <a:latin typeface="+mn-lt"/>
                <a:ea typeface="+mn-ea"/>
                <a:cs typeface="+mn-cs"/>
              </a:rPr>
              <a:t>芳香、優雅的紅葡萄酒，在保有風味之餘，也具備清新、有活力的果味和平衡的結構。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55</a:t>
            </a:fld>
            <a:endParaRPr lang="en-US" dirty="0"/>
          </a:p>
        </p:txBody>
      </p:sp>
    </p:spTree>
    <p:extLst>
      <p:ext uri="{BB962C8B-B14F-4D97-AF65-F5344CB8AC3E}">
        <p14:creationId xmlns:p14="http://schemas.microsoft.com/office/powerpoint/2010/main" val="39280466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Old vines </a:t>
            </a:r>
          </a:p>
          <a:p>
            <a:r>
              <a:rPr lang="en-AU" dirty="0"/>
              <a:t>First vines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56</a:t>
            </a:fld>
            <a:endParaRPr lang="en-US" dirty="0"/>
          </a:p>
        </p:txBody>
      </p:sp>
    </p:spTree>
    <p:extLst>
      <p:ext uri="{BB962C8B-B14F-4D97-AF65-F5344CB8AC3E}">
        <p14:creationId xmlns:p14="http://schemas.microsoft.com/office/powerpoint/2010/main" val="4600093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根據產區、氣候、葡萄藤年齡和釀酒技術的不同，</a:t>
            </a:r>
            <a:r>
              <a:rPr lang="zh-TW" altLang="en-US" sz="1200" kern="1200" dirty="0">
                <a:solidFill>
                  <a:schemeClr val="tx1"/>
                </a:solidFill>
                <a:effectLst/>
                <a:latin typeface="+mn-lt"/>
                <a:ea typeface="+mn-ea"/>
                <a:cs typeface="+mn-cs"/>
              </a:rPr>
              <a:t>希拉滋</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希哈</a:t>
            </a:r>
            <a:r>
              <a:rPr lang="zh-TW" altLang="zh-TW" sz="1200" kern="1200" dirty="0">
                <a:solidFill>
                  <a:schemeClr val="tx1"/>
                </a:solidFill>
                <a:effectLst/>
                <a:latin typeface="+mn-lt"/>
                <a:ea typeface="+mn-ea"/>
                <a:cs typeface="+mn-cs"/>
              </a:rPr>
              <a:t>能釀造出中等至飽滿酒體，並帶有不同風味</a:t>
            </a:r>
            <a:r>
              <a:rPr lang="zh-TW" altLang="en-US" sz="1200" kern="1200" dirty="0">
                <a:solidFill>
                  <a:schemeClr val="tx1"/>
                </a:solidFill>
                <a:effectLst/>
                <a:latin typeface="+mn-lt"/>
                <a:ea typeface="+mn-ea"/>
                <a:cs typeface="+mn-cs"/>
              </a:rPr>
              <a:t>組合</a:t>
            </a:r>
            <a:r>
              <a:rPr lang="zh-TW" altLang="zh-TW" sz="1200" kern="1200" dirty="0">
                <a:solidFill>
                  <a:schemeClr val="tx1"/>
                </a:solidFill>
                <a:effectLst/>
                <a:latin typeface="+mn-lt"/>
                <a:ea typeface="+mn-ea"/>
                <a:cs typeface="+mn-cs"/>
              </a:rPr>
              <a:t>和結構的葡萄酒。許多葡萄酒愛好者喜歡來自溫暖氣候產區的傳統</a:t>
            </a:r>
            <a:r>
              <a:rPr lang="zh-TW" altLang="en-US" sz="1200" kern="1200" dirty="0">
                <a:solidFill>
                  <a:schemeClr val="tx1"/>
                </a:solidFill>
                <a:effectLst/>
                <a:latin typeface="+mn-lt"/>
                <a:ea typeface="+mn-ea"/>
                <a:cs typeface="+mn-cs"/>
              </a:rPr>
              <a:t>希拉滋</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希哈</a:t>
            </a:r>
            <a:r>
              <a:rPr lang="zh-TW" altLang="zh-TW" sz="1200" kern="1200" dirty="0">
                <a:solidFill>
                  <a:schemeClr val="tx1"/>
                </a:solidFill>
                <a:effectLst/>
                <a:latin typeface="+mn-lt"/>
                <a:ea typeface="+mn-ea"/>
                <a:cs typeface="+mn-cs"/>
              </a:rPr>
              <a:t>葡萄酒，其完美平衡了大膽直率的風味刺激性、多汁的果醬般果味、成熟單寧的滑順</a:t>
            </a:r>
            <a:r>
              <a:rPr lang="zh-TW" altLang="en-US" sz="1200" kern="1200" dirty="0">
                <a:solidFill>
                  <a:schemeClr val="tx1"/>
                </a:solidFill>
                <a:effectLst/>
                <a:latin typeface="+mn-lt"/>
                <a:ea typeface="+mn-ea"/>
                <a:cs typeface="+mn-cs"/>
              </a:rPr>
              <a:t>質地與</a:t>
            </a:r>
            <a:r>
              <a:rPr lang="zh-TW" altLang="zh-TW" sz="1200" kern="1200" dirty="0">
                <a:solidFill>
                  <a:schemeClr val="tx1"/>
                </a:solidFill>
                <a:effectLst/>
                <a:latin typeface="+mn-lt"/>
                <a:ea typeface="+mn-ea"/>
                <a:cs typeface="+mn-cs"/>
              </a:rPr>
              <a:t>高酒精</a:t>
            </a:r>
            <a:r>
              <a:rPr lang="zh-TW" altLang="en-US" sz="1200" kern="1200" dirty="0">
                <a:solidFill>
                  <a:schemeClr val="tx1"/>
                </a:solidFill>
                <a:effectLst/>
                <a:latin typeface="+mn-lt"/>
                <a:ea typeface="+mn-ea"/>
                <a:cs typeface="+mn-cs"/>
              </a:rPr>
              <a:t>濃</a:t>
            </a:r>
            <a:r>
              <a:rPr lang="zh-TW" altLang="zh-TW" sz="1200" kern="1200" dirty="0">
                <a:solidFill>
                  <a:schemeClr val="tx1"/>
                </a:solidFill>
                <a:effectLst/>
                <a:latin typeface="+mn-lt"/>
                <a:ea typeface="+mn-ea"/>
                <a:cs typeface="+mn-cs"/>
              </a:rPr>
              <a:t>度。不過，許多飲酒人士也能接受</a:t>
            </a:r>
            <a:r>
              <a:rPr lang="zh-TW" altLang="en-US" sz="1200" kern="1200" dirty="0">
                <a:solidFill>
                  <a:schemeClr val="tx1"/>
                </a:solidFill>
                <a:effectLst/>
                <a:latin typeface="+mn-lt"/>
                <a:ea typeface="+mn-ea"/>
                <a:cs typeface="+mn-cs"/>
              </a:rPr>
              <a:t>希拉滋</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希哈</a:t>
            </a:r>
            <a:r>
              <a:rPr lang="zh-TW" altLang="zh-TW" sz="1200" kern="1200" dirty="0">
                <a:solidFill>
                  <a:schemeClr val="tx1"/>
                </a:solidFill>
                <a:effectLst/>
                <a:latin typeface="+mn-lt"/>
                <a:ea typeface="+mn-ea"/>
                <a:cs typeface="+mn-cs"/>
              </a:rPr>
              <a:t>種植在更涼爽氣候裡所展現的變化風格。這些更優雅的葡萄酒能充分展現葡萄的品種特性，進而更突顯出產區差異。最優質的澳洲</a:t>
            </a:r>
            <a:r>
              <a:rPr lang="zh-TW" altLang="en-US" sz="1200" kern="1200" dirty="0">
                <a:solidFill>
                  <a:schemeClr val="tx1"/>
                </a:solidFill>
                <a:effectLst/>
                <a:latin typeface="+mn-lt"/>
                <a:ea typeface="+mn-ea"/>
                <a:cs typeface="+mn-cs"/>
              </a:rPr>
              <a:t>希拉滋</a:t>
            </a: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希哈</a:t>
            </a:r>
            <a:r>
              <a:rPr lang="zh-TW" altLang="zh-TW" sz="1200" kern="1200" dirty="0">
                <a:solidFill>
                  <a:schemeClr val="tx1"/>
                </a:solidFill>
                <a:effectLst/>
                <a:latin typeface="+mn-lt"/>
                <a:ea typeface="+mn-ea"/>
                <a:cs typeface="+mn-cs"/>
              </a:rPr>
              <a:t>葡萄酒可優雅陳年多年。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57</a:t>
            </a:fld>
            <a:endParaRPr lang="en-US" dirty="0"/>
          </a:p>
        </p:txBody>
      </p:sp>
    </p:spTree>
    <p:extLst>
      <p:ext uri="{BB962C8B-B14F-4D97-AF65-F5344CB8AC3E}">
        <p14:creationId xmlns:p14="http://schemas.microsoft.com/office/powerpoint/2010/main" val="29375689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Old vines </a:t>
            </a:r>
          </a:p>
          <a:p>
            <a:r>
              <a:rPr lang="en-AU" dirty="0"/>
              <a:t>First vines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59</a:t>
            </a:fld>
            <a:endParaRPr lang="en-US" dirty="0"/>
          </a:p>
        </p:txBody>
      </p:sp>
    </p:spTree>
    <p:extLst>
      <p:ext uri="{BB962C8B-B14F-4D97-AF65-F5344CB8AC3E}">
        <p14:creationId xmlns:p14="http://schemas.microsoft.com/office/powerpoint/2010/main" val="23162760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澳洲卡本內葡萄酒比其他多數葡萄酒更具有陳年潛力，且部分酒款需要經過陳年，才能展現其獨特的風味。高品質的卡本內具有單寧結構性、集中度和複雜度，可陳年幾十年。</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60</a:t>
            </a:fld>
            <a:endParaRPr lang="en-US" dirty="0"/>
          </a:p>
        </p:txBody>
      </p:sp>
    </p:spTree>
    <p:extLst>
      <p:ext uri="{BB962C8B-B14F-4D97-AF65-F5344CB8AC3E}">
        <p14:creationId xmlns:p14="http://schemas.microsoft.com/office/powerpoint/2010/main" val="3708461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自</a:t>
            </a:r>
            <a:r>
              <a:rPr lang="en-US" altLang="zh-TW" sz="1200" kern="1200" dirty="0">
                <a:solidFill>
                  <a:schemeClr val="tx1"/>
                </a:solidFill>
                <a:effectLst/>
                <a:latin typeface="+mn-lt"/>
                <a:ea typeface="+mn-ea"/>
                <a:cs typeface="+mn-cs"/>
              </a:rPr>
              <a:t>19</a:t>
            </a:r>
            <a:r>
              <a:rPr lang="zh-TW" altLang="zh-TW" sz="1200" kern="1200" dirty="0">
                <a:solidFill>
                  <a:schemeClr val="tx1"/>
                </a:solidFill>
                <a:effectLst/>
                <a:latin typeface="+mn-lt"/>
                <a:ea typeface="+mn-ea"/>
                <a:cs typeface="+mn-cs"/>
              </a:rPr>
              <a:t>世紀第一批殖民時期的種植者開始種植葡萄以來，試驗精神就一直活躍於澳洲葡萄酒產業中，但直到現在才開始對小眾品種產生興趣。富有創意的釀酒師以及消費者對「新」事物渴望的組合，意味著使用小眾品種釀造葡萄酒是現代的明智商業決策。</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62</a:t>
            </a:fld>
            <a:endParaRPr lang="en-US" dirty="0"/>
          </a:p>
        </p:txBody>
      </p:sp>
    </p:spTree>
    <p:extLst>
      <p:ext uri="{BB962C8B-B14F-4D97-AF65-F5344CB8AC3E}">
        <p14:creationId xmlns:p14="http://schemas.microsoft.com/office/powerpoint/2010/main" val="1582806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澳洲的緯度、海洋影響和海拔高度促成了驚人的氣候多樣性，包括從</a:t>
            </a:r>
            <a:r>
              <a:rPr lang="zh-TW" altLang="en-US" sz="1200" kern="1200" dirty="0">
                <a:solidFill>
                  <a:schemeClr val="tx1"/>
                </a:solidFill>
                <a:effectLst/>
                <a:latin typeface="+mn-lt"/>
                <a:ea typeface="+mn-ea"/>
                <a:cs typeface="+mn-cs"/>
              </a:rPr>
              <a:t>澳州東南部</a:t>
            </a:r>
            <a:r>
              <a:rPr lang="zh-TW" altLang="zh-TW" sz="1200" kern="1200" dirty="0">
                <a:solidFill>
                  <a:schemeClr val="tx1"/>
                </a:solidFill>
                <a:effectLst/>
                <a:latin typeface="+mn-lt"/>
                <a:ea typeface="+mn-ea"/>
                <a:cs typeface="+mn-cs"/>
              </a:rPr>
              <a:t>的高山區域、塔斯馬尼亞</a:t>
            </a:r>
            <a:r>
              <a:rPr lang="zh-TW" altLang="en-US" sz="1200" kern="1200" dirty="0">
                <a:solidFill>
                  <a:schemeClr val="tx1"/>
                </a:solidFill>
                <a:effectLst/>
                <a:latin typeface="+mn-lt"/>
                <a:ea typeface="+mn-ea"/>
                <a:cs typeface="+mn-cs"/>
              </a:rPr>
              <a:t>島、</a:t>
            </a:r>
            <a:r>
              <a:rPr lang="zh-TW" altLang="zh-TW" sz="1200" kern="1200" dirty="0">
                <a:solidFill>
                  <a:schemeClr val="tx1"/>
                </a:solidFill>
                <a:effectLst/>
                <a:latin typeface="+mn-lt"/>
                <a:ea typeface="+mn-ea"/>
                <a:cs typeface="+mn-cs"/>
              </a:rPr>
              <a:t>澳洲南部與西南部的地中海型氣候地區，到</a:t>
            </a:r>
            <a:r>
              <a:rPr lang="zh-TW" altLang="en-US" sz="1200" kern="1200" dirty="0">
                <a:solidFill>
                  <a:schemeClr val="tx1"/>
                </a:solidFill>
                <a:effectLst/>
                <a:latin typeface="+mn-lt"/>
                <a:ea typeface="+mn-ea"/>
                <a:cs typeface="+mn-cs"/>
              </a:rPr>
              <a:t>昆士蘭州</a:t>
            </a:r>
            <a:r>
              <a:rPr lang="zh-TW" altLang="zh-TW" sz="1200" kern="1200" dirty="0">
                <a:solidFill>
                  <a:schemeClr val="tx1"/>
                </a:solidFill>
                <a:effectLst/>
                <a:latin typeface="+mn-lt"/>
                <a:ea typeface="+mn-ea"/>
                <a:cs typeface="+mn-cs"/>
              </a:rPr>
              <a:t>的熱帶地區。在葡萄園集中的南部地區，寒冷而多雨的南冰洋可以保持氣溫涼爽，並為釀造葡萄酒提供理想的氣候條件。澳洲是唯一與南冰洋有</a:t>
            </a:r>
            <a:r>
              <a:rPr lang="zh-TW" altLang="en-US" sz="1200" kern="1200" dirty="0">
                <a:solidFill>
                  <a:schemeClr val="tx1"/>
                </a:solidFill>
                <a:effectLst/>
                <a:latin typeface="+mn-lt"/>
                <a:ea typeface="+mn-ea"/>
                <a:cs typeface="+mn-cs"/>
              </a:rPr>
              <a:t>著</a:t>
            </a:r>
            <a:r>
              <a:rPr lang="zh-TW" altLang="zh-TW" sz="1200" kern="1200" dirty="0">
                <a:solidFill>
                  <a:schemeClr val="tx1"/>
                </a:solidFill>
                <a:effectLst/>
                <a:latin typeface="+mn-lt"/>
                <a:ea typeface="+mn-ea"/>
                <a:cs typeface="+mn-cs"/>
              </a:rPr>
              <a:t>狹長東西向邊界的大陸。除了涼爽氣候的證明，吹拂澳洲南部海岸的全球最純淨空氣，加上低人口密度與嚴格的環境控制，讓澳洲得以種植出未受工業和城市污染的優質葡萄。</a:t>
            </a:r>
            <a:endParaRPr lang="zh-CN"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41213476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66</a:t>
            </a:fld>
            <a:endParaRPr lang="en-US" dirty="0"/>
          </a:p>
        </p:txBody>
      </p:sp>
    </p:spTree>
    <p:extLst>
      <p:ext uri="{BB962C8B-B14F-4D97-AF65-F5344CB8AC3E}">
        <p14:creationId xmlns:p14="http://schemas.microsoft.com/office/powerpoint/2010/main" val="3964318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Great Southern Ocean -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9</a:t>
            </a:fld>
            <a:endParaRPr lang="en-US" dirty="0"/>
          </a:p>
        </p:txBody>
      </p:sp>
    </p:spTree>
    <p:extLst>
      <p:ext uri="{BB962C8B-B14F-4D97-AF65-F5344CB8AC3E}">
        <p14:creationId xmlns:p14="http://schemas.microsoft.com/office/powerpoint/2010/main" val="388534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Old vines </a:t>
            </a:r>
          </a:p>
          <a:p>
            <a:r>
              <a:rPr lang="en-AU" dirty="0"/>
              <a:t>First vines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dirty="0"/>
          </a:p>
        </p:txBody>
      </p:sp>
    </p:spTree>
    <p:extLst>
      <p:ext uri="{BB962C8B-B14F-4D97-AF65-F5344CB8AC3E}">
        <p14:creationId xmlns:p14="http://schemas.microsoft.com/office/powerpoint/2010/main" val="2881490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Great Southern Ocean -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dirty="0"/>
          </a:p>
        </p:txBody>
      </p:sp>
    </p:spTree>
    <p:extLst>
      <p:ext uri="{BB962C8B-B14F-4D97-AF65-F5344CB8AC3E}">
        <p14:creationId xmlns:p14="http://schemas.microsoft.com/office/powerpoint/2010/main" val="1032914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t>Great Southern Ocean -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dirty="0"/>
          </a:p>
        </p:txBody>
      </p:sp>
    </p:spTree>
    <p:extLst>
      <p:ext uri="{BB962C8B-B14F-4D97-AF65-F5344CB8AC3E}">
        <p14:creationId xmlns:p14="http://schemas.microsoft.com/office/powerpoint/2010/main" val="15718064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Image left">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22683"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0175" y="800033"/>
            <a:ext cx="5402508"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20175" y="2564956"/>
            <a:ext cx="5159227" cy="4321159"/>
          </a:xfrm>
        </p:spPr>
        <p:txBody>
          <a:bodyPr/>
          <a:lstStyle>
            <a:lvl1pPr marL="0" indent="0">
              <a:buNone/>
              <a:defRPr b="0" i="0">
                <a:solidFill>
                  <a:schemeClr val="bg1"/>
                </a:solidFill>
              </a:defRPr>
            </a:lvl1pPr>
            <a:lvl2pPr marL="163304" indent="0">
              <a:buNone/>
              <a:defRPr b="0" i="0">
                <a:solidFill>
                  <a:schemeClr val="bg1"/>
                </a:solidFill>
              </a:defRPr>
            </a:lvl2pPr>
            <a:lvl3pPr marL="326609" indent="0">
              <a:buNone/>
              <a:defRPr b="0" i="0">
                <a:solidFill>
                  <a:schemeClr val="bg1"/>
                </a:solidFill>
              </a:defRPr>
            </a:lvl3pPr>
            <a:lvl4pPr marL="489913" indent="0">
              <a:buNone/>
              <a:defRPr b="0" i="0">
                <a:solidFill>
                  <a:schemeClr val="bg1"/>
                </a:solidFill>
              </a:defRPr>
            </a:lvl4pPr>
            <a:lvl5pPr marL="653218" indent="0">
              <a:buNone/>
              <a:defRPr b="0" i="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229384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99322784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dirty="0"/>
              <a:t>Click to edit Master title style</a:t>
            </a:r>
            <a:endParaRPr lang="en-AU" dirty="0"/>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6" r:id="rId7"/>
    <p:sldLayoutId id="2147483657" r:id="rId8"/>
    <p:sldLayoutId id="2147483655" r:id="rId9"/>
    <p:sldLayoutId id="2147483663" r:id="rId10"/>
    <p:sldLayoutId id="2147483665" r:id="rId11"/>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56.jpe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64.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descr="A person holding a bunch of grapes  Description automatically generated">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4666" b="17042"/>
          <a:stretch>
            <a:fillRect/>
          </a:stretch>
        </p:blipFill>
        <p:spPr>
          <a:xfrm>
            <a:off x="658813" y="2595563"/>
            <a:ext cx="10975975"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zh-CN" altLang="en-US" sz="6000" b="1" dirty="0">
                <a:solidFill>
                  <a:schemeClr val="accent1"/>
                </a:solidFill>
                <a:latin typeface="Microsoft JhengHei" panose="020B0604030504040204" pitchFamily="34" charset="-120"/>
              </a:rPr>
              <a:t>基礎</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2125133" y="1978929"/>
            <a:ext cx="10265270" cy="461665"/>
          </a:xfrm>
          <a:prstGeom prst="rect">
            <a:avLst/>
          </a:prstGeom>
          <a:noFill/>
        </p:spPr>
        <p:txBody>
          <a:bodyPr wrap="square">
            <a:spAutoFit/>
          </a:bodyPr>
          <a:lstStyle/>
          <a:p>
            <a:r>
              <a:rPr lang="zh-CN" altLang="en-US" sz="24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rPr>
              <a:t>澳洲葡萄酒</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CF687-4E79-695A-3540-CC261F046F74}"/>
              </a:ext>
            </a:extLst>
          </p:cNvPr>
          <p:cNvSpPr txBox="1"/>
          <p:nvPr/>
        </p:nvSpPr>
        <p:spPr>
          <a:xfrm>
            <a:off x="631786" y="2727953"/>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6000" b="1" cap="none" dirty="0">
                <a:solidFill>
                  <a:schemeClr val="accent1"/>
                </a:solidFill>
                <a:latin typeface="Microsoft JhengHei" panose="020B0604030504040204" pitchFamily="34" charset="-120"/>
                <a:ea typeface="Microsoft JhengHei" panose="020B0604030504040204" pitchFamily="34" charset="-120"/>
              </a:rPr>
              <a:t>145,000</a:t>
            </a:r>
          </a:p>
        </p:txBody>
      </p:sp>
      <p:sp>
        <p:nvSpPr>
          <p:cNvPr id="3" name="TextBox 2">
            <a:extLst>
              <a:ext uri="{FF2B5EF4-FFF2-40B4-BE49-F238E27FC236}">
                <a16:creationId xmlns:a16="http://schemas.microsoft.com/office/drawing/2014/main" id="{9C868EA0-6601-D096-DA6F-11CFB1D544C5}"/>
              </a:ext>
            </a:extLst>
          </p:cNvPr>
          <p:cNvSpPr txBox="1"/>
          <p:nvPr/>
        </p:nvSpPr>
        <p:spPr>
          <a:xfrm>
            <a:off x="720687" y="2363999"/>
            <a:ext cx="3080734" cy="338554"/>
          </a:xfrm>
          <a:prstGeom prst="rect">
            <a:avLst/>
          </a:prstGeom>
          <a:noFill/>
        </p:spPr>
        <p:txBody>
          <a:bodyPr wrap="square" rtlCol="0">
            <a:spAutoFit/>
          </a:bodyPr>
          <a:lstStyle/>
          <a:p>
            <a:pPr algn="l"/>
            <a:r>
              <a:rPr lang="zh-CN" alt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大約</a:t>
            </a:r>
          </a:p>
        </p:txBody>
      </p:sp>
      <p:sp>
        <p:nvSpPr>
          <p:cNvPr id="6" name="TextBox 5">
            <a:extLst>
              <a:ext uri="{FF2B5EF4-FFF2-40B4-BE49-F238E27FC236}">
                <a16:creationId xmlns:a16="http://schemas.microsoft.com/office/drawing/2014/main" id="{20EA411C-6F0B-3855-CC5A-641318A436FE}"/>
              </a:ext>
            </a:extLst>
          </p:cNvPr>
          <p:cNvSpPr txBox="1"/>
          <p:nvPr/>
        </p:nvSpPr>
        <p:spPr>
          <a:xfrm>
            <a:off x="733387" y="3488169"/>
            <a:ext cx="3080734" cy="338554"/>
          </a:xfrm>
          <a:prstGeom prst="rect">
            <a:avLst/>
          </a:prstGeom>
          <a:noFill/>
        </p:spPr>
        <p:txBody>
          <a:bodyPr wrap="square" rtlCol="0">
            <a:spAutoFit/>
          </a:bodyPr>
          <a:lstStyle/>
          <a:p>
            <a:pPr algn="l"/>
            <a:r>
              <a:rPr lang="zh-CN" alt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公頃，或</a:t>
            </a:r>
          </a:p>
        </p:txBody>
      </p:sp>
      <p:sp>
        <p:nvSpPr>
          <p:cNvPr id="7" name="Title 1">
            <a:extLst>
              <a:ext uri="{FF2B5EF4-FFF2-40B4-BE49-F238E27FC236}">
                <a16:creationId xmlns:a16="http://schemas.microsoft.com/office/drawing/2014/main" id="{62C8ADFD-3E5A-D10E-188E-F0CDB35E0585}"/>
              </a:ext>
            </a:extLst>
          </p:cNvPr>
          <p:cNvSpPr txBox="1"/>
          <p:nvPr/>
        </p:nvSpPr>
        <p:spPr>
          <a:xfrm>
            <a:off x="707986" y="3941656"/>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4000" b="1" cap="none" dirty="0">
                <a:solidFill>
                  <a:schemeClr val="accent1"/>
                </a:solidFill>
                <a:latin typeface="Microsoft JhengHei" panose="020B0604030504040204" pitchFamily="34" charset="-120"/>
                <a:ea typeface="Microsoft JhengHei" panose="020B0604030504040204" pitchFamily="34" charset="-120"/>
              </a:rPr>
              <a:t>0.02%</a:t>
            </a:r>
          </a:p>
        </p:txBody>
      </p:sp>
      <p:sp>
        <p:nvSpPr>
          <p:cNvPr id="8" name="TextBox 7">
            <a:extLst>
              <a:ext uri="{FF2B5EF4-FFF2-40B4-BE49-F238E27FC236}">
                <a16:creationId xmlns:a16="http://schemas.microsoft.com/office/drawing/2014/main" id="{B3E48E66-C308-BC09-1D77-5CD689F6A281}"/>
              </a:ext>
            </a:extLst>
          </p:cNvPr>
          <p:cNvSpPr txBox="1"/>
          <p:nvPr/>
        </p:nvSpPr>
        <p:spPr>
          <a:xfrm>
            <a:off x="720687" y="4432000"/>
            <a:ext cx="2601308" cy="1323439"/>
          </a:xfrm>
          <a:prstGeom prst="rect">
            <a:avLst/>
          </a:prstGeom>
          <a:noFill/>
        </p:spPr>
        <p:txBody>
          <a:bodyPr wrap="square" rtlCol="0">
            <a:spAutoFit/>
          </a:bodyPr>
          <a:lstStyle/>
          <a:p>
            <a:pPr algn="l"/>
            <a:r>
              <a:rPr lang="zh-CN" altLang="en-US" sz="1600" b="1" dirty="0">
                <a:solidFill>
                  <a:schemeClr val="accent1"/>
                </a:solidFill>
                <a:effectLst/>
                <a:latin typeface="Microsoft JhengHei" panose="020B0604030504040204" pitchFamily="34" charset="-120"/>
                <a:ea typeface="Microsoft JhengHei" panose="020B0604030504040204" pitchFamily="34" charset="-120"/>
                <a:cs typeface="Inter Display" panose="02000503000000020004" pitchFamily="2" charset="0"/>
              </a:rPr>
              <a:t>澳洲的總土地面積用於種植葡萄。</a:t>
            </a:r>
          </a:p>
          <a:p>
            <a:pPr algn="l"/>
            <a:endParaRPr lang="en-US" sz="1600" b="1"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endParaRPr>
          </a:p>
          <a:p>
            <a:pPr algn="l"/>
            <a:r>
              <a:rPr lang="zh-CN" alt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這大約相當於波爾多和勃艮第的總和。</a:t>
            </a:r>
          </a:p>
        </p:txBody>
      </p:sp>
      <p:pic>
        <p:nvPicPr>
          <p:cNvPr id="5" name="Picture 4" descr="A map of france with a black background  Description automatically generated">
            <a:extLst>
              <a:ext uri="{FF2B5EF4-FFF2-40B4-BE49-F238E27FC236}">
                <a16:creationId xmlns:a16="http://schemas.microsoft.com/office/drawing/2014/main" id="{A46C4239-4599-0B56-2E61-C0E208526E8D}"/>
              </a:ext>
            </a:extLst>
          </p:cNvPr>
          <p:cNvPicPr>
            <a:picLocks noChangeAspect="1"/>
          </p:cNvPicPr>
          <p:nvPr/>
        </p:nvPicPr>
        <p:blipFill>
          <a:blip r:embed="rId2" cstate="screen">
            <a:extLst>
              <a:ext uri="{28A0092B-C50C-407E-A947-70E740481C1C}">
                <a14:useLocalDpi xmlns:a14="http://schemas.microsoft.com/office/drawing/2010/main"/>
              </a:ext>
            </a:extLst>
          </a:blip>
          <a:srcRect t="25874" b="11270"/>
          <a:stretch>
            <a:fillRect/>
          </a:stretch>
        </p:blipFill>
        <p:spPr>
          <a:xfrm>
            <a:off x="2597370" y="-505435"/>
            <a:ext cx="10108723" cy="8894181"/>
          </a:xfrm>
          <a:prstGeom prst="rect">
            <a:avLst/>
          </a:prstGeom>
        </p:spPr>
      </p:pic>
      <p:sp>
        <p:nvSpPr>
          <p:cNvPr id="9" name="TextBox 8">
            <a:extLst>
              <a:ext uri="{FF2B5EF4-FFF2-40B4-BE49-F238E27FC236}">
                <a16:creationId xmlns:a16="http://schemas.microsoft.com/office/drawing/2014/main" id="{263AA5EF-8233-E829-BA17-0A29FA6E241E}"/>
              </a:ext>
            </a:extLst>
          </p:cNvPr>
          <p:cNvSpPr txBox="1"/>
          <p:nvPr/>
        </p:nvSpPr>
        <p:spPr>
          <a:xfrm>
            <a:off x="6161998" y="3393772"/>
            <a:ext cx="3080734" cy="646331"/>
          </a:xfrm>
          <a:prstGeom prst="rect">
            <a:avLst/>
          </a:prstGeom>
          <a:noFill/>
        </p:spPr>
        <p:txBody>
          <a:bodyPr wrap="square" rtlCol="0">
            <a:spAutoFit/>
          </a:bodyPr>
          <a:lstStyle/>
          <a:p>
            <a:pPr algn="l"/>
            <a:r>
              <a:rPr lang="zh-CN" altLang="en-US" sz="3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法國</a:t>
            </a:r>
          </a:p>
        </p:txBody>
      </p:sp>
      <p:sp>
        <p:nvSpPr>
          <p:cNvPr id="11" name="TextBox 10">
            <a:extLst>
              <a:ext uri="{FF2B5EF4-FFF2-40B4-BE49-F238E27FC236}">
                <a16:creationId xmlns:a16="http://schemas.microsoft.com/office/drawing/2014/main" id="{5082A2D5-E861-2330-39FC-2111B9878A48}"/>
              </a:ext>
            </a:extLst>
          </p:cNvPr>
          <p:cNvSpPr txBox="1"/>
          <p:nvPr/>
        </p:nvSpPr>
        <p:spPr>
          <a:xfrm>
            <a:off x="5204526" y="2513694"/>
            <a:ext cx="835478" cy="276999"/>
          </a:xfrm>
          <a:prstGeom prst="rect">
            <a:avLst/>
          </a:prstGeom>
          <a:noFill/>
        </p:spPr>
        <p:txBody>
          <a:bodyPr wrap="square">
            <a:spAutoFit/>
          </a:bodyPr>
          <a:lstStyle/>
          <a:p>
            <a:r>
              <a:rPr lang="zh-CN" altLang="en-US" sz="12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南特</a:t>
            </a:r>
            <a:endParaRPr lang="en-US" sz="1200" b="1" dirty="0">
              <a:latin typeface="Microsoft JhengHei" panose="020B0604030504040204" pitchFamily="34" charset="-120"/>
              <a:ea typeface="Microsoft JhengHei" panose="020B0604030504040204" pitchFamily="34" charset="-120"/>
            </a:endParaRPr>
          </a:p>
        </p:txBody>
      </p:sp>
      <p:sp>
        <p:nvSpPr>
          <p:cNvPr id="12" name="TextBox 11">
            <a:extLst>
              <a:ext uri="{FF2B5EF4-FFF2-40B4-BE49-F238E27FC236}">
                <a16:creationId xmlns:a16="http://schemas.microsoft.com/office/drawing/2014/main" id="{6EA4F9EC-3E1C-ADBD-906E-12518B16D7E2}"/>
              </a:ext>
            </a:extLst>
          </p:cNvPr>
          <p:cNvSpPr txBox="1"/>
          <p:nvPr/>
        </p:nvSpPr>
        <p:spPr>
          <a:xfrm>
            <a:off x="7965621" y="1133282"/>
            <a:ext cx="966107" cy="307777"/>
          </a:xfrm>
          <a:prstGeom prst="rect">
            <a:avLst/>
          </a:prstGeom>
          <a:noFill/>
        </p:spPr>
        <p:txBody>
          <a:bodyPr wrap="square">
            <a:spAutoFit/>
          </a:bodyPr>
          <a:lstStyle/>
          <a:p>
            <a:r>
              <a:rPr lang="zh-CN" altLang="en-US" sz="14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巴黎</a:t>
            </a:r>
            <a:endParaRPr lang="en-US" sz="1400" b="1" dirty="0">
              <a:latin typeface="Microsoft JhengHei" panose="020B0604030504040204" pitchFamily="34" charset="-120"/>
              <a:ea typeface="Microsoft JhengHei" panose="020B0604030504040204" pitchFamily="34" charset="-120"/>
            </a:endParaRPr>
          </a:p>
        </p:txBody>
      </p:sp>
      <p:sp>
        <p:nvSpPr>
          <p:cNvPr id="13" name="TextBox 12">
            <a:extLst>
              <a:ext uri="{FF2B5EF4-FFF2-40B4-BE49-F238E27FC236}">
                <a16:creationId xmlns:a16="http://schemas.microsoft.com/office/drawing/2014/main" id="{3FB7697C-4CBD-7410-C38C-125750E58587}"/>
              </a:ext>
            </a:extLst>
          </p:cNvPr>
          <p:cNvSpPr txBox="1"/>
          <p:nvPr/>
        </p:nvSpPr>
        <p:spPr>
          <a:xfrm>
            <a:off x="6395357" y="4763750"/>
            <a:ext cx="1608364"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cs typeface="Inter Display" panose="02000503000000020004" pitchFamily="2" charset="0"/>
              </a:rPr>
              <a:t>波爾多</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4" name="TextBox 13">
            <a:extLst>
              <a:ext uri="{FF2B5EF4-FFF2-40B4-BE49-F238E27FC236}">
                <a16:creationId xmlns:a16="http://schemas.microsoft.com/office/drawing/2014/main" id="{256114E2-9BCC-FB17-077D-5E7573CC940A}"/>
              </a:ext>
            </a:extLst>
          </p:cNvPr>
          <p:cNvSpPr txBox="1"/>
          <p:nvPr/>
        </p:nvSpPr>
        <p:spPr>
          <a:xfrm>
            <a:off x="9114065" y="2363999"/>
            <a:ext cx="1608364"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cs typeface="Inter Display" panose="02000503000000020004" pitchFamily="2" charset="0"/>
              </a:rPr>
              <a:t>勃艮第</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5" name="TextBox 14">
            <a:extLst>
              <a:ext uri="{FF2B5EF4-FFF2-40B4-BE49-F238E27FC236}">
                <a16:creationId xmlns:a16="http://schemas.microsoft.com/office/drawing/2014/main" id="{94AA274C-8A1F-F8CF-E5AE-783D0A792821}"/>
              </a:ext>
            </a:extLst>
          </p:cNvPr>
          <p:cNvSpPr txBox="1"/>
          <p:nvPr/>
        </p:nvSpPr>
        <p:spPr>
          <a:xfrm>
            <a:off x="9636577" y="2652194"/>
            <a:ext cx="966107" cy="276999"/>
          </a:xfrm>
          <a:prstGeom prst="rect">
            <a:avLst/>
          </a:prstGeom>
          <a:noFill/>
        </p:spPr>
        <p:txBody>
          <a:bodyPr wrap="square">
            <a:spAutoFit/>
          </a:bodyPr>
          <a:lstStyle/>
          <a:p>
            <a:r>
              <a:rPr lang="zh-CN" altLang="en-US" sz="12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第戎</a:t>
            </a:r>
            <a:endParaRPr lang="en-US" sz="1200" b="1" dirty="0">
              <a:latin typeface="Microsoft JhengHei" panose="020B0604030504040204" pitchFamily="34" charset="-120"/>
              <a:ea typeface="Microsoft JhengHei" panose="020B0604030504040204" pitchFamily="34" charset="-120"/>
            </a:endParaRPr>
          </a:p>
        </p:txBody>
      </p:sp>
      <p:sp>
        <p:nvSpPr>
          <p:cNvPr id="16" name="TextBox 15">
            <a:extLst>
              <a:ext uri="{FF2B5EF4-FFF2-40B4-BE49-F238E27FC236}">
                <a16:creationId xmlns:a16="http://schemas.microsoft.com/office/drawing/2014/main" id="{AD629D36-AC66-6CBE-F876-96C2B9B374AD}"/>
              </a:ext>
            </a:extLst>
          </p:cNvPr>
          <p:cNvSpPr txBox="1"/>
          <p:nvPr/>
        </p:nvSpPr>
        <p:spPr>
          <a:xfrm>
            <a:off x="9529086" y="4380075"/>
            <a:ext cx="966107" cy="276999"/>
          </a:xfrm>
          <a:prstGeom prst="rect">
            <a:avLst/>
          </a:prstGeom>
          <a:noFill/>
        </p:spPr>
        <p:txBody>
          <a:bodyPr wrap="square">
            <a:spAutoFit/>
          </a:bodyPr>
          <a:lstStyle/>
          <a:p>
            <a:r>
              <a:rPr lang="zh-CN" altLang="en-US" sz="12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里昂</a:t>
            </a:r>
            <a:endParaRPr lang="en-US" sz="1200" b="1" dirty="0">
              <a:latin typeface="Microsoft JhengHei" panose="020B0604030504040204" pitchFamily="34" charset="-120"/>
              <a:ea typeface="Microsoft JhengHei" panose="020B0604030504040204" pitchFamily="34" charset="-120"/>
            </a:endParaRPr>
          </a:p>
        </p:txBody>
      </p:sp>
      <p:sp>
        <p:nvSpPr>
          <p:cNvPr id="17" name="TextBox 16">
            <a:extLst>
              <a:ext uri="{FF2B5EF4-FFF2-40B4-BE49-F238E27FC236}">
                <a16:creationId xmlns:a16="http://schemas.microsoft.com/office/drawing/2014/main" id="{4CF1657E-AC83-3250-2E12-775112878D1A}"/>
              </a:ext>
            </a:extLst>
          </p:cNvPr>
          <p:cNvSpPr txBox="1"/>
          <p:nvPr/>
        </p:nvSpPr>
        <p:spPr>
          <a:xfrm>
            <a:off x="9964968" y="1479159"/>
            <a:ext cx="1281792" cy="276999"/>
          </a:xfrm>
          <a:prstGeom prst="rect">
            <a:avLst/>
          </a:prstGeom>
          <a:noFill/>
        </p:spPr>
        <p:txBody>
          <a:bodyPr wrap="square">
            <a:spAutoFit/>
          </a:bodyPr>
          <a:lstStyle/>
          <a:p>
            <a:r>
              <a:rPr lang="zh-CN" altLang="en-US" sz="12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斯特拉斯堡</a:t>
            </a:r>
            <a:endParaRPr lang="en-US" sz="1200" b="1" dirty="0">
              <a:latin typeface="Microsoft JhengHei" panose="020B0604030504040204" pitchFamily="34" charset="-120"/>
              <a:ea typeface="Microsoft JhengHei" panose="020B0604030504040204" pitchFamily="34" charset="-120"/>
            </a:endParaRPr>
          </a:p>
        </p:txBody>
      </p:sp>
      <p:sp>
        <p:nvSpPr>
          <p:cNvPr id="18" name="TextBox 17">
            <a:extLst>
              <a:ext uri="{FF2B5EF4-FFF2-40B4-BE49-F238E27FC236}">
                <a16:creationId xmlns:a16="http://schemas.microsoft.com/office/drawing/2014/main" id="{CD671DD3-2CA4-3616-599D-EB97FE7606A8}"/>
              </a:ext>
            </a:extLst>
          </p:cNvPr>
          <p:cNvSpPr txBox="1"/>
          <p:nvPr/>
        </p:nvSpPr>
        <p:spPr>
          <a:xfrm>
            <a:off x="4695370" y="5102304"/>
            <a:ext cx="1400630" cy="276999"/>
          </a:xfrm>
          <a:prstGeom prst="rect">
            <a:avLst/>
          </a:prstGeom>
          <a:noFill/>
        </p:spPr>
        <p:txBody>
          <a:bodyPr wrap="square">
            <a:spAutoFit/>
          </a:bodyPr>
          <a:lstStyle/>
          <a:p>
            <a:r>
              <a:rPr lang="zh-CN" altLang="en-US" sz="1200" b="1" dirty="0">
                <a:solidFill>
                  <a:srgbClr val="190000"/>
                </a:solidFill>
                <a:latin typeface="Microsoft JhengHei" panose="020B0604030504040204" pitchFamily="34" charset="-120"/>
                <a:ea typeface="Microsoft JhengHei" panose="020B0604030504040204" pitchFamily="34" charset="-120"/>
                <a:cs typeface="Inter Display" panose="02000503000000020004" pitchFamily="2" charset="0"/>
              </a:rPr>
              <a:t>波爾多</a:t>
            </a:r>
            <a:endParaRPr lang="en-US" sz="12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1733050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907601"/>
          </a:xfrm>
          <a:prstGeom prst="rect">
            <a:avLst/>
          </a:prstGeom>
        </p:spPr>
        <p:txBody>
          <a:bodyPr vert="horz" wrap="none" lIns="0" tIns="11521" rIns="0" bIns="0" rtlCol="0">
            <a:noAutofit/>
          </a:bodyPr>
          <a:lstStyle/>
          <a:p>
            <a:pPr defTabSz="914453">
              <a:lnSpc>
                <a:spcPct val="80000"/>
              </a:lnSpc>
              <a:defRPr/>
            </a:pPr>
            <a:r>
              <a:rPr lang="zh-CN" altLang="en-US" sz="5400" b="1" cap="all" dirty="0">
                <a:solidFill>
                  <a:schemeClr val="bg2"/>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多樣化的氣候</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959600" y="356686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澳洲的緯度、海洋影響和海拔高度都有助於形成令人驚訝的多樣化氣候</a:t>
            </a:r>
          </a:p>
          <a:p>
            <a:pPr>
              <a:spcBef>
                <a:spcPts val="800"/>
              </a:spcBef>
              <a:buClr>
                <a:schemeClr val="accent3"/>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優質葡萄酒產區位於該國的溫帶地區</a:t>
            </a:r>
          </a:p>
          <a:p>
            <a:pPr>
              <a:spcBef>
                <a:spcPts val="800"/>
              </a:spcBef>
              <a:buClr>
                <a:schemeClr val="accent3"/>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集中在新南威爾斯州、南澳州、塔斯馬尼亞州、維多利亞州和西澳州</a:t>
            </a:r>
            <a:endParaRPr lang="en-AU" sz="1600" dirty="0">
              <a:solidFill>
                <a:schemeClr val="bg1"/>
              </a:solidFill>
              <a:latin typeface="Microsoft JhengHei" panose="020B0604030504040204" pitchFamily="34" charset="-120"/>
              <a:ea typeface="Microsoft JhengHei" panose="020B0604030504040204" pitchFamily="34" charset="-120"/>
            </a:endParaRPr>
          </a:p>
        </p:txBody>
      </p:sp>
      <p:pic>
        <p:nvPicPr>
          <p:cNvPr id="3" name="Picture 2" descr="A wooden post in a vineyard  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115475"/>
            <a:ext cx="6096000" cy="4995767"/>
          </a:xfrm>
          <a:prstGeom prst="rect">
            <a:avLst/>
          </a:prstGeom>
        </p:spPr>
      </p:pic>
      <p:pic>
        <p:nvPicPr>
          <p:cNvPr id="7" name="Picture 6" descr="A bunch of grapes on a vine  Description automatically generated">
            <a:extLst>
              <a:ext uri="{FF2B5EF4-FFF2-40B4-BE49-F238E27FC236}">
                <a16:creationId xmlns:a16="http://schemas.microsoft.com/office/drawing/2014/main" id="{35A14A18-7B77-D08F-3C53-AE804FCE98A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91970" y="-557784"/>
            <a:ext cx="7257536" cy="2018210"/>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22853" y="2527598"/>
            <a:ext cx="11918390" cy="907601"/>
          </a:xfrm>
          <a:prstGeom prst="rect">
            <a:avLst/>
          </a:prstGeom>
        </p:spPr>
        <p:txBody>
          <a:bodyPr vert="horz" wrap="none" lIns="0" tIns="11521" rIns="0" bIns="0" rtlCol="0">
            <a:noAutofit/>
          </a:bodyPr>
          <a:lstStyle/>
          <a:p>
            <a:pPr defTabSz="914453">
              <a:lnSpc>
                <a:spcPct val="80000"/>
              </a:lnSpc>
              <a:defRPr/>
            </a:pPr>
            <a:r>
              <a:rPr lang="zh-CN" altLang="en-US" sz="3200" b="1" cap="all" dirty="0">
                <a:solidFill>
                  <a:schemeClr val="accent3"/>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澳洲的葡萄酒產區</a:t>
            </a:r>
          </a:p>
        </p:txBody>
      </p:sp>
    </p:spTree>
    <p:extLst>
      <p:ext uri="{BB962C8B-B14F-4D97-AF65-F5344CB8AC3E}">
        <p14:creationId xmlns:p14="http://schemas.microsoft.com/office/powerpoint/2010/main" val="9699796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descr="A map of australia with different shades of blue and green  Description automatically generated">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2" y="-596567"/>
            <a:ext cx="10136451"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000814"/>
            <a:ext cx="5229063" cy="1052785"/>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800" b="1" dirty="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rPr>
              <a:t>最低氣溫</a:t>
            </a: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270814"/>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2400" b="1" dirty="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rPr>
              <a:t>30 年平均值 1976–2005</a:t>
            </a:r>
          </a:p>
        </p:txBody>
      </p:sp>
      <p:grpSp>
        <p:nvGrpSpPr>
          <p:cNvPr id="59" name="Group 58">
            <a:extLst>
              <a:ext uri="{FF2B5EF4-FFF2-40B4-BE49-F238E27FC236}">
                <a16:creationId xmlns:a16="http://schemas.microsoft.com/office/drawing/2014/main" id="{ED31B737-A852-E390-674A-A2E47AFB212E}"/>
              </a:ext>
            </a:extLst>
          </p:cNvPr>
          <p:cNvGrpSpPr/>
          <p:nvPr/>
        </p:nvGrpSpPr>
        <p:grpSpPr>
          <a:xfrm>
            <a:off x="794824" y="531013"/>
            <a:ext cx="1402702" cy="4211998"/>
            <a:chOff x="812594" y="391733"/>
            <a:chExt cx="1402702" cy="4211998"/>
          </a:xfrm>
        </p:grpSpPr>
        <p:sp>
          <p:nvSpPr>
            <p:cNvPr id="3" name="object 11">
              <a:extLst>
                <a:ext uri="{FF2B5EF4-FFF2-40B4-BE49-F238E27FC236}">
                  <a16:creationId xmlns:a16="http://schemas.microsoft.com/office/drawing/2014/main" id="{141858DA-72CA-D085-B875-3176DEE45DDD}"/>
                </a:ext>
              </a:extLst>
            </p:cNvPr>
            <p:cNvSpPr txBox="1"/>
            <p:nvPr/>
          </p:nvSpPr>
          <p:spPr>
            <a:xfrm flipH="1">
              <a:off x="826643" y="391733"/>
              <a:ext cx="12497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39ºC / 102ºF</a:t>
              </a:r>
              <a:endParaRPr sz="1400" b="0" dirty="0">
                <a:solidFill>
                  <a:schemeClr val="tx1"/>
                </a:solidFill>
                <a:latin typeface="Neue Haas Grotesk Text Pro" panose="020B0504020202020204" pitchFamily="34" charset="77"/>
              </a:endParaRPr>
            </a:p>
          </p:txBody>
        </p:sp>
        <p:sp>
          <p:nvSpPr>
            <p:cNvPr id="4" name="object 11">
              <a:extLst>
                <a:ext uri="{FF2B5EF4-FFF2-40B4-BE49-F238E27FC236}">
                  <a16:creationId xmlns:a16="http://schemas.microsoft.com/office/drawing/2014/main" id="{6D674A62-3750-5FC5-F117-7D049A41483E}"/>
                </a:ext>
              </a:extLst>
            </p:cNvPr>
            <p:cNvSpPr txBox="1"/>
            <p:nvPr/>
          </p:nvSpPr>
          <p:spPr>
            <a:xfrm flipH="1">
              <a:off x="826643" y="675965"/>
              <a:ext cx="12497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36ºC / 97ºF</a:t>
              </a:r>
              <a:endParaRPr sz="1400" b="0" dirty="0">
                <a:solidFill>
                  <a:schemeClr val="tx1"/>
                </a:solidFill>
                <a:latin typeface="Neue Haas Grotesk Text Pro" panose="020B0504020202020204" pitchFamily="34" charset="77"/>
              </a:endParaRPr>
            </a:p>
          </p:txBody>
        </p:sp>
        <p:sp>
          <p:nvSpPr>
            <p:cNvPr id="5" name="object 11">
              <a:extLst>
                <a:ext uri="{FF2B5EF4-FFF2-40B4-BE49-F238E27FC236}">
                  <a16:creationId xmlns:a16="http://schemas.microsoft.com/office/drawing/2014/main" id="{9AD08A97-8521-B365-6A19-ACE857716629}"/>
                </a:ext>
              </a:extLst>
            </p:cNvPr>
            <p:cNvSpPr txBox="1"/>
            <p:nvPr/>
          </p:nvSpPr>
          <p:spPr>
            <a:xfrm flipH="1">
              <a:off x="812594" y="960197"/>
              <a:ext cx="1249785"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33ºC / 92ºF</a:t>
              </a:r>
              <a:endParaRPr sz="1400" b="0" dirty="0">
                <a:solidFill>
                  <a:schemeClr val="tx1"/>
                </a:solidFill>
                <a:latin typeface="Neue Haas Grotesk Text Pro" panose="020B0504020202020204" pitchFamily="34" charset="77"/>
              </a:endParaRPr>
            </a:p>
          </p:txBody>
        </p:sp>
        <p:sp>
          <p:nvSpPr>
            <p:cNvPr id="6" name="object 11">
              <a:extLst>
                <a:ext uri="{FF2B5EF4-FFF2-40B4-BE49-F238E27FC236}">
                  <a16:creationId xmlns:a16="http://schemas.microsoft.com/office/drawing/2014/main" id="{8ADCA493-9EE6-84A6-71E4-6105A612506D}"/>
                </a:ext>
              </a:extLst>
            </p:cNvPr>
            <p:cNvSpPr txBox="1"/>
            <p:nvPr/>
          </p:nvSpPr>
          <p:spPr>
            <a:xfrm flipH="1">
              <a:off x="826643" y="1244429"/>
              <a:ext cx="124978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30ºC / 86ºF</a:t>
              </a:r>
              <a:endParaRPr sz="1400" b="0" dirty="0">
                <a:solidFill>
                  <a:schemeClr val="tx1"/>
                </a:solidFill>
                <a:latin typeface="Neue Haas Grotesk Text Pro" panose="020B0504020202020204" pitchFamily="34" charset="77"/>
              </a:endParaRPr>
            </a:p>
          </p:txBody>
        </p:sp>
        <p:sp>
          <p:nvSpPr>
            <p:cNvPr id="7" name="object 11">
              <a:extLst>
                <a:ext uri="{FF2B5EF4-FFF2-40B4-BE49-F238E27FC236}">
                  <a16:creationId xmlns:a16="http://schemas.microsoft.com/office/drawing/2014/main" id="{9BB99285-69A8-EFB8-F58D-7B34585ED883}"/>
                </a:ext>
              </a:extLst>
            </p:cNvPr>
            <p:cNvSpPr txBox="1"/>
            <p:nvPr/>
          </p:nvSpPr>
          <p:spPr>
            <a:xfrm flipH="1">
              <a:off x="826643" y="1528661"/>
              <a:ext cx="13242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27ºC / 81ºF</a:t>
              </a:r>
              <a:endParaRPr sz="1400" b="0" dirty="0">
                <a:solidFill>
                  <a:schemeClr val="tx1"/>
                </a:solidFill>
                <a:latin typeface="Neue Haas Grotesk Text Pro" panose="020B0504020202020204" pitchFamily="34" charset="77"/>
              </a:endParaRPr>
            </a:p>
          </p:txBody>
        </p:sp>
        <p:sp>
          <p:nvSpPr>
            <p:cNvPr id="8" name="object 11">
              <a:extLst>
                <a:ext uri="{FF2B5EF4-FFF2-40B4-BE49-F238E27FC236}">
                  <a16:creationId xmlns:a16="http://schemas.microsoft.com/office/drawing/2014/main" id="{BF3F359E-EC11-B99D-A1BF-B0473122946C}"/>
                </a:ext>
              </a:extLst>
            </p:cNvPr>
            <p:cNvSpPr txBox="1"/>
            <p:nvPr/>
          </p:nvSpPr>
          <p:spPr>
            <a:xfrm flipH="1">
              <a:off x="826643" y="1812893"/>
              <a:ext cx="124978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24ºC / 75ºF</a:t>
              </a:r>
              <a:endParaRPr sz="1400" b="0" dirty="0">
                <a:solidFill>
                  <a:schemeClr val="tx1"/>
                </a:solidFill>
                <a:latin typeface="Neue Haas Grotesk Text Pro" panose="020B0504020202020204" pitchFamily="34" charset="77"/>
              </a:endParaRPr>
            </a:p>
          </p:txBody>
        </p:sp>
        <p:sp>
          <p:nvSpPr>
            <p:cNvPr id="9" name="object 11">
              <a:extLst>
                <a:ext uri="{FF2B5EF4-FFF2-40B4-BE49-F238E27FC236}">
                  <a16:creationId xmlns:a16="http://schemas.microsoft.com/office/drawing/2014/main" id="{BAF78B9C-BC12-718F-1170-C85F480F44F2}"/>
                </a:ext>
              </a:extLst>
            </p:cNvPr>
            <p:cNvSpPr txBox="1"/>
            <p:nvPr/>
          </p:nvSpPr>
          <p:spPr>
            <a:xfrm flipH="1">
              <a:off x="826643" y="2097125"/>
              <a:ext cx="132429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21ºC / 70ºF</a:t>
              </a:r>
              <a:endParaRPr sz="1400" b="0" dirty="0">
                <a:solidFill>
                  <a:schemeClr val="tx1"/>
                </a:solidFill>
                <a:latin typeface="Neue Haas Grotesk Text Pro" panose="020B0504020202020204" pitchFamily="34" charset="77"/>
              </a:endParaRPr>
            </a:p>
          </p:txBody>
        </p:sp>
        <p:sp>
          <p:nvSpPr>
            <p:cNvPr id="11" name="object 11">
              <a:extLst>
                <a:ext uri="{FF2B5EF4-FFF2-40B4-BE49-F238E27FC236}">
                  <a16:creationId xmlns:a16="http://schemas.microsoft.com/office/drawing/2014/main" id="{98A23143-7186-6C15-97D2-A2AE693E4C82}"/>
                </a:ext>
              </a:extLst>
            </p:cNvPr>
            <p:cNvSpPr txBox="1"/>
            <p:nvPr/>
          </p:nvSpPr>
          <p:spPr>
            <a:xfrm flipH="1">
              <a:off x="826643" y="2381357"/>
              <a:ext cx="138865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18ºC / 64ºF</a:t>
              </a:r>
              <a:endParaRPr sz="1400" b="0" dirty="0">
                <a:solidFill>
                  <a:schemeClr val="tx1"/>
                </a:solidFill>
                <a:latin typeface="Neue Haas Grotesk Text Pro" panose="020B0504020202020204" pitchFamily="34" charset="77"/>
              </a:endParaRPr>
            </a:p>
          </p:txBody>
        </p:sp>
        <p:sp>
          <p:nvSpPr>
            <p:cNvPr id="12" name="object 11">
              <a:extLst>
                <a:ext uri="{FF2B5EF4-FFF2-40B4-BE49-F238E27FC236}">
                  <a16:creationId xmlns:a16="http://schemas.microsoft.com/office/drawing/2014/main" id="{B9A695AF-94D8-4761-8B44-A1C509358ACB}"/>
                </a:ext>
              </a:extLst>
            </p:cNvPr>
            <p:cNvSpPr txBox="1"/>
            <p:nvPr/>
          </p:nvSpPr>
          <p:spPr>
            <a:xfrm flipH="1">
              <a:off x="826643" y="2665589"/>
              <a:ext cx="13242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15ºC / 59ºF</a:t>
              </a:r>
              <a:endParaRPr sz="1400" b="0" dirty="0">
                <a:solidFill>
                  <a:schemeClr val="tx1"/>
                </a:solidFill>
                <a:latin typeface="Neue Haas Grotesk Text Pro" panose="020B0504020202020204" pitchFamily="34" charset="77"/>
              </a:endParaRPr>
            </a:p>
          </p:txBody>
        </p:sp>
        <p:sp>
          <p:nvSpPr>
            <p:cNvPr id="13" name="object 11">
              <a:extLst>
                <a:ext uri="{FF2B5EF4-FFF2-40B4-BE49-F238E27FC236}">
                  <a16:creationId xmlns:a16="http://schemas.microsoft.com/office/drawing/2014/main" id="{7D736ED3-B17F-552B-7B44-C3C02BD53EAB}"/>
                </a:ext>
              </a:extLst>
            </p:cNvPr>
            <p:cNvSpPr txBox="1"/>
            <p:nvPr/>
          </p:nvSpPr>
          <p:spPr>
            <a:xfrm flipH="1">
              <a:off x="826643" y="2949821"/>
              <a:ext cx="124978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12ºC / 54ºF</a:t>
              </a:r>
              <a:endParaRPr sz="1400" b="0" dirty="0">
                <a:solidFill>
                  <a:schemeClr val="tx1"/>
                </a:solidFill>
                <a:latin typeface="Neue Haas Grotesk Text Pro" panose="020B0504020202020204" pitchFamily="34" charset="77"/>
              </a:endParaRPr>
            </a:p>
          </p:txBody>
        </p:sp>
        <p:sp>
          <p:nvSpPr>
            <p:cNvPr id="14" name="object 11">
              <a:extLst>
                <a:ext uri="{FF2B5EF4-FFF2-40B4-BE49-F238E27FC236}">
                  <a16:creationId xmlns:a16="http://schemas.microsoft.com/office/drawing/2014/main" id="{95A681DE-7BFF-0C8C-AE50-2217581D3553}"/>
                </a:ext>
              </a:extLst>
            </p:cNvPr>
            <p:cNvSpPr txBox="1"/>
            <p:nvPr/>
          </p:nvSpPr>
          <p:spPr>
            <a:xfrm flipH="1">
              <a:off x="826643" y="3234053"/>
              <a:ext cx="13242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9ºC / 49ºF</a:t>
              </a:r>
              <a:endParaRPr sz="1400" b="0" dirty="0">
                <a:solidFill>
                  <a:schemeClr val="tx1"/>
                </a:solidFill>
                <a:latin typeface="Neue Haas Grotesk Text Pro" panose="020B0504020202020204" pitchFamily="34" charset="77"/>
              </a:endParaRPr>
            </a:p>
          </p:txBody>
        </p:sp>
        <p:sp>
          <p:nvSpPr>
            <p:cNvPr id="15" name="object 11">
              <a:extLst>
                <a:ext uri="{FF2B5EF4-FFF2-40B4-BE49-F238E27FC236}">
                  <a16:creationId xmlns:a16="http://schemas.microsoft.com/office/drawing/2014/main" id="{430CE282-5FC4-5C0A-029E-5652E7F3B4DB}"/>
                </a:ext>
              </a:extLst>
            </p:cNvPr>
            <p:cNvSpPr txBox="1"/>
            <p:nvPr/>
          </p:nvSpPr>
          <p:spPr>
            <a:xfrm flipH="1">
              <a:off x="826643" y="3518285"/>
              <a:ext cx="138865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6ºC / 43ºF</a:t>
              </a:r>
              <a:endParaRPr sz="1400" b="0" dirty="0">
                <a:solidFill>
                  <a:schemeClr val="tx1"/>
                </a:solidFill>
                <a:latin typeface="Neue Haas Grotesk Text Pro" panose="020B0504020202020204" pitchFamily="34" charset="77"/>
              </a:endParaRPr>
            </a:p>
          </p:txBody>
        </p:sp>
        <p:sp>
          <p:nvSpPr>
            <p:cNvPr id="16" name="object 11">
              <a:extLst>
                <a:ext uri="{FF2B5EF4-FFF2-40B4-BE49-F238E27FC236}">
                  <a16:creationId xmlns:a16="http://schemas.microsoft.com/office/drawing/2014/main" id="{6D2F957C-68FE-DC83-1A7C-A8582A1C8CB6}"/>
                </a:ext>
              </a:extLst>
            </p:cNvPr>
            <p:cNvSpPr txBox="1"/>
            <p:nvPr/>
          </p:nvSpPr>
          <p:spPr>
            <a:xfrm flipH="1">
              <a:off x="826643" y="3802517"/>
              <a:ext cx="13242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3ºC / 37ºF</a:t>
              </a:r>
              <a:endParaRPr sz="1400" b="0" dirty="0">
                <a:solidFill>
                  <a:schemeClr val="tx1"/>
                </a:solidFill>
                <a:latin typeface="Neue Haas Grotesk Text Pro" panose="020B0504020202020204" pitchFamily="34" charset="77"/>
              </a:endParaRPr>
            </a:p>
          </p:txBody>
        </p:sp>
        <p:sp>
          <p:nvSpPr>
            <p:cNvPr id="17" name="object 11">
              <a:extLst>
                <a:ext uri="{FF2B5EF4-FFF2-40B4-BE49-F238E27FC236}">
                  <a16:creationId xmlns:a16="http://schemas.microsoft.com/office/drawing/2014/main" id="{A7CEE2DC-CEDB-D13A-AFE9-A12E4EB3767B}"/>
                </a:ext>
              </a:extLst>
            </p:cNvPr>
            <p:cNvSpPr txBox="1"/>
            <p:nvPr/>
          </p:nvSpPr>
          <p:spPr>
            <a:xfrm flipH="1">
              <a:off x="826643" y="4086749"/>
              <a:ext cx="138865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0ºC / 32ºF</a:t>
              </a:r>
              <a:endParaRPr sz="1400" b="0" dirty="0">
                <a:solidFill>
                  <a:schemeClr val="tx1"/>
                </a:solidFill>
                <a:latin typeface="Neue Haas Grotesk Text Pro" panose="020B0504020202020204" pitchFamily="34" charset="77"/>
              </a:endParaRPr>
            </a:p>
          </p:txBody>
        </p:sp>
        <p:sp>
          <p:nvSpPr>
            <p:cNvPr id="18" name="object 11">
              <a:extLst>
                <a:ext uri="{FF2B5EF4-FFF2-40B4-BE49-F238E27FC236}">
                  <a16:creationId xmlns:a16="http://schemas.microsoft.com/office/drawing/2014/main" id="{36D9BD26-1C02-DD1B-21A2-A504E270FD74}"/>
                </a:ext>
              </a:extLst>
            </p:cNvPr>
            <p:cNvSpPr txBox="1"/>
            <p:nvPr/>
          </p:nvSpPr>
          <p:spPr>
            <a:xfrm flipH="1">
              <a:off x="812594" y="4370975"/>
              <a:ext cx="138864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US" altLang="zh-CN" sz="1400" b="0" dirty="0">
                  <a:solidFill>
                    <a:schemeClr val="tx1"/>
                  </a:solidFill>
                  <a:latin typeface="Neue Haas Grotesk Text Pro" panose="020B0504020202020204" pitchFamily="34" charset="77"/>
                </a:rPr>
                <a:t>-3ºC / 27ºF</a:t>
              </a:r>
              <a:endParaRPr sz="1400" b="0" dirty="0">
                <a:solidFill>
                  <a:schemeClr val="tx1"/>
                </a:solidFill>
                <a:latin typeface="Neue Haas Grotesk Text Pro" panose="020B0504020202020204" pitchFamily="34" charset="77"/>
              </a:endParaRPr>
            </a:p>
          </p:txBody>
        </p:sp>
      </p:grpSp>
      <p:sp>
        <p:nvSpPr>
          <p:cNvPr id="19" name="object 11">
            <a:extLst>
              <a:ext uri="{FF2B5EF4-FFF2-40B4-BE49-F238E27FC236}">
                <a16:creationId xmlns:a16="http://schemas.microsoft.com/office/drawing/2014/main" id="{9599D66E-55A8-24B9-E1FA-5FAACD277D8D}"/>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rPr>
              <a:t>西澳洲</a:t>
            </a:r>
          </a:p>
        </p:txBody>
      </p:sp>
      <p:sp>
        <p:nvSpPr>
          <p:cNvPr id="20" name="object 15">
            <a:extLst>
              <a:ext uri="{FF2B5EF4-FFF2-40B4-BE49-F238E27FC236}">
                <a16:creationId xmlns:a16="http://schemas.microsoft.com/office/drawing/2014/main" id="{26C70A0E-03C5-54CE-933E-98EC2E77E088}"/>
              </a:ext>
            </a:extLst>
          </p:cNvPr>
          <p:cNvSpPr txBox="1"/>
          <p:nvPr/>
        </p:nvSpPr>
        <p:spPr>
          <a:xfrm>
            <a:off x="7189005" y="1721689"/>
            <a:ext cx="836896"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北領地</a:t>
            </a:r>
          </a:p>
        </p:txBody>
      </p:sp>
      <p:sp>
        <p:nvSpPr>
          <p:cNvPr id="21" name="object 17">
            <a:extLst>
              <a:ext uri="{FF2B5EF4-FFF2-40B4-BE49-F238E27FC236}">
                <a16:creationId xmlns:a16="http://schemas.microsoft.com/office/drawing/2014/main" id="{EEDA871A-821F-B5DF-7FFC-CAA5C467DDCD}"/>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南澳</a:t>
            </a:r>
            <a:endParaRPr kumimoji="0"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昆士蘭</a:t>
            </a: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u="none" strike="noStrike" kern="1200" cap="none" spc="0" normalizeH="0" baseline="0" noProof="0" dirty="0">
                <a:ln>
                  <a:noFill/>
                </a:ln>
                <a:solidFill>
                  <a:schemeClr val="bg1"/>
                </a:solidFill>
                <a:effectLst/>
                <a:uLnTx/>
                <a:uFillTx/>
                <a:latin typeface="Microsoft JhengHei" panose="020B0604030504040204" pitchFamily="34" charset="-120"/>
                <a:ea typeface="Microsoft JhengHei" panose="020B0604030504040204" pitchFamily="34" charset="-120"/>
                <a:cs typeface="Hellix"/>
              </a:rPr>
              <a:t>塔斯馬尼亞</a:t>
            </a:r>
          </a:p>
        </p:txBody>
      </p:sp>
      <p:sp>
        <p:nvSpPr>
          <p:cNvPr id="24" name="object 93">
            <a:extLst>
              <a:ext uri="{FF2B5EF4-FFF2-40B4-BE49-F238E27FC236}">
                <a16:creationId xmlns:a16="http://schemas.microsoft.com/office/drawing/2014/main" id="{C0F6D6B4-DF2B-ABFA-1637-87F55F5B801E}"/>
              </a:ext>
            </a:extLst>
          </p:cNvPr>
          <p:cNvSpPr txBox="1"/>
          <p:nvPr/>
        </p:nvSpPr>
        <p:spPr>
          <a:xfrm>
            <a:off x="9446847" y="4259084"/>
            <a:ext cx="609141"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新南威爾斯</a:t>
            </a:r>
            <a:endParaRPr kumimoji="0" sz="110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維多利亞</a:t>
            </a:r>
          </a:p>
        </p:txBody>
      </p:sp>
      <p:sp>
        <p:nvSpPr>
          <p:cNvPr id="26" name="object 20">
            <a:extLst>
              <a:ext uri="{FF2B5EF4-FFF2-40B4-BE49-F238E27FC236}">
                <a16:creationId xmlns:a16="http://schemas.microsoft.com/office/drawing/2014/main" id="{883C6D72-055A-B7CA-04C0-427D461DBC51}"/>
              </a:ext>
            </a:extLst>
          </p:cNvPr>
          <p:cNvSpPr txBox="1"/>
          <p:nvPr/>
        </p:nvSpPr>
        <p:spPr>
          <a:xfrm>
            <a:off x="9274280" y="4756555"/>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7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澳洲
首都特區</a:t>
            </a: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坎培拉</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布里斯班</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墨爾本</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阿德萊德</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荷巴特</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悉尼</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zh-CN" altLang="en-US" sz="800" b="0" dirty="0">
                <a:solidFill>
                  <a:schemeClr val="tx1"/>
                </a:solidFill>
                <a:latin typeface="Microsoft JhengHei" panose="020B0604030504040204" pitchFamily="34" charset="-120"/>
                <a:ea typeface="Microsoft JhengHei" panose="020B0604030504040204" pitchFamily="34" charset="-120"/>
              </a:rPr>
              <a:t>來源：氣象局</a:t>
            </a:r>
            <a:endParaRPr sz="800" b="0" dirty="0">
              <a:solidFill>
                <a:schemeClr val="tx1"/>
              </a:solidFill>
              <a:latin typeface="Microsoft JhengHei" panose="020B0604030504040204" pitchFamily="34" charset="-120"/>
              <a:ea typeface="Microsoft JhengHei" panose="020B0604030504040204" pitchFamily="34" charset="-120"/>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JhengHei" panose="020B0604030504040204" pitchFamily="34" charset="-120"/>
                <a:ea typeface="Microsoft JhengHei" panose="020B0604030504040204" pitchFamily="34" charset="-120"/>
              </a:rPr>
              <a:t>達爾文</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JhengHei" panose="020B0604030504040204" pitchFamily="34" charset="-120"/>
                <a:ea typeface="Microsoft JhengHei" panose="020B0604030504040204" pitchFamily="34" charset="-120"/>
              </a:rPr>
              <a:t>珀斯</a:t>
            </a:r>
          </a:p>
        </p:txBody>
      </p:sp>
      <p:grpSp>
        <p:nvGrpSpPr>
          <p:cNvPr id="58" name="Group 57">
            <a:extLst>
              <a:ext uri="{FF2B5EF4-FFF2-40B4-BE49-F238E27FC236}">
                <a16:creationId xmlns:a16="http://schemas.microsoft.com/office/drawing/2014/main" id="{905ECE5A-058A-294B-6893-F397C84752B4}"/>
              </a:ext>
            </a:extLst>
          </p:cNvPr>
          <p:cNvGrpSpPr/>
          <p:nvPr/>
        </p:nvGrpSpPr>
        <p:grpSpPr>
          <a:xfrm>
            <a:off x="509998" y="537050"/>
            <a:ext cx="196278" cy="4184591"/>
            <a:chOff x="2215292" y="615480"/>
            <a:chExt cx="180664" cy="3851692"/>
          </a:xfrm>
        </p:grpSpPr>
        <p:sp>
          <p:nvSpPr>
            <p:cNvPr id="40" name="Oval 39">
              <a:extLst>
                <a:ext uri="{FF2B5EF4-FFF2-40B4-BE49-F238E27FC236}">
                  <a16:creationId xmlns:a16="http://schemas.microsoft.com/office/drawing/2014/main" id="{556ED453-EEC3-DE49-F44D-032BC84FD246}"/>
                </a:ext>
              </a:extLst>
            </p:cNvPr>
            <p:cNvSpPr/>
            <p:nvPr/>
          </p:nvSpPr>
          <p:spPr>
            <a:xfrm>
              <a:off x="2215292" y="615480"/>
              <a:ext cx="180664" cy="180664"/>
            </a:xfrm>
            <a:prstGeom prst="ellipse">
              <a:avLst/>
            </a:prstGeom>
            <a:solidFill>
              <a:srgbClr val="F000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1" name="Oval 40">
              <a:extLst>
                <a:ext uri="{FF2B5EF4-FFF2-40B4-BE49-F238E27FC236}">
                  <a16:creationId xmlns:a16="http://schemas.microsoft.com/office/drawing/2014/main" id="{1FD12A1B-B15A-5543-8ABB-3E02EC3D7B66}"/>
                </a:ext>
              </a:extLst>
            </p:cNvPr>
            <p:cNvSpPr/>
            <p:nvPr/>
          </p:nvSpPr>
          <p:spPr>
            <a:xfrm>
              <a:off x="2215292" y="860215"/>
              <a:ext cx="180664" cy="180664"/>
            </a:xfrm>
            <a:prstGeom prst="ellipse">
              <a:avLst/>
            </a:prstGeom>
            <a:solidFill>
              <a:srgbClr val="DA4A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2" name="Oval 41">
              <a:extLst>
                <a:ext uri="{FF2B5EF4-FFF2-40B4-BE49-F238E27FC236}">
                  <a16:creationId xmlns:a16="http://schemas.microsoft.com/office/drawing/2014/main" id="{534FB051-C079-3DFA-32FD-D4E1285C25C4}"/>
                </a:ext>
              </a:extLst>
            </p:cNvPr>
            <p:cNvSpPr/>
            <p:nvPr/>
          </p:nvSpPr>
          <p:spPr>
            <a:xfrm>
              <a:off x="2215292" y="1104951"/>
              <a:ext cx="180664" cy="180664"/>
            </a:xfrm>
            <a:prstGeom prst="ellipse">
              <a:avLst/>
            </a:prstGeom>
            <a:solidFill>
              <a:srgbClr val="DA87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3" name="Oval 42">
              <a:extLst>
                <a:ext uri="{FF2B5EF4-FFF2-40B4-BE49-F238E27FC236}">
                  <a16:creationId xmlns:a16="http://schemas.microsoft.com/office/drawing/2014/main" id="{A3358941-33A8-0B63-C8F7-048B236F2C7C}"/>
                </a:ext>
              </a:extLst>
            </p:cNvPr>
            <p:cNvSpPr/>
            <p:nvPr/>
          </p:nvSpPr>
          <p:spPr>
            <a:xfrm>
              <a:off x="2215292" y="1349686"/>
              <a:ext cx="180664" cy="180664"/>
            </a:xfrm>
            <a:prstGeom prst="ellipse">
              <a:avLst/>
            </a:prstGeom>
            <a:solidFill>
              <a:srgbClr val="CFA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4" name="Oval 43">
              <a:extLst>
                <a:ext uri="{FF2B5EF4-FFF2-40B4-BE49-F238E27FC236}">
                  <a16:creationId xmlns:a16="http://schemas.microsoft.com/office/drawing/2014/main" id="{FC47C233-3A26-75D0-A14F-A15C33169DB3}"/>
                </a:ext>
              </a:extLst>
            </p:cNvPr>
            <p:cNvSpPr/>
            <p:nvPr/>
          </p:nvSpPr>
          <p:spPr>
            <a:xfrm>
              <a:off x="2215292" y="1594422"/>
              <a:ext cx="180664" cy="180664"/>
            </a:xfrm>
            <a:prstGeom prst="ellipse">
              <a:avLst/>
            </a:prstGeom>
            <a:solidFill>
              <a:srgbClr val="F3C9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5" name="Oval 44">
              <a:extLst>
                <a:ext uri="{FF2B5EF4-FFF2-40B4-BE49-F238E27FC236}">
                  <a16:creationId xmlns:a16="http://schemas.microsoft.com/office/drawing/2014/main" id="{836E4649-668C-5CBB-6090-86DE6F423C5F}"/>
                </a:ext>
              </a:extLst>
            </p:cNvPr>
            <p:cNvSpPr/>
            <p:nvPr/>
          </p:nvSpPr>
          <p:spPr>
            <a:xfrm>
              <a:off x="2215292" y="1839157"/>
              <a:ext cx="180664" cy="180664"/>
            </a:xfrm>
            <a:prstGeom prst="ellipse">
              <a:avLst/>
            </a:prstGeom>
            <a:solidFill>
              <a:srgbClr val="FFD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6" name="Oval 45">
              <a:extLst>
                <a:ext uri="{FF2B5EF4-FFF2-40B4-BE49-F238E27FC236}">
                  <a16:creationId xmlns:a16="http://schemas.microsoft.com/office/drawing/2014/main" id="{A4D9B28B-0533-721B-4C6C-EF2ED642864C}"/>
                </a:ext>
              </a:extLst>
            </p:cNvPr>
            <p:cNvSpPr/>
            <p:nvPr/>
          </p:nvSpPr>
          <p:spPr>
            <a:xfrm>
              <a:off x="2215292" y="2083893"/>
              <a:ext cx="180664" cy="180664"/>
            </a:xfrm>
            <a:prstGeom prst="ellipse">
              <a:avLst/>
            </a:prstGeom>
            <a:solidFill>
              <a:srgbClr val="FBE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7" name="Oval 46">
              <a:extLst>
                <a:ext uri="{FF2B5EF4-FFF2-40B4-BE49-F238E27FC236}">
                  <a16:creationId xmlns:a16="http://schemas.microsoft.com/office/drawing/2014/main" id="{C9BA8C2D-930C-A23C-63FE-964A14495CE5}"/>
                </a:ext>
              </a:extLst>
            </p:cNvPr>
            <p:cNvSpPr/>
            <p:nvPr/>
          </p:nvSpPr>
          <p:spPr>
            <a:xfrm>
              <a:off x="2215292" y="2328628"/>
              <a:ext cx="180664" cy="180664"/>
            </a:xfrm>
            <a:prstGeom prst="ellipse">
              <a:avLst/>
            </a:prstGeom>
            <a:solidFill>
              <a:srgbClr val="E5F1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8" name="Oval 47">
              <a:extLst>
                <a:ext uri="{FF2B5EF4-FFF2-40B4-BE49-F238E27FC236}">
                  <a16:creationId xmlns:a16="http://schemas.microsoft.com/office/drawing/2014/main" id="{88F702A2-AC74-0740-0159-77C0E9CBEF43}"/>
                </a:ext>
              </a:extLst>
            </p:cNvPr>
            <p:cNvSpPr/>
            <p:nvPr/>
          </p:nvSpPr>
          <p:spPr>
            <a:xfrm>
              <a:off x="2215292" y="2573364"/>
              <a:ext cx="180664" cy="180664"/>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9" name="Oval 48">
              <a:extLst>
                <a:ext uri="{FF2B5EF4-FFF2-40B4-BE49-F238E27FC236}">
                  <a16:creationId xmlns:a16="http://schemas.microsoft.com/office/drawing/2014/main" id="{C606E4B9-BFA8-E61E-5CB2-DC3B7676B0DB}"/>
                </a:ext>
              </a:extLst>
            </p:cNvPr>
            <p:cNvSpPr/>
            <p:nvPr/>
          </p:nvSpPr>
          <p:spPr>
            <a:xfrm>
              <a:off x="2215292" y="2818099"/>
              <a:ext cx="180664" cy="180664"/>
            </a:xfrm>
            <a:prstGeom prst="ellipse">
              <a:avLst/>
            </a:prstGeom>
            <a:solidFill>
              <a:srgbClr val="ABD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0" name="Oval 49">
              <a:extLst>
                <a:ext uri="{FF2B5EF4-FFF2-40B4-BE49-F238E27FC236}">
                  <a16:creationId xmlns:a16="http://schemas.microsoft.com/office/drawing/2014/main" id="{62A8E925-66CF-DC06-BE15-4EA8E06ADBE6}"/>
                </a:ext>
              </a:extLst>
            </p:cNvPr>
            <p:cNvSpPr/>
            <p:nvPr/>
          </p:nvSpPr>
          <p:spPr>
            <a:xfrm>
              <a:off x="2215292" y="3062834"/>
              <a:ext cx="180664" cy="180664"/>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1" name="Oval 50">
              <a:extLst>
                <a:ext uri="{FF2B5EF4-FFF2-40B4-BE49-F238E27FC236}">
                  <a16:creationId xmlns:a16="http://schemas.microsoft.com/office/drawing/2014/main" id="{9CF95113-BF3D-0DE3-BBD2-50C263FF374C}"/>
                </a:ext>
              </a:extLst>
            </p:cNvPr>
            <p:cNvSpPr/>
            <p:nvPr/>
          </p:nvSpPr>
          <p:spPr>
            <a:xfrm>
              <a:off x="2215292" y="3307570"/>
              <a:ext cx="180664" cy="180664"/>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2" name="Oval 51">
              <a:extLst>
                <a:ext uri="{FF2B5EF4-FFF2-40B4-BE49-F238E27FC236}">
                  <a16:creationId xmlns:a16="http://schemas.microsoft.com/office/drawing/2014/main" id="{A0176873-B170-E005-1828-5CEB71AADA44}"/>
                </a:ext>
              </a:extLst>
            </p:cNvPr>
            <p:cNvSpPr/>
            <p:nvPr/>
          </p:nvSpPr>
          <p:spPr>
            <a:xfrm>
              <a:off x="2215292" y="3552305"/>
              <a:ext cx="180664" cy="180664"/>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3" name="Oval 52">
              <a:extLst>
                <a:ext uri="{FF2B5EF4-FFF2-40B4-BE49-F238E27FC236}">
                  <a16:creationId xmlns:a16="http://schemas.microsoft.com/office/drawing/2014/main" id="{3B6BC99C-68BC-A674-DBFD-E9C56CB484FD}"/>
                </a:ext>
              </a:extLst>
            </p:cNvPr>
            <p:cNvSpPr/>
            <p:nvPr/>
          </p:nvSpPr>
          <p:spPr>
            <a:xfrm>
              <a:off x="2215292" y="3797041"/>
              <a:ext cx="180664" cy="180664"/>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4" name="Oval 53">
              <a:extLst>
                <a:ext uri="{FF2B5EF4-FFF2-40B4-BE49-F238E27FC236}">
                  <a16:creationId xmlns:a16="http://schemas.microsoft.com/office/drawing/2014/main" id="{1BCE0F62-9322-77A8-80B1-F0FDEADFBBB1}"/>
                </a:ext>
              </a:extLst>
            </p:cNvPr>
            <p:cNvSpPr/>
            <p:nvPr/>
          </p:nvSpPr>
          <p:spPr>
            <a:xfrm>
              <a:off x="2215292" y="4041776"/>
              <a:ext cx="180664" cy="180664"/>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5" name="Oval 54">
              <a:extLst>
                <a:ext uri="{FF2B5EF4-FFF2-40B4-BE49-F238E27FC236}">
                  <a16:creationId xmlns:a16="http://schemas.microsoft.com/office/drawing/2014/main" id="{E111921E-5708-7426-1A90-DCFBA1FD7740}"/>
                </a:ext>
              </a:extLst>
            </p:cNvPr>
            <p:cNvSpPr/>
            <p:nvPr/>
          </p:nvSpPr>
          <p:spPr>
            <a:xfrm>
              <a:off x="2215292" y="4286508"/>
              <a:ext cx="180664" cy="180664"/>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grpSp>
      <p:sp>
        <p:nvSpPr>
          <p:cNvPr id="61" name="TextBox 60">
            <a:extLst>
              <a:ext uri="{FF2B5EF4-FFF2-40B4-BE49-F238E27FC236}">
                <a16:creationId xmlns:a16="http://schemas.microsoft.com/office/drawing/2014/main" id="{ACCE05CA-7A7E-7A42-84EE-CA20B8258C76}"/>
              </a:ext>
            </a:extLst>
          </p:cNvPr>
          <p:cNvSpPr txBox="1"/>
          <p:nvPr/>
        </p:nvSpPr>
        <p:spPr>
          <a:xfrm>
            <a:off x="706276" y="215987"/>
            <a:ext cx="1426883" cy="307777"/>
          </a:xfrm>
          <a:prstGeom prst="rect">
            <a:avLst/>
          </a:prstGeom>
          <a:noFill/>
        </p:spPr>
        <p:txBody>
          <a:bodyPr wrap="square">
            <a:spAutoFit/>
          </a:bodyPr>
          <a:lstStyle/>
          <a:p>
            <a:pPr algn="l"/>
            <a:r>
              <a:rPr lang="zh-CN" altLang="en-US" sz="1400" b="1" dirty="0">
                <a:solidFill>
                  <a:schemeClr val="tx1"/>
                </a:solidFill>
                <a:latin typeface="Microsoft JhengHei" panose="020B0604030504040204" pitchFamily="34" charset="-120"/>
                <a:ea typeface="Microsoft JhengHei" panose="020B0604030504040204" pitchFamily="34" charset="-120"/>
              </a:rPr>
              <a:t>溫度</a:t>
            </a:r>
          </a:p>
        </p:txBody>
      </p:sp>
      <p:sp>
        <p:nvSpPr>
          <p:cNvPr id="27" name="object 20">
            <a:extLst>
              <a:ext uri="{FF2B5EF4-FFF2-40B4-BE49-F238E27FC236}">
                <a16:creationId xmlns:a16="http://schemas.microsoft.com/office/drawing/2014/main" id="{981A22D5-A05D-2AC8-1D9B-2EEA20B620D3}"/>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塔斯馬尼亞</a:t>
            </a:r>
          </a:p>
        </p:txBody>
      </p:sp>
    </p:spTree>
    <p:extLst>
      <p:ext uri="{BB962C8B-B14F-4D97-AF65-F5344CB8AC3E}">
        <p14:creationId xmlns:p14="http://schemas.microsoft.com/office/powerpoint/2010/main" val="36179095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3" y="-596567"/>
            <a:ext cx="10136449"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000814"/>
            <a:ext cx="5229063" cy="1052785"/>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800" b="1" dirty="0">
                <a:solidFill>
                  <a:schemeClr val="accent2"/>
                </a:solidFill>
                <a:latin typeface="Microsoft JhengHei" panose="020B0604030504040204" pitchFamily="34" charset="-120"/>
                <a:ea typeface="Microsoft JhengHei" panose="020B0604030504040204" pitchFamily="34" charset="-120"/>
                <a:cs typeface="Inter Display" panose="02000503000000020004" pitchFamily="2" charset="0"/>
              </a:rPr>
              <a:t>年降雨量</a:t>
            </a: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270814"/>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2400" b="1" dirty="0">
                <a:solidFill>
                  <a:schemeClr val="accent2"/>
                </a:solidFill>
                <a:latin typeface="Microsoft JhengHei" panose="020B0604030504040204" pitchFamily="34" charset="-120"/>
                <a:ea typeface="Microsoft JhengHei" panose="020B0604030504040204" pitchFamily="34" charset="-120"/>
                <a:cs typeface="Inter Display" panose="02000503000000020004" pitchFamily="2" charset="0"/>
              </a:rPr>
              <a:t>30 年平均值 1976–2005</a:t>
            </a:r>
          </a:p>
        </p:txBody>
      </p:sp>
      <p:sp>
        <p:nvSpPr>
          <p:cNvPr id="19" name="object 11">
            <a:extLst>
              <a:ext uri="{FF2B5EF4-FFF2-40B4-BE49-F238E27FC236}">
                <a16:creationId xmlns:a16="http://schemas.microsoft.com/office/drawing/2014/main" id="{9599D66E-55A8-24B9-E1FA-5FAACD277D8D}"/>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rPr>
              <a:t>西澳洲</a:t>
            </a:r>
          </a:p>
        </p:txBody>
      </p:sp>
      <p:sp>
        <p:nvSpPr>
          <p:cNvPr id="20" name="object 15">
            <a:extLst>
              <a:ext uri="{FF2B5EF4-FFF2-40B4-BE49-F238E27FC236}">
                <a16:creationId xmlns:a16="http://schemas.microsoft.com/office/drawing/2014/main" id="{26C70A0E-03C5-54CE-933E-98EC2E77E088}"/>
              </a:ext>
            </a:extLst>
          </p:cNvPr>
          <p:cNvSpPr txBox="1"/>
          <p:nvPr/>
        </p:nvSpPr>
        <p:spPr>
          <a:xfrm>
            <a:off x="7189005" y="1721689"/>
            <a:ext cx="836896"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北領地</a:t>
            </a:r>
          </a:p>
        </p:txBody>
      </p:sp>
      <p:sp>
        <p:nvSpPr>
          <p:cNvPr id="21" name="object 17">
            <a:extLst>
              <a:ext uri="{FF2B5EF4-FFF2-40B4-BE49-F238E27FC236}">
                <a16:creationId xmlns:a16="http://schemas.microsoft.com/office/drawing/2014/main" id="{EEDA871A-821F-B5DF-7FFC-CAA5C467DDCD}"/>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南澳</a:t>
            </a:r>
            <a:endParaRPr kumimoji="0"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昆士蘭</a:t>
            </a: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u="none" strike="noStrike" kern="1200" cap="none" spc="0" normalizeH="0" baseline="0" noProof="0" dirty="0">
                <a:ln>
                  <a:noFill/>
                </a:ln>
                <a:solidFill>
                  <a:schemeClr val="bg1"/>
                </a:solidFill>
                <a:effectLst/>
                <a:uLnTx/>
                <a:uFillTx/>
                <a:latin typeface="Microsoft JhengHei" panose="020B0604030504040204" pitchFamily="34" charset="-120"/>
                <a:ea typeface="Microsoft JhengHei" panose="020B0604030504040204" pitchFamily="34" charset="-120"/>
                <a:cs typeface="Hellix"/>
              </a:rPr>
              <a:t>塔斯馬尼亞</a:t>
            </a:r>
          </a:p>
        </p:txBody>
      </p:sp>
      <p:sp>
        <p:nvSpPr>
          <p:cNvPr id="24" name="object 93">
            <a:extLst>
              <a:ext uri="{FF2B5EF4-FFF2-40B4-BE49-F238E27FC236}">
                <a16:creationId xmlns:a16="http://schemas.microsoft.com/office/drawing/2014/main" id="{C0F6D6B4-DF2B-ABFA-1637-87F55F5B801E}"/>
              </a:ext>
            </a:extLst>
          </p:cNvPr>
          <p:cNvSpPr txBox="1"/>
          <p:nvPr/>
        </p:nvSpPr>
        <p:spPr>
          <a:xfrm>
            <a:off x="9446847" y="4259084"/>
            <a:ext cx="609141"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新南威爾斯</a:t>
            </a:r>
            <a:endParaRPr kumimoji="0" sz="110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維多利亞</a:t>
            </a:r>
          </a:p>
        </p:txBody>
      </p:sp>
      <p:sp>
        <p:nvSpPr>
          <p:cNvPr id="26" name="object 20">
            <a:extLst>
              <a:ext uri="{FF2B5EF4-FFF2-40B4-BE49-F238E27FC236}">
                <a16:creationId xmlns:a16="http://schemas.microsoft.com/office/drawing/2014/main" id="{883C6D72-055A-B7CA-04C0-427D461DBC51}"/>
              </a:ext>
            </a:extLst>
          </p:cNvPr>
          <p:cNvSpPr txBox="1"/>
          <p:nvPr/>
        </p:nvSpPr>
        <p:spPr>
          <a:xfrm>
            <a:off x="9274280" y="4756555"/>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7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澳洲
首都特區</a:t>
            </a: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坎培拉</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布里斯班</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墨爾本</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阿德萊德</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荷巴特</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悉尼</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zh-CN" altLang="en-US" sz="800" b="0" dirty="0">
                <a:solidFill>
                  <a:schemeClr val="tx1"/>
                </a:solidFill>
                <a:latin typeface="Microsoft JhengHei" panose="020B0604030504040204" pitchFamily="34" charset="-120"/>
                <a:ea typeface="Microsoft JhengHei" panose="020B0604030504040204" pitchFamily="34" charset="-120"/>
              </a:rPr>
              <a:t>來源：氣象局</a:t>
            </a:r>
            <a:endParaRPr sz="800" b="0" dirty="0">
              <a:solidFill>
                <a:schemeClr val="tx1"/>
              </a:solidFill>
              <a:latin typeface="Microsoft JhengHei" panose="020B0604030504040204" pitchFamily="34" charset="-120"/>
              <a:ea typeface="Microsoft JhengHei" panose="020B0604030504040204" pitchFamily="34" charset="-120"/>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JhengHei" panose="020B0604030504040204" pitchFamily="34" charset="-120"/>
                <a:ea typeface="Microsoft JhengHei" panose="020B0604030504040204" pitchFamily="34" charset="-120"/>
              </a:rPr>
              <a:t>達爾文</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JhengHei" panose="020B0604030504040204" pitchFamily="34" charset="-120"/>
                <a:ea typeface="Microsoft JhengHei" panose="020B0604030504040204" pitchFamily="34" charset="-120"/>
              </a:rPr>
              <a:t>珀斯</a:t>
            </a:r>
          </a:p>
        </p:txBody>
      </p:sp>
      <p:sp>
        <p:nvSpPr>
          <p:cNvPr id="61" name="TextBox 60">
            <a:extLst>
              <a:ext uri="{FF2B5EF4-FFF2-40B4-BE49-F238E27FC236}">
                <a16:creationId xmlns:a16="http://schemas.microsoft.com/office/drawing/2014/main" id="{ACCE05CA-7A7E-7A42-84EE-CA20B8258C76}"/>
              </a:ext>
            </a:extLst>
          </p:cNvPr>
          <p:cNvSpPr txBox="1"/>
          <p:nvPr/>
        </p:nvSpPr>
        <p:spPr>
          <a:xfrm>
            <a:off x="838437" y="508682"/>
            <a:ext cx="6096000" cy="307777"/>
          </a:xfrm>
          <a:prstGeom prst="rect">
            <a:avLst/>
          </a:prstGeom>
          <a:noFill/>
        </p:spPr>
        <p:txBody>
          <a:bodyPr wrap="square">
            <a:spAutoFit/>
          </a:bodyPr>
          <a:lstStyle/>
          <a:p>
            <a:pPr algn="l"/>
            <a:r>
              <a:rPr lang="zh-CN" altLang="en-US" sz="1400" b="1" dirty="0">
                <a:solidFill>
                  <a:schemeClr val="tx1"/>
                </a:solidFill>
                <a:latin typeface="Microsoft JhengHei" panose="020B0604030504040204" pitchFamily="34" charset="-120"/>
                <a:ea typeface="Microsoft JhengHei" panose="020B0604030504040204" pitchFamily="34" charset="-120"/>
              </a:rPr>
              <a:t>降雨量毫米/英寸</a:t>
            </a:r>
          </a:p>
        </p:txBody>
      </p:sp>
      <p:grpSp>
        <p:nvGrpSpPr>
          <p:cNvPr id="80" name="Group 79">
            <a:extLst>
              <a:ext uri="{FF2B5EF4-FFF2-40B4-BE49-F238E27FC236}">
                <a16:creationId xmlns:a16="http://schemas.microsoft.com/office/drawing/2014/main" id="{1B9350A9-735D-3674-C4E0-39F10FF0264F}"/>
              </a:ext>
            </a:extLst>
          </p:cNvPr>
          <p:cNvGrpSpPr/>
          <p:nvPr/>
        </p:nvGrpSpPr>
        <p:grpSpPr>
          <a:xfrm>
            <a:off x="642159" y="900333"/>
            <a:ext cx="1555120" cy="3438260"/>
            <a:chOff x="474103" y="1037367"/>
            <a:chExt cx="1555120" cy="3438260"/>
          </a:xfrm>
        </p:grpSpPr>
        <p:sp>
          <p:nvSpPr>
            <p:cNvPr id="43" name="Oval 42">
              <a:extLst>
                <a:ext uri="{FF2B5EF4-FFF2-40B4-BE49-F238E27FC236}">
                  <a16:creationId xmlns:a16="http://schemas.microsoft.com/office/drawing/2014/main" id="{A3358941-33A8-0B63-C8F7-048B236F2C7C}"/>
                </a:ext>
              </a:extLst>
            </p:cNvPr>
            <p:cNvSpPr/>
            <p:nvPr/>
          </p:nvSpPr>
          <p:spPr>
            <a:xfrm rot="10800000">
              <a:off x="474103" y="4259475"/>
              <a:ext cx="196278" cy="196279"/>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4" name="Oval 43">
              <a:extLst>
                <a:ext uri="{FF2B5EF4-FFF2-40B4-BE49-F238E27FC236}">
                  <a16:creationId xmlns:a16="http://schemas.microsoft.com/office/drawing/2014/main" id="{FC47C233-3A26-75D0-A14F-A15C33169DB3}"/>
                </a:ext>
              </a:extLst>
            </p:cNvPr>
            <p:cNvSpPr/>
            <p:nvPr/>
          </p:nvSpPr>
          <p:spPr>
            <a:xfrm rot="10800000">
              <a:off x="474103" y="3993587"/>
              <a:ext cx="196278" cy="196279"/>
            </a:xfrm>
            <a:prstGeom prst="ellipse">
              <a:avLst/>
            </a:prstGeom>
            <a:solidFill>
              <a:srgbClr val="FCEF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5" name="Oval 44">
              <a:extLst>
                <a:ext uri="{FF2B5EF4-FFF2-40B4-BE49-F238E27FC236}">
                  <a16:creationId xmlns:a16="http://schemas.microsoft.com/office/drawing/2014/main" id="{836E4649-668C-5CBB-6090-86DE6F423C5F}"/>
                </a:ext>
              </a:extLst>
            </p:cNvPr>
            <p:cNvSpPr/>
            <p:nvPr/>
          </p:nvSpPr>
          <p:spPr>
            <a:xfrm rot="10800000">
              <a:off x="474103" y="3727699"/>
              <a:ext cx="196278" cy="196279"/>
            </a:xfrm>
            <a:prstGeom prst="ellipse">
              <a:avLst/>
            </a:prstGeom>
            <a:solidFill>
              <a:srgbClr val="FFDD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6" name="Oval 45">
              <a:extLst>
                <a:ext uri="{FF2B5EF4-FFF2-40B4-BE49-F238E27FC236}">
                  <a16:creationId xmlns:a16="http://schemas.microsoft.com/office/drawing/2014/main" id="{A4D9B28B-0533-721B-4C6C-EF2ED642864C}"/>
                </a:ext>
              </a:extLst>
            </p:cNvPr>
            <p:cNvSpPr/>
            <p:nvPr/>
          </p:nvSpPr>
          <p:spPr>
            <a:xfrm rot="10800000">
              <a:off x="474103" y="3461811"/>
              <a:ext cx="196278" cy="196279"/>
            </a:xfrm>
            <a:prstGeom prst="ellipse">
              <a:avLst/>
            </a:prstGeom>
            <a:solidFill>
              <a:srgbClr val="FFCF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7" name="Oval 46">
              <a:extLst>
                <a:ext uri="{FF2B5EF4-FFF2-40B4-BE49-F238E27FC236}">
                  <a16:creationId xmlns:a16="http://schemas.microsoft.com/office/drawing/2014/main" id="{C9BA8C2D-930C-A23C-63FE-964A14495CE5}"/>
                </a:ext>
              </a:extLst>
            </p:cNvPr>
            <p:cNvSpPr/>
            <p:nvPr/>
          </p:nvSpPr>
          <p:spPr>
            <a:xfrm rot="10800000">
              <a:off x="474103" y="3195924"/>
              <a:ext cx="196278" cy="196279"/>
            </a:xfrm>
            <a:prstGeom prst="ellipse">
              <a:avLst/>
            </a:prstGeom>
            <a:solidFill>
              <a:srgbClr val="F3C9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8" name="Oval 47">
              <a:extLst>
                <a:ext uri="{FF2B5EF4-FFF2-40B4-BE49-F238E27FC236}">
                  <a16:creationId xmlns:a16="http://schemas.microsoft.com/office/drawing/2014/main" id="{88F702A2-AC74-0740-0159-77C0E9CBEF43}"/>
                </a:ext>
              </a:extLst>
            </p:cNvPr>
            <p:cNvSpPr/>
            <p:nvPr/>
          </p:nvSpPr>
          <p:spPr>
            <a:xfrm rot="10800000">
              <a:off x="474103" y="2930035"/>
              <a:ext cx="196278" cy="196279"/>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49" name="Oval 48">
              <a:extLst>
                <a:ext uri="{FF2B5EF4-FFF2-40B4-BE49-F238E27FC236}">
                  <a16:creationId xmlns:a16="http://schemas.microsoft.com/office/drawing/2014/main" id="{C606E4B9-BFA8-E61E-5CB2-DC3B7676B0DB}"/>
                </a:ext>
              </a:extLst>
            </p:cNvPr>
            <p:cNvSpPr/>
            <p:nvPr/>
          </p:nvSpPr>
          <p:spPr>
            <a:xfrm rot="10800000">
              <a:off x="474103" y="2664148"/>
              <a:ext cx="196278" cy="196279"/>
            </a:xfrm>
            <a:prstGeom prst="ellipse">
              <a:avLst/>
            </a:prstGeom>
            <a:solidFill>
              <a:srgbClr val="A3BF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0" name="Oval 49">
              <a:extLst>
                <a:ext uri="{FF2B5EF4-FFF2-40B4-BE49-F238E27FC236}">
                  <a16:creationId xmlns:a16="http://schemas.microsoft.com/office/drawing/2014/main" id="{62A8E925-66CF-DC06-BE15-4EA8E06ADBE6}"/>
                </a:ext>
              </a:extLst>
            </p:cNvPr>
            <p:cNvSpPr/>
            <p:nvPr/>
          </p:nvSpPr>
          <p:spPr>
            <a:xfrm rot="10800000">
              <a:off x="474103" y="2398261"/>
              <a:ext cx="196278" cy="196279"/>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1" name="Oval 50">
              <a:extLst>
                <a:ext uri="{FF2B5EF4-FFF2-40B4-BE49-F238E27FC236}">
                  <a16:creationId xmlns:a16="http://schemas.microsoft.com/office/drawing/2014/main" id="{9CF95113-BF3D-0DE3-BBD2-50C263FF374C}"/>
                </a:ext>
              </a:extLst>
            </p:cNvPr>
            <p:cNvSpPr/>
            <p:nvPr/>
          </p:nvSpPr>
          <p:spPr>
            <a:xfrm rot="10800000">
              <a:off x="474103" y="2132373"/>
              <a:ext cx="196278" cy="196279"/>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2" name="Oval 51">
              <a:extLst>
                <a:ext uri="{FF2B5EF4-FFF2-40B4-BE49-F238E27FC236}">
                  <a16:creationId xmlns:a16="http://schemas.microsoft.com/office/drawing/2014/main" id="{A0176873-B170-E005-1828-5CEB71AADA44}"/>
                </a:ext>
              </a:extLst>
            </p:cNvPr>
            <p:cNvSpPr/>
            <p:nvPr/>
          </p:nvSpPr>
          <p:spPr>
            <a:xfrm rot="10800000">
              <a:off x="474103" y="1866485"/>
              <a:ext cx="196278" cy="196279"/>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3" name="Oval 52">
              <a:extLst>
                <a:ext uri="{FF2B5EF4-FFF2-40B4-BE49-F238E27FC236}">
                  <a16:creationId xmlns:a16="http://schemas.microsoft.com/office/drawing/2014/main" id="{3B6BC99C-68BC-A674-DBFD-E9C56CB484FD}"/>
                </a:ext>
              </a:extLst>
            </p:cNvPr>
            <p:cNvSpPr/>
            <p:nvPr/>
          </p:nvSpPr>
          <p:spPr>
            <a:xfrm rot="10800000">
              <a:off x="474103" y="1600597"/>
              <a:ext cx="196278" cy="196279"/>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4" name="Oval 53">
              <a:extLst>
                <a:ext uri="{FF2B5EF4-FFF2-40B4-BE49-F238E27FC236}">
                  <a16:creationId xmlns:a16="http://schemas.microsoft.com/office/drawing/2014/main" id="{1BCE0F62-9322-77A8-80B1-F0FDEADFBBB1}"/>
                </a:ext>
              </a:extLst>
            </p:cNvPr>
            <p:cNvSpPr/>
            <p:nvPr/>
          </p:nvSpPr>
          <p:spPr>
            <a:xfrm rot="10800000">
              <a:off x="474103" y="1334710"/>
              <a:ext cx="196278" cy="196279"/>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55" name="Oval 54">
              <a:extLst>
                <a:ext uri="{FF2B5EF4-FFF2-40B4-BE49-F238E27FC236}">
                  <a16:creationId xmlns:a16="http://schemas.microsoft.com/office/drawing/2014/main" id="{E111921E-5708-7426-1A90-DCFBA1FD7740}"/>
                </a:ext>
              </a:extLst>
            </p:cNvPr>
            <p:cNvSpPr/>
            <p:nvPr/>
          </p:nvSpPr>
          <p:spPr>
            <a:xfrm rot="10800000">
              <a:off x="474103" y="1068826"/>
              <a:ext cx="196278" cy="196279"/>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grpSp>
          <p:nvGrpSpPr>
            <p:cNvPr id="79" name="Group 78">
              <a:extLst>
                <a:ext uri="{FF2B5EF4-FFF2-40B4-BE49-F238E27FC236}">
                  <a16:creationId xmlns:a16="http://schemas.microsoft.com/office/drawing/2014/main" id="{C21FE6A4-D093-DD9C-21AF-3E2B0ECE0289}"/>
                </a:ext>
              </a:extLst>
            </p:cNvPr>
            <p:cNvGrpSpPr/>
            <p:nvPr/>
          </p:nvGrpSpPr>
          <p:grpSpPr>
            <a:xfrm>
              <a:off x="773392" y="1037367"/>
              <a:ext cx="1255831" cy="3438260"/>
              <a:chOff x="2108246" y="1101678"/>
              <a:chExt cx="1255831" cy="3438260"/>
            </a:xfrm>
          </p:grpSpPr>
          <p:sp>
            <p:nvSpPr>
              <p:cNvPr id="66" name="object 11">
                <a:extLst>
                  <a:ext uri="{FF2B5EF4-FFF2-40B4-BE49-F238E27FC236}">
                    <a16:creationId xmlns:a16="http://schemas.microsoft.com/office/drawing/2014/main" id="{8D43ACDB-2874-9184-76FB-19D535697605}"/>
                  </a:ext>
                </a:extLst>
              </p:cNvPr>
              <p:cNvSpPr txBox="1"/>
              <p:nvPr/>
            </p:nvSpPr>
            <p:spPr>
              <a:xfrm flipH="1">
                <a:off x="2108246" y="1101678"/>
                <a:ext cx="125583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3200 / 126</a:t>
                </a:r>
                <a:endParaRPr sz="1400" b="0" dirty="0">
                  <a:solidFill>
                    <a:schemeClr val="tx1"/>
                  </a:solidFill>
                  <a:latin typeface="Neue Haas Grotesk Text Pro" panose="020B0504020202020204" pitchFamily="34" charset="77"/>
                </a:endParaRPr>
              </a:p>
            </p:txBody>
          </p:sp>
          <p:sp>
            <p:nvSpPr>
              <p:cNvPr id="67" name="object 11">
                <a:extLst>
                  <a:ext uri="{FF2B5EF4-FFF2-40B4-BE49-F238E27FC236}">
                    <a16:creationId xmlns:a16="http://schemas.microsoft.com/office/drawing/2014/main" id="{714419B0-672C-03CC-274C-ADA42178DD4B}"/>
                  </a:ext>
                </a:extLst>
              </p:cNvPr>
              <p:cNvSpPr txBox="1"/>
              <p:nvPr/>
            </p:nvSpPr>
            <p:spPr>
              <a:xfrm flipH="1">
                <a:off x="2108246" y="1368804"/>
                <a:ext cx="111746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2400 / 94.5</a:t>
                </a:r>
                <a:endParaRPr sz="1400" b="0" dirty="0">
                  <a:solidFill>
                    <a:schemeClr val="tx1"/>
                  </a:solidFill>
                  <a:latin typeface="Neue Haas Grotesk Text Pro" panose="020B0504020202020204" pitchFamily="34" charset="77"/>
                </a:endParaRPr>
              </a:p>
            </p:txBody>
          </p:sp>
          <p:sp>
            <p:nvSpPr>
              <p:cNvPr id="68" name="object 11">
                <a:extLst>
                  <a:ext uri="{FF2B5EF4-FFF2-40B4-BE49-F238E27FC236}">
                    <a16:creationId xmlns:a16="http://schemas.microsoft.com/office/drawing/2014/main" id="{B4166A83-4870-7851-B295-14768B25E580}"/>
                  </a:ext>
                </a:extLst>
              </p:cNvPr>
              <p:cNvSpPr txBox="1"/>
              <p:nvPr/>
            </p:nvSpPr>
            <p:spPr>
              <a:xfrm flipH="1">
                <a:off x="2108246" y="1635929"/>
                <a:ext cx="111746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2000 / 78.7</a:t>
                </a:r>
                <a:endParaRPr sz="1400" b="0" dirty="0">
                  <a:solidFill>
                    <a:schemeClr val="tx1"/>
                  </a:solidFill>
                  <a:latin typeface="Neue Haas Grotesk Text Pro" panose="020B0504020202020204" pitchFamily="34" charset="77"/>
                </a:endParaRPr>
              </a:p>
            </p:txBody>
          </p:sp>
          <p:sp>
            <p:nvSpPr>
              <p:cNvPr id="69" name="object 11">
                <a:extLst>
                  <a:ext uri="{FF2B5EF4-FFF2-40B4-BE49-F238E27FC236}">
                    <a16:creationId xmlns:a16="http://schemas.microsoft.com/office/drawing/2014/main" id="{EAA64494-B0E3-7827-E467-6A244307A0C3}"/>
                  </a:ext>
                </a:extLst>
              </p:cNvPr>
              <p:cNvSpPr txBox="1"/>
              <p:nvPr/>
            </p:nvSpPr>
            <p:spPr>
              <a:xfrm flipH="1">
                <a:off x="2108246" y="1903054"/>
                <a:ext cx="111745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1600 / 63</a:t>
                </a:r>
                <a:endParaRPr sz="1400" b="0" dirty="0">
                  <a:solidFill>
                    <a:schemeClr val="tx1"/>
                  </a:solidFill>
                  <a:latin typeface="Neue Haas Grotesk Text Pro" panose="020B0504020202020204" pitchFamily="34" charset="77"/>
                </a:endParaRPr>
              </a:p>
            </p:txBody>
          </p:sp>
          <p:sp>
            <p:nvSpPr>
              <p:cNvPr id="70" name="object 11">
                <a:extLst>
                  <a:ext uri="{FF2B5EF4-FFF2-40B4-BE49-F238E27FC236}">
                    <a16:creationId xmlns:a16="http://schemas.microsoft.com/office/drawing/2014/main" id="{3BBD7E54-F884-4FC0-63E9-0200222CE455}"/>
                  </a:ext>
                </a:extLst>
              </p:cNvPr>
              <p:cNvSpPr txBox="1"/>
              <p:nvPr/>
            </p:nvSpPr>
            <p:spPr>
              <a:xfrm flipH="1">
                <a:off x="2108247" y="2170179"/>
                <a:ext cx="9669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1200 / 47.2</a:t>
                </a:r>
                <a:endParaRPr sz="1400" b="0" dirty="0">
                  <a:solidFill>
                    <a:schemeClr val="tx1"/>
                  </a:solidFill>
                  <a:latin typeface="Neue Haas Grotesk Text Pro" panose="020B0504020202020204" pitchFamily="34" charset="77"/>
                </a:endParaRPr>
              </a:p>
            </p:txBody>
          </p:sp>
          <p:sp>
            <p:nvSpPr>
              <p:cNvPr id="71" name="object 11">
                <a:extLst>
                  <a:ext uri="{FF2B5EF4-FFF2-40B4-BE49-F238E27FC236}">
                    <a16:creationId xmlns:a16="http://schemas.microsoft.com/office/drawing/2014/main" id="{55E66789-A2C0-26DA-A635-63F1B20AE455}"/>
                  </a:ext>
                </a:extLst>
              </p:cNvPr>
              <p:cNvSpPr txBox="1"/>
              <p:nvPr/>
            </p:nvSpPr>
            <p:spPr>
              <a:xfrm flipH="1">
                <a:off x="2108247" y="2437304"/>
                <a:ext cx="111745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100 / 39.40</a:t>
                </a:r>
                <a:endParaRPr sz="1400" b="0" dirty="0">
                  <a:solidFill>
                    <a:schemeClr val="tx1"/>
                  </a:solidFill>
                  <a:latin typeface="Neue Haas Grotesk Text Pro" panose="020B0504020202020204" pitchFamily="34" charset="77"/>
                </a:endParaRPr>
              </a:p>
            </p:txBody>
          </p:sp>
          <p:sp>
            <p:nvSpPr>
              <p:cNvPr id="72" name="object 11">
                <a:extLst>
                  <a:ext uri="{FF2B5EF4-FFF2-40B4-BE49-F238E27FC236}">
                    <a16:creationId xmlns:a16="http://schemas.microsoft.com/office/drawing/2014/main" id="{AF3B028F-A041-808A-15D3-444577C929C9}"/>
                  </a:ext>
                </a:extLst>
              </p:cNvPr>
              <p:cNvSpPr txBox="1"/>
              <p:nvPr/>
            </p:nvSpPr>
            <p:spPr>
              <a:xfrm flipH="1">
                <a:off x="2108246" y="2704429"/>
                <a:ext cx="111745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800 / 31.5</a:t>
                </a:r>
                <a:endParaRPr sz="1400" b="0" dirty="0">
                  <a:solidFill>
                    <a:schemeClr val="tx1"/>
                  </a:solidFill>
                  <a:latin typeface="Neue Haas Grotesk Text Pro" panose="020B0504020202020204" pitchFamily="34" charset="77"/>
                </a:endParaRPr>
              </a:p>
            </p:txBody>
          </p:sp>
          <p:sp>
            <p:nvSpPr>
              <p:cNvPr id="73" name="object 11">
                <a:extLst>
                  <a:ext uri="{FF2B5EF4-FFF2-40B4-BE49-F238E27FC236}">
                    <a16:creationId xmlns:a16="http://schemas.microsoft.com/office/drawing/2014/main" id="{F3EF5F1F-A2C5-F4B7-8DED-341797526980}"/>
                  </a:ext>
                </a:extLst>
              </p:cNvPr>
              <p:cNvSpPr txBox="1"/>
              <p:nvPr/>
            </p:nvSpPr>
            <p:spPr>
              <a:xfrm flipH="1">
                <a:off x="2108247" y="2971554"/>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600 / 23.6</a:t>
                </a:r>
                <a:endParaRPr sz="1400" b="0" dirty="0">
                  <a:solidFill>
                    <a:schemeClr val="tx1"/>
                  </a:solidFill>
                  <a:latin typeface="Neue Haas Grotesk Text Pro" panose="020B0504020202020204" pitchFamily="34" charset="77"/>
                </a:endParaRPr>
              </a:p>
            </p:txBody>
          </p:sp>
          <p:sp>
            <p:nvSpPr>
              <p:cNvPr id="74" name="object 11">
                <a:extLst>
                  <a:ext uri="{FF2B5EF4-FFF2-40B4-BE49-F238E27FC236}">
                    <a16:creationId xmlns:a16="http://schemas.microsoft.com/office/drawing/2014/main" id="{98884E9F-638D-CC42-B972-4BCBB071FE81}"/>
                  </a:ext>
                </a:extLst>
              </p:cNvPr>
              <p:cNvSpPr txBox="1"/>
              <p:nvPr/>
            </p:nvSpPr>
            <p:spPr>
              <a:xfrm flipH="1">
                <a:off x="2108247" y="3238679"/>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500 / 19.7</a:t>
                </a:r>
                <a:endParaRPr sz="1400" b="0" dirty="0">
                  <a:solidFill>
                    <a:schemeClr val="tx1"/>
                  </a:solidFill>
                  <a:latin typeface="Neue Haas Grotesk Text Pro" panose="020B0504020202020204" pitchFamily="34" charset="77"/>
                </a:endParaRPr>
              </a:p>
            </p:txBody>
          </p:sp>
          <p:sp>
            <p:nvSpPr>
              <p:cNvPr id="75" name="object 11">
                <a:extLst>
                  <a:ext uri="{FF2B5EF4-FFF2-40B4-BE49-F238E27FC236}">
                    <a16:creationId xmlns:a16="http://schemas.microsoft.com/office/drawing/2014/main" id="{2584428E-49FA-02EE-835F-193427F4955F}"/>
                  </a:ext>
                </a:extLst>
              </p:cNvPr>
              <p:cNvSpPr txBox="1"/>
              <p:nvPr/>
            </p:nvSpPr>
            <p:spPr>
              <a:xfrm flipH="1">
                <a:off x="2108246" y="3505804"/>
                <a:ext cx="979790"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400 / 15.7</a:t>
                </a:r>
                <a:endParaRPr sz="1400" b="0" dirty="0">
                  <a:solidFill>
                    <a:schemeClr val="tx1"/>
                  </a:solidFill>
                  <a:latin typeface="Neue Haas Grotesk Text Pro" panose="020B0504020202020204" pitchFamily="34" charset="77"/>
                </a:endParaRPr>
              </a:p>
            </p:txBody>
          </p:sp>
          <p:sp>
            <p:nvSpPr>
              <p:cNvPr id="76" name="object 11">
                <a:extLst>
                  <a:ext uri="{FF2B5EF4-FFF2-40B4-BE49-F238E27FC236}">
                    <a16:creationId xmlns:a16="http://schemas.microsoft.com/office/drawing/2014/main" id="{908F0A58-C129-2EDD-5D71-C076777D744A}"/>
                  </a:ext>
                </a:extLst>
              </p:cNvPr>
              <p:cNvSpPr txBox="1"/>
              <p:nvPr/>
            </p:nvSpPr>
            <p:spPr>
              <a:xfrm flipH="1">
                <a:off x="2108246" y="3772929"/>
                <a:ext cx="97978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300 / 11.8</a:t>
                </a:r>
                <a:endParaRPr sz="1400" b="0" dirty="0">
                  <a:solidFill>
                    <a:schemeClr val="tx1"/>
                  </a:solidFill>
                  <a:latin typeface="Neue Haas Grotesk Text Pro" panose="020B0504020202020204" pitchFamily="34" charset="77"/>
                </a:endParaRPr>
              </a:p>
            </p:txBody>
          </p:sp>
          <p:sp>
            <p:nvSpPr>
              <p:cNvPr id="77" name="object 11">
                <a:extLst>
                  <a:ext uri="{FF2B5EF4-FFF2-40B4-BE49-F238E27FC236}">
                    <a16:creationId xmlns:a16="http://schemas.microsoft.com/office/drawing/2014/main" id="{E73DBEC5-F442-CC5E-90AD-0DA2946ECFB8}"/>
                  </a:ext>
                </a:extLst>
              </p:cNvPr>
              <p:cNvSpPr txBox="1"/>
              <p:nvPr/>
            </p:nvSpPr>
            <p:spPr>
              <a:xfrm flipH="1">
                <a:off x="2108247" y="4040054"/>
                <a:ext cx="111745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200 / 7.9</a:t>
                </a:r>
                <a:endParaRPr sz="1400" b="0" dirty="0">
                  <a:solidFill>
                    <a:schemeClr val="tx1"/>
                  </a:solidFill>
                  <a:latin typeface="Neue Haas Grotesk Text Pro" panose="020B0504020202020204" pitchFamily="34" charset="77"/>
                </a:endParaRPr>
              </a:p>
            </p:txBody>
          </p:sp>
          <p:sp>
            <p:nvSpPr>
              <p:cNvPr id="78" name="object 11">
                <a:extLst>
                  <a:ext uri="{FF2B5EF4-FFF2-40B4-BE49-F238E27FC236}">
                    <a16:creationId xmlns:a16="http://schemas.microsoft.com/office/drawing/2014/main" id="{9AF64092-62F4-AC2F-1EF0-E70A6D97D82B}"/>
                  </a:ext>
                </a:extLst>
              </p:cNvPr>
              <p:cNvSpPr txBox="1"/>
              <p:nvPr/>
            </p:nvSpPr>
            <p:spPr>
              <a:xfrm flipH="1">
                <a:off x="2108246" y="4307182"/>
                <a:ext cx="6429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400" b="0" dirty="0">
                    <a:solidFill>
                      <a:schemeClr val="tx1"/>
                    </a:solidFill>
                    <a:latin typeface="Neue Haas Grotesk Text Pro" panose="020B0504020202020204" pitchFamily="34" charset="77"/>
                  </a:rPr>
                  <a:t>0 / 0</a:t>
                </a:r>
                <a:endParaRPr sz="1400" b="0" dirty="0">
                  <a:solidFill>
                    <a:schemeClr val="tx1"/>
                  </a:solidFill>
                  <a:latin typeface="Neue Haas Grotesk Text Pro" panose="020B0504020202020204" pitchFamily="34" charset="77"/>
                </a:endParaRPr>
              </a:p>
            </p:txBody>
          </p:sp>
        </p:grpSp>
      </p:grpSp>
      <p:sp>
        <p:nvSpPr>
          <p:cNvPr id="82" name="object 20">
            <a:extLst>
              <a:ext uri="{FF2B5EF4-FFF2-40B4-BE49-F238E27FC236}">
                <a16:creationId xmlns:a16="http://schemas.microsoft.com/office/drawing/2014/main" id="{B1E750B5-4AE6-72BA-62A9-B86ADCF788F9}"/>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塔斯馬尼亞</a:t>
            </a:r>
          </a:p>
        </p:txBody>
      </p:sp>
    </p:spTree>
    <p:extLst>
      <p:ext uri="{BB962C8B-B14F-4D97-AF65-F5344CB8AC3E}">
        <p14:creationId xmlns:p14="http://schemas.microsoft.com/office/powerpoint/2010/main" val="13165010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field of vines with trees in the background  Description automatically generated">
            <a:extLst>
              <a:ext uri="{FF2B5EF4-FFF2-40B4-BE49-F238E27FC236}">
                <a16:creationId xmlns:a16="http://schemas.microsoft.com/office/drawing/2014/main" id="{A65E23F0-F35A-FBE6-016F-67921596AF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3475" y="334317"/>
            <a:ext cx="5608525" cy="3739017"/>
          </a:xfrm>
          <a:prstGeom prst="rect">
            <a:avLst/>
          </a:prstGeom>
        </p:spPr>
      </p:pic>
      <p:pic>
        <p:nvPicPr>
          <p:cNvPr id="4" name="Picture 3" descr="A field of crops in a valley  Description automatically generated">
            <a:extLst>
              <a:ext uri="{FF2B5EF4-FFF2-40B4-BE49-F238E27FC236}">
                <a16:creationId xmlns:a16="http://schemas.microsoft.com/office/drawing/2014/main" id="{11128844-DAA4-4C91-1B6E-920FAE885B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7988" y="3104504"/>
            <a:ext cx="5632313"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407988" y="2114926"/>
            <a:ext cx="4978824"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zh-CN" altLang="en-US" sz="1600" b="1">
                <a:latin typeface="Microsoft JhengHei" panose="020B0604030504040204" pitchFamily="34" charset="-120"/>
                <a:ea typeface="Microsoft JhengHei" panose="020B0604030504040204" pitchFamily="34" charset="-120"/>
              </a:rPr>
              <a:t>緯度較高的地區（即距離赤道較遠的地區）較涼爽，因此澳洲南部比北部涼爽得多</a:t>
            </a:r>
            <a:endParaRPr lang="en-AU" sz="1600" b="1">
              <a:latin typeface="Microsoft JhengHei" panose="020B0604030504040204" pitchFamily="34" charset="-120"/>
              <a:ea typeface="Microsoft JhengHei" panose="020B0604030504040204" pitchFamily="34" charset="-12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79921" y="1462857"/>
            <a:ext cx="5049997" cy="823143"/>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800" b="1" dirty="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rPr>
              <a:t>緯度</a:t>
            </a:r>
            <a:endParaRPr lang="en-AU" sz="4800" b="1" dirty="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6" name="object 4">
            <a:extLst>
              <a:ext uri="{FF2B5EF4-FFF2-40B4-BE49-F238E27FC236}">
                <a16:creationId xmlns:a16="http://schemas.microsoft.com/office/drawing/2014/main" id="{F8338ADC-29D5-FEA7-AB85-2DDBBDC5F5C8}"/>
              </a:ext>
            </a:extLst>
          </p:cNvPr>
          <p:cNvSpPr txBox="1"/>
          <p:nvPr/>
        </p:nvSpPr>
        <p:spPr>
          <a:xfrm>
            <a:off x="6583475" y="4384171"/>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800" b="1" dirty="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rPr>
              <a:t>涼爽的天氣模式</a:t>
            </a:r>
            <a:endParaRPr lang="en-AU" sz="4800" b="1" dirty="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6583475" y="5222473"/>
            <a:ext cx="2027713" cy="1800729"/>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5000"/>
              </a:lnSpc>
              <a:buNone/>
            </a:pPr>
            <a:r>
              <a:rPr lang="zh-CN" altLang="en-US" sz="1600" dirty="0">
                <a:latin typeface="Microsoft JhengHei" panose="020B0604030504040204" pitchFamily="34" charset="-120"/>
                <a:ea typeface="Microsoft JhengHei" panose="020B0604030504040204" pitchFamily="34" charset="-120"/>
              </a:rPr>
              <a:t>南冰洋的冷風調節了澳洲許多著名葡萄酒產區的天氣</a:t>
            </a:r>
            <a:endParaRPr lang="en-AU" sz="1600" dirty="0">
              <a:latin typeface="Microsoft JhengHei" panose="020B0604030504040204" pitchFamily="34" charset="-120"/>
              <a:ea typeface="Microsoft JhengHei" panose="020B0604030504040204" pitchFamily="34" charset="-120"/>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505273" y="454358"/>
            <a:ext cx="5334212" cy="2639031"/>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24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rPr>
              <a:t>影響優質葡萄種植區氣候的主要因素</a:t>
            </a:r>
            <a:endParaRPr lang="en-AU" sz="24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42897396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unset over a rolling hills  Description automatically generated">
            <a:extLst>
              <a:ext uri="{FF2B5EF4-FFF2-40B4-BE49-F238E27FC236}">
                <a16:creationId xmlns:a16="http://schemas.microsoft.com/office/drawing/2014/main" id="{68BD6FD6-5AA9-D53B-50B6-01BB41FBA5CD}"/>
              </a:ext>
            </a:extLst>
          </p:cNvPr>
          <p:cNvPicPr>
            <a:picLocks noChangeAspect="1"/>
          </p:cNvPicPr>
          <p:nvPr/>
        </p:nvPicPr>
        <p:blipFill>
          <a:blip r:embed="rId2" cstate="screen">
            <a:extLst>
              <a:ext uri="{28A0092B-C50C-407E-A947-70E740481C1C}">
                <a14:useLocalDpi xmlns:a14="http://schemas.microsoft.com/office/drawing/2010/main"/>
              </a:ext>
            </a:extLst>
          </a:blip>
          <a:srcRect l="18726" t="24567" r="8856" b="7882"/>
          <a:stretch>
            <a:fillRect/>
          </a:stretch>
        </p:blipFill>
        <p:spPr>
          <a:xfrm>
            <a:off x="6555350" y="3429000"/>
            <a:ext cx="5048845" cy="3529065"/>
          </a:xfrm>
          <a:prstGeom prst="rect">
            <a:avLst/>
          </a:prstGeom>
        </p:spPr>
      </p:pic>
      <p:pic>
        <p:nvPicPr>
          <p:cNvPr id="10" name="Picture 9">
            <a:extLst>
              <a:ext uri="{FF2B5EF4-FFF2-40B4-BE49-F238E27FC236}">
                <a16:creationId xmlns:a16="http://schemas.microsoft.com/office/drawing/2014/main" id="{BB625693-AD9F-379B-1714-1BCFE30CFDEE}"/>
              </a:ext>
            </a:extLst>
          </p:cNvPr>
          <p:cNvPicPr>
            <a:picLocks noChangeAspect="1"/>
          </p:cNvPicPr>
          <p:nvPr/>
        </p:nvPicPr>
        <p:blipFill>
          <a:blip r:embed="rId3" cstate="screen">
            <a:extLst>
              <a:ext uri="{28A0092B-C50C-407E-A947-70E740481C1C}">
                <a14:useLocalDpi xmlns:a14="http://schemas.microsoft.com/office/drawing/2010/main"/>
              </a:ext>
            </a:extLst>
          </a:blip>
          <a:srcRect t="5960" b="5960"/>
          <a:stretch>
            <a:fillRect/>
          </a:stretch>
        </p:blipFill>
        <p:spPr>
          <a:xfrm>
            <a:off x="407987" y="-21378"/>
            <a:ext cx="5630245" cy="3314299"/>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zh-CN" altLang="en-US" sz="2800"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今日經典</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348655" y="4293726"/>
            <a:ext cx="5048845"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zh-CN" altLang="en-US" sz="1600" dirty="0">
                <a:latin typeface="Microsoft JhengHei" panose="020B0604030504040204" pitchFamily="34" charset="-120"/>
                <a:ea typeface="Microsoft JhengHei" panose="020B0604030504040204" pitchFamily="34" charset="-120"/>
              </a:rPr>
              <a:t>海拔每升高 100 公尺（328 英尺），氣溫大約下降 0.65°C（33ºF）；澳洲最高的葡萄酒產區海拔高達</a:t>
            </a:r>
            <a:endParaRPr lang="en-AU" sz="1600" dirty="0">
              <a:latin typeface="Microsoft JhengHei" panose="020B0604030504040204" pitchFamily="34" charset="-120"/>
              <a:ea typeface="Microsoft JhengHei" panose="020B0604030504040204" pitchFamily="34" charset="-12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07987" y="3680986"/>
            <a:ext cx="5526684" cy="940027"/>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8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海拔</a:t>
            </a:r>
            <a:endParaRPr lang="en-AU" sz="48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object 4">
            <a:extLst>
              <a:ext uri="{FF2B5EF4-FFF2-40B4-BE49-F238E27FC236}">
                <a16:creationId xmlns:a16="http://schemas.microsoft.com/office/drawing/2014/main" id="{F8338ADC-29D5-FEA7-AB85-2DDBBDC5F5C8}"/>
              </a:ext>
            </a:extLst>
          </p:cNvPr>
          <p:cNvSpPr txBox="1"/>
          <p:nvPr/>
        </p:nvSpPr>
        <p:spPr>
          <a:xfrm>
            <a:off x="6618547" y="454358"/>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8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地理特徵</a:t>
            </a:r>
            <a:endParaRPr lang="en-AU" sz="48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6555350" y="1773873"/>
            <a:ext cx="4531943"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0000"/>
              </a:lnSpc>
              <a:buNone/>
            </a:pPr>
            <a:r>
              <a:rPr lang="zh-CN" altLang="en-US" sz="1600">
                <a:latin typeface="Microsoft JhengHei" panose="020B0604030504040204" pitchFamily="34" charset="-120"/>
                <a:ea typeface="Microsoft JhengHei" panose="020B0604030504040204" pitchFamily="34" charset="-120"/>
              </a:rPr>
              <a:t>三個山脈影響氣候和天氣：</a:t>
            </a:r>
          </a:p>
          <a:p>
            <a:pPr>
              <a:lnSpc>
                <a:spcPct val="90000"/>
              </a:lnSpc>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rPr>
              <a:t>達令山脈 (西澳)</a:t>
            </a:r>
          </a:p>
          <a:p>
            <a:pPr>
              <a:lnSpc>
                <a:spcPct val="90000"/>
              </a:lnSpc>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rPr>
              <a:t>洛夫蒂山脈 (南澳)</a:t>
            </a:r>
          </a:p>
          <a:p>
            <a:pPr>
              <a:lnSpc>
                <a:spcPct val="90000"/>
              </a:lnSpc>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rPr>
              <a:t>大分水嶺 (昆士蘭、新南威爾斯、維多利亞)</a:t>
            </a:r>
            <a:endParaRPr lang="en-AU" sz="1600">
              <a:latin typeface="Microsoft JhengHei" panose="020B0604030504040204" pitchFamily="34" charset="-120"/>
              <a:ea typeface="Microsoft JhengHei" panose="020B0604030504040204" pitchFamily="34" charset="-120"/>
            </a:endParaRPr>
          </a:p>
        </p:txBody>
      </p:sp>
      <p:sp>
        <p:nvSpPr>
          <p:cNvPr id="8" name="Title 1">
            <a:extLst>
              <a:ext uri="{FF2B5EF4-FFF2-40B4-BE49-F238E27FC236}">
                <a16:creationId xmlns:a16="http://schemas.microsoft.com/office/drawing/2014/main" id="{CFE10FBB-F0C8-5DA0-7A1F-C4267C9A35F1}"/>
              </a:ext>
            </a:extLst>
          </p:cNvPr>
          <p:cNvSpPr txBox="1"/>
          <p:nvPr/>
        </p:nvSpPr>
        <p:spPr>
          <a:xfrm>
            <a:off x="348655" y="5193532"/>
            <a:ext cx="5202618" cy="940027"/>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4000" b="1" cap="none" dirty="0">
                <a:solidFill>
                  <a:schemeClr val="accent1"/>
                </a:solidFill>
                <a:latin typeface="Neue Haas Grotesk Text Pro" panose="020B0504020202020204" pitchFamily="34" charset="77"/>
                <a:ea typeface="Microsoft JhengHei" panose="020B0604030504040204" pitchFamily="34" charset="-120"/>
              </a:rPr>
              <a:t>1000–1200公尺</a:t>
            </a:r>
          </a:p>
          <a:p>
            <a:r>
              <a:rPr lang="zh-CN" altLang="en-US" sz="1600" b="1" cap="none" dirty="0">
                <a:solidFill>
                  <a:schemeClr val="accent1"/>
                </a:solidFill>
                <a:latin typeface="Neue Haas Grotesk Text Pro" panose="020B0504020202020204" pitchFamily="34" charset="77"/>
                <a:ea typeface="Microsoft JhengHei" panose="020B0604030504040204" pitchFamily="34" charset="-120"/>
              </a:rPr>
              <a:t>(3281–3937英尺)</a:t>
            </a:r>
          </a:p>
        </p:txBody>
      </p:sp>
    </p:spTree>
    <p:extLst>
      <p:ext uri="{BB962C8B-B14F-4D97-AF65-F5344CB8AC3E}">
        <p14:creationId xmlns:p14="http://schemas.microsoft.com/office/powerpoint/2010/main" val="40471569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9100" y="-1543109"/>
            <a:ext cx="13663112" cy="11185166"/>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1170732"/>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8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rPr>
              <a:t>地理特徵</a:t>
            </a:r>
            <a:endParaRPr lang="en-AU" sz="48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4" name="object 11">
            <a:extLst>
              <a:ext uri="{FF2B5EF4-FFF2-40B4-BE49-F238E27FC236}">
                <a16:creationId xmlns:a16="http://schemas.microsoft.com/office/drawing/2014/main" id="{87E1C029-5A54-1DFD-1415-7B374B9C5CFB}"/>
              </a:ext>
            </a:extLst>
          </p:cNvPr>
          <p:cNvSpPr txBox="1"/>
          <p:nvPr/>
        </p:nvSpPr>
        <p:spPr>
          <a:xfrm>
            <a:off x="3359149" y="3241228"/>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rPr>
              <a:t>西澳大利亞</a:t>
            </a:r>
          </a:p>
        </p:txBody>
      </p:sp>
      <p:sp>
        <p:nvSpPr>
          <p:cNvPr id="5" name="object 15">
            <a:extLst>
              <a:ext uri="{FF2B5EF4-FFF2-40B4-BE49-F238E27FC236}">
                <a16:creationId xmlns:a16="http://schemas.microsoft.com/office/drawing/2014/main" id="{23EE2FEA-9F01-180A-314E-9CF7858D9681}"/>
              </a:ext>
            </a:extLst>
          </p:cNvPr>
          <p:cNvSpPr txBox="1"/>
          <p:nvPr/>
        </p:nvSpPr>
        <p:spPr>
          <a:xfrm>
            <a:off x="6015116" y="1856239"/>
            <a:ext cx="836896"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北領地</a:t>
            </a:r>
          </a:p>
        </p:txBody>
      </p:sp>
      <p:sp>
        <p:nvSpPr>
          <p:cNvPr id="6" name="object 17">
            <a:extLst>
              <a:ext uri="{FF2B5EF4-FFF2-40B4-BE49-F238E27FC236}">
                <a16:creationId xmlns:a16="http://schemas.microsoft.com/office/drawing/2014/main" id="{4D743CE5-9C02-9C02-F1A1-4FF8D7E65F70}"/>
              </a:ext>
            </a:extLst>
          </p:cNvPr>
          <p:cNvSpPr txBox="1"/>
          <p:nvPr/>
        </p:nvSpPr>
        <p:spPr>
          <a:xfrm>
            <a:off x="6257330" y="3735197"/>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南澳大利亞</a:t>
            </a:r>
            <a:endParaRPr kumimoji="0"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748901" y="2489511"/>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昆士蘭</a:t>
            </a:r>
          </a:p>
        </p:txBody>
      </p:sp>
      <p:sp>
        <p:nvSpPr>
          <p:cNvPr id="9" name="object 93">
            <a:extLst>
              <a:ext uri="{FF2B5EF4-FFF2-40B4-BE49-F238E27FC236}">
                <a16:creationId xmlns:a16="http://schemas.microsoft.com/office/drawing/2014/main" id="{E1CC63B9-E3FB-CB15-057D-F361E40E1AF6}"/>
              </a:ext>
            </a:extLst>
          </p:cNvPr>
          <p:cNvSpPr txBox="1"/>
          <p:nvPr/>
        </p:nvSpPr>
        <p:spPr>
          <a:xfrm>
            <a:off x="8510506" y="4161170"/>
            <a:ext cx="609141"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新南威爾斯</a:t>
            </a:r>
            <a:endParaRPr kumimoji="0" sz="110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8085935" y="5660117"/>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維多利亞</a:t>
            </a:r>
          </a:p>
        </p:txBody>
      </p:sp>
      <p:sp>
        <p:nvSpPr>
          <p:cNvPr id="11" name="object 20">
            <a:extLst>
              <a:ext uri="{FF2B5EF4-FFF2-40B4-BE49-F238E27FC236}">
                <a16:creationId xmlns:a16="http://schemas.microsoft.com/office/drawing/2014/main" id="{9164B5A2-8758-BA15-FAD4-136C47525FC5}"/>
              </a:ext>
            </a:extLst>
          </p:cNvPr>
          <p:cNvSpPr txBox="1"/>
          <p:nvPr/>
        </p:nvSpPr>
        <p:spPr>
          <a:xfrm>
            <a:off x="9002812" y="5303288"/>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7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澳大利亞
首都領地</a:t>
            </a:r>
          </a:p>
        </p:txBody>
      </p:sp>
      <p:sp>
        <p:nvSpPr>
          <p:cNvPr id="18" name="object 11">
            <a:extLst>
              <a:ext uri="{FF2B5EF4-FFF2-40B4-BE49-F238E27FC236}">
                <a16:creationId xmlns:a16="http://schemas.microsoft.com/office/drawing/2014/main" id="{5718CCF4-1352-1BA6-417A-1C95B8B8752E}"/>
              </a:ext>
            </a:extLst>
          </p:cNvPr>
          <p:cNvSpPr txBox="1"/>
          <p:nvPr/>
        </p:nvSpPr>
        <p:spPr>
          <a:xfrm>
            <a:off x="11327307" y="6512157"/>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zh-CN" altLang="en-US" sz="800" b="0" dirty="0">
                <a:solidFill>
                  <a:schemeClr val="tx1"/>
                </a:solidFill>
                <a:latin typeface="Microsoft JhengHei" panose="020B0604030504040204" pitchFamily="34" charset="-120"/>
                <a:ea typeface="Microsoft JhengHei" panose="020B0604030504040204" pitchFamily="34" charset="-120"/>
              </a:rPr>
              <a:t>僅供參考</a:t>
            </a:r>
            <a:endParaRPr sz="800" b="0" dirty="0">
              <a:solidFill>
                <a:schemeClr val="tx1"/>
              </a:solidFill>
              <a:latin typeface="Microsoft JhengHei" panose="020B0604030504040204" pitchFamily="34" charset="-120"/>
              <a:ea typeface="Microsoft JhengHei" panose="020B0604030504040204" pitchFamily="34" charset="-120"/>
            </a:endParaRPr>
          </a:p>
        </p:txBody>
      </p:sp>
      <p:sp>
        <p:nvSpPr>
          <p:cNvPr id="21" name="object 20">
            <a:extLst>
              <a:ext uri="{FF2B5EF4-FFF2-40B4-BE49-F238E27FC236}">
                <a16:creationId xmlns:a16="http://schemas.microsoft.com/office/drawing/2014/main" id="{1B8957C1-4392-DB8D-CB54-5FD50DFE8307}"/>
              </a:ext>
            </a:extLst>
          </p:cNvPr>
          <p:cNvSpPr txBox="1"/>
          <p:nvPr/>
        </p:nvSpPr>
        <p:spPr>
          <a:xfrm>
            <a:off x="9531406" y="773521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塔斯馬尼亞</a:t>
            </a:r>
          </a:p>
        </p:txBody>
      </p:sp>
      <p:sp>
        <p:nvSpPr>
          <p:cNvPr id="22" name="object 11">
            <a:extLst>
              <a:ext uri="{FF2B5EF4-FFF2-40B4-BE49-F238E27FC236}">
                <a16:creationId xmlns:a16="http://schemas.microsoft.com/office/drawing/2014/main" id="{CFB6C7DC-DF2E-F6A2-DFD8-7C2B8566A411}"/>
              </a:ext>
            </a:extLst>
          </p:cNvPr>
          <p:cNvSpPr txBox="1"/>
          <p:nvPr/>
        </p:nvSpPr>
        <p:spPr>
          <a:xfrm>
            <a:off x="2768762" y="4418102"/>
            <a:ext cx="145206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rPr>
              <a:t>達令山脈</a:t>
            </a:r>
            <a:endParaRPr kumimoji="0" sz="140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3" name="object 11">
            <a:extLst>
              <a:ext uri="{FF2B5EF4-FFF2-40B4-BE49-F238E27FC236}">
                <a16:creationId xmlns:a16="http://schemas.microsoft.com/office/drawing/2014/main" id="{996E34F2-6822-8B9D-796F-20F659598B1D}"/>
              </a:ext>
            </a:extLst>
          </p:cNvPr>
          <p:cNvSpPr txBox="1"/>
          <p:nvPr/>
        </p:nvSpPr>
        <p:spPr>
          <a:xfrm>
            <a:off x="4907655" y="5427361"/>
            <a:ext cx="23766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zh-CN" altLang="en-US" sz="140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rPr>
              <a:t>洛夫蒂山脈</a:t>
            </a:r>
            <a:endParaRPr kumimoji="0" sz="140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4" name="object 11">
            <a:extLst>
              <a:ext uri="{FF2B5EF4-FFF2-40B4-BE49-F238E27FC236}">
                <a16:creationId xmlns:a16="http://schemas.microsoft.com/office/drawing/2014/main" id="{072AADC2-505C-47E3-B876-05ADB8580ADD}"/>
              </a:ext>
            </a:extLst>
          </p:cNvPr>
          <p:cNvSpPr txBox="1"/>
          <p:nvPr/>
        </p:nvSpPr>
        <p:spPr>
          <a:xfrm>
            <a:off x="8085935" y="3404734"/>
            <a:ext cx="237668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defTabSz="914400" rtl="0" eaLnBrk="1" fontAlgn="auto" latinLnBrk="0" hangingPunct="1">
              <a:lnSpc>
                <a:spcPct val="100000"/>
              </a:lnSpc>
              <a:spcBef>
                <a:spcPct val="0"/>
              </a:spcBef>
              <a:spcAft>
                <a:spcPct val="0"/>
              </a:spcAft>
              <a:buClrTx/>
              <a:buSzTx/>
              <a:buFontTx/>
              <a:buNone/>
              <a:defRPr/>
            </a:pPr>
            <a:r>
              <a:rPr kumimoji="0" lang="zh-CN" altLang="en-US" sz="140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大分水嶺</a:t>
            </a:r>
          </a:p>
          <a:p>
            <a:pPr marL="0" marR="0" lvl="0" indent="0" defTabSz="914400" rtl="0" eaLnBrk="1" fontAlgn="auto" latinLnBrk="0" hangingPunct="1">
              <a:lnSpc>
                <a:spcPct val="100000"/>
              </a:lnSpc>
              <a:spcBef>
                <a:spcPct val="0"/>
              </a:spcBef>
              <a:spcAft>
                <a:spcPct val="0"/>
              </a:spcAft>
              <a:buClrTx/>
              <a:buSzTx/>
              <a:buFontTx/>
              <a:buNone/>
              <a:defRPr/>
            </a:pPr>
            <a:r>
              <a:rPr kumimoji="0" lang="zh-CN" altLang="en-US" sz="140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rPr>
              <a:t>山脈</a:t>
            </a:r>
            <a:endParaRPr kumimoji="0" sz="1400" u="none" strike="noStrike" kern="1200" cap="none" spc="0" normalizeH="0" baseline="0" noProof="0" dirty="0">
              <a:ln>
                <a:noFill/>
              </a:ln>
              <a:solidFill>
                <a:schemeClr val="tx1"/>
              </a:solidFill>
              <a:effectLst/>
              <a:uLnTx/>
              <a:uFillTx/>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7740820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24676" y="770658"/>
            <a:ext cx="5250410" cy="1694412"/>
          </a:xfrm>
        </p:spPr>
        <p:txBody>
          <a:bodyPr/>
          <a:lstStyle/>
          <a:p>
            <a:r>
              <a:rPr lang="zh-CN" altLang="en-US" sz="5400" b="1" dirty="0">
                <a:solidFill>
                  <a:schemeClr val="bg2"/>
                </a:solidFill>
              </a:rPr>
              <a:t>大陸型
氣候</a:t>
            </a:r>
            <a:endParaRPr lang="en-US" sz="5400" b="1" dirty="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24676" y="2469969"/>
            <a:ext cx="4011857" cy="846545"/>
          </a:xfrm>
        </p:spPr>
        <p:txBody>
          <a:bodyPr/>
          <a:lstStyle/>
          <a:p>
            <a:r>
              <a:rPr lang="zh-CN" altLang="en-US" sz="1600" dirty="0">
                <a:solidFill>
                  <a:schemeClr val="bg1"/>
                </a:solidFill>
              </a:rPr>
              <a:t>位於大型陸塊中心的區域，往往夏季較熱，冬季較冷。</a:t>
            </a:r>
            <a:endParaRPr lang="en-AU"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4559299"/>
            <a:ext cx="441549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chemeClr val="bg1"/>
                </a:solidFill>
                <a:latin typeface="Neue Haas Grotesk Text Pro" panose="020B0504020202020204" pitchFamily="34" charset="77"/>
                <a:ea typeface="Microsoft JhengHei" panose="020B0604030504040204" pitchFamily="34" charset="-120"/>
              </a:rPr>
              <a:t>克萊爾谷</a:t>
            </a:r>
          </a:p>
          <a:p>
            <a:r>
              <a:rPr lang="zh-CN" altLang="en-US" sz="2400" dirty="0">
                <a:solidFill>
                  <a:schemeClr val="bg1"/>
                </a:solidFill>
                <a:latin typeface="Neue Haas Grotesk Text Pro" panose="020B0504020202020204" pitchFamily="34" charset="77"/>
                <a:ea typeface="Microsoft JhengHei" panose="020B0604030504040204" pitchFamily="34" charset="-120"/>
              </a:rPr>
              <a:t>路斯格蘭</a:t>
            </a:r>
          </a:p>
          <a:p>
            <a:r>
              <a:rPr lang="zh-CN" altLang="en-US" sz="2400" dirty="0">
                <a:solidFill>
                  <a:schemeClr val="bg1"/>
                </a:solidFill>
                <a:latin typeface="Neue Haas Grotesk Text Pro" panose="020B0504020202020204" pitchFamily="34" charset="77"/>
                <a:ea typeface="Microsoft JhengHei" panose="020B0604030504040204" pitchFamily="34" charset="-120"/>
              </a:rPr>
              <a:t>大南方產區的部分地區</a:t>
            </a:r>
          </a:p>
          <a:p>
            <a:r>
              <a:rPr lang="zh-CN" altLang="en-US" sz="2400" dirty="0">
                <a:solidFill>
                  <a:schemeClr val="bg1"/>
                </a:solidFill>
                <a:latin typeface="Neue Haas Grotesk Text Pro" panose="020B0504020202020204" pitchFamily="34" charset="77"/>
                <a:ea typeface="Microsoft JhengHei" panose="020B0604030504040204" pitchFamily="34" charset="-120"/>
              </a:rPr>
              <a:t>坎培拉地區</a:t>
            </a:r>
            <a:endParaRPr lang="en-AU" sz="2400" dirty="0">
              <a:solidFill>
                <a:schemeClr val="bg1"/>
              </a:solidFill>
              <a:latin typeface="Neue Haas Grotesk Text Pro" panose="020B0504020202020204" pitchFamily="34" charset="77"/>
              <a:ea typeface="Microsoft JhengHei" panose="020B0604030504040204" pitchFamily="34" charset="-120"/>
            </a:endParaRPr>
          </a:p>
        </p:txBody>
      </p:sp>
      <p:pic>
        <p:nvPicPr>
          <p:cNvPr id="6" name="Picture 5" descr="A vineyard with a pond  Description automatically generated with medium confidence">
            <a:extLst>
              <a:ext uri="{FF2B5EF4-FFF2-40B4-BE49-F238E27FC236}">
                <a16:creationId xmlns:a16="http://schemas.microsoft.com/office/drawing/2014/main" id="{3B13FAD4-A658-A9A7-1B71-3E54D2B18AB4}"/>
              </a:ext>
            </a:extLst>
          </p:cNvPr>
          <p:cNvPicPr>
            <a:picLocks noChangeAspect="1"/>
          </p:cNvPicPr>
          <p:nvPr/>
        </p:nvPicPr>
        <p:blipFill>
          <a:blip r:embed="rId3" cstate="screen">
            <a:extLst>
              <a:ext uri="{28A0092B-C50C-407E-A947-70E740481C1C}">
                <a14:useLocalDpi xmlns:a14="http://schemas.microsoft.com/office/drawing/2010/main"/>
              </a:ext>
            </a:extLst>
          </a:blip>
          <a:srcRect l="24201" r="9406"/>
          <a:stretch>
            <a:fillRect/>
          </a:stretch>
        </p:blipFill>
        <p:spPr>
          <a:xfrm>
            <a:off x="6096000" y="-16402"/>
            <a:ext cx="6096000" cy="6874401"/>
          </a:xfrm>
          <a:prstGeom prst="rect">
            <a:avLst/>
          </a:prstGeom>
        </p:spPr>
      </p:pic>
    </p:spTree>
    <p:extLst>
      <p:ext uri="{BB962C8B-B14F-4D97-AF65-F5344CB8AC3E}">
        <p14:creationId xmlns:p14="http://schemas.microsoft.com/office/powerpoint/2010/main" val="87748965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770658"/>
            <a:ext cx="5250410" cy="1694412"/>
          </a:xfrm>
        </p:spPr>
        <p:txBody>
          <a:bodyPr/>
          <a:lstStyle/>
          <a:p>
            <a:r>
              <a:rPr lang="zh-CN" altLang="en-US" b="1" dirty="0">
                <a:solidFill>
                  <a:schemeClr val="bg2"/>
                </a:solidFill>
              </a:rPr>
              <a:t>海洋性
氣候</a:t>
            </a:r>
            <a:endParaRPr lang="en-US" b="1" dirty="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73302" y="2469969"/>
            <a:ext cx="4415497" cy="846545"/>
          </a:xfrm>
        </p:spPr>
        <p:txBody>
          <a:bodyPr/>
          <a:lstStyle/>
          <a:p>
            <a:r>
              <a:rPr lang="zh-CN" altLang="en-US" sz="1600" dirty="0">
                <a:solidFill>
                  <a:schemeClr val="bg1"/>
                </a:solidFill>
              </a:rPr>
              <a:t>靠近海岸的地區，氣候的溫度範圍較窄，降雨量在全年分佈較為均勻。</a:t>
            </a:r>
            <a:endParaRPr lang="en-AU"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73302" y="4546599"/>
            <a:ext cx="441549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chemeClr val="bg1"/>
                </a:solidFill>
                <a:latin typeface="Neue Haas Grotesk Text Pro" panose="020B0504020202020204" pitchFamily="34" charset="77"/>
                <a:ea typeface="Microsoft JhengHei" panose="020B0604030504040204" pitchFamily="34" charset="-120"/>
              </a:rPr>
              <a:t>摩寧頓半島</a:t>
            </a:r>
          </a:p>
          <a:p>
            <a:r>
              <a:rPr lang="zh-CN" altLang="en-US" sz="2400" dirty="0">
                <a:solidFill>
                  <a:schemeClr val="bg1"/>
                </a:solidFill>
                <a:latin typeface="Neue Haas Grotesk Text Pro" panose="020B0504020202020204" pitchFamily="34" charset="77"/>
                <a:ea typeface="Microsoft JhengHei" panose="020B0604030504040204" pitchFamily="34" charset="-120"/>
              </a:rPr>
              <a:t>塔斯馬尼亞</a:t>
            </a:r>
            <a:endParaRPr lang="en-AU" sz="2400" dirty="0">
              <a:solidFill>
                <a:schemeClr val="bg1"/>
              </a:solidFill>
              <a:latin typeface="Neue Haas Grotesk Text Pro" panose="020B0504020202020204" pitchFamily="34" charset="77"/>
              <a:ea typeface="Microsoft JhengHei" panose="020B0604030504040204" pitchFamily="34" charset="-120"/>
            </a:endParaRPr>
          </a:p>
          <a:p>
            <a:r>
              <a:rPr lang="zh-CN" altLang="en-US" sz="2400" dirty="0">
                <a:solidFill>
                  <a:schemeClr val="bg1"/>
                </a:solidFill>
                <a:latin typeface="Neue Haas Grotesk Text Pro" panose="020B0504020202020204" pitchFamily="34" charset="77"/>
                <a:ea typeface="Microsoft JhengHei" panose="020B0604030504040204" pitchFamily="34" charset="-120"/>
              </a:rPr>
              <a:t>阿德萊德山</a:t>
            </a:r>
          </a:p>
          <a:p>
            <a:r>
              <a:rPr lang="zh-CN" altLang="en-US" sz="2400" dirty="0">
                <a:solidFill>
                  <a:schemeClr val="bg1"/>
                </a:solidFill>
                <a:latin typeface="Neue Haas Grotesk Text Pro" panose="020B0504020202020204" pitchFamily="34" charset="77"/>
                <a:ea typeface="Microsoft JhengHei" panose="020B0604030504040204" pitchFamily="34" charset="-120"/>
              </a:rPr>
              <a:t>庫納瓦拉</a:t>
            </a:r>
          </a:p>
        </p:txBody>
      </p:sp>
      <p:pic>
        <p:nvPicPr>
          <p:cNvPr id="6" name="Picture 5" descr="A tractor in a field  Description automatically generated">
            <a:extLst>
              <a:ext uri="{FF2B5EF4-FFF2-40B4-BE49-F238E27FC236}">
                <a16:creationId xmlns:a16="http://schemas.microsoft.com/office/drawing/2014/main" id="{33917616-1FAE-AE27-1195-F4C87C443F30}"/>
              </a:ext>
            </a:extLst>
          </p:cNvPr>
          <p:cNvPicPr>
            <a:picLocks noChangeAspect="1"/>
          </p:cNvPicPr>
          <p:nvPr/>
        </p:nvPicPr>
        <p:blipFill>
          <a:blip r:embed="rId3">
            <a:extLst>
              <a:ext uri="{28A0092B-C50C-407E-A947-70E740481C1C}">
                <a14:useLocalDpi xmlns:a14="http://schemas.microsoft.com/office/drawing/2010/main"/>
              </a:ext>
            </a:extLst>
          </a:blip>
          <a:srcRect l="55736" r="24403"/>
          <a:stretch/>
        </p:blipFill>
        <p:spPr>
          <a:xfrm>
            <a:off x="6096000" y="0"/>
            <a:ext cx="6096000" cy="6858000"/>
          </a:xfrm>
          <a:prstGeom prst="rect">
            <a:avLst/>
          </a:prstGeom>
        </p:spPr>
      </p:pic>
    </p:spTree>
    <p:extLst>
      <p:ext uri="{BB962C8B-B14F-4D97-AF65-F5344CB8AC3E}">
        <p14:creationId xmlns:p14="http://schemas.microsoft.com/office/powerpoint/2010/main" val="40312796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770658"/>
            <a:ext cx="5786750" cy="1694412"/>
          </a:xfrm>
        </p:spPr>
        <p:txBody>
          <a:bodyPr/>
          <a:lstStyle/>
          <a:p>
            <a:r>
              <a:rPr lang="zh-CN" altLang="en-US" sz="4800" b="1" dirty="0">
                <a:solidFill>
                  <a:schemeClr val="bg2"/>
                </a:solidFill>
              </a:rPr>
              <a:t>地中海型
氣候</a:t>
            </a:r>
            <a:endParaRPr lang="en-US" sz="4800" b="1" dirty="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07988" y="2469969"/>
            <a:ext cx="4874063" cy="846545"/>
          </a:xfrm>
        </p:spPr>
        <p:txBody>
          <a:bodyPr/>
          <a:lstStyle/>
          <a:p>
            <a:r>
              <a:rPr lang="zh-CN" altLang="en-US" sz="1600" dirty="0">
                <a:solidFill>
                  <a:schemeClr val="bg1"/>
                </a:solidFill>
              </a:rPr>
              <a:t>與海洋性氣候相似，但夏季往往溫暖乾燥。最熱和最冷月份之間的溫度變化較小。</a:t>
            </a:r>
            <a:endParaRPr lang="en-AU"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4392931"/>
            <a:ext cx="7289326"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chemeClr val="bg1"/>
                </a:solidFill>
                <a:latin typeface="Neue Haas Grotesk Text Pro" panose="020B0504020202020204" pitchFamily="34" charset="77"/>
                <a:ea typeface="Microsoft JhengHei" panose="020B0604030504040204" pitchFamily="34" charset="-120"/>
              </a:rPr>
              <a:t>巴羅莎谷</a:t>
            </a:r>
          </a:p>
          <a:p>
            <a:r>
              <a:rPr lang="zh-CN" altLang="en-US" sz="2400" dirty="0">
                <a:solidFill>
                  <a:schemeClr val="bg1"/>
                </a:solidFill>
                <a:latin typeface="Neue Haas Grotesk Text Pro" panose="020B0504020202020204" pitchFamily="34" charset="77"/>
                <a:ea typeface="Microsoft JhengHei" panose="020B0604030504040204" pitchFamily="34" charset="-120"/>
              </a:rPr>
              <a:t>吉奧格拉夫</a:t>
            </a:r>
          </a:p>
          <a:p>
            <a:r>
              <a:rPr lang="zh-CN" altLang="en-US" sz="2400" dirty="0">
                <a:solidFill>
                  <a:schemeClr val="bg1"/>
                </a:solidFill>
                <a:latin typeface="Neue Haas Grotesk Text Pro" panose="020B0504020202020204" pitchFamily="34" charset="77"/>
                <a:ea typeface="Microsoft JhengHei" panose="020B0604030504040204" pitchFamily="34" charset="-120"/>
              </a:rPr>
              <a:t>麥克拉倫谷</a:t>
            </a:r>
          </a:p>
          <a:p>
            <a:r>
              <a:rPr lang="zh-CN" altLang="en-US" sz="2400" dirty="0">
                <a:solidFill>
                  <a:schemeClr val="bg1"/>
                </a:solidFill>
                <a:latin typeface="Neue Haas Grotesk Text Pro" panose="020B0504020202020204" pitchFamily="34" charset="77"/>
                <a:ea typeface="Microsoft JhengHei" panose="020B0604030504040204" pitchFamily="34" charset="-120"/>
              </a:rPr>
              <a:t>瑪格麗特河
（具有強烈的海洋影響）</a:t>
            </a:r>
            <a:endParaRPr lang="en-AU" sz="1600" dirty="0">
              <a:solidFill>
                <a:schemeClr val="bg1"/>
              </a:solidFill>
              <a:latin typeface="Neue Haas Grotesk Text Pro" panose="020B0504020202020204" pitchFamily="34" charset="77"/>
              <a:ea typeface="Microsoft JhengHei" panose="020B0604030504040204" pitchFamily="34" charset="-120"/>
            </a:endParaRPr>
          </a:p>
        </p:txBody>
      </p:sp>
      <p:pic>
        <p:nvPicPr>
          <p:cNvPr id="6" name="Picture 5" descr="A dirt road with palm trees  Description automatically generated">
            <a:extLst>
              <a:ext uri="{FF2B5EF4-FFF2-40B4-BE49-F238E27FC236}">
                <a16:creationId xmlns:a16="http://schemas.microsoft.com/office/drawing/2014/main" id="{EB42CD41-770A-74EE-D317-EED2D50BBBB4}"/>
              </a:ext>
            </a:extLst>
          </p:cNvPr>
          <p:cNvPicPr>
            <a:picLocks noChangeAspect="1"/>
          </p:cNvPicPr>
          <p:nvPr/>
        </p:nvPicPr>
        <p:blipFill>
          <a:blip r:embed="rId3" cstate="screen">
            <a:extLst>
              <a:ext uri="{28A0092B-C50C-407E-A947-70E740481C1C}">
                <a14:useLocalDpi xmlns:a14="http://schemas.microsoft.com/office/drawing/2010/main"/>
              </a:ext>
            </a:extLst>
          </a:blip>
          <a:srcRect l="6398" t="1785" r="35426"/>
          <a:stretch/>
        </p:blipFill>
        <p:spPr>
          <a:xfrm>
            <a:off x="6096001" y="0"/>
            <a:ext cx="6095999" cy="6858000"/>
          </a:xfrm>
          <a:prstGeom prst="rect">
            <a:avLst/>
          </a:prstGeom>
        </p:spPr>
      </p:pic>
    </p:spTree>
    <p:extLst>
      <p:ext uri="{BB962C8B-B14F-4D97-AF65-F5344CB8AC3E}">
        <p14:creationId xmlns:p14="http://schemas.microsoft.com/office/powerpoint/2010/main" val="22028569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75E45D35-7844-E289-B97A-FD2E8844C508}"/>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 name="Picture 17" descr="A close-up of a vine  Description automatically generated">
            <a:extLst>
              <a:ext uri="{FF2B5EF4-FFF2-40B4-BE49-F238E27FC236}">
                <a16:creationId xmlns:a16="http://schemas.microsoft.com/office/drawing/2014/main" id="{9F8A1470-4E4C-3E3A-D2EC-DCCA2F21A78A}"/>
              </a:ext>
            </a:extLst>
          </p:cNvPr>
          <p:cNvPicPr>
            <a:picLocks noChangeAspect="1"/>
          </p:cNvPicPr>
          <p:nvPr/>
        </p:nvPicPr>
        <p:blipFill>
          <a:blip r:embed="rId3" cstate="screen">
            <a:extLst>
              <a:ext uri="{28A0092B-C50C-407E-A947-70E740481C1C}">
                <a14:useLocalDpi xmlns:a14="http://schemas.microsoft.com/office/drawing/2010/main"/>
              </a:ext>
            </a:extLst>
          </a:blip>
          <a:srcRect t="48898" b="11915"/>
          <a:stretch>
            <a:fillRect/>
          </a:stretch>
        </p:blipFill>
        <p:spPr>
          <a:xfrm>
            <a:off x="407988" y="1889508"/>
            <a:ext cx="11339512" cy="2962752"/>
          </a:xfrm>
          <a:prstGeom prst="rect">
            <a:avLst/>
          </a:prstGeom>
        </p:spPr>
      </p:pic>
      <p:sp>
        <p:nvSpPr>
          <p:cNvPr id="4" name="object 4">
            <a:extLst>
              <a:ext uri="{FF2B5EF4-FFF2-40B4-BE49-F238E27FC236}">
                <a16:creationId xmlns:a16="http://schemas.microsoft.com/office/drawing/2014/main" id="{20A7DF60-0072-4EBA-9DDC-4467DD424BED}"/>
              </a:ext>
            </a:extLst>
          </p:cNvPr>
          <p:cNvSpPr txBox="1"/>
          <p:nvPr/>
        </p:nvSpPr>
        <p:spPr>
          <a:xfrm>
            <a:off x="1322618" y="1780869"/>
            <a:ext cx="3322519" cy="413396"/>
          </a:xfrm>
          <a:prstGeom prst="rect">
            <a:avLst/>
          </a:prstGeom>
        </p:spPr>
        <p:txBody>
          <a:bodyPr vert="horz" wrap="none" lIns="0" tIns="11521" rIns="0" bIns="0" rtlCol="0">
            <a:noAutofit/>
          </a:bodyPr>
          <a:lstStyle/>
          <a:p>
            <a:pPr>
              <a:tabLst>
                <a:tab pos="1156236" algn="l"/>
              </a:tabLst>
            </a:pPr>
            <a:endParaRPr lang="en-AU" sz="2722" spc="91" dirty="0">
              <a:solidFill>
                <a:schemeClr val="bg1"/>
              </a:solidFill>
              <a:latin typeface="Neue Haas Grotesk Text Pro" panose="020B0504020202020204" pitchFamily="34" charset="77"/>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651618" y="456561"/>
            <a:ext cx="11095881" cy="2039105"/>
          </a:xfrm>
          <a:prstGeom prst="rect">
            <a:avLst/>
          </a:prstGeom>
        </p:spPr>
        <p:txBody>
          <a:bodyPr vert="horz" wrap="square" lIns="0" tIns="11521" rIns="0" bIns="0" rtlCol="0">
            <a:noAutofit/>
          </a:bodyPr>
          <a:lstStyle/>
          <a:p>
            <a:pPr>
              <a:lnSpc>
                <a:spcPct val="90000"/>
              </a:lnSpc>
            </a:pPr>
            <a:r>
              <a:rPr lang="zh-CN" altLang="en-US"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澳洲的</a:t>
            </a:r>
          </a:p>
          <a:p>
            <a:pPr>
              <a:lnSpc>
                <a:spcPct val="90000"/>
              </a:lnSpc>
            </a:pPr>
            <a:r>
              <a:rPr lang="zh-CN" altLang="en-US" sz="5400" b="1"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葡萄生長季節</a:t>
            </a:r>
          </a:p>
        </p:txBody>
      </p:sp>
      <p:sp>
        <p:nvSpPr>
          <p:cNvPr id="2" name="Text Placeholder 2">
            <a:extLst>
              <a:ext uri="{FF2B5EF4-FFF2-40B4-BE49-F238E27FC236}">
                <a16:creationId xmlns:a16="http://schemas.microsoft.com/office/drawing/2014/main" id="{42FBCDF9-4D6B-2CE1-F3ED-F8112984CC25}"/>
              </a:ext>
            </a:extLst>
          </p:cNvPr>
          <p:cNvSpPr txBox="1"/>
          <p:nvPr/>
        </p:nvSpPr>
        <p:spPr>
          <a:xfrm>
            <a:off x="6634442" y="5135423"/>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b="1" dirty="0">
                <a:solidFill>
                  <a:schemeClr val="bg1"/>
                </a:solidFill>
                <a:latin typeface="Neue Haas Grotesk Text Pro" panose="020B0504020202020204" pitchFamily="34" charset="77"/>
                <a:ea typeface="Microsoft JhengHei" panose="020B0604030504040204" pitchFamily="34" charset="-120"/>
              </a:rPr>
              <a:t>秋季</a:t>
            </a:r>
          </a:p>
          <a:p>
            <a:endParaRPr lang="en-US" sz="3600" b="1" dirty="0">
              <a:solidFill>
                <a:schemeClr val="bg1"/>
              </a:solidFill>
              <a:latin typeface="Neue Haas Grotesk Text Pro" panose="020B0504020202020204" pitchFamily="34" charset="77"/>
              <a:ea typeface="Microsoft JhengHei" panose="020B0604030504040204" pitchFamily="34" charset="-120"/>
            </a:endParaRPr>
          </a:p>
        </p:txBody>
      </p:sp>
      <p:sp>
        <p:nvSpPr>
          <p:cNvPr id="6" name="Text Placeholder 2">
            <a:extLst>
              <a:ext uri="{FF2B5EF4-FFF2-40B4-BE49-F238E27FC236}">
                <a16:creationId xmlns:a16="http://schemas.microsoft.com/office/drawing/2014/main" id="{B5E09B2C-BDDF-0A01-F6CB-CCBA58BA35C3}"/>
              </a:ext>
            </a:extLst>
          </p:cNvPr>
          <p:cNvSpPr txBox="1"/>
          <p:nvPr/>
        </p:nvSpPr>
        <p:spPr>
          <a:xfrm>
            <a:off x="3698291" y="5153666"/>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b="1" dirty="0">
                <a:solidFill>
                  <a:schemeClr val="bg1"/>
                </a:solidFill>
                <a:latin typeface="Neue Haas Grotesk Text Pro" panose="020B0504020202020204" pitchFamily="34" charset="77"/>
                <a:ea typeface="Microsoft JhengHei" panose="020B0604030504040204" pitchFamily="34" charset="-120"/>
              </a:rPr>
              <a:t>夏季</a:t>
            </a:r>
          </a:p>
        </p:txBody>
      </p:sp>
      <p:sp>
        <p:nvSpPr>
          <p:cNvPr id="8" name="Text Placeholder 2">
            <a:extLst>
              <a:ext uri="{FF2B5EF4-FFF2-40B4-BE49-F238E27FC236}">
                <a16:creationId xmlns:a16="http://schemas.microsoft.com/office/drawing/2014/main" id="{359F908E-4342-1E10-0B5E-A34CA304241E}"/>
              </a:ext>
            </a:extLst>
          </p:cNvPr>
          <p:cNvSpPr txBox="1"/>
          <p:nvPr/>
        </p:nvSpPr>
        <p:spPr>
          <a:xfrm>
            <a:off x="407988" y="5162228"/>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b="1" dirty="0">
                <a:solidFill>
                  <a:schemeClr val="bg1"/>
                </a:solidFill>
                <a:latin typeface="Neue Haas Grotesk Text Pro" panose="020B0504020202020204" pitchFamily="34" charset="77"/>
                <a:ea typeface="Microsoft JhengHei" panose="020B0604030504040204" pitchFamily="34" charset="-120"/>
              </a:rPr>
              <a:t>春季</a:t>
            </a:r>
          </a:p>
        </p:txBody>
      </p:sp>
      <p:sp>
        <p:nvSpPr>
          <p:cNvPr id="9" name="Text Placeholder 2">
            <a:extLst>
              <a:ext uri="{FF2B5EF4-FFF2-40B4-BE49-F238E27FC236}">
                <a16:creationId xmlns:a16="http://schemas.microsoft.com/office/drawing/2014/main" id="{B097ED0C-1FFF-2165-6ED9-EEB71F757225}"/>
              </a:ext>
            </a:extLst>
          </p:cNvPr>
          <p:cNvSpPr txBox="1"/>
          <p:nvPr/>
        </p:nvSpPr>
        <p:spPr>
          <a:xfrm>
            <a:off x="9593993" y="5159031"/>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b="1" dirty="0">
                <a:solidFill>
                  <a:schemeClr val="bg1"/>
                </a:solidFill>
                <a:latin typeface="Neue Haas Grotesk Text Pro" panose="020B0504020202020204" pitchFamily="34" charset="77"/>
                <a:ea typeface="Microsoft JhengHei" panose="020B0604030504040204" pitchFamily="34" charset="-120"/>
              </a:rPr>
              <a:t>冬季</a:t>
            </a:r>
          </a:p>
        </p:txBody>
      </p:sp>
      <p:sp>
        <p:nvSpPr>
          <p:cNvPr id="10" name="Text Placeholder 2">
            <a:extLst>
              <a:ext uri="{FF2B5EF4-FFF2-40B4-BE49-F238E27FC236}">
                <a16:creationId xmlns:a16="http://schemas.microsoft.com/office/drawing/2014/main" id="{4EBA5133-7861-6F86-215E-91365273A158}"/>
              </a:ext>
            </a:extLst>
          </p:cNvPr>
          <p:cNvSpPr txBox="1"/>
          <p:nvPr/>
        </p:nvSpPr>
        <p:spPr>
          <a:xfrm>
            <a:off x="6523955" y="5729109"/>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三月–五月</a:t>
            </a:r>
          </a:p>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轉色和收穫</a:t>
            </a:r>
            <a:endParaRPr lang="en-AU" sz="1600" dirty="0">
              <a:solidFill>
                <a:schemeClr val="bg1"/>
              </a:solidFill>
              <a:latin typeface="Neue Haas Grotesk Text Pro" panose="020B0504020202020204" pitchFamily="34" charset="77"/>
              <a:ea typeface="Microsoft JhengHei" panose="020B0604030504040204" pitchFamily="34" charset="-120"/>
            </a:endParaRPr>
          </a:p>
        </p:txBody>
      </p:sp>
      <p:sp>
        <p:nvSpPr>
          <p:cNvPr id="11" name="Text Placeholder 2">
            <a:extLst>
              <a:ext uri="{FF2B5EF4-FFF2-40B4-BE49-F238E27FC236}">
                <a16:creationId xmlns:a16="http://schemas.microsoft.com/office/drawing/2014/main" id="{532C45AC-4C3D-9CA5-8ED2-C7DE8EFF15C7}"/>
              </a:ext>
            </a:extLst>
          </p:cNvPr>
          <p:cNvSpPr txBox="1"/>
          <p:nvPr/>
        </p:nvSpPr>
        <p:spPr>
          <a:xfrm>
            <a:off x="3631346" y="571832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十二月–二月</a:t>
            </a:r>
          </a:p>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漿果成熟和轉色</a:t>
            </a:r>
            <a:endParaRPr lang="en-AU" sz="1600" dirty="0">
              <a:solidFill>
                <a:schemeClr val="bg1"/>
              </a:solidFill>
              <a:latin typeface="Neue Haas Grotesk Text Pro" panose="020B0504020202020204" pitchFamily="34" charset="77"/>
              <a:ea typeface="Microsoft JhengHei" panose="020B0604030504040204" pitchFamily="34" charset="-120"/>
            </a:endParaRPr>
          </a:p>
        </p:txBody>
      </p:sp>
      <p:sp>
        <p:nvSpPr>
          <p:cNvPr id="12" name="Text Placeholder 2">
            <a:extLst>
              <a:ext uri="{FF2B5EF4-FFF2-40B4-BE49-F238E27FC236}">
                <a16:creationId xmlns:a16="http://schemas.microsoft.com/office/drawing/2014/main" id="{AE7707FE-7ED7-4016-1901-87BED9FA11ED}"/>
              </a:ext>
            </a:extLst>
          </p:cNvPr>
          <p:cNvSpPr txBox="1"/>
          <p:nvPr/>
        </p:nvSpPr>
        <p:spPr>
          <a:xfrm>
            <a:off x="319272" y="5719628"/>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九月–十一月</a:t>
            </a:r>
          </a:p>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萌芽、生長和開花</a:t>
            </a:r>
            <a:endParaRPr lang="en-AU" sz="1600" dirty="0">
              <a:solidFill>
                <a:schemeClr val="bg1"/>
              </a:solidFill>
              <a:latin typeface="Neue Haas Grotesk Text Pro" panose="020B0504020202020204" pitchFamily="34" charset="77"/>
              <a:ea typeface="Microsoft JhengHei" panose="020B0604030504040204" pitchFamily="34" charset="-120"/>
            </a:endParaRPr>
          </a:p>
        </p:txBody>
      </p:sp>
      <p:sp>
        <p:nvSpPr>
          <p:cNvPr id="13" name="Text Placeholder 2">
            <a:extLst>
              <a:ext uri="{FF2B5EF4-FFF2-40B4-BE49-F238E27FC236}">
                <a16:creationId xmlns:a16="http://schemas.microsoft.com/office/drawing/2014/main" id="{14D25215-BF57-EB4D-476A-E5301734B036}"/>
              </a:ext>
            </a:extLst>
          </p:cNvPr>
          <p:cNvSpPr txBox="1"/>
          <p:nvPr/>
        </p:nvSpPr>
        <p:spPr>
          <a:xfrm>
            <a:off x="9519793" y="571197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六月–八月</a:t>
            </a:r>
          </a:p>
          <a:p>
            <a:pPr marL="0" indent="0">
              <a:spcBef>
                <a:spcPct val="0"/>
              </a:spcBef>
              <a:buNone/>
            </a:pPr>
            <a:r>
              <a:rPr lang="zh-CN" altLang="en-US" sz="1600" dirty="0">
                <a:solidFill>
                  <a:schemeClr val="bg1"/>
                </a:solidFill>
                <a:latin typeface="Neue Haas Grotesk Text Pro" panose="020B0504020202020204" pitchFamily="34" charset="77"/>
                <a:ea typeface="Microsoft JhengHei" panose="020B0604030504040204" pitchFamily="34" charset="-120"/>
              </a:rPr>
              <a:t>修剪和休眠</a:t>
            </a:r>
            <a:endParaRPr lang="en-AU" sz="1600" dirty="0">
              <a:solidFill>
                <a:schemeClr val="bg1"/>
              </a:solidFill>
              <a:latin typeface="Neue Haas Grotesk Text Pro" panose="020B0504020202020204" pitchFamily="34" charset="77"/>
              <a:ea typeface="Microsoft JhengHei" panose="020B0604030504040204" pitchFamily="34" charset="-120"/>
            </a:endParaRPr>
          </a:p>
        </p:txBody>
      </p:sp>
      <p:cxnSp>
        <p:nvCxnSpPr>
          <p:cNvPr id="3" name="Straight Connector 2">
            <a:extLst>
              <a:ext uri="{FF2B5EF4-FFF2-40B4-BE49-F238E27FC236}">
                <a16:creationId xmlns:a16="http://schemas.microsoft.com/office/drawing/2014/main" id="{A324E5C1-7515-7CED-ACE2-D3B4BD7F5B36}"/>
              </a:ext>
            </a:extLst>
          </p:cNvPr>
          <p:cNvCxnSpPr/>
          <p:nvPr/>
        </p:nvCxnSpPr>
        <p:spPr>
          <a:xfrm flipH="1">
            <a:off x="1627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E5FC15C9-DBDD-A4D7-C08B-0B4A8E7AFD4D}"/>
              </a:ext>
            </a:extLst>
          </p:cNvPr>
          <p:cNvSpPr/>
          <p:nvPr/>
        </p:nvSpPr>
        <p:spPr>
          <a:xfrm>
            <a:off x="144448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4" name="Oval 13">
            <a:extLst>
              <a:ext uri="{FF2B5EF4-FFF2-40B4-BE49-F238E27FC236}">
                <a16:creationId xmlns:a16="http://schemas.microsoft.com/office/drawing/2014/main" id="{358B4035-EA8E-80B3-1A3D-35F9CD381810}"/>
              </a:ext>
            </a:extLst>
          </p:cNvPr>
          <p:cNvSpPr/>
          <p:nvPr/>
        </p:nvSpPr>
        <p:spPr>
          <a:xfrm>
            <a:off x="427611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5" name="Oval 14">
            <a:extLst>
              <a:ext uri="{FF2B5EF4-FFF2-40B4-BE49-F238E27FC236}">
                <a16:creationId xmlns:a16="http://schemas.microsoft.com/office/drawing/2014/main" id="{371450AD-F400-9A9F-80A1-EBB50787C2A5}"/>
              </a:ext>
            </a:extLst>
          </p:cNvPr>
          <p:cNvSpPr/>
          <p:nvPr/>
        </p:nvSpPr>
        <p:spPr>
          <a:xfrm>
            <a:off x="710773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6" name="Oval 15">
            <a:extLst>
              <a:ext uri="{FF2B5EF4-FFF2-40B4-BE49-F238E27FC236}">
                <a16:creationId xmlns:a16="http://schemas.microsoft.com/office/drawing/2014/main" id="{9B895680-26A6-4C4C-1891-50C52829AEE4}"/>
              </a:ext>
            </a:extLst>
          </p:cNvPr>
          <p:cNvSpPr/>
          <p:nvPr/>
        </p:nvSpPr>
        <p:spPr>
          <a:xfrm>
            <a:off x="993936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cxnSp>
        <p:nvCxnSpPr>
          <p:cNvPr id="23" name="Straight Connector 22">
            <a:extLst>
              <a:ext uri="{FF2B5EF4-FFF2-40B4-BE49-F238E27FC236}">
                <a16:creationId xmlns:a16="http://schemas.microsoft.com/office/drawing/2014/main" id="{B5FA57D1-BB44-F4B5-07C8-C93B02CDC011}"/>
              </a:ext>
            </a:extLst>
          </p:cNvPr>
          <p:cNvCxnSpPr/>
          <p:nvPr/>
        </p:nvCxnSpPr>
        <p:spPr>
          <a:xfrm flipH="1">
            <a:off x="44594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08EC6C9-48D4-2868-C723-965FB5D544A3}"/>
              </a:ext>
            </a:extLst>
          </p:cNvPr>
          <p:cNvCxnSpPr/>
          <p:nvPr/>
        </p:nvCxnSpPr>
        <p:spPr>
          <a:xfrm flipH="1">
            <a:off x="73042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D725BB8-7F8A-391A-088D-6E7C01A62CD7}"/>
              </a:ext>
            </a:extLst>
          </p:cNvPr>
          <p:cNvCxnSpPr/>
          <p:nvPr/>
        </p:nvCxnSpPr>
        <p:spPr>
          <a:xfrm flipH="1">
            <a:off x="10136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8840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20490" y="2670620"/>
            <a:ext cx="12079934" cy="388259"/>
          </a:xfrm>
          <a:prstGeom prst="rect">
            <a:avLst/>
          </a:prstGeom>
        </p:spPr>
        <p:txBody>
          <a:bodyPr vert="horz" wrap="square" lIns="0" tIns="11521" rIns="0" bIns="0" rtlCol="0">
            <a:noAutofit/>
          </a:bodyPr>
          <a:lstStyle/>
          <a:p>
            <a:pPr defTabSz="914453">
              <a:lnSpc>
                <a:spcPct val="80000"/>
              </a:lnSpc>
              <a:defRPr/>
            </a:pPr>
            <a:r>
              <a:rPr lang="zh-CN" altLang="en-US" sz="4000" b="1" cap="all" dirty="0">
                <a:solidFill>
                  <a:schemeClr val="accent1"/>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發掘澳洲古老的土壤</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682048" y="356686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900"/>
              </a:spcBef>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澳洲已成為一塊陸地超過 1 億年</a:t>
            </a:r>
          </a:p>
          <a:p>
            <a:pPr>
              <a:spcBef>
                <a:spcPts val="900"/>
              </a:spcBef>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它的土壤是地球上最古老的土壤之一</a:t>
            </a:r>
          </a:p>
          <a:p>
            <a:pPr>
              <a:spcBef>
                <a:spcPts val="900"/>
              </a:spcBef>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也有較年輕的沙地和石灰岩土壤，以及肥沃的火山土壤</a:t>
            </a:r>
          </a:p>
          <a:p>
            <a:pPr>
              <a:spcBef>
                <a:spcPts val="900"/>
              </a:spcBef>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葡萄酒產區之間以及產區內部（甚至在單一葡萄園區塊內）的土壤類型差異很大</a:t>
            </a:r>
          </a:p>
        </p:txBody>
      </p:sp>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3" cstate="screen">
            <a:extLst>
              <a:ext uri="{28A0092B-C50C-407E-A947-70E740481C1C}">
                <a14:useLocalDpi xmlns:a14="http://schemas.microsoft.com/office/drawing/2010/main"/>
              </a:ext>
            </a:extLst>
          </a:blip>
          <a:srcRect b="35736"/>
          <a:stretch>
            <a:fillRect/>
          </a:stretch>
        </p:blipFill>
        <p:spPr>
          <a:xfrm>
            <a:off x="407988" y="-2562819"/>
            <a:ext cx="11214036" cy="4804370"/>
          </a:xfrm>
          <a:prstGeom prst="rect">
            <a:avLst/>
          </a:prstGeom>
        </p:spPr>
      </p:pic>
      <p:pic>
        <p:nvPicPr>
          <p:cNvPr id="5" name="Picture 4" descr="A close-up of hands holding small pieces of food  Description automatically generated">
            <a:extLst>
              <a:ext uri="{FF2B5EF4-FFF2-40B4-BE49-F238E27FC236}">
                <a16:creationId xmlns:a16="http://schemas.microsoft.com/office/drawing/2014/main" id="{089949E7-17CF-8AC9-ED84-377B59A231DD}"/>
              </a:ext>
            </a:extLst>
          </p:cNvPr>
          <p:cNvPicPr>
            <a:picLocks noChangeAspect="1"/>
          </p:cNvPicPr>
          <p:nvPr/>
        </p:nvPicPr>
        <p:blipFill>
          <a:blip r:embed="rId4" cstate="screen">
            <a:extLst>
              <a:ext uri="{28A0092B-C50C-407E-A947-70E740481C1C}">
                <a14:useLocalDpi xmlns:a14="http://schemas.microsoft.com/office/drawing/2010/main"/>
              </a:ext>
            </a:extLst>
          </a:blip>
          <a:srcRect l="9030" t="20760" r="16811" b="3526"/>
          <a:stretch>
            <a:fillRect/>
          </a:stretch>
        </p:blipFill>
        <p:spPr>
          <a:xfrm>
            <a:off x="-266700" y="3566863"/>
            <a:ext cx="6362700" cy="4330701"/>
          </a:xfrm>
          <a:prstGeom prst="rect">
            <a:avLst/>
          </a:prstGeom>
        </p:spPr>
      </p:pic>
    </p:spTree>
    <p:extLst>
      <p:ext uri="{BB962C8B-B14F-4D97-AF65-F5344CB8AC3E}">
        <p14:creationId xmlns:p14="http://schemas.microsoft.com/office/powerpoint/2010/main" val="77107693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se-up of a soil  Description automatically generated">
            <a:extLst>
              <a:ext uri="{FF2B5EF4-FFF2-40B4-BE49-F238E27FC236}">
                <a16:creationId xmlns:a16="http://schemas.microsoft.com/office/drawing/2014/main" id="{30AECE19-65D0-C939-A194-2A6D67A37380}"/>
              </a:ext>
            </a:extLst>
          </p:cNvPr>
          <p:cNvPicPr>
            <a:picLocks noChangeAspect="1"/>
          </p:cNvPicPr>
          <p:nvPr/>
        </p:nvPicPr>
        <p:blipFill>
          <a:blip r:embed="rId3" cstate="screen">
            <a:extLst>
              <a:ext uri="{28A0092B-C50C-407E-A947-70E740481C1C}">
                <a14:useLocalDpi xmlns:a14="http://schemas.microsoft.com/office/drawing/2010/main"/>
              </a:ext>
            </a:extLst>
          </a:blip>
          <a:srcRect b="32441"/>
          <a:stretch>
            <a:fillRect/>
          </a:stretch>
        </p:blipFill>
        <p:spPr>
          <a:xfrm>
            <a:off x="407988" y="-1061411"/>
            <a:ext cx="11390312" cy="5130127"/>
          </a:xfrm>
          <a:prstGeom prst="rect">
            <a:avLst/>
          </a:prstGeom>
        </p:spPr>
      </p:pic>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1783" y="2502574"/>
            <a:ext cx="6796914" cy="1694412"/>
          </a:xfrm>
        </p:spPr>
        <p:txBody>
          <a:bodyPr/>
          <a:lstStyle/>
          <a:p>
            <a:r>
              <a:rPr lang="zh-CN" altLang="en-US" sz="5400" b="1" dirty="0">
                <a:solidFill>
                  <a:schemeClr val="bg1"/>
                </a:solidFill>
              </a:rPr>
              <a:t>地質分類</a:t>
            </a:r>
            <a:endParaRPr lang="en-US" sz="5400" b="1"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838673" y="4355426"/>
            <a:ext cx="209502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000" b="1" dirty="0">
                <a:latin typeface="Microsoft JhengHei" panose="020B0604030504040204" pitchFamily="34" charset="-120"/>
                <a:ea typeface="Microsoft JhengHei" panose="020B0604030504040204" pitchFamily="34" charset="-120"/>
              </a:rPr>
              <a:t>海洋沉積物</a:t>
            </a:r>
            <a:br>
              <a:rPr lang="en-AU" altLang="zh-CN" sz="2000" b="1" dirty="0">
                <a:latin typeface="Microsoft JhengHei" panose="020B0604030504040204" pitchFamily="34" charset="-120"/>
                <a:ea typeface="Microsoft JhengHei" panose="020B0604030504040204" pitchFamily="34" charset="-120"/>
              </a:rPr>
            </a:br>
            <a:r>
              <a:rPr lang="zh-CN" altLang="en-US" sz="2000" b="1" dirty="0">
                <a:latin typeface="Microsoft JhengHei" panose="020B0604030504040204" pitchFamily="34" charset="-120"/>
                <a:ea typeface="Microsoft JhengHei" panose="020B0604030504040204" pitchFamily="34" charset="-120"/>
              </a:rPr>
              <a:t>（石灰岩）</a:t>
            </a:r>
          </a:p>
          <a:p>
            <a:r>
              <a:rPr lang="zh-CN" altLang="en-US" sz="1600" dirty="0">
                <a:latin typeface="Microsoft JhengHei" panose="020B0604030504040204" pitchFamily="34" charset="-120"/>
                <a:ea typeface="Microsoft JhengHei" panose="020B0604030504040204" pitchFamily="34" charset="-120"/>
              </a:rPr>
              <a:t>南澳東南部、維多利亞西部、墨累河谷</a:t>
            </a:r>
            <a:endParaRPr lang="en-AU" sz="1600" dirty="0">
              <a:latin typeface="Microsoft JhengHei" panose="020B0604030504040204" pitchFamily="34" charset="-120"/>
              <a:ea typeface="Microsoft JhengHei" panose="020B0604030504040204" pitchFamily="34" charset="-120"/>
            </a:endParaRPr>
          </a:p>
          <a:p>
            <a:endParaRPr lang="en-AU" sz="1600" dirty="0">
              <a:latin typeface="Microsoft JhengHei" panose="020B0604030504040204" pitchFamily="34" charset="-120"/>
              <a:ea typeface="Microsoft JhengHei" panose="020B0604030504040204" pitchFamily="34" charset="-120"/>
            </a:endParaRPr>
          </a:p>
          <a:p>
            <a:endParaRPr lang="en-US" sz="1600" dirty="0">
              <a:latin typeface="Microsoft JhengHei" panose="020B0604030504040204" pitchFamily="34" charset="-120"/>
              <a:ea typeface="Microsoft JhengHei" panose="020B0604030504040204" pitchFamily="34" charset="-120"/>
            </a:endParaRPr>
          </a:p>
        </p:txBody>
      </p:sp>
      <p:sp>
        <p:nvSpPr>
          <p:cNvPr id="5" name="Text Placeholder 2">
            <a:extLst>
              <a:ext uri="{FF2B5EF4-FFF2-40B4-BE49-F238E27FC236}">
                <a16:creationId xmlns:a16="http://schemas.microsoft.com/office/drawing/2014/main" id="{D339D488-4215-A69D-F857-6E9B91FD181D}"/>
              </a:ext>
            </a:extLst>
          </p:cNvPr>
          <p:cNvSpPr txBox="1"/>
          <p:nvPr/>
        </p:nvSpPr>
        <p:spPr>
          <a:xfrm>
            <a:off x="3359150" y="4355426"/>
            <a:ext cx="2225654"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000" b="1" dirty="0">
                <a:latin typeface="Microsoft JhengHei" panose="020B0604030504040204" pitchFamily="34" charset="-120"/>
                <a:ea typeface="Microsoft JhengHei" panose="020B0604030504040204" pitchFamily="34" charset="-120"/>
                <a:cs typeface="Hellix SemiBold"/>
              </a:rPr>
              <a:t>花崗岩</a:t>
            </a:r>
            <a:endParaRPr lang="en-US" sz="2000" b="1" dirty="0">
              <a:latin typeface="Microsoft JhengHei" panose="020B0604030504040204" pitchFamily="34" charset="-120"/>
              <a:ea typeface="Microsoft JhengHei" panose="020B0604030504040204" pitchFamily="34" charset="-120"/>
            </a:endParaRPr>
          </a:p>
          <a:p>
            <a:pPr>
              <a:spcAft>
                <a:spcPts val="600"/>
              </a:spcAft>
            </a:pPr>
            <a:r>
              <a:rPr lang="zh-CN" altLang="en-US" sz="1600" dirty="0">
                <a:latin typeface="Microsoft JhengHei" panose="020B0604030504040204" pitchFamily="34" charset="-120"/>
                <a:ea typeface="Microsoft JhengHei" panose="020B0604030504040204" pitchFamily="34" charset="-120"/>
              </a:rPr>
              <a:t>瑪格麗特河、巴克山、格蘭屏、維多利亞東北部</a:t>
            </a:r>
            <a:endParaRPr lang="en-AU" sz="1600" dirty="0">
              <a:latin typeface="Microsoft JhengHei" panose="020B0604030504040204" pitchFamily="34" charset="-120"/>
              <a:ea typeface="Microsoft JhengHei" panose="020B0604030504040204" pitchFamily="34" charset="-120"/>
            </a:endParaRPr>
          </a:p>
          <a:p>
            <a:endParaRPr lang="en-US" sz="1600" dirty="0">
              <a:latin typeface="Microsoft JhengHei" panose="020B0604030504040204" pitchFamily="34" charset="-120"/>
              <a:ea typeface="Microsoft JhengHei" panose="020B0604030504040204" pitchFamily="34" charset="-120"/>
            </a:endParaRPr>
          </a:p>
        </p:txBody>
      </p:sp>
      <p:sp>
        <p:nvSpPr>
          <p:cNvPr id="6" name="Text Placeholder 2">
            <a:extLst>
              <a:ext uri="{FF2B5EF4-FFF2-40B4-BE49-F238E27FC236}">
                <a16:creationId xmlns:a16="http://schemas.microsoft.com/office/drawing/2014/main" id="{89124143-DEB8-EFD4-FF59-EB52B7FB9664}"/>
              </a:ext>
            </a:extLst>
          </p:cNvPr>
          <p:cNvSpPr txBox="1"/>
          <p:nvPr/>
        </p:nvSpPr>
        <p:spPr>
          <a:xfrm>
            <a:off x="5898913" y="4355426"/>
            <a:ext cx="2225654"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zh-CN" altLang="en-US" sz="2000" b="1" dirty="0">
                <a:latin typeface="Microsoft JhengHei" panose="020B0604030504040204" pitchFamily="34" charset="-120"/>
                <a:ea typeface="Microsoft JhengHei" panose="020B0604030504040204" pitchFamily="34" charset="-120"/>
                <a:cs typeface="Hellix SemiBold"/>
              </a:rPr>
              <a:t>火山岩（玄武岩）</a:t>
            </a:r>
            <a:endParaRPr lang="en-US" sz="2000" b="1" dirty="0">
              <a:latin typeface="Microsoft JhengHei" panose="020B0604030504040204" pitchFamily="34" charset="-120"/>
              <a:ea typeface="Microsoft JhengHei" panose="020B0604030504040204" pitchFamily="34" charset="-120"/>
              <a:cs typeface="Hellix SemiBold"/>
            </a:endParaRPr>
          </a:p>
          <a:p>
            <a:pPr>
              <a:spcAft>
                <a:spcPts val="600"/>
              </a:spcAft>
            </a:pPr>
            <a:r>
              <a:rPr lang="zh-CN" altLang="en-US" sz="1600" dirty="0">
                <a:latin typeface="Microsoft JhengHei" panose="020B0604030504040204" pitchFamily="34" charset="-120"/>
                <a:ea typeface="Microsoft JhengHei" panose="020B0604030504040204" pitchFamily="34" charset="-120"/>
              </a:rPr>
              <a:t>維多利亞中部、塔斯馬尼亞北部、獵人谷、奧蘭治</a:t>
            </a:r>
            <a:endParaRPr lang="en-AU" sz="1600" dirty="0">
              <a:latin typeface="Microsoft JhengHei" panose="020B0604030504040204" pitchFamily="34" charset="-120"/>
              <a:ea typeface="Microsoft JhengHei" panose="020B0604030504040204" pitchFamily="34" charset="-120"/>
            </a:endParaRPr>
          </a:p>
          <a:p>
            <a:endParaRPr lang="en-US" sz="1600" dirty="0">
              <a:latin typeface="Microsoft JhengHei" panose="020B0604030504040204" pitchFamily="34" charset="-120"/>
              <a:ea typeface="Microsoft JhengHei" panose="020B0604030504040204" pitchFamily="34" charset="-120"/>
            </a:endParaRPr>
          </a:p>
        </p:txBody>
      </p:sp>
      <p:sp>
        <p:nvSpPr>
          <p:cNvPr id="7" name="Text Placeholder 2">
            <a:extLst>
              <a:ext uri="{FF2B5EF4-FFF2-40B4-BE49-F238E27FC236}">
                <a16:creationId xmlns:a16="http://schemas.microsoft.com/office/drawing/2014/main" id="{B6F77028-8351-EB8F-8748-C4A3C6B520FD}"/>
              </a:ext>
            </a:extLst>
          </p:cNvPr>
          <p:cNvSpPr txBox="1"/>
          <p:nvPr/>
        </p:nvSpPr>
        <p:spPr>
          <a:xfrm>
            <a:off x="9088968" y="4355426"/>
            <a:ext cx="2459566"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zh-CN" altLang="en-US" sz="2000" b="1" dirty="0">
                <a:latin typeface="Microsoft JhengHei" panose="020B0604030504040204" pitchFamily="34" charset="-120"/>
                <a:ea typeface="Microsoft JhengHei" panose="020B0604030504040204" pitchFamily="34" charset="-120"/>
                <a:cs typeface="Hellix SemiBold"/>
              </a:rPr>
              <a:t>前寒武紀和寒武紀變質沉積地層</a:t>
            </a:r>
            <a:endParaRPr lang="en-US" sz="2000" b="1" dirty="0">
              <a:latin typeface="Microsoft JhengHei" panose="020B0604030504040204" pitchFamily="34" charset="-120"/>
              <a:ea typeface="Microsoft JhengHei" panose="020B0604030504040204" pitchFamily="34" charset="-120"/>
              <a:cs typeface="Hellix SemiBold"/>
            </a:endParaRPr>
          </a:p>
          <a:p>
            <a:pPr>
              <a:spcAft>
                <a:spcPts val="600"/>
              </a:spcAft>
            </a:pPr>
            <a:r>
              <a:rPr lang="zh-CN" altLang="en-US" sz="1600" dirty="0">
                <a:latin typeface="Microsoft JhengHei" panose="020B0604030504040204" pitchFamily="34" charset="-120"/>
                <a:ea typeface="Microsoft JhengHei" panose="020B0604030504040204" pitchFamily="34" charset="-120"/>
              </a:rPr>
              <a:t>巴羅莎谷、伊甸谷、克萊爾谷、阿德萊德山、弗勒里厄半島、袋鼠島</a:t>
            </a:r>
          </a:p>
          <a:p>
            <a:endParaRPr lang="en-US" sz="1600"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8132728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vineyard with green leaves  Description automatically generated with medium confidence">
            <a:extLst>
              <a:ext uri="{FF2B5EF4-FFF2-40B4-BE49-F238E27FC236}">
                <a16:creationId xmlns:a16="http://schemas.microsoft.com/office/drawing/2014/main" id="{FA15798F-ED97-5BE3-B192-ADBA133C1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3475" y="399809"/>
            <a:ext cx="5632282"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6438168" y="5846484"/>
            <a:ext cx="2631241"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zh-CN" altLang="en-US" sz="1600">
                <a:latin typeface="Microsoft JhengHei" panose="020B0604030504040204" pitchFamily="34" charset="-120"/>
                <a:ea typeface="Microsoft JhengHei" panose="020B0604030504040204" pitchFamily="34" charset="-120"/>
              </a:rPr>
              <a:t>厚重、排水不良的土壤，乾燥時堅硬如石，並且往往保持較涼爽。</a:t>
            </a:r>
            <a:endParaRPr lang="en-AU" sz="1600">
              <a:latin typeface="Microsoft JhengHei" panose="020B0604030504040204" pitchFamily="34" charset="-120"/>
              <a:ea typeface="Microsoft JhengHei" panose="020B0604030504040204" pitchFamily="34" charset="-12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6493843" y="5160473"/>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黏土</a:t>
            </a:r>
            <a:endParaRPr lang="en-AU"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9677422" y="5069713"/>
            <a:ext cx="2111588"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zh-CN" altLang="en-US" sz="1600" dirty="0">
                <a:latin typeface="Microsoft JhengHei" panose="020B0604030504040204" pitchFamily="34" charset="-120"/>
                <a:ea typeface="Microsoft JhengHei" panose="020B0604030504040204" pitchFamily="34" charset="-120"/>
              </a:rPr>
              <a:t>粗糙、排水良好的土壤，可以保持熱量。易於耕作，但可能缺乏養分。</a:t>
            </a:r>
            <a:endParaRPr lang="en-AU" sz="1600" dirty="0">
              <a:latin typeface="Microsoft JhengHei" panose="020B0604030504040204" pitchFamily="34" charset="-120"/>
              <a:ea typeface="Microsoft JhengHei" panose="020B0604030504040204" pitchFamily="34" charset="-120"/>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407988" y="399809"/>
            <a:ext cx="5348868" cy="1957025"/>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54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主要
土壤群</a:t>
            </a:r>
          </a:p>
          <a:p>
            <a:pPr defTabSz="829587">
              <a:lnSpc>
                <a:spcPct val="83000"/>
              </a:lnSpc>
              <a:tabLst>
                <a:tab pos="1156236" algn="l"/>
              </a:tabLst>
              <a:defRPr/>
            </a:pPr>
            <a:r>
              <a:rPr lang="zh-CN" altLang="en-US" sz="24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在澳洲的葡萄酒產區</a:t>
            </a:r>
            <a:endParaRPr lang="en-AU" sz="24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 name="object 4">
            <a:extLst>
              <a:ext uri="{FF2B5EF4-FFF2-40B4-BE49-F238E27FC236}">
                <a16:creationId xmlns:a16="http://schemas.microsoft.com/office/drawing/2014/main" id="{0EFD9478-B5B7-A173-2470-E7941047AAC0}"/>
              </a:ext>
            </a:extLst>
          </p:cNvPr>
          <p:cNvSpPr txBox="1"/>
          <p:nvPr/>
        </p:nvSpPr>
        <p:spPr>
          <a:xfrm>
            <a:off x="9677422" y="4383702"/>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沙</a:t>
            </a:r>
            <a:endParaRPr lang="en-AU"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12" name="Picture 11" descr="A close-up of a rock  Description automatically generated">
            <a:extLst>
              <a:ext uri="{FF2B5EF4-FFF2-40B4-BE49-F238E27FC236}">
                <a16:creationId xmlns:a16="http://schemas.microsoft.com/office/drawing/2014/main" id="{D01A143B-8615-DF74-778E-D8B15A56AA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2990" y="3332878"/>
            <a:ext cx="5630244" cy="3753496"/>
          </a:xfrm>
          <a:prstGeom prst="rect">
            <a:avLst/>
          </a:prstGeom>
        </p:spPr>
      </p:pic>
    </p:spTree>
    <p:extLst>
      <p:ext uri="{BB962C8B-B14F-4D97-AF65-F5344CB8AC3E}">
        <p14:creationId xmlns:p14="http://schemas.microsoft.com/office/powerpoint/2010/main" val="232197751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row of small containers with different colored powders  Description automatically generated">
            <a:extLst>
              <a:ext uri="{FF2B5EF4-FFF2-40B4-BE49-F238E27FC236}">
                <a16:creationId xmlns:a16="http://schemas.microsoft.com/office/drawing/2014/main" id="{6403CCE4-D10E-C139-759C-05849F24F6F0}"/>
              </a:ext>
            </a:extLst>
          </p:cNvPr>
          <p:cNvPicPr>
            <a:picLocks noChangeAspect="1"/>
          </p:cNvPicPr>
          <p:nvPr/>
        </p:nvPicPr>
        <p:blipFill>
          <a:blip r:embed="rId3" cstate="screen">
            <a:extLst>
              <a:ext uri="{28A0092B-C50C-407E-A947-70E740481C1C}">
                <a14:useLocalDpi xmlns:a14="http://schemas.microsoft.com/office/drawing/2010/main"/>
              </a:ext>
            </a:extLst>
          </a:blip>
          <a:srcRect l="46036" t="33333" r="32022" b="29132"/>
          <a:stretch>
            <a:fillRect/>
          </a:stretch>
        </p:blipFill>
        <p:spPr>
          <a:xfrm>
            <a:off x="407986" y="-21378"/>
            <a:ext cx="4108781" cy="4685754"/>
          </a:xfrm>
          <a:prstGeom prst="rect">
            <a:avLst/>
          </a:prstGeom>
        </p:spPr>
      </p:pic>
      <p:pic>
        <p:nvPicPr>
          <p:cNvPr id="11" name="Picture 10" descr="A close-up of a vineyard  Description automatically generated">
            <a:extLst>
              <a:ext uri="{FF2B5EF4-FFF2-40B4-BE49-F238E27FC236}">
                <a16:creationId xmlns:a16="http://schemas.microsoft.com/office/drawing/2014/main" id="{C9C3B9B4-90A9-7572-208A-1120FE0FDD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55349" y="2053892"/>
            <a:ext cx="6524625" cy="4349750"/>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zh-CN" altLang="en-US" sz="2800"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今日經典</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2426041" y="4954578"/>
            <a:ext cx="2680113" cy="17764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zh-CN" altLang="en-US" sz="1600">
                <a:latin typeface="Microsoft JhengHei" panose="020B0604030504040204" pitchFamily="34" charset="-120"/>
                <a:ea typeface="Microsoft JhengHei" panose="020B0604030504040204" pitchFamily="34" charset="-120"/>
              </a:rPr>
              <a:t>光滑、細顆粒的土壤，可促進保水，並且可能比沙質土壤更富含養分。</a:t>
            </a:r>
            <a:endParaRPr lang="en-AU" sz="1600">
              <a:latin typeface="Microsoft JhengHei" panose="020B0604030504040204" pitchFamily="34" charset="-120"/>
              <a:ea typeface="Microsoft JhengHei" panose="020B0604030504040204" pitchFamily="34" charset="-120"/>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708473" y="5038521"/>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粉砂</a:t>
            </a:r>
            <a:endParaRPr lang="en-AU"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8037219" y="543601"/>
            <a:ext cx="3478789"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zh-CN" altLang="en-US" sz="1600" dirty="0">
                <a:latin typeface="Microsoft JhengHei" panose="020B0604030504040204" pitchFamily="34" charset="-120"/>
                <a:ea typeface="Microsoft JhengHei" panose="020B0604030504040204" pitchFamily="34" charset="-120"/>
              </a:rPr>
              <a:t>幾乎是粉砂、黏土和沙的均等混合物，以及有機物。排水良好的肥沃土壤，可促進葡萄藤旺盛生長，因此嚴格的修剪非常重要。</a:t>
            </a:r>
            <a:endParaRPr lang="en-AU" sz="1600" dirty="0">
              <a:latin typeface="Microsoft JhengHei" panose="020B0604030504040204" pitchFamily="34" charset="-120"/>
              <a:ea typeface="Microsoft JhengHei" panose="020B0604030504040204" pitchFamily="34" charset="-120"/>
            </a:endParaRPr>
          </a:p>
        </p:txBody>
      </p:sp>
      <p:sp>
        <p:nvSpPr>
          <p:cNvPr id="2" name="object 4">
            <a:extLst>
              <a:ext uri="{FF2B5EF4-FFF2-40B4-BE49-F238E27FC236}">
                <a16:creationId xmlns:a16="http://schemas.microsoft.com/office/drawing/2014/main" id="{0EFD9478-B5B7-A173-2470-E7941047AAC0}"/>
              </a:ext>
            </a:extLst>
          </p:cNvPr>
          <p:cNvSpPr txBox="1"/>
          <p:nvPr/>
        </p:nvSpPr>
        <p:spPr>
          <a:xfrm>
            <a:off x="5525632" y="629687"/>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壤土</a:t>
            </a:r>
            <a:endParaRPr lang="en-AU"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42637779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9401" y="-593336"/>
            <a:ext cx="8441928" cy="7657613"/>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402173"/>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54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著名產區</a:t>
            </a:r>
            <a:endParaRPr lang="en-AU" sz="54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4" name="object 11">
            <a:extLst>
              <a:ext uri="{FF2B5EF4-FFF2-40B4-BE49-F238E27FC236}">
                <a16:creationId xmlns:a16="http://schemas.microsoft.com/office/drawing/2014/main" id="{87E1C029-5A54-1DFD-1415-7B374B9C5CFB}"/>
              </a:ext>
            </a:extLst>
          </p:cNvPr>
          <p:cNvSpPr txBox="1"/>
          <p:nvPr/>
        </p:nvSpPr>
        <p:spPr>
          <a:xfrm>
            <a:off x="3674425"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u="none" strike="noStrike" kern="1200" cap="none" spc="0" normalizeH="0" baseline="0" noProof="0" dirty="0">
                <a:ln>
                  <a:noFill/>
                </a:ln>
                <a:solidFill>
                  <a:schemeClr val="tx1"/>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西澳大利亞</a:t>
            </a:r>
          </a:p>
        </p:txBody>
      </p:sp>
      <p:sp>
        <p:nvSpPr>
          <p:cNvPr id="5" name="object 15">
            <a:extLst>
              <a:ext uri="{FF2B5EF4-FFF2-40B4-BE49-F238E27FC236}">
                <a16:creationId xmlns:a16="http://schemas.microsoft.com/office/drawing/2014/main" id="{23EE2FEA-9F01-180A-314E-9CF7858D9681}"/>
              </a:ext>
            </a:extLst>
          </p:cNvPr>
          <p:cNvSpPr txBox="1"/>
          <p:nvPr/>
        </p:nvSpPr>
        <p:spPr>
          <a:xfrm>
            <a:off x="5863900" y="1721689"/>
            <a:ext cx="836896"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北領地</a:t>
            </a:r>
          </a:p>
        </p:txBody>
      </p:sp>
      <p:sp>
        <p:nvSpPr>
          <p:cNvPr id="6" name="object 17">
            <a:extLst>
              <a:ext uri="{FF2B5EF4-FFF2-40B4-BE49-F238E27FC236}">
                <a16:creationId xmlns:a16="http://schemas.microsoft.com/office/drawing/2014/main" id="{4D743CE5-9C02-9C02-F1A1-4FF8D7E65F70}"/>
              </a:ext>
            </a:extLst>
          </p:cNvPr>
          <p:cNvSpPr txBox="1"/>
          <p:nvPr/>
        </p:nvSpPr>
        <p:spPr>
          <a:xfrm>
            <a:off x="5936923"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南澳大利亞</a:t>
            </a:r>
            <a:endParaRPr kumimoji="0"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576356"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昆士蘭</a:t>
            </a:r>
          </a:p>
        </p:txBody>
      </p:sp>
      <p:sp>
        <p:nvSpPr>
          <p:cNvPr id="9" name="object 93">
            <a:extLst>
              <a:ext uri="{FF2B5EF4-FFF2-40B4-BE49-F238E27FC236}">
                <a16:creationId xmlns:a16="http://schemas.microsoft.com/office/drawing/2014/main" id="{E1CC63B9-E3FB-CB15-057D-F361E40E1AF6}"/>
              </a:ext>
            </a:extLst>
          </p:cNvPr>
          <p:cNvSpPr txBox="1"/>
          <p:nvPr/>
        </p:nvSpPr>
        <p:spPr>
          <a:xfrm>
            <a:off x="8121741" y="4259084"/>
            <a:ext cx="609141"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新南威爾斯</a:t>
            </a:r>
            <a:endParaRPr kumimoji="0" sz="11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7618082"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維多利亞</a:t>
            </a:r>
          </a:p>
        </p:txBody>
      </p:sp>
      <p:sp>
        <p:nvSpPr>
          <p:cNvPr id="21" name="object 20">
            <a:extLst>
              <a:ext uri="{FF2B5EF4-FFF2-40B4-BE49-F238E27FC236}">
                <a16:creationId xmlns:a16="http://schemas.microsoft.com/office/drawing/2014/main" id="{1B8957C1-4392-DB8D-CB54-5FD50DFE8307}"/>
              </a:ext>
            </a:extLst>
          </p:cNvPr>
          <p:cNvSpPr txBox="1"/>
          <p:nvPr/>
        </p:nvSpPr>
        <p:spPr>
          <a:xfrm>
            <a:off x="7601173" y="619383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塔斯馬尼亞</a:t>
            </a:r>
          </a:p>
        </p:txBody>
      </p:sp>
      <p:sp>
        <p:nvSpPr>
          <p:cNvPr id="22" name="object 11">
            <a:extLst>
              <a:ext uri="{FF2B5EF4-FFF2-40B4-BE49-F238E27FC236}">
                <a16:creationId xmlns:a16="http://schemas.microsoft.com/office/drawing/2014/main" id="{CFB6C7DC-DF2E-F6A2-DFD8-7C2B8566A411}"/>
              </a:ext>
            </a:extLst>
          </p:cNvPr>
          <p:cNvSpPr txBox="1"/>
          <p:nvPr/>
        </p:nvSpPr>
        <p:spPr>
          <a:xfrm>
            <a:off x="1306332" y="4631451"/>
            <a:ext cx="16870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u="none" strike="noStrike" kern="1200" cap="none" spc="0" normalizeH="0" baseline="0" noProof="0" dirty="0">
                <a:ln>
                  <a:noFill/>
                </a:ln>
                <a:solidFill>
                  <a:schemeClr val="tx1"/>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瑪格麗特河</a:t>
            </a:r>
            <a:endParaRPr kumimoji="0" sz="1400" u="none" strike="noStrike" kern="1200" cap="none" spc="0" normalizeH="0" baseline="0" noProof="0" dirty="0">
              <a:ln>
                <a:noFill/>
              </a:ln>
              <a:solidFill>
                <a:schemeClr val="tx1"/>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2" name="object 58">
            <a:extLst>
              <a:ext uri="{FF2B5EF4-FFF2-40B4-BE49-F238E27FC236}">
                <a16:creationId xmlns:a16="http://schemas.microsoft.com/office/drawing/2014/main" id="{9B7EC725-3E85-D052-AA7A-E203B7A304F3}"/>
              </a:ext>
            </a:extLst>
          </p:cNvPr>
          <p:cNvSpPr txBox="1"/>
          <p:nvPr/>
        </p:nvSpPr>
        <p:spPr>
          <a:xfrm>
            <a:off x="5573732" y="4631451"/>
            <a:ext cx="897682"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麥克拉倫谷</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3" name="object 58">
            <a:extLst>
              <a:ext uri="{FF2B5EF4-FFF2-40B4-BE49-F238E27FC236}">
                <a16:creationId xmlns:a16="http://schemas.microsoft.com/office/drawing/2014/main" id="{E49D2BB4-D084-9A12-2D1E-4E3BC1C7E1B5}"/>
              </a:ext>
            </a:extLst>
          </p:cNvPr>
          <p:cNvSpPr txBox="1"/>
          <p:nvPr/>
        </p:nvSpPr>
        <p:spPr>
          <a:xfrm>
            <a:off x="6198293" y="4363297"/>
            <a:ext cx="538609"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巴羅莎</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4" name="object 58">
            <a:extLst>
              <a:ext uri="{FF2B5EF4-FFF2-40B4-BE49-F238E27FC236}">
                <a16:creationId xmlns:a16="http://schemas.microsoft.com/office/drawing/2014/main" id="{5872EF6A-3C66-5298-96CD-86CD0DD737F8}"/>
              </a:ext>
            </a:extLst>
          </p:cNvPr>
          <p:cNvSpPr txBox="1"/>
          <p:nvPr/>
        </p:nvSpPr>
        <p:spPr>
          <a:xfrm>
            <a:off x="6462881" y="4000400"/>
            <a:ext cx="1609725"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克萊爾谷</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5" name="object 58">
            <a:extLst>
              <a:ext uri="{FF2B5EF4-FFF2-40B4-BE49-F238E27FC236}">
                <a16:creationId xmlns:a16="http://schemas.microsoft.com/office/drawing/2014/main" id="{01D2F0FC-B4AD-65EB-6E94-D55017AD6D30}"/>
              </a:ext>
            </a:extLst>
          </p:cNvPr>
          <p:cNvSpPr txBox="1"/>
          <p:nvPr/>
        </p:nvSpPr>
        <p:spPr>
          <a:xfrm>
            <a:off x="5988602" y="5020930"/>
            <a:ext cx="897682"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阿德萊德山</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6" name="object 58">
            <a:extLst>
              <a:ext uri="{FF2B5EF4-FFF2-40B4-BE49-F238E27FC236}">
                <a16:creationId xmlns:a16="http://schemas.microsoft.com/office/drawing/2014/main" id="{89BFE948-80A3-F14A-8DDD-C0B86C004D80}"/>
              </a:ext>
            </a:extLst>
          </p:cNvPr>
          <p:cNvSpPr txBox="1"/>
          <p:nvPr/>
        </p:nvSpPr>
        <p:spPr>
          <a:xfrm>
            <a:off x="6293669" y="5300040"/>
            <a:ext cx="718145"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庫納瓦拉</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7" name="object 58">
            <a:extLst>
              <a:ext uri="{FF2B5EF4-FFF2-40B4-BE49-F238E27FC236}">
                <a16:creationId xmlns:a16="http://schemas.microsoft.com/office/drawing/2014/main" id="{DB45DC79-2311-B88D-0356-189871D92E22}"/>
              </a:ext>
            </a:extLst>
          </p:cNvPr>
          <p:cNvSpPr txBox="1"/>
          <p:nvPr/>
        </p:nvSpPr>
        <p:spPr>
          <a:xfrm>
            <a:off x="5322859" y="5639167"/>
            <a:ext cx="2366376"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摩寧頓半島</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9" name="object 58">
            <a:extLst>
              <a:ext uri="{FF2B5EF4-FFF2-40B4-BE49-F238E27FC236}">
                <a16:creationId xmlns:a16="http://schemas.microsoft.com/office/drawing/2014/main" id="{6CE324FD-05EC-0216-23BA-5C31C6140DEB}"/>
              </a:ext>
            </a:extLst>
          </p:cNvPr>
          <p:cNvSpPr txBox="1"/>
          <p:nvPr/>
        </p:nvSpPr>
        <p:spPr>
          <a:xfrm>
            <a:off x="8800005" y="6017575"/>
            <a:ext cx="897682"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塔斯馬尼亞</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0" name="object 58">
            <a:extLst>
              <a:ext uri="{FF2B5EF4-FFF2-40B4-BE49-F238E27FC236}">
                <a16:creationId xmlns:a16="http://schemas.microsoft.com/office/drawing/2014/main" id="{7063D563-1749-D6F8-EADF-FBBC1DD4FD17}"/>
              </a:ext>
            </a:extLst>
          </p:cNvPr>
          <p:cNvSpPr txBox="1"/>
          <p:nvPr/>
        </p:nvSpPr>
        <p:spPr>
          <a:xfrm>
            <a:off x="8624103" y="5598783"/>
            <a:ext cx="718145"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亞拉河谷</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5" name="object 58">
            <a:extLst>
              <a:ext uri="{FF2B5EF4-FFF2-40B4-BE49-F238E27FC236}">
                <a16:creationId xmlns:a16="http://schemas.microsoft.com/office/drawing/2014/main" id="{43FDFADE-5C6A-4FA6-101E-6389B72DC5B2}"/>
              </a:ext>
            </a:extLst>
          </p:cNvPr>
          <p:cNvSpPr txBox="1"/>
          <p:nvPr/>
        </p:nvSpPr>
        <p:spPr>
          <a:xfrm>
            <a:off x="9069915" y="5268783"/>
            <a:ext cx="718145"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路斯格蘭</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6" name="object 58">
            <a:extLst>
              <a:ext uri="{FF2B5EF4-FFF2-40B4-BE49-F238E27FC236}">
                <a16:creationId xmlns:a16="http://schemas.microsoft.com/office/drawing/2014/main" id="{93804484-7230-BEF1-2D60-09ACE7B57C21}"/>
              </a:ext>
            </a:extLst>
          </p:cNvPr>
          <p:cNvSpPr txBox="1"/>
          <p:nvPr/>
        </p:nvSpPr>
        <p:spPr>
          <a:xfrm>
            <a:off x="9211888" y="4864207"/>
            <a:ext cx="897682"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坎培拉地區</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7" name="object 58">
            <a:extLst>
              <a:ext uri="{FF2B5EF4-FFF2-40B4-BE49-F238E27FC236}">
                <a16:creationId xmlns:a16="http://schemas.microsoft.com/office/drawing/2014/main" id="{FF9F0C99-B490-9DF4-0145-DB5C0FA604BA}"/>
              </a:ext>
            </a:extLst>
          </p:cNvPr>
          <p:cNvSpPr txBox="1"/>
          <p:nvPr/>
        </p:nvSpPr>
        <p:spPr>
          <a:xfrm>
            <a:off x="9517860" y="4571806"/>
            <a:ext cx="538609"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奧蘭治</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8" name="object 58">
            <a:extLst>
              <a:ext uri="{FF2B5EF4-FFF2-40B4-BE49-F238E27FC236}">
                <a16:creationId xmlns:a16="http://schemas.microsoft.com/office/drawing/2014/main" id="{29499B3A-CB52-61D6-4B4A-5F5B2BEF8423}"/>
              </a:ext>
            </a:extLst>
          </p:cNvPr>
          <p:cNvSpPr txBox="1"/>
          <p:nvPr/>
        </p:nvSpPr>
        <p:spPr>
          <a:xfrm>
            <a:off x="9708678" y="4222215"/>
            <a:ext cx="2008983"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CN" alt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rPr>
              <a:t>獵人谷</a:t>
            </a:r>
            <a:endParaRPr kumimoji="0" lang="en-US" sz="14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30" name="Straight Arrow Connector 29">
            <a:extLst>
              <a:ext uri="{FF2B5EF4-FFF2-40B4-BE49-F238E27FC236}">
                <a16:creationId xmlns:a16="http://schemas.microsoft.com/office/drawing/2014/main" id="{F5F032EB-C722-E067-0C72-C9F0805FC7E4}"/>
              </a:ext>
            </a:extLst>
          </p:cNvPr>
          <p:cNvCxnSpPr/>
          <p:nvPr/>
        </p:nvCxnSpPr>
        <p:spPr>
          <a:xfrm>
            <a:off x="2993333" y="4788000"/>
            <a:ext cx="388036" cy="7620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C3A74D5-8854-8B36-32F4-5DD33038D13E}"/>
              </a:ext>
            </a:extLst>
          </p:cNvPr>
          <p:cNvCxnSpPr/>
          <p:nvPr/>
        </p:nvCxnSpPr>
        <p:spPr>
          <a:xfrm flipH="1">
            <a:off x="7143945" y="4264398"/>
            <a:ext cx="0" cy="3074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14D51F4-3BAB-3A7B-9E50-6DF33522F6D8}"/>
              </a:ext>
            </a:extLst>
          </p:cNvPr>
          <p:cNvCxnSpPr/>
          <p:nvPr/>
        </p:nvCxnSpPr>
        <p:spPr>
          <a:xfrm>
            <a:off x="6810268" y="4561593"/>
            <a:ext cx="316941" cy="1429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6049879-A2B3-84E2-6FCB-95A9188F3E85}"/>
              </a:ext>
            </a:extLst>
          </p:cNvPr>
          <p:cNvCxnSpPr/>
          <p:nvPr/>
        </p:nvCxnSpPr>
        <p:spPr>
          <a:xfrm>
            <a:off x="6539302" y="4775336"/>
            <a:ext cx="549161" cy="919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FB30E8A-5090-08FB-2F4B-2D3331CB567C}"/>
              </a:ext>
            </a:extLst>
          </p:cNvPr>
          <p:cNvCxnSpPr/>
          <p:nvPr/>
        </p:nvCxnSpPr>
        <p:spPr>
          <a:xfrm flipV="1">
            <a:off x="6929992" y="4843943"/>
            <a:ext cx="213953" cy="2347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B4E7631-3D2B-967A-8B8D-E7388B4AABE9}"/>
              </a:ext>
            </a:extLst>
          </p:cNvPr>
          <p:cNvCxnSpPr/>
          <p:nvPr/>
        </p:nvCxnSpPr>
        <p:spPr>
          <a:xfrm flipV="1">
            <a:off x="7079137" y="5332670"/>
            <a:ext cx="363436" cy="5249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BBDD7D0-7E71-71E4-87BC-AEE993E42087}"/>
              </a:ext>
            </a:extLst>
          </p:cNvPr>
          <p:cNvCxnSpPr>
            <a:cxnSpLocks/>
          </p:cNvCxnSpPr>
          <p:nvPr/>
        </p:nvCxnSpPr>
        <p:spPr>
          <a:xfrm flipV="1">
            <a:off x="7755665" y="5573832"/>
            <a:ext cx="316941" cy="8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53D6D72-5DDB-3C39-2E7B-BD20FFF6FEFF}"/>
              </a:ext>
            </a:extLst>
          </p:cNvPr>
          <p:cNvCxnSpPr/>
          <p:nvPr/>
        </p:nvCxnSpPr>
        <p:spPr>
          <a:xfrm flipH="1">
            <a:off x="8358419" y="6145450"/>
            <a:ext cx="377377" cy="96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4E7A471-148E-CA34-21A7-B1C2DF83AE9B}"/>
              </a:ext>
            </a:extLst>
          </p:cNvPr>
          <p:cNvCxnSpPr/>
          <p:nvPr/>
        </p:nvCxnSpPr>
        <p:spPr>
          <a:xfrm flipH="1" flipV="1">
            <a:off x="8150374" y="5448511"/>
            <a:ext cx="379212" cy="1951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869A15A-4C06-E4C4-2D4A-9DB5EEF055C8}"/>
              </a:ext>
            </a:extLst>
          </p:cNvPr>
          <p:cNvCxnSpPr/>
          <p:nvPr/>
        </p:nvCxnSpPr>
        <p:spPr>
          <a:xfrm flipH="1" flipV="1">
            <a:off x="8351852" y="5154043"/>
            <a:ext cx="650740" cy="2311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E9C2FF-F08F-521C-9C81-46F317210E00}"/>
              </a:ext>
            </a:extLst>
          </p:cNvPr>
          <p:cNvCxnSpPr/>
          <p:nvPr/>
        </p:nvCxnSpPr>
        <p:spPr>
          <a:xfrm flipH="1" flipV="1">
            <a:off x="8762557" y="4929318"/>
            <a:ext cx="381443" cy="3868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5F43BD4-3139-4517-F7EB-D7FDAD6FA383}"/>
              </a:ext>
            </a:extLst>
          </p:cNvPr>
          <p:cNvCxnSpPr/>
          <p:nvPr/>
        </p:nvCxnSpPr>
        <p:spPr>
          <a:xfrm flipH="1">
            <a:off x="8793554" y="4681345"/>
            <a:ext cx="62941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3D57BB5-BB56-7B0B-89D8-D12C69B5069A}"/>
              </a:ext>
            </a:extLst>
          </p:cNvPr>
          <p:cNvCxnSpPr/>
          <p:nvPr/>
        </p:nvCxnSpPr>
        <p:spPr>
          <a:xfrm flipH="1">
            <a:off x="9080272" y="4338593"/>
            <a:ext cx="505430" cy="1335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315267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vineyard with a river in the background  Description automatically generated">
            <a:extLst>
              <a:ext uri="{FF2B5EF4-FFF2-40B4-BE49-F238E27FC236}">
                <a16:creationId xmlns:a16="http://schemas.microsoft.com/office/drawing/2014/main" id="{95821E44-6963-BDAB-61BD-3E607B6F22F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564313" y="542215"/>
            <a:ext cx="4209545" cy="1325562"/>
          </a:xfrm>
        </p:spPr>
        <p:txBody>
          <a:bodyPr/>
          <a:lstStyle/>
          <a:p>
            <a:r>
              <a:rPr lang="zh-CN" altLang="en-US" sz="5400" b="1" dirty="0">
                <a:solidFill>
                  <a:schemeClr val="accent2"/>
                </a:solidFill>
              </a:rPr>
              <a:t>阿德萊德山</a:t>
            </a:r>
          </a:p>
        </p:txBody>
      </p:sp>
      <p:sp>
        <p:nvSpPr>
          <p:cNvPr id="7" name="object 58">
            <a:extLst>
              <a:ext uri="{FF2B5EF4-FFF2-40B4-BE49-F238E27FC236}">
                <a16:creationId xmlns:a16="http://schemas.microsoft.com/office/drawing/2014/main" id="{EACAE24D-9E39-7B91-9E2F-4656FD6CCB44}"/>
              </a:ext>
            </a:extLst>
          </p:cNvPr>
          <p:cNvSpPr txBox="1"/>
          <p:nvPr/>
        </p:nvSpPr>
        <p:spPr>
          <a:xfrm>
            <a:off x="7071949" y="1654967"/>
            <a:ext cx="2581899" cy="263534"/>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8" name="object 58">
            <a:extLst>
              <a:ext uri="{FF2B5EF4-FFF2-40B4-BE49-F238E27FC236}">
                <a16:creationId xmlns:a16="http://schemas.microsoft.com/office/drawing/2014/main" id="{7AA17686-F136-7D2F-D484-0112F31EC5EB}"/>
              </a:ext>
            </a:extLst>
          </p:cNvPr>
          <p:cNvSpPr txBox="1"/>
          <p:nvPr/>
        </p:nvSpPr>
        <p:spPr>
          <a:xfrm>
            <a:off x="7071949" y="3857304"/>
            <a:ext cx="3992998" cy="731462"/>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9" name="object 58">
            <a:extLst>
              <a:ext uri="{FF2B5EF4-FFF2-40B4-BE49-F238E27FC236}">
                <a16:creationId xmlns:a16="http://schemas.microsoft.com/office/drawing/2014/main" id="{81A67D82-4F4F-04F2-A0DB-872B646194A5}"/>
              </a:ext>
            </a:extLst>
          </p:cNvPr>
          <p:cNvSpPr txBox="1"/>
          <p:nvPr/>
        </p:nvSpPr>
        <p:spPr>
          <a:xfrm>
            <a:off x="7994046" y="1969272"/>
            <a:ext cx="2581899" cy="263534"/>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12" name="object 58">
            <a:extLst>
              <a:ext uri="{FF2B5EF4-FFF2-40B4-BE49-F238E27FC236}">
                <a16:creationId xmlns:a16="http://schemas.microsoft.com/office/drawing/2014/main" id="{4576C0C9-0169-D244-3384-4D468580EB0D}"/>
              </a:ext>
            </a:extLst>
          </p:cNvPr>
          <p:cNvSpPr txBox="1"/>
          <p:nvPr/>
        </p:nvSpPr>
        <p:spPr>
          <a:xfrm>
            <a:off x="6575261" y="2241550"/>
            <a:ext cx="4489685" cy="3702937"/>
          </a:xfrm>
          <a:prstGeom prst="rect">
            <a:avLst/>
          </a:prstGeom>
        </p:spPr>
        <p:txBody>
          <a:bodyPr vert="horz" wrap="square" lIns="0" tIns="17145" rIns="0" bIns="0" rtlCol="0" anchor="t" anchorCtr="0">
            <a:spAutoFit/>
          </a:bodyPr>
          <a:lstStyle/>
          <a:p>
            <a:pPr marL="285750" indent="-285750">
              <a:spcAft>
                <a:spcPts val="1200"/>
              </a:spcAft>
              <a:buClr>
                <a:schemeClr val="accent3"/>
              </a:buClr>
              <a:buFont typeface="Arial" panose="020B0604020202020204" pitchFamily="34" charset="0"/>
              <a:buChar char="•"/>
            </a:pPr>
            <a:r>
              <a:rPr lang="zh-CN" altLang="en-US" sz="1600" dirty="0">
                <a:solidFill>
                  <a:schemeClr val="tx1"/>
                </a:solidFill>
                <a:latin typeface="Microsoft JhengHei" panose="020B0604030504040204" pitchFamily="34" charset="-120"/>
                <a:ea typeface="Microsoft JhengHei" panose="020B0604030504040204" pitchFamily="34" charset="-120"/>
              </a:rPr>
              <a:t>澳洲海拔最高、氣候最涼爽的葡萄酒產區之一</a:t>
            </a:r>
          </a:p>
          <a:p>
            <a:pPr marL="285750" indent="-285750">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在 1970 年代重新種植葡萄藤後重生。如今，它是澳洲葡萄酒演變的關鍵。</a:t>
            </a:r>
          </a:p>
          <a:p>
            <a:pPr marL="285750" indent="-285750">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溫和的海洋性氣候，具有涼爽氣候的特徵</a:t>
            </a:r>
          </a:p>
          <a:p>
            <a:pPr lvl="1">
              <a:spcAft>
                <a:spcPts val="300"/>
              </a:spcAft>
              <a:buClr>
                <a:srgbClr val="F40000"/>
              </a:buClr>
            </a:pPr>
            <a:endParaRPr lang="en-US" sz="1600" dirty="0">
              <a:latin typeface="Microsoft JhengHei" panose="020B0604030504040204" pitchFamily="34" charset="-120"/>
              <a:ea typeface="Microsoft JhengHei" panose="020B0604030504040204" pitchFamily="34" charset="-120"/>
              <a:cs typeface="Hellix SemiBold"/>
            </a:endParaRPr>
          </a:p>
          <a:p>
            <a:pPr lvl="1">
              <a:spcAft>
                <a:spcPts val="300"/>
              </a:spcAft>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主要品種</a:t>
            </a:r>
          </a:p>
          <a:p>
            <a:pPr marL="742926" lvl="1" indent="-285750">
              <a:spcAft>
                <a:spcPts val="3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白蘇維濃</a:t>
            </a:r>
          </a:p>
          <a:p>
            <a:pPr marL="742926" lvl="1" indent="-285750">
              <a:spcAft>
                <a:spcPts val="3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夏多內</a:t>
            </a:r>
          </a:p>
          <a:p>
            <a:pPr marL="742926" lvl="1" indent="-285750">
              <a:spcAft>
                <a:spcPts val="3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黑皮諾</a:t>
            </a:r>
          </a:p>
          <a:p>
            <a:pPr marL="742926" lvl="1" indent="-285750">
              <a:spcAft>
                <a:spcPts val="3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希拉</a:t>
            </a:r>
          </a:p>
          <a:p>
            <a:pPr marL="742926" lvl="1" indent="-285750">
              <a:spcAft>
                <a:spcPts val="3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加上各種替代品種</a:t>
            </a:r>
            <a:endParaRPr lang="en-US" sz="1600" dirty="0">
              <a:latin typeface="Microsoft JhengHei" panose="020B0604030504040204" pitchFamily="34" charset="-120"/>
              <a:ea typeface="Microsoft JhengHei" panose="020B0604030504040204" pitchFamily="34" charset="-120"/>
              <a:cs typeface="Hellix SemiBold"/>
            </a:endParaRPr>
          </a:p>
          <a:p>
            <a:pPr>
              <a:spcAft>
                <a:spcPts val="1200"/>
              </a:spcAft>
              <a:buClr>
                <a:schemeClr val="accent3"/>
              </a:buClr>
            </a:pPr>
            <a:endParaRPr lang="en-US" sz="1600"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46206958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dirt road with palm trees  Description automatically generated">
            <a:extLst>
              <a:ext uri="{FF2B5EF4-FFF2-40B4-BE49-F238E27FC236}">
                <a16:creationId xmlns:a16="http://schemas.microsoft.com/office/drawing/2014/main" id="{D039E8A3-D866-75DD-6F8F-B14528BEF1E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11" r="16211"/>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581180" y="595230"/>
            <a:ext cx="6158452" cy="1325562"/>
          </a:xfrm>
        </p:spPr>
        <p:txBody>
          <a:bodyPr/>
          <a:lstStyle/>
          <a:p>
            <a:r>
              <a:rPr lang="zh-CN" altLang="en-US" sz="5400" b="1" dirty="0">
                <a:solidFill>
                  <a:schemeClr val="accent1"/>
                </a:solidFill>
              </a:rPr>
              <a:t>巴羅莎</a:t>
            </a:r>
          </a:p>
        </p:txBody>
      </p:sp>
      <p:sp>
        <p:nvSpPr>
          <p:cNvPr id="4" name="object 58">
            <a:extLst>
              <a:ext uri="{FF2B5EF4-FFF2-40B4-BE49-F238E27FC236}">
                <a16:creationId xmlns:a16="http://schemas.microsoft.com/office/drawing/2014/main" id="{D80E36CA-E96C-6C5E-55B8-220A08057ADB}"/>
              </a:ext>
            </a:extLst>
          </p:cNvPr>
          <p:cNvSpPr txBox="1"/>
          <p:nvPr/>
        </p:nvSpPr>
        <p:spPr>
          <a:xfrm>
            <a:off x="6581180" y="2083315"/>
            <a:ext cx="4082305" cy="180241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marL="285750" indent="-285750" algn="l">
              <a:lnSpc>
                <a:spcPct val="95000"/>
              </a:lnSpc>
              <a:spcAft>
                <a:spcPts val="1200"/>
              </a:spcAft>
              <a:buClr>
                <a:schemeClr val="accent4"/>
              </a:buClr>
              <a:buFont typeface="Arial" panose="020B0604020202020204" pitchFamily="34" charset="0"/>
              <a:buChar char="•"/>
            </a:pPr>
            <a:r>
              <a:rPr lang="zh-CN" altLang="en-US" sz="1600" b="0">
                <a:solidFill>
                  <a:schemeClr val="tx1"/>
                </a:solidFill>
                <a:latin typeface="Microsoft JhengHei" panose="020B0604030504040204" pitchFamily="34" charset="-120"/>
                <a:ea typeface="Microsoft JhengHei" panose="020B0604030504040204" pitchFamily="34" charset="-120"/>
                <a:cs typeface="+mn-cs"/>
              </a:rPr>
              <a:t>世界上一些最古老的葡萄藤的所在地</a:t>
            </a:r>
          </a:p>
          <a:p>
            <a:pPr marL="285750" indent="-285750" algn="l">
              <a:lnSpc>
                <a:spcPct val="95000"/>
              </a:lnSpc>
              <a:spcAft>
                <a:spcPts val="1200"/>
              </a:spcAft>
              <a:buClr>
                <a:schemeClr val="accent4"/>
              </a:buClr>
              <a:buFont typeface="Arial" panose="020B0604020202020204" pitchFamily="34" charset="0"/>
              <a:buChar char="•"/>
            </a:pPr>
            <a:r>
              <a:rPr lang="zh-CN" altLang="en-US" sz="1600" b="0">
                <a:solidFill>
                  <a:schemeClr val="tx1"/>
                </a:solidFill>
                <a:latin typeface="Microsoft JhengHei" panose="020B0604030504040204" pitchFamily="34" charset="-120"/>
                <a:ea typeface="Microsoft JhengHei" panose="020B0604030504040204" pitchFamily="34" charset="-120"/>
                <a:cs typeface="+mn-cs"/>
              </a:rPr>
              <a:t>澳洲最著名和歷史悠久的葡萄酒產區之一</a:t>
            </a:r>
          </a:p>
          <a:p>
            <a:pPr marL="285750" indent="-285750" algn="l">
              <a:lnSpc>
                <a:spcPct val="95000"/>
              </a:lnSpc>
              <a:spcAft>
                <a:spcPts val="1200"/>
              </a:spcAft>
              <a:buClr>
                <a:schemeClr val="accent4"/>
              </a:buClr>
              <a:buFont typeface="Arial" panose="020B0604020202020204" pitchFamily="34" charset="0"/>
              <a:buChar char="•"/>
            </a:pPr>
            <a:r>
              <a:rPr lang="zh-CN" altLang="en-US" sz="1600" b="0">
                <a:solidFill>
                  <a:schemeClr val="tx1"/>
                </a:solidFill>
                <a:latin typeface="Microsoft JhengHei" panose="020B0604030504040204" pitchFamily="34" charset="-120"/>
                <a:ea typeface="Microsoft JhengHei" panose="020B0604030504040204" pitchFamily="34" charset="-120"/>
                <a:cs typeface="+mn-cs"/>
              </a:rPr>
              <a:t>巴羅莎谷 – 溫暖的地中海氣候</a:t>
            </a:r>
          </a:p>
          <a:p>
            <a:pPr marL="285750" indent="-285750" algn="l">
              <a:lnSpc>
                <a:spcPct val="95000"/>
              </a:lnSpc>
              <a:spcAft>
                <a:spcPts val="1200"/>
              </a:spcAft>
              <a:buClr>
                <a:schemeClr val="accent4"/>
              </a:buClr>
              <a:buFont typeface="Arial" panose="020B0604020202020204" pitchFamily="34" charset="0"/>
              <a:buChar char="•"/>
            </a:pPr>
            <a:r>
              <a:rPr lang="zh-CN" altLang="en-US" sz="1600" b="0">
                <a:solidFill>
                  <a:schemeClr val="tx1"/>
                </a:solidFill>
                <a:latin typeface="Microsoft JhengHei" panose="020B0604030504040204" pitchFamily="34" charset="-120"/>
                <a:ea typeface="Microsoft JhengHei" panose="020B0604030504040204" pitchFamily="34" charset="-120"/>
                <a:cs typeface="+mn-cs"/>
              </a:rPr>
              <a:t>伊甸谷 – 涼爽的氣候，具有各種小氣候</a:t>
            </a:r>
          </a:p>
          <a:p>
            <a:pPr marL="285750" indent="-285750" algn="l">
              <a:lnSpc>
                <a:spcPct val="95000"/>
              </a:lnSpc>
              <a:spcAft>
                <a:spcPts val="1200"/>
              </a:spcAft>
              <a:buClr>
                <a:schemeClr val="accent4"/>
              </a:buClr>
              <a:buFont typeface="Arial" panose="020B0604020202020204" pitchFamily="34" charset="0"/>
              <a:buChar char="•"/>
            </a:pPr>
            <a:endParaRPr lang="en-US" sz="1600" b="0">
              <a:solidFill>
                <a:schemeClr val="tx1"/>
              </a:solidFill>
              <a:latin typeface="Microsoft JhengHei" panose="020B0604030504040204" pitchFamily="34" charset="-120"/>
              <a:ea typeface="Microsoft JhengHei" panose="020B0604030504040204" pitchFamily="34" charset="-120"/>
              <a:cs typeface="+mn-cs"/>
            </a:endParaRPr>
          </a:p>
        </p:txBody>
      </p:sp>
      <p:sp>
        <p:nvSpPr>
          <p:cNvPr id="20" name="object 58">
            <a:extLst>
              <a:ext uri="{FF2B5EF4-FFF2-40B4-BE49-F238E27FC236}">
                <a16:creationId xmlns:a16="http://schemas.microsoft.com/office/drawing/2014/main" id="{EC64281A-8511-AB7F-12BA-282EED2A8AF4}"/>
              </a:ext>
            </a:extLst>
          </p:cNvPr>
          <p:cNvSpPr txBox="1"/>
          <p:nvPr/>
        </p:nvSpPr>
        <p:spPr>
          <a:xfrm>
            <a:off x="7198902" y="2842291"/>
            <a:ext cx="2445016" cy="263534"/>
          </a:xfrm>
          <a:prstGeom prst="rect">
            <a:avLst/>
          </a:prstGeom>
        </p:spPr>
        <p:txBody>
          <a:bodyPr vert="horz" wrap="none" lIns="0" tIns="17145" rIns="0" bIns="0" rtlCol="0">
            <a:noAutofit/>
          </a:bodyPr>
          <a:lstStyle/>
          <a:p>
            <a:pPr>
              <a:buClr>
                <a:srgbClr val="F40000"/>
              </a:buClr>
            </a:pPr>
            <a:endParaRPr lang="en-US" sz="1600" spc="100">
              <a:latin typeface="Neue Haas Grotesk Text Pro" panose="020B0504020202020204" pitchFamily="34" charset="77"/>
              <a:cs typeface="Hellix SemiBold"/>
            </a:endParaRPr>
          </a:p>
        </p:txBody>
      </p:sp>
      <p:sp>
        <p:nvSpPr>
          <p:cNvPr id="7" name="object 58">
            <a:extLst>
              <a:ext uri="{FF2B5EF4-FFF2-40B4-BE49-F238E27FC236}">
                <a16:creationId xmlns:a16="http://schemas.microsoft.com/office/drawing/2014/main" id="{C6491229-0ECE-8CA7-20BB-66E2C0B0C7B3}"/>
              </a:ext>
            </a:extLst>
          </p:cNvPr>
          <p:cNvSpPr txBox="1"/>
          <p:nvPr/>
        </p:nvSpPr>
        <p:spPr>
          <a:xfrm>
            <a:off x="6820482" y="4343898"/>
            <a:ext cx="2300698" cy="2128143"/>
          </a:xfrm>
          <a:prstGeom prst="rect">
            <a:avLst/>
          </a:prstGeom>
        </p:spPr>
        <p:txBody>
          <a:bodyPr vert="horz" wrap="square" lIns="0" tIns="17145" rIns="0" bIns="0" rtlCol="0" anchor="t" anchorCtr="0">
            <a:noAutofit/>
          </a:bodyPr>
          <a:lstStyle/>
          <a:p>
            <a:pPr>
              <a:spcAft>
                <a:spcPts val="300"/>
              </a:spcAft>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主要品種</a:t>
            </a:r>
            <a:endParaRPr lang="en-US" sz="1600" b="1" dirty="0">
              <a:latin typeface="Microsoft JhengHei" panose="020B0604030504040204" pitchFamily="34" charset="-120"/>
              <a:ea typeface="Microsoft JhengHei" panose="020B0604030504040204" pitchFamily="34" charset="-120"/>
              <a:cs typeface="Hellix SemiBold"/>
            </a:endParaRPr>
          </a:p>
          <a:p>
            <a:pPr>
              <a:spcAft>
                <a:spcPts val="300"/>
              </a:spcAft>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巴羅莎谷</a:t>
            </a:r>
          </a:p>
          <a:p>
            <a:pPr marL="285750" indent="-285750">
              <a:spcAft>
                <a:spcPts val="3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希哈</a:t>
            </a:r>
          </a:p>
          <a:p>
            <a:pPr marL="285750" indent="-285750">
              <a:spcAft>
                <a:spcPts val="3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卡本內蘇維翁</a:t>
            </a:r>
          </a:p>
          <a:p>
            <a:pPr marL="285750" indent="-285750">
              <a:spcAft>
                <a:spcPts val="3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格納希</a:t>
            </a:r>
          </a:p>
          <a:p>
            <a:pPr>
              <a:spcAft>
                <a:spcPts val="300"/>
              </a:spcAft>
              <a:buClr>
                <a:srgbClr val="F40000"/>
              </a:buClr>
            </a:pPr>
            <a:endParaRPr lang="en-AU" sz="1600" dirty="0">
              <a:latin typeface="Microsoft JhengHei" panose="020B0604030504040204" pitchFamily="34" charset="-120"/>
              <a:ea typeface="Microsoft JhengHei" panose="020B0604030504040204" pitchFamily="34" charset="-120"/>
              <a:cs typeface="Hellix SemiBold"/>
            </a:endParaRPr>
          </a:p>
        </p:txBody>
      </p:sp>
      <p:sp>
        <p:nvSpPr>
          <p:cNvPr id="9" name="TextBox 8">
            <a:extLst>
              <a:ext uri="{FF2B5EF4-FFF2-40B4-BE49-F238E27FC236}">
                <a16:creationId xmlns:a16="http://schemas.microsoft.com/office/drawing/2014/main" id="{DADDFB50-B480-B07B-AAAD-CDC9900408A3}"/>
              </a:ext>
            </a:extLst>
          </p:cNvPr>
          <p:cNvSpPr txBox="1"/>
          <p:nvPr/>
        </p:nvSpPr>
        <p:spPr>
          <a:xfrm>
            <a:off x="9121180" y="4613410"/>
            <a:ext cx="6324600" cy="1762021"/>
          </a:xfrm>
          <a:prstGeom prst="rect">
            <a:avLst/>
          </a:prstGeom>
          <a:noFill/>
        </p:spPr>
        <p:txBody>
          <a:bodyPr wrap="square">
            <a:spAutoFit/>
          </a:bodyPr>
          <a:lstStyle/>
          <a:p>
            <a:pPr>
              <a:spcAft>
                <a:spcPts val="300"/>
              </a:spcAft>
              <a:buClr>
                <a:srgbClr val="F40000"/>
              </a:buClr>
            </a:pPr>
            <a:r>
              <a:rPr lang="zh-CN" altLang="en-US" sz="1600" b="1" dirty="0">
                <a:latin typeface="Microsoft JhengHei" panose="020B0604030504040204" pitchFamily="34" charset="-120"/>
                <a:ea typeface="Microsoft JhengHei" panose="020B0604030504040204" pitchFamily="34" charset="-120"/>
              </a:rPr>
              <a:t>伊甸谷</a:t>
            </a:r>
          </a:p>
          <a:p>
            <a:pPr marL="285750" indent="-285750">
              <a:spcAft>
                <a:spcPts val="3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雷司令</a:t>
            </a:r>
          </a:p>
          <a:p>
            <a:pPr marL="285750" indent="-285750">
              <a:spcAft>
                <a:spcPts val="3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夏多內</a:t>
            </a:r>
          </a:p>
          <a:p>
            <a:pPr marL="285750" indent="-285750">
              <a:spcAft>
                <a:spcPts val="3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希哈</a:t>
            </a:r>
          </a:p>
          <a:p>
            <a:pPr marL="285750" indent="-285750">
              <a:spcAft>
                <a:spcPts val="3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卡本內蘇維翁</a:t>
            </a:r>
            <a:endParaRPr lang="en-US" sz="1600" dirty="0">
              <a:latin typeface="Microsoft JhengHei" panose="020B0604030504040204" pitchFamily="34" charset="-120"/>
              <a:ea typeface="Microsoft JhengHei" panose="020B0604030504040204" pitchFamily="34" charset="-120"/>
              <a:cs typeface="Hellix SemiBold"/>
            </a:endParaRPr>
          </a:p>
          <a:p>
            <a:pPr marL="180975" indent="-180975">
              <a:spcAft>
                <a:spcPts val="300"/>
              </a:spcAft>
              <a:buClr>
                <a:srgbClr val="F40000"/>
              </a:buClr>
              <a:buFont typeface="Arial" panose="020B0604020202020204" pitchFamily="34" charset="0"/>
              <a:buChar char="-"/>
            </a:pPr>
            <a:endParaRPr lang="en-AU" sz="1600" dirty="0">
              <a:latin typeface="Microsoft JhengHei" panose="020B0604030504040204" pitchFamily="34" charset="-120"/>
              <a:ea typeface="Microsoft JhengHei" panose="020B0604030504040204" pitchFamily="34" charset="-120"/>
              <a:cs typeface="Hellix SemiBold"/>
            </a:endParaRPr>
          </a:p>
        </p:txBody>
      </p:sp>
    </p:spTree>
    <p:extLst>
      <p:ext uri="{BB962C8B-B14F-4D97-AF65-F5344CB8AC3E}">
        <p14:creationId xmlns:p14="http://schemas.microsoft.com/office/powerpoint/2010/main" val="4885824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middle of a field  Description automatically generated">
            <a:extLst>
              <a:ext uri="{FF2B5EF4-FFF2-40B4-BE49-F238E27FC236}">
                <a16:creationId xmlns:a16="http://schemas.microsoft.com/office/drawing/2014/main" id="{BE9752DB-C981-F8D4-8D92-8305D2F79D47}"/>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2070" r="12070"/>
          <a:stretch>
            <a:fillRect/>
          </a:stretch>
        </p:blipFill>
        <p:spPr/>
      </p:pic>
      <p:sp>
        <p:nvSpPr>
          <p:cNvPr id="3" name="Title 2">
            <a:extLst>
              <a:ext uri="{FF2B5EF4-FFF2-40B4-BE49-F238E27FC236}">
                <a16:creationId xmlns:a16="http://schemas.microsoft.com/office/drawing/2014/main" id="{08EEAC49-FBD0-DD02-555D-7704DC628649}"/>
              </a:ext>
            </a:extLst>
          </p:cNvPr>
          <p:cNvSpPr>
            <a:spLocks noGrp="1"/>
          </p:cNvSpPr>
          <p:nvPr>
            <p:ph type="title"/>
          </p:nvPr>
        </p:nvSpPr>
        <p:spPr>
          <a:xfrm>
            <a:off x="6564313" y="515620"/>
            <a:ext cx="6158452" cy="1325562"/>
          </a:xfrm>
        </p:spPr>
        <p:txBody>
          <a:bodyPr/>
          <a:lstStyle/>
          <a:p>
            <a:r>
              <a:rPr lang="zh-CN" altLang="en-US" sz="5400" b="1" dirty="0">
                <a:solidFill>
                  <a:schemeClr val="accent2"/>
                </a:solidFill>
              </a:rPr>
              <a:t>克萊爾谷</a:t>
            </a:r>
          </a:p>
        </p:txBody>
      </p:sp>
      <p:sp>
        <p:nvSpPr>
          <p:cNvPr id="4" name="Text Placeholder 3">
            <a:extLst>
              <a:ext uri="{FF2B5EF4-FFF2-40B4-BE49-F238E27FC236}">
                <a16:creationId xmlns:a16="http://schemas.microsoft.com/office/drawing/2014/main" id="{F74138E8-47D8-F7F5-E53A-C79DA2177005}"/>
              </a:ext>
            </a:extLst>
          </p:cNvPr>
          <p:cNvSpPr>
            <a:spLocks noGrp="1"/>
          </p:cNvSpPr>
          <p:nvPr>
            <p:ph type="body" sz="quarter" idx="11"/>
          </p:nvPr>
        </p:nvSpPr>
        <p:spPr>
          <a:xfrm>
            <a:off x="6564313" y="2269010"/>
            <a:ext cx="4696132" cy="4434443"/>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經典傳統生產商的基石，並具有實驗歷史</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雷司令的全球聲譽，為經典、耐儲存的葡萄酒設定了基準</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溫暖的大陸性氣候，具有顯著的晝夜變化和涼爽的微風</a:t>
            </a:r>
          </a:p>
          <a:p>
            <a:pPr lvl="3" defTabSz="914353">
              <a:lnSpc>
                <a:spcPct val="95000"/>
              </a:lnSpc>
              <a:spcAft>
                <a:spcPts val="1200"/>
              </a:spcAft>
              <a:buClr>
                <a:schemeClr val="accent3"/>
              </a:buClr>
            </a:pPr>
            <a:endParaRPr lang="en-AU" sz="1600" dirty="0">
              <a:latin typeface="Microsoft JhengHei" panose="020B0604030504040204" pitchFamily="34" charset="-120"/>
              <a:cs typeface="+mn-cs"/>
            </a:endParaRPr>
          </a:p>
          <a:p>
            <a:pPr lvl="3" defTabSz="914353">
              <a:lnSpc>
                <a:spcPct val="95000"/>
              </a:lnSpc>
              <a:spcAft>
                <a:spcPts val="1200"/>
              </a:spcAft>
              <a:buClr>
                <a:schemeClr val="accent3"/>
              </a:buClr>
            </a:pPr>
            <a:r>
              <a:rPr lang="zh-CN" altLang="en-US" sz="1600" b="1" dirty="0">
                <a:latin typeface="Microsoft JhengHei" panose="020B0604030504040204" pitchFamily="34" charset="-120"/>
                <a:cs typeface="+mn-cs"/>
              </a:rPr>
              <a:t>主要品種</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雷司令</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希哈</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卡本內蘇維翁</a:t>
            </a:r>
          </a:p>
          <a:p>
            <a:pPr defTabSz="914353">
              <a:lnSpc>
                <a:spcPct val="95000"/>
              </a:lnSpc>
              <a:spcAft>
                <a:spcPts val="1200"/>
              </a:spcAft>
              <a:buClr>
                <a:schemeClr val="accent3"/>
              </a:buClr>
            </a:pPr>
            <a:endParaRPr lang="en-AU" sz="1600" dirty="0">
              <a:latin typeface="Microsoft JhengHei" panose="020B0604030504040204" pitchFamily="34" charset="-120"/>
              <a:cs typeface="+mn-cs"/>
            </a:endParaRPr>
          </a:p>
          <a:p>
            <a:pPr>
              <a:buClr>
                <a:schemeClr val="accent3"/>
              </a:buClr>
            </a:pPr>
            <a:endParaRPr lang="en-US" sz="1600" dirty="0">
              <a:latin typeface="Microsoft JhengHei" panose="020B0604030504040204" pitchFamily="34" charset="-120"/>
            </a:endParaRPr>
          </a:p>
        </p:txBody>
      </p:sp>
    </p:spTree>
    <p:extLst>
      <p:ext uri="{BB962C8B-B14F-4D97-AF65-F5344CB8AC3E}">
        <p14:creationId xmlns:p14="http://schemas.microsoft.com/office/powerpoint/2010/main" val="230269150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soil erosion  Description automatically generated">
            <a:extLst>
              <a:ext uri="{FF2B5EF4-FFF2-40B4-BE49-F238E27FC236}">
                <a16:creationId xmlns:a16="http://schemas.microsoft.com/office/drawing/2014/main" id="{D754B4DD-F30E-CBCB-ABB2-4FAF85F3953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3035" b="13035"/>
          <a:stretch>
            <a:fillRect/>
          </a:stretch>
        </p:blipFill>
        <p:spPr/>
      </p:pic>
      <p:sp>
        <p:nvSpPr>
          <p:cNvPr id="3" name="Title 2">
            <a:extLst>
              <a:ext uri="{FF2B5EF4-FFF2-40B4-BE49-F238E27FC236}">
                <a16:creationId xmlns:a16="http://schemas.microsoft.com/office/drawing/2014/main" id="{5975B6BC-6483-8D6E-BF84-56E92EE7BFB2}"/>
              </a:ext>
            </a:extLst>
          </p:cNvPr>
          <p:cNvSpPr>
            <a:spLocks noGrp="1"/>
          </p:cNvSpPr>
          <p:nvPr>
            <p:ph type="title"/>
          </p:nvPr>
        </p:nvSpPr>
        <p:spPr>
          <a:xfrm>
            <a:off x="6564313" y="719082"/>
            <a:ext cx="6158452" cy="1325562"/>
          </a:xfrm>
        </p:spPr>
        <p:txBody>
          <a:bodyPr/>
          <a:lstStyle/>
          <a:p>
            <a:r>
              <a:rPr lang="zh-CN" altLang="en-US" sz="5400" b="1" dirty="0" err="1">
                <a:solidFill>
                  <a:schemeClr val="accent4"/>
                </a:solidFill>
              </a:rPr>
              <a:t>庫納瓦拉</a:t>
            </a:r>
            <a:endParaRPr lang="en-US" sz="5400" b="1" dirty="0">
              <a:solidFill>
                <a:schemeClr val="accent4"/>
              </a:solidFill>
            </a:endParaRPr>
          </a:p>
        </p:txBody>
      </p:sp>
      <p:sp>
        <p:nvSpPr>
          <p:cNvPr id="4" name="Text Placeholder 3">
            <a:extLst>
              <a:ext uri="{FF2B5EF4-FFF2-40B4-BE49-F238E27FC236}">
                <a16:creationId xmlns:a16="http://schemas.microsoft.com/office/drawing/2014/main" id="{085A3FBF-5B51-9920-8E75-0852CDFF6046}"/>
              </a:ext>
            </a:extLst>
          </p:cNvPr>
          <p:cNvSpPr>
            <a:spLocks noGrp="1"/>
          </p:cNvSpPr>
          <p:nvPr>
            <p:ph type="body" sz="quarter" idx="11"/>
          </p:nvPr>
        </p:nvSpPr>
        <p:spPr>
          <a:xfrm>
            <a:off x="6564313" y="1619131"/>
            <a:ext cx="4501267" cy="1574830"/>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以生產優質、耐儲存的紅葡萄酒而聞名</a:t>
            </a:r>
          </a:p>
          <a:p>
            <a:pPr marL="285750" indent="-285750" defTabSz="914353">
              <a:lnSpc>
                <a:spcPct val="95000"/>
              </a:lnSpc>
              <a:spcAft>
                <a:spcPts val="12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以其紅土（「紅土」）而聞名</a:t>
            </a:r>
          </a:p>
          <a:p>
            <a:pPr marL="285750" indent="-285750" defTabSz="914353">
              <a:lnSpc>
                <a:spcPct val="95000"/>
              </a:lnSpc>
              <a:spcAft>
                <a:spcPts val="12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受南冰洋冷卻效應影響的海洋性氣候</a:t>
            </a:r>
          </a:p>
          <a:p>
            <a:pPr lvl="2" defTabSz="914353">
              <a:lnSpc>
                <a:spcPct val="95000"/>
              </a:lnSpc>
              <a:spcAft>
                <a:spcPts val="1200"/>
              </a:spcAft>
              <a:buClr>
                <a:schemeClr val="accent5"/>
              </a:buClr>
            </a:pPr>
            <a:endParaRPr lang="en-AU" sz="1600" dirty="0">
              <a:latin typeface="Microsoft JhengHei" panose="020B0604030504040204" pitchFamily="34" charset="-120"/>
              <a:cs typeface="+mn-cs"/>
            </a:endParaRPr>
          </a:p>
          <a:p>
            <a:pPr lvl="3" defTabSz="914353">
              <a:lnSpc>
                <a:spcPct val="95000"/>
              </a:lnSpc>
              <a:spcAft>
                <a:spcPts val="1200"/>
              </a:spcAft>
              <a:buClr>
                <a:schemeClr val="accent5"/>
              </a:buClr>
            </a:pPr>
            <a:r>
              <a:rPr lang="zh-CN" altLang="en-US" sz="1600" b="1" dirty="0">
                <a:latin typeface="Microsoft JhengHei" panose="020B0604030504040204" pitchFamily="34" charset="-120"/>
                <a:cs typeface="+mn-cs"/>
              </a:rPr>
              <a:t>主要品種</a:t>
            </a:r>
          </a:p>
          <a:p>
            <a:pPr marL="775663" lvl="3" indent="-285750" defTabSz="914353">
              <a:lnSpc>
                <a:spcPct val="95000"/>
              </a:lnSpc>
              <a:spcBef>
                <a:spcPts val="0"/>
              </a:spcBef>
              <a:spcAft>
                <a:spcPts val="6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卡本內蘇維翁</a:t>
            </a:r>
          </a:p>
          <a:p>
            <a:pPr marL="775663" lvl="3" indent="-285750" defTabSz="914353">
              <a:lnSpc>
                <a:spcPct val="95000"/>
              </a:lnSpc>
              <a:spcBef>
                <a:spcPts val="0"/>
              </a:spcBef>
              <a:spcAft>
                <a:spcPts val="6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希哈</a:t>
            </a:r>
          </a:p>
          <a:p>
            <a:pPr marL="775663" lvl="3" indent="-285750" defTabSz="914353">
              <a:lnSpc>
                <a:spcPct val="95000"/>
              </a:lnSpc>
              <a:spcBef>
                <a:spcPts val="0"/>
              </a:spcBef>
              <a:spcAft>
                <a:spcPts val="6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梅洛</a:t>
            </a:r>
          </a:p>
          <a:p>
            <a:pPr defTabSz="914353">
              <a:lnSpc>
                <a:spcPct val="95000"/>
              </a:lnSpc>
              <a:spcAft>
                <a:spcPts val="1200"/>
              </a:spcAft>
              <a:buClr>
                <a:schemeClr val="accent5"/>
              </a:buClr>
            </a:pPr>
            <a:endParaRPr lang="en-AU" sz="1600" dirty="0">
              <a:latin typeface="Microsoft JhengHei" panose="020B0604030504040204" pitchFamily="34" charset="-120"/>
              <a:cs typeface="+mn-cs"/>
            </a:endParaRPr>
          </a:p>
          <a:p>
            <a:pPr defTabSz="914353">
              <a:lnSpc>
                <a:spcPct val="95000"/>
              </a:lnSpc>
              <a:spcAft>
                <a:spcPts val="1200"/>
              </a:spcAft>
              <a:buClr>
                <a:schemeClr val="accent5"/>
              </a:buClr>
            </a:pPr>
            <a:endParaRPr lang="en-AU" sz="1600" dirty="0">
              <a:latin typeface="Microsoft JhengHei" panose="020B0604030504040204" pitchFamily="34" charset="-120"/>
              <a:cs typeface="+mn-cs"/>
            </a:endParaRPr>
          </a:p>
          <a:p>
            <a:pPr>
              <a:buClr>
                <a:schemeClr val="accent5"/>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322080090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  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4"/>
              </a:buClr>
              <a:buFont typeface="Arial" panose="020B0604020202020204" pitchFamily="34" charset="0"/>
              <a:buChar char="•"/>
              <a:defRPr/>
            </a:pPr>
            <a:r>
              <a:rPr lang="zh-CN" altLang="en-US" sz="1600" dirty="0">
                <a:solidFill>
                  <a:prstClr val="white"/>
                </a:solidFill>
                <a:latin typeface="Neue Haas Grotesk Text Pro" panose="020B0504020202020204" pitchFamily="34" charset="77"/>
                <a:ea typeface="Microsoft JhengHei" panose="020B0604030504040204" pitchFamily="34" charset="-120"/>
                <a:cs typeface="Inter Display" panose="02000503000000020004" pitchFamily="2" charset="0"/>
              </a:rPr>
              <a:t>澳洲擁有世界上最多樣化的葡萄酒產區之一，在 65 個葡萄酒產區種植了 150 多種不同的葡萄品種。</a:t>
            </a:r>
          </a:p>
          <a:p>
            <a:pPr>
              <a:spcBef>
                <a:spcPts val="816"/>
              </a:spcBef>
              <a:buClr>
                <a:schemeClr val="accent4"/>
              </a:buClr>
              <a:buFont typeface="Arial" panose="020B0604020202020204" pitchFamily="34" charset="0"/>
              <a:buChar char="•"/>
              <a:defRPr/>
            </a:pPr>
            <a:r>
              <a:rPr lang="zh-CN" altLang="en-US" sz="1600" dirty="0">
                <a:solidFill>
                  <a:prstClr val="white"/>
                </a:solidFill>
                <a:latin typeface="Neue Haas Grotesk Text Pro" panose="020B0504020202020204" pitchFamily="34" charset="77"/>
                <a:ea typeface="Microsoft JhengHei" panose="020B0604030504040204" pitchFamily="34" charset="-120"/>
                <a:cs typeface="Inter Display" panose="02000503000000020004" pitchFamily="2" charset="0"/>
              </a:rPr>
              <a:t>澳洲葡萄酒社群以其創造力和實驗意願而聞名。</a:t>
            </a:r>
          </a:p>
          <a:p>
            <a:pPr>
              <a:spcBef>
                <a:spcPts val="816"/>
              </a:spcBef>
              <a:buClr>
                <a:schemeClr val="accent4"/>
              </a:buClr>
              <a:buFont typeface="Arial" panose="020B0604020202020204" pitchFamily="34" charset="0"/>
              <a:buChar char="•"/>
              <a:defRPr/>
            </a:pPr>
            <a:r>
              <a:rPr lang="zh-CN" altLang="en-US" sz="1600" dirty="0">
                <a:solidFill>
                  <a:prstClr val="white"/>
                </a:solidFill>
                <a:latin typeface="Neue Haas Grotesk Text Pro" panose="020B0504020202020204" pitchFamily="34" charset="77"/>
                <a:ea typeface="Microsoft JhengHei" panose="020B0604030504040204" pitchFamily="34" charset="-120"/>
                <a:cs typeface="Inter Display" panose="02000503000000020004" pitchFamily="2" charset="0"/>
              </a:rPr>
              <a:t>澳洲葡萄酒是釀造它們的人們以及該國多樣的土壤和氣候的真實表達。</a:t>
            </a:r>
          </a:p>
          <a:p>
            <a:pPr>
              <a:spcBef>
                <a:spcPts val="816"/>
              </a:spcBef>
              <a:buClr>
                <a:schemeClr val="accent4"/>
              </a:buClr>
              <a:buFont typeface="Arial" panose="020B0604020202020204" pitchFamily="34" charset="0"/>
              <a:buChar char="•"/>
              <a:defRPr/>
            </a:pPr>
            <a:r>
              <a:rPr lang="zh-CN" altLang="en-US" sz="1600" dirty="0">
                <a:solidFill>
                  <a:prstClr val="white"/>
                </a:solidFill>
                <a:latin typeface="Neue Haas Grotesk Text Pro" panose="020B0504020202020204" pitchFamily="34" charset="77"/>
                <a:ea typeface="Microsoft JhengHei" panose="020B0604030504040204" pitchFamily="34" charset="-120"/>
                <a:cs typeface="Inter Display" panose="02000503000000020004" pitchFamily="2" charset="0"/>
              </a:rPr>
              <a:t>澳洲擁有一支技術精湛的釀酒社群，致力於釀造躋身世界一流的優質葡萄酒。</a:t>
            </a: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4595812" cy="2473240"/>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5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來自未受破壞的土地</a:t>
            </a: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208503" cy="379032"/>
          </a:xfrm>
          <a:prstGeom prst="rect">
            <a:avLst/>
          </a:prstGeom>
        </p:spPr>
        <p:txBody>
          <a:bodyPr vert="horz" wrap="none" lIns="0" tIns="15554" rIns="0" bIns="0" rtlCol="0">
            <a:noAutofit/>
          </a:bodyPr>
          <a:lstStyle/>
          <a:p>
            <a:pPr defTabSz="829587">
              <a:defRPr/>
            </a:pPr>
            <a:r>
              <a:rPr lang="zh-CN" altLang="en-US" sz="2800" b="1" dirty="0">
                <a:solidFill>
                  <a:prstClr val="white"/>
                </a:solidFill>
                <a:latin typeface="Neue Haas Grotesk Text Pro" panose="020B0504020202020204" pitchFamily="34" charset="77"/>
                <a:ea typeface="Microsoft JhengHei" panose="020B0604030504040204" pitchFamily="34" charset="-120"/>
                <a:cs typeface="Inter Display" panose="02000503000000020004" pitchFamily="2" charset="0"/>
              </a:rPr>
              <a:t>獨特的葡萄酒</a:t>
            </a: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field of vines in a valley  Description automatically generated with medium confidence">
            <a:extLst>
              <a:ext uri="{FF2B5EF4-FFF2-40B4-BE49-F238E27FC236}">
                <a16:creationId xmlns:a16="http://schemas.microsoft.com/office/drawing/2014/main" id="{0A3B52F8-689C-28E6-5D14-E859100FE13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4" name="Title 3">
            <a:extLst>
              <a:ext uri="{FF2B5EF4-FFF2-40B4-BE49-F238E27FC236}">
                <a16:creationId xmlns:a16="http://schemas.microsoft.com/office/drawing/2014/main" id="{152C317A-9FD1-76B9-7F9E-66BAB4160F83}"/>
              </a:ext>
            </a:extLst>
          </p:cNvPr>
          <p:cNvSpPr>
            <a:spLocks noGrp="1"/>
          </p:cNvSpPr>
          <p:nvPr>
            <p:ph type="title"/>
          </p:nvPr>
        </p:nvSpPr>
        <p:spPr>
          <a:xfrm>
            <a:off x="6564313" y="719003"/>
            <a:ext cx="5240432" cy="1325562"/>
          </a:xfrm>
        </p:spPr>
        <p:txBody>
          <a:bodyPr/>
          <a:lstStyle/>
          <a:p>
            <a:r>
              <a:rPr lang="zh-CN" altLang="en-US" sz="5400" b="1" dirty="0">
                <a:solidFill>
                  <a:schemeClr val="accent1"/>
                </a:solidFill>
                <a:latin typeface="Microsoft JhengHei" panose="020B0604030504040204" pitchFamily="34" charset="-120"/>
              </a:rPr>
              <a:t>麥克拉倫谷</a:t>
            </a:r>
          </a:p>
        </p:txBody>
      </p:sp>
      <p:sp>
        <p:nvSpPr>
          <p:cNvPr id="6" name="Text Placeholder 5">
            <a:extLst>
              <a:ext uri="{FF2B5EF4-FFF2-40B4-BE49-F238E27FC236}">
                <a16:creationId xmlns:a16="http://schemas.microsoft.com/office/drawing/2014/main" id="{1062666E-B34B-DE42-F2A0-4A047DD1E6C5}"/>
              </a:ext>
            </a:extLst>
          </p:cNvPr>
          <p:cNvSpPr>
            <a:spLocks noGrp="1"/>
          </p:cNvSpPr>
          <p:nvPr>
            <p:ph type="body" sz="quarter" idx="11"/>
          </p:nvPr>
        </p:nvSpPr>
        <p:spPr>
          <a:xfrm>
            <a:off x="6564313" y="2502752"/>
            <a:ext cx="4701575" cy="3788577"/>
          </a:xfrm>
        </p:spPr>
        <p:txBody>
          <a:bodyPr/>
          <a:lstStyle/>
          <a:p>
            <a:pPr marL="285750" indent="-285750" defTabSz="914353">
              <a:lnSpc>
                <a:spcPct val="95000"/>
              </a:lnSpc>
              <a:spcAft>
                <a:spcPts val="1200"/>
              </a:spcAft>
              <a:buFont typeface="Arial" panose="020B0604020202020204" pitchFamily="34" charset="0"/>
              <a:buChar char="•"/>
            </a:pPr>
            <a:r>
              <a:rPr lang="zh-CN" altLang="en-US" sz="1600" dirty="0">
                <a:latin typeface="Microsoft JhengHei" panose="020B0604030504040204" pitchFamily="34" charset="-120"/>
                <a:cs typeface="+mn-cs"/>
              </a:rPr>
              <a:t>南澳葡萄酒的發源地</a:t>
            </a:r>
          </a:p>
          <a:p>
            <a:pPr marL="285750" indent="-285750" defTabSz="914353">
              <a:lnSpc>
                <a:spcPct val="95000"/>
              </a:lnSpc>
              <a:spcAft>
                <a:spcPts val="1200"/>
              </a:spcAft>
              <a:buFont typeface="Arial" panose="020B0604020202020204" pitchFamily="34" charset="0"/>
              <a:buChar char="•"/>
            </a:pPr>
            <a:r>
              <a:rPr lang="zh-CN" altLang="en-US" sz="1600" dirty="0">
                <a:latin typeface="Microsoft JhengHei" panose="020B0604030504040204" pitchFamily="34" charset="-120"/>
                <a:cs typeface="+mn-cs"/>
              </a:rPr>
              <a:t>澳洲最具進步性和環保意識的葡萄酒產區之一</a:t>
            </a:r>
          </a:p>
          <a:p>
            <a:pPr marL="285750" indent="-285750" defTabSz="914353">
              <a:lnSpc>
                <a:spcPct val="95000"/>
              </a:lnSpc>
              <a:spcAft>
                <a:spcPts val="1200"/>
              </a:spcAft>
              <a:buFont typeface="Arial" panose="020B0604020202020204" pitchFamily="34" charset="0"/>
              <a:buChar char="•"/>
            </a:pPr>
            <a:r>
              <a:rPr lang="zh-CN" altLang="en-US" sz="1600" dirty="0">
                <a:latin typeface="Microsoft JhengHei" panose="020B0604030504040204" pitchFamily="34" charset="-120"/>
                <a:cs typeface="+mn-cs"/>
              </a:rPr>
              <a:t>溫暖的地中海氣候，擁有多種中氣候和微氣候</a:t>
            </a:r>
          </a:p>
          <a:p>
            <a:pPr lvl="2" defTabSz="914353">
              <a:lnSpc>
                <a:spcPct val="95000"/>
              </a:lnSpc>
              <a:spcAft>
                <a:spcPts val="1200"/>
              </a:spcAft>
              <a:buClr>
                <a:srgbClr val="F40000"/>
              </a:buClr>
            </a:pPr>
            <a:endParaRPr lang="en-AU" sz="1600" dirty="0">
              <a:latin typeface="Microsoft JhengHei" panose="020B0604030504040204" pitchFamily="34" charset="-120"/>
              <a:cs typeface="+mn-cs"/>
            </a:endParaRPr>
          </a:p>
          <a:p>
            <a:pPr lvl="3" defTabSz="914353">
              <a:lnSpc>
                <a:spcPct val="95000"/>
              </a:lnSpc>
              <a:spcAft>
                <a:spcPts val="1200"/>
              </a:spcAft>
              <a:buClr>
                <a:srgbClr val="F40000"/>
              </a:buClr>
            </a:pPr>
            <a:r>
              <a:rPr lang="zh-CN" altLang="en-US" sz="1600" b="1" dirty="0">
                <a:latin typeface="Microsoft JhengHei" panose="020B0604030504040204" pitchFamily="34" charset="-120"/>
                <a:cs typeface="+mn-cs"/>
              </a:rPr>
              <a:t>主要品種</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zh-CN" altLang="en-US" sz="1600" dirty="0">
                <a:latin typeface="Microsoft JhengHei" panose="020B0604030504040204" pitchFamily="34" charset="-120"/>
                <a:cs typeface="+mn-cs"/>
              </a:rPr>
              <a:t>希哈</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zh-CN" altLang="en-US" sz="1600" dirty="0">
                <a:latin typeface="Microsoft JhengHei" panose="020B0604030504040204" pitchFamily="34" charset="-120"/>
                <a:cs typeface="+mn-cs"/>
              </a:rPr>
              <a:t>卡本內蘇維翁</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zh-CN" altLang="en-US" sz="1600" dirty="0">
                <a:latin typeface="Microsoft JhengHei" panose="020B0604030504040204" pitchFamily="34" charset="-120"/>
                <a:cs typeface="+mn-cs"/>
              </a:rPr>
              <a:t>格納希</a:t>
            </a:r>
          </a:p>
          <a:p>
            <a:pPr defTabSz="914353">
              <a:lnSpc>
                <a:spcPct val="95000"/>
              </a:lnSpc>
              <a:spcAft>
                <a:spcPts val="1200"/>
              </a:spcAft>
            </a:pPr>
            <a:endParaRPr lang="en-AU" sz="1600" dirty="0">
              <a:latin typeface="Microsoft JhengHei" panose="020B0604030504040204" pitchFamily="34" charset="-120"/>
              <a:cs typeface="+mn-cs"/>
            </a:endParaRPr>
          </a:p>
          <a:p>
            <a:endParaRPr lang="en-US" dirty="0">
              <a:latin typeface="Microsoft JhengHei" panose="020B0604030504040204" pitchFamily="34" charset="-120"/>
            </a:endParaRPr>
          </a:p>
        </p:txBody>
      </p:sp>
    </p:spTree>
    <p:extLst>
      <p:ext uri="{BB962C8B-B14F-4D97-AF65-F5344CB8AC3E}">
        <p14:creationId xmlns:p14="http://schemas.microsoft.com/office/powerpoint/2010/main" val="244879410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lake  Description automatically generated with medium confidence">
            <a:extLst>
              <a:ext uri="{FF2B5EF4-FFF2-40B4-BE49-F238E27FC236}">
                <a16:creationId xmlns:a16="http://schemas.microsoft.com/office/drawing/2014/main" id="{957135E8-DDCF-D83B-8850-0F1588D55B2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B6C6740C-7AB3-72F3-39C3-728219013832}"/>
              </a:ext>
            </a:extLst>
          </p:cNvPr>
          <p:cNvSpPr>
            <a:spLocks noGrp="1"/>
          </p:cNvSpPr>
          <p:nvPr>
            <p:ph type="title"/>
          </p:nvPr>
        </p:nvSpPr>
        <p:spPr>
          <a:xfrm>
            <a:off x="6564313" y="523609"/>
            <a:ext cx="6158452" cy="1325562"/>
          </a:xfrm>
        </p:spPr>
        <p:txBody>
          <a:bodyPr/>
          <a:lstStyle/>
          <a:p>
            <a:r>
              <a:rPr lang="zh-CN" altLang="en-US" sz="5400" b="1" dirty="0">
                <a:solidFill>
                  <a:schemeClr val="accent2"/>
                </a:solidFill>
                <a:latin typeface="Microsoft JhengHei" panose="020B0604030504040204" pitchFamily="34" charset="-120"/>
              </a:rPr>
              <a:t>瑪格麗特河</a:t>
            </a:r>
          </a:p>
        </p:txBody>
      </p:sp>
      <p:sp>
        <p:nvSpPr>
          <p:cNvPr id="4" name="Text Placeholder 3">
            <a:extLst>
              <a:ext uri="{FF2B5EF4-FFF2-40B4-BE49-F238E27FC236}">
                <a16:creationId xmlns:a16="http://schemas.microsoft.com/office/drawing/2014/main" id="{55655C87-0B54-D323-FA06-81664D304BF5}"/>
              </a:ext>
            </a:extLst>
          </p:cNvPr>
          <p:cNvSpPr>
            <a:spLocks noGrp="1"/>
          </p:cNvSpPr>
          <p:nvPr>
            <p:ph type="body" sz="quarter" idx="11"/>
          </p:nvPr>
        </p:nvSpPr>
        <p:spPr>
          <a:xfrm>
            <a:off x="6564313" y="2261022"/>
            <a:ext cx="4507580" cy="1860217"/>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世界上最年輕的葡萄酒產區之一，但已迅速建立全球聲譽</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地理位置偏遠，擁有理想的葡萄種植條件</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具有強烈海洋影響的地中海氣候，三面環海</a:t>
            </a:r>
          </a:p>
          <a:p>
            <a:pPr lvl="3" defTabSz="914353">
              <a:lnSpc>
                <a:spcPct val="95000"/>
              </a:lnSpc>
              <a:spcAft>
                <a:spcPts val="1200"/>
              </a:spcAft>
              <a:buClr>
                <a:schemeClr val="accent3"/>
              </a:buClr>
            </a:pPr>
            <a:endParaRPr lang="en-AU" sz="1600" dirty="0">
              <a:latin typeface="Microsoft JhengHei" panose="020B0604030504040204" pitchFamily="34" charset="-120"/>
              <a:cs typeface="+mn-cs"/>
            </a:endParaRPr>
          </a:p>
          <a:p>
            <a:pPr lvl="3" defTabSz="914353">
              <a:lnSpc>
                <a:spcPct val="95000"/>
              </a:lnSpc>
              <a:spcAft>
                <a:spcPts val="1200"/>
              </a:spcAft>
              <a:buClr>
                <a:schemeClr val="accent3"/>
              </a:buClr>
            </a:pPr>
            <a:r>
              <a:rPr lang="zh-CN" altLang="en-US" sz="1600" b="1" dirty="0">
                <a:latin typeface="Microsoft JhengHei" panose="020B0604030504040204" pitchFamily="34" charset="-120"/>
                <a:cs typeface="+mn-cs"/>
              </a:rPr>
              <a:t>主要品種</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賽美容白蘇維翁混釀</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夏多內</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卡本內蘇維翁</a:t>
            </a:r>
          </a:p>
          <a:p>
            <a:pPr defTabSz="914353">
              <a:lnSpc>
                <a:spcPct val="95000"/>
              </a:lnSpc>
              <a:spcAft>
                <a:spcPts val="1200"/>
              </a:spcAft>
              <a:buClr>
                <a:schemeClr val="accent3"/>
              </a:buClr>
            </a:pPr>
            <a:endParaRPr lang="en-AU" sz="1600" dirty="0">
              <a:latin typeface="Microsoft JhengHei" panose="020B0604030504040204" pitchFamily="34" charset="-120"/>
              <a:cs typeface="+mn-cs"/>
            </a:endParaRPr>
          </a:p>
          <a:p>
            <a:pPr>
              <a:buClr>
                <a:schemeClr val="accent3"/>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32183294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ong shot of a vineyard  Description automatically generated">
            <a:extLst>
              <a:ext uri="{FF2B5EF4-FFF2-40B4-BE49-F238E27FC236}">
                <a16:creationId xmlns:a16="http://schemas.microsoft.com/office/drawing/2014/main" id="{4CF37427-2C17-CF0D-1FEF-8A4D4E3E0AC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11727CE9-FD85-B243-D145-CF94A308CB62}"/>
              </a:ext>
            </a:extLst>
          </p:cNvPr>
          <p:cNvSpPr>
            <a:spLocks noGrp="1"/>
          </p:cNvSpPr>
          <p:nvPr>
            <p:ph type="title"/>
          </p:nvPr>
        </p:nvSpPr>
        <p:spPr>
          <a:xfrm>
            <a:off x="6564313" y="755594"/>
            <a:ext cx="6158452" cy="1325562"/>
          </a:xfrm>
        </p:spPr>
        <p:txBody>
          <a:bodyPr/>
          <a:lstStyle/>
          <a:p>
            <a:r>
              <a:rPr lang="zh-CN" altLang="en-US" sz="5400" b="1" dirty="0">
                <a:solidFill>
                  <a:schemeClr val="accent2"/>
                </a:solidFill>
                <a:latin typeface="Microsoft JhengHei" panose="020B0604030504040204" pitchFamily="34" charset="-120"/>
              </a:rPr>
              <a:t>坎培拉地區</a:t>
            </a:r>
          </a:p>
        </p:txBody>
      </p:sp>
      <p:sp>
        <p:nvSpPr>
          <p:cNvPr id="4" name="Text Placeholder 3">
            <a:extLst>
              <a:ext uri="{FF2B5EF4-FFF2-40B4-BE49-F238E27FC236}">
                <a16:creationId xmlns:a16="http://schemas.microsoft.com/office/drawing/2014/main" id="{66FF640A-A75E-9AF8-758A-E146D2D06B2E}"/>
              </a:ext>
            </a:extLst>
          </p:cNvPr>
          <p:cNvSpPr>
            <a:spLocks noGrp="1"/>
          </p:cNvSpPr>
          <p:nvPr>
            <p:ph type="body" sz="quarter" idx="11"/>
          </p:nvPr>
        </p:nvSpPr>
        <p:spPr>
          <a:xfrm>
            <a:off x="6564313" y="2626166"/>
            <a:ext cx="4354699" cy="1636741"/>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相對年輕的地區，生產優質葡萄酒</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範圍涵蓋澳大利亞首都領地和新南威爾斯州</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極端的大陸性氣候</a:t>
            </a:r>
          </a:p>
          <a:p>
            <a:pPr lvl="2" defTabSz="914353">
              <a:lnSpc>
                <a:spcPct val="95000"/>
              </a:lnSpc>
              <a:spcAft>
                <a:spcPts val="1200"/>
              </a:spcAft>
              <a:buClr>
                <a:schemeClr val="accent3"/>
              </a:buClr>
            </a:pPr>
            <a:endParaRPr lang="en-AU" sz="1600" dirty="0">
              <a:latin typeface="Microsoft JhengHei" panose="020B0604030504040204" pitchFamily="34" charset="-120"/>
              <a:cs typeface="+mn-cs"/>
            </a:endParaRPr>
          </a:p>
          <a:p>
            <a:pPr lvl="3" defTabSz="914353">
              <a:lnSpc>
                <a:spcPct val="95000"/>
              </a:lnSpc>
              <a:spcAft>
                <a:spcPts val="1200"/>
              </a:spcAft>
              <a:buClr>
                <a:schemeClr val="accent3"/>
              </a:buClr>
            </a:pPr>
            <a:r>
              <a:rPr lang="zh-CN" altLang="en-US" sz="1600" b="1" dirty="0">
                <a:latin typeface="Microsoft JhengHei" panose="020B0604030504040204" pitchFamily="34" charset="-120"/>
                <a:cs typeface="+mn-cs"/>
              </a:rPr>
              <a:t>主要品種</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雷司令</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希哈</a:t>
            </a:r>
            <a:endParaRPr lang="en-AU" sz="1600" dirty="0">
              <a:latin typeface="Microsoft JhengHei" panose="020B0604030504040204" pitchFamily="34" charset="-120"/>
              <a:cs typeface="+mn-cs"/>
            </a:endParaRPr>
          </a:p>
          <a:p>
            <a:pPr marL="285750" indent="-285750" defTabSz="914353">
              <a:lnSpc>
                <a:spcPct val="95000"/>
              </a:lnSpc>
              <a:spcAft>
                <a:spcPts val="1200"/>
              </a:spcAft>
              <a:buClr>
                <a:schemeClr val="accent3"/>
              </a:buClr>
              <a:buFont typeface="Arial" panose="020B0604020202020204" pitchFamily="34" charset="0"/>
              <a:buChar char="•"/>
            </a:pPr>
            <a:endParaRPr lang="en-AU" sz="1600" dirty="0">
              <a:latin typeface="Microsoft JhengHei" panose="020B0604030504040204" pitchFamily="34" charset="-120"/>
              <a:cs typeface="+mn-cs"/>
            </a:endParaRPr>
          </a:p>
          <a:p>
            <a:pPr>
              <a:buClr>
                <a:schemeClr val="accent3"/>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259630789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een field with trees  Description automatically generated with medium confidence">
            <a:extLst>
              <a:ext uri="{FF2B5EF4-FFF2-40B4-BE49-F238E27FC236}">
                <a16:creationId xmlns:a16="http://schemas.microsoft.com/office/drawing/2014/main" id="{E23B9BAF-3853-4B62-310D-ADB912AB61B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B120C58F-466F-55C0-4575-76877134BF8A}"/>
              </a:ext>
            </a:extLst>
          </p:cNvPr>
          <p:cNvSpPr>
            <a:spLocks noGrp="1"/>
          </p:cNvSpPr>
          <p:nvPr>
            <p:ph type="title"/>
          </p:nvPr>
        </p:nvSpPr>
        <p:spPr>
          <a:xfrm>
            <a:off x="6564313" y="757103"/>
            <a:ext cx="5067298" cy="1325562"/>
          </a:xfrm>
        </p:spPr>
        <p:txBody>
          <a:bodyPr/>
          <a:lstStyle/>
          <a:p>
            <a:r>
              <a:rPr lang="zh-CN" altLang="en-US" sz="5400" b="1" dirty="0">
                <a:solidFill>
                  <a:schemeClr val="accent2"/>
                </a:solidFill>
                <a:latin typeface="Microsoft JhengHei" panose="020B0604030504040204" pitchFamily="34" charset="-120"/>
              </a:rPr>
              <a:t>獵人谷</a:t>
            </a:r>
          </a:p>
        </p:txBody>
      </p:sp>
      <p:sp>
        <p:nvSpPr>
          <p:cNvPr id="4" name="Text Placeholder 3">
            <a:extLst>
              <a:ext uri="{FF2B5EF4-FFF2-40B4-BE49-F238E27FC236}">
                <a16:creationId xmlns:a16="http://schemas.microsoft.com/office/drawing/2014/main" id="{8716F109-A448-CAC8-9681-E9BD5363A895}"/>
              </a:ext>
            </a:extLst>
          </p:cNvPr>
          <p:cNvSpPr>
            <a:spLocks noGrp="1"/>
          </p:cNvSpPr>
          <p:nvPr>
            <p:ph type="body" sz="quarter" idx="11"/>
          </p:nvPr>
        </p:nvSpPr>
        <p:spPr>
          <a:xfrm>
            <a:off x="6564313" y="2665523"/>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澳洲第一個商業葡萄酒產區</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擁有世界上一些最古老的葡萄藤</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具有海洋影響的亞熱帶氣候</a:t>
            </a:r>
          </a:p>
          <a:p>
            <a:pPr marL="285750" indent="-285750" defTabSz="914353">
              <a:lnSpc>
                <a:spcPct val="95000"/>
              </a:lnSpc>
              <a:spcAft>
                <a:spcPts val="1200"/>
              </a:spcAft>
              <a:buClr>
                <a:schemeClr val="accent3"/>
              </a:buClr>
              <a:buFont typeface="Arial" panose="020B0604020202020204" pitchFamily="34" charset="0"/>
              <a:buChar char="•"/>
            </a:pPr>
            <a:endParaRPr lang="en-AU" sz="1600" dirty="0">
              <a:latin typeface="Microsoft JhengHei" panose="020B0604030504040204" pitchFamily="34" charset="-120"/>
              <a:cs typeface="+mn-cs"/>
            </a:endParaRPr>
          </a:p>
          <a:p>
            <a:pPr lvl="4" defTabSz="914353">
              <a:lnSpc>
                <a:spcPct val="95000"/>
              </a:lnSpc>
              <a:spcAft>
                <a:spcPts val="1200"/>
              </a:spcAft>
              <a:buClr>
                <a:schemeClr val="accent3"/>
              </a:buClr>
            </a:pPr>
            <a:r>
              <a:rPr lang="zh-CN" altLang="en-US" sz="1600" b="1" dirty="0">
                <a:latin typeface="Microsoft JhengHei" panose="020B0604030504040204" pitchFamily="34" charset="-120"/>
                <a:cs typeface="+mn-cs"/>
              </a:rPr>
              <a:t>主要品種</a:t>
            </a:r>
          </a:p>
          <a:p>
            <a:pPr marL="938968" lvl="4"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賽美容</a:t>
            </a:r>
          </a:p>
          <a:p>
            <a:pPr marL="938968" lvl="4"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夏多內</a:t>
            </a:r>
          </a:p>
          <a:p>
            <a:pPr marL="938968" lvl="4"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希哈</a:t>
            </a:r>
          </a:p>
          <a:p>
            <a:pPr>
              <a:buClr>
                <a:schemeClr val="accent3"/>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267652079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ow of rows of vines  Description automatically generated">
            <a:extLst>
              <a:ext uri="{FF2B5EF4-FFF2-40B4-BE49-F238E27FC236}">
                <a16:creationId xmlns:a16="http://schemas.microsoft.com/office/drawing/2014/main" id="{9D71747F-E6E9-E495-6640-792673FF655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15" r="16215"/>
          <a:stretch>
            <a:fillRect/>
          </a:stretch>
        </p:blipFill>
        <p:spPr/>
      </p:pic>
      <p:sp>
        <p:nvSpPr>
          <p:cNvPr id="3" name="Title 2">
            <a:extLst>
              <a:ext uri="{FF2B5EF4-FFF2-40B4-BE49-F238E27FC236}">
                <a16:creationId xmlns:a16="http://schemas.microsoft.com/office/drawing/2014/main" id="{EB7D07CB-0B78-E024-E7C4-4254A5A0C960}"/>
              </a:ext>
            </a:extLst>
          </p:cNvPr>
          <p:cNvSpPr>
            <a:spLocks noGrp="1"/>
          </p:cNvSpPr>
          <p:nvPr>
            <p:ph type="title"/>
          </p:nvPr>
        </p:nvSpPr>
        <p:spPr>
          <a:xfrm>
            <a:off x="6564313" y="701273"/>
            <a:ext cx="6158452" cy="1325562"/>
          </a:xfrm>
        </p:spPr>
        <p:txBody>
          <a:bodyPr/>
          <a:lstStyle/>
          <a:p>
            <a:r>
              <a:rPr lang="zh-CN" altLang="en-US" sz="5400" b="1" dirty="0">
                <a:solidFill>
                  <a:schemeClr val="accent2"/>
                </a:solidFill>
                <a:latin typeface="Microsoft JhengHei" panose="020B0604030504040204" pitchFamily="34" charset="-120"/>
              </a:rPr>
              <a:t>奧蘭治</a:t>
            </a:r>
          </a:p>
        </p:txBody>
      </p:sp>
      <p:sp>
        <p:nvSpPr>
          <p:cNvPr id="4" name="Text Placeholder 3">
            <a:extLst>
              <a:ext uri="{FF2B5EF4-FFF2-40B4-BE49-F238E27FC236}">
                <a16:creationId xmlns:a16="http://schemas.microsoft.com/office/drawing/2014/main" id="{68DE83A3-80F5-1DD6-4DDB-E56BE6A8AB12}"/>
              </a:ext>
            </a:extLst>
          </p:cNvPr>
          <p:cNvSpPr>
            <a:spLocks noGrp="1"/>
          </p:cNvSpPr>
          <p:nvPr>
            <p:ph type="body" sz="quarter" idx="11"/>
          </p:nvPr>
        </p:nvSpPr>
        <p:spPr>
          <a:xfrm>
            <a:off x="6564313" y="1709754"/>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正在崛起的涼爽氣候區，生產越來越多的優質葡萄酒</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澳洲海拔最高的一些葡萄園</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大陸性氣候，夏季白天溫暖，夜晚涼爽，秋季乾燥</a:t>
            </a:r>
          </a:p>
          <a:p>
            <a:pPr lvl="3" defTabSz="914353">
              <a:lnSpc>
                <a:spcPct val="95000"/>
              </a:lnSpc>
              <a:spcAft>
                <a:spcPts val="1200"/>
              </a:spcAft>
              <a:buClr>
                <a:schemeClr val="accent3"/>
              </a:buClr>
            </a:pPr>
            <a:endParaRPr lang="en-AU" sz="1600" dirty="0">
              <a:latin typeface="Microsoft JhengHei" panose="020B0604030504040204" pitchFamily="34" charset="-120"/>
              <a:cs typeface="+mn-cs"/>
            </a:endParaRPr>
          </a:p>
          <a:p>
            <a:pPr lvl="3" defTabSz="914353">
              <a:lnSpc>
                <a:spcPct val="95000"/>
              </a:lnSpc>
              <a:spcAft>
                <a:spcPts val="1200"/>
              </a:spcAft>
              <a:buClr>
                <a:schemeClr val="accent3"/>
              </a:buClr>
            </a:pPr>
            <a:r>
              <a:rPr lang="zh-CN" altLang="en-US" sz="1600" b="1" dirty="0">
                <a:latin typeface="Microsoft JhengHei" panose="020B0604030504040204" pitchFamily="34" charset="-120"/>
                <a:cs typeface="+mn-cs"/>
              </a:rPr>
              <a:t>主要品種</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夏多內</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白蘇維翁</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希哈</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卡本內蘇維翁</a:t>
            </a:r>
          </a:p>
          <a:p>
            <a:pPr>
              <a:buClr>
                <a:schemeClr val="accent3"/>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214121780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ndscape with trees and a river  Description automatically generated">
            <a:extLst>
              <a:ext uri="{FF2B5EF4-FFF2-40B4-BE49-F238E27FC236}">
                <a16:creationId xmlns:a16="http://schemas.microsoft.com/office/drawing/2014/main" id="{AFCF8913-4B65-7EB4-7538-0EFA1B6C88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AC06F673-31AE-C52D-182B-6743C8D3241E}"/>
              </a:ext>
            </a:extLst>
          </p:cNvPr>
          <p:cNvSpPr>
            <a:spLocks noGrp="1"/>
          </p:cNvSpPr>
          <p:nvPr>
            <p:ph type="title"/>
          </p:nvPr>
        </p:nvSpPr>
        <p:spPr>
          <a:xfrm>
            <a:off x="6564313" y="520204"/>
            <a:ext cx="6158452" cy="1325562"/>
          </a:xfrm>
        </p:spPr>
        <p:txBody>
          <a:bodyPr/>
          <a:lstStyle/>
          <a:p>
            <a:r>
              <a:rPr lang="zh-CN" altLang="en-US" sz="5400" b="1" dirty="0">
                <a:solidFill>
                  <a:schemeClr val="accent2"/>
                </a:solidFill>
                <a:latin typeface="Microsoft JhengHei" panose="020B0604030504040204" pitchFamily="34" charset="-120"/>
              </a:rPr>
              <a:t>摩寧頓半島</a:t>
            </a:r>
          </a:p>
        </p:txBody>
      </p:sp>
      <p:sp>
        <p:nvSpPr>
          <p:cNvPr id="4" name="Text Placeholder 3">
            <a:extLst>
              <a:ext uri="{FF2B5EF4-FFF2-40B4-BE49-F238E27FC236}">
                <a16:creationId xmlns:a16="http://schemas.microsoft.com/office/drawing/2014/main" id="{AB4DC14C-707F-7780-7885-291856EC9657}"/>
              </a:ext>
            </a:extLst>
          </p:cNvPr>
          <p:cNvSpPr>
            <a:spLocks noGrp="1"/>
          </p:cNvSpPr>
          <p:nvPr>
            <p:ph type="body" sz="quarter" idx="11"/>
          </p:nvPr>
        </p:nvSpPr>
        <p:spPr>
          <a:xfrm>
            <a:off x="6564313" y="2090210"/>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被三個水體環繞的小型海濱地區</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生產優質涼爽氣候葡萄酒的精品酒莊和葡萄園</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真正的海洋性氣候，擁有多種中氣候和微氣候</a:t>
            </a:r>
          </a:p>
          <a:p>
            <a:pPr lvl="3" defTabSz="914353">
              <a:lnSpc>
                <a:spcPct val="95000"/>
              </a:lnSpc>
              <a:spcAft>
                <a:spcPts val="600"/>
              </a:spcAft>
              <a:buClr>
                <a:schemeClr val="accent3"/>
              </a:buClr>
            </a:pPr>
            <a:endParaRPr lang="en-AU" sz="1600" dirty="0">
              <a:latin typeface="Microsoft JhengHei" panose="020B0604030504040204" pitchFamily="34" charset="-120"/>
              <a:cs typeface="+mn-cs"/>
            </a:endParaRPr>
          </a:p>
          <a:p>
            <a:pPr lvl="3" defTabSz="914353">
              <a:lnSpc>
                <a:spcPct val="95000"/>
              </a:lnSpc>
              <a:spcAft>
                <a:spcPts val="600"/>
              </a:spcAft>
              <a:buClr>
                <a:schemeClr val="accent3"/>
              </a:buClr>
            </a:pPr>
            <a:r>
              <a:rPr lang="zh-CN" altLang="en-US" sz="1600" b="1" dirty="0">
                <a:latin typeface="Microsoft JhengHei" panose="020B0604030504040204" pitchFamily="34" charset="-120"/>
                <a:cs typeface="+mn-cs"/>
              </a:rPr>
              <a:t>主要品種</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黑皮諾</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夏多內</a:t>
            </a:r>
          </a:p>
          <a:p>
            <a:pPr marL="775663" lvl="3" indent="-285750" defTabSz="914353">
              <a:lnSpc>
                <a:spcPct val="95000"/>
              </a:lnSpc>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灰皮諾/格里喬</a:t>
            </a:r>
          </a:p>
          <a:p>
            <a:pPr>
              <a:buClr>
                <a:schemeClr val="accent3"/>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26082920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vineyard  Description automatically generated">
            <a:extLst>
              <a:ext uri="{FF2B5EF4-FFF2-40B4-BE49-F238E27FC236}">
                <a16:creationId xmlns:a16="http://schemas.microsoft.com/office/drawing/2014/main" id="{BA6665A2-21C6-6758-A06E-0E72B2EF393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90BD6BBA-9C9F-99EF-C3F1-562B4F53CA0D}"/>
              </a:ext>
            </a:extLst>
          </p:cNvPr>
          <p:cNvSpPr>
            <a:spLocks noGrp="1"/>
          </p:cNvSpPr>
          <p:nvPr>
            <p:ph type="title"/>
          </p:nvPr>
        </p:nvSpPr>
        <p:spPr>
          <a:xfrm>
            <a:off x="6564313" y="683166"/>
            <a:ext cx="6158452" cy="1325562"/>
          </a:xfrm>
        </p:spPr>
        <p:txBody>
          <a:bodyPr/>
          <a:lstStyle/>
          <a:p>
            <a:r>
              <a:rPr lang="zh-CN" altLang="en-US" sz="5400" b="1" dirty="0" err="1">
                <a:solidFill>
                  <a:schemeClr val="accent4"/>
                </a:solidFill>
                <a:latin typeface="Microsoft JhengHei" panose="020B0604030504040204" pitchFamily="34" charset="-120"/>
              </a:rPr>
              <a:t>路斯格蘭</a:t>
            </a:r>
            <a:endParaRPr lang="en-US" sz="5400" b="1" dirty="0">
              <a:solidFill>
                <a:schemeClr val="accent4"/>
              </a:solidFill>
              <a:latin typeface="Microsoft JhengHei" panose="020B0604030504040204" pitchFamily="34" charset="-120"/>
            </a:endParaRPr>
          </a:p>
        </p:txBody>
      </p:sp>
      <p:sp>
        <p:nvSpPr>
          <p:cNvPr id="4" name="Text Placeholder 3">
            <a:extLst>
              <a:ext uri="{FF2B5EF4-FFF2-40B4-BE49-F238E27FC236}">
                <a16:creationId xmlns:a16="http://schemas.microsoft.com/office/drawing/2014/main" id="{D1ADA668-01F4-8848-5272-81E9BD030AD7}"/>
              </a:ext>
            </a:extLst>
          </p:cNvPr>
          <p:cNvSpPr>
            <a:spLocks noGrp="1"/>
          </p:cNvSpPr>
          <p:nvPr>
            <p:ph type="body" sz="quarter" idx="11"/>
          </p:nvPr>
        </p:nvSpPr>
        <p:spPr>
          <a:xfrm>
            <a:off x="6564313" y="1733180"/>
            <a:ext cx="4682901" cy="5495616"/>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歷史悠久的地區和澳洲的加強型葡萄酒之都</a:t>
            </a:r>
          </a:p>
          <a:p>
            <a:pPr marL="285750" indent="-285750" defTabSz="914353">
              <a:lnSpc>
                <a:spcPct val="95000"/>
              </a:lnSpc>
              <a:spcAft>
                <a:spcPts val="12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第五代和第六代釀酒師生產一系列屢獲殊榮的葡萄酒</a:t>
            </a:r>
          </a:p>
          <a:p>
            <a:pPr marL="285750" indent="-285750" defTabSz="914353">
              <a:lnSpc>
                <a:spcPct val="95000"/>
              </a:lnSpc>
              <a:spcAft>
                <a:spcPts val="12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經典的大陸性氣候，受維多利亞阿爾卑斯山山麓的冷卻影響</a:t>
            </a:r>
          </a:p>
          <a:p>
            <a:pPr lvl="3" defTabSz="914353">
              <a:lnSpc>
                <a:spcPct val="95000"/>
              </a:lnSpc>
              <a:spcAft>
                <a:spcPts val="1200"/>
              </a:spcAft>
              <a:buClr>
                <a:schemeClr val="accent5"/>
              </a:buClr>
            </a:pPr>
            <a:endParaRPr lang="en-AU" sz="1600" dirty="0">
              <a:latin typeface="Microsoft JhengHei" panose="020B0604030504040204" pitchFamily="34" charset="-120"/>
              <a:cs typeface="+mn-cs"/>
            </a:endParaRPr>
          </a:p>
          <a:p>
            <a:pPr lvl="3" defTabSz="914353">
              <a:lnSpc>
                <a:spcPct val="95000"/>
              </a:lnSpc>
              <a:spcAft>
                <a:spcPts val="1200"/>
              </a:spcAft>
              <a:buClr>
                <a:schemeClr val="accent5"/>
              </a:buClr>
            </a:pPr>
            <a:r>
              <a:rPr lang="zh-CN" altLang="en-US" sz="1600" b="1" dirty="0">
                <a:latin typeface="Microsoft JhengHei" panose="020B0604030504040204" pitchFamily="34" charset="-120"/>
                <a:cs typeface="+mn-cs"/>
              </a:rPr>
              <a:t>主要品種</a:t>
            </a:r>
          </a:p>
          <a:p>
            <a:pPr marL="775663" lvl="3" indent="-285750" defTabSz="914353">
              <a:lnSpc>
                <a:spcPct val="95000"/>
              </a:lnSpc>
              <a:spcAft>
                <a:spcPts val="6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麝香和密斯嘉黛（加強型葡萄酒）</a:t>
            </a:r>
          </a:p>
          <a:p>
            <a:pPr marL="775663" lvl="3" indent="-285750" defTabSz="914353">
              <a:lnSpc>
                <a:spcPct val="95000"/>
              </a:lnSpc>
              <a:spcAft>
                <a:spcPts val="6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希哈</a:t>
            </a:r>
          </a:p>
          <a:p>
            <a:pPr marL="775663" lvl="3" indent="-285750" defTabSz="914353">
              <a:lnSpc>
                <a:spcPct val="95000"/>
              </a:lnSpc>
              <a:spcAft>
                <a:spcPts val="600"/>
              </a:spcAft>
              <a:buClr>
                <a:schemeClr val="accent5"/>
              </a:buClr>
              <a:buFont typeface="Arial" panose="020B0604020202020204" pitchFamily="34" charset="0"/>
              <a:buChar char="•"/>
            </a:pPr>
            <a:r>
              <a:rPr lang="zh-CN" altLang="en-US" sz="1600" dirty="0">
                <a:latin typeface="Microsoft JhengHei" panose="020B0604030504040204" pitchFamily="34" charset="-120"/>
                <a:cs typeface="+mn-cs"/>
              </a:rPr>
              <a:t>杜瑞夫</a:t>
            </a:r>
          </a:p>
          <a:p>
            <a:pPr>
              <a:buClr>
                <a:schemeClr val="accent5"/>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367850966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foggy mountain in the background  Description automatically generated">
            <a:extLst>
              <a:ext uri="{FF2B5EF4-FFF2-40B4-BE49-F238E27FC236}">
                <a16:creationId xmlns:a16="http://schemas.microsoft.com/office/drawing/2014/main" id="{AB25422A-0389-D75D-6D60-8E88845F551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7199" r="12197"/>
          <a:stretch>
            <a:fillRect/>
          </a:stretch>
        </p:blipFill>
        <p:spPr>
          <a:xfrm>
            <a:off x="0" y="388842"/>
            <a:ext cx="6169315" cy="6083199"/>
          </a:xfrm>
        </p:spPr>
      </p:pic>
      <p:sp>
        <p:nvSpPr>
          <p:cNvPr id="3" name="Title 2">
            <a:extLst>
              <a:ext uri="{FF2B5EF4-FFF2-40B4-BE49-F238E27FC236}">
                <a16:creationId xmlns:a16="http://schemas.microsoft.com/office/drawing/2014/main" id="{4A9DCAE2-6EBB-D47D-CEEC-7FECD35B67CC}"/>
              </a:ext>
            </a:extLst>
          </p:cNvPr>
          <p:cNvSpPr>
            <a:spLocks noGrp="1"/>
          </p:cNvSpPr>
          <p:nvPr>
            <p:ph type="title"/>
          </p:nvPr>
        </p:nvSpPr>
        <p:spPr>
          <a:xfrm>
            <a:off x="6564313" y="550211"/>
            <a:ext cx="6158452" cy="1325562"/>
          </a:xfrm>
        </p:spPr>
        <p:txBody>
          <a:bodyPr/>
          <a:lstStyle/>
          <a:p>
            <a:r>
              <a:rPr lang="zh-CN" altLang="en-US" sz="6000" b="1" dirty="0">
                <a:solidFill>
                  <a:schemeClr val="accent1"/>
                </a:solidFill>
                <a:latin typeface="Microsoft JhengHei" panose="020B0604030504040204" pitchFamily="34" charset="-120"/>
              </a:rPr>
              <a:t>亞拉谷</a:t>
            </a:r>
          </a:p>
        </p:txBody>
      </p:sp>
      <p:sp>
        <p:nvSpPr>
          <p:cNvPr id="4" name="Text Placeholder 3">
            <a:extLst>
              <a:ext uri="{FF2B5EF4-FFF2-40B4-BE49-F238E27FC236}">
                <a16:creationId xmlns:a16="http://schemas.microsoft.com/office/drawing/2014/main" id="{91E3FADA-43E1-9E62-B5CB-B3203D6B44EC}"/>
              </a:ext>
            </a:extLst>
          </p:cNvPr>
          <p:cNvSpPr>
            <a:spLocks noGrp="1"/>
          </p:cNvSpPr>
          <p:nvPr>
            <p:ph type="body" sz="quarter" idx="11"/>
          </p:nvPr>
        </p:nvSpPr>
        <p:spPr>
          <a:xfrm>
            <a:off x="6564313" y="2241550"/>
            <a:ext cx="4105121" cy="5495616"/>
          </a:xfrm>
        </p:spPr>
        <p:txBody>
          <a:bodyPr/>
          <a:lstStyle/>
          <a:p>
            <a:pPr marL="285750" indent="-285750" defTabSz="914353">
              <a:lnSpc>
                <a:spcPct val="95000"/>
              </a:lnSpc>
              <a:spcAft>
                <a:spcPts val="1200"/>
              </a:spcAft>
              <a:buFont typeface="Arial" panose="020B0604020202020204" pitchFamily="34" charset="0"/>
              <a:buChar char="•"/>
            </a:pPr>
            <a:r>
              <a:rPr lang="zh-CN" altLang="en-US" sz="1600" dirty="0">
                <a:latin typeface="Microsoft JhengHei" panose="020B0604030504040204" pitchFamily="34" charset="-120"/>
                <a:cs typeface="+mn-cs"/>
              </a:rPr>
              <a:t>維多利亞葡萄酒產業的發源地</a:t>
            </a:r>
          </a:p>
          <a:p>
            <a:pPr marL="285750" indent="-285750" defTabSz="914353">
              <a:lnSpc>
                <a:spcPct val="95000"/>
              </a:lnSpc>
              <a:spcAft>
                <a:spcPts val="1200"/>
              </a:spcAft>
              <a:buFont typeface="Arial" panose="020B0604020202020204" pitchFamily="34" charset="0"/>
              <a:buChar char="•"/>
            </a:pPr>
            <a:r>
              <a:rPr lang="zh-CN" altLang="en-US" sz="1600" dirty="0">
                <a:latin typeface="Microsoft JhengHei" panose="020B0604030504040204" pitchFamily="34" charset="-120"/>
                <a:cs typeface="+mn-cs"/>
              </a:rPr>
              <a:t>多樣化的景觀，具有大陸性氣候和顯著的中氣候變化</a:t>
            </a:r>
          </a:p>
          <a:p>
            <a:pPr marL="285750" indent="-285750" defTabSz="914353">
              <a:lnSpc>
                <a:spcPct val="95000"/>
              </a:lnSpc>
              <a:spcAft>
                <a:spcPts val="1200"/>
              </a:spcAft>
              <a:buFont typeface="Arial" panose="020B0604020202020204" pitchFamily="34" charset="0"/>
              <a:buChar char="•"/>
            </a:pPr>
            <a:r>
              <a:rPr lang="zh-CN" altLang="en-US" sz="1600" dirty="0">
                <a:latin typeface="Microsoft JhengHei" panose="020B0604030504040204" pitchFamily="34" charset="-120"/>
                <a:cs typeface="+mn-cs"/>
              </a:rPr>
              <a:t>領先的涼爽氣候區，釀酒師採用經典和突破界限的技術</a:t>
            </a:r>
          </a:p>
          <a:p>
            <a:pPr lvl="3" defTabSz="914353">
              <a:lnSpc>
                <a:spcPct val="95000"/>
              </a:lnSpc>
              <a:spcAft>
                <a:spcPts val="1200"/>
              </a:spcAft>
            </a:pPr>
            <a:endParaRPr lang="en-AU" sz="1600" dirty="0">
              <a:latin typeface="Microsoft JhengHei" panose="020B0604030504040204" pitchFamily="34" charset="-120"/>
              <a:cs typeface="+mn-cs"/>
            </a:endParaRPr>
          </a:p>
          <a:p>
            <a:pPr lvl="3" defTabSz="914353">
              <a:lnSpc>
                <a:spcPct val="95000"/>
              </a:lnSpc>
              <a:spcAft>
                <a:spcPts val="1200"/>
              </a:spcAft>
            </a:pPr>
            <a:r>
              <a:rPr lang="zh-CN" altLang="en-US" sz="1600" b="1" dirty="0">
                <a:latin typeface="Microsoft JhengHei" panose="020B0604030504040204" pitchFamily="34" charset="-120"/>
                <a:cs typeface="+mn-cs"/>
              </a:rPr>
              <a:t>主要品種</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zh-CN" altLang="en-US" sz="1600" dirty="0">
                <a:latin typeface="Microsoft JhengHei" panose="020B0604030504040204" pitchFamily="34" charset="-120"/>
                <a:cs typeface="+mn-cs"/>
              </a:rPr>
              <a:t>夏多內</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zh-CN" altLang="en-US" sz="1600" dirty="0">
                <a:latin typeface="Microsoft JhengHei" panose="020B0604030504040204" pitchFamily="34" charset="-120"/>
                <a:cs typeface="+mn-cs"/>
              </a:rPr>
              <a:t>黑皮諾</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zh-CN" altLang="en-US" sz="1600" dirty="0">
                <a:latin typeface="Microsoft JhengHei" panose="020B0604030504040204" pitchFamily="34" charset="-120"/>
                <a:cs typeface="+mn-cs"/>
              </a:rPr>
              <a:t>希哈</a:t>
            </a:r>
          </a:p>
          <a:p>
            <a:pPr marL="775663" lvl="3" indent="-285750" defTabSz="914353">
              <a:lnSpc>
                <a:spcPct val="95000"/>
              </a:lnSpc>
              <a:spcBef>
                <a:spcPts val="0"/>
              </a:spcBef>
              <a:spcAft>
                <a:spcPts val="600"/>
              </a:spcAft>
              <a:buClr>
                <a:schemeClr val="accent4"/>
              </a:buClr>
              <a:buFont typeface="Arial" panose="020B0604020202020204" pitchFamily="34" charset="0"/>
              <a:buChar char="•"/>
            </a:pPr>
            <a:r>
              <a:rPr lang="zh-CN" altLang="en-US" sz="1600" dirty="0">
                <a:latin typeface="Microsoft JhengHei" panose="020B0604030504040204" pitchFamily="34" charset="-120"/>
                <a:cs typeface="+mn-cs"/>
              </a:rPr>
              <a:t>卡本內蘇維翁</a:t>
            </a:r>
          </a:p>
          <a:p>
            <a:endParaRPr lang="en-US" dirty="0">
              <a:latin typeface="Microsoft JhengHei" panose="020B0604030504040204" pitchFamily="34" charset="-120"/>
            </a:endParaRPr>
          </a:p>
        </p:txBody>
      </p:sp>
    </p:spTree>
    <p:extLst>
      <p:ext uri="{BB962C8B-B14F-4D97-AF65-F5344CB8AC3E}">
        <p14:creationId xmlns:p14="http://schemas.microsoft.com/office/powerpoint/2010/main" val="423365827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rge field of green plants  Description automatically generated with medium confidence">
            <a:extLst>
              <a:ext uri="{FF2B5EF4-FFF2-40B4-BE49-F238E27FC236}">
                <a16:creationId xmlns:a16="http://schemas.microsoft.com/office/drawing/2014/main" id="{FFCFDAE1-9105-30EF-E3FC-CD79F4C224C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11" b="17111"/>
          <a:stretch>
            <a:fillRect/>
          </a:stretch>
        </p:blipFill>
        <p:spPr/>
      </p:pic>
      <p:sp>
        <p:nvSpPr>
          <p:cNvPr id="3" name="Title 2">
            <a:extLst>
              <a:ext uri="{FF2B5EF4-FFF2-40B4-BE49-F238E27FC236}">
                <a16:creationId xmlns:a16="http://schemas.microsoft.com/office/drawing/2014/main" id="{0A1C769B-69ED-7EC0-81CD-188AE7BA298D}"/>
              </a:ext>
            </a:extLst>
          </p:cNvPr>
          <p:cNvSpPr>
            <a:spLocks noGrp="1"/>
          </p:cNvSpPr>
          <p:nvPr>
            <p:ph type="title"/>
          </p:nvPr>
        </p:nvSpPr>
        <p:spPr>
          <a:xfrm>
            <a:off x="6564313" y="808643"/>
            <a:ext cx="6158452" cy="1325562"/>
          </a:xfrm>
        </p:spPr>
        <p:txBody>
          <a:bodyPr/>
          <a:lstStyle/>
          <a:p>
            <a:r>
              <a:rPr lang="zh-CN" altLang="en-US" sz="5400" b="1" dirty="0" err="1">
                <a:solidFill>
                  <a:schemeClr val="accent2"/>
                </a:solidFill>
                <a:latin typeface="Microsoft JhengHei" panose="020B0604030504040204" pitchFamily="34" charset="-120"/>
              </a:rPr>
              <a:t>塔斯馬尼亞</a:t>
            </a:r>
            <a:endParaRPr lang="en-US" sz="5400" b="1" dirty="0">
              <a:solidFill>
                <a:schemeClr val="accent2"/>
              </a:solidFill>
              <a:latin typeface="Microsoft JhengHei" panose="020B0604030504040204" pitchFamily="34" charset="-120"/>
            </a:endParaRPr>
          </a:p>
        </p:txBody>
      </p:sp>
      <p:sp>
        <p:nvSpPr>
          <p:cNvPr id="4" name="Text Placeholder 3">
            <a:extLst>
              <a:ext uri="{FF2B5EF4-FFF2-40B4-BE49-F238E27FC236}">
                <a16:creationId xmlns:a16="http://schemas.microsoft.com/office/drawing/2014/main" id="{F40C1056-4ADB-1687-59F2-76D23C1DBE01}"/>
              </a:ext>
            </a:extLst>
          </p:cNvPr>
          <p:cNvSpPr>
            <a:spLocks noGrp="1"/>
          </p:cNvSpPr>
          <p:nvPr>
            <p:ph type="body" sz="quarter" idx="11"/>
          </p:nvPr>
        </p:nvSpPr>
        <p:spPr>
          <a:xfrm>
            <a:off x="6564313" y="1949546"/>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這個原始島嶼是澳洲最好的涼爽氣候葡萄酒產區之一</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現代葡萄酒產業始於 1970 年代，並迅速建立全球聲譽，尤其是起泡酒</a:t>
            </a:r>
          </a:p>
          <a:p>
            <a:pPr marL="285750" indent="-285750" defTabSz="914353">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具有海洋影響的溫帶氣候（來自塔斯曼海、巴斯海峽和南冰洋）</a:t>
            </a:r>
          </a:p>
          <a:p>
            <a:pPr lvl="3" defTabSz="914353">
              <a:lnSpc>
                <a:spcPct val="95000"/>
              </a:lnSpc>
              <a:spcAft>
                <a:spcPts val="1200"/>
              </a:spcAft>
              <a:buClr>
                <a:schemeClr val="accent3"/>
              </a:buClr>
            </a:pPr>
            <a:endParaRPr lang="en-AU" sz="1600" dirty="0">
              <a:latin typeface="Microsoft JhengHei" panose="020B0604030504040204" pitchFamily="34" charset="-120"/>
              <a:cs typeface="+mn-cs"/>
            </a:endParaRPr>
          </a:p>
          <a:p>
            <a:pPr lvl="3" defTabSz="914353">
              <a:lnSpc>
                <a:spcPct val="95000"/>
              </a:lnSpc>
              <a:spcAft>
                <a:spcPts val="1200"/>
              </a:spcAft>
              <a:buClr>
                <a:schemeClr val="accent3"/>
              </a:buClr>
            </a:pPr>
            <a:r>
              <a:rPr lang="zh-CN" altLang="en-US" sz="1600" b="1" dirty="0">
                <a:latin typeface="Microsoft JhengHei" panose="020B0604030504040204" pitchFamily="34" charset="-120"/>
                <a:cs typeface="+mn-cs"/>
              </a:rPr>
              <a:t>主要品種</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黑皮諾</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夏多內</a:t>
            </a:r>
          </a:p>
          <a:p>
            <a:pPr marL="775663" lvl="3" indent="-285750" defTabSz="914353">
              <a:lnSpc>
                <a:spcPct val="95000"/>
              </a:lnSpc>
              <a:spcBef>
                <a:spcPts val="0"/>
              </a:spcBef>
              <a:spcAft>
                <a:spcPts val="600"/>
              </a:spcAft>
              <a:buClr>
                <a:schemeClr val="accent3"/>
              </a:buClr>
              <a:buFont typeface="Arial" panose="020B0604020202020204" pitchFamily="34" charset="0"/>
              <a:buChar char="•"/>
            </a:pPr>
            <a:r>
              <a:rPr lang="zh-CN" altLang="en-US" sz="1600" dirty="0">
                <a:latin typeface="Microsoft JhengHei" panose="020B0604030504040204" pitchFamily="34" charset="-120"/>
                <a:cs typeface="+mn-cs"/>
              </a:rPr>
              <a:t>雷司令</a:t>
            </a:r>
          </a:p>
          <a:p>
            <a:pPr>
              <a:buClr>
                <a:schemeClr val="accent3"/>
              </a:buClr>
            </a:pPr>
            <a:endParaRPr lang="en-US" dirty="0">
              <a:latin typeface="Microsoft JhengHei" panose="020B0604030504040204" pitchFamily="34" charset="-120"/>
            </a:endParaRPr>
          </a:p>
        </p:txBody>
      </p:sp>
    </p:spTree>
    <p:extLst>
      <p:ext uri="{BB962C8B-B14F-4D97-AF65-F5344CB8AC3E}">
        <p14:creationId xmlns:p14="http://schemas.microsoft.com/office/powerpoint/2010/main" val="66215476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bunches of grapes on a vine  Description automatically generated">
            <a:extLst>
              <a:ext uri="{FF2B5EF4-FFF2-40B4-BE49-F238E27FC236}">
                <a16:creationId xmlns:a16="http://schemas.microsoft.com/office/drawing/2014/main" id="{F76DB80B-DE62-4A20-F8B7-FA8AEAC08C2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7813" b="7813"/>
          <a:stretch>
            <a:fillRect/>
          </a:stretch>
        </p:blipFill>
        <p:spPr/>
      </p:pic>
      <p:sp>
        <p:nvSpPr>
          <p:cNvPr id="3" name="Title 2">
            <a:extLst>
              <a:ext uri="{FF2B5EF4-FFF2-40B4-BE49-F238E27FC236}">
                <a16:creationId xmlns:a16="http://schemas.microsoft.com/office/drawing/2014/main" id="{028B182D-C4FA-2E87-FCF8-F8AD373604B6}"/>
              </a:ext>
            </a:extLst>
          </p:cNvPr>
          <p:cNvSpPr>
            <a:spLocks noGrp="1"/>
          </p:cNvSpPr>
          <p:nvPr>
            <p:ph type="title"/>
          </p:nvPr>
        </p:nvSpPr>
        <p:spPr>
          <a:xfrm>
            <a:off x="407988" y="579303"/>
            <a:ext cx="4155545" cy="1325562"/>
          </a:xfrm>
        </p:spPr>
        <p:txBody>
          <a:bodyPr/>
          <a:lstStyle/>
          <a:p>
            <a:r>
              <a:rPr lang="zh-CN" altLang="en-US" sz="5400" b="1" dirty="0"/>
              <a:t>值得注意的品種和風格</a:t>
            </a:r>
          </a:p>
        </p:txBody>
      </p:sp>
    </p:spTree>
    <p:extLst>
      <p:ext uri="{BB962C8B-B14F-4D97-AF65-F5344CB8AC3E}">
        <p14:creationId xmlns:p14="http://schemas.microsoft.com/office/powerpoint/2010/main" val="136087535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orking in a wine factory  Description automatically generated">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823905"/>
            <a:ext cx="6158452" cy="1325562"/>
          </a:xfrm>
        </p:spPr>
        <p:txBody>
          <a:bodyPr/>
          <a:lstStyle/>
          <a:p>
            <a:r>
              <a:rPr lang="zh-CN" altLang="en-US" sz="5400" b="1" dirty="0">
                <a:solidFill>
                  <a:schemeClr val="accent1"/>
                </a:solidFill>
              </a:rPr>
              <a:t>今天
我們將
涵蓋</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044836"/>
            <a:ext cx="4105121" cy="3327395"/>
          </a:xfrm>
        </p:spPr>
        <p:txBody>
          <a:bodyPr/>
          <a:lstStyle/>
          <a:p>
            <a:pPr marL="285750" indent="-285750">
              <a:buClr>
                <a:schemeClr val="accent1"/>
              </a:buClr>
              <a:buFont typeface="Arial" panose="020B0604020202020204" pitchFamily="34" charset="0"/>
              <a:buChar char="•"/>
            </a:pPr>
            <a:r>
              <a:rPr lang="zh-CN" altLang="en-US" dirty="0"/>
              <a:t>澳洲葡萄酒的歷史</a:t>
            </a:r>
          </a:p>
          <a:p>
            <a:pPr marL="285750" indent="-285750">
              <a:buClr>
                <a:schemeClr val="accent1"/>
              </a:buClr>
              <a:buFont typeface="Arial" panose="020B0604020202020204" pitchFamily="34" charset="0"/>
              <a:buChar char="•"/>
            </a:pPr>
            <a:r>
              <a:rPr lang="zh-CN" altLang="en-US" dirty="0"/>
              <a:t>地理、氣候和土壤</a:t>
            </a:r>
          </a:p>
          <a:p>
            <a:pPr marL="285750" indent="-285750">
              <a:buClr>
                <a:schemeClr val="accent1"/>
              </a:buClr>
              <a:buFont typeface="Arial" panose="020B0604020202020204" pitchFamily="34" charset="0"/>
              <a:buChar char="•"/>
            </a:pPr>
            <a:r>
              <a:rPr lang="zh-CN" altLang="en-US" dirty="0"/>
              <a:t>值得注意的產區</a:t>
            </a:r>
          </a:p>
          <a:p>
            <a:pPr marL="285750" indent="-285750">
              <a:buClr>
                <a:schemeClr val="accent1"/>
              </a:buClr>
              <a:buFont typeface="Arial" panose="020B0604020202020204" pitchFamily="34" charset="0"/>
              <a:buChar char="•"/>
            </a:pPr>
            <a:r>
              <a:rPr lang="zh-CN" altLang="en-US" dirty="0"/>
              <a:t>主要品種和葡萄酒風格</a:t>
            </a:r>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descr="A person working in a factory  Description automatically generated">
            <a:extLst>
              <a:ext uri="{FF2B5EF4-FFF2-40B4-BE49-F238E27FC236}">
                <a16:creationId xmlns:a16="http://schemas.microsoft.com/office/drawing/2014/main" id="{48395C2D-9B0C-631F-FC7D-B5FC37239A5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892" t="31548" r="14733" b="24159"/>
          <a:stretch>
            <a:fillRect/>
          </a:stretch>
        </p:blipFill>
        <p:spPr>
          <a:xfrm>
            <a:off x="0" y="388842"/>
            <a:ext cx="6169315" cy="6083199"/>
          </a:xfrm>
        </p:spPr>
      </p:pic>
      <p:sp>
        <p:nvSpPr>
          <p:cNvPr id="3" name="Title 2">
            <a:extLst>
              <a:ext uri="{FF2B5EF4-FFF2-40B4-BE49-F238E27FC236}">
                <a16:creationId xmlns:a16="http://schemas.microsoft.com/office/drawing/2014/main" id="{8FBF4245-2335-B13F-E4CC-6D3169B42914}"/>
              </a:ext>
            </a:extLst>
          </p:cNvPr>
          <p:cNvSpPr>
            <a:spLocks noGrp="1"/>
          </p:cNvSpPr>
          <p:nvPr>
            <p:ph type="title"/>
          </p:nvPr>
        </p:nvSpPr>
        <p:spPr>
          <a:xfrm>
            <a:off x="6959600" y="909503"/>
            <a:ext cx="5383212" cy="1325562"/>
          </a:xfrm>
        </p:spPr>
        <p:txBody>
          <a:bodyPr/>
          <a:lstStyle/>
          <a:p>
            <a:r>
              <a:rPr lang="zh-CN" altLang="en-US" sz="5400" b="1" dirty="0">
                <a:solidFill>
                  <a:schemeClr val="accent5"/>
                </a:solidFill>
              </a:rPr>
              <a:t>起泡酒</a:t>
            </a:r>
          </a:p>
        </p:txBody>
      </p:sp>
      <p:sp>
        <p:nvSpPr>
          <p:cNvPr id="4" name="Text Placeholder 3">
            <a:extLst>
              <a:ext uri="{FF2B5EF4-FFF2-40B4-BE49-F238E27FC236}">
                <a16:creationId xmlns:a16="http://schemas.microsoft.com/office/drawing/2014/main" id="{65E24258-4FF7-CD35-9A03-AAACCB35831F}"/>
              </a:ext>
            </a:extLst>
          </p:cNvPr>
          <p:cNvSpPr>
            <a:spLocks noGrp="1"/>
          </p:cNvSpPr>
          <p:nvPr>
            <p:ph type="body" sz="quarter" idx="11"/>
          </p:nvPr>
        </p:nvSpPr>
        <p:spPr>
          <a:xfrm>
            <a:off x="6959600" y="3835409"/>
            <a:ext cx="4105121" cy="5495616"/>
          </a:xfrm>
        </p:spPr>
        <p:txBody>
          <a:bodyPr/>
          <a:lstStyle/>
          <a:p>
            <a:pPr marL="285750" indent="-285750">
              <a:spcBef>
                <a:spcPts val="800"/>
              </a:spcBef>
              <a:buFont typeface="Arial" panose="020B0604020202020204" pitchFamily="34" charset="0"/>
              <a:buChar char="•"/>
            </a:pPr>
            <a:r>
              <a:rPr lang="zh-CN" altLang="en-US" sz="1600" dirty="0">
                <a:solidFill>
                  <a:schemeClr val="bg1"/>
                </a:solidFill>
              </a:rPr>
              <a:t>自 19 世紀末以來，澳洲一直在釀造起泡酒</a:t>
            </a:r>
          </a:p>
          <a:p>
            <a:pPr marL="285750" indent="-285750">
              <a:spcBef>
                <a:spcPts val="800"/>
              </a:spcBef>
              <a:buFont typeface="Arial" panose="020B0604020202020204" pitchFamily="34" charset="0"/>
              <a:buChar char="•"/>
            </a:pPr>
            <a:r>
              <a:rPr lang="zh-CN" altLang="en-US" sz="1600" dirty="0">
                <a:solidFill>
                  <a:schemeClr val="bg1"/>
                </a:solidFill>
              </a:rPr>
              <a:t>今天，澳洲是世界領先的一系列風格生產商</a:t>
            </a:r>
          </a:p>
          <a:p>
            <a:pPr marL="285750" indent="-285750">
              <a:spcBef>
                <a:spcPts val="800"/>
              </a:spcBef>
              <a:buFont typeface="Arial" panose="020B0604020202020204" pitchFamily="34" charset="0"/>
              <a:buChar char="•"/>
            </a:pPr>
            <a:r>
              <a:rPr lang="zh-CN" altLang="en-US" sz="1600" dirty="0">
                <a:solidFill>
                  <a:schemeClr val="bg1"/>
                </a:solidFill>
              </a:rPr>
              <a:t>起泡酒僅佔產量的一小部分，但意義重大</a:t>
            </a:r>
          </a:p>
          <a:p>
            <a:pPr marL="285750" indent="-285750">
              <a:spcBef>
                <a:spcPts val="800"/>
              </a:spcBef>
              <a:buFont typeface="Arial" panose="020B0604020202020204" pitchFamily="34" charset="0"/>
              <a:buChar char="•"/>
            </a:pPr>
            <a:r>
              <a:rPr lang="zh-CN" altLang="en-US" sz="1600" dirty="0">
                <a:solidFill>
                  <a:schemeClr val="bg1"/>
                </a:solidFill>
              </a:rPr>
              <a:t>近年來顯著增長</a:t>
            </a:r>
            <a:endParaRPr lang="en-AU" sz="1600" dirty="0">
              <a:solidFill>
                <a:schemeClr val="bg1"/>
              </a:solidFill>
            </a:endParaRPr>
          </a:p>
          <a:p>
            <a:pPr marL="285750" indent="-285750">
              <a:buFont typeface="Arial" panose="020B0604020202020204" pitchFamily="34" charset="0"/>
              <a:buChar char="•"/>
            </a:pPr>
            <a:endParaRPr lang="en-US" sz="1600" dirty="0"/>
          </a:p>
        </p:txBody>
      </p:sp>
      <p:sp>
        <p:nvSpPr>
          <p:cNvPr id="7" name="Title 2">
            <a:extLst>
              <a:ext uri="{FF2B5EF4-FFF2-40B4-BE49-F238E27FC236}">
                <a16:creationId xmlns:a16="http://schemas.microsoft.com/office/drawing/2014/main" id="{FD661DB1-1AE4-2A48-DE18-504C68F233D2}"/>
              </a:ext>
            </a:extLst>
          </p:cNvPr>
          <p:cNvSpPr txBox="1"/>
          <p:nvPr/>
        </p:nvSpPr>
        <p:spPr>
          <a:xfrm>
            <a:off x="6993537" y="2509847"/>
            <a:ext cx="4635498"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3600" b="1" dirty="0">
                <a:latin typeface="Neue Haas Grotesk Text Pro" panose="020B0504020202020204" pitchFamily="34" charset="77"/>
                <a:ea typeface="Microsoft JhengHei" panose="020B0604030504040204" pitchFamily="34" charset="-120"/>
              </a:rPr>
              <a:t>可與世界最佳媲美</a:t>
            </a:r>
          </a:p>
        </p:txBody>
      </p:sp>
    </p:spTree>
    <p:extLst>
      <p:ext uri="{BB962C8B-B14F-4D97-AF65-F5344CB8AC3E}">
        <p14:creationId xmlns:p14="http://schemas.microsoft.com/office/powerpoint/2010/main" val="29108165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5F21A06B-D544-6624-4430-38C6323FD087}"/>
              </a:ext>
            </a:extLst>
          </p:cNvPr>
          <p:cNvCxnSpPr>
            <a:cxnSpLocks/>
          </p:cNvCxnSpPr>
          <p:nvPr/>
        </p:nvCxnSpPr>
        <p:spPr>
          <a:xfrm>
            <a:off x="6457894" y="35912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8F1A30A-484B-2139-7748-485BB9091926}"/>
              </a:ext>
            </a:extLst>
          </p:cNvPr>
          <p:cNvCxnSpPr>
            <a:cxnSpLocks/>
          </p:cNvCxnSpPr>
          <p:nvPr/>
        </p:nvCxnSpPr>
        <p:spPr>
          <a:xfrm>
            <a:off x="6457894" y="493111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C6EFBB7-8D5C-9ACB-C474-F5C5B13C68FD}"/>
              </a:ext>
            </a:extLst>
          </p:cNvPr>
          <p:cNvCxnSpPr>
            <a:cxnSpLocks/>
          </p:cNvCxnSpPr>
          <p:nvPr/>
        </p:nvCxnSpPr>
        <p:spPr>
          <a:xfrm>
            <a:off x="2813050" y="4452352"/>
            <a:ext cx="30374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28F9B25-C63F-024A-F76D-2BA4A25F22A3}"/>
              </a:ext>
            </a:extLst>
          </p:cNvPr>
          <p:cNvCxnSpPr>
            <a:cxnSpLocks/>
          </p:cNvCxnSpPr>
          <p:nvPr/>
        </p:nvCxnSpPr>
        <p:spPr>
          <a:xfrm>
            <a:off x="5048250" y="4909552"/>
            <a:ext cx="8022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7CDD7F9-F410-75EB-A4CE-7E5F040B4E8D}"/>
              </a:ext>
            </a:extLst>
          </p:cNvPr>
          <p:cNvCxnSpPr>
            <a:cxnSpLocks/>
          </p:cNvCxnSpPr>
          <p:nvPr/>
        </p:nvCxnSpPr>
        <p:spPr>
          <a:xfrm>
            <a:off x="6457894" y="21561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EF37069-540F-3C87-A47F-71F891D855D9}"/>
              </a:ext>
            </a:extLst>
          </p:cNvPr>
          <p:cNvSpPr>
            <a:spLocks noGrp="1"/>
          </p:cNvSpPr>
          <p:nvPr>
            <p:ph type="title"/>
          </p:nvPr>
        </p:nvSpPr>
        <p:spPr>
          <a:xfrm>
            <a:off x="7738992" y="878014"/>
            <a:ext cx="4179870" cy="662781"/>
          </a:xfrm>
        </p:spPr>
        <p:txBody>
          <a:bodyPr/>
          <a:lstStyle/>
          <a:p>
            <a:r>
              <a:rPr lang="zh-CN" altLang="en-US" sz="4400" b="1" dirty="0">
                <a:latin typeface="Microsoft JhengHei" panose="020B0604030504040204" pitchFamily="34" charset="-120"/>
              </a:rPr>
              <a:t>主要產區</a:t>
            </a:r>
          </a:p>
        </p:txBody>
      </p:sp>
      <p:pic>
        <p:nvPicPr>
          <p:cNvPr id="21" name="Picture Placeholder 20" descr="A close up of a bottle  Description automatically generated">
            <a:extLst>
              <a:ext uri="{FF2B5EF4-FFF2-40B4-BE49-F238E27FC236}">
                <a16:creationId xmlns:a16="http://schemas.microsoft.com/office/drawing/2014/main" id="{6126DFEA-A53D-9D7E-5FFA-31A46BE846D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58" b="-725"/>
          <a:stretch>
            <a:fillRect/>
          </a:stretch>
        </p:blipFill>
        <p:spPr>
          <a:xfrm>
            <a:off x="5097430" y="394185"/>
            <a:ext cx="2244413" cy="6235700"/>
          </a:xfrm>
        </p:spPr>
      </p:pic>
      <p:sp>
        <p:nvSpPr>
          <p:cNvPr id="6" name="object 10">
            <a:extLst>
              <a:ext uri="{FF2B5EF4-FFF2-40B4-BE49-F238E27FC236}">
                <a16:creationId xmlns:a16="http://schemas.microsoft.com/office/drawing/2014/main" id="{E07EEB7A-0AF2-8978-C645-499F7E029E49}"/>
              </a:ext>
            </a:extLst>
          </p:cNvPr>
          <p:cNvSpPr txBox="1"/>
          <p:nvPr/>
        </p:nvSpPr>
        <p:spPr>
          <a:xfrm>
            <a:off x="408075" y="503727"/>
            <a:ext cx="6877418" cy="1095813"/>
          </a:xfrm>
          <a:prstGeom prst="rect">
            <a:avLst/>
          </a:prstGeom>
        </p:spPr>
        <p:txBody>
          <a:bodyPr vert="horz" wrap="square" lIns="0" tIns="12065" rIns="0" bIns="0" rtlCol="0">
            <a:spAutoFit/>
          </a:bodyPr>
          <a:lstStyle/>
          <a:p>
            <a:pPr defTabSz="914453">
              <a:lnSpc>
                <a:spcPct val="80000"/>
              </a:lnSpc>
              <a:spcBef>
                <a:spcPct val="0"/>
              </a:spcBef>
            </a:pPr>
            <a:r>
              <a:rPr lang="zh-CN" altLang="en-US" sz="4400" b="1" dirty="0">
                <a:latin typeface="Microsoft JhengHei" panose="020B0604030504040204" pitchFamily="34" charset="-120"/>
                <a:ea typeface="Microsoft JhengHei" panose="020B0604030504040204" pitchFamily="34" charset="-120"/>
                <a:cs typeface="Colors Of Autumn"/>
              </a:rPr>
              <a:t>風格和</a:t>
            </a:r>
          </a:p>
          <a:p>
            <a:pPr defTabSz="914453">
              <a:lnSpc>
                <a:spcPct val="80000"/>
              </a:lnSpc>
              <a:spcBef>
                <a:spcPct val="0"/>
              </a:spcBef>
            </a:pPr>
            <a:r>
              <a:rPr lang="zh-CN" altLang="en-US" sz="4400" b="1" cap="all"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rPr>
              <a:t>特色</a:t>
            </a:r>
          </a:p>
        </p:txBody>
      </p:sp>
      <p:sp>
        <p:nvSpPr>
          <p:cNvPr id="7" name="object 58">
            <a:extLst>
              <a:ext uri="{FF2B5EF4-FFF2-40B4-BE49-F238E27FC236}">
                <a16:creationId xmlns:a16="http://schemas.microsoft.com/office/drawing/2014/main" id="{A2E8F639-5D83-970E-393D-D3DA42684E4E}"/>
              </a:ext>
            </a:extLst>
          </p:cNvPr>
          <p:cNvSpPr txBox="1"/>
          <p:nvPr/>
        </p:nvSpPr>
        <p:spPr>
          <a:xfrm>
            <a:off x="1630037" y="1993619"/>
            <a:ext cx="2878251" cy="325089"/>
          </a:xfrm>
          <a:prstGeom prst="rect">
            <a:avLst/>
          </a:prstGeom>
          <a:noFill/>
        </p:spPr>
        <p:txBody>
          <a:bodyPr vert="horz" wrap="square" lIns="0" tIns="17145" rIns="0" bIns="0" rtlCol="0">
            <a:spAutoFit/>
          </a:bodyPr>
          <a:lstStyle/>
          <a:p>
            <a:pPr algn="ctr">
              <a:buClr>
                <a:srgbClr val="F40000"/>
              </a:buClr>
            </a:pPr>
            <a:r>
              <a:rPr lang="zh-CN" altLang="en-US" sz="2000" b="1">
                <a:solidFill>
                  <a:schemeClr val="accent4"/>
                </a:solidFill>
                <a:latin typeface="Microsoft JhengHei" panose="020B0604030504040204" pitchFamily="34" charset="-120"/>
                <a:ea typeface="Microsoft JhengHei" panose="020B0604030504040204" pitchFamily="34" charset="-120"/>
                <a:cs typeface="Hellix SemiBold"/>
              </a:rPr>
              <a:t>三大主要風格</a:t>
            </a:r>
          </a:p>
        </p:txBody>
      </p:sp>
      <p:sp>
        <p:nvSpPr>
          <p:cNvPr id="8" name="object 58">
            <a:extLst>
              <a:ext uri="{FF2B5EF4-FFF2-40B4-BE49-F238E27FC236}">
                <a16:creationId xmlns:a16="http://schemas.microsoft.com/office/drawing/2014/main" id="{126F4DE8-D4DD-685D-CCF7-B263283FBF37}"/>
              </a:ext>
            </a:extLst>
          </p:cNvPr>
          <p:cNvSpPr txBox="1"/>
          <p:nvPr/>
        </p:nvSpPr>
        <p:spPr>
          <a:xfrm>
            <a:off x="1913822" y="2565921"/>
            <a:ext cx="2094227" cy="2389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無甜味氣泡酒風格</a:t>
            </a:r>
            <a:endParaRPr lang="en-US" sz="1600">
              <a:latin typeface="Microsoft JhengHei" panose="020B0604030504040204" pitchFamily="34" charset="-120"/>
              <a:ea typeface="Microsoft JhengHei" panose="020B0604030504040204" pitchFamily="34" charset="-120"/>
              <a:cs typeface="Hellix SemiBold"/>
            </a:endParaRPr>
          </a:p>
        </p:txBody>
      </p:sp>
      <p:sp>
        <p:nvSpPr>
          <p:cNvPr id="9" name="object 58">
            <a:extLst>
              <a:ext uri="{FF2B5EF4-FFF2-40B4-BE49-F238E27FC236}">
                <a16:creationId xmlns:a16="http://schemas.microsoft.com/office/drawing/2014/main" id="{FF87809F-4479-92AB-C6B2-19828E0D8982}"/>
              </a:ext>
            </a:extLst>
          </p:cNvPr>
          <p:cNvSpPr txBox="1"/>
          <p:nvPr/>
        </p:nvSpPr>
        <p:spPr>
          <a:xfrm>
            <a:off x="1907719" y="2893051"/>
            <a:ext cx="2132433" cy="682110"/>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最受歡迎；香氣包括餅乾、麵團、吐司、蘋果和葡萄柚</a:t>
            </a:r>
          </a:p>
        </p:txBody>
      </p:sp>
      <p:sp>
        <p:nvSpPr>
          <p:cNvPr id="10" name="object 58">
            <a:extLst>
              <a:ext uri="{FF2B5EF4-FFF2-40B4-BE49-F238E27FC236}">
                <a16:creationId xmlns:a16="http://schemas.microsoft.com/office/drawing/2014/main" id="{6885B006-DC85-8938-F272-B9A6D0E0020F}"/>
              </a:ext>
            </a:extLst>
          </p:cNvPr>
          <p:cNvSpPr txBox="1"/>
          <p:nvPr/>
        </p:nvSpPr>
        <p:spPr>
          <a:xfrm>
            <a:off x="341144" y="4283528"/>
            <a:ext cx="2378275" cy="2389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氣泡紅酒，尤其是希拉</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1" name="object 58">
            <a:extLst>
              <a:ext uri="{FF2B5EF4-FFF2-40B4-BE49-F238E27FC236}">
                <a16:creationId xmlns:a16="http://schemas.microsoft.com/office/drawing/2014/main" id="{48E6731A-8627-C7CC-E3D5-51D9473FA240}"/>
              </a:ext>
            </a:extLst>
          </p:cNvPr>
          <p:cNvSpPr txBox="1"/>
          <p:nvPr/>
        </p:nvSpPr>
        <p:spPr>
          <a:xfrm>
            <a:off x="2884781" y="4798271"/>
            <a:ext cx="2094227" cy="2389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氣泡粉紅酒</a:t>
            </a:r>
          </a:p>
        </p:txBody>
      </p:sp>
      <p:sp>
        <p:nvSpPr>
          <p:cNvPr id="12" name="object 58">
            <a:extLst>
              <a:ext uri="{FF2B5EF4-FFF2-40B4-BE49-F238E27FC236}">
                <a16:creationId xmlns:a16="http://schemas.microsoft.com/office/drawing/2014/main" id="{FF8802DC-F015-EE59-B860-950D333F6BA7}"/>
              </a:ext>
            </a:extLst>
          </p:cNvPr>
          <p:cNvSpPr txBox="1"/>
          <p:nvPr/>
        </p:nvSpPr>
        <p:spPr>
          <a:xfrm>
            <a:off x="464425" y="4840270"/>
            <a:ext cx="2131712" cy="682110"/>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一種獨特的澳洲風格；深紅色，多汁，果味濃郁，令人耳目一新</a:t>
            </a:r>
          </a:p>
        </p:txBody>
      </p:sp>
      <p:sp>
        <p:nvSpPr>
          <p:cNvPr id="13" name="object 58">
            <a:extLst>
              <a:ext uri="{FF2B5EF4-FFF2-40B4-BE49-F238E27FC236}">
                <a16:creationId xmlns:a16="http://schemas.microsoft.com/office/drawing/2014/main" id="{8A7AC874-BA3F-79E4-4139-15D04768B933}"/>
              </a:ext>
            </a:extLst>
          </p:cNvPr>
          <p:cNvSpPr txBox="1"/>
          <p:nvPr/>
        </p:nvSpPr>
        <p:spPr>
          <a:xfrm>
            <a:off x="3032782" y="5141969"/>
            <a:ext cx="1814224" cy="903709"/>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一種小眾風格；香氣包括花香、玫瑰花瓣、草莓、覆盆子和紅醋栗</a:t>
            </a:r>
          </a:p>
        </p:txBody>
      </p:sp>
      <p:sp>
        <p:nvSpPr>
          <p:cNvPr id="14" name="object 58">
            <a:extLst>
              <a:ext uri="{FF2B5EF4-FFF2-40B4-BE49-F238E27FC236}">
                <a16:creationId xmlns:a16="http://schemas.microsoft.com/office/drawing/2014/main" id="{90D927FB-A416-7C58-1BB7-0B4407E42A0A}"/>
              </a:ext>
            </a:extLst>
          </p:cNvPr>
          <p:cNvSpPr txBox="1"/>
          <p:nvPr/>
        </p:nvSpPr>
        <p:spPr>
          <a:xfrm>
            <a:off x="7734700" y="2288302"/>
            <a:ext cx="3827053"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澳洲最令人興奮的氣泡酒產區之一，這裡清脆、涼爽氣候的葡萄酒與細膩和風格相得益彰</a:t>
            </a:r>
          </a:p>
        </p:txBody>
      </p:sp>
      <p:sp>
        <p:nvSpPr>
          <p:cNvPr id="15" name="object 58">
            <a:extLst>
              <a:ext uri="{FF2B5EF4-FFF2-40B4-BE49-F238E27FC236}">
                <a16:creationId xmlns:a16="http://schemas.microsoft.com/office/drawing/2014/main" id="{9A22F79F-9879-EF99-8E4A-EE4C564CB243}"/>
              </a:ext>
            </a:extLst>
          </p:cNvPr>
          <p:cNvSpPr txBox="1"/>
          <p:nvPr/>
        </p:nvSpPr>
        <p:spPr>
          <a:xfrm>
            <a:off x="7738533" y="2028601"/>
            <a:ext cx="1896225"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阿德萊德山</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6" name="object 58">
            <a:extLst>
              <a:ext uri="{FF2B5EF4-FFF2-40B4-BE49-F238E27FC236}">
                <a16:creationId xmlns:a16="http://schemas.microsoft.com/office/drawing/2014/main" id="{06CB8D18-E561-70B9-2E43-6F941CA6E254}"/>
              </a:ext>
            </a:extLst>
          </p:cNvPr>
          <p:cNvSpPr txBox="1"/>
          <p:nvPr/>
        </p:nvSpPr>
        <p:spPr>
          <a:xfrm>
            <a:off x="7734700" y="3456783"/>
            <a:ext cx="1294427"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塔斯馬尼亞</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7" name="object 58">
            <a:extLst>
              <a:ext uri="{FF2B5EF4-FFF2-40B4-BE49-F238E27FC236}">
                <a16:creationId xmlns:a16="http://schemas.microsoft.com/office/drawing/2014/main" id="{C229AC37-955F-DCCB-1BC0-1FCDF4024FF1}"/>
              </a:ext>
            </a:extLst>
          </p:cNvPr>
          <p:cNvSpPr txBox="1"/>
          <p:nvPr/>
        </p:nvSpPr>
        <p:spPr>
          <a:xfrm>
            <a:off x="7734700" y="4804128"/>
            <a:ext cx="1896225"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亞拉河谷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8" name="object 58">
            <a:extLst>
              <a:ext uri="{FF2B5EF4-FFF2-40B4-BE49-F238E27FC236}">
                <a16:creationId xmlns:a16="http://schemas.microsoft.com/office/drawing/2014/main" id="{4A671505-BFC5-3896-AB14-CC83014B31CD}"/>
              </a:ext>
            </a:extLst>
          </p:cNvPr>
          <p:cNvSpPr txBox="1"/>
          <p:nvPr/>
        </p:nvSpPr>
        <p:spPr>
          <a:xfrm>
            <a:off x="7734700" y="5139744"/>
            <a:ext cx="3827053"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涼爽的氣候和良好的土壤使其成為卓越氣泡酒生產商的聚集地</a:t>
            </a:r>
          </a:p>
        </p:txBody>
      </p:sp>
      <p:sp>
        <p:nvSpPr>
          <p:cNvPr id="19" name="object 58">
            <a:extLst>
              <a:ext uri="{FF2B5EF4-FFF2-40B4-BE49-F238E27FC236}">
                <a16:creationId xmlns:a16="http://schemas.microsoft.com/office/drawing/2014/main" id="{A8EFD940-6CD9-DF9D-73E2-7F68DD6DAC3A}"/>
              </a:ext>
            </a:extLst>
          </p:cNvPr>
          <p:cNvSpPr txBox="1"/>
          <p:nvPr/>
        </p:nvSpPr>
        <p:spPr>
          <a:xfrm>
            <a:off x="7734700" y="3714023"/>
            <a:ext cx="3974188"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生產結構和風格無可挑剔的氣泡酒，其中許多是優質的傳統釀造法葡萄酒</a:t>
            </a:r>
          </a:p>
        </p:txBody>
      </p:sp>
      <p:sp>
        <p:nvSpPr>
          <p:cNvPr id="22" name="object 10">
            <a:extLst>
              <a:ext uri="{FF2B5EF4-FFF2-40B4-BE49-F238E27FC236}">
                <a16:creationId xmlns:a16="http://schemas.microsoft.com/office/drawing/2014/main" id="{D28A452F-5C20-386F-963F-CEF96D4A9798}"/>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zh-CN" altLang="en-US" sz="4400"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rPr>
              <a:t>氣泡酒</a:t>
            </a:r>
            <a:endParaRPr lang="en-AU" sz="4400" cap="all"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cxnSp>
        <p:nvCxnSpPr>
          <p:cNvPr id="34" name="Straight Connector 33">
            <a:extLst>
              <a:ext uri="{FF2B5EF4-FFF2-40B4-BE49-F238E27FC236}">
                <a16:creationId xmlns:a16="http://schemas.microsoft.com/office/drawing/2014/main" id="{614A17B1-B56C-3F8A-CE74-56194F4D7528}"/>
              </a:ext>
            </a:extLst>
          </p:cNvPr>
          <p:cNvCxnSpPr>
            <a:cxnSpLocks/>
          </p:cNvCxnSpPr>
          <p:nvPr/>
        </p:nvCxnSpPr>
        <p:spPr>
          <a:xfrm>
            <a:off x="4054011" y="2941142"/>
            <a:ext cx="16542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658785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63475" y="699956"/>
            <a:ext cx="11918390" cy="907601"/>
          </a:xfrm>
          <a:prstGeom prst="rect">
            <a:avLst/>
          </a:prstGeom>
        </p:spPr>
        <p:txBody>
          <a:bodyPr vert="horz" wrap="none" lIns="0" tIns="11521" rIns="0" bIns="0" rtlCol="0">
            <a:noAutofit/>
          </a:bodyPr>
          <a:lstStyle/>
          <a:p>
            <a:pPr defTabSz="914453">
              <a:lnSpc>
                <a:spcPct val="80000"/>
              </a:lnSpc>
              <a:defRPr/>
            </a:pPr>
            <a:r>
              <a:rPr lang="zh-CN" altLang="en-US" sz="5400" b="1" cap="all" dirty="0">
                <a:solidFill>
                  <a:schemeClr val="bg2"/>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雷司令</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763475" y="2911331"/>
            <a:ext cx="4529978"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澳洲是世界頂級雷司令生產國之一</a:t>
            </a:r>
          </a:p>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在澳洲歷史悠久；今天是最著名的品種之一</a:t>
            </a:r>
          </a:p>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種植在大多數葡萄酒產區；最好的例子來自較冷的地區</a:t>
            </a:r>
          </a:p>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盡量減少人為干預的釀酒方法很常見</a:t>
            </a:r>
          </a:p>
        </p:txBody>
      </p:sp>
      <p:pic>
        <p:nvPicPr>
          <p:cNvPr id="3" name="Picture 2" descr="A wooden post in a vineyard  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t="-28884" b="8651"/>
          <a:stretch/>
        </p:blipFill>
        <p:spPr>
          <a:xfrm>
            <a:off x="6096000" y="427839"/>
            <a:ext cx="6096000" cy="6006517"/>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63475" y="1460425"/>
            <a:ext cx="4025901" cy="907601"/>
          </a:xfrm>
          <a:prstGeom prst="rect">
            <a:avLst/>
          </a:prstGeom>
        </p:spPr>
        <p:txBody>
          <a:bodyPr vert="horz" wrap="square" lIns="0" tIns="11521" rIns="0" bIns="0" rtlCol="0">
            <a:noAutofit/>
          </a:bodyPr>
          <a:lstStyle/>
          <a:p>
            <a:pPr defTabSz="914453">
              <a:lnSpc>
                <a:spcPct val="80000"/>
              </a:lnSpc>
              <a:defRPr/>
            </a:pPr>
            <a:r>
              <a:rPr lang="zh-CN" altLang="en-US" sz="3600" b="1" cap="all" dirty="0">
                <a:solidFill>
                  <a:schemeClr val="accent3"/>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多樣化且獨特</a:t>
            </a:r>
          </a:p>
        </p:txBody>
      </p:sp>
      <p:pic>
        <p:nvPicPr>
          <p:cNvPr id="11" name="Picture Placeholder 10" descr="A bunch of grapes on a vine  Description automatically generated">
            <a:extLst>
              <a:ext uri="{FF2B5EF4-FFF2-40B4-BE49-F238E27FC236}">
                <a16:creationId xmlns:a16="http://schemas.microsoft.com/office/drawing/2014/main" id="{0C56E130-7581-D60A-C1BA-1FCC6877E3C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6197" r="16197"/>
          <a:stretch>
            <a:fillRect/>
          </a:stretch>
        </p:blipFill>
        <p:spPr/>
      </p:pic>
    </p:spTree>
    <p:extLst>
      <p:ext uri="{BB962C8B-B14F-4D97-AF65-F5344CB8AC3E}">
        <p14:creationId xmlns:p14="http://schemas.microsoft.com/office/powerpoint/2010/main" val="243563001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p:nvPr/>
        </p:nvCxnSpPr>
        <p:spPr>
          <a:xfrm>
            <a:off x="6438900" y="2615129"/>
            <a:ext cx="17653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7838337" y="142358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zh-CN" altLang="en-US" sz="4400" b="1" dirty="0">
                <a:solidFill>
                  <a:schemeClr val="accent3"/>
                </a:solidFill>
                <a:latin typeface="Microsoft JhengHei" panose="020B0604030504040204" pitchFamily="34" charset="-120"/>
              </a:rPr>
              <a:t>風格和特色</a:t>
            </a:r>
          </a:p>
        </p:txBody>
      </p:sp>
      <p:sp>
        <p:nvSpPr>
          <p:cNvPr id="14" name="object 58">
            <a:extLst>
              <a:ext uri="{FF2B5EF4-FFF2-40B4-BE49-F238E27FC236}">
                <a16:creationId xmlns:a16="http://schemas.microsoft.com/office/drawing/2014/main" id="{3DD6633A-7825-FD5A-7840-CF8C21626131}"/>
              </a:ext>
            </a:extLst>
          </p:cNvPr>
          <p:cNvSpPr txBox="1"/>
          <p:nvPr/>
        </p:nvSpPr>
        <p:spPr>
          <a:xfrm>
            <a:off x="8126578" y="2184306"/>
            <a:ext cx="2028402" cy="10021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100000"/>
              </a:lnSpc>
            </a:pPr>
            <a:r>
              <a:rPr lang="zh-CN" altLang="en-US" sz="1600" dirty="0">
                <a:solidFill>
                  <a:schemeClr val="tx1"/>
                </a:solidFill>
                <a:latin typeface="Microsoft JhengHei" panose="020B0604030504040204" pitchFamily="34" charset="-120"/>
                <a:ea typeface="Microsoft JhengHei" panose="020B0604030504040204" pitchFamily="34" charset="-120"/>
              </a:rPr>
              <a:t>最常見的風格</a:t>
            </a:r>
          </a:p>
          <a:p>
            <a:pPr>
              <a:lnSpc>
                <a:spcPct val="100000"/>
              </a:lnSpc>
            </a:pPr>
            <a:r>
              <a:rPr lang="zh-CN" altLang="en-US" sz="1600" dirty="0">
                <a:solidFill>
                  <a:schemeClr val="tx1"/>
                </a:solidFill>
                <a:latin typeface="Microsoft JhengHei" panose="020B0604030504040204" pitchFamily="34" charset="-120"/>
                <a:ea typeface="Microsoft JhengHei" panose="020B0604030504040204" pitchFamily="34" charset="-120"/>
              </a:rPr>
              <a:t>是干型的，</a:t>
            </a:r>
          </a:p>
          <a:p>
            <a:pPr>
              <a:lnSpc>
                <a:spcPct val="100000"/>
              </a:lnSpc>
            </a:pPr>
            <a:r>
              <a:rPr lang="zh-CN" altLang="en-US" sz="1600" dirty="0">
                <a:solidFill>
                  <a:schemeClr val="tx1"/>
                </a:solidFill>
                <a:latin typeface="Microsoft JhengHei" panose="020B0604030504040204" pitchFamily="34" charset="-120"/>
                <a:ea typeface="Microsoft JhengHei" panose="020B0604030504040204" pitchFamily="34" charset="-120"/>
              </a:rPr>
              <a:t>也生產一些半干型和甜點酒</a:t>
            </a:r>
          </a:p>
        </p:txBody>
      </p:sp>
      <p:sp>
        <p:nvSpPr>
          <p:cNvPr id="15" name="object 58">
            <a:extLst>
              <a:ext uri="{FF2B5EF4-FFF2-40B4-BE49-F238E27FC236}">
                <a16:creationId xmlns:a16="http://schemas.microsoft.com/office/drawing/2014/main" id="{05ECD0C4-1504-6F8C-B596-D83723D5D822}"/>
              </a:ext>
            </a:extLst>
          </p:cNvPr>
          <p:cNvSpPr txBox="1"/>
          <p:nvPr/>
        </p:nvSpPr>
        <p:spPr>
          <a:xfrm>
            <a:off x="9007780" y="4697764"/>
            <a:ext cx="410369" cy="460511"/>
          </a:xfrm>
          <a:prstGeom prst="rect">
            <a:avLst/>
          </a:prstGeom>
          <a:solidFill>
            <a:schemeClr val="bg1"/>
          </a:solidFill>
        </p:spPr>
        <p:txBody>
          <a:bodyPr vert="horz" wrap="none" lIns="0" tIns="17145" rIns="0" bIns="0" rtlCol="0">
            <a:spAutoFit/>
          </a:bodyPr>
          <a:lstStyle/>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rPr>
              <a:t>典型</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rPr>
              <a:t>風味</a:t>
            </a:r>
          </a:p>
        </p:txBody>
      </p:sp>
      <p:sp>
        <p:nvSpPr>
          <p:cNvPr id="16" name="object 58">
            <a:extLst>
              <a:ext uri="{FF2B5EF4-FFF2-40B4-BE49-F238E27FC236}">
                <a16:creationId xmlns:a16="http://schemas.microsoft.com/office/drawing/2014/main" id="{B46CC802-77EB-C09D-AFD9-FC95B382B0AC}"/>
              </a:ext>
            </a:extLst>
          </p:cNvPr>
          <p:cNvSpPr txBox="1"/>
          <p:nvPr/>
        </p:nvSpPr>
        <p:spPr>
          <a:xfrm>
            <a:off x="9041594" y="5244029"/>
            <a:ext cx="1113386"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柑橘</a:t>
            </a:r>
          </a:p>
          <a:p>
            <a:pPr marL="285750" indent="-285750">
              <a:lnSpc>
                <a:spcPct val="98000"/>
              </a:lnSpc>
              <a:spcAft>
                <a:spcPts val="100"/>
              </a:spcAft>
              <a:buClr>
                <a:schemeClr val="bg2"/>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蘋果</a:t>
            </a:r>
          </a:p>
          <a:p>
            <a:pPr marL="285750" indent="-285750">
              <a:lnSpc>
                <a:spcPct val="98000"/>
              </a:lnSpc>
              <a:spcAft>
                <a:spcPts val="100"/>
              </a:spcAft>
              <a:buClr>
                <a:schemeClr val="bg2"/>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蜂蜜</a:t>
            </a:r>
          </a:p>
        </p:txBody>
      </p:sp>
      <p:sp>
        <p:nvSpPr>
          <p:cNvPr id="18" name="object 58">
            <a:extLst>
              <a:ext uri="{FF2B5EF4-FFF2-40B4-BE49-F238E27FC236}">
                <a16:creationId xmlns:a16="http://schemas.microsoft.com/office/drawing/2014/main" id="{9CF3E3F5-F08B-FE27-FC27-D4E6D4A66279}"/>
              </a:ext>
            </a:extLst>
          </p:cNvPr>
          <p:cNvSpPr txBox="1"/>
          <p:nvPr/>
        </p:nvSpPr>
        <p:spPr>
          <a:xfrm>
            <a:off x="3425205" y="5474473"/>
            <a:ext cx="1710501" cy="460511"/>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陳年</a:t>
            </a:r>
          </a:p>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蜜香、柔順且濃郁</a:t>
            </a:r>
          </a:p>
        </p:txBody>
      </p:sp>
      <p:sp>
        <p:nvSpPr>
          <p:cNvPr id="20" name="object 58">
            <a:extLst>
              <a:ext uri="{FF2B5EF4-FFF2-40B4-BE49-F238E27FC236}">
                <a16:creationId xmlns:a16="http://schemas.microsoft.com/office/drawing/2014/main" id="{0CE4ADEA-0858-AEA7-1896-CEE85700FBD5}"/>
              </a:ext>
            </a:extLst>
          </p:cNvPr>
          <p:cNvSpPr txBox="1"/>
          <p:nvPr/>
        </p:nvSpPr>
        <p:spPr>
          <a:xfrm>
            <a:off x="1695751" y="2834798"/>
            <a:ext cx="2300709" cy="485133"/>
          </a:xfrm>
          <a:prstGeom prst="rect">
            <a:avLst/>
          </a:prstGeom>
        </p:spPr>
        <p:txBody>
          <a:bodyPr vert="horz" wrap="square" lIns="0" tIns="17145" rIns="0" bIns="0" rtlCol="0" anchor="b" anchorCtr="0">
            <a:spAutoFit/>
          </a:bodyPr>
          <a:lstStyle/>
          <a:p>
            <a:pPr algn="ctr">
              <a:lnSpc>
                <a:spcPct val="95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芳香、酒體輕盈至中等、酸度高</a:t>
            </a:r>
          </a:p>
        </p:txBody>
      </p:sp>
      <p:sp>
        <p:nvSpPr>
          <p:cNvPr id="21" name="object 58">
            <a:extLst>
              <a:ext uri="{FF2B5EF4-FFF2-40B4-BE49-F238E27FC236}">
                <a16:creationId xmlns:a16="http://schemas.microsoft.com/office/drawing/2014/main" id="{69065E43-B559-FD39-F8E0-B222E0F12F6B}"/>
              </a:ext>
            </a:extLst>
          </p:cNvPr>
          <p:cNvSpPr txBox="1"/>
          <p:nvPr/>
        </p:nvSpPr>
        <p:spPr>
          <a:xfrm>
            <a:off x="1425732" y="5474473"/>
            <a:ext cx="1710501" cy="460511"/>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年輕</a:t>
            </a:r>
          </a:p>
          <a:p>
            <a:pPr algn="ct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活潑、清新且易飲</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786829"/>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126429"/>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5680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3752DF1-5FC2-A771-72BC-34D0F625BAB0}"/>
              </a:ext>
            </a:extLst>
          </p:cNvPr>
          <p:cNvCxnSpPr/>
          <p:nvPr/>
        </p:nvCxnSpPr>
        <p:spPr>
          <a:xfrm>
            <a:off x="2280982" y="4697929"/>
            <a:ext cx="34975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2822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910DABE-C290-1D9F-D371-87ABDBC04006}"/>
              </a:ext>
            </a:extLst>
          </p:cNvPr>
          <p:cNvCxnSpPr/>
          <p:nvPr/>
        </p:nvCxnSpPr>
        <p:spPr>
          <a:xfrm flipH="1" flipV="1">
            <a:off x="42634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  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472" b="4762"/>
          <a:stretch>
            <a:fillRect/>
          </a:stretch>
        </p:blipFill>
        <p:spPr>
          <a:xfrm>
            <a:off x="5347016"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14788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26207316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73209" y="532547"/>
            <a:ext cx="11283754" cy="1325562"/>
          </a:xfrm>
        </p:spPr>
        <p:txBody>
          <a:bodyPr/>
          <a:lstStyle/>
          <a:p>
            <a:r>
              <a:rPr lang="zh-CN" altLang="en-US" sz="4000" b="1" dirty="0">
                <a:solidFill>
                  <a:schemeClr val="accent3"/>
                </a:solidFill>
                <a:latin typeface="Microsoft JhengHei" panose="020B0604030504040204" pitchFamily="34" charset="-120"/>
              </a:rPr>
              <a:t>主要產區</a:t>
            </a:r>
          </a:p>
        </p:txBody>
      </p:sp>
      <p:sp>
        <p:nvSpPr>
          <p:cNvPr id="4" name="object 58">
            <a:extLst>
              <a:ext uri="{FF2B5EF4-FFF2-40B4-BE49-F238E27FC236}">
                <a16:creationId xmlns:a16="http://schemas.microsoft.com/office/drawing/2014/main" id="{DB43ABA2-7A31-954F-E394-BF5D7CEDE934}"/>
              </a:ext>
            </a:extLst>
          </p:cNvPr>
          <p:cNvSpPr txBox="1"/>
          <p:nvPr/>
        </p:nvSpPr>
        <p:spPr>
          <a:xfrm>
            <a:off x="8153479" y="1921168"/>
            <a:ext cx="2114319" cy="982448"/>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大南方</a:t>
            </a:r>
            <a:endParaRPr lang="en-US" sz="1600" b="1" dirty="0">
              <a:latin typeface="Microsoft JhengHei" panose="020B0604030504040204" pitchFamily="34" charset="-120"/>
              <a:ea typeface="Microsoft JhengHei" panose="020B0604030504040204" pitchFamily="34" charset="-120"/>
              <a:cs typeface="Hellix SemiBold"/>
            </a:endParaRPr>
          </a:p>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雷司令具有極佳的強度，年輕時清新而充滿活力，陳年後風味極佳</a:t>
            </a:r>
          </a:p>
        </p:txBody>
      </p:sp>
      <p:sp>
        <p:nvSpPr>
          <p:cNvPr id="16" name="object 58">
            <a:extLst>
              <a:ext uri="{FF2B5EF4-FFF2-40B4-BE49-F238E27FC236}">
                <a16:creationId xmlns:a16="http://schemas.microsoft.com/office/drawing/2014/main" id="{D0E7643A-00F3-2ACF-7D29-49B1E6ED6EB6}"/>
              </a:ext>
            </a:extLst>
          </p:cNvPr>
          <p:cNvSpPr txBox="1"/>
          <p:nvPr/>
        </p:nvSpPr>
        <p:spPr>
          <a:xfrm>
            <a:off x="9857238" y="4039061"/>
            <a:ext cx="1959816" cy="1223733"/>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塔斯馬尼亞</a:t>
            </a:r>
            <a:endParaRPr lang="en-US" sz="1600" b="1" dirty="0">
              <a:latin typeface="Microsoft JhengHei" panose="020B0604030504040204" pitchFamily="34" charset="-120"/>
              <a:ea typeface="Microsoft JhengHei" panose="020B0604030504040204" pitchFamily="34" charset="-120"/>
              <a:cs typeface="Hellix SemiBold"/>
            </a:endParaRPr>
          </a:p>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具有極佳的長度，帶有柑橘和礦物質的特徵以及高含量的天然酸度</a:t>
            </a:r>
          </a:p>
        </p:txBody>
      </p:sp>
      <p:sp>
        <p:nvSpPr>
          <p:cNvPr id="17" name="object 58">
            <a:extLst>
              <a:ext uri="{FF2B5EF4-FFF2-40B4-BE49-F238E27FC236}">
                <a16:creationId xmlns:a16="http://schemas.microsoft.com/office/drawing/2014/main" id="{A38EA0F9-4565-B7C4-03C5-B395F4E89F4C}"/>
              </a:ext>
            </a:extLst>
          </p:cNvPr>
          <p:cNvSpPr txBox="1"/>
          <p:nvPr/>
        </p:nvSpPr>
        <p:spPr>
          <a:xfrm>
            <a:off x="7739958" y="4043445"/>
            <a:ext cx="1649572" cy="721480"/>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西南維多利亞</a:t>
            </a:r>
            <a:endParaRPr lang="en-US" sz="1600" dirty="0">
              <a:latin typeface="Microsoft JhengHei" panose="020B0604030504040204" pitchFamily="34" charset="-120"/>
              <a:ea typeface="Microsoft JhengHei" panose="020B0604030504040204" pitchFamily="34" charset="-120"/>
              <a:cs typeface="Hellix SemiBold"/>
            </a:endParaRPr>
          </a:p>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精緻、帶有酸橙味的耐儲藏葡萄酒</a:t>
            </a:r>
          </a:p>
        </p:txBody>
      </p:sp>
      <p:sp>
        <p:nvSpPr>
          <p:cNvPr id="21" name="object 58">
            <a:extLst>
              <a:ext uri="{FF2B5EF4-FFF2-40B4-BE49-F238E27FC236}">
                <a16:creationId xmlns:a16="http://schemas.microsoft.com/office/drawing/2014/main" id="{7C4AF4FD-1110-9CB2-4F3B-535848D26807}"/>
              </a:ext>
            </a:extLst>
          </p:cNvPr>
          <p:cNvSpPr txBox="1"/>
          <p:nvPr/>
        </p:nvSpPr>
        <p:spPr>
          <a:xfrm>
            <a:off x="1931226" y="4992990"/>
            <a:ext cx="2345467" cy="1223733"/>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伊頓谷</a:t>
            </a:r>
            <a:endParaRPr lang="en-US" sz="1600" b="1" dirty="0">
              <a:latin typeface="Microsoft JhengHei" panose="020B0604030504040204" pitchFamily="34" charset="-120"/>
              <a:ea typeface="Microsoft JhengHei" panose="020B0604030504040204" pitchFamily="34" charset="-120"/>
              <a:cs typeface="Hellix SemiBold"/>
            </a:endParaRPr>
          </a:p>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標誌性的石板、礦物質特徵、濃郁的酸橙汁和芬芳的花香；可能需要 10 年以上才能達到頂峰</a:t>
            </a:r>
          </a:p>
        </p:txBody>
      </p:sp>
      <p:sp>
        <p:nvSpPr>
          <p:cNvPr id="22" name="object 58">
            <a:extLst>
              <a:ext uri="{FF2B5EF4-FFF2-40B4-BE49-F238E27FC236}">
                <a16:creationId xmlns:a16="http://schemas.microsoft.com/office/drawing/2014/main" id="{A99DECD2-52A0-B277-6B94-4B8DF014172D}"/>
              </a:ext>
            </a:extLst>
          </p:cNvPr>
          <p:cNvSpPr txBox="1"/>
          <p:nvPr/>
        </p:nvSpPr>
        <p:spPr>
          <a:xfrm>
            <a:off x="3395464" y="2505823"/>
            <a:ext cx="1794274" cy="1465016"/>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克萊爾谷</a:t>
            </a:r>
            <a:endParaRPr lang="en-US" sz="1600" b="1" dirty="0">
              <a:latin typeface="Microsoft JhengHei" panose="020B0604030504040204" pitchFamily="34" charset="-120"/>
              <a:ea typeface="Microsoft JhengHei" panose="020B0604030504040204" pitchFamily="34" charset="-120"/>
              <a:cs typeface="Hellix SemiBold"/>
            </a:endParaRPr>
          </a:p>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澳洲最好的雷司令之一；檸檬和酸橙的標誌性香氣，帶有水果的濃郁度和持久的餘味</a:t>
            </a:r>
          </a:p>
        </p:txBody>
      </p:sp>
      <p:sp>
        <p:nvSpPr>
          <p:cNvPr id="23" name="object 58">
            <a:extLst>
              <a:ext uri="{FF2B5EF4-FFF2-40B4-BE49-F238E27FC236}">
                <a16:creationId xmlns:a16="http://schemas.microsoft.com/office/drawing/2014/main" id="{BC9FEC09-CD7C-D30A-47A0-D465745A3AF8}"/>
              </a:ext>
            </a:extLst>
          </p:cNvPr>
          <p:cNvSpPr txBox="1"/>
          <p:nvPr/>
        </p:nvSpPr>
        <p:spPr>
          <a:xfrm>
            <a:off x="1063891" y="2490345"/>
            <a:ext cx="1794274" cy="1465016"/>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坎培拉地區</a:t>
            </a:r>
            <a:endParaRPr lang="en-US" sz="1600" b="1" dirty="0">
              <a:latin typeface="Microsoft JhengHei" panose="020B0604030504040204" pitchFamily="34" charset="-120"/>
              <a:ea typeface="Microsoft JhengHei" panose="020B0604030504040204" pitchFamily="34" charset="-120"/>
              <a:cs typeface="Hellix SemiBold"/>
            </a:endParaRPr>
          </a:p>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典型的風格是清脆且乾型的；半乾型風格正在捲土重來。 具有出色的陳年潛力</a:t>
            </a:r>
          </a:p>
        </p:txBody>
      </p:sp>
      <p:cxnSp>
        <p:nvCxnSpPr>
          <p:cNvPr id="8" name="Straight Connector 7">
            <a:extLst>
              <a:ext uri="{FF2B5EF4-FFF2-40B4-BE49-F238E27FC236}">
                <a16:creationId xmlns:a16="http://schemas.microsoft.com/office/drawing/2014/main" id="{C61F3CA0-0F37-F67D-3BED-107517AEEB87}"/>
              </a:ext>
            </a:extLst>
          </p:cNvPr>
          <p:cNvCxnSpPr/>
          <p:nvPr/>
        </p:nvCxnSpPr>
        <p:spPr>
          <a:xfrm>
            <a:off x="1460500" y="4474175"/>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C1EC523-CB88-4F82-566A-D2D4A074C79C}"/>
              </a:ext>
            </a:extLst>
          </p:cNvPr>
          <p:cNvCxnSpPr/>
          <p:nvPr/>
        </p:nvCxnSpPr>
        <p:spPr>
          <a:xfrm flipH="1" flipV="1">
            <a:off x="2280982" y="44708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2926C41-2101-920E-7FBE-6951F2DB6710}"/>
              </a:ext>
            </a:extLst>
          </p:cNvPr>
          <p:cNvCxnSpPr/>
          <p:nvPr/>
        </p:nvCxnSpPr>
        <p:spPr>
          <a:xfrm flipH="1" flipV="1">
            <a:off x="1468182" y="4026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07AD48D-4CC0-07E7-B936-A66284B2337E}"/>
              </a:ext>
            </a:extLst>
          </p:cNvPr>
          <p:cNvCxnSpPr/>
          <p:nvPr/>
        </p:nvCxnSpPr>
        <p:spPr>
          <a:xfrm flipH="1" flipV="1">
            <a:off x="3868482" y="40390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81957B-32AF-155C-248E-E1990B4C34F5}"/>
              </a:ext>
            </a:extLst>
          </p:cNvPr>
          <p:cNvCxnSpPr/>
          <p:nvPr/>
        </p:nvCxnSpPr>
        <p:spPr>
          <a:xfrm>
            <a:off x="6565900" y="3445475"/>
            <a:ext cx="37287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F7878E1-6826-4616-7ED7-DE5BEF47B171}"/>
              </a:ext>
            </a:extLst>
          </p:cNvPr>
          <p:cNvCxnSpPr/>
          <p:nvPr/>
        </p:nvCxnSpPr>
        <p:spPr>
          <a:xfrm flipH="1" flipV="1">
            <a:off x="8973882" y="3010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9E68E80-EA99-543F-E79B-C228DC1CE7F8}"/>
              </a:ext>
            </a:extLst>
          </p:cNvPr>
          <p:cNvCxnSpPr/>
          <p:nvPr/>
        </p:nvCxnSpPr>
        <p:spPr>
          <a:xfrm flipH="1" flipV="1">
            <a:off x="8021382" y="34167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B278E53-8B56-474B-4AB9-879EC65EF32C}"/>
              </a:ext>
            </a:extLst>
          </p:cNvPr>
          <p:cNvCxnSpPr/>
          <p:nvPr/>
        </p:nvCxnSpPr>
        <p:spPr>
          <a:xfrm flipH="1" flipV="1">
            <a:off x="10294682" y="34294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Placeholder 8" descr="A close up of a bottle  Description automatically generated">
            <a:extLst>
              <a:ext uri="{FF2B5EF4-FFF2-40B4-BE49-F238E27FC236}">
                <a16:creationId xmlns:a16="http://schemas.microsoft.com/office/drawing/2014/main" id="{75C36565-9516-83D1-BE94-69B1D7683018}"/>
              </a:ext>
            </a:extLst>
          </p:cNvPr>
          <p:cNvPicPr>
            <a:picLocks noChangeAspect="1"/>
          </p:cNvPicPr>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a:prstGeom prst="rect">
            <a:avLst/>
          </a:prstGeom>
        </p:spPr>
      </p:pic>
      <p:sp>
        <p:nvSpPr>
          <p:cNvPr id="7" name="object 10">
            <a:extLst>
              <a:ext uri="{FF2B5EF4-FFF2-40B4-BE49-F238E27FC236}">
                <a16:creationId xmlns:a16="http://schemas.microsoft.com/office/drawing/2014/main" id="{CC26B6EC-861A-A53F-828A-2CBF361B260B}"/>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71120414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22853" y="763977"/>
            <a:ext cx="11918390" cy="689369"/>
          </a:xfrm>
          <a:prstGeom prst="rect">
            <a:avLst/>
          </a:prstGeom>
        </p:spPr>
        <p:txBody>
          <a:bodyPr vert="horz" wrap="none" lIns="0" tIns="11521" rIns="0" bIns="0" rtlCol="0">
            <a:noAutofit/>
          </a:bodyPr>
          <a:lstStyle/>
          <a:p>
            <a:pPr defTabSz="914453">
              <a:lnSpc>
                <a:spcPct val="80000"/>
              </a:lnSpc>
              <a:defRPr/>
            </a:pPr>
            <a:r>
              <a:rPr lang="zh-CN" altLang="en-US" sz="5400" b="1" cap="all" dirty="0">
                <a:solidFill>
                  <a:schemeClr val="accent3"/>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賽美蓉</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8974" y="2746641"/>
            <a:ext cx="45716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在澳洲歷史悠久</a:t>
            </a:r>
          </a:p>
          <a:p>
            <a:pPr>
              <a:spcBef>
                <a:spcPts val="800"/>
              </a:spcBef>
              <a:buClr>
                <a:schemeClr val="accent3"/>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精緻、用途廣泛的葡萄，生產多種風格</a:t>
            </a:r>
          </a:p>
          <a:p>
            <a:pPr>
              <a:spcBef>
                <a:spcPts val="800"/>
              </a:spcBef>
              <a:buClr>
                <a:schemeClr val="accent3"/>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具有陳年多年的潛力</a:t>
            </a:r>
          </a:p>
          <a:p>
            <a:pPr>
              <a:spcBef>
                <a:spcPts val="800"/>
              </a:spcBef>
              <a:buClr>
                <a:schemeClr val="accent3"/>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適合貴腐菌，或「貴腐黴」，以生產澳洲最著名的甜酒風格之一</a:t>
            </a:r>
          </a:p>
        </p:txBody>
      </p:sp>
      <p:sp>
        <p:nvSpPr>
          <p:cNvPr id="2" name="object 4">
            <a:extLst>
              <a:ext uri="{FF2B5EF4-FFF2-40B4-BE49-F238E27FC236}">
                <a16:creationId xmlns:a16="http://schemas.microsoft.com/office/drawing/2014/main" id="{57CE5D63-59C4-C391-8D71-CEE501EF727A}"/>
              </a:ext>
            </a:extLst>
          </p:cNvPr>
          <p:cNvSpPr txBox="1"/>
          <p:nvPr/>
        </p:nvSpPr>
        <p:spPr>
          <a:xfrm>
            <a:off x="722853" y="1646193"/>
            <a:ext cx="4319047" cy="907601"/>
          </a:xfrm>
          <a:prstGeom prst="rect">
            <a:avLst/>
          </a:prstGeom>
        </p:spPr>
        <p:txBody>
          <a:bodyPr vert="horz" wrap="square" lIns="0" tIns="11521" rIns="0" bIns="0" rtlCol="0">
            <a:noAutofit/>
          </a:bodyPr>
          <a:lstStyle/>
          <a:p>
            <a:pPr defTabSz="914453">
              <a:lnSpc>
                <a:spcPct val="80000"/>
              </a:lnSpc>
              <a:defRPr/>
            </a:pPr>
            <a:r>
              <a:rPr lang="zh-CN" altLang="en-US" sz="2400" b="1" cap="all" dirty="0">
                <a:solidFill>
                  <a:schemeClr val="bg2"/>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真正獨特的經典表達</a:t>
            </a:r>
          </a:p>
        </p:txBody>
      </p:sp>
      <p:pic>
        <p:nvPicPr>
          <p:cNvPr id="10" name="Picture 9">
            <a:extLst>
              <a:ext uri="{FF2B5EF4-FFF2-40B4-BE49-F238E27FC236}">
                <a16:creationId xmlns:a16="http://schemas.microsoft.com/office/drawing/2014/main" id="{6B4C4395-9324-8261-801A-63F99CEAC745}"/>
              </a:ext>
            </a:extLst>
          </p:cNvPr>
          <p:cNvPicPr>
            <a:picLocks noChangeAspect="1"/>
          </p:cNvPicPr>
          <p:nvPr/>
        </p:nvPicPr>
        <p:blipFill>
          <a:blip r:embed="rId3" cstate="screen">
            <a:extLst>
              <a:ext uri="{28A0092B-C50C-407E-A947-70E740481C1C}">
                <a14:useLocalDpi xmlns:a14="http://schemas.microsoft.com/office/drawing/2010/main"/>
              </a:ext>
            </a:extLst>
          </a:blip>
          <a:srcRect l="22415" t="12774" r="22475" b="5401"/>
          <a:stretch/>
        </p:blipFill>
        <p:spPr>
          <a:xfrm>
            <a:off x="6096000" y="423117"/>
            <a:ext cx="6096000" cy="6036406"/>
          </a:xfrm>
          <a:prstGeom prst="rect">
            <a:avLst/>
          </a:prstGeom>
        </p:spPr>
      </p:pic>
    </p:spTree>
    <p:extLst>
      <p:ext uri="{BB962C8B-B14F-4D97-AF65-F5344CB8AC3E}">
        <p14:creationId xmlns:p14="http://schemas.microsoft.com/office/powerpoint/2010/main" val="12748515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5D24B50-5081-EBD9-E854-6868111786D0}"/>
              </a:ext>
            </a:extLst>
          </p:cNvPr>
          <p:cNvCxnSpPr>
            <a:cxnSpLocks/>
          </p:cNvCxnSpPr>
          <p:nvPr/>
        </p:nvCxnSpPr>
        <p:spPr>
          <a:xfrm>
            <a:off x="4033458" y="3093441"/>
            <a:ext cx="19036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D9D24E-E5B9-41C6-B05C-6E7181101974}"/>
              </a:ext>
            </a:extLst>
          </p:cNvPr>
          <p:cNvCxnSpPr>
            <a:cxnSpLocks/>
          </p:cNvCxnSpPr>
          <p:nvPr/>
        </p:nvCxnSpPr>
        <p:spPr>
          <a:xfrm>
            <a:off x="1604407" y="4686629"/>
            <a:ext cx="41307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a:off x="6754218" y="4686629"/>
            <a:ext cx="8209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518606" y="2728803"/>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699CED0D-6A4A-60E2-9B48-61AAAC696967}"/>
              </a:ext>
            </a:extLst>
          </p:cNvPr>
          <p:cNvSpPr/>
          <p:nvPr/>
        </p:nvSpPr>
        <p:spPr>
          <a:xfrm>
            <a:off x="2166919" y="2030875"/>
            <a:ext cx="2058123" cy="205812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Microsoft JhengHei" panose="020B0604030504040204" pitchFamily="34" charset="-120"/>
              <a:ea typeface="Microsoft JhengHei" panose="020B0604030504040204" pitchFamily="34" charset="-12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95919"/>
            <a:ext cx="11283754" cy="1325562"/>
          </a:xfrm>
        </p:spPr>
        <p:txBody>
          <a:bodyPr/>
          <a:lstStyle/>
          <a:p>
            <a:r>
              <a:rPr lang="zh-CN" altLang="en-US" sz="4400" b="1" dirty="0">
                <a:solidFill>
                  <a:schemeClr val="accent3"/>
                </a:solidFill>
                <a:latin typeface="Microsoft JhengHei" panose="020B0604030504040204" pitchFamily="34" charset="-120"/>
              </a:rPr>
              <a:t>風格和
特色</a:t>
            </a:r>
          </a:p>
        </p:txBody>
      </p:sp>
      <p:sp>
        <p:nvSpPr>
          <p:cNvPr id="4" name="object 58">
            <a:extLst>
              <a:ext uri="{FF2B5EF4-FFF2-40B4-BE49-F238E27FC236}">
                <a16:creationId xmlns:a16="http://schemas.microsoft.com/office/drawing/2014/main" id="{06D9044B-19C1-C835-1A81-96A0008531CB}"/>
              </a:ext>
            </a:extLst>
          </p:cNvPr>
          <p:cNvSpPr txBox="1"/>
          <p:nvPr/>
        </p:nvSpPr>
        <p:spPr>
          <a:xfrm>
            <a:off x="7824978" y="4967418"/>
            <a:ext cx="1338340"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3"/>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柑橘</a:t>
            </a:r>
          </a:p>
          <a:p>
            <a:pPr marL="285750" indent="-285750">
              <a:lnSpc>
                <a:spcPct val="98000"/>
              </a:lnSpc>
              <a:spcAft>
                <a:spcPts val="100"/>
              </a:spcAft>
              <a:buClr>
                <a:schemeClr val="accent3"/>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蘋果</a:t>
            </a:r>
          </a:p>
          <a:p>
            <a:pPr marL="285750" indent="-285750">
              <a:lnSpc>
                <a:spcPct val="98000"/>
              </a:lnSpc>
              <a:spcAft>
                <a:spcPts val="100"/>
              </a:spcAft>
              <a:buClr>
                <a:schemeClr val="accent3"/>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蜂蜜</a:t>
            </a:r>
          </a:p>
        </p:txBody>
      </p:sp>
      <p:sp>
        <p:nvSpPr>
          <p:cNvPr id="6" name="object 58">
            <a:extLst>
              <a:ext uri="{FF2B5EF4-FFF2-40B4-BE49-F238E27FC236}">
                <a16:creationId xmlns:a16="http://schemas.microsoft.com/office/drawing/2014/main" id="{6A76F796-5E38-5679-4FBA-97AD2B0459AA}"/>
              </a:ext>
            </a:extLst>
          </p:cNvPr>
          <p:cNvSpPr txBox="1"/>
          <p:nvPr/>
        </p:nvSpPr>
        <p:spPr>
          <a:xfrm>
            <a:off x="2929180" y="5180905"/>
            <a:ext cx="1710501" cy="682110"/>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陳年</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更濃郁，帶有烤麵包和蜂蜜的味道</a:t>
            </a:r>
            <a:endParaRPr lang="en-AU" sz="1600" dirty="0">
              <a:latin typeface="Microsoft JhengHei" panose="020B0604030504040204" pitchFamily="34" charset="-120"/>
              <a:ea typeface="Microsoft JhengHei" panose="020B0604030504040204" pitchFamily="34" charset="-120"/>
              <a:cs typeface="Hellix SemiBold"/>
            </a:endParaRPr>
          </a:p>
        </p:txBody>
      </p:sp>
      <p:sp>
        <p:nvSpPr>
          <p:cNvPr id="8" name="object 58">
            <a:extLst>
              <a:ext uri="{FF2B5EF4-FFF2-40B4-BE49-F238E27FC236}">
                <a16:creationId xmlns:a16="http://schemas.microsoft.com/office/drawing/2014/main" id="{FD314BE5-0E31-1399-4ED1-E5979907C242}"/>
              </a:ext>
            </a:extLst>
          </p:cNvPr>
          <p:cNvSpPr txBox="1"/>
          <p:nvPr/>
        </p:nvSpPr>
        <p:spPr>
          <a:xfrm>
            <a:off x="7715990" y="1134708"/>
            <a:ext cx="2985877" cy="872931"/>
          </a:xfrm>
          <a:prstGeom prst="rect">
            <a:avLst/>
          </a:prstGeom>
        </p:spPr>
        <p:txBody>
          <a:bodyPr vert="horz" wrap="square" lIns="0" tIns="17145" rIns="0" bIns="0" rtlCol="0" anchor="ctr" anchorCtr="0">
            <a:spAutoFit/>
          </a:bodyPr>
          <a:lstStyle/>
          <a:p>
            <a:pPr marL="285750" indent="-285750">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酒體輕盈至中等的干型葡萄酒</a:t>
            </a:r>
          </a:p>
          <a:p>
            <a:pPr marL="285750" indent="-285750">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清脆、乾淨、優雅且以水果為主導，通常適合早期飲用</a:t>
            </a:r>
          </a:p>
        </p:txBody>
      </p:sp>
      <p:sp>
        <p:nvSpPr>
          <p:cNvPr id="9" name="object 58">
            <a:extLst>
              <a:ext uri="{FF2B5EF4-FFF2-40B4-BE49-F238E27FC236}">
                <a16:creationId xmlns:a16="http://schemas.microsoft.com/office/drawing/2014/main" id="{11FBA866-36A9-6EF8-54E2-DB7B3D8637CD}"/>
              </a:ext>
            </a:extLst>
          </p:cNvPr>
          <p:cNvSpPr txBox="1"/>
          <p:nvPr/>
        </p:nvSpPr>
        <p:spPr>
          <a:xfrm>
            <a:off x="776847" y="5172566"/>
            <a:ext cx="1710501" cy="682110"/>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年輕</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清脆、清新且帶有柑橘味</a:t>
            </a:r>
          </a:p>
        </p:txBody>
      </p:sp>
      <p:sp>
        <p:nvSpPr>
          <p:cNvPr id="11" name="object 58">
            <a:extLst>
              <a:ext uri="{FF2B5EF4-FFF2-40B4-BE49-F238E27FC236}">
                <a16:creationId xmlns:a16="http://schemas.microsoft.com/office/drawing/2014/main" id="{99B50624-7A46-D0F3-17C2-85DD26105C20}"/>
              </a:ext>
            </a:extLst>
          </p:cNvPr>
          <p:cNvSpPr txBox="1"/>
          <p:nvPr/>
        </p:nvSpPr>
        <p:spPr>
          <a:xfrm>
            <a:off x="8019743" y="2570294"/>
            <a:ext cx="410369" cy="263534"/>
          </a:xfrm>
          <a:prstGeom prst="rect">
            <a:avLst/>
          </a:prstGeom>
          <a:noFill/>
        </p:spPr>
        <p:txBody>
          <a:bodyPr vert="horz" wrap="none" lIns="0" tIns="17145" rIns="0" bIns="0" rtlCol="0">
            <a:spAutoFit/>
          </a:bodyPr>
          <a:lstStyle/>
          <a:p>
            <a:pPr algn="ctr">
              <a:buClr>
                <a:srgbClr val="F40000"/>
              </a:buClr>
            </a:pPr>
            <a:r>
              <a:rPr lang="zh-CN" altLang="en-US" sz="1600" b="1" dirty="0">
                <a:latin typeface="Microsoft JhengHei" panose="020B0604030504040204" pitchFamily="34" charset="-120"/>
                <a:ea typeface="Microsoft JhengHei" panose="020B0604030504040204" pitchFamily="34" charset="-120"/>
              </a:rPr>
              <a:t>混釀</a:t>
            </a:r>
          </a:p>
        </p:txBody>
      </p:sp>
      <p:sp>
        <p:nvSpPr>
          <p:cNvPr id="12" name="object 58">
            <a:extLst>
              <a:ext uri="{FF2B5EF4-FFF2-40B4-BE49-F238E27FC236}">
                <a16:creationId xmlns:a16="http://schemas.microsoft.com/office/drawing/2014/main" id="{523F692A-A7B9-B6F9-3C3E-820FA94CA13C}"/>
              </a:ext>
            </a:extLst>
          </p:cNvPr>
          <p:cNvSpPr txBox="1"/>
          <p:nvPr/>
        </p:nvSpPr>
        <p:spPr>
          <a:xfrm>
            <a:off x="2166919" y="2752301"/>
            <a:ext cx="2094227"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四種獨特的風格：</a:t>
            </a:r>
          </a:p>
        </p:txBody>
      </p:sp>
      <p:sp>
        <p:nvSpPr>
          <p:cNvPr id="13" name="object 58">
            <a:extLst>
              <a:ext uri="{FF2B5EF4-FFF2-40B4-BE49-F238E27FC236}">
                <a16:creationId xmlns:a16="http://schemas.microsoft.com/office/drawing/2014/main" id="{763B398C-C438-0204-15EA-622F7C9BE7A2}"/>
              </a:ext>
            </a:extLst>
          </p:cNvPr>
          <p:cNvSpPr txBox="1"/>
          <p:nvPr/>
        </p:nvSpPr>
        <p:spPr>
          <a:xfrm>
            <a:off x="2280182" y="3061925"/>
            <a:ext cx="1896225" cy="405111"/>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未過桶、過桶、混釀、</a:t>
            </a:r>
          </a:p>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甜點酒</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3" name="TextBox 22">
            <a:extLst>
              <a:ext uri="{FF2B5EF4-FFF2-40B4-BE49-F238E27FC236}">
                <a16:creationId xmlns:a16="http://schemas.microsoft.com/office/drawing/2014/main" id="{DC27DDC8-E0B1-4AA2-7094-ED48EC2A6648}"/>
              </a:ext>
            </a:extLst>
          </p:cNvPr>
          <p:cNvSpPr txBox="1"/>
          <p:nvPr/>
        </p:nvSpPr>
        <p:spPr>
          <a:xfrm>
            <a:off x="7753659" y="2843282"/>
            <a:ext cx="2609542" cy="1415772"/>
          </a:xfrm>
          <a:prstGeom prst="rect">
            <a:avLst/>
          </a:prstGeom>
          <a:noFill/>
        </p:spPr>
        <p:txBody>
          <a:bodyPr wrap="square">
            <a:spAutoFit/>
          </a:bodyPr>
          <a:lstStyle/>
          <a:p>
            <a:pPr marL="285750" indent="-285750">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通常與包括白蘇維翁在內的其他品種混合</a:t>
            </a:r>
          </a:p>
          <a:p>
            <a:pPr marL="285750" indent="-285750">
              <a:lnSpc>
                <a:spcPct val="95000"/>
              </a:lnSpc>
              <a:spcAft>
                <a:spcPts val="12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賽美蓉為更尖銳的白蘇維翁增添了風味和圓潤度</a:t>
            </a:r>
          </a:p>
        </p:txBody>
      </p:sp>
      <p:sp>
        <p:nvSpPr>
          <p:cNvPr id="24" name="object 58">
            <a:extLst>
              <a:ext uri="{FF2B5EF4-FFF2-40B4-BE49-F238E27FC236}">
                <a16:creationId xmlns:a16="http://schemas.microsoft.com/office/drawing/2014/main" id="{7917F7BB-8A96-804A-9706-5D6D1CCF39BF}"/>
              </a:ext>
            </a:extLst>
          </p:cNvPr>
          <p:cNvSpPr txBox="1"/>
          <p:nvPr/>
        </p:nvSpPr>
        <p:spPr>
          <a:xfrm>
            <a:off x="7824978" y="4610968"/>
            <a:ext cx="3246242" cy="263534"/>
          </a:xfrm>
          <a:prstGeom prst="rect">
            <a:avLst/>
          </a:prstGeom>
          <a:noFill/>
        </p:spPr>
        <p:txBody>
          <a:bodyPr vert="horz" wrap="square" lIns="0" tIns="17145" rIns="0" bIns="0" rtlCol="0">
            <a:spAutoFit/>
          </a:bodyPr>
          <a:lstStyle/>
          <a:p>
            <a:pPr>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典型風味</a:t>
            </a:r>
          </a:p>
        </p:txBody>
      </p:sp>
      <p:cxnSp>
        <p:nvCxnSpPr>
          <p:cNvPr id="34" name="Straight Connector 33">
            <a:extLst>
              <a:ext uri="{FF2B5EF4-FFF2-40B4-BE49-F238E27FC236}">
                <a16:creationId xmlns:a16="http://schemas.microsoft.com/office/drawing/2014/main" id="{B1C527DF-1911-A924-26F9-5E9138796AC1}"/>
              </a:ext>
            </a:extLst>
          </p:cNvPr>
          <p:cNvCxnSpPr>
            <a:cxnSpLocks/>
          </p:cNvCxnSpPr>
          <p:nvPr/>
        </p:nvCxnSpPr>
        <p:spPr>
          <a:xfrm>
            <a:off x="1610017"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03C286D-1830-66BB-2B1E-08FF2F13B8E2}"/>
              </a:ext>
            </a:extLst>
          </p:cNvPr>
          <p:cNvCxnSpPr>
            <a:cxnSpLocks/>
          </p:cNvCxnSpPr>
          <p:nvPr/>
        </p:nvCxnSpPr>
        <p:spPr>
          <a:xfrm>
            <a:off x="3792236"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01241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D720CF1-8EB6-0D7F-1746-0D1B1667AC8A}"/>
              </a:ext>
            </a:extLst>
          </p:cNvPr>
          <p:cNvCxnSpPr>
            <a:cxnSpLocks/>
          </p:cNvCxnSpPr>
          <p:nvPr/>
        </p:nvCxnSpPr>
        <p:spPr>
          <a:xfrm>
            <a:off x="6382890" y="378344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BA6327B-6A1A-83C8-67D3-1326AB12A8F3}"/>
              </a:ext>
            </a:extLst>
          </p:cNvPr>
          <p:cNvCxnSpPr>
            <a:cxnSpLocks/>
          </p:cNvCxnSpPr>
          <p:nvPr/>
        </p:nvCxnSpPr>
        <p:spPr>
          <a:xfrm>
            <a:off x="6287523" y="194903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882F6E7-D7EE-1901-3E06-BD1D6F92195F}"/>
              </a:ext>
            </a:extLst>
          </p:cNvPr>
          <p:cNvCxnSpPr>
            <a:cxnSpLocks/>
          </p:cNvCxnSpPr>
          <p:nvPr/>
        </p:nvCxnSpPr>
        <p:spPr>
          <a:xfrm>
            <a:off x="4643847" y="2369775"/>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2B5B81-976E-9868-CB2F-27958D009D45}"/>
              </a:ext>
            </a:extLst>
          </p:cNvPr>
          <p:cNvCxnSpPr>
            <a:cxnSpLocks/>
          </p:cNvCxnSpPr>
          <p:nvPr/>
        </p:nvCxnSpPr>
        <p:spPr>
          <a:xfrm>
            <a:off x="4346527" y="4260283"/>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405353"/>
            <a:ext cx="11283754" cy="1325562"/>
          </a:xfrm>
        </p:spPr>
        <p:txBody>
          <a:bodyPr/>
          <a:lstStyle/>
          <a:p>
            <a:r>
              <a:rPr lang="zh-CN" altLang="en-US" sz="5400" b="1" dirty="0">
                <a:solidFill>
                  <a:schemeClr val="accent3"/>
                </a:solidFill>
                <a:latin typeface="Microsoft JhengHei" panose="020B0604030504040204" pitchFamily="34" charset="-120"/>
              </a:rPr>
              <a:t>主要產區</a:t>
            </a:r>
          </a:p>
        </p:txBody>
      </p:sp>
      <p:sp>
        <p:nvSpPr>
          <p:cNvPr id="4" name="object 58">
            <a:extLst>
              <a:ext uri="{FF2B5EF4-FFF2-40B4-BE49-F238E27FC236}">
                <a16:creationId xmlns:a16="http://schemas.microsoft.com/office/drawing/2014/main" id="{E0CB1AB2-AABE-4F28-3E58-8E9D89777F84}"/>
              </a:ext>
            </a:extLst>
          </p:cNvPr>
          <p:cNvSpPr txBox="1"/>
          <p:nvPr/>
        </p:nvSpPr>
        <p:spPr>
          <a:xfrm>
            <a:off x="7793147" y="2173305"/>
            <a:ext cx="2977700"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賽美蓉白蘇維翁混釀是一種標誌性風格，以其活潑和明亮的個性而聞名</a:t>
            </a:r>
          </a:p>
        </p:txBody>
      </p:sp>
      <p:sp>
        <p:nvSpPr>
          <p:cNvPr id="5" name="object 58">
            <a:extLst>
              <a:ext uri="{FF2B5EF4-FFF2-40B4-BE49-F238E27FC236}">
                <a16:creationId xmlns:a16="http://schemas.microsoft.com/office/drawing/2014/main" id="{A4365CF3-BDC5-C9D7-604D-AF1782EAD540}"/>
              </a:ext>
            </a:extLst>
          </p:cNvPr>
          <p:cNvSpPr txBox="1"/>
          <p:nvPr/>
        </p:nvSpPr>
        <p:spPr>
          <a:xfrm>
            <a:off x="7793147" y="1852666"/>
            <a:ext cx="2239244"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瑪格麗特河</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6" name="object 58">
            <a:extLst>
              <a:ext uri="{FF2B5EF4-FFF2-40B4-BE49-F238E27FC236}">
                <a16:creationId xmlns:a16="http://schemas.microsoft.com/office/drawing/2014/main" id="{F7AFB5F8-5DB2-5913-DA43-DE0890612824}"/>
              </a:ext>
            </a:extLst>
          </p:cNvPr>
          <p:cNvSpPr txBox="1"/>
          <p:nvPr/>
        </p:nvSpPr>
        <p:spPr>
          <a:xfrm>
            <a:off x="7793147" y="3669398"/>
            <a:ext cx="1294427"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瑞弗納</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7" name="object 58">
            <a:extLst>
              <a:ext uri="{FF2B5EF4-FFF2-40B4-BE49-F238E27FC236}">
                <a16:creationId xmlns:a16="http://schemas.microsoft.com/office/drawing/2014/main" id="{DE4940BF-403B-2123-B107-BBAB76AA688D}"/>
              </a:ext>
            </a:extLst>
          </p:cNvPr>
          <p:cNvSpPr txBox="1"/>
          <p:nvPr/>
        </p:nvSpPr>
        <p:spPr>
          <a:xfrm>
            <a:off x="7793147" y="3990037"/>
            <a:ext cx="2815015"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生產出極其甜美、濃郁且複雜的貴腐賽美蓉甜點酒</a:t>
            </a:r>
          </a:p>
        </p:txBody>
      </p:sp>
      <p:sp>
        <p:nvSpPr>
          <p:cNvPr id="8" name="object 58">
            <a:extLst>
              <a:ext uri="{FF2B5EF4-FFF2-40B4-BE49-F238E27FC236}">
                <a16:creationId xmlns:a16="http://schemas.microsoft.com/office/drawing/2014/main" id="{D2E1A69E-A3ED-2D7C-B9C3-35F4C5220F25}"/>
              </a:ext>
            </a:extLst>
          </p:cNvPr>
          <p:cNvSpPr txBox="1"/>
          <p:nvPr/>
        </p:nvSpPr>
        <p:spPr>
          <a:xfrm>
            <a:off x="1581977" y="2268279"/>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巴羅莎谷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9" name="object 58">
            <a:extLst>
              <a:ext uri="{FF2B5EF4-FFF2-40B4-BE49-F238E27FC236}">
                <a16:creationId xmlns:a16="http://schemas.microsoft.com/office/drawing/2014/main" id="{6B8E67B0-6922-B496-27A9-2AF9643EE63F}"/>
              </a:ext>
            </a:extLst>
          </p:cNvPr>
          <p:cNvSpPr txBox="1"/>
          <p:nvPr/>
        </p:nvSpPr>
        <p:spPr>
          <a:xfrm>
            <a:off x="1581976" y="4129444"/>
            <a:ext cx="1956849"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獵人谷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0" name="object 58">
            <a:extLst>
              <a:ext uri="{FF2B5EF4-FFF2-40B4-BE49-F238E27FC236}">
                <a16:creationId xmlns:a16="http://schemas.microsoft.com/office/drawing/2014/main" id="{CFF95956-6B21-2E47-F981-A18964FF9FCF}"/>
              </a:ext>
            </a:extLst>
          </p:cNvPr>
          <p:cNvSpPr txBox="1"/>
          <p:nvPr/>
        </p:nvSpPr>
        <p:spPr>
          <a:xfrm>
            <a:off x="1581975" y="4474175"/>
            <a:ext cx="2892827"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未過桶的獵人谷賽美蓉在葡萄酒世界中是獨一無二的，能夠優雅地陳年超過 20 年</a:t>
            </a:r>
          </a:p>
        </p:txBody>
      </p:sp>
      <p:sp>
        <p:nvSpPr>
          <p:cNvPr id="11" name="object 58">
            <a:extLst>
              <a:ext uri="{FF2B5EF4-FFF2-40B4-BE49-F238E27FC236}">
                <a16:creationId xmlns:a16="http://schemas.microsoft.com/office/drawing/2014/main" id="{5EC4DF4C-D1DB-93C1-BB4E-6BB13631BFAE}"/>
              </a:ext>
            </a:extLst>
          </p:cNvPr>
          <p:cNvSpPr txBox="1"/>
          <p:nvPr/>
        </p:nvSpPr>
        <p:spPr>
          <a:xfrm>
            <a:off x="1581976" y="2608346"/>
            <a:ext cx="2827339"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通常是更成熟、更濃郁的風格，通常在桶中發酵，但風格正變得越來越清脆和精緻</a:t>
            </a:r>
          </a:p>
        </p:txBody>
      </p:sp>
      <p:pic>
        <p:nvPicPr>
          <p:cNvPr id="12" name="Picture Placeholder 8">
            <a:extLst>
              <a:ext uri="{FF2B5EF4-FFF2-40B4-BE49-F238E27FC236}">
                <a16:creationId xmlns:a16="http://schemas.microsoft.com/office/drawing/2014/main" id="{B32C68B2-CB95-FC4B-3795-C588CA6ED49B}"/>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13" name="object 10">
            <a:extLst>
              <a:ext uri="{FF2B5EF4-FFF2-40B4-BE49-F238E27FC236}">
                <a16:creationId xmlns:a16="http://schemas.microsoft.com/office/drawing/2014/main" id="{E810011F-7250-2B08-775A-A42F12CB0096}"/>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1488632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536484" y="2769964"/>
            <a:ext cx="4522152"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種植最多的白葡萄品種，佔白葡萄酒產量的一半以上</a:t>
            </a:r>
          </a:p>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澳洲擁有世界上一些最古老的種植園</a:t>
            </a:r>
          </a:p>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這種多功能品種被釀造成各種各樣的表達方式</a:t>
            </a:r>
          </a:p>
          <a:p>
            <a:pPr>
              <a:spcBef>
                <a:spcPts val="800"/>
              </a:spcBef>
              <a:buClr>
                <a:schemeClr val="bg2"/>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從 1980 年代和 90 年代的大型、橡木味葡萄酒演變為更含蓄和優雅的風格</a:t>
            </a:r>
          </a:p>
        </p:txBody>
      </p:sp>
      <p:pic>
        <p:nvPicPr>
          <p:cNvPr id="3" name="Picture 2" descr="A wooden post in a vineyard  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l="4444" t="1634" r="15172" b="1681"/>
          <a:stretch/>
        </p:blipFill>
        <p:spPr>
          <a:xfrm>
            <a:off x="6047974" y="385959"/>
            <a:ext cx="6171262" cy="6083199"/>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645466" y="1518924"/>
            <a:ext cx="6090894" cy="603321"/>
          </a:xfrm>
          <a:prstGeom prst="rect">
            <a:avLst/>
          </a:prstGeom>
        </p:spPr>
        <p:txBody>
          <a:bodyPr vert="horz" wrap="none" lIns="0" tIns="11521" rIns="0" bIns="0" rtlCol="0">
            <a:noAutofit/>
          </a:bodyPr>
          <a:lstStyle/>
          <a:p>
            <a:pPr defTabSz="914453">
              <a:lnSpc>
                <a:spcPct val="80000"/>
              </a:lnSpc>
              <a:defRPr/>
            </a:pPr>
            <a:r>
              <a:rPr lang="zh-CN" altLang="en-US" sz="3200" b="1" cap="all" dirty="0">
                <a:solidFill>
                  <a:schemeClr val="bg2"/>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澳洲的</a:t>
            </a:r>
          </a:p>
          <a:p>
            <a:pPr defTabSz="914453">
              <a:lnSpc>
                <a:spcPct val="80000"/>
              </a:lnSpc>
              <a:defRPr/>
            </a:pPr>
            <a:r>
              <a:rPr lang="zh-CN" altLang="en-US" sz="3200" b="1" cap="all" dirty="0">
                <a:solidFill>
                  <a:schemeClr val="bg2"/>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經典白酒</a:t>
            </a:r>
          </a:p>
        </p:txBody>
      </p:sp>
      <p:sp>
        <p:nvSpPr>
          <p:cNvPr id="5" name="Title 4">
            <a:extLst>
              <a:ext uri="{FF2B5EF4-FFF2-40B4-BE49-F238E27FC236}">
                <a16:creationId xmlns:a16="http://schemas.microsoft.com/office/drawing/2014/main" id="{44A566E1-71D4-BC96-22F8-C70FADC82A28}"/>
              </a:ext>
            </a:extLst>
          </p:cNvPr>
          <p:cNvSpPr>
            <a:spLocks noGrp="1"/>
          </p:cNvSpPr>
          <p:nvPr>
            <p:ph type="title"/>
          </p:nvPr>
        </p:nvSpPr>
        <p:spPr>
          <a:xfrm>
            <a:off x="536484" y="674366"/>
            <a:ext cx="5402508" cy="603321"/>
          </a:xfrm>
        </p:spPr>
        <p:txBody>
          <a:bodyPr>
            <a:noAutofit/>
          </a:bodyPr>
          <a:lstStyle/>
          <a:p>
            <a:r>
              <a:rPr lang="zh-CN" altLang="en-US" sz="5400" b="1" cap="all" dirty="0">
                <a:solidFill>
                  <a:schemeClr val="accent3"/>
                </a:solidFill>
                <a:uFill>
                  <a:solidFill>
                    <a:srgbClr val="F40000"/>
                  </a:solidFill>
                </a:uFill>
                <a:latin typeface="Microsoft JhengHei" panose="020B0604030504040204" pitchFamily="34" charset="-120"/>
              </a:rPr>
              <a:t>夏多內
</a:t>
            </a:r>
            <a:endParaRPr lang="en-US" b="1" dirty="0">
              <a:solidFill>
                <a:schemeClr val="accent3"/>
              </a:solidFill>
              <a:latin typeface="Microsoft JhengHei" panose="020B0604030504040204" pitchFamily="34" charset="-120"/>
            </a:endParaRPr>
          </a:p>
        </p:txBody>
      </p:sp>
    </p:spTree>
    <p:extLst>
      <p:ext uri="{BB962C8B-B14F-4D97-AF65-F5344CB8AC3E}">
        <p14:creationId xmlns:p14="http://schemas.microsoft.com/office/powerpoint/2010/main" val="71421897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72C1ACCF-5829-5054-128E-4A5E9B2B93CF}"/>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DACE97A-D146-4F7F-4FD2-1D852568DE37}"/>
              </a:ext>
            </a:extLst>
          </p:cNvPr>
          <p:cNvCxnSpPr>
            <a:cxnSpLocks/>
          </p:cNvCxnSpPr>
          <p:nvPr/>
        </p:nvCxnSpPr>
        <p:spPr>
          <a:xfrm>
            <a:off x="6526635" y="2444039"/>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FBCA3B5-AD16-DD5F-43B1-43F6ECE35ECA}"/>
              </a:ext>
            </a:extLst>
          </p:cNvPr>
          <p:cNvSpPr/>
          <p:nvPr/>
        </p:nvSpPr>
        <p:spPr>
          <a:xfrm>
            <a:off x="7431656" y="1092937"/>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cxnSp>
        <p:nvCxnSpPr>
          <p:cNvPr id="15" name="Straight Connector 14">
            <a:extLst>
              <a:ext uri="{FF2B5EF4-FFF2-40B4-BE49-F238E27FC236}">
                <a16:creationId xmlns:a16="http://schemas.microsoft.com/office/drawing/2014/main" id="{D68E00B7-ACCC-60DF-84A0-B847EF04856E}"/>
              </a:ext>
            </a:extLst>
          </p:cNvPr>
          <p:cNvCxnSpPr/>
          <p:nvPr/>
        </p:nvCxnSpPr>
        <p:spPr>
          <a:xfrm>
            <a:off x="1350123" y="4256061"/>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zh-CN" altLang="en-US" sz="4400" b="1" dirty="0">
                <a:solidFill>
                  <a:schemeClr val="accent2"/>
                </a:solidFill>
                <a:latin typeface="Microsoft JhengHei" panose="020B0604030504040204" pitchFamily="34" charset="-120"/>
              </a:rPr>
              <a:t>風格和
特性</a:t>
            </a:r>
          </a:p>
        </p:txBody>
      </p:sp>
      <p:sp>
        <p:nvSpPr>
          <p:cNvPr id="4" name="object 58">
            <a:extLst>
              <a:ext uri="{FF2B5EF4-FFF2-40B4-BE49-F238E27FC236}">
                <a16:creationId xmlns:a16="http://schemas.microsoft.com/office/drawing/2014/main" id="{E47CF276-A693-C23A-D876-CCF68B22DD0E}"/>
              </a:ext>
            </a:extLst>
          </p:cNvPr>
          <p:cNvSpPr txBox="1"/>
          <p:nvPr/>
        </p:nvSpPr>
        <p:spPr>
          <a:xfrm>
            <a:off x="8272900" y="4963517"/>
            <a:ext cx="1372750"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柑橘</a:t>
            </a:r>
          </a:p>
          <a:p>
            <a:pPr marL="285750" indent="-285750">
              <a:lnSpc>
                <a:spcPct val="98000"/>
              </a:lnSpc>
              <a:spcAft>
                <a:spcPts val="100"/>
              </a:spcAft>
              <a:buClr>
                <a:schemeClr val="bg2"/>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核果</a:t>
            </a:r>
          </a:p>
          <a:p>
            <a:pPr marL="285750" indent="-285750">
              <a:lnSpc>
                <a:spcPct val="98000"/>
              </a:lnSpc>
              <a:spcAft>
                <a:spcPts val="100"/>
              </a:spcAft>
              <a:buClr>
                <a:schemeClr val="bg2"/>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堅果</a:t>
            </a:r>
          </a:p>
        </p:txBody>
      </p:sp>
      <p:sp>
        <p:nvSpPr>
          <p:cNvPr id="5" name="object 58">
            <a:extLst>
              <a:ext uri="{FF2B5EF4-FFF2-40B4-BE49-F238E27FC236}">
                <a16:creationId xmlns:a16="http://schemas.microsoft.com/office/drawing/2014/main" id="{96CEE577-D395-5B17-E049-D89D15EA603B}"/>
              </a:ext>
            </a:extLst>
          </p:cNvPr>
          <p:cNvSpPr txBox="1"/>
          <p:nvPr/>
        </p:nvSpPr>
        <p:spPr>
          <a:xfrm>
            <a:off x="843018" y="3079114"/>
            <a:ext cx="1051737" cy="251223"/>
          </a:xfrm>
          <a:prstGeom prst="rect">
            <a:avLst/>
          </a:prstGeom>
        </p:spPr>
        <p:txBody>
          <a:bodyPr vert="horz" wrap="square" lIns="0" tIns="17145" rIns="0" bIns="0" rtlCol="0" anchor="b" anchorCtr="0">
            <a:spAutoFit/>
          </a:bodyPr>
          <a:lstStyle/>
          <a:p>
            <a:pPr algn="ctr">
              <a:lnSpc>
                <a:spcPct val="95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未經橡木桶</a:t>
            </a:r>
          </a:p>
        </p:txBody>
      </p:sp>
      <p:sp>
        <p:nvSpPr>
          <p:cNvPr id="6" name="object 58">
            <a:extLst>
              <a:ext uri="{FF2B5EF4-FFF2-40B4-BE49-F238E27FC236}">
                <a16:creationId xmlns:a16="http://schemas.microsoft.com/office/drawing/2014/main" id="{B597CD6D-1B5B-B13B-AA12-F189856667E9}"/>
              </a:ext>
            </a:extLst>
          </p:cNvPr>
          <p:cNvSpPr txBox="1"/>
          <p:nvPr/>
        </p:nvSpPr>
        <p:spPr>
          <a:xfrm>
            <a:off x="8272900" y="4560571"/>
            <a:ext cx="3246242" cy="263534"/>
          </a:xfrm>
          <a:prstGeom prst="rect">
            <a:avLst/>
          </a:prstGeom>
          <a:solidFill>
            <a:schemeClr val="bg1"/>
          </a:solidFill>
        </p:spPr>
        <p:txBody>
          <a:bodyPr vert="horz" wrap="square" lIns="0" tIns="17145" rIns="0" bIns="0" rtlCol="0">
            <a:spAutoFit/>
          </a:bodyPr>
          <a:lstStyle/>
          <a:p>
            <a:pPr>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典型風味</a:t>
            </a:r>
          </a:p>
        </p:txBody>
      </p:sp>
      <p:sp>
        <p:nvSpPr>
          <p:cNvPr id="9" name="object 58">
            <a:extLst>
              <a:ext uri="{FF2B5EF4-FFF2-40B4-BE49-F238E27FC236}">
                <a16:creationId xmlns:a16="http://schemas.microsoft.com/office/drawing/2014/main" id="{D3A52997-085B-2723-D7C3-81BE6A507C42}"/>
              </a:ext>
            </a:extLst>
          </p:cNvPr>
          <p:cNvSpPr txBox="1"/>
          <p:nvPr/>
        </p:nvSpPr>
        <p:spPr>
          <a:xfrm>
            <a:off x="1830585" y="4963517"/>
            <a:ext cx="2471015" cy="903709"/>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風格範圍從清瘦、酒體輕盈的涼爽氣候表達方式，到酒體飽滿、濃郁和成熟的溫暖氣候版本</a:t>
            </a:r>
          </a:p>
        </p:txBody>
      </p:sp>
      <p:sp>
        <p:nvSpPr>
          <p:cNvPr id="10" name="object 58">
            <a:extLst>
              <a:ext uri="{FF2B5EF4-FFF2-40B4-BE49-F238E27FC236}">
                <a16:creationId xmlns:a16="http://schemas.microsoft.com/office/drawing/2014/main" id="{323AD611-28C5-2D78-76DA-103B5D4A507B}"/>
              </a:ext>
            </a:extLst>
          </p:cNvPr>
          <p:cNvSpPr txBox="1"/>
          <p:nvPr/>
        </p:nvSpPr>
        <p:spPr>
          <a:xfrm>
            <a:off x="7784994" y="2177899"/>
            <a:ext cx="1967984" cy="719043"/>
          </a:xfrm>
          <a:prstGeom prst="rect">
            <a:avLst/>
          </a:prstGeom>
        </p:spPr>
        <p:txBody>
          <a:bodyPr vert="horz" wrap="square" lIns="0" tIns="17145" rIns="0" bIns="0" rtlCol="0" anchor="b" anchorCtr="0">
            <a:spAutoFit/>
          </a:bodyPr>
          <a:lstStyle/>
          <a:p>
            <a:pPr algn="ctr">
              <a:lnSpc>
                <a:spcPct val="95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澳洲釀酒師已採用此品種的所有風味和特性</a:t>
            </a:r>
          </a:p>
        </p:txBody>
      </p:sp>
      <p:sp>
        <p:nvSpPr>
          <p:cNvPr id="11" name="object 58">
            <a:extLst>
              <a:ext uri="{FF2B5EF4-FFF2-40B4-BE49-F238E27FC236}">
                <a16:creationId xmlns:a16="http://schemas.microsoft.com/office/drawing/2014/main" id="{6C6E9646-9568-31C2-285B-0C12166B7C20}"/>
              </a:ext>
            </a:extLst>
          </p:cNvPr>
          <p:cNvSpPr txBox="1"/>
          <p:nvPr/>
        </p:nvSpPr>
        <p:spPr>
          <a:xfrm>
            <a:off x="2493273" y="3079114"/>
            <a:ext cx="834506" cy="251223"/>
          </a:xfrm>
          <a:prstGeom prst="rect">
            <a:avLst/>
          </a:prstGeom>
        </p:spPr>
        <p:txBody>
          <a:bodyPr vert="horz" wrap="square" lIns="0" tIns="17145" rIns="0" bIns="0" rtlCol="0" anchor="b" anchorCtr="0">
            <a:spAutoFit/>
          </a:bodyPr>
          <a:lstStyle/>
          <a:p>
            <a:pPr algn="ctr">
              <a:lnSpc>
                <a:spcPct val="95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橡木桶</a:t>
            </a:r>
          </a:p>
        </p:txBody>
      </p:sp>
      <p:sp>
        <p:nvSpPr>
          <p:cNvPr id="12" name="object 58">
            <a:extLst>
              <a:ext uri="{FF2B5EF4-FFF2-40B4-BE49-F238E27FC236}">
                <a16:creationId xmlns:a16="http://schemas.microsoft.com/office/drawing/2014/main" id="{8EE0C8D4-E921-DCB1-5F4A-FC4A24478253}"/>
              </a:ext>
            </a:extLst>
          </p:cNvPr>
          <p:cNvSpPr txBox="1"/>
          <p:nvPr/>
        </p:nvSpPr>
        <p:spPr>
          <a:xfrm>
            <a:off x="3765985" y="3079114"/>
            <a:ext cx="1467531" cy="251223"/>
          </a:xfrm>
          <a:prstGeom prst="rect">
            <a:avLst/>
          </a:prstGeom>
        </p:spPr>
        <p:txBody>
          <a:bodyPr vert="horz" wrap="square" lIns="0" tIns="17145" rIns="0" bIns="0" rtlCol="0" anchor="b" anchorCtr="0">
            <a:spAutoFit/>
          </a:bodyPr>
          <a:lstStyle/>
          <a:p>
            <a:pPr algn="ctr">
              <a:lnSpc>
                <a:spcPct val="95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氣泡酒</a:t>
            </a:r>
          </a:p>
        </p:txBody>
      </p:sp>
      <p:pic>
        <p:nvPicPr>
          <p:cNvPr id="13" name="Picture Placeholder 8">
            <a:extLst>
              <a:ext uri="{FF2B5EF4-FFF2-40B4-BE49-F238E27FC236}">
                <a16:creationId xmlns:a16="http://schemas.microsoft.com/office/drawing/2014/main" id="{9D87E67F-354C-783F-1609-A3FC9C88D05F}"/>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14" name="object 10">
            <a:extLst>
              <a:ext uri="{FF2B5EF4-FFF2-40B4-BE49-F238E27FC236}">
                <a16:creationId xmlns:a16="http://schemas.microsoft.com/office/drawing/2014/main" id="{46E2ACFC-C50F-4BDD-78AA-0CEBBFEE8AA7}"/>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altLang="zh-CN" sz="36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6" name="object 58">
            <a:extLst>
              <a:ext uri="{FF2B5EF4-FFF2-40B4-BE49-F238E27FC236}">
                <a16:creationId xmlns:a16="http://schemas.microsoft.com/office/drawing/2014/main" id="{636C81A9-BDC9-2A39-FD94-8ADA9154633E}"/>
              </a:ext>
            </a:extLst>
          </p:cNvPr>
          <p:cNvSpPr txBox="1"/>
          <p:nvPr/>
        </p:nvSpPr>
        <p:spPr>
          <a:xfrm>
            <a:off x="1609667" y="4605948"/>
            <a:ext cx="2782605" cy="2389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三種廣泛的風格</a:t>
            </a:r>
          </a:p>
        </p:txBody>
      </p:sp>
      <p:cxnSp>
        <p:nvCxnSpPr>
          <p:cNvPr id="17" name="Straight Connector 16">
            <a:extLst>
              <a:ext uri="{FF2B5EF4-FFF2-40B4-BE49-F238E27FC236}">
                <a16:creationId xmlns:a16="http://schemas.microsoft.com/office/drawing/2014/main" id="{F63FDD01-EB46-B5DB-5F16-F4F12AEF6111}"/>
              </a:ext>
            </a:extLst>
          </p:cNvPr>
          <p:cNvCxnSpPr>
            <a:cxnSpLocks/>
          </p:cNvCxnSpPr>
          <p:nvPr/>
        </p:nvCxnSpPr>
        <p:spPr>
          <a:xfrm flipV="1">
            <a:off x="1350123"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884B1E8-C215-9898-0E04-919D2FCB53A7}"/>
              </a:ext>
            </a:extLst>
          </p:cNvPr>
          <p:cNvCxnSpPr>
            <a:cxnSpLocks/>
          </p:cNvCxnSpPr>
          <p:nvPr/>
        </p:nvCxnSpPr>
        <p:spPr>
          <a:xfrm flipV="1">
            <a:off x="2912193"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916B90-FADF-40C1-D6F0-8880181AB285}"/>
              </a:ext>
            </a:extLst>
          </p:cNvPr>
          <p:cNvCxnSpPr>
            <a:cxnSpLocks/>
          </p:cNvCxnSpPr>
          <p:nvPr/>
        </p:nvCxnSpPr>
        <p:spPr>
          <a:xfrm flipV="1">
            <a:off x="4479216"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5334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ose-up of a vine with grapes  Description automatically generated">
            <a:extLst>
              <a:ext uri="{FF2B5EF4-FFF2-40B4-BE49-F238E27FC236}">
                <a16:creationId xmlns:a16="http://schemas.microsoft.com/office/drawing/2014/main" id="{25A387EE-DAD8-8C3E-C9B9-C4EA17D0DC93}"/>
              </a:ext>
            </a:extLst>
          </p:cNvPr>
          <p:cNvPicPr>
            <a:picLocks noChangeAspect="1"/>
          </p:cNvPicPr>
          <p:nvPr/>
        </p:nvPicPr>
        <p:blipFill>
          <a:blip r:embed="rId3" cstate="screen">
            <a:extLst>
              <a:ext uri="{28A0092B-C50C-407E-A947-70E740481C1C}">
                <a14:useLocalDpi xmlns:a14="http://schemas.microsoft.com/office/drawing/2010/main"/>
              </a:ext>
            </a:extLst>
          </a:blip>
          <a:srcRect b="56490"/>
          <a:stretch>
            <a:fillRect/>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317214" y="4533704"/>
            <a:ext cx="3413630" cy="1460500"/>
          </a:xfrm>
        </p:spPr>
        <p:txBody>
          <a:bodyPr/>
          <a:lstStyle/>
          <a:p>
            <a:pPr>
              <a:buClr>
                <a:schemeClr val="accent4"/>
              </a:buClr>
            </a:pPr>
            <a:r>
              <a:rPr lang="zh-CN" altLang="en-US" dirty="0"/>
              <a:t>澳洲的葡萄酒先驅種植葡萄藤，擴大了他們的葡萄園並開始出口</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8" name="Oval 7">
            <a:extLst>
              <a:ext uri="{FF2B5EF4-FFF2-40B4-BE49-F238E27FC236}">
                <a16:creationId xmlns:a16="http://schemas.microsoft.com/office/drawing/2014/main" id="{4520626D-7989-8389-1335-4E7EBA5AE5C7}"/>
              </a:ext>
            </a:extLst>
          </p:cNvPr>
          <p:cNvSpPr/>
          <p:nvPr/>
        </p:nvSpPr>
        <p:spPr>
          <a:xfrm>
            <a:off x="58076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159868"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2400" b="1" dirty="0">
                <a:solidFill>
                  <a:schemeClr val="accent1"/>
                </a:solidFill>
                <a:latin typeface="Neue Haas Grotesk Text Pro" panose="020B0504020202020204" pitchFamily="34" charset="77"/>
                <a:ea typeface="Microsoft JhengHei" panose="020B0604030504040204" pitchFamily="34" charset="-120"/>
              </a:rPr>
              <a:t>先驅時代：
1700 年代後期、1800 年代</a:t>
            </a:r>
            <a:endParaRPr lang="en-US" sz="2400" b="1" dirty="0">
              <a:solidFill>
                <a:schemeClr val="accent1"/>
              </a:solidFill>
              <a:latin typeface="Neue Haas Grotesk Text Pro" panose="020B0504020202020204" pitchFamily="34" charset="77"/>
              <a:ea typeface="Microsoft JhengHei" panose="020B0604030504040204" pitchFamily="34" charset="-120"/>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6161110" y="4530693"/>
            <a:ext cx="258794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重要的產區相繼建立，包括獵人谷、塔斯馬尼亞、亞拉河谷、麥克拉倫谷、巴羅莎和盧瑟格倫</a:t>
            </a:r>
            <a:endParaRPr lang="en-AU" sz="1600" dirty="0">
              <a:latin typeface="Neue Haas Grotesk Text Pro" panose="020B0504020202020204" pitchFamily="34" charset="77"/>
              <a:ea typeface="Microsoft JhengHei" panose="020B0604030504040204" pitchFamily="34" charset="-120"/>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9411672" y="4530693"/>
            <a:ext cx="21559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800"/>
              </a:spcBef>
              <a:buFont typeface="Arial" panose="020B0604020202020204" pitchFamily="34" charset="0"/>
              <a:buChar char="•"/>
            </a:pPr>
            <a:r>
              <a:rPr lang="zh-CN" altLang="en-US" sz="1600" dirty="0">
                <a:latin typeface="Neue Haas Grotesk Text Pro" panose="020B0504020202020204" pitchFamily="34" charset="77"/>
                <a:ea typeface="Microsoft JhengHei" panose="020B0604030504040204" pitchFamily="34" charset="-120"/>
              </a:rPr>
              <a:t>詹姆斯·巴斯比從歐洲帶回了數百種插枝，這些插枝如今是珍貴老藤的來源</a:t>
            </a:r>
            <a:endParaRPr lang="en-AU" sz="1600" dirty="0">
              <a:latin typeface="Neue Haas Grotesk Text Pro" panose="020B0504020202020204" pitchFamily="34" charset="77"/>
              <a:ea typeface="Microsoft JhengHei" panose="020B0604030504040204" pitchFamily="34" charset="-120"/>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5134744" y="1121183"/>
            <a:ext cx="1765564"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在國內和出口需求的推動下，加烈葡萄酒在生產和貿易中佔據主導地位</a:t>
            </a:r>
            <a:endParaRPr lang="en-AU" sz="1600" dirty="0">
              <a:latin typeface="Neue Haas Grotesk Text Pro" panose="020B0504020202020204" pitchFamily="34" charset="77"/>
              <a:ea typeface="Microsoft JhengHei" panose="020B0604030504040204" pitchFamily="34" charset="-120"/>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306551" y="368300"/>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2400" b="1" dirty="0">
                <a:solidFill>
                  <a:schemeClr val="accent1"/>
                </a:solidFill>
                <a:latin typeface="Neue Haas Grotesk Text Pro" panose="020B0504020202020204" pitchFamily="34" charset="77"/>
                <a:ea typeface="Microsoft JhengHei" panose="020B0604030504040204" pitchFamily="34" charset="-120"/>
              </a:rPr>
              <a:t>加烈時代：
1900 年到 1940 年代</a:t>
            </a:r>
            <a:endParaRPr lang="en-US" sz="2400" b="1" dirty="0">
              <a:solidFill>
                <a:schemeClr val="accent1"/>
              </a:solidFill>
              <a:latin typeface="Neue Haas Grotesk Text Pro" panose="020B0504020202020204" pitchFamily="34" charset="77"/>
              <a:ea typeface="Microsoft JhengHei" panose="020B0604030504040204" pitchFamily="34" charset="-120"/>
            </a:endParaRP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7092709" y="1121184"/>
            <a:ext cx="1765563"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盧瑟格倫麝香葡萄酒和蜜思嘉黛葡萄酒是這個時代的亮點</a:t>
            </a:r>
            <a:endParaRPr lang="en-AU" sz="1600" dirty="0">
              <a:latin typeface="Neue Haas Grotesk Text Pro" panose="020B0504020202020204" pitchFamily="34" charset="77"/>
              <a:ea typeface="Microsoft JhengHei" panose="020B0604030504040204" pitchFamily="34" charset="-120"/>
            </a:endParaRPr>
          </a:p>
        </p:txBody>
      </p:sp>
      <p:sp>
        <p:nvSpPr>
          <p:cNvPr id="10" name="Text Placeholder 2">
            <a:extLst>
              <a:ext uri="{FF2B5EF4-FFF2-40B4-BE49-F238E27FC236}">
                <a16:creationId xmlns:a16="http://schemas.microsoft.com/office/drawing/2014/main" id="{02D3A200-D112-95FA-1ACA-90952D4C7D9F}"/>
              </a:ext>
            </a:extLst>
          </p:cNvPr>
          <p:cNvSpPr txBox="1"/>
          <p:nvPr/>
        </p:nvSpPr>
        <p:spPr>
          <a:xfrm>
            <a:off x="8911525" y="1108157"/>
            <a:ext cx="2696818"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對加烈葡萄酒的渴望意味著古老的西拉、馬塔羅（慕合懷特）和歌海娜葡萄藤得以保存——幾十年後才被重新發現和珍惜</a:t>
            </a:r>
            <a:endParaRPr lang="en-AU" sz="1600" dirty="0">
              <a:latin typeface="Neue Haas Grotesk Text Pro" panose="020B0504020202020204" pitchFamily="34" charset="77"/>
              <a:ea typeface="Microsoft JhengHei" panose="020B0604030504040204" pitchFamily="34" charset="-120"/>
            </a:endParaRPr>
          </a:p>
        </p:txBody>
      </p:sp>
      <p:sp>
        <p:nvSpPr>
          <p:cNvPr id="11" name="Title 1">
            <a:extLst>
              <a:ext uri="{FF2B5EF4-FFF2-40B4-BE49-F238E27FC236}">
                <a16:creationId xmlns:a16="http://schemas.microsoft.com/office/drawing/2014/main" id="{5254EC50-8434-8076-8FED-6A8EA4C268B0}"/>
              </a:ext>
            </a:extLst>
          </p:cNvPr>
          <p:cNvSpPr txBox="1"/>
          <p:nvPr/>
        </p:nvSpPr>
        <p:spPr>
          <a:xfrm>
            <a:off x="357572" y="2098196"/>
            <a:ext cx="5140923"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4000" b="1" dirty="0">
                <a:latin typeface="Neue Haas Grotesk Text Pro" panose="020B0504020202020204" pitchFamily="34" charset="77"/>
                <a:ea typeface="Microsoft JhengHei" panose="020B0604030504040204" pitchFamily="34" charset="-120"/>
              </a:rPr>
              <a:t>澳洲葡萄酒的歷史</a:t>
            </a:r>
          </a:p>
        </p:txBody>
      </p:sp>
      <p:pic>
        <p:nvPicPr>
          <p:cNvPr id="15" name="Picture 14" descr="Close-up of a vine with grapes  Description automatically generated">
            <a:extLst>
              <a:ext uri="{FF2B5EF4-FFF2-40B4-BE49-F238E27FC236}">
                <a16:creationId xmlns:a16="http://schemas.microsoft.com/office/drawing/2014/main" id="{CED31A63-0C49-2A3F-025F-F94F5AD310AC}"/>
              </a:ext>
            </a:extLst>
          </p:cNvPr>
          <p:cNvPicPr>
            <a:picLocks noChangeAspect="1"/>
          </p:cNvPicPr>
          <p:nvPr/>
        </p:nvPicPr>
        <p:blipFill>
          <a:blip r:embed="rId3" cstate="screen">
            <a:extLst>
              <a:ext uri="{28A0092B-C50C-407E-A947-70E740481C1C}">
                <a14:useLocalDpi xmlns:a14="http://schemas.microsoft.com/office/drawing/2010/main"/>
              </a:ext>
            </a:extLst>
          </a:blip>
          <a:srcRect t="39800" b="30130"/>
          <a:stretch>
            <a:fillRect/>
          </a:stretch>
        </p:blipFill>
        <p:spPr>
          <a:xfrm>
            <a:off x="400016" y="5537331"/>
            <a:ext cx="3862018" cy="1741988"/>
          </a:xfrm>
          <a:prstGeom prst="rect">
            <a:avLst/>
          </a:prstGeom>
        </p:spPr>
      </p:pic>
    </p:spTree>
    <p:extLst>
      <p:ext uri="{BB962C8B-B14F-4D97-AF65-F5344CB8AC3E}">
        <p14:creationId xmlns:p14="http://schemas.microsoft.com/office/powerpoint/2010/main" val="7772390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40B51D00-025F-8E8E-7356-F6A17FCD8AB1}"/>
              </a:ext>
            </a:extLst>
          </p:cNvPr>
          <p:cNvCxnSpPr>
            <a:cxnSpLocks/>
          </p:cNvCxnSpPr>
          <p:nvPr/>
        </p:nvCxnSpPr>
        <p:spPr>
          <a:xfrm>
            <a:off x="4924253" y="2334982"/>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E047E4-9582-B3F3-BFB1-AA70615C79BA}"/>
              </a:ext>
            </a:extLst>
          </p:cNvPr>
          <p:cNvCxnSpPr>
            <a:cxnSpLocks/>
          </p:cNvCxnSpPr>
          <p:nvPr/>
        </p:nvCxnSpPr>
        <p:spPr>
          <a:xfrm>
            <a:off x="4924253" y="3828223"/>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942482B-3000-E3E8-0247-E5F244A01511}"/>
              </a:ext>
            </a:extLst>
          </p:cNvPr>
          <p:cNvCxnSpPr>
            <a:cxnSpLocks/>
          </p:cNvCxnSpPr>
          <p:nvPr/>
        </p:nvCxnSpPr>
        <p:spPr>
          <a:xfrm>
            <a:off x="4924253" y="5245962"/>
            <a:ext cx="26346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54123" y="522464"/>
            <a:ext cx="11283754" cy="1325562"/>
          </a:xfrm>
        </p:spPr>
        <p:txBody>
          <a:bodyPr/>
          <a:lstStyle/>
          <a:p>
            <a:r>
              <a:rPr lang="zh-CN" altLang="en-US" sz="5400" b="1" dirty="0">
                <a:solidFill>
                  <a:schemeClr val="accent2"/>
                </a:solidFill>
                <a:latin typeface="Microsoft JhengHei" panose="020B0604030504040204" pitchFamily="34" charset="-120"/>
              </a:rPr>
              <a:t>主要產區</a:t>
            </a:r>
          </a:p>
        </p:txBody>
      </p:sp>
      <p:sp>
        <p:nvSpPr>
          <p:cNvPr id="4" name="object 58">
            <a:extLst>
              <a:ext uri="{FF2B5EF4-FFF2-40B4-BE49-F238E27FC236}">
                <a16:creationId xmlns:a16="http://schemas.microsoft.com/office/drawing/2014/main" id="{BA9BA230-6936-82BD-A9D3-1F0437E2E10C}"/>
              </a:ext>
            </a:extLst>
          </p:cNvPr>
          <p:cNvSpPr txBox="1"/>
          <p:nvPr/>
        </p:nvSpPr>
        <p:spPr>
          <a:xfrm>
            <a:off x="7832700" y="2168080"/>
            <a:ext cx="3678197"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風格範圍從精緻且未經橡木桶處理的葡萄酒，到具有豐富複雜性的中等酒體葡萄酒。典型的風味包括瓜、柑橘和無花果</a:t>
            </a:r>
          </a:p>
        </p:txBody>
      </p:sp>
      <p:sp>
        <p:nvSpPr>
          <p:cNvPr id="5" name="object 58">
            <a:extLst>
              <a:ext uri="{FF2B5EF4-FFF2-40B4-BE49-F238E27FC236}">
                <a16:creationId xmlns:a16="http://schemas.microsoft.com/office/drawing/2014/main" id="{CB301FF8-1B21-102A-8A65-2C2CE7794CDD}"/>
              </a:ext>
            </a:extLst>
          </p:cNvPr>
          <p:cNvSpPr txBox="1"/>
          <p:nvPr/>
        </p:nvSpPr>
        <p:spPr>
          <a:xfrm>
            <a:off x="7813100" y="1872721"/>
            <a:ext cx="3325159"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摩寧頓半島</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6" name="object 58">
            <a:extLst>
              <a:ext uri="{FF2B5EF4-FFF2-40B4-BE49-F238E27FC236}">
                <a16:creationId xmlns:a16="http://schemas.microsoft.com/office/drawing/2014/main" id="{9C59EBFC-B14C-A124-B02E-98E5219794F5}"/>
              </a:ext>
            </a:extLst>
          </p:cNvPr>
          <p:cNvSpPr txBox="1"/>
          <p:nvPr/>
        </p:nvSpPr>
        <p:spPr>
          <a:xfrm>
            <a:off x="7836033" y="4852512"/>
            <a:ext cx="1881106"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亞拉河谷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7" name="object 58">
            <a:extLst>
              <a:ext uri="{FF2B5EF4-FFF2-40B4-BE49-F238E27FC236}">
                <a16:creationId xmlns:a16="http://schemas.microsoft.com/office/drawing/2014/main" id="{285572A9-B380-E7E2-975C-5C95F54E42ED}"/>
              </a:ext>
            </a:extLst>
          </p:cNvPr>
          <p:cNvSpPr txBox="1"/>
          <p:nvPr/>
        </p:nvSpPr>
        <p:spPr>
          <a:xfrm>
            <a:off x="7836032" y="5173944"/>
            <a:ext cx="3829397"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優雅且適合陳年的涼爽氣候葡萄酒，具有高酸度和柑橘和核果的風味</a:t>
            </a:r>
          </a:p>
        </p:txBody>
      </p:sp>
      <p:sp>
        <p:nvSpPr>
          <p:cNvPr id="8" name="object 58">
            <a:extLst>
              <a:ext uri="{FF2B5EF4-FFF2-40B4-BE49-F238E27FC236}">
                <a16:creationId xmlns:a16="http://schemas.microsoft.com/office/drawing/2014/main" id="{142F6CBB-0999-5C14-9757-7747020AC7DE}"/>
              </a:ext>
            </a:extLst>
          </p:cNvPr>
          <p:cNvSpPr txBox="1"/>
          <p:nvPr/>
        </p:nvSpPr>
        <p:spPr>
          <a:xfrm>
            <a:off x="971011" y="1690688"/>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阿德萊德山</a:t>
            </a:r>
            <a:endParaRPr lang="en-US" sz="1600" b="1" dirty="0">
              <a:latin typeface="Microsoft JhengHei" panose="020B0604030504040204" pitchFamily="34" charset="-120"/>
              <a:ea typeface="Microsoft JhengHei" panose="020B0604030504040204" pitchFamily="34" charset="-120"/>
              <a:cs typeface="Hellix SemiBold"/>
            </a:endParaRPr>
          </a:p>
        </p:txBody>
      </p:sp>
      <p:sp>
        <p:nvSpPr>
          <p:cNvPr id="9" name="object 58">
            <a:extLst>
              <a:ext uri="{FF2B5EF4-FFF2-40B4-BE49-F238E27FC236}">
                <a16:creationId xmlns:a16="http://schemas.microsoft.com/office/drawing/2014/main" id="{BD0FFDCF-DA0B-52F5-6DCC-D093B58B2D44}"/>
              </a:ext>
            </a:extLst>
          </p:cNvPr>
          <p:cNvSpPr txBox="1"/>
          <p:nvPr/>
        </p:nvSpPr>
        <p:spPr>
          <a:xfrm>
            <a:off x="962131" y="4890519"/>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瑪格麗特河</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0" name="object 58">
            <a:extLst>
              <a:ext uri="{FF2B5EF4-FFF2-40B4-BE49-F238E27FC236}">
                <a16:creationId xmlns:a16="http://schemas.microsoft.com/office/drawing/2014/main" id="{7D211CF1-5133-E370-A7BD-A8470FF07087}"/>
              </a:ext>
            </a:extLst>
          </p:cNvPr>
          <p:cNvSpPr txBox="1"/>
          <p:nvPr/>
        </p:nvSpPr>
        <p:spPr>
          <a:xfrm>
            <a:off x="951435" y="5217097"/>
            <a:ext cx="4006459"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世界級、適合陳年的葡萄酒，具有水果成熟度、風味深度和清爽的酸度</a:t>
            </a:r>
          </a:p>
        </p:txBody>
      </p:sp>
      <p:sp>
        <p:nvSpPr>
          <p:cNvPr id="11" name="object 58">
            <a:extLst>
              <a:ext uri="{FF2B5EF4-FFF2-40B4-BE49-F238E27FC236}">
                <a16:creationId xmlns:a16="http://schemas.microsoft.com/office/drawing/2014/main" id="{00FF2C2E-CA8C-576A-627A-F35B9741B27C}"/>
              </a:ext>
            </a:extLst>
          </p:cNvPr>
          <p:cNvSpPr txBox="1"/>
          <p:nvPr/>
        </p:nvSpPr>
        <p:spPr>
          <a:xfrm>
            <a:off x="951435" y="2019053"/>
            <a:ext cx="3788345"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優雅、有質感且清瘦，這些葡萄酒可與世界上最好的涼爽氣候夏多內相媲美</a:t>
            </a:r>
          </a:p>
        </p:txBody>
      </p:sp>
      <p:sp>
        <p:nvSpPr>
          <p:cNvPr id="12" name="object 58">
            <a:extLst>
              <a:ext uri="{FF2B5EF4-FFF2-40B4-BE49-F238E27FC236}">
                <a16:creationId xmlns:a16="http://schemas.microsoft.com/office/drawing/2014/main" id="{6A9EAE73-81A3-7BF3-DCD3-A4404538C24D}"/>
              </a:ext>
            </a:extLst>
          </p:cNvPr>
          <p:cNvSpPr txBox="1"/>
          <p:nvPr/>
        </p:nvSpPr>
        <p:spPr>
          <a:xfrm>
            <a:off x="7826830" y="3536433"/>
            <a:ext cx="1294427"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塔斯馬尼亞</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3" name="object 58">
            <a:extLst>
              <a:ext uri="{FF2B5EF4-FFF2-40B4-BE49-F238E27FC236}">
                <a16:creationId xmlns:a16="http://schemas.microsoft.com/office/drawing/2014/main" id="{9E03F129-5DEB-192A-7C64-1CCAC324B6FD}"/>
              </a:ext>
            </a:extLst>
          </p:cNvPr>
          <p:cNvSpPr txBox="1"/>
          <p:nvPr/>
        </p:nvSpPr>
        <p:spPr>
          <a:xfrm>
            <a:off x="7826830" y="3879273"/>
            <a:ext cx="3838600"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乾爽、精緻的葡萄酒，具有穿透性的天然酸度和濃郁的精細風味</a:t>
            </a:r>
          </a:p>
        </p:txBody>
      </p:sp>
      <p:sp>
        <p:nvSpPr>
          <p:cNvPr id="14" name="object 58">
            <a:extLst>
              <a:ext uri="{FF2B5EF4-FFF2-40B4-BE49-F238E27FC236}">
                <a16:creationId xmlns:a16="http://schemas.microsoft.com/office/drawing/2014/main" id="{E688C2BE-A6D0-6C48-8CAC-334FB84DA5AD}"/>
              </a:ext>
            </a:extLst>
          </p:cNvPr>
          <p:cNvSpPr txBox="1"/>
          <p:nvPr/>
        </p:nvSpPr>
        <p:spPr>
          <a:xfrm>
            <a:off x="962132" y="3168556"/>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獵人谷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5" name="object 58">
            <a:extLst>
              <a:ext uri="{FF2B5EF4-FFF2-40B4-BE49-F238E27FC236}">
                <a16:creationId xmlns:a16="http://schemas.microsoft.com/office/drawing/2014/main" id="{635C3069-A1E2-28AC-CFF9-37CBF76B32D5}"/>
              </a:ext>
            </a:extLst>
          </p:cNvPr>
          <p:cNvSpPr txBox="1"/>
          <p:nvPr/>
        </p:nvSpPr>
        <p:spPr>
          <a:xfrm>
            <a:off x="971011" y="3499732"/>
            <a:ext cx="3399653"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這個溫暖氣候產區以前的橡木味濃郁風格已演變為優雅且含蓄但風味濃郁的葡萄酒</a:t>
            </a:r>
          </a:p>
        </p:txBody>
      </p:sp>
      <p:pic>
        <p:nvPicPr>
          <p:cNvPr id="16" name="Picture Placeholder 8">
            <a:extLst>
              <a:ext uri="{FF2B5EF4-FFF2-40B4-BE49-F238E27FC236}">
                <a16:creationId xmlns:a16="http://schemas.microsoft.com/office/drawing/2014/main" id="{DA5FA859-C698-C6B5-E57B-647995451D2D}"/>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3" name="object 10">
            <a:extLst>
              <a:ext uri="{FF2B5EF4-FFF2-40B4-BE49-F238E27FC236}">
                <a16:creationId xmlns:a16="http://schemas.microsoft.com/office/drawing/2014/main" id="{83ED6687-FCA5-30E9-73E6-CF531A8F445C}"/>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altLang="zh-CN" sz="36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10930158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19904" y="771057"/>
            <a:ext cx="11918390" cy="689369"/>
          </a:xfrm>
          <a:prstGeom prst="rect">
            <a:avLst/>
          </a:prstGeom>
        </p:spPr>
        <p:txBody>
          <a:bodyPr vert="horz" wrap="none" lIns="0" tIns="11521" rIns="0" bIns="0" rtlCol="0">
            <a:noAutofit/>
          </a:bodyPr>
          <a:lstStyle/>
          <a:p>
            <a:pPr defTabSz="914453">
              <a:lnSpc>
                <a:spcPct val="80000"/>
              </a:lnSpc>
              <a:defRPr/>
            </a:pPr>
            <a:r>
              <a:rPr lang="zh-CN" altLang="en-US" sz="6000" b="1" cap="all" dirty="0">
                <a:solidFill>
                  <a:schemeClr val="accent4"/>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黑皮諾</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519904" y="2665232"/>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zh-CN" altLang="en-US" sz="1600">
                <a:solidFill>
                  <a:schemeClr val="bg1"/>
                </a:solidFill>
                <a:latin typeface="Microsoft JhengHei" panose="020B0604030504040204" pitchFamily="34" charset="-120"/>
                <a:ea typeface="Microsoft JhengHei" panose="020B0604030504040204" pitchFamily="34" charset="-120"/>
              </a:rPr>
              <a:t>商業葡萄酒界的相對後來者，但現在已成為不可或缺的品種</a:t>
            </a:r>
          </a:p>
          <a:p>
            <a:pPr>
              <a:spcBef>
                <a:spcPts val="800"/>
              </a:spcBef>
              <a:buClr>
                <a:schemeClr val="accent5"/>
              </a:buClr>
              <a:buFont typeface="Arial" panose="020B0604020202020204" pitchFamily="34" charset="0"/>
              <a:buChar char="•"/>
            </a:pPr>
            <a:r>
              <a:rPr lang="zh-CN" altLang="en-US" sz="1600">
                <a:solidFill>
                  <a:schemeClr val="bg1"/>
                </a:solidFill>
                <a:latin typeface="Microsoft JhengHei" panose="020B0604030504040204" pitchFamily="34" charset="-120"/>
                <a:ea typeface="Microsoft JhengHei" panose="020B0604030504040204" pitchFamily="34" charset="-120"/>
              </a:rPr>
              <a:t>最難種植的葡萄之一</a:t>
            </a:r>
          </a:p>
          <a:p>
            <a:pPr>
              <a:spcBef>
                <a:spcPts val="800"/>
              </a:spcBef>
              <a:buClr>
                <a:schemeClr val="accent5"/>
              </a:buClr>
              <a:buFont typeface="Arial" panose="020B0604020202020204" pitchFamily="34" charset="0"/>
              <a:buChar char="•"/>
            </a:pPr>
            <a:r>
              <a:rPr lang="zh-CN" altLang="en-US" sz="1600">
                <a:solidFill>
                  <a:schemeClr val="bg1"/>
                </a:solidFill>
                <a:latin typeface="Microsoft JhengHei" panose="020B0604030504040204" pitchFamily="34" charset="-120"/>
                <a:ea typeface="Microsoft JhengHei" panose="020B0604030504040204" pitchFamily="34" charset="-120"/>
              </a:rPr>
              <a:t>最好的例子來自涼爽氣候地區</a:t>
            </a:r>
          </a:p>
          <a:p>
            <a:pPr>
              <a:spcBef>
                <a:spcPts val="800"/>
              </a:spcBef>
              <a:buClr>
                <a:schemeClr val="accent5"/>
              </a:buClr>
              <a:buFont typeface="Arial" panose="020B0604020202020204" pitchFamily="34" charset="0"/>
              <a:buChar char="•"/>
            </a:pPr>
            <a:r>
              <a:rPr lang="zh-CN" altLang="en-US" sz="1600">
                <a:solidFill>
                  <a:schemeClr val="bg1"/>
                </a:solidFill>
                <a:latin typeface="Microsoft JhengHei" panose="020B0604030504040204" pitchFamily="34" charset="-120"/>
                <a:ea typeface="Microsoft JhengHei" panose="020B0604030504040204" pitchFamily="34" charset="-120"/>
              </a:rPr>
              <a:t>克隆多樣性與葡萄酒品質和複雜性的提高有關</a:t>
            </a:r>
          </a:p>
        </p:txBody>
      </p:sp>
      <p:sp>
        <p:nvSpPr>
          <p:cNvPr id="2" name="object 4">
            <a:extLst>
              <a:ext uri="{FF2B5EF4-FFF2-40B4-BE49-F238E27FC236}">
                <a16:creationId xmlns:a16="http://schemas.microsoft.com/office/drawing/2014/main" id="{57CE5D63-59C4-C391-8D71-CEE501EF727A}"/>
              </a:ext>
            </a:extLst>
          </p:cNvPr>
          <p:cNvSpPr txBox="1"/>
          <p:nvPr/>
        </p:nvSpPr>
        <p:spPr>
          <a:xfrm>
            <a:off x="519904" y="1609028"/>
            <a:ext cx="11918390" cy="907601"/>
          </a:xfrm>
          <a:prstGeom prst="rect">
            <a:avLst/>
          </a:prstGeom>
        </p:spPr>
        <p:txBody>
          <a:bodyPr vert="horz" wrap="none" lIns="0" tIns="11521" rIns="0" bIns="0" rtlCol="0">
            <a:noAutofit/>
          </a:bodyPr>
          <a:lstStyle/>
          <a:p>
            <a:pPr defTabSz="914453">
              <a:lnSpc>
                <a:spcPct val="80000"/>
              </a:lnSpc>
              <a:defRPr/>
            </a:pPr>
            <a:r>
              <a:rPr lang="zh-CN" altLang="en-US" sz="3200" b="1" cap="all" dirty="0">
                <a:solidFill>
                  <a:schemeClr val="accent5"/>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涼爽氣候的魅力</a:t>
            </a:r>
          </a:p>
        </p:txBody>
      </p:sp>
      <p:pic>
        <p:nvPicPr>
          <p:cNvPr id="11" name="Picture Placeholder 10" descr="A bunch of grapes on a vine  Description automatically generated">
            <a:extLst>
              <a:ext uri="{FF2B5EF4-FFF2-40B4-BE49-F238E27FC236}">
                <a16:creationId xmlns:a16="http://schemas.microsoft.com/office/drawing/2014/main" id="{7F073793-9A10-6F88-8C4C-911C0FADF84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9" r="16209"/>
          <a:stretch>
            <a:fillRect/>
          </a:stretch>
        </p:blipFill>
        <p:spPr/>
      </p:pic>
    </p:spTree>
    <p:extLst>
      <p:ext uri="{BB962C8B-B14F-4D97-AF65-F5344CB8AC3E}">
        <p14:creationId xmlns:p14="http://schemas.microsoft.com/office/powerpoint/2010/main" val="97549774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13E6899F-3379-7695-55F9-E55DABF41224}"/>
              </a:ext>
            </a:extLst>
          </p:cNvPr>
          <p:cNvCxnSpPr>
            <a:cxnSpLocks/>
          </p:cNvCxnSpPr>
          <p:nvPr/>
        </p:nvCxnSpPr>
        <p:spPr>
          <a:xfrm>
            <a:off x="1828295" y="4256061"/>
            <a:ext cx="38398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AF2F898-5434-197F-F110-C30A1CE08BCD}"/>
              </a:ext>
            </a:extLst>
          </p:cNvPr>
          <p:cNvCxnSpPr>
            <a:cxnSpLocks/>
          </p:cNvCxnSpPr>
          <p:nvPr/>
        </p:nvCxnSpPr>
        <p:spPr>
          <a:xfrm>
            <a:off x="6384022" y="2553096"/>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5C4D6-3BC3-4C5D-D635-26753D81841F}"/>
              </a:ext>
            </a:extLst>
          </p:cNvPr>
          <p:cNvCxnSpPr>
            <a:cxnSpLocks/>
          </p:cNvCxnSpPr>
          <p:nvPr/>
        </p:nvCxnSpPr>
        <p:spPr>
          <a:xfrm>
            <a:off x="4513277" y="3014491"/>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3F6570B-3E23-9CDC-48CE-EC1B4CD8B7A2}"/>
              </a:ext>
            </a:extLst>
          </p:cNvPr>
          <p:cNvSpPr/>
          <p:nvPr/>
        </p:nvSpPr>
        <p:spPr>
          <a:xfrm>
            <a:off x="7431657" y="1493240"/>
            <a:ext cx="2183626" cy="2183626"/>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zh-CN" altLang="en-US" sz="4400" b="1" dirty="0">
                <a:solidFill>
                  <a:schemeClr val="accent4"/>
                </a:solidFill>
                <a:latin typeface="Microsoft JhengHei" panose="020B0604030504040204" pitchFamily="34" charset="-120"/>
              </a:rPr>
              <a:t>風格和
特性</a:t>
            </a:r>
          </a:p>
        </p:txBody>
      </p:sp>
      <p:sp>
        <p:nvSpPr>
          <p:cNvPr id="4" name="object 58">
            <a:extLst>
              <a:ext uri="{FF2B5EF4-FFF2-40B4-BE49-F238E27FC236}">
                <a16:creationId xmlns:a16="http://schemas.microsoft.com/office/drawing/2014/main" id="{CBE4B37C-5FB7-3028-637B-1DFCB640B932}"/>
              </a:ext>
            </a:extLst>
          </p:cNvPr>
          <p:cNvSpPr txBox="1"/>
          <p:nvPr/>
        </p:nvSpPr>
        <p:spPr>
          <a:xfrm>
            <a:off x="8272900" y="4886130"/>
            <a:ext cx="1856334"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櫻桃</a:t>
            </a:r>
          </a:p>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草莓</a:t>
            </a:r>
          </a:p>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覆盆子</a:t>
            </a:r>
          </a:p>
        </p:txBody>
      </p:sp>
      <p:sp>
        <p:nvSpPr>
          <p:cNvPr id="6" name="object 58">
            <a:extLst>
              <a:ext uri="{FF2B5EF4-FFF2-40B4-BE49-F238E27FC236}">
                <a16:creationId xmlns:a16="http://schemas.microsoft.com/office/drawing/2014/main" id="{E74EA04C-8582-B99D-EE6C-D2077712CEE7}"/>
              </a:ext>
            </a:extLst>
          </p:cNvPr>
          <p:cNvSpPr txBox="1"/>
          <p:nvPr/>
        </p:nvSpPr>
        <p:spPr>
          <a:xfrm>
            <a:off x="7834109" y="2088827"/>
            <a:ext cx="1387168" cy="992451"/>
          </a:xfrm>
          <a:prstGeom prst="rect">
            <a:avLst/>
          </a:prstGeom>
        </p:spPr>
        <p:txBody>
          <a:bodyPr vert="horz" wrap="square" lIns="0" tIns="17145" rIns="0" bIns="0" rtlCol="0" anchor="ctr" anchorCtr="0">
            <a:spAutoFit/>
          </a:bodyPr>
          <a:lstStyle/>
          <a:p>
            <a:pPr algn="ctr">
              <a:lnSpc>
                <a:spcPct val="99000"/>
              </a:lnSpc>
              <a:buClr>
                <a:srgbClr val="F40000"/>
              </a:buClr>
            </a:pPr>
            <a:r>
              <a:rPr lang="zh-CN" altLang="en-US" sz="1600" b="1" dirty="0">
                <a:solidFill>
                  <a:schemeClr val="bg1"/>
                </a:solidFill>
                <a:latin typeface="Microsoft JhengHei" panose="020B0604030504040204" pitchFamily="34" charset="-120"/>
                <a:ea typeface="Microsoft JhengHei" panose="020B0604030504040204" pitchFamily="34" charset="-120"/>
                <a:cs typeface="Hellix SemiBold"/>
              </a:rPr>
              <a:t>優質</a:t>
            </a:r>
          </a:p>
          <a:p>
            <a:pPr algn="ctr">
              <a:lnSpc>
                <a:spcPct val="99000"/>
              </a:lnSpc>
              <a:buClr>
                <a:srgbClr val="F40000"/>
              </a:buClr>
            </a:pPr>
            <a:r>
              <a:rPr lang="zh-CN" altLang="en-US" sz="1600" b="1" dirty="0">
                <a:solidFill>
                  <a:schemeClr val="bg1"/>
                </a:solidFill>
                <a:latin typeface="Microsoft JhengHei" panose="020B0604030504040204" pitchFamily="34" charset="-120"/>
                <a:ea typeface="Microsoft JhengHei" panose="020B0604030504040204" pitchFamily="34" charset="-120"/>
                <a:cs typeface="Hellix SemiBold"/>
              </a:rPr>
              <a:t>以細膩為特徵的葡萄酒</a:t>
            </a:r>
          </a:p>
          <a:p>
            <a:pPr algn="ctr">
              <a:lnSpc>
                <a:spcPct val="99000"/>
              </a:lnSpc>
              <a:buClr>
                <a:srgbClr val="F40000"/>
              </a:buClr>
            </a:pPr>
            <a:r>
              <a:rPr lang="zh-CN" altLang="en-US" sz="1600" b="1" dirty="0">
                <a:solidFill>
                  <a:schemeClr val="bg1"/>
                </a:solidFill>
                <a:latin typeface="Microsoft JhengHei" panose="020B0604030504040204" pitchFamily="34" charset="-120"/>
                <a:ea typeface="Microsoft JhengHei" panose="020B0604030504040204" pitchFamily="34" charset="-120"/>
                <a:cs typeface="Hellix SemiBold"/>
              </a:rPr>
              <a:t>和精緻</a:t>
            </a:r>
          </a:p>
        </p:txBody>
      </p:sp>
      <p:sp>
        <p:nvSpPr>
          <p:cNvPr id="7" name="object 58">
            <a:extLst>
              <a:ext uri="{FF2B5EF4-FFF2-40B4-BE49-F238E27FC236}">
                <a16:creationId xmlns:a16="http://schemas.microsoft.com/office/drawing/2014/main" id="{442AEB22-1603-7312-8CE9-BDDFB37C08C9}"/>
              </a:ext>
            </a:extLst>
          </p:cNvPr>
          <p:cNvSpPr txBox="1"/>
          <p:nvPr/>
        </p:nvSpPr>
        <p:spPr>
          <a:xfrm>
            <a:off x="859687" y="4886130"/>
            <a:ext cx="1936268" cy="903709"/>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年輕</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精緻的櫻桃、紅色漿果和草本香氣，帶有絲滑或緞面般的質感</a:t>
            </a:r>
            <a:endParaRPr lang="en-AU" sz="1600" dirty="0">
              <a:latin typeface="Microsoft JhengHei" panose="020B0604030504040204" pitchFamily="34" charset="-120"/>
              <a:ea typeface="Microsoft JhengHei" panose="020B0604030504040204" pitchFamily="34" charset="-120"/>
              <a:cs typeface="Hellix SemiBold"/>
            </a:endParaRPr>
          </a:p>
        </p:txBody>
      </p:sp>
      <p:sp>
        <p:nvSpPr>
          <p:cNvPr id="9" name="object 58">
            <a:extLst>
              <a:ext uri="{FF2B5EF4-FFF2-40B4-BE49-F238E27FC236}">
                <a16:creationId xmlns:a16="http://schemas.microsoft.com/office/drawing/2014/main" id="{5972B3A5-744F-8D93-ECE2-472F97B2FE83}"/>
              </a:ext>
            </a:extLst>
          </p:cNvPr>
          <p:cNvSpPr txBox="1"/>
          <p:nvPr/>
        </p:nvSpPr>
        <p:spPr>
          <a:xfrm>
            <a:off x="2795955" y="2757554"/>
            <a:ext cx="1679176" cy="485133"/>
          </a:xfrm>
          <a:prstGeom prst="rect">
            <a:avLst/>
          </a:prstGeom>
        </p:spPr>
        <p:txBody>
          <a:bodyPr vert="horz" wrap="square" lIns="0" tIns="17145" rIns="0" bIns="0" rtlCol="0" anchor="b" anchorCtr="0">
            <a:spAutoFit/>
          </a:bodyPr>
          <a:lstStyle/>
          <a:p>
            <a:pPr algn="ctr">
              <a:lnSpc>
                <a:spcPct val="95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酒體輕盈至中等，本質上含蓄</a:t>
            </a:r>
          </a:p>
        </p:txBody>
      </p:sp>
      <p:sp>
        <p:nvSpPr>
          <p:cNvPr id="11" name="object 58">
            <a:extLst>
              <a:ext uri="{FF2B5EF4-FFF2-40B4-BE49-F238E27FC236}">
                <a16:creationId xmlns:a16="http://schemas.microsoft.com/office/drawing/2014/main" id="{8CD1B379-FC83-EE8F-B561-86945E280751}"/>
              </a:ext>
            </a:extLst>
          </p:cNvPr>
          <p:cNvSpPr txBox="1"/>
          <p:nvPr/>
        </p:nvSpPr>
        <p:spPr>
          <a:xfrm>
            <a:off x="3218192" y="4888673"/>
            <a:ext cx="1936268" cy="903709"/>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陳年</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發展出經典的泥土或「森林地面」鹹味特徵</a:t>
            </a:r>
            <a:endParaRPr lang="en-AU" sz="1600" dirty="0">
              <a:latin typeface="Microsoft JhengHei" panose="020B0604030504040204" pitchFamily="34" charset="-120"/>
              <a:ea typeface="Microsoft JhengHei" panose="020B0604030504040204" pitchFamily="34" charset="-120"/>
              <a:cs typeface="Hellix SemiBold"/>
            </a:endParaRPr>
          </a:p>
        </p:txBody>
      </p:sp>
      <p:cxnSp>
        <p:nvCxnSpPr>
          <p:cNvPr id="14" name="Straight Connector 13">
            <a:extLst>
              <a:ext uri="{FF2B5EF4-FFF2-40B4-BE49-F238E27FC236}">
                <a16:creationId xmlns:a16="http://schemas.microsoft.com/office/drawing/2014/main" id="{55A481D1-CE55-7F45-5152-69C8170030DA}"/>
              </a:ext>
            </a:extLst>
          </p:cNvPr>
          <p:cNvCxnSpPr>
            <a:cxnSpLocks/>
          </p:cNvCxnSpPr>
          <p:nvPr/>
        </p:nvCxnSpPr>
        <p:spPr>
          <a:xfrm flipV="1">
            <a:off x="1828295" y="424562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5" name="Picture Placeholder 8">
            <a:extLst>
              <a:ext uri="{FF2B5EF4-FFF2-40B4-BE49-F238E27FC236}">
                <a16:creationId xmlns:a16="http://schemas.microsoft.com/office/drawing/2014/main" id="{0C9D700B-EAEF-1D1D-6696-A0D3C5ACE51D}"/>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ABB4ECEC-DEC5-E73D-4F99-14DF61CCA3BE}"/>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17" name="Straight Connector 16">
            <a:extLst>
              <a:ext uri="{FF2B5EF4-FFF2-40B4-BE49-F238E27FC236}">
                <a16:creationId xmlns:a16="http://schemas.microsoft.com/office/drawing/2014/main" id="{162B350F-FD36-2A08-ECC5-A59B361EA6F0}"/>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object 58">
            <a:extLst>
              <a:ext uri="{FF2B5EF4-FFF2-40B4-BE49-F238E27FC236}">
                <a16:creationId xmlns:a16="http://schemas.microsoft.com/office/drawing/2014/main" id="{F067EA68-3CB7-8717-FF6D-580F6BC9774D}"/>
              </a:ext>
            </a:extLst>
          </p:cNvPr>
          <p:cNvSpPr txBox="1"/>
          <p:nvPr/>
        </p:nvSpPr>
        <p:spPr>
          <a:xfrm>
            <a:off x="8272900" y="4560571"/>
            <a:ext cx="3246242" cy="263534"/>
          </a:xfrm>
          <a:prstGeom prst="rect">
            <a:avLst/>
          </a:prstGeom>
          <a:solidFill>
            <a:schemeClr val="bg1"/>
          </a:solidFill>
        </p:spPr>
        <p:txBody>
          <a:bodyPr vert="horz" wrap="square" lIns="0" tIns="17145" rIns="0" bIns="0" rtlCol="0">
            <a:spAutoFit/>
          </a:bodyPr>
          <a:lstStyle/>
          <a:p>
            <a:pPr>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典型風味</a:t>
            </a:r>
          </a:p>
        </p:txBody>
      </p:sp>
      <p:cxnSp>
        <p:nvCxnSpPr>
          <p:cNvPr id="24" name="Straight Connector 23">
            <a:extLst>
              <a:ext uri="{FF2B5EF4-FFF2-40B4-BE49-F238E27FC236}">
                <a16:creationId xmlns:a16="http://schemas.microsoft.com/office/drawing/2014/main" id="{B45F0676-E377-B27F-E5A0-D20576902A34}"/>
              </a:ext>
            </a:extLst>
          </p:cNvPr>
          <p:cNvCxnSpPr>
            <a:cxnSpLocks/>
          </p:cNvCxnSpPr>
          <p:nvPr/>
        </p:nvCxnSpPr>
        <p:spPr>
          <a:xfrm flipV="1">
            <a:off x="4135267" y="424562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55916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B4E2DC78-25B7-00F4-41D6-4333A3CEB550}"/>
              </a:ext>
            </a:extLst>
          </p:cNvPr>
          <p:cNvCxnSpPr>
            <a:cxnSpLocks/>
          </p:cNvCxnSpPr>
          <p:nvPr/>
        </p:nvCxnSpPr>
        <p:spPr>
          <a:xfrm>
            <a:off x="4943564" y="2632505"/>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25685AE-59BC-0DCC-76B3-F7C1FF1FBA95}"/>
              </a:ext>
            </a:extLst>
          </p:cNvPr>
          <p:cNvCxnSpPr>
            <a:cxnSpLocks/>
          </p:cNvCxnSpPr>
          <p:nvPr/>
        </p:nvCxnSpPr>
        <p:spPr>
          <a:xfrm>
            <a:off x="4943564" y="4073954"/>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zh-CN" altLang="en-US" sz="5400" b="1" dirty="0">
                <a:latin typeface="Microsoft JhengHei" panose="020B0604030504040204" pitchFamily="34" charset="-120"/>
              </a:rPr>
              <a:t>主要產區</a:t>
            </a:r>
          </a:p>
        </p:txBody>
      </p:sp>
      <p:sp>
        <p:nvSpPr>
          <p:cNvPr id="4" name="object 58">
            <a:extLst>
              <a:ext uri="{FF2B5EF4-FFF2-40B4-BE49-F238E27FC236}">
                <a16:creationId xmlns:a16="http://schemas.microsoft.com/office/drawing/2014/main" id="{61D039B5-3682-0799-14FC-41012C460519}"/>
              </a:ext>
            </a:extLst>
          </p:cNvPr>
          <p:cNvSpPr txBox="1"/>
          <p:nvPr/>
        </p:nvSpPr>
        <p:spPr>
          <a:xfrm>
            <a:off x="7727865" y="2223733"/>
            <a:ext cx="3540032"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由於其涼爽的氣候，非常適合生產高品質的黑皮諾；通常酒體輕盈至中等，帶有精緻的櫻桃和草莓風味</a:t>
            </a:r>
          </a:p>
        </p:txBody>
      </p:sp>
      <p:sp>
        <p:nvSpPr>
          <p:cNvPr id="5" name="object 58">
            <a:extLst>
              <a:ext uri="{FF2B5EF4-FFF2-40B4-BE49-F238E27FC236}">
                <a16:creationId xmlns:a16="http://schemas.microsoft.com/office/drawing/2014/main" id="{24AA21CD-F4B6-3002-841D-1346377A0ABD}"/>
              </a:ext>
            </a:extLst>
          </p:cNvPr>
          <p:cNvSpPr txBox="1"/>
          <p:nvPr/>
        </p:nvSpPr>
        <p:spPr>
          <a:xfrm>
            <a:off x="899614" y="3563814"/>
            <a:ext cx="3588728"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摩寧頓半島</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6" name="object 58">
            <a:extLst>
              <a:ext uri="{FF2B5EF4-FFF2-40B4-BE49-F238E27FC236}">
                <a16:creationId xmlns:a16="http://schemas.microsoft.com/office/drawing/2014/main" id="{4C28F6FA-5C3B-F5D9-0B73-1191217C21DE}"/>
              </a:ext>
            </a:extLst>
          </p:cNvPr>
          <p:cNvSpPr txBox="1"/>
          <p:nvPr/>
        </p:nvSpPr>
        <p:spPr>
          <a:xfrm>
            <a:off x="899615" y="1942707"/>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阿德萊德山</a:t>
            </a:r>
            <a:endParaRPr lang="en-US" sz="1600" b="1" dirty="0">
              <a:latin typeface="Microsoft JhengHei" panose="020B0604030504040204" pitchFamily="34" charset="-120"/>
              <a:ea typeface="Microsoft JhengHei" panose="020B0604030504040204" pitchFamily="34" charset="-120"/>
              <a:cs typeface="Hellix SemiBold"/>
            </a:endParaRPr>
          </a:p>
        </p:txBody>
      </p:sp>
      <p:sp>
        <p:nvSpPr>
          <p:cNvPr id="7" name="object 58">
            <a:extLst>
              <a:ext uri="{FF2B5EF4-FFF2-40B4-BE49-F238E27FC236}">
                <a16:creationId xmlns:a16="http://schemas.microsoft.com/office/drawing/2014/main" id="{BA7436F5-E5FD-DB1C-80E0-AF5B3D9749E4}"/>
              </a:ext>
            </a:extLst>
          </p:cNvPr>
          <p:cNvSpPr txBox="1"/>
          <p:nvPr/>
        </p:nvSpPr>
        <p:spPr>
          <a:xfrm>
            <a:off x="7727865" y="1900689"/>
            <a:ext cx="1324696"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塔斯馬尼亞</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8" name="object 58">
            <a:extLst>
              <a:ext uri="{FF2B5EF4-FFF2-40B4-BE49-F238E27FC236}">
                <a16:creationId xmlns:a16="http://schemas.microsoft.com/office/drawing/2014/main" id="{CDBA22F3-84D9-ECD6-B820-BDD4AB86EEDC}"/>
              </a:ext>
            </a:extLst>
          </p:cNvPr>
          <p:cNvSpPr txBox="1"/>
          <p:nvPr/>
        </p:nvSpPr>
        <p:spPr>
          <a:xfrm>
            <a:off x="899614" y="3978138"/>
            <a:ext cx="3653336"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涼爽的海邊地區，生產酒體中等的葡萄酒，具有草莓和櫻桃的特性，並帶有酸度的骨幹</a:t>
            </a:r>
          </a:p>
        </p:txBody>
      </p:sp>
      <p:sp>
        <p:nvSpPr>
          <p:cNvPr id="9" name="object 58">
            <a:extLst>
              <a:ext uri="{FF2B5EF4-FFF2-40B4-BE49-F238E27FC236}">
                <a16:creationId xmlns:a16="http://schemas.microsoft.com/office/drawing/2014/main" id="{5D138773-D730-9B5C-9182-B6231AAC13B4}"/>
              </a:ext>
            </a:extLst>
          </p:cNvPr>
          <p:cNvSpPr txBox="1"/>
          <p:nvPr/>
        </p:nvSpPr>
        <p:spPr>
          <a:xfrm>
            <a:off x="899614" y="2237575"/>
            <a:ext cx="3798451"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海拔和涼爽的氣候生產出酒體中等的風格，帶有更濃郁、成熟的櫻桃和漿果風味</a:t>
            </a:r>
          </a:p>
        </p:txBody>
      </p:sp>
      <p:sp>
        <p:nvSpPr>
          <p:cNvPr id="10" name="object 58">
            <a:extLst>
              <a:ext uri="{FF2B5EF4-FFF2-40B4-BE49-F238E27FC236}">
                <a16:creationId xmlns:a16="http://schemas.microsoft.com/office/drawing/2014/main" id="{8D263572-1DD6-B844-C7D4-65C1E4245D92}"/>
              </a:ext>
            </a:extLst>
          </p:cNvPr>
          <p:cNvSpPr txBox="1"/>
          <p:nvPr/>
        </p:nvSpPr>
        <p:spPr>
          <a:xfrm>
            <a:off x="7727865" y="3802726"/>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亞拉河谷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1" name="object 58">
            <a:extLst>
              <a:ext uri="{FF2B5EF4-FFF2-40B4-BE49-F238E27FC236}">
                <a16:creationId xmlns:a16="http://schemas.microsoft.com/office/drawing/2014/main" id="{54A9DA84-6623-6A4B-8C3F-5880C7D47E3B}"/>
              </a:ext>
            </a:extLst>
          </p:cNvPr>
          <p:cNvSpPr txBox="1"/>
          <p:nvPr/>
        </p:nvSpPr>
        <p:spPr>
          <a:xfrm>
            <a:off x="7727864" y="4062722"/>
            <a:ext cx="3874109"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由於不同的海拔和面向，產生了各種表達方式；通常酒體輕盈至中等，帶有櫻桃、草莓和李子的風味</a:t>
            </a:r>
          </a:p>
        </p:txBody>
      </p:sp>
      <p:pic>
        <p:nvPicPr>
          <p:cNvPr id="12" name="Picture Placeholder 8">
            <a:extLst>
              <a:ext uri="{FF2B5EF4-FFF2-40B4-BE49-F238E27FC236}">
                <a16:creationId xmlns:a16="http://schemas.microsoft.com/office/drawing/2014/main" id="{3B73C61F-AC13-7586-3262-774F1DB070EF}"/>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3" name="object 10">
            <a:extLst>
              <a:ext uri="{FF2B5EF4-FFF2-40B4-BE49-F238E27FC236}">
                <a16:creationId xmlns:a16="http://schemas.microsoft.com/office/drawing/2014/main" id="{D3524000-460B-67AA-014D-34D79392D70D}"/>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410431264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1480874" y="350631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pPr>
            <a:endParaRPr lang="en-US" sz="1600">
              <a:solidFill>
                <a:schemeClr val="bg1"/>
              </a:solidFill>
              <a:latin typeface="Neue Haas Grotesk Text Pro" panose="020B0504020202020204" pitchFamily="34" charset="77"/>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68901"/>
            <a:ext cx="11918390" cy="907601"/>
          </a:xfrm>
          <a:prstGeom prst="rect">
            <a:avLst/>
          </a:prstGeom>
        </p:spPr>
        <p:txBody>
          <a:bodyPr vert="horz" wrap="none" lIns="0" tIns="11521" rIns="0" bIns="0" rtlCol="0">
            <a:noAutofit/>
          </a:bodyPr>
          <a:lstStyle/>
          <a:p>
            <a:pPr defTabSz="914453">
              <a:lnSpc>
                <a:spcPct val="80000"/>
              </a:lnSpc>
              <a:defRPr/>
            </a:pPr>
            <a:r>
              <a:rPr lang="zh-CN" altLang="en-US" sz="3200" b="1" cap="all" dirty="0">
                <a:solidFill>
                  <a:schemeClr val="accent5"/>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經典的重生</a:t>
            </a:r>
          </a:p>
        </p:txBody>
      </p:sp>
      <p:pic>
        <p:nvPicPr>
          <p:cNvPr id="13" name="Picture Placeholder 12" descr="A bunch of grapes on a vine  Description automatically generated">
            <a:extLst>
              <a:ext uri="{FF2B5EF4-FFF2-40B4-BE49-F238E27FC236}">
                <a16:creationId xmlns:a16="http://schemas.microsoft.com/office/drawing/2014/main" id="{9F159C8C-3DD5-37E8-60E1-06B1F73046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9" name="Title 8">
            <a:extLst>
              <a:ext uri="{FF2B5EF4-FFF2-40B4-BE49-F238E27FC236}">
                <a16:creationId xmlns:a16="http://schemas.microsoft.com/office/drawing/2014/main" id="{37E7D677-0764-ACA2-00D9-D00CF6F8B185}"/>
              </a:ext>
            </a:extLst>
          </p:cNvPr>
          <p:cNvSpPr>
            <a:spLocks noGrp="1"/>
          </p:cNvSpPr>
          <p:nvPr>
            <p:ph type="title"/>
          </p:nvPr>
        </p:nvSpPr>
        <p:spPr>
          <a:xfrm>
            <a:off x="620175" y="800033"/>
            <a:ext cx="5402508" cy="768868"/>
          </a:xfrm>
        </p:spPr>
        <p:txBody>
          <a:bodyPr/>
          <a:lstStyle/>
          <a:p>
            <a:r>
              <a:rPr lang="zh-CN" altLang="en-US" sz="5400" b="1" dirty="0">
                <a:solidFill>
                  <a:schemeClr val="accent4"/>
                </a:solidFill>
              </a:rPr>
              <a:t>格那希</a:t>
            </a:r>
          </a:p>
        </p:txBody>
      </p:sp>
      <p:sp>
        <p:nvSpPr>
          <p:cNvPr id="11" name="Text Placeholder 10">
            <a:extLst>
              <a:ext uri="{FF2B5EF4-FFF2-40B4-BE49-F238E27FC236}">
                <a16:creationId xmlns:a16="http://schemas.microsoft.com/office/drawing/2014/main" id="{CCC2C95B-6AD6-C3BE-E379-81A209007774}"/>
              </a:ext>
            </a:extLst>
          </p:cNvPr>
          <p:cNvSpPr>
            <a:spLocks noGrp="1"/>
          </p:cNvSpPr>
          <p:nvPr>
            <p:ph type="body" sz="quarter" idx="11"/>
          </p:nvPr>
        </p:nvSpPr>
        <p:spPr>
          <a:xfrm>
            <a:off x="620175" y="2376214"/>
            <a:ext cx="4732001" cy="3244409"/>
          </a:xfrm>
        </p:spPr>
        <p:txBody>
          <a:bodyPr/>
          <a:lstStyle/>
          <a:p>
            <a:pPr marL="285750" indent="-285750">
              <a:spcBef>
                <a:spcPts val="800"/>
              </a:spcBef>
              <a:buClr>
                <a:schemeClr val="accent5"/>
              </a:buClr>
              <a:buFont typeface="Arial" panose="020B0604020202020204" pitchFamily="34" charset="0"/>
              <a:buChar char="•"/>
            </a:pPr>
            <a:r>
              <a:rPr lang="zh-CN" altLang="en-US" sz="1600" dirty="0">
                <a:solidFill>
                  <a:schemeClr val="bg1"/>
                </a:solidFill>
              </a:rPr>
              <a:t>澳洲最早種植的品種之一</a:t>
            </a:r>
          </a:p>
          <a:p>
            <a:pPr marL="285750" indent="-285750">
              <a:spcBef>
                <a:spcPts val="800"/>
              </a:spcBef>
              <a:buClr>
                <a:schemeClr val="accent5"/>
              </a:buClr>
              <a:buFont typeface="Arial" panose="020B0604020202020204" pitchFamily="34" charset="0"/>
              <a:buChar char="•"/>
            </a:pPr>
            <a:r>
              <a:rPr lang="zh-CN" altLang="en-US" sz="1600" dirty="0">
                <a:solidFill>
                  <a:schemeClr val="bg1"/>
                </a:solidFill>
              </a:rPr>
              <a:t>澳洲擁有世界上一些最古老的格那希葡萄藤</a:t>
            </a:r>
          </a:p>
          <a:p>
            <a:pPr marL="285750" indent="-285750">
              <a:spcBef>
                <a:spcPts val="800"/>
              </a:spcBef>
              <a:buClr>
                <a:schemeClr val="accent5"/>
              </a:buClr>
              <a:buFont typeface="Arial" panose="020B0604020202020204" pitchFamily="34" charset="0"/>
              <a:buChar char="•"/>
            </a:pPr>
            <a:r>
              <a:rPr lang="zh-CN" altLang="en-US" sz="1600" dirty="0">
                <a:solidFill>
                  <a:schemeClr val="bg1"/>
                </a:solidFill>
              </a:rPr>
              <a:t>一種在早期被忽略的耐勞葡萄</a:t>
            </a:r>
          </a:p>
          <a:p>
            <a:pPr marL="285750" indent="-285750">
              <a:spcBef>
                <a:spcPts val="800"/>
              </a:spcBef>
              <a:buClr>
                <a:schemeClr val="accent5"/>
              </a:buClr>
              <a:buFont typeface="Arial" panose="020B0604020202020204" pitchFamily="34" charset="0"/>
              <a:buChar char="•"/>
            </a:pPr>
            <a:r>
              <a:rPr lang="zh-CN" altLang="en-US" sz="1600" dirty="0">
                <a:solidFill>
                  <a:schemeClr val="bg1"/>
                </a:solidFill>
              </a:rPr>
              <a:t>今天，釀酒師認識到其令人興奮的潛力，因此它正在復興</a:t>
            </a:r>
          </a:p>
          <a:p>
            <a:pPr marL="285750" indent="-285750">
              <a:buClr>
                <a:schemeClr val="accent5"/>
              </a:buClr>
              <a:buFont typeface="Arial" panose="020B0604020202020204" pitchFamily="34" charset="0"/>
              <a:buChar char="•"/>
            </a:pPr>
            <a:endParaRPr lang="en-US" sz="1600" dirty="0"/>
          </a:p>
        </p:txBody>
      </p:sp>
    </p:spTree>
    <p:extLst>
      <p:ext uri="{BB962C8B-B14F-4D97-AF65-F5344CB8AC3E}">
        <p14:creationId xmlns:p14="http://schemas.microsoft.com/office/powerpoint/2010/main" val="212585133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5D031B7C-F261-3814-A42E-956330115537}"/>
              </a:ext>
            </a:extLst>
          </p:cNvPr>
          <p:cNvCxnSpPr>
            <a:cxnSpLocks/>
          </p:cNvCxnSpPr>
          <p:nvPr/>
        </p:nvCxnSpPr>
        <p:spPr>
          <a:xfrm>
            <a:off x="6283354" y="3291905"/>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AFF53F5-9609-3F97-4363-024B4803D8FF}"/>
              </a:ext>
            </a:extLst>
          </p:cNvPr>
          <p:cNvCxnSpPr>
            <a:cxnSpLocks/>
          </p:cNvCxnSpPr>
          <p:nvPr/>
        </p:nvCxnSpPr>
        <p:spPr>
          <a:xfrm>
            <a:off x="6283354" y="5087149"/>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0DFE35-271B-1834-98E1-2074BE7F1DEA}"/>
              </a:ext>
            </a:extLst>
          </p:cNvPr>
          <p:cNvCxnSpPr>
            <a:cxnSpLocks/>
          </p:cNvCxnSpPr>
          <p:nvPr/>
        </p:nvCxnSpPr>
        <p:spPr>
          <a:xfrm>
            <a:off x="2510448" y="4889590"/>
            <a:ext cx="3485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12377" y="584487"/>
            <a:ext cx="5770977" cy="1325562"/>
          </a:xfrm>
        </p:spPr>
        <p:txBody>
          <a:bodyPr/>
          <a:lstStyle/>
          <a:p>
            <a:r>
              <a:rPr lang="zh-CN" altLang="en-US" sz="4400" b="1" dirty="0">
                <a:solidFill>
                  <a:schemeClr val="accent4"/>
                </a:solidFill>
                <a:latin typeface="Microsoft JhengHei" panose="020B0604030504040204" pitchFamily="34" charset="-120"/>
              </a:rPr>
              <a:t>風格和特性</a:t>
            </a:r>
          </a:p>
        </p:txBody>
      </p:sp>
      <p:sp>
        <p:nvSpPr>
          <p:cNvPr id="6" name="object 58">
            <a:extLst>
              <a:ext uri="{FF2B5EF4-FFF2-40B4-BE49-F238E27FC236}">
                <a16:creationId xmlns:a16="http://schemas.microsoft.com/office/drawing/2014/main" id="{90574801-844C-B739-DDAD-5772BACF8B62}"/>
              </a:ext>
            </a:extLst>
          </p:cNvPr>
          <p:cNvSpPr txBox="1"/>
          <p:nvPr/>
        </p:nvSpPr>
        <p:spPr>
          <a:xfrm>
            <a:off x="3203179" y="5590321"/>
            <a:ext cx="1324141" cy="766813"/>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櫻桃</a:t>
            </a:r>
          </a:p>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漿果</a:t>
            </a:r>
          </a:p>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香料</a:t>
            </a:r>
          </a:p>
        </p:txBody>
      </p:sp>
      <p:sp>
        <p:nvSpPr>
          <p:cNvPr id="9" name="object 58">
            <a:extLst>
              <a:ext uri="{FF2B5EF4-FFF2-40B4-BE49-F238E27FC236}">
                <a16:creationId xmlns:a16="http://schemas.microsoft.com/office/drawing/2014/main" id="{2B4707A3-8D47-92B0-139A-8F1BB933B402}"/>
              </a:ext>
            </a:extLst>
          </p:cNvPr>
          <p:cNvSpPr txBox="1"/>
          <p:nvPr/>
        </p:nvSpPr>
        <p:spPr>
          <a:xfrm>
            <a:off x="512377" y="2068894"/>
            <a:ext cx="4014943" cy="1586973"/>
          </a:xfrm>
          <a:prstGeom prst="rect">
            <a:avLst/>
          </a:prstGeom>
        </p:spPr>
        <p:txBody>
          <a:bodyPr vert="horz" wrap="square" lIns="0" tIns="17145" rIns="0" bIns="0" rtlCol="0" anchor="ctr" anchorCtr="0">
            <a:spAutoFit/>
          </a:bodyPr>
          <a:lstStyle/>
          <a:p>
            <a:pPr marL="285750" indent="-285750">
              <a:lnSpc>
                <a:spcPct val="90000"/>
              </a:lnSpc>
              <a:spcAft>
                <a:spcPts val="12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通常酒體中等到飽滿</a:t>
            </a:r>
          </a:p>
          <a:p>
            <a:pPr marL="285750" indent="-285750">
              <a:lnSpc>
                <a:spcPct val="90000"/>
              </a:lnSpc>
              <a:spcAft>
                <a:spcPts val="12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香氣濃郁、優雅且適合搭配食物</a:t>
            </a:r>
          </a:p>
          <a:p>
            <a:pPr marL="285750" indent="-285750">
              <a:lnSpc>
                <a:spcPct val="90000"/>
              </a:lnSpc>
              <a:spcAft>
                <a:spcPts val="1200"/>
              </a:spcAft>
              <a:buClr>
                <a:schemeClr val="accent4"/>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rPr>
              <a:t>今天的風格從濃郁而濃烈到清淡而明亮的葡萄酒不等</a:t>
            </a:r>
            <a:endParaRPr lang="en-AU" sz="1600" dirty="0">
              <a:latin typeface="Microsoft JhengHei" panose="020B0604030504040204" pitchFamily="34" charset="-120"/>
              <a:ea typeface="Microsoft JhengHei" panose="020B0604030504040204" pitchFamily="34" charset="-120"/>
            </a:endParaRPr>
          </a:p>
          <a:p>
            <a:pPr marL="285750" indent="-285750">
              <a:lnSpc>
                <a:spcPct val="90000"/>
              </a:lnSpc>
              <a:buClr>
                <a:schemeClr val="accent4"/>
              </a:buClr>
              <a:buFont typeface="Arial" panose="020B0604020202020204" pitchFamily="34" charset="0"/>
              <a:buChar char="•"/>
            </a:pPr>
            <a:endParaRPr lang="en-US" sz="1600" dirty="0">
              <a:latin typeface="Microsoft JhengHei" panose="020B0604030504040204" pitchFamily="34" charset="-120"/>
              <a:ea typeface="Microsoft JhengHei" panose="020B0604030504040204" pitchFamily="34" charset="-120"/>
              <a:cs typeface="Hellix SemiBold"/>
            </a:endParaRPr>
          </a:p>
        </p:txBody>
      </p:sp>
      <p:sp>
        <p:nvSpPr>
          <p:cNvPr id="10" name="Title 1">
            <a:extLst>
              <a:ext uri="{FF2B5EF4-FFF2-40B4-BE49-F238E27FC236}">
                <a16:creationId xmlns:a16="http://schemas.microsoft.com/office/drawing/2014/main" id="{CAA4951C-8201-C66C-4634-13F198D8251E}"/>
              </a:ext>
            </a:extLst>
          </p:cNvPr>
          <p:cNvSpPr txBox="1"/>
          <p:nvPr/>
        </p:nvSpPr>
        <p:spPr>
          <a:xfrm>
            <a:off x="7621160" y="1326492"/>
            <a:ext cx="4144096" cy="665685"/>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4000" b="1" dirty="0">
                <a:solidFill>
                  <a:schemeClr val="accent4"/>
                </a:solidFill>
                <a:latin typeface="Microsoft JhengHei" panose="020B0604030504040204" pitchFamily="34" charset="-120"/>
                <a:ea typeface="Microsoft JhengHei" panose="020B0604030504040204" pitchFamily="34" charset="-120"/>
              </a:rPr>
              <a:t>主要產區</a:t>
            </a:r>
          </a:p>
        </p:txBody>
      </p:sp>
      <p:sp>
        <p:nvSpPr>
          <p:cNvPr id="11" name="object 58">
            <a:extLst>
              <a:ext uri="{FF2B5EF4-FFF2-40B4-BE49-F238E27FC236}">
                <a16:creationId xmlns:a16="http://schemas.microsoft.com/office/drawing/2014/main" id="{D2E14B3A-7305-E099-9271-02EDB6965F9C}"/>
              </a:ext>
            </a:extLst>
          </p:cNvPr>
          <p:cNvSpPr txBox="1"/>
          <p:nvPr/>
        </p:nvSpPr>
        <p:spPr>
          <a:xfrm>
            <a:off x="7643720" y="2360141"/>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巴羅莎谷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2" name="object 58">
            <a:extLst>
              <a:ext uri="{FF2B5EF4-FFF2-40B4-BE49-F238E27FC236}">
                <a16:creationId xmlns:a16="http://schemas.microsoft.com/office/drawing/2014/main" id="{A9EB16C6-F409-8126-0820-B3B2FD7D33E3}"/>
              </a:ext>
            </a:extLst>
          </p:cNvPr>
          <p:cNvSpPr txBox="1"/>
          <p:nvPr/>
        </p:nvSpPr>
        <p:spPr>
          <a:xfrm>
            <a:off x="7636956" y="2729580"/>
            <a:ext cx="4023741" cy="982448"/>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溫暖的條件和涼爽的夜晚生產出酒體中等到飽滿的葡萄酒，具有豐富的質感和紅色水果、泥土和白胡椒的味道；GSM 混合酒通常由老藤的格那希組成</a:t>
            </a:r>
          </a:p>
        </p:txBody>
      </p:sp>
      <p:sp>
        <p:nvSpPr>
          <p:cNvPr id="13" name="object 58">
            <a:extLst>
              <a:ext uri="{FF2B5EF4-FFF2-40B4-BE49-F238E27FC236}">
                <a16:creationId xmlns:a16="http://schemas.microsoft.com/office/drawing/2014/main" id="{D16B635A-B385-614E-B304-6E2A9DBABDBA}"/>
              </a:ext>
            </a:extLst>
          </p:cNvPr>
          <p:cNvSpPr txBox="1"/>
          <p:nvPr/>
        </p:nvSpPr>
        <p:spPr>
          <a:xfrm>
            <a:off x="7653720" y="4398959"/>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麥克拉倫谷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4" name="object 58">
            <a:extLst>
              <a:ext uri="{FF2B5EF4-FFF2-40B4-BE49-F238E27FC236}">
                <a16:creationId xmlns:a16="http://schemas.microsoft.com/office/drawing/2014/main" id="{C9338B5F-FA60-B623-6EE4-A902FC605127}"/>
              </a:ext>
            </a:extLst>
          </p:cNvPr>
          <p:cNvSpPr txBox="1"/>
          <p:nvPr/>
        </p:nvSpPr>
        <p:spPr>
          <a:xfrm>
            <a:off x="7653720" y="4762434"/>
            <a:ext cx="3737533"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酒體中等到飽滿的葡萄酒，具有豐富的質感、香料和成熟、多汁的水果；GSM 酒體飽滿，口感多汁，單寧細膩，餘味悠長</a:t>
            </a:r>
          </a:p>
        </p:txBody>
      </p:sp>
      <p:pic>
        <p:nvPicPr>
          <p:cNvPr id="15" name="Picture Placeholder 8">
            <a:extLst>
              <a:ext uri="{FF2B5EF4-FFF2-40B4-BE49-F238E27FC236}">
                <a16:creationId xmlns:a16="http://schemas.microsoft.com/office/drawing/2014/main" id="{0CF2D743-2E58-4DEE-49D0-4F8DB483A05A}"/>
              </a:ext>
            </a:extLst>
          </p:cNvPr>
          <p:cNvPicPr>
            <a:picLocks noChangeAspect="1"/>
          </p:cNvPicPr>
          <p:nvPr/>
        </p:nvPicPr>
        <p:blipFill>
          <a:blip r:embed="rId3"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140B1E9C-2F21-1926-D801-DD8B4A781607}"/>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7" name="Oval 16">
            <a:extLst>
              <a:ext uri="{FF2B5EF4-FFF2-40B4-BE49-F238E27FC236}">
                <a16:creationId xmlns:a16="http://schemas.microsoft.com/office/drawing/2014/main" id="{D934502E-4272-96DB-9FE5-7DF0D63B44DB}"/>
              </a:ext>
            </a:extLst>
          </p:cNvPr>
          <p:cNvSpPr/>
          <p:nvPr/>
        </p:nvSpPr>
        <p:spPr>
          <a:xfrm>
            <a:off x="440946" y="3613876"/>
            <a:ext cx="2377338" cy="237733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9" name="object 58">
            <a:extLst>
              <a:ext uri="{FF2B5EF4-FFF2-40B4-BE49-F238E27FC236}">
                <a16:creationId xmlns:a16="http://schemas.microsoft.com/office/drawing/2014/main" id="{86B35A0B-2E60-AAAF-E35F-603079136806}"/>
              </a:ext>
            </a:extLst>
          </p:cNvPr>
          <p:cNvSpPr txBox="1"/>
          <p:nvPr/>
        </p:nvSpPr>
        <p:spPr>
          <a:xfrm>
            <a:off x="3170402" y="5272287"/>
            <a:ext cx="3246242" cy="263534"/>
          </a:xfrm>
          <a:prstGeom prst="rect">
            <a:avLst/>
          </a:prstGeom>
          <a:noFill/>
        </p:spPr>
        <p:txBody>
          <a:bodyPr vert="horz" wrap="square" lIns="0" tIns="17145" rIns="0" bIns="0" rtlCol="0">
            <a:spAutoFit/>
          </a:bodyPr>
          <a:lstStyle/>
          <a:p>
            <a:pPr>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典型風味</a:t>
            </a:r>
          </a:p>
        </p:txBody>
      </p:sp>
      <p:sp>
        <p:nvSpPr>
          <p:cNvPr id="5" name="object 58">
            <a:extLst>
              <a:ext uri="{FF2B5EF4-FFF2-40B4-BE49-F238E27FC236}">
                <a16:creationId xmlns:a16="http://schemas.microsoft.com/office/drawing/2014/main" id="{1D40BC85-A500-418F-D512-AB8E557B9D26}"/>
              </a:ext>
            </a:extLst>
          </p:cNvPr>
          <p:cNvSpPr txBox="1"/>
          <p:nvPr/>
        </p:nvSpPr>
        <p:spPr>
          <a:xfrm>
            <a:off x="675165" y="4367361"/>
            <a:ext cx="1835283" cy="870366"/>
          </a:xfrm>
          <a:prstGeom prst="rect">
            <a:avLst/>
          </a:prstGeom>
        </p:spPr>
        <p:txBody>
          <a:bodyPr vert="horz" wrap="square" lIns="0" tIns="17145" rIns="0" bIns="0" rtlCol="0" anchor="ctr" anchorCtr="0">
            <a:spAutoFit/>
          </a:bodyPr>
          <a:lstStyle/>
          <a:p>
            <a:pPr algn="ctr">
              <a:lnSpc>
                <a:spcPct val="99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以多種方式使用：作為單一品種的紅酒、混合酒、粉紅酒和</a:t>
            </a:r>
          </a:p>
          <a:p>
            <a:pPr algn="ctr">
              <a:lnSpc>
                <a:spcPct val="99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加強型葡萄酒</a:t>
            </a:r>
          </a:p>
        </p:txBody>
      </p:sp>
    </p:spTree>
    <p:extLst>
      <p:ext uri="{BB962C8B-B14F-4D97-AF65-F5344CB8AC3E}">
        <p14:creationId xmlns:p14="http://schemas.microsoft.com/office/powerpoint/2010/main" val="42593979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EFBB73-47D4-EE09-AA73-417E9F538CAE}"/>
              </a:ext>
            </a:extLst>
          </p:cNvPr>
          <p:cNvSpPr>
            <a:spLocks noGrp="1"/>
          </p:cNvSpPr>
          <p:nvPr>
            <p:ph type="title"/>
          </p:nvPr>
        </p:nvSpPr>
        <p:spPr>
          <a:xfrm>
            <a:off x="620175" y="800033"/>
            <a:ext cx="5402508" cy="529623"/>
          </a:xfrm>
        </p:spPr>
        <p:txBody>
          <a:bodyPr/>
          <a:lstStyle/>
          <a:p>
            <a:r>
              <a:rPr lang="zh-CN" altLang="en-US" sz="5400" b="1" cap="all" dirty="0">
                <a:solidFill>
                  <a:schemeClr val="accent5"/>
                </a:solidFill>
                <a:uFill>
                  <a:solidFill>
                    <a:srgbClr val="F40000"/>
                  </a:solidFill>
                </a:uFill>
              </a:rPr>
              <a:t>設拉子
</a:t>
            </a:r>
            <a:endParaRPr lang="en-US" b="1" dirty="0">
              <a:solidFill>
                <a:schemeClr val="accent5"/>
              </a:solidFill>
            </a:endParaRPr>
          </a:p>
        </p:txBody>
      </p:sp>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2674713"/>
            <a:ext cx="4053425"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澳洲的標誌性葡萄及其最著名的葡萄酒出口產品</a:t>
            </a:r>
          </a:p>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幾乎在每個地區都有種植，佔總葡萄酒產量的近四分之一</a:t>
            </a:r>
          </a:p>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生產多種表現形式，從價格實惠、容易入口的紅酒到適合陳年的經典酒款</a:t>
            </a:r>
          </a:p>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澳洲擁有世界上最古老且持續生產的設拉子葡萄藤之一</a:t>
            </a: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48384"/>
            <a:ext cx="11918390" cy="907601"/>
          </a:xfrm>
          <a:prstGeom prst="rect">
            <a:avLst/>
          </a:prstGeom>
        </p:spPr>
        <p:txBody>
          <a:bodyPr vert="horz" wrap="none" lIns="0" tIns="11521" rIns="0" bIns="0" rtlCol="0">
            <a:noAutofit/>
          </a:bodyPr>
          <a:lstStyle/>
          <a:p>
            <a:pPr defTabSz="914453">
              <a:lnSpc>
                <a:spcPct val="80000"/>
              </a:lnSpc>
              <a:defRPr/>
            </a:pPr>
            <a:r>
              <a:rPr lang="zh-CN" altLang="en-US" sz="2800" b="1" cap="all" dirty="0">
                <a:solidFill>
                  <a:schemeClr val="accent4"/>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澳洲傳奇</a:t>
            </a:r>
          </a:p>
        </p:txBody>
      </p:sp>
      <p:pic>
        <p:nvPicPr>
          <p:cNvPr id="11" name="Picture Placeholder 10" descr="A close-up of a vine  Description automatically generated">
            <a:extLst>
              <a:ext uri="{FF2B5EF4-FFF2-40B4-BE49-F238E27FC236}">
                <a16:creationId xmlns:a16="http://schemas.microsoft.com/office/drawing/2014/main" id="{D0546B73-EB92-086C-1138-E1ECBE36CA9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22683" y="388842"/>
            <a:ext cx="6169315" cy="6083199"/>
          </a:xfrm>
        </p:spPr>
      </p:pic>
    </p:spTree>
    <p:extLst>
      <p:ext uri="{BB962C8B-B14F-4D97-AF65-F5344CB8AC3E}">
        <p14:creationId xmlns:p14="http://schemas.microsoft.com/office/powerpoint/2010/main" val="211580248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DC4117AD-48BD-E46D-CBA3-94425FE6BD70}"/>
              </a:ext>
            </a:extLst>
          </p:cNvPr>
          <p:cNvCxnSpPr>
            <a:cxnSpLocks/>
          </p:cNvCxnSpPr>
          <p:nvPr/>
        </p:nvCxnSpPr>
        <p:spPr>
          <a:xfrm flipV="1">
            <a:off x="1610686" y="2189330"/>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3709960-2299-8557-5E50-34F3C148A6BE}"/>
              </a:ext>
            </a:extLst>
          </p:cNvPr>
          <p:cNvCxnSpPr>
            <a:cxnSpLocks/>
          </p:cNvCxnSpPr>
          <p:nvPr/>
        </p:nvCxnSpPr>
        <p:spPr>
          <a:xfrm flipV="1">
            <a:off x="1610686" y="4211076"/>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03AE03-1A12-4687-A730-9E7C760A6434}"/>
              </a:ext>
            </a:extLst>
          </p:cNvPr>
          <p:cNvCxnSpPr>
            <a:cxnSpLocks/>
          </p:cNvCxnSpPr>
          <p:nvPr/>
        </p:nvCxnSpPr>
        <p:spPr>
          <a:xfrm>
            <a:off x="6853806" y="4566977"/>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6C28E18-5079-4104-40AC-DFCBDAF7EE0E}"/>
              </a:ext>
            </a:extLst>
          </p:cNvPr>
          <p:cNvSpPr/>
          <p:nvPr/>
        </p:nvSpPr>
        <p:spPr>
          <a:xfrm>
            <a:off x="7735055" y="1333129"/>
            <a:ext cx="2256385" cy="225638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panose="020B0604030504040204" pitchFamily="34" charset="-120"/>
              <a:ea typeface="Microsoft JhengHei" panose="020B0604030504040204" pitchFamily="34" charset="-12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zh-CN" altLang="en-US" sz="4400" b="1" dirty="0">
                <a:latin typeface="Microsoft JhengHei" panose="020B0604030504040204" pitchFamily="34" charset="-120"/>
              </a:rPr>
              <a:t>風格與
特性</a:t>
            </a:r>
          </a:p>
        </p:txBody>
      </p:sp>
      <p:sp>
        <p:nvSpPr>
          <p:cNvPr id="5" name="object 58">
            <a:extLst>
              <a:ext uri="{FF2B5EF4-FFF2-40B4-BE49-F238E27FC236}">
                <a16:creationId xmlns:a16="http://schemas.microsoft.com/office/drawing/2014/main" id="{9F15D272-30DD-0CF9-9E3C-4AA951F9CA6D}"/>
              </a:ext>
            </a:extLst>
          </p:cNvPr>
          <p:cNvSpPr txBox="1"/>
          <p:nvPr/>
        </p:nvSpPr>
        <p:spPr>
          <a:xfrm>
            <a:off x="7902449" y="5084939"/>
            <a:ext cx="1509381" cy="766813"/>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1"/>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黑櫻桃</a:t>
            </a:r>
          </a:p>
          <a:p>
            <a:pPr marL="285750" indent="-285750">
              <a:lnSpc>
                <a:spcPct val="98000"/>
              </a:lnSpc>
              <a:spcAft>
                <a:spcPts val="100"/>
              </a:spcAft>
              <a:buClr>
                <a:schemeClr val="accent1"/>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李子</a:t>
            </a:r>
          </a:p>
          <a:p>
            <a:pPr marL="285750" indent="-285750">
              <a:lnSpc>
                <a:spcPct val="98000"/>
              </a:lnSpc>
              <a:spcAft>
                <a:spcPts val="100"/>
              </a:spcAft>
              <a:buClr>
                <a:schemeClr val="accent1"/>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巧克力</a:t>
            </a:r>
          </a:p>
        </p:txBody>
      </p:sp>
      <p:sp>
        <p:nvSpPr>
          <p:cNvPr id="7" name="object 58">
            <a:extLst>
              <a:ext uri="{FF2B5EF4-FFF2-40B4-BE49-F238E27FC236}">
                <a16:creationId xmlns:a16="http://schemas.microsoft.com/office/drawing/2014/main" id="{D6597F8C-DD41-690E-E6B9-4492E633930F}"/>
              </a:ext>
            </a:extLst>
          </p:cNvPr>
          <p:cNvSpPr txBox="1"/>
          <p:nvPr/>
        </p:nvSpPr>
        <p:spPr>
          <a:xfrm>
            <a:off x="7902449" y="2170020"/>
            <a:ext cx="1921599" cy="657103"/>
          </a:xfrm>
          <a:prstGeom prst="rect">
            <a:avLst/>
          </a:prstGeom>
        </p:spPr>
        <p:txBody>
          <a:bodyPr vert="horz" wrap="square" lIns="0" tIns="17145" rIns="0" bIns="0" rtlCol="0" anchor="ctr" anchorCtr="0">
            <a:spAutoFit/>
          </a:bodyPr>
          <a:lstStyle/>
          <a:p>
            <a:pPr algn="ctr">
              <a:lnSpc>
                <a:spcPct val="99000"/>
              </a:lnSpc>
              <a:buClr>
                <a:srgbClr val="F40000"/>
              </a:buClr>
            </a:pPr>
            <a:r>
              <a:rPr lang="zh-CN" altLang="en-US" sz="1400" b="1" dirty="0">
                <a:solidFill>
                  <a:schemeClr val="bg1"/>
                </a:solidFill>
                <a:latin typeface="Microsoft JhengHei" panose="020B0604030504040204" pitchFamily="34" charset="-120"/>
                <a:ea typeface="Microsoft JhengHei" panose="020B0604030504040204" pitchFamily="34" charset="-120"/>
                <a:cs typeface="Hellix SemiBold"/>
              </a:rPr>
              <a:t>理想的混釀夥伴 – 
GSM、設拉子卡本內、設拉子維歐尼耶</a:t>
            </a:r>
          </a:p>
        </p:txBody>
      </p:sp>
      <p:sp>
        <p:nvSpPr>
          <p:cNvPr id="8" name="object 58">
            <a:extLst>
              <a:ext uri="{FF2B5EF4-FFF2-40B4-BE49-F238E27FC236}">
                <a16:creationId xmlns:a16="http://schemas.microsoft.com/office/drawing/2014/main" id="{95462CAC-4F4C-9454-6DD0-3DBF644A8E50}"/>
              </a:ext>
            </a:extLst>
          </p:cNvPr>
          <p:cNvSpPr txBox="1"/>
          <p:nvPr/>
        </p:nvSpPr>
        <p:spPr>
          <a:xfrm>
            <a:off x="545953" y="4771262"/>
            <a:ext cx="2022480" cy="682110"/>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年輕</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口感豐富；成熟，</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濃郁的黑色水果</a:t>
            </a:r>
            <a:endParaRPr lang="en-AU" sz="1600" dirty="0">
              <a:latin typeface="Microsoft JhengHei" panose="020B0604030504040204" pitchFamily="34" charset="-120"/>
              <a:ea typeface="Microsoft JhengHei" panose="020B0604030504040204" pitchFamily="34" charset="-120"/>
              <a:cs typeface="Hellix SemiBold"/>
            </a:endParaRPr>
          </a:p>
        </p:txBody>
      </p:sp>
      <p:sp>
        <p:nvSpPr>
          <p:cNvPr id="11" name="object 58">
            <a:extLst>
              <a:ext uri="{FF2B5EF4-FFF2-40B4-BE49-F238E27FC236}">
                <a16:creationId xmlns:a16="http://schemas.microsoft.com/office/drawing/2014/main" id="{88C392EF-A519-565E-CFDF-A48D96268C04}"/>
              </a:ext>
            </a:extLst>
          </p:cNvPr>
          <p:cNvSpPr txBox="1"/>
          <p:nvPr/>
        </p:nvSpPr>
        <p:spPr>
          <a:xfrm>
            <a:off x="3111033" y="4854020"/>
            <a:ext cx="1780021" cy="903709"/>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陳年</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單寧柔和；口感更順滑；帶有香料、甘草和泥土氣息</a:t>
            </a:r>
            <a:endParaRPr lang="en-AU" sz="1600" dirty="0">
              <a:latin typeface="Microsoft JhengHei" panose="020B0604030504040204" pitchFamily="34" charset="-120"/>
              <a:ea typeface="Microsoft JhengHei" panose="020B0604030504040204" pitchFamily="34" charset="-120"/>
              <a:cs typeface="Hellix SemiBold"/>
            </a:endParaRPr>
          </a:p>
        </p:txBody>
      </p:sp>
      <p:sp>
        <p:nvSpPr>
          <p:cNvPr id="12" name="object 58">
            <a:extLst>
              <a:ext uri="{FF2B5EF4-FFF2-40B4-BE49-F238E27FC236}">
                <a16:creationId xmlns:a16="http://schemas.microsoft.com/office/drawing/2014/main" id="{976B3C93-E72A-1708-A30E-BA6AD360220F}"/>
              </a:ext>
            </a:extLst>
          </p:cNvPr>
          <p:cNvSpPr txBox="1"/>
          <p:nvPr/>
        </p:nvSpPr>
        <p:spPr>
          <a:xfrm>
            <a:off x="9771262" y="5098403"/>
            <a:ext cx="1450576" cy="499880"/>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1"/>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成熟的紅色水果</a:t>
            </a:r>
          </a:p>
        </p:txBody>
      </p:sp>
      <p:sp>
        <p:nvSpPr>
          <p:cNvPr id="15" name="object 58">
            <a:extLst>
              <a:ext uri="{FF2B5EF4-FFF2-40B4-BE49-F238E27FC236}">
                <a16:creationId xmlns:a16="http://schemas.microsoft.com/office/drawing/2014/main" id="{E44DEB32-C198-0CFC-E5D5-7ED4B94702EB}"/>
              </a:ext>
            </a:extLst>
          </p:cNvPr>
          <p:cNvSpPr txBox="1"/>
          <p:nvPr/>
        </p:nvSpPr>
        <p:spPr>
          <a:xfrm>
            <a:off x="592183" y="2741223"/>
            <a:ext cx="2022480" cy="903709"/>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溫暖氣候風格</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風味濃郁，多汁的果醬味黑色水果，成熟的單寧和無縫的質地</a:t>
            </a:r>
          </a:p>
        </p:txBody>
      </p:sp>
      <p:sp>
        <p:nvSpPr>
          <p:cNvPr id="16" name="object 58">
            <a:extLst>
              <a:ext uri="{FF2B5EF4-FFF2-40B4-BE49-F238E27FC236}">
                <a16:creationId xmlns:a16="http://schemas.microsoft.com/office/drawing/2014/main" id="{2DDDFC13-EE66-B633-AFD7-684A1EA49DD1}"/>
              </a:ext>
            </a:extLst>
          </p:cNvPr>
          <p:cNvSpPr txBox="1"/>
          <p:nvPr/>
        </p:nvSpPr>
        <p:spPr>
          <a:xfrm>
            <a:off x="7902449" y="4825446"/>
            <a:ext cx="2094227"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溫暖氣候</a:t>
            </a:r>
          </a:p>
        </p:txBody>
      </p:sp>
      <p:sp>
        <p:nvSpPr>
          <p:cNvPr id="18" name="object 58">
            <a:extLst>
              <a:ext uri="{FF2B5EF4-FFF2-40B4-BE49-F238E27FC236}">
                <a16:creationId xmlns:a16="http://schemas.microsoft.com/office/drawing/2014/main" id="{941FE382-59A1-2019-1B91-991EB6ED183C}"/>
              </a:ext>
            </a:extLst>
          </p:cNvPr>
          <p:cNvSpPr txBox="1"/>
          <p:nvPr/>
        </p:nvSpPr>
        <p:spPr>
          <a:xfrm>
            <a:off x="3135948" y="2799923"/>
            <a:ext cx="1676775" cy="682110"/>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涼爽氣候風格</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優雅、適合佐餐、酒體中等</a:t>
            </a:r>
          </a:p>
        </p:txBody>
      </p:sp>
      <p:pic>
        <p:nvPicPr>
          <p:cNvPr id="4" name="Picture Placeholder 8">
            <a:extLst>
              <a:ext uri="{FF2B5EF4-FFF2-40B4-BE49-F238E27FC236}">
                <a16:creationId xmlns:a16="http://schemas.microsoft.com/office/drawing/2014/main" id="{C69C54A9-F55B-31F9-8AA7-D9EB45F2180F}"/>
              </a:ext>
            </a:extLst>
          </p:cNvPr>
          <p:cNvPicPr>
            <a:picLocks noChangeAspect="1"/>
          </p:cNvPicPr>
          <p:nvPr/>
        </p:nvPicPr>
        <p:blipFill>
          <a:blip r:embed="rId3"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0" name="object 10">
            <a:extLst>
              <a:ext uri="{FF2B5EF4-FFF2-40B4-BE49-F238E27FC236}">
                <a16:creationId xmlns:a16="http://schemas.microsoft.com/office/drawing/2014/main" id="{A8C01080-AD4F-D996-1AB7-6911D2052DB1}"/>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SHIRAZ</a:t>
            </a:r>
            <a:endParaRPr lang="en-AU" sz="44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1" name="object 58">
            <a:extLst>
              <a:ext uri="{FF2B5EF4-FFF2-40B4-BE49-F238E27FC236}">
                <a16:creationId xmlns:a16="http://schemas.microsoft.com/office/drawing/2014/main" id="{B6942429-8EFD-F66E-C0CD-AA9CE741D4C2}"/>
              </a:ext>
            </a:extLst>
          </p:cNvPr>
          <p:cNvSpPr txBox="1"/>
          <p:nvPr/>
        </p:nvSpPr>
        <p:spPr>
          <a:xfrm>
            <a:off x="7902449" y="4425750"/>
            <a:ext cx="3246242" cy="263534"/>
          </a:xfrm>
          <a:prstGeom prst="rect">
            <a:avLst/>
          </a:prstGeom>
          <a:noFill/>
        </p:spPr>
        <p:txBody>
          <a:bodyPr vert="horz" wrap="square" lIns="0" tIns="17145" rIns="0" bIns="0" rtlCol="0">
            <a:spAutoFit/>
          </a:bodyPr>
          <a:lstStyle/>
          <a:p>
            <a:pPr>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典型風味</a:t>
            </a:r>
          </a:p>
        </p:txBody>
      </p:sp>
      <p:sp>
        <p:nvSpPr>
          <p:cNvPr id="23" name="object 58">
            <a:extLst>
              <a:ext uri="{FF2B5EF4-FFF2-40B4-BE49-F238E27FC236}">
                <a16:creationId xmlns:a16="http://schemas.microsoft.com/office/drawing/2014/main" id="{E2974DC0-2605-7574-D77E-1AE5DC8C3B7F}"/>
              </a:ext>
            </a:extLst>
          </p:cNvPr>
          <p:cNvSpPr txBox="1"/>
          <p:nvPr/>
        </p:nvSpPr>
        <p:spPr>
          <a:xfrm>
            <a:off x="9771262" y="4833176"/>
            <a:ext cx="2094227"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涼爽氣候</a:t>
            </a:r>
          </a:p>
        </p:txBody>
      </p:sp>
      <p:cxnSp>
        <p:nvCxnSpPr>
          <p:cNvPr id="25" name="Straight Connector 24">
            <a:extLst>
              <a:ext uri="{FF2B5EF4-FFF2-40B4-BE49-F238E27FC236}">
                <a16:creationId xmlns:a16="http://schemas.microsoft.com/office/drawing/2014/main" id="{EA445217-F6C7-CB49-C393-0DE8826FF1CC}"/>
              </a:ext>
            </a:extLst>
          </p:cNvPr>
          <p:cNvCxnSpPr>
            <a:cxnSpLocks/>
          </p:cNvCxnSpPr>
          <p:nvPr/>
        </p:nvCxnSpPr>
        <p:spPr>
          <a:xfrm flipV="1">
            <a:off x="1618570"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1DDB595-334E-CB3A-BD77-CD1D44FAD01B}"/>
              </a:ext>
            </a:extLst>
          </p:cNvPr>
          <p:cNvCxnSpPr>
            <a:cxnSpLocks/>
          </p:cNvCxnSpPr>
          <p:nvPr/>
        </p:nvCxnSpPr>
        <p:spPr>
          <a:xfrm flipV="1">
            <a:off x="4001044"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A01860-8130-2B95-0187-AD14209BF527}"/>
              </a:ext>
            </a:extLst>
          </p:cNvPr>
          <p:cNvCxnSpPr>
            <a:cxnSpLocks/>
          </p:cNvCxnSpPr>
          <p:nvPr/>
        </p:nvCxnSpPr>
        <p:spPr>
          <a:xfrm flipV="1">
            <a:off x="1618570"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97464C-2787-9F97-5B2B-B93DFF05EB78}"/>
              </a:ext>
            </a:extLst>
          </p:cNvPr>
          <p:cNvCxnSpPr>
            <a:cxnSpLocks/>
          </p:cNvCxnSpPr>
          <p:nvPr/>
        </p:nvCxnSpPr>
        <p:spPr>
          <a:xfrm flipV="1">
            <a:off x="4001044"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405C53B-7339-25CA-73A0-F86ACF38955E}"/>
              </a:ext>
            </a:extLst>
          </p:cNvPr>
          <p:cNvCxnSpPr>
            <a:cxnSpLocks/>
          </p:cNvCxnSpPr>
          <p:nvPr/>
        </p:nvCxnSpPr>
        <p:spPr>
          <a:xfrm>
            <a:off x="6853806" y="2583631"/>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90400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A85BC11-7E24-B43A-4E9C-81A725BB8382}"/>
              </a:ext>
            </a:extLst>
          </p:cNvPr>
          <p:cNvCxnSpPr>
            <a:cxnSpLocks/>
          </p:cNvCxnSpPr>
          <p:nvPr/>
        </p:nvCxnSpPr>
        <p:spPr>
          <a:xfrm>
            <a:off x="6795083" y="5347153"/>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04AF7D2-FA3C-B766-D425-29892A55980F}"/>
              </a:ext>
            </a:extLst>
          </p:cNvPr>
          <p:cNvCxnSpPr>
            <a:cxnSpLocks/>
          </p:cNvCxnSpPr>
          <p:nvPr/>
        </p:nvCxnSpPr>
        <p:spPr>
          <a:xfrm>
            <a:off x="6795083" y="424819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C5E8410-09F1-0C3A-1FBA-91B8A38B86AD}"/>
              </a:ext>
            </a:extLst>
          </p:cNvPr>
          <p:cNvCxnSpPr>
            <a:cxnSpLocks/>
          </p:cNvCxnSpPr>
          <p:nvPr/>
        </p:nvCxnSpPr>
        <p:spPr>
          <a:xfrm>
            <a:off x="6186881" y="1966390"/>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3B526-B885-3F16-625C-2343AE718D64}"/>
              </a:ext>
            </a:extLst>
          </p:cNvPr>
          <p:cNvCxnSpPr>
            <a:cxnSpLocks/>
          </p:cNvCxnSpPr>
          <p:nvPr/>
        </p:nvCxnSpPr>
        <p:spPr>
          <a:xfrm>
            <a:off x="4714613" y="1689553"/>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AA51202-459B-16DF-2B5D-7FD6B0762C9A}"/>
              </a:ext>
            </a:extLst>
          </p:cNvPr>
          <p:cNvCxnSpPr>
            <a:cxnSpLocks/>
          </p:cNvCxnSpPr>
          <p:nvPr/>
        </p:nvCxnSpPr>
        <p:spPr>
          <a:xfrm>
            <a:off x="4572000" y="2746566"/>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B974A-DCC2-2089-7EBC-0DDFB6064729}"/>
              </a:ext>
            </a:extLst>
          </p:cNvPr>
          <p:cNvCxnSpPr>
            <a:cxnSpLocks/>
          </p:cNvCxnSpPr>
          <p:nvPr/>
        </p:nvCxnSpPr>
        <p:spPr>
          <a:xfrm>
            <a:off x="4429387" y="3929414"/>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5119B6-D196-E57D-1E95-2FE9E5B9B8D6}"/>
              </a:ext>
            </a:extLst>
          </p:cNvPr>
          <p:cNvCxnSpPr>
            <a:cxnSpLocks/>
          </p:cNvCxnSpPr>
          <p:nvPr/>
        </p:nvCxnSpPr>
        <p:spPr>
          <a:xfrm>
            <a:off x="4538444" y="5061927"/>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zh-CN" altLang="en-US" sz="5400" b="1" dirty="0">
                <a:latin typeface="Microsoft JhengHei" panose="020B0604030504040204" pitchFamily="34" charset="-120"/>
              </a:rPr>
              <a:t>主要產區</a:t>
            </a:r>
          </a:p>
        </p:txBody>
      </p:sp>
      <p:sp>
        <p:nvSpPr>
          <p:cNvPr id="4" name="object 58">
            <a:extLst>
              <a:ext uri="{FF2B5EF4-FFF2-40B4-BE49-F238E27FC236}">
                <a16:creationId xmlns:a16="http://schemas.microsoft.com/office/drawing/2014/main" id="{037BE07A-6C46-0B87-E599-B5AF7395C109}"/>
              </a:ext>
            </a:extLst>
          </p:cNvPr>
          <p:cNvSpPr txBox="1"/>
          <p:nvPr/>
        </p:nvSpPr>
        <p:spPr>
          <a:xfrm>
            <a:off x="7804050" y="1106974"/>
            <a:ext cx="2891261"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優雅、風味濃郁且帶有辛辣味；顏色呈深紫色</a:t>
            </a:r>
          </a:p>
        </p:txBody>
      </p:sp>
      <p:sp>
        <p:nvSpPr>
          <p:cNvPr id="5" name="object 58">
            <a:extLst>
              <a:ext uri="{FF2B5EF4-FFF2-40B4-BE49-F238E27FC236}">
                <a16:creationId xmlns:a16="http://schemas.microsoft.com/office/drawing/2014/main" id="{28FF84F5-7F14-9BD0-1E7B-A4E197042DD8}"/>
              </a:ext>
            </a:extLst>
          </p:cNvPr>
          <p:cNvSpPr txBox="1"/>
          <p:nvPr/>
        </p:nvSpPr>
        <p:spPr>
          <a:xfrm>
            <a:off x="1069061" y="4966680"/>
            <a:ext cx="1777948"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克萊爾谷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6" name="object 58">
            <a:extLst>
              <a:ext uri="{FF2B5EF4-FFF2-40B4-BE49-F238E27FC236}">
                <a16:creationId xmlns:a16="http://schemas.microsoft.com/office/drawing/2014/main" id="{F3B8192F-8B51-501C-9EDF-BF68EB2DF2A3}"/>
              </a:ext>
            </a:extLst>
          </p:cNvPr>
          <p:cNvSpPr txBox="1"/>
          <p:nvPr/>
        </p:nvSpPr>
        <p:spPr>
          <a:xfrm>
            <a:off x="1069060" y="1569680"/>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阿德萊德山</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7" name="object 58">
            <a:extLst>
              <a:ext uri="{FF2B5EF4-FFF2-40B4-BE49-F238E27FC236}">
                <a16:creationId xmlns:a16="http://schemas.microsoft.com/office/drawing/2014/main" id="{009E16F3-C51E-A7B1-4656-E64349EAE466}"/>
              </a:ext>
            </a:extLst>
          </p:cNvPr>
          <p:cNvSpPr txBox="1"/>
          <p:nvPr/>
        </p:nvSpPr>
        <p:spPr>
          <a:xfrm>
            <a:off x="1069061" y="2929120"/>
            <a:ext cx="2669273" cy="258597"/>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風味和特色鮮明的濃郁設拉子</a:t>
            </a:r>
          </a:p>
        </p:txBody>
      </p:sp>
      <p:sp>
        <p:nvSpPr>
          <p:cNvPr id="8" name="object 58">
            <a:extLst>
              <a:ext uri="{FF2B5EF4-FFF2-40B4-BE49-F238E27FC236}">
                <a16:creationId xmlns:a16="http://schemas.microsoft.com/office/drawing/2014/main" id="{B1139623-6651-2B73-2CA6-4F3AD48D5709}"/>
              </a:ext>
            </a:extLst>
          </p:cNvPr>
          <p:cNvSpPr txBox="1"/>
          <p:nvPr/>
        </p:nvSpPr>
        <p:spPr>
          <a:xfrm>
            <a:off x="1069061" y="1826299"/>
            <a:ext cx="3466584"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酒精含量適中，帶有胡椒和香料的香氣，精緻的單寧和酸度</a:t>
            </a:r>
          </a:p>
        </p:txBody>
      </p:sp>
      <p:sp>
        <p:nvSpPr>
          <p:cNvPr id="9" name="object 58">
            <a:extLst>
              <a:ext uri="{FF2B5EF4-FFF2-40B4-BE49-F238E27FC236}">
                <a16:creationId xmlns:a16="http://schemas.microsoft.com/office/drawing/2014/main" id="{13F95180-ADB4-38CF-4064-997824510E53}"/>
              </a:ext>
            </a:extLst>
          </p:cNvPr>
          <p:cNvSpPr txBox="1"/>
          <p:nvPr/>
        </p:nvSpPr>
        <p:spPr>
          <a:xfrm>
            <a:off x="7804050" y="5225585"/>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芒特巴克</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0" name="object 58">
            <a:extLst>
              <a:ext uri="{FF2B5EF4-FFF2-40B4-BE49-F238E27FC236}">
                <a16:creationId xmlns:a16="http://schemas.microsoft.com/office/drawing/2014/main" id="{2AB991A8-4E90-E692-351A-FF35BE409143}"/>
              </a:ext>
            </a:extLst>
          </p:cNvPr>
          <p:cNvSpPr txBox="1"/>
          <p:nvPr/>
        </p:nvSpPr>
        <p:spPr>
          <a:xfrm>
            <a:off x="7804050" y="5512576"/>
            <a:ext cx="3263774"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如絲般柔滑、優雅的設拉子，帶有甘草、黑櫻桃和胡椒香料的味道</a:t>
            </a:r>
          </a:p>
        </p:txBody>
      </p:sp>
      <p:sp>
        <p:nvSpPr>
          <p:cNvPr id="11" name="object 58">
            <a:extLst>
              <a:ext uri="{FF2B5EF4-FFF2-40B4-BE49-F238E27FC236}">
                <a16:creationId xmlns:a16="http://schemas.microsoft.com/office/drawing/2014/main" id="{E193154E-30BC-AD69-B312-671B619C76A9}"/>
              </a:ext>
            </a:extLst>
          </p:cNvPr>
          <p:cNvSpPr txBox="1"/>
          <p:nvPr/>
        </p:nvSpPr>
        <p:spPr>
          <a:xfrm>
            <a:off x="1069060" y="2659081"/>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巴羅莎谷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2" name="object 58">
            <a:extLst>
              <a:ext uri="{FF2B5EF4-FFF2-40B4-BE49-F238E27FC236}">
                <a16:creationId xmlns:a16="http://schemas.microsoft.com/office/drawing/2014/main" id="{2F565A62-3E8E-3657-B945-6A162D7274FD}"/>
              </a:ext>
            </a:extLst>
          </p:cNvPr>
          <p:cNvSpPr txBox="1"/>
          <p:nvPr/>
        </p:nvSpPr>
        <p:spPr>
          <a:xfrm>
            <a:off x="1069061" y="3793029"/>
            <a:ext cx="2574845"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坎培拉地區</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3" name="object 58">
            <a:extLst>
              <a:ext uri="{FF2B5EF4-FFF2-40B4-BE49-F238E27FC236}">
                <a16:creationId xmlns:a16="http://schemas.microsoft.com/office/drawing/2014/main" id="{13408633-8AA3-72AD-5821-C66C4BB5A989}"/>
              </a:ext>
            </a:extLst>
          </p:cNvPr>
          <p:cNvSpPr txBox="1"/>
          <p:nvPr/>
        </p:nvSpPr>
        <p:spPr>
          <a:xfrm>
            <a:off x="7804050" y="1849065"/>
            <a:ext cx="1643528"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伊甸谷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4" name="object 58">
            <a:extLst>
              <a:ext uri="{FF2B5EF4-FFF2-40B4-BE49-F238E27FC236}">
                <a16:creationId xmlns:a16="http://schemas.microsoft.com/office/drawing/2014/main" id="{BFA254B6-068B-B71F-5CB7-D29D51F0995A}"/>
              </a:ext>
            </a:extLst>
          </p:cNvPr>
          <p:cNvSpPr txBox="1"/>
          <p:nvPr/>
        </p:nvSpPr>
        <p:spPr>
          <a:xfrm>
            <a:off x="7804050" y="2976801"/>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獵人谷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5" name="object 58">
            <a:extLst>
              <a:ext uri="{FF2B5EF4-FFF2-40B4-BE49-F238E27FC236}">
                <a16:creationId xmlns:a16="http://schemas.microsoft.com/office/drawing/2014/main" id="{BC4DBB26-03A4-8415-1752-B57B0B02C0B4}"/>
              </a:ext>
            </a:extLst>
          </p:cNvPr>
          <p:cNvSpPr txBox="1"/>
          <p:nvPr/>
        </p:nvSpPr>
        <p:spPr>
          <a:xfrm>
            <a:off x="7804050" y="845866"/>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格蘭屏</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6" name="object 58">
            <a:extLst>
              <a:ext uri="{FF2B5EF4-FFF2-40B4-BE49-F238E27FC236}">
                <a16:creationId xmlns:a16="http://schemas.microsoft.com/office/drawing/2014/main" id="{802FA831-D204-53C0-777B-69645945FFF6}"/>
              </a:ext>
            </a:extLst>
          </p:cNvPr>
          <p:cNvSpPr txBox="1"/>
          <p:nvPr/>
        </p:nvSpPr>
        <p:spPr>
          <a:xfrm>
            <a:off x="7804050" y="4112528"/>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麥拉倫谷</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17" name="object 58">
            <a:extLst>
              <a:ext uri="{FF2B5EF4-FFF2-40B4-BE49-F238E27FC236}">
                <a16:creationId xmlns:a16="http://schemas.microsoft.com/office/drawing/2014/main" id="{D72011D9-1A47-E47E-AD9C-0224E83B5ABD}"/>
              </a:ext>
            </a:extLst>
          </p:cNvPr>
          <p:cNvSpPr txBox="1"/>
          <p:nvPr/>
        </p:nvSpPr>
        <p:spPr>
          <a:xfrm>
            <a:off x="1069061" y="4067356"/>
            <a:ext cx="3265466"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強勁而優雅的設拉子，帶有辛辣味、平衡且風味濃郁</a:t>
            </a:r>
          </a:p>
        </p:txBody>
      </p:sp>
      <p:sp>
        <p:nvSpPr>
          <p:cNvPr id="18" name="object 58">
            <a:extLst>
              <a:ext uri="{FF2B5EF4-FFF2-40B4-BE49-F238E27FC236}">
                <a16:creationId xmlns:a16="http://schemas.microsoft.com/office/drawing/2014/main" id="{B5BAEAF3-15FB-0EC9-B810-3FA29E5BD895}"/>
              </a:ext>
            </a:extLst>
          </p:cNvPr>
          <p:cNvSpPr txBox="1"/>
          <p:nvPr/>
        </p:nvSpPr>
        <p:spPr>
          <a:xfrm>
            <a:off x="1069062" y="5210746"/>
            <a:ext cx="3808626"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飽滿、酒體醇厚且口感豐富，帶有黑莓、李子和甘草的味道</a:t>
            </a:r>
          </a:p>
        </p:txBody>
      </p:sp>
      <p:sp>
        <p:nvSpPr>
          <p:cNvPr id="19" name="object 58">
            <a:extLst>
              <a:ext uri="{FF2B5EF4-FFF2-40B4-BE49-F238E27FC236}">
                <a16:creationId xmlns:a16="http://schemas.microsoft.com/office/drawing/2014/main" id="{2B3132AE-BE26-C3BD-76A9-ED261BBBA05F}"/>
              </a:ext>
            </a:extLst>
          </p:cNvPr>
          <p:cNvSpPr txBox="1"/>
          <p:nvPr/>
        </p:nvSpPr>
        <p:spPr>
          <a:xfrm>
            <a:off x="7804050" y="2092441"/>
            <a:ext cx="3552862"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酒體中等到醇厚，帶有經典的漿果、鼠尾草和胡椒味</a:t>
            </a:r>
          </a:p>
        </p:txBody>
      </p:sp>
      <p:sp>
        <p:nvSpPr>
          <p:cNvPr id="20" name="object 58">
            <a:extLst>
              <a:ext uri="{FF2B5EF4-FFF2-40B4-BE49-F238E27FC236}">
                <a16:creationId xmlns:a16="http://schemas.microsoft.com/office/drawing/2014/main" id="{7DC49B88-DB12-A752-FACE-E00821750CD5}"/>
              </a:ext>
            </a:extLst>
          </p:cNvPr>
          <p:cNvSpPr txBox="1"/>
          <p:nvPr/>
        </p:nvSpPr>
        <p:spPr>
          <a:xfrm>
            <a:off x="7804050" y="4408162"/>
            <a:ext cx="3234301"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酒體醇厚，帶有濃郁的藍莓果香和巧克力味</a:t>
            </a:r>
          </a:p>
        </p:txBody>
      </p:sp>
      <p:sp>
        <p:nvSpPr>
          <p:cNvPr id="21" name="object 58">
            <a:extLst>
              <a:ext uri="{FF2B5EF4-FFF2-40B4-BE49-F238E27FC236}">
                <a16:creationId xmlns:a16="http://schemas.microsoft.com/office/drawing/2014/main" id="{D0DCF563-BB0A-B4BA-A191-D19DB81E73E9}"/>
              </a:ext>
            </a:extLst>
          </p:cNvPr>
          <p:cNvSpPr txBox="1"/>
          <p:nvPr/>
        </p:nvSpPr>
        <p:spPr>
          <a:xfrm>
            <a:off x="7804050" y="3244074"/>
            <a:ext cx="3765650" cy="499880"/>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演變成酒體中等的葡萄酒，風味濃郁、複雜且適合佐餐</a:t>
            </a:r>
          </a:p>
        </p:txBody>
      </p:sp>
      <p:pic>
        <p:nvPicPr>
          <p:cNvPr id="22" name="Picture Placeholder 8">
            <a:extLst>
              <a:ext uri="{FF2B5EF4-FFF2-40B4-BE49-F238E27FC236}">
                <a16:creationId xmlns:a16="http://schemas.microsoft.com/office/drawing/2014/main" id="{60787AAB-031D-405A-4ABB-3E994A97065D}"/>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3" name="object 10">
            <a:extLst>
              <a:ext uri="{FF2B5EF4-FFF2-40B4-BE49-F238E27FC236}">
                <a16:creationId xmlns:a16="http://schemas.microsoft.com/office/drawing/2014/main" id="{22E55CC6-A05D-4C50-EC44-CB7892AD15B0}"/>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SHIRAZ</a:t>
            </a:r>
            <a:endParaRPr lang="en-AU" sz="44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6" name="Straight Connector 25">
            <a:extLst>
              <a:ext uri="{FF2B5EF4-FFF2-40B4-BE49-F238E27FC236}">
                <a16:creationId xmlns:a16="http://schemas.microsoft.com/office/drawing/2014/main" id="{73A97802-06DA-DB7B-CCF2-43AC20B632E2}"/>
              </a:ext>
            </a:extLst>
          </p:cNvPr>
          <p:cNvCxnSpPr>
            <a:cxnSpLocks/>
          </p:cNvCxnSpPr>
          <p:nvPr/>
        </p:nvCxnSpPr>
        <p:spPr>
          <a:xfrm>
            <a:off x="6795083" y="309051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524496-B853-2D95-4D5C-3E501EC49E03}"/>
              </a:ext>
            </a:extLst>
          </p:cNvPr>
          <p:cNvCxnSpPr>
            <a:cxnSpLocks/>
          </p:cNvCxnSpPr>
          <p:nvPr/>
        </p:nvCxnSpPr>
        <p:spPr>
          <a:xfrm>
            <a:off x="6186881" y="959711"/>
            <a:ext cx="121640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65747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3670280"/>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澳洲種植面積第三大的葡萄品種</a:t>
            </a:r>
          </a:p>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以其濃郁的顏色、風味、酸度和單寧而聞名，並且可以陳釀數十年</a:t>
            </a:r>
          </a:p>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澳洲許多最具歷史意義和最成功的葡萄酒中的固定成分</a:t>
            </a:r>
          </a:p>
          <a:p>
            <a:pPr>
              <a:spcBef>
                <a:spcPts val="800"/>
              </a:spcBef>
              <a:buClr>
                <a:schemeClr val="accent5"/>
              </a:buClr>
              <a:buFont typeface="Arial" panose="020B0604020202020204" pitchFamily="34" charset="0"/>
              <a:buChar char="•"/>
            </a:pPr>
            <a:r>
              <a:rPr lang="zh-CN" altLang="en-US" sz="1600" dirty="0">
                <a:solidFill>
                  <a:schemeClr val="bg1"/>
                </a:solidFill>
                <a:latin typeface="Microsoft JhengHei" panose="020B0604030504040204" pitchFamily="34" charset="-120"/>
                <a:ea typeface="Microsoft JhengHei" panose="020B0604030504040204" pitchFamily="34" charset="-120"/>
              </a:rPr>
              <a:t>在溫暖到涼爽、乾燥的地區生長最佳</a:t>
            </a:r>
            <a:endParaRPr lang="en-AU" sz="1600" dirty="0">
              <a:solidFill>
                <a:schemeClr val="bg1"/>
              </a:solidFill>
              <a:latin typeface="Microsoft JhengHei" panose="020B0604030504040204" pitchFamily="34" charset="-120"/>
              <a:ea typeface="Microsoft JhengHei" panose="020B0604030504040204" pitchFamily="34" charset="-120"/>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45466" y="1629089"/>
            <a:ext cx="11918390" cy="907601"/>
          </a:xfrm>
          <a:prstGeom prst="rect">
            <a:avLst/>
          </a:prstGeom>
        </p:spPr>
        <p:txBody>
          <a:bodyPr vert="horz" wrap="none" lIns="0" tIns="11521" rIns="0" bIns="0" rtlCol="0">
            <a:noAutofit/>
          </a:bodyPr>
          <a:lstStyle/>
          <a:p>
            <a:pPr defTabSz="914453">
              <a:lnSpc>
                <a:spcPct val="80000"/>
              </a:lnSpc>
              <a:defRPr/>
            </a:pPr>
            <a:r>
              <a:rPr lang="zh-CN" altLang="en-US" sz="3000" b="1" cap="all" dirty="0">
                <a:solidFill>
                  <a:schemeClr val="accent4"/>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強勁且</a:t>
            </a:r>
          </a:p>
          <a:p>
            <a:pPr defTabSz="914453">
              <a:lnSpc>
                <a:spcPct val="80000"/>
              </a:lnSpc>
              <a:defRPr/>
            </a:pPr>
            <a:r>
              <a:rPr lang="zh-CN" altLang="en-US" sz="3000" b="1" cap="all" dirty="0">
                <a:solidFill>
                  <a:schemeClr val="accent4"/>
                </a:solidFill>
                <a:uFill>
                  <a:solidFill>
                    <a:srgbClr val="F40000"/>
                  </a:solidFill>
                </a:uFill>
                <a:latin typeface="Neue Haas Grotesk Text Pro" panose="020B0504020202020204" pitchFamily="34" charset="77"/>
                <a:ea typeface="Microsoft JhengHei" panose="020B0604030504040204" pitchFamily="34" charset="-120"/>
                <a:cs typeface="Inter Display" panose="02000503000000020004" pitchFamily="2" charset="0"/>
              </a:rPr>
              <a:t>適合陳年</a:t>
            </a:r>
          </a:p>
        </p:txBody>
      </p:sp>
      <p:pic>
        <p:nvPicPr>
          <p:cNvPr id="11" name="Picture Placeholder 10" descr="A bunch of grapes on a vine  Description automatically generated">
            <a:extLst>
              <a:ext uri="{FF2B5EF4-FFF2-40B4-BE49-F238E27FC236}">
                <a16:creationId xmlns:a16="http://schemas.microsoft.com/office/drawing/2014/main" id="{9ABA7397-4F2E-8659-1BCE-463D68305F9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16625" y="388938"/>
            <a:ext cx="6169025" cy="6083300"/>
          </a:xfrm>
        </p:spPr>
      </p:pic>
      <p:sp>
        <p:nvSpPr>
          <p:cNvPr id="5" name="Title 4">
            <a:extLst>
              <a:ext uri="{FF2B5EF4-FFF2-40B4-BE49-F238E27FC236}">
                <a16:creationId xmlns:a16="http://schemas.microsoft.com/office/drawing/2014/main" id="{949B7B70-91CD-2C1F-84F3-AD324E9362DC}"/>
              </a:ext>
            </a:extLst>
          </p:cNvPr>
          <p:cNvSpPr>
            <a:spLocks noGrp="1"/>
          </p:cNvSpPr>
          <p:nvPr>
            <p:ph type="title"/>
          </p:nvPr>
        </p:nvSpPr>
        <p:spPr/>
        <p:txBody>
          <a:bodyPr/>
          <a:lstStyle/>
          <a:p>
            <a:r>
              <a:rPr lang="zh-CN" altLang="en-US" sz="5400" b="1" cap="all" dirty="0">
                <a:solidFill>
                  <a:schemeClr val="accent5"/>
                </a:solidFill>
                <a:uFill>
                  <a:solidFill>
                    <a:srgbClr val="F40000"/>
                  </a:solidFill>
                </a:uFill>
              </a:rPr>
              <a:t>卡本內蘇維翁</a:t>
            </a:r>
            <a:endParaRPr lang="en-US" b="1" dirty="0">
              <a:solidFill>
                <a:schemeClr val="accent5"/>
              </a:solidFill>
            </a:endParaRPr>
          </a:p>
        </p:txBody>
      </p:sp>
    </p:spTree>
    <p:extLst>
      <p:ext uri="{BB962C8B-B14F-4D97-AF65-F5344CB8AC3E}">
        <p14:creationId xmlns:p14="http://schemas.microsoft.com/office/powerpoint/2010/main" val="18189818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 pouring wine into a glass  Description automatically generated">
            <a:extLst>
              <a:ext uri="{FF2B5EF4-FFF2-40B4-BE49-F238E27FC236}">
                <a16:creationId xmlns:a16="http://schemas.microsoft.com/office/drawing/2014/main" id="{0708A9E6-68D0-4787-477A-FECE45566F9F}"/>
              </a:ext>
            </a:extLst>
          </p:cNvPr>
          <p:cNvPicPr>
            <a:picLocks noChangeAspect="1"/>
          </p:cNvPicPr>
          <p:nvPr/>
        </p:nvPicPr>
        <p:blipFill>
          <a:blip r:embed="rId3" cstate="screen">
            <a:extLst>
              <a:ext uri="{28A0092B-C50C-407E-A947-70E740481C1C}">
                <a14:useLocalDpi xmlns:a14="http://schemas.microsoft.com/office/drawing/2010/main"/>
              </a:ext>
            </a:extLst>
          </a:blip>
          <a:srcRect r="18625"/>
          <a:stretch>
            <a:fillRect/>
          </a:stretch>
        </p:blipFill>
        <p:spPr>
          <a:xfrm>
            <a:off x="6958739" y="0"/>
            <a:ext cx="4105120" cy="3361724"/>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879528" y="4533704"/>
            <a:ext cx="2457529" cy="1460500"/>
          </a:xfrm>
        </p:spPr>
        <p:txBody>
          <a:bodyPr/>
          <a:lstStyle/>
          <a:p>
            <a:pPr>
              <a:spcBef>
                <a:spcPts val="800"/>
              </a:spcBef>
            </a:pPr>
            <a:r>
              <a:rPr lang="zh-CN" altLang="en-US" sz="1600" dirty="0"/>
              <a:t>食物和餐酒文化興起，開拓性的釀酒師發現或重新發現了一系列涼爽氣候產區</a:t>
            </a:r>
            <a:endParaRPr lang="en-AU" sz="1600" dirty="0"/>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0" y="337892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1444486"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8" name="Oval 7">
            <a:extLst>
              <a:ext uri="{FF2B5EF4-FFF2-40B4-BE49-F238E27FC236}">
                <a16:creationId xmlns:a16="http://schemas.microsoft.com/office/drawing/2014/main" id="{4520626D-7989-8389-1335-4E7EBA5AE5C7}"/>
              </a:ext>
            </a:extLst>
          </p:cNvPr>
          <p:cNvSpPr/>
          <p:nvPr/>
        </p:nvSpPr>
        <p:spPr>
          <a:xfrm>
            <a:off x="335915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Neue Haas Grotesk Text Pro" panose="020B0504020202020204" pitchFamily="34" charset="77"/>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722182" y="3795345"/>
            <a:ext cx="4105121"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2400" b="1" dirty="0">
                <a:solidFill>
                  <a:schemeClr val="accent1"/>
                </a:solidFill>
                <a:latin typeface="Neue Haas Grotesk Text Pro" panose="020B0504020202020204" pitchFamily="34" charset="77"/>
                <a:ea typeface="Microsoft JhengHei" panose="020B0604030504040204" pitchFamily="34" charset="-120"/>
              </a:rPr>
              <a:t>黃金時代：
1960 年代至今</a:t>
            </a:r>
            <a:endParaRPr lang="en-US" sz="2400" b="1" dirty="0">
              <a:solidFill>
                <a:schemeClr val="accent1"/>
              </a:solidFill>
              <a:latin typeface="Neue Haas Grotesk Text Pro" panose="020B0504020202020204" pitchFamily="34" charset="77"/>
              <a:ea typeface="Microsoft JhengHei" panose="020B0604030504040204" pitchFamily="34" charset="-120"/>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5616693" y="4530693"/>
            <a:ext cx="20542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1970 年代紅酒銷售額猛增，1980 年代對白酒的需求增加</a:t>
            </a:r>
            <a:endParaRPr lang="en-AU" sz="1600" dirty="0">
              <a:latin typeface="Neue Haas Grotesk Text Pro" panose="020B0504020202020204" pitchFamily="34" charset="77"/>
              <a:ea typeface="Microsoft JhengHei" panose="020B0604030504040204" pitchFamily="34" charset="-120"/>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7822738" y="4530693"/>
            <a:ext cx="1813745"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到 1980 年代初，澳洲是第 18 大葡萄酒出口國；到 1990 年代初，它已躍升至第六位</a:t>
            </a:r>
            <a:endParaRPr lang="en-AU" sz="1600" dirty="0">
              <a:latin typeface="Neue Haas Grotesk Text Pro" panose="020B0504020202020204" pitchFamily="34" charset="77"/>
              <a:ea typeface="Microsoft JhengHei" panose="020B0604030504040204" pitchFamily="34" charset="-120"/>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677312" y="1371939"/>
            <a:ext cx="2758615" cy="1747347"/>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雄心勃勃的種植者和釀酒師無視消費者對加烈葡萄酒的需求，生產出少量澳洲最好的餐酒</a:t>
            </a:r>
            <a:endParaRPr lang="en-AU" sz="1600" dirty="0">
              <a:latin typeface="Neue Haas Grotesk Text Pro" panose="020B0504020202020204" pitchFamily="34" charset="77"/>
              <a:ea typeface="Microsoft JhengHei" panose="020B0604030504040204" pitchFamily="34" charset="-120"/>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12059" y="625326"/>
            <a:ext cx="4105121" cy="68256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2400" b="1" dirty="0">
                <a:solidFill>
                  <a:schemeClr val="accent1"/>
                </a:solidFill>
                <a:latin typeface="Neue Haas Grotesk Text Pro" panose="020B0504020202020204" pitchFamily="34" charset="77"/>
                <a:ea typeface="Microsoft JhengHei" panose="020B0604030504040204" pitchFamily="34" charset="-120"/>
              </a:rPr>
              <a:t>文藝復興時代：
1940 年代到 1960 年代</a:t>
            </a: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3775693" y="1371939"/>
            <a:ext cx="2320307"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加烈葡萄酒的受歡迎程度達到頂峰，人們開始培養對餐酒的品味</a:t>
            </a:r>
            <a:endParaRPr lang="en-AU" sz="1600" dirty="0">
              <a:latin typeface="Neue Haas Grotesk Text Pro" panose="020B0504020202020204" pitchFamily="34" charset="77"/>
              <a:ea typeface="Microsoft JhengHei" panose="020B0604030504040204" pitchFamily="34" charset="-120"/>
            </a:endParaRPr>
          </a:p>
        </p:txBody>
      </p:sp>
      <p:sp>
        <p:nvSpPr>
          <p:cNvPr id="15" name="Text Placeholder 2">
            <a:extLst>
              <a:ext uri="{FF2B5EF4-FFF2-40B4-BE49-F238E27FC236}">
                <a16:creationId xmlns:a16="http://schemas.microsoft.com/office/drawing/2014/main" id="{87B50BE2-FEB0-EEDA-5798-8350D3454C38}"/>
              </a:ext>
            </a:extLst>
          </p:cNvPr>
          <p:cNvSpPr txBox="1"/>
          <p:nvPr/>
        </p:nvSpPr>
        <p:spPr>
          <a:xfrm>
            <a:off x="9788310" y="4530693"/>
            <a:ext cx="199735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zh-CN" altLang="en-US" sz="1600" dirty="0">
                <a:latin typeface="Neue Haas Grotesk Text Pro" panose="020B0504020202020204" pitchFamily="34" charset="77"/>
                <a:ea typeface="Microsoft JhengHei" panose="020B0604030504040204" pitchFamily="34" charset="-120"/>
              </a:rPr>
              <a:t>如今，澳洲葡萄酒社群多元化、獨一無二且真正世界一流</a:t>
            </a:r>
            <a:endParaRPr lang="en-AU" sz="1600" dirty="0">
              <a:latin typeface="Neue Haas Grotesk Text Pro" panose="020B0504020202020204" pitchFamily="34" charset="77"/>
              <a:ea typeface="Microsoft JhengHei" panose="020B0604030504040204" pitchFamily="34" charset="-120"/>
            </a:endParaRPr>
          </a:p>
        </p:txBody>
      </p:sp>
    </p:spTree>
    <p:extLst>
      <p:ext uri="{BB962C8B-B14F-4D97-AF65-F5344CB8AC3E}">
        <p14:creationId xmlns:p14="http://schemas.microsoft.com/office/powerpoint/2010/main" val="84112907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BFE455C-727B-D2D6-BA75-ED043D5B8A4E}"/>
              </a:ext>
            </a:extLst>
          </p:cNvPr>
          <p:cNvCxnSpPr>
            <a:cxnSpLocks/>
          </p:cNvCxnSpPr>
          <p:nvPr/>
        </p:nvCxnSpPr>
        <p:spPr>
          <a:xfrm>
            <a:off x="3557986" y="2838287"/>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317FCB6-4E68-44C8-7D07-D7105D864810}"/>
              </a:ext>
            </a:extLst>
          </p:cNvPr>
          <p:cNvCxnSpPr>
            <a:cxnSpLocks/>
          </p:cNvCxnSpPr>
          <p:nvPr/>
        </p:nvCxnSpPr>
        <p:spPr>
          <a:xfrm>
            <a:off x="3557986" y="4943924"/>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zh-CN" altLang="en-US" sz="4400" b="1" dirty="0">
                <a:latin typeface="Microsoft JhengHei" panose="020B0604030504040204" pitchFamily="34" charset="-120"/>
              </a:rPr>
              <a:t>風格與
特性</a:t>
            </a:r>
          </a:p>
        </p:txBody>
      </p:sp>
      <p:sp>
        <p:nvSpPr>
          <p:cNvPr id="4" name="object 58">
            <a:extLst>
              <a:ext uri="{FF2B5EF4-FFF2-40B4-BE49-F238E27FC236}">
                <a16:creationId xmlns:a16="http://schemas.microsoft.com/office/drawing/2014/main" id="{08F2EA1D-C462-1709-13B3-B94CFF449B13}"/>
              </a:ext>
            </a:extLst>
          </p:cNvPr>
          <p:cNvSpPr txBox="1"/>
          <p:nvPr/>
        </p:nvSpPr>
        <p:spPr>
          <a:xfrm>
            <a:off x="7815581" y="4226579"/>
            <a:ext cx="1669709"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黑莓</a:t>
            </a:r>
          </a:p>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櫻桃</a:t>
            </a:r>
          </a:p>
          <a:p>
            <a:pPr marL="285750" indent="-285750">
              <a:lnSpc>
                <a:spcPct val="98000"/>
              </a:lnSpc>
              <a:spcAft>
                <a:spcPts val="1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cs typeface="Hellix SemiBold"/>
              </a:rPr>
              <a:t>薄荷</a:t>
            </a:r>
          </a:p>
        </p:txBody>
      </p:sp>
      <p:sp>
        <p:nvSpPr>
          <p:cNvPr id="22" name="object 58">
            <a:extLst>
              <a:ext uri="{FF2B5EF4-FFF2-40B4-BE49-F238E27FC236}">
                <a16:creationId xmlns:a16="http://schemas.microsoft.com/office/drawing/2014/main" id="{C48A0281-EC37-0446-B71F-68AAA51D283A}"/>
              </a:ext>
            </a:extLst>
          </p:cNvPr>
          <p:cNvSpPr txBox="1"/>
          <p:nvPr/>
        </p:nvSpPr>
        <p:spPr>
          <a:xfrm>
            <a:off x="1592651" y="2316073"/>
            <a:ext cx="1710501" cy="903709"/>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年輕</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單寧堅實，酸度高，帶有黑醋栗、黑莓</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和草本植物的味道</a:t>
            </a:r>
            <a:endParaRPr lang="en-AU" sz="1600" dirty="0">
              <a:latin typeface="Microsoft JhengHei" panose="020B0604030504040204" pitchFamily="34" charset="-120"/>
              <a:ea typeface="Microsoft JhengHei" panose="020B0604030504040204" pitchFamily="34" charset="-120"/>
              <a:cs typeface="Hellix SemiBold"/>
            </a:endParaRPr>
          </a:p>
        </p:txBody>
      </p:sp>
      <p:sp>
        <p:nvSpPr>
          <p:cNvPr id="25" name="object 58">
            <a:extLst>
              <a:ext uri="{FF2B5EF4-FFF2-40B4-BE49-F238E27FC236}">
                <a16:creationId xmlns:a16="http://schemas.microsoft.com/office/drawing/2014/main" id="{77ACE83F-4F98-3F99-3ADA-5E682F7CCE70}"/>
              </a:ext>
            </a:extLst>
          </p:cNvPr>
          <p:cNvSpPr txBox="1"/>
          <p:nvPr/>
        </p:nvSpPr>
        <p:spPr>
          <a:xfrm>
            <a:off x="1523131" y="4458757"/>
            <a:ext cx="1780021" cy="1125308"/>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陳年</a:t>
            </a:r>
          </a:p>
          <a:p>
            <a:pPr algn="ctr">
              <a:lnSpc>
                <a:spcPct val="90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單寧柔化、醇厚且順滑，帶有雪松、煙草、泥土、可可的特性</a:t>
            </a:r>
            <a:endParaRPr lang="en-AU" sz="1600" dirty="0">
              <a:latin typeface="Microsoft JhengHei" panose="020B0604030504040204" pitchFamily="34" charset="-120"/>
              <a:ea typeface="Microsoft JhengHei" panose="020B0604030504040204" pitchFamily="34" charset="-120"/>
              <a:cs typeface="Hellix SemiBold"/>
            </a:endParaRPr>
          </a:p>
        </p:txBody>
      </p:sp>
      <p:sp>
        <p:nvSpPr>
          <p:cNvPr id="26" name="object 58">
            <a:extLst>
              <a:ext uri="{FF2B5EF4-FFF2-40B4-BE49-F238E27FC236}">
                <a16:creationId xmlns:a16="http://schemas.microsoft.com/office/drawing/2014/main" id="{F5C57B61-7972-19C7-C5C7-325A86664EAD}"/>
              </a:ext>
            </a:extLst>
          </p:cNvPr>
          <p:cNvSpPr txBox="1"/>
          <p:nvPr/>
        </p:nvSpPr>
        <p:spPr>
          <a:xfrm>
            <a:off x="7733094" y="2237512"/>
            <a:ext cx="3526012" cy="1654684"/>
          </a:xfrm>
          <a:prstGeom prst="rect">
            <a:avLst/>
          </a:prstGeom>
        </p:spPr>
        <p:txBody>
          <a:bodyPr vert="horz" wrap="square" lIns="0" tIns="17145" rIns="0" bIns="0" rtlCol="0" anchor="b" anchorCtr="0">
            <a:spAutoFit/>
          </a:bodyPr>
          <a:lstStyle/>
          <a:p>
            <a:pPr marL="285750" indent="-285750">
              <a:lnSpc>
                <a:spcPct val="90000"/>
              </a:lnSpc>
              <a:spcAft>
                <a:spcPts val="12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rPr>
              <a:t>澳洲以酒體更飽滿、更濃郁的卡本內而聞名，但也生產酒體中等、單寧突出的風格</a:t>
            </a:r>
          </a:p>
          <a:p>
            <a:pPr marL="285750" indent="-285750">
              <a:lnSpc>
                <a:spcPct val="90000"/>
              </a:lnSpc>
              <a:spcAft>
                <a:spcPts val="1200"/>
              </a:spcAft>
              <a:buClr>
                <a:schemeClr val="accent4"/>
              </a:buClr>
              <a:buFont typeface="Arial" panose="020B0604020202020204" pitchFamily="34" charset="0"/>
              <a:buChar char="•"/>
            </a:pPr>
            <a:r>
              <a:rPr lang="zh-CN" altLang="en-US" sz="1600">
                <a:latin typeface="Microsoft JhengHei" panose="020B0604030504040204" pitchFamily="34" charset="-120"/>
                <a:ea typeface="Microsoft JhengHei" panose="020B0604030504040204" pitchFamily="34" charset="-120"/>
              </a:rPr>
              <a:t>既可以作為單一品種葡萄酒，也可以作為經典混釀中的主要成分</a:t>
            </a:r>
          </a:p>
          <a:p>
            <a:pPr marL="285750" indent="-285750">
              <a:lnSpc>
                <a:spcPct val="90000"/>
              </a:lnSpc>
              <a:spcAft>
                <a:spcPts val="1200"/>
              </a:spcAft>
              <a:buClr>
                <a:schemeClr val="accent4"/>
              </a:buClr>
              <a:buFont typeface="Arial" panose="020B0604020202020204" pitchFamily="34" charset="0"/>
              <a:buChar char="•"/>
            </a:pPr>
            <a:endParaRPr lang="en-US" sz="1600">
              <a:latin typeface="Microsoft JhengHei" panose="020B0604030504040204" pitchFamily="34" charset="-120"/>
              <a:ea typeface="Microsoft JhengHei" panose="020B0604030504040204" pitchFamily="34" charset="-120"/>
            </a:endParaRPr>
          </a:p>
        </p:txBody>
      </p:sp>
      <p:pic>
        <p:nvPicPr>
          <p:cNvPr id="5" name="Picture Placeholder 8">
            <a:extLst>
              <a:ext uri="{FF2B5EF4-FFF2-40B4-BE49-F238E27FC236}">
                <a16:creationId xmlns:a16="http://schemas.microsoft.com/office/drawing/2014/main" id="{77BDCCB6-A099-D721-438B-546C50E0237C}"/>
              </a:ext>
            </a:extLst>
          </p:cNvPr>
          <p:cNvPicPr>
            <a:picLocks noChangeAspect="1"/>
          </p:cNvPicPr>
          <p:nvPr/>
        </p:nvPicPr>
        <p:blipFill>
          <a:blip r:embed="rId3"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6" name="object 10">
            <a:extLst>
              <a:ext uri="{FF2B5EF4-FFF2-40B4-BE49-F238E27FC236}">
                <a16:creationId xmlns:a16="http://schemas.microsoft.com/office/drawing/2014/main" id="{D18EE140-4703-7F2E-1D77-5840418CCAEE}"/>
              </a:ext>
            </a:extLst>
          </p:cNvPr>
          <p:cNvSpPr txBox="1"/>
          <p:nvPr/>
        </p:nvSpPr>
        <p:spPr>
          <a:xfrm rot="16200000">
            <a:off x="3984909" y="4071609"/>
            <a:ext cx="4652237" cy="898772"/>
          </a:xfrm>
          <a:prstGeom prst="rect">
            <a:avLst/>
          </a:prstGeom>
        </p:spPr>
        <p:txBody>
          <a:bodyPr vert="horz" wrap="square" lIns="0" tIns="12065" rIns="0" bIns="0" rtlCol="0">
            <a:spAutoFit/>
          </a:bodyPr>
          <a:lstStyle/>
          <a:p>
            <a:pPr algn="ctr" defTabSz="914453">
              <a:lnSpc>
                <a:spcPct val="80000"/>
              </a:lnSpc>
              <a:spcBef>
                <a:spcPct val="0"/>
              </a:spcBef>
            </a:pPr>
            <a:r>
              <a:rPr lang="en-AU" altLang="zh-CN" sz="36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 </a:t>
            </a:r>
          </a:p>
          <a:p>
            <a:pPr algn="ctr" defTabSz="914453">
              <a:lnSpc>
                <a:spcPct val="80000"/>
              </a:lnSpc>
              <a:spcBef>
                <a:spcPct val="0"/>
              </a:spcBef>
            </a:pPr>
            <a:r>
              <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a:t>
            </a:r>
          </a:p>
        </p:txBody>
      </p:sp>
      <p:sp>
        <p:nvSpPr>
          <p:cNvPr id="7" name="object 58">
            <a:extLst>
              <a:ext uri="{FF2B5EF4-FFF2-40B4-BE49-F238E27FC236}">
                <a16:creationId xmlns:a16="http://schemas.microsoft.com/office/drawing/2014/main" id="{D2DF5891-08E5-0E75-D959-FC867BDE0CF9}"/>
              </a:ext>
            </a:extLst>
          </p:cNvPr>
          <p:cNvSpPr txBox="1"/>
          <p:nvPr/>
        </p:nvSpPr>
        <p:spPr>
          <a:xfrm>
            <a:off x="7815581" y="3923346"/>
            <a:ext cx="3246242" cy="263534"/>
          </a:xfrm>
          <a:prstGeom prst="rect">
            <a:avLst/>
          </a:prstGeom>
          <a:noFill/>
        </p:spPr>
        <p:txBody>
          <a:bodyPr vert="horz" wrap="square" lIns="0" tIns="17145" rIns="0" bIns="0" rtlCol="0">
            <a:spAutoFit/>
          </a:bodyPr>
          <a:lstStyle/>
          <a:p>
            <a:pPr>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典型風味</a:t>
            </a:r>
          </a:p>
        </p:txBody>
      </p:sp>
    </p:spTree>
    <p:extLst>
      <p:ext uri="{BB962C8B-B14F-4D97-AF65-F5344CB8AC3E}">
        <p14:creationId xmlns:p14="http://schemas.microsoft.com/office/powerpoint/2010/main" val="1828876261"/>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ACBDF93-4D69-7998-3083-6554ABACF229}"/>
              </a:ext>
            </a:extLst>
          </p:cNvPr>
          <p:cNvCxnSpPr>
            <a:cxnSpLocks/>
          </p:cNvCxnSpPr>
          <p:nvPr/>
        </p:nvCxnSpPr>
        <p:spPr>
          <a:xfrm>
            <a:off x="4832059" y="2838287"/>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BA020CE-655C-33E8-E4C2-BE81CF7A8C2A}"/>
              </a:ext>
            </a:extLst>
          </p:cNvPr>
          <p:cNvCxnSpPr>
            <a:cxnSpLocks/>
          </p:cNvCxnSpPr>
          <p:nvPr/>
        </p:nvCxnSpPr>
        <p:spPr>
          <a:xfrm>
            <a:off x="4832059" y="4725810"/>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C96233-FAA5-29EE-5B96-30FA609C8DF1}"/>
              </a:ext>
            </a:extLst>
          </p:cNvPr>
          <p:cNvCxnSpPr>
            <a:cxnSpLocks/>
          </p:cNvCxnSpPr>
          <p:nvPr/>
        </p:nvCxnSpPr>
        <p:spPr>
          <a:xfrm>
            <a:off x="6417579" y="3777854"/>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zh-CN" altLang="en-US" sz="5400" b="1" dirty="0">
                <a:latin typeface="Microsoft JhengHei" panose="020B0604030504040204" pitchFamily="34" charset="-120"/>
              </a:rPr>
              <a:t>主要產區</a:t>
            </a:r>
          </a:p>
        </p:txBody>
      </p:sp>
      <p:sp>
        <p:nvSpPr>
          <p:cNvPr id="22" name="object 58">
            <a:extLst>
              <a:ext uri="{FF2B5EF4-FFF2-40B4-BE49-F238E27FC236}">
                <a16:creationId xmlns:a16="http://schemas.microsoft.com/office/drawing/2014/main" id="{38449BC5-CBF7-14A7-DFB6-781AD150E241}"/>
              </a:ext>
            </a:extLst>
          </p:cNvPr>
          <p:cNvSpPr txBox="1"/>
          <p:nvPr/>
        </p:nvSpPr>
        <p:spPr>
          <a:xfrm>
            <a:off x="7845817" y="3443112"/>
            <a:ext cx="3070207" cy="982448"/>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酒體中等到醇厚；質地比庫納瓦拉的葡萄酒更豐富、更圓潤；帶有深色藍莓果味和月桂葉、香草束或乾香草的香氣</a:t>
            </a:r>
          </a:p>
        </p:txBody>
      </p:sp>
      <p:sp>
        <p:nvSpPr>
          <p:cNvPr id="23" name="object 58">
            <a:extLst>
              <a:ext uri="{FF2B5EF4-FFF2-40B4-BE49-F238E27FC236}">
                <a16:creationId xmlns:a16="http://schemas.microsoft.com/office/drawing/2014/main" id="{76D9A86E-BFDA-03C3-DCF7-CE512F67A43F}"/>
              </a:ext>
            </a:extLst>
          </p:cNvPr>
          <p:cNvSpPr txBox="1"/>
          <p:nvPr/>
        </p:nvSpPr>
        <p:spPr>
          <a:xfrm>
            <a:off x="1490213" y="4070972"/>
            <a:ext cx="2675388" cy="238912"/>
          </a:xfrm>
          <a:prstGeom prst="rect">
            <a:avLst/>
          </a:prstGeom>
        </p:spPr>
        <p:txBody>
          <a:bodyPr vert="horz" wrap="square" lIns="0" tIns="17145" rIns="0" bIns="0" rtlCol="0" anchor="t" anchorCtr="0">
            <a:spAutoFit/>
          </a:bodyPr>
          <a:lstStyle/>
          <a:p>
            <a:pPr>
              <a:lnSpc>
                <a:spcPct val="90000"/>
              </a:lnSpc>
              <a:buClr>
                <a:srgbClr val="F40000"/>
              </a:buClr>
            </a:pPr>
            <a:r>
              <a:rPr lang="zh-TW" sz="1600" b="1" dirty="0">
                <a:latin typeface="微軟正黑體" panose="020B0604030504040204" pitchFamily="34" charset="-120"/>
                <a:ea typeface="微軟正黑體" panose="020B0604030504040204" pitchFamily="34" charset="-120"/>
                <a:cs typeface="Hellix SemiBold"/>
              </a:rPr>
              <a:t>蘭漢溪</a:t>
            </a:r>
          </a:p>
        </p:txBody>
      </p:sp>
      <p:sp>
        <p:nvSpPr>
          <p:cNvPr id="24" name="object 58">
            <a:extLst>
              <a:ext uri="{FF2B5EF4-FFF2-40B4-BE49-F238E27FC236}">
                <a16:creationId xmlns:a16="http://schemas.microsoft.com/office/drawing/2014/main" id="{7925686C-1BC9-EC9F-8791-FAFB3663CCF5}"/>
              </a:ext>
            </a:extLst>
          </p:cNvPr>
          <p:cNvSpPr txBox="1"/>
          <p:nvPr/>
        </p:nvSpPr>
        <p:spPr>
          <a:xfrm>
            <a:off x="1490214" y="1941420"/>
            <a:ext cx="2096301"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a:latin typeface="Microsoft JhengHei" panose="020B0604030504040204" pitchFamily="34" charset="-120"/>
                <a:ea typeface="Microsoft JhengHei" panose="020B0604030504040204" pitchFamily="34" charset="-120"/>
                <a:cs typeface="Hellix SemiBold"/>
              </a:rPr>
              <a:t>庫納瓦拉</a:t>
            </a:r>
            <a:endParaRPr lang="en-US" sz="1600" b="1">
              <a:latin typeface="Microsoft JhengHei" panose="020B0604030504040204" pitchFamily="34" charset="-120"/>
              <a:ea typeface="Microsoft JhengHei" panose="020B0604030504040204" pitchFamily="34" charset="-120"/>
              <a:cs typeface="Hellix SemiBold"/>
            </a:endParaRPr>
          </a:p>
        </p:txBody>
      </p:sp>
      <p:sp>
        <p:nvSpPr>
          <p:cNvPr id="25" name="object 58">
            <a:extLst>
              <a:ext uri="{FF2B5EF4-FFF2-40B4-BE49-F238E27FC236}">
                <a16:creationId xmlns:a16="http://schemas.microsoft.com/office/drawing/2014/main" id="{26863EBE-EC88-2D67-A0C1-4FB9D78C4E32}"/>
              </a:ext>
            </a:extLst>
          </p:cNvPr>
          <p:cNvSpPr txBox="1"/>
          <p:nvPr/>
        </p:nvSpPr>
        <p:spPr>
          <a:xfrm>
            <a:off x="7845817" y="3004996"/>
            <a:ext cx="2257567" cy="238912"/>
          </a:xfrm>
          <a:prstGeom prst="rect">
            <a:avLst/>
          </a:prstGeom>
        </p:spPr>
        <p:txBody>
          <a:bodyPr vert="horz" wrap="square" lIns="0" tIns="17145" rIns="0" bIns="0" rtlCol="0" anchor="t" anchorCtr="0">
            <a:spAutoFit/>
          </a:bodyPr>
          <a:lstStyle/>
          <a:p>
            <a:pPr>
              <a:lnSpc>
                <a:spcPct val="90000"/>
              </a:lnSpc>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瑪格麗特河</a:t>
            </a:r>
            <a:endParaRPr lang="en-US" sz="1600" b="1" dirty="0">
              <a:latin typeface="Microsoft JhengHei" panose="020B0604030504040204" pitchFamily="34" charset="-120"/>
              <a:ea typeface="Microsoft JhengHei" panose="020B0604030504040204" pitchFamily="34" charset="-120"/>
              <a:cs typeface="Hellix SemiBold"/>
            </a:endParaRPr>
          </a:p>
        </p:txBody>
      </p:sp>
      <p:sp>
        <p:nvSpPr>
          <p:cNvPr id="26" name="object 58">
            <a:extLst>
              <a:ext uri="{FF2B5EF4-FFF2-40B4-BE49-F238E27FC236}">
                <a16:creationId xmlns:a16="http://schemas.microsoft.com/office/drawing/2014/main" id="{82DB398F-970B-388D-541F-E0CB86F8BE1A}"/>
              </a:ext>
            </a:extLst>
          </p:cNvPr>
          <p:cNvSpPr txBox="1"/>
          <p:nvPr/>
        </p:nvSpPr>
        <p:spPr>
          <a:xfrm>
            <a:off x="1490212" y="4400621"/>
            <a:ext cx="2813339" cy="982448"/>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a:latin typeface="Microsoft JhengHei" panose="020B0604030504040204" pitchFamily="34" charset="-120"/>
                <a:ea typeface="Microsoft JhengHei" panose="020B0604030504040204" pitchFamily="34" charset="-120"/>
                <a:cs typeface="Hellix SemiBold"/>
              </a:rPr>
              <a:t>酒體醇厚、濃郁、風味濃郁的葡萄酒，帶有柔和的單寧和成熟的黑色水果味。標誌性風格是將澳洲設拉子與卡本內混釀</a:t>
            </a:r>
          </a:p>
        </p:txBody>
      </p:sp>
      <p:sp>
        <p:nvSpPr>
          <p:cNvPr id="27" name="object 58">
            <a:extLst>
              <a:ext uri="{FF2B5EF4-FFF2-40B4-BE49-F238E27FC236}">
                <a16:creationId xmlns:a16="http://schemas.microsoft.com/office/drawing/2014/main" id="{3379BDBD-FB2D-68C6-9E53-7993FCA85B67}"/>
              </a:ext>
            </a:extLst>
          </p:cNvPr>
          <p:cNvSpPr txBox="1"/>
          <p:nvPr/>
        </p:nvSpPr>
        <p:spPr>
          <a:xfrm>
            <a:off x="1490213" y="2281273"/>
            <a:ext cx="3112207" cy="741165"/>
          </a:xfrm>
          <a:prstGeom prst="rect">
            <a:avLst/>
          </a:prstGeom>
        </p:spPr>
        <p:txBody>
          <a:bodyPr vert="horz" wrap="square" lIns="0" tIns="17145" rIns="0" bIns="0" rtlCol="0" anchor="t" anchorCtr="0">
            <a:spAutoFit/>
          </a:bodyPr>
          <a:lstStyle/>
          <a:p>
            <a:pPr>
              <a:lnSpc>
                <a:spcPct val="98000"/>
              </a:lnSpc>
              <a:buClr>
                <a:srgbClr val="F40000"/>
              </a:buClr>
            </a:pPr>
            <a:r>
              <a:rPr lang="zh-CN" altLang="en-US" sz="1600" dirty="0">
                <a:latin typeface="Microsoft JhengHei" panose="020B0604030504040204" pitchFamily="34" charset="-120"/>
                <a:ea typeface="Microsoft JhengHei" panose="020B0604030504040204" pitchFamily="34" charset="-120"/>
                <a:cs typeface="Hellix SemiBold"/>
              </a:rPr>
              <a:t>強勁、複雜的卡本內葡萄酒；酒體中等到醇厚，帶有濃郁的黑醋栗、桑葚、李子、黑莓和黑櫻桃的味道</a:t>
            </a:r>
          </a:p>
        </p:txBody>
      </p:sp>
      <p:pic>
        <p:nvPicPr>
          <p:cNvPr id="4" name="Picture Placeholder 8">
            <a:extLst>
              <a:ext uri="{FF2B5EF4-FFF2-40B4-BE49-F238E27FC236}">
                <a16:creationId xmlns:a16="http://schemas.microsoft.com/office/drawing/2014/main" id="{67144119-B0F4-1505-EE76-5B021E106700}"/>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5" name="object 10">
            <a:extLst>
              <a:ext uri="{FF2B5EF4-FFF2-40B4-BE49-F238E27FC236}">
                <a16:creationId xmlns:a16="http://schemas.microsoft.com/office/drawing/2014/main" id="{A0674004-529A-9FD8-2C89-C2B3F680017F}"/>
              </a:ext>
            </a:extLst>
          </p:cNvPr>
          <p:cNvSpPr txBox="1"/>
          <p:nvPr/>
        </p:nvSpPr>
        <p:spPr>
          <a:xfrm rot="16200000">
            <a:off x="3984909" y="397026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 </a:t>
            </a:r>
          </a:p>
          <a:p>
            <a:pPr algn="ctr" defTabSz="914453">
              <a:lnSpc>
                <a:spcPct val="80000"/>
              </a:lnSpc>
              <a:spcBef>
                <a:spcPct val="0"/>
              </a:spcBef>
            </a:pPr>
            <a:r>
              <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a:t>
            </a:r>
          </a:p>
        </p:txBody>
      </p:sp>
    </p:spTree>
    <p:extLst>
      <p:ext uri="{BB962C8B-B14F-4D97-AF65-F5344CB8AC3E}">
        <p14:creationId xmlns:p14="http://schemas.microsoft.com/office/powerpoint/2010/main" val="19869758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6BE2631-3879-9D92-6176-44DC1180FD5E}"/>
              </a:ext>
            </a:extLst>
          </p:cNvPr>
          <p:cNvPicPr>
            <a:picLocks noGrp="1" noChangeAspect="1"/>
          </p:cNvPicPr>
          <p:nvPr>
            <p:ph type="pic" sz="quarter" idx="10"/>
          </p:nvPr>
        </p:nvPicPr>
        <p:blipFill>
          <a:blip r:embed="rId3"/>
          <a:srcRect t="17152" b="17152"/>
          <a:stretch/>
        </p:blipFill>
        <p:spPr>
          <a:xfrm>
            <a:off x="0" y="388842"/>
            <a:ext cx="6169315" cy="6083199"/>
          </a:xfrm>
        </p:spPr>
      </p:pic>
      <p:sp>
        <p:nvSpPr>
          <p:cNvPr id="3" name="Title 2">
            <a:extLst>
              <a:ext uri="{FF2B5EF4-FFF2-40B4-BE49-F238E27FC236}">
                <a16:creationId xmlns:a16="http://schemas.microsoft.com/office/drawing/2014/main" id="{C9E5F734-CA31-7ED6-FC03-E451E9BFF307}"/>
              </a:ext>
            </a:extLst>
          </p:cNvPr>
          <p:cNvSpPr>
            <a:spLocks noGrp="1"/>
          </p:cNvSpPr>
          <p:nvPr>
            <p:ph type="title"/>
          </p:nvPr>
        </p:nvSpPr>
        <p:spPr>
          <a:xfrm>
            <a:off x="6993069" y="610923"/>
            <a:ext cx="5198931" cy="1840003"/>
          </a:xfrm>
          <a:solidFill>
            <a:schemeClr val="tx1"/>
          </a:solidFill>
        </p:spPr>
        <p:txBody>
          <a:bodyPr/>
          <a:lstStyle/>
          <a:p>
            <a:pPr>
              <a:lnSpc>
                <a:spcPct val="100000"/>
              </a:lnSpc>
            </a:pPr>
            <a:r>
              <a:rPr lang="zh-CN" altLang="en-US" sz="5400" dirty="0">
                <a:solidFill>
                  <a:schemeClr val="bg2"/>
                </a:solidFill>
                <a:cs typeface="Hellix"/>
              </a:rPr>
              <a:t>替代品種：
創新與多樣性
</a:t>
            </a:r>
            <a:endParaRPr lang="en-US" sz="4000" b="1" dirty="0"/>
          </a:p>
        </p:txBody>
      </p:sp>
      <p:sp>
        <p:nvSpPr>
          <p:cNvPr id="4" name="Text Placeholder 3">
            <a:extLst>
              <a:ext uri="{FF2B5EF4-FFF2-40B4-BE49-F238E27FC236}">
                <a16:creationId xmlns:a16="http://schemas.microsoft.com/office/drawing/2014/main" id="{E313ECB7-AC99-DFF6-F86B-C08C5CCA1E59}"/>
              </a:ext>
            </a:extLst>
          </p:cNvPr>
          <p:cNvSpPr>
            <a:spLocks noGrp="1"/>
          </p:cNvSpPr>
          <p:nvPr>
            <p:ph type="body" sz="quarter" idx="11"/>
          </p:nvPr>
        </p:nvSpPr>
        <p:spPr>
          <a:xfrm>
            <a:off x="6993069" y="3804950"/>
            <a:ext cx="4105121" cy="5495616"/>
          </a:xfrm>
        </p:spPr>
        <p:txBody>
          <a:bodyPr/>
          <a:lstStyle/>
          <a:p>
            <a:pPr marL="285750" indent="-285750">
              <a:spcBef>
                <a:spcPts val="800"/>
              </a:spcBef>
              <a:buClr>
                <a:schemeClr val="accent3"/>
              </a:buClr>
              <a:buFont typeface="Arial" panose="020B0604020202020204" pitchFamily="34" charset="0"/>
              <a:buChar char="•"/>
            </a:pPr>
            <a:r>
              <a:rPr lang="zh-CN" altLang="en-US" sz="1600" dirty="0">
                <a:solidFill>
                  <a:schemeClr val="bg1"/>
                </a:solidFill>
              </a:rPr>
              <a:t>南地中海品種非常適合澳洲的氣候、食物和生活方式</a:t>
            </a:r>
          </a:p>
          <a:p>
            <a:pPr marL="285750" indent="-285750">
              <a:spcBef>
                <a:spcPts val="800"/>
              </a:spcBef>
              <a:buClr>
                <a:schemeClr val="accent3"/>
              </a:buClr>
              <a:buFont typeface="Arial" panose="020B0604020202020204" pitchFamily="34" charset="0"/>
              <a:buChar char="•"/>
            </a:pPr>
            <a:r>
              <a:rPr lang="zh-CN" altLang="en-US" sz="1600" dirty="0">
                <a:solidFill>
                  <a:schemeClr val="bg1"/>
                </a:solidFill>
              </a:rPr>
              <a:t>每年種植的替代品種數量都在增加</a:t>
            </a:r>
          </a:p>
          <a:p>
            <a:pPr marL="285750" indent="-285750">
              <a:spcBef>
                <a:spcPts val="800"/>
              </a:spcBef>
              <a:buClr>
                <a:schemeClr val="accent3"/>
              </a:buClr>
              <a:buFont typeface="Arial" panose="020B0604020202020204" pitchFamily="34" charset="0"/>
              <a:buChar char="•"/>
            </a:pPr>
            <a:r>
              <a:rPr lang="zh-CN" altLang="en-US" sz="1600" dirty="0">
                <a:solidFill>
                  <a:schemeClr val="bg1"/>
                </a:solidFill>
              </a:rPr>
              <a:t>它們目前僅佔澳洲葡萄酒產區葡萄園的 4%，但正引起全球關注</a:t>
            </a:r>
          </a:p>
          <a:p>
            <a:pPr marL="285750" indent="-285750">
              <a:buClr>
                <a:schemeClr val="accent3"/>
              </a:buClr>
              <a:buFont typeface="Arial" panose="020B0604020202020204" pitchFamily="34" charset="0"/>
              <a:buChar char="•"/>
            </a:pPr>
            <a:endParaRPr lang="en-US" sz="1600" dirty="0"/>
          </a:p>
        </p:txBody>
      </p:sp>
    </p:spTree>
    <p:extLst>
      <p:ext uri="{BB962C8B-B14F-4D97-AF65-F5344CB8AC3E}">
        <p14:creationId xmlns:p14="http://schemas.microsoft.com/office/powerpoint/2010/main" val="46799029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D99FB727-4B9F-5AF1-D5C0-F923A630551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253421" y="1702708"/>
            <a:ext cx="1080539" cy="2703637"/>
          </a:xfrm>
          <a:prstGeom prst="rect">
            <a:avLst/>
          </a:prstGeom>
        </p:spPr>
      </p:pic>
      <p:sp>
        <p:nvSpPr>
          <p:cNvPr id="2" name="object 37">
            <a:extLst>
              <a:ext uri="{FF2B5EF4-FFF2-40B4-BE49-F238E27FC236}">
                <a16:creationId xmlns:a16="http://schemas.microsoft.com/office/drawing/2014/main" id="{94D27B56-B3DE-134E-87C7-3C55337C2539}"/>
              </a:ext>
            </a:extLst>
          </p:cNvPr>
          <p:cNvSpPr txBox="1"/>
          <p:nvPr/>
        </p:nvSpPr>
        <p:spPr>
          <a:xfrm>
            <a:off x="451564" y="208488"/>
            <a:ext cx="1461939" cy="830997"/>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zh-CN" altLang="en-US" sz="5400" b="0" spc="300" dirty="0">
                <a:solidFill>
                  <a:schemeClr val="accent3"/>
                </a:solidFill>
                <a:latin typeface="Microsoft JhengHei" panose="020B0604030504040204" pitchFamily="34" charset="-120"/>
                <a:ea typeface="Microsoft JhengHei" panose="020B0604030504040204" pitchFamily="34" charset="-120"/>
              </a:rPr>
              <a:t>品種</a:t>
            </a:r>
          </a:p>
        </p:txBody>
      </p:sp>
      <p:sp>
        <p:nvSpPr>
          <p:cNvPr id="3" name="object 37">
            <a:extLst>
              <a:ext uri="{FF2B5EF4-FFF2-40B4-BE49-F238E27FC236}">
                <a16:creationId xmlns:a16="http://schemas.microsoft.com/office/drawing/2014/main" id="{4D438C2A-B8D6-44AF-DFD6-3B95F52EDC76}"/>
              </a:ext>
            </a:extLst>
          </p:cNvPr>
          <p:cNvSpPr txBox="1"/>
          <p:nvPr/>
        </p:nvSpPr>
        <p:spPr>
          <a:xfrm>
            <a:off x="413752" y="854714"/>
            <a:ext cx="2769989" cy="830997"/>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zh-CN" altLang="en-US" sz="5400" b="0" dirty="0">
                <a:solidFill>
                  <a:schemeClr val="accent2"/>
                </a:solidFill>
                <a:latin typeface="Microsoft JhengHei" panose="020B0604030504040204" pitchFamily="34" charset="-120"/>
                <a:ea typeface="Microsoft JhengHei" panose="020B0604030504040204" pitchFamily="34" charset="-120"/>
              </a:rPr>
              <a:t>正在崛起</a:t>
            </a:r>
          </a:p>
        </p:txBody>
      </p:sp>
      <p:sp>
        <p:nvSpPr>
          <p:cNvPr id="4" name="object 58">
            <a:extLst>
              <a:ext uri="{FF2B5EF4-FFF2-40B4-BE49-F238E27FC236}">
                <a16:creationId xmlns:a16="http://schemas.microsoft.com/office/drawing/2014/main" id="{954197B3-2884-3ED0-05FE-923CB23FC38A}"/>
              </a:ext>
            </a:extLst>
          </p:cNvPr>
          <p:cNvSpPr txBox="1"/>
          <p:nvPr/>
        </p:nvSpPr>
        <p:spPr>
          <a:xfrm>
            <a:off x="2664156" y="1969912"/>
            <a:ext cx="1517908" cy="792909"/>
          </a:xfrm>
          <a:prstGeom prst="rect">
            <a:avLst/>
          </a:prstGeom>
        </p:spPr>
        <p:txBody>
          <a:bodyPr vert="horz" wrap="square" lIns="0" tIns="17145" rIns="0" bIns="0" rtlCol="0" anchor="t" anchorCtr="0">
            <a:spAutoFit/>
          </a:bodyPr>
          <a:lstStyle/>
          <a:p>
            <a:pP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菲亞諾：</a:t>
            </a:r>
          </a:p>
          <a:p>
            <a:pPr>
              <a:lnSpc>
                <a:spcPct val="90000"/>
              </a:lnSpc>
              <a:buClr>
                <a:srgbClr val="F40000"/>
              </a:buClr>
            </a:pPr>
            <a:r>
              <a:rPr lang="zh-CN" altLang="en-US" sz="1400" dirty="0">
                <a:latin typeface="Microsoft JhengHei" panose="020B0604030504040204" pitchFamily="34" charset="-120"/>
                <a:ea typeface="Microsoft JhengHei" panose="020B0604030504040204" pitchFamily="34" charset="-120"/>
                <a:cs typeface="Hellix SemiBold"/>
              </a:rPr>
              <a:t>清脆、清新且芳香；風味從柑橘到核果到榛果不等</a:t>
            </a:r>
          </a:p>
        </p:txBody>
      </p:sp>
      <p:sp>
        <p:nvSpPr>
          <p:cNvPr id="9" name="object 58">
            <a:extLst>
              <a:ext uri="{FF2B5EF4-FFF2-40B4-BE49-F238E27FC236}">
                <a16:creationId xmlns:a16="http://schemas.microsoft.com/office/drawing/2014/main" id="{2ECB5415-152F-A1DB-105C-7EC77FFBFE67}"/>
              </a:ext>
            </a:extLst>
          </p:cNvPr>
          <p:cNvSpPr txBox="1"/>
          <p:nvPr/>
        </p:nvSpPr>
        <p:spPr>
          <a:xfrm>
            <a:off x="1635544" y="4822578"/>
            <a:ext cx="1820719" cy="792909"/>
          </a:xfrm>
          <a:prstGeom prst="rect">
            <a:avLst/>
          </a:prstGeom>
        </p:spPr>
        <p:txBody>
          <a:bodyPr vert="horz" wrap="square" lIns="0" tIns="17145" rIns="0" bIns="0" rtlCol="0" anchor="t" anchorCtr="0">
            <a:spAutoFit/>
          </a:bodyPr>
          <a:lstStyle/>
          <a:p>
            <a:pP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綠維特利納： </a:t>
            </a:r>
            <a:endParaRPr lang="en-AU" altLang="zh-CN" sz="1400" b="1" dirty="0">
              <a:latin typeface="Microsoft JhengHei" panose="020B0604030504040204" pitchFamily="34" charset="-120"/>
              <a:ea typeface="Microsoft JhengHei" panose="020B0604030504040204" pitchFamily="34" charset="-120"/>
              <a:cs typeface="Hellix SemiBold"/>
            </a:endParaRPr>
          </a:p>
          <a:p>
            <a:pPr>
              <a:lnSpc>
                <a:spcPct val="90000"/>
              </a:lnSpc>
              <a:buClr>
                <a:srgbClr val="F40000"/>
              </a:buClr>
            </a:pPr>
            <a:r>
              <a:rPr lang="zh-CN" altLang="en-US" sz="1400" dirty="0">
                <a:latin typeface="Microsoft JhengHei" panose="020B0604030504040204" pitchFamily="34" charset="-120"/>
                <a:ea typeface="Microsoft JhengHei" panose="020B0604030504040204" pitchFamily="34" charset="-120"/>
                <a:cs typeface="Hellix SemiBold"/>
              </a:rPr>
              <a:t>芳香且令人耳目一新；非常乾燥、
風味濃郁且略帶果味</a:t>
            </a:r>
          </a:p>
        </p:txBody>
      </p:sp>
      <p:pic>
        <p:nvPicPr>
          <p:cNvPr id="11" name="Picture 10">
            <a:extLst>
              <a:ext uri="{FF2B5EF4-FFF2-40B4-BE49-F238E27FC236}">
                <a16:creationId xmlns:a16="http://schemas.microsoft.com/office/drawing/2014/main" id="{3E36A63F-0A37-4FE8-7707-945801FB59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783" y="1889773"/>
            <a:ext cx="879892" cy="2463245"/>
          </a:xfrm>
          <a:prstGeom prst="rect">
            <a:avLst/>
          </a:prstGeom>
        </p:spPr>
      </p:pic>
      <p:pic>
        <p:nvPicPr>
          <p:cNvPr id="12" name="Picture 11">
            <a:extLst>
              <a:ext uri="{FF2B5EF4-FFF2-40B4-BE49-F238E27FC236}">
                <a16:creationId xmlns:a16="http://schemas.microsoft.com/office/drawing/2014/main" id="{A591AECA-5484-E57A-38C3-8EC170B7A3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2553" y="3848334"/>
            <a:ext cx="879892" cy="2463245"/>
          </a:xfrm>
          <a:prstGeom prst="rect">
            <a:avLst/>
          </a:prstGeom>
        </p:spPr>
      </p:pic>
      <p:sp>
        <p:nvSpPr>
          <p:cNvPr id="13" name="TextBox 12">
            <a:extLst>
              <a:ext uri="{FF2B5EF4-FFF2-40B4-BE49-F238E27FC236}">
                <a16:creationId xmlns:a16="http://schemas.microsoft.com/office/drawing/2014/main" id="{E0D98896-7E5A-B182-272F-D88FA428FF82}"/>
              </a:ext>
            </a:extLst>
          </p:cNvPr>
          <p:cNvSpPr txBox="1"/>
          <p:nvPr/>
        </p:nvSpPr>
        <p:spPr>
          <a:xfrm rot="16200000">
            <a:off x="1832967" y="3280377"/>
            <a:ext cx="822661" cy="338554"/>
          </a:xfrm>
          <a:prstGeom prst="rect">
            <a:avLst/>
          </a:prstGeom>
          <a:noFill/>
        </p:spPr>
        <p:txBody>
          <a:bodyPr wrap="none" rtlCol="0">
            <a:spAutoFit/>
          </a:bodyPr>
          <a:lstStyle/>
          <a:p>
            <a:pPr algn="l"/>
            <a:r>
              <a:rPr lang="en-AU" altLang="zh-CN" sz="1600" b="1" dirty="0">
                <a:solidFill>
                  <a:schemeClr val="bg1"/>
                </a:solidFill>
                <a:effectLst/>
                <a:latin typeface="+mj-ea"/>
                <a:ea typeface="+mj-ea"/>
                <a:cs typeface="Inter Display" panose="02000503000000020004" pitchFamily="2" charset="0"/>
              </a:rPr>
              <a:t>FIANO</a:t>
            </a:r>
            <a:endParaRPr lang="zh-CN" altLang="en-US" sz="1600" b="1" dirty="0">
              <a:solidFill>
                <a:schemeClr val="bg1"/>
              </a:solidFill>
              <a:effectLst/>
              <a:latin typeface="+mj-ea"/>
              <a:ea typeface="+mj-ea"/>
              <a:cs typeface="Inter Display" panose="02000503000000020004" pitchFamily="2" charset="0"/>
            </a:endParaRPr>
          </a:p>
        </p:txBody>
      </p:sp>
      <p:sp>
        <p:nvSpPr>
          <p:cNvPr id="14" name="TextBox 13">
            <a:extLst>
              <a:ext uri="{FF2B5EF4-FFF2-40B4-BE49-F238E27FC236}">
                <a16:creationId xmlns:a16="http://schemas.microsoft.com/office/drawing/2014/main" id="{5A8F2A36-CDC1-09EE-6566-077970186B26}"/>
              </a:ext>
            </a:extLst>
          </p:cNvPr>
          <p:cNvSpPr txBox="1"/>
          <p:nvPr/>
        </p:nvSpPr>
        <p:spPr>
          <a:xfrm rot="16200000">
            <a:off x="3152634" y="5217019"/>
            <a:ext cx="1576072" cy="261610"/>
          </a:xfrm>
          <a:prstGeom prst="rect">
            <a:avLst/>
          </a:prstGeom>
          <a:noFill/>
        </p:spPr>
        <p:txBody>
          <a:bodyPr wrap="none" rtlCol="0">
            <a:spAutoFit/>
          </a:bodyPr>
          <a:lstStyle/>
          <a:p>
            <a:pPr algn="l"/>
            <a:r>
              <a:rPr lang="en-AU" altLang="zh-CN" sz="1100" b="1" dirty="0">
                <a:solidFill>
                  <a:schemeClr val="bg1"/>
                </a:solidFill>
                <a:effectLst/>
                <a:latin typeface="+mj-ea"/>
                <a:ea typeface="+mj-ea"/>
                <a:cs typeface="Inter Display" panose="02000503000000020004" pitchFamily="2" charset="0"/>
              </a:rPr>
              <a:t>GRÜNER VEITLINER</a:t>
            </a:r>
            <a:endParaRPr lang="zh-CN" altLang="en-US" sz="1100" b="1" dirty="0">
              <a:solidFill>
                <a:schemeClr val="bg1"/>
              </a:solidFill>
              <a:effectLst/>
              <a:latin typeface="+mj-ea"/>
              <a:ea typeface="+mj-ea"/>
              <a:cs typeface="Inter Display" panose="02000503000000020004" pitchFamily="2" charset="0"/>
            </a:endParaRPr>
          </a:p>
        </p:txBody>
      </p:sp>
      <p:sp>
        <p:nvSpPr>
          <p:cNvPr id="15" name="object 58">
            <a:extLst>
              <a:ext uri="{FF2B5EF4-FFF2-40B4-BE49-F238E27FC236}">
                <a16:creationId xmlns:a16="http://schemas.microsoft.com/office/drawing/2014/main" id="{46AA8E70-C895-E276-F8ED-1B8965E98614}"/>
              </a:ext>
            </a:extLst>
          </p:cNvPr>
          <p:cNvSpPr txBox="1"/>
          <p:nvPr/>
        </p:nvSpPr>
        <p:spPr>
          <a:xfrm>
            <a:off x="6037977" y="1969912"/>
            <a:ext cx="1313353" cy="792909"/>
          </a:xfrm>
          <a:prstGeom prst="rect">
            <a:avLst/>
          </a:prstGeom>
        </p:spPr>
        <p:txBody>
          <a:bodyPr vert="horz" wrap="square" lIns="0" tIns="17145" rIns="0" bIns="0" rtlCol="0" anchor="t" anchorCtr="0">
            <a:spAutoFit/>
          </a:bodyPr>
          <a:lstStyle/>
          <a:p>
            <a:pP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內比奧羅：</a:t>
            </a:r>
            <a:endParaRPr lang="en-AU" altLang="zh-CN" sz="1400" b="1" dirty="0">
              <a:latin typeface="Microsoft JhengHei" panose="020B0604030504040204" pitchFamily="34" charset="-120"/>
              <a:ea typeface="Microsoft JhengHei" panose="020B0604030504040204" pitchFamily="34" charset="-120"/>
              <a:cs typeface="Hellix SemiBold"/>
            </a:endParaRPr>
          </a:p>
          <a:p>
            <a:pPr>
              <a:lnSpc>
                <a:spcPct val="90000"/>
              </a:lnSpc>
              <a:buClr>
                <a:srgbClr val="F40000"/>
              </a:buClr>
            </a:pPr>
            <a:r>
              <a:rPr lang="zh-CN" altLang="en-US" sz="1400" dirty="0">
                <a:latin typeface="Microsoft JhengHei" panose="020B0604030504040204" pitchFamily="34" charset="-120"/>
                <a:ea typeface="Microsoft JhengHei" panose="020B0604030504040204" pitchFamily="34" charset="-120"/>
                <a:cs typeface="Hellix SemiBold"/>
              </a:rPr>
              <a:t>果味純淨，新鮮，強勁，陳年且耐陳年</a:t>
            </a:r>
          </a:p>
        </p:txBody>
      </p:sp>
      <p:sp>
        <p:nvSpPr>
          <p:cNvPr id="16" name="object 58">
            <a:extLst>
              <a:ext uri="{FF2B5EF4-FFF2-40B4-BE49-F238E27FC236}">
                <a16:creationId xmlns:a16="http://schemas.microsoft.com/office/drawing/2014/main" id="{8FFD1337-262F-4BF3-B8D5-F5E52F847E33}"/>
              </a:ext>
            </a:extLst>
          </p:cNvPr>
          <p:cNvSpPr txBox="1"/>
          <p:nvPr/>
        </p:nvSpPr>
        <p:spPr>
          <a:xfrm>
            <a:off x="5334056" y="4822578"/>
            <a:ext cx="1459847" cy="792909"/>
          </a:xfrm>
          <a:prstGeom prst="rect">
            <a:avLst/>
          </a:prstGeom>
        </p:spPr>
        <p:txBody>
          <a:bodyPr vert="horz" wrap="square" lIns="0" tIns="17145" rIns="0" bIns="0" rtlCol="0" anchor="t" anchorCtr="0">
            <a:spAutoFit/>
          </a:bodyPr>
          <a:lstStyle/>
          <a:p>
            <a:pP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黑珍珠：</a:t>
            </a:r>
            <a:endParaRPr lang="en-AU" altLang="zh-CN" sz="1400" b="1" dirty="0">
              <a:latin typeface="Microsoft JhengHei" panose="020B0604030504040204" pitchFamily="34" charset="-120"/>
              <a:ea typeface="Microsoft JhengHei" panose="020B0604030504040204" pitchFamily="34" charset="-120"/>
              <a:cs typeface="Hellix SemiBold"/>
            </a:endParaRPr>
          </a:p>
          <a:p>
            <a:pPr>
              <a:lnSpc>
                <a:spcPct val="90000"/>
              </a:lnSpc>
              <a:buClr>
                <a:srgbClr val="F40000"/>
              </a:buClr>
            </a:pPr>
            <a:r>
              <a:rPr lang="zh-CN" altLang="en-US" sz="1400" dirty="0">
                <a:latin typeface="Microsoft JhengHei" panose="020B0604030504040204" pitchFamily="34" charset="-120"/>
                <a:ea typeface="Microsoft JhengHei" panose="020B0604030504040204" pitchFamily="34" charset="-120"/>
                <a:cs typeface="Hellix SemiBold"/>
              </a:rPr>
              <a:t>酒體中等，天然新鮮的酸度，豐富的單寧，適合佐餐</a:t>
            </a:r>
          </a:p>
        </p:txBody>
      </p:sp>
      <p:pic>
        <p:nvPicPr>
          <p:cNvPr id="17" name="Picture 16">
            <a:extLst>
              <a:ext uri="{FF2B5EF4-FFF2-40B4-BE49-F238E27FC236}">
                <a16:creationId xmlns:a16="http://schemas.microsoft.com/office/drawing/2014/main" id="{D6AEEC66-435C-A1FF-9DC4-4639D63D61B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084155" y="1808821"/>
            <a:ext cx="1080539" cy="2750117"/>
          </a:xfrm>
          <a:prstGeom prst="rect">
            <a:avLst/>
          </a:prstGeom>
        </p:spPr>
      </p:pic>
      <p:pic>
        <p:nvPicPr>
          <p:cNvPr id="18" name="Picture 17">
            <a:extLst>
              <a:ext uri="{FF2B5EF4-FFF2-40B4-BE49-F238E27FC236}">
                <a16:creationId xmlns:a16="http://schemas.microsoft.com/office/drawing/2014/main" id="{81E3CDC9-C575-88B3-3AD6-F79C95A8F65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49869" y="3752225"/>
            <a:ext cx="1080539" cy="2703637"/>
          </a:xfrm>
          <a:prstGeom prst="rect">
            <a:avLst/>
          </a:prstGeom>
        </p:spPr>
      </p:pic>
      <p:sp>
        <p:nvSpPr>
          <p:cNvPr id="19" name="TextBox 18">
            <a:extLst>
              <a:ext uri="{FF2B5EF4-FFF2-40B4-BE49-F238E27FC236}">
                <a16:creationId xmlns:a16="http://schemas.microsoft.com/office/drawing/2014/main" id="{69F20828-ECD2-55CD-CCB0-C9CC8E5A44AC}"/>
              </a:ext>
            </a:extLst>
          </p:cNvPr>
          <p:cNvSpPr txBox="1"/>
          <p:nvPr/>
        </p:nvSpPr>
        <p:spPr>
          <a:xfrm rot="16200000">
            <a:off x="4984773" y="3280377"/>
            <a:ext cx="1266693" cy="338554"/>
          </a:xfrm>
          <a:prstGeom prst="rect">
            <a:avLst/>
          </a:prstGeom>
          <a:noFill/>
        </p:spPr>
        <p:txBody>
          <a:bodyPr wrap="none" rtlCol="0">
            <a:spAutoFit/>
          </a:bodyPr>
          <a:lstStyle/>
          <a:p>
            <a:pPr algn="l"/>
            <a:r>
              <a:rPr lang="en-AU" altLang="zh-CN" sz="1600" b="1" dirty="0">
                <a:solidFill>
                  <a:schemeClr val="bg1"/>
                </a:solidFill>
                <a:effectLst/>
                <a:latin typeface="+mj-ea"/>
                <a:ea typeface="+mj-ea"/>
                <a:cs typeface="Inter Display" panose="02000503000000020004" pitchFamily="2" charset="0"/>
              </a:rPr>
              <a:t>NEBBIOLO</a:t>
            </a:r>
            <a:endParaRPr lang="zh-CN" altLang="en-US" sz="1600" b="1" dirty="0">
              <a:solidFill>
                <a:schemeClr val="bg1"/>
              </a:solidFill>
              <a:effectLst/>
              <a:latin typeface="+mj-ea"/>
              <a:ea typeface="+mj-ea"/>
              <a:cs typeface="Inter Display" panose="02000503000000020004" pitchFamily="2" charset="0"/>
            </a:endParaRPr>
          </a:p>
        </p:txBody>
      </p:sp>
      <p:sp>
        <p:nvSpPr>
          <p:cNvPr id="20" name="TextBox 19">
            <a:extLst>
              <a:ext uri="{FF2B5EF4-FFF2-40B4-BE49-F238E27FC236}">
                <a16:creationId xmlns:a16="http://schemas.microsoft.com/office/drawing/2014/main" id="{0A56D469-07FE-0EC5-D292-77446A1ED2E5}"/>
              </a:ext>
            </a:extLst>
          </p:cNvPr>
          <p:cNvSpPr txBox="1"/>
          <p:nvPr/>
        </p:nvSpPr>
        <p:spPr>
          <a:xfrm rot="16200000">
            <a:off x="6444318" y="5210078"/>
            <a:ext cx="1740348" cy="338554"/>
          </a:xfrm>
          <a:prstGeom prst="rect">
            <a:avLst/>
          </a:prstGeom>
          <a:noFill/>
        </p:spPr>
        <p:txBody>
          <a:bodyPr wrap="none" rtlCol="0">
            <a:spAutoFit/>
          </a:bodyPr>
          <a:lstStyle/>
          <a:p>
            <a:pPr algn="l"/>
            <a:r>
              <a:rPr lang="en-AU" altLang="zh-CN" sz="1600" b="1" dirty="0">
                <a:solidFill>
                  <a:schemeClr val="bg1"/>
                </a:solidFill>
                <a:effectLst/>
                <a:latin typeface="+mj-ea"/>
                <a:ea typeface="+mj-ea"/>
                <a:cs typeface="Inter Display" panose="02000503000000020004" pitchFamily="2" charset="0"/>
              </a:rPr>
              <a:t>NERO D’AVOLA</a:t>
            </a:r>
            <a:endParaRPr lang="zh-CN" altLang="en-US" sz="1600" b="1" dirty="0">
              <a:solidFill>
                <a:schemeClr val="bg1"/>
              </a:solidFill>
              <a:effectLst/>
              <a:latin typeface="+mj-ea"/>
              <a:ea typeface="+mj-ea"/>
              <a:cs typeface="Inter Display" panose="02000503000000020004" pitchFamily="2" charset="0"/>
            </a:endParaRPr>
          </a:p>
        </p:txBody>
      </p:sp>
      <p:sp>
        <p:nvSpPr>
          <p:cNvPr id="22" name="object 58">
            <a:extLst>
              <a:ext uri="{FF2B5EF4-FFF2-40B4-BE49-F238E27FC236}">
                <a16:creationId xmlns:a16="http://schemas.microsoft.com/office/drawing/2014/main" id="{3F9E0B14-470A-9D21-FEB9-ACDEAA95669A}"/>
              </a:ext>
            </a:extLst>
          </p:cNvPr>
          <p:cNvSpPr txBox="1"/>
          <p:nvPr/>
        </p:nvSpPr>
        <p:spPr>
          <a:xfrm>
            <a:off x="9241529" y="1969912"/>
            <a:ext cx="1407318" cy="792909"/>
          </a:xfrm>
          <a:prstGeom prst="rect">
            <a:avLst/>
          </a:prstGeom>
        </p:spPr>
        <p:txBody>
          <a:bodyPr vert="horz" wrap="square" lIns="0" tIns="17145" rIns="0" bIns="0" rtlCol="0" anchor="t" anchorCtr="0">
            <a:spAutoFit/>
          </a:bodyPr>
          <a:lstStyle/>
          <a:p>
            <a:pP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桑嬌維賽：</a:t>
            </a:r>
            <a:endParaRPr lang="en-AU" altLang="zh-CN" sz="1400" b="1" dirty="0">
              <a:latin typeface="Microsoft JhengHei" panose="020B0604030504040204" pitchFamily="34" charset="-120"/>
              <a:ea typeface="Microsoft JhengHei" panose="020B0604030504040204" pitchFamily="34" charset="-120"/>
              <a:cs typeface="Hellix SemiBold"/>
            </a:endParaRPr>
          </a:p>
          <a:p>
            <a:pPr>
              <a:lnSpc>
                <a:spcPct val="90000"/>
              </a:lnSpc>
              <a:buClr>
                <a:srgbClr val="F40000"/>
              </a:buClr>
            </a:pPr>
            <a:r>
              <a:rPr lang="zh-CN" altLang="en-US" sz="1400" dirty="0">
                <a:latin typeface="Microsoft JhengHei" panose="020B0604030504040204" pitchFamily="34" charset="-120"/>
                <a:ea typeface="Microsoft JhengHei" panose="020B0604030504040204" pitchFamily="34" charset="-120"/>
                <a:cs typeface="Hellix SemiBold"/>
              </a:rPr>
              <a:t>堅實的單寧；李子、櫻桃、香草的香氣</a:t>
            </a:r>
          </a:p>
        </p:txBody>
      </p:sp>
      <p:sp>
        <p:nvSpPr>
          <p:cNvPr id="23" name="object 58">
            <a:extLst>
              <a:ext uri="{FF2B5EF4-FFF2-40B4-BE49-F238E27FC236}">
                <a16:creationId xmlns:a16="http://schemas.microsoft.com/office/drawing/2014/main" id="{3207A9A2-DAB0-16FC-5610-A6D300AA6443}"/>
              </a:ext>
            </a:extLst>
          </p:cNvPr>
          <p:cNvSpPr txBox="1"/>
          <p:nvPr/>
        </p:nvSpPr>
        <p:spPr>
          <a:xfrm>
            <a:off x="8537608" y="4822578"/>
            <a:ext cx="1669534" cy="986809"/>
          </a:xfrm>
          <a:prstGeom prst="rect">
            <a:avLst/>
          </a:prstGeom>
        </p:spPr>
        <p:txBody>
          <a:bodyPr vert="horz" wrap="square" lIns="0" tIns="17145" rIns="0" bIns="0" rtlCol="0" anchor="t" anchorCtr="0">
            <a:spAutoFit/>
          </a:bodyPr>
          <a:lstStyle/>
          <a:p>
            <a:pP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維蒙蒂諾：</a:t>
            </a:r>
            <a:endParaRPr lang="en-AU" altLang="zh-CN" sz="1400" b="1" dirty="0">
              <a:latin typeface="Microsoft JhengHei" panose="020B0604030504040204" pitchFamily="34" charset="-120"/>
              <a:ea typeface="Microsoft JhengHei" panose="020B0604030504040204" pitchFamily="34" charset="-120"/>
              <a:cs typeface="Hellix SemiBold"/>
            </a:endParaRPr>
          </a:p>
          <a:p>
            <a:pPr>
              <a:lnSpc>
                <a:spcPct val="90000"/>
              </a:lnSpc>
              <a:buClr>
                <a:srgbClr val="F40000"/>
              </a:buClr>
            </a:pPr>
            <a:r>
              <a:rPr lang="zh-CN" altLang="en-US" sz="1400" dirty="0">
                <a:latin typeface="Microsoft JhengHei" panose="020B0604030504040204" pitchFamily="34" charset="-120"/>
                <a:ea typeface="Microsoft JhengHei" panose="020B0604030504040204" pitchFamily="34" charset="-120"/>
                <a:cs typeface="Hellix SemiBold"/>
              </a:rPr>
              <a:t>範圍從清新到有質感；帶有杏仁、柑橘、青蘋果和“海風”的香氣</a:t>
            </a:r>
          </a:p>
        </p:txBody>
      </p:sp>
      <p:sp>
        <p:nvSpPr>
          <p:cNvPr id="25" name="TextBox 24">
            <a:extLst>
              <a:ext uri="{FF2B5EF4-FFF2-40B4-BE49-F238E27FC236}">
                <a16:creationId xmlns:a16="http://schemas.microsoft.com/office/drawing/2014/main" id="{1864E0B4-EAD8-EB9B-4608-CF1EAD74D907}"/>
              </a:ext>
            </a:extLst>
          </p:cNvPr>
          <p:cNvSpPr txBox="1"/>
          <p:nvPr/>
        </p:nvSpPr>
        <p:spPr>
          <a:xfrm rot="16200000">
            <a:off x="8052072" y="3175242"/>
            <a:ext cx="1539204" cy="338554"/>
          </a:xfrm>
          <a:prstGeom prst="rect">
            <a:avLst/>
          </a:prstGeom>
          <a:noFill/>
        </p:spPr>
        <p:txBody>
          <a:bodyPr wrap="none" rtlCol="0">
            <a:spAutoFit/>
          </a:bodyPr>
          <a:lstStyle/>
          <a:p>
            <a:pPr algn="l"/>
            <a:r>
              <a:rPr lang="en-AU" altLang="zh-CN" sz="1600" b="1" dirty="0">
                <a:solidFill>
                  <a:schemeClr val="bg1"/>
                </a:solidFill>
                <a:effectLst/>
                <a:latin typeface="+mj-ea"/>
                <a:ea typeface="+mj-ea"/>
                <a:cs typeface="Inter Display" panose="02000503000000020004" pitchFamily="2" charset="0"/>
              </a:rPr>
              <a:t>SANGIOVESE</a:t>
            </a:r>
            <a:endParaRPr lang="zh-CN" altLang="en-US" sz="1600" b="1" dirty="0">
              <a:solidFill>
                <a:schemeClr val="bg1"/>
              </a:solidFill>
              <a:effectLst/>
              <a:latin typeface="+mj-ea"/>
              <a:ea typeface="+mj-ea"/>
              <a:cs typeface="Inter Display" panose="02000503000000020004" pitchFamily="2" charset="0"/>
            </a:endParaRPr>
          </a:p>
        </p:txBody>
      </p:sp>
      <p:sp>
        <p:nvSpPr>
          <p:cNvPr id="26" name="TextBox 25">
            <a:extLst>
              <a:ext uri="{FF2B5EF4-FFF2-40B4-BE49-F238E27FC236}">
                <a16:creationId xmlns:a16="http://schemas.microsoft.com/office/drawing/2014/main" id="{E0ED8729-282C-59DD-69FB-12CEE1336969}"/>
              </a:ext>
            </a:extLst>
          </p:cNvPr>
          <p:cNvSpPr txBox="1"/>
          <p:nvPr/>
        </p:nvSpPr>
        <p:spPr>
          <a:xfrm rot="16200000">
            <a:off x="10073048" y="5217019"/>
            <a:ext cx="889987" cy="261610"/>
          </a:xfrm>
          <a:prstGeom prst="rect">
            <a:avLst/>
          </a:prstGeom>
          <a:noFill/>
        </p:spPr>
        <p:txBody>
          <a:bodyPr wrap="none" rtlCol="0">
            <a:spAutoFit/>
          </a:bodyPr>
          <a:lstStyle/>
          <a:p>
            <a:pPr algn="l"/>
            <a:r>
              <a:rPr lang="zh-CN" altLang="en-US" sz="1100" dirty="0">
                <a:solidFill>
                  <a:schemeClr val="bg1"/>
                </a:solidFill>
                <a:effectLst/>
                <a:latin typeface="Neue Haas Grotesk Text Pro" panose="020B0504020202020204" pitchFamily="34" charset="77"/>
                <a:ea typeface="Microsoft JhengHei" panose="020B0604030504040204" pitchFamily="34" charset="-120"/>
                <a:cs typeface="Inter Display" panose="02000503000000020004" pitchFamily="2" charset="0"/>
              </a:rPr>
              <a:t>綠維特利納</a:t>
            </a:r>
          </a:p>
        </p:txBody>
      </p:sp>
      <p:pic>
        <p:nvPicPr>
          <p:cNvPr id="27" name="Picture 26">
            <a:extLst>
              <a:ext uri="{FF2B5EF4-FFF2-40B4-BE49-F238E27FC236}">
                <a16:creationId xmlns:a16="http://schemas.microsoft.com/office/drawing/2014/main" id="{FDBEC392-8B8F-D60C-7E53-47D3FA067D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36051" y="3848334"/>
            <a:ext cx="879892" cy="2463245"/>
          </a:xfrm>
          <a:prstGeom prst="rect">
            <a:avLst/>
          </a:prstGeom>
        </p:spPr>
      </p:pic>
      <p:sp>
        <p:nvSpPr>
          <p:cNvPr id="28" name="TextBox 27">
            <a:extLst>
              <a:ext uri="{FF2B5EF4-FFF2-40B4-BE49-F238E27FC236}">
                <a16:creationId xmlns:a16="http://schemas.microsoft.com/office/drawing/2014/main" id="{DC9001D7-0D0C-8B1A-EB2B-052FF17F0813}"/>
              </a:ext>
            </a:extLst>
          </p:cNvPr>
          <p:cNvSpPr txBox="1"/>
          <p:nvPr/>
        </p:nvSpPr>
        <p:spPr>
          <a:xfrm rot="16200000">
            <a:off x="9868955" y="5178547"/>
            <a:ext cx="1550424" cy="338554"/>
          </a:xfrm>
          <a:prstGeom prst="rect">
            <a:avLst/>
          </a:prstGeom>
          <a:noFill/>
        </p:spPr>
        <p:txBody>
          <a:bodyPr wrap="none" rtlCol="0">
            <a:spAutoFit/>
          </a:bodyPr>
          <a:lstStyle/>
          <a:p>
            <a:pPr algn="l"/>
            <a:r>
              <a:rPr lang="en-AU" altLang="zh-CN" sz="1600" b="1" dirty="0">
                <a:solidFill>
                  <a:schemeClr val="bg1"/>
                </a:solidFill>
                <a:effectLst/>
                <a:latin typeface="+mj-ea"/>
                <a:ea typeface="+mj-ea"/>
                <a:cs typeface="Inter Display" panose="02000503000000020004" pitchFamily="2" charset="0"/>
              </a:rPr>
              <a:t>VERMENTINO</a:t>
            </a:r>
            <a:endParaRPr lang="zh-CN" altLang="en-US" sz="1600" b="1" dirty="0">
              <a:solidFill>
                <a:schemeClr val="bg1"/>
              </a:solidFill>
              <a:effectLst/>
              <a:latin typeface="+mj-ea"/>
              <a:ea typeface="+mj-ea"/>
              <a:cs typeface="Inter Display" panose="02000503000000020004" pitchFamily="2" charset="0"/>
            </a:endParaRPr>
          </a:p>
        </p:txBody>
      </p:sp>
    </p:spTree>
    <p:extLst>
      <p:ext uri="{BB962C8B-B14F-4D97-AF65-F5344CB8AC3E}">
        <p14:creationId xmlns:p14="http://schemas.microsoft.com/office/powerpoint/2010/main" val="119706837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0C41355-E177-C2C0-B6D2-1699B72D6901}"/>
              </a:ext>
            </a:extLst>
          </p:cNvPr>
          <p:cNvPicPr>
            <a:picLocks noGrp="1" noChangeAspect="1"/>
          </p:cNvPicPr>
          <p:nvPr>
            <p:ph type="pic" sz="quarter" idx="10"/>
          </p:nvPr>
        </p:nvPicPr>
        <p:blipFill>
          <a:blip r:embed="rId2"/>
          <a:srcRect t="14495" b="39823"/>
          <a:stretch/>
        </p:blipFill>
        <p:spPr>
          <a:xfrm>
            <a:off x="0" y="2241550"/>
            <a:ext cx="6169315" cy="4230491"/>
          </a:xfrm>
        </p:spPr>
      </p:pic>
      <p:sp>
        <p:nvSpPr>
          <p:cNvPr id="3" name="Title 2">
            <a:extLst>
              <a:ext uri="{FF2B5EF4-FFF2-40B4-BE49-F238E27FC236}">
                <a16:creationId xmlns:a16="http://schemas.microsoft.com/office/drawing/2014/main" id="{7D0FD986-0DD7-57E1-9E11-37EDAEE27F70}"/>
              </a:ext>
            </a:extLst>
          </p:cNvPr>
          <p:cNvSpPr>
            <a:spLocks noGrp="1"/>
          </p:cNvSpPr>
          <p:nvPr>
            <p:ph type="title"/>
          </p:nvPr>
        </p:nvSpPr>
        <p:spPr>
          <a:xfrm>
            <a:off x="407989" y="496451"/>
            <a:ext cx="6941078" cy="1560301"/>
          </a:xfrm>
          <a:noFill/>
        </p:spPr>
        <p:txBody>
          <a:bodyPr anchor="ctr"/>
          <a:lstStyle/>
          <a:p>
            <a:r>
              <a:rPr lang="zh-CN" altLang="en-US" sz="5400" b="1" dirty="0">
                <a:solidFill>
                  <a:schemeClr val="bg2"/>
                </a:solidFill>
                <a:latin typeface="Microsoft JhengHei" panose="020B0604030504040204" pitchFamily="34" charset="-120"/>
              </a:rPr>
              <a:t>澳洲葡萄酒：與釀造它的國家一樣多樣化</a:t>
            </a:r>
          </a:p>
        </p:txBody>
      </p:sp>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2781801"/>
            <a:ext cx="4105121"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zh-CN" altLang="en-US" sz="1600" u="none" strike="noStrike" kern="1200" cap="none" spc="0" normalizeH="0" baseline="0" noProof="0" dirty="0">
                <a:ln>
                  <a:noFill/>
                </a:ln>
                <a:solidFill>
                  <a:schemeClr val="bg1"/>
                </a:solidFill>
                <a:effectLst/>
                <a:uLnTx/>
                <a:uFillTx/>
              </a:rPr>
              <a:t>第一批葡萄藤於 1788 年在澳洲種植；如今，有 65 個葡萄酒產區種植超過 150 種葡萄</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zh-CN" altLang="en-US" sz="1600" u="none" strike="noStrike" kern="1200" cap="none" spc="0" normalizeH="0" baseline="0" noProof="0" dirty="0">
                <a:ln>
                  <a:noFill/>
                </a:ln>
                <a:solidFill>
                  <a:schemeClr val="bg1"/>
                </a:solidFill>
                <a:effectLst/>
                <a:uLnTx/>
                <a:uFillTx/>
              </a:rPr>
              <a:t>澳洲的氣候和土壤極其多樣化，葡萄酒在全國各地都有生產，儘管它集中在東南部和西南部</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zh-CN" altLang="en-US" sz="1600" u="none" strike="noStrike" kern="1200" cap="none" spc="0" normalizeH="0" baseline="0" noProof="0" dirty="0">
                <a:ln>
                  <a:noFill/>
                </a:ln>
                <a:solidFill>
                  <a:schemeClr val="bg1"/>
                </a:solidFill>
                <a:effectLst/>
                <a:uLnTx/>
                <a:uFillTx/>
              </a:rPr>
              <a:t>澳洲作為一塊大陸已經超過 1 億年了，它的土壤是地球上最古老的土壤之一；土壤在各個地區之間和內部差異很大</a:t>
            </a:r>
            <a:endParaRPr kumimoji="0" lang="en-US" sz="1600" u="none" strike="noStrike" kern="1200" cap="none" spc="0" normalizeH="0" baseline="0" noProof="0" dirty="0">
              <a:ln>
                <a:noFill/>
              </a:ln>
              <a:solidFill>
                <a:schemeClr val="bg1"/>
              </a:solidFill>
              <a:effectLst/>
              <a:uLnTx/>
              <a:uFillTx/>
            </a:endParaRPr>
          </a:p>
          <a:p>
            <a:pPr marL="285750" indent="-285750">
              <a:buClr>
                <a:schemeClr val="accent3"/>
              </a:buClr>
              <a:buFont typeface="Arial" panose="020B0604020202020204" pitchFamily="34" charset="0"/>
              <a:buChar char="•"/>
            </a:pPr>
            <a:endParaRPr lang="en-US" dirty="0"/>
          </a:p>
        </p:txBody>
      </p:sp>
      <p:sp>
        <p:nvSpPr>
          <p:cNvPr id="5" name="object 58">
            <a:extLst>
              <a:ext uri="{FF2B5EF4-FFF2-40B4-BE49-F238E27FC236}">
                <a16:creationId xmlns:a16="http://schemas.microsoft.com/office/drawing/2014/main" id="{6DFB0947-1272-2657-088D-59F8FA9F0C5E}"/>
              </a:ext>
            </a:extLst>
          </p:cNvPr>
          <p:cNvSpPr txBox="1"/>
          <p:nvPr/>
        </p:nvSpPr>
        <p:spPr>
          <a:xfrm>
            <a:off x="6959600" y="2204948"/>
            <a:ext cx="3682332" cy="280461"/>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90000"/>
              </a:lnSpc>
              <a:spcBef>
                <a:spcPct val="0"/>
              </a:spcBef>
              <a:spcAft>
                <a:spcPct val="0"/>
              </a:spcAft>
              <a:buClr>
                <a:srgbClr val="F40000"/>
              </a:buClr>
              <a:buSzTx/>
              <a:buFontTx/>
              <a:buNone/>
              <a:defRPr/>
            </a:pPr>
            <a:r>
              <a:rPr kumimoji="0" lang="zh-CN" altLang="en-US" sz="1900" b="1" u="none" strike="noStrike" kern="1200" cap="none" spc="0" normalizeH="0" baseline="0" noProof="0">
                <a:ln>
                  <a:noFill/>
                </a:ln>
                <a:solidFill>
                  <a:schemeClr val="bg1"/>
                </a:solidFill>
                <a:effectLst/>
                <a:uLnTx/>
                <a:uFillTx/>
                <a:latin typeface="Microsoft JhengHei" panose="020B0604030504040204" pitchFamily="34" charset="-120"/>
                <a:ea typeface="Microsoft JhengHei" panose="020B0604030504040204" pitchFamily="34" charset="-120"/>
                <a:cs typeface="Inter Display Medium" panose="02000503000000020004" pitchFamily="2" charset="0"/>
              </a:rPr>
              <a:t>需要記住的要點：</a:t>
            </a:r>
          </a:p>
        </p:txBody>
      </p:sp>
    </p:spTree>
    <p:extLst>
      <p:ext uri="{BB962C8B-B14F-4D97-AF65-F5344CB8AC3E}">
        <p14:creationId xmlns:p14="http://schemas.microsoft.com/office/powerpoint/2010/main" val="2707692902"/>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976423"/>
            <a:ext cx="4105121"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zh-CN" altLang="en-US" sz="1600" u="none" strike="noStrike" kern="1200" cap="none" spc="0" normalizeH="0" baseline="0" noProof="0" dirty="0">
                <a:ln>
                  <a:noFill/>
                </a:ln>
                <a:solidFill>
                  <a:schemeClr val="bg1"/>
                </a:solidFill>
                <a:effectLst/>
                <a:uLnTx/>
                <a:uFillTx/>
              </a:rPr>
              <a:t>緯度、海洋影響和海拔都有助於氣候的驚人多樣性——從高山地區到地中海地區，再到熱帶地區，再到非常乾燥的中心</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zh-CN" altLang="en-US" sz="1600" u="none" strike="noStrike" kern="1200" cap="none" spc="0" normalizeH="0" baseline="0" noProof="0" dirty="0">
                <a:ln>
                  <a:noFill/>
                </a:ln>
                <a:solidFill>
                  <a:schemeClr val="bg1"/>
                </a:solidFill>
                <a:effectLst/>
                <a:uLnTx/>
                <a:uFillTx/>
              </a:rPr>
              <a:t>澳洲的 65 個葡萄酒產區中的每一個都有其自身的特徵和葡萄酒風格；一般來說，價值較高的優質葡萄酒來自較小和氣候較涼爽的地區</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zh-CN" altLang="en-US" sz="1600" u="none" strike="noStrike" kern="1200" cap="none" spc="0" normalizeH="0" baseline="0" noProof="0" dirty="0">
                <a:ln>
                  <a:noFill/>
                </a:ln>
                <a:solidFill>
                  <a:schemeClr val="bg1"/>
                </a:solidFill>
                <a:effectLst/>
                <a:uLnTx/>
                <a:uFillTx/>
              </a:rPr>
              <a:t>澳洲最著名的品種和葡萄酒風格是氣泡酒、雷司令、賽美蓉、霞多麗、黑皮諾、歌海娜、西拉和赤霞珠</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zh-CN" altLang="en-US" sz="1600" u="none" strike="noStrike" kern="1200" cap="none" spc="0" normalizeH="0" baseline="0" noProof="0" dirty="0">
                <a:ln>
                  <a:noFill/>
                </a:ln>
                <a:solidFill>
                  <a:schemeClr val="bg1"/>
                </a:solidFill>
                <a:effectLst/>
                <a:uLnTx/>
                <a:uFillTx/>
              </a:rPr>
              <a:t>替代品種——主要是地中海葡萄藤——正在迅速普及，增加了澳洲葡萄酒的多樣性</a:t>
            </a:r>
          </a:p>
        </p:txBody>
      </p:sp>
      <p:pic>
        <p:nvPicPr>
          <p:cNvPr id="3" name="Picture Placeholder 5">
            <a:extLst>
              <a:ext uri="{FF2B5EF4-FFF2-40B4-BE49-F238E27FC236}">
                <a16:creationId xmlns:a16="http://schemas.microsoft.com/office/drawing/2014/main" id="{AC855CA2-9BDD-1EED-9F56-E31BDFDC4024}"/>
              </a:ext>
            </a:extLst>
          </p:cNvPr>
          <p:cNvPicPr>
            <a:picLocks noGrp="1" noChangeAspect="1"/>
          </p:cNvPicPr>
          <p:nvPr>
            <p:ph type="pic" sz="quarter" idx="10"/>
          </p:nvPr>
        </p:nvPicPr>
        <p:blipFill>
          <a:blip r:embed="rId2"/>
          <a:srcRect l="735" r="23265"/>
          <a:stretch/>
        </p:blipFill>
        <p:spPr>
          <a:xfrm>
            <a:off x="0" y="388842"/>
            <a:ext cx="6169315" cy="6083199"/>
          </a:xfrm>
        </p:spPr>
      </p:pic>
    </p:spTree>
    <p:extLst>
      <p:ext uri="{BB962C8B-B14F-4D97-AF65-F5344CB8AC3E}">
        <p14:creationId xmlns:p14="http://schemas.microsoft.com/office/powerpoint/2010/main" val="304344431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srcRect t="15751"/>
          <a:stretch/>
        </p:blipFill>
        <p:spPr>
          <a:xfrm>
            <a:off x="-18287" y="-1"/>
            <a:ext cx="12210288" cy="6858001"/>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B1648C1D-D4C3-AD34-AF76-8102B16D5DF4}"/>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30CDB-6A13-9BE7-7934-215BA278D657}"/>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457BF2AD-4486-831B-A874-EFD1A4166134}"/>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054980B6-83DC-24F8-7F75-D3445EAC4B73}"/>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2988294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sun  Description automatically generated">
            <a:extLst>
              <a:ext uri="{FF2B5EF4-FFF2-40B4-BE49-F238E27FC236}">
                <a16:creationId xmlns:a16="http://schemas.microsoft.com/office/drawing/2014/main" id="{BA169A57-9152-A2CA-543C-D397A3AA63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6454" b="6454"/>
          <a:stretch>
            <a:fillRect/>
          </a:stretch>
        </p:blipFill>
        <p:spPr>
          <a:xfrm>
            <a:off x="-12591" y="0"/>
            <a:ext cx="12253960" cy="6858000"/>
          </a:xfrm>
        </p:spPr>
      </p:pic>
      <p:sp>
        <p:nvSpPr>
          <p:cNvPr id="2" name="Title 1">
            <a:extLst>
              <a:ext uri="{FF2B5EF4-FFF2-40B4-BE49-F238E27FC236}">
                <a16:creationId xmlns:a16="http://schemas.microsoft.com/office/drawing/2014/main" id="{897E4361-E6E7-5BB3-A55C-C27FA1F768F8}"/>
              </a:ext>
            </a:extLst>
          </p:cNvPr>
          <p:cNvSpPr>
            <a:spLocks noGrp="1"/>
          </p:cNvSpPr>
          <p:nvPr>
            <p:ph type="title"/>
          </p:nvPr>
        </p:nvSpPr>
        <p:spPr>
          <a:xfrm>
            <a:off x="407988" y="1085850"/>
            <a:ext cx="9828212" cy="1325562"/>
          </a:xfrm>
        </p:spPr>
        <p:txBody>
          <a:bodyPr/>
          <a:lstStyle/>
          <a:p>
            <a:r>
              <a:rPr lang="zh-CN" altLang="en-US" sz="5400" b="1" dirty="0">
                <a:solidFill>
                  <a:schemeClr val="accent1"/>
                </a:solidFill>
              </a:rPr>
              <a:t>古老而多樣</a:t>
            </a:r>
          </a:p>
        </p:txBody>
      </p:sp>
      <p:sp>
        <p:nvSpPr>
          <p:cNvPr id="4" name="Title 1">
            <a:extLst>
              <a:ext uri="{FF2B5EF4-FFF2-40B4-BE49-F238E27FC236}">
                <a16:creationId xmlns:a16="http://schemas.microsoft.com/office/drawing/2014/main" id="{8D3BEFC5-4AEA-3382-5D74-258F3B70CC80}"/>
              </a:ext>
            </a:extLst>
          </p:cNvPr>
          <p:cNvSpPr txBox="1"/>
          <p:nvPr/>
        </p:nvSpPr>
        <p:spPr>
          <a:xfrm>
            <a:off x="407988" y="54292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3200" b="1" dirty="0">
                <a:solidFill>
                  <a:schemeClr val="accent4"/>
                </a:solidFill>
                <a:latin typeface="Neue Haas Grotesk Text Pro" panose="020B0504020202020204" pitchFamily="34" charset="77"/>
                <a:ea typeface="Microsoft JhengHei" panose="020B0604030504040204" pitchFamily="34" charset="-120"/>
              </a:rPr>
              <a:t>澳洲的地理、氣候和土壤</a:t>
            </a:r>
          </a:p>
        </p:txBody>
      </p:sp>
    </p:spTree>
    <p:extLst>
      <p:ext uri="{BB962C8B-B14F-4D97-AF65-F5344CB8AC3E}">
        <p14:creationId xmlns:p14="http://schemas.microsoft.com/office/powerpoint/2010/main" val="27604426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B1CA2F-0916-1CE6-1772-7F194B9D7B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3891" y="-529121"/>
            <a:ext cx="10441185" cy="8157175"/>
          </a:xfrm>
          <a:prstGeom prst="rect">
            <a:avLst/>
          </a:prstGeom>
        </p:spPr>
      </p:pic>
      <p:sp>
        <p:nvSpPr>
          <p:cNvPr id="2" name="Title 1">
            <a:extLst>
              <a:ext uri="{FF2B5EF4-FFF2-40B4-BE49-F238E27FC236}">
                <a16:creationId xmlns:a16="http://schemas.microsoft.com/office/drawing/2014/main" id="{4CCCF687-4E79-695A-3540-CC261F046F74}"/>
              </a:ext>
            </a:extLst>
          </p:cNvPr>
          <p:cNvSpPr txBox="1"/>
          <p:nvPr/>
        </p:nvSpPr>
        <p:spPr>
          <a:xfrm>
            <a:off x="664546" y="1379650"/>
            <a:ext cx="4076200" cy="1015663"/>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US" sz="2400" b="1" cap="none" dirty="0">
                <a:solidFill>
                  <a:schemeClr val="accent1"/>
                </a:solidFill>
                <a:latin typeface="Microsoft JhengHei" panose="020B0604030504040204" pitchFamily="34" charset="-120"/>
                <a:ea typeface="Microsoft JhengHei" panose="020B0604030504040204" pitchFamily="34" charset="-120"/>
              </a:rPr>
              <a:t>世界第六大國，比歐洲還大</a:t>
            </a:r>
          </a:p>
        </p:txBody>
      </p:sp>
      <p:sp>
        <p:nvSpPr>
          <p:cNvPr id="3" name="TextBox 2">
            <a:extLst>
              <a:ext uri="{FF2B5EF4-FFF2-40B4-BE49-F238E27FC236}">
                <a16:creationId xmlns:a16="http://schemas.microsoft.com/office/drawing/2014/main" id="{9C868EA0-6601-D096-DA6F-11CFB1D544C5}"/>
              </a:ext>
            </a:extLst>
          </p:cNvPr>
          <p:cNvSpPr txBox="1"/>
          <p:nvPr/>
        </p:nvSpPr>
        <p:spPr>
          <a:xfrm>
            <a:off x="741967" y="3080823"/>
            <a:ext cx="3226562" cy="1815882"/>
          </a:xfrm>
          <a:prstGeom prst="rect">
            <a:avLst/>
          </a:prstGeom>
          <a:noFill/>
        </p:spPr>
        <p:txBody>
          <a:bodyPr wrap="square" rtlCol="0">
            <a:spAutoFit/>
          </a:bodyPr>
          <a:lstStyle/>
          <a:p>
            <a:pPr marL="285750" indent="-285750" algn="l">
              <a:buFont typeface="Arial" panose="020B0604020202020204" pitchFamily="34" charset="0"/>
              <a:buChar char="•"/>
            </a:pPr>
            <a:r>
              <a:rPr lang="zh-CN" alt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地質上古老且生物多樣性豐富</a:t>
            </a:r>
          </a:p>
          <a:p>
            <a:pPr marL="285750" indent="-285750">
              <a:buFont typeface="Arial" panose="020B0604020202020204" pitchFamily="34" charset="0"/>
              <a:buChar char="•"/>
            </a:pPr>
            <a:r>
              <a:rPr lang="zh-CN" alt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全國各地都有葡萄園，但集中在東南部和西南部</a:t>
            </a:r>
          </a:p>
          <a:p>
            <a:pPr marL="285750" indent="-285750">
              <a:buFont typeface="Arial" panose="020B0604020202020204" pitchFamily="34" charset="0"/>
              <a:buChar char="•"/>
            </a:pPr>
            <a:r>
              <a:rPr lang="zh-CN" alt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寒冷的南冰洋使南部氣溫保持涼爽，非常適合釀造葡萄酒</a:t>
            </a:r>
          </a:p>
          <a:p>
            <a:pPr marL="285750" indent="-285750">
              <a:buFont typeface="Arial" panose="020B0604020202020204" pitchFamily="34" charset="0"/>
              <a:buChar char="•"/>
            </a:pPr>
            <a:endParaRPr 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a:p>
            <a:pPr marL="285750" indent="-285750" algn="l">
              <a:buFont typeface="Arial" panose="020B0604020202020204" pitchFamily="34" charset="0"/>
              <a:buChar char="•"/>
            </a:pPr>
            <a:endParaRPr lang="en-US" sz="1600" b="1"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7" name="object 11">
            <a:extLst>
              <a:ext uri="{FF2B5EF4-FFF2-40B4-BE49-F238E27FC236}">
                <a16:creationId xmlns:a16="http://schemas.microsoft.com/office/drawing/2014/main" id="{6F290762-5784-1646-B9F4-9F3DD4E8B57B}"/>
              </a:ext>
            </a:extLst>
          </p:cNvPr>
          <p:cNvSpPr txBox="1"/>
          <p:nvPr/>
        </p:nvSpPr>
        <p:spPr>
          <a:xfrm>
            <a:off x="10422785" y="4995403"/>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坎培拉</a:t>
            </a:r>
          </a:p>
        </p:txBody>
      </p:sp>
      <p:sp>
        <p:nvSpPr>
          <p:cNvPr id="8" name="object 11">
            <a:extLst>
              <a:ext uri="{FF2B5EF4-FFF2-40B4-BE49-F238E27FC236}">
                <a16:creationId xmlns:a16="http://schemas.microsoft.com/office/drawing/2014/main" id="{EE2CF27C-B0AE-8F11-512E-6D731C9D6992}"/>
              </a:ext>
            </a:extLst>
          </p:cNvPr>
          <p:cNvSpPr txBox="1"/>
          <p:nvPr/>
        </p:nvSpPr>
        <p:spPr>
          <a:xfrm>
            <a:off x="11050308" y="3494397"/>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布里斯本</a:t>
            </a:r>
          </a:p>
        </p:txBody>
      </p:sp>
      <p:sp>
        <p:nvSpPr>
          <p:cNvPr id="9" name="object 11">
            <a:extLst>
              <a:ext uri="{FF2B5EF4-FFF2-40B4-BE49-F238E27FC236}">
                <a16:creationId xmlns:a16="http://schemas.microsoft.com/office/drawing/2014/main" id="{9CBE1F80-F474-EC33-D856-19433E9139CE}"/>
              </a:ext>
            </a:extLst>
          </p:cNvPr>
          <p:cNvSpPr txBox="1"/>
          <p:nvPr/>
        </p:nvSpPr>
        <p:spPr>
          <a:xfrm>
            <a:off x="8552010" y="5618785"/>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墨爾本</a:t>
            </a:r>
          </a:p>
        </p:txBody>
      </p:sp>
      <p:sp>
        <p:nvSpPr>
          <p:cNvPr id="10" name="object 11">
            <a:extLst>
              <a:ext uri="{FF2B5EF4-FFF2-40B4-BE49-F238E27FC236}">
                <a16:creationId xmlns:a16="http://schemas.microsoft.com/office/drawing/2014/main" id="{298DA890-1B4C-8E6D-9FD0-759E7474F314}"/>
              </a:ext>
            </a:extLst>
          </p:cNvPr>
          <p:cNvSpPr txBox="1"/>
          <p:nvPr/>
        </p:nvSpPr>
        <p:spPr>
          <a:xfrm>
            <a:off x="7602654" y="4819853"/>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阿德萊德</a:t>
            </a:r>
          </a:p>
        </p:txBody>
      </p:sp>
      <p:sp>
        <p:nvSpPr>
          <p:cNvPr id="11" name="object 11">
            <a:extLst>
              <a:ext uri="{FF2B5EF4-FFF2-40B4-BE49-F238E27FC236}">
                <a16:creationId xmlns:a16="http://schemas.microsoft.com/office/drawing/2014/main" id="{320037E9-F71E-0A01-764E-3FB59BBB587A}"/>
              </a:ext>
            </a:extLst>
          </p:cNvPr>
          <p:cNvSpPr txBox="1"/>
          <p:nvPr/>
        </p:nvSpPr>
        <p:spPr>
          <a:xfrm>
            <a:off x="9884415" y="6362448"/>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荷巴特</a:t>
            </a:r>
          </a:p>
        </p:txBody>
      </p:sp>
      <p:sp>
        <p:nvSpPr>
          <p:cNvPr id="12" name="object 11">
            <a:extLst>
              <a:ext uri="{FF2B5EF4-FFF2-40B4-BE49-F238E27FC236}">
                <a16:creationId xmlns:a16="http://schemas.microsoft.com/office/drawing/2014/main" id="{9D0709BB-0F47-5327-1418-FCF4EF093591}"/>
              </a:ext>
            </a:extLst>
          </p:cNvPr>
          <p:cNvSpPr txBox="1"/>
          <p:nvPr/>
        </p:nvSpPr>
        <p:spPr>
          <a:xfrm>
            <a:off x="10567131" y="4680482"/>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JhengHei" panose="020B0604030504040204" pitchFamily="34" charset="-120"/>
                <a:ea typeface="Microsoft JhengHei" panose="020B0604030504040204" pitchFamily="34" charset="-120"/>
              </a:rPr>
              <a:t>雪梨</a:t>
            </a:r>
          </a:p>
        </p:txBody>
      </p:sp>
      <p:sp>
        <p:nvSpPr>
          <p:cNvPr id="13" name="object 11">
            <a:extLst>
              <a:ext uri="{FF2B5EF4-FFF2-40B4-BE49-F238E27FC236}">
                <a16:creationId xmlns:a16="http://schemas.microsoft.com/office/drawing/2014/main" id="{5222E7E7-F5B8-21BB-7364-990B4A3B8A88}"/>
              </a:ext>
            </a:extLst>
          </p:cNvPr>
          <p:cNvSpPr txBox="1"/>
          <p:nvPr/>
        </p:nvSpPr>
        <p:spPr>
          <a:xfrm>
            <a:off x="6462469" y="454171"/>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JhengHei" panose="020B0604030504040204" pitchFamily="34" charset="-120"/>
                <a:ea typeface="Microsoft JhengHei" panose="020B0604030504040204" pitchFamily="34" charset="-120"/>
              </a:rPr>
              <a:t>達爾文</a:t>
            </a:r>
          </a:p>
        </p:txBody>
      </p:sp>
      <p:sp>
        <p:nvSpPr>
          <p:cNvPr id="14" name="object 11">
            <a:extLst>
              <a:ext uri="{FF2B5EF4-FFF2-40B4-BE49-F238E27FC236}">
                <a16:creationId xmlns:a16="http://schemas.microsoft.com/office/drawing/2014/main" id="{014B6464-3D39-19CA-F748-2629DA328F07}"/>
              </a:ext>
            </a:extLst>
          </p:cNvPr>
          <p:cNvSpPr txBox="1"/>
          <p:nvPr/>
        </p:nvSpPr>
        <p:spPr>
          <a:xfrm>
            <a:off x="4226038" y="4344793"/>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JhengHei" panose="020B0604030504040204" pitchFamily="34" charset="-120"/>
                <a:ea typeface="Microsoft JhengHei" panose="020B0604030504040204" pitchFamily="34" charset="-120"/>
              </a:rPr>
              <a:t>伯斯</a:t>
            </a:r>
          </a:p>
        </p:txBody>
      </p:sp>
      <p:sp>
        <p:nvSpPr>
          <p:cNvPr id="15" name="object 11">
            <a:extLst>
              <a:ext uri="{FF2B5EF4-FFF2-40B4-BE49-F238E27FC236}">
                <a16:creationId xmlns:a16="http://schemas.microsoft.com/office/drawing/2014/main" id="{637D645E-0454-BE8B-FF52-686F832DBEAA}"/>
              </a:ext>
            </a:extLst>
          </p:cNvPr>
          <p:cNvSpPr txBox="1"/>
          <p:nvPr/>
        </p:nvSpPr>
        <p:spPr>
          <a:xfrm>
            <a:off x="4865733" y="357999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葡萄牙</a:t>
            </a:r>
          </a:p>
        </p:txBody>
      </p:sp>
      <p:sp>
        <p:nvSpPr>
          <p:cNvPr id="16" name="object 11">
            <a:extLst>
              <a:ext uri="{FF2B5EF4-FFF2-40B4-BE49-F238E27FC236}">
                <a16:creationId xmlns:a16="http://schemas.microsoft.com/office/drawing/2014/main" id="{2D369184-35A5-9348-A7DB-0BF6480D5F17}"/>
              </a:ext>
            </a:extLst>
          </p:cNvPr>
          <p:cNvSpPr txBox="1"/>
          <p:nvPr/>
        </p:nvSpPr>
        <p:spPr>
          <a:xfrm>
            <a:off x="5873123" y="364973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西班牙</a:t>
            </a:r>
          </a:p>
        </p:txBody>
      </p:sp>
      <p:sp>
        <p:nvSpPr>
          <p:cNvPr id="17" name="object 11">
            <a:extLst>
              <a:ext uri="{FF2B5EF4-FFF2-40B4-BE49-F238E27FC236}">
                <a16:creationId xmlns:a16="http://schemas.microsoft.com/office/drawing/2014/main" id="{AC962C97-5585-EE49-0F8F-3D19D6CF465D}"/>
              </a:ext>
            </a:extLst>
          </p:cNvPr>
          <p:cNvSpPr txBox="1"/>
          <p:nvPr/>
        </p:nvSpPr>
        <p:spPr>
          <a:xfrm>
            <a:off x="6857265" y="276633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法國</a:t>
            </a:r>
          </a:p>
        </p:txBody>
      </p:sp>
      <p:sp>
        <p:nvSpPr>
          <p:cNvPr id="18" name="object 11">
            <a:extLst>
              <a:ext uri="{FF2B5EF4-FFF2-40B4-BE49-F238E27FC236}">
                <a16:creationId xmlns:a16="http://schemas.microsoft.com/office/drawing/2014/main" id="{CE95B6E2-A150-27C7-6323-86243BDC1A23}"/>
              </a:ext>
            </a:extLst>
          </p:cNvPr>
          <p:cNvSpPr txBox="1"/>
          <p:nvPr/>
        </p:nvSpPr>
        <p:spPr>
          <a:xfrm>
            <a:off x="7996391" y="221614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德國</a:t>
            </a:r>
          </a:p>
        </p:txBody>
      </p:sp>
      <p:sp>
        <p:nvSpPr>
          <p:cNvPr id="19" name="object 11">
            <a:extLst>
              <a:ext uri="{FF2B5EF4-FFF2-40B4-BE49-F238E27FC236}">
                <a16:creationId xmlns:a16="http://schemas.microsoft.com/office/drawing/2014/main" id="{E65A648F-B1B9-DFED-3836-DE47657B0B1F}"/>
              </a:ext>
            </a:extLst>
          </p:cNvPr>
          <p:cNvSpPr txBox="1"/>
          <p:nvPr/>
        </p:nvSpPr>
        <p:spPr>
          <a:xfrm>
            <a:off x="6702283" y="1634959"/>
            <a:ext cx="991361" cy="140423"/>
          </a:xfrm>
          <a:prstGeom prst="rect">
            <a:avLst/>
          </a:prstGeom>
        </p:spPr>
        <p:txBody>
          <a:bodyPr vert="horz" wrap="square" lIns="0" tIns="17145" rIns="0" bIns="0" rtlCol="0">
            <a:spAutoFit/>
          </a:bodyPr>
          <a:lstStyle>
            <a:defPPr>
              <a:defRPr lang="en-US"/>
            </a:defPPr>
            <a:lvl1pPr algn="ctr">
              <a:defRPr sz="80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英國</a:t>
            </a:r>
          </a:p>
        </p:txBody>
      </p:sp>
      <p:sp>
        <p:nvSpPr>
          <p:cNvPr id="20" name="object 11">
            <a:extLst>
              <a:ext uri="{FF2B5EF4-FFF2-40B4-BE49-F238E27FC236}">
                <a16:creationId xmlns:a16="http://schemas.microsoft.com/office/drawing/2014/main" id="{5CF5D37F-8F6D-FBD6-FFB4-8C01D143D7C2}"/>
              </a:ext>
            </a:extLst>
          </p:cNvPr>
          <p:cNvSpPr txBox="1"/>
          <p:nvPr/>
        </p:nvSpPr>
        <p:spPr>
          <a:xfrm>
            <a:off x="6051354" y="138698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愛爾蘭</a:t>
            </a:r>
          </a:p>
        </p:txBody>
      </p:sp>
      <p:sp>
        <p:nvSpPr>
          <p:cNvPr id="21" name="object 11">
            <a:extLst>
              <a:ext uri="{FF2B5EF4-FFF2-40B4-BE49-F238E27FC236}">
                <a16:creationId xmlns:a16="http://schemas.microsoft.com/office/drawing/2014/main" id="{16DF9654-D526-DE2D-CFB7-D0E28629824D}"/>
              </a:ext>
            </a:extLst>
          </p:cNvPr>
          <p:cNvSpPr txBox="1"/>
          <p:nvPr/>
        </p:nvSpPr>
        <p:spPr>
          <a:xfrm>
            <a:off x="9213008" y="2254890"/>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波蘭</a:t>
            </a:r>
          </a:p>
        </p:txBody>
      </p:sp>
      <p:sp>
        <p:nvSpPr>
          <p:cNvPr id="22" name="object 11">
            <a:extLst>
              <a:ext uri="{FF2B5EF4-FFF2-40B4-BE49-F238E27FC236}">
                <a16:creationId xmlns:a16="http://schemas.microsoft.com/office/drawing/2014/main" id="{119954F9-00DD-9D15-ED3E-9A3D47AC9FB9}"/>
              </a:ext>
            </a:extLst>
          </p:cNvPr>
          <p:cNvSpPr txBox="1"/>
          <p:nvPr/>
        </p:nvSpPr>
        <p:spPr>
          <a:xfrm>
            <a:off x="8980533" y="118550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瑞典</a:t>
            </a:r>
          </a:p>
        </p:txBody>
      </p:sp>
      <p:sp>
        <p:nvSpPr>
          <p:cNvPr id="23" name="object 11">
            <a:extLst>
              <a:ext uri="{FF2B5EF4-FFF2-40B4-BE49-F238E27FC236}">
                <a16:creationId xmlns:a16="http://schemas.microsoft.com/office/drawing/2014/main" id="{C51BE116-7C27-0D11-7C74-743111C48355}"/>
              </a:ext>
            </a:extLst>
          </p:cNvPr>
          <p:cNvSpPr txBox="1"/>
          <p:nvPr/>
        </p:nvSpPr>
        <p:spPr>
          <a:xfrm>
            <a:off x="8143625" y="3882213"/>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義大利</a:t>
            </a:r>
          </a:p>
        </p:txBody>
      </p:sp>
      <p:sp>
        <p:nvSpPr>
          <p:cNvPr id="24" name="object 11">
            <a:extLst>
              <a:ext uri="{FF2B5EF4-FFF2-40B4-BE49-F238E27FC236}">
                <a16:creationId xmlns:a16="http://schemas.microsoft.com/office/drawing/2014/main" id="{38940DF0-5D8E-4EC0-E033-8B99CF04BA23}"/>
              </a:ext>
            </a:extLst>
          </p:cNvPr>
          <p:cNvSpPr txBox="1"/>
          <p:nvPr/>
        </p:nvSpPr>
        <p:spPr>
          <a:xfrm>
            <a:off x="9143266" y="468037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希臘</a:t>
            </a:r>
          </a:p>
        </p:txBody>
      </p:sp>
      <p:sp>
        <p:nvSpPr>
          <p:cNvPr id="25" name="object 11">
            <a:extLst>
              <a:ext uri="{FF2B5EF4-FFF2-40B4-BE49-F238E27FC236}">
                <a16:creationId xmlns:a16="http://schemas.microsoft.com/office/drawing/2014/main" id="{088DCFB0-326C-1737-FC52-65DC5B20B42D}"/>
              </a:ext>
            </a:extLst>
          </p:cNvPr>
          <p:cNvSpPr txBox="1"/>
          <p:nvPr/>
        </p:nvSpPr>
        <p:spPr>
          <a:xfrm>
            <a:off x="8376100" y="299880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奧地利</a:t>
            </a:r>
          </a:p>
        </p:txBody>
      </p:sp>
      <p:sp>
        <p:nvSpPr>
          <p:cNvPr id="26" name="object 11">
            <a:extLst>
              <a:ext uri="{FF2B5EF4-FFF2-40B4-BE49-F238E27FC236}">
                <a16:creationId xmlns:a16="http://schemas.microsoft.com/office/drawing/2014/main" id="{0AE9A5CF-2A46-483F-E3A6-6B0BBA5B3CA1}"/>
              </a:ext>
            </a:extLst>
          </p:cNvPr>
          <p:cNvSpPr txBox="1"/>
          <p:nvPr/>
        </p:nvSpPr>
        <p:spPr>
          <a:xfrm>
            <a:off x="9801944" y="347925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zh-CN" altLang="en-US" sz="800" b="0" dirty="0">
                <a:solidFill>
                  <a:schemeClr val="accent2"/>
                </a:solidFill>
                <a:latin typeface="Microsoft JhengHei" panose="020B0604030504040204" pitchFamily="34" charset="-120"/>
                <a:ea typeface="Microsoft JhengHei" panose="020B0604030504040204" pitchFamily="34" charset="-120"/>
              </a:rPr>
              <a:t>羅馬尼亞</a:t>
            </a:r>
          </a:p>
        </p:txBody>
      </p:sp>
      <p:sp>
        <p:nvSpPr>
          <p:cNvPr id="28" name="TextBox 27">
            <a:extLst>
              <a:ext uri="{FF2B5EF4-FFF2-40B4-BE49-F238E27FC236}">
                <a16:creationId xmlns:a16="http://schemas.microsoft.com/office/drawing/2014/main" id="{8162D78B-9D1D-1A7E-DB7E-D22D3817626A}"/>
              </a:ext>
            </a:extLst>
          </p:cNvPr>
          <p:cNvSpPr txBox="1"/>
          <p:nvPr/>
        </p:nvSpPr>
        <p:spPr>
          <a:xfrm>
            <a:off x="664546" y="496557"/>
            <a:ext cx="6096000" cy="923330"/>
          </a:xfrm>
          <a:prstGeom prst="rect">
            <a:avLst/>
          </a:prstGeom>
          <a:noFill/>
        </p:spPr>
        <p:txBody>
          <a:bodyPr wrap="square">
            <a:spAutoFit/>
          </a:bodyPr>
          <a:lstStyle/>
          <a:p>
            <a:r>
              <a:rPr lang="zh-CN" altLang="en-US" sz="5400" b="1" dirty="0">
                <a:solidFill>
                  <a:schemeClr val="accent1"/>
                </a:solidFill>
                <a:latin typeface="Microsoft JhengHei" panose="020B0604030504040204" pitchFamily="34" charset="-120"/>
                <a:ea typeface="Microsoft JhengHei" panose="020B0604030504040204" pitchFamily="34" charset="-120"/>
              </a:rPr>
              <a:t>澳洲</a:t>
            </a:r>
            <a:endParaRPr lang="en-US" sz="5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77460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ustralia with black text  Description automatically generated">
            <a:extLst>
              <a:ext uri="{FF2B5EF4-FFF2-40B4-BE49-F238E27FC236}">
                <a16:creationId xmlns:a16="http://schemas.microsoft.com/office/drawing/2014/main" id="{6A4F4023-9E6A-9C03-D191-73E71BB3D6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56043" y="-688405"/>
            <a:ext cx="8843174" cy="8090189"/>
          </a:xfrm>
          <a:prstGeom prst="rect">
            <a:avLst/>
          </a:prstGeom>
        </p:spPr>
      </p:pic>
      <p:sp>
        <p:nvSpPr>
          <p:cNvPr id="6" name="TextBox 5">
            <a:extLst>
              <a:ext uri="{FF2B5EF4-FFF2-40B4-BE49-F238E27FC236}">
                <a16:creationId xmlns:a16="http://schemas.microsoft.com/office/drawing/2014/main" id="{F7389061-BC6A-6AD2-2504-A7E4A8C15A6A}"/>
              </a:ext>
            </a:extLst>
          </p:cNvPr>
          <p:cNvSpPr txBox="1"/>
          <p:nvPr/>
        </p:nvSpPr>
        <p:spPr>
          <a:xfrm>
            <a:off x="374435" y="1575021"/>
            <a:ext cx="2255343" cy="4278094"/>
          </a:xfrm>
          <a:prstGeom prst="rect">
            <a:avLst/>
          </a:prstGeom>
          <a:noFill/>
        </p:spPr>
        <p:txBody>
          <a:bodyPr wrap="square">
            <a:spAutoFit/>
          </a:bodyPr>
          <a:lstStyle/>
          <a:p>
            <a:pPr defTabSz="195965"/>
            <a:r>
              <a:rPr lang="zh-CN" altLang="en-US" sz="800" b="1" dirty="0">
                <a:latin typeface="Neue Haas Grotesk Text Pro" panose="020B0504020202020204" pitchFamily="34" charset="77"/>
                <a:ea typeface="Microsoft JhengHei" panose="020B0604030504040204" pitchFamily="34" charset="-120"/>
                <a:cs typeface="Inter Display" panose="02000503000000020004" pitchFamily="2" charset="0"/>
              </a:rPr>
              <a:t>西澳大利亞</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	天鵝區</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	伯斯山</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	皮爾</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	喬格拉菲</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	瑪格麗特河</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6	黑木谷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7	彭伯頓</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8	曼吉馬普</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9	偉大南方</a:t>
            </a:r>
          </a:p>
          <a:p>
            <a:pPr defTabSz="195965"/>
            <a:endParaRPr lang="en-US" sz="800" dirty="0">
              <a:latin typeface="Neue Haas Grotesk Text Pro" panose="020B0504020202020204" pitchFamily="34" charset="77"/>
              <a:ea typeface="Microsoft JhengHei" panose="020B0604030504040204" pitchFamily="34" charset="-120"/>
              <a:cs typeface="Inter Display" panose="02000503000000020004" pitchFamily="2" charset="0"/>
            </a:endParaRPr>
          </a:p>
          <a:p>
            <a:pPr defTabSz="195965"/>
            <a:r>
              <a:rPr lang="zh-CN" altLang="en-US" sz="800" b="1" dirty="0">
                <a:latin typeface="Neue Haas Grotesk Text Pro" panose="020B0504020202020204" pitchFamily="34" charset="77"/>
                <a:ea typeface="Microsoft JhengHei" panose="020B0604030504040204" pitchFamily="34" charset="-120"/>
                <a:cs typeface="Inter Display" panose="02000503000000020004" pitchFamily="2" charset="0"/>
              </a:rPr>
              <a:t>南澳大利亞</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10	弗林德斯山脈南部</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11	克萊爾谷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12	巴羅莎谷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13	伊甸谷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14	河地</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15	阿德萊德平原</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16	阿德萊德山</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17	麥克拉倫谷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18	袋鼠島</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19	南部弗勒里厄</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20	貨幣溪</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21	蘭霍恩溪</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22	帕斯威</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23	本森山</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24	沃拉通布利</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25	羅布</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26	庫納瓦拉</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27	甘比爾山</a:t>
            </a:r>
          </a:p>
          <a:p>
            <a:pPr defTabSz="195965"/>
            <a:endParaRPr lang="en-US" sz="800" dirty="0">
              <a:latin typeface="Neue Haas Grotesk Text Pro" panose="020B0504020202020204" pitchFamily="34" charset="77"/>
              <a:ea typeface="Microsoft JhengHei" panose="020B0604030504040204" pitchFamily="34" charset="-120"/>
              <a:cs typeface="Inter Display" panose="02000503000000020004" pitchFamily="2" charset="0"/>
            </a:endParaRPr>
          </a:p>
          <a:p>
            <a:pPr defTabSz="195965"/>
            <a:r>
              <a:rPr lang="zh-CN" altLang="en-US" sz="800" b="1" dirty="0">
                <a:latin typeface="Neue Haas Grotesk Text Pro" panose="020B0504020202020204" pitchFamily="34" charset="77"/>
                <a:ea typeface="Microsoft JhengHei" panose="020B0604030504040204" pitchFamily="34" charset="-120"/>
                <a:cs typeface="Inter Display" panose="02000503000000020004" pitchFamily="2" charset="0"/>
              </a:rPr>
              <a:t>昆士蘭</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28	南伯內特</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29	花崗岩帶</a:t>
            </a:r>
          </a:p>
        </p:txBody>
      </p:sp>
      <p:sp>
        <p:nvSpPr>
          <p:cNvPr id="9" name="TextBox 8">
            <a:extLst>
              <a:ext uri="{FF2B5EF4-FFF2-40B4-BE49-F238E27FC236}">
                <a16:creationId xmlns:a16="http://schemas.microsoft.com/office/drawing/2014/main" id="{189D3564-F87F-ED0E-0967-8858DBAB7073}"/>
              </a:ext>
            </a:extLst>
          </p:cNvPr>
          <p:cNvSpPr txBox="1"/>
          <p:nvPr/>
        </p:nvSpPr>
        <p:spPr>
          <a:xfrm>
            <a:off x="1967972" y="1575021"/>
            <a:ext cx="1490980" cy="5139869"/>
          </a:xfrm>
          <a:prstGeom prst="rect">
            <a:avLst/>
          </a:prstGeom>
          <a:noFill/>
        </p:spPr>
        <p:txBody>
          <a:bodyPr wrap="square">
            <a:spAutoFit/>
          </a:bodyPr>
          <a:lstStyle/>
          <a:p>
            <a:pPr defTabSz="195965"/>
            <a:r>
              <a:rPr lang="zh-CN" altLang="en-US" sz="800" b="1" dirty="0">
                <a:latin typeface="Neue Haas Grotesk Text Pro" panose="020B0504020202020204" pitchFamily="34" charset="77"/>
                <a:ea typeface="Microsoft JhengHei" panose="020B0604030504040204" pitchFamily="34" charset="-120"/>
                <a:cs typeface="Inter Display" panose="02000503000000020004" pitchFamily="2" charset="0"/>
              </a:rPr>
              <a:t>新南威爾斯</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30	澳洲新英格蘭</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31	黑斯廷斯河</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32	獵人</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33	馬奇</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34	奧蘭治</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35	考拉</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36	里弗里納</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37	希爾托普斯</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38	南部高地</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39	根德蓋</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40	坎培拉區</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41	肖爾黑文海岸</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42	塔姆巴倫巴</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43	佩里庫塔</a:t>
            </a:r>
          </a:p>
          <a:p>
            <a:pPr defTabSz="195965"/>
            <a:endParaRPr lang="en-US" sz="800" dirty="0">
              <a:latin typeface="Neue Haas Grotesk Text Pro" panose="020B0504020202020204" pitchFamily="34" charset="77"/>
              <a:ea typeface="Microsoft JhengHei" panose="020B0604030504040204" pitchFamily="34" charset="-120"/>
              <a:cs typeface="Inter Display" panose="02000503000000020004" pitchFamily="2" charset="0"/>
            </a:endParaRPr>
          </a:p>
          <a:p>
            <a:pPr defTabSz="195965"/>
            <a:r>
              <a:rPr lang="zh-CN" altLang="en-US" sz="800" b="1" dirty="0">
                <a:latin typeface="Neue Haas Grotesk Text Pro" panose="020B0504020202020204" pitchFamily="34" charset="77"/>
                <a:ea typeface="Microsoft JhengHei" panose="020B0604030504040204" pitchFamily="34" charset="-120"/>
                <a:cs typeface="Inter Display" panose="02000503000000020004" pitchFamily="2" charset="0"/>
              </a:rPr>
              <a:t>維多利亞</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44	墨累達令</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45	天鵝山</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46	高寶谷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47	魯瑟格倫</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48	格倫羅萬</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49	比奇沃思</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50	金谷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51	高山谷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52	斯特拉斯博吉山脈</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53	上高寶</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54	希思科特</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55	本迪戈</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56	比利牛斯山</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57	馬其頓山脈</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58	桑伯里</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59	格蘭屏山</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60	亨蒂</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61	吉朗</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62	亞拉河谷</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63	莫寧頓半島</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64	吉普斯蘭*</a:t>
            </a:r>
          </a:p>
          <a:p>
            <a:pPr defTabSz="195965"/>
            <a:endParaRPr lang="en-US" sz="800" dirty="0">
              <a:latin typeface="Neue Haas Grotesk Text Pro" panose="020B0504020202020204" pitchFamily="34" charset="77"/>
              <a:ea typeface="Microsoft JhengHei" panose="020B0604030504040204" pitchFamily="34" charset="-120"/>
              <a:cs typeface="Inter Display" panose="02000503000000020004" pitchFamily="2" charset="0"/>
            </a:endParaRPr>
          </a:p>
          <a:p>
            <a:pPr defTabSz="195965"/>
            <a:r>
              <a:rPr lang="zh-CN" altLang="en-US" sz="800" b="1" dirty="0">
                <a:latin typeface="Neue Haas Grotesk Text Pro" panose="020B0504020202020204" pitchFamily="34" charset="77"/>
                <a:ea typeface="Microsoft JhengHei" panose="020B0604030504040204" pitchFamily="34" charset="-120"/>
                <a:cs typeface="Inter Display" panose="02000503000000020004" pitchFamily="2" charset="0"/>
              </a:rPr>
              <a:t>塔斯馬尼亞</a:t>
            </a:r>
          </a:p>
          <a:p>
            <a:pPr defTabSz="195965"/>
            <a:r>
              <a:rPr lang="zh-CN" altLang="en-US" sz="800" dirty="0">
                <a:latin typeface="Neue Haas Grotesk Text Pro" panose="020B0504020202020204" pitchFamily="34" charset="77"/>
                <a:ea typeface="Microsoft JhengHei" panose="020B0604030504040204" pitchFamily="34" charset="-120"/>
                <a:cs typeface="Inter Display" panose="02000503000000020004" pitchFamily="2" charset="0"/>
              </a:rPr>
              <a:t>65	塔斯馬尼亞*</a:t>
            </a:r>
            <a:endParaRPr lang="en-US" sz="800" dirty="0">
              <a:latin typeface="Neue Haas Grotesk Text Pro" panose="020B0504020202020204" pitchFamily="34" charset="77"/>
            </a:endParaRPr>
          </a:p>
        </p:txBody>
      </p:sp>
      <p:sp>
        <p:nvSpPr>
          <p:cNvPr id="10" name="object 4">
            <a:extLst>
              <a:ext uri="{FF2B5EF4-FFF2-40B4-BE49-F238E27FC236}">
                <a16:creationId xmlns:a16="http://schemas.microsoft.com/office/drawing/2014/main" id="{ED63674C-6EF1-4DC7-049E-94C85D6D3B13}"/>
              </a:ext>
            </a:extLst>
          </p:cNvPr>
          <p:cNvSpPr txBox="1"/>
          <p:nvPr/>
        </p:nvSpPr>
        <p:spPr>
          <a:xfrm>
            <a:off x="409737" y="385714"/>
            <a:ext cx="4078508" cy="1052785"/>
          </a:xfrm>
          <a:prstGeom prst="rect">
            <a:avLst/>
          </a:prstGeom>
        </p:spPr>
        <p:txBody>
          <a:bodyPr vert="horz" wrap="square" lIns="0" tIns="11521" rIns="0" bIns="0" rtlCol="0">
            <a:noAutofit/>
          </a:bodyPr>
          <a:lstStyle/>
          <a:p>
            <a:pPr defTabSz="829587">
              <a:lnSpc>
                <a:spcPct val="83000"/>
              </a:lnSpc>
              <a:tabLst>
                <a:tab pos="1156236" algn="l"/>
              </a:tabLst>
              <a:defRPr/>
            </a:pPr>
            <a:r>
              <a:rPr lang="zh-CN" altLang="en-US" sz="4000" b="1" dirty="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rPr>
              <a:t>葡萄酒產區</a:t>
            </a:r>
          </a:p>
          <a:p>
            <a:pPr defTabSz="829587">
              <a:lnSpc>
                <a:spcPct val="83000"/>
              </a:lnSpc>
              <a:tabLst>
                <a:tab pos="1156236" algn="l"/>
              </a:tabLst>
              <a:defRPr/>
            </a:pPr>
            <a:r>
              <a:rPr lang="zh-CN" altLang="en-US" sz="4000" b="1" dirty="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rPr>
              <a:t>澳洲</a:t>
            </a:r>
          </a:p>
        </p:txBody>
      </p:sp>
      <p:sp>
        <p:nvSpPr>
          <p:cNvPr id="24" name="TextBox 23">
            <a:extLst>
              <a:ext uri="{FF2B5EF4-FFF2-40B4-BE49-F238E27FC236}">
                <a16:creationId xmlns:a16="http://schemas.microsoft.com/office/drawing/2014/main" id="{8195C441-9E2D-3B44-CAB9-E16B7A5F424B}"/>
              </a:ext>
            </a:extLst>
          </p:cNvPr>
          <p:cNvSpPr txBox="1"/>
          <p:nvPr/>
        </p:nvSpPr>
        <p:spPr>
          <a:xfrm>
            <a:off x="378539" y="5960388"/>
            <a:ext cx="1363168" cy="427425"/>
          </a:xfrm>
          <a:prstGeom prst="rect">
            <a:avLst/>
          </a:prstGeom>
          <a:noFill/>
        </p:spPr>
        <p:txBody>
          <a:bodyPr wrap="square">
            <a:spAutoFit/>
          </a:bodyPr>
          <a:lstStyle/>
          <a:p>
            <a:pPr defTabSz="195965"/>
            <a:r>
              <a:rPr lang="zh-CN" altLang="en-US" sz="726" b="1" dirty="0">
                <a:latin typeface="Neue Haas Grotesk Text Pro" panose="020B0504020202020204" pitchFamily="34" charset="77"/>
                <a:ea typeface="Microsoft JhengHei" panose="020B0604030504040204" pitchFamily="34" charset="-120"/>
                <a:cs typeface="Inter Display" panose="02000503000000020004" pitchFamily="2" charset="0"/>
              </a:rPr>
              <a:t>*澳洲東南部
和吉普斯蘭是區域，
塔斯馬尼亞是州。</a:t>
            </a:r>
          </a:p>
        </p:txBody>
      </p:sp>
    </p:spTree>
    <p:extLst>
      <p:ext uri="{BB962C8B-B14F-4D97-AF65-F5344CB8AC3E}">
        <p14:creationId xmlns:p14="http://schemas.microsoft.com/office/powerpoint/2010/main" val="408564898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3E451324-E14F-4696-933F-E4B906368CBA}">
  <ds:schemaRefs>
    <ds:schemaRef ds:uri="02256494-4976-4001-aedb-96463ae0d92e"/>
    <ds:schemaRef ds:uri="4e8dd08d-258d-47a9-9875-37f1ffd19f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0AE5C4A-919B-411F-A759-A9882E8493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6518</Words>
  <Application>Microsoft Macintosh PowerPoint</Application>
  <PresentationFormat>Grand écran</PresentationFormat>
  <Paragraphs>907</Paragraphs>
  <Slides>67</Slides>
  <Notes>50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67</vt:i4>
      </vt:variant>
    </vt:vector>
  </HeadingPairs>
  <TitlesOfParts>
    <vt:vector size="74" baseType="lpstr">
      <vt:lpstr>Neue Haas Grotesk Text Pro</vt:lpstr>
      <vt:lpstr>Arial</vt:lpstr>
      <vt:lpstr>Microsoft JhengHei</vt:lpstr>
      <vt:lpstr>Inter Display</vt:lpstr>
      <vt:lpstr>Hellix</vt:lpstr>
      <vt:lpstr>Microsoft JhengHei</vt:lpstr>
      <vt:lpstr>Slide layouts</vt:lpstr>
      <vt:lpstr>Présentation PowerPoint</vt:lpstr>
      <vt:lpstr>Présentation PowerPoint</vt:lpstr>
      <vt:lpstr>Présentation PowerPoint</vt:lpstr>
      <vt:lpstr>今天
我們將
涵蓋</vt:lpstr>
      <vt:lpstr>Présentation PowerPoint</vt:lpstr>
      <vt:lpstr>Présentation PowerPoint</vt:lpstr>
      <vt:lpstr>古老而多樣</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大陸型
氣候</vt:lpstr>
      <vt:lpstr>海洋性
氣候</vt:lpstr>
      <vt:lpstr>地中海型
氣候</vt:lpstr>
      <vt:lpstr>Présentation PowerPoint</vt:lpstr>
      <vt:lpstr>Présentation PowerPoint</vt:lpstr>
      <vt:lpstr>地質分類</vt:lpstr>
      <vt:lpstr>Présentation PowerPoint</vt:lpstr>
      <vt:lpstr>Présentation PowerPoint</vt:lpstr>
      <vt:lpstr>Présentation PowerPoint</vt:lpstr>
      <vt:lpstr>阿德萊德山</vt:lpstr>
      <vt:lpstr>巴羅莎</vt:lpstr>
      <vt:lpstr>克萊爾谷</vt:lpstr>
      <vt:lpstr>庫納瓦拉</vt:lpstr>
      <vt:lpstr>麥克拉倫谷</vt:lpstr>
      <vt:lpstr>瑪格麗特河</vt:lpstr>
      <vt:lpstr>坎培拉地區</vt:lpstr>
      <vt:lpstr>獵人谷</vt:lpstr>
      <vt:lpstr>奧蘭治</vt:lpstr>
      <vt:lpstr>摩寧頓半島</vt:lpstr>
      <vt:lpstr>路斯格蘭</vt:lpstr>
      <vt:lpstr>亞拉谷</vt:lpstr>
      <vt:lpstr>塔斯馬尼亞</vt:lpstr>
      <vt:lpstr>值得注意的品種和風格</vt:lpstr>
      <vt:lpstr>起泡酒</vt:lpstr>
      <vt:lpstr>主要產區</vt:lpstr>
      <vt:lpstr>Présentation PowerPoint</vt:lpstr>
      <vt:lpstr>風格和特色</vt:lpstr>
      <vt:lpstr>主要產區</vt:lpstr>
      <vt:lpstr>Présentation PowerPoint</vt:lpstr>
      <vt:lpstr>風格和
特色</vt:lpstr>
      <vt:lpstr>主要產區</vt:lpstr>
      <vt:lpstr>夏多內
</vt:lpstr>
      <vt:lpstr>風格和
特性</vt:lpstr>
      <vt:lpstr>主要產區</vt:lpstr>
      <vt:lpstr>Présentation PowerPoint</vt:lpstr>
      <vt:lpstr>風格和
特性</vt:lpstr>
      <vt:lpstr>主要產區</vt:lpstr>
      <vt:lpstr>格那希</vt:lpstr>
      <vt:lpstr>風格和特性</vt:lpstr>
      <vt:lpstr>設拉子
</vt:lpstr>
      <vt:lpstr>風格與
特性</vt:lpstr>
      <vt:lpstr>主要產區</vt:lpstr>
      <vt:lpstr>卡本內蘇維翁</vt:lpstr>
      <vt:lpstr>風格與
特性</vt:lpstr>
      <vt:lpstr>主要產區</vt:lpstr>
      <vt:lpstr>替代品種：
創新與多樣性
</vt:lpstr>
      <vt:lpstr>Présentation PowerPoint</vt:lpstr>
      <vt:lpstr>澳洲葡萄酒：與釀造它的國家一樣多樣化</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2026-07-14T23:23:22Z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2025-10-23T01:18:59Z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e67f3c92-9cc6-4628-a118-6498ecd6f1d6</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