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27B_20C05B6F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282_1DCF793C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296_E5309B73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28C_E6066414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3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49" r:id="rId17"/>
    <p:sldId id="661" r:id="rId18"/>
    <p:sldId id="662" r:id="rId19"/>
    <p:sldId id="651" r:id="rId20"/>
    <p:sldId id="652" r:id="rId21"/>
    <p:sldId id="280" r:id="rId22"/>
    <p:sldId id="617" r:id="rId23"/>
    <p:sldId id="657" r:id="rId24"/>
    <p:sldId id="626" r:id="rId25"/>
    <p:sldId id="278" r:id="rId26"/>
    <p:sldId id="658" r:id="rId27"/>
    <p:sldId id="656" r:id="rId28"/>
    <p:sldId id="663" r:id="rId29"/>
    <p:sldId id="659" r:id="rId30"/>
    <p:sldId id="340" r:id="rId31"/>
    <p:sldId id="664" r:id="rId32"/>
  </p:sldIdLst>
  <p:sldSz cx="12192000" cy="6858000"/>
  <p:notesSz cx="6858000" cy="9144000"/>
  <p:embeddedFontLst>
    <p:embeddedFont>
      <p:font typeface="맑은 고딕" panose="020B0503020000020004" pitchFamily="50" charset="-127"/>
      <p:regular r:id="rId34"/>
      <p:bold r:id="rId35"/>
    </p:embeddedFont>
    <p:embeddedFont>
      <p:font typeface="맑은 고딕" panose="020B0503020000020004" pitchFamily="50" charset="-127"/>
      <p:regular r:id="rId34"/>
      <p:bold r:id="rId35"/>
    </p:embeddedFont>
    <p:embeddedFont>
      <p:font typeface="Inter Display" panose="020B0600000101010101" charset="0"/>
      <p:regular r:id="rId36"/>
      <p:bold r:id="rId37"/>
      <p:italic r:id="rId38"/>
      <p:boldItalic r:id="rId39"/>
    </p:embeddedFont>
    <p:embeddedFont>
      <p:font typeface="Neue Haas Grotesk Text Pro" panose="020B0504020202020204" pitchFamily="3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78" autoAdjust="0"/>
    <p:restoredTop sz="83756" autoAdjust="0"/>
  </p:normalViewPr>
  <p:slideViewPr>
    <p:cSldViewPr snapToGrid="0">
      <p:cViewPr varScale="1">
        <p:scale>
          <a:sx n="77" d="100"/>
          <a:sy n="77" d="100"/>
        </p:scale>
        <p:origin x="1890" y="29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7B_20C05B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E07503A-FBCB-465F-8016-1EDA3C8301B3}" authorId="{00000000-0000-0000-0000-000000000000}" status="resolved" created="2025-03-18T13:41:54.325" complete="100000">
    <pc:sldMkLst xmlns:pc="http://schemas.microsoft.com/office/powerpoint/2013/main/command">
      <pc:docMk/>
      <pc:sldMk cId="549477231" sldId="635"/>
    </pc:sldMkLst>
    <p188:txBody>
      <a:bodyPr/>
      <a:lstStyle/>
      <a:p>
        <a:r>
          <a:rPr lang="en-US"/>
          <a:t>Can you label adelaide on here please?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2_1DCF79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364AF69-812C-4584-A056-0AD6BC6E7A37}" authorId="{00000000-0000-0000-0000-000000000000}" status="resolved" created="2025-03-18T13:42:46.274" complete="100000">
    <pc:sldMkLst xmlns:pc="http://schemas.microsoft.com/office/powerpoint/2013/main/command">
      <pc:docMk/>
      <pc:sldMk cId="500136252" sldId="642"/>
    </pc:sldMkLst>
    <p188:txBody>
      <a:bodyPr/>
      <a:lstStyle/>
      <a:p>
        <a:r>
          <a:rPr lang="en-US"/>
          <a:t>Mediterranean misspelt
Suggest moving text up under subtitle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0A29C7-D73C-4F71-AB58-C2EA55FD136C}" authorId="{00000000-0000-0000-0000-000000000000}" status="resolved" created="2025-03-18T13:43:51.690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all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96_E5309B7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F0CFD9-9BC6-4DA1-BAFB-CB25C08EFFE5}" authorId="{00000000-0000-0000-0000-000000000000}" status="resolved" created="2025-03-18T13:43:35.97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5167987" sldId="662"/>
      <ac:spMk id="8" creationId="{B8981E4E-E86C-4CC6-E314-C27E1CC1F2B2}"/>
    </ac:deMkLst>
    <p188:txBody>
      <a:bodyPr/>
      <a:lstStyle/>
      <a:p>
        <a:r>
          <a:rPr lang="en-US"/>
          <a:t>Text needs moving down so not under title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dirty="0"/>
              <a:t>호주에서 가장 진보적이며</a:t>
            </a:r>
            <a:r>
              <a:rPr lang="en-US" altLang="ko-KR" dirty="0"/>
              <a:t> </a:t>
            </a:r>
            <a:r>
              <a:rPr lang="ko-KR" altLang="en-US" dirty="0"/>
              <a:t>환경적 지속 가능한 지역인 </a:t>
            </a:r>
            <a:r>
              <a:rPr lang="ko-KR" altLang="en-US" dirty="0" err="1"/>
              <a:t>맥라렌</a:t>
            </a:r>
            <a:r>
              <a:rPr lang="ko-KR" altLang="en-US" dirty="0"/>
              <a:t> 베일은 클래식 품종 및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새롭게</a:t>
            </a:r>
            <a:r>
              <a:rPr lang="ko-KR" altLang="ko-KR" sz="1200" i="1" kern="1200" dirty="0">
                <a:solidFill>
                  <a:srgbClr val="000000"/>
                </a:solidFill>
                <a:effectLst/>
                <a:latin typeface="맑은 고딕"/>
                <a:ea typeface="Calibri"/>
                <a:cs typeface="+mn-cs"/>
              </a:rPr>
              <a:t>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등장한</a:t>
            </a:r>
            <a:r>
              <a:rPr lang="ko-KR" altLang="ko-KR" sz="1200" i="1" kern="1200" dirty="0">
                <a:solidFill>
                  <a:srgbClr val="000000"/>
                </a:solidFill>
                <a:effectLst/>
                <a:latin typeface="맑은 고딕"/>
                <a:ea typeface="Calibri"/>
                <a:cs typeface="+mn-cs"/>
              </a:rPr>
              <a:t> </a:t>
            </a:r>
            <a:r>
              <a:rPr lang="ko-KR" altLang="ko-KR" sz="12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품종을</a:t>
            </a:r>
            <a:r>
              <a:rPr lang="en-US" altLang="ko-KR" sz="1200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dirty="0"/>
              <a:t>기반으로 고품질의 와인을 생산한다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슬라이드 추가 정보와 추천 토론 주제는 슬라이드 노트를 참조한다</a:t>
            </a:r>
            <a:r>
              <a:rPr lang="en-US" altLang="ko-KR" dirty="0"/>
              <a:t>. </a:t>
            </a:r>
            <a:r>
              <a:rPr lang="ko-KR" altLang="en-US" dirty="0"/>
              <a:t>본 </a:t>
            </a: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자료를 다운받고자 하는 경우 </a:t>
            </a:r>
            <a:r>
              <a:rPr lang="en-AU" altLang="ko-KR" sz="1200" kern="1200" dirty="0" err="1">
                <a:solidFill>
                  <a:srgbClr val="000000"/>
                </a:solidFill>
                <a:effectLst/>
                <a:latin typeface="굴림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rgbClr val="000000"/>
                </a:solidFill>
                <a:effectLst/>
                <a:latin typeface="굴림"/>
                <a:cs typeface="+mn-cs"/>
              </a:rPr>
              <a:t> </a:t>
            </a:r>
            <a:r>
              <a:rPr lang="ko-KR" altLang="ko-KR" sz="1200" kern="1200" dirty="0">
                <a:solidFill>
                  <a:srgbClr val="000000"/>
                </a:solidFill>
                <a:effectLst/>
                <a:ea typeface="굴림"/>
                <a:cs typeface="+mn-cs"/>
              </a:rPr>
              <a:t>참조</a:t>
            </a:r>
            <a:endParaRPr lang="en-US" altLang="ko-K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81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 품종에 대한 프로그램 정보는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043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벨벳과 같은 질감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복합적인 맛으로 유명한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 와인메이커는 복합적 풍미를 더하기 위해 다양한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세부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지역의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89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풍미 특징과 다층적인 풍미로 유명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76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식재 시기가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1800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년대 후반까지 거슬러 올라가는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바인이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많이 존재한다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품종은 클래식한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GSM(Grenache Shiraz Mataro/Mourvèdre)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여전히 활용되고 있지만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오랜 시간 동안 주목을 끌지 못했던 단일 품종 와인이 지난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르네상스를 맞고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와인메이커는 다양한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오래 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과즙이 풍부하고 향신료 풍미가 있는 진한 풍미의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35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지역에 적합한 포도재배와 양조기법을 활용해 국제적 스타일을 탐구해 온 노력이 오늘날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베일을 가장 흥미로운 산지로 만든 일등 공신이다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비주류 품종 프로그램에 대한 세부 내용은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 와인 생산의 주요 품종을 이루고 있는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아울러 호주 전역에서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품종이 주종을 이루는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 양조자들이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비주류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품종을 생산하고 있는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아울러 비주류 품종에 대한 소비자 반응이 좋은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신흥 품종은 호주 내 다른 지역에서도 생산되고 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있다면 그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없다면 그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89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659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와인의 발상지인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수도인 애들레이드 시 남쪽에 위치한다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로프티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레인지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(Mount Lofty Range)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세인트 빈센트 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(Gulf St Vincent)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새하얀 모래 해변 사이에 자리한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그림같은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풍광을 자랑하는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굴곡진 언덕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 풍경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매력적인 마을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굽이굽이 해안선이 이어지는 지역으로 탁월한 와인과 지역 특산물 생산에 좋은 조건을 갖춘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75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클래식한 스타일의 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i="0" dirty="0"/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 십년간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다양한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노블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품종부터 피아노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템프라니요와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같이 새롭게 등장한 품종을 기반으로 탁월한 와인을 생산하는 산지로 정평이 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지역은 기존의 한계를 넘어서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지속적으로 완벽을 추구하며 실험을 계속하는 창조적 부티크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와이너리들이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포진한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호주에서도 환경에 대한 인식이 뛰어난 지역 중 하나로 상당 수의 생산자가 유기농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바이오 다이나믹 농법을 시행하고 있거나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지속 가능한 농법을 적용하고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578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지중해성 기후로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여름은 따뜻하고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겨울은 온화하며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비는 주로 겨울에 내리고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상대적으로 습도가 낮으며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증발량은 높다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마운트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로프티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레인지와 세인트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걸프만에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인접한 입지는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기후 조절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(moderating)</a:t>
            </a:r>
            <a:r>
              <a:rPr lang="ko-KR" altLang="ko-KR" sz="1200" i="0" kern="1200" dirty="0" err="1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에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아주 중요한 역할을 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다채로운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</a:t>
            </a:r>
            <a:r>
              <a:rPr lang="ko-KR" altLang="ko-KR" sz="1200" i="0" kern="1200" dirty="0">
                <a:effectLst/>
                <a:latin typeface="맑은 고딕"/>
                <a:ea typeface="굴림"/>
                <a:cs typeface="+mn-cs"/>
              </a:rPr>
              <a:t>미세기후</a:t>
            </a:r>
            <a:r>
              <a:rPr lang="en-US" altLang="ko-KR" sz="1200" i="0" kern="1200" dirty="0">
                <a:effectLst/>
                <a:latin typeface="맑은 고딕"/>
                <a:ea typeface="굴림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차이를 보이는 주요 원인으로 작용한다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언덕 지형과 세인트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걸프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만에서 유입되는 국지적인 바람은 기온을 낮추고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건조하게 하는 역할을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 전체의 기후 다양성은 곧 소규모 부지마다 각각의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특징이 뚜렷한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와인을 생산함을 의미한다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21.3°C.</a:t>
            </a:r>
            <a:endParaRPr lang="en-AU" b="0" i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226mm(8.9in).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051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억년 이상 된 바위의 두 개 단층선 사이에 위치하며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개의 독특한 지질 구역으로 구분된다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토양의 공통점 중 하나는 비교적 배수가 잘되어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포도 생산에 완벽한 조건을 제공한다는 것이다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베일의 해안을 따라 위치한 입지는 어떤 장점을 제공하는가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입지가 포도나무와 포도 재배에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b="0" dirty="0">
                <a:effectLst/>
              </a:rPr>
              <a:t>이 지역의 토양 유형은 와인에 어떤 특징을 발현하는가</a:t>
            </a:r>
            <a:r>
              <a:rPr lang="en-US" altLang="ko-KR" b="0" dirty="0">
                <a:effectLst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9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곳에서 재배되는 포도의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90%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적포도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모든 종류의 품종이 이 지역 토양에서 잘 자라며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품종의 실험에 집중하고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바르베라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피아노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산지오베제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진판델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베르멘티노와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지중해성 기후에 적합한 품종이 많은 부지에서 잘 자라고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93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 강우량이 낮기 때문에 많은 포도밭에 반드시 관개를 보충수단으로 고려한다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다행스럽게도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수자원 보호와 재사용에 있어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선도적인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지역의 모든 관개는 강물보다는 다른 지속가능한 자원을 통해 공급된다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337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베일에는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 이상의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위치하고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혁신과 실험은 이 지역의 핵심 가치이며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성공의 발판이 된 철학이기도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새로운 양조 기법이 자주 도입되기도 하지만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암포라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발효와 같은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고대 양조기법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 부활하는 추세이다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신속한 접근법 덕분에 이 지역 양조자들은 고객 취향의 변화와 함께 생산 스타일을 조정할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따뜻한 기후 지역인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베일은 그 자체로 풍부한 농축미와 풍미가 두드러진 와인을 생산할 수 있는 역량을 갖춘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최근에는 몸집이 크고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파워풀한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스타일에서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품종의 특징과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테루아의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영향을 강조하는 추세로 변하고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결과 최근 와인 양조 </a:t>
            </a:r>
            <a:r>
              <a:rPr lang="ko-KR" altLang="ko-KR" sz="1200" i="0" kern="1200" dirty="0">
                <a:effectLst/>
                <a:ea typeface="굴림"/>
                <a:cs typeface="+mn-cs"/>
              </a:rPr>
              <a:t>방식은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보다 절제된 스타일로 변하는 추세이다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98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이제 선별한 와인을 시음하고</a:t>
            </a:r>
            <a:r>
              <a:rPr lang="en-US" altLang="ko-KR" dirty="0"/>
              <a:t>, </a:t>
            </a:r>
            <a:r>
              <a:rPr lang="ko-KR" altLang="en-US" dirty="0"/>
              <a:t>의견을 나눠보자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463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4788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1391" y="592189"/>
            <a:ext cx="3710609" cy="245717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873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9873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A6912E-BA6A-C23E-83FF-641643A6F644}"/>
              </a:ext>
            </a:extLst>
          </p:cNvPr>
          <p:cNvSpPr/>
          <p:nvPr userDrawn="1"/>
        </p:nvSpPr>
        <p:spPr>
          <a:xfrm>
            <a:off x="878803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6710FA8-29F6-38BC-3F2E-0833CFC8AB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090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098D18A-D6FA-F31D-2615-57F3FC62DF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1090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5502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3583" y="4058665"/>
            <a:ext cx="406841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34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2924-C0A9-2A49-B679-BE874026D733}"/>
              </a:ext>
            </a:extLst>
          </p:cNvPr>
          <p:cNvSpPr/>
          <p:nvPr userDrawn="1"/>
        </p:nvSpPr>
        <p:spPr>
          <a:xfrm>
            <a:off x="7843447" y="3230937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6D9D94-B9E6-E2C1-428B-9477F8FF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2859" y="173484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FEA3E454-DA14-F376-4F21-3D4F98C43B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61974" y="1050994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10179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24/02/2026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_1DCF793C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6_E5309B7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7B_20C05B6F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6" b="1928"/>
          <a:stretch/>
        </p:blipFill>
        <p:spPr>
          <a:xfrm>
            <a:off x="623890" y="2595562"/>
            <a:ext cx="1099350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56459" y="112375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6459" y="1728175"/>
            <a:ext cx="384927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중기후와 미기후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50760" y="4479842"/>
            <a:ext cx="2748500" cy="78537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10–350M(</a:t>
            </a:r>
            <a:r>
              <a:rPr lang="en-US" sz="1800" dirty="0">
                <a:solidFill>
                  <a:srgbClr val="B2D8BE"/>
                </a:solidFill>
              </a:rPr>
              <a:t>33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 – 1,148FT)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61807" y="644750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61807" y="532450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23710" y="627483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CAB346F-CE4D-6510-A203-B88CAAD3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459662A-70B8-A3BC-A784-FC62B777C77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1A74F2-3D1E-E5E6-BE79-A00F60073EA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676C7B-1304-8995-8040-2BA29331225A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CED695-B8AE-EF9A-1B2A-9D24FDBE3767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5F7F80-5B82-A2A0-8A1C-F54709F5A896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870551" cy="1530521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베일에는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만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천년부터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억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천만년 이상 된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 이상의 독특한 지질이 존재한다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다양한 토양 유형은 다양한 지형을 반영한다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적갈색 사질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회갈색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모래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독특한 모래 토양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적색 또는 흑색의 부서지기 쉬운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조각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황색의 진흙 하부토가 석회와 섞여 있는 토양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53" r="16953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463939"/>
            <a:ext cx="5340350" cy="1325563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07" r="16907"/>
          <a:stretch/>
        </p:blipFill>
        <p:spPr>
          <a:xfrm>
            <a:off x="6096000" y="368299"/>
            <a:ext cx="6096000" cy="614019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335508"/>
            <a:ext cx="3745745" cy="240540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지중해 품종 </a:t>
            </a:r>
          </a:p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다수 존재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혁신적인 포도재배 방식 </a:t>
            </a:r>
          </a:p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필록세라의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영향을 받지 않은 지역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실험 정신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410029"/>
          </a:xfrm>
        </p:spPr>
        <p:txBody>
          <a:bodyPr/>
          <a:lstStyle/>
          <a:p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자랑스러운 역사 </a:t>
            </a:r>
            <a:endParaRPr lang="en-US" sz="32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01EFFA6-CBD1-47F7-18A3-C867734046A4}"/>
              </a:ext>
            </a:extLst>
          </p:cNvPr>
          <p:cNvSpPr txBox="1">
            <a:spLocks/>
          </p:cNvSpPr>
          <p:nvPr/>
        </p:nvSpPr>
        <p:spPr>
          <a:xfrm>
            <a:off x="623887" y="1117091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및 진보적 사고 </a:t>
            </a: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9A97-2CD1-1F1F-D742-16E0A2D1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59CE61-7895-6416-7E9D-5C5E09952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50" r="18050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9884EB-ED24-D668-AE7A-1FB4CF611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472112" cy="693057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지속가능성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8981E4E-E86C-4CC6-E314-C27E1CC1F2B2}"/>
              </a:ext>
            </a:extLst>
          </p:cNvPr>
          <p:cNvSpPr txBox="1">
            <a:spLocks/>
          </p:cNvSpPr>
          <p:nvPr/>
        </p:nvSpPr>
        <p:spPr>
          <a:xfrm>
            <a:off x="623887" y="1688136"/>
            <a:ext cx="3948113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호주에서도 가장 환경친화적 와인 산지 중 하나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유기농 제품 및 바이오 다이나믹 농법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화학제품을 최소한 사용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기후에 적합한 품종 재배 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세계적인 물 관리 시스템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29B8813-4508-2215-C478-357D8B05EACE}"/>
              </a:ext>
            </a:extLst>
          </p:cNvPr>
          <p:cNvSpPr txBox="1">
            <a:spLocks/>
          </p:cNvSpPr>
          <p:nvPr/>
        </p:nvSpPr>
        <p:spPr>
          <a:xfrm>
            <a:off x="623887" y="4823730"/>
            <a:ext cx="3745745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알고 계셨나요</a:t>
            </a:r>
            <a:r>
              <a:rPr lang="en-US" altLang="ko-KR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</a:p>
          <a:p>
            <a:pPr marL="0" indent="0"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베일은 호주에서도 유기농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바이오 다이나믹 인증 포도밭이 가장 많으며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농약과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농화학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제품을 가장 적게 사용하는 지역 중 하나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754022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9A97-2CD1-1F1F-D742-16E0A2D1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59CE61-7895-6416-7E9D-5C5E09952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40" r="1797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8981E4E-E86C-4CC6-E314-C27E1CC1F2B2}"/>
              </a:ext>
            </a:extLst>
          </p:cNvPr>
          <p:cNvSpPr txBox="1">
            <a:spLocks/>
          </p:cNvSpPr>
          <p:nvPr/>
        </p:nvSpPr>
        <p:spPr>
          <a:xfrm>
            <a:off x="623887" y="2566442"/>
            <a:ext cx="3745745" cy="1011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협업 </a:t>
            </a:r>
          </a:p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실험 </a:t>
            </a:r>
          </a:p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적응력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2CC911D-06A0-83AE-04B3-C46E3C6EE13F}"/>
              </a:ext>
            </a:extLst>
          </p:cNvPr>
          <p:cNvSpPr txBox="1">
            <a:spLocks/>
          </p:cNvSpPr>
          <p:nvPr/>
        </p:nvSpPr>
        <p:spPr>
          <a:xfrm>
            <a:off x="623887" y="493060"/>
            <a:ext cx="5340350" cy="4100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 </a:t>
            </a:r>
            <a:endParaRPr lang="en-US" sz="32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D0431D-FB89-7951-B63C-2CC2572C7F06}"/>
              </a:ext>
            </a:extLst>
          </p:cNvPr>
          <p:cNvSpPr txBox="1">
            <a:spLocks/>
          </p:cNvSpPr>
          <p:nvPr/>
        </p:nvSpPr>
        <p:spPr>
          <a:xfrm>
            <a:off x="623888" y="994229"/>
            <a:ext cx="4838449" cy="6939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EE557B5-80A4-70DC-E1BC-E9E67B497A02}"/>
              </a:ext>
            </a:extLst>
          </p:cNvPr>
          <p:cNvSpPr txBox="1">
            <a:spLocks/>
          </p:cNvSpPr>
          <p:nvPr/>
        </p:nvSpPr>
        <p:spPr>
          <a:xfrm>
            <a:off x="623887" y="3760242"/>
            <a:ext cx="3745745" cy="1011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8000"/>
              </a:lnSpc>
              <a:buNone/>
            </a:pPr>
            <a:r>
              <a:rPr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트렌드 </a:t>
            </a:r>
            <a:endParaRPr lang="en-AU" altLang="ko-KR" sz="18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최소한의 개입 </a:t>
            </a:r>
          </a:p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고대 양조기법 부활 </a:t>
            </a:r>
          </a:p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품종 특징 및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테루아의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영향 강조 </a:t>
            </a:r>
          </a:p>
          <a:p>
            <a:pPr>
              <a:lnSpc>
                <a:spcPct val="98000"/>
              </a:lnSpc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포도를 좀 더 일찍 수확하고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오크 숙성을 덜해 더 상큼하고 가벼운 와인 생산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5167987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89198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 와인의 풍미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주목할 만한 품종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F7AD0FA-65FA-4942-45D7-FFF5F21537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409" y="1778557"/>
            <a:ext cx="1270924" cy="3847526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059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6217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97715" y="360770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19%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379866" y="408443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6837375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6" y="4019454"/>
            <a:ext cx="18169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289954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67F01D7-8924-F112-2EAE-63A6DEF5B1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660" y="1671696"/>
            <a:ext cx="1270924" cy="3847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252610" y="4049270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304226" y="2163169"/>
            <a:ext cx="2821600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지질과 토양 유형 때문에 전형적인 스타일이 없다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6735746" y="1898078"/>
            <a:ext cx="2039007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705338" y="30338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705338" y="33682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8774753" y="606114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883993" y="1550234"/>
            <a:ext cx="2365447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4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24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베일의 대표 품종 </a:t>
            </a:r>
            <a:endParaRPr lang="en-AU" sz="24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66857" y="4074216"/>
            <a:ext cx="319306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972988" y="5106815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2DDB0-E561-61CC-8D36-A912F346560F}"/>
              </a:ext>
            </a:extLst>
          </p:cNvPr>
          <p:cNvCxnSpPr>
            <a:cxnSpLocks/>
          </p:cNvCxnSpPr>
          <p:nvPr/>
        </p:nvCxnSpPr>
        <p:spPr>
          <a:xfrm>
            <a:off x="3972988" y="5106815"/>
            <a:ext cx="185912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A14EC7-8114-35DE-3C4F-31156DBACCEF}"/>
              </a:ext>
            </a:extLst>
          </p:cNvPr>
          <p:cNvSpPr txBox="1"/>
          <p:nvPr/>
        </p:nvSpPr>
        <p:spPr>
          <a:xfrm>
            <a:off x="9571346" y="4599772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올리브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초콜렛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101AB9-3D12-A3D1-F2C5-198FC1CFB4F8}"/>
              </a:ext>
            </a:extLst>
          </p:cNvPr>
          <p:cNvCxnSpPr>
            <a:cxnSpLocks/>
          </p:cNvCxnSpPr>
          <p:nvPr/>
        </p:nvCxnSpPr>
        <p:spPr>
          <a:xfrm>
            <a:off x="10150989" y="407421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FF0B7-EAB1-C710-323B-374024399DF6}"/>
              </a:ext>
            </a:extLst>
          </p:cNvPr>
          <p:cNvSpPr txBox="1"/>
          <p:nvPr/>
        </p:nvSpPr>
        <p:spPr>
          <a:xfrm>
            <a:off x="448494" y="4428000"/>
            <a:ext cx="2462475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작은 포도 알맹이 </a:t>
            </a:r>
            <a:endParaRPr lang="en-AU" altLang="ko-KR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보다 복합적이고 강렬한 풍미의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A38DB-6A8C-77A4-CF65-D548324C2771}"/>
              </a:ext>
            </a:extLst>
          </p:cNvPr>
          <p:cNvCxnSpPr>
            <a:cxnSpLocks/>
          </p:cNvCxnSpPr>
          <p:nvPr/>
        </p:nvCxnSpPr>
        <p:spPr>
          <a:xfrm>
            <a:off x="1706519" y="39674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C2B78B-FE21-E122-0140-C04CF084FB21}"/>
              </a:ext>
            </a:extLst>
          </p:cNvPr>
          <p:cNvCxnSpPr>
            <a:cxnSpLocks/>
          </p:cNvCxnSpPr>
          <p:nvPr/>
        </p:nvCxnSpPr>
        <p:spPr>
          <a:xfrm>
            <a:off x="1706519" y="3967427"/>
            <a:ext cx="40751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339CDFB-A119-4786-FB91-9EE8722292E3}"/>
              </a:ext>
            </a:extLst>
          </p:cNvPr>
          <p:cNvSpPr txBox="1"/>
          <p:nvPr/>
        </p:nvSpPr>
        <p:spPr>
          <a:xfrm>
            <a:off x="2741751" y="5799078"/>
            <a:ext cx="2462475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긴</a:t>
            </a: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생명력 </a:t>
            </a:r>
            <a:endParaRPr lang="en-AU" altLang="ko-KR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잠재력을 지닌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24368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8265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7608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54AA5D-7F47-A023-7E26-18D5673C73C4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0A5F238-68A1-8C38-DFFB-FFC078723184}"/>
              </a:ext>
            </a:extLst>
          </p:cNvPr>
          <p:cNvSpPr txBox="1"/>
          <p:nvPr/>
        </p:nvSpPr>
        <p:spPr>
          <a:xfrm>
            <a:off x="3535813" y="5835413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95B3C8-A640-660A-44DB-F253131EEFAC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F9499AA-4A4E-7F38-E741-B27DC85A68D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3AA35E5-9A91-826C-1C12-3F672BF898B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49BB37-4459-6DB8-00F4-64966C5E4F18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E95BC-8103-FB7F-C41A-5304399ABFB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0B6FBD8-67B4-07DC-9FEB-2EAA0778DD0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829B253A-F370-D4FA-00EE-05A5B23DFC4A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165B88-5964-3138-DDA1-3960CB6C0A1D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CF8F6376-C7BC-6732-7658-797F3994CF53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8E7D47-B00E-941E-0E18-754B8535EF59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AE1D10BE-6A81-6608-2CEA-69CBFBFB6D6F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C8C7754-DAED-6F1B-4BF7-1C3CB72F8317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5E8EAB56-0010-9E4B-3272-5813ED9A18B8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D385855-FD87-C688-DDD4-6FD7FEEE54F5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2">
            <a:extLst>
              <a:ext uri="{FF2B5EF4-FFF2-40B4-BE49-F238E27FC236}">
                <a16:creationId xmlns:a16="http://schemas.microsoft.com/office/drawing/2014/main" id="{8789B68C-A0B7-3DD7-ED0A-7F8954D38526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1881019-0B38-E60C-8364-12A6146EBE70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D2447B67-0FDB-6327-1A8D-08554FDAD6FC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4003FB7-8B37-8602-3F8E-4903340BA76E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1707E220-0DA3-2030-BE41-92A376656F4D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710D42E-5D7A-1C1A-5074-DC573658497E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AC040DED-03E4-D030-6F41-78F53CA6809E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BC37F9A0-D867-7B65-2F5B-382F888BA3AA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40178080-798C-9C8F-FC6F-EACA6C21A120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EF4D7275-2E98-A393-4A86-D3ACCF6007C3}"/>
              </a:ext>
            </a:extLst>
          </p:cNvPr>
          <p:cNvSpPr txBox="1"/>
          <p:nvPr/>
        </p:nvSpPr>
        <p:spPr>
          <a:xfrm>
            <a:off x="1897638" y="33633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E28CFC0B-A42D-167D-87BB-D2173DF94268}"/>
              </a:ext>
            </a:extLst>
          </p:cNvPr>
          <p:cNvSpPr txBox="1"/>
          <p:nvPr/>
        </p:nvSpPr>
        <p:spPr>
          <a:xfrm>
            <a:off x="3011798" y="335624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69988252-2A59-7FF5-F44B-04B877306B42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95C0D323-A27E-CE77-0EE8-B50D967E3E7F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38570B3E-0D3D-6964-4F30-EB9FA1394F78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3AF981CD-1711-A498-1B2F-89721C63DBEF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3ECF56-96CE-06FC-AFE7-092E0E1B5EE4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668167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825373" y="629294"/>
            <a:ext cx="2736914" cy="2736914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276008" y="1490496"/>
            <a:ext cx="1835644" cy="10145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서늘한 포도밭 부지</a:t>
            </a:r>
            <a:r>
              <a:rPr lang="en-US" altLang="ko-KR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온화한 </a:t>
            </a:r>
            <a:r>
              <a:rPr lang="ko-KR" altLang="en-US" sz="18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빈티지에서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최상급 와인 생산 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146746" y="4795028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 커런트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초콜릿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감초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녹색 피망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791704" y="4241041"/>
            <a:ext cx="37962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791704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00321" y="5575308"/>
            <a:ext cx="2411332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풀 바디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숙성에 적합한 구조감을 지닌 진한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6FD87-2204-D2A5-D147-4AEF1AEBBFA3}"/>
              </a:ext>
            </a:extLst>
          </p:cNvPr>
          <p:cNvCxnSpPr>
            <a:cxnSpLocks/>
          </p:cNvCxnSpPr>
          <p:nvPr/>
        </p:nvCxnSpPr>
        <p:spPr>
          <a:xfrm>
            <a:off x="8995592" y="492416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9193830" y="3364562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48F24C-F118-5311-3095-6DFADDB15377}"/>
              </a:ext>
            </a:extLst>
          </p:cNvPr>
          <p:cNvCxnSpPr>
            <a:cxnSpLocks/>
          </p:cNvCxnSpPr>
          <p:nvPr/>
        </p:nvCxnSpPr>
        <p:spPr>
          <a:xfrm>
            <a:off x="6886350" y="4926741"/>
            <a:ext cx="21092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9D2FD2-8F4D-3B03-7958-7476433A7718}"/>
              </a:ext>
            </a:extLst>
          </p:cNvPr>
          <p:cNvCxnSpPr>
            <a:cxnSpLocks/>
          </p:cNvCxnSpPr>
          <p:nvPr/>
        </p:nvCxnSpPr>
        <p:spPr>
          <a:xfrm>
            <a:off x="3421639" y="3668893"/>
            <a:ext cx="21703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86E557-F4C7-FDFE-2B30-61DE66E68FCA}"/>
              </a:ext>
            </a:extLst>
          </p:cNvPr>
          <p:cNvCxnSpPr>
            <a:cxnSpLocks/>
          </p:cNvCxnSpPr>
          <p:nvPr/>
        </p:nvCxnSpPr>
        <p:spPr>
          <a:xfrm>
            <a:off x="3436621" y="3432631"/>
            <a:ext cx="0" cy="2362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1930400" y="2883907"/>
            <a:ext cx="3004455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여러 층의 다양한  풍미 구조를 가진 풍성한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450963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01149" y="1682598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65292" y="1679696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29435" y="1679696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093578" y="1679696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58102" y="1679696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22626" y="1679696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80971" y="1679696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51673" y="1679696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16197" y="1679696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458102" y="2126889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01149" y="283661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65292" y="28337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29435" y="28337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093578" y="28337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58102" y="28337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22626" y="28337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80971" y="28337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51673" y="28337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16197" y="28337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01149" y="36998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65292" y="36969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29435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093578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58102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22626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80971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51673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16197" y="36969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01149" y="45864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65292" y="4583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29435" y="4583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093578" y="4583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58102" y="4583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22626" y="4583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80971" y="4583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51673" y="4583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16197" y="4583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01149" y="49324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65292" y="49295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29435" y="49295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093578" y="49295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58102" y="49295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22626" y="49295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80971" y="49295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51673" y="49295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16197" y="49295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01149" y="616972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65292" y="61668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29435" y="61668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093578" y="61668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58102" y="61668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180971" y="61668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16197" y="61668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03117" y="59266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518390" y="590192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65999" y="588831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335304" y="199082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01149" y="5311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65292" y="53086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29435" y="53086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093578" y="53086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58102" y="53086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22626" y="53086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80971" y="53086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51673" y="53086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16197" y="53086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48690" y="6176589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22976" y="6176589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EC63055E-A15D-5D47-F737-E383F4517E6F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2E5752-36BF-999C-1644-F2D5AF981D22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093B9483-9E4B-AA57-63DB-26B6CDEC6197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938FD8-BC11-2C27-018C-CE46320B7BFD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5F863E27-AC52-06AB-C552-52182E73E328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C28E821-4887-4303-98D8-B34B10C0CB1A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FA9BB614-20A2-C899-3BFF-B746B0C1E11C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8B260AA-8423-1C31-B1D2-92EAB9AE2101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AFB813CE-1538-3862-0E17-010698707031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6B2C7D-EEEE-F405-077D-EFF0CAFDD438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9F6E54A8-AA7A-1F1E-18BC-D909EBAA4689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748C2D4-D20B-2FD4-8644-CE0637B19EF7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67A30DDE-090F-E67C-C2DC-2B297238DF52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B6774D4-1D6D-898C-CEDD-E241F9E4A933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A68578B1-4242-FFA0-388E-59CDD8B49BA5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3" name="Title 2">
            <a:extLst>
              <a:ext uri="{FF2B5EF4-FFF2-40B4-BE49-F238E27FC236}">
                <a16:creationId xmlns:a16="http://schemas.microsoft.com/office/drawing/2014/main" id="{BB59EB2A-A7F0-BAEF-2619-9E0771BC5F3B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id="{8B2B2031-94E0-3C0E-B37F-F3BF2CF1D220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13561F-E221-08C8-2B1B-DBFE60841790}"/>
              </a:ext>
            </a:extLst>
          </p:cNvPr>
          <p:cNvSpPr txBox="1"/>
          <p:nvPr/>
        </p:nvSpPr>
        <p:spPr>
          <a:xfrm>
            <a:off x="1897638" y="33633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522F07ED-AFF9-2371-7FC4-8D286E69F74A}"/>
              </a:ext>
            </a:extLst>
          </p:cNvPr>
          <p:cNvSpPr txBox="1"/>
          <p:nvPr/>
        </p:nvSpPr>
        <p:spPr>
          <a:xfrm>
            <a:off x="3011798" y="335624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E2EECF29-A021-E9FA-1FA4-ADFB05408D31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AA2450BE-83D9-C866-C182-89978A30DD9D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630CD55C-ED90-2D3B-A226-CCC5814FD82F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5C801ECA-D0D0-A25F-D8AF-40522A68212A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224030" y="425888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291017A-AAC1-2366-20F9-8813A1A9D3D5}"/>
              </a:ext>
            </a:extLst>
          </p:cNvPr>
          <p:cNvSpPr/>
          <p:nvPr/>
        </p:nvSpPr>
        <p:spPr>
          <a:xfrm>
            <a:off x="2271506" y="4544139"/>
            <a:ext cx="1905051" cy="190505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957618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지역에 적합하고 다양한 스타일 생산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065623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561585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10625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845072"/>
            <a:ext cx="2427900" cy="24279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7307" y="1441129"/>
            <a:ext cx="2074261" cy="137152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ko-KR" altLang="en-US" sz="2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한때 빛을 보지 못했으나</a:t>
            </a:r>
            <a:r>
              <a:rPr lang="en-US" altLang="ko-KR" sz="2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지금은 이 지역 스타 품종</a:t>
            </a:r>
            <a:endParaRPr lang="en-AU" sz="22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224030" y="4258888"/>
            <a:ext cx="2731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38143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85B22D7-BA50-71EC-80D1-9672EB602335}"/>
              </a:ext>
            </a:extLst>
          </p:cNvPr>
          <p:cNvSpPr txBox="1"/>
          <p:nvPr/>
        </p:nvSpPr>
        <p:spPr>
          <a:xfrm>
            <a:off x="9883486" y="473557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라즈베리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백후추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흙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380002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2166866" y="5082484"/>
            <a:ext cx="2114329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수령이 아주 오래된  포도나무 </a:t>
            </a:r>
            <a:endParaRPr lang="en-AU" altLang="ko-KR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1800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년대 식재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74987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8120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26229" y="582450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8120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33906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03ECDB-818C-98F6-D025-8B5BE5636D69}"/>
              </a:ext>
            </a:extLst>
          </p:cNvPr>
          <p:cNvSpPr/>
          <p:nvPr/>
        </p:nvSpPr>
        <p:spPr>
          <a:xfrm>
            <a:off x="4198616" y="61169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E75B25-E3DE-F7AF-C4F5-FBFA96A2BB34}"/>
              </a:ext>
            </a:extLst>
          </p:cNvPr>
          <p:cNvGrpSpPr/>
          <p:nvPr/>
        </p:nvGrpSpPr>
        <p:grpSpPr>
          <a:xfrm>
            <a:off x="4566335" y="6126722"/>
            <a:ext cx="278634" cy="272668"/>
            <a:chOff x="8032638" y="5926610"/>
            <a:chExt cx="278634" cy="27266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0CCF46-598D-F960-66ED-9F9736F705B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8E7D673-ED9C-F765-3C04-27E4303E1C6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27C2FB-9C2F-CA89-DF1D-B62EF584E1FD}"/>
              </a:ext>
            </a:extLst>
          </p:cNvPr>
          <p:cNvGrpSpPr/>
          <p:nvPr/>
        </p:nvGrpSpPr>
        <p:grpSpPr>
          <a:xfrm rot="10800000">
            <a:off x="3840621" y="6126722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A3C5422-6BF7-76BF-338F-0F1F206A79A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0BB72EF-7473-7F1C-8E97-37DD71C9F93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0ECCB1DE-9421-74FE-6E32-0F72D5FA529A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965A35C-F959-941C-F317-0398BF5D5428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C1E2C074-8205-9DB9-930C-7AAE2C58469B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4A0336-014E-0A0B-F4D6-7A6080CEBD9B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0600DEB6-D30F-E469-0929-B8376B651A6A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0588983-08DD-2641-8BF8-05E9564936E4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1424EBC6-8D2A-CCD3-C737-170AD306F579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0AD12C7-97E1-9381-72EE-B196F7E5749A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698FA237-1190-B4D9-902F-C2C5A171DB64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758DC15-21EA-CCB2-0551-D835363C9536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ADF68E9B-FA37-F2EF-D277-A5E5BDBDDE95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A28CEF4-B343-104A-6E87-3F3317D0BD89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3E8502DB-8E6F-EC0C-4993-8AADA555F107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CAE8062-4F5F-6C75-4354-4A94B53312CD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E23B2B46-BCB4-8564-C84C-014C24B17CAF}"/>
              </a:ext>
            </a:extLst>
          </p:cNvPr>
          <p:cNvSpPr txBox="1"/>
          <p:nvPr/>
        </p:nvSpPr>
        <p:spPr>
          <a:xfrm>
            <a:off x="1482019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A01B2293-37E5-3E40-C18E-3737C5F16D3D}"/>
              </a:ext>
            </a:extLst>
          </p:cNvPr>
          <p:cNvSpPr txBox="1"/>
          <p:nvPr/>
        </p:nvSpPr>
        <p:spPr>
          <a:xfrm>
            <a:off x="3005848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568B3D2D-7452-C91F-C043-87260FEED582}"/>
              </a:ext>
            </a:extLst>
          </p:cNvPr>
          <p:cNvSpPr txBox="1"/>
          <p:nvPr/>
        </p:nvSpPr>
        <p:spPr>
          <a:xfrm>
            <a:off x="4448162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2FBC0E-942A-907C-39FD-DB8F9DA4E762}"/>
              </a:ext>
            </a:extLst>
          </p:cNvPr>
          <p:cNvSpPr txBox="1"/>
          <p:nvPr/>
        </p:nvSpPr>
        <p:spPr>
          <a:xfrm>
            <a:off x="1897638" y="33633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8AE120D-74FC-C60A-61F5-9A69BC6800CE}"/>
              </a:ext>
            </a:extLst>
          </p:cNvPr>
          <p:cNvSpPr txBox="1"/>
          <p:nvPr/>
        </p:nvSpPr>
        <p:spPr>
          <a:xfrm>
            <a:off x="3011798" y="335624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F4AA06B-7F44-752F-A427-183A3A656D28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125D130D-31CA-061F-EAC7-369EFC0B06F9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681F2106-8A01-ED5E-07EC-6B7E20373739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50AAB4AD-E4E2-7DEA-D86C-CFE036BC5AD0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79771" y="2426888"/>
            <a:ext cx="11864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968171" y="3912433"/>
            <a:ext cx="28030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755132" y="2083177"/>
            <a:ext cx="2324057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폭넓게 재배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가격이 저렴하고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마시기 쉬운 스타일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6431" y="1444022"/>
            <a:ext cx="2116186" cy="2116186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270859" y="2113533"/>
            <a:ext cx="1535376" cy="6267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2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주요 화이트 포도 품종 </a:t>
            </a:r>
            <a:endParaRPr lang="en-AU" sz="22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977672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5E7AFDC-42A4-951B-6EE4-248EC691B5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630" y="1933074"/>
            <a:ext cx="796091" cy="2410043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E7541188-4C51-690F-D45F-77E9A55235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0573" y="1933074"/>
            <a:ext cx="796091" cy="2410043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F7AD0FA-65FA-4942-45D7-FFF5F21537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3208" y="1778557"/>
            <a:ext cx="855615" cy="2590243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2923" y="1778557"/>
            <a:ext cx="855615" cy="25902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675252" y="326494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신흥 품종 및 </a:t>
            </a:r>
            <a:br>
              <a:rPr 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재도약 품종 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228646" y="3306561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VERMENTINO</a:t>
            </a:r>
          </a:p>
        </p:txBody>
      </p:sp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8CA659AB-2B7E-F790-86C7-B57F960FCE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845" y="3570308"/>
            <a:ext cx="855615" cy="2590243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2029B30B-C5C8-3AC4-85E3-3836B21621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752" y="3578329"/>
            <a:ext cx="855615" cy="2590243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6083855D-4F5D-72AD-E18D-418755961C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4504" y="3570308"/>
            <a:ext cx="855615" cy="2590243"/>
          </a:xfrm>
          <a:prstGeom prst="rect">
            <a:avLst/>
          </a:prstGeom>
        </p:spPr>
      </p:pic>
      <p:pic>
        <p:nvPicPr>
          <p:cNvPr id="29" name="Picture Placeholder 8">
            <a:extLst>
              <a:ext uri="{FF2B5EF4-FFF2-40B4-BE49-F238E27FC236}">
                <a16:creationId xmlns:a16="http://schemas.microsoft.com/office/drawing/2014/main" id="{D745D0B9-2B52-CFAA-B5F6-5D498950D3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7323" y="1778557"/>
            <a:ext cx="855615" cy="25902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4D4613-C690-72DE-F0C0-3B554304044D}"/>
              </a:ext>
            </a:extLst>
          </p:cNvPr>
          <p:cNvSpPr txBox="1"/>
          <p:nvPr/>
        </p:nvSpPr>
        <p:spPr>
          <a:xfrm rot="16200000">
            <a:off x="3217104" y="330656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FIANO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448D6-E601-ECA9-30BF-1AEC5BB694CA}"/>
              </a:ext>
            </a:extLst>
          </p:cNvPr>
          <p:cNvSpPr txBox="1"/>
          <p:nvPr/>
        </p:nvSpPr>
        <p:spPr>
          <a:xfrm rot="16200000">
            <a:off x="5227333" y="330656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SANGIOVESE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0F140-14E1-29C5-3C30-3ED5CF04F8DE}"/>
              </a:ext>
            </a:extLst>
          </p:cNvPr>
          <p:cNvSpPr txBox="1"/>
          <p:nvPr/>
        </p:nvSpPr>
        <p:spPr>
          <a:xfrm rot="16200000">
            <a:off x="7411734" y="3306563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TEMPRANILLO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1CCC3E-FB99-CC85-BE3F-6EA3A7F889B3}"/>
              </a:ext>
            </a:extLst>
          </p:cNvPr>
          <p:cNvSpPr txBox="1"/>
          <p:nvPr/>
        </p:nvSpPr>
        <p:spPr>
          <a:xfrm rot="16200000">
            <a:off x="9320364" y="3306563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ZINFANDEL</a:t>
            </a:r>
          </a:p>
        </p:txBody>
      </p:sp>
      <p:pic>
        <p:nvPicPr>
          <p:cNvPr id="34" name="Picture Placeholder 8">
            <a:extLst>
              <a:ext uri="{FF2B5EF4-FFF2-40B4-BE49-F238E27FC236}">
                <a16:creationId xmlns:a16="http://schemas.microsoft.com/office/drawing/2014/main" id="{B647FCC8-E34D-A0F3-3926-AE47828218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5095" y="3578329"/>
            <a:ext cx="855615" cy="259024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0064C60-8C0B-F93F-73AC-0BE2A874C3DB}"/>
              </a:ext>
            </a:extLst>
          </p:cNvPr>
          <p:cNvSpPr txBox="1"/>
          <p:nvPr/>
        </p:nvSpPr>
        <p:spPr>
          <a:xfrm rot="16200000">
            <a:off x="8434992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MATARO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86D92-3426-F00E-768B-41DEDADBD3BF}"/>
              </a:ext>
            </a:extLst>
          </p:cNvPr>
          <p:cNvSpPr txBox="1"/>
          <p:nvPr/>
        </p:nvSpPr>
        <p:spPr>
          <a:xfrm rot="16200000">
            <a:off x="6323165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NERO D’AVOLA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2D6848-D214-9C4A-A342-01D295E52B9D}"/>
              </a:ext>
            </a:extLst>
          </p:cNvPr>
          <p:cNvSpPr txBox="1"/>
          <p:nvPr/>
        </p:nvSpPr>
        <p:spPr>
          <a:xfrm rot="16200000">
            <a:off x="4247623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BARBERA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14BD57-6FC1-CC19-270F-D3A09D70969A}"/>
              </a:ext>
            </a:extLst>
          </p:cNvPr>
          <p:cNvSpPr txBox="1"/>
          <p:nvPr/>
        </p:nvSpPr>
        <p:spPr>
          <a:xfrm rot="16200000">
            <a:off x="2108151" y="4976113"/>
            <a:ext cx="1919867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MONTEPULCIANO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8A0E09-A195-20FD-1F79-DCC02D6DC5FF}"/>
              </a:ext>
            </a:extLst>
          </p:cNvPr>
          <p:cNvSpPr txBox="1"/>
          <p:nvPr/>
        </p:nvSpPr>
        <p:spPr>
          <a:xfrm>
            <a:off x="1429459" y="4343117"/>
            <a:ext cx="11053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베르멘티노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CBB6-0880-4B33-B1A5-F31AD30A5EBD}"/>
              </a:ext>
            </a:extLst>
          </p:cNvPr>
          <p:cNvSpPr txBox="1"/>
          <p:nvPr/>
        </p:nvSpPr>
        <p:spPr>
          <a:xfrm>
            <a:off x="3432430" y="4343117"/>
            <a:ext cx="11053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피아노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8342CF-0CAE-A23A-74C9-C87FC44A9DD2}"/>
              </a:ext>
            </a:extLst>
          </p:cNvPr>
          <p:cNvSpPr txBox="1"/>
          <p:nvPr/>
        </p:nvSpPr>
        <p:spPr>
          <a:xfrm>
            <a:off x="5471687" y="4343117"/>
            <a:ext cx="11053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산지오베제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1307BD-103C-7270-4C38-5A07AE18C39C}"/>
              </a:ext>
            </a:extLst>
          </p:cNvPr>
          <p:cNvSpPr txBox="1"/>
          <p:nvPr/>
        </p:nvSpPr>
        <p:spPr>
          <a:xfrm>
            <a:off x="7536073" y="4343117"/>
            <a:ext cx="11570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템프라니요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1D6B74-914B-C640-8649-C134377991BE}"/>
              </a:ext>
            </a:extLst>
          </p:cNvPr>
          <p:cNvSpPr txBox="1"/>
          <p:nvPr/>
        </p:nvSpPr>
        <p:spPr>
          <a:xfrm>
            <a:off x="9539045" y="4343117"/>
            <a:ext cx="11570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진판델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BADD822-7FD2-61B1-80B1-58D3E15E6D3F}"/>
              </a:ext>
            </a:extLst>
          </p:cNvPr>
          <p:cNvSpPr txBox="1"/>
          <p:nvPr/>
        </p:nvSpPr>
        <p:spPr>
          <a:xfrm>
            <a:off x="8668188" y="6084832"/>
            <a:ext cx="1219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마타로</a:t>
            </a:r>
            <a:r>
              <a:rPr lang="ko-KR" altLang="en-US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en-US" altLang="ko-KR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무르베드르</a:t>
            </a:r>
            <a:r>
              <a:rPr lang="en-US" altLang="ko-KR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)</a:t>
            </a:r>
          </a:p>
          <a:p>
            <a:pPr algn="ctr"/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07D7C9-F929-7C75-5063-A06A19F4CEA6}"/>
              </a:ext>
            </a:extLst>
          </p:cNvPr>
          <p:cNvSpPr txBox="1"/>
          <p:nvPr/>
        </p:nvSpPr>
        <p:spPr>
          <a:xfrm>
            <a:off x="6498302" y="6084832"/>
            <a:ext cx="1219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네로 </a:t>
            </a:r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다볼라</a:t>
            </a:r>
            <a:endParaRPr lang="en-AU" altLang="ko-KR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B32486-43B2-54BA-B803-8A993E62B112}"/>
              </a:ext>
            </a:extLst>
          </p:cNvPr>
          <p:cNvSpPr txBox="1"/>
          <p:nvPr/>
        </p:nvSpPr>
        <p:spPr>
          <a:xfrm>
            <a:off x="4451788" y="6084832"/>
            <a:ext cx="1219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바르베라</a:t>
            </a:r>
            <a:endParaRPr lang="en-AU" altLang="ko-KR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BFB078-5B70-EC22-86DC-12EA8B991917}"/>
              </a:ext>
            </a:extLst>
          </p:cNvPr>
          <p:cNvSpPr txBox="1"/>
          <p:nvPr/>
        </p:nvSpPr>
        <p:spPr>
          <a:xfrm>
            <a:off x="2374377" y="6084832"/>
            <a:ext cx="12958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 err="1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몬테풀치아노</a:t>
            </a:r>
            <a:endParaRPr lang="en-US" sz="10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/>
            <a:r>
              <a:rPr lang="ko-KR" altLang="en-US" sz="1000" dirty="0" err="1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미디움</a:t>
            </a:r>
            <a:r>
              <a:rPr lang="en-US" altLang="ko-KR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~</a:t>
            </a:r>
            <a:r>
              <a:rPr lang="ko-KR" altLang="en-US" sz="10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 바디 레드 와인</a:t>
            </a:r>
            <a:endParaRPr lang="en-US" sz="10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73190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08" r="30008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0429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탄탄한 기초 위에 세워진 혁신의 미래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D97F41-7963-BEC5-6EB4-61B498C7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66017"/>
            <a:ext cx="4466997" cy="836366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992" b="-23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C042628A-984B-7E38-3713-2299E4F6C2DA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CE495-8EEC-E645-BE60-EE5936504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8E680-B76C-07B5-D10E-178897F5EC0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EFA2A-0DF2-569E-47BB-C8FE0167E58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402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7F20E146-122C-C0FD-B947-922A7B0210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3FFF58-DC4F-D6AF-C854-8C38B0220E57}"/>
              </a:ext>
            </a:extLst>
          </p:cNvPr>
          <p:cNvCxnSpPr>
            <a:cxnSpLocks/>
          </p:cNvCxnSpPr>
          <p:nvPr/>
        </p:nvCxnSpPr>
        <p:spPr>
          <a:xfrm flipV="1">
            <a:off x="7461646" y="4854228"/>
            <a:ext cx="808892" cy="80479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E5C7FB1-B28C-0668-158E-0A29D941DFE7}"/>
              </a:ext>
            </a:extLst>
          </p:cNvPr>
          <p:cNvSpPr txBox="1"/>
          <p:nvPr/>
        </p:nvSpPr>
        <p:spPr>
          <a:xfrm>
            <a:off x="6095999" y="5659024"/>
            <a:ext cx="2727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earth&#10;&#10;AI-generated content may be incorrect.">
            <a:extLst>
              <a:ext uri="{FF2B5EF4-FFF2-40B4-BE49-F238E27FC236}">
                <a16:creationId xmlns:a16="http://schemas.microsoft.com/office/drawing/2014/main" id="{C0A6068C-25CF-8B12-158D-102F4B665C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D2AB1DE-8DF6-BBA1-D6AB-F3CF8471517E}"/>
              </a:ext>
            </a:extLst>
          </p:cNvPr>
          <p:cNvCxnSpPr>
            <a:cxnSpLocks/>
          </p:cNvCxnSpPr>
          <p:nvPr/>
        </p:nvCxnSpPr>
        <p:spPr>
          <a:xfrm>
            <a:off x="5989834" y="4383881"/>
            <a:ext cx="11969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BE9EFD-12E1-D84E-3599-DCC6D48EFF53}"/>
              </a:ext>
            </a:extLst>
          </p:cNvPr>
          <p:cNvSpPr txBox="1"/>
          <p:nvPr/>
        </p:nvSpPr>
        <p:spPr>
          <a:xfrm>
            <a:off x="4603804" y="4271134"/>
            <a:ext cx="2865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2B57CE-E0DF-C3BE-ACCA-1AA289429A8D}"/>
              </a:ext>
            </a:extLst>
          </p:cNvPr>
          <p:cNvSpPr txBox="1"/>
          <p:nvPr/>
        </p:nvSpPr>
        <p:spPr>
          <a:xfrm>
            <a:off x="6202017" y="3429000"/>
            <a:ext cx="14260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29000"/>
            <a:ext cx="3967796" cy="3684308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베일은 호주에서도 가장 오래되고 역사적으로 중요한 의미를 지니는 와인산지 중 하나이다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아울러 가장 혁신적이고 흥미로운 산지이기도 하다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다양성 </a:t>
            </a: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 </a:t>
            </a: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지속가능성 </a:t>
            </a:r>
          </a:p>
          <a:p>
            <a:pPr marL="285750" indent="-28575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자연의 아름다움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1452064"/>
            <a:ext cx="5735637" cy="1325563"/>
          </a:xfrm>
        </p:spPr>
        <p:txBody>
          <a:bodyPr/>
          <a:lstStyle/>
          <a:p>
            <a:r>
              <a:rPr lang="ko-KR" altLang="en-US" sz="53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태고의 산지의 </a:t>
            </a:r>
          </a:p>
          <a:p>
            <a:r>
              <a:rPr lang="ko-KR" altLang="en-US" sz="53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전향적인 미래 </a:t>
            </a:r>
            <a:endParaRPr lang="en-US" sz="53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72" b="19678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베일의 역사 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기후와 토양 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 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 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노블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품종 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프로파일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" t="43596" r="185" b="13326"/>
          <a:stretch/>
        </p:blipFill>
        <p:spPr>
          <a:xfrm>
            <a:off x="7402285" y="3773715"/>
            <a:ext cx="4773281" cy="308428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382787" cy="662774"/>
          </a:xfrm>
        </p:spPr>
        <p:txBody>
          <a:bodyPr/>
          <a:lstStyle/>
          <a:p>
            <a:r>
              <a:rPr lang="en-US" dirty="0"/>
              <a:t>1838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1" y="4140032"/>
            <a:ext cx="2212298" cy="1461301"/>
          </a:xfrm>
        </p:spPr>
        <p:txBody>
          <a:bodyPr/>
          <a:lstStyle/>
          <a:p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수립 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 후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 조성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9873" y="4232256"/>
            <a:ext cx="234292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John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Reynell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최초의 상업적 포도밭 조성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9873" y="3490403"/>
            <a:ext cx="2120040" cy="662774"/>
          </a:xfrm>
        </p:spPr>
        <p:txBody>
          <a:bodyPr/>
          <a:lstStyle/>
          <a:p>
            <a:r>
              <a:rPr lang="en-US" dirty="0"/>
              <a:t>1840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513497"/>
            <a:ext cx="5160055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유산 부활과 논란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베일의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EFA0911-A258-47D4-5088-8E84C987E4F6}"/>
              </a:ext>
            </a:extLst>
          </p:cNvPr>
          <p:cNvSpPr txBox="1">
            <a:spLocks/>
          </p:cNvSpPr>
          <p:nvPr/>
        </p:nvSpPr>
        <p:spPr>
          <a:xfrm>
            <a:off x="8453286" y="1750313"/>
            <a:ext cx="277209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지금은 전설이 된 와인 메이커 </a:t>
            </a:r>
            <a:r>
              <a:rPr lang="en-AU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Thomas Hardy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 자체 부지를 조성해 영국에 최대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벌크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 수출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물량 공급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8A5C074-D778-9E0A-93E4-6AFBD1D7C47A}"/>
              </a:ext>
            </a:extLst>
          </p:cNvPr>
          <p:cNvSpPr txBox="1">
            <a:spLocks/>
          </p:cNvSpPr>
          <p:nvPr/>
        </p:nvSpPr>
        <p:spPr>
          <a:xfrm>
            <a:off x="8453286" y="100846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1850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385" y="3875314"/>
            <a:ext cx="4384917" cy="29826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506873"/>
            <a:ext cx="2935741" cy="1461301"/>
          </a:xfrm>
        </p:spPr>
        <p:txBody>
          <a:bodyPr/>
          <a:lstStyle/>
          <a:p>
            <a:pPr>
              <a:lnSpc>
                <a:spcPct val="96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 생산 집중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비즈니스가 활황을 누린 시기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전후 이탈리아의 이민자들이 정착하면서 신선한 활기를 불어넣음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 지역이 미식 중심지로 명성 확립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823022"/>
            <a:ext cx="3017810" cy="662774"/>
          </a:xfrm>
        </p:spPr>
        <p:txBody>
          <a:bodyPr/>
          <a:lstStyle/>
          <a:p>
            <a:r>
              <a:rPr lang="en-US" dirty="0"/>
              <a:t>1920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중반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dirty="0"/>
              <a:t>–1960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중반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58358" y="1762312"/>
            <a:ext cx="2529592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en-AU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McLaren Vale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의 테이블 와인이 전세계 무대에 진출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와인 산지로서의 명성에 힘입어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수 증가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47471" y="1078461"/>
            <a:ext cx="3197955" cy="662774"/>
          </a:xfrm>
        </p:spPr>
        <p:txBody>
          <a:bodyPr/>
          <a:lstStyle/>
          <a:p>
            <a:r>
              <a:rPr lang="en-US" dirty="0"/>
              <a:t>1970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&amp; 1980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53265" y="4237664"/>
            <a:ext cx="1789364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최초의 수자원 재활용 망이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베일에 설치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442380" y="3553813"/>
            <a:ext cx="2330020" cy="662774"/>
          </a:xfrm>
        </p:spPr>
        <p:txBody>
          <a:bodyPr/>
          <a:lstStyle/>
          <a:p>
            <a:r>
              <a:rPr lang="en-US" dirty="0"/>
              <a:t>1999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65730A4-A5CD-4F24-5DE7-45F2C9B5454E}"/>
              </a:ext>
            </a:extLst>
          </p:cNvPr>
          <p:cNvSpPr txBox="1">
            <a:spLocks/>
          </p:cNvSpPr>
          <p:nvPr/>
        </p:nvSpPr>
        <p:spPr>
          <a:xfrm>
            <a:off x="7072085" y="2092512"/>
            <a:ext cx="20365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도심 확장을 지양하고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베일의 고유성을 보존하고자 하는 법안 통과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C711AD5-596E-C4D9-5CD9-50C1CB61BEB3}"/>
              </a:ext>
            </a:extLst>
          </p:cNvPr>
          <p:cNvSpPr txBox="1">
            <a:spLocks/>
          </p:cNvSpPr>
          <p:nvPr/>
        </p:nvSpPr>
        <p:spPr>
          <a:xfrm>
            <a:off x="7061201" y="1408661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555C4E9-23C0-E6DC-C74A-416C6979FBFD}"/>
              </a:ext>
            </a:extLst>
          </p:cNvPr>
          <p:cNvSpPr/>
          <p:nvPr/>
        </p:nvSpPr>
        <p:spPr>
          <a:xfrm>
            <a:off x="10162077" y="3223613"/>
            <a:ext cx="375295" cy="37529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99E1E21-EA73-D8C2-7384-7ABCEC45BBAF}"/>
              </a:ext>
            </a:extLst>
          </p:cNvPr>
          <p:cNvSpPr txBox="1">
            <a:spLocks/>
          </p:cNvSpPr>
          <p:nvPr/>
        </p:nvSpPr>
        <p:spPr>
          <a:xfrm>
            <a:off x="9633856" y="1222694"/>
            <a:ext cx="218802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창의적인 와인메이커와 실험 정신 덕분에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베일은 호주에서 가장 흥미로운 와인 산지 중 하나로 점점 명성이 높아짐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7D38DBB-94E6-ABF6-946A-BCF1DCF8E6C8}"/>
              </a:ext>
            </a:extLst>
          </p:cNvPr>
          <p:cNvSpPr txBox="1">
            <a:spLocks/>
          </p:cNvSpPr>
          <p:nvPr/>
        </p:nvSpPr>
        <p:spPr>
          <a:xfrm>
            <a:off x="9622973" y="538843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30" r="16630"/>
          <a:stretch/>
        </p:blipFill>
        <p:spPr>
          <a:xfrm>
            <a:off x="14514" y="368299"/>
            <a:ext cx="6075426" cy="60687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66017"/>
            <a:ext cx="4688825" cy="836366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태고의 산지 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2865340"/>
            <a:ext cx="3289982" cy="30115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애들레이드에서 남쪽으로 불과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40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km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위치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세계에서 가장 오래되고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지리적으로 다양한 지역 중 하나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지질에 따라 특징이 뚜렷한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개의 산지로 구분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11900E-78ED-5EC7-92D9-7ABC2B5363B9}"/>
              </a:ext>
            </a:extLst>
          </p:cNvPr>
          <p:cNvSpPr txBox="1">
            <a:spLocks/>
          </p:cNvSpPr>
          <p:nvPr/>
        </p:nvSpPr>
        <p:spPr>
          <a:xfrm>
            <a:off x="6456362" y="1058646"/>
            <a:ext cx="5176838" cy="68269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및 다양한 토양 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schemas.microsoft.com/office/2006/metadata/properties"/>
    <ds:schemaRef ds:uri="4e8dd08d-258d-47a9-9875-37f1ffd19f33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02256494-4976-4001-aedb-96463ae0d92e"/>
  </ds:schemaRefs>
</ds:datastoreItem>
</file>

<file path=customXml/itemProps2.xml><?xml version="1.0" encoding="utf-8"?>
<ds:datastoreItem xmlns:ds="http://schemas.openxmlformats.org/officeDocument/2006/customXml" ds:itemID="{1B54AB38-D783-40AD-A084-29608466EEFC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1696</Words>
  <Application>Microsoft Office PowerPoint</Application>
  <PresentationFormat>와이드스크린</PresentationFormat>
  <Paragraphs>317</Paragraphs>
  <Slides>28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Neue Haas Grotesk Text Pro</vt:lpstr>
      <vt:lpstr>맑은 고딕</vt:lpstr>
      <vt:lpstr>Arial</vt:lpstr>
      <vt:lpstr>Inter Display</vt:lpstr>
      <vt:lpstr>맑은 고딕</vt:lpstr>
      <vt:lpstr>굴림</vt:lpstr>
      <vt:lpstr>Slide layouts</vt:lpstr>
      <vt:lpstr>PowerPoint 프레젠테이션</vt:lpstr>
      <vt:lpstr>PowerPoint 프레젠테이션</vt:lpstr>
      <vt:lpstr>호주</vt:lpstr>
      <vt:lpstr>남호주</vt:lpstr>
      <vt:lpstr>맥라렌 베일</vt:lpstr>
      <vt:lpstr>오늘 강의 주제</vt:lpstr>
      <vt:lpstr>1838</vt:lpstr>
      <vt:lpstr>PowerPoint 프레젠테이션</vt:lpstr>
      <vt:lpstr>태고의 산지 </vt:lpstr>
      <vt:lpstr>기후</vt:lpstr>
      <vt:lpstr>토양</vt:lpstr>
      <vt:lpstr>포도 재배</vt:lpstr>
      <vt:lpstr>PowerPoint 프레젠테이션</vt:lpstr>
      <vt:lpstr>PowerPoint 프레젠테이션</vt:lpstr>
      <vt:lpstr>PowerPoint 프레젠테이션</vt:lpstr>
      <vt:lpstr>맥라렌 베일 와인의 풍미</vt:lpstr>
      <vt:lpstr>PowerPoint 프레젠테이션</vt:lpstr>
      <vt:lpstr>PowerPoint 프레젠테이션</vt:lpstr>
      <vt:lpstr>쉬라즈 특징</vt:lpstr>
      <vt:lpstr>PowerPoint 프레젠테이션</vt:lpstr>
      <vt:lpstr>카베르네 소비뇽 특징</vt:lpstr>
      <vt:lpstr>PowerPoint 프레젠테이션</vt:lpstr>
      <vt:lpstr>그르나슈 특징</vt:lpstr>
      <vt:lpstr>PowerPoint 프레젠테이션</vt:lpstr>
      <vt:lpstr>PowerPoint 프레젠테이션</vt:lpstr>
      <vt:lpstr>맥라렌 베일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5</cp:revision>
  <dcterms:created xsi:type="dcterms:W3CDTF">2018-07-25T07:02:59Z</dcterms:created>
  <dcterms:modified xsi:type="dcterms:W3CDTF">2026-02-24T10:23:29Z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