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33"/>
  </p:notesMasterIdLst>
  <p:sldIdLst>
    <p:sldId id="256" r:id="rId5"/>
    <p:sldId id="478" r:id="rId6"/>
    <p:sldId id="543" r:id="rId7"/>
    <p:sldId id="479" r:id="rId8"/>
    <p:sldId id="545" r:id="rId9"/>
    <p:sldId id="546" r:id="rId10"/>
    <p:sldId id="548" r:id="rId11"/>
    <p:sldId id="539" r:id="rId12"/>
    <p:sldId id="541" r:id="rId13"/>
    <p:sldId id="544" r:id="rId14"/>
    <p:sldId id="550" r:id="rId15"/>
    <p:sldId id="549" r:id="rId16"/>
    <p:sldId id="551" r:id="rId17"/>
    <p:sldId id="552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62" r:id="rId28"/>
    <p:sldId id="480" r:id="rId29"/>
    <p:sldId id="563" r:id="rId30"/>
    <p:sldId id="564" r:id="rId31"/>
    <p:sldId id="34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1920D1-F735-4E33-A9A1-0359FE59C3BA}" v="1" dt="2025-03-05T05:30:47.410"/>
    <p1510:client id="{DE314CE6-5466-4C67-83DD-DEF4848FAF24}" v="1" dt="2025-03-05T04:37:13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08"/>
    <p:restoredTop sz="79666"/>
  </p:normalViewPr>
  <p:slideViewPr>
    <p:cSldViewPr snapToGrid="0">
      <p:cViewPr varScale="1">
        <p:scale>
          <a:sx n="59" d="100"/>
          <a:sy n="59" d="100"/>
        </p:scale>
        <p:origin x="11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61485-3D3A-EB48-8266-23B61ADB988F}" type="datetimeFigureOut">
              <a:rPr lang="en-AU" smtClean="0"/>
              <a:t>19/03/2026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DBB41-C713-554C-B168-27F2727D68D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94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Australian Wine Discovered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Anda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ketahui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Australia.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panduan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komprehensif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presentasi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video dan quiz,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tertarik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tersedia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pemula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dirancang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terbaik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Anda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melatih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menyiapkan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acara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melanjutkan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edukasi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kunjungilah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www.australianwinediscovered.com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menjelajahi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mengajar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terkini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anggur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Australia.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694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Winery Australia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'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',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emisi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 gas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kaca</a:t>
            </a:r>
            <a:r>
              <a:rPr lang="en-US" dirty="0"/>
              <a:t> (</a:t>
            </a:r>
            <a:r>
              <a:rPr lang="en-US" dirty="0" err="1"/>
              <a:t>karbon-dioksida</a:t>
            </a:r>
            <a:r>
              <a:rPr lang="en-US" dirty="0"/>
              <a:t>)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produksi</a:t>
            </a:r>
            <a:r>
              <a:rPr lang="en-US" dirty="0"/>
              <a:t> winery dan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nol.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nol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:
–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emisi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
–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emisi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
–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mengimbangi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emisi</a:t>
            </a:r>
            <a:r>
              <a:rPr lang="en-US" dirty="0"/>
              <a:t>. </a:t>
            </a:r>
          </a:p>
          <a:p>
            <a:r>
              <a:rPr lang="en-US" dirty="0"/>
              <a:t>
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netralitas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,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juga </a:t>
            </a:r>
            <a:r>
              <a:rPr lang="en-US" dirty="0" err="1"/>
              <a:t>berkontribusi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di Winery dan di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3502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Keanekaragaman</a:t>
            </a:r>
            <a:r>
              <a:rPr lang="en-US" dirty="0"/>
              <a:t> </a:t>
            </a:r>
            <a:r>
              <a:rPr lang="en-US" dirty="0" err="1"/>
              <a:t>hayati</a:t>
            </a:r>
            <a:r>
              <a:rPr lang="en-US" dirty="0"/>
              <a:t> di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interaksinya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fauna (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) dan flora (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).
</a:t>
            </a:r>
            <a:r>
              <a:rPr lang="en-US" dirty="0" err="1"/>
              <a:t>Ekosistem</a:t>
            </a:r>
            <a:r>
              <a:rPr lang="en-US" dirty="0"/>
              <a:t> yang </a:t>
            </a:r>
            <a:r>
              <a:rPr lang="en-US" dirty="0" err="1"/>
              <a:t>mapan</a:t>
            </a:r>
            <a:r>
              <a:rPr lang="en-US" dirty="0"/>
              <a:t>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 dan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. 
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dan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keanekaragaman</a:t>
            </a:r>
            <a:r>
              <a:rPr lang="en-US" dirty="0"/>
              <a:t> </a:t>
            </a:r>
            <a:r>
              <a:rPr lang="en-US" dirty="0" err="1"/>
              <a:t>hayati</a:t>
            </a:r>
            <a:r>
              <a:rPr lang="en-US" dirty="0"/>
              <a:t> dan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454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kompos</a:t>
            </a:r>
            <a:r>
              <a:rPr lang="en-US" dirty="0"/>
              <a:t> dan </a:t>
            </a:r>
            <a:r>
              <a:rPr lang="en-US" dirty="0" err="1"/>
              <a:t>mulsa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pengganti</a:t>
            </a:r>
            <a:r>
              <a:rPr lang="en-US" dirty="0"/>
              <a:t> </a:t>
            </a:r>
            <a:r>
              <a:rPr lang="en-US" dirty="0" err="1"/>
              <a:t>pupuk</a:t>
            </a:r>
            <a:r>
              <a:rPr lang="en-US" dirty="0"/>
              <a:t> </a:t>
            </a:r>
            <a:r>
              <a:rPr lang="en-US" dirty="0" err="1"/>
              <a:t>sintetis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sehat</a:t>
            </a:r>
            <a:r>
              <a:rPr lang="en-US" dirty="0"/>
              <a:t>, dan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
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mulsa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merambat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air yang </a:t>
            </a:r>
            <a:r>
              <a:rPr lang="en-US" dirty="0" err="1"/>
              <a:t>hilang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penguapan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merambat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air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. </a:t>
            </a:r>
            <a:r>
              <a:rPr lang="en-US" dirty="0" err="1"/>
              <a:t>Itu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sejuk</a:t>
            </a:r>
            <a:r>
              <a:rPr lang="en-US" dirty="0"/>
              <a:t> dan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gulma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air. 
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air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:
– </a:t>
            </a:r>
            <a:r>
              <a:rPr lang="en-US" dirty="0" err="1"/>
              <a:t>Melakukan</a:t>
            </a:r>
            <a:r>
              <a:rPr lang="en-US" dirty="0"/>
              <a:t> audit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air.
– </a:t>
            </a:r>
            <a:r>
              <a:rPr lang="en-US" dirty="0" err="1"/>
              <a:t>Menyelidiki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air.
–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</a:t>
            </a:r>
            <a:r>
              <a:rPr lang="en-US" dirty="0" err="1"/>
              <a:t>presisi</a:t>
            </a:r>
            <a:r>
              <a:rPr lang="en-US" dirty="0"/>
              <a:t>.
–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kelembapan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.
– </a:t>
            </a:r>
            <a:r>
              <a:rPr lang="en-US" dirty="0" err="1"/>
              <a:t>Menangkap</a:t>
            </a:r>
            <a:r>
              <a:rPr lang="en-US" dirty="0"/>
              <a:t> air </a:t>
            </a:r>
            <a:r>
              <a:rPr lang="en-US" dirty="0" err="1"/>
              <a:t>hujan</a:t>
            </a:r>
            <a:r>
              <a:rPr lang="en-US" dirty="0"/>
              <a:t>.
–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air </a:t>
            </a:r>
            <a:r>
              <a:rPr lang="en-US" dirty="0" err="1"/>
              <a:t>limbah</a:t>
            </a:r>
            <a:r>
              <a:rPr lang="en-US" dirty="0"/>
              <a:t> winery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memungkinkan</a:t>
            </a:r>
            <a:r>
              <a:rPr lang="en-US" dirty="0"/>
              <a:t>.
– </a:t>
            </a:r>
            <a:r>
              <a:rPr lang="en-US" dirty="0" err="1"/>
              <a:t>Menggunakan</a:t>
            </a:r>
            <a:r>
              <a:rPr lang="en-US" dirty="0"/>
              <a:t> air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
-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sistim</a:t>
            </a:r>
            <a:r>
              <a:rPr lang="en-US" dirty="0"/>
              <a:t> </a:t>
            </a:r>
            <a:r>
              <a:rPr lang="en-US" dirty="0" err="1"/>
              <a:t>irigasi</a:t>
            </a:r>
            <a:r>
              <a:rPr lang="en-US" dirty="0"/>
              <a:t> tetes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meneteskan</a:t>
            </a:r>
            <a:r>
              <a:rPr lang="en-US" dirty="0"/>
              <a:t> air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perlahan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pipa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8904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73C72-08FE-084E-978E-0BF11A3C0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D95AD2-9904-5C74-B611-8312CB0D0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D3E44-E8D9-ED5D-69AD-742CBC0DB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45003-589B-070A-746E-4C8FD7B66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93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35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Terlepas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isolasi</a:t>
            </a:r>
            <a:r>
              <a:rPr lang="en-US" dirty="0"/>
              <a:t> Australia dan proses </a:t>
            </a:r>
            <a:r>
              <a:rPr lang="en-US" dirty="0" err="1"/>
              <a:t>karantina</a:t>
            </a:r>
            <a:r>
              <a:rPr lang="en-US" dirty="0"/>
              <a:t> yang </a:t>
            </a:r>
            <a:r>
              <a:rPr lang="en-US" dirty="0" err="1"/>
              <a:t>ketat</a:t>
            </a:r>
            <a:r>
              <a:rPr lang="en-US" dirty="0"/>
              <a:t>,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hama</a:t>
            </a:r>
            <a:r>
              <a:rPr lang="en-US" dirty="0"/>
              <a:t> dan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domestik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busuk</a:t>
            </a:r>
            <a:r>
              <a:rPr lang="en-US" dirty="0"/>
              <a:t> </a:t>
            </a:r>
            <a:r>
              <a:rPr lang="en-US" dirty="0" err="1"/>
              <a:t>abu-abu</a:t>
            </a:r>
            <a:r>
              <a:rPr lang="en-US" dirty="0"/>
              <a:t>,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parah</a:t>
            </a:r>
            <a:r>
              <a:rPr lang="en-US" dirty="0"/>
              <a:t> pada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, dan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strategi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mengendalikannya</a:t>
            </a:r>
            <a:r>
              <a:rPr lang="en-US" dirty="0"/>
              <a:t>.
Salah </a:t>
            </a:r>
            <a:r>
              <a:rPr lang="en-US" dirty="0" err="1"/>
              <a:t>satu</a:t>
            </a:r>
            <a:r>
              <a:rPr lang="en-US" dirty="0"/>
              <a:t> strategi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membiarkan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 </a:t>
            </a:r>
            <a:r>
              <a:rPr lang="en-US" dirty="0" err="1"/>
              <a:t>merumput</a:t>
            </a:r>
            <a:r>
              <a:rPr lang="en-US" dirty="0"/>
              <a:t> di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 
</a:t>
            </a:r>
            <a:r>
              <a:rPr lang="en-US" dirty="0" err="1"/>
              <a:t>Pendekatan</a:t>
            </a:r>
            <a:r>
              <a:rPr lang="en-US" dirty="0"/>
              <a:t> lain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insektisida</a:t>
            </a:r>
            <a:r>
              <a:rPr lang="en-US" dirty="0"/>
              <a:t> </a:t>
            </a:r>
            <a:r>
              <a:rPr lang="en-US" dirty="0" err="1"/>
              <a:t>spektrum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, </a:t>
            </a:r>
            <a:r>
              <a:rPr lang="en-US" dirty="0" err="1"/>
              <a:t>penyemprotan</a:t>
            </a:r>
            <a:r>
              <a:rPr lang="en-US" dirty="0"/>
              <a:t> yang </a:t>
            </a:r>
            <a:r>
              <a:rPr lang="en-US" dirty="0" err="1"/>
              <a:t>ditargetkan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yang paling </a:t>
            </a:r>
            <a:r>
              <a:rPr lang="en-US" dirty="0" err="1"/>
              <a:t>terdampak</a:t>
            </a:r>
            <a:r>
              <a:rPr lang="en-US" dirty="0"/>
              <a:t>, dan </a:t>
            </a:r>
            <a:r>
              <a:rPr lang="en-US" dirty="0" err="1"/>
              <a:t>memantau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cuaca</a:t>
            </a:r>
            <a:r>
              <a:rPr lang="en-US" dirty="0"/>
              <a:t> (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,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angin</a:t>
            </a:r>
            <a:r>
              <a:rPr lang="en-US" dirty="0"/>
              <a:t>, dan </a:t>
            </a:r>
            <a:r>
              <a:rPr lang="en-US" dirty="0" err="1"/>
              <a:t>kelembapan</a:t>
            </a:r>
            <a:r>
              <a:rPr lang="en-US" dirty="0"/>
              <a:t>)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penyemprotan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7862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B1D83-8A11-53F8-C229-61FB5977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0E5FE-0646-274F-56D6-1C175FF5D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FB905-49E1-7E7B-1AB3-E52112F63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air </a:t>
            </a:r>
            <a:r>
              <a:rPr lang="en-US" dirty="0" err="1"/>
              <a:t>limbah</a:t>
            </a:r>
            <a:r>
              <a:rPr lang="en-US" dirty="0"/>
              <a:t> dan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oleh Winery dan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meminimalkan</a:t>
            </a:r>
            <a:r>
              <a:rPr lang="en-US" dirty="0"/>
              <a:t> </a:t>
            </a:r>
            <a:r>
              <a:rPr lang="en-US" dirty="0" err="1"/>
              <a:t>limbah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pembuangan</a:t>
            </a:r>
            <a:r>
              <a:rPr lang="en-US" dirty="0"/>
              <a:t> </a:t>
            </a:r>
            <a:r>
              <a:rPr lang="en-US" dirty="0" err="1"/>
              <a:t>sampah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F0BD7-BA13-2A85-0729-611DE42EF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4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Winery Australia yang </a:t>
            </a:r>
            <a:r>
              <a:rPr lang="en-US" dirty="0" err="1"/>
              <a:t>menginspirasi</a:t>
            </a:r>
            <a:r>
              <a:rPr lang="en-US" dirty="0"/>
              <a:t> yang </a:t>
            </a:r>
            <a:r>
              <a:rPr lang="en-US" dirty="0" err="1"/>
              <a:t>mempraktikkan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'</a:t>
            </a:r>
            <a:r>
              <a:rPr lang="en-US" dirty="0" err="1"/>
              <a:t>hijau</a:t>
            </a:r>
            <a:r>
              <a:rPr lang="en-US" dirty="0"/>
              <a:t>'.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0840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Temple Bruer di Langhorne Creek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satu-satunya</a:t>
            </a:r>
            <a:r>
              <a:rPr lang="en-US" dirty="0"/>
              <a:t> Winery </a:t>
            </a:r>
            <a:r>
              <a:rPr lang="en-US" dirty="0" err="1"/>
              <a:t>bersertifikat</a:t>
            </a:r>
            <a:r>
              <a:rPr lang="en-US" dirty="0"/>
              <a:t> 100% </a:t>
            </a:r>
            <a:r>
              <a:rPr lang="en-US" dirty="0" err="1"/>
              <a:t>organik</a:t>
            </a:r>
            <a:r>
              <a:rPr lang="en-US" dirty="0"/>
              <a:t> dan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di Australia. 
Winery </a:t>
            </a:r>
            <a:r>
              <a:rPr lang="en-US" dirty="0" err="1"/>
              <a:t>bangga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status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semaksimal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tindakannya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wine </a:t>
            </a:r>
            <a:r>
              <a:rPr lang="en-US" dirty="0" err="1"/>
              <a:t>diserahkan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distributor.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6853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tertarik</a:t>
            </a:r>
            <a:r>
              <a:rPr lang="en-US" dirty="0"/>
              <a:t> dan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kepedulian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beli</a:t>
            </a:r>
            <a:r>
              <a:rPr lang="en-US" dirty="0"/>
              <a:t>, </a:t>
            </a:r>
            <a:r>
              <a:rPr lang="en-US" dirty="0" err="1"/>
              <a:t>bagaimana</a:t>
            </a:r>
            <a:r>
              <a:rPr lang="en-US" dirty="0"/>
              <a:t> dan di mana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diproduksi</a:t>
            </a:r>
            <a:r>
              <a:rPr lang="en-US" dirty="0"/>
              <a:t>. 
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Australia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dan </a:t>
            </a:r>
            <a:r>
              <a:rPr lang="en-US" dirty="0" err="1"/>
              <a:t>inovatif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untuk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memastikan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keberlangsungan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hidup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jangka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panjang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dan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meninggalkan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jejak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yang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lebih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ringan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 di planet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kita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Kalleske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Winery </a:t>
            </a:r>
            <a:r>
              <a:rPr lang="en-US" dirty="0" err="1"/>
              <a:t>organik</a:t>
            </a:r>
            <a:r>
              <a:rPr lang="en-US" dirty="0"/>
              <a:t>/</a:t>
            </a:r>
            <a:r>
              <a:rPr lang="en-US" dirty="0" err="1"/>
              <a:t>biodinamis</a:t>
            </a:r>
            <a:r>
              <a:rPr lang="en-US" dirty="0"/>
              <a:t> </a:t>
            </a:r>
            <a:r>
              <a:rPr lang="en-US" dirty="0" err="1"/>
              <a:t>tertua</a:t>
            </a:r>
            <a:r>
              <a:rPr lang="en-US" dirty="0"/>
              <a:t> </a:t>
            </a:r>
            <a:r>
              <a:rPr lang="en-US" dirty="0" err="1"/>
              <a:t>bersertifikat</a:t>
            </a:r>
            <a:r>
              <a:rPr lang="en-US" dirty="0"/>
              <a:t> di Barossa Valley 
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 </a:t>
            </a:r>
            <a:r>
              <a:rPr lang="en-US" dirty="0" err="1"/>
              <a:t>berfokus</a:t>
            </a:r>
            <a:r>
              <a:rPr lang="en-US" dirty="0"/>
              <a:t> pada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dan </a:t>
            </a:r>
            <a:r>
              <a:rPr lang="en-US" dirty="0" err="1"/>
              <a:t>intervensi</a:t>
            </a:r>
            <a:r>
              <a:rPr lang="en-US" dirty="0"/>
              <a:t> yang minimal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premium.
Dari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pandang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</a:t>
            </a:r>
            <a:r>
              <a:rPr lang="en-US" dirty="0" err="1"/>
              <a:t>Kalleske</a:t>
            </a:r>
            <a:r>
              <a:rPr lang="en-US" dirty="0"/>
              <a:t> </a:t>
            </a:r>
            <a:r>
              <a:rPr lang="en-US" dirty="0" err="1"/>
              <a:t>memantau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dan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memanen</a:t>
            </a:r>
            <a:r>
              <a:rPr lang="en-US" dirty="0"/>
              <a:t> dan </a:t>
            </a:r>
            <a:r>
              <a:rPr lang="en-US" dirty="0" err="1"/>
              <a:t>memeras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yang </a:t>
            </a:r>
            <a:r>
              <a:rPr lang="en-US" dirty="0" err="1"/>
              <a:t>menguntungkan</a:t>
            </a:r>
            <a:r>
              <a:rPr lang="en-US" dirty="0"/>
              <a:t>.
Winery </a:t>
            </a:r>
            <a:r>
              <a:rPr lang="en-US" dirty="0" err="1"/>
              <a:t>ini</a:t>
            </a:r>
            <a:r>
              <a:rPr lang="en-US" dirty="0"/>
              <a:t> juga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memasang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surya</a:t>
            </a:r>
            <a:r>
              <a:rPr lang="en-US" dirty="0"/>
              <a:t>,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listrik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pada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winery. 
</a:t>
            </a:r>
            <a:r>
              <a:rPr lang="en-US" dirty="0" err="1"/>
              <a:t>Pendekatan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air,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tangki</a:t>
            </a:r>
            <a:r>
              <a:rPr lang="en-US" dirty="0"/>
              <a:t> air </a:t>
            </a:r>
            <a:r>
              <a:rPr lang="en-US" dirty="0" err="1"/>
              <a:t>hujan</a:t>
            </a:r>
            <a:r>
              <a:rPr lang="en-US" dirty="0"/>
              <a:t> </a:t>
            </a:r>
            <a:r>
              <a:rPr lang="en-US" dirty="0" err="1"/>
              <a:t>berkapasitas</a:t>
            </a:r>
            <a:r>
              <a:rPr lang="en-US" dirty="0"/>
              <a:t> 250.000 liter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air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gudang</a:t>
            </a:r>
            <a:r>
              <a:rPr lang="en-US" dirty="0"/>
              <a:t> Winery dan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1424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Racking : </a:t>
            </a:r>
          </a:p>
          <a:p>
            <a:r>
              <a:rPr lang="en-US" dirty="0" err="1"/>
              <a:t>Memindahkan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yang </a:t>
            </a:r>
            <a:r>
              <a:rPr lang="en-US" dirty="0" err="1"/>
              <a:t>mengendap</a:t>
            </a:r>
            <a:r>
              <a:rPr lang="en-US" dirty="0"/>
              <a:t> di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18614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514D-4D71-9E2A-EFFC-E5D9DE91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B84BC4-2D28-7B24-DC8D-AB1724C70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579937-4ED9-5606-13C0-CEF22E399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Winery Battle of Bosworth McLaren Vale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disertifikasi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ACO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dekade</a:t>
            </a:r>
            <a:r>
              <a:rPr lang="en-US" dirty="0"/>
              <a:t>. Battle of Bosworth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sertifikasi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audit </a:t>
            </a:r>
            <a:r>
              <a:rPr lang="en-US" dirty="0" err="1"/>
              <a:t>tahunan</a:t>
            </a:r>
            <a:r>
              <a:rPr lang="en-US" dirty="0"/>
              <a:t> dan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
</a:t>
            </a:r>
            <a:r>
              <a:rPr lang="en-US" i="1" dirty="0"/>
              <a:t>Soursob</a:t>
            </a:r>
            <a:r>
              <a:rPr lang="en-US" dirty="0"/>
              <a:t>. Bunga </a:t>
            </a:r>
            <a:r>
              <a:rPr lang="en-US" dirty="0" err="1"/>
              <a:t>kuning</a:t>
            </a:r>
            <a:r>
              <a:rPr lang="en-US" dirty="0"/>
              <a:t> yang </a:t>
            </a:r>
            <a:r>
              <a:rPr lang="en-US" dirty="0" err="1"/>
              <a:t>cantik</a:t>
            </a:r>
            <a:r>
              <a:rPr lang="en-US" dirty="0"/>
              <a:t>,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gulma</a:t>
            </a:r>
            <a:r>
              <a:rPr lang="en-US" dirty="0"/>
              <a:t> dan </a:t>
            </a:r>
            <a:r>
              <a:rPr lang="en-US" dirty="0" err="1"/>
              <a:t>melengkapi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air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dan </a:t>
            </a:r>
            <a:r>
              <a:rPr lang="en-US" dirty="0" err="1"/>
              <a:t>mati</a:t>
            </a:r>
            <a:r>
              <a:rPr lang="en-US" dirty="0"/>
              <a:t> di </a:t>
            </a:r>
            <a:r>
              <a:rPr lang="en-US" dirty="0" err="1"/>
              <a:t>musim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air.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19CD3-2D4D-FA9C-3B7A-1AD00E0B2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178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Winery Cullen di Margaret River </a:t>
            </a:r>
            <a:r>
              <a:rPr lang="en-US" dirty="0" err="1"/>
              <a:t>berkomitmen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 di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bisnisnya</a:t>
            </a:r>
            <a:r>
              <a:rPr lang="en-US" dirty="0"/>
              <a:t> dan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inisiatif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:
– </a:t>
            </a:r>
            <a:r>
              <a:rPr lang="en-US" dirty="0" err="1"/>
              <a:t>Botol</a:t>
            </a:r>
            <a:r>
              <a:rPr lang="en-US" dirty="0"/>
              <a:t> </a:t>
            </a:r>
            <a:r>
              <a:rPr lang="en-US" dirty="0" err="1"/>
              <a:t>reduksi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.
– </a:t>
            </a:r>
            <a:r>
              <a:rPr lang="en-US" dirty="0" err="1"/>
              <a:t>Kemasan</a:t>
            </a:r>
            <a:r>
              <a:rPr lang="en-US" dirty="0"/>
              <a:t> </a:t>
            </a:r>
            <a:r>
              <a:rPr lang="en-US" dirty="0" err="1"/>
              <a:t>kardus</a:t>
            </a:r>
            <a:r>
              <a:rPr lang="en-US" dirty="0"/>
              <a:t> yang </a:t>
            </a:r>
            <a:r>
              <a:rPr lang="en-US" dirty="0" err="1"/>
              <a:t>dibeli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transportasi</a:t>
            </a:r>
            <a:r>
              <a:rPr lang="en-US" dirty="0"/>
              <a:t>.
– </a:t>
            </a:r>
            <a:r>
              <a:rPr lang="en-US" dirty="0" err="1"/>
              <a:t>Sampah</a:t>
            </a:r>
            <a:r>
              <a:rPr lang="en-US" dirty="0"/>
              <a:t> yang </a:t>
            </a:r>
            <a:r>
              <a:rPr lang="en-US" dirty="0" err="1"/>
              <a:t>dipisahkan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program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sampah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.</a:t>
            </a:r>
          </a:p>
          <a:p>
            <a:r>
              <a:rPr lang="en-US" dirty="0"/>
              <a:t>
Cullen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dan minimal </a:t>
            </a:r>
            <a:r>
              <a:rPr lang="en-US" dirty="0" err="1"/>
              <a:t>untuk</a:t>
            </a:r>
            <a:r>
              <a:rPr lang="en-US" dirty="0"/>
              <a:t> winery dan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:
– </a:t>
            </a:r>
            <a:r>
              <a:rPr lang="en-US" dirty="0" err="1"/>
              <a:t>Memfermentasi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anggurnya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.
– </a:t>
            </a:r>
            <a:r>
              <a:rPr lang="en-US" dirty="0" err="1"/>
              <a:t>Memelihara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sayur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di </a:t>
            </a:r>
            <a:r>
              <a:rPr lang="en-US" dirty="0" err="1"/>
              <a:t>restorannya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6290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550A-CE7D-8D50-DCE0-4BCBBB696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2DD065-2E1F-F303-69C2-1176D9232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B31FF2-27AF-F68A-E45D-94251DC9A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'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'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yang </a:t>
            </a:r>
            <a:r>
              <a:rPr lang="en-US" dirty="0" err="1"/>
              <a:t>ditanam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Australia.
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, </a:t>
            </a:r>
            <a:r>
              <a:rPr lang="en-US" dirty="0" err="1"/>
              <a:t>biodinamik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r>
              <a:rPr lang="en-US" dirty="0"/>
              <a:t>
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-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dan </a:t>
            </a:r>
            <a:r>
              <a:rPr lang="en-US" dirty="0" err="1"/>
              <a:t>berkontribusi</a:t>
            </a:r>
            <a:r>
              <a:rPr lang="en-US" dirty="0"/>
              <a:t> pada </a:t>
            </a:r>
            <a:r>
              <a:rPr lang="en-US" dirty="0" err="1"/>
              <a:t>keanekaragaman</a:t>
            </a:r>
            <a:r>
              <a:rPr lang="en-US" dirty="0"/>
              <a:t> </a:t>
            </a:r>
            <a:r>
              <a:rPr lang="en-US" dirty="0" err="1"/>
              <a:t>lanskap</a:t>
            </a:r>
            <a:r>
              <a:rPr lang="en-US" dirty="0"/>
              <a:t> </a:t>
            </a: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Australia yang </a:t>
            </a:r>
            <a:r>
              <a:rPr lang="en-US" dirty="0" err="1"/>
              <a:t>beragam</a:t>
            </a:r>
            <a:r>
              <a:rPr lang="en-US" dirty="0"/>
              <a:t>.
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 </a:t>
            </a:r>
            <a:r>
              <a:rPr lang="en-US" dirty="0" err="1"/>
              <a:t>inovatif</a:t>
            </a:r>
            <a:r>
              <a:rPr lang="en-US" dirty="0"/>
              <a:t> juga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dan </a:t>
            </a:r>
            <a:r>
              <a:rPr lang="en-US" dirty="0" err="1"/>
              <a:t>iklim</a:t>
            </a:r>
            <a:r>
              <a:rPr lang="en-US" dirty="0"/>
              <a:t> Australia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CB7A4-1B78-2FAF-3ED4-DB090B5C2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52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AC22D-41AF-8759-4E84-6E4332B13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F3430-3002-CFD3-0DD6-82B21F3EE3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252025-E4B7-6B62-0758-C7E7ACDA7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keaslian</a:t>
            </a:r>
            <a:r>
              <a:rPr lang="en-US" dirty="0"/>
              <a:t>, </a:t>
            </a:r>
            <a:r>
              <a:rPr lang="en-US" dirty="0" err="1"/>
              <a:t>individualitas</a:t>
            </a:r>
            <a:r>
              <a:rPr lang="en-US" dirty="0"/>
              <a:t>, dan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mana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.</a:t>
            </a:r>
          </a:p>
          <a:p>
            <a:r>
              <a:rPr lang="en-US" dirty="0"/>
              <a:t>
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winery  yang </a:t>
            </a:r>
            <a:r>
              <a:rPr lang="en-US" dirty="0" err="1"/>
              <a:t>mengadaptasi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demi </a:t>
            </a:r>
            <a:r>
              <a:rPr lang="en-US" dirty="0" err="1"/>
              <a:t>praktik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biodinamis</a:t>
            </a:r>
            <a:r>
              <a:rPr lang="en-US" dirty="0"/>
              <a:t>. </a:t>
            </a:r>
            <a:r>
              <a:rPr lang="en-US" dirty="0" err="1"/>
              <a:t>Praktik-praktik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di negara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bertahan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bertahun-tahun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</a:t>
            </a:r>
          </a:p>
          <a:p>
            <a:r>
              <a:rPr lang="en-US" dirty="0"/>
              <a:t>
Ketika para </a:t>
            </a:r>
            <a:r>
              <a:rPr lang="en-US" dirty="0" err="1"/>
              <a:t>pembuatan</a:t>
            </a:r>
            <a:r>
              <a:rPr lang="en-US" dirty="0"/>
              <a:t> wine di Australia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wilayah </a:t>
            </a:r>
            <a:r>
              <a:rPr lang="en-US" dirty="0" err="1"/>
              <a:t>mereka</a:t>
            </a:r>
            <a:r>
              <a:rPr lang="en-US" dirty="0"/>
              <a:t> dan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dan </a:t>
            </a:r>
            <a:r>
              <a:rPr lang="en-US" dirty="0" err="1"/>
              <a:t>pilihan</a:t>
            </a:r>
            <a:r>
              <a:rPr lang="en-US" dirty="0"/>
              <a:t> wine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, masa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Australia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didorong</a:t>
            </a:r>
            <a:r>
              <a:rPr lang="en-US" dirty="0"/>
              <a:t> oleh rasa 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id-ID" dirty="0"/>
              <a:t>para pembuat wine yang selalu mencari cara untuk berinovasi, sekaligus merefleksikan teknik-teknik tradisional.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0EDF9-A6E9-513E-CE25-BC9131E8D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1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Pemeliharaan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ramah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
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 di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area </a:t>
            </a:r>
            <a:r>
              <a:rPr lang="en-US" dirty="0" err="1"/>
              <a:t>sekitarnya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pupuk</a:t>
            </a:r>
            <a:r>
              <a:rPr lang="en-US" dirty="0"/>
              <a:t> </a:t>
            </a:r>
            <a:r>
              <a:rPr lang="en-US" dirty="0" err="1"/>
              <a:t>sintetis</a:t>
            </a:r>
            <a:r>
              <a:rPr lang="en-US" dirty="0"/>
              <a:t>, </a:t>
            </a:r>
            <a:r>
              <a:rPr lang="en-US" dirty="0" err="1"/>
              <a:t>herbisida</a:t>
            </a:r>
            <a:r>
              <a:rPr lang="en-US" dirty="0"/>
              <a:t>, </a:t>
            </a:r>
            <a:r>
              <a:rPr lang="en-US" dirty="0" err="1"/>
              <a:t>insektisida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fungisida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541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,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'</a:t>
            </a:r>
            <a:r>
              <a:rPr lang="en-US" dirty="0" err="1"/>
              <a:t>disertifikasi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' oleh badan </a:t>
            </a:r>
            <a:r>
              <a:rPr lang="en-US" dirty="0" err="1"/>
              <a:t>sertifikasi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yang </a:t>
            </a:r>
            <a:r>
              <a:rPr lang="en-US" dirty="0" err="1"/>
              <a:t>disetujui</a:t>
            </a:r>
            <a:r>
              <a:rPr lang="en-US" dirty="0"/>
              <a:t> oleh </a:t>
            </a:r>
            <a:r>
              <a:rPr lang="en-US" dirty="0" err="1"/>
              <a:t>Departemen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dan </a:t>
            </a:r>
            <a:r>
              <a:rPr lang="en-US" dirty="0" err="1"/>
              <a:t>Sumber</a:t>
            </a:r>
            <a:r>
              <a:rPr lang="en-US" dirty="0"/>
              <a:t> Daya Air Australia,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menyematkan</a:t>
            </a:r>
            <a:r>
              <a:rPr lang="en-US" dirty="0"/>
              <a:t> logo DEMETER </a:t>
            </a:r>
            <a:r>
              <a:rPr lang="en-US" dirty="0" err="1"/>
              <a:t>dari</a:t>
            </a:r>
            <a:r>
              <a:rPr lang="en-US" dirty="0"/>
              <a:t> Institute </a:t>
            </a:r>
            <a:r>
              <a:rPr lang="en-US" dirty="0" err="1"/>
              <a:t>Penelitian</a:t>
            </a:r>
            <a:r>
              <a:rPr lang="en-US" dirty="0"/>
              <a:t> Bio-</a:t>
            </a:r>
            <a:r>
              <a:rPr lang="en-US" dirty="0" err="1"/>
              <a:t>Dinamik</a:t>
            </a:r>
            <a:r>
              <a:rPr lang="en-US" dirty="0"/>
              <a:t>  </a:t>
            </a:r>
            <a:r>
              <a:rPr lang="en-US" i="1" dirty="0"/>
              <a:t>(Bio-Dynamic Research Institute). </a:t>
            </a:r>
            <a:r>
              <a:rPr lang="en-US" dirty="0"/>
              <a:t>
</a:t>
            </a:r>
            <a:r>
              <a:rPr lang="en-US" dirty="0" err="1"/>
              <a:t>Pemerintah</a:t>
            </a:r>
            <a:r>
              <a:rPr lang="en-US" dirty="0"/>
              <a:t> Australia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sertifikasi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sertifikasi</a:t>
            </a:r>
            <a:r>
              <a:rPr lang="en-US" dirty="0"/>
              <a:t> Australia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dan </a:t>
            </a:r>
            <a:r>
              <a:rPr lang="en-US" dirty="0" err="1"/>
              <a:t>biodinamik</a:t>
            </a:r>
            <a:r>
              <a:rPr lang="en-US" dirty="0"/>
              <a:t>: </a:t>
            </a:r>
            <a:r>
              <a:rPr lang="en-US" i="1" dirty="0"/>
              <a:t>Australian Certified Organic</a:t>
            </a:r>
            <a:r>
              <a:rPr lang="en-US" dirty="0"/>
              <a:t> (ACO).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yang </a:t>
            </a:r>
            <a:r>
              <a:rPr lang="en-US" dirty="0" err="1"/>
              <a:t>ketat</a:t>
            </a:r>
            <a:r>
              <a:rPr lang="en-US" dirty="0"/>
              <a:t>, </a:t>
            </a:r>
            <a:r>
              <a:rPr lang="en-US" dirty="0" err="1"/>
              <a:t>sertifikasi</a:t>
            </a:r>
            <a:r>
              <a:rPr lang="en-US" dirty="0"/>
              <a:t> ACO </a:t>
            </a:r>
            <a:r>
              <a:rPr lang="en-US" dirty="0" err="1"/>
              <a:t>memverifikasi</a:t>
            </a:r>
            <a:r>
              <a:rPr lang="en-US" dirty="0"/>
              <a:t> dan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dan </a:t>
            </a:r>
            <a:r>
              <a:rPr lang="en-US" dirty="0" err="1"/>
              <a:t>asal-usulnya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ditelusuri</a:t>
            </a:r>
            <a:r>
              <a:rPr lang="en-US" dirty="0"/>
              <a:t>.</a:t>
            </a:r>
          </a:p>
          <a:p>
            <a:r>
              <a:rPr lang="en-US" dirty="0"/>
              <a:t>
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Anda </a:t>
            </a:r>
            <a:r>
              <a:rPr lang="en-US" dirty="0" err="1"/>
              <a:t>beli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minum</a:t>
            </a:r>
            <a:r>
              <a:rPr lang="en-US" dirty="0"/>
              <a:t> </a:t>
            </a:r>
            <a:r>
              <a:rPr lang="en-US" dirty="0" err="1"/>
              <a:t>bersertifikat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, </a:t>
            </a:r>
            <a:r>
              <a:rPr lang="en-US" dirty="0" err="1"/>
              <a:t>carilah</a:t>
            </a:r>
            <a:r>
              <a:rPr lang="en-US" dirty="0"/>
              <a:t> logo </a:t>
            </a:r>
            <a:r>
              <a:rPr lang="en-US" dirty="0" err="1"/>
              <a:t>sertifikasi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ACO </a:t>
            </a:r>
            <a:r>
              <a:rPr lang="en-US" dirty="0" err="1"/>
              <a:t>atau</a:t>
            </a:r>
            <a:r>
              <a:rPr lang="en-US" dirty="0"/>
              <a:t> NCO (National Association for Sustainable Agriculture Australia Certified Organic) pada </a:t>
            </a:r>
            <a:r>
              <a:rPr lang="en-US" dirty="0" err="1"/>
              <a:t>kemasan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09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Dua </a:t>
            </a:r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semprotan</a:t>
            </a:r>
            <a:r>
              <a:rPr lang="en-US" dirty="0"/>
              <a:t> herbal dan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pengomposan</a:t>
            </a:r>
            <a:r>
              <a:rPr lang="en-US" dirty="0"/>
              <a:t>, yang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'</a:t>
            </a:r>
            <a:r>
              <a:rPr lang="en-US" dirty="0" err="1"/>
              <a:t>persiapan</a:t>
            </a:r>
            <a:r>
              <a:rPr lang="en-US" dirty="0"/>
              <a:t>'; dan </a:t>
            </a:r>
            <a:r>
              <a:rPr lang="en-US" dirty="0" err="1"/>
              <a:t>waktu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yang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ketat</a:t>
            </a:r>
            <a:r>
              <a:rPr lang="en-US" dirty="0"/>
              <a:t> oleh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1957, Lembaga </a:t>
            </a:r>
            <a:r>
              <a:rPr lang="en-US" dirty="0" err="1"/>
              <a:t>Penelitian</a:t>
            </a:r>
            <a:r>
              <a:rPr lang="en-US" dirty="0"/>
              <a:t> Bio-</a:t>
            </a:r>
            <a:r>
              <a:rPr lang="en-US" dirty="0" err="1"/>
              <a:t>Dinamik</a:t>
            </a:r>
            <a:r>
              <a:rPr lang="en-US" dirty="0"/>
              <a:t> (Bio-Dynamic Research Institute) 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dan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Bio-</a:t>
            </a:r>
            <a:r>
              <a:rPr lang="en-US" dirty="0" err="1"/>
              <a:t>Dinamik</a:t>
            </a:r>
            <a:r>
              <a:rPr lang="en-US" dirty="0"/>
              <a:t> DEMETER Australia,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, dan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ekologis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yang </a:t>
            </a:r>
            <a:r>
              <a:rPr lang="en-US" dirty="0" err="1"/>
              <a:t>berkelanjutan</a:t>
            </a:r>
            <a:r>
              <a:rPr lang="en-US" dirty="0"/>
              <a:t>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088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Ketika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tiba</a:t>
            </a:r>
            <a:r>
              <a:rPr lang="en-US" dirty="0"/>
              <a:t> di Australia pada </a:t>
            </a:r>
            <a:r>
              <a:rPr lang="en-US" dirty="0" err="1"/>
              <a:t>abad</a:t>
            </a:r>
            <a:r>
              <a:rPr lang="en-US" dirty="0"/>
              <a:t> ke-19 dan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abad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, para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. 
Ketika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pupuk</a:t>
            </a:r>
            <a:r>
              <a:rPr lang="en-US" dirty="0"/>
              <a:t> </a:t>
            </a:r>
            <a:r>
              <a:rPr lang="en-US" dirty="0" err="1"/>
              <a:t>sintetis</a:t>
            </a:r>
            <a:r>
              <a:rPr lang="en-US" dirty="0"/>
              <a:t>, </a:t>
            </a:r>
            <a:r>
              <a:rPr lang="en-US" dirty="0" err="1"/>
              <a:t>herbisida</a:t>
            </a:r>
            <a:r>
              <a:rPr lang="en-US" dirty="0"/>
              <a:t> dan </a:t>
            </a:r>
            <a:r>
              <a:rPr lang="en-US" dirty="0" err="1"/>
              <a:t>fungisida</a:t>
            </a:r>
            <a:r>
              <a:rPr lang="en-US" dirty="0"/>
              <a:t> </a:t>
            </a:r>
            <a:r>
              <a:rPr lang="en-US" dirty="0" err="1"/>
              <a:t>diperkenalkan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 dan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
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1990-an dan 2000-an, dan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khawatir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dan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
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6491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,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proses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.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juga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sembilan</a:t>
            </a:r>
            <a:r>
              <a:rPr lang="en-US" dirty="0"/>
              <a:t>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(</a:t>
            </a:r>
            <a:r>
              <a:rPr lang="en-US" dirty="0" err="1"/>
              <a:t>persiapan</a:t>
            </a:r>
            <a:r>
              <a:rPr lang="en-US" dirty="0"/>
              <a:t> BD)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dan </a:t>
            </a:r>
            <a:r>
              <a:rPr lang="en-US" dirty="0" err="1"/>
              <a:t>kompos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merangsang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.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pupuk</a:t>
            </a:r>
            <a:r>
              <a:rPr lang="en-US" dirty="0"/>
              <a:t> </a:t>
            </a:r>
            <a:r>
              <a:rPr lang="en-US" dirty="0" err="1"/>
              <a:t>kandang</a:t>
            </a:r>
            <a:r>
              <a:rPr lang="en-US" dirty="0"/>
              <a:t>, </a:t>
            </a:r>
            <a:r>
              <a:rPr lang="en-US" dirty="0" err="1"/>
              <a:t>tumbuhan</a:t>
            </a:r>
            <a:r>
              <a:rPr lang="en-US" dirty="0"/>
              <a:t> yang </a:t>
            </a:r>
            <a:r>
              <a:rPr lang="en-US" dirty="0" err="1"/>
              <a:t>difermentasi</a:t>
            </a:r>
            <a:r>
              <a:rPr lang="en-US" dirty="0"/>
              <a:t> dan mineral. Pada </a:t>
            </a:r>
            <a:r>
              <a:rPr lang="en-US" dirty="0" err="1"/>
              <a:t>intinya</a:t>
            </a:r>
            <a:r>
              <a:rPr lang="en-US" dirty="0"/>
              <a:t>, </a:t>
            </a:r>
            <a:r>
              <a:rPr lang="en-US" dirty="0" err="1"/>
              <a:t>biodinamika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yang sangat </a:t>
            </a:r>
            <a:r>
              <a:rPr lang="en-US" dirty="0" err="1"/>
              <a:t>canggih</a:t>
            </a:r>
            <a:r>
              <a:rPr lang="en-US" dirty="0"/>
              <a:t>, dan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dan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dekade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PENDEKATAN YANG MANA? 
</a:t>
            </a:r>
            <a:r>
              <a:rPr lang="en-US" dirty="0" err="1"/>
              <a:t>Beralih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biodinamis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.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jamur</a:t>
            </a:r>
            <a:r>
              <a:rPr lang="en-US" dirty="0"/>
              <a:t> pada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belerang</a:t>
            </a:r>
            <a:r>
              <a:rPr lang="en-US" dirty="0"/>
              <a:t> dan </a:t>
            </a:r>
            <a:r>
              <a:rPr lang="en-US" dirty="0" err="1"/>
              <a:t>tembaga</a:t>
            </a:r>
            <a:r>
              <a:rPr lang="en-US" dirty="0"/>
              <a:t>.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mengaplikasikan</a:t>
            </a:r>
            <a:r>
              <a:rPr lang="en-US" dirty="0"/>
              <a:t> pada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menutupi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: </a:t>
            </a:r>
            <a:r>
              <a:rPr lang="en-US" dirty="0" err="1"/>
              <a:t>kanopi</a:t>
            </a:r>
            <a:r>
              <a:rPr lang="en-US" dirty="0"/>
              <a:t> dan zona </a:t>
            </a:r>
            <a:r>
              <a:rPr lang="en-US" dirty="0" err="1"/>
              <a:t>buah</a:t>
            </a:r>
            <a:r>
              <a:rPr lang="en-US" dirty="0"/>
              <a:t>.
</a:t>
            </a:r>
            <a:r>
              <a:rPr lang="en-US" dirty="0" err="1"/>
              <a:t>Akibatnya</a:t>
            </a:r>
            <a:r>
              <a:rPr lang="en-US" dirty="0"/>
              <a:t>,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petani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, dan </a:t>
            </a:r>
            <a:r>
              <a:rPr lang="en-US" dirty="0" err="1"/>
              <a:t>biodinamis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beralih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berkelanjutan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NATURAL WINE DI AUSTRALIA
</a:t>
            </a:r>
            <a:r>
              <a:rPr lang="en-US" i="1" dirty="0"/>
              <a:t>Natural Wine </a:t>
            </a:r>
            <a:r>
              <a:rPr lang="en-US" dirty="0"/>
              <a:t>–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yang </a:t>
            </a:r>
            <a:r>
              <a:rPr lang="en-US" dirty="0" err="1"/>
              <a:t>diproduksi</a:t>
            </a:r>
            <a:r>
              <a:rPr lang="en-US" dirty="0"/>
              <a:t> oleh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– </a:t>
            </a:r>
            <a:r>
              <a:rPr lang="en-US" dirty="0" err="1"/>
              <a:t>dibuat</a:t>
            </a:r>
            <a:r>
              <a:rPr lang="en-US" dirty="0"/>
              <a:t> di </a:t>
            </a:r>
            <a:r>
              <a:rPr lang="en-US" i="1" dirty="0"/>
              <a:t>Winery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,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rekayasa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belerang</a:t>
            </a:r>
            <a:r>
              <a:rPr lang="en-US" dirty="0"/>
              <a:t>/Sulfur (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belerang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), dan </a:t>
            </a:r>
            <a:r>
              <a:rPr lang="en-US" dirty="0" err="1"/>
              <a:t>pembotolan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process </a:t>
            </a:r>
            <a:r>
              <a:rPr lang="en-US" dirty="0" err="1"/>
              <a:t>penyaringan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padat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pemurnian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pada process </a:t>
            </a:r>
            <a:r>
              <a:rPr lang="en-US" dirty="0" err="1"/>
              <a:t>pembuatan</a:t>
            </a:r>
            <a:r>
              <a:rPr lang="en-US" dirty="0"/>
              <a:t>. </a:t>
            </a:r>
            <a:r>
              <a:rPr lang="en-US" dirty="0" err="1"/>
              <a:t>Pergeseran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Natural Wine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rendahnya</a:t>
            </a:r>
            <a:r>
              <a:rPr lang="en-US" dirty="0"/>
              <a:t> </a:t>
            </a:r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dan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ragi liar/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alami</a:t>
            </a:r>
            <a:r>
              <a:rPr lang="en-US" dirty="0"/>
              <a:t>. 
</a:t>
            </a:r>
            <a:r>
              <a:rPr lang="en-US" dirty="0" err="1"/>
              <a:t>Terciptanya</a:t>
            </a:r>
            <a:r>
              <a:rPr lang="en-US" dirty="0"/>
              <a:t> Natural Wine yang modern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: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</a:t>
            </a:r>
            <a:r>
              <a:rPr lang="en-US" dirty="0" err="1"/>
              <a:t>berbahan</a:t>
            </a:r>
            <a:r>
              <a:rPr lang="en-US" dirty="0"/>
              <a:t> </a:t>
            </a:r>
            <a:r>
              <a:rPr lang="en-US" dirty="0" err="1"/>
              <a:t>keramik</a:t>
            </a:r>
            <a:r>
              <a:rPr lang="en-US" dirty="0"/>
              <a:t> yang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telur</a:t>
            </a:r>
            <a:r>
              <a:rPr lang="en-US" dirty="0"/>
              <a:t>,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yang </a:t>
            </a:r>
            <a:r>
              <a:rPr lang="en-US" dirty="0" err="1"/>
              <a:t>difermentasi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kulitnya</a:t>
            </a:r>
            <a:r>
              <a:rPr lang="en-US" dirty="0"/>
              <a:t>, dan </a:t>
            </a:r>
            <a:r>
              <a:rPr lang="en-US" dirty="0" err="1"/>
              <a:t>membuat</a:t>
            </a:r>
            <a:r>
              <a:rPr lang="en-US" dirty="0"/>
              <a:t> wine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liar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828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Keputusan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,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budidaya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utama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, </a:t>
            </a:r>
            <a:r>
              <a:rPr lang="en-US" dirty="0" err="1"/>
              <a:t>konservasi</a:t>
            </a:r>
            <a:r>
              <a:rPr lang="en-US" dirty="0"/>
              <a:t> air, dan </a:t>
            </a:r>
            <a:r>
              <a:rPr lang="en-US" dirty="0" err="1"/>
              <a:t>daur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.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pabrik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/ Winery juga </a:t>
            </a:r>
            <a:r>
              <a:rPr lang="en-US" dirty="0" err="1"/>
              <a:t>memprioritaskan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organic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biodinamik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Strategi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gelombang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, </a:t>
            </a:r>
            <a:r>
              <a:rPr lang="en-US" dirty="0" err="1"/>
              <a:t>kekeringan</a:t>
            </a:r>
            <a:r>
              <a:rPr lang="en-US" dirty="0"/>
              <a:t>,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kebakaran</a:t>
            </a:r>
            <a:r>
              <a:rPr lang="en-US" dirty="0"/>
              <a:t> dan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yang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dan </a:t>
            </a:r>
            <a:r>
              <a:rPr lang="en-US" dirty="0" err="1"/>
              <a:t>kualitas</a:t>
            </a:r>
            <a:r>
              <a:rPr lang="en-US" dirty="0"/>
              <a:t> 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kebun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DBB41-C713-554C-B168-27F2727D68D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1415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895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B555-FFF2-3587-36A2-FC1C7315A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67E76-A658-B3B2-F086-3AEE727BE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2A402-2521-DDDD-7B99-281798E9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BF85-6CB1-9149-AC74-58E58203226E}" type="datetimeFigureOut">
              <a:rPr lang="en-AU" smtClean="0"/>
              <a:t>19/03/2026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607A2-0663-C8FB-ADF6-1B78D675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DD9F5-7318-7754-06BF-44AFDB42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63BE5-C4CA-6B4C-BBF6-DF3259CA698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48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812024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14924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451769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656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>
                <a:solidFill>
                  <a:schemeClr val="bg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38518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257569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806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3940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19/03/2026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086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hand touching a pile of animal horns&#10;&#10;Description automatically generated">
            <a:extLst>
              <a:ext uri="{FF2B5EF4-FFF2-40B4-BE49-F238E27FC236}">
                <a16:creationId xmlns:a16="http://schemas.microsoft.com/office/drawing/2014/main" id="{C8A8EAFC-0C41-689B-5550-86260EABC14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14" b="20714"/>
          <a:stretch>
            <a:fillRect/>
          </a:stretch>
        </p:blipFill>
        <p:spPr>
          <a:xfrm>
            <a:off x="667778" y="2595220"/>
            <a:ext cx="10975975" cy="428466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DD572-AFA9-AB74-C121-2B5600C9FD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2" y="1582597"/>
            <a:ext cx="11598267" cy="990300"/>
          </a:xfrm>
        </p:spPr>
        <p:txBody>
          <a:bodyPr/>
          <a:lstStyle/>
          <a:p>
            <a:r>
              <a:rPr lang="en-AU" sz="4800" dirty="0">
                <a:latin typeface="Neue Haas Grotesk Text Pro" panose="020B0504020202020204" pitchFamily="34" charset="77"/>
              </a:rPr>
              <a:t>ANGGUR ORGANIK DAN BIODINAMIK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4F5A2EB-3909-F7EB-D206-6CF1583B1EA6}"/>
              </a:ext>
            </a:extLst>
          </p:cNvPr>
          <p:cNvSpPr/>
          <p:nvPr/>
        </p:nvSpPr>
        <p:spPr>
          <a:xfrm>
            <a:off x="-50449" y="5839548"/>
            <a:ext cx="12334941" cy="1049982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779F050-580F-550B-13AC-CE9FE9BFA8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784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13AAE400-CE2A-23B2-2D2B-D96B5F09CE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F957CE4E-9A85-CBC6-5832-196E9C9C7129}"/>
              </a:ext>
            </a:extLst>
          </p:cNvPr>
          <p:cNvSpPr txBox="1"/>
          <p:nvPr/>
        </p:nvSpPr>
        <p:spPr>
          <a:xfrm>
            <a:off x="407988" y="368300"/>
            <a:ext cx="11008157" cy="579992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48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PERTIMBANGAN LINGKUNGAN HIDUP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48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LAINNYA </a:t>
            </a:r>
            <a:r>
              <a:rPr lang="en-AU" sz="48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 KEBUN ANGGUR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48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 </a:t>
            </a:r>
            <a:r>
              <a:rPr lang="en-AU" sz="4800" cap="all" dirty="0" err="1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Pabrik</a:t>
            </a:r>
            <a:r>
              <a:rPr lang="en-AU" sz="48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4800" cap="all" dirty="0" err="1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</a:t>
            </a:r>
            <a:r>
              <a:rPr lang="en-AU" sz="48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4800" cap="all" dirty="0" err="1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4800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/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4800" cap="all" dirty="0" err="1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WInery</a:t>
            </a:r>
            <a:endParaRPr lang="en-AU" sz="4800" cap="all" dirty="0">
              <a:solidFill>
                <a:schemeClr val="accent1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pPr defTabSz="914453">
              <a:lnSpc>
                <a:spcPct val="80000"/>
              </a:lnSpc>
              <a:defRPr/>
            </a:pPr>
            <a:endParaRPr lang="en-AU" sz="48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833" y="641648"/>
            <a:ext cx="5120149" cy="1325562"/>
          </a:xfrm>
        </p:spPr>
        <p:txBody>
          <a:bodyPr anchor="t">
            <a:noAutofit/>
          </a:bodyPr>
          <a:lstStyle/>
          <a:p>
            <a:r>
              <a:rPr lang="en-US" sz="42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Beradaptasi</a:t>
            </a:r>
            <a:r>
              <a:rPr lang="en-US" sz="4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2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4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2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iklim</a:t>
            </a:r>
            <a:r>
              <a:rPr lang="en-US" sz="4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42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perubahan</a:t>
            </a:r>
            <a:r>
              <a:rPr lang="en-US" sz="4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200" dirty="0" err="1">
                <a:solidFill>
                  <a:schemeClr val="accent2"/>
                </a:solidFill>
                <a:latin typeface="Neue Haas Grotesk Text Pro" panose="020B0504020202020204" pitchFamily="34" charset="77"/>
              </a:rPr>
              <a:t>iklim</a:t>
            </a:r>
            <a:br>
              <a:rPr lang="en-US" sz="42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endParaRPr lang="en-US" sz="42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811387"/>
            <a:ext cx="4420161" cy="3811086"/>
          </a:xfrm>
        </p:spPr>
        <p:txBody>
          <a:bodyPr>
            <a:normAutofit fontScale="92500"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</a:rPr>
              <a:t>Meningkatkan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efisiensi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irigasi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Memodifikasi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praktik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irigasi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mengatasi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gelombang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panas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embun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beku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Mempertahankan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kelembapan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tanah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alternatif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jenis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akar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tanam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keduanya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Memodifikasi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praktik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pengelolaan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kanopi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pohon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Mendirikan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kebun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</a:rPr>
              <a:t> di </a:t>
            </a:r>
            <a:r>
              <a:rPr lang="en-AU" sz="1600" dirty="0" err="1">
                <a:latin typeface="Neue Haas Grotesk Text Pro" panose="020B0504020202020204" pitchFamily="34" charset="77"/>
              </a:rPr>
              <a:t>daerah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dingin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mencari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jenis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tahan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iklim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dingin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keduanya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Menunda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pemangkasan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menyesuaikan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tanggal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panen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diinginkan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3651818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43" r="1614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4934306" cy="1325562"/>
          </a:xfrm>
        </p:spPr>
        <p:txBody>
          <a:bodyPr anchor="t">
            <a:noAutofit/>
          </a:bodyPr>
          <a:lstStyle/>
          <a:p>
            <a:r>
              <a:rPr lang="en-US" sz="44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Netralitas</a:t>
            </a:r>
            <a:r>
              <a:rPr lang="en-US" sz="44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4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karbon</a:t>
            </a:r>
            <a:r>
              <a:rPr lang="en-US" sz="44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44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efisiensi</a:t>
            </a:r>
            <a:r>
              <a:rPr lang="en-US" sz="44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4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energi</a:t>
            </a:r>
            <a:br>
              <a:rPr lang="en-US" sz="4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</a:br>
            <a:endParaRPr lang="en-US" sz="440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50361" y="3216564"/>
            <a:ext cx="4625834" cy="3429000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bakar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contohnya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: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meminimalkan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traktor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kendaraan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lain,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mengganti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rumput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ditanam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antara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barisan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pohon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agar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tidak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perlu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terlalu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sering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memotong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rumput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
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pendingin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pembuatan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metode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pemanasan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hemat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energi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Beralih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botol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ringan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(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emisi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karbon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bakar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sekiti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pada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saat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transportasi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
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Memasang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panel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surya</a:t>
            </a:r>
            <a:endParaRPr lang="en-AU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544455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BAB0F-6E8B-3882-6564-F0A80EB65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5A091BC-7A1E-FCA4-CA37-971B54A2CA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53" b="17153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BF424E-AC5F-D008-8A19-94061165A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6470" y="530812"/>
            <a:ext cx="5219965" cy="1325562"/>
          </a:xfrm>
        </p:spPr>
        <p:txBody>
          <a:bodyPr anchor="t">
            <a:noAutofit/>
          </a:bodyPr>
          <a:lstStyle/>
          <a:p>
            <a:r>
              <a:rPr lang="fi-FI" sz="40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MENINGKATKAN KEANEKARAGAMAN HAYATI KEBUN ANGGUR</a:t>
            </a:r>
            <a:br>
              <a:rPr lang="en-US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endParaRPr lang="en-US" sz="44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5E3BE-22B1-9B17-A691-F5B48DD5B2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78071" y="2573690"/>
            <a:ext cx="4857188" cy="54956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err="1">
                <a:latin typeface="Neue Haas Grotesk Text Pro" panose="020B0504020202020204" pitchFamily="34" charset="77"/>
              </a:rPr>
              <a:t>Menanam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tanaman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penutup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mulsa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meningkatkan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keanekaragaman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tanaman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serangga</a:t>
            </a:r>
            <a:r>
              <a:rPr lang="en-AU" dirty="0">
                <a:latin typeface="Neue Haas Grotesk Text Pro" panose="020B0504020202020204" pitchFamily="34" charset="77"/>
              </a:rPr>
              <a:t> '</a:t>
            </a:r>
            <a:r>
              <a:rPr lang="en-AU" dirty="0" err="1">
                <a:latin typeface="Neue Haas Grotesk Text Pro" panose="020B0504020202020204" pitchFamily="34" charset="77"/>
              </a:rPr>
              <a:t>baik</a:t>
            </a:r>
            <a:r>
              <a:rPr lang="en-AU" dirty="0">
                <a:latin typeface="Neue Haas Grotesk Text Pro" panose="020B0504020202020204" pitchFamily="34" charset="77"/>
              </a:rPr>
              <a:t>' yang </a:t>
            </a:r>
            <a:r>
              <a:rPr lang="en-AU" dirty="0" err="1">
                <a:latin typeface="Neue Haas Grotesk Text Pro" panose="020B0504020202020204" pitchFamily="34" charset="77"/>
              </a:rPr>
              <a:t>dapat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menghilangkan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hama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Meminimalkan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budidaya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mengunakan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mekanis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pemadatan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latin typeface="Neue Haas Grotesk Text Pro" panose="020B0504020202020204" pitchFamily="34" charset="77"/>
              </a:rPr>
              <a:t>dengan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tujuan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meningkatkan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menyerapan</a:t>
            </a:r>
            <a:r>
              <a:rPr lang="en-AU" dirty="0">
                <a:latin typeface="Neue Haas Grotesk Text Pro" panose="020B0504020202020204" pitchFamily="34" charset="77"/>
              </a:rPr>
              <a:t> air dan </a:t>
            </a:r>
            <a:r>
              <a:rPr lang="en-AU" dirty="0" err="1">
                <a:latin typeface="Neue Haas Grotesk Text Pro" panose="020B0504020202020204" pitchFamily="34" charset="77"/>
              </a:rPr>
              <a:t>aerasi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latin typeface="Neue Haas Grotesk Text Pro" panose="020B0504020202020204" pitchFamily="34" charset="77"/>
              </a:rPr>
              <a:t>memungkinkan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infiltrasi</a:t>
            </a:r>
            <a:r>
              <a:rPr lang="en-AU" dirty="0">
                <a:latin typeface="Neue Haas Grotesk Text Pro" panose="020B0504020202020204" pitchFamily="34" charset="77"/>
              </a:rPr>
              <a:t> air dan </a:t>
            </a:r>
            <a:r>
              <a:rPr lang="en-AU" dirty="0" err="1">
                <a:latin typeface="Neue Haas Grotesk Text Pro" panose="020B0504020202020204" pitchFamily="34" charset="77"/>
              </a:rPr>
              <a:t>aktivitas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biologis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Memantau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kualitas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secara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teratur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Memantau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hama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penyakit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semprotan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ramah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lingkungan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praktik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pertanian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biodinamis</a:t>
            </a:r>
            <a:r>
              <a:rPr lang="en-AU" dirty="0"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latin typeface="Neue Haas Grotesk Text Pro" panose="020B0504020202020204" pitchFamily="34" charset="77"/>
              </a:rPr>
              <a:t>berdampak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lebih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rendah</a:t>
            </a:r>
            <a:r>
              <a:rPr lang="en-AU" dirty="0">
                <a:latin typeface="Neue Haas Grotesk Text Pro" panose="020B0504020202020204" pitchFamily="34" charset="77"/>
              </a:rPr>
              <a:t>; </a:t>
            </a:r>
            <a:r>
              <a:rPr lang="en-AU" dirty="0" err="1">
                <a:latin typeface="Neue Haas Grotesk Text Pro" panose="020B0504020202020204" pitchFamily="34" charset="77"/>
              </a:rPr>
              <a:t>menghindari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kimia</a:t>
            </a:r>
            <a:r>
              <a:rPr lang="en-AU" dirty="0">
                <a:latin typeface="Neue Haas Grotesk Text Pro" panose="020B0504020202020204" pitchFamily="34" charset="77"/>
              </a:rPr>
              <a:t>; dan </a:t>
            </a:r>
            <a:r>
              <a:rPr lang="en-AU" dirty="0" err="1"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kompos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kandang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815289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33962B-672D-E3D8-B4CC-4C71277B6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6" b="27034"/>
          <a:stretch/>
        </p:blipFill>
        <p:spPr>
          <a:xfrm>
            <a:off x="6096000" y="4547998"/>
            <a:ext cx="6096000" cy="231000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402050" y="2712905"/>
            <a:ext cx="5191236" cy="153692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b="1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Kompos</a:t>
            </a:r>
            <a:r>
              <a:rPr lang="en-AU" b="1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: 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Bahan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membusuk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mengandung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humus, yang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memecah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hewani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nabati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. Humus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membantu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kesuburan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memperbaiki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struktur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memberikan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kelembaban</a:t>
            </a:r>
            <a:r>
              <a:rPr lang="en-AU" b="1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b="1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Mulsa</a:t>
            </a:r>
            <a:r>
              <a:rPr lang="en-AU" b="1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: 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Bahan yang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disebarkan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oleh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petani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atas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akar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melindunginya</a:t>
            </a:r>
            <a:endParaRPr lang="en-AU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1009880" y="2924271"/>
            <a:ext cx="4934306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PENGOMPOSAN</a:t>
            </a:r>
            <a:b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dan PEMULSAAN</a:t>
            </a:r>
            <a:br>
              <a:rPr lang="en-US" sz="4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</a:br>
            <a:endParaRPr lang="en-US" sz="440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9BD812A4-CA6A-A0B3-2B84-A126B4B586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88" b="35035"/>
          <a:stretch/>
        </p:blipFill>
        <p:spPr>
          <a:xfrm>
            <a:off x="6022705" y="0"/>
            <a:ext cx="6169295" cy="2414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537F-F49B-CD9D-9F8B-BFE1B4F7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7F73B4B-1338-0F46-BE32-1ED8A3342C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E64500-B765-1C60-0BD0-3C5319F9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4" y="909503"/>
            <a:ext cx="5044475" cy="1325562"/>
          </a:xfrm>
        </p:spPr>
        <p:txBody>
          <a:bodyPr anchor="t">
            <a:noAutofit/>
          </a:bodyPr>
          <a:lstStyle/>
          <a:p>
            <a:r>
              <a:rPr lang="en-US" sz="4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KONSERVASI AIR</a:t>
            </a:r>
            <a:br>
              <a:rPr lang="en-US" sz="4400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sz="20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US" sz="20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20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kembali</a:t>
            </a:r>
            <a:r>
              <a:rPr lang="en-US" sz="20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air dan </a:t>
            </a:r>
            <a:r>
              <a:rPr lang="en-US" sz="20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pengelolaan</a:t>
            </a:r>
            <a:r>
              <a:rPr lang="en-US" sz="20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 air </a:t>
            </a:r>
            <a:r>
              <a:rPr lang="en-US" sz="2000" dirty="0" err="1">
                <a:solidFill>
                  <a:schemeClr val="accent4"/>
                </a:solidFill>
                <a:latin typeface="Neue Haas Grotesk Text Pro" panose="020B0504020202020204" pitchFamily="34" charset="77"/>
              </a:rPr>
              <a:t>limbah</a:t>
            </a:r>
            <a:br>
              <a:rPr lang="en-US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endParaRPr lang="en-US" sz="4400" dirty="0">
              <a:solidFill>
                <a:schemeClr val="accent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2CFF4-189B-9576-CC4C-58271AD2D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4" y="2361254"/>
            <a:ext cx="4902962" cy="5495616"/>
          </a:xfrm>
        </p:spPr>
        <p:txBody>
          <a:bodyPr>
            <a:normAutofit/>
          </a:bodyPr>
          <a:lstStyle/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</a:rPr>
              <a:t>Daerah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kering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mengandalkan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konservasi</a:t>
            </a:r>
            <a:r>
              <a:rPr lang="en-AU" sz="1600" dirty="0">
                <a:latin typeface="Neue Haas Grotesk Text Pro" panose="020B0504020202020204" pitchFamily="34" charset="77"/>
              </a:rPr>
              <a:t> air, </a:t>
            </a:r>
            <a:r>
              <a:rPr lang="en-AU" sz="1600" dirty="0" err="1">
                <a:latin typeface="Neue Haas Grotesk Text Pro" panose="020B0504020202020204" pitchFamily="34" charset="77"/>
              </a:rPr>
              <a:t>penggunaan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kembali</a:t>
            </a:r>
            <a:r>
              <a:rPr lang="en-AU" sz="1600" dirty="0">
                <a:latin typeface="Neue Haas Grotesk Text Pro" panose="020B0504020202020204" pitchFamily="34" charset="77"/>
              </a:rPr>
              <a:t>, dan </a:t>
            </a:r>
            <a:r>
              <a:rPr lang="en-AU" sz="1600" dirty="0" err="1">
                <a:latin typeface="Neue Haas Grotesk Text Pro" panose="020B0504020202020204" pitchFamily="34" charset="77"/>
              </a:rPr>
              <a:t>pengelolaan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limbah</a:t>
            </a:r>
            <a:r>
              <a:rPr lang="en-AU" sz="1600" dirty="0">
                <a:latin typeface="Neue Haas Grotesk Text Pro" panose="020B0504020202020204" pitchFamily="34" charset="77"/>
              </a:rPr>
              <a:t>. </a:t>
            </a:r>
            <a:r>
              <a:rPr lang="en-AU" sz="1600" dirty="0" err="1">
                <a:latin typeface="Neue Haas Grotesk Text Pro" panose="020B0504020202020204" pitchFamily="34" charset="77"/>
              </a:rPr>
              <a:t>Beberapa</a:t>
            </a:r>
            <a:r>
              <a:rPr lang="en-AU" sz="1600" dirty="0">
                <a:latin typeface="Neue Haas Grotesk Text Pro" panose="020B0504020202020204" pitchFamily="34" charset="77"/>
              </a:rPr>
              <a:t> Winery Australia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inovatif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telah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melangkah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jauh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mendirikan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fasilitas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daur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ulang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limbah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mereka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sendiri</a:t>
            </a:r>
            <a:r>
              <a:rPr lang="en-AU" sz="1600" dirty="0">
                <a:latin typeface="Neue Haas Grotesk Text Pro" panose="020B0504020202020204" pitchFamily="34" charset="77"/>
              </a:rPr>
              <a:t>.
</a:t>
            </a:r>
            <a:r>
              <a:rPr lang="en-AU" sz="1600" dirty="0" err="1">
                <a:latin typeface="Neue Haas Grotesk Text Pro" panose="020B0504020202020204" pitchFamily="34" charset="77"/>
              </a:rPr>
              <a:t>Irigasi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mengurah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sumber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jumlah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besar</a:t>
            </a:r>
            <a:r>
              <a:rPr lang="en-AU" sz="1600" dirty="0">
                <a:latin typeface="Neue Haas Grotesk Text Pro" panose="020B0504020202020204" pitchFamily="34" charset="77"/>
              </a:rPr>
              <a:t>. </a:t>
            </a:r>
            <a:r>
              <a:rPr lang="en-AU" sz="1600" dirty="0" err="1">
                <a:latin typeface="Neue Haas Grotesk Text Pro" panose="020B0504020202020204" pitchFamily="34" charset="77"/>
              </a:rPr>
              <a:t>Sistem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irigasi</a:t>
            </a:r>
            <a:r>
              <a:rPr lang="en-AU" sz="1600" dirty="0">
                <a:latin typeface="Neue Haas Grotesk Text Pro" panose="020B0504020202020204" pitchFamily="34" charset="77"/>
              </a:rPr>
              <a:t> tetes </a:t>
            </a:r>
            <a:r>
              <a:rPr lang="en-AU" sz="1600" dirty="0" err="1"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digunakan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meminimalkan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pemborosan</a:t>
            </a:r>
            <a:r>
              <a:rPr lang="en-AU" sz="1600" dirty="0">
                <a:latin typeface="Neue Haas Grotesk Text Pro" panose="020B0504020202020204" pitchFamily="34" charset="77"/>
              </a:rPr>
              <a:t>.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897833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E860A-D0DD-E2DC-B5D7-07FFEA85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326AB974-B6AF-0099-CD6F-828D027F18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66" r="22666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787760C6-469C-66A2-B9AE-D592CC5F2CFB}"/>
              </a:ext>
            </a:extLst>
          </p:cNvPr>
          <p:cNvSpPr txBox="1"/>
          <p:nvPr/>
        </p:nvSpPr>
        <p:spPr>
          <a:xfrm>
            <a:off x="645466" y="1575412"/>
            <a:ext cx="5094322" cy="597942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4400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</a:t>
            </a:r>
            <a:r>
              <a:rPr lang="en-AU" sz="4400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r>
              <a:rPr lang="en-AU" sz="4400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LAREN</a:t>
            </a:r>
            <a:r>
              <a:rPr lang="en-AU" sz="4400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VALE</a:t>
            </a:r>
          </a:p>
          <a:p>
            <a:pPr defTabSz="914453">
              <a:lnSpc>
                <a:spcPct val="80000"/>
              </a:lnSpc>
              <a:defRPr/>
            </a:pPr>
            <a:r>
              <a:rPr lang="en-AU" sz="20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Studi</a:t>
            </a:r>
            <a:r>
              <a:rPr lang="en-AU" sz="2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0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kasus</a:t>
            </a:r>
            <a:r>
              <a:rPr lang="en-AU" sz="2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20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2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air 
</a:t>
            </a:r>
            <a:r>
              <a:rPr lang="en-AU" sz="20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Manajemen</a:t>
            </a:r>
            <a:r>
              <a:rPr lang="en-AU" sz="2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2000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Penggunaan</a:t>
            </a:r>
            <a:r>
              <a:rPr lang="en-AU" sz="2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Kembali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C858BE-1311-8A32-04AA-A90B06421FF2}"/>
              </a:ext>
            </a:extLst>
          </p:cNvPr>
          <p:cNvSpPr txBox="1">
            <a:spLocks/>
          </p:cNvSpPr>
          <p:nvPr/>
        </p:nvSpPr>
        <p:spPr>
          <a:xfrm>
            <a:off x="645466" y="3069546"/>
            <a:ext cx="4862968" cy="5495616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sz="1600" dirty="0">
                <a:latin typeface="Neue Haas Grotesk Text Pro" panose="020B0504020202020204" pitchFamily="34" charset="77"/>
              </a:rPr>
              <a:t>McLaren Vale </a:t>
            </a:r>
            <a:r>
              <a:rPr lang="en-AU" sz="1600" dirty="0" err="1">
                <a:latin typeface="Neue Haas Grotesk Text Pro" panose="020B0504020202020204" pitchFamily="34" charset="77"/>
              </a:rPr>
              <a:t>berada</a:t>
            </a:r>
            <a:r>
              <a:rPr lang="en-AU" sz="1600" dirty="0">
                <a:latin typeface="Neue Haas Grotesk Text Pro" panose="020B0504020202020204" pitchFamily="34" charset="77"/>
              </a:rPr>
              <a:t> di garis </a:t>
            </a:r>
            <a:r>
              <a:rPr lang="en-AU" sz="1600" dirty="0" err="1">
                <a:latin typeface="Neue Haas Grotesk Text Pro" panose="020B0504020202020204" pitchFamily="34" charset="77"/>
              </a:rPr>
              <a:t>depan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upaya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untuk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menghemat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kembali</a:t>
            </a:r>
            <a:r>
              <a:rPr lang="en-AU" sz="1600" dirty="0">
                <a:latin typeface="Neue Haas Grotesk Text Pro" panose="020B0504020202020204" pitchFamily="34" charset="77"/>
              </a:rPr>
              <a:t> air, </a:t>
            </a:r>
            <a:r>
              <a:rPr lang="en-AU" sz="1600" dirty="0" err="1">
                <a:latin typeface="Neue Haas Grotesk Text Pro" panose="020B0504020202020204" pitchFamily="34" charset="77"/>
              </a:rPr>
              <a:t>setelah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tidak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alat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penyiram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atau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irigasi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banjir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selama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lebih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seperempat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abad</a:t>
            </a:r>
            <a:r>
              <a:rPr lang="en-AU" sz="1600" dirty="0">
                <a:latin typeface="Neue Haas Grotesk Text Pro" panose="020B0504020202020204" pitchFamily="34" charset="77"/>
              </a:rPr>
              <a:t>. </a:t>
            </a:r>
            <a:r>
              <a:rPr lang="en-AU" sz="1600" dirty="0" err="1">
                <a:latin typeface="Neue Haas Grotesk Text Pro" panose="020B0504020202020204" pitchFamily="34" charset="77"/>
              </a:rPr>
              <a:t>Sebagai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gantinya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ia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:
</a:t>
            </a:r>
            <a:r>
              <a:rPr lang="en-AU" sz="1600" dirty="0" err="1">
                <a:latin typeface="Neue Haas Grotesk Text Pro" panose="020B0504020202020204" pitchFamily="34" charset="77"/>
              </a:rPr>
              <a:t>Akuifer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tanah</a:t>
            </a:r>
            <a:r>
              <a:rPr lang="en-AU" sz="1600" dirty="0">
                <a:latin typeface="Neue Haas Grotesk Text Pro" panose="020B0504020202020204" pitchFamily="34" charset="77"/>
              </a:rPr>
              <a:t>
</a:t>
            </a:r>
            <a:r>
              <a:rPr lang="en-AU" sz="1600" dirty="0" err="1">
                <a:latin typeface="Neue Haas Grotesk Text Pro" panose="020B0504020202020204" pitchFamily="34" charset="77"/>
              </a:rPr>
              <a:t>Bendungan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tangkapan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permukaan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mengumpulkan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menyimpan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limpasan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alami</a:t>
            </a:r>
            <a:r>
              <a:rPr lang="en-AU" sz="1600" dirty="0">
                <a:latin typeface="Neue Haas Grotesk Text Pro" panose="020B0504020202020204" pitchFamily="34" charset="77"/>
              </a:rPr>
              <a:t>
Air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diolah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direklamasi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dialirkan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fasilitas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pengolahan</a:t>
            </a:r>
            <a:r>
              <a:rPr lang="en-AU" sz="1600" dirty="0">
                <a:latin typeface="Neue Haas Grotesk Text Pro" panose="020B0504020202020204" pitchFamily="34" charset="77"/>
              </a:rPr>
              <a:t> air </a:t>
            </a:r>
            <a:r>
              <a:rPr lang="en-AU" sz="1600" dirty="0" err="1">
                <a:latin typeface="Neue Haas Grotesk Text Pro" panose="020B0504020202020204" pitchFamily="34" charset="77"/>
              </a:rPr>
              <a:t>limbah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768652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72654" y="3950042"/>
            <a:ext cx="4625834" cy="1536928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Pengelolaan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Hama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Terintegrasi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(I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PM)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mendorong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petani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memahami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</a:rPr>
              <a:t> :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sv-SE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Siklus hidup hama kebun anggur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Tingkat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populasi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hama</a:t>
            </a:r>
            <a:endParaRPr lang="en-AU" dirty="0">
              <a:solidFill>
                <a:srgbClr val="FFFFFF"/>
              </a:solidFill>
              <a:latin typeface="Neue Haas Grotesk Text Pro" panose="020B0504020202020204" pitchFamily="34" charset="77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Parasit</a:t>
            </a:r>
            <a:r>
              <a:rPr lang="en-AU" dirty="0">
                <a:solidFill>
                  <a:srgbClr val="FFFFFF"/>
                </a:solidFill>
                <a:latin typeface="Neue Haas Grotesk Text Pro" panose="020B0504020202020204" pitchFamily="34" charset="77"/>
              </a:rPr>
              <a:t> dan predator yang </a:t>
            </a:r>
            <a:r>
              <a:rPr lang="en-AU" dirty="0" err="1">
                <a:solidFill>
                  <a:srgbClr val="FFFFFF"/>
                </a:solidFill>
                <a:latin typeface="Neue Haas Grotesk Text Pro" panose="020B0504020202020204" pitchFamily="34" charset="77"/>
              </a:rPr>
              <a:t>berguna</a:t>
            </a:r>
            <a:endParaRPr lang="en-AU" dirty="0">
              <a:solidFill>
                <a:srgbClr val="FFFFFF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603257" y="672194"/>
            <a:ext cx="583159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STRATEGI </a:t>
            </a:r>
            <a:r>
              <a:rPr lang="en-US" sz="44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Pengelolaan</a:t>
            </a:r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4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hama</a:t>
            </a:r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44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terintegrasi</a:t>
            </a:r>
            <a:b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(IPM)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50B58-A761-AF10-3879-3D6AF2F59656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Inter Display" panose="02000503000000020004" pitchFamily="2" charset="0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3C90818D-2D45-D0D5-D396-EC145EB3A5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0"/>
            <a:ext cx="616929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6763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4934306" cy="1325562"/>
          </a:xfrm>
        </p:spPr>
        <p:txBody>
          <a:bodyPr anchor="t">
            <a:noAutofit/>
          </a:bodyPr>
          <a:lstStyle/>
          <a:p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BINATANG</a:t>
            </a:r>
            <a:b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4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MERUMPUT</a:t>
            </a:r>
            <a:br>
              <a:rPr lang="en-US" sz="4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</a:br>
            <a:endParaRPr lang="en-US" sz="440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2316296"/>
            <a:ext cx="4625834" cy="5495616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Menjaga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gulma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rumput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tetap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terkendali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berarti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sedikit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herbisida</a:t>
            </a:r>
            <a:endParaRPr lang="en-AU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traktor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menyemprot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memotong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rumput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penggunaan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bakar</a:t>
            </a:r>
            <a:endParaRPr lang="en-AU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Dapat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memanfaatkan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kotoran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hewan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sebagai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pengkodisi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alami</a:t>
            </a:r>
            <a:endParaRPr lang="en-AU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6574283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85EF0-3007-E5E3-E361-8F7176B7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CA26B-90B5-6D02-620E-7617F9DDAD63}"/>
              </a:ext>
            </a:extLst>
          </p:cNvPr>
          <p:cNvSpPr txBox="1">
            <a:spLocks/>
          </p:cNvSpPr>
          <p:nvPr/>
        </p:nvSpPr>
        <p:spPr>
          <a:xfrm>
            <a:off x="499346" y="2793016"/>
            <a:ext cx="4625834" cy="3758872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dirty="0">
                <a:latin typeface="Neue Haas Grotesk Text Pro" panose="020B0504020202020204" pitchFamily="34" charset="77"/>
              </a:rPr>
              <a:t>Winery </a:t>
            </a:r>
            <a:r>
              <a:rPr lang="en-AU" dirty="0" err="1">
                <a:latin typeface="Neue Haas Grotesk Text Pro" panose="020B0504020202020204" pitchFamily="34" charset="77"/>
              </a:rPr>
              <a:t>dapat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meminimalkan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limbah</a:t>
            </a:r>
            <a:r>
              <a:rPr lang="en-AU" dirty="0">
                <a:latin typeface="Neue Haas Grotesk Text Pro" panose="020B0504020202020204" pitchFamily="34" charset="77"/>
              </a:rPr>
              <a:t> TPA </a:t>
            </a:r>
            <a:r>
              <a:rPr lang="en-AU" dirty="0" err="1">
                <a:latin typeface="Neue Haas Grotesk Text Pro" panose="020B0504020202020204" pitchFamily="34" charset="77"/>
              </a:rPr>
              <a:t>dengan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membuang</a:t>
            </a:r>
            <a:r>
              <a:rPr lang="en-AU" dirty="0">
                <a:latin typeface="Neue Haas Grotesk Text Pro" panose="020B0504020202020204" pitchFamily="34" charset="77"/>
              </a:rPr>
              <a:t>: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latin typeface="Neue Haas Grotesk Text Pro" panose="020B0504020202020204" pitchFamily="34" charset="77"/>
              </a:rPr>
              <a:t>Limbah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kaca</a:t>
            </a:r>
            <a:endParaRPr lang="en-AU" dirty="0">
              <a:latin typeface="Neue Haas Grotesk Text Pro" panose="020B0504020202020204" pitchFamily="34" charset="77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Karton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 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latin typeface="Neue Haas Grotesk Text Pro" panose="020B0504020202020204" pitchFamily="34" charset="77"/>
              </a:rPr>
              <a:t>Kertas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Residu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padat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Besi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tua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effectLst/>
                <a:latin typeface="Neue Haas Grotesk Text Pro" panose="020B0504020202020204" pitchFamily="34" charset="77"/>
              </a:rPr>
              <a:t>Limbah</a:t>
            </a:r>
            <a:r>
              <a:rPr lang="en-AU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effectLst/>
                <a:latin typeface="Neue Haas Grotesk Text Pro" panose="020B0504020202020204" pitchFamily="34" charset="77"/>
              </a:rPr>
              <a:t>elektronik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27B18CD-18DC-9374-F1D9-A8C7A1A1C76B}"/>
              </a:ext>
            </a:extLst>
          </p:cNvPr>
          <p:cNvSpPr txBox="1">
            <a:spLocks/>
          </p:cNvSpPr>
          <p:nvPr/>
        </p:nvSpPr>
        <p:spPr>
          <a:xfrm>
            <a:off x="407988" y="733727"/>
            <a:ext cx="5831595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nl-NL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DAUR ULANG</a:t>
            </a:r>
            <a:br>
              <a:rPr lang="nl-NL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nl-NL" sz="44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DAN PENGGUNAAN KEMBALI</a:t>
            </a:r>
            <a:endParaRPr lang="en-US" sz="4400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C1245-4BBC-8582-5330-DB749E2F7205}"/>
              </a:ext>
            </a:extLst>
          </p:cNvPr>
          <p:cNvSpPr txBox="1"/>
          <p:nvPr/>
        </p:nvSpPr>
        <p:spPr>
          <a:xfrm>
            <a:off x="15302429" y="538724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AU" sz="1600" dirty="0">
              <a:solidFill>
                <a:srgbClr val="190000"/>
              </a:solidFill>
              <a:effectLst/>
              <a:latin typeface="Inter Display" panose="02000503000000020004" pitchFamily="2" charset="0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566EC47B-1CAE-9218-A9F0-6AF3F9FDAA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2705" y="368300"/>
            <a:ext cx="6169295" cy="6164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8859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397084" y="368300"/>
            <a:ext cx="509610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buah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sangat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modern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terus-menerus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terdorong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mengekplorasi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sekaligus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600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6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600" dirty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6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6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  <a:endParaRPr lang="en-AU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D4D70-C4E3-698A-9D12-25F2A7F59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C0B7DEF-6056-A71B-F7F0-2C7C23F1E6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5539" b="3694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A4D0D4-5D8B-BF2B-669B-78623E4381A6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E50BC6-5579-757D-F1AD-65F8C165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1019805"/>
            <a:ext cx="6158452" cy="1325562"/>
          </a:xfrm>
        </p:spPr>
        <p:txBody>
          <a:bodyPr/>
          <a:lstStyle/>
          <a:p>
            <a:r>
              <a:rPr lang="en-US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studi</a:t>
            </a:r>
            <a:b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kasus</a:t>
            </a:r>
            <a:b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endParaRPr lang="en-US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1819920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E9A52C5-D40B-A13E-5086-2CEFEB5A0A56}"/>
              </a:ext>
            </a:extLst>
          </p:cNvPr>
          <p:cNvCxnSpPr/>
          <p:nvPr/>
        </p:nvCxnSpPr>
        <p:spPr>
          <a:xfrm>
            <a:off x="2535086" y="3477069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1" y="517813"/>
            <a:ext cx="9389213" cy="10812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err="1">
                <a:latin typeface="Neue Haas Grotesk Text Pro" panose="020B0504020202020204" pitchFamily="34" charset="77"/>
              </a:rPr>
              <a:t>Bagaimana</a:t>
            </a:r>
            <a:r>
              <a:rPr lang="en-US" sz="2400" dirty="0">
                <a:latin typeface="Neue Haas Grotesk Text Pro" panose="020B0504020202020204" pitchFamily="34" charset="77"/>
              </a:rPr>
              <a:t> ANGGUR </a:t>
            </a:r>
            <a:r>
              <a:rPr lang="en-US" sz="2400" i="1" dirty="0">
                <a:latin typeface="Neue Haas Grotesk Text Pro" panose="020B0504020202020204" pitchFamily="34" charset="77"/>
              </a:rPr>
              <a:t>Temple Bruer  </a:t>
            </a:r>
            <a:r>
              <a:rPr lang="en-US" sz="2400" dirty="0">
                <a:latin typeface="Neue Haas Grotesk Text Pro" panose="020B0504020202020204" pitchFamily="34" charset="77"/>
              </a:rPr>
              <a:t>MENJADI</a:t>
            </a:r>
            <a:br>
              <a:rPr lang="en-AU" dirty="0">
                <a:effectLst/>
                <a:latin typeface="Neue Haas Grotesk Text Pro" panose="020B0504020202020204" pitchFamily="34" charset="77"/>
              </a:rPr>
            </a:br>
            <a:r>
              <a:rPr lang="en-AU" dirty="0" err="1">
                <a:solidFill>
                  <a:schemeClr val="accent5"/>
                </a:solidFill>
                <a:effectLst/>
                <a:latin typeface="Neue Haas Grotesk Text Pro" panose="020B0504020202020204" pitchFamily="34" charset="77"/>
              </a:rPr>
              <a:t>netral-karbon</a:t>
            </a:r>
            <a:endParaRPr lang="en-AU" dirty="0">
              <a:solidFill>
                <a:schemeClr val="accent5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78693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5852185" y="4207640"/>
            <a:ext cx="3028551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TEMPLE BRUER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8387000" y="1716168"/>
            <a:ext cx="1755951" cy="12623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25"/>
              </a:spcBef>
              <a:spcAft>
                <a:spcPts val="525"/>
              </a:spcAft>
              <a:buNone/>
            </a:pPr>
            <a:r>
              <a:rPr lang="en-AU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BERALIH KE BOTOL ANGGUR YANG LEBIH RINGAN</a:t>
            </a:r>
            <a:endParaRPr lang="en-AU" b="1" dirty="0">
              <a:solidFill>
                <a:schemeClr val="accent4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672EACE-C7E2-E9DB-D2E0-F8F8A3DABC7A}"/>
              </a:ext>
            </a:extLst>
          </p:cNvPr>
          <p:cNvSpPr txBox="1">
            <a:spLocks/>
          </p:cNvSpPr>
          <p:nvPr/>
        </p:nvSpPr>
        <p:spPr>
          <a:xfrm>
            <a:off x="8937381" y="3314618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nl-NL" sz="1200" b="1" dirty="0">
                <a:latin typeface="Neue Haas Grotesk Text Pro" panose="020B0504020202020204" pitchFamily="34" charset="77"/>
              </a:rPr>
              <a:t>Menanam pohon dan tumbuhan asli </a:t>
            </a:r>
            <a:r>
              <a:rPr lang="nl-NL" sz="1200" dirty="0">
                <a:latin typeface="Neue Haas Grotesk Text Pro" panose="020B0504020202020204" pitchFamily="34" charset="77"/>
              </a:rPr>
              <a:t>di dalam dan sekitar pohon anggur</a:t>
            </a:r>
            <a:endParaRPr lang="en-AU" sz="12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0843AAE-60EA-95D6-B98E-4085E65BD985}"/>
              </a:ext>
            </a:extLst>
          </p:cNvPr>
          <p:cNvSpPr txBox="1">
            <a:spLocks/>
          </p:cNvSpPr>
          <p:nvPr/>
        </p:nvSpPr>
        <p:spPr>
          <a:xfrm>
            <a:off x="8981911" y="4739767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sz="1200" b="1" dirty="0" err="1">
                <a:latin typeface="Neue Haas Grotesk Text Pro" panose="020B0504020202020204" pitchFamily="34" charset="77"/>
              </a:rPr>
              <a:t>Tidak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b="1" dirty="0" err="1">
                <a:latin typeface="Neue Haas Grotesk Text Pro" panose="020B0504020202020204" pitchFamily="34" charset="77"/>
              </a:rPr>
              <a:t>lagi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b="1" dirty="0" err="1">
                <a:latin typeface="Neue Haas Grotesk Text Pro" panose="020B0504020202020204" pitchFamily="34" charset="77"/>
              </a:rPr>
              <a:t>melakukan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b="1" dirty="0" err="1">
                <a:latin typeface="Neue Haas Grotesk Text Pro" panose="020B0504020202020204" pitchFamily="34" charset="77"/>
              </a:rPr>
              <a:t>pengiriman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b="1" dirty="0" err="1">
                <a:latin typeface="Neue Haas Grotesk Text Pro" panose="020B0504020202020204" pitchFamily="34" charset="77"/>
              </a:rPr>
              <a:t>angkutan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b="1" dirty="0" err="1">
                <a:latin typeface="Neue Haas Grotesk Text Pro" panose="020B0504020202020204" pitchFamily="34" charset="77"/>
              </a:rPr>
              <a:t>udara</a:t>
            </a:r>
            <a:r>
              <a:rPr lang="en-AU" sz="1200" b="1" dirty="0">
                <a:latin typeface="Neue Haas Grotesk Text Pro" panose="020B0504020202020204" pitchFamily="34" charset="77"/>
              </a:rPr>
              <a:t> </a:t>
            </a:r>
            <a:r>
              <a:rPr lang="en-AU" sz="1200" dirty="0" err="1">
                <a:latin typeface="Neue Haas Grotesk Text Pro" panose="020B0504020202020204" pitchFamily="34" charset="77"/>
              </a:rPr>
              <a:t>ke</a:t>
            </a:r>
            <a:r>
              <a:rPr lang="en-AU" sz="1200" dirty="0">
                <a:latin typeface="Neue Haas Grotesk Text Pro" panose="020B0504020202020204" pitchFamily="34" charset="77"/>
              </a:rPr>
              <a:t> distributor </a:t>
            </a:r>
            <a:r>
              <a:rPr lang="en-AU" sz="1200" dirty="0" err="1">
                <a:latin typeface="Neue Haas Grotesk Text Pro" panose="020B0504020202020204" pitchFamily="34" charset="77"/>
              </a:rPr>
              <a:t>luar</a:t>
            </a:r>
            <a:r>
              <a:rPr lang="en-AU" sz="1200" dirty="0">
                <a:latin typeface="Neue Haas Grotesk Text Pro" panose="020B0504020202020204" pitchFamily="34" charset="77"/>
              </a:rPr>
              <a:t> negeri</a:t>
            </a:r>
            <a:endParaRPr lang="en-AU" sz="12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AC569B4-7337-4983-1AD1-EFC4AB2A3173}"/>
              </a:ext>
            </a:extLst>
          </p:cNvPr>
          <p:cNvSpPr txBox="1">
            <a:spLocks/>
          </p:cNvSpPr>
          <p:nvPr/>
        </p:nvSpPr>
        <p:spPr>
          <a:xfrm>
            <a:off x="1497112" y="4149339"/>
            <a:ext cx="2514593" cy="730103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en-AU" sz="1200" dirty="0" err="1">
                <a:latin typeface="Neue Haas Grotesk Text Pro" panose="020B0504020202020204" pitchFamily="34" charset="77"/>
              </a:rPr>
              <a:t>Peningkatan</a:t>
            </a:r>
            <a:r>
              <a:rPr lang="en-AU" sz="1200" dirty="0">
                <a:latin typeface="Neue Haas Grotesk Text Pro" panose="020B0504020202020204" pitchFamily="34" charset="77"/>
              </a:rPr>
              <a:t> </a:t>
            </a:r>
            <a:r>
              <a:rPr lang="en-AU" sz="1200" dirty="0" err="1">
                <a:latin typeface="Neue Haas Grotesk Text Pro" panose="020B0504020202020204" pitchFamily="34" charset="77"/>
              </a:rPr>
              <a:t>suhu</a:t>
            </a:r>
            <a:r>
              <a:rPr lang="en-AU" sz="1200" dirty="0">
                <a:latin typeface="Neue Haas Grotesk Text Pro" panose="020B0504020202020204" pitchFamily="34" charset="77"/>
              </a:rPr>
              <a:t> minimum </a:t>
            </a:r>
            <a:r>
              <a:rPr lang="en-AU" sz="1200" dirty="0" err="1">
                <a:latin typeface="Neue Haas Grotesk Text Pro" panose="020B0504020202020204" pitchFamily="34" charset="77"/>
              </a:rPr>
              <a:t>untuk</a:t>
            </a:r>
            <a:r>
              <a:rPr lang="en-AU" sz="1200" dirty="0">
                <a:latin typeface="Neue Haas Grotesk Text Pro" panose="020B0504020202020204" pitchFamily="34" charset="77"/>
              </a:rPr>
              <a:t> AC di </a:t>
            </a:r>
            <a:r>
              <a:rPr lang="en-AU" sz="1200" dirty="0" err="1">
                <a:latin typeface="Neue Haas Grotesk Text Pro" panose="020B0504020202020204" pitchFamily="34" charset="77"/>
              </a:rPr>
              <a:t>kantor</a:t>
            </a:r>
            <a:r>
              <a:rPr lang="en-AU" sz="1200" dirty="0">
                <a:latin typeface="Neue Haas Grotesk Text Pro" panose="020B0504020202020204" pitchFamily="34" charset="77"/>
              </a:rPr>
              <a:t> Winery</a:t>
            </a:r>
            <a:endParaRPr lang="en-AU" sz="12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9418F60-E088-E1B5-56B2-A39418FF6659}"/>
              </a:ext>
            </a:extLst>
          </p:cNvPr>
          <p:cNvSpPr txBox="1"/>
          <p:nvPr/>
        </p:nvSpPr>
        <p:spPr>
          <a:xfrm rot="16200000">
            <a:off x="7173494" y="3385038"/>
            <a:ext cx="87900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E4CBD2-4116-EA36-E893-B0C6C1313BC4}"/>
              </a:ext>
            </a:extLst>
          </p:cNvPr>
          <p:cNvSpPr/>
          <p:nvPr/>
        </p:nvSpPr>
        <p:spPr>
          <a:xfrm>
            <a:off x="3947299" y="2402675"/>
            <a:ext cx="2148702" cy="21487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PANEL SURYA TERPASANG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66864AC-73E9-B886-B9FB-882E6E472EB3}"/>
              </a:ext>
            </a:extLst>
          </p:cNvPr>
          <p:cNvSpPr txBox="1"/>
          <p:nvPr/>
        </p:nvSpPr>
        <p:spPr>
          <a:xfrm>
            <a:off x="3335697" y="5194841"/>
            <a:ext cx="2514592" cy="844661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MENGURANGI PENGGUNAAN ALAT PENDINGIN</a:t>
            </a:r>
            <a:endParaRPr lang="en-AU" dirty="0">
              <a:solidFill>
                <a:schemeClr val="accent4"/>
              </a:solidFill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EE43A5-65C0-EA8E-E004-D2A8F088217D}"/>
              </a:ext>
            </a:extLst>
          </p:cNvPr>
          <p:cNvCxnSpPr>
            <a:cxnSpLocks/>
          </p:cNvCxnSpPr>
          <p:nvPr/>
        </p:nvCxnSpPr>
        <p:spPr>
          <a:xfrm flipV="1">
            <a:off x="2535086" y="3481119"/>
            <a:ext cx="0" cy="5825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1F696E-0479-C280-4B98-C8EAC5D61EF6}"/>
              </a:ext>
            </a:extLst>
          </p:cNvPr>
          <p:cNvCxnSpPr>
            <a:cxnSpLocks/>
          </p:cNvCxnSpPr>
          <p:nvPr/>
        </p:nvCxnSpPr>
        <p:spPr>
          <a:xfrm>
            <a:off x="5706577" y="5608660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F271CB-597E-D9AB-4574-81CE36597526}"/>
              </a:ext>
            </a:extLst>
          </p:cNvPr>
          <p:cNvCxnSpPr>
            <a:cxnSpLocks/>
          </p:cNvCxnSpPr>
          <p:nvPr/>
        </p:nvCxnSpPr>
        <p:spPr>
          <a:xfrm>
            <a:off x="7970505" y="3464549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0F8660-29BA-8E5C-8269-7E540FBDF844}"/>
              </a:ext>
            </a:extLst>
          </p:cNvPr>
          <p:cNvCxnSpPr>
            <a:cxnSpLocks/>
          </p:cNvCxnSpPr>
          <p:nvPr/>
        </p:nvCxnSpPr>
        <p:spPr>
          <a:xfrm>
            <a:off x="7970505" y="4902364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F70B7A0-CA51-D37B-063B-3110F8907272}"/>
              </a:ext>
            </a:extLst>
          </p:cNvPr>
          <p:cNvCxnSpPr>
            <a:cxnSpLocks/>
          </p:cNvCxnSpPr>
          <p:nvPr/>
        </p:nvCxnSpPr>
        <p:spPr>
          <a:xfrm>
            <a:off x="7617357" y="1906916"/>
            <a:ext cx="8834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D4BA3-8D53-11E6-F07A-1F1B3A6B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59DE788-CA5D-83FC-7FBF-CE0DF662FC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CBDB45-ACAF-6014-6BDB-A75F3EE7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4934306" cy="1325562"/>
          </a:xfrm>
        </p:spPr>
        <p:txBody>
          <a:bodyPr anchor="t">
            <a:noAutofit/>
          </a:bodyPr>
          <a:lstStyle/>
          <a:p>
            <a:br>
              <a:rPr lang="en-AU" sz="3600" dirty="0">
                <a:solidFill>
                  <a:srgbClr val="11B09B"/>
                </a:solidFill>
                <a:effectLst/>
                <a:latin typeface="Neue Haas Grotesk Text Pro" panose="020B0504020202020204" pitchFamily="34" charset="77"/>
              </a:rPr>
            </a:br>
            <a:r>
              <a:rPr lang="en-AU" sz="3600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Praktik</a:t>
            </a:r>
            <a:r>
              <a:rPr lang="en-AU" sz="3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3600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organik</a:t>
            </a:r>
            <a:r>
              <a:rPr lang="en-AU" sz="3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sz="3600" dirty="0" err="1">
                <a:solidFill>
                  <a:schemeClr val="bg2"/>
                </a:solidFill>
                <a:latin typeface="Neue Haas Grotesk Text Pro" panose="020B0504020202020204" pitchFamily="34" charset="77"/>
              </a:rPr>
              <a:t>biodinamik</a:t>
            </a:r>
            <a:r>
              <a:rPr lang="en-AU" sz="36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 DI KEBUN ANGGUR </a:t>
            </a:r>
            <a:r>
              <a:rPr lang="en-AU" sz="2800" dirty="0" err="1">
                <a:solidFill>
                  <a:srgbClr val="11B09B"/>
                </a:solidFill>
                <a:latin typeface="Neue Haas Grotesk Text Pro" panose="020B0504020202020204" pitchFamily="34" charset="77"/>
              </a:rPr>
              <a:t>Kalleske</a:t>
            </a:r>
            <a:endParaRPr lang="en-AU" sz="3600" dirty="0">
              <a:solidFill>
                <a:schemeClr val="bg2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EFFDA-BC38-4B01-1AC9-85268B6B3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3429000"/>
            <a:ext cx="4625834" cy="549561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Mengendalikan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gulma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secara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mekanis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secara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alami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memelihara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pohon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kimia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
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kompos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alami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(kelp dan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debu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batu) pada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Menerapkan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persiapan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BD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ke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tanah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tanaman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semprotan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alami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bukan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fungisida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solidFill>
                  <a:schemeClr val="accent6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accent6"/>
                </a:solidFill>
                <a:latin typeface="Neue Haas Grotesk Text Pro" panose="020B0504020202020204" pitchFamily="34" charset="77"/>
              </a:rPr>
              <a:t>insektisida</a:t>
            </a:r>
            <a:endParaRPr lang="en-AU" dirty="0">
              <a:solidFill>
                <a:schemeClr val="accent6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222659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BD948-8557-1D16-B416-7155E1B00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F68CDA-E0EE-8B2D-286B-EC5B520E852B}"/>
              </a:ext>
            </a:extLst>
          </p:cNvPr>
          <p:cNvCxnSpPr/>
          <p:nvPr/>
        </p:nvCxnSpPr>
        <p:spPr>
          <a:xfrm>
            <a:off x="2390647" y="4445247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2E07E6E-2988-D914-508A-54133A02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2" y="517813"/>
            <a:ext cx="5584858" cy="1479075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en-AU" sz="800" b="1" dirty="0">
                <a:solidFill>
                  <a:srgbClr val="11B09B"/>
                </a:solidFill>
                <a:effectLst/>
                <a:latin typeface="Neue Haas Grotesk Text Pro" panose="020B0504020202020204" pitchFamily="34" charset="77"/>
              </a:rPr>
            </a:br>
            <a:r>
              <a:rPr lang="en-AU" sz="36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PENDEKATAN INTERVENSI TRADISIONAL DAN MINIMAL DI Winery </a:t>
            </a:r>
            <a:r>
              <a:rPr lang="en-AU" sz="2400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kalleske</a:t>
            </a:r>
            <a:endParaRPr lang="en-AU" sz="5440" dirty="0">
              <a:solidFill>
                <a:schemeClr val="accent3"/>
              </a:solidFill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5D8E84-E696-5208-52FE-E60A28DFF6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730912"/>
            <a:ext cx="2427890" cy="60748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E55442-D06F-EA93-83F9-72556876ED54}"/>
              </a:ext>
            </a:extLst>
          </p:cNvPr>
          <p:cNvSpPr txBox="1"/>
          <p:nvPr/>
        </p:nvSpPr>
        <p:spPr>
          <a:xfrm rot="16200000">
            <a:off x="6011229" y="4366683"/>
            <a:ext cx="2710464" cy="3897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2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KALLESKE’S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1D0BB87-0300-F48E-1159-DF2E215798DD}"/>
              </a:ext>
            </a:extLst>
          </p:cNvPr>
          <p:cNvSpPr txBox="1"/>
          <p:nvPr/>
        </p:nvSpPr>
        <p:spPr>
          <a:xfrm>
            <a:off x="8971554" y="3718801"/>
            <a:ext cx="1755951" cy="126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525"/>
              </a:spcBef>
              <a:spcAft>
                <a:spcPts val="525"/>
              </a:spcAft>
              <a:buNone/>
            </a:pPr>
            <a:r>
              <a:rPr lang="en-AU" b="1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SECARA ALAMI MEMURNIKAN ANGGURNYA DENGAN </a:t>
            </a:r>
            <a:r>
              <a:rPr lang="en-AU" b="1" i="1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RACKING</a:t>
            </a:r>
            <a:r>
              <a:rPr lang="en-AU" b="1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 DAN TANPA FILTRASI</a:t>
            </a:r>
            <a:endParaRPr lang="en-AU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4911995-E6FE-E151-0D47-CB426DE6195B}"/>
              </a:ext>
            </a:extLst>
          </p:cNvPr>
          <p:cNvSpPr txBox="1">
            <a:spLocks/>
          </p:cNvSpPr>
          <p:nvPr/>
        </p:nvSpPr>
        <p:spPr>
          <a:xfrm>
            <a:off x="1318500" y="4981120"/>
            <a:ext cx="2514593" cy="73010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None/>
            </a:pPr>
            <a:r>
              <a:rPr lang="en-AU" sz="1000" dirty="0" err="1">
                <a:latin typeface="Neue Haas Grotesk Text Pro" panose="020B0504020202020204" pitchFamily="34" charset="77"/>
              </a:rPr>
              <a:t>Mengandalkan</a:t>
            </a:r>
            <a:r>
              <a:rPr lang="en-AU" sz="1000" dirty="0">
                <a:latin typeface="Neue Haas Grotesk Text Pro" panose="020B0504020202020204" pitchFamily="34" charset="77"/>
              </a:rPr>
              <a:t> ragi </a:t>
            </a:r>
            <a:r>
              <a:rPr lang="en-AU" sz="1000" dirty="0" err="1">
                <a:latin typeface="Neue Haas Grotesk Text Pro" panose="020B0504020202020204" pitchFamily="34" charset="77"/>
              </a:rPr>
              <a:t>alami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untuk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fermentasi</a:t>
            </a:r>
            <a:r>
              <a:rPr lang="en-AU" sz="1000" dirty="0">
                <a:latin typeface="Neue Haas Grotesk Text Pro" panose="020B0504020202020204" pitchFamily="34" charset="77"/>
              </a:rPr>
              <a:t> primer dan </a:t>
            </a:r>
            <a:r>
              <a:rPr lang="en-AU" sz="1000" dirty="0" err="1">
                <a:latin typeface="Neue Haas Grotesk Text Pro" panose="020B0504020202020204" pitchFamily="34" charset="77"/>
              </a:rPr>
              <a:t>bakteri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malolaktik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alami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untuk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fermentasi</a:t>
            </a:r>
            <a:r>
              <a:rPr lang="en-AU" sz="1000" dirty="0">
                <a:latin typeface="Neue Haas Grotesk Text Pro" panose="020B0504020202020204" pitchFamily="34" charset="77"/>
              </a:rPr>
              <a:t> </a:t>
            </a:r>
            <a:r>
              <a:rPr lang="en-AU" sz="1000" dirty="0" err="1">
                <a:latin typeface="Neue Haas Grotesk Text Pro" panose="020B0504020202020204" pitchFamily="34" charset="77"/>
              </a:rPr>
              <a:t>malolaktik</a:t>
            </a:r>
            <a:endParaRPr lang="en-AU" sz="10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E1CAA2A-D14F-36EF-6E19-76A877CD1B5F}"/>
              </a:ext>
            </a:extLst>
          </p:cNvPr>
          <p:cNvSpPr txBox="1"/>
          <p:nvPr/>
        </p:nvSpPr>
        <p:spPr>
          <a:xfrm rot="16200000">
            <a:off x="7216160" y="3867938"/>
            <a:ext cx="793679" cy="1839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1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WINES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22D508-14ED-E8B3-EDF4-B346BE1CE00E}"/>
              </a:ext>
            </a:extLst>
          </p:cNvPr>
          <p:cNvSpPr/>
          <p:nvPr/>
        </p:nvSpPr>
        <p:spPr>
          <a:xfrm>
            <a:off x="3742672" y="3314618"/>
            <a:ext cx="2209691" cy="20842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TIDAK MENAMBAHKAN TANIN, ENZIM ATAU Fining agent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C02F2F-769E-85D8-1E3B-B97FDC40A0DD}"/>
              </a:ext>
            </a:extLst>
          </p:cNvPr>
          <p:cNvCxnSpPr>
            <a:cxnSpLocks/>
          </p:cNvCxnSpPr>
          <p:nvPr/>
        </p:nvCxnSpPr>
        <p:spPr>
          <a:xfrm>
            <a:off x="2390647" y="4445247"/>
            <a:ext cx="0" cy="4609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6DD289-A0BE-4FB8-2939-328DA25660F6}"/>
              </a:ext>
            </a:extLst>
          </p:cNvPr>
          <p:cNvCxnSpPr>
            <a:cxnSpLocks/>
          </p:cNvCxnSpPr>
          <p:nvPr/>
        </p:nvCxnSpPr>
        <p:spPr>
          <a:xfrm>
            <a:off x="8072539" y="3890301"/>
            <a:ext cx="102101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796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A242C9-EA6C-C1DA-8B1B-D3789CF0C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77646474-7D6D-DB7E-F0AE-F800EB34EC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63" r="9163"/>
          <a:stretch/>
        </p:blipFill>
        <p:spPr>
          <a:xfrm>
            <a:off x="6566704" y="0"/>
            <a:ext cx="5625296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6AA59-6E5B-0390-2D0E-4E7AFCB02DB4}"/>
              </a:ext>
            </a:extLst>
          </p:cNvPr>
          <p:cNvSpPr txBox="1">
            <a:spLocks/>
          </p:cNvSpPr>
          <p:nvPr/>
        </p:nvSpPr>
        <p:spPr>
          <a:xfrm>
            <a:off x="690991" y="2886666"/>
            <a:ext cx="4625834" cy="5495616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Menjalankan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kebun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anggurnya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seperti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sebelum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hadirnya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sintetis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pestisida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i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soursob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(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bunga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digunakan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dalam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memerangi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gulma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)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pengelolaan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gulma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mesin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kebun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dimodifikasi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meningkatkan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efisiensi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mengurangi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dampak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lingkungan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
Telah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menjalani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revegetasi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ekstensif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menghilangkan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spesies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bermasalah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menanam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kembali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tanaman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asli</a:t>
            </a:r>
            <a:endParaRPr lang="en-AU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2E5B13B-2B2D-AF77-FD9C-C56B73BA908D}"/>
              </a:ext>
            </a:extLst>
          </p:cNvPr>
          <p:cNvSpPr txBox="1">
            <a:spLocks/>
          </p:cNvSpPr>
          <p:nvPr/>
        </p:nvSpPr>
        <p:spPr>
          <a:xfrm rot="16200000">
            <a:off x="5280106" y="5446059"/>
            <a:ext cx="2206850" cy="250597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38"/>
              </a:spcAft>
              <a:buNone/>
            </a:pPr>
            <a:r>
              <a:rPr lang="en-AU" sz="9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Photo courtesy of </a:t>
            </a:r>
            <a:r>
              <a:rPr lang="en-AU" sz="900" dirty="0" err="1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Joch</a:t>
            </a:r>
            <a:r>
              <a:rPr lang="en-AU" sz="9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 Bosworth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07A08C2-A6EF-04E2-1D77-70B6C489F54B}"/>
              </a:ext>
            </a:extLst>
          </p:cNvPr>
          <p:cNvSpPr txBox="1">
            <a:spLocks/>
          </p:cNvSpPr>
          <p:nvPr/>
        </p:nvSpPr>
        <p:spPr>
          <a:xfrm>
            <a:off x="690991" y="909503"/>
            <a:ext cx="4934306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44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KONVERSI ORGANIK </a:t>
            </a:r>
          </a:p>
          <a:p>
            <a:r>
              <a:rPr lang="en-AU" sz="2800" i="1" dirty="0">
                <a:solidFill>
                  <a:srgbClr val="11B09B"/>
                </a:solidFill>
                <a:latin typeface="Neue Haas Grotesk Text Pro" panose="020B0504020202020204" pitchFamily="34" charset="77"/>
              </a:rPr>
              <a:t>Battle of Bosworth’s</a:t>
            </a:r>
            <a:r>
              <a:rPr lang="en-AU" sz="2800" dirty="0">
                <a:solidFill>
                  <a:srgbClr val="11B09B"/>
                </a:solidFill>
                <a:latin typeface="Neue Haas Grotesk Text Pro" panose="020B0504020202020204" pitchFamily="34" charset="77"/>
              </a:rPr>
              <a:t> </a:t>
            </a:r>
            <a:endParaRPr lang="en-AU" sz="44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  <a:p>
            <a:endParaRPr lang="en-AU" sz="3600" dirty="0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5090091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5" b="28245"/>
          <a:stretch/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88486" y="4334734"/>
            <a:ext cx="3181282" cy="1460500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en-US" dirty="0" err="1">
                <a:latin typeface="Neue Haas Grotesk Text Pro" panose="020B0504020202020204" pitchFamily="34" charset="77"/>
              </a:rPr>
              <a:t>Beralih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ke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budidaya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anggur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organik</a:t>
            </a:r>
            <a:r>
              <a:rPr lang="en-US" dirty="0">
                <a:latin typeface="Neue Haas Grotesk Text Pro" panose="020B0504020202020204" pitchFamily="34" charset="77"/>
              </a:rPr>
              <a:t>, </a:t>
            </a:r>
            <a:r>
              <a:rPr lang="en-US" dirty="0" err="1">
                <a:latin typeface="Neue Haas Grotesk Text Pro" panose="020B0504020202020204" pitchFamily="34" charset="77"/>
              </a:rPr>
              <a:t>menerapkan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sistem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drainase</a:t>
            </a:r>
            <a:r>
              <a:rPr lang="en-US" b="1" dirty="0">
                <a:latin typeface="Neue Haas Grotesk Text Pro" panose="020B0504020202020204" pitchFamily="34" charset="77"/>
              </a:rPr>
              <a:t>,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pengomposan</a:t>
            </a:r>
            <a:r>
              <a:rPr lang="en-US" dirty="0">
                <a:latin typeface="Neue Haas Grotesk Text Pro" panose="020B0504020202020204" pitchFamily="34" charset="77"/>
              </a:rPr>
              <a:t> dan </a:t>
            </a:r>
            <a:r>
              <a:rPr lang="en-US" dirty="0" err="1">
                <a:latin typeface="Neue Haas Grotesk Text Pro" panose="020B0504020202020204" pitchFamily="34" charset="77"/>
              </a:rPr>
              <a:t>tanaman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penutup</a:t>
            </a:r>
            <a:r>
              <a:rPr lang="en-US" dirty="0">
                <a:latin typeface="Neue Haas Grotesk Text Pro" panose="020B0504020202020204" pitchFamily="34" charset="77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484979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592308" y="38787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1998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357572" y="2085996"/>
            <a:ext cx="5450037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LINI MASA</a:t>
            </a:r>
          </a:p>
          <a:p>
            <a: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LINGKUNGAN</a:t>
            </a:r>
          </a:p>
          <a:p>
            <a:r>
              <a:rPr lang="en-US" sz="32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32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cullen</a:t>
            </a:r>
            <a:endParaRPr lang="en-US" sz="3200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677" b="5253"/>
          <a:stretch/>
        </p:blipFill>
        <p:spPr>
          <a:xfrm>
            <a:off x="400016" y="5537331"/>
            <a:ext cx="3862018" cy="1741988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5F36D2F-5B78-2E60-2064-47330A88B9C9}"/>
              </a:ext>
            </a:extLst>
          </p:cNvPr>
          <p:cNvSpPr txBox="1">
            <a:spLocks/>
          </p:cNvSpPr>
          <p:nvPr/>
        </p:nvSpPr>
        <p:spPr>
          <a:xfrm>
            <a:off x="5124600" y="1468479"/>
            <a:ext cx="2100145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 err="1">
                <a:latin typeface="Neue Haas Grotesk Text Pro" panose="020B0504020202020204" pitchFamily="34" charset="77"/>
              </a:rPr>
              <a:t>Bersertifikat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organik</a:t>
            </a:r>
            <a:r>
              <a:rPr lang="en-US" dirty="0">
                <a:latin typeface="Neue Haas Grotesk Text Pro" panose="020B0504020202020204" pitchFamily="34" charset="77"/>
              </a:rPr>
              <a:t> dan </a:t>
            </a:r>
            <a:r>
              <a:rPr lang="en-US" dirty="0" err="1">
                <a:latin typeface="Neue Haas Grotesk Text Pro" panose="020B0504020202020204" pitchFamily="34" charset="77"/>
              </a:rPr>
              <a:t>diubah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menjadi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pertanian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biodinamis</a:t>
            </a:r>
            <a:r>
              <a:rPr lang="en-US" dirty="0">
                <a:latin typeface="Neue Haas Grotesk Text Pro" panose="020B0504020202020204" pitchFamily="34" charset="77"/>
              </a:rPr>
              <a:t>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8EB80E7-04E2-6277-DE0E-D82956907DFE}"/>
              </a:ext>
            </a:extLst>
          </p:cNvPr>
          <p:cNvSpPr txBox="1"/>
          <p:nvPr/>
        </p:nvSpPr>
        <p:spPr>
          <a:xfrm>
            <a:off x="4967254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2003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F3C6210-D39E-CA37-39DB-FF26AE261538}"/>
              </a:ext>
            </a:extLst>
          </p:cNvPr>
          <p:cNvSpPr txBox="1">
            <a:spLocks/>
          </p:cNvSpPr>
          <p:nvPr/>
        </p:nvSpPr>
        <p:spPr>
          <a:xfrm>
            <a:off x="6222233" y="4401400"/>
            <a:ext cx="2257491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it-IT" dirty="0">
                <a:latin typeface="Neue Haas Grotesk Text Pro" panose="020B0504020202020204" pitchFamily="34" charset="77"/>
              </a:rPr>
              <a:t>Kebun anggur pertama (Cullen) yang  menerima status biodinamik bersertifikat; yang kedua (Mangan) pada tahun 2008.</a:t>
            </a:r>
            <a:endParaRPr lang="en-US" dirty="0">
              <a:latin typeface="Neue Haas Grotesk Text Pro" panose="020B0504020202020204" pitchFamily="34" charset="77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0003AC6-CFF8-661A-4360-4AF91C95486A}"/>
              </a:ext>
            </a:extLst>
          </p:cNvPr>
          <p:cNvSpPr txBox="1"/>
          <p:nvPr/>
        </p:nvSpPr>
        <p:spPr>
          <a:xfrm>
            <a:off x="6064887" y="389016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2004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F303AA7-3BF5-713A-30B3-5BCA97755FC2}"/>
              </a:ext>
            </a:extLst>
          </p:cNvPr>
          <p:cNvSpPr txBox="1">
            <a:spLocks/>
          </p:cNvSpPr>
          <p:nvPr/>
        </p:nvSpPr>
        <p:spPr>
          <a:xfrm>
            <a:off x="8018718" y="1468478"/>
            <a:ext cx="2762100" cy="8040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 err="1">
                <a:latin typeface="Neue Haas Grotesk Text Pro" panose="020B0504020202020204" pitchFamily="34" charset="77"/>
              </a:rPr>
              <a:t>Secara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sukarela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mengimbangi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jejak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karbonnya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dengan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membeli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kredit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karbon</a:t>
            </a:r>
            <a:r>
              <a:rPr lang="en-US" dirty="0">
                <a:latin typeface="Neue Haas Grotesk Text Pro" panose="020B0504020202020204" pitchFamily="34" charset="77"/>
              </a:rPr>
              <a:t>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7E129D0-B09E-6024-081D-6DB6F3D7D395}"/>
              </a:ext>
            </a:extLst>
          </p:cNvPr>
          <p:cNvSpPr txBox="1"/>
          <p:nvPr/>
        </p:nvSpPr>
        <p:spPr>
          <a:xfrm>
            <a:off x="7861372" y="957246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2006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B795BD9-2697-B1FC-103E-EA1DCD3B6497}"/>
              </a:ext>
            </a:extLst>
          </p:cNvPr>
          <p:cNvSpPr txBox="1">
            <a:spLocks/>
          </p:cNvSpPr>
          <p:nvPr/>
        </p:nvSpPr>
        <p:spPr>
          <a:xfrm>
            <a:off x="9239921" y="4401400"/>
            <a:ext cx="2872688" cy="5513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</a:pPr>
            <a:r>
              <a:rPr lang="en-US" dirty="0" err="1">
                <a:latin typeface="Neue Haas Grotesk Text Pro" panose="020B0504020202020204" pitchFamily="34" charset="77"/>
              </a:rPr>
              <a:t>Memasang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sistem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energi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surya</a:t>
            </a:r>
            <a:r>
              <a:rPr lang="en-US" dirty="0">
                <a:latin typeface="Neue Haas Grotesk Text Pro" panose="020B0504020202020204" pitchFamily="34" charset="77"/>
              </a:rPr>
              <a:t> 45 kilowatt, </a:t>
            </a:r>
            <a:r>
              <a:rPr lang="en-US" dirty="0" err="1">
                <a:latin typeface="Neue Haas Grotesk Text Pro" panose="020B0504020202020204" pitchFamily="34" charset="77"/>
              </a:rPr>
              <a:t>sesuai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dengan</a:t>
            </a:r>
            <a:r>
              <a:rPr lang="en-US" dirty="0">
                <a:latin typeface="Neue Haas Grotesk Text Pro" panose="020B0504020202020204" pitchFamily="34" charset="77"/>
              </a:rPr>
              <a:t> </a:t>
            </a:r>
            <a:r>
              <a:rPr lang="en-US" dirty="0" err="1">
                <a:latin typeface="Neue Haas Grotesk Text Pro" panose="020B0504020202020204" pitchFamily="34" charset="77"/>
              </a:rPr>
              <a:t>konsumsi</a:t>
            </a:r>
            <a:r>
              <a:rPr lang="en-US" dirty="0">
                <a:latin typeface="Neue Haas Grotesk Text Pro" panose="020B0504020202020204" pitchFamily="34" charset="77"/>
              </a:rPr>
              <a:t> rata-rata Cullen.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EF7D9E6-4C5E-F186-B586-2A5500DF517E}"/>
              </a:ext>
            </a:extLst>
          </p:cNvPr>
          <p:cNvSpPr txBox="1"/>
          <p:nvPr/>
        </p:nvSpPr>
        <p:spPr>
          <a:xfrm>
            <a:off x="9321680" y="3872527"/>
            <a:ext cx="2257491" cy="44649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600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2014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112B3D5-EF82-1369-5ED6-12ABACFBE980}"/>
              </a:ext>
            </a:extLst>
          </p:cNvPr>
          <p:cNvSpPr/>
          <p:nvPr/>
        </p:nvSpPr>
        <p:spPr>
          <a:xfrm>
            <a:off x="8018718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CD392B-3FE3-9C37-268D-01A5C41632E1}"/>
              </a:ext>
            </a:extLst>
          </p:cNvPr>
          <p:cNvSpPr/>
          <p:nvPr/>
        </p:nvSpPr>
        <p:spPr>
          <a:xfrm>
            <a:off x="6140582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E909AC-DC6E-B812-714F-4DB8467D68BF}"/>
              </a:ext>
            </a:extLst>
          </p:cNvPr>
          <p:cNvSpPr/>
          <p:nvPr/>
        </p:nvSpPr>
        <p:spPr>
          <a:xfrm>
            <a:off x="9239921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53FA10-496A-2F60-85D3-787B99294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070C3EB-7922-B517-0DAF-E3E2B1000AD4}"/>
              </a:ext>
            </a:extLst>
          </p:cNvPr>
          <p:cNvSpPr txBox="1"/>
          <p:nvPr/>
        </p:nvSpPr>
        <p:spPr>
          <a:xfrm>
            <a:off x="6927574" y="3205588"/>
            <a:ext cx="4287274" cy="1807978"/>
          </a:xfrm>
          <a:prstGeom prst="rect">
            <a:avLst/>
          </a:prstGeom>
          <a:noFill/>
        </p:spPr>
        <p:txBody>
          <a:bodyPr numCol="2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Arneis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Barbera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Fiano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Gamay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Grüner Veltliner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Montepulciano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Nebbiolo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Nero </a:t>
            </a: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d’Avola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 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Sangiovese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Tempranillo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Touriga</a:t>
            </a: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Nacional</a:t>
            </a:r>
          </a:p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FFFF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Vermentino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A8CB6BA5-A614-7CC4-31DA-579A970AC2E9}"/>
              </a:ext>
            </a:extLst>
          </p:cNvPr>
          <p:cNvSpPr txBox="1"/>
          <p:nvPr/>
        </p:nvSpPr>
        <p:spPr>
          <a:xfrm>
            <a:off x="6927574" y="932873"/>
            <a:ext cx="4774899" cy="3959763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4000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MUNCULNYA VARIETAS ALTERNATIF</a:t>
            </a:r>
            <a:br>
              <a:rPr lang="en-AU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4000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 AUSTRALIA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D072A-CA44-FE5D-2C15-5B0474B2BC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4718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30BA85-297B-7AF5-FB8F-63C2E7BD9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7C029617-F754-61AE-C1EE-A642432C1D4C}"/>
              </a:ext>
            </a:extLst>
          </p:cNvPr>
          <p:cNvSpPr txBox="1"/>
          <p:nvPr/>
        </p:nvSpPr>
        <p:spPr>
          <a:xfrm>
            <a:off x="6446981" y="1245967"/>
            <a:ext cx="5264727" cy="2309108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r>
              <a:rPr lang="en-AU" sz="2800" kern="1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MEMASTIKAN KEBUN</a:t>
            </a:r>
          </a:p>
          <a:p>
            <a:r>
              <a:rPr lang="en-AU" sz="2800" kern="1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ANGGUR, BUDI DAYA ANGGUR </a:t>
            </a:r>
            <a:r>
              <a:rPr lang="en-AU" sz="2800" kern="100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</a:t>
            </a:r>
            <a:r>
              <a:rPr lang="en-AU" sz="2800" kern="100" dirty="0">
                <a:solidFill>
                  <a:schemeClr val="accent3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PEMBUATAN ANGGUR </a:t>
            </a:r>
            <a:r>
              <a:rPr lang="en-AU" sz="2800" kern="100" dirty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AUSTRALIA SELAMA BEBERAPA GENERASI</a:t>
            </a:r>
          </a:p>
          <a:p>
            <a:endParaRPr lang="en-AU" sz="2400" kern="100" dirty="0">
              <a:solidFill>
                <a:schemeClr val="bg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2800" kern="10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BERTAHAN DAN </a:t>
            </a:r>
            <a:br>
              <a:rPr lang="en-AU" sz="2800" kern="1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800" kern="10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MENGGAIRAHKAN</a:t>
            </a:r>
            <a:r>
              <a:rPr lang="en-AU" sz="2800" kern="1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UNTUK</a:t>
            </a:r>
            <a:br>
              <a:rPr lang="en-AU" sz="2800" kern="1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800" kern="100" dirty="0">
                <a:solidFill>
                  <a:schemeClr val="bg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TAHUN-TAHUN MENDATANG</a:t>
            </a:r>
            <a:endParaRPr lang="en-AU" kern="100" dirty="0">
              <a:solidFill>
                <a:schemeClr val="bg2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A4BEE3-18ED-B941-66F1-707A9DF8E6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3071"/>
            <a:ext cx="6096000" cy="609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2407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2102" y="-28348"/>
            <a:ext cx="12189898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43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 KASIH</a:t>
            </a:r>
            <a:endParaRPr lang="pt-BR" sz="9073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158187" y="1577088"/>
            <a:ext cx="4302987" cy="3752294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/>
              </a:buClr>
              <a:buNone/>
            </a:pP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Komunitas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penghasil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b="1" dirty="0" err="1">
                <a:solidFill>
                  <a:schemeClr val="accent3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sz="2400" b="1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 Australia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menemukan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cara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berani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kreatif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dan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inovatif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untuk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memastikan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kelangsungan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lingkungan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sosial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dan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ekonomi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jangka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panjang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memenuhi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permintaan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konsumen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dan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melindungi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 </a:t>
            </a:r>
            <a:r>
              <a:rPr lang="en-AU" sz="2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beragam</a:t>
            </a:r>
            <a:r>
              <a:rPr lang="en-AU" sz="2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wilayah kami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70" b="20270"/>
          <a:stretch/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082"/>
          <a:stretch/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7A8481-5942-3657-B386-FD015008436B}"/>
              </a:ext>
            </a:extLst>
          </p:cNvPr>
          <p:cNvSpPr txBox="1"/>
          <p:nvPr/>
        </p:nvSpPr>
        <p:spPr>
          <a:xfrm>
            <a:off x="6387084" y="3803103"/>
            <a:ext cx="3722816" cy="142212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Australia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memiliki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jumlah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lahan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pertanian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organik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bersertifikat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terbesar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di </a:t>
            </a:r>
            <a:r>
              <a:rPr lang="en-AU" sz="14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seluruh</a:t>
            </a:r>
            <a:r>
              <a:rPr lang="en-AU" sz="14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dunia.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9A51ED4-BCFC-C919-A5D6-93DB6E379AB3}"/>
              </a:ext>
            </a:extLst>
          </p:cNvPr>
          <p:cNvSpPr txBox="1"/>
          <p:nvPr/>
        </p:nvSpPr>
        <p:spPr>
          <a:xfrm>
            <a:off x="6218971" y="3209245"/>
            <a:ext cx="5973029" cy="6753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4000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TAHUKAH ANDA?</a:t>
            </a:r>
          </a:p>
        </p:txBody>
      </p:sp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7" r="1621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7606" y="665406"/>
            <a:ext cx="6158452" cy="1325562"/>
          </a:xfrm>
        </p:spPr>
        <p:txBody>
          <a:bodyPr/>
          <a:lstStyle/>
          <a:p>
            <a:r>
              <a:rPr lang="fi-FI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HARI INI KITA AKAN MEMBAHAS</a:t>
            </a:r>
            <a:endParaRPr lang="en-US" dirty="0">
              <a:solidFill>
                <a:schemeClr val="accent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69547" y="2865199"/>
            <a:ext cx="4105121" cy="332739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latin typeface="Neue Haas Grotesk Text Pro" panose="020B0504020202020204" pitchFamily="34" charset="77"/>
              </a:rPr>
              <a:t>Budi </a:t>
            </a:r>
            <a:r>
              <a:rPr lang="en-AU" dirty="0" err="1">
                <a:latin typeface="Neue Haas Grotesk Text Pro" panose="020B0504020202020204" pitchFamily="34" charset="77"/>
              </a:rPr>
              <a:t>daya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pembuatan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biodinamik</a:t>
            </a:r>
            <a:r>
              <a:rPr lang="en-AU" dirty="0">
                <a:latin typeface="Neue Haas Grotesk Text Pro" panose="020B0504020202020204" pitchFamily="34" charset="77"/>
              </a:rPr>
              <a:t> di Australia
</a:t>
            </a:r>
            <a:r>
              <a:rPr lang="en-AU" dirty="0" err="1">
                <a:latin typeface="Neue Haas Grotesk Text Pro" panose="020B0504020202020204" pitchFamily="34" charset="77"/>
              </a:rPr>
              <a:t>Pertimbangan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lingkungan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lainnya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Studi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kasus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produsen</a:t>
            </a:r>
            <a:r>
              <a:rPr lang="en-AU" dirty="0">
                <a:latin typeface="Neue Haas Grotesk Text Pro" panose="020B0504020202020204" pitchFamily="34" charset="77"/>
              </a:rPr>
              <a:t>
</a:t>
            </a:r>
            <a:r>
              <a:rPr lang="en-AU" dirty="0" err="1">
                <a:latin typeface="Neue Haas Grotesk Text Pro" panose="020B0504020202020204" pitchFamily="34" charset="77"/>
              </a:rPr>
              <a:t>Meningkatnya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varietas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alternatif</a:t>
            </a:r>
            <a:endParaRPr lang="en-AU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6" b="7826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167809"/>
            <a:ext cx="12192000" cy="1975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4520657"/>
            <a:ext cx="6158452" cy="1325562"/>
          </a:xfrm>
        </p:spPr>
        <p:txBody>
          <a:bodyPr/>
          <a:lstStyle/>
          <a:p>
            <a:r>
              <a:rPr lang="en-US" sz="48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BUDI DAYA </a:t>
            </a:r>
            <a:br>
              <a:rPr lang="en-US" sz="48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8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ANGGUR ORGANIK</a:t>
            </a:r>
            <a:b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endParaRPr lang="en-US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3165" y="4520657"/>
            <a:ext cx="4105121" cy="1209090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ditanam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diproses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menggunakan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tambahan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sintetis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buatan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bahan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kimia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herbisida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pestisida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pupuk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atau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produk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organisme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hasil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rekayasa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genetika</a:t>
            </a:r>
            <a:r>
              <a:rPr lang="en-AU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  <a:endParaRPr lang="en-AU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36" t="7345" r="2972" b="34039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602095"/>
            <a:ext cx="12192000" cy="19754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02" y="101980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BERSERTIFIKAT</a:t>
            </a:r>
            <a:b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ORGANIK</a:t>
            </a:r>
            <a:br>
              <a:rPr lang="en-US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endParaRPr lang="en-US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021E957-7559-B17F-8F4D-D3E0EE9123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125" y="976313"/>
            <a:ext cx="4105275" cy="5495925"/>
          </a:xfrm>
        </p:spPr>
        <p:txBody>
          <a:bodyPr/>
          <a:lstStyle/>
          <a:p>
            <a:pPr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</a:pPr>
            <a:r>
              <a:rPr lang="en-AU" dirty="0" err="1">
                <a:latin typeface="Neue Haas Grotesk Text Pro" panose="020B0504020202020204" pitchFamily="34" charset="77"/>
              </a:rPr>
              <a:t>Seluruh</a:t>
            </a:r>
            <a:r>
              <a:rPr lang="en-AU" dirty="0">
                <a:latin typeface="Neue Haas Grotesk Text Pro" panose="020B0504020202020204" pitchFamily="34" charset="77"/>
              </a:rPr>
              <a:t> proses </a:t>
            </a:r>
            <a:r>
              <a:rPr lang="en-AU" dirty="0" err="1">
                <a:latin typeface="Neue Haas Grotesk Text Pro" panose="020B0504020202020204" pitchFamily="34" charset="77"/>
              </a:rPr>
              <a:t>pembuatan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– </a:t>
            </a:r>
            <a:r>
              <a:rPr lang="en-AU" dirty="0" err="1">
                <a:latin typeface="Neue Haas Grotesk Text Pro" panose="020B0504020202020204" pitchFamily="34" charset="77"/>
              </a:rPr>
              <a:t>mulai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dari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menanam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tanaman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merambat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hingga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membotolkan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– </a:t>
            </a:r>
            <a:r>
              <a:rPr lang="en-AU" dirty="0" err="1">
                <a:latin typeface="Neue Haas Grotesk Text Pro" panose="020B0504020202020204" pitchFamily="34" charset="77"/>
              </a:rPr>
              <a:t>harus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latin typeface="Neue Haas Grotesk Text Pro" panose="020B0504020202020204" pitchFamily="34" charset="77"/>
              </a:rPr>
              <a:t>. </a:t>
            </a:r>
            <a:r>
              <a:rPr lang="en-AU" dirty="0" err="1">
                <a:latin typeface="Neue Haas Grotesk Text Pro" panose="020B0504020202020204" pitchFamily="34" charset="77"/>
              </a:rPr>
              <a:t>Tidak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semua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berlabel</a:t>
            </a:r>
            <a:r>
              <a:rPr lang="en-AU" dirty="0">
                <a:latin typeface="Neue Haas Grotesk Text Pro" panose="020B0504020202020204" pitchFamily="34" charset="77"/>
              </a:rPr>
              <a:t> '</a:t>
            </a:r>
            <a:r>
              <a:rPr lang="en-AU" dirty="0" err="1"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latin typeface="Neue Haas Grotesk Text Pro" panose="020B0504020202020204" pitchFamily="34" charset="77"/>
              </a:rPr>
              <a:t>' </a:t>
            </a:r>
            <a:r>
              <a:rPr lang="en-AU" dirty="0" err="1">
                <a:latin typeface="Neue Haas Grotesk Text Pro" panose="020B0504020202020204" pitchFamily="34" charset="77"/>
              </a:rPr>
              <a:t>bersertifikat</a:t>
            </a:r>
            <a:r>
              <a:rPr lang="en-AU" dirty="0">
                <a:latin typeface="Neue Haas Grotesk Text Pro" panose="020B0504020202020204" pitchFamily="34" charset="77"/>
              </a:rPr>
              <a:t>.</a:t>
            </a:r>
            <a:endParaRPr lang="en-AU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8482947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/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25" y="909503"/>
            <a:ext cx="6158452" cy="1325562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BUDIDAYA </a:t>
            </a:r>
            <a:b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chemeClr val="accent1"/>
                </a:solidFill>
                <a:latin typeface="Neue Haas Grotesk Text Pro" panose="020B0504020202020204" pitchFamily="34" charset="77"/>
              </a:rPr>
              <a:t>ANGGUR BIODINAMIK</a:t>
            </a:r>
            <a:endParaRPr lang="en-US" dirty="0">
              <a:solidFill>
                <a:schemeClr val="accent4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2816798"/>
            <a:ext cx="4105121" cy="5495616"/>
          </a:xfrm>
        </p:spPr>
        <p:txBody>
          <a:bodyPr>
            <a:normAutofit/>
          </a:bodyPr>
          <a:lstStyle/>
          <a:p>
            <a:r>
              <a:rPr lang="en-AU" dirty="0" err="1">
                <a:latin typeface="Neue Haas Grotesk Text Pro" panose="020B0504020202020204" pitchFamily="34" charset="77"/>
              </a:rPr>
              <a:t>Budidaya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anggur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biodinamik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adalah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pendekatan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holistik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berdasarkan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prinsip-prinsip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pertanian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organik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dengan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pendekatan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persiapan</a:t>
            </a:r>
            <a:r>
              <a:rPr lang="en-AU" dirty="0">
                <a:latin typeface="Neue Haas Grotesk Text Pro" panose="020B0504020202020204" pitchFamily="34" charset="77"/>
              </a:rPr>
              <a:t> dan </a:t>
            </a:r>
            <a:r>
              <a:rPr lang="en-AU" dirty="0" err="1">
                <a:latin typeface="Neue Haas Grotesk Text Pro" panose="020B0504020202020204" pitchFamily="34" charset="77"/>
              </a:rPr>
              <a:t>praktik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biodinamik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tertentu</a:t>
            </a:r>
            <a:r>
              <a:rPr lang="en-AU" dirty="0">
                <a:latin typeface="Neue Haas Grotesk Text Pro" panose="020B0504020202020204" pitchFamily="34" charset="77"/>
              </a:rPr>
              <a:t>. </a:t>
            </a:r>
            <a:r>
              <a:rPr lang="en-AU" dirty="0" err="1">
                <a:latin typeface="Neue Haas Grotesk Text Pro" panose="020B0504020202020204" pitchFamily="34" charset="77"/>
              </a:rPr>
              <a:t>Selain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itu</a:t>
            </a:r>
            <a:r>
              <a:rPr lang="en-AU" dirty="0">
                <a:latin typeface="Neue Haas Grotesk Text Pro" panose="020B0504020202020204" pitchFamily="34" charset="77"/>
              </a:rPr>
              <a:t>, </a:t>
            </a:r>
            <a:r>
              <a:rPr lang="en-AU" dirty="0" err="1">
                <a:latin typeface="Neue Haas Grotesk Text Pro" panose="020B0504020202020204" pitchFamily="34" charset="77"/>
              </a:rPr>
              <a:t>elemen-elemen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astrologi</a:t>
            </a:r>
            <a:r>
              <a:rPr lang="en-AU" dirty="0">
                <a:latin typeface="Neue Haas Grotesk Text Pro" panose="020B0504020202020204" pitchFamily="34" charset="77"/>
              </a:rPr>
              <a:t> dan spiritual </a:t>
            </a:r>
            <a:r>
              <a:rPr lang="en-AU" dirty="0" err="1">
                <a:latin typeface="Neue Haas Grotesk Text Pro" panose="020B0504020202020204" pitchFamily="34" charset="77"/>
              </a:rPr>
              <a:t>menjadi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panduan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dalam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memberikan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informasi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tentang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hal</a:t>
            </a:r>
            <a:r>
              <a:rPr lang="en-AU" dirty="0">
                <a:latin typeface="Neue Haas Grotesk Text Pro" panose="020B0504020202020204" pitchFamily="34" charset="77"/>
              </a:rPr>
              <a:t>  </a:t>
            </a:r>
            <a:r>
              <a:rPr lang="en-AU" dirty="0" err="1">
                <a:latin typeface="Neue Haas Grotesk Text Pro" panose="020B0504020202020204" pitchFamily="34" charset="77"/>
              </a:rPr>
              <a:t>hal</a:t>
            </a:r>
            <a:r>
              <a:rPr lang="en-AU" dirty="0">
                <a:latin typeface="Neue Haas Grotesk Text Pro" panose="020B0504020202020204" pitchFamily="34" charset="77"/>
              </a:rPr>
              <a:t> yang </a:t>
            </a:r>
            <a:r>
              <a:rPr lang="en-AU" dirty="0" err="1">
                <a:latin typeface="Neue Haas Grotesk Text Pro" panose="020B0504020202020204" pitchFamily="34" charset="77"/>
              </a:rPr>
              <a:t>harus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dilakukan</a:t>
            </a:r>
            <a:r>
              <a:rPr lang="en-AU" dirty="0">
                <a:latin typeface="Neue Haas Grotesk Text Pro" panose="020B0504020202020204" pitchFamily="34" charset="77"/>
              </a:rPr>
              <a:t> dan pada </a:t>
            </a:r>
            <a:r>
              <a:rPr lang="en-AU" dirty="0" err="1">
                <a:latin typeface="Neue Haas Grotesk Text Pro" panose="020B0504020202020204" pitchFamily="34" charset="77"/>
              </a:rPr>
              <a:t>saat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kapan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harus</a:t>
            </a:r>
            <a:r>
              <a:rPr lang="en-AU" dirty="0">
                <a:latin typeface="Neue Haas Grotesk Text Pro" panose="020B0504020202020204" pitchFamily="34" charset="77"/>
              </a:rPr>
              <a:t> </a:t>
            </a:r>
            <a:r>
              <a:rPr lang="en-AU" dirty="0" err="1">
                <a:latin typeface="Neue Haas Grotesk Text Pro" panose="020B0504020202020204" pitchFamily="34" charset="77"/>
              </a:rPr>
              <a:t>dilakukan</a:t>
            </a:r>
            <a:r>
              <a:rPr lang="en-AU" dirty="0">
                <a:latin typeface="Neue Haas Grotesk Text Pro" panose="020B0504020202020204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27178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662AB6-F66D-504F-7ADC-24A13387E13E}"/>
              </a:ext>
            </a:extLst>
          </p:cNvPr>
          <p:cNvSpPr txBox="1"/>
          <p:nvPr/>
        </p:nvSpPr>
        <p:spPr>
          <a:xfrm>
            <a:off x="773359" y="3993464"/>
            <a:ext cx="33469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BUDIDAYA ANGGUR KONVENSIONAL 
(NON-ORGANIK) </a:t>
            </a:r>
            <a:r>
              <a:rPr lang="en-AU" sz="1600" dirty="0" err="1">
                <a:latin typeface="Neue Haas Grotesk Text Pro" panose="020B0504020202020204" pitchFamily="34" charset="77"/>
              </a:rPr>
              <a:t>mengacu</a:t>
            </a:r>
            <a:r>
              <a:rPr lang="en-AU" sz="1600" dirty="0">
                <a:latin typeface="Neue Haas Grotesk Text Pro" panose="020B0504020202020204" pitchFamily="34" charset="77"/>
              </a:rPr>
              <a:t> pada </a:t>
            </a:r>
            <a:r>
              <a:rPr lang="en-AU" sz="1600" dirty="0" err="1">
                <a:latin typeface="Neue Haas Grotesk Text Pro" panose="020B0504020202020204" pitchFamily="34" charset="77"/>
              </a:rPr>
              <a:t>berbagai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praktik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pertanian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termasuk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metode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pertanian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tradisional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  </a:t>
            </a:r>
            <a:r>
              <a:rPr lang="en-AU" sz="1600" dirty="0" err="1">
                <a:latin typeface="Neue Haas Grotesk Text Pro" panose="020B0504020202020204" pitchFamily="34" charset="77"/>
              </a:rPr>
              <a:t>semprotan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pupuk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sintetis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teknologi</a:t>
            </a:r>
            <a:r>
              <a:rPr lang="en-AU" sz="1600" dirty="0">
                <a:latin typeface="Neue Haas Grotesk Text Pro" panose="020B0504020202020204" pitchFamily="34" charset="77"/>
              </a:rPr>
              <a:t> modern dan </a:t>
            </a:r>
            <a:r>
              <a:rPr lang="en-AU" sz="1600" dirty="0" err="1">
                <a:latin typeface="Neue Haas Grotesk Text Pro" panose="020B0504020202020204" pitchFamily="34" charset="77"/>
              </a:rPr>
              <a:t>pendekatan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sadar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lingkungan</a:t>
            </a:r>
            <a:r>
              <a:rPr lang="en-AU" sz="1600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.</a:t>
            </a:r>
            <a:endParaRPr lang="en-AU" sz="1600" dirty="0">
              <a:latin typeface="Neue Haas Grotesk Tex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5A49B-442B-4B77-7634-70D3276544DA}"/>
              </a:ext>
            </a:extLst>
          </p:cNvPr>
          <p:cNvSpPr txBox="1"/>
          <p:nvPr/>
        </p:nvSpPr>
        <p:spPr>
          <a:xfrm>
            <a:off x="4866125" y="3974184"/>
            <a:ext cx="334694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BUDIDAYA ANGGUR ORGANIK
</a:t>
            </a:r>
            <a:r>
              <a:rPr lang="en-AU" sz="1600" dirty="0">
                <a:latin typeface="Neue Haas Grotesk Text Pro" panose="020B0504020202020204" pitchFamily="34" charset="77"/>
              </a:rPr>
              <a:t>juga </a:t>
            </a:r>
            <a:r>
              <a:rPr lang="en-AU" sz="1600" dirty="0" err="1">
                <a:latin typeface="Neue Haas Grotesk Text Pro" panose="020B0504020202020204" pitchFamily="34" charset="77"/>
              </a:rPr>
              <a:t>dapat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memanfaatkan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praktik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pertanian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tradisional</a:t>
            </a:r>
            <a:r>
              <a:rPr lang="en-AU" sz="1600" dirty="0">
                <a:latin typeface="Neue Haas Grotesk Text Pro" panose="020B0504020202020204" pitchFamily="34" charset="77"/>
              </a:rPr>
              <a:t> dan modern </a:t>
            </a:r>
            <a:r>
              <a:rPr lang="en-AU" sz="1600" dirty="0" err="1">
                <a:latin typeface="Neue Haas Grotesk Text Pro" panose="020B0504020202020204" pitchFamily="34" charset="77"/>
              </a:rPr>
              <a:t>tetapi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menghindari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penggunaan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pupuk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sintetis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pestisida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herbisida</a:t>
            </a:r>
            <a:r>
              <a:rPr lang="en-AU" sz="1600" dirty="0">
                <a:latin typeface="Neue Haas Grotesk Text Pro" panose="020B0504020202020204" pitchFamily="34" charset="77"/>
              </a:rPr>
              <a:t>.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menggunakan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bahan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organik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seperti</a:t>
            </a:r>
            <a:r>
              <a:rPr lang="en-AU" sz="1600" dirty="0">
                <a:latin typeface="Neue Haas Grotesk Text Pro" panose="020B0504020202020204" pitchFamily="34" charset="77"/>
              </a:rPr>
              <a:t> batu </a:t>
            </a:r>
            <a:r>
              <a:rPr lang="en-AU" sz="1600" dirty="0" err="1">
                <a:latin typeface="Neue Haas Grotesk Text Pro" panose="020B0504020202020204" pitchFamily="34" charset="77"/>
              </a:rPr>
              <a:t>fosfat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bahan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nabati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produk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hewani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semprotan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bebas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bahan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kimia</a:t>
            </a:r>
            <a:r>
              <a:rPr lang="en-AU" sz="1600" dirty="0">
                <a:latin typeface="Neue Haas Grotesk Text Pro" panose="020B0504020202020204" pitchFamily="34" charset="77"/>
              </a:rPr>
              <a:t> yang </a:t>
            </a:r>
            <a:r>
              <a:rPr lang="en-AU" sz="1600" dirty="0" err="1">
                <a:latin typeface="Neue Haas Grotesk Text Pro" panose="020B0504020202020204" pitchFamily="34" charset="77"/>
              </a:rPr>
              <a:t>digunakan</a:t>
            </a:r>
            <a:r>
              <a:rPr lang="en-AU" sz="1600" dirty="0">
                <a:latin typeface="Neue Haas Grotesk Text Pro" panose="020B0504020202020204" pitchFamily="34" charset="77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73955E-5790-1DA1-C9C0-5D439DA12B22}"/>
              </a:ext>
            </a:extLst>
          </p:cNvPr>
          <p:cNvSpPr txBox="1"/>
          <p:nvPr/>
        </p:nvSpPr>
        <p:spPr>
          <a:xfrm>
            <a:off x="8624714" y="3954904"/>
            <a:ext cx="334694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BUDIDAYA  ANGGUR BIODINAMIK
</a:t>
            </a:r>
            <a:r>
              <a:rPr lang="en-AU" sz="1600" dirty="0" err="1">
                <a:latin typeface="Neue Haas Grotesk Text Pro" panose="020B0504020202020204" pitchFamily="34" charset="77"/>
              </a:rPr>
              <a:t>diambil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dari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gagasan</a:t>
            </a:r>
            <a:r>
              <a:rPr lang="en-AU" sz="1600" dirty="0">
                <a:latin typeface="Neue Haas Grotesk Text Pro" panose="020B0504020202020204" pitchFamily="34" charset="77"/>
              </a:rPr>
              <a:t> Rudolf Steiner. </a:t>
            </a:r>
            <a:r>
              <a:rPr lang="en-AU" sz="1600" dirty="0" err="1">
                <a:latin typeface="Neue Haas Grotesk Text Pro" panose="020B0504020202020204" pitchFamily="34" charset="77"/>
              </a:rPr>
              <a:t>Ini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mirip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budidaya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anggur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organik</a:t>
            </a:r>
            <a:r>
              <a:rPr lang="en-AU" sz="1600" dirty="0">
                <a:latin typeface="Neue Haas Grotesk Text Pro" panose="020B0504020202020204" pitchFamily="34" charset="77"/>
              </a:rPr>
              <a:t>, </a:t>
            </a:r>
            <a:r>
              <a:rPr lang="en-AU" sz="1600" dirty="0" err="1">
                <a:latin typeface="Neue Haas Grotesk Text Pro" panose="020B0504020202020204" pitchFamily="34" charset="77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menggabungkan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fase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bulan</a:t>
            </a:r>
            <a:r>
              <a:rPr lang="en-AU" sz="1600" dirty="0">
                <a:latin typeface="Neue Haas Grotesk Text Pro" panose="020B0504020202020204" pitchFamily="34" charset="77"/>
              </a:rPr>
              <a:t> dan </a:t>
            </a:r>
            <a:r>
              <a:rPr lang="en-AU" sz="1600" dirty="0" err="1">
                <a:latin typeface="Neue Haas Grotesk Text Pro" panose="020B0504020202020204" pitchFamily="34" charset="77"/>
              </a:rPr>
              <a:t>persiapan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tanah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khusus</a:t>
            </a:r>
            <a:r>
              <a:rPr lang="en-AU" sz="1600" dirty="0">
                <a:latin typeface="Neue Haas Grotesk Text Pro" panose="020B0504020202020204" pitchFamily="34" charset="77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B91A6E-2B2F-A6B8-4DE8-48343C8768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891" y="1862965"/>
            <a:ext cx="2208396" cy="2208396"/>
          </a:xfrm>
          <a:prstGeom prst="rect">
            <a:avLst/>
          </a:prstGeom>
        </p:spPr>
      </p:pic>
      <p:pic>
        <p:nvPicPr>
          <p:cNvPr id="5" name="Picture 4" descr="A drawing of a tractor&#10;&#10;Description automatically generated">
            <a:extLst>
              <a:ext uri="{FF2B5EF4-FFF2-40B4-BE49-F238E27FC236}">
                <a16:creationId xmlns:a16="http://schemas.microsoft.com/office/drawing/2014/main" id="{21840464-3738-14BE-E9E5-FC033146BE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961" y="2300753"/>
            <a:ext cx="2570327" cy="1544975"/>
          </a:xfrm>
          <a:prstGeom prst="rect">
            <a:avLst/>
          </a:prstGeom>
        </p:spPr>
      </p:pic>
      <p:pic>
        <p:nvPicPr>
          <p:cNvPr id="8" name="Picture 7" descr="A green plant growing out of dirt&#10;&#10;Description automatically generated">
            <a:extLst>
              <a:ext uri="{FF2B5EF4-FFF2-40B4-BE49-F238E27FC236}">
                <a16:creationId xmlns:a16="http://schemas.microsoft.com/office/drawing/2014/main" id="{6CC477C2-9A42-13A7-E65B-81107DD757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521" y="2278636"/>
            <a:ext cx="1617693" cy="15670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03B72D8-8647-FC97-A574-8DF35BA2AB47}"/>
              </a:ext>
            </a:extLst>
          </p:cNvPr>
          <p:cNvSpPr txBox="1">
            <a:spLocks/>
          </p:cNvSpPr>
          <p:nvPr/>
        </p:nvSpPr>
        <p:spPr>
          <a:xfrm>
            <a:off x="773359" y="770658"/>
            <a:ext cx="9389213" cy="10812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48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MANAJEMEN KEBUN ANGGUR</a:t>
            </a:r>
            <a:br>
              <a:rPr lang="en-AU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</a:br>
            <a:r>
              <a:rPr lang="en-AU" sz="28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  <a:t>TIGA PENDEKATAN BUDIDAYA ANGGUR</a:t>
            </a:r>
            <a:endParaRPr lang="en-AU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1391"/>
            <a:ext cx="9389213" cy="1081291"/>
          </a:xfrm>
        </p:spPr>
        <p:txBody>
          <a:bodyPr/>
          <a:lstStyle/>
          <a:p>
            <a:r>
              <a:rPr lang="en-AU" sz="4800" dirty="0">
                <a:latin typeface="Neue Haas Grotesk Text Pro" panose="020B0504020202020204" pitchFamily="34" charset="77"/>
              </a:rPr>
              <a:t>SIKLUS BULAN</a:t>
            </a:r>
            <a:br>
              <a:rPr lang="en-AU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</a:rPr>
            </a:br>
            <a:r>
              <a:rPr lang="en-AU" sz="28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DAN BUDIDAYA ANGGUR BIODINAMIK</a:t>
            </a:r>
            <a:endParaRPr lang="en-AU" dirty="0">
              <a:solidFill>
                <a:schemeClr val="accent4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F0DABD35-7F37-A4A5-309F-92254371564E}"/>
              </a:ext>
            </a:extLst>
          </p:cNvPr>
          <p:cNvSpPr txBox="1"/>
          <p:nvPr/>
        </p:nvSpPr>
        <p:spPr>
          <a:xfrm>
            <a:off x="2261331" y="2147362"/>
            <a:ext cx="196786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AU" sz="1400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"/>
              </a:rPr>
              <a:t>WAKTU TERBAIK UNTUK MEMANEN ANGGUR
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Bulan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ada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di Aries, 
Leo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atau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Sagitarius</a:t>
            </a:r>
            <a:endParaRPr sz="1400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8F3D49A7-D122-AADC-7993-0096C7FD40BC}"/>
              </a:ext>
            </a:extLst>
          </p:cNvPr>
          <p:cNvSpPr txBox="1"/>
          <p:nvPr/>
        </p:nvSpPr>
        <p:spPr>
          <a:xfrm>
            <a:off x="2170999" y="4728131"/>
            <a:ext cx="1967860" cy="15337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AU" sz="1400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"/>
              </a:rPr>
              <a:t>WAKTU TERBAIK UNTUK TIDAK MELAKUKAN APA-APA PADA KEBUN ANGGUR 
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Bulan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ada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di Aquarius, Libra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atau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Gemini</a:t>
            </a:r>
            <a:endParaRPr sz="1400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1E705BFF-8CCC-D3F4-A0C3-52A24B6B6C0E}"/>
              </a:ext>
            </a:extLst>
          </p:cNvPr>
          <p:cNvSpPr txBox="1"/>
          <p:nvPr/>
        </p:nvSpPr>
        <p:spPr>
          <a:xfrm>
            <a:off x="8259218" y="2147362"/>
            <a:ext cx="196786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AU" sz="1400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"/>
              </a:rPr>
              <a:t>WAKTU TERBAIK UNTUK PEMANGKASAN
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Bulan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ada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di Virgo, 
Taurus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atau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Capricorn</a:t>
            </a:r>
            <a:endParaRPr lang="en-AU" sz="14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29BD54D4-82D1-8AC0-4834-2442115A606B}"/>
              </a:ext>
            </a:extLst>
          </p:cNvPr>
          <p:cNvSpPr txBox="1"/>
          <p:nvPr/>
        </p:nvSpPr>
        <p:spPr>
          <a:xfrm>
            <a:off x="8307300" y="4728131"/>
            <a:ext cx="196786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AU" sz="1400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"/>
              </a:rPr>
              <a:t>WAKTU TERBAIK UNTUK IRIGASI
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Bulan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ada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di Pisces, Cancer </a:t>
            </a:r>
            <a:r>
              <a:rPr lang="en-AU" sz="1400" dirty="0" err="1">
                <a:latin typeface="Neue Haas Grotesk Text Pro" panose="020B0504020202020204" pitchFamily="34" charset="77"/>
                <a:cs typeface="Hellix"/>
              </a:rPr>
              <a:t>atau</a:t>
            </a:r>
            <a:r>
              <a:rPr lang="en-AU" sz="1400" dirty="0">
                <a:latin typeface="Neue Haas Grotesk Text Pro" panose="020B0504020202020204" pitchFamily="34" charset="77"/>
                <a:cs typeface="Hellix"/>
              </a:rPr>
              <a:t> Scorpio</a:t>
            </a:r>
            <a:endParaRPr lang="en-US" sz="1400" dirty="0">
              <a:latin typeface="Neue Haas Grotesk Text Pro" panose="020B0504020202020204" pitchFamily="34" charset="77"/>
              <a:cs typeface="Hellix SemiBold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B394C56-554D-CD08-8047-CC243B8EFCB9}"/>
              </a:ext>
            </a:extLst>
          </p:cNvPr>
          <p:cNvSpPr/>
          <p:nvPr/>
        </p:nvSpPr>
        <p:spPr>
          <a:xfrm>
            <a:off x="4390821" y="2027920"/>
            <a:ext cx="3702415" cy="370241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4D2D8E1-8D45-2022-D12A-E457D4F526A0}"/>
              </a:ext>
            </a:extLst>
          </p:cNvPr>
          <p:cNvSpPr/>
          <p:nvPr/>
        </p:nvSpPr>
        <p:spPr>
          <a:xfrm>
            <a:off x="4683141" y="2320240"/>
            <a:ext cx="3117773" cy="3117773"/>
          </a:xfrm>
          <a:prstGeom prst="ellipse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Neue Haas Grotesk Text Pro" panose="020B0504020202020204" pitchFamily="34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D70C77-017E-9ABC-FAE1-70223A364422}"/>
              </a:ext>
            </a:extLst>
          </p:cNvPr>
          <p:cNvCxnSpPr/>
          <p:nvPr/>
        </p:nvCxnSpPr>
        <p:spPr>
          <a:xfrm>
            <a:off x="6242027" y="1786296"/>
            <a:ext cx="0" cy="421946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AB4D7AD-EA47-0196-1F5E-DBA19B8DA273}"/>
              </a:ext>
            </a:extLst>
          </p:cNvPr>
          <p:cNvCxnSpPr>
            <a:cxnSpLocks/>
          </p:cNvCxnSpPr>
          <p:nvPr/>
        </p:nvCxnSpPr>
        <p:spPr>
          <a:xfrm>
            <a:off x="4067561" y="3879126"/>
            <a:ext cx="430759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black symbol of a virgo&#10;&#10;Description automatically generated">
            <a:extLst>
              <a:ext uri="{FF2B5EF4-FFF2-40B4-BE49-F238E27FC236}">
                <a16:creationId xmlns:a16="http://schemas.microsoft.com/office/drawing/2014/main" id="{99AF8EA3-9BC3-92D4-BE29-690FE84612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848" y="2574066"/>
            <a:ext cx="531189" cy="525617"/>
          </a:xfrm>
          <a:prstGeom prst="rect">
            <a:avLst/>
          </a:prstGeom>
        </p:spPr>
      </p:pic>
      <p:pic>
        <p:nvPicPr>
          <p:cNvPr id="35" name="Picture 34" descr="A black symbol of a taurus&#10;&#10;Description automatically generated">
            <a:extLst>
              <a:ext uri="{FF2B5EF4-FFF2-40B4-BE49-F238E27FC236}">
                <a16:creationId xmlns:a16="http://schemas.microsoft.com/office/drawing/2014/main" id="{82043E75-F08A-5815-AB14-F41EA8B4BB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3757" y="3055991"/>
            <a:ext cx="477471" cy="465069"/>
          </a:xfrm>
          <a:prstGeom prst="rect">
            <a:avLst/>
          </a:prstGeom>
        </p:spPr>
      </p:pic>
      <p:pic>
        <p:nvPicPr>
          <p:cNvPr id="37" name="Picture 36" descr="A black symbol on a white background&#10;&#10;Description automatically generated">
            <a:extLst>
              <a:ext uri="{FF2B5EF4-FFF2-40B4-BE49-F238E27FC236}">
                <a16:creationId xmlns:a16="http://schemas.microsoft.com/office/drawing/2014/main" id="{B7547610-A1CA-58B1-3A79-05EF81E3AF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432" y="3153311"/>
            <a:ext cx="549268" cy="551377"/>
          </a:xfrm>
          <a:prstGeom prst="rect">
            <a:avLst/>
          </a:prstGeom>
        </p:spPr>
      </p:pic>
      <p:pic>
        <p:nvPicPr>
          <p:cNvPr id="39" name="Picture 38" descr="A black symbol of a zodiac sign&#10;&#10;Description automatically generated">
            <a:extLst>
              <a:ext uri="{FF2B5EF4-FFF2-40B4-BE49-F238E27FC236}">
                <a16:creationId xmlns:a16="http://schemas.microsoft.com/office/drawing/2014/main" id="{258DB155-BF2D-9A36-C356-CD9A9890EC9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6317" y="2574066"/>
            <a:ext cx="495349" cy="490910"/>
          </a:xfrm>
          <a:prstGeom prst="rect">
            <a:avLst/>
          </a:prstGeom>
        </p:spPr>
      </p:pic>
      <p:pic>
        <p:nvPicPr>
          <p:cNvPr id="41" name="Picture 40" descr="A black symbol of a lion&#10;&#10;Description automatically generated">
            <a:extLst>
              <a:ext uri="{FF2B5EF4-FFF2-40B4-BE49-F238E27FC236}">
                <a16:creationId xmlns:a16="http://schemas.microsoft.com/office/drawing/2014/main" id="{E2702F7D-635F-508D-FE16-23B871C665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6875" y="3174233"/>
            <a:ext cx="528992" cy="567370"/>
          </a:xfrm>
          <a:prstGeom prst="rect">
            <a:avLst/>
          </a:prstGeom>
        </p:spPr>
      </p:pic>
      <p:pic>
        <p:nvPicPr>
          <p:cNvPr id="43" name="Picture 42" descr="A black symbol of a sagittarius&#10;&#10;Description automatically generated">
            <a:extLst>
              <a:ext uri="{FF2B5EF4-FFF2-40B4-BE49-F238E27FC236}">
                <a16:creationId xmlns:a16="http://schemas.microsoft.com/office/drawing/2014/main" id="{F2AEFEAE-855C-C92F-D08D-80987706F73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518" y="3042033"/>
            <a:ext cx="580821" cy="489797"/>
          </a:xfrm>
          <a:prstGeom prst="rect">
            <a:avLst/>
          </a:prstGeom>
        </p:spPr>
      </p:pic>
      <p:pic>
        <p:nvPicPr>
          <p:cNvPr id="45" name="Picture 44" descr="A black line drawn on a white background&#10;&#10;Description automatically generated">
            <a:extLst>
              <a:ext uri="{FF2B5EF4-FFF2-40B4-BE49-F238E27FC236}">
                <a16:creationId xmlns:a16="http://schemas.microsoft.com/office/drawing/2014/main" id="{D9878E8E-067E-C9BE-CF08-AEE3BEA144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512" y="4265676"/>
            <a:ext cx="802644" cy="462094"/>
          </a:xfrm>
          <a:prstGeom prst="rect">
            <a:avLst/>
          </a:prstGeom>
        </p:spPr>
      </p:pic>
      <p:pic>
        <p:nvPicPr>
          <p:cNvPr id="47" name="Picture 46" descr="A black symbol of a libra&#10;&#10;Description automatically generated">
            <a:extLst>
              <a:ext uri="{FF2B5EF4-FFF2-40B4-BE49-F238E27FC236}">
                <a16:creationId xmlns:a16="http://schemas.microsoft.com/office/drawing/2014/main" id="{C4A9DB9A-007D-3F79-40A2-E192A2EB810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618" y="4699651"/>
            <a:ext cx="605522" cy="423463"/>
          </a:xfrm>
          <a:prstGeom prst="rect">
            <a:avLst/>
          </a:prstGeom>
        </p:spPr>
      </p:pic>
      <p:pic>
        <p:nvPicPr>
          <p:cNvPr id="49" name="Picture 48" descr="A black symbol of the zodiac&#10;&#10;Description automatically generated">
            <a:extLst>
              <a:ext uri="{FF2B5EF4-FFF2-40B4-BE49-F238E27FC236}">
                <a16:creationId xmlns:a16="http://schemas.microsoft.com/office/drawing/2014/main" id="{0FECDAD1-DFD4-2F6D-F0FB-53505BF81B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078" y="3935563"/>
            <a:ext cx="502175" cy="471768"/>
          </a:xfrm>
          <a:prstGeom prst="rect">
            <a:avLst/>
          </a:prstGeom>
        </p:spPr>
      </p:pic>
      <p:pic>
        <p:nvPicPr>
          <p:cNvPr id="51" name="Picture 50" descr="A black symbol with a arrow&#10;&#10;Description automatically generated">
            <a:extLst>
              <a:ext uri="{FF2B5EF4-FFF2-40B4-BE49-F238E27FC236}">
                <a16:creationId xmlns:a16="http://schemas.microsoft.com/office/drawing/2014/main" id="{9C2E8D89-189F-F777-35DD-BF21FFAD06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188" y="3974973"/>
            <a:ext cx="511717" cy="564277"/>
          </a:xfrm>
          <a:prstGeom prst="rect">
            <a:avLst/>
          </a:prstGeom>
        </p:spPr>
      </p:pic>
      <p:pic>
        <p:nvPicPr>
          <p:cNvPr id="53" name="Picture 52" descr="A black symbol of a cancer&#10;&#10;Description automatically generated">
            <a:extLst>
              <a:ext uri="{FF2B5EF4-FFF2-40B4-BE49-F238E27FC236}">
                <a16:creationId xmlns:a16="http://schemas.microsoft.com/office/drawing/2014/main" id="{EC87DE41-2ED7-887B-F7D9-7F74EDFA6B5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126" y="3988726"/>
            <a:ext cx="624338" cy="499994"/>
          </a:xfrm>
          <a:prstGeom prst="rect">
            <a:avLst/>
          </a:prstGeom>
        </p:spPr>
      </p:pic>
      <p:pic>
        <p:nvPicPr>
          <p:cNvPr id="55" name="Picture 54" descr="A black symbol of a fish&#10;&#10;Description automatically generated">
            <a:extLst>
              <a:ext uri="{FF2B5EF4-FFF2-40B4-BE49-F238E27FC236}">
                <a16:creationId xmlns:a16="http://schemas.microsoft.com/office/drawing/2014/main" id="{398E20E5-E17C-843E-EDC7-28EA29CE6D8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459" y="4519795"/>
            <a:ext cx="624337" cy="60332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4620875C-3829-CA6B-4B8B-3ADEAE9F3812}"/>
              </a:ext>
            </a:extLst>
          </p:cNvPr>
          <p:cNvSpPr txBox="1"/>
          <p:nvPr/>
        </p:nvSpPr>
        <p:spPr>
          <a:xfrm>
            <a:off x="4342699" y="1707233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HARI BUAH</a:t>
            </a:r>
            <a:endParaRPr lang="en-AU" sz="1600" b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B600F2-A509-A16D-4EE6-F5E99E4E189C}"/>
              </a:ext>
            </a:extLst>
          </p:cNvPr>
          <p:cNvSpPr txBox="1"/>
          <p:nvPr/>
        </p:nvSpPr>
        <p:spPr>
          <a:xfrm>
            <a:off x="6698135" y="1706265"/>
            <a:ext cx="1394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HARI AKAR</a:t>
            </a:r>
            <a:endParaRPr lang="en-AU" sz="1600" b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929C1D6-5534-0B28-0009-229F20DCE7DA}"/>
              </a:ext>
            </a:extLst>
          </p:cNvPr>
          <p:cNvSpPr txBox="1"/>
          <p:nvPr/>
        </p:nvSpPr>
        <p:spPr>
          <a:xfrm>
            <a:off x="4098364" y="5724467"/>
            <a:ext cx="1507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HARI BUNGA</a:t>
            </a:r>
            <a:endParaRPr lang="en-AU" sz="1600" b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53993A-F6A6-46DB-0EAF-6A6F08F3DE57}"/>
              </a:ext>
            </a:extLst>
          </p:cNvPr>
          <p:cNvSpPr txBox="1"/>
          <p:nvPr/>
        </p:nvSpPr>
        <p:spPr>
          <a:xfrm>
            <a:off x="6698135" y="5723499"/>
            <a:ext cx="1354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HARI DAUN</a:t>
            </a:r>
            <a:endParaRPr lang="en-AU" sz="1600" b="1" dirty="0">
              <a:solidFill>
                <a:schemeClr val="accent1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35409F-1265-49EE-A842-3E4A7FF4B252}">
  <ds:schemaRefs>
    <ds:schemaRef ds:uri="http://purl.org/dc/terms/"/>
    <ds:schemaRef ds:uri="4e8dd08d-258d-47a9-9875-37f1ffd19f3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02256494-4976-4001-aedb-96463ae0d92e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C77FE42-2C5E-4CC8-8A90-60C721900B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CEE7B-5914-405E-922B-BC4322C260E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11629</TotalTime>
  <Words>3374</Words>
  <Application>Microsoft Office PowerPoint</Application>
  <PresentationFormat>Widescreen</PresentationFormat>
  <Paragraphs>182</Paragraphs>
  <Slides>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Arial</vt:lpstr>
      <vt:lpstr>Inter Display</vt:lpstr>
      <vt:lpstr>Neue Haas Grotesk Text Pro</vt:lpstr>
      <vt:lpstr>Wingdings</vt:lpstr>
      <vt:lpstr>Slide layouts</vt:lpstr>
      <vt:lpstr>PowerPoint Presentation</vt:lpstr>
      <vt:lpstr>PowerPoint Presentation</vt:lpstr>
      <vt:lpstr>PowerPoint Presentation</vt:lpstr>
      <vt:lpstr>HARI INI KITA AKAN MEMBAHAS</vt:lpstr>
      <vt:lpstr>BUDI DAYA  ANGGUR ORGANIK </vt:lpstr>
      <vt:lpstr>BERSERTIFIKAT ORGANIK </vt:lpstr>
      <vt:lpstr>BUDIDAYA  ANGGUR BIODINAMIK</vt:lpstr>
      <vt:lpstr>PowerPoint Presentation</vt:lpstr>
      <vt:lpstr>SIKLUS BULAN DAN BUDIDAYA ANGGUR BIODINAMIK</vt:lpstr>
      <vt:lpstr>PowerPoint Presentation</vt:lpstr>
      <vt:lpstr>Beradaptasi dengan iklim dan perubahan iklim </vt:lpstr>
      <vt:lpstr>Netralitas karbon dan efisiensi energi </vt:lpstr>
      <vt:lpstr>MENINGKATKAN KEANEKARAGAMAN HAYATI KEBUN ANGGUR </vt:lpstr>
      <vt:lpstr>PowerPoint Presentation</vt:lpstr>
      <vt:lpstr>KONSERVASI AIR Penggunaan kembali air dan pengelolaan air limbah </vt:lpstr>
      <vt:lpstr>PowerPoint Presentation</vt:lpstr>
      <vt:lpstr>PowerPoint Presentation</vt:lpstr>
      <vt:lpstr>BINATANG MERUMPUT </vt:lpstr>
      <vt:lpstr>PowerPoint Presentation</vt:lpstr>
      <vt:lpstr>studi kasus </vt:lpstr>
      <vt:lpstr>Bagaimana ANGGUR Temple Bruer  MENJADI netral-karbon</vt:lpstr>
      <vt:lpstr> Praktik organik dan biodinamik DI KEBUN ANGGUR Kalleske</vt:lpstr>
      <vt:lpstr> PENDEKATAN INTERVENSI TRADISIONAL DAN MINIMAL DI Winery kalleske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Angelo Beltran</dc:creator>
  <cp:lastModifiedBy>Kerta Widyawati</cp:lastModifiedBy>
  <cp:revision>94</cp:revision>
  <dcterms:created xsi:type="dcterms:W3CDTF">2024-10-27T23:51:51Z</dcterms:created>
  <dcterms:modified xsi:type="dcterms:W3CDTF">2026-03-19T06:30:59Z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0x01010011884AF779FE574C89E62754B4999D9C</vt:lpwstr>
  </property>
  <property fmtid="{D5CDD505-2E9C-101B-9397-08002B2CF9AE}" pid="3" name="MediaServiceImageTags">
    <vt:lpwstr/>
  </property>
</Properties>
</file>