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661" r:id="rId6"/>
    <p:sldId id="636" r:id="rId7"/>
    <p:sldId id="669" r:id="rId8"/>
    <p:sldId id="645" r:id="rId9"/>
    <p:sldId id="637" r:id="rId10"/>
    <p:sldId id="646" r:id="rId11"/>
    <p:sldId id="647" r:id="rId12"/>
    <p:sldId id="641" r:id="rId13"/>
    <p:sldId id="642" r:id="rId14"/>
    <p:sldId id="643" r:id="rId15"/>
    <p:sldId id="648" r:id="rId16"/>
    <p:sldId id="671" r:id="rId17"/>
    <p:sldId id="652" r:id="rId18"/>
    <p:sldId id="280" r:id="rId19"/>
    <p:sldId id="617" r:id="rId20"/>
    <p:sldId id="657" r:id="rId21"/>
    <p:sldId id="626" r:id="rId22"/>
    <p:sldId id="720" r:id="rId23"/>
    <p:sldId id="721" r:id="rId24"/>
    <p:sldId id="722" r:id="rId25"/>
    <p:sldId id="723" r:id="rId26"/>
    <p:sldId id="659" r:id="rId27"/>
    <p:sldId id="340" r:id="rId28"/>
    <p:sldId id="724" r:id="rId29"/>
  </p:sldIdLst>
  <p:sldSz cx="12192000" cy="6858000"/>
  <p:notesSz cx="6858000" cy="9144000"/>
  <p:embeddedFontLst>
    <p:embeddedFont>
      <p:font typeface="Inter Display" panose="02000503000000020004" pitchFamily="2" charset="0"/>
      <p:regular r:id="rId31"/>
      <p:bold r:id="rId32"/>
      <p:italic r:id="rId33"/>
      <p:boldItalic r:id="rId34"/>
    </p:embeddedFont>
    <p:embeddedFont>
      <p:font typeface="Neue Haas Grotesk Text Pro" panose="020B0504020202020204" pitchFamily="34" charset="77"/>
      <p:regular r:id="rId35"/>
      <p:bold r:id="rId36"/>
      <p:italic r:id="rId37"/>
      <p:boldItalic r:id="rId38"/>
    </p:embeddedFont>
    <p:embeddedFont>
      <p:font typeface="Noto Sans TC" panose="020B0500000000000000" pitchFamily="34" charset="-128"/>
      <p:regular r:id="rId39"/>
      <p:bold r:id="rId40"/>
      <p:italic r:id="rId41"/>
      <p:boldItalic r:id="rId42"/>
    </p:embeddedFont>
    <p:embeddedFont>
      <p:font typeface="Yu Gothic" panose="020B0400000000000000" pitchFamily="34" charset="-128"/>
      <p:regular r:id="rId43"/>
      <p:bold r:id="rId44"/>
    </p:embeddedFont>
    <p:embeddedFont>
      <p:font typeface="Yu Gothic Medium" panose="020B0400000000000000" pitchFamily="34" charset="-128"/>
      <p:regular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29" autoAdjust="0"/>
    <p:restoredTop sz="94618"/>
  </p:normalViewPr>
  <p:slideViewPr>
    <p:cSldViewPr snapToGrid="0">
      <p:cViewPr varScale="1">
        <p:scale>
          <a:sx n="123" d="100"/>
          <a:sy n="123" d="100"/>
        </p:scale>
        <p:origin x="880"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font" Target="fonts/font14.fntdata"/><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kern="1200">
                <a:solidFill>
                  <a:schemeClr val="tx1"/>
                </a:solidFill>
                <a:effectLst/>
                <a:latin typeface="+mn-lt"/>
                <a:ea typeface="+mn-ea"/>
                <a:cs typeface="+mn-cs"/>
              </a:rPr>
              <a:t>南オーストラリアの景観美しいフルリオ半島に位置するラングホーン・クリークは、オーストラリアの最高品質の赤ワインの陰の立役者です。</a:t>
            </a:r>
            <a:endParaRPr lang="en-US" altLang="ja-JP" sz="1200" kern="1200" dirty="0">
              <a:solidFill>
                <a:schemeClr val="tx1"/>
              </a:solidFill>
              <a:effectLst/>
              <a:latin typeface="+mn-lt"/>
              <a:ea typeface="+mn-ea"/>
              <a:cs typeface="+mn-cs"/>
            </a:endParaRPr>
          </a:p>
          <a:p>
            <a:r>
              <a:rPr lang="ja-JP" altLang="en-US" sz="1200" b="0" i="0" kern="1200">
                <a:solidFill>
                  <a:schemeClr val="tx1"/>
                </a:solidFill>
                <a:effectLst/>
                <a:latin typeface="+mn-lt"/>
                <a:ea typeface="+mn-ea"/>
                <a:cs typeface="+mn-cs"/>
              </a:rPr>
              <a:t>各スライドに関する追加情報、考察ポイントは各スライド下のノートに表記されています。</a:t>
            </a:r>
            <a:endParaRPr lang="en-US" altLang="ja-JP" sz="1200" b="0" i="0" kern="1200" dirty="0">
              <a:solidFill>
                <a:schemeClr val="tx1"/>
              </a:solidFill>
              <a:effectLst/>
              <a:latin typeface="+mn-lt"/>
              <a:ea typeface="+mn-ea"/>
              <a:cs typeface="+mn-cs"/>
            </a:endParaRPr>
          </a:p>
          <a:p>
            <a:r>
              <a:rPr lang="ja-JP" altLang="en-US" sz="1200" b="0" i="0" kern="1200">
                <a:solidFill>
                  <a:schemeClr val="tx1"/>
                </a:solidFill>
                <a:effectLst/>
                <a:latin typeface="+mn-lt"/>
                <a:ea typeface="+mn-ea"/>
                <a:cs typeface="+mn-cs"/>
              </a:rPr>
              <a:t>このようなプレゼンテーションを含む、オーストラリアワインに関する情報や資料は、</a:t>
            </a:r>
            <a:r>
              <a:rPr lang="en-AU" altLang="ja-JP" sz="1200" b="0" i="0" kern="1200" dirty="0" err="1">
                <a:solidFill>
                  <a:schemeClr val="tx1"/>
                </a:solidFill>
                <a:effectLst/>
                <a:latin typeface="+mn-lt"/>
                <a:ea typeface="+mn-ea"/>
                <a:cs typeface="+mn-cs"/>
              </a:rPr>
              <a:t>www.australianwinediscovered.com</a:t>
            </a:r>
            <a:r>
              <a:rPr lang="en-AU" altLang="ja-JP" sz="1200" b="0" i="0" kern="1200" dirty="0">
                <a:solidFill>
                  <a:schemeClr val="tx1"/>
                </a:solidFill>
                <a:effectLst/>
                <a:latin typeface="+mn-lt"/>
                <a:ea typeface="+mn-ea"/>
                <a:cs typeface="+mn-cs"/>
              </a:rPr>
              <a:t> </a:t>
            </a:r>
            <a:r>
              <a:rPr lang="ja-JP" altLang="en-US" sz="1200" b="0" i="0" kern="1200">
                <a:solidFill>
                  <a:schemeClr val="tx1"/>
                </a:solidFill>
                <a:effectLst/>
                <a:latin typeface="+mn-lt"/>
                <a:ea typeface="+mn-ea"/>
                <a:cs typeface="+mn-cs"/>
              </a:rPr>
              <a:t>からダウンロードしていただけます。</a:t>
            </a:r>
            <a:endParaRPr lang="en-US" altLang="ja-JP"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107220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 </a:t>
            </a:r>
          </a:p>
          <a:p>
            <a:pPr rtl="0"/>
            <a:r>
              <a:rPr lang="en-US" altLang="ja-JP" b="0" dirty="0">
                <a:effectLst/>
              </a:rPr>
              <a:t>‐</a:t>
            </a:r>
            <a:r>
              <a:rPr lang="ja-JP" altLang="en-US" b="0">
                <a:effectLst/>
              </a:rPr>
              <a:t> 黒ブドウ品種が優位であることは、ブドウ栽培とワイン醸造の現場にどのような影響を与えているでしょう？</a:t>
            </a:r>
          </a:p>
          <a:p>
            <a:pPr rtl="0"/>
            <a:r>
              <a:rPr lang="en-US" altLang="ja-JP" b="0" dirty="0">
                <a:effectLst/>
              </a:rPr>
              <a:t>- </a:t>
            </a:r>
            <a:r>
              <a:rPr lang="ja-JP" altLang="en-US" b="0">
                <a:effectLst/>
              </a:rPr>
              <a:t>ラングホーン・クリークのカベルネは、なぜ単一品種のワインとして、またブレンドとしても成功したのでしょうか？</a:t>
            </a:r>
          </a:p>
          <a:p>
            <a:pPr rtl="0"/>
            <a:r>
              <a:rPr lang="en-US" altLang="ja-JP" b="0" dirty="0">
                <a:effectLst/>
              </a:rPr>
              <a:t>- </a:t>
            </a:r>
            <a:r>
              <a:rPr lang="ja-JP" altLang="en-US" b="0">
                <a:effectLst/>
              </a:rPr>
              <a:t>オーク樽の種類、熟成期間、サイズがワインのスタイルに与える影響を考えてみましょう。ワインメーカーたちはどのようにして樽を選ぶのだと思いますか？</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62382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ここからは準備した複数のワインを試飲し、話し合ってみましょう。</a:t>
            </a:r>
            <a:endParaRPr lang="en-AU" altLang="ja-JP" dirty="0"/>
          </a:p>
          <a:p>
            <a:endParaRPr lang="en-US"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ラングホーン・クリークは赤ワインの産地で、その多くがソフトで飲みやすく、ほどよいボディとテクスチャーを持つワインを生み出しています。生育期間中に午後の涼しい風が吹くことでゆっくりと長くブドウが熟すことによって生まれるスタイルで、特徴的なふくよかで熟したタンニンとジューシーな果実味が生み出されます。</a:t>
            </a:r>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 </a:t>
            </a:r>
            <a:r>
              <a:rPr lang="ja-JP" altLang="en-US" sz="1200" kern="1200">
                <a:solidFill>
                  <a:schemeClr val="tx1"/>
                </a:solidFill>
                <a:effectLst/>
                <a:latin typeface="+mn-lt"/>
                <a:ea typeface="+mn-ea"/>
                <a:cs typeface="+mn-cs"/>
              </a:rPr>
              <a:t>追加プログラム</a:t>
            </a:r>
            <a:r>
              <a:rPr lang="en-AU" sz="1200" kern="1200" dirty="0">
                <a:solidFill>
                  <a:schemeClr val="tx1"/>
                </a:solidFill>
                <a:effectLst/>
                <a:latin typeface="+mn-lt"/>
                <a:ea typeface="+mn-ea"/>
                <a:cs typeface="+mn-cs"/>
              </a:rPr>
              <a:t>: </a:t>
            </a:r>
            <a:r>
              <a:rPr lang="ja-JP" altLang="en-US" sz="1200" kern="1200">
                <a:solidFill>
                  <a:schemeClr val="tx1"/>
                </a:solidFill>
                <a:effectLst/>
                <a:latin typeface="+mn-lt"/>
                <a:ea typeface="+mn-ea"/>
                <a:cs typeface="+mn-cs"/>
              </a:rPr>
              <a:t>ブドウ品種の更に詳しい情報はこちらからご覧ください</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ラングホーン・クリークには、黒い果実の特徴と洗練されたスパイス、時にはミントの香りを持つ、風味豊かでボリューム感のあるシラーズを生産してきた長い歴史があります。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954118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ラングホーン・クリークのカベルネは、他の産地のカベルネと比較しても柔らかくて飲みやすく、早飲みで楽しむのに最適ですが、長期熟成能力にも長けています。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460634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t>いうまでもなく、この産地を象徴するブレンドであり、ラングホーン・クリークの大多数のワイナリーで生産されています。バランスの取れた豊潤で黒い果実の味わいに繊細なミネラルのニュアンスが加わった、ふくよかでボリューム感のあるワインです。カベルネ・ソーヴィニヨンの成分は、ブラックベリーやカシスのような特徴に、ミント、ユーカリ、ハーブのニュアンスが加わり、柔らかくシルクのように滑らかなです。シラーズを加えることで味わい深さとジューシーさ、温かみのあるスパイスが加わ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607290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88663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マルベックはオーストラリアではあまり単一品種ワインとして見られませんが、ラングホーン・クリークでは独自の存在感を放っています。ミディアムからフルボディ、洗練された骨格を持ち、滑らかなタンニン、ジューシーな果実味、土のようなニュアンスが特徴で、また、非常に香り高く、特徴的なスミレの香りがします。</a:t>
            </a:r>
            <a:r>
              <a:rPr lang="en-US" altLang="ja-JP" sz="1200" b="0" i="0" u="none" strike="noStrike" kern="1200" dirty="0">
                <a:solidFill>
                  <a:schemeClr val="tx1"/>
                </a:solidFill>
                <a:effectLst/>
                <a:latin typeface="+mn-lt"/>
                <a:ea typeface="+mn-ea"/>
                <a:cs typeface="+mn-cs"/>
              </a:rPr>
              <a:t>10</a:t>
            </a:r>
            <a:r>
              <a:rPr lang="ja-JP" altLang="en-US" sz="1200" b="0" i="0" u="none" strike="noStrike" kern="1200">
                <a:solidFill>
                  <a:schemeClr val="tx1"/>
                </a:solidFill>
                <a:effectLst/>
                <a:latin typeface="+mn-lt"/>
                <a:ea typeface="+mn-ea"/>
                <a:cs typeface="+mn-cs"/>
              </a:rPr>
              <a:t>年以上の熟成が可能です。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360550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白ブドウ品種、特に、この地域で古くから生産されているヴェルデーリョもこの産地にとって重要な品種です。地中海沿岸の品種を中心に、新興品種やオルタナティブ品種も注目されています。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833020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南オーストラリア州位置し、小さな隠れ家のようなフルリオ半島にあるラングホーン・クリークは、平坦で美しいワイン産地で、整然としたブドウ畑や家族経営の農場、古いユーカリの木が見られます。</a:t>
            </a:r>
            <a:endParaRPr lang="en-AU" altLang="ja-JP"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アデレードから南東に約</a:t>
            </a:r>
            <a:r>
              <a:rPr lang="en-US" altLang="ja-JP" sz="1200" b="0" i="0" u="none" strike="noStrike" kern="1200" dirty="0">
                <a:solidFill>
                  <a:schemeClr val="tx1"/>
                </a:solidFill>
                <a:effectLst/>
                <a:latin typeface="+mn-lt"/>
                <a:ea typeface="+mn-ea"/>
                <a:cs typeface="+mn-cs"/>
              </a:rPr>
              <a:t>70</a:t>
            </a:r>
            <a:r>
              <a:rPr lang="ja-JP" altLang="en-US" sz="1200" b="0" i="0" u="none" strike="noStrike" kern="1200">
                <a:solidFill>
                  <a:schemeClr val="tx1"/>
                </a:solidFill>
                <a:effectLst/>
                <a:latin typeface="+mn-lt"/>
                <a:ea typeface="+mn-ea"/>
                <a:cs typeface="+mn-cs"/>
              </a:rPr>
              <a:t>キロ、ブレマー川とアンガス川の間にある古代の自然氾濫原に位置し、南東にはアレクサンドリナ湖畔が広がります。</a:t>
            </a:r>
            <a:endParaRPr lang="en-AU" sz="1200" b="0" i="0" u="none" strike="noStrike" kern="1200" dirty="0">
              <a:solidFill>
                <a:schemeClr val="tx1"/>
              </a:solidFill>
              <a:effectLst/>
              <a:latin typeface="+mn-lt"/>
              <a:ea typeface="+mn-ea"/>
              <a:cs typeface="+mn-cs"/>
            </a:endParaRPr>
          </a:p>
          <a:p>
            <a:pPr rtl="0"/>
            <a:endParaRPr lang="en-AU" sz="1200" b="0" i="0" u="none" strike="noStrike" kern="1200" dirty="0">
              <a:solidFill>
                <a:schemeClr val="tx1"/>
              </a:solidFill>
              <a:effectLst/>
              <a:latin typeface="+mn-lt"/>
              <a:ea typeface="+mn-ea"/>
              <a:cs typeface="+mn-cs"/>
            </a:endParaRP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a:t>ここでラングホーン・クリークの定番のワインをテイスティングしてもらうとよいでしょう。残りのテイスティングはプログラムの後半で行います。</a:t>
            </a:r>
            <a:endParaRPr lang="en-US" altLang="ja-JP" dirty="0">
              <a:highlight>
                <a:srgbClr val="FFFF00"/>
              </a:highlight>
            </a:endParaRPr>
          </a:p>
          <a:p>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ラングホーン・クリークという産地を聞きなれない人もいるかもしれませんが、実はたくさんの人が、知らず知らずのうちにこの産地のブドウで造られたワインを飲んだことがあるはずです。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過去何十年もの間、ラングホーン・クリークは質の高いブドウを大手ワイン会社や有名ブランド向けに大量に供給してきました。</a:t>
            </a:r>
            <a:endParaRPr lang="en-AU" altLang="ja-JP" sz="1200" b="0" i="0" u="none" strike="noStrike" kern="1200" dirty="0">
              <a:solidFill>
                <a:schemeClr val="tx1"/>
              </a:solidFill>
              <a:effectLst/>
              <a:latin typeface="+mn-lt"/>
              <a:ea typeface="+mn-ea"/>
              <a:cs typeface="+mn-cs"/>
            </a:endParaRPr>
          </a:p>
          <a:p>
            <a:r>
              <a:rPr lang="ja-JP" altLang="en-US"/>
              <a:t>現在では、この産地にある古木や、伝統品種と革新的な品種の両方から素晴らしいワインを造るブティック生産者が増え、脚光を浴びるようになってきています。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50297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ja-JP" altLang="en-US"/>
              <a:t>ラングホーン・クリークには、世界でも最も古い、現在も実をつけるブドウの樹があり、その中にはブリーズデール・ワイナリーのシラーズとヴェルデーリョ、メタラの「ブラザーズ・イン・アームズ 」と呼ばれるカベルネ・ソーヴィニヨンとシラーズが含まれています。</a:t>
            </a:r>
            <a:endParaRPr lang="en-AU" altLang="ja-JP" dirty="0"/>
          </a:p>
          <a:p>
            <a:pPr marL="171450" indent="-171450">
              <a:buFontTx/>
              <a:buChar char="-"/>
            </a:pPr>
            <a:r>
              <a:rPr lang="ja-JP" altLang="en-US"/>
              <a:t>オーストラリアの古木についてさらに詳しい情報は</a:t>
            </a:r>
            <a:r>
              <a:rPr lang="en-US" altLang="ja-JP" dirty="0" err="1"/>
              <a:t>www.australianwinediscovered.com</a:t>
            </a:r>
            <a:r>
              <a:rPr lang="en-US" altLang="ja-JP" dirty="0"/>
              <a:t> </a:t>
            </a:r>
            <a:r>
              <a:rPr lang="ja-JP" altLang="en-US"/>
              <a:t>をご覧ください。</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649820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 </a:t>
            </a:r>
            <a:endParaRPr lang="en-AU" b="0" dirty="0">
              <a:effectLst/>
            </a:endParaRPr>
          </a:p>
          <a:p>
            <a:r>
              <a:rPr lang="en-US" altLang="ja-JP" dirty="0"/>
              <a:t>- </a:t>
            </a:r>
            <a:r>
              <a:rPr lang="ja-JP" altLang="en-US"/>
              <a:t>ラングホーン・クリークのワイン産地としての長い歴史は、今日のブドウ栽培やワイン醸造にどのような意味を持つのでしょうか？より新しいワイン産地と比較するとどうでしょうか？</a:t>
            </a:r>
          </a:p>
          <a:p>
            <a:r>
              <a:rPr lang="en-US" altLang="ja-JP" dirty="0"/>
              <a:t>- </a:t>
            </a:r>
            <a:r>
              <a:rPr lang="ja-JP" altLang="en-US"/>
              <a:t>ラングホーン・クリークは長い間、産地外の有名なワインブランドの「機関室」でした。このことはワイン産地をどのように形成してきたのでしょうか？また、この歴史は産地にとってどのような利点があ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842459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sz="1200" b="0" i="0" u="none" strike="noStrike" kern="1200" dirty="0">
                <a:solidFill>
                  <a:schemeClr val="tx1"/>
                </a:solidFill>
                <a:effectLst/>
                <a:latin typeface="+mn-lt"/>
                <a:ea typeface="+mn-ea"/>
                <a:cs typeface="+mn-cs"/>
              </a:rPr>
              <a:t>600</a:t>
            </a:r>
            <a:r>
              <a:rPr lang="ja-JP" altLang="en-US" sz="1200" b="0" i="0" u="none" strike="noStrike" kern="1200">
                <a:solidFill>
                  <a:schemeClr val="tx1"/>
                </a:solidFill>
                <a:effectLst/>
                <a:latin typeface="+mn-lt"/>
                <a:ea typeface="+mn-ea"/>
                <a:cs typeface="+mn-cs"/>
              </a:rPr>
              <a:t>平方キロメートルの巨大なアレクサンドリア湖（シドニー湾の</a:t>
            </a:r>
            <a:r>
              <a:rPr lang="en-US" altLang="ja-JP" sz="1200" b="0" i="0" u="none" strike="noStrike" kern="1200" dirty="0">
                <a:solidFill>
                  <a:schemeClr val="tx1"/>
                </a:solidFill>
                <a:effectLst/>
                <a:latin typeface="+mn-lt"/>
                <a:ea typeface="+mn-ea"/>
                <a:cs typeface="+mn-cs"/>
              </a:rPr>
              <a:t>3</a:t>
            </a:r>
            <a:r>
              <a:rPr lang="ja-JP" altLang="en-US" sz="1200" b="0" i="0" u="none" strike="noStrike" kern="1200">
                <a:solidFill>
                  <a:schemeClr val="tx1"/>
                </a:solidFill>
                <a:effectLst/>
                <a:latin typeface="+mn-lt"/>
                <a:ea typeface="+mn-ea"/>
                <a:cs typeface="+mn-cs"/>
              </a:rPr>
              <a:t>倍の大きさ）の影響を強く受け、気候は穏やかです。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「レイク・ドクター」と呼ばれる冷たい風が、南の南極海から湖を超えて吹き込んできます。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この風のため夏の午後の気温が</a:t>
            </a:r>
            <a:r>
              <a:rPr lang="en-US" altLang="ja-JP" sz="1200" b="0" i="0" u="none" strike="noStrike" kern="1200" dirty="0">
                <a:solidFill>
                  <a:schemeClr val="tx1"/>
                </a:solidFill>
                <a:effectLst/>
                <a:latin typeface="+mn-lt"/>
                <a:ea typeface="+mn-ea"/>
                <a:cs typeface="+mn-cs"/>
              </a:rPr>
              <a:t>10</a:t>
            </a:r>
            <a:r>
              <a:rPr lang="ja-JP" altLang="en-US" sz="1200" b="0" i="0" u="none" strike="noStrike" kern="1200">
                <a:solidFill>
                  <a:schemeClr val="tx1"/>
                </a:solidFill>
                <a:effectLst/>
                <a:latin typeface="+mn-lt"/>
                <a:ea typeface="+mn-ea"/>
                <a:cs typeface="+mn-cs"/>
              </a:rPr>
              <a:t>度以上も下がることがあります。さらにこの風のおかげで、ラングホーン・クリークにはあまり病害や霜の被害がみられません。</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この産地の北部と西部にはアデレード・ヒルズがあり、この産地の雨陰（</a:t>
            </a:r>
            <a:r>
              <a:rPr lang="ja-JP" altLang="en-US" b="0" i="0">
                <a:solidFill>
                  <a:srgbClr val="4D5156"/>
                </a:solidFill>
                <a:effectLst/>
                <a:latin typeface="arial" panose="020B0604020202020204" pitchFamily="34" charset="0"/>
              </a:rPr>
              <a:t>雲を含んだ風が山を越える際に、風上側で雨が降り、風下側は「陰」となって乾燥する現象）となる一方、冬の間にはかつて湛水灌漑に使われていた複数の川に十分な水をもたらしてくれます。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518926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 </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月の平均気温</a:t>
            </a:r>
            <a:r>
              <a:rPr lang="en-AU" sz="1200" b="0" i="0" u="none" strike="noStrike" kern="1200" dirty="0">
                <a:solidFill>
                  <a:schemeClr val="tx1"/>
                </a:solidFill>
                <a:effectLst/>
                <a:latin typeface="+mn-lt"/>
                <a:ea typeface="+mn-ea"/>
                <a:cs typeface="+mn-cs"/>
              </a:rPr>
              <a:t>: 21.5°C (70.7°F). </a:t>
            </a:r>
            <a:endParaRPr lang="en-AU" b="0" dirty="0">
              <a:effectLst/>
            </a:endParaRPr>
          </a:p>
          <a:p>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生育期間の降雨量</a:t>
            </a:r>
            <a:r>
              <a:rPr lang="en-AU" sz="1200" b="0" i="0" u="none" strike="noStrike" kern="1200" dirty="0">
                <a:solidFill>
                  <a:schemeClr val="tx1"/>
                </a:solidFill>
                <a:effectLst/>
                <a:latin typeface="+mn-lt"/>
                <a:ea typeface="+mn-ea"/>
                <a:cs typeface="+mn-cs"/>
              </a:rPr>
              <a:t>: 169mm (6.6in).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980560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沖積土壌の平地でありながら、ラングホーン・クリークにはいくつかの特徴的な土壌がみられ、この地域に多様性と面白みをもたらしています。</a:t>
            </a:r>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 </a:t>
            </a:r>
          </a:p>
          <a:p>
            <a:pPr marL="171450" indent="-171450">
              <a:buFontTx/>
              <a:buChar char="-"/>
            </a:pPr>
            <a:r>
              <a:rPr lang="ja-JP" altLang="en-US"/>
              <a:t>なぜ周辺の水塊（湖や海）がそれほど重要なのでしょう？これらがワインスタイルにどのような影響を与えるのでしょうか？</a:t>
            </a:r>
            <a:endParaRPr lang="en-AU" altLang="ja-JP" dirty="0"/>
          </a:p>
          <a:p>
            <a:pPr marL="171450" indent="-171450">
              <a:buFontTx/>
              <a:buChar char="-"/>
            </a:pPr>
            <a:r>
              <a:rPr lang="ja-JP" altLang="en-US"/>
              <a:t>この地域の平坦な地形は、ブドウ栽培やワインのスタイルにとってどのような意味を持つのでしょうか？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210823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Tx/>
              <a:buChar char="-"/>
            </a:pPr>
            <a:r>
              <a:rPr lang="ja-JP" altLang="en-US" sz="1200" b="0" i="0" u="none" strike="noStrike" kern="1200">
                <a:solidFill>
                  <a:schemeClr val="tx1"/>
                </a:solidFill>
                <a:effectLst/>
                <a:latin typeface="+mn-lt"/>
                <a:ea typeface="+mn-ea"/>
                <a:cs typeface="+mn-cs"/>
              </a:rPr>
              <a:t>ラングホーン・クリークは病害が少なく、土地が平坦で管理がしやすいこと、さらに温和な気候で十分な水の供給があることから、理想的なブドウ栽培地域です。そのため、ブドウ畑の管理は他の多くの産地のそれに比べてもごくシンプルです。午後の涼しい風がキャノピー内の湿度を下げ、病害の発生を抑えるため農薬の使用も極少量で済んでいます。肥沃な土壌は養分が十分なため、ブドウの樹勢が増し豊かな樹冠を作ることができるとともに、収穫量も確保できます。ブドウの樹は仕立て方、剪定、灌漑の管理など、さまざまなキャノピーマネージメントの技術によってバランスよくコントロールされています。</a:t>
            </a:r>
            <a:endParaRPr lang="en-AU" altLang="ja-JP" sz="1200" b="0" i="0" u="none" strike="noStrike" kern="1200" dirty="0">
              <a:solidFill>
                <a:schemeClr val="tx1"/>
              </a:solidFill>
              <a:effectLst/>
              <a:latin typeface="+mn-lt"/>
              <a:ea typeface="+mn-ea"/>
              <a:cs typeface="+mn-cs"/>
            </a:endParaRPr>
          </a:p>
          <a:p>
            <a:pPr marL="171450" indent="-171450" rtl="0">
              <a:buFontTx/>
              <a:buChar char="-"/>
            </a:pPr>
            <a:endParaRPr lang="en-AU" sz="1200" b="0" i="0" u="none" strike="noStrike" kern="1200" dirty="0">
              <a:solidFill>
                <a:schemeClr val="tx1"/>
              </a:solidFill>
              <a:effectLst/>
              <a:latin typeface="+mn-lt"/>
              <a:ea typeface="+mn-ea"/>
              <a:cs typeface="+mn-cs"/>
            </a:endParaRPr>
          </a:p>
          <a:p>
            <a:pPr marL="171450" indent="-171450" rtl="0">
              <a:buFontTx/>
              <a:buChar char="-"/>
            </a:pPr>
            <a:r>
              <a:rPr lang="ja-JP" altLang="en-US" b="0">
                <a:effectLst/>
              </a:rPr>
              <a:t>ラングホーン・クリークは、オーストラリアで唯一、自然に起きる洪水を灌漑に活用している産地です。平地が多いことで冬に洪水に見舞われるためです。堤防と水路を活用し土壌の水分が飽和するまで水を維持したあと、下流域に放水します。下流でもその水を利用できるようにするためです。</a:t>
            </a:r>
            <a:br>
              <a:rPr lang="en-US" altLang="ja-JP" b="0" dirty="0">
                <a:effectLst/>
              </a:rPr>
            </a:br>
            <a:r>
              <a:rPr lang="ja-JP" altLang="en-US" b="0">
                <a:effectLst/>
              </a:rPr>
              <a:t>その結果（土壌に十分な水が含まれているため）その後の生育期に灌漑を行う必要性は低くなります。また、洪水の水はブドウの樹に豊富な栄養分をもたらすとともに、ユーカリの樹の木片が一緒に流されてくることで、ユーカリオイルを豊富に含んだシルトが堆積します。ただしブドウ畑の大部分、特に洪水氾濫原から離れた場所にある地域は必要に応じてドリップ式灌漑を使用しています。</a:t>
            </a:r>
            <a:endParaRPr lang="en-AU" altLang="ja-JP" b="0" dirty="0">
              <a:effectLst/>
            </a:endParaRPr>
          </a:p>
          <a:p>
            <a:pPr marL="171450" indent="-171450" rtl="0">
              <a:buFontTx/>
              <a:buChar char="-"/>
            </a:pPr>
            <a:endParaRPr lang="en-AU" dirty="0"/>
          </a:p>
          <a:p>
            <a:r>
              <a:rPr lang="en-US" altLang="ja-JP" dirty="0"/>
              <a:t>- </a:t>
            </a:r>
            <a:r>
              <a:rPr lang="ja-JP" altLang="en-US"/>
              <a:t>環境管理にも力を入れており、水や土壌の管理、化学物質の使用削減、生息する動植物の多様性の向上、地域に広がるユーカリの湿地帯の健康状態の改善と維持のための投資や活動を行っています。また、オーガニック栽培に移行する畑も増えてい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31047650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63759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7395898"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628811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75445" y="1394746"/>
            <a:ext cx="11041110" cy="990300"/>
          </a:xfrm>
        </p:spPr>
        <p:txBody>
          <a:bodyPr/>
          <a:lstStyle/>
          <a:p>
            <a:pPr marL="0" indent="0">
              <a:buNone/>
            </a:pPr>
            <a:r>
              <a:rPr lang="en-AU" altLang="ja-JP" sz="4000" dirty="0">
                <a:solidFill>
                  <a:schemeClr val="accent1"/>
                </a:solidFill>
                <a:latin typeface="+mj-lt"/>
                <a:ea typeface="Yu Gothic Medium" panose="020B0400000000000000" pitchFamily="34" charset="-128"/>
                <a:cs typeface="Arial" panose="020B0604020202020204" pitchFamily="34" charset="0"/>
              </a:rPr>
              <a:t>LANGHORNE CREEK</a:t>
            </a:r>
            <a:br>
              <a:rPr lang="en-AU"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ラングホーン・クリーク</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35474" y="1321921"/>
            <a:ext cx="5183398"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温和な海洋性気候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1979952"/>
            <a:ext cx="3891746" cy="315343"/>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地中海性気候の影響を受ける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942491"/>
            <a:ext cx="2571523"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3"/>
                </a:solidFill>
                <a:latin typeface="Yu Gothic" panose="020B0400000000000000" pitchFamily="34" charset="-128"/>
                <a:ea typeface="Yu Gothic" panose="020B0400000000000000" pitchFamily="34" charset="-128"/>
              </a:rPr>
              <a:t>ラングホーン・クリークの標高</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10–50M (33–164FT)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542070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0D8C38BE-BCD6-9297-3F0F-5676E7197021}"/>
              </a:ext>
            </a:extLst>
          </p:cNvPr>
          <p:cNvSpPr txBox="1">
            <a:spLocks/>
          </p:cNvSpPr>
          <p:nvPr/>
        </p:nvSpPr>
        <p:spPr>
          <a:xfrm>
            <a:off x="606636"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256D45F5-0B73-B032-B475-0D5E17A27203}"/>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AA7B30DC-9E6C-BDFC-98F2-98A6344A470E}"/>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E8E47C71-4D14-0DDE-182C-9C225E4EB031}"/>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1CAA491B-3413-4144-9FA4-CC983496A5D0}"/>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1" y="368300"/>
            <a:ext cx="6095999" cy="6103620"/>
          </a:xfrm>
        </p:spPr>
      </p:pic>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5439463" cy="2352754"/>
          </a:xfrm>
        </p:spPr>
        <p:txBody>
          <a:bodyPr/>
          <a:lstStyle/>
          <a:p>
            <a:r>
              <a:rPr lang="ja-JP" altLang="en-US" sz="1800" dirty="0">
                <a:latin typeface="Yu Gothic Medium" panose="020B0400000000000000" pitchFamily="34" charset="-128"/>
                <a:ea typeface="Yu Gothic Medium" panose="020B0400000000000000" pitchFamily="34" charset="-128"/>
              </a:rPr>
              <a:t>川沿いの沖積土は深く砕けやすい、褐色、</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黒色もしくは赤色の土壌で、よりフルボディーで、</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なおかつ丸みのある、柔らかなワインが生まれます。</a:t>
            </a:r>
            <a:endParaRPr lang="en-AU" altLang="ja-JP" sz="1800" dirty="0">
              <a:latin typeface="Yu Gothic Medium" panose="020B0400000000000000" pitchFamily="34" charset="-128"/>
              <a:ea typeface="Yu Gothic Medium" panose="020B0400000000000000" pitchFamily="34" charset="-128"/>
            </a:endParaRPr>
          </a:p>
          <a:p>
            <a:endParaRPr lang="en-AU" altLang="ja-JP" sz="1800" dirty="0">
              <a:latin typeface="Yu Gothic Medium" panose="020B0400000000000000" pitchFamily="34" charset="-128"/>
              <a:ea typeface="Yu Gothic Medium" panose="020B0400000000000000" pitchFamily="34" charset="-128"/>
            </a:endParaRPr>
          </a:p>
          <a:p>
            <a:r>
              <a:rPr lang="ja-JP" altLang="en-US" sz="1800" dirty="0">
                <a:latin typeface="Yu Gothic Medium" panose="020B0400000000000000" pitchFamily="34" charset="-128"/>
                <a:ea typeface="Yu Gothic Medium" panose="020B0400000000000000" pitchFamily="34" charset="-128"/>
              </a:rPr>
              <a:t>川から離れた場所の土壌は粘土の上に砂が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重なるものが多く、より凝縮感と骨格のある</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ワインを生み出しています。</a:t>
            </a:r>
            <a:endParaRPr lang="en-AU" sz="18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3B42AE91-9F38-E713-527E-B515B2A08FA2}"/>
              </a:ext>
            </a:extLst>
          </p:cNvPr>
          <p:cNvSpPr>
            <a:spLocks noGrp="1"/>
          </p:cNvSpPr>
          <p:nvPr>
            <p:ph type="title"/>
          </p:nvPr>
        </p:nvSpPr>
        <p:spPr>
          <a:xfrm>
            <a:off x="6456363" y="584200"/>
            <a:ext cx="6158452" cy="1325562"/>
          </a:xfrm>
        </p:spPr>
        <p:txBody>
          <a:bodyPr/>
          <a:lstStyle/>
          <a:p>
            <a:r>
              <a:rPr lang="ja-JP" altLang="en-US">
                <a:solidFill>
                  <a:schemeClr val="accent4"/>
                </a:solidFill>
                <a:latin typeface="Yu Gothic Medium" panose="020B0400000000000000" pitchFamily="34" charset="-128"/>
                <a:ea typeface="Yu Gothic Medium" panose="020B0400000000000000" pitchFamily="34" charset="-128"/>
              </a:rPr>
              <a:t>土壌</a:t>
            </a:r>
            <a:endParaRPr lang="en-US" dirty="0">
              <a:solidFill>
                <a:schemeClr val="accent4"/>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6096000" y="368300"/>
            <a:ext cx="6096000" cy="6112859"/>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095554"/>
            <a:ext cx="5914935" cy="1923691"/>
          </a:xfrm>
        </p:spPr>
        <p:txBody>
          <a:bodyPr/>
          <a:lstStyle/>
          <a:p>
            <a:r>
              <a:rPr lang="en-AU" altLang="ja-JP" sz="4800" dirty="0">
                <a:solidFill>
                  <a:schemeClr val="accent5"/>
                </a:solidFill>
                <a:latin typeface="+mj-lt"/>
                <a:ea typeface="Yu Gothic Medium" panose="020B0400000000000000" pitchFamily="34" charset="-128"/>
                <a:cs typeface="Arial" panose="020B0604020202020204" pitchFamily="34" charset="0"/>
              </a:rPr>
              <a:t>LANGHORNE CREEK</a:t>
            </a:r>
            <a:r>
              <a:rPr lang="ja-JP" altLang="en-US" sz="4800" dirty="0">
                <a:solidFill>
                  <a:schemeClr val="accent5"/>
                </a:solidFill>
                <a:latin typeface="Yu Gothic Medium" panose="020B0400000000000000" pitchFamily="34" charset="-128"/>
                <a:ea typeface="Yu Gothic Medium" panose="020B0400000000000000" pitchFamily="34" charset="-128"/>
              </a:rPr>
              <a:t>の</a:t>
            </a:r>
          </a:p>
          <a:p>
            <a:r>
              <a:rPr lang="ja-JP" altLang="en-US" sz="3600" dirty="0">
                <a:solidFill>
                  <a:schemeClr val="accent5"/>
                </a:solidFill>
                <a:latin typeface="Yu Gothic Medium" panose="020B0400000000000000" pitchFamily="34" charset="-128"/>
                <a:ea typeface="Yu Gothic Medium" panose="020B0400000000000000" pitchFamily="34" charset="-128"/>
              </a:rPr>
              <a:t>ブドウ栽培とワイン醸造</a:t>
            </a: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3634634"/>
            <a:ext cx="4836222" cy="2846525"/>
          </a:xfrm>
        </p:spPr>
        <p:txBody>
          <a:bodyPr/>
          <a:lstStyle/>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かつて主に産地外のワイン会社にブドウを供給していた歴史があるものの、最近ではブドウを</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地元で使う傾向に。</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六世代に渡りブドウを作る農家</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他の産地に比べブドウ畑の管理はシンプル。</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一部の畑では自然の洪水を利用した灌漑を実施</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収穫</a:t>
            </a:r>
            <a:r>
              <a:rPr lang="en-US" altLang="ja-JP" dirty="0">
                <a:solidFill>
                  <a:schemeClr val="bg1"/>
                </a:solidFill>
                <a:latin typeface="Yu Gothic Medium" panose="020B0400000000000000" pitchFamily="34" charset="-128"/>
                <a:ea typeface="Yu Gothic Medium" panose="020B0400000000000000" pitchFamily="34" charset="-128"/>
              </a:rPr>
              <a:t>: 2</a:t>
            </a:r>
            <a:r>
              <a:rPr lang="ja-JP" altLang="en-US" dirty="0">
                <a:solidFill>
                  <a:schemeClr val="bg1"/>
                </a:solidFill>
                <a:latin typeface="Yu Gothic Medium" panose="020B0400000000000000" pitchFamily="34" charset="-128"/>
                <a:ea typeface="Yu Gothic Medium" panose="020B0400000000000000" pitchFamily="34" charset="-128"/>
              </a:rPr>
              <a:t>月初旬から</a:t>
            </a:r>
            <a:r>
              <a:rPr lang="en-US" altLang="ja-JP" dirty="0">
                <a:solidFill>
                  <a:schemeClr val="bg1"/>
                </a:solidFill>
                <a:latin typeface="Yu Gothic Medium" panose="020B0400000000000000" pitchFamily="34" charset="-128"/>
                <a:ea typeface="Yu Gothic Medium" panose="020B0400000000000000" pitchFamily="34" charset="-128"/>
              </a:rPr>
              <a:t>4</a:t>
            </a:r>
            <a:r>
              <a:rPr lang="ja-JP" altLang="en-US" dirty="0">
                <a:solidFill>
                  <a:schemeClr val="bg1"/>
                </a:solidFill>
                <a:latin typeface="Yu Gothic Medium" panose="020B0400000000000000" pitchFamily="34" charset="-128"/>
                <a:ea typeface="Yu Gothic Medium" panose="020B0400000000000000" pitchFamily="34" charset="-128"/>
              </a:rPr>
              <a:t>月下旬</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3149584"/>
            <a:ext cx="4792482" cy="2837148"/>
          </a:xfrm>
        </p:spPr>
        <p:txBody>
          <a:bodyPr/>
          <a:lstStyle/>
          <a:p>
            <a:pPr>
              <a:spcBef>
                <a:spcPts val="800"/>
              </a:spcBef>
            </a:pPr>
            <a:r>
              <a:rPr lang="ja-JP" altLang="en-US" dirty="0">
                <a:latin typeface="Yu Gothic Medium" panose="020B0500000000000000" pitchFamily="34" charset="-128"/>
                <a:ea typeface="Yu Gothic Medium" panose="020B0500000000000000" pitchFamily="34" charset="-128"/>
              </a:rPr>
              <a:t>生産量はマクラーレン・ヴェールより多く、</a:t>
            </a:r>
            <a:br>
              <a:rPr lang="en-AU" altLang="ja-JP"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バロッサとほぼ同等です。</a:t>
            </a:r>
          </a:p>
          <a:p>
            <a:pPr>
              <a:spcBef>
                <a:spcPts val="800"/>
              </a:spcBef>
            </a:pPr>
            <a:r>
              <a:rPr lang="ja-JP" altLang="en-US" dirty="0">
                <a:latin typeface="Yu Gothic Medium" panose="020B0500000000000000" pitchFamily="34" charset="-128"/>
                <a:ea typeface="Yu Gothic Medium" panose="020B0500000000000000" pitchFamily="34" charset="-128"/>
              </a:rPr>
              <a:t>生産量のほとんどが赤ワインで、開放発酵槽に</a:t>
            </a:r>
            <a:br>
              <a:rPr lang="en-AU" altLang="ja-JP"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よる発酵とオーク熟成が一般的です。</a:t>
            </a:r>
          </a:p>
          <a:p>
            <a:pPr>
              <a:spcBef>
                <a:spcPts val="800"/>
              </a:spcBef>
            </a:pPr>
            <a:r>
              <a:rPr lang="ja-JP" altLang="en-US" dirty="0">
                <a:latin typeface="Yu Gothic Medium" panose="020B0500000000000000" pitchFamily="34" charset="-128"/>
                <a:ea typeface="Yu Gothic Medium" panose="020B0500000000000000" pitchFamily="34" charset="-128"/>
              </a:rPr>
              <a:t>ブレンドも頻繁に行われます。</a:t>
            </a:r>
          </a:p>
          <a:p>
            <a:pPr>
              <a:spcBef>
                <a:spcPts val="800"/>
              </a:spcBef>
            </a:pPr>
            <a:r>
              <a:rPr lang="ja-JP" altLang="en-US" dirty="0">
                <a:latin typeface="Yu Gothic Medium" panose="020B0500000000000000" pitchFamily="34" charset="-128"/>
                <a:ea typeface="Yu Gothic Medium" panose="020B0500000000000000" pitchFamily="34" charset="-128"/>
              </a:rPr>
              <a:t>ワイナリーでの介入を最小限にするため、</a:t>
            </a:r>
            <a:br>
              <a:rPr lang="en-AU" altLang="ja-JP"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よりブドウ畑に重点を置いたワイン造りです。</a:t>
            </a:r>
            <a:endParaRPr lang="en-AU" dirty="0">
              <a:latin typeface="Yu Gothic Medium" panose="020B0500000000000000" pitchFamily="34" charset="-128"/>
              <a:ea typeface="Yu Gothic Medium" panose="020B0500000000000000" pitchFamily="34" charset="-128"/>
            </a:endParaRP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1544128"/>
            <a:ext cx="5678176" cy="1005726"/>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accent1"/>
                </a:solidFill>
                <a:latin typeface="Yu Gothic Medium" panose="020B0400000000000000" pitchFamily="34" charset="-128"/>
                <a:ea typeface="Yu Gothic Medium" panose="020B0400000000000000" pitchFamily="34" charset="-128"/>
              </a:rPr>
              <a:t>ワイン醸造 </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783F2ED-5CE5-8444-E0AB-A96145E88533}"/>
              </a:ext>
            </a:extLst>
          </p:cNvPr>
          <p:cNvSpPr txBox="1">
            <a:spLocks/>
          </p:cNvSpPr>
          <p:nvPr/>
        </p:nvSpPr>
        <p:spPr>
          <a:xfrm>
            <a:off x="6319189" y="944398"/>
            <a:ext cx="5343724" cy="46511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ja-JP" sz="3600" dirty="0">
                <a:solidFill>
                  <a:schemeClr val="accent5"/>
                </a:solidFill>
                <a:latin typeface="+mj-lt"/>
                <a:ea typeface="Yu Gothic Medium" panose="020B0400000000000000" pitchFamily="34" charset="-128"/>
                <a:cs typeface="Arial" panose="020B0604020202020204" pitchFamily="34" charset="0"/>
              </a:rPr>
              <a:t>LANGHORN</a:t>
            </a:r>
            <a:r>
              <a:rPr lang="en-AU" altLang="ja-JP" sz="3600" dirty="0">
                <a:solidFill>
                  <a:schemeClr val="accent5"/>
                </a:solidFill>
                <a:latin typeface="+mj-lt"/>
                <a:ea typeface="Yu Gothic Medium" panose="020B0400000000000000" pitchFamily="34" charset="-128"/>
                <a:cs typeface="Arial" panose="020B0604020202020204" pitchFamily="34" charset="0"/>
              </a:rPr>
              <a:t>E CREEK</a:t>
            </a:r>
            <a:r>
              <a:rPr lang="ja-JP" altLang="en-US" sz="3600" dirty="0">
                <a:solidFill>
                  <a:schemeClr val="accent5"/>
                </a:solidFill>
                <a:latin typeface="Yu Gothic Medium" panose="020B0400000000000000" pitchFamily="34" charset="-128"/>
                <a:ea typeface="Yu Gothic Medium" panose="020B0400000000000000" pitchFamily="34" charset="-128"/>
              </a:rPr>
              <a:t>の</a:t>
            </a:r>
            <a:endParaRPr lang="en-US" sz="36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297676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AU" altLang="ja-JP" sz="5440" dirty="0">
                <a:solidFill>
                  <a:srgbClr val="601329"/>
                </a:solidFill>
                <a:latin typeface="+mj-lt"/>
                <a:ea typeface="Yu Gothic Medium" panose="020B0400000000000000" pitchFamily="34" charset="-128"/>
              </a:rPr>
              <a:t>LANGHORNE CREEK</a:t>
            </a:r>
            <a:br>
              <a:rPr lang="en-US" sz="5440" dirty="0">
                <a:solidFill>
                  <a:srgbClr val="B2D8BE"/>
                </a:solidFill>
                <a:latin typeface="Neue Haas Grotesk Text Pro" panose="020B0504020202020204" pitchFamily="34" charset="77"/>
              </a:rPr>
            </a:br>
            <a:r>
              <a:rPr lang="ja-JP" altLang="en-US" sz="4800" dirty="0">
                <a:solidFill>
                  <a:srgbClr val="B2D8BE"/>
                </a:solidFill>
                <a:latin typeface="Yu Gothic Medium" panose="020B0500000000000000" pitchFamily="34" charset="-128"/>
                <a:ea typeface="Yu Gothic Medium" panose="020B0500000000000000" pitchFamily="34" charset="-128"/>
              </a:rPr>
              <a:t>トップ５品種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カベルネ・</a:t>
            </a:r>
            <a:br>
              <a:rPr lang="en-AU" altLang="ja-JP" dirty="0">
                <a:solidFill>
                  <a:srgbClr val="601329"/>
                </a:solidFill>
                <a:latin typeface="Yu Gothic Medium" panose="020B0400000000000000" pitchFamily="34" charset="-128"/>
                <a:ea typeface="Yu Gothic Medium" panose="020B0400000000000000" pitchFamily="34" charset="-128"/>
              </a:rPr>
            </a:br>
            <a:r>
              <a:rPr lang="ja-JP" altLang="en-US" dirty="0">
                <a:solidFill>
                  <a:srgbClr val="601329"/>
                </a:solidFill>
                <a:latin typeface="Yu Gothic Medium" panose="020B0400000000000000" pitchFamily="34" charset="-128"/>
                <a:ea typeface="Yu Gothic Medium" panose="020B0400000000000000" pitchFamily="34" charset="-128"/>
              </a:rPr>
              <a:t>ソーヴィニヨン</a:t>
            </a:r>
            <a:r>
              <a:rPr lang="en-US" sz="3800" b="1" dirty="0">
                <a:solidFill>
                  <a:schemeClr val="bg1"/>
                </a:solidFill>
                <a:latin typeface="Neue Haas Grotesk Text Pro" panose="020B0504020202020204" pitchFamily="34" charset="77"/>
              </a:rPr>
              <a:t>29%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10%</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メルロー</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リースリング</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112"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246525" y="4049268"/>
            <a:ext cx="139512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MERLOT</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3" name="Picture Placeholder 8">
            <a:extLst>
              <a:ext uri="{FF2B5EF4-FFF2-40B4-BE49-F238E27FC236}">
                <a16:creationId xmlns:a16="http://schemas.microsoft.com/office/drawing/2014/main" id="{8E00A90B-6718-2CEE-8548-FB00EB1F513C}"/>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160619" y="1778557"/>
            <a:ext cx="1270924" cy="3847526"/>
          </a:xfrm>
          <a:prstGeom prst="rect">
            <a:avLst/>
          </a:prstGeom>
        </p:spPr>
      </p:pic>
      <p:sp>
        <p:nvSpPr>
          <p:cNvPr id="27" name="TextBox 26">
            <a:extLst>
              <a:ext uri="{FF2B5EF4-FFF2-40B4-BE49-F238E27FC236}">
                <a16:creationId xmlns:a16="http://schemas.microsoft.com/office/drawing/2014/main" id="{F649A10C-C3BC-8AD0-98B3-96B9B4417DDE}"/>
              </a:ext>
            </a:extLst>
          </p:cNvPr>
          <p:cNvSpPr txBox="1"/>
          <p:nvPr/>
        </p:nvSpPr>
        <p:spPr>
          <a:xfrm rot="16200000">
            <a:off x="2920409" y="394561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pic>
        <p:nvPicPr>
          <p:cNvPr id="28" name="Picture Placeholder 8" descr="A close up of a bottle&#10;&#10;Description automatically generated">
            <a:extLst>
              <a:ext uri="{FF2B5EF4-FFF2-40B4-BE49-F238E27FC236}">
                <a16:creationId xmlns:a16="http://schemas.microsoft.com/office/drawing/2014/main" id="{4ADCBE89-5DCD-083A-C2A1-58D42F374528}"/>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9357762" y="2007498"/>
            <a:ext cx="1157924" cy="3505435"/>
          </a:xfrm>
          <a:prstGeom prst="rect">
            <a:avLst/>
          </a:prstGeom>
        </p:spPr>
      </p:pic>
      <p:sp>
        <p:nvSpPr>
          <p:cNvPr id="29" name="TextBox 28">
            <a:extLst>
              <a:ext uri="{FF2B5EF4-FFF2-40B4-BE49-F238E27FC236}">
                <a16:creationId xmlns:a16="http://schemas.microsoft.com/office/drawing/2014/main" id="{31E4E801-EB89-D17B-AAF1-1BFAD33B0F38}"/>
              </a:ext>
            </a:extLst>
          </p:cNvPr>
          <p:cNvSpPr txBox="1"/>
          <p:nvPr/>
        </p:nvSpPr>
        <p:spPr>
          <a:xfrm rot="16200000">
            <a:off x="9172601" y="4019454"/>
            <a:ext cx="154055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RIESLING</a:t>
            </a:r>
          </a:p>
        </p:txBody>
      </p:sp>
    </p:spTree>
    <p:extLst>
      <p:ext uri="{BB962C8B-B14F-4D97-AF65-F5344CB8AC3E}">
        <p14:creationId xmlns:p14="http://schemas.microsoft.com/office/powerpoint/2010/main" val="38591785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204176"/>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LANGHORNE CREEK</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シラーズ</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759799" y="2603916"/>
            <a:ext cx="2918622" cy="648896"/>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カベルネ・ソーヴィニヨンと</a:t>
            </a:r>
          </a:p>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よくブレンドされる。</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86046" y="2722410"/>
            <a:ext cx="1870933" cy="53040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dirty="0">
                <a:solidFill>
                  <a:schemeClr val="tx1"/>
                </a:solidFill>
                <a:effectLst/>
                <a:latin typeface="Yu Gothic" panose="020B0400000000000000" pitchFamily="34" charset="-128"/>
                <a:ea typeface="Yu Gothic" panose="020B0400000000000000" pitchFamily="34" charset="-128"/>
              </a:rPr>
              <a:t>たっぷりとした豊かな味わい</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534885" y="4981267"/>
            <a:ext cx="2805709" cy="1630767"/>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ダーク・ベリー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甘草</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コショウ</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スパイス</a:t>
            </a:r>
            <a:endParaRPr lang="en-AU" sz="1600" dirty="0">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57848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57086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08DF3CAB-590D-D4DF-95F5-5236C9BD1F82}"/>
              </a:ext>
            </a:extLst>
          </p:cNvPr>
          <p:cNvSpPr txBox="1"/>
          <p:nvPr/>
        </p:nvSpPr>
        <p:spPr>
          <a:xfrm>
            <a:off x="2165026" y="4879763"/>
            <a:ext cx="2146963" cy="135716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a:effectLst/>
                <a:latin typeface="Neue Haas Grotesk Text Pro" panose="020B0504020202020204" pitchFamily="34" charset="77"/>
              </a:rPr>
              <a:t>年間総破砕量の</a:t>
            </a:r>
            <a:endParaRPr lang="en-AU" altLang="ja-JP" sz="2000" dirty="0">
              <a:effectLst/>
              <a:latin typeface="Neue Haas Grotesk Text Pro" panose="020B0504020202020204" pitchFamily="34" charset="77"/>
            </a:endParaRPr>
          </a:p>
          <a:p>
            <a:pPr algn="ctr">
              <a:lnSpc>
                <a:spcPct val="82000"/>
              </a:lnSpc>
              <a:spcBef>
                <a:spcPts val="217"/>
              </a:spcBef>
            </a:pPr>
            <a:r>
              <a:rPr lang="en-AU" sz="6000" dirty="0">
                <a:effectLst/>
                <a:latin typeface="Neue Haas Grotesk Text Pro" panose="020B0504020202020204" pitchFamily="34" charset="77"/>
              </a:rPr>
              <a:t>1/3</a:t>
            </a:r>
          </a:p>
          <a:p>
            <a:pPr>
              <a:lnSpc>
                <a:spcPct val="99000"/>
              </a:lnSpc>
            </a:pPr>
            <a:r>
              <a:rPr lang="ja-JP" altLang="en-US" sz="2000">
                <a:latin typeface="Noto Sans TC" panose="020B0500000000000000" pitchFamily="34" charset="-128"/>
                <a:ea typeface="Noto Sans TC" panose="020B0500000000000000" pitchFamily="34" charset="-128"/>
              </a:rPr>
              <a:t>以上</a:t>
            </a:r>
            <a:endParaRPr lang="en-US" sz="2000" dirty="0">
              <a:latin typeface="Noto Sans TC" panose="020B0500000000000000" pitchFamily="34" charset="-128"/>
              <a:ea typeface="Noto Sans TC" panose="020B0500000000000000" pitchFamily="34" charset="-128"/>
            </a:endParaRPr>
          </a:p>
        </p:txBody>
      </p:sp>
    </p:spTree>
    <p:extLst>
      <p:ext uri="{BB962C8B-B14F-4D97-AF65-F5344CB8AC3E}">
        <p14:creationId xmlns:p14="http://schemas.microsoft.com/office/powerpoint/2010/main" val="152144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83873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83582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83582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83582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83582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83582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83582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83582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83582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28302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29879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98500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98500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98500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9850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9850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9850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9850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9850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8281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8252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8252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8252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8252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8252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8252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8252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8252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6684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66552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66552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66552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66552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66552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66552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66552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66552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50144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50115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50115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50115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50115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50115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50115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50115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50115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2748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27195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2719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2719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92088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92555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14% – 15%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92088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14695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39355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3906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3906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3906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3906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3906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3906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3906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3906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2719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271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27195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14695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26853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27195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27195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Title 2">
            <a:extLst>
              <a:ext uri="{FF2B5EF4-FFF2-40B4-BE49-F238E27FC236}">
                <a16:creationId xmlns:a16="http://schemas.microsoft.com/office/drawing/2014/main" id="{0D3A0B3F-9F9E-7A50-2814-4540C375ECA3}"/>
              </a:ext>
            </a:extLst>
          </p:cNvPr>
          <p:cNvSpPr txBox="1"/>
          <p:nvPr/>
        </p:nvSpPr>
        <p:spPr>
          <a:xfrm>
            <a:off x="447161" y="50413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 name="Straight Connector 7">
            <a:extLst>
              <a:ext uri="{FF2B5EF4-FFF2-40B4-BE49-F238E27FC236}">
                <a16:creationId xmlns:a16="http://schemas.microsoft.com/office/drawing/2014/main" id="{69131C58-043F-6D96-E58F-5DF4EB9A4E14}"/>
              </a:ext>
            </a:extLst>
          </p:cNvPr>
          <p:cNvCxnSpPr>
            <a:cxnSpLocks/>
          </p:cNvCxnSpPr>
          <p:nvPr/>
        </p:nvCxnSpPr>
        <p:spPr>
          <a:xfrm>
            <a:off x="1375576" y="5204983"/>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8BDC9A59-F56C-6708-C18E-9ED87AFAC350}"/>
              </a:ext>
            </a:extLst>
          </p:cNvPr>
          <p:cNvSpPr txBox="1"/>
          <p:nvPr/>
        </p:nvSpPr>
        <p:spPr>
          <a:xfrm>
            <a:off x="522474" y="185371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0" name="Straight Connector 9">
            <a:extLst>
              <a:ext uri="{FF2B5EF4-FFF2-40B4-BE49-F238E27FC236}">
                <a16:creationId xmlns:a16="http://schemas.microsoft.com/office/drawing/2014/main" id="{15B753D0-E5FA-3DAB-8D4D-5C94331D7EAA}"/>
              </a:ext>
            </a:extLst>
          </p:cNvPr>
          <p:cNvCxnSpPr>
            <a:cxnSpLocks/>
          </p:cNvCxnSpPr>
          <p:nvPr/>
        </p:nvCxnSpPr>
        <p:spPr>
          <a:xfrm>
            <a:off x="1068994" y="196207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22B08A94-E1A7-9AEC-C59B-36D8BDF86A47}"/>
              </a:ext>
            </a:extLst>
          </p:cNvPr>
          <p:cNvSpPr txBox="1"/>
          <p:nvPr/>
        </p:nvSpPr>
        <p:spPr>
          <a:xfrm>
            <a:off x="522473" y="2955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3" name="Title 2">
            <a:extLst>
              <a:ext uri="{FF2B5EF4-FFF2-40B4-BE49-F238E27FC236}">
                <a16:creationId xmlns:a16="http://schemas.microsoft.com/office/drawing/2014/main" id="{3A7D594C-619A-6238-820D-E077F1DBBF72}"/>
              </a:ext>
            </a:extLst>
          </p:cNvPr>
          <p:cNvSpPr txBox="1"/>
          <p:nvPr/>
        </p:nvSpPr>
        <p:spPr>
          <a:xfrm>
            <a:off x="1904888"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5" name="Title 2">
            <a:extLst>
              <a:ext uri="{FF2B5EF4-FFF2-40B4-BE49-F238E27FC236}">
                <a16:creationId xmlns:a16="http://schemas.microsoft.com/office/drawing/2014/main" id="{D048C5B3-8DA2-D54A-A954-A31D54ABD3B9}"/>
              </a:ext>
            </a:extLst>
          </p:cNvPr>
          <p:cNvSpPr txBox="1"/>
          <p:nvPr/>
        </p:nvSpPr>
        <p:spPr>
          <a:xfrm>
            <a:off x="3036443" y="2659569"/>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4" name="Title 2">
            <a:extLst>
              <a:ext uri="{FF2B5EF4-FFF2-40B4-BE49-F238E27FC236}">
                <a16:creationId xmlns:a16="http://schemas.microsoft.com/office/drawing/2014/main" id="{346853EF-D379-AFF9-9BCB-DB599A088CF2}"/>
              </a:ext>
            </a:extLst>
          </p:cNvPr>
          <p:cNvSpPr txBox="1"/>
          <p:nvPr/>
        </p:nvSpPr>
        <p:spPr>
          <a:xfrm>
            <a:off x="4467770"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7" name="Title 2">
            <a:extLst>
              <a:ext uri="{FF2B5EF4-FFF2-40B4-BE49-F238E27FC236}">
                <a16:creationId xmlns:a16="http://schemas.microsoft.com/office/drawing/2014/main" id="{C9974C71-6BB4-3F3F-60AD-8B43030E90A0}"/>
              </a:ext>
            </a:extLst>
          </p:cNvPr>
          <p:cNvSpPr txBox="1"/>
          <p:nvPr/>
        </p:nvSpPr>
        <p:spPr>
          <a:xfrm>
            <a:off x="1904888"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1" name="Title 2">
            <a:extLst>
              <a:ext uri="{FF2B5EF4-FFF2-40B4-BE49-F238E27FC236}">
                <a16:creationId xmlns:a16="http://schemas.microsoft.com/office/drawing/2014/main" id="{B4A09CBD-FE06-22A2-25D0-933E541BB82E}"/>
              </a:ext>
            </a:extLst>
          </p:cNvPr>
          <p:cNvSpPr txBox="1"/>
          <p:nvPr/>
        </p:nvSpPr>
        <p:spPr>
          <a:xfrm>
            <a:off x="3025456" y="34855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A39E361A-EA11-A3FB-4D3D-BE874CB10592}"/>
              </a:ext>
            </a:extLst>
          </p:cNvPr>
          <p:cNvSpPr txBox="1"/>
          <p:nvPr/>
        </p:nvSpPr>
        <p:spPr>
          <a:xfrm>
            <a:off x="4467770"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3" name="Straight Connector 42">
            <a:extLst>
              <a:ext uri="{FF2B5EF4-FFF2-40B4-BE49-F238E27FC236}">
                <a16:creationId xmlns:a16="http://schemas.microsoft.com/office/drawing/2014/main" id="{A9195FAD-DD9B-4BC6-D6F5-1177D9D7155B}"/>
              </a:ext>
            </a:extLst>
          </p:cNvPr>
          <p:cNvCxnSpPr>
            <a:cxnSpLocks/>
          </p:cNvCxnSpPr>
          <p:nvPr/>
        </p:nvCxnSpPr>
        <p:spPr>
          <a:xfrm>
            <a:off x="1198740" y="31236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B6711E36-B149-64EE-15F0-3BB970907E74}"/>
              </a:ext>
            </a:extLst>
          </p:cNvPr>
          <p:cNvSpPr txBox="1"/>
          <p:nvPr/>
        </p:nvSpPr>
        <p:spPr>
          <a:xfrm>
            <a:off x="522473" y="38268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5" name="Straight Connector 44">
            <a:extLst>
              <a:ext uri="{FF2B5EF4-FFF2-40B4-BE49-F238E27FC236}">
                <a16:creationId xmlns:a16="http://schemas.microsoft.com/office/drawing/2014/main" id="{92A78A3A-54EC-EFAD-2F65-6C55CEDCC4BB}"/>
              </a:ext>
            </a:extLst>
          </p:cNvPr>
          <p:cNvCxnSpPr>
            <a:cxnSpLocks/>
          </p:cNvCxnSpPr>
          <p:nvPr/>
        </p:nvCxnSpPr>
        <p:spPr>
          <a:xfrm>
            <a:off x="1068994" y="399476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5" name="Title 2">
            <a:extLst>
              <a:ext uri="{FF2B5EF4-FFF2-40B4-BE49-F238E27FC236}">
                <a16:creationId xmlns:a16="http://schemas.microsoft.com/office/drawing/2014/main" id="{CDDC3C32-3030-7B6C-7DB5-CA7F76EBAC71}"/>
              </a:ext>
            </a:extLst>
          </p:cNvPr>
          <p:cNvSpPr txBox="1"/>
          <p:nvPr/>
        </p:nvSpPr>
        <p:spPr>
          <a:xfrm>
            <a:off x="522473" y="4680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6" name="Straight Connector 55">
            <a:extLst>
              <a:ext uri="{FF2B5EF4-FFF2-40B4-BE49-F238E27FC236}">
                <a16:creationId xmlns:a16="http://schemas.microsoft.com/office/drawing/2014/main" id="{4CB01EC0-E52D-7B2E-F7C2-A7E87D1206D8}"/>
              </a:ext>
            </a:extLst>
          </p:cNvPr>
          <p:cNvCxnSpPr>
            <a:cxnSpLocks/>
          </p:cNvCxnSpPr>
          <p:nvPr/>
        </p:nvCxnSpPr>
        <p:spPr>
          <a:xfrm>
            <a:off x="1223959" y="4835023"/>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7" name="Title 2">
            <a:extLst>
              <a:ext uri="{FF2B5EF4-FFF2-40B4-BE49-F238E27FC236}">
                <a16:creationId xmlns:a16="http://schemas.microsoft.com/office/drawing/2014/main" id="{28B019EA-E2CA-F237-6DCA-F283C67AC216}"/>
              </a:ext>
            </a:extLst>
          </p:cNvPr>
          <p:cNvSpPr txBox="1"/>
          <p:nvPr/>
        </p:nvSpPr>
        <p:spPr>
          <a:xfrm>
            <a:off x="522473" y="54197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8" name="Straight Connector 57">
            <a:extLst>
              <a:ext uri="{FF2B5EF4-FFF2-40B4-BE49-F238E27FC236}">
                <a16:creationId xmlns:a16="http://schemas.microsoft.com/office/drawing/2014/main" id="{76CBEBC6-3F37-84BD-2859-2647D3451FFA}"/>
              </a:ext>
            </a:extLst>
          </p:cNvPr>
          <p:cNvCxnSpPr>
            <a:cxnSpLocks/>
          </p:cNvCxnSpPr>
          <p:nvPr/>
        </p:nvCxnSpPr>
        <p:spPr>
          <a:xfrm>
            <a:off x="882595" y="5558959"/>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AA751D06-B4BC-E0FC-68E6-923BDBC71871}"/>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0" name="Straight Connector 59">
            <a:extLst>
              <a:ext uri="{FF2B5EF4-FFF2-40B4-BE49-F238E27FC236}">
                <a16:creationId xmlns:a16="http://schemas.microsoft.com/office/drawing/2014/main" id="{E969FB27-BC69-9BC1-66F3-C15FF9A9D7E1}"/>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454EC929-0FA3-905F-70F4-AAA1477E2C4D}"/>
              </a:ext>
            </a:extLst>
          </p:cNvPr>
          <p:cNvSpPr txBox="1"/>
          <p:nvPr/>
        </p:nvSpPr>
        <p:spPr>
          <a:xfrm>
            <a:off x="1641172" y="442313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2" name="Title 2">
            <a:extLst>
              <a:ext uri="{FF2B5EF4-FFF2-40B4-BE49-F238E27FC236}">
                <a16:creationId xmlns:a16="http://schemas.microsoft.com/office/drawing/2014/main" id="{587C5E4A-158D-B7AF-6F3C-C67FFD24675F}"/>
              </a:ext>
            </a:extLst>
          </p:cNvPr>
          <p:cNvSpPr txBox="1"/>
          <p:nvPr/>
        </p:nvSpPr>
        <p:spPr>
          <a:xfrm>
            <a:off x="3010185" y="442709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0EC8D692-6A95-AD77-9B35-0FF950678944}"/>
              </a:ext>
            </a:extLst>
          </p:cNvPr>
          <p:cNvSpPr txBox="1"/>
          <p:nvPr/>
        </p:nvSpPr>
        <p:spPr>
          <a:xfrm>
            <a:off x="4452499" y="43982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9064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cs typeface="Arial" panose="020B0604020202020204" pitchFamily="34" charset="0"/>
              </a:rPr>
              <a:t>LANGHORNE CREEK</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カベルネ・ソーヴィニヨン</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628571"/>
            <a:ext cx="1832762" cy="57349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温和な海洋性</a:t>
            </a:r>
            <a:br>
              <a:rPr lang="ja-JP" altLang="en-US"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気候で良く育つ</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50214"/>
            <a:ext cx="2805709" cy="1364733"/>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カシス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チョコミント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ユーカリ</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521838" y="2925806"/>
            <a:ext cx="4207666" cy="610424"/>
          </a:xfrm>
          <a:prstGeom prst="rect">
            <a:avLst/>
          </a:prstGeom>
          <a:noFill/>
        </p:spPr>
        <p:txBody>
          <a:bodyPr wrap="square" anchor="b">
            <a:spAutoFit/>
          </a:bodyPr>
          <a:lstStyle/>
          <a:p>
            <a:pPr algn="ctr">
              <a:spcBef>
                <a:spcPts val="203"/>
              </a:spcBef>
            </a:pPr>
            <a:r>
              <a:rPr lang="ja-JP" altLang="en-US" sz="1600" b="1" dirty="0">
                <a:effectLst/>
                <a:latin typeface="Yu Gothic Medium" panose="020B0500000000000000" pitchFamily="34" charset="-128"/>
                <a:ea typeface="Yu Gothic Medium" panose="020B0500000000000000" pitchFamily="34" charset="-128"/>
              </a:rPr>
              <a:t>柔らかく飲みやすいが、熟成にも耐えうる。</a:t>
            </a:r>
            <a:endParaRPr lang="en-AU" altLang="ja-JP" sz="1600" b="1" dirty="0">
              <a:effectLst/>
              <a:latin typeface="Yu Gothic Medium" panose="020B0500000000000000" pitchFamily="34" charset="-128"/>
              <a:ea typeface="Yu Gothic Medium" panose="020B0500000000000000" pitchFamily="34" charset="-128"/>
            </a:endParaRPr>
          </a:p>
          <a:p>
            <a:pPr algn="ctr">
              <a:spcBef>
                <a:spcPts val="203"/>
              </a:spcBef>
            </a:pPr>
            <a:r>
              <a:rPr lang="ja-JP" altLang="en-US" sz="1600" dirty="0">
                <a:latin typeface="Yu Gothic Medium" panose="020B0500000000000000" pitchFamily="34" charset="-128"/>
                <a:ea typeface="Yu Gothic Medium" panose="020B0500000000000000" pitchFamily="34" charset="-128"/>
              </a:rPr>
              <a:t>シラーズとよくブレンドされる。</a:t>
            </a:r>
            <a:endParaRPr lang="en-AU" sz="1600" dirty="0">
              <a:effectLst/>
              <a:latin typeface="Yu Gothic Medium" panose="020B0500000000000000" pitchFamily="34" charset="-128"/>
              <a:ea typeface="Yu Gothic Medium" panose="020B0500000000000000" pitchFamily="34" charset="-128"/>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092315"/>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0846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A6935AF2-4221-4AE7-4668-1AA7B31385C7}"/>
              </a:ext>
            </a:extLst>
          </p:cNvPr>
          <p:cNvSpPr/>
          <p:nvPr/>
        </p:nvSpPr>
        <p:spPr>
          <a:xfrm>
            <a:off x="2129265" y="4464417"/>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6" name="object 58">
            <a:extLst>
              <a:ext uri="{FF2B5EF4-FFF2-40B4-BE49-F238E27FC236}">
                <a16:creationId xmlns:a16="http://schemas.microsoft.com/office/drawing/2014/main" id="{8C3DCCD9-9BF0-C426-2930-3A44C9660855}"/>
              </a:ext>
            </a:extLst>
          </p:cNvPr>
          <p:cNvSpPr txBox="1"/>
          <p:nvPr/>
        </p:nvSpPr>
        <p:spPr>
          <a:xfrm>
            <a:off x="2137891" y="5078954"/>
            <a:ext cx="2146963" cy="13083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000" dirty="0">
                <a:latin typeface="Yu Gothic" panose="020B0400000000000000" pitchFamily="34" charset="-128"/>
                <a:ea typeface="Yu Gothic" panose="020B0400000000000000" pitchFamily="34" charset="-128"/>
              </a:rPr>
              <a:t>年間総破砕量の</a:t>
            </a:r>
            <a:br>
              <a:rPr lang="en-AU" altLang="ja-JP" sz="2000" dirty="0">
                <a:latin typeface="Yu Gothic" panose="020B0400000000000000" pitchFamily="34" charset="-128"/>
                <a:ea typeface="Yu Gothic" panose="020B0400000000000000" pitchFamily="34" charset="-128"/>
              </a:rPr>
            </a:br>
            <a:endParaRPr lang="en-AU" sz="2000" dirty="0">
              <a:latin typeface="Yu Gothic" panose="020B0400000000000000" pitchFamily="34" charset="-128"/>
              <a:ea typeface="Yu Gothic" panose="020B0400000000000000" pitchFamily="34" charset="-128"/>
            </a:endParaRPr>
          </a:p>
          <a:p>
            <a:pPr algn="ctr">
              <a:lnSpc>
                <a:spcPct val="82000"/>
              </a:lnSpc>
              <a:spcBef>
                <a:spcPts val="217"/>
              </a:spcBef>
            </a:pPr>
            <a:r>
              <a:rPr lang="en-AU" sz="6000" dirty="0">
                <a:effectLst/>
                <a:latin typeface="Neue Haas Grotesk Text Pro" panose="020B0504020202020204" pitchFamily="34" charset="77"/>
              </a:rPr>
              <a:t>1/3</a:t>
            </a:r>
          </a:p>
        </p:txBody>
      </p:sp>
    </p:spTree>
    <p:extLst>
      <p:ext uri="{BB962C8B-B14F-4D97-AF65-F5344CB8AC3E}">
        <p14:creationId xmlns:p14="http://schemas.microsoft.com/office/powerpoint/2010/main" val="200193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972089"/>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30447" y="184597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94590" y="184307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58733" y="184307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22876" y="184307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87400" y="184307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51924" y="184307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10269" y="184307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80971" y="184307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45495" y="184307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76198" y="2290265"/>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30447" y="29855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94590" y="29826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58733" y="29826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22876" y="29826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87400" y="29826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51924" y="29826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10269" y="29826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80971" y="29826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45495" y="29826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30447" y="384742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94590" y="38445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58733" y="3844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22876" y="3844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87400" y="3844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51924" y="3844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10269" y="3844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80971" y="3844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45495" y="3844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30447" y="46993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94590" y="46964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58733" y="46964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22876" y="46964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87400" y="46964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51924" y="46964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10269" y="46964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80971" y="46964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45495" y="46964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30447" y="50453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94590" y="50424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58733" y="50424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22876" y="50424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87400" y="50424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51924" y="50424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10269" y="50424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80971" y="50424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45495" y="50424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30447" y="62800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94590" y="627715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58733" y="627715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22876" y="627715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87400" y="627715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45495" y="627715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32415" y="599865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23734" y="5998502"/>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95297" y="599865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364602" y="215420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30447" y="542448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94590" y="542157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58733" y="542157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22876" y="542157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87400" y="542157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51924" y="542157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10269" y="542157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80971" y="542157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45495" y="542157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076634" y="215420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349218" y="22790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EAE203C-6098-7ED6-D32E-4165167E5C57}"/>
              </a:ext>
            </a:extLst>
          </p:cNvPr>
          <p:cNvGrpSpPr/>
          <p:nvPr/>
        </p:nvGrpSpPr>
        <p:grpSpPr>
          <a:xfrm>
            <a:off x="4225285" y="6286927"/>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593227" y="627715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67B81008-7F3E-B868-DD1B-50C017204474}"/>
              </a:ext>
            </a:extLst>
          </p:cNvPr>
          <p:cNvSpPr/>
          <p:nvPr/>
        </p:nvSpPr>
        <p:spPr>
          <a:xfrm>
            <a:off x="3854659" y="627715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Title 2">
            <a:extLst>
              <a:ext uri="{FF2B5EF4-FFF2-40B4-BE49-F238E27FC236}">
                <a16:creationId xmlns:a16="http://schemas.microsoft.com/office/drawing/2014/main" id="{DC8D0302-665A-4D8B-BB78-7504026CB7C7}"/>
              </a:ext>
            </a:extLst>
          </p:cNvPr>
          <p:cNvSpPr txBox="1"/>
          <p:nvPr/>
        </p:nvSpPr>
        <p:spPr>
          <a:xfrm>
            <a:off x="447161" y="50413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9" name="Straight Connector 18">
            <a:extLst>
              <a:ext uri="{FF2B5EF4-FFF2-40B4-BE49-F238E27FC236}">
                <a16:creationId xmlns:a16="http://schemas.microsoft.com/office/drawing/2014/main" id="{B02D5B62-B8CA-8657-9BE9-A83D841D94C3}"/>
              </a:ext>
            </a:extLst>
          </p:cNvPr>
          <p:cNvCxnSpPr>
            <a:cxnSpLocks/>
          </p:cNvCxnSpPr>
          <p:nvPr/>
        </p:nvCxnSpPr>
        <p:spPr>
          <a:xfrm>
            <a:off x="1375576" y="5204983"/>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itle 2">
            <a:extLst>
              <a:ext uri="{FF2B5EF4-FFF2-40B4-BE49-F238E27FC236}">
                <a16:creationId xmlns:a16="http://schemas.microsoft.com/office/drawing/2014/main" id="{8835AA86-F922-554E-F711-3B3D731260BF}"/>
              </a:ext>
            </a:extLst>
          </p:cNvPr>
          <p:cNvSpPr txBox="1"/>
          <p:nvPr/>
        </p:nvSpPr>
        <p:spPr>
          <a:xfrm>
            <a:off x="522474" y="185371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59BB3964-4E94-831B-3C5A-76F0812D13E0}"/>
              </a:ext>
            </a:extLst>
          </p:cNvPr>
          <p:cNvCxnSpPr>
            <a:cxnSpLocks/>
          </p:cNvCxnSpPr>
          <p:nvPr/>
        </p:nvCxnSpPr>
        <p:spPr>
          <a:xfrm>
            <a:off x="1068994" y="196207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18AA0C9B-48AA-15D1-11A0-06D2314702D6}"/>
              </a:ext>
            </a:extLst>
          </p:cNvPr>
          <p:cNvSpPr txBox="1"/>
          <p:nvPr/>
        </p:nvSpPr>
        <p:spPr>
          <a:xfrm>
            <a:off x="522473" y="2955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2" name="Title 2">
            <a:extLst>
              <a:ext uri="{FF2B5EF4-FFF2-40B4-BE49-F238E27FC236}">
                <a16:creationId xmlns:a16="http://schemas.microsoft.com/office/drawing/2014/main" id="{95AE8432-4DC9-A026-4AC7-5070CF18D315}"/>
              </a:ext>
            </a:extLst>
          </p:cNvPr>
          <p:cNvSpPr txBox="1"/>
          <p:nvPr/>
        </p:nvSpPr>
        <p:spPr>
          <a:xfrm>
            <a:off x="1904888"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5" name="Title 2">
            <a:extLst>
              <a:ext uri="{FF2B5EF4-FFF2-40B4-BE49-F238E27FC236}">
                <a16:creationId xmlns:a16="http://schemas.microsoft.com/office/drawing/2014/main" id="{40D46319-276A-8527-0D9A-2C546EAA7E20}"/>
              </a:ext>
            </a:extLst>
          </p:cNvPr>
          <p:cNvSpPr txBox="1"/>
          <p:nvPr/>
        </p:nvSpPr>
        <p:spPr>
          <a:xfrm>
            <a:off x="3036443" y="2659569"/>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84608C20-EA19-0C30-EF9F-47EE953EFCC1}"/>
              </a:ext>
            </a:extLst>
          </p:cNvPr>
          <p:cNvSpPr txBox="1"/>
          <p:nvPr/>
        </p:nvSpPr>
        <p:spPr>
          <a:xfrm>
            <a:off x="4467770"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218D1254-A6C5-009B-F3A2-FBCD2E982884}"/>
              </a:ext>
            </a:extLst>
          </p:cNvPr>
          <p:cNvSpPr txBox="1"/>
          <p:nvPr/>
        </p:nvSpPr>
        <p:spPr>
          <a:xfrm>
            <a:off x="1904888"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6791E118-3CEA-8CC2-D5D6-B1DF4D9B7D19}"/>
              </a:ext>
            </a:extLst>
          </p:cNvPr>
          <p:cNvSpPr txBox="1"/>
          <p:nvPr/>
        </p:nvSpPr>
        <p:spPr>
          <a:xfrm>
            <a:off x="3025456" y="34855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8B73B0C2-B83F-550A-B121-EABF173E7FB9}"/>
              </a:ext>
            </a:extLst>
          </p:cNvPr>
          <p:cNvSpPr txBox="1"/>
          <p:nvPr/>
        </p:nvSpPr>
        <p:spPr>
          <a:xfrm>
            <a:off x="4467770"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7" name="Straight Connector 46">
            <a:extLst>
              <a:ext uri="{FF2B5EF4-FFF2-40B4-BE49-F238E27FC236}">
                <a16:creationId xmlns:a16="http://schemas.microsoft.com/office/drawing/2014/main" id="{56905A1F-3242-F3CF-3502-71736E04529E}"/>
              </a:ext>
            </a:extLst>
          </p:cNvPr>
          <p:cNvCxnSpPr>
            <a:cxnSpLocks/>
          </p:cNvCxnSpPr>
          <p:nvPr/>
        </p:nvCxnSpPr>
        <p:spPr>
          <a:xfrm>
            <a:off x="1198740" y="31236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Title 2">
            <a:extLst>
              <a:ext uri="{FF2B5EF4-FFF2-40B4-BE49-F238E27FC236}">
                <a16:creationId xmlns:a16="http://schemas.microsoft.com/office/drawing/2014/main" id="{60E405E1-A221-4BD3-8A56-352C8F88AA1A}"/>
              </a:ext>
            </a:extLst>
          </p:cNvPr>
          <p:cNvSpPr txBox="1"/>
          <p:nvPr/>
        </p:nvSpPr>
        <p:spPr>
          <a:xfrm>
            <a:off x="522473" y="38268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B0B54503-2312-3F8E-00F0-376AED7A408B}"/>
              </a:ext>
            </a:extLst>
          </p:cNvPr>
          <p:cNvCxnSpPr>
            <a:cxnSpLocks/>
          </p:cNvCxnSpPr>
          <p:nvPr/>
        </p:nvCxnSpPr>
        <p:spPr>
          <a:xfrm>
            <a:off x="1068994" y="399476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Title 2">
            <a:extLst>
              <a:ext uri="{FF2B5EF4-FFF2-40B4-BE49-F238E27FC236}">
                <a16:creationId xmlns:a16="http://schemas.microsoft.com/office/drawing/2014/main" id="{A5FD5327-1F66-52D7-F4A9-509B65BA9120}"/>
              </a:ext>
            </a:extLst>
          </p:cNvPr>
          <p:cNvSpPr txBox="1"/>
          <p:nvPr/>
        </p:nvSpPr>
        <p:spPr>
          <a:xfrm>
            <a:off x="522473" y="4680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5" name="Straight Connector 64">
            <a:extLst>
              <a:ext uri="{FF2B5EF4-FFF2-40B4-BE49-F238E27FC236}">
                <a16:creationId xmlns:a16="http://schemas.microsoft.com/office/drawing/2014/main" id="{B7C37C26-E1FF-DCC3-ED18-F1115A40C47A}"/>
              </a:ext>
            </a:extLst>
          </p:cNvPr>
          <p:cNvCxnSpPr>
            <a:cxnSpLocks/>
          </p:cNvCxnSpPr>
          <p:nvPr/>
        </p:nvCxnSpPr>
        <p:spPr>
          <a:xfrm>
            <a:off x="1223959" y="4835023"/>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7B10CD08-502D-75CB-8345-19F289B516BE}"/>
              </a:ext>
            </a:extLst>
          </p:cNvPr>
          <p:cNvSpPr txBox="1"/>
          <p:nvPr/>
        </p:nvSpPr>
        <p:spPr>
          <a:xfrm>
            <a:off x="522473" y="54197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3" name="Straight Connector 82">
            <a:extLst>
              <a:ext uri="{FF2B5EF4-FFF2-40B4-BE49-F238E27FC236}">
                <a16:creationId xmlns:a16="http://schemas.microsoft.com/office/drawing/2014/main" id="{D22F2DD9-CA2A-0033-4399-3BB8E25D54CB}"/>
              </a:ext>
            </a:extLst>
          </p:cNvPr>
          <p:cNvCxnSpPr>
            <a:cxnSpLocks/>
          </p:cNvCxnSpPr>
          <p:nvPr/>
        </p:nvCxnSpPr>
        <p:spPr>
          <a:xfrm>
            <a:off x="882595" y="5558959"/>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Title 2">
            <a:extLst>
              <a:ext uri="{FF2B5EF4-FFF2-40B4-BE49-F238E27FC236}">
                <a16:creationId xmlns:a16="http://schemas.microsoft.com/office/drawing/2014/main" id="{89A73C19-5CFE-D904-C83F-923CA6DBC2C6}"/>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5" name="Straight Connector 84">
            <a:extLst>
              <a:ext uri="{FF2B5EF4-FFF2-40B4-BE49-F238E27FC236}">
                <a16:creationId xmlns:a16="http://schemas.microsoft.com/office/drawing/2014/main" id="{7272B44E-BF67-4183-AF74-A7620CB529A3}"/>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D582AD5C-3A9C-06BB-E268-0DE1264AF96B}"/>
              </a:ext>
            </a:extLst>
          </p:cNvPr>
          <p:cNvSpPr txBox="1"/>
          <p:nvPr/>
        </p:nvSpPr>
        <p:spPr>
          <a:xfrm>
            <a:off x="1649797" y="445764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8" name="Title 2">
            <a:extLst>
              <a:ext uri="{FF2B5EF4-FFF2-40B4-BE49-F238E27FC236}">
                <a16:creationId xmlns:a16="http://schemas.microsoft.com/office/drawing/2014/main" id="{56210C31-5539-D910-8C8C-7BD24E14C0A4}"/>
              </a:ext>
            </a:extLst>
          </p:cNvPr>
          <p:cNvSpPr txBox="1"/>
          <p:nvPr/>
        </p:nvSpPr>
        <p:spPr>
          <a:xfrm>
            <a:off x="3018810" y="446159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4FB67C89-D52E-6955-5EA3-7A4AC42CA02D}"/>
              </a:ext>
            </a:extLst>
          </p:cNvPr>
          <p:cNvSpPr txBox="1"/>
          <p:nvPr/>
        </p:nvSpPr>
        <p:spPr>
          <a:xfrm>
            <a:off x="4461124" y="443272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513226" y="3032760"/>
            <a:ext cx="127905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9653739" cy="1726498"/>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cs typeface="Arial" panose="020B0604020202020204" pitchFamily="34" charset="0"/>
              </a:rPr>
              <a:t>LANGHORNE CREEK</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カベルネ・ソーヴィニヨン・</a:t>
            </a:r>
            <a:br>
              <a:rPr lang="en-AU" altLang="ja-JP" sz="48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シラーズ</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25117" y="2420626"/>
            <a:ext cx="1832762" cy="85048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産地を</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象徴する</a:t>
            </a:r>
          </a:p>
          <a:p>
            <a:pPr algn="ctr"/>
            <a:r>
              <a:rPr lang="ja-JP" altLang="en-US" sz="2000" dirty="0">
                <a:solidFill>
                  <a:schemeClr val="tx1"/>
                </a:solidFill>
                <a:effectLst/>
                <a:latin typeface="Yu Gothic" panose="020B0400000000000000" pitchFamily="34" charset="-128"/>
                <a:ea typeface="Yu Gothic" panose="020B0400000000000000" pitchFamily="34" charset="-128"/>
              </a:rPr>
              <a:t>ブレンド</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91286"/>
            <a:ext cx="2805709" cy="1896801"/>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カシス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ブラック・チェリー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ミント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ユーカリ</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スパイス</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059853" y="2944646"/>
            <a:ext cx="2887454" cy="584775"/>
          </a:xfrm>
          <a:prstGeom prst="rect">
            <a:avLst/>
          </a:prstGeom>
          <a:noFill/>
        </p:spPr>
        <p:txBody>
          <a:bodyPr wrap="square" anchor="b">
            <a:spAutoFit/>
          </a:bodyPr>
          <a:lstStyle/>
          <a:p>
            <a:pPr algn="ctr">
              <a:spcBef>
                <a:spcPts val="203"/>
              </a:spcBef>
            </a:pPr>
            <a:r>
              <a:rPr lang="ja-JP" altLang="en-US" sz="1600" dirty="0">
                <a:effectLst/>
                <a:latin typeface="Yu Gothic Medium" panose="020B0500000000000000" pitchFamily="34" charset="-128"/>
                <a:ea typeface="Yu Gothic Medium" panose="020B0500000000000000" pitchFamily="34" charset="-128"/>
              </a:rPr>
              <a:t>ふくよかでボリュームが</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ありバランスのよいワイン</a:t>
            </a:r>
            <a:endParaRPr lang="en-AU" sz="1600" dirty="0">
              <a:effectLst/>
              <a:latin typeface="Yu Gothic Medium" panose="020B0500000000000000" pitchFamily="34" charset="-128"/>
              <a:ea typeface="Yu Gothic Medium" panose="020B0500000000000000" pitchFamily="34" charset="-128"/>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05651" y="1431160"/>
            <a:ext cx="1837718" cy="5563407"/>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75879" y="4503554"/>
            <a:ext cx="4652237"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 </a:t>
            </a:r>
            <a:b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789584"/>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78196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053F6E5-D668-72CA-03EC-5415ECB66592}"/>
              </a:ext>
            </a:extLst>
          </p:cNvPr>
          <p:cNvSpPr txBox="1"/>
          <p:nvPr/>
        </p:nvSpPr>
        <p:spPr>
          <a:xfrm>
            <a:off x="1631519" y="5227846"/>
            <a:ext cx="3303551" cy="1102866"/>
          </a:xfrm>
          <a:prstGeom prst="rect">
            <a:avLst/>
          </a:prstGeom>
          <a:noFill/>
        </p:spPr>
        <p:txBody>
          <a:bodyPr wrap="square" anchor="b">
            <a:spAutoFit/>
          </a:bodyPr>
          <a:lstStyle/>
          <a:p>
            <a:pPr algn="ctr">
              <a:spcBef>
                <a:spcPts val="203"/>
              </a:spcBef>
            </a:pPr>
            <a:r>
              <a:rPr lang="ja-JP" altLang="en-US" sz="1600" b="1" dirty="0">
                <a:effectLst/>
                <a:latin typeface="Yu Gothic Medium" panose="020B0500000000000000" pitchFamily="34" charset="-128"/>
                <a:ea typeface="Yu Gothic Medium" panose="020B0500000000000000" pitchFamily="34" charset="-128"/>
              </a:rPr>
              <a:t>カベルネが柔らかさと</a:t>
            </a:r>
          </a:p>
          <a:p>
            <a:pPr algn="ctr">
              <a:spcBef>
                <a:spcPts val="203"/>
              </a:spcBef>
            </a:pPr>
            <a:r>
              <a:rPr lang="ja-JP" altLang="en-US" sz="1600" b="1" dirty="0">
                <a:effectLst/>
                <a:latin typeface="Yu Gothic Medium" panose="020B0500000000000000" pitchFamily="34" charset="-128"/>
                <a:ea typeface="Yu Gothic Medium" panose="020B0500000000000000" pitchFamily="34" charset="-128"/>
              </a:rPr>
              <a:t>シルクのような特徴をもたらす</a:t>
            </a:r>
            <a:br>
              <a:rPr lang="en-AU" altLang="ja-JP" sz="1600" b="1" dirty="0">
                <a:effectLst/>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シラーズが味わい深い</a:t>
            </a:r>
            <a:br>
              <a:rPr lang="ja-JP" altLang="en-US"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スパイスを加える</a:t>
            </a:r>
            <a:endParaRPr lang="en-AU" sz="16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95002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カベルネ・ソーヴィニヨン・シラーズ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00757" y="1823785"/>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64900" y="1820883"/>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29043" y="1820883"/>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093186" y="1820883"/>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57710" y="1820883"/>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22234" y="1820883"/>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80579" y="1820883"/>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51281" y="1820883"/>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15805" y="1820883"/>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503421" y="2268076"/>
            <a:ext cx="282476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00757" y="29864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64900" y="29835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29043" y="29835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093186" y="2983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57710" y="2983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22234" y="2983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80579" y="29835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51281" y="29835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15805" y="29835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00757" y="384662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64900" y="38437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29043" y="3843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093186" y="3843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57710" y="3843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22234" y="3843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80579" y="3843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51281" y="3843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15805" y="3843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00757" y="469749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64900" y="46945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29043" y="46945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093186" y="46945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57710" y="46945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22234" y="46945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80579" y="46945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51281" y="46945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15805" y="46945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00757" y="504348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64900" y="504058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29043" y="504058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093186" y="504058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57710" y="50405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22234" y="50405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80579" y="50405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51281" y="50405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15805" y="50405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0075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6490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2904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09318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5771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1580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0272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59404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6560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334912" y="213201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00757" y="542262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64900" y="5419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29043" y="5419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093186" y="54197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57710" y="54197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22234" y="54197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80579" y="54197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51281" y="54197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15805" y="54197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046944" y="213201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319528" y="225681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EAE203C-6098-7ED6-D32E-4165167E5C57}"/>
              </a:ext>
            </a:extLst>
          </p:cNvPr>
          <p:cNvGrpSpPr/>
          <p:nvPr/>
        </p:nvGrpSpPr>
        <p:grpSpPr>
          <a:xfrm>
            <a:off x="419559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56353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67B81008-7F3E-B868-DD1B-50C017204474}"/>
              </a:ext>
            </a:extLst>
          </p:cNvPr>
          <p:cNvSpPr/>
          <p:nvPr/>
        </p:nvSpPr>
        <p:spPr>
          <a:xfrm>
            <a:off x="382496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bject 10">
            <a:extLst>
              <a:ext uri="{FF2B5EF4-FFF2-40B4-BE49-F238E27FC236}">
                <a16:creationId xmlns:a16="http://schemas.microsoft.com/office/drawing/2014/main" id="{A33FEA31-A1C0-16BB-7F27-09544753DA11}"/>
              </a:ext>
            </a:extLst>
          </p:cNvPr>
          <p:cNvSpPr txBox="1"/>
          <p:nvPr/>
        </p:nvSpPr>
        <p:spPr>
          <a:xfrm rot="16200000">
            <a:off x="7761365" y="4228721"/>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 </a:t>
            </a:r>
            <a:b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9" name="Title 2">
            <a:extLst>
              <a:ext uri="{FF2B5EF4-FFF2-40B4-BE49-F238E27FC236}">
                <a16:creationId xmlns:a16="http://schemas.microsoft.com/office/drawing/2014/main" id="{7DAC6B7B-76B2-1742-11F6-DA8C611BCE18}"/>
              </a:ext>
            </a:extLst>
          </p:cNvPr>
          <p:cNvSpPr txBox="1"/>
          <p:nvPr/>
        </p:nvSpPr>
        <p:spPr>
          <a:xfrm>
            <a:off x="447161" y="50413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1" name="Straight Connector 20">
            <a:extLst>
              <a:ext uri="{FF2B5EF4-FFF2-40B4-BE49-F238E27FC236}">
                <a16:creationId xmlns:a16="http://schemas.microsoft.com/office/drawing/2014/main" id="{E4DF5858-8729-E978-110C-5E45C1CEEF56}"/>
              </a:ext>
            </a:extLst>
          </p:cNvPr>
          <p:cNvCxnSpPr>
            <a:cxnSpLocks/>
          </p:cNvCxnSpPr>
          <p:nvPr/>
        </p:nvCxnSpPr>
        <p:spPr>
          <a:xfrm>
            <a:off x="1375576" y="5204983"/>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F36513C2-A74E-3F4F-DEF5-2A142E641054}"/>
              </a:ext>
            </a:extLst>
          </p:cNvPr>
          <p:cNvSpPr txBox="1"/>
          <p:nvPr/>
        </p:nvSpPr>
        <p:spPr>
          <a:xfrm>
            <a:off x="522474" y="185371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1" name="Straight Connector 30">
            <a:extLst>
              <a:ext uri="{FF2B5EF4-FFF2-40B4-BE49-F238E27FC236}">
                <a16:creationId xmlns:a16="http://schemas.microsoft.com/office/drawing/2014/main" id="{F616BEDF-F3FC-AF6B-7189-57C6E0BA8E9F}"/>
              </a:ext>
            </a:extLst>
          </p:cNvPr>
          <p:cNvCxnSpPr>
            <a:cxnSpLocks/>
          </p:cNvCxnSpPr>
          <p:nvPr/>
        </p:nvCxnSpPr>
        <p:spPr>
          <a:xfrm>
            <a:off x="1068994" y="196207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D6BD87BC-2FAE-45C2-07CB-16B50E91779F}"/>
              </a:ext>
            </a:extLst>
          </p:cNvPr>
          <p:cNvSpPr txBox="1"/>
          <p:nvPr/>
        </p:nvSpPr>
        <p:spPr>
          <a:xfrm>
            <a:off x="522473" y="2955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4" name="Title 2">
            <a:extLst>
              <a:ext uri="{FF2B5EF4-FFF2-40B4-BE49-F238E27FC236}">
                <a16:creationId xmlns:a16="http://schemas.microsoft.com/office/drawing/2014/main" id="{24853531-F51E-CCC5-EDA7-0D12AF30430F}"/>
              </a:ext>
            </a:extLst>
          </p:cNvPr>
          <p:cNvSpPr txBox="1"/>
          <p:nvPr/>
        </p:nvSpPr>
        <p:spPr>
          <a:xfrm>
            <a:off x="1904888"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5" name="Title 2">
            <a:extLst>
              <a:ext uri="{FF2B5EF4-FFF2-40B4-BE49-F238E27FC236}">
                <a16:creationId xmlns:a16="http://schemas.microsoft.com/office/drawing/2014/main" id="{98CA7FBE-22D0-A215-7F40-EF675AED8F33}"/>
              </a:ext>
            </a:extLst>
          </p:cNvPr>
          <p:cNvSpPr txBox="1"/>
          <p:nvPr/>
        </p:nvSpPr>
        <p:spPr>
          <a:xfrm>
            <a:off x="3036443" y="2659569"/>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CD9B215C-227F-619E-E6F5-D3E40589E1B4}"/>
              </a:ext>
            </a:extLst>
          </p:cNvPr>
          <p:cNvSpPr txBox="1"/>
          <p:nvPr/>
        </p:nvSpPr>
        <p:spPr>
          <a:xfrm>
            <a:off x="4467770"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BDF3CDF8-3626-3509-8BE6-18659658C49D}"/>
              </a:ext>
            </a:extLst>
          </p:cNvPr>
          <p:cNvSpPr txBox="1"/>
          <p:nvPr/>
        </p:nvSpPr>
        <p:spPr>
          <a:xfrm>
            <a:off x="1904888"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8A979F39-6BD0-77BF-8D21-EA0801348D16}"/>
              </a:ext>
            </a:extLst>
          </p:cNvPr>
          <p:cNvSpPr txBox="1"/>
          <p:nvPr/>
        </p:nvSpPr>
        <p:spPr>
          <a:xfrm>
            <a:off x="3025456" y="34855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C9F93E21-A6C5-63CA-5FED-F576AFD53A62}"/>
              </a:ext>
            </a:extLst>
          </p:cNvPr>
          <p:cNvSpPr txBox="1"/>
          <p:nvPr/>
        </p:nvSpPr>
        <p:spPr>
          <a:xfrm>
            <a:off x="4467770"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7" name="Straight Connector 46">
            <a:extLst>
              <a:ext uri="{FF2B5EF4-FFF2-40B4-BE49-F238E27FC236}">
                <a16:creationId xmlns:a16="http://schemas.microsoft.com/office/drawing/2014/main" id="{71FED467-0316-10DA-E556-A30A995CAD46}"/>
              </a:ext>
            </a:extLst>
          </p:cNvPr>
          <p:cNvCxnSpPr>
            <a:cxnSpLocks/>
          </p:cNvCxnSpPr>
          <p:nvPr/>
        </p:nvCxnSpPr>
        <p:spPr>
          <a:xfrm>
            <a:off x="1198740" y="31236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Title 2">
            <a:extLst>
              <a:ext uri="{FF2B5EF4-FFF2-40B4-BE49-F238E27FC236}">
                <a16:creationId xmlns:a16="http://schemas.microsoft.com/office/drawing/2014/main" id="{EEB41EDC-F7A6-6E55-4B99-9C80C1F26184}"/>
              </a:ext>
            </a:extLst>
          </p:cNvPr>
          <p:cNvSpPr txBox="1"/>
          <p:nvPr/>
        </p:nvSpPr>
        <p:spPr>
          <a:xfrm>
            <a:off x="522473" y="38268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05769523-26C5-0FE5-EEEE-9E5236CB8A5B}"/>
              </a:ext>
            </a:extLst>
          </p:cNvPr>
          <p:cNvCxnSpPr>
            <a:cxnSpLocks/>
          </p:cNvCxnSpPr>
          <p:nvPr/>
        </p:nvCxnSpPr>
        <p:spPr>
          <a:xfrm>
            <a:off x="1068994" y="399476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Title 2">
            <a:extLst>
              <a:ext uri="{FF2B5EF4-FFF2-40B4-BE49-F238E27FC236}">
                <a16:creationId xmlns:a16="http://schemas.microsoft.com/office/drawing/2014/main" id="{AB316616-57BC-A1DF-EF93-74485BB7C9FD}"/>
              </a:ext>
            </a:extLst>
          </p:cNvPr>
          <p:cNvSpPr txBox="1"/>
          <p:nvPr/>
        </p:nvSpPr>
        <p:spPr>
          <a:xfrm>
            <a:off x="522473" y="4680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5" name="Straight Connector 64">
            <a:extLst>
              <a:ext uri="{FF2B5EF4-FFF2-40B4-BE49-F238E27FC236}">
                <a16:creationId xmlns:a16="http://schemas.microsoft.com/office/drawing/2014/main" id="{3B2BA7F7-5440-9E63-902C-56E6A68B8D9A}"/>
              </a:ext>
            </a:extLst>
          </p:cNvPr>
          <p:cNvCxnSpPr>
            <a:cxnSpLocks/>
          </p:cNvCxnSpPr>
          <p:nvPr/>
        </p:nvCxnSpPr>
        <p:spPr>
          <a:xfrm>
            <a:off x="1223959" y="4835023"/>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F429C738-8624-19D2-0D6B-400F5D9B7A81}"/>
              </a:ext>
            </a:extLst>
          </p:cNvPr>
          <p:cNvSpPr txBox="1"/>
          <p:nvPr/>
        </p:nvSpPr>
        <p:spPr>
          <a:xfrm>
            <a:off x="522473" y="54197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3" name="Straight Connector 82">
            <a:extLst>
              <a:ext uri="{FF2B5EF4-FFF2-40B4-BE49-F238E27FC236}">
                <a16:creationId xmlns:a16="http://schemas.microsoft.com/office/drawing/2014/main" id="{87CF1771-EE3B-1A5C-547A-86DAB6F9AD38}"/>
              </a:ext>
            </a:extLst>
          </p:cNvPr>
          <p:cNvCxnSpPr>
            <a:cxnSpLocks/>
          </p:cNvCxnSpPr>
          <p:nvPr/>
        </p:nvCxnSpPr>
        <p:spPr>
          <a:xfrm>
            <a:off x="882595" y="5558959"/>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Title 2">
            <a:extLst>
              <a:ext uri="{FF2B5EF4-FFF2-40B4-BE49-F238E27FC236}">
                <a16:creationId xmlns:a16="http://schemas.microsoft.com/office/drawing/2014/main" id="{35CA67F7-109B-30CB-55E2-F814C9D3A801}"/>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5" name="Straight Connector 84">
            <a:extLst>
              <a:ext uri="{FF2B5EF4-FFF2-40B4-BE49-F238E27FC236}">
                <a16:creationId xmlns:a16="http://schemas.microsoft.com/office/drawing/2014/main" id="{BE3DAEF2-1479-1C92-5F47-BD05D143CAFE}"/>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017D02EE-64CE-CAA5-E65A-1F31F4B904FE}"/>
              </a:ext>
            </a:extLst>
          </p:cNvPr>
          <p:cNvSpPr txBox="1"/>
          <p:nvPr/>
        </p:nvSpPr>
        <p:spPr>
          <a:xfrm>
            <a:off x="1623919" y="445764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8" name="Title 2">
            <a:extLst>
              <a:ext uri="{FF2B5EF4-FFF2-40B4-BE49-F238E27FC236}">
                <a16:creationId xmlns:a16="http://schemas.microsoft.com/office/drawing/2014/main" id="{0A4C4AD2-1342-FAB5-3A17-790CFF596DF7}"/>
              </a:ext>
            </a:extLst>
          </p:cNvPr>
          <p:cNvSpPr txBox="1"/>
          <p:nvPr/>
        </p:nvSpPr>
        <p:spPr>
          <a:xfrm>
            <a:off x="2992932" y="44616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A6ADD41D-1F2A-6C3D-6677-709590152D45}"/>
              </a:ext>
            </a:extLst>
          </p:cNvPr>
          <p:cNvSpPr txBox="1"/>
          <p:nvPr/>
        </p:nvSpPr>
        <p:spPr>
          <a:xfrm>
            <a:off x="4435246" y="44327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15148107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76"/>
          </a:xfrm>
          <a:prstGeom prst="rect">
            <a:avLst/>
          </a:prstGeom>
          <a:noFill/>
        </p:spPr>
        <p:txBody>
          <a:bodyPr wrap="square">
            <a:spAutoFit/>
          </a:bodyPr>
          <a:lstStyle/>
          <a:p>
            <a:pPr>
              <a:lnSpc>
                <a:spcPct val="82000"/>
              </a:lnSpc>
            </a:pPr>
            <a:r>
              <a:rPr lang="en-AU" altLang="ja-JP" sz="3200" dirty="0">
                <a:solidFill>
                  <a:srgbClr val="601329"/>
                </a:solidFill>
                <a:ea typeface="+mj-ea"/>
                <a:cs typeface="Arial" panose="020B0604020202020204" pitchFamily="34" charset="0"/>
              </a:rPr>
              <a:t>LANGHORNE CREEK</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マルベック</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532094"/>
            <a:ext cx="2380339" cy="238033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77787" y="2359089"/>
            <a:ext cx="1832762" cy="85048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マルベックにとって最も</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重要な産地</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99642"/>
            <a:ext cx="2805709" cy="1368901"/>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600" dirty="0">
                <a:latin typeface="Yu Gothic Medium" panose="020B0500000000000000" pitchFamily="34" charset="-128"/>
                <a:ea typeface="Yu Gothic Medium" panose="020B0500000000000000" pitchFamily="34" charset="-128"/>
              </a:rPr>
              <a:t>典型的な風味：</a:t>
            </a:r>
            <a:endParaRPr lang="en-AU" altLang="ja-JP" sz="1600" dirty="0">
              <a:effectLst/>
              <a:latin typeface="Yu Gothic Medium" panose="020B0500000000000000" pitchFamily="34" charset="-128"/>
              <a:ea typeface="Yu Gothic Medium" panose="020B05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プラム</a:t>
            </a:r>
            <a:endParaRPr lang="en-AU" sz="1600"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レッドベリー</a:t>
            </a:r>
            <a:endParaRPr lang="en-AU" sz="1600"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コショウ</a:t>
            </a:r>
            <a:endParaRPr lang="en-AU" sz="1600"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スパイス</a:t>
            </a:r>
            <a:endParaRPr lang="en-AU" sz="1600" dirty="0">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31261" y="2774646"/>
            <a:ext cx="2344637" cy="830997"/>
          </a:xfrm>
          <a:prstGeom prst="rect">
            <a:avLst/>
          </a:prstGeom>
          <a:noFill/>
        </p:spPr>
        <p:txBody>
          <a:bodyPr wrap="square" anchor="b">
            <a:spAutoFit/>
          </a:bodyPr>
          <a:lstStyle/>
          <a:p>
            <a:pPr algn="ctr">
              <a:spcBef>
                <a:spcPts val="203"/>
              </a:spcBef>
            </a:pPr>
            <a:r>
              <a:rPr lang="ja-JP" altLang="en-US" sz="1600" dirty="0">
                <a:effectLst/>
                <a:latin typeface="Yu Gothic Medium" panose="020B0500000000000000" pitchFamily="34" charset="-128"/>
                <a:ea typeface="Yu Gothic Medium" panose="020B0500000000000000" pitchFamily="34" charset="-128"/>
              </a:rPr>
              <a:t>なめらかなタンニン</a:t>
            </a:r>
            <a:br>
              <a:rPr lang="en-AU" altLang="ja-JP" sz="1600" dirty="0">
                <a:effectLst/>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香り高く、長期熟成に適している</a:t>
            </a:r>
            <a:endParaRPr lang="en-AU" sz="1600" dirty="0">
              <a:effectLst/>
              <a:latin typeface="Yu Gothic Medium" panose="020B0500000000000000" pitchFamily="34" charset="-128"/>
              <a:ea typeface="Yu Gothic Medium" panose="020B0500000000000000" pitchFamily="34" charset="-128"/>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MALBEC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652476"/>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64485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A160C29-9551-2AD4-D3CC-01B5E6957F83}"/>
              </a:ext>
            </a:extLst>
          </p:cNvPr>
          <p:cNvSpPr txBox="1"/>
          <p:nvPr/>
        </p:nvSpPr>
        <p:spPr>
          <a:xfrm>
            <a:off x="2110976" y="5135076"/>
            <a:ext cx="2344637" cy="584775"/>
          </a:xfrm>
          <a:prstGeom prst="rect">
            <a:avLst/>
          </a:prstGeom>
          <a:noFill/>
        </p:spPr>
        <p:txBody>
          <a:bodyPr wrap="square" anchor="b">
            <a:spAutoFit/>
          </a:bodyPr>
          <a:lstStyle/>
          <a:p>
            <a:pPr algn="ctr">
              <a:spcBef>
                <a:spcPts val="203"/>
              </a:spcBef>
            </a:pPr>
            <a:r>
              <a:rPr lang="ja-JP" altLang="en-US" sz="1600" dirty="0">
                <a:effectLst/>
                <a:latin typeface="Yu Gothic Medium" panose="020B0500000000000000" pitchFamily="34" charset="-128"/>
                <a:ea typeface="Yu Gothic Medium" panose="020B0500000000000000" pitchFamily="34" charset="-128"/>
              </a:rPr>
              <a:t>気候によく</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適している</a:t>
            </a:r>
            <a:endParaRPr lang="en-AU" sz="16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887575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937685"/>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マルベック</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02920" y="1830088"/>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67063" y="1827186"/>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31206" y="1827186"/>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095349" y="1827186"/>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59873" y="1827186"/>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24397" y="1827186"/>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82742" y="1827186"/>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53444" y="1827186"/>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17968" y="1827186"/>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553444" y="2274379"/>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マルベック</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02920" y="29712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67063" y="29683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31206" y="29683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095349" y="29683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59873" y="29683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24397" y="29683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82742" y="29683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53444" y="29683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17968" y="29683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02920" y="384771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67063" y="38448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31206" y="38448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095349" y="38448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59873" y="38448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24397" y="38448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82742" y="38448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53444" y="38448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17968" y="38448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02920" y="470547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67063" y="47025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31206" y="47025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095349" y="47025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59873" y="47025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24397" y="47025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82742" y="47025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53444" y="47025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17968" y="47025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02920" y="50514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67063" y="50485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31206" y="50485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095349" y="50485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59873" y="50485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24397" y="50485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82742" y="50485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53444" y="50485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17968" y="50485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02920" y="628218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67063" y="627928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31206" y="627928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095349" y="627928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59873" y="627928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17968" y="627928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04888" y="600078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596207" y="600062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67770" y="600078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689344" y="2138315"/>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02920" y="54306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67063" y="54277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31206" y="54277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095349" y="54277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59873" y="54277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24397" y="54277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82742" y="54277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53444" y="54277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17968" y="54277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MALBEC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049107" y="2138315"/>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689344" y="2263121"/>
            <a:ext cx="38483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EAE203C-6098-7ED6-D32E-4165167E5C57}"/>
              </a:ext>
            </a:extLst>
          </p:cNvPr>
          <p:cNvGrpSpPr/>
          <p:nvPr/>
        </p:nvGrpSpPr>
        <p:grpSpPr>
          <a:xfrm>
            <a:off x="4197758" y="6289051"/>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565700" y="627928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9" name="Group 18">
            <a:extLst>
              <a:ext uri="{FF2B5EF4-FFF2-40B4-BE49-F238E27FC236}">
                <a16:creationId xmlns:a16="http://schemas.microsoft.com/office/drawing/2014/main" id="{637F11F9-6EDB-88B4-5CB9-068AC0E4640C}"/>
              </a:ext>
            </a:extLst>
          </p:cNvPr>
          <p:cNvGrpSpPr/>
          <p:nvPr/>
        </p:nvGrpSpPr>
        <p:grpSpPr>
          <a:xfrm rot="10800000">
            <a:off x="3830499" y="6289051"/>
            <a:ext cx="278634" cy="272668"/>
            <a:chOff x="8032638" y="5926610"/>
            <a:chExt cx="278634" cy="272668"/>
          </a:xfrm>
        </p:grpSpPr>
        <p:sp>
          <p:nvSpPr>
            <p:cNvPr id="21" name="Freeform 20">
              <a:extLst>
                <a:ext uri="{FF2B5EF4-FFF2-40B4-BE49-F238E27FC236}">
                  <a16:creationId xmlns:a16="http://schemas.microsoft.com/office/drawing/2014/main" id="{9945878E-E50A-51F7-7B10-49CD1867DA0C}"/>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30" name="Freeform 29">
              <a:extLst>
                <a:ext uri="{FF2B5EF4-FFF2-40B4-BE49-F238E27FC236}">
                  <a16:creationId xmlns:a16="http://schemas.microsoft.com/office/drawing/2014/main" id="{B36AEBEB-EEDF-0F50-EC0D-2A7848051FC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7" name="Title 2">
            <a:extLst>
              <a:ext uri="{FF2B5EF4-FFF2-40B4-BE49-F238E27FC236}">
                <a16:creationId xmlns:a16="http://schemas.microsoft.com/office/drawing/2014/main" id="{195A6F47-7D0E-2B25-0A19-85E8B1029BD2}"/>
              </a:ext>
            </a:extLst>
          </p:cNvPr>
          <p:cNvSpPr txBox="1"/>
          <p:nvPr/>
        </p:nvSpPr>
        <p:spPr>
          <a:xfrm>
            <a:off x="447161" y="50413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7" name="Straight Connector 16">
            <a:extLst>
              <a:ext uri="{FF2B5EF4-FFF2-40B4-BE49-F238E27FC236}">
                <a16:creationId xmlns:a16="http://schemas.microsoft.com/office/drawing/2014/main" id="{74FD9300-F528-04B6-7377-063A277B56AC}"/>
              </a:ext>
            </a:extLst>
          </p:cNvPr>
          <p:cNvCxnSpPr>
            <a:cxnSpLocks/>
          </p:cNvCxnSpPr>
          <p:nvPr/>
        </p:nvCxnSpPr>
        <p:spPr>
          <a:xfrm>
            <a:off x="1375576" y="5204983"/>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BE7E6594-96F0-D740-9472-94BDB7A3C9C4}"/>
              </a:ext>
            </a:extLst>
          </p:cNvPr>
          <p:cNvSpPr txBox="1"/>
          <p:nvPr/>
        </p:nvSpPr>
        <p:spPr>
          <a:xfrm>
            <a:off x="522474" y="185371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2" name="Straight Connector 31">
            <a:extLst>
              <a:ext uri="{FF2B5EF4-FFF2-40B4-BE49-F238E27FC236}">
                <a16:creationId xmlns:a16="http://schemas.microsoft.com/office/drawing/2014/main" id="{735CF600-44C0-52EF-BD43-E6011773F78B}"/>
              </a:ext>
            </a:extLst>
          </p:cNvPr>
          <p:cNvCxnSpPr>
            <a:cxnSpLocks/>
          </p:cNvCxnSpPr>
          <p:nvPr/>
        </p:nvCxnSpPr>
        <p:spPr>
          <a:xfrm>
            <a:off x="1068994" y="196207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3CB30A6B-95E0-5C9B-72BC-BCE75B4ABD55}"/>
              </a:ext>
            </a:extLst>
          </p:cNvPr>
          <p:cNvSpPr txBox="1"/>
          <p:nvPr/>
        </p:nvSpPr>
        <p:spPr>
          <a:xfrm>
            <a:off x="522473" y="2955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0D7A8DF4-FCCF-284C-FB48-4BC00C800904}"/>
              </a:ext>
            </a:extLst>
          </p:cNvPr>
          <p:cNvSpPr txBox="1"/>
          <p:nvPr/>
        </p:nvSpPr>
        <p:spPr>
          <a:xfrm>
            <a:off x="1904888"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684E0CBA-5586-5590-A193-EEFFCF33AB2E}"/>
              </a:ext>
            </a:extLst>
          </p:cNvPr>
          <p:cNvSpPr txBox="1"/>
          <p:nvPr/>
        </p:nvSpPr>
        <p:spPr>
          <a:xfrm>
            <a:off x="3036443" y="2659569"/>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8B17B076-303A-AFF2-D634-7FF70DBA4ACD}"/>
              </a:ext>
            </a:extLst>
          </p:cNvPr>
          <p:cNvSpPr txBox="1"/>
          <p:nvPr/>
        </p:nvSpPr>
        <p:spPr>
          <a:xfrm>
            <a:off x="4467770"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B656EBCE-0FC2-8F01-7119-2ED880EC2CD3}"/>
              </a:ext>
            </a:extLst>
          </p:cNvPr>
          <p:cNvSpPr txBox="1"/>
          <p:nvPr/>
        </p:nvSpPr>
        <p:spPr>
          <a:xfrm>
            <a:off x="1904888" y="35871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7" name="Title 2">
            <a:extLst>
              <a:ext uri="{FF2B5EF4-FFF2-40B4-BE49-F238E27FC236}">
                <a16:creationId xmlns:a16="http://schemas.microsoft.com/office/drawing/2014/main" id="{0694AF18-9AB6-E6C2-25E6-46A0308F8309}"/>
              </a:ext>
            </a:extLst>
          </p:cNvPr>
          <p:cNvSpPr txBox="1"/>
          <p:nvPr/>
        </p:nvSpPr>
        <p:spPr>
          <a:xfrm>
            <a:off x="3025456" y="358713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9" name="Title 2">
            <a:extLst>
              <a:ext uri="{FF2B5EF4-FFF2-40B4-BE49-F238E27FC236}">
                <a16:creationId xmlns:a16="http://schemas.microsoft.com/office/drawing/2014/main" id="{F3A074F5-A81E-2360-A6C7-C2E5A7EA2A5E}"/>
              </a:ext>
            </a:extLst>
          </p:cNvPr>
          <p:cNvSpPr txBox="1"/>
          <p:nvPr/>
        </p:nvSpPr>
        <p:spPr>
          <a:xfrm>
            <a:off x="4467770" y="35871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35DA8BC6-051A-527C-EE3C-FCC33C250617}"/>
              </a:ext>
            </a:extLst>
          </p:cNvPr>
          <p:cNvCxnSpPr>
            <a:cxnSpLocks/>
          </p:cNvCxnSpPr>
          <p:nvPr/>
        </p:nvCxnSpPr>
        <p:spPr>
          <a:xfrm>
            <a:off x="1198740" y="31236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DE512DBA-2F16-B48D-459D-5618DAB15083}"/>
              </a:ext>
            </a:extLst>
          </p:cNvPr>
          <p:cNvSpPr txBox="1"/>
          <p:nvPr/>
        </p:nvSpPr>
        <p:spPr>
          <a:xfrm>
            <a:off x="522473" y="38268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2" name="Straight Connector 51">
            <a:extLst>
              <a:ext uri="{FF2B5EF4-FFF2-40B4-BE49-F238E27FC236}">
                <a16:creationId xmlns:a16="http://schemas.microsoft.com/office/drawing/2014/main" id="{9CE55B2E-E89F-F44A-F18F-55A3EDA8BCFE}"/>
              </a:ext>
            </a:extLst>
          </p:cNvPr>
          <p:cNvCxnSpPr>
            <a:cxnSpLocks/>
          </p:cNvCxnSpPr>
          <p:nvPr/>
        </p:nvCxnSpPr>
        <p:spPr>
          <a:xfrm>
            <a:off x="1068994" y="399476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7C17852C-8262-E5FF-28AA-994A055D9347}"/>
              </a:ext>
            </a:extLst>
          </p:cNvPr>
          <p:cNvSpPr txBox="1"/>
          <p:nvPr/>
        </p:nvSpPr>
        <p:spPr>
          <a:xfrm>
            <a:off x="522473" y="4680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3" name="Straight Connector 82">
            <a:extLst>
              <a:ext uri="{FF2B5EF4-FFF2-40B4-BE49-F238E27FC236}">
                <a16:creationId xmlns:a16="http://schemas.microsoft.com/office/drawing/2014/main" id="{408BC937-3B4C-88C1-64C0-5878DB3DFBCE}"/>
              </a:ext>
            </a:extLst>
          </p:cNvPr>
          <p:cNvCxnSpPr>
            <a:cxnSpLocks/>
          </p:cNvCxnSpPr>
          <p:nvPr/>
        </p:nvCxnSpPr>
        <p:spPr>
          <a:xfrm>
            <a:off x="1223959" y="4835023"/>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Title 2">
            <a:extLst>
              <a:ext uri="{FF2B5EF4-FFF2-40B4-BE49-F238E27FC236}">
                <a16:creationId xmlns:a16="http://schemas.microsoft.com/office/drawing/2014/main" id="{CC97D189-15C2-274B-B1E8-B1ABE3DC18A5}"/>
              </a:ext>
            </a:extLst>
          </p:cNvPr>
          <p:cNvSpPr txBox="1"/>
          <p:nvPr/>
        </p:nvSpPr>
        <p:spPr>
          <a:xfrm>
            <a:off x="522473" y="54197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5" name="Straight Connector 84">
            <a:extLst>
              <a:ext uri="{FF2B5EF4-FFF2-40B4-BE49-F238E27FC236}">
                <a16:creationId xmlns:a16="http://schemas.microsoft.com/office/drawing/2014/main" id="{C72AC324-2557-D997-E6BC-664C93D3948A}"/>
              </a:ext>
            </a:extLst>
          </p:cNvPr>
          <p:cNvCxnSpPr>
            <a:cxnSpLocks/>
          </p:cNvCxnSpPr>
          <p:nvPr/>
        </p:nvCxnSpPr>
        <p:spPr>
          <a:xfrm>
            <a:off x="882595" y="5558959"/>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itle 2">
            <a:extLst>
              <a:ext uri="{FF2B5EF4-FFF2-40B4-BE49-F238E27FC236}">
                <a16:creationId xmlns:a16="http://schemas.microsoft.com/office/drawing/2014/main" id="{F7568C0F-9368-1B62-41AB-4DB322574E31}"/>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9" name="Straight Connector 88">
            <a:extLst>
              <a:ext uri="{FF2B5EF4-FFF2-40B4-BE49-F238E27FC236}">
                <a16:creationId xmlns:a16="http://schemas.microsoft.com/office/drawing/2014/main" id="{BE7984ED-4000-D01F-84FC-7B6740BAAA2A}"/>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21EA3BC5-4783-A95E-ED67-0D372968576F}"/>
              </a:ext>
            </a:extLst>
          </p:cNvPr>
          <p:cNvSpPr txBox="1"/>
          <p:nvPr/>
        </p:nvSpPr>
        <p:spPr>
          <a:xfrm>
            <a:off x="1649798" y="447489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8" name="Title 2">
            <a:extLst>
              <a:ext uri="{FF2B5EF4-FFF2-40B4-BE49-F238E27FC236}">
                <a16:creationId xmlns:a16="http://schemas.microsoft.com/office/drawing/2014/main" id="{8CD9D5E5-B933-0C01-823E-7B1019F378A4}"/>
              </a:ext>
            </a:extLst>
          </p:cNvPr>
          <p:cNvSpPr txBox="1"/>
          <p:nvPr/>
        </p:nvSpPr>
        <p:spPr>
          <a:xfrm>
            <a:off x="3018811" y="447885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CCA2E35F-9491-5836-38E4-94788D6BF3AD}"/>
              </a:ext>
            </a:extLst>
          </p:cNvPr>
          <p:cNvSpPr txBox="1"/>
          <p:nvPr/>
        </p:nvSpPr>
        <p:spPr>
          <a:xfrm>
            <a:off x="4461125" y="444997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61699493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378579"/>
            <a:ext cx="4829691" cy="785732"/>
          </a:xfrm>
        </p:spPr>
        <p:txBody>
          <a:bodyPr/>
          <a:lstStyle/>
          <a:p>
            <a:r>
              <a:rPr lang="en-AU" altLang="ja-JP" dirty="0">
                <a:latin typeface="+mj-lt"/>
                <a:ea typeface="Yu Gothic Medium" panose="020B0400000000000000" pitchFamily="34" charset="-128"/>
              </a:rPr>
              <a:t>LANGHORNE CREEK</a:t>
            </a:r>
            <a:endParaRPr lang="en-US" dirty="0">
              <a:latin typeface="+mj-lt"/>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528997" y="1362973"/>
            <a:ext cx="5340350" cy="1097740"/>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今注目の産地</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3185411"/>
            <a:ext cx="3686747" cy="3133240"/>
          </a:xfrm>
        </p:spPr>
        <p:txBody>
          <a:bodyPr/>
          <a:lstStyle/>
          <a:p>
            <a:pPr marL="0" indent="0">
              <a:lnSpc>
                <a:spcPct val="110000"/>
              </a:lnSpc>
              <a:spcBef>
                <a:spcPct val="0"/>
              </a:spcBef>
              <a:buNone/>
            </a:pPr>
            <a:r>
              <a:rPr lang="ja-JP" altLang="en-US" sz="1800" dirty="0">
                <a:solidFill>
                  <a:schemeClr val="bg1"/>
                </a:solidFill>
                <a:latin typeface="Yu Gothic Medium" panose="020B0400000000000000" pitchFamily="34" charset="-128"/>
                <a:ea typeface="Yu Gothic Medium" panose="020B0400000000000000" pitchFamily="34" charset="-128"/>
              </a:rPr>
              <a:t>溌剌とした赤ワインと、繋がりの</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強い、情熱的な生産者たちの</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コミュニティによってその評価が</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高まりつつある歴史的なワイン産地</a:t>
            </a:r>
            <a:endParaRPr lang="en-AU" sz="18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90E8F1F4-7FA8-2749-B338-3E9CC9175787}"/>
              </a:ext>
            </a:extLst>
          </p:cNvPr>
          <p:cNvSpPr txBox="1"/>
          <p:nvPr/>
        </p:nvSpPr>
        <p:spPr>
          <a:xfrm>
            <a:off x="1905463" y="1631187"/>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accent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accent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A4DA-CACF-6365-0AF7-2AA42CC1BBB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202162F-A0CA-065F-FE6B-C795BFB951E1}"/>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87000AF9-C5D2-D5EA-EF41-8E68A829E41B}"/>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1560994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215" r="-2570"/>
          <a:stretch/>
        </p:blipFill>
        <p:spPr>
          <a:xfrm>
            <a:off x="2129911" y="-1"/>
            <a:ext cx="10826068" cy="6858001"/>
          </a:xfrm>
          <a:noFill/>
        </p:spPr>
      </p:pic>
      <p:sp>
        <p:nvSpPr>
          <p:cNvPr id="6" name="TextBox 5">
            <a:extLst>
              <a:ext uri="{FF2B5EF4-FFF2-40B4-BE49-F238E27FC236}">
                <a16:creationId xmlns:a16="http://schemas.microsoft.com/office/drawing/2014/main" id="{E086698A-3700-9AE2-247A-06483592D166}"/>
              </a:ext>
            </a:extLst>
          </p:cNvPr>
          <p:cNvSpPr txBox="1"/>
          <p:nvPr/>
        </p:nvSpPr>
        <p:spPr>
          <a:xfrm>
            <a:off x="5297714" y="5511571"/>
            <a:ext cx="2910115"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ラングホーン・クリーク</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81264671-DFD3-CE97-2C3C-1AB7F2B469AB}"/>
              </a:ext>
            </a:extLst>
          </p:cNvPr>
          <p:cNvCxnSpPr>
            <a:cxnSpLocks/>
          </p:cNvCxnSpPr>
          <p:nvPr/>
        </p:nvCxnSpPr>
        <p:spPr>
          <a:xfrm flipV="1">
            <a:off x="7949026" y="4837948"/>
            <a:ext cx="874341" cy="854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953D4086-76C7-FF6A-7745-1ED9232C4EBD}"/>
              </a:ext>
            </a:extLst>
          </p:cNvPr>
          <p:cNvSpPr>
            <a:spLocks noGrp="1"/>
          </p:cNvSpPr>
          <p:nvPr>
            <p:ph type="title"/>
          </p:nvPr>
        </p:nvSpPr>
        <p:spPr>
          <a:xfrm>
            <a:off x="623888" y="587955"/>
            <a:ext cx="6158452" cy="1325562"/>
          </a:xfrm>
        </p:spPr>
        <p:txBody>
          <a:bodyPr/>
          <a:lstStyle/>
          <a:p>
            <a:r>
              <a:rPr lang="en-AU" altLang="ja-JP" dirty="0">
                <a:solidFill>
                  <a:schemeClr val="accent4"/>
                </a:solidFill>
                <a:latin typeface="Arial" panose="020B0604020202020204" pitchFamily="34" charset="0"/>
                <a:ea typeface="Yu Gothic Medium" panose="020B0400000000000000" pitchFamily="34" charset="-128"/>
                <a:cs typeface="Arial" panose="020B0604020202020204" pitchFamily="34" charset="0"/>
              </a:rPr>
              <a:t>AUSTRALIA</a:t>
            </a:r>
            <a:br>
              <a:rPr lang="en-AU" altLang="ja-JP"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オーストラリア</a:t>
            </a:r>
            <a:endParaRPr lang="en-US" dirty="0">
              <a:solidFill>
                <a:schemeClr val="accent4"/>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print">
            <a:extLst>
              <a:ext uri="{28A0092B-C50C-407E-A947-70E740481C1C}">
                <a14:useLocalDpi xmlns:a14="http://schemas.microsoft.com/office/drawing/2010/main"/>
              </a:ext>
            </a:extLst>
          </a:blip>
          <a:srcRect l="-18689" r="18689"/>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00239" y="695740"/>
            <a:ext cx="6158452" cy="1325562"/>
          </a:xfrm>
        </p:spPr>
        <p:txBody>
          <a:bodyPr/>
          <a:lstStyle/>
          <a:p>
            <a:r>
              <a:rPr lang="en-AU" altLang="ja-JP" dirty="0">
                <a:solidFill>
                  <a:schemeClr val="accent4"/>
                </a:solidFill>
                <a:latin typeface="Arial" panose="020B0604020202020204" pitchFamily="34" charset="0"/>
                <a:ea typeface="Yu Gothic Medium" panose="020B0400000000000000" pitchFamily="34" charset="-128"/>
                <a:cs typeface="Arial" panose="020B0604020202020204" pitchFamily="34" charset="0"/>
              </a:rPr>
              <a:t>SOUTH AUSTRALIA</a:t>
            </a:r>
            <a:br>
              <a:rPr lang="en-AU" altLang="ja-JP"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南オーストラリア</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3436883" y="4811345"/>
            <a:ext cx="3019480"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ラングホーン・クリーク</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063521" y="4811345"/>
            <a:ext cx="4444584" cy="1803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t="1240"/>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401562"/>
            <a:ext cx="4829691" cy="785732"/>
          </a:xfrm>
        </p:spPr>
        <p:txBody>
          <a:bodyPr/>
          <a:lstStyle/>
          <a:p>
            <a:r>
              <a:rPr lang="en-AU" altLang="ja-JP" dirty="0">
                <a:latin typeface="+mj-lt"/>
                <a:ea typeface="Yu Gothic Medium" panose="020B0400000000000000" pitchFamily="34" charset="-128"/>
              </a:rPr>
              <a:t>LANGHORNE CREEK</a:t>
            </a:r>
            <a:endParaRPr lang="en-US" dirty="0">
              <a:latin typeface="+mj-lt"/>
              <a:ea typeface="Yu Gothic Medium" panose="020B0400000000000000" pitchFamily="34" charset="-128"/>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091676"/>
            <a:ext cx="4982781" cy="3133240"/>
          </a:xfrm>
        </p:spPr>
        <p:txBody>
          <a:bodyPr/>
          <a:lstStyle/>
          <a:p>
            <a:pPr>
              <a:spcBef>
                <a:spcPts val="800"/>
              </a:spcBef>
            </a:pPr>
            <a:r>
              <a:rPr lang="ja-JP" altLang="en-US" dirty="0">
                <a:solidFill>
                  <a:schemeClr val="bg1"/>
                </a:solidFill>
                <a:latin typeface="Yu Gothic Medium" panose="020B0400000000000000" pitchFamily="34" charset="-128"/>
                <a:ea typeface="Yu Gothic Medium" panose="020B0400000000000000" pitchFamily="34" charset="-128"/>
              </a:rPr>
              <a:t>ラングホーン・クリークは、高品質のブドウと</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プレミアムな赤ワインを生産してきた長い歴史を</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持つ堅実なワイン産地です。</a:t>
            </a:r>
            <a:endParaRPr lang="en-AU" altLang="ja-JP" dirty="0">
              <a:solidFill>
                <a:schemeClr val="bg1"/>
              </a:solidFill>
              <a:latin typeface="Yu Gothic Medium" panose="020B0400000000000000" pitchFamily="34" charset="-128"/>
              <a:ea typeface="Yu Gothic Medium" panose="020B0400000000000000" pitchFamily="34" charset="-128"/>
            </a:endParaRPr>
          </a:p>
          <a:p>
            <a:pPr>
              <a:spcBef>
                <a:spcPts val="800"/>
              </a:spcBef>
            </a:pP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spcBef>
                <a:spcPts val="800"/>
              </a:spcBef>
              <a:buFont typeface="Arial" panose="020B0604020202020204" pitchFamily="34" charset="0"/>
              <a:buChar char="•"/>
            </a:pPr>
            <a:r>
              <a:rPr lang="en-US" altLang="ja-JP" dirty="0">
                <a:solidFill>
                  <a:schemeClr val="bg1"/>
                </a:solidFill>
                <a:latin typeface="Yu Gothic Medium" panose="020B0400000000000000" pitchFamily="34" charset="-128"/>
                <a:ea typeface="Yu Gothic Medium" panose="020B0400000000000000" pitchFamily="34" charset="-128"/>
              </a:rPr>
              <a:t>6</a:t>
            </a:r>
            <a:r>
              <a:rPr lang="ja-JP" altLang="en-US" dirty="0">
                <a:solidFill>
                  <a:schemeClr val="bg1"/>
                </a:solidFill>
                <a:latin typeface="Yu Gothic Medium" panose="020B0400000000000000" pitchFamily="34" charset="-128"/>
                <a:ea typeface="Yu Gothic Medium" panose="020B0400000000000000" pitchFamily="34" charset="-128"/>
              </a:rPr>
              <a:t>世代続く生産者とブドウの古木を擁する</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歴史ある産地</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温和な海洋性気候、肥沃な土壌</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シラーズ、カベルネ・ソーヴィニヨン、</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マルベックが中心</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伝統的なスタイルと革新的なスタイルを</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両立させるブティック生産者が台頭</a:t>
            </a:r>
            <a:endParaRPr lang="en-US"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327054"/>
            <a:ext cx="5387294" cy="1325563"/>
          </a:xfrm>
        </p:spPr>
        <p:txBody>
          <a:bodyPr/>
          <a:lstStyle/>
          <a:p>
            <a:r>
              <a:rPr lang="ja-JP" altLang="en-US" sz="4400" dirty="0">
                <a:solidFill>
                  <a:schemeClr val="accent5"/>
                </a:solidFill>
                <a:latin typeface="Yu Gothic Medium" panose="020B0400000000000000" pitchFamily="34" charset="-128"/>
                <a:ea typeface="Yu Gothic Medium" panose="020B0400000000000000" pitchFamily="34" charset="-128"/>
              </a:rPr>
              <a:t>堅実なワイン産地</a:t>
            </a:r>
            <a:endParaRPr lang="en-US" sz="4400" dirty="0">
              <a:solidFill>
                <a:schemeClr val="accent5"/>
              </a:solidFill>
              <a:latin typeface="Yu Gothic Medium" panose="020B0400000000000000" pitchFamily="34" charset="-128"/>
              <a:ea typeface="Yu Gothic Medium" panose="020B0400000000000000" pitchFamily="34" charset="-128"/>
            </a:endParaRPr>
          </a:p>
        </p:txBody>
      </p:sp>
      <p:sp>
        <p:nvSpPr>
          <p:cNvPr id="2" name="Rectangle 1">
            <a:extLst>
              <a:ext uri="{FF2B5EF4-FFF2-40B4-BE49-F238E27FC236}">
                <a16:creationId xmlns:a16="http://schemas.microsoft.com/office/drawing/2014/main" id="{AA8E7ED6-9E93-DEBA-220D-392B5542ACF8}"/>
              </a:ext>
            </a:extLst>
          </p:cNvPr>
          <p:cNvSpPr/>
          <p:nvPr/>
        </p:nvSpPr>
        <p:spPr>
          <a:xfrm>
            <a:off x="0" y="6489700"/>
            <a:ext cx="1527982" cy="215444"/>
          </a:xfrm>
          <a:prstGeom prst="rect">
            <a:avLst/>
          </a:prstGeom>
        </p:spPr>
        <p:txBody>
          <a:bodyPr wrap="none">
            <a:spAutoFit/>
          </a:bodyPr>
          <a:lstStyle/>
          <a:p>
            <a:r>
              <a:rPr lang="en-AU" sz="800" dirty="0">
                <a:solidFill>
                  <a:schemeClr val="bg1"/>
                </a:solidFill>
                <a:latin typeface="Neue Haas Grotesk Text Pro" panose="020B0504020202020204" pitchFamily="34" charset="77"/>
              </a:rPr>
              <a:t>Credit: FPT/Adam Bruzzone</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ラングホーン・クリークの歴史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ワイン醸造 </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endParaRPr lang="en-AU" sz="2000" dirty="0">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709D3829-F429-3BEA-C744-A4DCBC7F6731}"/>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1860</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7" y="4140032"/>
            <a:ext cx="1989724"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フランク・ポッツがシラーズと</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ヴェルデーリョからなる最初の</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ブドウ畑を作り、ブリーズデール・ワイナリーを設立する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143456" y="4158583"/>
            <a:ext cx="2687395"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アーサー・フォームビーが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メタラ・ヴィンヤードを設立し、シラーズとカベルネ・</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ソーヴィニヨンを植える</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143456" y="3495809"/>
            <a:ext cx="2120040" cy="662774"/>
          </a:xfrm>
        </p:spPr>
        <p:txBody>
          <a:bodyPr/>
          <a:lstStyle/>
          <a:p>
            <a:r>
              <a:rPr lang="en-US" dirty="0"/>
              <a:t>1891</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591600" y="633261"/>
            <a:ext cx="6968303" cy="473196"/>
          </a:xfrm>
        </p:spPr>
        <p:txBody>
          <a:bodyPr/>
          <a:lstStyle/>
          <a:p>
            <a:r>
              <a:rPr lang="en-AU" altLang="ja-JP" dirty="0">
                <a:solidFill>
                  <a:schemeClr val="accent5"/>
                </a:solidFill>
                <a:latin typeface="+mn-lt"/>
                <a:ea typeface="Yu Gothic Medium" panose="020B0400000000000000" pitchFamily="34" charset="-128"/>
                <a:cs typeface="Arial" panose="020B0604020202020204" pitchFamily="34" charset="0"/>
              </a:rPr>
              <a:t>LANGHORNE CREEK</a:t>
            </a:r>
            <a:r>
              <a:rPr lang="ja-JP" altLang="en-US" dirty="0">
                <a:solidFill>
                  <a:schemeClr val="accent5"/>
                </a:solidFill>
                <a:latin typeface="Yu Gothic Medium" panose="020B0400000000000000" pitchFamily="34" charset="-128"/>
                <a:ea typeface="Yu Gothic Medium" panose="020B0400000000000000" pitchFamily="34" charset="-128"/>
              </a:rPr>
              <a:t>の歴史</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1201246"/>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4000" dirty="0">
                <a:solidFill>
                  <a:schemeClr val="accent1"/>
                </a:solidFill>
                <a:latin typeface="Yu Gothic Medium" panose="020B0400000000000000" pitchFamily="34" charset="-128"/>
                <a:ea typeface="Yu Gothic Medium" panose="020B0400000000000000" pitchFamily="34" charset="-128"/>
              </a:rPr>
              <a:t>遺産、伝統、</a:t>
            </a:r>
          </a:p>
          <a:p>
            <a:r>
              <a:rPr lang="ja-JP" altLang="en-US" sz="4000" dirty="0">
                <a:solidFill>
                  <a:schemeClr val="accent1"/>
                </a:solidFill>
                <a:latin typeface="Yu Gothic Medium" panose="020B0400000000000000" pitchFamily="34" charset="-128"/>
                <a:ea typeface="Yu Gothic Medium" panose="020B0400000000000000" pitchFamily="34" charset="-128"/>
              </a:rPr>
              <a:t>新たな取り組み</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7279245" y="4180805"/>
            <a:ext cx="20679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ブリーズデールが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マルベックで最初の</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テーブルワインを造る</a:t>
            </a:r>
            <a:endParaRPr lang="en-AU" sz="1600" dirty="0">
              <a:latin typeface="Yu Gothic Medium" panose="020B0400000000000000" pitchFamily="34" charset="-128"/>
              <a:ea typeface="Yu Gothic Medium" panose="020B0400000000000000" pitchFamily="34" charset="-128"/>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72792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1961</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9539171" y="4180805"/>
            <a:ext cx="220137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ストーニーフェル・</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メタラ・カベルネ・</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シラーズ</a:t>
            </a:r>
            <a:r>
              <a:rPr lang="en-US" altLang="ja-JP" sz="1600" dirty="0">
                <a:latin typeface="Yu Gothic Medium" panose="020B0400000000000000" pitchFamily="34" charset="-128"/>
                <a:ea typeface="Yu Gothic Medium" panose="020B0400000000000000" pitchFamily="34" charset="-128"/>
              </a:rPr>
              <a:t>1961</a:t>
            </a:r>
            <a:r>
              <a:rPr lang="ja-JP" altLang="en-US" sz="1600" dirty="0">
                <a:latin typeface="Yu Gothic Medium" panose="020B0400000000000000" pitchFamily="34" charset="-128"/>
                <a:ea typeface="Yu Gothic Medium" panose="020B0400000000000000" pitchFamily="34" charset="-128"/>
              </a:rPr>
              <a:t>が、第</a:t>
            </a:r>
            <a:r>
              <a:rPr lang="en-US" altLang="ja-JP" sz="1600" dirty="0">
                <a:latin typeface="Yu Gothic Medium" panose="020B0400000000000000" pitchFamily="34" charset="-128"/>
                <a:ea typeface="Yu Gothic Medium" panose="020B0400000000000000" pitchFamily="34" charset="-128"/>
              </a:rPr>
              <a:t>1</a:t>
            </a:r>
            <a:r>
              <a:rPr lang="ja-JP" altLang="en-US" sz="1600" dirty="0">
                <a:latin typeface="Yu Gothic Medium" panose="020B0400000000000000" pitchFamily="34" charset="-128"/>
                <a:ea typeface="Yu Gothic Medium" panose="020B0400000000000000" pitchFamily="34" charset="-128"/>
              </a:rPr>
              <a:t>回ジミー・ワトソン・</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トロフィーを受賞する</a:t>
            </a:r>
            <a:endParaRPr lang="en-AU" sz="1600" dirty="0">
              <a:latin typeface="Yu Gothic Medium" panose="020B0400000000000000" pitchFamily="34" charset="-128"/>
              <a:ea typeface="Yu Gothic Medium" panose="020B0400000000000000" pitchFamily="34" charset="-128"/>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9539172"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1962</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475685"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ウルフ・ブラスが初めて</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ラングホーン・クリークのブドウでワインを造る。</a:t>
            </a:r>
            <a:r>
              <a:rPr lang="en-US" altLang="ja-JP" sz="1600" dirty="0">
                <a:latin typeface="Yu Gothic Medium" panose="020B0400000000000000" pitchFamily="34" charset="-128"/>
                <a:ea typeface="Yu Gothic Medium" panose="020B0400000000000000" pitchFamily="34" charset="-128"/>
              </a:rPr>
              <a:t>1970</a:t>
            </a:r>
            <a:r>
              <a:rPr lang="ja-JP" altLang="en-US" sz="1600" dirty="0">
                <a:latin typeface="Yu Gothic Medium" panose="020B0400000000000000" pitchFamily="34" charset="-128"/>
                <a:ea typeface="Yu Gothic Medium" panose="020B0400000000000000" pitchFamily="34" charset="-128"/>
              </a:rPr>
              <a:t>年代に彼はジミー・ワトソン・トロフィーを</a:t>
            </a:r>
            <a:br>
              <a:rPr lang="en-AU" altLang="ja-JP" sz="1600" dirty="0">
                <a:latin typeface="Yu Gothic Medium" panose="020B0400000000000000" pitchFamily="34" charset="-128"/>
                <a:ea typeface="Yu Gothic Medium" panose="020B0400000000000000" pitchFamily="34" charset="-128"/>
              </a:rPr>
            </a:br>
            <a:r>
              <a:rPr lang="en-US" altLang="ja-JP" sz="1600" dirty="0">
                <a:latin typeface="Yu Gothic Medium" panose="020B0400000000000000" pitchFamily="34" charset="-128"/>
                <a:ea typeface="Yu Gothic Medium" panose="020B0400000000000000" pitchFamily="34" charset="-128"/>
              </a:rPr>
              <a:t>3</a:t>
            </a:r>
            <a:r>
              <a:rPr lang="ja-JP" altLang="en-US" sz="1600" dirty="0">
                <a:latin typeface="Yu Gothic Medium" panose="020B0400000000000000" pitchFamily="34" charset="-128"/>
                <a:ea typeface="Yu Gothic Medium" panose="020B0400000000000000" pitchFamily="34" charset="-128"/>
              </a:rPr>
              <a:t>年連続で獲得する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1967</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94794" y="1084865"/>
            <a:ext cx="3064584"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生産者らによるラングホーン・</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クリーク水道会社が設立され、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地域水道管路計画を展開する。</a:t>
            </a:r>
          </a:p>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オーランド・ウィンダム・グループがジェイコブス・クリーク・ブランドの畑に数百万ドルを投資する。地域が劇的に活性化する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83908" y="401014"/>
            <a:ext cx="2120040" cy="662774"/>
          </a:xfrm>
        </p:spPr>
        <p:txBody>
          <a:bodyPr/>
          <a:lstStyle/>
          <a:p>
            <a:r>
              <a:rPr lang="en-US" dirty="0"/>
              <a:t>1995</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332917" y="4207147"/>
            <a:ext cx="3163438"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ワールド・アトラス・オブ・</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ワインの第</a:t>
            </a:r>
            <a:r>
              <a:rPr lang="en-US" altLang="ja-JP" sz="1600" dirty="0">
                <a:latin typeface="Yu Gothic Medium" panose="020B0400000000000000" pitchFamily="34" charset="-128"/>
                <a:ea typeface="Yu Gothic Medium" panose="020B0400000000000000" pitchFamily="34" charset="-128"/>
              </a:rPr>
              <a:t>7</a:t>
            </a:r>
            <a:r>
              <a:rPr lang="ja-JP" altLang="en-US" sz="1600" dirty="0">
                <a:latin typeface="Yu Gothic Medium" panose="020B0400000000000000" pitchFamily="34" charset="-128"/>
                <a:ea typeface="Yu Gothic Medium" panose="020B0400000000000000" pitchFamily="34" charset="-128"/>
              </a:rPr>
              <a:t>版に「ラングホーン・クリークは南オーストラリア・ワイン最大のシークレット」と記載</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322032" y="3523296"/>
            <a:ext cx="2120040" cy="662774"/>
          </a:xfrm>
        </p:spPr>
        <p:txBody>
          <a:bodyPr/>
          <a:lstStyle/>
          <a:p>
            <a:r>
              <a:rPr lang="en-US" dirty="0"/>
              <a:t>2013</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216981" y="1491481"/>
            <a:ext cx="306458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ラングホーン・クリークは、</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オーストラリアで最も重要な</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ワイン産地のひとつとなる。</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ブティック化が進み、ワインメーカーがさまざまなワインやスタイルを造り出している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251724" y="80763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ja-JP" altLang="en-US">
                <a:latin typeface="Yu Gothic Medium" panose="020B0400000000000000" pitchFamily="34" charset="-128"/>
                <a:ea typeface="Yu Gothic Medium" panose="020B0400000000000000" pitchFamily="34" charset="-128"/>
              </a:rPr>
              <a:t>地勢、気候、土壌</a:t>
            </a:r>
            <a:endParaRPr lang="en-US" dirty="0">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699404"/>
            <a:ext cx="5310917" cy="1796093"/>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accent5"/>
                </a:solidFill>
                <a:latin typeface="Yu Gothic Medium" panose="020B0400000000000000" pitchFamily="34" charset="-128"/>
                <a:ea typeface="Yu Gothic Medium" panose="020B0400000000000000" pitchFamily="34" charset="-128"/>
              </a:rPr>
              <a:t>水辺に広がる</a:t>
            </a:r>
          </a:p>
          <a:p>
            <a:r>
              <a:rPr lang="ja-JP" altLang="en-US" sz="5440" dirty="0">
                <a:solidFill>
                  <a:schemeClr val="accent5"/>
                </a:solidFill>
                <a:latin typeface="Yu Gothic Medium" panose="020B0400000000000000" pitchFamily="34" charset="-128"/>
                <a:ea typeface="Yu Gothic Medium" panose="020B0400000000000000" pitchFamily="34" charset="-128"/>
              </a:rPr>
              <a:t>古代の平原 </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869364"/>
            <a:ext cx="4516437" cy="2846525"/>
          </a:xfrm>
        </p:spPr>
        <p:txBody>
          <a:bodyPr/>
          <a:lstStyle/>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アデレードから約</a:t>
            </a:r>
            <a:r>
              <a:rPr lang="en-US" altLang="ja-JP" dirty="0">
                <a:solidFill>
                  <a:schemeClr val="bg1"/>
                </a:solidFill>
                <a:latin typeface="Yu Gothic Medium" panose="020B0400000000000000" pitchFamily="34" charset="-128"/>
                <a:ea typeface="Yu Gothic Medium" panose="020B0400000000000000" pitchFamily="34" charset="-128"/>
              </a:rPr>
              <a:t>70</a:t>
            </a:r>
            <a:r>
              <a:rPr lang="en-AU" dirty="0">
                <a:solidFill>
                  <a:schemeClr val="bg1"/>
                </a:solidFill>
                <a:latin typeface="Yu Gothic Medium" panose="020B0400000000000000" pitchFamily="34" charset="-128"/>
                <a:ea typeface="Yu Gothic Medium" panose="020B0400000000000000" pitchFamily="34" charset="-128"/>
              </a:rPr>
              <a:t>km</a:t>
            </a:r>
            <a:r>
              <a:rPr lang="ja-JP" altLang="en-US" dirty="0">
                <a:solidFill>
                  <a:schemeClr val="bg1"/>
                </a:solidFill>
                <a:latin typeface="Yu Gothic Medium" panose="020B0400000000000000" pitchFamily="34" charset="-128"/>
                <a:ea typeface="Yu Gothic Medium" panose="020B0400000000000000" pitchFamily="34" charset="-128"/>
              </a:rPr>
              <a:t>のフルリオ半島に位置</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絵に描いたように美しい産地には整然としたブドウ畑や古いユーカリの木が見られる</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古代の自然氾濫原の上に広がる</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アレクサンドリナ湖と南極海の影響を</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受ける温和な気候</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10CCF1F8-6D9E-4631-9BC7-E65B426755A9}">
  <ds:schemaRefs>
    <ds:schemaRef ds:uri="http://schemas.microsoft.com/office/2006/documentManagement/types"/>
    <ds:schemaRef ds:uri="4e8dd08d-258d-47a9-9875-37f1ffd19f33"/>
    <ds:schemaRef ds:uri="http://purl.org/dc/dcmitype/"/>
    <ds:schemaRef ds:uri="http://purl.org/dc/elements/1.1/"/>
    <ds:schemaRef ds:uri="http://purl.org/dc/terms/"/>
    <ds:schemaRef ds:uri="02256494-4976-4001-aedb-96463ae0d92e"/>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748D5CD4-105E-4C3F-96EA-FD7BC6771B4B}"/>
</file>

<file path=docProps/app.xml><?xml version="1.0" encoding="utf-8"?>
<Properties xmlns="http://schemas.openxmlformats.org/officeDocument/2006/extended-properties" xmlns:vt="http://schemas.openxmlformats.org/officeDocument/2006/docPropsVTypes">
  <TotalTime>0</TotalTime>
  <Words>5792</Words>
  <Application>Microsoft Macintosh PowerPoint</Application>
  <PresentationFormat>Widescreen</PresentationFormat>
  <Paragraphs>319</Paragraphs>
  <Slides>25</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Yu Gothic</vt:lpstr>
      <vt:lpstr>Inter Display</vt:lpstr>
      <vt:lpstr>Yu Gothic Medium</vt:lpstr>
      <vt:lpstr>Noto Sans TC</vt:lpstr>
      <vt:lpstr>Arial</vt:lpstr>
      <vt:lpstr>Neue Haas Grotesk Text Pro</vt:lpstr>
      <vt:lpstr>Arial</vt:lpstr>
      <vt:lpstr>Slide layouts</vt:lpstr>
      <vt:lpstr>PowerPoint Presentation</vt:lpstr>
      <vt:lpstr>PowerPoint Presentation</vt:lpstr>
      <vt:lpstr>AUSTRALIA オーストラリア</vt:lpstr>
      <vt:lpstr>SOUTH AUSTRALIA 南オーストラリア</vt:lpstr>
      <vt:lpstr>LANGHORNE CREEK</vt:lpstr>
      <vt:lpstr>Today we’ll cover...</vt:lpstr>
      <vt:lpstr>1860年</vt:lpstr>
      <vt:lpstr>PowerPoint Presentation</vt:lpstr>
      <vt:lpstr>地勢、気候、土壌</vt:lpstr>
      <vt:lpstr>PowerPoint Presentation</vt:lpstr>
      <vt:lpstr>土壌</vt:lpstr>
      <vt:lpstr>PowerPoint Presentation</vt:lpstr>
      <vt:lpstr>PowerPoint Presentation</vt:lpstr>
      <vt:lpstr>PowerPoint Presentation</vt:lpstr>
      <vt:lpstr>PowerPoint Presentation</vt:lpstr>
      <vt:lpstr>シラーズ 特徴</vt:lpstr>
      <vt:lpstr>PowerPoint Presentation</vt:lpstr>
      <vt:lpstr>カベルネ・ソーヴィニヨン 特徴</vt:lpstr>
      <vt:lpstr>PowerPoint Presentation</vt:lpstr>
      <vt:lpstr>カベルネ・ソーヴィニヨン・シラーズ 特徴</vt:lpstr>
      <vt:lpstr>PowerPoint Presentation</vt:lpstr>
      <vt:lpstr>マルベック 特徴</vt:lpstr>
      <vt:lpstr>LANGHORNE CREEK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2026-07-14T04:39:04Z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2026-05-11T03:08:43Z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8ae90df1-0c78-4798-9a85-d32c4f04be71</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