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28C_E6066414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1"/>
  </p:notesMasterIdLst>
  <p:sldIdLst>
    <p:sldId id="256" r:id="rId5"/>
    <p:sldId id="478" r:id="rId6"/>
    <p:sldId id="636" r:id="rId7"/>
    <p:sldId id="669" r:id="rId8"/>
    <p:sldId id="645" r:id="rId9"/>
    <p:sldId id="637" r:id="rId10"/>
    <p:sldId id="646" r:id="rId11"/>
    <p:sldId id="647" r:id="rId12"/>
    <p:sldId id="641" r:id="rId13"/>
    <p:sldId id="642" r:id="rId14"/>
    <p:sldId id="643" r:id="rId15"/>
    <p:sldId id="648" r:id="rId16"/>
    <p:sldId id="664" r:id="rId17"/>
    <p:sldId id="670" r:id="rId18"/>
    <p:sldId id="671" r:id="rId19"/>
    <p:sldId id="665" r:id="rId20"/>
    <p:sldId id="652" r:id="rId21"/>
    <p:sldId id="673" r:id="rId22"/>
    <p:sldId id="717" r:id="rId23"/>
    <p:sldId id="603" r:id="rId24"/>
    <p:sldId id="660" r:id="rId25"/>
    <p:sldId id="718" r:id="rId26"/>
    <p:sldId id="719" r:id="rId27"/>
    <p:sldId id="659" r:id="rId28"/>
    <p:sldId id="340" r:id="rId29"/>
    <p:sldId id="720" r:id="rId30"/>
  </p:sldIdLst>
  <p:sldSz cx="12192000" cy="6858000"/>
  <p:notesSz cx="6858000" cy="9144000"/>
  <p:embeddedFontLst>
    <p:embeddedFont>
      <p:font typeface="Malgun Gothic" panose="020B0503020000020004" pitchFamily="34" charset="-127"/>
      <p:regular r:id="rId32"/>
      <p:bold r:id="rId33"/>
    </p:embeddedFont>
    <p:embeddedFont>
      <p:font typeface="Inter Display" panose="02000503000000020004" pitchFamily="2" charset="0"/>
      <p:regular r:id="rId34"/>
      <p:bold r:id="rId35"/>
      <p:italic r:id="rId36"/>
      <p:boldItalic r:id="rId37"/>
    </p:embeddedFont>
    <p:embeddedFont>
      <p:font typeface="Neue Haas Grotesk Text Pro" panose="020B0504020202020204" pitchFamily="34" charset="77"/>
      <p:regular r:id="rId38"/>
      <p:bold r:id="rId39"/>
      <p:italic r:id="rId40"/>
      <p:boldItalic r:id="rId41"/>
    </p:embeddedFont>
    <p:embeddedFont>
      <p:font typeface="Noto Sans KR" panose="020B0500000000000000" pitchFamily="34" charset="-128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79048" autoAdjust="0"/>
  </p:normalViewPr>
  <p:slideViewPr>
    <p:cSldViewPr snapToGrid="0">
      <p:cViewPr varScale="1">
        <p:scale>
          <a:sx n="95" d="100"/>
          <a:sy n="95" d="100"/>
        </p:scale>
        <p:origin x="656" y="184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 modSld">
      <pc:chgData name="Cameron Midson" userId="510fe36d-201b-4d30-8c49-491c55367456" providerId="ADAL" clId="{93217E07-8A0E-5D7D-A37A-49773A2FEA36}" dt="2026-03-23T00:55:21.493" v="30" actId="33475"/>
      <pc:docMkLst>
        <pc:docMk/>
      </pc:docMkLst>
      <pc:sldChg chg="modSp mod">
        <pc:chgData name="Cameron Midson" userId="510fe36d-201b-4d30-8c49-491c55367456" providerId="ADAL" clId="{93217E07-8A0E-5D7D-A37A-49773A2FEA36}" dt="2026-03-23T00:55:14.591" v="29" actId="1035"/>
        <pc:sldMkLst>
          <pc:docMk/>
          <pc:sldMk cId="164068906" sldId="603"/>
        </pc:sldMkLst>
        <pc:spChg chg="mod">
          <ac:chgData name="Cameron Midson" userId="510fe36d-201b-4d30-8c49-491c55367456" providerId="ADAL" clId="{93217E07-8A0E-5D7D-A37A-49773A2FEA36}" dt="2026-03-23T00:55:14.591" v="29" actId="1035"/>
          <ac:spMkLst>
            <pc:docMk/>
            <pc:sldMk cId="164068906" sldId="603"/>
            <ac:spMk id="4" creationId="{4425084F-9312-792E-73A7-CBEFFFE77094}"/>
          </ac:spMkLst>
        </pc:spChg>
        <pc:spChg chg="mod">
          <ac:chgData name="Cameron Midson" userId="510fe36d-201b-4d30-8c49-491c55367456" providerId="ADAL" clId="{93217E07-8A0E-5D7D-A37A-49773A2FEA36}" dt="2026-03-23T00:55:14.591" v="29" actId="1035"/>
          <ac:spMkLst>
            <pc:docMk/>
            <pc:sldMk cId="164068906" sldId="603"/>
            <ac:spMk id="7" creationId="{2C21939C-AF05-D01E-E7EC-E676BB763D56}"/>
          </ac:spMkLst>
        </pc:spChg>
        <pc:spChg chg="mod">
          <ac:chgData name="Cameron Midson" userId="510fe36d-201b-4d30-8c49-491c55367456" providerId="ADAL" clId="{93217E07-8A0E-5D7D-A37A-49773A2FEA36}" dt="2026-03-23T00:55:14.591" v="29" actId="1035"/>
          <ac:spMkLst>
            <pc:docMk/>
            <pc:sldMk cId="164068906" sldId="603"/>
            <ac:spMk id="17" creationId="{CD3F8D01-70E7-3584-39CE-A682CD0E1B30}"/>
          </ac:spMkLst>
        </pc:spChg>
        <pc:spChg chg="mod">
          <ac:chgData name="Cameron Midson" userId="510fe36d-201b-4d30-8c49-491c55367456" providerId="ADAL" clId="{93217E07-8A0E-5D7D-A37A-49773A2FEA36}" dt="2026-03-23T00:55:14.591" v="29" actId="1035"/>
          <ac:spMkLst>
            <pc:docMk/>
            <pc:sldMk cId="164068906" sldId="603"/>
            <ac:spMk id="21" creationId="{B89E5D8A-2B93-5A7A-2D7A-77456B75EE44}"/>
          </ac:spMkLst>
        </pc:spChg>
        <pc:spChg chg="mod">
          <ac:chgData name="Cameron Midson" userId="510fe36d-201b-4d30-8c49-491c55367456" providerId="ADAL" clId="{93217E07-8A0E-5D7D-A37A-49773A2FEA36}" dt="2026-03-23T00:55:14.591" v="29" actId="1035"/>
          <ac:spMkLst>
            <pc:docMk/>
            <pc:sldMk cId="164068906" sldId="603"/>
            <ac:spMk id="24" creationId="{D2F11005-4364-9197-5D9A-D53880A92F66}"/>
          </ac:spMkLst>
        </pc:spChg>
        <pc:picChg chg="mod">
          <ac:chgData name="Cameron Midson" userId="510fe36d-201b-4d30-8c49-491c55367456" providerId="ADAL" clId="{93217E07-8A0E-5D7D-A37A-49773A2FEA36}" dt="2026-03-23T00:55:14.591" v="29" actId="1035"/>
          <ac:picMkLst>
            <pc:docMk/>
            <pc:sldMk cId="164068906" sldId="603"/>
            <ac:picMk id="20" creationId="{94442B9C-7A53-5783-D95B-4FE1C0ED6237}"/>
          </ac:picMkLst>
        </pc:picChg>
        <pc:cxnChg chg="mod">
          <ac:chgData name="Cameron Midson" userId="510fe36d-201b-4d30-8c49-491c55367456" providerId="ADAL" clId="{93217E07-8A0E-5D7D-A37A-49773A2FEA36}" dt="2026-03-23T00:55:14.591" v="29" actId="1035"/>
          <ac:cxnSpMkLst>
            <pc:docMk/>
            <pc:sldMk cId="164068906" sldId="603"/>
            <ac:cxnSpMk id="30" creationId="{CDD767A6-4305-ABA2-5DBC-E4D86D988604}"/>
          </ac:cxnSpMkLst>
        </pc:cxnChg>
        <pc:cxnChg chg="mod">
          <ac:chgData name="Cameron Midson" userId="510fe36d-201b-4d30-8c49-491c55367456" providerId="ADAL" clId="{93217E07-8A0E-5D7D-A37A-49773A2FEA36}" dt="2026-03-23T00:55:14.591" v="29" actId="1035"/>
          <ac:cxnSpMkLst>
            <pc:docMk/>
            <pc:sldMk cId="164068906" sldId="603"/>
            <ac:cxnSpMk id="32" creationId="{A6CA056B-4C50-33DE-E7CC-A618DC3C5A1A}"/>
          </ac:cxnSpMkLst>
        </pc:cxnChg>
        <pc:cxnChg chg="mod">
          <ac:chgData name="Cameron Midson" userId="510fe36d-201b-4d30-8c49-491c55367456" providerId="ADAL" clId="{93217E07-8A0E-5D7D-A37A-49773A2FEA36}" dt="2026-03-23T00:55:14.591" v="29" actId="1035"/>
          <ac:cxnSpMkLst>
            <pc:docMk/>
            <pc:sldMk cId="164068906" sldId="603"/>
            <ac:cxnSpMk id="136" creationId="{DC00D633-CAA8-3798-641F-950A201C4254}"/>
          </ac:cxnSpMkLst>
        </pc:cxnChg>
        <pc:cxnChg chg="mod">
          <ac:chgData name="Cameron Midson" userId="510fe36d-201b-4d30-8c49-491c55367456" providerId="ADAL" clId="{93217E07-8A0E-5D7D-A37A-49773A2FEA36}" dt="2026-03-23T00:55:14.591" v="29" actId="1035"/>
          <ac:cxnSpMkLst>
            <pc:docMk/>
            <pc:sldMk cId="164068906" sldId="603"/>
            <ac:cxnSpMk id="137" creationId="{1C132A17-50C4-C04D-C7CE-31CCC7C94209}"/>
          </ac:cxnSpMkLst>
        </pc:cxnChg>
      </pc:sldChg>
    </pc:docChg>
  </pc:docChgLst>
</pc:chgInfo>
</file>

<file path=ppt/comments/modernComment_28C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969E3F0-27D0-4BFD-B253-A96B979DE6FA}" authorId="{00000000-0000-0000-0000-000000000000}" status="resolved" created="2025-03-18T13:32:32.625" complete="100000">
    <pc:sldMkLst xmlns:pc="http://schemas.microsoft.com/office/powerpoint/2013/main/command">
      <pc:docMk/>
      <pc:sldMk cId="3859178516" sldId="652"/>
    </pc:sldMkLst>
    <p188:txBody>
      <a:bodyPr/>
      <a:lstStyle/>
      <a:p>
        <a:r>
          <a:rPr lang="en-US"/>
          <a:t>Chardonnay all be on one line
Tempranillo misspelt on bottle and in box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헌터 밸리 양조자들은 기존 및 신규 품종과 다양한 스타일</a:t>
            </a:r>
            <a:r>
              <a:rPr lang="en-US" altLang="ko-KR" dirty="0"/>
              <a:t>, </a:t>
            </a:r>
            <a:r>
              <a:rPr lang="ko-KR" altLang="en-US" dirty="0"/>
              <a:t>기법을 실험 중이다</a:t>
            </a:r>
            <a:r>
              <a:rPr lang="en-US" altLang="ko-KR" dirty="0"/>
              <a:t>. </a:t>
            </a:r>
            <a:r>
              <a:rPr lang="ko-KR" altLang="en-US" dirty="0"/>
              <a:t>이 지역의 유명한 세미용 와인이 그러했듯</a:t>
            </a:r>
            <a:r>
              <a:rPr lang="en-US" altLang="ko-KR" dirty="0"/>
              <a:t>, </a:t>
            </a:r>
            <a:r>
              <a:rPr lang="ko-KR" altLang="en-US" dirty="0"/>
              <a:t>시간이 지날수록 점점 더 좋은 와인을 생산하고 있다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슬라이드 노트에는 추가 정보와 추천 토론 주제가 포함되어 있다</a:t>
            </a:r>
            <a:r>
              <a:rPr lang="en-US" altLang="ko-KR" dirty="0"/>
              <a:t>. </a:t>
            </a:r>
            <a:r>
              <a:rPr lang="ko-KR" altLang="en-US" dirty="0" err="1"/>
              <a:t>프리젠테이션</a:t>
            </a:r>
            <a:r>
              <a:rPr lang="ko-KR" altLang="en-US" dirty="0"/>
              <a:t> 자료를 비롯한 추가 주제 및 자료 다운로드는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</a:t>
            </a:r>
            <a:r>
              <a:rPr lang="ko-KR" altLang="en-US" dirty="0"/>
              <a:t> 참조한다</a:t>
            </a:r>
            <a:r>
              <a:rPr lang="en-US" altLang="ko-KR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4253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b="0" dirty="0">
                <a:effectLst/>
              </a:rPr>
              <a:t>헌터 밸리는 이 지역 와인 양조 전통에 깊이 자리하고 있는 다세대에 걸친 와인 명가의 본거지이며</a:t>
            </a:r>
            <a:r>
              <a:rPr lang="en-US" altLang="ko-KR" b="0" dirty="0">
                <a:effectLst/>
              </a:rPr>
              <a:t>, </a:t>
            </a:r>
            <a:r>
              <a:rPr lang="ko-KR" altLang="en-US" b="0" dirty="0">
                <a:effectLst/>
              </a:rPr>
              <a:t>이들 중 다수는 호주에서 가장 오래된 와인의 생산자이기도 하다</a:t>
            </a:r>
            <a:r>
              <a:rPr lang="en-US" altLang="ko-KR" b="0" dirty="0">
                <a:effectLst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1867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식재된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1899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식재된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세미용 포도나무의 예처럼 국제적인 가치를 지닌 헤리티지 식물 자원이 여전히 생존하고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헌터 밸리에는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1908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식재된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Tyrell’s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HVD '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올드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바인스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(Old Vines)‘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포도밭을 비롯하여 다수의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올드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샤르도네가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존재한다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altLang="ko-KR" b="0" dirty="0">
                <a:effectLst/>
              </a:rPr>
              <a:t>+ </a:t>
            </a:r>
            <a:r>
              <a:rPr lang="ko-KR" altLang="en-US" b="0" dirty="0">
                <a:effectLst/>
              </a:rPr>
              <a:t>보충 프로그램</a:t>
            </a:r>
            <a:r>
              <a:rPr lang="en-US" altLang="ko-KR" b="0" dirty="0">
                <a:effectLst/>
              </a:rPr>
              <a:t>: </a:t>
            </a:r>
            <a:r>
              <a:rPr lang="ko-KR" altLang="en-US" b="0" dirty="0">
                <a:effectLst/>
              </a:rPr>
              <a:t>호주 </a:t>
            </a:r>
            <a:r>
              <a:rPr lang="ko-KR" altLang="en-US" b="0" dirty="0" err="1">
                <a:effectLst/>
              </a:rPr>
              <a:t>올드바인에</a:t>
            </a:r>
            <a:r>
              <a:rPr lang="ko-KR" altLang="en-US" b="0" dirty="0">
                <a:effectLst/>
              </a:rPr>
              <a:t> 관한 더 자세한 정보는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참조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9444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이제 선별한 와인을 시음하고 토론해 보자</a:t>
            </a:r>
            <a:r>
              <a:rPr lang="en-US" altLang="ko-KR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dirty="0"/>
              <a:t>헌터 밸리는 탁월한 </a:t>
            </a:r>
            <a:r>
              <a:rPr lang="ko-KR" altLang="en-US" dirty="0" err="1"/>
              <a:t>샤르도네</a:t>
            </a:r>
            <a:r>
              <a:rPr lang="en-US" altLang="ko-KR" dirty="0"/>
              <a:t>, </a:t>
            </a:r>
            <a:r>
              <a:rPr lang="ko-KR" altLang="en-US" dirty="0" err="1"/>
              <a:t>쉬라즈와</a:t>
            </a:r>
            <a:r>
              <a:rPr lang="ko-KR" altLang="en-US" dirty="0"/>
              <a:t> 함께 세계 최고의 독보적 세미용 와인을 생산하는 것으로 유명하며</a:t>
            </a:r>
            <a:r>
              <a:rPr lang="en-US" altLang="ko-KR" dirty="0"/>
              <a:t>, </a:t>
            </a:r>
            <a:r>
              <a:rPr lang="ko-KR" altLang="en-US" dirty="0"/>
              <a:t>아울러 따뜻한 기후에 적합한 신흥 품종을 점점 더 많이 재배하는 추세이다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76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세계적인 기준이 되는 이 지역의 세미용 와인은 헌터 밸리의 가장 유명한 화이트 와인이다</a:t>
            </a:r>
            <a:r>
              <a:rPr lang="en-US" altLang="ko-KR" dirty="0"/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 입 직후의 헌터 밸리 세미용은 거의 물처럼 투명한 색으로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아삭하고 섬세한 백악질 미네랄 풍미의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숙성을 통해 놀라운 와인으로 변신한다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산도가 높고 알코올 도수가 낮은 스타일의 최상급 와인의 경우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 입 후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정도 지나면 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토스트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구운 견과류 특징을 드러낸다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 숙성을 거치지 않은 경우에도 흡사 오크 숙성을 거친 것과 같은 풍미를 발현한다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와인들은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이상 숙성 가능하며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숙성을 통해 우아한 풍미로 발전한다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숙성된 헌터 밸리 세미용의 가장 큰 차별점은 최상급 와인의 경우 셀러에서 수십 년 동안 숙성된 후에도 레몬과 같은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차 과일 특징이 살아있다는 점이다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2088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호주 최초 </a:t>
            </a:r>
            <a:r>
              <a:rPr lang="ko-KR" altLang="en-US" dirty="0" err="1"/>
              <a:t>샤르도네</a:t>
            </a:r>
            <a:r>
              <a:rPr lang="ko-KR" altLang="en-US" dirty="0"/>
              <a:t> 재배 지역 중 하나인 헌터 밸리는 </a:t>
            </a:r>
            <a:r>
              <a:rPr lang="ko-KR" altLang="en-US" dirty="0" err="1"/>
              <a:t>샤르도네가</a:t>
            </a:r>
            <a:r>
              <a:rPr lang="ko-KR" altLang="en-US" dirty="0"/>
              <a:t> 호주 와인 대표 와인으로 자리매김하는 데 일조했다</a:t>
            </a:r>
            <a:r>
              <a:rPr lang="en-US" altLang="ko-KR" dirty="0"/>
              <a:t>. </a:t>
            </a:r>
            <a:r>
              <a:rPr lang="ko-KR" altLang="en-US" dirty="0"/>
              <a:t>헌터 </a:t>
            </a:r>
            <a:r>
              <a:rPr lang="ko-KR" altLang="en-US" dirty="0" err="1"/>
              <a:t>샤르도네는</a:t>
            </a:r>
            <a:r>
              <a:rPr lang="ko-KR" altLang="en-US" dirty="0"/>
              <a:t> 몸집이 큰</a:t>
            </a:r>
            <a:r>
              <a:rPr lang="en-US" altLang="ko-KR" dirty="0"/>
              <a:t>,</a:t>
            </a:r>
            <a:r>
              <a:rPr lang="ko-KR" altLang="en-US" dirty="0"/>
              <a:t> 오크</a:t>
            </a:r>
            <a:r>
              <a:rPr lang="en-US" altLang="ko-KR" dirty="0"/>
              <a:t> </a:t>
            </a:r>
            <a:r>
              <a:rPr lang="ko-KR" altLang="en-US" dirty="0"/>
              <a:t>풍미</a:t>
            </a:r>
            <a:r>
              <a:rPr lang="en-US" altLang="ko-KR" dirty="0"/>
              <a:t>, </a:t>
            </a:r>
            <a:r>
              <a:rPr lang="ko-KR" altLang="en-US" dirty="0"/>
              <a:t>버터 풍미</a:t>
            </a:r>
            <a:r>
              <a:rPr lang="en-US" altLang="ko-KR" dirty="0"/>
              <a:t>, </a:t>
            </a:r>
            <a:r>
              <a:rPr lang="ko-KR" altLang="en-US" dirty="0"/>
              <a:t>진한 풍미로 특징되는 소위</a:t>
            </a:r>
            <a:r>
              <a:rPr lang="en-US" altLang="ko-KR" dirty="0"/>
              <a:t> '</a:t>
            </a:r>
            <a:r>
              <a:rPr lang="ko-KR" altLang="en-US" dirty="0"/>
              <a:t>병 속에 가득한 햇살</a:t>
            </a:r>
            <a:r>
              <a:rPr lang="en-US" altLang="ko-KR" dirty="0"/>
              <a:t>' </a:t>
            </a:r>
            <a:r>
              <a:rPr lang="ko-KR" altLang="en-US" dirty="0"/>
              <a:t>스타일이 대표적이다</a:t>
            </a:r>
            <a:r>
              <a:rPr lang="en-US" altLang="ko-KR" dirty="0"/>
              <a:t>. </a:t>
            </a:r>
            <a:r>
              <a:rPr lang="ko-KR" altLang="en-US" dirty="0"/>
              <a:t>지난 </a:t>
            </a:r>
            <a:r>
              <a:rPr lang="en-US" altLang="ko-KR" dirty="0"/>
              <a:t>15</a:t>
            </a:r>
            <a:r>
              <a:rPr lang="ko-KR" altLang="en-US" dirty="0"/>
              <a:t>년 동안 르네상스를 맞은 헌터 밸리 생산자들은 여전히 풍미가 꽉 찬 스타일의 </a:t>
            </a:r>
            <a:r>
              <a:rPr lang="ko-KR" altLang="en-US" dirty="0" err="1"/>
              <a:t>샤르도네를</a:t>
            </a:r>
            <a:r>
              <a:rPr lang="ko-KR" altLang="en-US" dirty="0"/>
              <a:t> 생산하지만 좀 더 가볍고 오크 숙성을 덜한 스타일도 생산하고 있다</a:t>
            </a:r>
            <a:r>
              <a:rPr lang="en-US" altLang="ko-KR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943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b="0" dirty="0">
                <a:effectLst/>
              </a:rPr>
              <a:t>지난 몇 년 동안 따뜻하고 습한 이 지역에서 생산된 </a:t>
            </a:r>
            <a:r>
              <a:rPr lang="ko-KR" altLang="en-US" b="0" dirty="0" err="1">
                <a:effectLst/>
              </a:rPr>
              <a:t>쉬라즈</a:t>
            </a:r>
            <a:r>
              <a:rPr lang="ko-KR" altLang="en-US" b="0" dirty="0">
                <a:effectLst/>
              </a:rPr>
              <a:t> 와인은 대부분 몸집이 크고 대담한 스타일의 와인이었다</a:t>
            </a:r>
            <a:r>
              <a:rPr lang="en-US" altLang="ko-KR" b="0" dirty="0">
                <a:effectLst/>
              </a:rPr>
              <a:t>. </a:t>
            </a:r>
            <a:r>
              <a:rPr lang="ko-KR" altLang="en-US" b="0" dirty="0">
                <a:effectLst/>
              </a:rPr>
              <a:t>요즘의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 메이커들은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짭쪼름하고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복합적인 풍미에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음식과 잘 어울리는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 와인을 생산하고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(young)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헌터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레드 베리나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향신료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부드럽고 미세하면서도 풍부한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발현하지만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숙성되면서 흙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가죽과 같은 풍미와 탁월한 향을 지닌 좀 더 복합적인 풍미의 와인으로 발전한다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비단같은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부드러움과 우아함이 더해지면서 부드럽고 놀랍도록 복합적이며 다층적 풍미를 지닌 와인으로 진화한다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6822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 </a:t>
            </a:r>
          </a:p>
          <a:p>
            <a:r>
              <a:rPr lang="en-US" altLang="ko-KR" dirty="0"/>
              <a:t>— </a:t>
            </a:r>
            <a:r>
              <a:rPr lang="ko-KR" altLang="en-US" dirty="0"/>
              <a:t>영</a:t>
            </a:r>
            <a:r>
              <a:rPr lang="en-US" altLang="ko-KR" dirty="0"/>
              <a:t>(young)</a:t>
            </a:r>
            <a:r>
              <a:rPr lang="ko-KR" altLang="en-US" dirty="0"/>
              <a:t>한 헌터 밸리 세미용 와인은 어떤 특징이 있으며</a:t>
            </a:r>
            <a:r>
              <a:rPr lang="en-US" altLang="ko-KR" dirty="0"/>
              <a:t>, </a:t>
            </a:r>
            <a:r>
              <a:rPr lang="ko-KR" altLang="en-US" dirty="0"/>
              <a:t>숙성과 함께 풍미가 어떻게 변화하는가</a:t>
            </a:r>
            <a:r>
              <a:rPr lang="en-US" altLang="ko-KR" dirty="0"/>
              <a:t>?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dirty="0"/>
              <a:t>— </a:t>
            </a:r>
            <a:r>
              <a:rPr lang="ko-KR" altLang="en-US" dirty="0" err="1"/>
              <a:t>바로사</a:t>
            </a:r>
            <a:r>
              <a:rPr lang="ko-KR" altLang="en-US" dirty="0"/>
              <a:t> 밸리 </a:t>
            </a:r>
            <a:r>
              <a:rPr lang="ko-KR" altLang="en-US" dirty="0" err="1"/>
              <a:t>쉬라즈와</a:t>
            </a:r>
            <a:r>
              <a:rPr lang="ko-KR" altLang="en-US" dirty="0"/>
              <a:t> 헌터 밸리 </a:t>
            </a:r>
            <a:r>
              <a:rPr lang="ko-KR" altLang="en-US" dirty="0" err="1"/>
              <a:t>쉬라즈의</a:t>
            </a:r>
            <a:r>
              <a:rPr lang="ko-KR" altLang="en-US" dirty="0"/>
              <a:t> 전형적인 차이는</a:t>
            </a:r>
            <a:r>
              <a:rPr lang="en-US" altLang="ko-KR" dirty="0"/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2614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/>
              <a:t>뉴사우스웨일즈</a:t>
            </a:r>
            <a:r>
              <a:rPr lang="ko-KR" altLang="en-US" dirty="0"/>
              <a:t> 주 시드니에서 북쪽으로 약 </a:t>
            </a:r>
            <a:r>
              <a:rPr lang="en-US" altLang="ko-KR" dirty="0"/>
              <a:t>160km </a:t>
            </a:r>
            <a:r>
              <a:rPr lang="ko-KR" altLang="en-US" dirty="0"/>
              <a:t>떨어진 곳에 위치한 헌터 밸리는 매우 인기 있는 관광지이다</a:t>
            </a:r>
            <a:r>
              <a:rPr lang="en-US" altLang="ko-KR" dirty="0"/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북쪽과 서쪽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남서쪽으로는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 Dividing Range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인접해 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곳곳에 이 지역을 대표하는 포도밭이 입지한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녹음이 우거진 언덕 지형의 국립공원으로 둘러싸여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잠시 시간을 내어 헌터 밸리 지역의 대표적인 스타일 와인을 시음하는 것도 좋다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공식 시음은 프로그램 후반에 진행한다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12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ko-KR" altLang="en-US" dirty="0"/>
              <a:t>굴곡진 지형과 까다로운 기후 조건에도 불구하고 초기 와인 양조자들이 헌터 밸리에서 와인 생산을 지속할 수 있도록 독려한 요인은 무엇인가</a:t>
            </a:r>
            <a:r>
              <a:rPr lang="en-US" altLang="ko-KR" dirty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297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altLang="ko-KR" b="0" dirty="0">
                <a:effectLst/>
              </a:rPr>
              <a:t>—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 </a:t>
            </a:r>
            <a:r>
              <a:rPr lang="en-AU" altLang="ko-K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Fordwich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ko-KR" altLang="en-US" b="0" dirty="0">
                <a:effectLst/>
              </a:rPr>
              <a:t>북서쪽의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Upper Hunter Valley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하부 </a:t>
            </a:r>
            <a:r>
              <a:rPr lang="ko-KR" altLang="en-US" b="0" dirty="0">
                <a:effectLst/>
              </a:rPr>
              <a:t>지역과 동쪽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Pokolbin </a:t>
            </a:r>
            <a:r>
              <a:rPr lang="ko-KR" altLang="en-US" b="0" dirty="0">
                <a:effectLst/>
              </a:rPr>
              <a:t>사이의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Lower Hunter </a:t>
            </a:r>
            <a:r>
              <a:rPr lang="ko-KR" altLang="en-US" b="0" dirty="0">
                <a:effectLst/>
              </a:rPr>
              <a:t>지역에 위치하고 있다</a:t>
            </a:r>
            <a:r>
              <a:rPr lang="en-US" altLang="ko-KR" b="0" dirty="0">
                <a:effectLst/>
              </a:rPr>
              <a:t>. </a:t>
            </a:r>
            <a:r>
              <a:rPr lang="en-US" altLang="ko-KR" dirty="0" err="1"/>
              <a:t>Brokenback</a:t>
            </a:r>
            <a:r>
              <a:rPr lang="en-US" altLang="ko-KR" dirty="0"/>
              <a:t> Range </a:t>
            </a:r>
            <a:r>
              <a:rPr lang="ko-KR" altLang="en-US" dirty="0"/>
              <a:t>산기슭의 해풍으로부터 일부 보호 효과를 받기 때문에 대륙의 영향을 조금 받는 </a:t>
            </a:r>
            <a:r>
              <a:rPr lang="en-US" altLang="ko-KR" dirty="0"/>
              <a:t>Lower Hunter</a:t>
            </a:r>
            <a:r>
              <a:rPr lang="ko-KR" altLang="en-US" dirty="0"/>
              <a:t>에서 가장 따뜻한 지역 중 하나이다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—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Lower Hunter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Valley </a:t>
            </a:r>
            <a:r>
              <a:rPr lang="ko-KR" altLang="en-US" dirty="0"/>
              <a:t>지역의 대부분의 포도밭은 </a:t>
            </a:r>
            <a:r>
              <a:rPr lang="ko-KR" altLang="en-US" dirty="0" err="1"/>
              <a:t>와이너리</a:t>
            </a:r>
            <a:r>
              <a:rPr lang="en-US" altLang="ko-KR" dirty="0"/>
              <a:t>,</a:t>
            </a:r>
            <a:r>
              <a:rPr lang="ko-KR" altLang="en-US" dirty="0"/>
              <a:t> 레스토랑이 즐비한 밸리 중심부 하부 지역인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Pokolbin</a:t>
            </a:r>
            <a:r>
              <a:rPr lang="ko-KR" altLang="en-US" dirty="0" err="1"/>
              <a:t>에</a:t>
            </a:r>
            <a:r>
              <a:rPr lang="ko-KR" altLang="en-US" dirty="0"/>
              <a:t> 위치하고 있다</a:t>
            </a:r>
            <a:r>
              <a:rPr lang="en-US" altLang="ko-KR" dirty="0"/>
              <a:t>. </a:t>
            </a:r>
            <a:r>
              <a:rPr lang="ko-KR" altLang="en-US" dirty="0"/>
              <a:t>계곡 위로 구름이 덮이고 오후의 시원한 바닷바람이 불어오는 주변 산맥에 둘러싸여 여름의 열기가 냉각된다</a:t>
            </a:r>
            <a:r>
              <a:rPr lang="en-US" altLang="ko-KR" dirty="0"/>
              <a:t>.  </a:t>
            </a:r>
          </a:p>
          <a:p>
            <a:r>
              <a:rPr lang="en-US" altLang="ko-KR" dirty="0"/>
              <a:t>—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Pokolbin</a:t>
            </a:r>
            <a:r>
              <a:rPr lang="ko-KR" altLang="en-US" dirty="0"/>
              <a:t>보다 더 내륙에 위치한 </a:t>
            </a:r>
            <a:r>
              <a:rPr lang="en-US" altLang="ko-KR" dirty="0"/>
              <a:t>Upper Hunter</a:t>
            </a:r>
            <a:r>
              <a:rPr lang="ko-KR" altLang="en-US" dirty="0"/>
              <a:t>는 통상 더 따뜻한 기후 지역으로</a:t>
            </a:r>
            <a:r>
              <a:rPr lang="en-US" altLang="ko-KR" dirty="0"/>
              <a:t>,</a:t>
            </a:r>
            <a:r>
              <a:rPr lang="ko-KR" altLang="en-US" dirty="0"/>
              <a:t> 시원한 해풍의 영향을 받지 않아 재배기 적산온도</a:t>
            </a:r>
            <a:r>
              <a:rPr lang="en-US" altLang="ko-KR" dirty="0"/>
              <a:t>(heat degree day)</a:t>
            </a:r>
            <a:r>
              <a:rPr lang="ko-KR" altLang="en-US" dirty="0"/>
              <a:t>수가 더 많다</a:t>
            </a:r>
            <a:r>
              <a:rPr lang="en-US" altLang="ko-K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380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b="0" dirty="0">
                <a:effectLst/>
              </a:rPr>
              <a:t>-  </a:t>
            </a:r>
            <a:r>
              <a:rPr lang="ko-KR" altLang="en-US" b="0" dirty="0">
                <a:effectLst/>
              </a:rPr>
              <a:t>봄과 여름에는 낮이 따뜻하고 습하며</a:t>
            </a:r>
            <a:r>
              <a:rPr lang="en-US" altLang="ko-KR" b="0" dirty="0">
                <a:effectLst/>
              </a:rPr>
              <a:t>,</a:t>
            </a:r>
            <a:r>
              <a:rPr lang="ko-KR" altLang="en-US" b="0" dirty="0">
                <a:effectLst/>
              </a:rPr>
              <a:t> 가을과 겨울에는 밤이 추운 것이 기후 특징이다</a:t>
            </a:r>
            <a:r>
              <a:rPr lang="en-US" altLang="ko-KR" b="0" dirty="0">
                <a:effectLst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습기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운무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바다 미풍이 냉각 효과를 유발한다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비는 주로 여름에 내리며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빈티지에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따라 수확기에 비가 내리는 경우도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생장기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강우량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527mm(20.7in). 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월 평균 온도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23.1°C(73.6)°F.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302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헌터 밸리는 고대 해저 지형에 자리잡고 있으며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시간이 지남에 따라 최상층 퇴적물이 암석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셰일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석탄으로 압축되어 오늘날의 지형 및 다양하고 풍부한 토양을 형성하게 되었다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포도나무는 보통 완만한 구릉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완만한 경사면이나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상당히 평평한 지형에 이르기까지 다양한 지형에서 재배된다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토양은 지역에 따라 다양하며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Lower Hunter Valley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지역의 토양은 모래 충적 평지부터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토심이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깊은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양토와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잘 부서지는 적색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듀플렉스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토양에 이르기까지 다양하고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Upper Hunter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강과 개울에 의해 형성된 알칼리성 점토질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위에 쌓인 검은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미사질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토양이 분포한다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altLang="ko-KR" dirty="0"/>
              <a:t>— </a:t>
            </a:r>
            <a:r>
              <a:rPr lang="ko-KR" altLang="en-US" dirty="0"/>
              <a:t>헌터 밸리가 독특한 와인 재배 산지인 이유는</a:t>
            </a:r>
            <a:r>
              <a:rPr lang="en-US" altLang="ko-KR" dirty="0"/>
              <a:t>? </a:t>
            </a:r>
            <a:r>
              <a:rPr lang="ko-KR" altLang="en-US" dirty="0"/>
              <a:t>이러한 요인이 헌터 밸리 와인에 미친 영향은</a:t>
            </a:r>
            <a:r>
              <a:rPr lang="en-US" altLang="ko-KR" dirty="0"/>
              <a:t>?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dirty="0"/>
              <a:t>— </a:t>
            </a:r>
            <a:r>
              <a:rPr lang="ko-KR" altLang="en-US" dirty="0"/>
              <a:t>재배자들은 이 지역의 따뜻한 기후를 어떻게 이점으로 활용하는가</a:t>
            </a:r>
            <a:r>
              <a:rPr lang="en-US" altLang="ko-KR" dirty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612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>
                <a:effectLst/>
              </a:rPr>
              <a:t>헌터 밸리는 호주에서 가장 따뜻한 와인 산지 중 하나이다</a:t>
            </a:r>
            <a:r>
              <a:rPr lang="en-US" altLang="ko-KR" b="0" dirty="0">
                <a:effectLst/>
              </a:rPr>
              <a:t>.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기후와 시장 변화에 적응해 온 오랜 전통의 헌터 밸리 생산자들에게는 따뜻한 기후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습도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폭우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여름 폭풍의 위험이 주된 위험 요소이다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포도송이에 그늘이 질 수 있도록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캐노피를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관리하는 기법을 활용해 과실의 햇빛 노출 정도를 최적화한다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관개 관리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가지치기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순 치기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포도송이 치기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포도순과 잎 제거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 순 위치 잡기 등의 다양한 기법이 활용된다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아울러 영구적인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캐노피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관리 기법으로 격자 시스템 선별 사용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접본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사용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포도나무 줄 간격 유지 등을 활용한다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453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헌터 밸리의 따뜻하고 습한 기후는 탁월한 개성을 지닌 세미용을 생산하기 어려운 조건이다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헌터 세미용은 이 지역에서 가장 유명한 품종 중 하나이다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디테일에 집중한 섬세한 양조가 바로 그 핵심이다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포도는 보통 당도가 낮고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약 알코올 도수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10% — 11%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천연 산도가 높을 때 일찍 수확한다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양조장에서 세심하게 처리하여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껍질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씨앗 접촉을 최소화한 상태에서 분쇄한다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포도즙을 저온에서 발효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안정화를 거친 후 침전이 끝나면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병입한다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dirty="0"/>
              <a:t>— </a:t>
            </a:r>
            <a:r>
              <a:rPr lang="ko-KR" altLang="en-US" dirty="0"/>
              <a:t>어려운 조건과 작은 규모에도 불구하고 헌터 밸리의 포도 생산자와 양조자들이 이 지역을 호주 최고 산지로 정착시킬 수 있었던 이유는</a:t>
            </a:r>
            <a:r>
              <a:rPr lang="en-US" altLang="ko-KR" dirty="0"/>
              <a:t>?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altLang="ko-KR" dirty="0"/>
              <a:t>— </a:t>
            </a:r>
            <a:r>
              <a:rPr lang="ko-KR" altLang="en-US" dirty="0"/>
              <a:t>헌터 밸리는 변화하는 와인 트렌드를 어떻게 수용해왔는가</a:t>
            </a:r>
            <a:r>
              <a:rPr lang="en-US" altLang="ko-KR" dirty="0"/>
              <a:t>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49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61195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8901975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6737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659074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590744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5831686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91942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3165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6" r:id="rId22"/>
    <p:sldLayoutId id="2147483677" r:id="rId23"/>
    <p:sldLayoutId id="2147483680" r:id="rId24"/>
    <p:sldLayoutId id="2147483681" r:id="rId25"/>
    <p:sldLayoutId id="2147483684" r:id="rId26"/>
    <p:sldLayoutId id="2147483685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C_E60664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A5FA91E-AD8B-0AEA-99A8-33696E71ED0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4" r="6" b="6391"/>
          <a:stretch/>
        </p:blipFill>
        <p:spPr>
          <a:xfrm>
            <a:off x="623888" y="2595563"/>
            <a:ext cx="11010900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6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헌터 밸리</a:t>
            </a:r>
            <a:endParaRPr lang="en-US" sz="6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accent5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아열대 기후 </a:t>
            </a:r>
            <a:endParaRPr lang="en-US" sz="3200" b="1" dirty="0">
              <a:solidFill>
                <a:schemeClr val="accent5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3942491"/>
            <a:ext cx="3891746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해양의 영향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56363" y="3942491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헌터 밸리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22–254M(72–833FT)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1572" y="654370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1572" y="542070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63475" y="637103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EF539401-DE97-58AC-FE1B-D27EBFB53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F35180CE-9A98-258C-AED7-513401B308F9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D8830A-6C93-1921-6527-F9273DFA5F0F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7EDBDB-AE9E-8D52-5C21-F448A5C81E1D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B33A70-9682-A38F-C65F-D8FAC888CF85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461647-4350-9EC1-B072-C01F2DE028F6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2" t="-146" r="18710" b="146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지역에 따라 다양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쉬라즈는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보통 잘 부서지는 적색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듀플렉스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및 양토에서 가장 잘 자람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세미용은 보통 모래가 많은 충적토 평지에서 가장 잘 생장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5" r="13877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헌터 밸리</a:t>
            </a:r>
            <a:b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재배와 양조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452065"/>
            <a:ext cx="5340350" cy="57993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악조건을 딛고 이룬 성공 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654909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기후와 시장 변화에 대응하는 숙련된 포도 재배자들의 역사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양보다 품질에 집중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지역 특화 품종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아열대 기후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폭우 및 여름 폭풍이 주된 위험 요소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F6A830BB-87B2-278F-D9A7-C33A0DA4095A}"/>
              </a:ext>
            </a:extLst>
          </p:cNvPr>
          <p:cNvSpPr txBox="1">
            <a:spLocks/>
          </p:cNvSpPr>
          <p:nvPr/>
        </p:nvSpPr>
        <p:spPr>
          <a:xfrm>
            <a:off x="6336442" y="555154"/>
            <a:ext cx="5009924" cy="79260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악조건 속에서 </a:t>
            </a:r>
            <a:br>
              <a:rPr lang="en-AU" altLang="ko-KR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이룬 성과 </a:t>
            </a:r>
            <a:endParaRPr lang="en-US" sz="32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56363" y="1668113"/>
            <a:ext cx="6210327" cy="6664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재배자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082499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9" t="13" r="6516" b="302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257670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월 초부터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월 중순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대부분 호주 산지보다 일찍 수확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6" y="586762"/>
            <a:ext cx="6210327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수확</a:t>
            </a:r>
            <a:endParaRPr lang="en-US" sz="544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898186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4" b="16624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149584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오랜 양조 전통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혁신적인 양조자들의 등장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최소한의 개입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보존제를 사용하지 않은 세미용 와인 생산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비주류 품종과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및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 생산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1019332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프리미엄 와인 생산에 집중</a:t>
            </a:r>
            <a:endParaRPr lang="en-US" sz="544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783F2ED-5CE5-8444-E0AB-A96145E88533}"/>
              </a:ext>
            </a:extLst>
          </p:cNvPr>
          <p:cNvSpPr txBox="1">
            <a:spLocks/>
          </p:cNvSpPr>
          <p:nvPr/>
        </p:nvSpPr>
        <p:spPr>
          <a:xfrm>
            <a:off x="6336442" y="554220"/>
            <a:ext cx="5009924" cy="46511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</a:t>
            </a:r>
            <a:endParaRPr lang="en-US" sz="32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976761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7" t="636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4829691" cy="785732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성장을 거듭한 역사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5340350" cy="579936"/>
          </a:xfrm>
        </p:spPr>
        <p:txBody>
          <a:bodyPr/>
          <a:lstStyle/>
          <a:p>
            <a:r>
              <a:rPr lang="ko-KR" altLang="en-US" sz="50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0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바인즈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2910115"/>
            <a:ext cx="3300454" cy="2267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1860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년대까지 거슬러가는 포도밭 존재 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세계에서 가장 오래된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포도나무 생존 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바인 면적이 상당한 수준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주로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쉬라즈가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대부분으로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접본이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아닌 자체 뿌리에서 생존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8">
            <a:extLst>
              <a:ext uri="{FF2B5EF4-FFF2-40B4-BE49-F238E27FC236}">
                <a16:creationId xmlns:a16="http://schemas.microsoft.com/office/drawing/2014/main" id="{C8F5AF4A-8EBC-88E2-ECA6-900A890274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2531" y="1933074"/>
            <a:ext cx="1182507" cy="3579859"/>
          </a:xfrm>
          <a:prstGeom prst="rect">
            <a:avLst/>
          </a:prstGeom>
        </p:spPr>
      </p:pic>
      <p:pic>
        <p:nvPicPr>
          <p:cNvPr id="19" name="Picture Placeholder 8">
            <a:extLst>
              <a:ext uri="{FF2B5EF4-FFF2-40B4-BE49-F238E27FC236}">
                <a16:creationId xmlns:a16="http://schemas.microsoft.com/office/drawing/2014/main" id="{BE7EDD48-AFC1-BC39-D9FC-0BDB0E760F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798" y="1933074"/>
            <a:ext cx="1182507" cy="3579859"/>
          </a:xfrm>
          <a:prstGeom prst="rect">
            <a:avLst/>
          </a:prstGeom>
        </p:spPr>
      </p:pic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888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64576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4130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512397" y="415344"/>
            <a:ext cx="9303629" cy="1766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544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헌터 밸리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와인 유형</a:t>
            </a:r>
            <a:endParaRPr 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27%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24%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23%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베르델호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15%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ko-KR" altLang="en-US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템프라니요</a:t>
            </a:r>
            <a:endParaRPr lang="en-US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3289324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7073304" y="4019455"/>
            <a:ext cx="17764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VERDELHO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8874774" y="4049268"/>
            <a:ext cx="2253759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TEMPRANILLO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4750782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A0CB5-6D17-C571-B243-40C0ECF05E47}"/>
              </a:ext>
            </a:extLst>
          </p:cNvPr>
          <p:cNvSpPr txBox="1"/>
          <p:nvPr/>
        </p:nvSpPr>
        <p:spPr>
          <a:xfrm rot="16200000">
            <a:off x="995224" y="4019454"/>
            <a:ext cx="16734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SEMILLON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0E7478-58E5-E54A-4286-F688173100B3}"/>
              </a:ext>
            </a:extLst>
          </p:cNvPr>
          <p:cNvCxnSpPr>
            <a:cxnSpLocks/>
          </p:cNvCxnSpPr>
          <p:nvPr/>
        </p:nvCxnSpPr>
        <p:spPr>
          <a:xfrm>
            <a:off x="6744074" y="2059807"/>
            <a:ext cx="21762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45DAE30-97CF-340F-2E38-EBCA6AB70AC0}"/>
              </a:ext>
            </a:extLst>
          </p:cNvPr>
          <p:cNvCxnSpPr>
            <a:cxnSpLocks/>
          </p:cNvCxnSpPr>
          <p:nvPr/>
        </p:nvCxnSpPr>
        <p:spPr>
          <a:xfrm flipV="1">
            <a:off x="7753968" y="2966797"/>
            <a:ext cx="0" cy="20274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6FB1200-66DB-5EA8-DAF5-4F45627A3940}"/>
              </a:ext>
            </a:extLst>
          </p:cNvPr>
          <p:cNvCxnSpPr>
            <a:cxnSpLocks/>
          </p:cNvCxnSpPr>
          <p:nvPr/>
        </p:nvCxnSpPr>
        <p:spPr>
          <a:xfrm>
            <a:off x="6744074" y="2966797"/>
            <a:ext cx="10098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5900" y="473827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 </a:t>
            </a:r>
            <a:r>
              <a:rPr lang="en-US" altLang="ko-KR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영한 풍미</a:t>
            </a:r>
            <a:r>
              <a:rPr lang="en-US" altLang="ko-KR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br>
              <a:rPr lang="en-US" altLang="ko-KR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6D9044B-19C1-C835-1A81-96A0008531CB}"/>
              </a:ext>
            </a:extLst>
          </p:cNvPr>
          <p:cNvSpPr txBox="1"/>
          <p:nvPr/>
        </p:nvSpPr>
        <p:spPr>
          <a:xfrm>
            <a:off x="8444427" y="3695497"/>
            <a:ext cx="2200103" cy="76681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레몬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청사과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모과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r="3648"/>
          <a:stretch/>
        </p:blipFill>
        <p:spPr>
          <a:xfrm>
            <a:off x="5548011" y="896895"/>
            <a:ext cx="1978174" cy="5988615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4211544" y="4432285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17F7BB-8A96-804A-9706-5D6D1CCF39BF}"/>
              </a:ext>
            </a:extLst>
          </p:cNvPr>
          <p:cNvSpPr txBox="1"/>
          <p:nvPr/>
        </p:nvSpPr>
        <p:spPr>
          <a:xfrm>
            <a:off x="8444428" y="3397623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과일 풍미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8E5E375D-3E6F-51DA-742E-0DDFF404C4CB}"/>
              </a:ext>
            </a:extLst>
          </p:cNvPr>
          <p:cNvSpPr txBox="1"/>
          <p:nvPr/>
        </p:nvSpPr>
        <p:spPr>
          <a:xfrm>
            <a:off x="8451493" y="5097936"/>
            <a:ext cx="2200103" cy="51270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허브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/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잔디 느낌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0B079E66-3B0C-8590-9A75-BF092F261D5A}"/>
              </a:ext>
            </a:extLst>
          </p:cNvPr>
          <p:cNvSpPr txBox="1"/>
          <p:nvPr/>
        </p:nvSpPr>
        <p:spPr>
          <a:xfrm>
            <a:off x="8451493" y="4809487"/>
            <a:ext cx="3869183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2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차 풍미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7ED948-59A0-E210-2570-88D0F48C00C3}"/>
              </a:ext>
            </a:extLst>
          </p:cNvPr>
          <p:cNvSpPr/>
          <p:nvPr/>
        </p:nvSpPr>
        <p:spPr>
          <a:xfrm>
            <a:off x="2117043" y="19767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B9E52-6D29-778C-99F6-1A434306436F}"/>
              </a:ext>
            </a:extLst>
          </p:cNvPr>
          <p:cNvSpPr/>
          <p:nvPr/>
        </p:nvSpPr>
        <p:spPr>
          <a:xfrm>
            <a:off x="2481186" y="19738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F3A70F-C04D-BB5A-7C77-B2CCF52F2C92}"/>
              </a:ext>
            </a:extLst>
          </p:cNvPr>
          <p:cNvSpPr/>
          <p:nvPr/>
        </p:nvSpPr>
        <p:spPr>
          <a:xfrm>
            <a:off x="2845329" y="19738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24FE14-0A30-3BAC-AD09-FBCA14B1417E}"/>
              </a:ext>
            </a:extLst>
          </p:cNvPr>
          <p:cNvSpPr/>
          <p:nvPr/>
        </p:nvSpPr>
        <p:spPr>
          <a:xfrm>
            <a:off x="3209472" y="19738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33B681B-4C1F-F41C-D35C-144F462FB791}"/>
              </a:ext>
            </a:extLst>
          </p:cNvPr>
          <p:cNvSpPr/>
          <p:nvPr/>
        </p:nvSpPr>
        <p:spPr>
          <a:xfrm>
            <a:off x="3573996" y="19738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64FD8F-0578-E04D-7E7B-F56BA9316647}"/>
              </a:ext>
            </a:extLst>
          </p:cNvPr>
          <p:cNvSpPr/>
          <p:nvPr/>
        </p:nvSpPr>
        <p:spPr>
          <a:xfrm>
            <a:off x="3938520" y="19738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C5987D-2FD8-5562-C657-1101F5ECC4D9}"/>
              </a:ext>
            </a:extLst>
          </p:cNvPr>
          <p:cNvSpPr/>
          <p:nvPr/>
        </p:nvSpPr>
        <p:spPr>
          <a:xfrm>
            <a:off x="4296865" y="19738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0AB0FF-F090-4930-CA8E-C06AAC7C6586}"/>
              </a:ext>
            </a:extLst>
          </p:cNvPr>
          <p:cNvSpPr/>
          <p:nvPr/>
        </p:nvSpPr>
        <p:spPr>
          <a:xfrm>
            <a:off x="4667567" y="19738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E92127-AA8F-7029-3380-994A0772F2FA}"/>
              </a:ext>
            </a:extLst>
          </p:cNvPr>
          <p:cNvSpPr/>
          <p:nvPr/>
        </p:nvSpPr>
        <p:spPr>
          <a:xfrm>
            <a:off x="5032091" y="19738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05921B1-00C3-BF22-C4C4-CB1593101258}"/>
              </a:ext>
            </a:extLst>
          </p:cNvPr>
          <p:cNvSpPr txBox="1"/>
          <p:nvPr/>
        </p:nvSpPr>
        <p:spPr>
          <a:xfrm>
            <a:off x="2481185" y="2402233"/>
            <a:ext cx="1815677" cy="20110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r>
              <a:rPr lang="en-US" altLang="ko-KR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영한 스타일</a:t>
            </a:r>
            <a:r>
              <a:rPr lang="en-US" altLang="ko-KR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6B9DD89-2422-5F99-D68D-FFBA9D02FA34}"/>
              </a:ext>
            </a:extLst>
          </p:cNvPr>
          <p:cNvSpPr/>
          <p:nvPr/>
        </p:nvSpPr>
        <p:spPr>
          <a:xfrm>
            <a:off x="2117043" y="31281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8AF693A-DFA2-0D3B-E47F-72B9323B567B}"/>
              </a:ext>
            </a:extLst>
          </p:cNvPr>
          <p:cNvSpPr/>
          <p:nvPr/>
        </p:nvSpPr>
        <p:spPr>
          <a:xfrm>
            <a:off x="2481186" y="31252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BE8BF68-1FCF-CFBC-942A-EF529CB96B27}"/>
              </a:ext>
            </a:extLst>
          </p:cNvPr>
          <p:cNvSpPr/>
          <p:nvPr/>
        </p:nvSpPr>
        <p:spPr>
          <a:xfrm>
            <a:off x="2845329" y="31252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C7E9AC9-95D2-F718-7FAC-6FB2D62F7DC8}"/>
              </a:ext>
            </a:extLst>
          </p:cNvPr>
          <p:cNvSpPr/>
          <p:nvPr/>
        </p:nvSpPr>
        <p:spPr>
          <a:xfrm>
            <a:off x="3209472" y="31252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BD9DC7A-743E-19B4-0CA9-9B0197AE5CE2}"/>
              </a:ext>
            </a:extLst>
          </p:cNvPr>
          <p:cNvSpPr/>
          <p:nvPr/>
        </p:nvSpPr>
        <p:spPr>
          <a:xfrm>
            <a:off x="3573996" y="31252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8A7711-110F-08D2-1C10-52E79E78C26D}"/>
              </a:ext>
            </a:extLst>
          </p:cNvPr>
          <p:cNvSpPr/>
          <p:nvPr/>
        </p:nvSpPr>
        <p:spPr>
          <a:xfrm>
            <a:off x="3938520" y="312522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0CEA643-C815-FB11-83D2-CB97401E4A49}"/>
              </a:ext>
            </a:extLst>
          </p:cNvPr>
          <p:cNvSpPr/>
          <p:nvPr/>
        </p:nvSpPr>
        <p:spPr>
          <a:xfrm>
            <a:off x="4296865" y="312522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040509-7037-32CD-35AB-7782739728AA}"/>
              </a:ext>
            </a:extLst>
          </p:cNvPr>
          <p:cNvSpPr/>
          <p:nvPr/>
        </p:nvSpPr>
        <p:spPr>
          <a:xfrm>
            <a:off x="4667567" y="312522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9BB003A-907D-2805-3499-0BC8145CE38D}"/>
              </a:ext>
            </a:extLst>
          </p:cNvPr>
          <p:cNvSpPr/>
          <p:nvPr/>
        </p:nvSpPr>
        <p:spPr>
          <a:xfrm>
            <a:off x="5032091" y="312522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E412C7A-71C0-053D-4768-A3F965BD01A6}"/>
              </a:ext>
            </a:extLst>
          </p:cNvPr>
          <p:cNvSpPr/>
          <p:nvPr/>
        </p:nvSpPr>
        <p:spPr>
          <a:xfrm>
            <a:off x="2117043" y="399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12907B7-3425-185D-BEC7-3675FAEAE875}"/>
              </a:ext>
            </a:extLst>
          </p:cNvPr>
          <p:cNvSpPr/>
          <p:nvPr/>
        </p:nvSpPr>
        <p:spPr>
          <a:xfrm>
            <a:off x="2481186" y="3987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DD3EFFA-C663-DF6A-BCDC-EE719B4AD91B}"/>
              </a:ext>
            </a:extLst>
          </p:cNvPr>
          <p:cNvSpPr/>
          <p:nvPr/>
        </p:nvSpPr>
        <p:spPr>
          <a:xfrm>
            <a:off x="2845329" y="39872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1BA9AC-BC0A-EA25-3F88-0C863201EED2}"/>
              </a:ext>
            </a:extLst>
          </p:cNvPr>
          <p:cNvSpPr/>
          <p:nvPr/>
        </p:nvSpPr>
        <p:spPr>
          <a:xfrm>
            <a:off x="3209472" y="39872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D84E961-EDA9-48D5-28BF-87384EA39F8C}"/>
              </a:ext>
            </a:extLst>
          </p:cNvPr>
          <p:cNvSpPr/>
          <p:nvPr/>
        </p:nvSpPr>
        <p:spPr>
          <a:xfrm>
            <a:off x="3573996" y="39872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4C562-18A9-CE73-CE9A-3018196B45EA}"/>
              </a:ext>
            </a:extLst>
          </p:cNvPr>
          <p:cNvSpPr/>
          <p:nvPr/>
        </p:nvSpPr>
        <p:spPr>
          <a:xfrm>
            <a:off x="3938520" y="39872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B2F9F1-C352-7670-6918-9C939E34AAF0}"/>
              </a:ext>
            </a:extLst>
          </p:cNvPr>
          <p:cNvSpPr/>
          <p:nvPr/>
        </p:nvSpPr>
        <p:spPr>
          <a:xfrm>
            <a:off x="4296865" y="39872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7EE516E-EE99-8422-8716-2C38094F5151}"/>
              </a:ext>
            </a:extLst>
          </p:cNvPr>
          <p:cNvSpPr/>
          <p:nvPr/>
        </p:nvSpPr>
        <p:spPr>
          <a:xfrm>
            <a:off x="4667567" y="39872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9FA7450-5DAC-07D3-4AC0-C8AD895E568D}"/>
              </a:ext>
            </a:extLst>
          </p:cNvPr>
          <p:cNvSpPr/>
          <p:nvPr/>
        </p:nvSpPr>
        <p:spPr>
          <a:xfrm>
            <a:off x="5032091" y="39872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7E8476D-D297-A858-2BF5-12AAC743C2AD}"/>
              </a:ext>
            </a:extLst>
          </p:cNvPr>
          <p:cNvSpPr/>
          <p:nvPr/>
        </p:nvSpPr>
        <p:spPr>
          <a:xfrm>
            <a:off x="2117043" y="48377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102BF2F-3C8F-9933-6E0E-AC3448B82081}"/>
              </a:ext>
            </a:extLst>
          </p:cNvPr>
          <p:cNvSpPr/>
          <p:nvPr/>
        </p:nvSpPr>
        <p:spPr>
          <a:xfrm>
            <a:off x="2481186" y="48348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F048D0A-9017-E028-2F35-F1FEB47998AF}"/>
              </a:ext>
            </a:extLst>
          </p:cNvPr>
          <p:cNvSpPr/>
          <p:nvPr/>
        </p:nvSpPr>
        <p:spPr>
          <a:xfrm>
            <a:off x="2845329" y="48348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61127D3-1F8D-7BC1-A92B-C991A49E9399}"/>
              </a:ext>
            </a:extLst>
          </p:cNvPr>
          <p:cNvSpPr/>
          <p:nvPr/>
        </p:nvSpPr>
        <p:spPr>
          <a:xfrm>
            <a:off x="3209472" y="48348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96DECF-8466-7F03-18A5-ADD9C953DE67}"/>
              </a:ext>
            </a:extLst>
          </p:cNvPr>
          <p:cNvSpPr/>
          <p:nvPr/>
        </p:nvSpPr>
        <p:spPr>
          <a:xfrm>
            <a:off x="3573996" y="48348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13B6B36-29B1-D9F0-DFF9-307C0255592C}"/>
              </a:ext>
            </a:extLst>
          </p:cNvPr>
          <p:cNvSpPr/>
          <p:nvPr/>
        </p:nvSpPr>
        <p:spPr>
          <a:xfrm>
            <a:off x="3938520" y="48348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51D81E2-E98E-ADFF-6505-35F09491C0C7}"/>
              </a:ext>
            </a:extLst>
          </p:cNvPr>
          <p:cNvSpPr/>
          <p:nvPr/>
        </p:nvSpPr>
        <p:spPr>
          <a:xfrm>
            <a:off x="4296865" y="48348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37D680D-8208-82F6-6671-905C5FBB255E}"/>
              </a:ext>
            </a:extLst>
          </p:cNvPr>
          <p:cNvSpPr/>
          <p:nvPr/>
        </p:nvSpPr>
        <p:spPr>
          <a:xfrm>
            <a:off x="4667567" y="48348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B18F7AE-FB01-C18E-620A-1501240B63C0}"/>
              </a:ext>
            </a:extLst>
          </p:cNvPr>
          <p:cNvSpPr/>
          <p:nvPr/>
        </p:nvSpPr>
        <p:spPr>
          <a:xfrm>
            <a:off x="5032091" y="483485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1902CEC1-CFBE-BE9D-FDB4-0B8D7E452E81}"/>
              </a:ext>
            </a:extLst>
          </p:cNvPr>
          <p:cNvSpPr/>
          <p:nvPr/>
        </p:nvSpPr>
        <p:spPr>
          <a:xfrm>
            <a:off x="2117043" y="51837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C0628E-3E99-7A07-1328-E1FDEDD5B8ED}"/>
              </a:ext>
            </a:extLst>
          </p:cNvPr>
          <p:cNvSpPr/>
          <p:nvPr/>
        </p:nvSpPr>
        <p:spPr>
          <a:xfrm>
            <a:off x="2481186" y="518084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16BF967A-4010-39BF-C8E3-5D5CFFEAB66B}"/>
              </a:ext>
            </a:extLst>
          </p:cNvPr>
          <p:cNvSpPr/>
          <p:nvPr/>
        </p:nvSpPr>
        <p:spPr>
          <a:xfrm>
            <a:off x="2845329" y="518084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CF9A80E-6743-0E9B-3CAB-07A943B325E0}"/>
              </a:ext>
            </a:extLst>
          </p:cNvPr>
          <p:cNvSpPr/>
          <p:nvPr/>
        </p:nvSpPr>
        <p:spPr>
          <a:xfrm>
            <a:off x="3209472" y="518084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82F9B28-DD68-2717-E0BD-65B47919FAFC}"/>
              </a:ext>
            </a:extLst>
          </p:cNvPr>
          <p:cNvSpPr/>
          <p:nvPr/>
        </p:nvSpPr>
        <p:spPr>
          <a:xfrm>
            <a:off x="3573996" y="51808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9B3F844-51B8-4585-E251-AA99CB76A66D}"/>
              </a:ext>
            </a:extLst>
          </p:cNvPr>
          <p:cNvSpPr/>
          <p:nvPr/>
        </p:nvSpPr>
        <p:spPr>
          <a:xfrm>
            <a:off x="3938520" y="51808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422A5EC-2AD4-7DD6-D6F0-B200B63D738E}"/>
              </a:ext>
            </a:extLst>
          </p:cNvPr>
          <p:cNvSpPr/>
          <p:nvPr/>
        </p:nvSpPr>
        <p:spPr>
          <a:xfrm>
            <a:off x="4296865" y="518084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E5FACF1-4DD8-C25D-DD83-5903E3389D2D}"/>
              </a:ext>
            </a:extLst>
          </p:cNvPr>
          <p:cNvSpPr/>
          <p:nvPr/>
        </p:nvSpPr>
        <p:spPr>
          <a:xfrm>
            <a:off x="4667567" y="518084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7744082-41DF-FF79-D180-03FDABE3F387}"/>
              </a:ext>
            </a:extLst>
          </p:cNvPr>
          <p:cNvSpPr/>
          <p:nvPr/>
        </p:nvSpPr>
        <p:spPr>
          <a:xfrm>
            <a:off x="5032091" y="518084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3BFC6EB-3C4C-DD1B-181F-893611E585F3}"/>
              </a:ext>
            </a:extLst>
          </p:cNvPr>
          <p:cNvSpPr/>
          <p:nvPr/>
        </p:nvSpPr>
        <p:spPr>
          <a:xfrm>
            <a:off x="2117043" y="59462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A15A523-D844-53B2-8244-10D96F3E0309}"/>
              </a:ext>
            </a:extLst>
          </p:cNvPr>
          <p:cNvSpPr/>
          <p:nvPr/>
        </p:nvSpPr>
        <p:spPr>
          <a:xfrm>
            <a:off x="2481186" y="59433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8EA0883-2B6E-3BED-7F10-15BB5AA0B5EE}"/>
              </a:ext>
            </a:extLst>
          </p:cNvPr>
          <p:cNvSpPr/>
          <p:nvPr/>
        </p:nvSpPr>
        <p:spPr>
          <a:xfrm>
            <a:off x="2845329" y="59433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106D096-5A30-BC9A-32DE-3C9E573C5571}"/>
              </a:ext>
            </a:extLst>
          </p:cNvPr>
          <p:cNvSpPr/>
          <p:nvPr/>
        </p:nvSpPr>
        <p:spPr>
          <a:xfrm>
            <a:off x="3573996" y="59433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4C4B48B-C6F4-75BF-6309-AA84007A159A}"/>
              </a:ext>
            </a:extLst>
          </p:cNvPr>
          <p:cNvSpPr/>
          <p:nvPr/>
        </p:nvSpPr>
        <p:spPr>
          <a:xfrm>
            <a:off x="3938520" y="59433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1C52623-B981-68F6-B937-F614FE2B5EB1}"/>
              </a:ext>
            </a:extLst>
          </p:cNvPr>
          <p:cNvSpPr/>
          <p:nvPr/>
        </p:nvSpPr>
        <p:spPr>
          <a:xfrm>
            <a:off x="4296865" y="59433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46042751-EF9A-E0DB-1649-518945B005F8}"/>
              </a:ext>
            </a:extLst>
          </p:cNvPr>
          <p:cNvSpPr/>
          <p:nvPr/>
        </p:nvSpPr>
        <p:spPr>
          <a:xfrm>
            <a:off x="4667567" y="59433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BE4A4FD-149D-5AB8-9B99-0FAD7AF8C21E}"/>
              </a:ext>
            </a:extLst>
          </p:cNvPr>
          <p:cNvSpPr/>
          <p:nvPr/>
        </p:nvSpPr>
        <p:spPr>
          <a:xfrm>
            <a:off x="5032091" y="59433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985648A-EECC-B395-314C-D341D40B42CD}"/>
              </a:ext>
            </a:extLst>
          </p:cNvPr>
          <p:cNvSpPr txBox="1"/>
          <p:nvPr/>
        </p:nvSpPr>
        <p:spPr>
          <a:xfrm>
            <a:off x="2019011" y="564392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7E7044EC-5A11-3287-DF94-67E50D1E1EA0}"/>
              </a:ext>
            </a:extLst>
          </p:cNvPr>
          <p:cNvSpPr txBox="1"/>
          <p:nvPr/>
        </p:nvSpPr>
        <p:spPr>
          <a:xfrm>
            <a:off x="2665830" y="562117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10% – 11.5%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C7F0AF62-8A0F-BC66-F7A9-EB7458C46B08}"/>
              </a:ext>
            </a:extLst>
          </p:cNvPr>
          <p:cNvSpPr txBox="1"/>
          <p:nvPr/>
        </p:nvSpPr>
        <p:spPr>
          <a:xfrm>
            <a:off x="4581893" y="55923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64366718-6D5E-316C-61AB-EB86EE160FAC}"/>
              </a:ext>
            </a:extLst>
          </p:cNvPr>
          <p:cNvCxnSpPr>
            <a:cxnSpLocks/>
          </p:cNvCxnSpPr>
          <p:nvPr/>
        </p:nvCxnSpPr>
        <p:spPr>
          <a:xfrm>
            <a:off x="7756911" y="353920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AC5B6CC0-E62C-2683-B24C-F4AE9D18905B}"/>
              </a:ext>
            </a:extLst>
          </p:cNvPr>
          <p:cNvCxnSpPr>
            <a:cxnSpLocks/>
          </p:cNvCxnSpPr>
          <p:nvPr/>
        </p:nvCxnSpPr>
        <p:spPr>
          <a:xfrm>
            <a:off x="7756911" y="498494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5D2E652-F925-E2A3-091F-24693D035AF0}"/>
              </a:ext>
            </a:extLst>
          </p:cNvPr>
          <p:cNvCxnSpPr>
            <a:cxnSpLocks/>
          </p:cNvCxnSpPr>
          <p:nvPr/>
        </p:nvCxnSpPr>
        <p:spPr>
          <a:xfrm>
            <a:off x="2984775" y="22849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4AD0A73A-FD99-504C-E0A1-3741D2C492F0}"/>
              </a:ext>
            </a:extLst>
          </p:cNvPr>
          <p:cNvSpPr/>
          <p:nvPr/>
        </p:nvSpPr>
        <p:spPr>
          <a:xfrm>
            <a:off x="8609053" y="777503"/>
            <a:ext cx="2392670" cy="239267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A3531916-BA0F-B8F7-7E60-1A3921BFCBE0}"/>
              </a:ext>
            </a:extLst>
          </p:cNvPr>
          <p:cNvSpPr txBox="1"/>
          <p:nvPr/>
        </p:nvSpPr>
        <p:spPr>
          <a:xfrm>
            <a:off x="8829526" y="1422680"/>
            <a:ext cx="2088628" cy="1125308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24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영</a:t>
            </a:r>
            <a:r>
              <a:rPr lang="en-US" altLang="ko-KR" sz="24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(</a:t>
            </a:r>
            <a:r>
              <a:rPr lang="en-AU" sz="24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young)</a:t>
            </a:r>
            <a:r>
              <a:rPr lang="ko-KR" altLang="en-US" sz="24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한</a:t>
            </a:r>
            <a:r>
              <a:rPr lang="en-US" altLang="ko-KR" sz="24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오크 숙성하지 않은 스타일</a:t>
            </a:r>
            <a:endParaRPr lang="en-AU" sz="24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970123-3032-7936-27F4-D93C832D063B}"/>
              </a:ext>
            </a:extLst>
          </p:cNvPr>
          <p:cNvGrpSpPr/>
          <p:nvPr/>
        </p:nvGrpSpPr>
        <p:grpSpPr>
          <a:xfrm>
            <a:off x="3209472" y="594572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844943D-1979-D16B-5D11-44D5CD2F99B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8CA8B8C-1DBA-BDEA-1B93-F8A0642BD87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9" name="Title 2">
            <a:extLst>
              <a:ext uri="{FF2B5EF4-FFF2-40B4-BE49-F238E27FC236}">
                <a16:creationId xmlns:a16="http://schemas.microsoft.com/office/drawing/2014/main" id="{A30150E6-182C-D508-4AEC-E169F2DC1752}"/>
              </a:ext>
            </a:extLst>
          </p:cNvPr>
          <p:cNvSpPr txBox="1"/>
          <p:nvPr/>
        </p:nvSpPr>
        <p:spPr>
          <a:xfrm>
            <a:off x="635875" y="1997227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EC7B3B0-D182-2DD0-FB46-5EC67660BFC8}"/>
              </a:ext>
            </a:extLst>
          </p:cNvPr>
          <p:cNvCxnSpPr>
            <a:cxnSpLocks/>
          </p:cNvCxnSpPr>
          <p:nvPr/>
        </p:nvCxnSpPr>
        <p:spPr>
          <a:xfrm>
            <a:off x="1034590" y="2105593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4E48EC2D-C4F8-7603-8C57-4AFF227BBF59}"/>
              </a:ext>
            </a:extLst>
          </p:cNvPr>
          <p:cNvSpPr txBox="1"/>
          <p:nvPr/>
        </p:nvSpPr>
        <p:spPr>
          <a:xfrm>
            <a:off x="635874" y="309925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F6E126C5-9DAB-1D43-9813-4F71157D5B61}"/>
              </a:ext>
            </a:extLst>
          </p:cNvPr>
          <p:cNvSpPr txBox="1"/>
          <p:nvPr/>
        </p:nvSpPr>
        <p:spPr>
          <a:xfrm>
            <a:off x="635874" y="397040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CE0C773-E553-9BB1-4923-7B47F0F48B45}"/>
              </a:ext>
            </a:extLst>
          </p:cNvPr>
          <p:cNvCxnSpPr>
            <a:cxnSpLocks/>
          </p:cNvCxnSpPr>
          <p:nvPr/>
        </p:nvCxnSpPr>
        <p:spPr>
          <a:xfrm>
            <a:off x="1182395" y="413827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BA9313A0-5026-F5C5-967B-3082A39DBE85}"/>
              </a:ext>
            </a:extLst>
          </p:cNvPr>
          <p:cNvSpPr txBox="1"/>
          <p:nvPr/>
        </p:nvSpPr>
        <p:spPr>
          <a:xfrm>
            <a:off x="1615028" y="4470124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074D35D5-1646-AC66-68EB-F2E9C9926872}"/>
              </a:ext>
            </a:extLst>
          </p:cNvPr>
          <p:cNvSpPr txBox="1"/>
          <p:nvPr/>
        </p:nvSpPr>
        <p:spPr>
          <a:xfrm>
            <a:off x="3138857" y="444788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2CB84F36-7F55-C5E6-F6C3-6B63948B0B2D}"/>
              </a:ext>
            </a:extLst>
          </p:cNvPr>
          <p:cNvSpPr txBox="1"/>
          <p:nvPr/>
        </p:nvSpPr>
        <p:spPr>
          <a:xfrm>
            <a:off x="4581171" y="444788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5A2B5A22-5393-4F59-A67F-83E71A94E910}"/>
              </a:ext>
            </a:extLst>
          </p:cNvPr>
          <p:cNvSpPr txBox="1"/>
          <p:nvPr/>
        </p:nvSpPr>
        <p:spPr>
          <a:xfrm>
            <a:off x="635874" y="481066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4105D1E-CBC5-9F8C-ED05-B5394A5DDE28}"/>
              </a:ext>
            </a:extLst>
          </p:cNvPr>
          <p:cNvCxnSpPr>
            <a:cxnSpLocks/>
          </p:cNvCxnSpPr>
          <p:nvPr/>
        </p:nvCxnSpPr>
        <p:spPr>
          <a:xfrm>
            <a:off x="1182395" y="4978538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49D8E86D-6815-1096-AAF1-A347D8D5930E}"/>
              </a:ext>
            </a:extLst>
          </p:cNvPr>
          <p:cNvSpPr txBox="1"/>
          <p:nvPr/>
        </p:nvSpPr>
        <p:spPr>
          <a:xfrm>
            <a:off x="635874" y="515665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DE81297-72B0-908E-986C-602BDB670D90}"/>
              </a:ext>
            </a:extLst>
          </p:cNvPr>
          <p:cNvCxnSpPr>
            <a:cxnSpLocks/>
          </p:cNvCxnSpPr>
          <p:nvPr/>
        </p:nvCxnSpPr>
        <p:spPr>
          <a:xfrm>
            <a:off x="1182395" y="532452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79328B73-C73B-A1F4-1C4E-32E57C68569D}"/>
              </a:ext>
            </a:extLst>
          </p:cNvPr>
          <p:cNvSpPr txBox="1"/>
          <p:nvPr/>
        </p:nvSpPr>
        <p:spPr>
          <a:xfrm>
            <a:off x="635874" y="594131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CBC34FE-ECC0-8AA3-4EE4-CC2D7A1CA1ED}"/>
              </a:ext>
            </a:extLst>
          </p:cNvPr>
          <p:cNvCxnSpPr>
            <a:cxnSpLocks/>
          </p:cNvCxnSpPr>
          <p:nvPr/>
        </p:nvCxnSpPr>
        <p:spPr>
          <a:xfrm>
            <a:off x="1351985" y="6109181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5D66D25-44B5-1648-3FE3-E7A62634985C}"/>
              </a:ext>
            </a:extLst>
          </p:cNvPr>
          <p:cNvCxnSpPr>
            <a:cxnSpLocks/>
          </p:cNvCxnSpPr>
          <p:nvPr/>
        </p:nvCxnSpPr>
        <p:spPr>
          <a:xfrm>
            <a:off x="1143000" y="3248593"/>
            <a:ext cx="9216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E71E2C1D-0A4A-4B1D-BBF3-422AC2E25FBB}"/>
              </a:ext>
            </a:extLst>
          </p:cNvPr>
          <p:cNvSpPr txBox="1"/>
          <p:nvPr/>
        </p:nvSpPr>
        <p:spPr>
          <a:xfrm>
            <a:off x="1922527" y="368098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841416F8-E746-6588-1797-6395A6CC39FE}"/>
              </a:ext>
            </a:extLst>
          </p:cNvPr>
          <p:cNvSpPr txBox="1"/>
          <p:nvPr/>
        </p:nvSpPr>
        <p:spPr>
          <a:xfrm>
            <a:off x="2984724" y="3665448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7B530D62-A56D-6FC1-2FE9-C6FB28A64CB9}"/>
              </a:ext>
            </a:extLst>
          </p:cNvPr>
          <p:cNvSpPr txBox="1"/>
          <p:nvPr/>
        </p:nvSpPr>
        <p:spPr>
          <a:xfrm>
            <a:off x="4515189" y="370295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13F747C3-0994-1D9B-3D4B-63A5FB4EB3D9}"/>
              </a:ext>
            </a:extLst>
          </p:cNvPr>
          <p:cNvSpPr txBox="1"/>
          <p:nvPr/>
        </p:nvSpPr>
        <p:spPr>
          <a:xfrm>
            <a:off x="2029908" y="27954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4299C1DC-FBFA-4B96-513F-8DAB094E4BC5}"/>
              </a:ext>
            </a:extLst>
          </p:cNvPr>
          <p:cNvSpPr txBox="1"/>
          <p:nvPr/>
        </p:nvSpPr>
        <p:spPr>
          <a:xfrm>
            <a:off x="3330801" y="27980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DF62CE11-596D-004E-AE60-96D4E497CEC8}"/>
              </a:ext>
            </a:extLst>
          </p:cNvPr>
          <p:cNvSpPr txBox="1"/>
          <p:nvPr/>
        </p:nvSpPr>
        <p:spPr>
          <a:xfrm>
            <a:off x="4533012" y="280957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862155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0E7478-58E5-E54A-4286-F688173100B3}"/>
              </a:ext>
            </a:extLst>
          </p:cNvPr>
          <p:cNvCxnSpPr>
            <a:cxnSpLocks/>
          </p:cNvCxnSpPr>
          <p:nvPr/>
        </p:nvCxnSpPr>
        <p:spPr>
          <a:xfrm>
            <a:off x="6744074" y="2059807"/>
            <a:ext cx="21762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45DAE30-97CF-340F-2E38-EBCA6AB70AC0}"/>
              </a:ext>
            </a:extLst>
          </p:cNvPr>
          <p:cNvCxnSpPr>
            <a:cxnSpLocks/>
          </p:cNvCxnSpPr>
          <p:nvPr/>
        </p:nvCxnSpPr>
        <p:spPr>
          <a:xfrm flipV="1">
            <a:off x="7753968" y="2966797"/>
            <a:ext cx="0" cy="20274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6FB1200-66DB-5EA8-DAF5-4F45627A3940}"/>
              </a:ext>
            </a:extLst>
          </p:cNvPr>
          <p:cNvCxnSpPr>
            <a:cxnSpLocks/>
          </p:cNvCxnSpPr>
          <p:nvPr/>
        </p:nvCxnSpPr>
        <p:spPr>
          <a:xfrm>
            <a:off x="6744074" y="2966797"/>
            <a:ext cx="10098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5323" y="488972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 </a:t>
            </a:r>
            <a:r>
              <a:rPr lang="en-US" altLang="ko-KR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4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병숙성</a:t>
            </a:r>
            <a:r>
              <a:rPr lang="en-US" altLang="ko-KR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br>
              <a:rPr lang="en-US" altLang="ko-KR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6D9044B-19C1-C835-1A81-96A0008531CB}"/>
              </a:ext>
            </a:extLst>
          </p:cNvPr>
          <p:cNvSpPr txBox="1"/>
          <p:nvPr/>
        </p:nvSpPr>
        <p:spPr>
          <a:xfrm>
            <a:off x="8444427" y="3683241"/>
            <a:ext cx="2200103" cy="102092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레몬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사과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모과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무화과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r="3648"/>
          <a:stretch/>
        </p:blipFill>
        <p:spPr>
          <a:xfrm>
            <a:off x="5548011" y="896895"/>
            <a:ext cx="1978174" cy="5988615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4211544" y="4432285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17F7BB-8A96-804A-9706-5D6D1CCF39BF}"/>
              </a:ext>
            </a:extLst>
          </p:cNvPr>
          <p:cNvSpPr txBox="1"/>
          <p:nvPr/>
        </p:nvSpPr>
        <p:spPr>
          <a:xfrm>
            <a:off x="8444428" y="3397623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과일 풍미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8E5E375D-3E6F-51DA-742E-0DDFF404C4CB}"/>
              </a:ext>
            </a:extLst>
          </p:cNvPr>
          <p:cNvSpPr txBox="1"/>
          <p:nvPr/>
        </p:nvSpPr>
        <p:spPr>
          <a:xfrm>
            <a:off x="8451493" y="5257152"/>
            <a:ext cx="2200103" cy="102092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볏짚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꿀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허니써클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바닐라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0B079E66-3B0C-8590-9A75-BF092F261D5A}"/>
              </a:ext>
            </a:extLst>
          </p:cNvPr>
          <p:cNvSpPr txBox="1"/>
          <p:nvPr/>
        </p:nvSpPr>
        <p:spPr>
          <a:xfrm>
            <a:off x="8451493" y="4809487"/>
            <a:ext cx="3869183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2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차 풍미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7ED948-59A0-E210-2570-88D0F48C00C3}"/>
              </a:ext>
            </a:extLst>
          </p:cNvPr>
          <p:cNvSpPr/>
          <p:nvPr/>
        </p:nvSpPr>
        <p:spPr>
          <a:xfrm>
            <a:off x="2072799" y="1971255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B9E52-6D29-778C-99F6-1A434306436F}"/>
              </a:ext>
            </a:extLst>
          </p:cNvPr>
          <p:cNvSpPr/>
          <p:nvPr/>
        </p:nvSpPr>
        <p:spPr>
          <a:xfrm>
            <a:off x="2436942" y="1968353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F3A70F-C04D-BB5A-7C77-B2CCF52F2C92}"/>
              </a:ext>
            </a:extLst>
          </p:cNvPr>
          <p:cNvSpPr/>
          <p:nvPr/>
        </p:nvSpPr>
        <p:spPr>
          <a:xfrm>
            <a:off x="2801085" y="1968353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24FE14-0A30-3BAC-AD09-FBCA14B1417E}"/>
              </a:ext>
            </a:extLst>
          </p:cNvPr>
          <p:cNvSpPr/>
          <p:nvPr/>
        </p:nvSpPr>
        <p:spPr>
          <a:xfrm>
            <a:off x="3165228" y="1968353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33B681B-4C1F-F41C-D35C-144F462FB791}"/>
              </a:ext>
            </a:extLst>
          </p:cNvPr>
          <p:cNvSpPr/>
          <p:nvPr/>
        </p:nvSpPr>
        <p:spPr>
          <a:xfrm>
            <a:off x="3529752" y="1968353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64FD8F-0578-E04D-7E7B-F56BA9316647}"/>
              </a:ext>
            </a:extLst>
          </p:cNvPr>
          <p:cNvSpPr/>
          <p:nvPr/>
        </p:nvSpPr>
        <p:spPr>
          <a:xfrm>
            <a:off x="3894276" y="1968353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C5987D-2FD8-5562-C657-1101F5ECC4D9}"/>
              </a:ext>
            </a:extLst>
          </p:cNvPr>
          <p:cNvSpPr/>
          <p:nvPr/>
        </p:nvSpPr>
        <p:spPr>
          <a:xfrm>
            <a:off x="4252621" y="1968353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0AB0FF-F090-4930-CA8E-C06AAC7C6586}"/>
              </a:ext>
            </a:extLst>
          </p:cNvPr>
          <p:cNvSpPr/>
          <p:nvPr/>
        </p:nvSpPr>
        <p:spPr>
          <a:xfrm>
            <a:off x="4623323" y="1968353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E92127-AA8F-7029-3380-994A0772F2FA}"/>
              </a:ext>
            </a:extLst>
          </p:cNvPr>
          <p:cNvSpPr/>
          <p:nvPr/>
        </p:nvSpPr>
        <p:spPr>
          <a:xfrm>
            <a:off x="4987847" y="1968353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05921B1-00C3-BF22-C4C4-CB1593101258}"/>
              </a:ext>
            </a:extLst>
          </p:cNvPr>
          <p:cNvSpPr txBox="1"/>
          <p:nvPr/>
        </p:nvSpPr>
        <p:spPr>
          <a:xfrm>
            <a:off x="3199962" y="2433739"/>
            <a:ext cx="210531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 </a:t>
            </a:r>
            <a:r>
              <a:rPr lang="en-US" altLang="ko-KR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병숙성</a:t>
            </a:r>
            <a:r>
              <a:rPr lang="en-US" altLang="ko-KR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6B9DD89-2422-5F99-D68D-FFBA9D02FA34}"/>
              </a:ext>
            </a:extLst>
          </p:cNvPr>
          <p:cNvSpPr/>
          <p:nvPr/>
        </p:nvSpPr>
        <p:spPr>
          <a:xfrm>
            <a:off x="2072799" y="312085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8AF693A-DFA2-0D3B-E47F-72B9323B567B}"/>
              </a:ext>
            </a:extLst>
          </p:cNvPr>
          <p:cNvSpPr/>
          <p:nvPr/>
        </p:nvSpPr>
        <p:spPr>
          <a:xfrm>
            <a:off x="2436942" y="31179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BE8BF68-1FCF-CFBC-942A-EF529CB96B27}"/>
              </a:ext>
            </a:extLst>
          </p:cNvPr>
          <p:cNvSpPr/>
          <p:nvPr/>
        </p:nvSpPr>
        <p:spPr>
          <a:xfrm>
            <a:off x="2801085" y="31179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C7E9AC9-95D2-F718-7FAC-6FB2D62F7DC8}"/>
              </a:ext>
            </a:extLst>
          </p:cNvPr>
          <p:cNvSpPr/>
          <p:nvPr/>
        </p:nvSpPr>
        <p:spPr>
          <a:xfrm>
            <a:off x="3165228" y="31179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BD9DC7A-743E-19B4-0CA9-9B0197AE5CE2}"/>
              </a:ext>
            </a:extLst>
          </p:cNvPr>
          <p:cNvSpPr/>
          <p:nvPr/>
        </p:nvSpPr>
        <p:spPr>
          <a:xfrm>
            <a:off x="3529752" y="31179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8A7711-110F-08D2-1C10-52E79E78C26D}"/>
              </a:ext>
            </a:extLst>
          </p:cNvPr>
          <p:cNvSpPr/>
          <p:nvPr/>
        </p:nvSpPr>
        <p:spPr>
          <a:xfrm>
            <a:off x="3894276" y="31179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0CEA643-C815-FB11-83D2-CB97401E4A49}"/>
              </a:ext>
            </a:extLst>
          </p:cNvPr>
          <p:cNvSpPr/>
          <p:nvPr/>
        </p:nvSpPr>
        <p:spPr>
          <a:xfrm>
            <a:off x="4252621" y="311795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040509-7037-32CD-35AB-7782739728AA}"/>
              </a:ext>
            </a:extLst>
          </p:cNvPr>
          <p:cNvSpPr/>
          <p:nvPr/>
        </p:nvSpPr>
        <p:spPr>
          <a:xfrm>
            <a:off x="4623323" y="311795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9BB003A-907D-2805-3499-0BC8145CE38D}"/>
              </a:ext>
            </a:extLst>
          </p:cNvPr>
          <p:cNvSpPr/>
          <p:nvPr/>
        </p:nvSpPr>
        <p:spPr>
          <a:xfrm>
            <a:off x="4987847" y="311795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E412C7A-71C0-053D-4768-A3F965BD01A6}"/>
              </a:ext>
            </a:extLst>
          </p:cNvPr>
          <p:cNvSpPr/>
          <p:nvPr/>
        </p:nvSpPr>
        <p:spPr>
          <a:xfrm>
            <a:off x="2072799" y="399768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12907B7-3425-185D-BEC7-3675FAEAE875}"/>
              </a:ext>
            </a:extLst>
          </p:cNvPr>
          <p:cNvSpPr/>
          <p:nvPr/>
        </p:nvSpPr>
        <p:spPr>
          <a:xfrm>
            <a:off x="2436942" y="39947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DD3EFFA-C663-DF6A-BCDC-EE719B4AD91B}"/>
              </a:ext>
            </a:extLst>
          </p:cNvPr>
          <p:cNvSpPr/>
          <p:nvPr/>
        </p:nvSpPr>
        <p:spPr>
          <a:xfrm>
            <a:off x="2801085" y="399478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1BA9AC-BC0A-EA25-3F88-0C863201EED2}"/>
              </a:ext>
            </a:extLst>
          </p:cNvPr>
          <p:cNvSpPr/>
          <p:nvPr/>
        </p:nvSpPr>
        <p:spPr>
          <a:xfrm>
            <a:off x="3165228" y="399478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D84E961-EDA9-48D5-28BF-87384EA39F8C}"/>
              </a:ext>
            </a:extLst>
          </p:cNvPr>
          <p:cNvSpPr/>
          <p:nvPr/>
        </p:nvSpPr>
        <p:spPr>
          <a:xfrm>
            <a:off x="3529752" y="399478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4C562-18A9-CE73-CE9A-3018196B45EA}"/>
              </a:ext>
            </a:extLst>
          </p:cNvPr>
          <p:cNvSpPr/>
          <p:nvPr/>
        </p:nvSpPr>
        <p:spPr>
          <a:xfrm>
            <a:off x="3894276" y="399478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B2F9F1-C352-7670-6918-9C939E34AAF0}"/>
              </a:ext>
            </a:extLst>
          </p:cNvPr>
          <p:cNvSpPr/>
          <p:nvPr/>
        </p:nvSpPr>
        <p:spPr>
          <a:xfrm>
            <a:off x="4252621" y="399478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7EE516E-EE99-8422-8716-2C38094F5151}"/>
              </a:ext>
            </a:extLst>
          </p:cNvPr>
          <p:cNvSpPr/>
          <p:nvPr/>
        </p:nvSpPr>
        <p:spPr>
          <a:xfrm>
            <a:off x="4623323" y="399478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9FA7450-5DAC-07D3-4AC0-C8AD895E568D}"/>
              </a:ext>
            </a:extLst>
          </p:cNvPr>
          <p:cNvSpPr/>
          <p:nvPr/>
        </p:nvSpPr>
        <p:spPr>
          <a:xfrm>
            <a:off x="4987847" y="399478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7E8476D-D297-A858-2BF5-12AAC743C2AD}"/>
              </a:ext>
            </a:extLst>
          </p:cNvPr>
          <p:cNvSpPr/>
          <p:nvPr/>
        </p:nvSpPr>
        <p:spPr>
          <a:xfrm>
            <a:off x="2072799" y="48386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102BF2F-3C8F-9933-6E0E-AC3448B82081}"/>
              </a:ext>
            </a:extLst>
          </p:cNvPr>
          <p:cNvSpPr/>
          <p:nvPr/>
        </p:nvSpPr>
        <p:spPr>
          <a:xfrm>
            <a:off x="2436942" y="483577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F048D0A-9017-E028-2F35-F1FEB47998AF}"/>
              </a:ext>
            </a:extLst>
          </p:cNvPr>
          <p:cNvSpPr/>
          <p:nvPr/>
        </p:nvSpPr>
        <p:spPr>
          <a:xfrm>
            <a:off x="2801085" y="483577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61127D3-1F8D-7BC1-A92B-C991A49E9399}"/>
              </a:ext>
            </a:extLst>
          </p:cNvPr>
          <p:cNvSpPr/>
          <p:nvPr/>
        </p:nvSpPr>
        <p:spPr>
          <a:xfrm>
            <a:off x="3165228" y="483577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96DECF-8466-7F03-18A5-ADD9C953DE67}"/>
              </a:ext>
            </a:extLst>
          </p:cNvPr>
          <p:cNvSpPr/>
          <p:nvPr/>
        </p:nvSpPr>
        <p:spPr>
          <a:xfrm>
            <a:off x="3529752" y="483577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13B6B36-29B1-D9F0-DFF9-307C0255592C}"/>
              </a:ext>
            </a:extLst>
          </p:cNvPr>
          <p:cNvSpPr/>
          <p:nvPr/>
        </p:nvSpPr>
        <p:spPr>
          <a:xfrm>
            <a:off x="3894276" y="483577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51D81E2-E98E-ADFF-6505-35F09491C0C7}"/>
              </a:ext>
            </a:extLst>
          </p:cNvPr>
          <p:cNvSpPr/>
          <p:nvPr/>
        </p:nvSpPr>
        <p:spPr>
          <a:xfrm>
            <a:off x="4252621" y="483577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37D680D-8208-82F6-6671-905C5FBB255E}"/>
              </a:ext>
            </a:extLst>
          </p:cNvPr>
          <p:cNvSpPr/>
          <p:nvPr/>
        </p:nvSpPr>
        <p:spPr>
          <a:xfrm>
            <a:off x="4623323" y="483577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B18F7AE-FB01-C18E-620A-1501240B63C0}"/>
              </a:ext>
            </a:extLst>
          </p:cNvPr>
          <p:cNvSpPr/>
          <p:nvPr/>
        </p:nvSpPr>
        <p:spPr>
          <a:xfrm>
            <a:off x="4987847" y="483577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1902CEC1-CFBE-BE9D-FDB4-0B8D7E452E81}"/>
              </a:ext>
            </a:extLst>
          </p:cNvPr>
          <p:cNvSpPr/>
          <p:nvPr/>
        </p:nvSpPr>
        <p:spPr>
          <a:xfrm>
            <a:off x="2072799" y="518466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C0628E-3E99-7A07-1328-E1FDEDD5B8ED}"/>
              </a:ext>
            </a:extLst>
          </p:cNvPr>
          <p:cNvSpPr/>
          <p:nvPr/>
        </p:nvSpPr>
        <p:spPr>
          <a:xfrm>
            <a:off x="2436942" y="51817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16BF967A-4010-39BF-C8E3-5D5CFFEAB66B}"/>
              </a:ext>
            </a:extLst>
          </p:cNvPr>
          <p:cNvSpPr/>
          <p:nvPr/>
        </p:nvSpPr>
        <p:spPr>
          <a:xfrm>
            <a:off x="2801085" y="51817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CF9A80E-6743-0E9B-3CAB-07A943B325E0}"/>
              </a:ext>
            </a:extLst>
          </p:cNvPr>
          <p:cNvSpPr/>
          <p:nvPr/>
        </p:nvSpPr>
        <p:spPr>
          <a:xfrm>
            <a:off x="3165228" y="518176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82F9B28-DD68-2717-E0BD-65B47919FAFC}"/>
              </a:ext>
            </a:extLst>
          </p:cNvPr>
          <p:cNvSpPr/>
          <p:nvPr/>
        </p:nvSpPr>
        <p:spPr>
          <a:xfrm>
            <a:off x="3529752" y="518176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9B3F844-51B8-4585-E251-AA99CB76A66D}"/>
              </a:ext>
            </a:extLst>
          </p:cNvPr>
          <p:cNvSpPr/>
          <p:nvPr/>
        </p:nvSpPr>
        <p:spPr>
          <a:xfrm>
            <a:off x="3894276" y="518176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422A5EC-2AD4-7DD6-D6F0-B200B63D738E}"/>
              </a:ext>
            </a:extLst>
          </p:cNvPr>
          <p:cNvSpPr/>
          <p:nvPr/>
        </p:nvSpPr>
        <p:spPr>
          <a:xfrm>
            <a:off x="4252621" y="51817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E5FACF1-4DD8-C25D-DD83-5903E3389D2D}"/>
              </a:ext>
            </a:extLst>
          </p:cNvPr>
          <p:cNvSpPr/>
          <p:nvPr/>
        </p:nvSpPr>
        <p:spPr>
          <a:xfrm>
            <a:off x="4623323" y="51817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7744082-41DF-FF79-D180-03FDABE3F387}"/>
              </a:ext>
            </a:extLst>
          </p:cNvPr>
          <p:cNvSpPr/>
          <p:nvPr/>
        </p:nvSpPr>
        <p:spPr>
          <a:xfrm>
            <a:off x="4987847" y="51817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3BFC6EB-3C4C-DD1B-181F-893611E585F3}"/>
              </a:ext>
            </a:extLst>
          </p:cNvPr>
          <p:cNvSpPr/>
          <p:nvPr/>
        </p:nvSpPr>
        <p:spPr>
          <a:xfrm>
            <a:off x="2072799" y="598221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A15A523-D844-53B2-8244-10D96F3E0309}"/>
              </a:ext>
            </a:extLst>
          </p:cNvPr>
          <p:cNvSpPr/>
          <p:nvPr/>
        </p:nvSpPr>
        <p:spPr>
          <a:xfrm>
            <a:off x="2436942" y="59793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8EA0883-2B6E-3BED-7F10-15BB5AA0B5EE}"/>
              </a:ext>
            </a:extLst>
          </p:cNvPr>
          <p:cNvSpPr/>
          <p:nvPr/>
        </p:nvSpPr>
        <p:spPr>
          <a:xfrm>
            <a:off x="2801085" y="59793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106D096-5A30-BC9A-32DE-3C9E573C5571}"/>
              </a:ext>
            </a:extLst>
          </p:cNvPr>
          <p:cNvSpPr/>
          <p:nvPr/>
        </p:nvSpPr>
        <p:spPr>
          <a:xfrm>
            <a:off x="3529752" y="59793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4C4B48B-C6F4-75BF-6309-AA84007A159A}"/>
              </a:ext>
            </a:extLst>
          </p:cNvPr>
          <p:cNvSpPr/>
          <p:nvPr/>
        </p:nvSpPr>
        <p:spPr>
          <a:xfrm>
            <a:off x="3894276" y="59793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1C52623-B981-68F6-B937-F614FE2B5EB1}"/>
              </a:ext>
            </a:extLst>
          </p:cNvPr>
          <p:cNvSpPr/>
          <p:nvPr/>
        </p:nvSpPr>
        <p:spPr>
          <a:xfrm>
            <a:off x="4252621" y="59793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46042751-EF9A-E0DB-1649-518945B005F8}"/>
              </a:ext>
            </a:extLst>
          </p:cNvPr>
          <p:cNvSpPr/>
          <p:nvPr/>
        </p:nvSpPr>
        <p:spPr>
          <a:xfrm>
            <a:off x="4623323" y="59793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BE4A4FD-149D-5AB8-9B99-0FAD7AF8C21E}"/>
              </a:ext>
            </a:extLst>
          </p:cNvPr>
          <p:cNvSpPr/>
          <p:nvPr/>
        </p:nvSpPr>
        <p:spPr>
          <a:xfrm>
            <a:off x="4987847" y="59793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985648A-EECC-B395-314C-D341D40B42CD}"/>
              </a:ext>
            </a:extLst>
          </p:cNvPr>
          <p:cNvSpPr txBox="1"/>
          <p:nvPr/>
        </p:nvSpPr>
        <p:spPr>
          <a:xfrm>
            <a:off x="1974030" y="56784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7E7044EC-5A11-3287-DF94-67E50D1E1EA0}"/>
              </a:ext>
            </a:extLst>
          </p:cNvPr>
          <p:cNvSpPr txBox="1"/>
          <p:nvPr/>
        </p:nvSpPr>
        <p:spPr>
          <a:xfrm>
            <a:off x="2621586" y="56571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10% – 11.5%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C7F0AF62-8A0F-BC66-F7A9-EB7458C46B08}"/>
              </a:ext>
            </a:extLst>
          </p:cNvPr>
          <p:cNvSpPr txBox="1"/>
          <p:nvPr/>
        </p:nvSpPr>
        <p:spPr>
          <a:xfrm>
            <a:off x="4537649" y="56282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64366718-6D5E-316C-61AB-EB86EE160FAC}"/>
              </a:ext>
            </a:extLst>
          </p:cNvPr>
          <p:cNvCxnSpPr>
            <a:cxnSpLocks/>
          </p:cNvCxnSpPr>
          <p:nvPr/>
        </p:nvCxnSpPr>
        <p:spPr>
          <a:xfrm>
            <a:off x="7756911" y="353920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AC5B6CC0-E62C-2683-B24C-F4AE9D18905B}"/>
              </a:ext>
            </a:extLst>
          </p:cNvPr>
          <p:cNvCxnSpPr>
            <a:cxnSpLocks/>
          </p:cNvCxnSpPr>
          <p:nvPr/>
        </p:nvCxnSpPr>
        <p:spPr>
          <a:xfrm>
            <a:off x="7756911" y="498494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5D2E652-F925-E2A3-091F-24693D035AF0}"/>
              </a:ext>
            </a:extLst>
          </p:cNvPr>
          <p:cNvCxnSpPr>
            <a:cxnSpLocks/>
          </p:cNvCxnSpPr>
          <p:nvPr/>
        </p:nvCxnSpPr>
        <p:spPr>
          <a:xfrm>
            <a:off x="3301562" y="227884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4AD0A73A-FD99-504C-E0A1-3741D2C492F0}"/>
              </a:ext>
            </a:extLst>
          </p:cNvPr>
          <p:cNvSpPr/>
          <p:nvPr/>
        </p:nvSpPr>
        <p:spPr>
          <a:xfrm>
            <a:off x="8676462" y="984217"/>
            <a:ext cx="2238039" cy="223803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A3531916-BA0F-B8F7-7E60-1A3921BFCBE0}"/>
              </a:ext>
            </a:extLst>
          </p:cNvPr>
          <p:cNvSpPr txBox="1"/>
          <p:nvPr/>
        </p:nvSpPr>
        <p:spPr>
          <a:xfrm>
            <a:off x="8808057" y="1595090"/>
            <a:ext cx="2088628" cy="1125308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24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병 숙성</a:t>
            </a:r>
            <a:r>
              <a:rPr lang="en-US" altLang="ko-KR" sz="24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24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오크 숙성하지 않은 스타일 </a:t>
            </a:r>
            <a:endParaRPr lang="en-AU" sz="24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970123-3032-7936-27F4-D93C832D063B}"/>
              </a:ext>
            </a:extLst>
          </p:cNvPr>
          <p:cNvGrpSpPr/>
          <p:nvPr/>
        </p:nvGrpSpPr>
        <p:grpSpPr>
          <a:xfrm>
            <a:off x="3165228" y="5981652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844943D-1979-D16B-5D11-44D5CD2F99B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8CA8B8C-1DBA-BDEA-1B93-F8A0642BD87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18A2BF2-62F3-D344-C8DB-4D0FBB544520}"/>
              </a:ext>
            </a:extLst>
          </p:cNvPr>
          <p:cNvCxnSpPr>
            <a:cxnSpLocks/>
          </p:cNvCxnSpPr>
          <p:nvPr/>
        </p:nvCxnSpPr>
        <p:spPr>
          <a:xfrm>
            <a:off x="4401816" y="227884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00DB408-40C3-9220-573F-5C137A9D219A}"/>
              </a:ext>
            </a:extLst>
          </p:cNvPr>
          <p:cNvCxnSpPr>
            <a:cxnSpLocks/>
          </p:cNvCxnSpPr>
          <p:nvPr/>
        </p:nvCxnSpPr>
        <p:spPr>
          <a:xfrm>
            <a:off x="3301562" y="2411195"/>
            <a:ext cx="11140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9B05B416-E077-F00F-2835-BE1D1E129902}"/>
              </a:ext>
            </a:extLst>
          </p:cNvPr>
          <p:cNvSpPr txBox="1"/>
          <p:nvPr/>
        </p:nvSpPr>
        <p:spPr>
          <a:xfrm>
            <a:off x="586132" y="1994871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4C99DC7-4B28-413F-E6E5-33D87CF42C50}"/>
              </a:ext>
            </a:extLst>
          </p:cNvPr>
          <p:cNvCxnSpPr>
            <a:cxnSpLocks/>
          </p:cNvCxnSpPr>
          <p:nvPr/>
        </p:nvCxnSpPr>
        <p:spPr>
          <a:xfrm>
            <a:off x="984847" y="2103237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0C4B2196-3896-9F52-2453-9E09874D9F91}"/>
              </a:ext>
            </a:extLst>
          </p:cNvPr>
          <p:cNvSpPr txBox="1"/>
          <p:nvPr/>
        </p:nvSpPr>
        <p:spPr>
          <a:xfrm>
            <a:off x="586131" y="309690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6CC4F7C9-31B8-047A-18B8-6E6D54ABB91A}"/>
              </a:ext>
            </a:extLst>
          </p:cNvPr>
          <p:cNvSpPr txBox="1"/>
          <p:nvPr/>
        </p:nvSpPr>
        <p:spPr>
          <a:xfrm>
            <a:off x="586131" y="396805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8EA70AB-165F-688F-DEB5-50EE0BAD5E3F}"/>
              </a:ext>
            </a:extLst>
          </p:cNvPr>
          <p:cNvCxnSpPr>
            <a:cxnSpLocks/>
          </p:cNvCxnSpPr>
          <p:nvPr/>
        </p:nvCxnSpPr>
        <p:spPr>
          <a:xfrm>
            <a:off x="1132652" y="413592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61943F1F-E957-8708-468E-06C5B4529EEA}"/>
              </a:ext>
            </a:extLst>
          </p:cNvPr>
          <p:cNvSpPr txBox="1"/>
          <p:nvPr/>
        </p:nvSpPr>
        <p:spPr>
          <a:xfrm>
            <a:off x="1601887" y="4467768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5DC15917-1E6E-E080-416F-A2B28268AA91}"/>
              </a:ext>
            </a:extLst>
          </p:cNvPr>
          <p:cNvSpPr txBox="1"/>
          <p:nvPr/>
        </p:nvSpPr>
        <p:spPr>
          <a:xfrm>
            <a:off x="3125716" y="444552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53FEF7F8-97D2-2C98-93DD-B564CAF75CF4}"/>
              </a:ext>
            </a:extLst>
          </p:cNvPr>
          <p:cNvSpPr txBox="1"/>
          <p:nvPr/>
        </p:nvSpPr>
        <p:spPr>
          <a:xfrm>
            <a:off x="4531428" y="44455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73331BDC-B831-9B53-5FE4-8B0960390A5B}"/>
              </a:ext>
            </a:extLst>
          </p:cNvPr>
          <p:cNvSpPr txBox="1"/>
          <p:nvPr/>
        </p:nvSpPr>
        <p:spPr>
          <a:xfrm>
            <a:off x="586131" y="480831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805F25B-532B-5507-2ECD-FF8ABAD22A22}"/>
              </a:ext>
            </a:extLst>
          </p:cNvPr>
          <p:cNvCxnSpPr>
            <a:cxnSpLocks/>
          </p:cNvCxnSpPr>
          <p:nvPr/>
        </p:nvCxnSpPr>
        <p:spPr>
          <a:xfrm>
            <a:off x="1132652" y="497618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60B29A77-88AB-9289-5F0B-655E5DFF66B3}"/>
              </a:ext>
            </a:extLst>
          </p:cNvPr>
          <p:cNvSpPr txBox="1"/>
          <p:nvPr/>
        </p:nvSpPr>
        <p:spPr>
          <a:xfrm>
            <a:off x="586131" y="515430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7BCE57F-EB95-9437-081B-8AC5B778A232}"/>
              </a:ext>
            </a:extLst>
          </p:cNvPr>
          <p:cNvCxnSpPr>
            <a:cxnSpLocks/>
          </p:cNvCxnSpPr>
          <p:nvPr/>
        </p:nvCxnSpPr>
        <p:spPr>
          <a:xfrm>
            <a:off x="1132652" y="5322171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896CA3E6-F5B1-4285-7A19-6EBB208A1B7A}"/>
              </a:ext>
            </a:extLst>
          </p:cNvPr>
          <p:cNvSpPr txBox="1"/>
          <p:nvPr/>
        </p:nvSpPr>
        <p:spPr>
          <a:xfrm>
            <a:off x="586131" y="5938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A5E484B-B14A-2EF7-B261-DC7849BBB7DD}"/>
              </a:ext>
            </a:extLst>
          </p:cNvPr>
          <p:cNvCxnSpPr>
            <a:cxnSpLocks/>
          </p:cNvCxnSpPr>
          <p:nvPr/>
        </p:nvCxnSpPr>
        <p:spPr>
          <a:xfrm>
            <a:off x="1302242" y="6106825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FF96F8A-4C64-CC60-1EF4-980DD0BE0B1E}"/>
              </a:ext>
            </a:extLst>
          </p:cNvPr>
          <p:cNvCxnSpPr>
            <a:cxnSpLocks/>
          </p:cNvCxnSpPr>
          <p:nvPr/>
        </p:nvCxnSpPr>
        <p:spPr>
          <a:xfrm>
            <a:off x="1120877" y="3253611"/>
            <a:ext cx="894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2">
            <a:extLst>
              <a:ext uri="{FF2B5EF4-FFF2-40B4-BE49-F238E27FC236}">
                <a16:creationId xmlns:a16="http://schemas.microsoft.com/office/drawing/2014/main" id="{57086841-043D-08BD-DBA2-4CDABD51015C}"/>
              </a:ext>
            </a:extLst>
          </p:cNvPr>
          <p:cNvSpPr txBox="1"/>
          <p:nvPr/>
        </p:nvSpPr>
        <p:spPr>
          <a:xfrm>
            <a:off x="1910840" y="368097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8D40BDB3-D98C-4DA8-DA98-46003D889097}"/>
              </a:ext>
            </a:extLst>
          </p:cNvPr>
          <p:cNvSpPr txBox="1"/>
          <p:nvPr/>
        </p:nvSpPr>
        <p:spPr>
          <a:xfrm>
            <a:off x="2973037" y="366543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EB50AF5D-9A29-891D-D190-A1E5DD58BF79}"/>
              </a:ext>
            </a:extLst>
          </p:cNvPr>
          <p:cNvSpPr txBox="1"/>
          <p:nvPr/>
        </p:nvSpPr>
        <p:spPr>
          <a:xfrm>
            <a:off x="4503502" y="370293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494E8CC9-C013-5EF2-194F-CAD03E26D31E}"/>
              </a:ext>
            </a:extLst>
          </p:cNvPr>
          <p:cNvSpPr txBox="1"/>
          <p:nvPr/>
        </p:nvSpPr>
        <p:spPr>
          <a:xfrm>
            <a:off x="1981833" y="278747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7CDADF5A-871D-F0F3-B3FF-F59F349D69A7}"/>
              </a:ext>
            </a:extLst>
          </p:cNvPr>
          <p:cNvSpPr txBox="1"/>
          <p:nvPr/>
        </p:nvSpPr>
        <p:spPr>
          <a:xfrm>
            <a:off x="3282726" y="279006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1DCBE499-D4E2-767C-C900-EF42862A1EC8}"/>
              </a:ext>
            </a:extLst>
          </p:cNvPr>
          <p:cNvSpPr txBox="1"/>
          <p:nvPr/>
        </p:nvSpPr>
        <p:spPr>
          <a:xfrm>
            <a:off x="4484937" y="280160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200529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ED9122-ECC0-D44C-2157-648DA206256F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DD767A6-4305-ABA2-5DBC-E4D86D988604}"/>
              </a:ext>
            </a:extLst>
          </p:cNvPr>
          <p:cNvCxnSpPr>
            <a:cxnSpLocks/>
          </p:cNvCxnSpPr>
          <p:nvPr/>
        </p:nvCxnSpPr>
        <p:spPr>
          <a:xfrm flipV="1">
            <a:off x="7703311" y="1954165"/>
            <a:ext cx="0" cy="20274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6693417" y="1954165"/>
            <a:ext cx="10098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7160" y="488320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8393769" y="2450180"/>
            <a:ext cx="3561897" cy="1145186"/>
          </a:xfrm>
          <a:prstGeom prst="rect">
            <a:avLst/>
          </a:prstGeom>
        </p:spPr>
        <p:txBody>
          <a:bodyPr vert="horz" wrap="square" lIns="0" tIns="17145" rIns="0" bIns="0" numCol="2" rtlCol="0" anchor="ctr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레몬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사과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잘 익은 복숭아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감귤류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복숭아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멜론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망고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파인애플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r="3648"/>
          <a:stretch/>
        </p:blipFill>
        <p:spPr>
          <a:xfrm>
            <a:off x="5429841" y="297934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4160887" y="4173682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8393771" y="2189863"/>
            <a:ext cx="3246242" cy="263534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과일 풍미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2C21939C-AF05-D01E-E7EC-E676BB763D56}"/>
              </a:ext>
            </a:extLst>
          </p:cNvPr>
          <p:cNvSpPr txBox="1"/>
          <p:nvPr/>
        </p:nvSpPr>
        <p:spPr>
          <a:xfrm>
            <a:off x="8400836" y="3726780"/>
            <a:ext cx="3869183" cy="509755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오크 숙성을 통해 발현되는 </a:t>
            </a:r>
          </a:p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전형적인 풍미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1972511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1969609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1969609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1969609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1969609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1969609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1969609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1969609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1969609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2990516" y="2398004"/>
            <a:ext cx="122876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09299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0900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0900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09009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0900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0900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0900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0900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0900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39848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398193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398193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398193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398193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398193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398193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398193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398193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48257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48228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48228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48228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48228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48228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48228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48228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48228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17169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16879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16879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1687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1687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1687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1687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1687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1687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59518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594894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59489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59489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713052" y="59489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594894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594894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835913" y="56485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237883" y="5648513"/>
            <a:ext cx="125588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356425" y="56485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DC00D633-CAA8-3798-641F-950A201C4254}"/>
              </a:ext>
            </a:extLst>
          </p:cNvPr>
          <p:cNvCxnSpPr>
            <a:cxnSpLocks/>
          </p:cNvCxnSpPr>
          <p:nvPr/>
        </p:nvCxnSpPr>
        <p:spPr>
          <a:xfrm>
            <a:off x="7706254" y="233144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1C132A17-50C4-C04D-C7CE-31CCC7C94209}"/>
              </a:ext>
            </a:extLst>
          </p:cNvPr>
          <p:cNvCxnSpPr>
            <a:cxnSpLocks/>
          </p:cNvCxnSpPr>
          <p:nvPr/>
        </p:nvCxnSpPr>
        <p:spPr>
          <a:xfrm>
            <a:off x="7706254" y="3981658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4068414" y="5948940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3507982" y="2280738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CD3F8D01-70E7-3584-39CE-A682CD0E1B30}"/>
              </a:ext>
            </a:extLst>
          </p:cNvPr>
          <p:cNvSpPr txBox="1"/>
          <p:nvPr/>
        </p:nvSpPr>
        <p:spPr>
          <a:xfrm>
            <a:off x="8393769" y="4526968"/>
            <a:ext cx="3561913" cy="1145186"/>
          </a:xfrm>
          <a:prstGeom prst="rect">
            <a:avLst/>
          </a:prstGeom>
        </p:spPr>
        <p:txBody>
          <a:bodyPr vert="horz" wrap="square" lIns="0" tIns="17145" rIns="0" bIns="0" numCol="2" rtlCol="0" anchor="ctr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토스트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바닐라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버터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토피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꿀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크림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브륄레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계피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코코넛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누가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AU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Nougat)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구운 아몬드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향신료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1069411-5650-5DBF-62AF-0F67699EAD73}"/>
              </a:ext>
            </a:extLst>
          </p:cNvPr>
          <p:cNvGrpSpPr/>
          <p:nvPr/>
        </p:nvGrpSpPr>
        <p:grpSpPr>
          <a:xfrm rot="10800000">
            <a:off x="3348886" y="594894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E48266D-97F6-1D1B-14B0-B030C4FDA226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6BA2F64-2DF9-95D0-601E-3919A6A7D1D7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51" name="Title 2">
            <a:extLst>
              <a:ext uri="{FF2B5EF4-FFF2-40B4-BE49-F238E27FC236}">
                <a16:creationId xmlns:a16="http://schemas.microsoft.com/office/drawing/2014/main" id="{EA299899-33A1-23A8-CE66-41DF2CEFF0E8}"/>
              </a:ext>
            </a:extLst>
          </p:cNvPr>
          <p:cNvSpPr txBox="1"/>
          <p:nvPr/>
        </p:nvSpPr>
        <p:spPr>
          <a:xfrm>
            <a:off x="407161" y="1994871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7786FA9-81CB-025A-520E-EF868033417D}"/>
              </a:ext>
            </a:extLst>
          </p:cNvPr>
          <p:cNvCxnSpPr>
            <a:cxnSpLocks/>
          </p:cNvCxnSpPr>
          <p:nvPr/>
        </p:nvCxnSpPr>
        <p:spPr>
          <a:xfrm>
            <a:off x="805876" y="2103237"/>
            <a:ext cx="10300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itle 2">
            <a:extLst>
              <a:ext uri="{FF2B5EF4-FFF2-40B4-BE49-F238E27FC236}">
                <a16:creationId xmlns:a16="http://schemas.microsoft.com/office/drawing/2014/main" id="{72F0FC78-38DB-6446-BD8A-CE6307E9FBE9}"/>
              </a:ext>
            </a:extLst>
          </p:cNvPr>
          <p:cNvSpPr txBox="1"/>
          <p:nvPr/>
        </p:nvSpPr>
        <p:spPr>
          <a:xfrm>
            <a:off x="407160" y="309690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6" name="Title 2">
            <a:extLst>
              <a:ext uri="{FF2B5EF4-FFF2-40B4-BE49-F238E27FC236}">
                <a16:creationId xmlns:a16="http://schemas.microsoft.com/office/drawing/2014/main" id="{73D2AAAB-8C9B-7244-9326-1A3A6EAB65C2}"/>
              </a:ext>
            </a:extLst>
          </p:cNvPr>
          <p:cNvSpPr txBox="1"/>
          <p:nvPr/>
        </p:nvSpPr>
        <p:spPr>
          <a:xfrm>
            <a:off x="407160" y="396805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D23DE2A-F392-8CFA-8728-D3FB88061DD9}"/>
              </a:ext>
            </a:extLst>
          </p:cNvPr>
          <p:cNvCxnSpPr>
            <a:cxnSpLocks/>
          </p:cNvCxnSpPr>
          <p:nvPr/>
        </p:nvCxnSpPr>
        <p:spPr>
          <a:xfrm>
            <a:off x="953681" y="413592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itle 2">
            <a:extLst>
              <a:ext uri="{FF2B5EF4-FFF2-40B4-BE49-F238E27FC236}">
                <a16:creationId xmlns:a16="http://schemas.microsoft.com/office/drawing/2014/main" id="{63B4E404-10B2-2AF6-BF25-2DBAB7A8185A}"/>
              </a:ext>
            </a:extLst>
          </p:cNvPr>
          <p:cNvSpPr txBox="1"/>
          <p:nvPr/>
        </p:nvSpPr>
        <p:spPr>
          <a:xfrm>
            <a:off x="1428684" y="4467768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0" name="Title 2">
            <a:extLst>
              <a:ext uri="{FF2B5EF4-FFF2-40B4-BE49-F238E27FC236}">
                <a16:creationId xmlns:a16="http://schemas.microsoft.com/office/drawing/2014/main" id="{78283FEA-43A0-D754-95A6-C2A63FC4440F}"/>
              </a:ext>
            </a:extLst>
          </p:cNvPr>
          <p:cNvSpPr txBox="1"/>
          <p:nvPr/>
        </p:nvSpPr>
        <p:spPr>
          <a:xfrm>
            <a:off x="2952513" y="444552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2" name="Title 2">
            <a:extLst>
              <a:ext uri="{FF2B5EF4-FFF2-40B4-BE49-F238E27FC236}">
                <a16:creationId xmlns:a16="http://schemas.microsoft.com/office/drawing/2014/main" id="{F7E2B471-B104-B3F1-31C8-9E3E3BD4D93C}"/>
              </a:ext>
            </a:extLst>
          </p:cNvPr>
          <p:cNvSpPr txBox="1"/>
          <p:nvPr/>
        </p:nvSpPr>
        <p:spPr>
          <a:xfrm>
            <a:off x="4394827" y="44455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0" name="Title 2">
            <a:extLst>
              <a:ext uri="{FF2B5EF4-FFF2-40B4-BE49-F238E27FC236}">
                <a16:creationId xmlns:a16="http://schemas.microsoft.com/office/drawing/2014/main" id="{32C0E5E3-B0E3-FA40-667C-13354AE81A0E}"/>
              </a:ext>
            </a:extLst>
          </p:cNvPr>
          <p:cNvSpPr txBox="1"/>
          <p:nvPr/>
        </p:nvSpPr>
        <p:spPr>
          <a:xfrm>
            <a:off x="407160" y="480831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B38FBBBF-C6C3-4915-1CB5-4C61D5D014D7}"/>
              </a:ext>
            </a:extLst>
          </p:cNvPr>
          <p:cNvCxnSpPr>
            <a:cxnSpLocks/>
          </p:cNvCxnSpPr>
          <p:nvPr/>
        </p:nvCxnSpPr>
        <p:spPr>
          <a:xfrm>
            <a:off x="953681" y="4976182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itle 2">
            <a:extLst>
              <a:ext uri="{FF2B5EF4-FFF2-40B4-BE49-F238E27FC236}">
                <a16:creationId xmlns:a16="http://schemas.microsoft.com/office/drawing/2014/main" id="{98B2AF8A-BFD4-7AFF-5051-CBCC2C0A848E}"/>
              </a:ext>
            </a:extLst>
          </p:cNvPr>
          <p:cNvSpPr txBox="1"/>
          <p:nvPr/>
        </p:nvSpPr>
        <p:spPr>
          <a:xfrm>
            <a:off x="407160" y="515430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12CB761-E1FD-64C0-8C13-7BB8F1ABC2F3}"/>
              </a:ext>
            </a:extLst>
          </p:cNvPr>
          <p:cNvCxnSpPr>
            <a:cxnSpLocks/>
          </p:cNvCxnSpPr>
          <p:nvPr/>
        </p:nvCxnSpPr>
        <p:spPr>
          <a:xfrm>
            <a:off x="953681" y="5322171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itle 2">
            <a:extLst>
              <a:ext uri="{FF2B5EF4-FFF2-40B4-BE49-F238E27FC236}">
                <a16:creationId xmlns:a16="http://schemas.microsoft.com/office/drawing/2014/main" id="{61F2475E-86B0-AE41-659D-66E58E94954B}"/>
              </a:ext>
            </a:extLst>
          </p:cNvPr>
          <p:cNvSpPr txBox="1"/>
          <p:nvPr/>
        </p:nvSpPr>
        <p:spPr>
          <a:xfrm>
            <a:off x="407160" y="59389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8407CC99-8906-3FCE-DC88-166B79879B99}"/>
              </a:ext>
            </a:extLst>
          </p:cNvPr>
          <p:cNvCxnSpPr>
            <a:cxnSpLocks/>
          </p:cNvCxnSpPr>
          <p:nvPr/>
        </p:nvCxnSpPr>
        <p:spPr>
          <a:xfrm>
            <a:off x="1123271" y="6106825"/>
            <a:ext cx="7126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F7E2090C-45F7-870B-BA81-07573658ABC2}"/>
              </a:ext>
            </a:extLst>
          </p:cNvPr>
          <p:cNvCxnSpPr>
            <a:cxnSpLocks/>
          </p:cNvCxnSpPr>
          <p:nvPr/>
        </p:nvCxnSpPr>
        <p:spPr>
          <a:xfrm>
            <a:off x="921774" y="3246237"/>
            <a:ext cx="91413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484C7388-C5D6-671A-964B-AB3525F8B134}"/>
              </a:ext>
            </a:extLst>
          </p:cNvPr>
          <p:cNvSpPr txBox="1"/>
          <p:nvPr/>
        </p:nvSpPr>
        <p:spPr>
          <a:xfrm>
            <a:off x="1778369" y="36446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BF6318C6-2A1E-E3CA-0CA1-C4BEF29E22C0}"/>
              </a:ext>
            </a:extLst>
          </p:cNvPr>
          <p:cNvSpPr txBox="1"/>
          <p:nvPr/>
        </p:nvSpPr>
        <p:spPr>
          <a:xfrm>
            <a:off x="2840566" y="3629065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F7687200-E0B0-35C2-259A-622532CD5BA6}"/>
              </a:ext>
            </a:extLst>
          </p:cNvPr>
          <p:cNvSpPr txBox="1"/>
          <p:nvPr/>
        </p:nvSpPr>
        <p:spPr>
          <a:xfrm>
            <a:off x="4371031" y="366657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1DBC038C-6769-67D6-EA15-702B203AB5A3}"/>
              </a:ext>
            </a:extLst>
          </p:cNvPr>
          <p:cNvSpPr txBox="1"/>
          <p:nvPr/>
        </p:nvSpPr>
        <p:spPr>
          <a:xfrm>
            <a:off x="1846679" y="27267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611FB53D-1401-48B3-109D-1F7B117CC54A}"/>
              </a:ext>
            </a:extLst>
          </p:cNvPr>
          <p:cNvSpPr txBox="1"/>
          <p:nvPr/>
        </p:nvSpPr>
        <p:spPr>
          <a:xfrm>
            <a:off x="3147572" y="27292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EA1501EF-CF08-F378-39E5-FF92A78E04C4}"/>
              </a:ext>
            </a:extLst>
          </p:cNvPr>
          <p:cNvSpPr txBox="1"/>
          <p:nvPr/>
        </p:nvSpPr>
        <p:spPr>
          <a:xfrm>
            <a:off x="4349783" y="27408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840" y="375227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en-US" sz="40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</a:t>
            </a:r>
            <a:endParaRPr lang="en-US" sz="4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615356" y="375227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4545564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28375" y="168470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92518" y="168179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56661" y="168179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20804" y="168179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85328" y="168179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9852" y="168179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208197" y="168179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78899" y="168179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43423" y="168179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604738" y="212899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28375" y="28423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92518" y="28394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56661" y="28394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20804" y="28394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85328" y="28394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9852" y="28394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208197" y="28394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78899" y="28394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43423" y="28394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28375" y="368934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92518" y="368644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56661" y="36864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20804" y="36864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85328" y="36864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9852" y="36864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208197" y="36864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78899" y="36864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43423" y="36864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28375" y="45517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92518" y="45488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56661" y="45488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20804" y="45488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85328" y="454881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9852" y="454881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208197" y="454881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78899" y="454881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43423" y="454881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28375" y="48977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92518" y="48948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56661" y="48948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20804" y="48948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85328" y="48948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9852" y="48948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208197" y="48948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78899" y="48948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43423" y="48948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28375" y="614838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92518" y="614548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56661" y="61454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20804" y="61454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85328" y="614548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208197" y="614548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43423" y="614548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30343" y="57944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522691" y="5794410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93225" y="57944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088756" y="199292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4695881" y="199292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42ACF20F-A0B5-F59B-9D74-2D85DF1AED6A}"/>
              </a:ext>
            </a:extLst>
          </p:cNvPr>
          <p:cNvCxnSpPr>
            <a:cxnSpLocks/>
          </p:cNvCxnSpPr>
          <p:nvPr/>
        </p:nvCxnSpPr>
        <p:spPr>
          <a:xfrm>
            <a:off x="4699416" y="2127051"/>
            <a:ext cx="39717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28375" y="52768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92518" y="527395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56661" y="527395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20804" y="527395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85328" y="52739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9852" y="52739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208197" y="52739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78899" y="52739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43423" y="52739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572933" y="6146001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851821" y="6146001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C1664E-8A67-13E0-354C-3BAE66C23B3C}"/>
              </a:ext>
            </a:extLst>
          </p:cNvPr>
          <p:cNvCxnSpPr>
            <a:cxnSpLocks/>
          </p:cNvCxnSpPr>
          <p:nvPr/>
        </p:nvCxnSpPr>
        <p:spPr>
          <a:xfrm>
            <a:off x="7078094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1A813039-90ED-48AC-FD33-6E174768F007}"/>
              </a:ext>
            </a:extLst>
          </p:cNvPr>
          <p:cNvSpPr txBox="1"/>
          <p:nvPr/>
        </p:nvSpPr>
        <p:spPr>
          <a:xfrm>
            <a:off x="9096805" y="2881818"/>
            <a:ext cx="2665060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풍미</a:t>
            </a:r>
            <a:endParaRPr lang="en-AU" altLang="ko-KR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후추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블랙베리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항신료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자두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다크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체리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초콜릿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커피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0E4702-FA01-664C-07B6-CE0616F69F56}"/>
              </a:ext>
            </a:extLst>
          </p:cNvPr>
          <p:cNvCxnSpPr>
            <a:cxnSpLocks/>
          </p:cNvCxnSpPr>
          <p:nvPr/>
        </p:nvCxnSpPr>
        <p:spPr>
          <a:xfrm>
            <a:off x="9339658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12A8B6C1-9456-35F2-39C7-5FBB9E1E94EA}"/>
              </a:ext>
            </a:extLst>
          </p:cNvPr>
          <p:cNvSpPr txBox="1"/>
          <p:nvPr/>
        </p:nvSpPr>
        <p:spPr>
          <a:xfrm>
            <a:off x="530398" y="1718656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EF447D6-073C-B510-452C-672DCFE269EA}"/>
              </a:ext>
            </a:extLst>
          </p:cNvPr>
          <p:cNvCxnSpPr>
            <a:cxnSpLocks/>
          </p:cNvCxnSpPr>
          <p:nvPr/>
        </p:nvCxnSpPr>
        <p:spPr>
          <a:xfrm>
            <a:off x="906843" y="1827022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67CACB44-C410-4A68-1AE9-3B624A2E5417}"/>
              </a:ext>
            </a:extLst>
          </p:cNvPr>
          <p:cNvSpPr txBox="1"/>
          <p:nvPr/>
        </p:nvSpPr>
        <p:spPr>
          <a:xfrm>
            <a:off x="530397" y="28206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836A137-59DE-9105-584D-839C9BD25A77}"/>
              </a:ext>
            </a:extLst>
          </p:cNvPr>
          <p:cNvCxnSpPr>
            <a:cxnSpLocks/>
          </p:cNvCxnSpPr>
          <p:nvPr/>
        </p:nvCxnSpPr>
        <p:spPr>
          <a:xfrm>
            <a:off x="1076918" y="298855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EF5B2ED7-BC34-DA99-0862-195662A31016}"/>
              </a:ext>
            </a:extLst>
          </p:cNvPr>
          <p:cNvSpPr txBox="1"/>
          <p:nvPr/>
        </p:nvSpPr>
        <p:spPr>
          <a:xfrm>
            <a:off x="530397" y="366916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1172237-F03E-E858-2D0A-5237377E0C4A}"/>
              </a:ext>
            </a:extLst>
          </p:cNvPr>
          <p:cNvCxnSpPr>
            <a:cxnSpLocks/>
          </p:cNvCxnSpPr>
          <p:nvPr/>
        </p:nvCxnSpPr>
        <p:spPr>
          <a:xfrm>
            <a:off x="1076918" y="383703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>
            <a:extLst>
              <a:ext uri="{FF2B5EF4-FFF2-40B4-BE49-F238E27FC236}">
                <a16:creationId xmlns:a16="http://schemas.microsoft.com/office/drawing/2014/main" id="{2F5A0982-C3E9-4D8F-E33C-C659486CFBB1}"/>
              </a:ext>
            </a:extLst>
          </p:cNvPr>
          <p:cNvSpPr txBox="1"/>
          <p:nvPr/>
        </p:nvSpPr>
        <p:spPr>
          <a:xfrm>
            <a:off x="530397" y="4532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EFC4546-05E1-592D-D490-BAAEE23FACA2}"/>
              </a:ext>
            </a:extLst>
          </p:cNvPr>
          <p:cNvCxnSpPr>
            <a:cxnSpLocks/>
          </p:cNvCxnSpPr>
          <p:nvPr/>
        </p:nvCxnSpPr>
        <p:spPr>
          <a:xfrm>
            <a:off x="1076918" y="469996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id="{7B5A4287-D61A-51DA-7DAE-555076A05357}"/>
              </a:ext>
            </a:extLst>
          </p:cNvPr>
          <p:cNvSpPr txBox="1"/>
          <p:nvPr/>
        </p:nvSpPr>
        <p:spPr>
          <a:xfrm>
            <a:off x="530397" y="487808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07CA7F6-A8BC-7B07-E716-7EBC0FD7788E}"/>
              </a:ext>
            </a:extLst>
          </p:cNvPr>
          <p:cNvCxnSpPr>
            <a:cxnSpLocks/>
          </p:cNvCxnSpPr>
          <p:nvPr/>
        </p:nvCxnSpPr>
        <p:spPr>
          <a:xfrm>
            <a:off x="1076918" y="5045956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3EC828B7-1F6F-562D-8A78-6EA838282B4A}"/>
              </a:ext>
            </a:extLst>
          </p:cNvPr>
          <p:cNvSpPr txBox="1"/>
          <p:nvPr/>
        </p:nvSpPr>
        <p:spPr>
          <a:xfrm>
            <a:off x="530397" y="61385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027F663-AE2C-8256-0332-49968A375141}"/>
              </a:ext>
            </a:extLst>
          </p:cNvPr>
          <p:cNvCxnSpPr>
            <a:cxnSpLocks/>
          </p:cNvCxnSpPr>
          <p:nvPr/>
        </p:nvCxnSpPr>
        <p:spPr>
          <a:xfrm>
            <a:off x="1239352" y="6306396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652811A1-5FCC-DE8D-98AA-71A1E449526E}"/>
              </a:ext>
            </a:extLst>
          </p:cNvPr>
          <p:cNvSpPr txBox="1"/>
          <p:nvPr/>
        </p:nvSpPr>
        <p:spPr>
          <a:xfrm>
            <a:off x="530397" y="5257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95553D6-FE6E-9F52-5FF5-6B99E69365A2}"/>
              </a:ext>
            </a:extLst>
          </p:cNvPr>
          <p:cNvCxnSpPr>
            <a:cxnSpLocks/>
          </p:cNvCxnSpPr>
          <p:nvPr/>
        </p:nvCxnSpPr>
        <p:spPr>
          <a:xfrm>
            <a:off x="1076918" y="5425099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131D9B8E-991D-0C76-3BD7-65C1F680E3BC}"/>
              </a:ext>
            </a:extLst>
          </p:cNvPr>
          <p:cNvSpPr txBox="1"/>
          <p:nvPr/>
        </p:nvSpPr>
        <p:spPr>
          <a:xfrm>
            <a:off x="1515366" y="4209452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44713416-E83B-349F-A8F2-C1FF0D4218CF}"/>
              </a:ext>
            </a:extLst>
          </p:cNvPr>
          <p:cNvSpPr txBox="1"/>
          <p:nvPr/>
        </p:nvSpPr>
        <p:spPr>
          <a:xfrm>
            <a:off x="3039195" y="418721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B7EE7386-B6A5-5502-F371-C3168A847EFA}"/>
              </a:ext>
            </a:extLst>
          </p:cNvPr>
          <p:cNvSpPr txBox="1"/>
          <p:nvPr/>
        </p:nvSpPr>
        <p:spPr>
          <a:xfrm>
            <a:off x="4481509" y="41872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5EFE731-BC5E-8DD1-7910-EE2AAFC6A53D}"/>
              </a:ext>
            </a:extLst>
          </p:cNvPr>
          <p:cNvSpPr txBox="1"/>
          <p:nvPr/>
        </p:nvSpPr>
        <p:spPr>
          <a:xfrm>
            <a:off x="1898157" y="33570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5D376F63-1AE0-7058-D6A5-A9CF4C4F7179}"/>
              </a:ext>
            </a:extLst>
          </p:cNvPr>
          <p:cNvSpPr txBox="1"/>
          <p:nvPr/>
        </p:nvSpPr>
        <p:spPr>
          <a:xfrm>
            <a:off x="2960354" y="3341480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F292803F-74B2-DB51-CE9D-1AF9582EFF3C}"/>
              </a:ext>
            </a:extLst>
          </p:cNvPr>
          <p:cNvSpPr txBox="1"/>
          <p:nvPr/>
        </p:nvSpPr>
        <p:spPr>
          <a:xfrm>
            <a:off x="4490819" y="337898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5521EF2F-7161-3606-0448-8AF337CFA8AF}"/>
              </a:ext>
            </a:extLst>
          </p:cNvPr>
          <p:cNvSpPr txBox="1"/>
          <p:nvPr/>
        </p:nvSpPr>
        <p:spPr>
          <a:xfrm>
            <a:off x="1911799" y="24727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FCEF745A-DC18-1246-4DB2-27EF1E27FC0B}"/>
              </a:ext>
            </a:extLst>
          </p:cNvPr>
          <p:cNvSpPr txBox="1"/>
          <p:nvPr/>
        </p:nvSpPr>
        <p:spPr>
          <a:xfrm>
            <a:off x="3212692" y="24753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5513B97C-6CD3-A3D6-3B53-5257F435597A}"/>
              </a:ext>
            </a:extLst>
          </p:cNvPr>
          <p:cNvSpPr txBox="1"/>
          <p:nvPr/>
        </p:nvSpPr>
        <p:spPr>
          <a:xfrm>
            <a:off x="4414903" y="24868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390583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7" t="7031" r="18788" b="19563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44850"/>
            <a:ext cx="4291585" cy="1530521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기타 주목할 만한 품종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베르델호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Verdelho) </a:t>
            </a:r>
          </a:p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템프라니요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584200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 외 </a:t>
            </a:r>
          </a:p>
          <a:p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주목한 만한 품종 </a:t>
            </a:r>
          </a:p>
        </p:txBody>
      </p:sp>
    </p:spTree>
    <p:extLst>
      <p:ext uri="{BB962C8B-B14F-4D97-AF65-F5344CB8AC3E}">
        <p14:creationId xmlns:p14="http://schemas.microsoft.com/office/powerpoint/2010/main" val="56960048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9" r="16709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44850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그리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그리지오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피아노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Fiano)</a:t>
            </a:r>
          </a:p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게뷔르츠트라미너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프랑 </a:t>
            </a:r>
          </a:p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바르베라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산지오베제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584200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신흥 </a:t>
            </a:r>
          </a:p>
          <a:p>
            <a:pPr>
              <a:lnSpc>
                <a:spcPct val="100000"/>
              </a:lnSpc>
            </a:pPr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품종 </a:t>
            </a:r>
            <a:endParaRPr lang="en-US" sz="544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617104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1935"/>
            <a:ext cx="4829691" cy="785732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와인의 아이콘 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419" y="1098783"/>
            <a:ext cx="534035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혁신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185411"/>
            <a:ext cx="3336670" cy="3133240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시간이 갈 수록 더욱 진보하는 오랜 역사의 와인 산지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6" b="7786"/>
          <a:stretch/>
        </p:blipFill>
        <p:spPr>
          <a:xfrm>
            <a:off x="0" y="0"/>
            <a:ext cx="1225296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7" name="object 2">
            <a:extLst>
              <a:ext uri="{FF2B5EF4-FFF2-40B4-BE49-F238E27FC236}">
                <a16:creationId xmlns:a16="http://schemas.microsoft.com/office/drawing/2014/main" id="{59A0C333-0EB7-510D-7D7E-4969CC781A6C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7FE9F-EBA7-421B-076A-4B9A24402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1222D-5923-0880-40ED-19C182C12543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C207C0-6C7F-B768-0E2D-6776D220A9BA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26598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92084C-051E-B085-7781-1F5C484236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" r="7781"/>
          <a:stretch/>
        </p:blipFill>
        <p:spPr>
          <a:xfrm>
            <a:off x="316590" y="-1442"/>
            <a:ext cx="10296935" cy="685944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853D473-2F61-E504-4EE2-186363616061}"/>
              </a:ext>
            </a:extLst>
          </p:cNvPr>
          <p:cNvSpPr txBox="1"/>
          <p:nvPr/>
        </p:nvSpPr>
        <p:spPr>
          <a:xfrm>
            <a:off x="10305737" y="4298225"/>
            <a:ext cx="191225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헌터 밸리</a:t>
            </a:r>
            <a:endParaRPr lang="en-US" sz="14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46648C-0754-4989-3453-70F23455F57F}"/>
              </a:ext>
            </a:extLst>
          </p:cNvPr>
          <p:cNvCxnSpPr>
            <a:cxnSpLocks/>
          </p:cNvCxnSpPr>
          <p:nvPr/>
        </p:nvCxnSpPr>
        <p:spPr>
          <a:xfrm flipH="1">
            <a:off x="9623685" y="4414603"/>
            <a:ext cx="659567" cy="599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13" y="614180"/>
            <a:ext cx="6158452" cy="132556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뉴사우스웨일즈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9703983" y="3394774"/>
            <a:ext cx="24880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헌터 밸리</a:t>
            </a:r>
            <a:endParaRPr lang="en-US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9009089" y="2570813"/>
            <a:ext cx="694894" cy="100862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D33474C-90E9-19CF-C8CF-0F9802003D31}"/>
              </a:ext>
            </a:extLst>
          </p:cNvPr>
          <p:cNvSpPr txBox="1"/>
          <p:nvPr/>
        </p:nvSpPr>
        <p:spPr>
          <a:xfrm>
            <a:off x="8764870" y="3889045"/>
            <a:ext cx="24880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시드니</a:t>
            </a:r>
            <a:endParaRPr lang="en-US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551847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7" r="16627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헌터 밸리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288691"/>
            <a:ext cx="3796909" cy="3133240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호주에서 가장 오래된 와인 산지 중 하나인 헌터 밸리는 여전히 호주 와인업계의 주인공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온화하고 습한 기후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세계적 수준의 세미용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생산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세계에서 가장 오래된 포도나무가 생존해 있는 곳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인기 관광지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와인의  </a:t>
            </a:r>
          </a:p>
          <a:p>
            <a:r>
              <a:rPr lang="ko-KR" altLang="en-US" sz="50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발상지 </a:t>
            </a:r>
            <a:endParaRPr lang="en-US" sz="50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3" t="-53" r="18970" b="239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412801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헌터 밸리의 역사 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지리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기후 및 토양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 및 토양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 및 양조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올드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바인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주요 품종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 양조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10"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1820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초기 유럽 정착민들이 포도나무 식재 시작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96343" y="4158583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초기 개척자이자 스코틀랜드 이민자인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James Busby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 유럽에서 포도나무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삽목을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들여온 후 이 지역은 와인 산지로 발전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96343" y="3495809"/>
            <a:ext cx="2120040" cy="662774"/>
          </a:xfrm>
        </p:spPr>
        <p:txBody>
          <a:bodyPr/>
          <a:lstStyle/>
          <a:p>
            <a:r>
              <a:rPr lang="en-US" dirty="0"/>
              <a:t>1830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916818"/>
            <a:ext cx="6968303" cy="473196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헌터 밸리의 </a:t>
            </a:r>
          </a:p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역사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1469504"/>
            <a:ext cx="6784726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와인의 </a:t>
            </a:r>
          </a:p>
          <a:p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개척자 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8759684" y="4180805"/>
            <a:ext cx="301508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Henry Lindeman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박사가 호주로 이주한 후 탁월한 와인 생산으로 짧은 시간 내 명성을 확립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박사가 지역 포도밭 협회 회장으로 활동하면서 세미용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베르델호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(Verdelho),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등 주요 품종의 정착에 기여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8759684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1800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년대중반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5" t="265" r="22305" b="519"/>
          <a:stretch/>
        </p:blipFill>
        <p:spPr>
          <a:xfrm>
            <a:off x="8431967" y="584200"/>
            <a:ext cx="376003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72437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헌터 밸리가 국내 및 국제적으로 유명한 와인 산지로 명성을 확립한 시기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. </a:t>
            </a:r>
            <a:r>
              <a:rPr lang="en-AU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Tyrrell, Tulloch, Wilkinson, Drayton 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가문을 비롯한 초기 개척자들이 기반을 확립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.  </a:t>
            </a:r>
            <a:endParaRPr lang="en-AU" sz="1600" dirty="0">
              <a:latin typeface="Noto Sans KR" panose="020B0500000000000000" pitchFamily="34" charset="-128"/>
              <a:ea typeface="Noto Sans KR" panose="020B0500000000000000" pitchFamily="34" charset="-128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1800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년대후반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94793" y="1436656"/>
            <a:ext cx="288562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Tyrrell’s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의 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HVD 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포도원은 현재 세계에서 가장 오래된 </a:t>
            </a:r>
            <a:r>
              <a:rPr lang="ko-KR" altLang="en-US" sz="1600" dirty="0" err="1">
                <a:latin typeface="Noto Sans KR" panose="020B0500000000000000" pitchFamily="34" charset="-128"/>
                <a:ea typeface="Noto Sans KR" panose="020B0500000000000000" pitchFamily="34" charset="-128"/>
              </a:rPr>
              <a:t>샤르도네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 포도밭 중 하나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. Pokolbin 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지역이 저명한 와인 산지로 명성을 떨치기 시작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. </a:t>
            </a:r>
            <a:r>
              <a:rPr lang="en-AU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Maurice O’Shea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와 그 가문이 역사적인 </a:t>
            </a:r>
            <a:r>
              <a:rPr lang="en-AU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Mount Pleasant 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부지를 매입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. </a:t>
            </a:r>
            <a:endParaRPr lang="en-AU" sz="1600" dirty="0">
              <a:latin typeface="Noto Sans KR" panose="020B0500000000000000" pitchFamily="34" charset="-128"/>
              <a:ea typeface="Noto Sans KR" panose="020B0500000000000000" pitchFamily="34" charset="-128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83908" y="752805"/>
            <a:ext cx="2120040" cy="662774"/>
          </a:xfrm>
        </p:spPr>
        <p:txBody>
          <a:bodyPr/>
          <a:lstStyle/>
          <a:p>
            <a:r>
              <a:rPr lang="en-US" dirty="0"/>
              <a:t>1900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년대후반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4"/>
            <a:ext cx="272437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 err="1">
                <a:latin typeface="Noto Sans KR" panose="020B0500000000000000" pitchFamily="34" charset="-128"/>
                <a:ea typeface="Noto Sans KR" panose="020B0500000000000000" pitchFamily="34" charset="-128"/>
              </a:rPr>
              <a:t>펜폴즈가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 </a:t>
            </a:r>
            <a:r>
              <a:rPr lang="en-AU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Wybong Park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에 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600 </a:t>
            </a:r>
            <a:r>
              <a:rPr lang="ko-KR" altLang="en-US" sz="1600" dirty="0" err="1">
                <a:latin typeface="Noto Sans KR" panose="020B0500000000000000" pitchFamily="34" charset="-128"/>
                <a:ea typeface="Noto Sans KR" panose="020B0500000000000000" pitchFamily="34" charset="-128"/>
              </a:rPr>
              <a:t>에이커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 규모의 부지를 조성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, Upper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 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Hunter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 지역 포도 재배의 새로운 장을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 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염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. 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헌터 밸리 와인 산업이 번창하게 되고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 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탁월한 세미용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(Semillon) 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와인으로  유명세를 떨치게 됨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. </a:t>
            </a:r>
            <a:endParaRPr lang="en-AU" sz="1600" dirty="0">
              <a:latin typeface="Noto Sans KR" panose="020B0500000000000000" pitchFamily="34" charset="-128"/>
              <a:ea typeface="Noto Sans KR" panose="020B0500000000000000" pitchFamily="34" charset="-128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en-US" dirty="0"/>
              <a:t>1900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년대중반</a:t>
            </a:r>
            <a:endParaRPr lang="en-US" dirty="0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917155" y="2071435"/>
            <a:ext cx="242623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헌터 밸리는 방문객이 가장 많은 와인 산지 중 하나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. 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지속적으로 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 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세계적 수준의 세미용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, </a:t>
            </a:r>
            <a:r>
              <a:rPr lang="ko-KR" altLang="en-US" sz="1600" dirty="0" err="1">
                <a:latin typeface="Noto Sans KR" panose="020B0500000000000000" pitchFamily="34" charset="-128"/>
                <a:ea typeface="Noto Sans KR" panose="020B0500000000000000" pitchFamily="34" charset="-128"/>
              </a:rPr>
              <a:t>샤르도네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, </a:t>
            </a:r>
            <a:r>
              <a:rPr lang="ko-KR" altLang="en-US" sz="1600" dirty="0" err="1">
                <a:latin typeface="Noto Sans KR" panose="020B0500000000000000" pitchFamily="34" charset="-128"/>
                <a:ea typeface="Noto Sans KR" panose="020B0500000000000000" pitchFamily="34" charset="-128"/>
              </a:rPr>
              <a:t>쉬라즈</a:t>
            </a:r>
            <a:r>
              <a:rPr lang="ko-KR" altLang="en-US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 생산</a:t>
            </a:r>
            <a:r>
              <a:rPr lang="en-US" altLang="ko-KR" sz="1600" dirty="0">
                <a:latin typeface="Noto Sans KR" panose="020B0500000000000000" pitchFamily="34" charset="-128"/>
                <a:ea typeface="Noto Sans KR" panose="020B0500000000000000" pitchFamily="34" charset="-128"/>
              </a:rPr>
              <a:t>. </a:t>
            </a:r>
            <a:endParaRPr lang="en-AU" sz="1600" dirty="0">
              <a:latin typeface="Noto Sans KR" panose="020B0500000000000000" pitchFamily="34" charset="-128"/>
              <a:ea typeface="Noto Sans KR" panose="020B0500000000000000" pitchFamily="34" charset="-128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906269" y="1387584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0" t="358" r="3366" b="645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5134"/>
            <a:ext cx="5009924" cy="792601"/>
          </a:xfrm>
        </p:spPr>
        <p:txBody>
          <a:bodyPr/>
          <a:lstStyle/>
          <a:p>
            <a:r>
              <a:rPr lang="ko-KR" altLang="en-US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온화한 기후 산지</a:t>
            </a:r>
            <a:endParaRPr lang="en-US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57330"/>
            <a:ext cx="4688825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4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자연이 선물한 신비 </a:t>
            </a:r>
            <a:endParaRPr lang="en-US" sz="544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72125"/>
            <a:ext cx="3211204" cy="2846525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헌터 밸리는 지리적으로 다음 구역으로 분류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Hunter region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Broke </a:t>
            </a:r>
            <a:r>
              <a:rPr lang="en-AU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Fordwich</a:t>
            </a: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하부 지역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Pokolbin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하부 지역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Upper Hunter Valley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하부 지역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CCF1F8-6D9E-4631-9BC7-E65B426755A9}">
  <ds:schemaRefs>
    <ds:schemaRef ds:uri="4e8dd08d-258d-47a9-9875-37f1ffd19f33"/>
    <ds:schemaRef ds:uri="http://purl.org/dc/dcmitype/"/>
    <ds:schemaRef ds:uri="02256494-4976-4001-aedb-96463ae0d92e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6237CF3-FEED-4395-9582-FB1EF606BD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1994</Words>
  <Application>Microsoft Macintosh PowerPoint</Application>
  <PresentationFormat>Widescreen</PresentationFormat>
  <Paragraphs>323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Malgun Gothic</vt:lpstr>
      <vt:lpstr>Neue Haas Grotesk Text Pro</vt:lpstr>
      <vt:lpstr>Noto Sans KR</vt:lpstr>
      <vt:lpstr>Arial</vt:lpstr>
      <vt:lpstr>Inter Display</vt:lpstr>
      <vt:lpstr>Slide layouts</vt:lpstr>
      <vt:lpstr>PowerPoint Presentation</vt:lpstr>
      <vt:lpstr>PowerPoint Presentation</vt:lpstr>
      <vt:lpstr>호주</vt:lpstr>
      <vt:lpstr>뉴사우스웨일즈</vt:lpstr>
      <vt:lpstr>헌터 밸리</vt:lpstr>
      <vt:lpstr>오늘 강의 주제</vt:lpstr>
      <vt:lpstr>1820년대</vt:lpstr>
      <vt:lpstr>PowerPoint Presentation</vt:lpstr>
      <vt:lpstr>온화한 기후 산지</vt:lpstr>
      <vt:lpstr>기후</vt:lpstr>
      <vt:lpstr>토양</vt:lpstr>
      <vt:lpstr>헌터 밸리 포도 재배와 양조</vt:lpstr>
      <vt:lpstr>PowerPoint Presentation</vt:lpstr>
      <vt:lpstr>PowerPoint Presentation</vt:lpstr>
      <vt:lpstr>PowerPoint Presentation</vt:lpstr>
      <vt:lpstr>성장을 거듭한 역사</vt:lpstr>
      <vt:lpstr>PowerPoint Presentation</vt:lpstr>
      <vt:lpstr>세미용 (영한 풍미) 특징</vt:lpstr>
      <vt:lpstr>세미용 (병숙성) 특징</vt:lpstr>
      <vt:lpstr>샤르도네 특징</vt:lpstr>
      <vt:lpstr>쉬라즈 특징</vt:lpstr>
      <vt:lpstr>PowerPoint Presentation</vt:lpstr>
      <vt:lpstr>PowerPoint Presentation</vt:lpstr>
      <vt:lpstr>호주 와인의 아이콘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Cameron Midson</cp:lastModifiedBy>
  <cp:revision>24</cp:revision>
  <dcterms:created xsi:type="dcterms:W3CDTF">2018-07-25T07:02:59Z</dcterms:created>
  <dcterms:modified xsi:type="dcterms:W3CDTF">2026-03-23T00:55:27Z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2026-03-23T00:55:21Z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8a65ed17-b88f-4abd-a082-eba74e864355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