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media/image10.svg" ContentType="image/svg+xml"/>
  <Override PartName="/ppt/media/image14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17.svg" ContentType="image/sv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4"/>
  </p:sldMasterIdLst>
  <p:notesMasterIdLst>
    <p:notesMasterId r:id="rId34"/>
  </p:notesMasterIdLst>
  <p:sldIdLst>
    <p:sldId id="256" r:id="rId5"/>
    <p:sldId id="478" r:id="rId6"/>
    <p:sldId id="645" r:id="rId7"/>
    <p:sldId id="637" r:id="rId8"/>
    <p:sldId id="646" r:id="rId9"/>
    <p:sldId id="669" r:id="rId10"/>
    <p:sldId id="647" r:id="rId11"/>
    <p:sldId id="636" r:id="rId12"/>
    <p:sldId id="635" r:id="rId13"/>
    <p:sldId id="641" r:id="rId14"/>
    <p:sldId id="642" r:id="rId15"/>
    <p:sldId id="643" r:id="rId16"/>
    <p:sldId id="648" r:id="rId17"/>
    <p:sldId id="665" r:id="rId18"/>
    <p:sldId id="652" r:id="rId19"/>
    <p:sldId id="666" r:id="rId20"/>
    <p:sldId id="667" r:id="rId21"/>
    <p:sldId id="668" r:id="rId22"/>
    <p:sldId id="670" r:id="rId23"/>
    <p:sldId id="671" r:id="rId24"/>
    <p:sldId id="672" r:id="rId25"/>
    <p:sldId id="673" r:id="rId26"/>
    <p:sldId id="657" r:id="rId27"/>
    <p:sldId id="626" r:id="rId28"/>
    <p:sldId id="280" r:id="rId29"/>
    <p:sldId id="617" r:id="rId30"/>
    <p:sldId id="659" r:id="rId31"/>
    <p:sldId id="340" r:id="rId32"/>
    <p:sldId id="674" r:id="rId33"/>
  </p:sldIdLst>
  <p:sldSz cx="12192000" cy="6858000"/>
  <p:notesSz cx="6858000" cy="9144000"/>
  <p:embeddedFontLst>
    <p:embeddedFont>
      <p:font typeface="Hellix" panose="020B0604020202020204" charset="0"/>
      <p:regular r:id="rId35"/>
      <p:bold r:id="rId36"/>
    </p:embeddedFont>
    <p:embeddedFont>
      <p:font typeface="Inter Display" panose="020B0604020202020204" charset="0"/>
      <p:regular r:id="rId37"/>
      <p:bold r:id="rId38"/>
      <p:italic r:id="rId39"/>
      <p:boldItalic r:id="rId40"/>
    </p:embeddedFont>
    <p:embeddedFont>
      <p:font typeface="Neue Haas Grotesk Text Pro" panose="020B0504020202020204" pitchFamily="34" charset="0"/>
      <p:regular r:id="rId41"/>
      <p:bold r:id="rId42"/>
      <p:italic r:id="rId43"/>
      <p:boldItalic r:id="rId44"/>
    </p:embeddedFont>
  </p:embeddedFontLst>
  <p:custDataLst>
    <p:tags r:id="rId45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02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94" autoAdjust="0"/>
    <p:restoredTop sz="83212" autoAdjust="0"/>
  </p:normalViewPr>
  <p:slideViewPr>
    <p:cSldViewPr snapToGrid="0">
      <p:cViewPr varScale="1">
        <p:scale>
          <a:sx n="61" d="100"/>
          <a:sy n="61" d="100"/>
        </p:scale>
        <p:origin x="1068" y="64"/>
      </p:cViewPr>
      <p:guideLst>
        <p:guide orient="horz" pos="3702"/>
        <p:guide pos="21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5.fntdata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tags" Target="tags/tag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2.fntdata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10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microsoft.com/office/2018/10/relationships/authors" Target="author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4.fntdata"/><Relationship Id="rId46" Type="http://schemas.openxmlformats.org/officeDocument/2006/relationships/commentAuthors" Target="commentAuthors.xml"/><Relationship Id="rId20" Type="http://schemas.openxmlformats.org/officeDocument/2006/relationships/slide" Target="slides/slide16.xml"/><Relationship Id="rId41" Type="http://schemas.openxmlformats.org/officeDocument/2006/relationships/font" Target="fonts/font7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3/11/2026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Jelajahi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sejarah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kondisi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pertumbuhan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budi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dirayakan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terbesar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begitu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menonjol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Periksa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catatan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tambahan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informasi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slide dan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poin-poin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diskusi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mengunduh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topik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sumber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daya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termasuk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presentasi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kunjungi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4464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SEKARANG MERUPAKAN SAAT YANG TEPAT UNTUK MENCICIPI DAN MENDISKUSIKAN BEBERAPA ANGGUR PILIHAN ANDA</a:t>
            </a:r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PROGRAM KOMPLEMENTER :  Anda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menemukan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program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lagi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8695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Great Southern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terkenal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Riesling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intensitas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hebat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biasa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tipikal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spektrum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sitrus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dasar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rempah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mineral. Segar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ketika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cenderung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sangat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jarang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mencapai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puncak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kematangannya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waktu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kurang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10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Gaya linear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gula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kurang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0.5%  (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linear bone-dry styles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umum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alami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spektrum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residual gula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oak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netral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penuaan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diperpanjang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lees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semakin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umum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dilakukan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rilis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AU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0750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strukturnya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ketat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Chardonnay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beraksen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jeruk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bali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jeruk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limau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gedang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(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grapefruit)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diproduksi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berbeda-beda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walaupun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mayoritas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difermentasi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menggunakan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barel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tetapi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umumnya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intens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terasa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Chardonnay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lainnya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bisa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sedikit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sementara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sedikit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8828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Sampai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belakangan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Pinot Noir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berasal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sekitar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Denmark dan Albany,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tetapi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mengesankan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muncul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Mount Barker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tahun-tahun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sedikit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3361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2392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bertahan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lama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berwarna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rasa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intens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struktur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walaupun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sekental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berasal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Margaret River.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2549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987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Umumnya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kompleks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kekentalan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sutra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profil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Banyak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produsen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menghindari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penggunaan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(tong) ek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baru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berlebihan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sehingga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memungkinkan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buah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‘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bersinar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’.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Frankland River dan Mount Baker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subwilayah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jagoan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produksi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47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Beragamnya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tipe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kondisi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Great Southern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berarti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menanam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berbagai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menggunakan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campuran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klasik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muncul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lain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patut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perhatian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termasuk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Sauvignon Blanc, Grüner Veltliner, Gewürztraminer, Malbec, Mourvèdre and Grenache. </a:t>
            </a:r>
          </a:p>
          <a:p>
            <a:pPr rtl="0"/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 POIN-POIN UNTUK DISKUSI : </a:t>
            </a:r>
          </a:p>
          <a:p>
            <a:pPr rtl="0" fontAlgn="base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Do the wines of Great Southern have defining regional characteristics as a whole, or are they shaped more by their respective subregions and single sites?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Apakah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Great Southern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karakteristik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defining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keseluruhan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apakah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wilauyah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dibentuk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oleh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subwilayahnya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masing-masing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lokasi-lokasi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tunggalnya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pPr marL="171450" indent="-171450" rtl="0" fontAlgn="base">
              <a:buFontTx/>
              <a:buChar char="-"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Riesling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ditumbuhkan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di Australia. Apa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membedakannya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Riesling Great Southern? </a:t>
            </a:r>
          </a:p>
          <a:p>
            <a:pPr rtl="0" fontAlgn="base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Apa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perbedaan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 Great Southern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Barossa Valley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Hunter Valley? </a:t>
            </a:r>
          </a:p>
          <a:p>
            <a:pPr rtl="0"/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0118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program,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perangkat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pendukung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sumber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kunjungi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AU" b="0" dirty="0">
              <a:effectLst/>
            </a:endParaRPr>
          </a:p>
          <a:p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pertanyaan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kirimkan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surel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discovered@wineaustralia.com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7293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mungkin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peluang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semua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kesempatan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mencicipi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Great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Souther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klasik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Icip-icip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lengkap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dilakukan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kemudian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bawah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 Barat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terletak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Great Southern,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maritim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pantai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daerah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perbukitan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daerah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penggembalaan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ternak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terbuka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eukaliptus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lapisan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batuan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granit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merentang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150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kilometer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100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kilimeter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barat.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tersebut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bertumbuh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substansial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sejarahnya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singkat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sekarang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rumah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jaringan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petani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berkembang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produsen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dikenal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menciptakan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berkualitas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semakin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dinilai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negara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90728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 POIN-POIN UNTUK DISKUSI :</a:t>
            </a:r>
            <a:endParaRPr lang="en-AU" b="0" dirty="0">
              <a:effectLst/>
            </a:endParaRPr>
          </a:p>
          <a:p>
            <a:pPr rtl="0" fontAlgn="base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Bagaimana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Great Southern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memperoleh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manfaat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tantangan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mendasar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dihadapi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oleh para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awalnya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pPr rtl="0" fontAlgn="base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Apa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sejarah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komersial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singkat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pendekatannya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terhadap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budi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96161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Great Southern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merentang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total 39,007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kilometer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persegi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(15,060 mil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persegi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16,712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kilometer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persegi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(6.542 mil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persegi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tercakup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oleh lima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subwilayah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tersebut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endParaRPr lang="en-AU" sz="1200" b="1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Albany: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Pemukiman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Eropa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 Australia Barat (Perth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didirikan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1829),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dianggap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pusat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Great Southern.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Subwilayah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lokasinya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bawah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maritim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dimediasi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oleh Samudra Selatan,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memungkinkan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putih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berkembang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termasuk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Sauvignon Blanc, Chardonnay, Pinot Noir dan Shiraz.</a:t>
            </a:r>
            <a:endParaRPr lang="en-AU" sz="1200" b="1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Denmark: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maritim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serupa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walaupun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serta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bukit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lembah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menciptakan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mikro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putih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dominan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yaitu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Chardonnay dan Riesling. Pinot Noir juga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bertumbuh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seringkali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digunakan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budidaya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sparkling.</a:t>
            </a:r>
            <a:endParaRPr lang="en-AU" sz="1200" b="1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Frankland River: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Beruntung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karena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lokasinya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terisolasi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matahari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berlangsung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lama,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lempung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berkerikil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kaya,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subwilayah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mengembangkan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reputasi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reputasi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terkemuka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campuran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premium Riesling, Shiraz dan Cabernet Sauvignon. </a:t>
            </a:r>
            <a:endParaRPr lang="en-AU" sz="1200" b="1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Mount Barker: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Subwilayah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paling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elevasi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rata-rata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dibandingkan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tetangganya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diurnal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kondisi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ideal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retensi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keasaman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pematangan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lama di Riesling dan Shiraz. </a:t>
            </a:r>
            <a:endParaRPr lang="en-AU" sz="1200" b="1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Porongurup: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Rumah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puncak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granit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kuno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kisaran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Panjang 12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kilometer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(7.5 mil),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pengaruh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zona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diciptakan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oleh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meningkatnya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udara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mengurangi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risiko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embun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beku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menghasilkan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kondisi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pematangan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ideal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terutama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Riesling, Chardonnay dan Pinot Noir. 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4834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Apabila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bergerak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subwilayah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pantai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Albany dan Denmark,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temperatur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keseluruhan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meningkat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kondisi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berpindah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maritim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kontinental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Pertambahan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jam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matahari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berbeda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sehingga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pemilihan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lokasi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seksama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memungkinkan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diproduksinya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setiap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Rata-rata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temperatur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Januari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(MJT)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20.1°C (68°F). Curah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hujan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Menanam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(GSR) rata-rata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240mm.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25433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 POIN-POIN UNTUK DISKUSI : </a:t>
            </a:r>
          </a:p>
          <a:p>
            <a:pPr rtl="0" fontAlgn="base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Apa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perbedaan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lima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subwilayah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Great Southern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berkaitan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geografi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pPr marL="171450" indent="-171450" rtl="0" fontAlgn="base">
              <a:buFontTx/>
              <a:buChar char="-"/>
            </a:pP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Apakah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luasnya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keberagaman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kondisi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penanaman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membantu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menghambat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kemajuan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Great Southern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Australia?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2200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Denmark dan Albany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lembap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cukup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memungkinkan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lokasi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tertentu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penanaman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penambahan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air, 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tetapi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hujan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berkurang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drastis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semakin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sehingga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terutama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menerapkan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irigasi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tetes di masing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pohon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tahap-tahap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penting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Ketersediaan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air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tantangan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terbesar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dihadapi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88966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Produsen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menerapkan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kombinasi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Teknik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tradisional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eksperimental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jumlah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semakin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kecil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pelopor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winemaker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meningkat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berfokus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intervensi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minimal.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Preferensi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konsumen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ringat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depannya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rendah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alkoholnya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kekuatan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Great Southern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evolusi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penyempurnaan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 POIN-POIN UNTUK DISKUSI :</a:t>
            </a:r>
          </a:p>
          <a:p>
            <a:pPr rtl="0" fontAlgn="base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Dibandingkan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wilayah-wilayah lain di Australia,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pemilihan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lokasi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terutama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penting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Great Southern?</a:t>
            </a:r>
          </a:p>
          <a:p>
            <a:pPr rtl="0" fontAlgn="base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praktik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berkelanjutan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menonjol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tahun-tahun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belakangan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Bagaimana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berdalmpak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proses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pPr rtl="0" fontAlgn="base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Apa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dampak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penuaan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penggunaan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lees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transisi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format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barel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terhadap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77718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Terlepas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paling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jumlahnya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terjual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paling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terkenal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Great Southern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Riesling, Shiraz, Cabernet Sauvignon, Chardonnay dan Pinot Noir.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033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321212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808638"/>
            <a:ext cx="5735637" cy="271306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 anchor="b"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476778D-80A8-6E67-51B8-8202C91D7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71951" y="1720205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F3B1517-037A-CABC-600A-81C6536298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1951" y="1057431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58E82B5-1F46-C4F5-5938-6158B5F70533}"/>
              </a:ext>
            </a:extLst>
          </p:cNvPr>
          <p:cNvSpPr/>
          <p:nvPr userDrawn="1"/>
        </p:nvSpPr>
        <p:spPr>
          <a:xfrm>
            <a:off x="7371991" y="325882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4A8A14A-D1CA-D9F8-306F-F692F60C4618}"/>
              </a:ext>
            </a:extLst>
          </p:cNvPr>
          <p:cNvSpPr/>
          <p:nvPr userDrawn="1"/>
        </p:nvSpPr>
        <p:spPr>
          <a:xfrm>
            <a:off x="5198405" y="325882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000F615-AB78-1EA7-CC11-9BD4C20DC94C}"/>
              </a:ext>
            </a:extLst>
          </p:cNvPr>
          <p:cNvSpPr/>
          <p:nvPr userDrawn="1"/>
        </p:nvSpPr>
        <p:spPr>
          <a:xfrm>
            <a:off x="9845722" y="325882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205705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38401" y="3434316"/>
            <a:ext cx="6885768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78945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262198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90121" y="374556"/>
            <a:ext cx="4401879" cy="611839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445451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14292" y="4632860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03407" y="3949009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F7ECA34-306B-07D0-C7CA-C6E17551922E}"/>
              </a:ext>
            </a:extLst>
          </p:cNvPr>
          <p:cNvSpPr/>
          <p:nvPr userDrawn="1"/>
        </p:nvSpPr>
        <p:spPr>
          <a:xfrm>
            <a:off x="592704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5C262C2F-2C85-5DD4-F8C6-C2BBC66C8CC1}"/>
              </a:ext>
            </a:extLst>
          </p:cNvPr>
          <p:cNvSpPr/>
          <p:nvPr userDrawn="1"/>
        </p:nvSpPr>
        <p:spPr>
          <a:xfrm>
            <a:off x="6150539" y="3310522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91170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76802" y="3429000"/>
            <a:ext cx="11220083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48917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74557"/>
            <a:ext cx="5735637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14292" y="4632860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03407" y="3949009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9923352" y="3302000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6945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595462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08525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15057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41706796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8576156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804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4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09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9278854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2" pos="393">
          <p15:clr>
            <a:srgbClr val="000000"/>
          </p15:clr>
        </p15:guide>
        <p15:guide id="3" orient="horz" pos="368">
          <p15:clr>
            <a:srgbClr val="00000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443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4737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5913156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>
          <p15:clr>
            <a:srgbClr val="000000"/>
          </p15:clr>
        </p15:guide>
        <p15:guide id="2" orient="horz" pos="368">
          <p15:clr>
            <a:srgbClr val="000000"/>
          </p15:clr>
        </p15:guide>
        <p15:guide id="4" pos="4067">
          <p15:clr>
            <a:srgbClr val="00000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D8FB6-8ACF-DF6D-EB79-207CCA014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CFD86-18E3-510D-7574-B45CCD538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DDADE-588C-E389-9C56-AA1FC5948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D0F3-5617-4E4B-B49A-CF8CB71EDC27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6191D-47B6-A1DD-B585-B9877068E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81B3F-E4E1-8FCB-1AD0-7E72A11F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106B9-48F5-894C-8B00-7C26AA050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44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11/03/2026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78" r:id="rId14"/>
    <p:sldLayoutId id="2147483679" r:id="rId15"/>
    <p:sldLayoutId id="2147483683" r:id="rId16"/>
    <p:sldLayoutId id="2147483660" r:id="rId17"/>
    <p:sldLayoutId id="2147483673" r:id="rId18"/>
    <p:sldLayoutId id="2147483674" r:id="rId19"/>
    <p:sldLayoutId id="2147483675" r:id="rId20"/>
    <p:sldLayoutId id="2147483659" r:id="rId21"/>
    <p:sldLayoutId id="2147483684" r:id="rId22"/>
    <p:sldLayoutId id="2147483676" r:id="rId23"/>
    <p:sldLayoutId id="2147483677" r:id="rId24"/>
    <p:sldLayoutId id="2147483680" r:id="rId25"/>
    <p:sldLayoutId id="2147483681" r:id="rId26"/>
    <p:sldLayoutId id="2147483682" r:id="rId27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C2E0D64-F365-6B0D-5636-3C915C04E43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963" b="10963"/>
          <a:stretch/>
        </p:blipFill>
        <p:spPr/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6000" dirty="0">
                <a:solidFill>
                  <a:schemeClr val="accent3"/>
                </a:solidFill>
              </a:rPr>
              <a:t>GREAT SOUTHERN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object 11">
            <a:extLst>
              <a:ext uri="{FF2B5EF4-FFF2-40B4-BE49-F238E27FC236}">
                <a16:creationId xmlns:a16="http://schemas.microsoft.com/office/drawing/2014/main" id="{FBCC342F-E4F8-3BC2-D70C-DB45D1359677}"/>
              </a:ext>
            </a:extLst>
          </p:cNvPr>
          <p:cNvSpPr txBox="1"/>
          <p:nvPr/>
        </p:nvSpPr>
        <p:spPr>
          <a:xfrm rot="5400000">
            <a:off x="10436465" y="5534628"/>
            <a:ext cx="2597897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5" dirty="0">
                <a:latin typeface="Neue Haas Grotesk Text Pro" panose="020B0504020202020204" pitchFamily="34" charset="77"/>
                <a:cs typeface="Arial" panose="020B0604020202020204" pitchFamily="34" charset="0"/>
              </a:rPr>
              <a:t>Photo</a:t>
            </a:r>
            <a:r>
              <a:rPr sz="800" spc="-10" dirty="0">
                <a:latin typeface="Neue Haas Grotesk Text Pro" panose="020B0504020202020204" pitchFamily="34" charset="77"/>
                <a:cs typeface="Arial" panose="020B0604020202020204" pitchFamily="34" charset="0"/>
              </a:rPr>
              <a:t> courtesy </a:t>
            </a:r>
            <a:r>
              <a:rPr sz="800" spc="-5" dirty="0">
                <a:latin typeface="Neue Haas Grotesk Text Pro" panose="020B0504020202020204" pitchFamily="34" charset="77"/>
                <a:cs typeface="Arial" panose="020B0604020202020204" pitchFamily="34" charset="0"/>
              </a:rPr>
              <a:t>of </a:t>
            </a:r>
            <a:r>
              <a:rPr lang="en-AU" sz="800" spc="-15" dirty="0">
                <a:latin typeface="Neue Haas Grotesk Text Pro" panose="020B0504020202020204" pitchFamily="34" charset="77"/>
                <a:cs typeface="Arial" panose="020B0604020202020204" pitchFamily="34" charset="0"/>
              </a:rPr>
              <a:t>Wines of Western Australia</a:t>
            </a:r>
            <a:endParaRPr sz="800" dirty="0">
              <a:latin typeface="Neue Haas Grotesk Text Pro" panose="020B0504020202020204" pitchFamily="34" charset="7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23D45FD-E3A2-DD1B-A0C8-428B19C75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608" t="48" r="27414" b="337"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6E41B1-0D03-B675-1213-752E9763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2" y="584200"/>
            <a:ext cx="5009924" cy="792601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GEOGRAFI, IKLIM DAN TANAH</a:t>
            </a: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128C975B-7767-626E-0DDC-C0024354C4F1}"/>
              </a:ext>
            </a:extLst>
          </p:cNvPr>
          <p:cNvSpPr txBox="1">
            <a:spLocks/>
          </p:cNvSpPr>
          <p:nvPr/>
        </p:nvSpPr>
        <p:spPr>
          <a:xfrm>
            <a:off x="6456362" y="1433958"/>
            <a:ext cx="5351325" cy="20381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4000" dirty="0">
                <a:solidFill>
                  <a:schemeClr val="bg2"/>
                </a:solidFill>
              </a:rPr>
              <a:t>BENTANG ALAM YANG </a:t>
            </a:r>
          </a:p>
          <a:p>
            <a:r>
              <a:rPr lang="en-US" sz="4000" dirty="0">
                <a:solidFill>
                  <a:schemeClr val="bg2"/>
                </a:solidFill>
              </a:rPr>
              <a:t>MENGESANKAN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136C88-49FF-EE33-DB6F-8A97AA8E61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17466" y="3625516"/>
            <a:ext cx="5287715" cy="2846525"/>
          </a:xfrm>
        </p:spPr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Kurang </a:t>
            </a:r>
            <a:r>
              <a:rPr lang="en-US" dirty="0" err="1">
                <a:solidFill>
                  <a:schemeClr val="bg1"/>
                </a:solidFill>
              </a:rPr>
              <a:t>lebih</a:t>
            </a:r>
            <a:r>
              <a:rPr lang="en-US" dirty="0">
                <a:solidFill>
                  <a:schemeClr val="bg1"/>
                </a:solidFill>
              </a:rPr>
              <a:t>  360km </a:t>
            </a:r>
            <a:r>
              <a:rPr lang="en-US" dirty="0" err="1">
                <a:solidFill>
                  <a:schemeClr val="bg1"/>
                </a:solidFill>
              </a:rPr>
              <a:t>dari</a:t>
            </a:r>
            <a:r>
              <a:rPr lang="en-US" dirty="0">
                <a:solidFill>
                  <a:schemeClr val="bg1"/>
                </a:solidFill>
              </a:rPr>
              <a:t> Perth, di barat </a:t>
            </a:r>
            <a:r>
              <a:rPr lang="en-US" dirty="0" err="1">
                <a:solidFill>
                  <a:schemeClr val="bg1"/>
                </a:solidFill>
              </a:rPr>
              <a:t>daya</a:t>
            </a:r>
            <a:r>
              <a:rPr lang="en-US" dirty="0">
                <a:solidFill>
                  <a:schemeClr val="bg1"/>
                </a:solidFill>
              </a:rPr>
              <a:t> Australia Barat yang </a:t>
            </a:r>
            <a:r>
              <a:rPr lang="en-US" dirty="0" err="1">
                <a:solidFill>
                  <a:schemeClr val="bg1"/>
                </a:solidFill>
              </a:rPr>
              <a:t>terpencil</a:t>
            </a: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Terdiri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dari</a:t>
            </a:r>
            <a:r>
              <a:rPr lang="en-US" dirty="0">
                <a:solidFill>
                  <a:schemeClr val="bg1"/>
                </a:solidFill>
              </a:rPr>
              <a:t> lima </a:t>
            </a:r>
            <a:r>
              <a:rPr lang="en-US" dirty="0" err="1">
                <a:solidFill>
                  <a:schemeClr val="bg1"/>
                </a:solidFill>
              </a:rPr>
              <a:t>subwilayah</a:t>
            </a: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Wilayah </a:t>
            </a:r>
            <a:r>
              <a:rPr lang="en-US" dirty="0" err="1">
                <a:solidFill>
                  <a:schemeClr val="bg1"/>
                </a:solidFill>
              </a:rPr>
              <a:t>tersejuk</a:t>
            </a:r>
            <a:r>
              <a:rPr lang="en-US" dirty="0">
                <a:solidFill>
                  <a:schemeClr val="bg1"/>
                </a:solidFill>
              </a:rPr>
              <a:t> di Australia Barat, </a:t>
            </a:r>
            <a:r>
              <a:rPr lang="en-US" dirty="0" err="1">
                <a:solidFill>
                  <a:schemeClr val="bg1"/>
                </a:solidFill>
              </a:rPr>
              <a:t>dengan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variasi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iklim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Mediterania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berpindah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maritim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</a:t>
            </a:r>
            <a:r>
              <a:rPr lang="en-US" dirty="0">
                <a:solidFill>
                  <a:schemeClr val="bg1"/>
                </a:solidFill>
              </a:rPr>
              <a:t> continental</a:t>
            </a:r>
          </a:p>
          <a:p>
            <a:pPr marL="285750" indent="-28575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Beragam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topografi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dengan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tanah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cukup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subur</a:t>
            </a:r>
            <a:r>
              <a:rPr lang="en-US" dirty="0">
                <a:solidFill>
                  <a:schemeClr val="bg1"/>
                </a:solidFill>
              </a:rPr>
              <a:t>, yang </a:t>
            </a:r>
            <a:r>
              <a:rPr lang="en-US" dirty="0" err="1">
                <a:solidFill>
                  <a:schemeClr val="bg1"/>
                </a:solidFill>
              </a:rPr>
              <a:t>dinamakan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sesuai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dengan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spesies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eukaliptus</a:t>
            </a:r>
            <a:r>
              <a:rPr lang="en-US" dirty="0">
                <a:solidFill>
                  <a:schemeClr val="bg1"/>
                </a:solidFill>
              </a:rPr>
              <a:t> yang  </a:t>
            </a:r>
            <a:r>
              <a:rPr lang="en-US" dirty="0" err="1">
                <a:solidFill>
                  <a:schemeClr val="bg1"/>
                </a:solidFill>
              </a:rPr>
              <a:t>dominan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object 11">
            <a:extLst>
              <a:ext uri="{FF2B5EF4-FFF2-40B4-BE49-F238E27FC236}">
                <a16:creationId xmlns:a16="http://schemas.microsoft.com/office/drawing/2014/main" id="{D4F530BC-93AD-05B4-4721-826735F6A6F3}"/>
              </a:ext>
            </a:extLst>
          </p:cNvPr>
          <p:cNvSpPr txBox="1"/>
          <p:nvPr/>
        </p:nvSpPr>
        <p:spPr>
          <a:xfrm>
            <a:off x="115815" y="6522358"/>
            <a:ext cx="2597897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Photo</a:t>
            </a:r>
            <a:r>
              <a:rPr sz="800" spc="-1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 courtesy </a:t>
            </a:r>
            <a:r>
              <a:rPr sz="800" spc="-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of </a:t>
            </a:r>
            <a:r>
              <a:rPr sz="800" spc="-1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Great</a:t>
            </a:r>
            <a:r>
              <a:rPr sz="800" spc="-1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Southern</a:t>
            </a:r>
            <a:r>
              <a:rPr sz="800" spc="-1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 </a:t>
            </a:r>
            <a:r>
              <a:rPr sz="800" spc="-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Wines</a:t>
            </a:r>
            <a:endParaRPr sz="800" dirty="0">
              <a:latin typeface="Neue Haas Grotesk Text Pro" panose="020B0504020202020204" pitchFamily="34" charset="7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5062414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938"/>
            <a:ext cx="6096000" cy="685006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27854" y="1208654"/>
            <a:ext cx="5183398" cy="899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82000"/>
              </a:lnSpc>
            </a:pPr>
            <a:r>
              <a:rPr lang="en-US" sz="32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PADA UMUMNYA </a:t>
            </a:r>
            <a:br>
              <a:rPr lang="en-US" sz="32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</a:br>
            <a:r>
              <a:rPr lang="en-AU" sz="3200" dirty="0">
                <a:solidFill>
                  <a:schemeClr val="bg1"/>
                </a:solidFill>
              </a:rPr>
              <a:t>MEDITERANIA</a:t>
            </a:r>
            <a:endParaRPr lang="en-US" sz="3200" dirty="0">
              <a:solidFill>
                <a:schemeClr val="bg1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535474" y="2084595"/>
            <a:ext cx="3710524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AU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BERPINDAH DARI </a:t>
            </a:r>
            <a:r>
              <a:rPr lang="en-AU" sz="16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MARITIM</a:t>
            </a:r>
            <a:r>
              <a:rPr lang="en-AU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DI SEPANJANG PANTAI KE AREA YANG LEBIH </a:t>
            </a:r>
            <a:r>
              <a:rPr lang="en-AU" sz="16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KONTINENTAL</a:t>
            </a:r>
            <a:r>
              <a:rPr lang="en-AU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br>
              <a:rPr lang="en-AU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AU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DI BAGIAN UTARA DAN DARAT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1CCBD8F-0DC9-88C0-6ADD-A2A977E72B33}"/>
              </a:ext>
            </a:extLst>
          </p:cNvPr>
          <p:cNvSpPr txBox="1">
            <a:spLocks/>
          </p:cNvSpPr>
          <p:nvPr/>
        </p:nvSpPr>
        <p:spPr>
          <a:xfrm>
            <a:off x="6456363" y="3815774"/>
            <a:ext cx="2965327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2000"/>
              </a:lnSpc>
            </a:pPr>
            <a:r>
              <a:rPr lang="en-US" b="1" dirty="0">
                <a:solidFill>
                  <a:schemeClr val="accent3"/>
                </a:solidFill>
              </a:rPr>
              <a:t>GREAT SOUTHERN</a:t>
            </a: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10–380M (33–1,247KAKI)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548265" y="6416989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548265" y="5293988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610168" y="6244320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2" name="object 11">
            <a:extLst>
              <a:ext uri="{FF2B5EF4-FFF2-40B4-BE49-F238E27FC236}">
                <a16:creationId xmlns:a16="http://schemas.microsoft.com/office/drawing/2014/main" id="{66E7AA25-4D36-A4B3-95E7-EABADF5FA741}"/>
              </a:ext>
            </a:extLst>
          </p:cNvPr>
          <p:cNvSpPr txBox="1"/>
          <p:nvPr/>
        </p:nvSpPr>
        <p:spPr>
          <a:xfrm>
            <a:off x="120068" y="6622863"/>
            <a:ext cx="2597897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Photo</a:t>
            </a:r>
            <a:r>
              <a:rPr sz="800" spc="-1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 courtesy </a:t>
            </a:r>
            <a:r>
              <a:rPr sz="800" spc="-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of </a:t>
            </a:r>
            <a:r>
              <a:rPr lang="en-AU" sz="800" spc="-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Wines of Western Australia</a:t>
            </a:r>
            <a:endParaRPr sz="800" dirty="0">
              <a:latin typeface="Neue Haas Grotesk Text Pro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15" name="Title 2">
            <a:extLst>
              <a:ext uri="{FF2B5EF4-FFF2-40B4-BE49-F238E27FC236}">
                <a16:creationId xmlns:a16="http://schemas.microsoft.com/office/drawing/2014/main" id="{04CD747A-5B1F-EBFB-0C5B-2ED594174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53633"/>
            <a:ext cx="5334275" cy="820910"/>
          </a:xfrm>
        </p:spPr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IKLIM</a:t>
            </a:r>
          </a:p>
        </p:txBody>
      </p:sp>
      <p:sp>
        <p:nvSpPr>
          <p:cNvPr id="16" name="Title 7">
            <a:extLst>
              <a:ext uri="{FF2B5EF4-FFF2-40B4-BE49-F238E27FC236}">
                <a16:creationId xmlns:a16="http://schemas.microsoft.com/office/drawing/2014/main" id="{535B6920-A8C3-A7A9-1405-83D4E853C605}"/>
              </a:ext>
            </a:extLst>
          </p:cNvPr>
          <p:cNvSpPr txBox="1">
            <a:spLocks/>
          </p:cNvSpPr>
          <p:nvPr/>
        </p:nvSpPr>
        <p:spPr>
          <a:xfrm>
            <a:off x="6456362" y="626428"/>
            <a:ext cx="4540713" cy="55425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4500" dirty="0">
                <a:solidFill>
                  <a:schemeClr val="accent3"/>
                </a:solidFill>
              </a:rPr>
              <a:t>KETINGGIAN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EDCD811-28E5-0EF9-B3E1-0FC3F65ADC6C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RENDAH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(0–1,639kaki)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2EE57BA-CFC7-F72A-3200-2268AEEFA3D3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SEDANG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(1,640–2,459kaki)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B8F90AD-7AE6-D917-661D-CDA55D3CA02F}"/>
              </a:ext>
            </a:extLst>
          </p:cNvPr>
          <p:cNvSpPr txBox="1"/>
          <p:nvPr/>
        </p:nvSpPr>
        <p:spPr>
          <a:xfrm>
            <a:off x="10120736" y="262878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(2,460–3,279kaki)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6B84F56-DE01-630C-A059-AE77299FE745}"/>
              </a:ext>
            </a:extLst>
          </p:cNvPr>
          <p:cNvSpPr txBox="1"/>
          <p:nvPr/>
        </p:nvSpPr>
        <p:spPr>
          <a:xfrm>
            <a:off x="10493262" y="1031426"/>
            <a:ext cx="26434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SANGAT </a:t>
            </a:r>
            <a:b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(&gt;3,280kaki +)</a:t>
            </a:r>
          </a:p>
        </p:txBody>
      </p:sp>
    </p:spTree>
    <p:extLst>
      <p:ext uri="{BB962C8B-B14F-4D97-AF65-F5344CB8AC3E}">
        <p14:creationId xmlns:p14="http://schemas.microsoft.com/office/powerpoint/2010/main" val="500136252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48" r="12996" b="291"/>
          <a:stretch/>
        </p:blipFill>
        <p:spPr>
          <a:xfrm>
            <a:off x="1" y="36830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TANAH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391774"/>
            <a:ext cx="3580266" cy="1530521"/>
          </a:xfrm>
        </p:spPr>
        <p:txBody>
          <a:bodyPr/>
          <a:lstStyle/>
          <a:p>
            <a:r>
              <a:rPr lang="en-US" dirty="0" err="1"/>
              <a:t>Tipe</a:t>
            </a:r>
            <a:r>
              <a:rPr lang="en-US" dirty="0"/>
              <a:t> </a:t>
            </a:r>
            <a:r>
              <a:rPr lang="en-US" dirty="0" err="1"/>
              <a:t>tanah</a:t>
            </a:r>
            <a:r>
              <a:rPr lang="en-US" dirty="0"/>
              <a:t> sangat </a:t>
            </a:r>
            <a:r>
              <a:rPr lang="en-US" dirty="0" err="1"/>
              <a:t>berbeda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lainnya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 Frankland River, Albany dan Mount Barker </a:t>
            </a:r>
            <a:r>
              <a:rPr lang="en-US" dirty="0" err="1"/>
              <a:t>memperlihatkan</a:t>
            </a:r>
            <a:r>
              <a:rPr lang="en-US" dirty="0"/>
              <a:t> </a:t>
            </a:r>
            <a:r>
              <a:rPr lang="en-US" dirty="0" err="1"/>
              <a:t>fitur</a:t>
            </a:r>
            <a:r>
              <a:rPr lang="en-US" dirty="0"/>
              <a:t> </a:t>
            </a:r>
            <a:r>
              <a:rPr lang="en-US" dirty="0" err="1"/>
              <a:t>tanah</a:t>
            </a:r>
            <a:r>
              <a:rPr lang="en-US" dirty="0"/>
              <a:t> </a:t>
            </a:r>
            <a:r>
              <a:rPr lang="en-US" dirty="0" err="1"/>
              <a:t>laterit</a:t>
            </a:r>
            <a:r>
              <a:rPr lang="en-US" dirty="0"/>
              <a:t> </a:t>
            </a:r>
            <a:r>
              <a:rPr lang="en-US" dirty="0" err="1"/>
              <a:t>berkerikil</a:t>
            </a:r>
            <a:r>
              <a:rPr lang="en-US" dirty="0"/>
              <a:t> dan </a:t>
            </a:r>
            <a:r>
              <a:rPr lang="en-US" dirty="0" err="1"/>
              <a:t>tanah</a:t>
            </a:r>
            <a:r>
              <a:rPr lang="en-US" dirty="0"/>
              <a:t> </a:t>
            </a:r>
            <a:r>
              <a:rPr lang="en-US" dirty="0" err="1"/>
              <a:t>lempung</a:t>
            </a:r>
            <a:r>
              <a:rPr lang="en-US" dirty="0"/>
              <a:t> di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tanah</a:t>
            </a:r>
            <a:r>
              <a:rPr lang="en-US" dirty="0"/>
              <a:t> </a:t>
            </a:r>
            <a:r>
              <a:rPr lang="en-US" dirty="0" err="1"/>
              <a:t>liat</a:t>
            </a:r>
            <a:r>
              <a:rPr lang="en-US" dirty="0"/>
              <a:t>. Albany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tempat</a:t>
            </a:r>
            <a:r>
              <a:rPr lang="en-US" dirty="0"/>
              <a:t> </a:t>
            </a:r>
            <a:r>
              <a:rPr lang="en-US" dirty="0" err="1"/>
              <a:t>tanah</a:t>
            </a:r>
            <a:r>
              <a:rPr lang="en-US" dirty="0"/>
              <a:t> </a:t>
            </a:r>
            <a:r>
              <a:rPr lang="en-US" dirty="0" err="1"/>
              <a:t>kerikil</a:t>
            </a:r>
            <a:r>
              <a:rPr lang="en-US" dirty="0"/>
              <a:t> </a:t>
            </a:r>
            <a:r>
              <a:rPr lang="en-US" dirty="0" err="1"/>
              <a:t>berpasir</a:t>
            </a:r>
            <a:r>
              <a:rPr lang="en-US" dirty="0"/>
              <a:t>, </a:t>
            </a:r>
            <a:r>
              <a:rPr lang="en-US" dirty="0" err="1"/>
              <a:t>sementara</a:t>
            </a:r>
            <a:r>
              <a:rPr lang="en-US" dirty="0"/>
              <a:t>  </a:t>
            </a:r>
            <a:r>
              <a:rPr lang="en-US" dirty="0" err="1"/>
              <a:t>Porongurup</a:t>
            </a:r>
            <a:r>
              <a:rPr lang="en-US" dirty="0"/>
              <a:t> </a:t>
            </a:r>
            <a:r>
              <a:rPr lang="en-US" dirty="0" err="1"/>
              <a:t>terdiri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tanah</a:t>
            </a:r>
            <a:r>
              <a:rPr lang="en-US" dirty="0"/>
              <a:t> </a:t>
            </a:r>
            <a:r>
              <a:rPr lang="en-US" dirty="0" err="1"/>
              <a:t>lempung</a:t>
            </a:r>
            <a:r>
              <a:rPr lang="en-US" dirty="0"/>
              <a:t> karri.</a:t>
            </a:r>
            <a:endParaRPr lang="en-AU" dirty="0"/>
          </a:p>
        </p:txBody>
      </p:sp>
      <p:sp>
        <p:nvSpPr>
          <p:cNvPr id="2" name="object 11">
            <a:extLst>
              <a:ext uri="{FF2B5EF4-FFF2-40B4-BE49-F238E27FC236}">
                <a16:creationId xmlns:a16="http://schemas.microsoft.com/office/drawing/2014/main" id="{48E91548-C3EA-2F2C-EF9C-ABF0A24FB1AA}"/>
              </a:ext>
            </a:extLst>
          </p:cNvPr>
          <p:cNvSpPr txBox="1"/>
          <p:nvPr/>
        </p:nvSpPr>
        <p:spPr>
          <a:xfrm>
            <a:off x="119902" y="6268954"/>
            <a:ext cx="2597897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Photo</a:t>
            </a:r>
            <a:r>
              <a:rPr sz="800" spc="-1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 courtesy </a:t>
            </a:r>
            <a:r>
              <a:rPr sz="800" spc="-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of </a:t>
            </a:r>
            <a:r>
              <a:rPr lang="en-AU" sz="800" spc="-1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Swinney Vineyards, Frankland River</a:t>
            </a:r>
            <a:endParaRPr sz="800" dirty="0">
              <a:latin typeface="Neue Haas Grotesk Text Pro" panose="020B0504020202020204" pitchFamily="34" charset="7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917559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1285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/>
              <a:t>MENANAM ANGGUR DI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079964"/>
            <a:ext cx="5340350" cy="579936"/>
          </a:xfrm>
        </p:spPr>
        <p:txBody>
          <a:bodyPr/>
          <a:lstStyle/>
          <a:p>
            <a:r>
              <a:rPr lang="en-US" sz="5000" dirty="0">
                <a:solidFill>
                  <a:schemeClr val="accent5"/>
                </a:solidFill>
              </a:rPr>
              <a:t>GREAT SOUTHERN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B10CCEEF-B9D9-6ED3-D0B9-F8CCE088091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420" y="2931511"/>
            <a:ext cx="4829690" cy="2846525"/>
          </a:xfrm>
        </p:spPr>
        <p:txBody>
          <a:bodyPr/>
          <a:lstStyle/>
          <a:p>
            <a:pPr marL="285750" indent="-285750">
              <a:lnSpc>
                <a:spcPct val="99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dirty="0" err="1"/>
              <a:t>Kondisi</a:t>
            </a:r>
            <a:r>
              <a:rPr lang="en-US" dirty="0"/>
              <a:t> 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varietas</a:t>
            </a:r>
            <a:r>
              <a:rPr lang="en-US" dirty="0"/>
              <a:t> </a:t>
            </a:r>
            <a:r>
              <a:rPr lang="en-US" dirty="0" err="1"/>
              <a:t>buah</a:t>
            </a:r>
            <a:r>
              <a:rPr lang="en-US" dirty="0"/>
              <a:t> </a:t>
            </a:r>
            <a:r>
              <a:rPr lang="en-US" dirty="0" err="1"/>
              <a:t>anggur</a:t>
            </a:r>
            <a:endParaRPr lang="en-US" dirty="0"/>
          </a:p>
          <a:p>
            <a:pPr marL="285750" indent="-285750">
              <a:lnSpc>
                <a:spcPct val="99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dirty="0" err="1"/>
              <a:t>Pemilihan</a:t>
            </a:r>
            <a:r>
              <a:rPr lang="en-US" dirty="0"/>
              <a:t> </a:t>
            </a:r>
            <a:r>
              <a:rPr lang="en-US" dirty="0" err="1"/>
              <a:t>lokasi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yang </a:t>
            </a:r>
            <a:r>
              <a:rPr lang="en-US" dirty="0" err="1"/>
              <a:t>utama</a:t>
            </a:r>
            <a:r>
              <a:rPr lang="en-US" dirty="0"/>
              <a:t>,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produsen</a:t>
            </a:r>
            <a:r>
              <a:rPr lang="en-US" dirty="0"/>
              <a:t> </a:t>
            </a:r>
            <a:r>
              <a:rPr lang="en-US" dirty="0" err="1"/>
              <a:t>mengambil</a:t>
            </a:r>
            <a:r>
              <a:rPr lang="en-US" dirty="0"/>
              <a:t> </a:t>
            </a:r>
            <a:r>
              <a:rPr lang="en-US" dirty="0" err="1"/>
              <a:t>pendekatan</a:t>
            </a:r>
            <a:r>
              <a:rPr lang="en-US" dirty="0"/>
              <a:t> yang  </a:t>
            </a:r>
            <a:r>
              <a:rPr lang="en-US" dirty="0" err="1"/>
              <a:t>memperhatikan</a:t>
            </a:r>
            <a:r>
              <a:rPr lang="en-US" dirty="0"/>
              <a:t> </a:t>
            </a:r>
            <a:r>
              <a:rPr lang="en-US" dirty="0" err="1"/>
              <a:t>lingkungan</a:t>
            </a:r>
            <a:endParaRPr lang="en-US" dirty="0"/>
          </a:p>
          <a:p>
            <a:pPr marL="285750" indent="-285750">
              <a:lnSpc>
                <a:spcPct val="99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dirty="0" err="1"/>
              <a:t>Kebun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usaha</a:t>
            </a:r>
            <a:r>
              <a:rPr lang="en-US" dirty="0"/>
              <a:t> </a:t>
            </a:r>
            <a:r>
              <a:rPr lang="en-US" dirty="0" err="1"/>
              <a:t>padat</a:t>
            </a:r>
            <a:r>
              <a:rPr lang="en-US" dirty="0"/>
              <a:t> </a:t>
            </a:r>
            <a:r>
              <a:rPr lang="en-US" dirty="0" err="1"/>
              <a:t>karya</a:t>
            </a:r>
            <a:r>
              <a:rPr lang="en-US" dirty="0"/>
              <a:t>,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kekurangan</a:t>
            </a:r>
            <a:r>
              <a:rPr lang="en-US" dirty="0"/>
              <a:t> </a:t>
            </a:r>
            <a:r>
              <a:rPr lang="en-US" dirty="0" err="1"/>
              <a:t>tenaga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dan air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tantangan</a:t>
            </a:r>
            <a:r>
              <a:rPr lang="en-US" dirty="0"/>
              <a:t> yang </a:t>
            </a:r>
            <a:r>
              <a:rPr lang="en-US" dirty="0" err="1"/>
              <a:t>substansial</a:t>
            </a:r>
            <a:endParaRPr lang="en-US" dirty="0"/>
          </a:p>
          <a:p>
            <a:pPr marL="285750" indent="-285750">
              <a:lnSpc>
                <a:spcPct val="99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dirty="0" err="1"/>
              <a:t>Fokus</a:t>
            </a:r>
            <a:r>
              <a:rPr lang="en-US" dirty="0"/>
              <a:t> </a:t>
            </a:r>
            <a:r>
              <a:rPr lang="en-US" dirty="0" err="1"/>
              <a:t>meningkat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praktik</a:t>
            </a:r>
            <a:r>
              <a:rPr lang="en-US" dirty="0"/>
              <a:t> </a:t>
            </a:r>
            <a:r>
              <a:rPr lang="en-US" dirty="0" err="1"/>
              <a:t>pertanian</a:t>
            </a:r>
            <a:r>
              <a:rPr lang="en-US" dirty="0"/>
              <a:t> yang </a:t>
            </a:r>
            <a:r>
              <a:rPr lang="en-US" dirty="0" err="1"/>
              <a:t>berkelanjutan</a:t>
            </a:r>
            <a:endParaRPr lang="en-US" dirty="0"/>
          </a:p>
          <a:p>
            <a:pPr marL="285750" indent="-285750">
              <a:lnSpc>
                <a:spcPct val="99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b="1" dirty="0" err="1"/>
              <a:t>Panen</a:t>
            </a:r>
            <a:r>
              <a:rPr lang="en-US" b="1" dirty="0"/>
              <a:t>:  </a:t>
            </a:r>
            <a:r>
              <a:rPr lang="en-US" dirty="0" err="1"/>
              <a:t>pertengahan</a:t>
            </a:r>
            <a:r>
              <a:rPr lang="en-US" dirty="0"/>
              <a:t> </a:t>
            </a:r>
            <a:r>
              <a:rPr lang="en-US" dirty="0" err="1"/>
              <a:t>Februari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sampai</a:t>
            </a:r>
            <a:r>
              <a:rPr lang="en-US" dirty="0"/>
              <a:t> April</a:t>
            </a:r>
          </a:p>
        </p:txBody>
      </p:sp>
      <p:sp>
        <p:nvSpPr>
          <p:cNvPr id="4" name="object 11">
            <a:extLst>
              <a:ext uri="{FF2B5EF4-FFF2-40B4-BE49-F238E27FC236}">
                <a16:creationId xmlns:a16="http://schemas.microsoft.com/office/drawing/2014/main" id="{F0005592-7E2C-CC92-12DE-9344A98E0ED7}"/>
              </a:ext>
            </a:extLst>
          </p:cNvPr>
          <p:cNvSpPr txBox="1"/>
          <p:nvPr/>
        </p:nvSpPr>
        <p:spPr>
          <a:xfrm>
            <a:off x="10178304" y="6489700"/>
            <a:ext cx="2597897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Photo</a:t>
            </a:r>
            <a:r>
              <a:rPr sz="800" spc="-1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 courtesy </a:t>
            </a:r>
            <a:r>
              <a:rPr sz="800" spc="-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of </a:t>
            </a:r>
            <a:r>
              <a:rPr sz="800" spc="-1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Great</a:t>
            </a:r>
            <a:r>
              <a:rPr sz="800" spc="-1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Southern</a:t>
            </a:r>
            <a:r>
              <a:rPr sz="800" spc="-1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 </a:t>
            </a:r>
            <a:r>
              <a:rPr sz="800" spc="-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Wines</a:t>
            </a:r>
            <a:endParaRPr sz="800" dirty="0">
              <a:latin typeface="Neue Haas Grotesk Text Pro" panose="020B0504020202020204" pitchFamily="34" charset="7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883660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856" b="12980"/>
          <a:stretch/>
        </p:blipFill>
        <p:spPr>
          <a:xfrm>
            <a:off x="6096000" y="368300"/>
            <a:ext cx="6096000" cy="611285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235859"/>
            <a:ext cx="5158131" cy="785732"/>
          </a:xfrm>
        </p:spPr>
        <p:txBody>
          <a:bodyPr/>
          <a:lstStyle/>
          <a:p>
            <a:r>
              <a:rPr lang="en-US" dirty="0"/>
              <a:t>PEMBUATAN ANGGUR DI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103724"/>
            <a:ext cx="5340350" cy="579936"/>
          </a:xfrm>
        </p:spPr>
        <p:txBody>
          <a:bodyPr/>
          <a:lstStyle/>
          <a:p>
            <a:r>
              <a:rPr lang="en-US" sz="5000" dirty="0">
                <a:solidFill>
                  <a:schemeClr val="accent5"/>
                </a:solidFill>
              </a:rPr>
              <a:t>GREAT SOUTHERN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1599927-A565-5A6D-C627-AE44C4355853}"/>
              </a:ext>
            </a:extLst>
          </p:cNvPr>
          <p:cNvSpPr txBox="1"/>
          <p:nvPr/>
        </p:nvSpPr>
        <p:spPr>
          <a:xfrm>
            <a:off x="623888" y="2531360"/>
            <a:ext cx="4663125" cy="39497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8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Sangat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tergantung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dari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varietas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anggur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dan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gaya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yang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diinginkan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dari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masing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masing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subwilayah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.</a:t>
            </a:r>
          </a:p>
          <a:p>
            <a:pPr marL="285750" indent="-285750">
              <a:spcBef>
                <a:spcPts val="8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Mempertahankan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karakter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buah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utama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merupakan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prioritas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utama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. </a:t>
            </a:r>
          </a:p>
          <a:p>
            <a:pPr marL="285750" indent="-285750">
              <a:spcBef>
                <a:spcPts val="8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Fermentasi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dengan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ragi  kultur dan ragi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alami</a:t>
            </a:r>
            <a:endParaRPr lang="en-US" sz="1600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  <a:p>
            <a:pPr marL="285750" indent="-285750">
              <a:spcBef>
                <a:spcPts val="8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Menggunakan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banyak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jenis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wadah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yang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digunakan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pada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saat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aging wines,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dengan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meningkatnya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penggunaan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format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kayu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oak yang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lebih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besar</a:t>
            </a:r>
            <a:endParaRPr lang="en-US" sz="1600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  <a:p>
            <a:pPr marL="285750" indent="-285750">
              <a:spcBef>
                <a:spcPts val="8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Generasi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baru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dari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pembuat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anggur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yang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melakukan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eksperimentasi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dengan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teknik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intervensi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rendah</a:t>
            </a:r>
            <a:endParaRPr lang="en-US" sz="1600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" name="object 11">
            <a:extLst>
              <a:ext uri="{FF2B5EF4-FFF2-40B4-BE49-F238E27FC236}">
                <a16:creationId xmlns:a16="http://schemas.microsoft.com/office/drawing/2014/main" id="{E9F1B81A-C2DF-E8A9-F8C8-D37F792954AF}"/>
              </a:ext>
            </a:extLst>
          </p:cNvPr>
          <p:cNvSpPr txBox="1"/>
          <p:nvPr/>
        </p:nvSpPr>
        <p:spPr>
          <a:xfrm>
            <a:off x="10123874" y="6522358"/>
            <a:ext cx="2597897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Photo</a:t>
            </a:r>
            <a:r>
              <a:rPr sz="800" spc="-1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 courtesy </a:t>
            </a:r>
            <a:r>
              <a:rPr sz="800" spc="-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of </a:t>
            </a:r>
            <a:r>
              <a:rPr sz="800" spc="-1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Great</a:t>
            </a:r>
            <a:r>
              <a:rPr sz="800" spc="-1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Southern</a:t>
            </a:r>
            <a:r>
              <a:rPr sz="800" spc="-1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 </a:t>
            </a:r>
            <a:r>
              <a:rPr sz="800" spc="-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Wines</a:t>
            </a:r>
            <a:endParaRPr sz="800" dirty="0">
              <a:latin typeface="Neue Haas Grotesk Text Pro" panose="020B0504020202020204" pitchFamily="34" charset="7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232862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Placeholder 8">
            <a:extLst>
              <a:ext uri="{FF2B5EF4-FFF2-40B4-BE49-F238E27FC236}">
                <a16:creationId xmlns:a16="http://schemas.microsoft.com/office/drawing/2014/main" id="{28F67CD5-87BD-5A22-42BB-CC18C0204A0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22467" y="1933074"/>
            <a:ext cx="1182507" cy="3579859"/>
          </a:xfrm>
          <a:prstGeom prst="rect">
            <a:avLst/>
          </a:prstGeom>
        </p:spPr>
      </p:pic>
      <p:pic>
        <p:nvPicPr>
          <p:cNvPr id="6" name="Picture Placeholder 8">
            <a:extLst>
              <a:ext uri="{FF2B5EF4-FFF2-40B4-BE49-F238E27FC236}">
                <a16:creationId xmlns:a16="http://schemas.microsoft.com/office/drawing/2014/main" id="{9A95BAAB-F4D4-23A4-2145-07B5170E586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99085" y="1778557"/>
            <a:ext cx="1270924" cy="3847526"/>
          </a:xfrm>
          <a:prstGeom prst="rect">
            <a:avLst/>
          </a:prstGeom>
        </p:spPr>
      </p:pic>
      <p:pic>
        <p:nvPicPr>
          <p:cNvPr id="26" name="Picture Placeholder 8">
            <a:extLst>
              <a:ext uri="{FF2B5EF4-FFF2-40B4-BE49-F238E27FC236}">
                <a16:creationId xmlns:a16="http://schemas.microsoft.com/office/drawing/2014/main" id="{AEF2B853-164C-CC75-6705-D523ED50E40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0403" y="1778557"/>
            <a:ext cx="1270924" cy="384752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3914EA-580A-BF24-C9FA-CC20FB8C22DC}"/>
              </a:ext>
            </a:extLst>
          </p:cNvPr>
          <p:cNvSpPr/>
          <p:nvPr/>
        </p:nvSpPr>
        <p:spPr>
          <a:xfrm>
            <a:off x="499598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354253-B11A-27F2-1427-C5B71D1394AC}"/>
              </a:ext>
            </a:extLst>
          </p:cNvPr>
          <p:cNvSpPr/>
          <p:nvPr/>
        </p:nvSpPr>
        <p:spPr>
          <a:xfrm>
            <a:off x="295191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4A1D50-0DCF-3399-F8BF-6AAEC1AC9DB3}"/>
              </a:ext>
            </a:extLst>
          </p:cNvPr>
          <p:cNvSpPr/>
          <p:nvPr/>
        </p:nvSpPr>
        <p:spPr>
          <a:xfrm>
            <a:off x="90785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0EE2A0-7F59-C590-4D0E-B9C490164825}"/>
              </a:ext>
            </a:extLst>
          </p:cNvPr>
          <p:cNvSpPr txBox="1"/>
          <p:nvPr/>
        </p:nvSpPr>
        <p:spPr>
          <a:xfrm>
            <a:off x="496186" y="542225"/>
            <a:ext cx="9241230" cy="1465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544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GREAT SOUTHERN</a:t>
            </a:r>
            <a:b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5 VARIASI TERBAIK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62786D-61EA-1185-5300-C0661836E15B}"/>
              </a:ext>
            </a:extLst>
          </p:cNvPr>
          <p:cNvSpPr txBox="1"/>
          <p:nvPr/>
        </p:nvSpPr>
        <p:spPr>
          <a:xfrm>
            <a:off x="907852" y="5470367"/>
            <a:ext cx="1842968" cy="123110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SHIRAZ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29%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AFC8C5-8832-386B-807E-9CAD33AAED43}"/>
              </a:ext>
            </a:extLst>
          </p:cNvPr>
          <p:cNvSpPr txBox="1"/>
          <p:nvPr/>
        </p:nvSpPr>
        <p:spPr>
          <a:xfrm>
            <a:off x="2951916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CABERNET</a:t>
            </a:r>
            <a:b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SAUVIGNON</a:t>
            </a: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18%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DF6DC2-3F08-10CC-5370-2A6C33755B9A}"/>
              </a:ext>
            </a:extLst>
          </p:cNvPr>
          <p:cNvSpPr txBox="1"/>
          <p:nvPr/>
        </p:nvSpPr>
        <p:spPr>
          <a:xfrm>
            <a:off x="4995976" y="5470367"/>
            <a:ext cx="1842968" cy="150810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SAUVIGNON BLANC</a:t>
            </a: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14%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ED60F5-0CF6-4B5C-7591-2CAD19179AD7}"/>
              </a:ext>
            </a:extLst>
          </p:cNvPr>
          <p:cNvSpPr/>
          <p:nvPr/>
        </p:nvSpPr>
        <p:spPr>
          <a:xfrm>
            <a:off x="704004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DCDE85-F7E4-B9A3-C622-CC1CA8AD422B}"/>
              </a:ext>
            </a:extLst>
          </p:cNvPr>
          <p:cNvSpPr txBox="1"/>
          <p:nvPr/>
        </p:nvSpPr>
        <p:spPr>
          <a:xfrm>
            <a:off x="7040042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CHARDONNAY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14%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BC2C0F-87D8-8C2E-B5D0-B8EDED573367}"/>
              </a:ext>
            </a:extLst>
          </p:cNvPr>
          <p:cNvSpPr/>
          <p:nvPr/>
        </p:nvSpPr>
        <p:spPr>
          <a:xfrm>
            <a:off x="908411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FD39E3-6F4B-7BE4-2851-E934DEDFE7BC}"/>
              </a:ext>
            </a:extLst>
          </p:cNvPr>
          <p:cNvSpPr txBox="1"/>
          <p:nvPr/>
        </p:nvSpPr>
        <p:spPr>
          <a:xfrm>
            <a:off x="9084112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SEMILLON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9%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1F2450-4DCC-60B4-81D6-0AB4FD651E94}"/>
              </a:ext>
            </a:extLst>
          </p:cNvPr>
          <p:cNvSpPr txBox="1"/>
          <p:nvPr/>
        </p:nvSpPr>
        <p:spPr>
          <a:xfrm rot="16200000">
            <a:off x="1245597" y="4084438"/>
            <a:ext cx="1278876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4F8097-F893-7FB6-405F-C762EF6F4314}"/>
              </a:ext>
            </a:extLst>
          </p:cNvPr>
          <p:cNvSpPr txBox="1"/>
          <p:nvPr/>
        </p:nvSpPr>
        <p:spPr>
          <a:xfrm rot="16200000">
            <a:off x="2971312" y="3910448"/>
            <a:ext cx="1929695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CABERNET 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SAUVIGNON</a:t>
            </a: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D65BE8BA-7DE3-5EFC-2CA1-DB4A6E7991DA}"/>
              </a:ext>
            </a:extLst>
          </p:cNvPr>
          <p:cNvSpPr txBox="1"/>
          <p:nvPr/>
        </p:nvSpPr>
        <p:spPr>
          <a:xfrm rot="16200000">
            <a:off x="8839361" y="4069993"/>
            <a:ext cx="2348718" cy="28597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2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SEMILLON</a:t>
            </a:r>
            <a:endParaRPr lang="en-AU" sz="2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CE5A720E-9B38-61E0-CE5D-43B2BBC9DE1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25388" y="1933074"/>
            <a:ext cx="1182507" cy="3579859"/>
          </a:xfrm>
          <a:prstGeom prst="rect">
            <a:avLst/>
          </a:prstGeom>
        </p:spPr>
      </p:pic>
      <p:sp>
        <p:nvSpPr>
          <p:cNvPr id="19" name="object 10">
            <a:extLst>
              <a:ext uri="{FF2B5EF4-FFF2-40B4-BE49-F238E27FC236}">
                <a16:creationId xmlns:a16="http://schemas.microsoft.com/office/drawing/2014/main" id="{294A3E53-FEA9-D38F-D4F3-D673BE9C0B26}"/>
              </a:ext>
            </a:extLst>
          </p:cNvPr>
          <p:cNvSpPr txBox="1"/>
          <p:nvPr/>
        </p:nvSpPr>
        <p:spPr>
          <a:xfrm rot="16200000">
            <a:off x="4742282" y="3934572"/>
            <a:ext cx="2348718" cy="5568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2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SAUVIGNON BLANC</a:t>
            </a:r>
            <a:endParaRPr lang="en-AU" sz="2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pic>
        <p:nvPicPr>
          <p:cNvPr id="22" name="Picture Placeholder 8">
            <a:extLst>
              <a:ext uri="{FF2B5EF4-FFF2-40B4-BE49-F238E27FC236}">
                <a16:creationId xmlns:a16="http://schemas.microsoft.com/office/drawing/2014/main" id="{B96BE160-4B4C-BE0B-231A-05E6411F1BF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1016" y="1933074"/>
            <a:ext cx="1182507" cy="3579859"/>
          </a:xfrm>
          <a:prstGeom prst="rect">
            <a:avLst/>
          </a:prstGeom>
        </p:spPr>
      </p:pic>
      <p:sp>
        <p:nvSpPr>
          <p:cNvPr id="23" name="object 10">
            <a:extLst>
              <a:ext uri="{FF2B5EF4-FFF2-40B4-BE49-F238E27FC236}">
                <a16:creationId xmlns:a16="http://schemas.microsoft.com/office/drawing/2014/main" id="{907E95D9-CE61-CD43-1042-8DEB81915365}"/>
              </a:ext>
            </a:extLst>
          </p:cNvPr>
          <p:cNvSpPr txBox="1"/>
          <p:nvPr/>
        </p:nvSpPr>
        <p:spPr>
          <a:xfrm rot="16200000">
            <a:off x="6797910" y="4069993"/>
            <a:ext cx="2348718" cy="28597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2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2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178516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1C896840-2EFF-EBC3-D591-FDCC012FD25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AC58806-905C-87D5-76E8-9DD1043BA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611991"/>
            <a:ext cx="5256666" cy="785732"/>
          </a:xfrm>
        </p:spPr>
        <p:txBody>
          <a:bodyPr anchor="t"/>
          <a:lstStyle/>
          <a:p>
            <a:r>
              <a:rPr lang="en-US" dirty="0">
                <a:solidFill>
                  <a:schemeClr val="accent5"/>
                </a:solidFill>
              </a:rPr>
              <a:t>RASA DARI</a:t>
            </a:r>
            <a:br>
              <a:rPr lang="en-US" dirty="0">
                <a:solidFill>
                  <a:schemeClr val="accent5"/>
                </a:solidFill>
              </a:rPr>
            </a:br>
            <a:r>
              <a:rPr lang="en-US" dirty="0">
                <a:solidFill>
                  <a:schemeClr val="accent5"/>
                </a:solidFill>
              </a:rPr>
              <a:t>GREAT SOUTHERN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73367C-2B32-1282-573A-A0E30974C6A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3" y="1486867"/>
            <a:ext cx="5340350" cy="1325563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VARIETAS YANG PATUT</a:t>
            </a:r>
          </a:p>
          <a:p>
            <a:r>
              <a:rPr lang="en-US" dirty="0">
                <a:solidFill>
                  <a:schemeClr val="accent1"/>
                </a:solidFill>
              </a:rPr>
              <a:t>MENDAPAT PERHATIAN</a:t>
            </a:r>
          </a:p>
        </p:txBody>
      </p:sp>
      <p:sp>
        <p:nvSpPr>
          <p:cNvPr id="2" name="object 11">
            <a:extLst>
              <a:ext uri="{FF2B5EF4-FFF2-40B4-BE49-F238E27FC236}">
                <a16:creationId xmlns:a16="http://schemas.microsoft.com/office/drawing/2014/main" id="{608AE01A-49F0-A92B-09DA-6BA498079BA5}"/>
              </a:ext>
            </a:extLst>
          </p:cNvPr>
          <p:cNvSpPr txBox="1"/>
          <p:nvPr/>
        </p:nvSpPr>
        <p:spPr>
          <a:xfrm>
            <a:off x="119902" y="6292564"/>
            <a:ext cx="2597897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Photo</a:t>
            </a:r>
            <a:r>
              <a:rPr sz="800" spc="-1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 courtesy </a:t>
            </a:r>
            <a:r>
              <a:rPr sz="800" spc="-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of </a:t>
            </a:r>
            <a:r>
              <a:rPr sz="800" spc="-1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Great</a:t>
            </a:r>
            <a:r>
              <a:rPr sz="800" spc="-1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Southern</a:t>
            </a:r>
            <a:r>
              <a:rPr sz="800" spc="-1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 </a:t>
            </a:r>
            <a:r>
              <a:rPr sz="800" spc="-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Wines</a:t>
            </a:r>
            <a:endParaRPr sz="800" dirty="0">
              <a:latin typeface="Neue Haas Grotesk Text Pro" panose="020B0504020202020204" pitchFamily="34" charset="7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24157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8" descr="A close up of a bottle&#10;&#10;Description automatically generated">
            <a:extLst>
              <a:ext uri="{FF2B5EF4-FFF2-40B4-BE49-F238E27FC236}">
                <a16:creationId xmlns:a16="http://schemas.microsoft.com/office/drawing/2014/main" id="{B0853A1A-3A7D-A979-75F2-1F15CB47224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57429" y="872730"/>
            <a:ext cx="2018947" cy="6112048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604000" y="1943365"/>
            <a:ext cx="138511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6863796" y="3627343"/>
            <a:ext cx="37771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182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GREAT SOUTHERN</a:t>
            </a:r>
            <a:br>
              <a:rPr lang="en-US" sz="60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RIESLING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1664926" y="2086502"/>
            <a:ext cx="2352543" cy="58477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en-AU" sz="1600" dirty="0">
                <a:latin typeface="Neue Haas Grotesk Text Pro" panose="020B0504020202020204" pitchFamily="34" charset="77"/>
              </a:rPr>
              <a:t>POTENSI PENUAAN YANG SANGAT BAIK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7" name="object 10">
            <a:extLst>
              <a:ext uri="{FF2B5EF4-FFF2-40B4-BE49-F238E27FC236}">
                <a16:creationId xmlns:a16="http://schemas.microsoft.com/office/drawing/2014/main" id="{0DD9AB8D-5E6B-684B-A8DD-B86CAC132897}"/>
              </a:ext>
            </a:extLst>
          </p:cNvPr>
          <p:cNvSpPr txBox="1"/>
          <p:nvPr/>
        </p:nvSpPr>
        <p:spPr>
          <a:xfrm rot="16200000">
            <a:off x="4598081" y="4484093"/>
            <a:ext cx="3733160" cy="4353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RIESLING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C7B403D-F9EA-EA37-AFE7-C8FEC4429B0E}"/>
              </a:ext>
            </a:extLst>
          </p:cNvPr>
          <p:cNvCxnSpPr>
            <a:cxnSpLocks/>
          </p:cNvCxnSpPr>
          <p:nvPr/>
        </p:nvCxnSpPr>
        <p:spPr>
          <a:xfrm>
            <a:off x="10640931" y="3627343"/>
            <a:ext cx="0" cy="16347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871B31A0-A80C-4729-6C27-7EFFE7ABB193}"/>
              </a:ext>
            </a:extLst>
          </p:cNvPr>
          <p:cNvSpPr/>
          <p:nvPr/>
        </p:nvSpPr>
        <p:spPr>
          <a:xfrm>
            <a:off x="7989117" y="872730"/>
            <a:ext cx="2018948" cy="2018948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C7B361CD-2639-B5DA-0167-6FB8C3704457}"/>
              </a:ext>
            </a:extLst>
          </p:cNvPr>
          <p:cNvSpPr txBox="1"/>
          <p:nvPr/>
        </p:nvSpPr>
        <p:spPr>
          <a:xfrm>
            <a:off x="8126456" y="1531828"/>
            <a:ext cx="1744270" cy="765209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en-AU" sz="18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AGGUR PUTIH BINTANG DARI WILAYAH INI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21C182-5F4C-E00C-18F9-95D51872FEB9}"/>
              </a:ext>
            </a:extLst>
          </p:cNvPr>
          <p:cNvCxnSpPr>
            <a:cxnSpLocks/>
          </p:cNvCxnSpPr>
          <p:nvPr/>
        </p:nvCxnSpPr>
        <p:spPr>
          <a:xfrm>
            <a:off x="2840020" y="2659852"/>
            <a:ext cx="0" cy="35063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AA90851-9867-55FD-7CF1-81E17A4C46C0}"/>
              </a:ext>
            </a:extLst>
          </p:cNvPr>
          <p:cNvCxnSpPr>
            <a:cxnSpLocks/>
          </p:cNvCxnSpPr>
          <p:nvPr/>
        </p:nvCxnSpPr>
        <p:spPr>
          <a:xfrm>
            <a:off x="2840020" y="3012100"/>
            <a:ext cx="30888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D37B2B9-D5FA-03FB-FBEC-F600CA9E6F6D}"/>
              </a:ext>
            </a:extLst>
          </p:cNvPr>
          <p:cNvCxnSpPr>
            <a:cxnSpLocks/>
          </p:cNvCxnSpPr>
          <p:nvPr/>
        </p:nvCxnSpPr>
        <p:spPr>
          <a:xfrm>
            <a:off x="2896126" y="3649415"/>
            <a:ext cx="289507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AC0AAD3-F09E-93F9-F27C-5258DA6DBF36}"/>
              </a:ext>
            </a:extLst>
          </p:cNvPr>
          <p:cNvCxnSpPr>
            <a:cxnSpLocks/>
          </p:cNvCxnSpPr>
          <p:nvPr/>
        </p:nvCxnSpPr>
        <p:spPr>
          <a:xfrm>
            <a:off x="2896126" y="3641795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EC93633A-CD9E-CC49-371B-5615739040C3}"/>
              </a:ext>
            </a:extLst>
          </p:cNvPr>
          <p:cNvSpPr txBox="1"/>
          <p:nvPr/>
        </p:nvSpPr>
        <p:spPr>
          <a:xfrm>
            <a:off x="9605975" y="3857081"/>
            <a:ext cx="2069911" cy="195438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RASA TIPIKAL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Lime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Lemon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Apel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hijau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Bunga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putih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Kapur 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Buah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berbiji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Mineral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9BF7CD-47A9-B85B-08B7-49ACEB2F6ED4}"/>
              </a:ext>
            </a:extLst>
          </p:cNvPr>
          <p:cNvSpPr txBox="1"/>
          <p:nvPr/>
        </p:nvSpPr>
        <p:spPr>
          <a:xfrm>
            <a:off x="1746181" y="4119091"/>
            <a:ext cx="2352543" cy="162095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en-AU" sz="1600" b="1" dirty="0">
                <a:latin typeface="Neue Haas Grotesk Text Pro" panose="020B0504020202020204" pitchFamily="34" charset="77"/>
              </a:rPr>
              <a:t>RILIS DARI SATU KEBUN</a:t>
            </a:r>
          </a:p>
          <a:p>
            <a:pPr algn="ctr">
              <a:spcBef>
                <a:spcPts val="203"/>
              </a:spcBef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MASUK DALAM JAJARAN </a:t>
            </a:r>
          </a:p>
          <a:p>
            <a:pPr algn="ctr">
              <a:spcBef>
                <a:spcPts val="203"/>
              </a:spcBef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TERBAIK DI AUSTRALIA</a:t>
            </a:r>
          </a:p>
        </p:txBody>
      </p:sp>
    </p:spTree>
    <p:extLst>
      <p:ext uri="{BB962C8B-B14F-4D97-AF65-F5344CB8AC3E}">
        <p14:creationId xmlns:p14="http://schemas.microsoft.com/office/powerpoint/2010/main" val="9231155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5ADE4-7566-52C0-4E05-21C741464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DE61B-5CF3-B98F-9895-1DAF4ABA19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1955" y="590594"/>
            <a:ext cx="7904034" cy="903943"/>
          </a:xfrm>
        </p:spPr>
        <p:txBody>
          <a:bodyPr/>
          <a:lstStyle/>
          <a:p>
            <a:r>
              <a:rPr lang="en-US" sz="32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RIESLING</a:t>
            </a:r>
            <a:br>
              <a:rPr lang="en-US" sz="32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40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KARAKTERISTIK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F56D2EB-195E-E0F7-2B13-B4E3B0A8B0B4}"/>
              </a:ext>
            </a:extLst>
          </p:cNvPr>
          <p:cNvSpPr/>
          <p:nvPr/>
        </p:nvSpPr>
        <p:spPr>
          <a:xfrm>
            <a:off x="2000804" y="1889840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62BE3D1-FF94-496F-0AE3-EA9C4117F0C3}"/>
              </a:ext>
            </a:extLst>
          </p:cNvPr>
          <p:cNvSpPr/>
          <p:nvPr/>
        </p:nvSpPr>
        <p:spPr>
          <a:xfrm>
            <a:off x="2364947" y="1886938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1291C1B-82A5-4F4A-A87C-2A021E60710E}"/>
              </a:ext>
            </a:extLst>
          </p:cNvPr>
          <p:cNvSpPr/>
          <p:nvPr/>
        </p:nvSpPr>
        <p:spPr>
          <a:xfrm>
            <a:off x="2729090" y="1886938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BC3DDA9-AB5C-D3C6-6A5D-E4BCE6FF5CD2}"/>
              </a:ext>
            </a:extLst>
          </p:cNvPr>
          <p:cNvSpPr/>
          <p:nvPr/>
        </p:nvSpPr>
        <p:spPr>
          <a:xfrm>
            <a:off x="3093233" y="1886938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5D5E2F84-A7FC-2923-990C-971FADE9EC37}"/>
              </a:ext>
            </a:extLst>
          </p:cNvPr>
          <p:cNvSpPr/>
          <p:nvPr/>
        </p:nvSpPr>
        <p:spPr>
          <a:xfrm>
            <a:off x="3457757" y="1886938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1884036-2716-602E-A397-6AA600F744D3}"/>
              </a:ext>
            </a:extLst>
          </p:cNvPr>
          <p:cNvSpPr/>
          <p:nvPr/>
        </p:nvSpPr>
        <p:spPr>
          <a:xfrm>
            <a:off x="3822281" y="1886938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B0DB3A5-7DE6-4535-25A9-3B9FFA2A73D3}"/>
              </a:ext>
            </a:extLst>
          </p:cNvPr>
          <p:cNvSpPr/>
          <p:nvPr/>
        </p:nvSpPr>
        <p:spPr>
          <a:xfrm>
            <a:off x="4180626" y="1886938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2CE8839-B14D-EC3A-0C13-1CA5CC770955}"/>
              </a:ext>
            </a:extLst>
          </p:cNvPr>
          <p:cNvSpPr/>
          <p:nvPr/>
        </p:nvSpPr>
        <p:spPr>
          <a:xfrm>
            <a:off x="4551328" y="1886938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F78DB7C-6710-BFED-03C6-B12CAFED3C04}"/>
              </a:ext>
            </a:extLst>
          </p:cNvPr>
          <p:cNvSpPr/>
          <p:nvPr/>
        </p:nvSpPr>
        <p:spPr>
          <a:xfrm>
            <a:off x="4915852" y="1886938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0380C0AA-F88B-1660-EC0B-AB4202E378AB}"/>
              </a:ext>
            </a:extLst>
          </p:cNvPr>
          <p:cNvSpPr txBox="1"/>
          <p:nvPr/>
        </p:nvSpPr>
        <p:spPr>
          <a:xfrm>
            <a:off x="2843375" y="2325929"/>
            <a:ext cx="195781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Riesling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89E2E6B-B4FC-4D27-093E-FF22D5ADCF2C}"/>
              </a:ext>
            </a:extLst>
          </p:cNvPr>
          <p:cNvSpPr/>
          <p:nvPr/>
        </p:nvSpPr>
        <p:spPr>
          <a:xfrm>
            <a:off x="2000804" y="30390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6AB2BF6-B6E0-550B-F394-A08618E37ABC}"/>
              </a:ext>
            </a:extLst>
          </p:cNvPr>
          <p:cNvSpPr/>
          <p:nvPr/>
        </p:nvSpPr>
        <p:spPr>
          <a:xfrm>
            <a:off x="2364947" y="30361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C3F6284D-50A0-B092-6E0B-687AFEAA4EF8}"/>
              </a:ext>
            </a:extLst>
          </p:cNvPr>
          <p:cNvSpPr/>
          <p:nvPr/>
        </p:nvSpPr>
        <p:spPr>
          <a:xfrm>
            <a:off x="2729090" y="30361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2B82FD9A-227A-DC48-3962-B75CEF43311F}"/>
              </a:ext>
            </a:extLst>
          </p:cNvPr>
          <p:cNvSpPr/>
          <p:nvPr/>
        </p:nvSpPr>
        <p:spPr>
          <a:xfrm>
            <a:off x="3093233" y="30361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28A46049-63B6-2E72-2848-E3A891BCC211}"/>
              </a:ext>
            </a:extLst>
          </p:cNvPr>
          <p:cNvSpPr/>
          <p:nvPr/>
        </p:nvSpPr>
        <p:spPr>
          <a:xfrm>
            <a:off x="3457757" y="30361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C5C78655-6C11-AB64-A2ED-7034DF0FF779}"/>
              </a:ext>
            </a:extLst>
          </p:cNvPr>
          <p:cNvSpPr/>
          <p:nvPr/>
        </p:nvSpPr>
        <p:spPr>
          <a:xfrm>
            <a:off x="3822281" y="30361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23B7EFA6-29BE-1C16-13C3-30E0CCB4872F}"/>
              </a:ext>
            </a:extLst>
          </p:cNvPr>
          <p:cNvSpPr/>
          <p:nvPr/>
        </p:nvSpPr>
        <p:spPr>
          <a:xfrm>
            <a:off x="4180626" y="30361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CF69098-86FD-FE77-8092-920C4D167604}"/>
              </a:ext>
            </a:extLst>
          </p:cNvPr>
          <p:cNvSpPr/>
          <p:nvPr/>
        </p:nvSpPr>
        <p:spPr>
          <a:xfrm>
            <a:off x="4551328" y="30361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B028919-6A18-01F4-BB26-F18ECE53911C}"/>
              </a:ext>
            </a:extLst>
          </p:cNvPr>
          <p:cNvSpPr/>
          <p:nvPr/>
        </p:nvSpPr>
        <p:spPr>
          <a:xfrm>
            <a:off x="4915852" y="30361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0578BD73-E803-010F-D580-99A4F5AF1A1C}"/>
              </a:ext>
            </a:extLst>
          </p:cNvPr>
          <p:cNvSpPr/>
          <p:nvPr/>
        </p:nvSpPr>
        <p:spPr>
          <a:xfrm>
            <a:off x="2000804" y="384445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C50D499-92FE-191F-A066-1C441C1AFEE6}"/>
              </a:ext>
            </a:extLst>
          </p:cNvPr>
          <p:cNvSpPr/>
          <p:nvPr/>
        </p:nvSpPr>
        <p:spPr>
          <a:xfrm>
            <a:off x="2364947" y="38415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38F7BF3-915C-F506-9D7B-79E20DE5B43B}"/>
              </a:ext>
            </a:extLst>
          </p:cNvPr>
          <p:cNvSpPr/>
          <p:nvPr/>
        </p:nvSpPr>
        <p:spPr>
          <a:xfrm>
            <a:off x="2729090" y="38415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D312308-6A25-F4D2-DEEB-2DCB01093378}"/>
              </a:ext>
            </a:extLst>
          </p:cNvPr>
          <p:cNvSpPr/>
          <p:nvPr/>
        </p:nvSpPr>
        <p:spPr>
          <a:xfrm>
            <a:off x="3093233" y="38415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E43B8C7F-07DF-0ECB-5312-0A55CBB4A72E}"/>
              </a:ext>
            </a:extLst>
          </p:cNvPr>
          <p:cNvSpPr/>
          <p:nvPr/>
        </p:nvSpPr>
        <p:spPr>
          <a:xfrm>
            <a:off x="3457757" y="38415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5BFD544A-5966-9EFC-5B26-0EBC880CA6A7}"/>
              </a:ext>
            </a:extLst>
          </p:cNvPr>
          <p:cNvSpPr/>
          <p:nvPr/>
        </p:nvSpPr>
        <p:spPr>
          <a:xfrm>
            <a:off x="3822281" y="38415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7EF0F0EC-AE6F-D745-543C-59511E924829}"/>
              </a:ext>
            </a:extLst>
          </p:cNvPr>
          <p:cNvSpPr/>
          <p:nvPr/>
        </p:nvSpPr>
        <p:spPr>
          <a:xfrm>
            <a:off x="4180626" y="38415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B2F2A0B3-CB15-A8CC-3165-78E705E00DA0}"/>
              </a:ext>
            </a:extLst>
          </p:cNvPr>
          <p:cNvSpPr/>
          <p:nvPr/>
        </p:nvSpPr>
        <p:spPr>
          <a:xfrm>
            <a:off x="4551328" y="38415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87343FB6-7E3B-B3DE-5779-F283805FF772}"/>
              </a:ext>
            </a:extLst>
          </p:cNvPr>
          <p:cNvSpPr/>
          <p:nvPr/>
        </p:nvSpPr>
        <p:spPr>
          <a:xfrm>
            <a:off x="4915852" y="38415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ADF75C1-2283-CB22-99AC-2C1A54F55AA9}"/>
              </a:ext>
            </a:extLst>
          </p:cNvPr>
          <p:cNvSpPr/>
          <p:nvPr/>
        </p:nvSpPr>
        <p:spPr>
          <a:xfrm>
            <a:off x="2000804" y="477500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C790E21-B961-56B1-A980-C1C60AD6D249}"/>
              </a:ext>
            </a:extLst>
          </p:cNvPr>
          <p:cNvSpPr/>
          <p:nvPr/>
        </p:nvSpPr>
        <p:spPr>
          <a:xfrm>
            <a:off x="2364947" y="477210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B4E5A90C-4C56-B0A4-F80E-15BA53D01685}"/>
              </a:ext>
            </a:extLst>
          </p:cNvPr>
          <p:cNvSpPr/>
          <p:nvPr/>
        </p:nvSpPr>
        <p:spPr>
          <a:xfrm>
            <a:off x="2729090" y="477210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95D78A90-2F29-8309-25EF-AF983C9E0DF4}"/>
              </a:ext>
            </a:extLst>
          </p:cNvPr>
          <p:cNvSpPr/>
          <p:nvPr/>
        </p:nvSpPr>
        <p:spPr>
          <a:xfrm>
            <a:off x="3093233" y="477210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B8D7AD80-E89E-94FC-05B3-65E2B789EDBF}"/>
              </a:ext>
            </a:extLst>
          </p:cNvPr>
          <p:cNvSpPr/>
          <p:nvPr/>
        </p:nvSpPr>
        <p:spPr>
          <a:xfrm>
            <a:off x="3457757" y="477210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C359EA06-9A7D-9E0F-4522-82CD640F0D85}"/>
              </a:ext>
            </a:extLst>
          </p:cNvPr>
          <p:cNvSpPr/>
          <p:nvPr/>
        </p:nvSpPr>
        <p:spPr>
          <a:xfrm>
            <a:off x="3822281" y="477210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28D376A2-3656-F7BF-8E97-DA95B182B782}"/>
              </a:ext>
            </a:extLst>
          </p:cNvPr>
          <p:cNvSpPr/>
          <p:nvPr/>
        </p:nvSpPr>
        <p:spPr>
          <a:xfrm>
            <a:off x="4180626" y="477210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86771A24-F00F-4429-B5A3-60CC5B631545}"/>
              </a:ext>
            </a:extLst>
          </p:cNvPr>
          <p:cNvSpPr/>
          <p:nvPr/>
        </p:nvSpPr>
        <p:spPr>
          <a:xfrm>
            <a:off x="4551328" y="477210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11320E13-6CCD-AA11-E9F0-092E97D873B8}"/>
              </a:ext>
            </a:extLst>
          </p:cNvPr>
          <p:cNvSpPr/>
          <p:nvPr/>
        </p:nvSpPr>
        <p:spPr>
          <a:xfrm>
            <a:off x="4915852" y="477210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C078604D-736D-2D36-8664-746636080348}"/>
              </a:ext>
            </a:extLst>
          </p:cNvPr>
          <p:cNvSpPr/>
          <p:nvPr/>
        </p:nvSpPr>
        <p:spPr>
          <a:xfrm>
            <a:off x="2000804" y="539622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CF7E2D1-1D3D-AE8A-B1C6-08055DE528DA}"/>
              </a:ext>
            </a:extLst>
          </p:cNvPr>
          <p:cNvSpPr/>
          <p:nvPr/>
        </p:nvSpPr>
        <p:spPr>
          <a:xfrm>
            <a:off x="2364947" y="53933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47DC42B4-9713-6197-7E67-351186EFCE73}"/>
              </a:ext>
            </a:extLst>
          </p:cNvPr>
          <p:cNvSpPr/>
          <p:nvPr/>
        </p:nvSpPr>
        <p:spPr>
          <a:xfrm>
            <a:off x="2729090" y="53933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B7D4B46-0DBC-8E17-9E4A-ED8869CBCB88}"/>
              </a:ext>
            </a:extLst>
          </p:cNvPr>
          <p:cNvSpPr/>
          <p:nvPr/>
        </p:nvSpPr>
        <p:spPr>
          <a:xfrm>
            <a:off x="3093233" y="53933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809198EE-61B6-0C55-5E72-CC96478B3081}"/>
              </a:ext>
            </a:extLst>
          </p:cNvPr>
          <p:cNvSpPr/>
          <p:nvPr/>
        </p:nvSpPr>
        <p:spPr>
          <a:xfrm>
            <a:off x="3457757" y="53933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BE48170E-C2C8-5ECB-7B4E-4825282DA9F8}"/>
              </a:ext>
            </a:extLst>
          </p:cNvPr>
          <p:cNvSpPr/>
          <p:nvPr/>
        </p:nvSpPr>
        <p:spPr>
          <a:xfrm>
            <a:off x="3822281" y="53933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BB9A261-A519-8F83-CC9C-C27E7BE7C8BC}"/>
              </a:ext>
            </a:extLst>
          </p:cNvPr>
          <p:cNvSpPr/>
          <p:nvPr/>
        </p:nvSpPr>
        <p:spPr>
          <a:xfrm>
            <a:off x="4180626" y="53933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C6B49AE-22F4-29C7-6562-D5F7B5533FAF}"/>
              </a:ext>
            </a:extLst>
          </p:cNvPr>
          <p:cNvSpPr/>
          <p:nvPr/>
        </p:nvSpPr>
        <p:spPr>
          <a:xfrm>
            <a:off x="4551328" y="53933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458A706B-18C3-65BA-DD55-E8D0F35DB7E9}"/>
              </a:ext>
            </a:extLst>
          </p:cNvPr>
          <p:cNvSpPr/>
          <p:nvPr/>
        </p:nvSpPr>
        <p:spPr>
          <a:xfrm>
            <a:off x="4915852" y="53933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D11C57C6-EF40-F4C0-3BC7-803F45BD5066}"/>
              </a:ext>
            </a:extLst>
          </p:cNvPr>
          <p:cNvSpPr/>
          <p:nvPr/>
        </p:nvSpPr>
        <p:spPr>
          <a:xfrm>
            <a:off x="2000804" y="618088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4274FBC1-5792-4EF8-6975-F5AA36DEF46D}"/>
              </a:ext>
            </a:extLst>
          </p:cNvPr>
          <p:cNvSpPr/>
          <p:nvPr/>
        </p:nvSpPr>
        <p:spPr>
          <a:xfrm>
            <a:off x="2364947" y="61779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88F5D0DA-5D57-0855-F499-3E4388E0A04B}"/>
              </a:ext>
            </a:extLst>
          </p:cNvPr>
          <p:cNvSpPr/>
          <p:nvPr/>
        </p:nvSpPr>
        <p:spPr>
          <a:xfrm>
            <a:off x="2729090" y="61779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D70863FB-17C8-F44A-FCF0-935042648F15}"/>
              </a:ext>
            </a:extLst>
          </p:cNvPr>
          <p:cNvSpPr/>
          <p:nvPr/>
        </p:nvSpPr>
        <p:spPr>
          <a:xfrm>
            <a:off x="3093233" y="61779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E1CF8C33-738A-C89E-6C4A-20BAC9F3863E}"/>
              </a:ext>
            </a:extLst>
          </p:cNvPr>
          <p:cNvSpPr/>
          <p:nvPr/>
        </p:nvSpPr>
        <p:spPr>
          <a:xfrm>
            <a:off x="4551328" y="61779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090B0514-3BDB-C3CE-E2C8-7DF23BABCD3E}"/>
              </a:ext>
            </a:extLst>
          </p:cNvPr>
          <p:cNvSpPr/>
          <p:nvPr/>
        </p:nvSpPr>
        <p:spPr>
          <a:xfrm>
            <a:off x="4915852" y="61779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F7BE47A5-31FE-7369-C739-812BB7B8CA83}"/>
              </a:ext>
            </a:extLst>
          </p:cNvPr>
          <p:cNvSpPr txBox="1"/>
          <p:nvPr/>
        </p:nvSpPr>
        <p:spPr>
          <a:xfrm>
            <a:off x="1902772" y="587461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0CAD56FE-068D-C6AD-6B06-DF4BF875D846}"/>
              </a:ext>
            </a:extLst>
          </p:cNvPr>
          <p:cNvSpPr txBox="1"/>
          <p:nvPr/>
        </p:nvSpPr>
        <p:spPr>
          <a:xfrm>
            <a:off x="2637615" y="5874611"/>
            <a:ext cx="11673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11% – 13.5%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5A9709D-06AD-382A-042C-DC037BA6DFC0}"/>
              </a:ext>
            </a:extLst>
          </p:cNvPr>
          <p:cNvSpPr txBox="1"/>
          <p:nvPr/>
        </p:nvSpPr>
        <p:spPr>
          <a:xfrm>
            <a:off x="4465654" y="587461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A99BF965-57F4-CB8F-FDFE-23CC6ACE8858}"/>
              </a:ext>
            </a:extLst>
          </p:cNvPr>
          <p:cNvCxnSpPr>
            <a:cxnSpLocks/>
          </p:cNvCxnSpPr>
          <p:nvPr/>
        </p:nvCxnSpPr>
        <p:spPr>
          <a:xfrm>
            <a:off x="2513663" y="21980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222F62B-F26A-412D-6417-16384AC78900}"/>
              </a:ext>
            </a:extLst>
          </p:cNvPr>
          <p:cNvGrpSpPr/>
          <p:nvPr/>
        </p:nvGrpSpPr>
        <p:grpSpPr>
          <a:xfrm>
            <a:off x="3427664" y="6177978"/>
            <a:ext cx="278634" cy="272668"/>
            <a:chOff x="4711806" y="6177978"/>
            <a:chExt cx="278634" cy="272668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4457550D-D6A7-A7C4-1FA9-F03BB865B97A}"/>
                </a:ext>
              </a:extLst>
            </p:cNvPr>
            <p:cNvSpPr/>
            <p:nvPr/>
          </p:nvSpPr>
          <p:spPr>
            <a:xfrm>
              <a:off x="4848732" y="6177978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C18D776-10EF-45C9-08AB-E3BB051419BD}"/>
                </a:ext>
              </a:extLst>
            </p:cNvPr>
            <p:cNvSpPr/>
            <p:nvPr/>
          </p:nvSpPr>
          <p:spPr>
            <a:xfrm rot="10800000">
              <a:off x="4711806" y="6177978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pic>
        <p:nvPicPr>
          <p:cNvPr id="4" name="Picture Placeholder 8" descr="A close up of a bottle&#10;&#10;Description automatically generated">
            <a:extLst>
              <a:ext uri="{FF2B5EF4-FFF2-40B4-BE49-F238E27FC236}">
                <a16:creationId xmlns:a16="http://schemas.microsoft.com/office/drawing/2014/main" id="{A52A9AF0-DEB6-E564-888A-42D03EBFEC7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663262" y="590594"/>
            <a:ext cx="2018947" cy="6112048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D7B94A81-E7A8-C1B5-031B-D88192AC4506}"/>
              </a:ext>
            </a:extLst>
          </p:cNvPr>
          <p:cNvSpPr txBox="1"/>
          <p:nvPr/>
        </p:nvSpPr>
        <p:spPr>
          <a:xfrm rot="16200000">
            <a:off x="7903914" y="4201957"/>
            <a:ext cx="3733160" cy="4353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RIESLING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03FDA0F-21D6-B6B2-AE51-AE04EAF96B95}"/>
              </a:ext>
            </a:extLst>
          </p:cNvPr>
          <p:cNvCxnSpPr>
            <a:cxnSpLocks/>
          </p:cNvCxnSpPr>
          <p:nvPr/>
        </p:nvCxnSpPr>
        <p:spPr>
          <a:xfrm>
            <a:off x="3953843" y="21980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8A61614-7002-6A26-BEB0-31C1E030BADD}"/>
              </a:ext>
            </a:extLst>
          </p:cNvPr>
          <p:cNvCxnSpPr>
            <a:cxnSpLocks/>
          </p:cNvCxnSpPr>
          <p:nvPr/>
        </p:nvCxnSpPr>
        <p:spPr>
          <a:xfrm>
            <a:off x="2519054" y="2323747"/>
            <a:ext cx="14351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tle 2">
            <a:extLst>
              <a:ext uri="{FF2B5EF4-FFF2-40B4-BE49-F238E27FC236}">
                <a16:creationId xmlns:a16="http://schemas.microsoft.com/office/drawing/2014/main" id="{FF83CACA-C027-7EB1-755B-536D0A7EBDE2}"/>
              </a:ext>
            </a:extLst>
          </p:cNvPr>
          <p:cNvSpPr txBox="1"/>
          <p:nvPr/>
        </p:nvSpPr>
        <p:spPr>
          <a:xfrm>
            <a:off x="470773" y="5000365"/>
            <a:ext cx="225953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0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(</a:t>
            </a:r>
            <a:r>
              <a:rPr lang="en-US" sz="1000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digunakan</a:t>
            </a:r>
            <a:r>
              <a:rPr lang="en-US" sz="10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000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dalam</a:t>
            </a:r>
            <a:r>
              <a:rPr lang="en-US" sz="10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en-US" sz="1000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beberapa</a:t>
            </a:r>
            <a:r>
              <a:rPr lang="en-US" sz="10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000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gaya</a:t>
            </a:r>
            <a:r>
              <a:rPr lang="en-US" sz="10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000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tertentu</a:t>
            </a:r>
            <a:r>
              <a:rPr lang="en-US" sz="10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)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ABA7A55F-3EAC-5F28-E1A3-295C9719758F}"/>
              </a:ext>
            </a:extLst>
          </p:cNvPr>
          <p:cNvSpPr/>
          <p:nvPr/>
        </p:nvSpPr>
        <p:spPr>
          <a:xfrm>
            <a:off x="3814137" y="61779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D74F1FB2-F9AD-AA58-40A6-46B71CADC9FC}"/>
              </a:ext>
            </a:extLst>
          </p:cNvPr>
          <p:cNvSpPr/>
          <p:nvPr/>
        </p:nvSpPr>
        <p:spPr>
          <a:xfrm>
            <a:off x="4178661" y="61779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5B448A-ED32-3808-3339-CF1EBAF79F4F}"/>
              </a:ext>
            </a:extLst>
          </p:cNvPr>
          <p:cNvSpPr txBox="1"/>
          <p:nvPr/>
        </p:nvSpPr>
        <p:spPr>
          <a:xfrm>
            <a:off x="496909" y="1921699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9E6B122-C534-7EC7-110B-59BAEBC7B299}"/>
              </a:ext>
            </a:extLst>
          </p:cNvPr>
          <p:cNvCxnSpPr>
            <a:cxnSpLocks/>
          </p:cNvCxnSpPr>
          <p:nvPr/>
        </p:nvCxnSpPr>
        <p:spPr>
          <a:xfrm>
            <a:off x="1475915" y="2030065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2">
            <a:extLst>
              <a:ext uri="{FF2B5EF4-FFF2-40B4-BE49-F238E27FC236}">
                <a16:creationId xmlns:a16="http://schemas.microsoft.com/office/drawing/2014/main" id="{BB08E314-A507-8842-5363-4117146B6B4F}"/>
              </a:ext>
            </a:extLst>
          </p:cNvPr>
          <p:cNvSpPr txBox="1"/>
          <p:nvPr/>
        </p:nvSpPr>
        <p:spPr>
          <a:xfrm>
            <a:off x="496908" y="3023729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1422373C-9DC1-150C-4C4F-0FCC72B050DC}"/>
              </a:ext>
            </a:extLst>
          </p:cNvPr>
          <p:cNvSpPr txBox="1"/>
          <p:nvPr/>
        </p:nvSpPr>
        <p:spPr>
          <a:xfrm>
            <a:off x="1879323" y="269183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7" name="Title 2">
            <a:extLst>
              <a:ext uri="{FF2B5EF4-FFF2-40B4-BE49-F238E27FC236}">
                <a16:creationId xmlns:a16="http://schemas.microsoft.com/office/drawing/2014/main" id="{E47AF169-181A-846B-C03E-AAF6E5FA7206}"/>
              </a:ext>
            </a:extLst>
          </p:cNvPr>
          <p:cNvSpPr txBox="1"/>
          <p:nvPr/>
        </p:nvSpPr>
        <p:spPr>
          <a:xfrm>
            <a:off x="3149074" y="269183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3FD002AC-AFCD-BEC0-267F-396FBB0CD155}"/>
              </a:ext>
            </a:extLst>
          </p:cNvPr>
          <p:cNvSpPr txBox="1"/>
          <p:nvPr/>
        </p:nvSpPr>
        <p:spPr>
          <a:xfrm>
            <a:off x="4442205" y="269183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Pekat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C2C5AEF-5867-0266-C88A-E3715E9D12F6}"/>
              </a:ext>
            </a:extLst>
          </p:cNvPr>
          <p:cNvCxnSpPr>
            <a:cxnSpLocks/>
          </p:cNvCxnSpPr>
          <p:nvPr/>
        </p:nvCxnSpPr>
        <p:spPr>
          <a:xfrm>
            <a:off x="1173175" y="3191600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itle 2">
            <a:extLst>
              <a:ext uri="{FF2B5EF4-FFF2-40B4-BE49-F238E27FC236}">
                <a16:creationId xmlns:a16="http://schemas.microsoft.com/office/drawing/2014/main" id="{54DCD6CC-FAC5-A21F-DA43-568EB84056BC}"/>
              </a:ext>
            </a:extLst>
          </p:cNvPr>
          <p:cNvSpPr txBox="1"/>
          <p:nvPr/>
        </p:nvSpPr>
        <p:spPr>
          <a:xfrm>
            <a:off x="496908" y="3894880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0D89009-C452-D53C-9AE9-B2588669BE0B}"/>
              </a:ext>
            </a:extLst>
          </p:cNvPr>
          <p:cNvCxnSpPr>
            <a:cxnSpLocks/>
          </p:cNvCxnSpPr>
          <p:nvPr/>
        </p:nvCxnSpPr>
        <p:spPr>
          <a:xfrm>
            <a:off x="1815726" y="4062751"/>
            <a:ext cx="109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itle 2">
            <a:extLst>
              <a:ext uri="{FF2B5EF4-FFF2-40B4-BE49-F238E27FC236}">
                <a16:creationId xmlns:a16="http://schemas.microsoft.com/office/drawing/2014/main" id="{CF90A13E-F667-9719-CAA6-BF81FA1312BD}"/>
              </a:ext>
            </a:extLst>
          </p:cNvPr>
          <p:cNvSpPr txBox="1"/>
          <p:nvPr/>
        </p:nvSpPr>
        <p:spPr>
          <a:xfrm>
            <a:off x="1572223" y="4265078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Tanpa</a:t>
            </a: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 Kayu Oak/</a:t>
            </a: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9287A948-83F5-D3D2-C802-14E66E8A0802}"/>
              </a:ext>
            </a:extLst>
          </p:cNvPr>
          <p:cNvSpPr txBox="1"/>
          <p:nvPr/>
        </p:nvSpPr>
        <p:spPr>
          <a:xfrm>
            <a:off x="2999891" y="4401229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591A048C-117D-A147-0E0C-21EFB2829206}"/>
              </a:ext>
            </a:extLst>
          </p:cNvPr>
          <p:cNvSpPr txBox="1"/>
          <p:nvPr/>
        </p:nvSpPr>
        <p:spPr>
          <a:xfrm>
            <a:off x="4442205" y="437235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sp>
        <p:nvSpPr>
          <p:cNvPr id="32" name="Title 2">
            <a:extLst>
              <a:ext uri="{FF2B5EF4-FFF2-40B4-BE49-F238E27FC236}">
                <a16:creationId xmlns:a16="http://schemas.microsoft.com/office/drawing/2014/main" id="{CCC50048-A8F3-34B0-5328-7B0E65CE4584}"/>
              </a:ext>
            </a:extLst>
          </p:cNvPr>
          <p:cNvSpPr txBox="1"/>
          <p:nvPr/>
        </p:nvSpPr>
        <p:spPr>
          <a:xfrm>
            <a:off x="496908" y="4735139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Oak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183CE80-6FBF-14E0-A0A2-6C9A684E9066}"/>
              </a:ext>
            </a:extLst>
          </p:cNvPr>
          <p:cNvCxnSpPr>
            <a:cxnSpLocks/>
          </p:cNvCxnSpPr>
          <p:nvPr/>
        </p:nvCxnSpPr>
        <p:spPr>
          <a:xfrm>
            <a:off x="1043429" y="4903010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itle 2">
            <a:extLst>
              <a:ext uri="{FF2B5EF4-FFF2-40B4-BE49-F238E27FC236}">
                <a16:creationId xmlns:a16="http://schemas.microsoft.com/office/drawing/2014/main" id="{62D47872-7628-5D47-2E71-5ABAE6D3BCAB}"/>
              </a:ext>
            </a:extLst>
          </p:cNvPr>
          <p:cNvSpPr txBox="1"/>
          <p:nvPr/>
        </p:nvSpPr>
        <p:spPr>
          <a:xfrm>
            <a:off x="496908" y="5377319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3416F29-29D6-7F83-3C73-2747DCF01CDB}"/>
              </a:ext>
            </a:extLst>
          </p:cNvPr>
          <p:cNvCxnSpPr>
            <a:cxnSpLocks/>
          </p:cNvCxnSpPr>
          <p:nvPr/>
        </p:nvCxnSpPr>
        <p:spPr>
          <a:xfrm>
            <a:off x="1700788" y="5545190"/>
            <a:ext cx="22487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itle 2">
            <a:extLst>
              <a:ext uri="{FF2B5EF4-FFF2-40B4-BE49-F238E27FC236}">
                <a16:creationId xmlns:a16="http://schemas.microsoft.com/office/drawing/2014/main" id="{4F4497B7-1165-7CCC-4D27-BFD6E0BFA0A7}"/>
              </a:ext>
            </a:extLst>
          </p:cNvPr>
          <p:cNvSpPr txBox="1"/>
          <p:nvPr/>
        </p:nvSpPr>
        <p:spPr>
          <a:xfrm>
            <a:off x="496908" y="6157139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C236CBBF-6B09-85ED-6557-9C2BE2474514}"/>
              </a:ext>
            </a:extLst>
          </p:cNvPr>
          <p:cNvCxnSpPr>
            <a:cxnSpLocks/>
          </p:cNvCxnSpPr>
          <p:nvPr/>
        </p:nvCxnSpPr>
        <p:spPr>
          <a:xfrm>
            <a:off x="1601283" y="6325010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itle 2">
            <a:extLst>
              <a:ext uri="{FF2B5EF4-FFF2-40B4-BE49-F238E27FC236}">
                <a16:creationId xmlns:a16="http://schemas.microsoft.com/office/drawing/2014/main" id="{D943A973-21C2-8D6F-584C-0109264D0CF9}"/>
              </a:ext>
            </a:extLst>
          </p:cNvPr>
          <p:cNvSpPr txBox="1"/>
          <p:nvPr/>
        </p:nvSpPr>
        <p:spPr>
          <a:xfrm>
            <a:off x="1554101" y="3515750"/>
            <a:ext cx="1162527" cy="20426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Tidak manis</a:t>
            </a:r>
          </a:p>
        </p:txBody>
      </p:sp>
      <p:sp>
        <p:nvSpPr>
          <p:cNvPr id="39" name="Title 2">
            <a:extLst>
              <a:ext uri="{FF2B5EF4-FFF2-40B4-BE49-F238E27FC236}">
                <a16:creationId xmlns:a16="http://schemas.microsoft.com/office/drawing/2014/main" id="{E219D72C-4FCE-0898-7B29-6CEBA39A2621}"/>
              </a:ext>
            </a:extLst>
          </p:cNvPr>
          <p:cNvSpPr txBox="1"/>
          <p:nvPr/>
        </p:nvSpPr>
        <p:spPr>
          <a:xfrm>
            <a:off x="3065449" y="3515750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40" name="Title 2">
            <a:extLst>
              <a:ext uri="{FF2B5EF4-FFF2-40B4-BE49-F238E27FC236}">
                <a16:creationId xmlns:a16="http://schemas.microsoft.com/office/drawing/2014/main" id="{01687067-9CCB-ACB4-90D0-C489614CBCB6}"/>
              </a:ext>
            </a:extLst>
          </p:cNvPr>
          <p:cNvSpPr txBox="1"/>
          <p:nvPr/>
        </p:nvSpPr>
        <p:spPr>
          <a:xfrm>
            <a:off x="4507763" y="351575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</p:spTree>
    <p:extLst>
      <p:ext uri="{BB962C8B-B14F-4D97-AF65-F5344CB8AC3E}">
        <p14:creationId xmlns:p14="http://schemas.microsoft.com/office/powerpoint/2010/main" val="3245672098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8">
            <a:extLst>
              <a:ext uri="{FF2B5EF4-FFF2-40B4-BE49-F238E27FC236}">
                <a16:creationId xmlns:a16="http://schemas.microsoft.com/office/drawing/2014/main" id="{D02B3174-0DE1-A700-EFB4-C0254693DD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5399" y="801052"/>
            <a:ext cx="2018948" cy="6112057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604000" y="1943365"/>
            <a:ext cx="138511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7017488" y="3627343"/>
            <a:ext cx="362344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182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GREAT SOUTHERN</a:t>
            </a:r>
            <a:br>
              <a:rPr lang="en-US" sz="60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CHARDONNAY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1664926" y="1840280"/>
            <a:ext cx="2352543" cy="83099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en-AU" sz="1600" dirty="0">
                <a:latin typeface="Neue Haas Grotesk Text Pro" panose="020B0504020202020204" pitchFamily="34" charset="77"/>
              </a:rPr>
              <a:t>COCOK UNTUK KONDISI SEJUK WILAYAH INI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7" name="object 10">
            <a:extLst>
              <a:ext uri="{FF2B5EF4-FFF2-40B4-BE49-F238E27FC236}">
                <a16:creationId xmlns:a16="http://schemas.microsoft.com/office/drawing/2014/main" id="{0DD9AB8D-5E6B-684B-A8DD-B86CAC132897}"/>
              </a:ext>
            </a:extLst>
          </p:cNvPr>
          <p:cNvSpPr txBox="1"/>
          <p:nvPr/>
        </p:nvSpPr>
        <p:spPr>
          <a:xfrm rot="16200000">
            <a:off x="4598081" y="4484093"/>
            <a:ext cx="3733160" cy="4353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C7B403D-F9EA-EA37-AFE7-C8FEC4429B0E}"/>
              </a:ext>
            </a:extLst>
          </p:cNvPr>
          <p:cNvCxnSpPr>
            <a:cxnSpLocks/>
          </p:cNvCxnSpPr>
          <p:nvPr/>
        </p:nvCxnSpPr>
        <p:spPr>
          <a:xfrm>
            <a:off x="10640931" y="3627343"/>
            <a:ext cx="0" cy="16347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871B31A0-A80C-4729-6C27-7EFFE7ABB193}"/>
              </a:ext>
            </a:extLst>
          </p:cNvPr>
          <p:cNvSpPr/>
          <p:nvPr/>
        </p:nvSpPr>
        <p:spPr>
          <a:xfrm>
            <a:off x="7989117" y="872730"/>
            <a:ext cx="2018948" cy="2018948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C7B361CD-2639-B5DA-0167-6FB8C3704457}"/>
              </a:ext>
            </a:extLst>
          </p:cNvPr>
          <p:cNvSpPr txBox="1"/>
          <p:nvPr/>
        </p:nvSpPr>
        <p:spPr>
          <a:xfrm>
            <a:off x="8065009" y="1457675"/>
            <a:ext cx="1867163" cy="765209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en-AU" sz="18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ANGGUR ELEGAN DAN TERSTRUKTUR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21C182-5F4C-E00C-18F9-95D51872FEB9}"/>
              </a:ext>
            </a:extLst>
          </p:cNvPr>
          <p:cNvCxnSpPr>
            <a:cxnSpLocks/>
          </p:cNvCxnSpPr>
          <p:nvPr/>
        </p:nvCxnSpPr>
        <p:spPr>
          <a:xfrm>
            <a:off x="2840020" y="2659852"/>
            <a:ext cx="0" cy="35063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AA90851-9867-55FD-7CF1-81E17A4C46C0}"/>
              </a:ext>
            </a:extLst>
          </p:cNvPr>
          <p:cNvCxnSpPr>
            <a:cxnSpLocks/>
          </p:cNvCxnSpPr>
          <p:nvPr/>
        </p:nvCxnSpPr>
        <p:spPr>
          <a:xfrm>
            <a:off x="2840020" y="3012100"/>
            <a:ext cx="30888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D37B2B9-D5FA-03FB-FBEC-F600CA9E6F6D}"/>
              </a:ext>
            </a:extLst>
          </p:cNvPr>
          <p:cNvCxnSpPr>
            <a:cxnSpLocks/>
          </p:cNvCxnSpPr>
          <p:nvPr/>
        </p:nvCxnSpPr>
        <p:spPr>
          <a:xfrm>
            <a:off x="2896126" y="3649415"/>
            <a:ext cx="289507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AC0AAD3-F09E-93F9-F27C-5258DA6DBF36}"/>
              </a:ext>
            </a:extLst>
          </p:cNvPr>
          <p:cNvCxnSpPr>
            <a:cxnSpLocks/>
          </p:cNvCxnSpPr>
          <p:nvPr/>
        </p:nvCxnSpPr>
        <p:spPr>
          <a:xfrm>
            <a:off x="2896126" y="3641795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EC93633A-CD9E-CC49-371B-5615739040C3}"/>
              </a:ext>
            </a:extLst>
          </p:cNvPr>
          <p:cNvSpPr txBox="1"/>
          <p:nvPr/>
        </p:nvSpPr>
        <p:spPr>
          <a:xfrm>
            <a:off x="9868368" y="3877002"/>
            <a:ext cx="2069911" cy="164949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RASA TIPIKAL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Grapefruit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NeKtarin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persik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Roti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bakar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Batu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api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/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rijang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(Flint)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9BF7CD-47A9-B85B-08B7-49ACEB2F6ED4}"/>
              </a:ext>
            </a:extLst>
          </p:cNvPr>
          <p:cNvSpPr txBox="1"/>
          <p:nvPr/>
        </p:nvSpPr>
        <p:spPr>
          <a:xfrm>
            <a:off x="1396905" y="3906527"/>
            <a:ext cx="2998441" cy="137473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en-AU" sz="1600" b="1" dirty="0">
                <a:latin typeface="Neue Haas Grotesk Text Pro" panose="020B0504020202020204" pitchFamily="34" charset="77"/>
              </a:rPr>
              <a:t>HADIR DENGAN STYLE YG BERBEDA  BEDA</a:t>
            </a:r>
          </a:p>
          <a:p>
            <a:pPr algn="ctr">
              <a:spcBef>
                <a:spcPts val="203"/>
              </a:spcBef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DARI YANG DIFERMENTASI TANPA KAYU SAMPAI YANG </a:t>
            </a:r>
          </a:p>
          <a:p>
            <a:pPr algn="ctr">
              <a:spcBef>
                <a:spcPts val="203"/>
              </a:spcBef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MENGGUNAKAN BAREL</a:t>
            </a:r>
          </a:p>
        </p:txBody>
      </p:sp>
    </p:spTree>
    <p:extLst>
      <p:ext uri="{BB962C8B-B14F-4D97-AF65-F5344CB8AC3E}">
        <p14:creationId xmlns:p14="http://schemas.microsoft.com/office/powerpoint/2010/main" val="2093057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F0A1C19-06A9-C99E-C01B-B491DF02301F}"/>
              </a:ext>
            </a:extLst>
          </p:cNvPr>
          <p:cNvSpPr txBox="1"/>
          <p:nvPr/>
        </p:nvSpPr>
        <p:spPr>
          <a:xfrm>
            <a:off x="6397084" y="568711"/>
            <a:ext cx="5244790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Dibuat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dari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ditanam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pada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variasi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iklim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sangat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beragam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melintasi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perjalanan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jutaan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tahun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dalam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pembuatannya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setiap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gelas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menceritakan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sebuah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kisah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</a:t>
            </a:r>
          </a:p>
          <a:p>
            <a:endParaRPr lang="en-AU" sz="1400" dirty="0">
              <a:solidFill>
                <a:srgbClr val="190000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Seperti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para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pendahulu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petani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pembuat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modern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kita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terus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bersemangat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tangguh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kreatif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; Terus-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menerus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didorong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menjajaki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cara-cara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baru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menyempurnakan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teknik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lama.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Komunitas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terhubung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oleh rasa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saling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menghormati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kecintaan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bersama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membuat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luar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biasa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sambil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melindungi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keajaiban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alam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dinikmati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generasi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mendatang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Menerapkan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pemikiran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modern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tanah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kuno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kami, kami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memperlakukan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eksperimen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menyenangkan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dengan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sangat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serius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</a:t>
            </a:r>
          </a:p>
          <a:p>
            <a:endParaRPr lang="en-AU" sz="1400" dirty="0">
              <a:solidFill>
                <a:srgbClr val="190000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Jadi,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jika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Anda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mencari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cita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rasa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petualangan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biarkan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menjadi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pemandu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Anda. Karena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dalam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setiap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botol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Australia, Anda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merasakan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keajaiban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–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pengingat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petualangan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keragaman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mendefinisikan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budaya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tanah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kami.</a:t>
            </a: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5ADE4-7566-52C0-4E05-21C741464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DE61B-5CF3-B98F-9895-1DAF4ABA19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1955" y="590594"/>
            <a:ext cx="7904034" cy="903943"/>
          </a:xfrm>
        </p:spPr>
        <p:txBody>
          <a:bodyPr/>
          <a:lstStyle/>
          <a:p>
            <a:r>
              <a:rPr lang="en-US" sz="32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CHARDONNAY</a:t>
            </a:r>
            <a:br>
              <a:rPr lang="en-US" sz="32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40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KARAKTERISTIK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F56D2EB-195E-E0F7-2B13-B4E3B0A8B0B4}"/>
              </a:ext>
            </a:extLst>
          </p:cNvPr>
          <p:cNvSpPr/>
          <p:nvPr/>
        </p:nvSpPr>
        <p:spPr>
          <a:xfrm>
            <a:off x="2016707" y="1889840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62BE3D1-FF94-496F-0AE3-EA9C4117F0C3}"/>
              </a:ext>
            </a:extLst>
          </p:cNvPr>
          <p:cNvSpPr/>
          <p:nvPr/>
        </p:nvSpPr>
        <p:spPr>
          <a:xfrm>
            <a:off x="2380850" y="1886938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1291C1B-82A5-4F4A-A87C-2A021E60710E}"/>
              </a:ext>
            </a:extLst>
          </p:cNvPr>
          <p:cNvSpPr/>
          <p:nvPr/>
        </p:nvSpPr>
        <p:spPr>
          <a:xfrm>
            <a:off x="2744993" y="1886938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BC3DDA9-AB5C-D3C6-6A5D-E4BCE6FF5CD2}"/>
              </a:ext>
            </a:extLst>
          </p:cNvPr>
          <p:cNvSpPr/>
          <p:nvPr/>
        </p:nvSpPr>
        <p:spPr>
          <a:xfrm>
            <a:off x="3109136" y="1886938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5D5E2F84-A7FC-2923-990C-971FADE9EC37}"/>
              </a:ext>
            </a:extLst>
          </p:cNvPr>
          <p:cNvSpPr/>
          <p:nvPr/>
        </p:nvSpPr>
        <p:spPr>
          <a:xfrm>
            <a:off x="3473660" y="1886938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1884036-2716-602E-A397-6AA600F744D3}"/>
              </a:ext>
            </a:extLst>
          </p:cNvPr>
          <p:cNvSpPr/>
          <p:nvPr/>
        </p:nvSpPr>
        <p:spPr>
          <a:xfrm>
            <a:off x="3838184" y="1886938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B0DB3A5-7DE6-4535-25A9-3B9FFA2A73D3}"/>
              </a:ext>
            </a:extLst>
          </p:cNvPr>
          <p:cNvSpPr/>
          <p:nvPr/>
        </p:nvSpPr>
        <p:spPr>
          <a:xfrm>
            <a:off x="4196529" y="1886938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2CE8839-B14D-EC3A-0C13-1CA5CC770955}"/>
              </a:ext>
            </a:extLst>
          </p:cNvPr>
          <p:cNvSpPr/>
          <p:nvPr/>
        </p:nvSpPr>
        <p:spPr>
          <a:xfrm>
            <a:off x="4567231" y="1886938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F78DB7C-6710-BFED-03C6-B12CAFED3C04}"/>
              </a:ext>
            </a:extLst>
          </p:cNvPr>
          <p:cNvSpPr/>
          <p:nvPr/>
        </p:nvSpPr>
        <p:spPr>
          <a:xfrm>
            <a:off x="4931755" y="1886938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0380C0AA-F88B-1660-EC0B-AB4202E378AB}"/>
              </a:ext>
            </a:extLst>
          </p:cNvPr>
          <p:cNvSpPr txBox="1"/>
          <p:nvPr/>
        </p:nvSpPr>
        <p:spPr>
          <a:xfrm>
            <a:off x="3109136" y="2325929"/>
            <a:ext cx="170795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Chardonnay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89E2E6B-B4FC-4D27-093E-FF22D5ADCF2C}"/>
              </a:ext>
            </a:extLst>
          </p:cNvPr>
          <p:cNvSpPr/>
          <p:nvPr/>
        </p:nvSpPr>
        <p:spPr>
          <a:xfrm>
            <a:off x="2016707" y="30390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6AB2BF6-B6E0-550B-F394-A08618E37ABC}"/>
              </a:ext>
            </a:extLst>
          </p:cNvPr>
          <p:cNvSpPr/>
          <p:nvPr/>
        </p:nvSpPr>
        <p:spPr>
          <a:xfrm>
            <a:off x="2380850" y="30361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C3F6284D-50A0-B092-6E0B-687AFEAA4EF8}"/>
              </a:ext>
            </a:extLst>
          </p:cNvPr>
          <p:cNvSpPr/>
          <p:nvPr/>
        </p:nvSpPr>
        <p:spPr>
          <a:xfrm>
            <a:off x="2744993" y="30361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2B82FD9A-227A-DC48-3962-B75CEF43311F}"/>
              </a:ext>
            </a:extLst>
          </p:cNvPr>
          <p:cNvSpPr/>
          <p:nvPr/>
        </p:nvSpPr>
        <p:spPr>
          <a:xfrm>
            <a:off x="3109136" y="30361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28A46049-63B6-2E72-2848-E3A891BCC211}"/>
              </a:ext>
            </a:extLst>
          </p:cNvPr>
          <p:cNvSpPr/>
          <p:nvPr/>
        </p:nvSpPr>
        <p:spPr>
          <a:xfrm>
            <a:off x="3473660" y="30361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C5C78655-6C11-AB64-A2ED-7034DF0FF779}"/>
              </a:ext>
            </a:extLst>
          </p:cNvPr>
          <p:cNvSpPr/>
          <p:nvPr/>
        </p:nvSpPr>
        <p:spPr>
          <a:xfrm>
            <a:off x="3838184" y="30361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23B7EFA6-29BE-1C16-13C3-30E0CCB4872F}"/>
              </a:ext>
            </a:extLst>
          </p:cNvPr>
          <p:cNvSpPr/>
          <p:nvPr/>
        </p:nvSpPr>
        <p:spPr>
          <a:xfrm>
            <a:off x="4196529" y="30361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CF69098-86FD-FE77-8092-920C4D167604}"/>
              </a:ext>
            </a:extLst>
          </p:cNvPr>
          <p:cNvSpPr/>
          <p:nvPr/>
        </p:nvSpPr>
        <p:spPr>
          <a:xfrm>
            <a:off x="4567231" y="30361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B028919-6A18-01F4-BB26-F18ECE53911C}"/>
              </a:ext>
            </a:extLst>
          </p:cNvPr>
          <p:cNvSpPr/>
          <p:nvPr/>
        </p:nvSpPr>
        <p:spPr>
          <a:xfrm>
            <a:off x="4931755" y="30361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0578BD73-E803-010F-D580-99A4F5AF1A1C}"/>
              </a:ext>
            </a:extLst>
          </p:cNvPr>
          <p:cNvSpPr/>
          <p:nvPr/>
        </p:nvSpPr>
        <p:spPr>
          <a:xfrm>
            <a:off x="2016707" y="384445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C50D499-92FE-191F-A066-1C441C1AFEE6}"/>
              </a:ext>
            </a:extLst>
          </p:cNvPr>
          <p:cNvSpPr/>
          <p:nvPr/>
        </p:nvSpPr>
        <p:spPr>
          <a:xfrm>
            <a:off x="2380850" y="38415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38F7BF3-915C-F506-9D7B-79E20DE5B43B}"/>
              </a:ext>
            </a:extLst>
          </p:cNvPr>
          <p:cNvSpPr/>
          <p:nvPr/>
        </p:nvSpPr>
        <p:spPr>
          <a:xfrm>
            <a:off x="2744993" y="38415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D312308-6A25-F4D2-DEEB-2DCB01093378}"/>
              </a:ext>
            </a:extLst>
          </p:cNvPr>
          <p:cNvSpPr/>
          <p:nvPr/>
        </p:nvSpPr>
        <p:spPr>
          <a:xfrm>
            <a:off x="3109136" y="38415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E43B8C7F-07DF-0ECB-5312-0A55CBB4A72E}"/>
              </a:ext>
            </a:extLst>
          </p:cNvPr>
          <p:cNvSpPr/>
          <p:nvPr/>
        </p:nvSpPr>
        <p:spPr>
          <a:xfrm>
            <a:off x="3473660" y="38415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5BFD544A-5966-9EFC-5B26-0EBC880CA6A7}"/>
              </a:ext>
            </a:extLst>
          </p:cNvPr>
          <p:cNvSpPr/>
          <p:nvPr/>
        </p:nvSpPr>
        <p:spPr>
          <a:xfrm>
            <a:off x="3838184" y="38415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7EF0F0EC-AE6F-D745-543C-59511E924829}"/>
              </a:ext>
            </a:extLst>
          </p:cNvPr>
          <p:cNvSpPr/>
          <p:nvPr/>
        </p:nvSpPr>
        <p:spPr>
          <a:xfrm>
            <a:off x="4196529" y="38415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B2F2A0B3-CB15-A8CC-3165-78E705E00DA0}"/>
              </a:ext>
            </a:extLst>
          </p:cNvPr>
          <p:cNvSpPr/>
          <p:nvPr/>
        </p:nvSpPr>
        <p:spPr>
          <a:xfrm>
            <a:off x="4567231" y="38415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87343FB6-7E3B-B3DE-5779-F283805FF772}"/>
              </a:ext>
            </a:extLst>
          </p:cNvPr>
          <p:cNvSpPr/>
          <p:nvPr/>
        </p:nvSpPr>
        <p:spPr>
          <a:xfrm>
            <a:off x="4931755" y="38415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ADF75C1-2283-CB22-99AC-2C1A54F55AA9}"/>
              </a:ext>
            </a:extLst>
          </p:cNvPr>
          <p:cNvSpPr/>
          <p:nvPr/>
        </p:nvSpPr>
        <p:spPr>
          <a:xfrm>
            <a:off x="2016707" y="46227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C790E21-B961-56B1-A980-C1C60AD6D249}"/>
              </a:ext>
            </a:extLst>
          </p:cNvPr>
          <p:cNvSpPr/>
          <p:nvPr/>
        </p:nvSpPr>
        <p:spPr>
          <a:xfrm>
            <a:off x="2380850" y="46198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B4E5A90C-4C56-B0A4-F80E-15BA53D01685}"/>
              </a:ext>
            </a:extLst>
          </p:cNvPr>
          <p:cNvSpPr/>
          <p:nvPr/>
        </p:nvSpPr>
        <p:spPr>
          <a:xfrm>
            <a:off x="2744993" y="46198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95D78A90-2F29-8309-25EF-AF983C9E0DF4}"/>
              </a:ext>
            </a:extLst>
          </p:cNvPr>
          <p:cNvSpPr/>
          <p:nvPr/>
        </p:nvSpPr>
        <p:spPr>
          <a:xfrm>
            <a:off x="3109136" y="46198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B8D7AD80-E89E-94FC-05B3-65E2B789EDBF}"/>
              </a:ext>
            </a:extLst>
          </p:cNvPr>
          <p:cNvSpPr/>
          <p:nvPr/>
        </p:nvSpPr>
        <p:spPr>
          <a:xfrm>
            <a:off x="3473660" y="46198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C359EA06-9A7D-9E0F-4522-82CD640F0D85}"/>
              </a:ext>
            </a:extLst>
          </p:cNvPr>
          <p:cNvSpPr/>
          <p:nvPr/>
        </p:nvSpPr>
        <p:spPr>
          <a:xfrm>
            <a:off x="3838184" y="46198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28D376A2-3656-F7BF-8E97-DA95B182B782}"/>
              </a:ext>
            </a:extLst>
          </p:cNvPr>
          <p:cNvSpPr/>
          <p:nvPr/>
        </p:nvSpPr>
        <p:spPr>
          <a:xfrm>
            <a:off x="4196529" y="46198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86771A24-F00F-4429-B5A3-60CC5B631545}"/>
              </a:ext>
            </a:extLst>
          </p:cNvPr>
          <p:cNvSpPr/>
          <p:nvPr/>
        </p:nvSpPr>
        <p:spPr>
          <a:xfrm>
            <a:off x="4567231" y="46198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11320E13-6CCD-AA11-E9F0-092E97D873B8}"/>
              </a:ext>
            </a:extLst>
          </p:cNvPr>
          <p:cNvSpPr/>
          <p:nvPr/>
        </p:nvSpPr>
        <p:spPr>
          <a:xfrm>
            <a:off x="4931755" y="46198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C078604D-736D-2D36-8664-746636080348}"/>
              </a:ext>
            </a:extLst>
          </p:cNvPr>
          <p:cNvSpPr/>
          <p:nvPr/>
        </p:nvSpPr>
        <p:spPr>
          <a:xfrm>
            <a:off x="2016707" y="539622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CF7E2D1-1D3D-AE8A-B1C6-08055DE528DA}"/>
              </a:ext>
            </a:extLst>
          </p:cNvPr>
          <p:cNvSpPr/>
          <p:nvPr/>
        </p:nvSpPr>
        <p:spPr>
          <a:xfrm>
            <a:off x="2380850" y="53933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47DC42B4-9713-6197-7E67-351186EFCE73}"/>
              </a:ext>
            </a:extLst>
          </p:cNvPr>
          <p:cNvSpPr/>
          <p:nvPr/>
        </p:nvSpPr>
        <p:spPr>
          <a:xfrm>
            <a:off x="2744993" y="53933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B7D4B46-0DBC-8E17-9E4A-ED8869CBCB88}"/>
              </a:ext>
            </a:extLst>
          </p:cNvPr>
          <p:cNvSpPr/>
          <p:nvPr/>
        </p:nvSpPr>
        <p:spPr>
          <a:xfrm>
            <a:off x="3109136" y="53933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809198EE-61B6-0C55-5E72-CC96478B3081}"/>
              </a:ext>
            </a:extLst>
          </p:cNvPr>
          <p:cNvSpPr/>
          <p:nvPr/>
        </p:nvSpPr>
        <p:spPr>
          <a:xfrm>
            <a:off x="3473660" y="53933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BE48170E-C2C8-5ECB-7B4E-4825282DA9F8}"/>
              </a:ext>
            </a:extLst>
          </p:cNvPr>
          <p:cNvSpPr/>
          <p:nvPr/>
        </p:nvSpPr>
        <p:spPr>
          <a:xfrm>
            <a:off x="3838184" y="53933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BB9A261-A519-8F83-CC9C-C27E7BE7C8BC}"/>
              </a:ext>
            </a:extLst>
          </p:cNvPr>
          <p:cNvSpPr/>
          <p:nvPr/>
        </p:nvSpPr>
        <p:spPr>
          <a:xfrm>
            <a:off x="4196529" y="53933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C6B49AE-22F4-29C7-6562-D5F7B5533FAF}"/>
              </a:ext>
            </a:extLst>
          </p:cNvPr>
          <p:cNvSpPr/>
          <p:nvPr/>
        </p:nvSpPr>
        <p:spPr>
          <a:xfrm>
            <a:off x="4567231" y="53933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458A706B-18C3-65BA-DD55-E8D0F35DB7E9}"/>
              </a:ext>
            </a:extLst>
          </p:cNvPr>
          <p:cNvSpPr/>
          <p:nvPr/>
        </p:nvSpPr>
        <p:spPr>
          <a:xfrm>
            <a:off x="4931755" y="53933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D11C57C6-EF40-F4C0-3BC7-803F45BD5066}"/>
              </a:ext>
            </a:extLst>
          </p:cNvPr>
          <p:cNvSpPr/>
          <p:nvPr/>
        </p:nvSpPr>
        <p:spPr>
          <a:xfrm>
            <a:off x="2016707" y="618088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4274FBC1-5792-4EF8-6975-F5AA36DEF46D}"/>
              </a:ext>
            </a:extLst>
          </p:cNvPr>
          <p:cNvSpPr/>
          <p:nvPr/>
        </p:nvSpPr>
        <p:spPr>
          <a:xfrm>
            <a:off x="2380850" y="61779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88F5D0DA-5D57-0855-F499-3E4388E0A04B}"/>
              </a:ext>
            </a:extLst>
          </p:cNvPr>
          <p:cNvSpPr/>
          <p:nvPr/>
        </p:nvSpPr>
        <p:spPr>
          <a:xfrm>
            <a:off x="2744993" y="61779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D70863FB-17C8-F44A-FCF0-935042648F15}"/>
              </a:ext>
            </a:extLst>
          </p:cNvPr>
          <p:cNvSpPr/>
          <p:nvPr/>
        </p:nvSpPr>
        <p:spPr>
          <a:xfrm>
            <a:off x="3109136" y="61779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E1CF8C33-738A-C89E-6C4A-20BAC9F3863E}"/>
              </a:ext>
            </a:extLst>
          </p:cNvPr>
          <p:cNvSpPr/>
          <p:nvPr/>
        </p:nvSpPr>
        <p:spPr>
          <a:xfrm>
            <a:off x="4567231" y="61779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090B0514-3BDB-C3CE-E2C8-7DF23BABCD3E}"/>
              </a:ext>
            </a:extLst>
          </p:cNvPr>
          <p:cNvSpPr/>
          <p:nvPr/>
        </p:nvSpPr>
        <p:spPr>
          <a:xfrm>
            <a:off x="4931755" y="61779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F7BE47A5-31FE-7369-C739-812BB7B8CA83}"/>
              </a:ext>
            </a:extLst>
          </p:cNvPr>
          <p:cNvSpPr txBox="1"/>
          <p:nvPr/>
        </p:nvSpPr>
        <p:spPr>
          <a:xfrm>
            <a:off x="1918675" y="58269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0CAD56FE-068D-C6AD-6B06-DF4BF875D846}"/>
              </a:ext>
            </a:extLst>
          </p:cNvPr>
          <p:cNvSpPr txBox="1"/>
          <p:nvPr/>
        </p:nvSpPr>
        <p:spPr>
          <a:xfrm>
            <a:off x="3002655" y="5855779"/>
            <a:ext cx="11673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12% – 14%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5A9709D-06AD-382A-042C-DC037BA6DFC0}"/>
              </a:ext>
            </a:extLst>
          </p:cNvPr>
          <p:cNvSpPr txBox="1"/>
          <p:nvPr/>
        </p:nvSpPr>
        <p:spPr>
          <a:xfrm>
            <a:off x="4481557" y="586089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A99BF965-57F4-CB8F-FDFE-23CC6ACE8858}"/>
              </a:ext>
            </a:extLst>
          </p:cNvPr>
          <p:cNvCxnSpPr>
            <a:cxnSpLocks/>
          </p:cNvCxnSpPr>
          <p:nvPr/>
        </p:nvCxnSpPr>
        <p:spPr>
          <a:xfrm>
            <a:off x="2903955" y="21980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03FDA0F-21D6-B6B2-AE51-AE04EAF96B95}"/>
              </a:ext>
            </a:extLst>
          </p:cNvPr>
          <p:cNvCxnSpPr>
            <a:cxnSpLocks/>
          </p:cNvCxnSpPr>
          <p:nvPr/>
        </p:nvCxnSpPr>
        <p:spPr>
          <a:xfrm>
            <a:off x="4344135" y="21980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8A61614-7002-6A26-BEB0-31C1E030BADD}"/>
              </a:ext>
            </a:extLst>
          </p:cNvPr>
          <p:cNvCxnSpPr>
            <a:cxnSpLocks/>
          </p:cNvCxnSpPr>
          <p:nvPr/>
        </p:nvCxnSpPr>
        <p:spPr>
          <a:xfrm>
            <a:off x="2909346" y="2323747"/>
            <a:ext cx="14351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927E5834-39F5-F685-FAEF-64164F5D6189}"/>
              </a:ext>
            </a:extLst>
          </p:cNvPr>
          <p:cNvSpPr/>
          <p:nvPr/>
        </p:nvSpPr>
        <p:spPr>
          <a:xfrm>
            <a:off x="2016707" y="495592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DBEBD59-6FAF-B75A-82BB-C062CEA3E3B9}"/>
              </a:ext>
            </a:extLst>
          </p:cNvPr>
          <p:cNvSpPr/>
          <p:nvPr/>
        </p:nvSpPr>
        <p:spPr>
          <a:xfrm>
            <a:off x="2380850" y="495302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3F2CA5E-EC4D-5282-4728-D22C0A18129B}"/>
              </a:ext>
            </a:extLst>
          </p:cNvPr>
          <p:cNvSpPr/>
          <p:nvPr/>
        </p:nvSpPr>
        <p:spPr>
          <a:xfrm>
            <a:off x="2744993" y="495302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7349042-9E1A-BCE3-E0A3-36B408160C47}"/>
              </a:ext>
            </a:extLst>
          </p:cNvPr>
          <p:cNvSpPr/>
          <p:nvPr/>
        </p:nvSpPr>
        <p:spPr>
          <a:xfrm>
            <a:off x="3109136" y="495302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BA54C0E-AA1A-F5AD-087B-A0A8A952839B}"/>
              </a:ext>
            </a:extLst>
          </p:cNvPr>
          <p:cNvSpPr/>
          <p:nvPr/>
        </p:nvSpPr>
        <p:spPr>
          <a:xfrm>
            <a:off x="3473660" y="495302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4340B36-EDB0-99C4-1A15-E884AFD84926}"/>
              </a:ext>
            </a:extLst>
          </p:cNvPr>
          <p:cNvSpPr/>
          <p:nvPr/>
        </p:nvSpPr>
        <p:spPr>
          <a:xfrm>
            <a:off x="3838184" y="495302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AE36AEA-EEEE-900D-E9B6-CA2839224610}"/>
              </a:ext>
            </a:extLst>
          </p:cNvPr>
          <p:cNvSpPr/>
          <p:nvPr/>
        </p:nvSpPr>
        <p:spPr>
          <a:xfrm>
            <a:off x="4196529" y="495302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F12C499-9CF6-BC2E-E619-C9110D741D9D}"/>
              </a:ext>
            </a:extLst>
          </p:cNvPr>
          <p:cNvSpPr/>
          <p:nvPr/>
        </p:nvSpPr>
        <p:spPr>
          <a:xfrm>
            <a:off x="4567231" y="495302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C7ADA06-D4DE-7449-2329-DD206DFF643F}"/>
              </a:ext>
            </a:extLst>
          </p:cNvPr>
          <p:cNvSpPr/>
          <p:nvPr/>
        </p:nvSpPr>
        <p:spPr>
          <a:xfrm>
            <a:off x="4931755" y="495302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FF83CACA-C027-7EB1-755B-536D0A7EBDE2}"/>
              </a:ext>
            </a:extLst>
          </p:cNvPr>
          <p:cNvSpPr txBox="1"/>
          <p:nvPr/>
        </p:nvSpPr>
        <p:spPr>
          <a:xfrm>
            <a:off x="483944" y="4980342"/>
            <a:ext cx="1850978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0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(</a:t>
            </a:r>
            <a:r>
              <a:rPr lang="en-US" sz="1000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gaya</a:t>
            </a:r>
            <a:r>
              <a:rPr lang="en-US" sz="10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000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tanpa</a:t>
            </a:r>
            <a:r>
              <a:rPr lang="en-US" sz="10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000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fermentasi</a:t>
            </a:r>
            <a:r>
              <a:rPr lang="en-US" sz="10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000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kayu</a:t>
            </a:r>
            <a:r>
              <a:rPr lang="en-US" sz="10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)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ABA7A55F-3EAC-5F28-E1A3-295C9719758F}"/>
              </a:ext>
            </a:extLst>
          </p:cNvPr>
          <p:cNvSpPr/>
          <p:nvPr/>
        </p:nvSpPr>
        <p:spPr>
          <a:xfrm>
            <a:off x="3830040" y="61779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D74F1FB2-F9AD-AA58-40A6-46B71CADC9FC}"/>
              </a:ext>
            </a:extLst>
          </p:cNvPr>
          <p:cNvSpPr/>
          <p:nvPr/>
        </p:nvSpPr>
        <p:spPr>
          <a:xfrm>
            <a:off x="4194564" y="61779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1789FB79-0E72-18B7-C4D8-B4D2B45FC3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56728" y="650632"/>
            <a:ext cx="2018948" cy="6112057"/>
          </a:xfrm>
          <a:prstGeom prst="rect">
            <a:avLst/>
          </a:prstGeom>
        </p:spPr>
      </p:pic>
      <p:sp>
        <p:nvSpPr>
          <p:cNvPr id="6" name="object 10">
            <a:extLst>
              <a:ext uri="{FF2B5EF4-FFF2-40B4-BE49-F238E27FC236}">
                <a16:creationId xmlns:a16="http://schemas.microsoft.com/office/drawing/2014/main" id="{956892DD-2454-6B59-20DD-5BA3733A0C97}"/>
              </a:ext>
            </a:extLst>
          </p:cNvPr>
          <p:cNvSpPr txBox="1"/>
          <p:nvPr/>
        </p:nvSpPr>
        <p:spPr>
          <a:xfrm rot="16200000">
            <a:off x="8319410" y="4333673"/>
            <a:ext cx="3733160" cy="4353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4B63A697-7D0B-FD1C-36C3-C83A790C6F0F}"/>
              </a:ext>
            </a:extLst>
          </p:cNvPr>
          <p:cNvSpPr/>
          <p:nvPr/>
        </p:nvSpPr>
        <p:spPr>
          <a:xfrm>
            <a:off x="3463554" y="61779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DABF1A10-4F0D-CA76-4B43-B3053C17C493}"/>
              </a:ext>
            </a:extLst>
          </p:cNvPr>
          <p:cNvSpPr txBox="1"/>
          <p:nvPr/>
        </p:nvSpPr>
        <p:spPr>
          <a:xfrm>
            <a:off x="512812" y="1921699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FECA626-5340-F11E-781B-5665E0272170}"/>
              </a:ext>
            </a:extLst>
          </p:cNvPr>
          <p:cNvCxnSpPr>
            <a:cxnSpLocks/>
          </p:cNvCxnSpPr>
          <p:nvPr/>
        </p:nvCxnSpPr>
        <p:spPr>
          <a:xfrm>
            <a:off x="1491818" y="2030065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2">
            <a:extLst>
              <a:ext uri="{FF2B5EF4-FFF2-40B4-BE49-F238E27FC236}">
                <a16:creationId xmlns:a16="http://schemas.microsoft.com/office/drawing/2014/main" id="{AD5F15E7-75E1-325A-C070-C6681E0DEF50}"/>
              </a:ext>
            </a:extLst>
          </p:cNvPr>
          <p:cNvSpPr txBox="1"/>
          <p:nvPr/>
        </p:nvSpPr>
        <p:spPr>
          <a:xfrm>
            <a:off x="512811" y="3023729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9E882EC0-3344-BC3C-E139-70DA327F5507}"/>
              </a:ext>
            </a:extLst>
          </p:cNvPr>
          <p:cNvSpPr txBox="1"/>
          <p:nvPr/>
        </p:nvSpPr>
        <p:spPr>
          <a:xfrm>
            <a:off x="1895226" y="269183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8E552E4C-4704-C8FE-2B04-C80349422A8B}"/>
              </a:ext>
            </a:extLst>
          </p:cNvPr>
          <p:cNvSpPr txBox="1"/>
          <p:nvPr/>
        </p:nvSpPr>
        <p:spPr>
          <a:xfrm>
            <a:off x="3164977" y="269183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E0A2EBCD-BC75-7698-6EF3-8443E5F8B9B9}"/>
              </a:ext>
            </a:extLst>
          </p:cNvPr>
          <p:cNvSpPr txBox="1"/>
          <p:nvPr/>
        </p:nvSpPr>
        <p:spPr>
          <a:xfrm>
            <a:off x="4458108" y="269183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Kental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B304F09-2A66-DF09-31BB-22044AB8243B}"/>
              </a:ext>
            </a:extLst>
          </p:cNvPr>
          <p:cNvCxnSpPr>
            <a:cxnSpLocks/>
          </p:cNvCxnSpPr>
          <p:nvPr/>
        </p:nvCxnSpPr>
        <p:spPr>
          <a:xfrm>
            <a:off x="1189078" y="3191600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itle 2">
            <a:extLst>
              <a:ext uri="{FF2B5EF4-FFF2-40B4-BE49-F238E27FC236}">
                <a16:creationId xmlns:a16="http://schemas.microsoft.com/office/drawing/2014/main" id="{C6864DD5-5748-6A41-23F7-43BDA883CCB8}"/>
              </a:ext>
            </a:extLst>
          </p:cNvPr>
          <p:cNvSpPr txBox="1"/>
          <p:nvPr/>
        </p:nvSpPr>
        <p:spPr>
          <a:xfrm>
            <a:off x="512811" y="384034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5EA6CF3F-40AE-DAF4-6E2C-4B6CCAAD41C8}"/>
              </a:ext>
            </a:extLst>
          </p:cNvPr>
          <p:cNvSpPr txBox="1"/>
          <p:nvPr/>
        </p:nvSpPr>
        <p:spPr>
          <a:xfrm>
            <a:off x="1839384" y="4320580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9" name="Title 2">
            <a:extLst>
              <a:ext uri="{FF2B5EF4-FFF2-40B4-BE49-F238E27FC236}">
                <a16:creationId xmlns:a16="http://schemas.microsoft.com/office/drawing/2014/main" id="{2B3169E6-7CE5-70B3-12A5-0A6BA79825CC}"/>
              </a:ext>
            </a:extLst>
          </p:cNvPr>
          <p:cNvSpPr txBox="1"/>
          <p:nvPr/>
        </p:nvSpPr>
        <p:spPr>
          <a:xfrm>
            <a:off x="3015794" y="4320580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40" name="Title 2">
            <a:extLst>
              <a:ext uri="{FF2B5EF4-FFF2-40B4-BE49-F238E27FC236}">
                <a16:creationId xmlns:a16="http://schemas.microsoft.com/office/drawing/2014/main" id="{1B6FFE02-F104-5B6F-0CAA-7D74E358CDB5}"/>
              </a:ext>
            </a:extLst>
          </p:cNvPr>
          <p:cNvSpPr txBox="1"/>
          <p:nvPr/>
        </p:nvSpPr>
        <p:spPr>
          <a:xfrm>
            <a:off x="4458108" y="432058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sp>
        <p:nvSpPr>
          <p:cNvPr id="47" name="Title 2">
            <a:extLst>
              <a:ext uri="{FF2B5EF4-FFF2-40B4-BE49-F238E27FC236}">
                <a16:creationId xmlns:a16="http://schemas.microsoft.com/office/drawing/2014/main" id="{C1C6B1BB-5AC7-5E14-BB90-1014E6DAAB42}"/>
              </a:ext>
            </a:extLst>
          </p:cNvPr>
          <p:cNvSpPr txBox="1"/>
          <p:nvPr/>
        </p:nvSpPr>
        <p:spPr>
          <a:xfrm>
            <a:off x="512811" y="4735139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Oak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48C625C5-E39A-A09E-D013-592FB0ECC700}"/>
              </a:ext>
            </a:extLst>
          </p:cNvPr>
          <p:cNvCxnSpPr>
            <a:cxnSpLocks/>
          </p:cNvCxnSpPr>
          <p:nvPr/>
        </p:nvCxnSpPr>
        <p:spPr>
          <a:xfrm>
            <a:off x="1059332" y="4903010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itle 2">
            <a:extLst>
              <a:ext uri="{FF2B5EF4-FFF2-40B4-BE49-F238E27FC236}">
                <a16:creationId xmlns:a16="http://schemas.microsoft.com/office/drawing/2014/main" id="{31C43969-021C-ECBF-EED7-726F35FC3C07}"/>
              </a:ext>
            </a:extLst>
          </p:cNvPr>
          <p:cNvSpPr txBox="1"/>
          <p:nvPr/>
        </p:nvSpPr>
        <p:spPr>
          <a:xfrm>
            <a:off x="512811" y="5377319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E2DD9A98-B3AB-246B-5FC2-3F8A4A0B0CCC}"/>
              </a:ext>
            </a:extLst>
          </p:cNvPr>
          <p:cNvCxnSpPr>
            <a:cxnSpLocks/>
          </p:cNvCxnSpPr>
          <p:nvPr/>
        </p:nvCxnSpPr>
        <p:spPr>
          <a:xfrm>
            <a:off x="1716691" y="5545190"/>
            <a:ext cx="22487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itle 2">
            <a:extLst>
              <a:ext uri="{FF2B5EF4-FFF2-40B4-BE49-F238E27FC236}">
                <a16:creationId xmlns:a16="http://schemas.microsoft.com/office/drawing/2014/main" id="{37F9083B-411A-CBE6-8542-9BF3AC8381CA}"/>
              </a:ext>
            </a:extLst>
          </p:cNvPr>
          <p:cNvSpPr txBox="1"/>
          <p:nvPr/>
        </p:nvSpPr>
        <p:spPr>
          <a:xfrm>
            <a:off x="512811" y="6157139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6018C67B-B90A-CE14-92AF-A3CE0453BEAA}"/>
              </a:ext>
            </a:extLst>
          </p:cNvPr>
          <p:cNvCxnSpPr>
            <a:cxnSpLocks/>
          </p:cNvCxnSpPr>
          <p:nvPr/>
        </p:nvCxnSpPr>
        <p:spPr>
          <a:xfrm>
            <a:off x="1617186" y="6325010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D1FAE7FA-AD51-681F-183A-2145BFEDF3AE}"/>
              </a:ext>
            </a:extLst>
          </p:cNvPr>
          <p:cNvCxnSpPr>
            <a:cxnSpLocks/>
          </p:cNvCxnSpPr>
          <p:nvPr/>
        </p:nvCxnSpPr>
        <p:spPr>
          <a:xfrm>
            <a:off x="1716691" y="4002633"/>
            <a:ext cx="22487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AC8E69F3-747E-EFD4-311B-DFFC4D0A2B83}"/>
              </a:ext>
            </a:extLst>
          </p:cNvPr>
          <p:cNvCxnSpPr>
            <a:cxnSpLocks/>
          </p:cNvCxnSpPr>
          <p:nvPr/>
        </p:nvCxnSpPr>
        <p:spPr>
          <a:xfrm>
            <a:off x="1617186" y="5101793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2">
            <a:extLst>
              <a:ext uri="{FF2B5EF4-FFF2-40B4-BE49-F238E27FC236}">
                <a16:creationId xmlns:a16="http://schemas.microsoft.com/office/drawing/2014/main" id="{0E450CE6-3E4E-5546-6B1B-7CCC7B3775B8}"/>
              </a:ext>
            </a:extLst>
          </p:cNvPr>
          <p:cNvSpPr txBox="1"/>
          <p:nvPr/>
        </p:nvSpPr>
        <p:spPr>
          <a:xfrm>
            <a:off x="1582466" y="3544516"/>
            <a:ext cx="1162527" cy="20426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Tidak manis</a:t>
            </a:r>
          </a:p>
        </p:txBody>
      </p:sp>
      <p:sp>
        <p:nvSpPr>
          <p:cNvPr id="26" name="Title 2">
            <a:extLst>
              <a:ext uri="{FF2B5EF4-FFF2-40B4-BE49-F238E27FC236}">
                <a16:creationId xmlns:a16="http://schemas.microsoft.com/office/drawing/2014/main" id="{75C61AC5-042A-5F49-3BAE-54B8444EF2BC}"/>
              </a:ext>
            </a:extLst>
          </p:cNvPr>
          <p:cNvSpPr txBox="1"/>
          <p:nvPr/>
        </p:nvSpPr>
        <p:spPr>
          <a:xfrm>
            <a:off x="3093814" y="3544516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AC780DA9-E685-5859-EBD2-0DE537B09B83}"/>
              </a:ext>
            </a:extLst>
          </p:cNvPr>
          <p:cNvSpPr txBox="1"/>
          <p:nvPr/>
        </p:nvSpPr>
        <p:spPr>
          <a:xfrm>
            <a:off x="4536128" y="354451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</p:spTree>
    <p:extLst>
      <p:ext uri="{BB962C8B-B14F-4D97-AF65-F5344CB8AC3E}">
        <p14:creationId xmlns:p14="http://schemas.microsoft.com/office/powerpoint/2010/main" val="1388310140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86350" y="3032760"/>
            <a:ext cx="905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6886350" y="4376544"/>
            <a:ext cx="226803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182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GREAT SOUTHERN</a:t>
            </a:r>
            <a:br>
              <a:rPr lang="en-US" sz="60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PINOT NOIR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2285" y="1982647"/>
            <a:ext cx="2100225" cy="2100225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7887231" y="2746891"/>
            <a:ext cx="1915190" cy="682110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en-AU" sz="16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RINGAN , BERKARAKTER DAN AROMATIK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8394605" y="4904127"/>
            <a:ext cx="2805709" cy="147283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RASA TIPIKAL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Ceri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Plum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Bunga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ros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Tanah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Rempah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memanggang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kue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2359959" y="3886394"/>
            <a:ext cx="334379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2362442" y="3886394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90E09BFC-E357-D865-0707-71842C342A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46321" y="593768"/>
            <a:ext cx="2114328" cy="6400800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9AC0C647-6CB2-0276-491C-341682536EA2}"/>
              </a:ext>
            </a:extLst>
          </p:cNvPr>
          <p:cNvSpPr txBox="1"/>
          <p:nvPr/>
        </p:nvSpPr>
        <p:spPr>
          <a:xfrm rot="16200000">
            <a:off x="4019717" y="4494426"/>
            <a:ext cx="4652237" cy="41043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NOIR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D05F414-B36A-E16A-05C2-58BCA35A82CA}"/>
              </a:ext>
            </a:extLst>
          </p:cNvPr>
          <p:cNvCxnSpPr>
            <a:cxnSpLocks/>
          </p:cNvCxnSpPr>
          <p:nvPr/>
        </p:nvCxnSpPr>
        <p:spPr>
          <a:xfrm>
            <a:off x="9154380" y="4373966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0EA14C6-E2E6-0735-3B9F-A398BE147191}"/>
              </a:ext>
            </a:extLst>
          </p:cNvPr>
          <p:cNvCxnSpPr>
            <a:cxnSpLocks/>
          </p:cNvCxnSpPr>
          <p:nvPr/>
        </p:nvCxnSpPr>
        <p:spPr>
          <a:xfrm>
            <a:off x="2820817" y="3537610"/>
            <a:ext cx="280346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CC52FFC-D217-40BF-01D4-2D8D1BD66F44}"/>
              </a:ext>
            </a:extLst>
          </p:cNvPr>
          <p:cNvCxnSpPr>
            <a:cxnSpLocks/>
          </p:cNvCxnSpPr>
          <p:nvPr/>
        </p:nvCxnSpPr>
        <p:spPr>
          <a:xfrm>
            <a:off x="2820817" y="3303227"/>
            <a:ext cx="0" cy="23438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413A9BF-AABE-6FF5-CA71-FA3C324D6573}"/>
              </a:ext>
            </a:extLst>
          </p:cNvPr>
          <p:cNvSpPr txBox="1"/>
          <p:nvPr/>
        </p:nvSpPr>
        <p:spPr>
          <a:xfrm>
            <a:off x="1233722" y="2468420"/>
            <a:ext cx="3195959" cy="83099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en-AU" sz="1600" dirty="0">
                <a:latin typeface="Neue Haas Grotesk Text Pro" panose="020B0504020202020204" pitchFamily="34" charset="77"/>
              </a:rPr>
              <a:t>SANGAT TERGANTUNG PADA KONDISI DIMANA </a:t>
            </a:r>
            <a:br>
              <a:rPr lang="en-AU" sz="1600" dirty="0">
                <a:latin typeface="Neue Haas Grotesk Text Pro" panose="020B0504020202020204" pitchFamily="34" charset="77"/>
              </a:rPr>
            </a:br>
            <a:r>
              <a:rPr lang="en-AU" sz="1600" dirty="0">
                <a:latin typeface="Neue Haas Grotesk Text Pro" panose="020B0504020202020204" pitchFamily="34" charset="77"/>
              </a:rPr>
              <a:t>TAHUN ANGGUR DIPANEN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5A7241-9DEE-25DA-1466-6A08381D72E6}"/>
              </a:ext>
            </a:extLst>
          </p:cNvPr>
          <p:cNvSpPr txBox="1"/>
          <p:nvPr/>
        </p:nvSpPr>
        <p:spPr>
          <a:xfrm>
            <a:off x="1117507" y="4373966"/>
            <a:ext cx="2540256" cy="110286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en-AU" sz="1600" b="1" dirty="0">
                <a:latin typeface="Neue Haas Grotesk Text Pro" panose="020B0504020202020204" pitchFamily="34" charset="77"/>
              </a:rPr>
              <a:t>SEBAGIAN BESAR DIPRODUKSI </a:t>
            </a:r>
          </a:p>
          <a:p>
            <a:pPr algn="ctr">
              <a:spcBef>
                <a:spcPts val="203"/>
              </a:spcBef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DI ALBANY, DENMARK DAN MOUNT BARKER</a:t>
            </a:r>
          </a:p>
        </p:txBody>
      </p:sp>
    </p:spTree>
    <p:extLst>
      <p:ext uri="{BB962C8B-B14F-4D97-AF65-F5344CB8AC3E}">
        <p14:creationId xmlns:p14="http://schemas.microsoft.com/office/powerpoint/2010/main" val="17894478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C09D7-BE0F-7637-32DA-635D52C13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A22D0-7F18-64FC-D4F3-59FB5689D3E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3349" y="590594"/>
            <a:ext cx="11283754" cy="971734"/>
          </a:xfrm>
        </p:spPr>
        <p:txBody>
          <a:bodyPr/>
          <a:lstStyle/>
          <a:p>
            <a:r>
              <a:rPr lang="en-US" sz="40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PINOT NOIR</a:t>
            </a:r>
            <a:br>
              <a:rPr lang="en-US" sz="40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40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KARAKTERISTIK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E9E726C-4D13-C985-23C4-41962972AEC9}"/>
              </a:ext>
            </a:extLst>
          </p:cNvPr>
          <p:cNvSpPr/>
          <p:nvPr/>
        </p:nvSpPr>
        <p:spPr>
          <a:xfrm>
            <a:off x="2017105" y="1833483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71307A9-E657-7B93-C606-E56C9CC56144}"/>
              </a:ext>
            </a:extLst>
          </p:cNvPr>
          <p:cNvSpPr/>
          <p:nvPr/>
        </p:nvSpPr>
        <p:spPr>
          <a:xfrm>
            <a:off x="2381248" y="1830581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B07819D-D2FE-B083-3339-A8E88A45DDA6}"/>
              </a:ext>
            </a:extLst>
          </p:cNvPr>
          <p:cNvSpPr/>
          <p:nvPr/>
        </p:nvSpPr>
        <p:spPr>
          <a:xfrm>
            <a:off x="2745391" y="1830581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5E205D0-C411-38B0-4D9A-80B38795D0BF}"/>
              </a:ext>
            </a:extLst>
          </p:cNvPr>
          <p:cNvSpPr/>
          <p:nvPr/>
        </p:nvSpPr>
        <p:spPr>
          <a:xfrm>
            <a:off x="3109534" y="1830581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70FE6CA-4CF6-7CB6-8C56-0690F7009B9A}"/>
              </a:ext>
            </a:extLst>
          </p:cNvPr>
          <p:cNvSpPr/>
          <p:nvPr/>
        </p:nvSpPr>
        <p:spPr>
          <a:xfrm>
            <a:off x="3474058" y="1830581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4B8C71F0-2CF6-CBD1-8314-29E4968C9B0D}"/>
              </a:ext>
            </a:extLst>
          </p:cNvPr>
          <p:cNvSpPr/>
          <p:nvPr/>
        </p:nvSpPr>
        <p:spPr>
          <a:xfrm>
            <a:off x="3838582" y="1830581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0918A7E-8435-E625-F670-759EC5083F3C}"/>
              </a:ext>
            </a:extLst>
          </p:cNvPr>
          <p:cNvSpPr/>
          <p:nvPr/>
        </p:nvSpPr>
        <p:spPr>
          <a:xfrm>
            <a:off x="4196927" y="1830581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A358267-FF4F-A528-01D9-3198E2F926C6}"/>
              </a:ext>
            </a:extLst>
          </p:cNvPr>
          <p:cNvSpPr/>
          <p:nvPr/>
        </p:nvSpPr>
        <p:spPr>
          <a:xfrm>
            <a:off x="4567629" y="1830581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C4AFAE9-F897-C007-2BE9-FDD7125ABF7E}"/>
              </a:ext>
            </a:extLst>
          </p:cNvPr>
          <p:cNvSpPr/>
          <p:nvPr/>
        </p:nvSpPr>
        <p:spPr>
          <a:xfrm>
            <a:off x="4932153" y="1830581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E162DE04-1B37-450A-8612-D926B31C5AB7}"/>
              </a:ext>
            </a:extLst>
          </p:cNvPr>
          <p:cNvSpPr txBox="1"/>
          <p:nvPr/>
        </p:nvSpPr>
        <p:spPr>
          <a:xfrm>
            <a:off x="3208098" y="2269147"/>
            <a:ext cx="241126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Pinot Noir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56B324C1-B532-6319-4E42-3A30F641C9BA}"/>
              </a:ext>
            </a:extLst>
          </p:cNvPr>
          <p:cNvSpPr/>
          <p:nvPr/>
        </p:nvSpPr>
        <p:spPr>
          <a:xfrm>
            <a:off x="2017105" y="293841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AD22B74-9270-96D6-E0F1-243A26D60B39}"/>
              </a:ext>
            </a:extLst>
          </p:cNvPr>
          <p:cNvSpPr/>
          <p:nvPr/>
        </p:nvSpPr>
        <p:spPr>
          <a:xfrm>
            <a:off x="2381248" y="293551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EA501BB-C7F5-7FA5-7FF8-DB7E0DD2D454}"/>
              </a:ext>
            </a:extLst>
          </p:cNvPr>
          <p:cNvSpPr/>
          <p:nvPr/>
        </p:nvSpPr>
        <p:spPr>
          <a:xfrm>
            <a:off x="2745391" y="293551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9D5A2BC-1C21-488D-EA01-242C24BAE29B}"/>
              </a:ext>
            </a:extLst>
          </p:cNvPr>
          <p:cNvSpPr/>
          <p:nvPr/>
        </p:nvSpPr>
        <p:spPr>
          <a:xfrm>
            <a:off x="3109534" y="293551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EAE25DB-3CA0-4A42-2597-A8EBE9BC4A06}"/>
              </a:ext>
            </a:extLst>
          </p:cNvPr>
          <p:cNvSpPr/>
          <p:nvPr/>
        </p:nvSpPr>
        <p:spPr>
          <a:xfrm>
            <a:off x="3474058" y="293551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A88E41DB-CE57-215D-8C17-D6096052A961}"/>
              </a:ext>
            </a:extLst>
          </p:cNvPr>
          <p:cNvSpPr/>
          <p:nvPr/>
        </p:nvSpPr>
        <p:spPr>
          <a:xfrm>
            <a:off x="3838582" y="293551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56D48F85-BF09-A31E-0105-6F828E6A2A80}"/>
              </a:ext>
            </a:extLst>
          </p:cNvPr>
          <p:cNvSpPr/>
          <p:nvPr/>
        </p:nvSpPr>
        <p:spPr>
          <a:xfrm>
            <a:off x="4196927" y="293551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949540E5-39F1-062B-784A-CF803311CF36}"/>
              </a:ext>
            </a:extLst>
          </p:cNvPr>
          <p:cNvSpPr/>
          <p:nvPr/>
        </p:nvSpPr>
        <p:spPr>
          <a:xfrm>
            <a:off x="4567629" y="293551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D3B6A83-9E9B-AACC-6479-E9F5C79121C0}"/>
              </a:ext>
            </a:extLst>
          </p:cNvPr>
          <p:cNvSpPr/>
          <p:nvPr/>
        </p:nvSpPr>
        <p:spPr>
          <a:xfrm>
            <a:off x="4932153" y="293551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5C46DC12-0E83-EB3D-4A80-988616D8C11A}"/>
              </a:ext>
            </a:extLst>
          </p:cNvPr>
          <p:cNvSpPr/>
          <p:nvPr/>
        </p:nvSpPr>
        <p:spPr>
          <a:xfrm>
            <a:off x="2017105" y="381864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5D833F3F-FCE3-9CEC-C76A-79762F233562}"/>
              </a:ext>
            </a:extLst>
          </p:cNvPr>
          <p:cNvSpPr/>
          <p:nvPr/>
        </p:nvSpPr>
        <p:spPr>
          <a:xfrm>
            <a:off x="2381248" y="381574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6B996D25-CA96-006C-392C-55D421287582}"/>
              </a:ext>
            </a:extLst>
          </p:cNvPr>
          <p:cNvSpPr/>
          <p:nvPr/>
        </p:nvSpPr>
        <p:spPr>
          <a:xfrm>
            <a:off x="2745391" y="381574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45C2B84D-7036-CDB8-58F3-3D1E2A9C3AAB}"/>
              </a:ext>
            </a:extLst>
          </p:cNvPr>
          <p:cNvSpPr/>
          <p:nvPr/>
        </p:nvSpPr>
        <p:spPr>
          <a:xfrm>
            <a:off x="3109534" y="381574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479E814-06E5-BCE8-2BAF-50946C45F8FB}"/>
              </a:ext>
            </a:extLst>
          </p:cNvPr>
          <p:cNvSpPr/>
          <p:nvPr/>
        </p:nvSpPr>
        <p:spPr>
          <a:xfrm>
            <a:off x="3474058" y="381574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14CCDD2-F11D-0279-A36F-D4A37A2878FE}"/>
              </a:ext>
            </a:extLst>
          </p:cNvPr>
          <p:cNvSpPr/>
          <p:nvPr/>
        </p:nvSpPr>
        <p:spPr>
          <a:xfrm>
            <a:off x="3838582" y="381574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B52F33A-8F27-87AE-F35A-B6404F58AB15}"/>
              </a:ext>
            </a:extLst>
          </p:cNvPr>
          <p:cNvSpPr/>
          <p:nvPr/>
        </p:nvSpPr>
        <p:spPr>
          <a:xfrm>
            <a:off x="4196927" y="381574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04C17CF5-823A-331C-DBD5-9922CD6CE349}"/>
              </a:ext>
            </a:extLst>
          </p:cNvPr>
          <p:cNvSpPr/>
          <p:nvPr/>
        </p:nvSpPr>
        <p:spPr>
          <a:xfrm>
            <a:off x="4567629" y="381574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74B43055-8982-5378-E7DD-E548C1389335}"/>
              </a:ext>
            </a:extLst>
          </p:cNvPr>
          <p:cNvSpPr/>
          <p:nvPr/>
        </p:nvSpPr>
        <p:spPr>
          <a:xfrm>
            <a:off x="4932153" y="381574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462C42BA-0EE7-3F6B-1624-E391FE3E22F9}"/>
              </a:ext>
            </a:extLst>
          </p:cNvPr>
          <p:cNvSpPr/>
          <p:nvPr/>
        </p:nvSpPr>
        <p:spPr>
          <a:xfrm>
            <a:off x="2017105" y="464389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D63B3C4-F4F1-0729-1759-3BB985B1548E}"/>
              </a:ext>
            </a:extLst>
          </p:cNvPr>
          <p:cNvSpPr/>
          <p:nvPr/>
        </p:nvSpPr>
        <p:spPr>
          <a:xfrm>
            <a:off x="2381248" y="464099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ACA437DD-7BA9-A58E-2AB0-2D850C10A8B6}"/>
              </a:ext>
            </a:extLst>
          </p:cNvPr>
          <p:cNvSpPr/>
          <p:nvPr/>
        </p:nvSpPr>
        <p:spPr>
          <a:xfrm>
            <a:off x="2745391" y="464099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1F493C54-3679-D3F7-A7E8-0ABF20187A46}"/>
              </a:ext>
            </a:extLst>
          </p:cNvPr>
          <p:cNvSpPr/>
          <p:nvPr/>
        </p:nvSpPr>
        <p:spPr>
          <a:xfrm>
            <a:off x="3109534" y="464099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61BAA34C-2760-A896-49EA-D9A7CF51EA94}"/>
              </a:ext>
            </a:extLst>
          </p:cNvPr>
          <p:cNvSpPr/>
          <p:nvPr/>
        </p:nvSpPr>
        <p:spPr>
          <a:xfrm>
            <a:off x="3474058" y="464099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22480E4D-6B5D-2780-534D-BB2A3CFAAFB7}"/>
              </a:ext>
            </a:extLst>
          </p:cNvPr>
          <p:cNvSpPr/>
          <p:nvPr/>
        </p:nvSpPr>
        <p:spPr>
          <a:xfrm>
            <a:off x="3838582" y="464099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7A4D9B0-AB4E-0296-800B-432EF3928597}"/>
              </a:ext>
            </a:extLst>
          </p:cNvPr>
          <p:cNvSpPr/>
          <p:nvPr/>
        </p:nvSpPr>
        <p:spPr>
          <a:xfrm>
            <a:off x="4196927" y="464099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45F340C9-765F-A155-4C63-97B14B45C9B8}"/>
              </a:ext>
            </a:extLst>
          </p:cNvPr>
          <p:cNvSpPr/>
          <p:nvPr/>
        </p:nvSpPr>
        <p:spPr>
          <a:xfrm>
            <a:off x="4567629" y="464099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40A0356B-DB74-E944-961E-F62D8D53A02A}"/>
              </a:ext>
            </a:extLst>
          </p:cNvPr>
          <p:cNvSpPr/>
          <p:nvPr/>
        </p:nvSpPr>
        <p:spPr>
          <a:xfrm>
            <a:off x="4932153" y="464099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63A90E32-85F4-531C-DEDB-E7EBAB510C5A}"/>
              </a:ext>
            </a:extLst>
          </p:cNvPr>
          <p:cNvSpPr/>
          <p:nvPr/>
        </p:nvSpPr>
        <p:spPr>
          <a:xfrm>
            <a:off x="2017105" y="498988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19D0AB0B-64C7-0CCD-48CC-27D938711BEA}"/>
              </a:ext>
            </a:extLst>
          </p:cNvPr>
          <p:cNvSpPr/>
          <p:nvPr/>
        </p:nvSpPr>
        <p:spPr>
          <a:xfrm>
            <a:off x="2381248" y="498698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6DF9DB65-C7C7-F323-D0B4-C0877CFCC86C}"/>
              </a:ext>
            </a:extLst>
          </p:cNvPr>
          <p:cNvSpPr/>
          <p:nvPr/>
        </p:nvSpPr>
        <p:spPr>
          <a:xfrm>
            <a:off x="2745391" y="498698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5F98601-EA11-F3BB-94FA-146B4BB1119D}"/>
              </a:ext>
            </a:extLst>
          </p:cNvPr>
          <p:cNvSpPr/>
          <p:nvPr/>
        </p:nvSpPr>
        <p:spPr>
          <a:xfrm>
            <a:off x="3109534" y="498698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D805F586-0454-F760-CA62-3A9FB1E870B3}"/>
              </a:ext>
            </a:extLst>
          </p:cNvPr>
          <p:cNvSpPr/>
          <p:nvPr/>
        </p:nvSpPr>
        <p:spPr>
          <a:xfrm>
            <a:off x="3474058" y="498698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050295CE-1D57-2339-84CB-D8EFA9E837D5}"/>
              </a:ext>
            </a:extLst>
          </p:cNvPr>
          <p:cNvSpPr/>
          <p:nvPr/>
        </p:nvSpPr>
        <p:spPr>
          <a:xfrm>
            <a:off x="3838582" y="498698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E740F1B9-912A-65A7-F689-7207A5D6B6BF}"/>
              </a:ext>
            </a:extLst>
          </p:cNvPr>
          <p:cNvSpPr/>
          <p:nvPr/>
        </p:nvSpPr>
        <p:spPr>
          <a:xfrm>
            <a:off x="4196927" y="498698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FB1028F6-2216-9C59-BB15-7FE3FE78E6AA}"/>
              </a:ext>
            </a:extLst>
          </p:cNvPr>
          <p:cNvSpPr/>
          <p:nvPr/>
        </p:nvSpPr>
        <p:spPr>
          <a:xfrm>
            <a:off x="4567629" y="498698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90FC1ABE-5575-8D05-603D-3CCEA20815E8}"/>
              </a:ext>
            </a:extLst>
          </p:cNvPr>
          <p:cNvSpPr/>
          <p:nvPr/>
        </p:nvSpPr>
        <p:spPr>
          <a:xfrm>
            <a:off x="4932153" y="498698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B09DF459-3CE1-EF37-72B4-339D5FDE1624}"/>
              </a:ext>
            </a:extLst>
          </p:cNvPr>
          <p:cNvSpPr/>
          <p:nvPr/>
        </p:nvSpPr>
        <p:spPr>
          <a:xfrm>
            <a:off x="2017105" y="628023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2B1DA8F0-A61D-4914-6759-634A335F4002}"/>
              </a:ext>
            </a:extLst>
          </p:cNvPr>
          <p:cNvSpPr/>
          <p:nvPr/>
        </p:nvSpPr>
        <p:spPr>
          <a:xfrm>
            <a:off x="2381248" y="6277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4B8F3E6-0C3B-4E6B-56EE-3C616F9AEA3C}"/>
              </a:ext>
            </a:extLst>
          </p:cNvPr>
          <p:cNvSpPr/>
          <p:nvPr/>
        </p:nvSpPr>
        <p:spPr>
          <a:xfrm>
            <a:off x="2745391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9629ECA6-F6E6-5724-A952-F07EBE9ABFBC}"/>
              </a:ext>
            </a:extLst>
          </p:cNvPr>
          <p:cNvSpPr/>
          <p:nvPr/>
        </p:nvSpPr>
        <p:spPr>
          <a:xfrm>
            <a:off x="3854256" y="629019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A1CFDD7B-AE30-1FB9-987F-797E1E1A77AE}"/>
              </a:ext>
            </a:extLst>
          </p:cNvPr>
          <p:cNvSpPr/>
          <p:nvPr/>
        </p:nvSpPr>
        <p:spPr>
          <a:xfrm>
            <a:off x="4932153" y="629019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737FDD2E-D9CA-CE75-18CB-5B94C6B0BB14}"/>
              </a:ext>
            </a:extLst>
          </p:cNvPr>
          <p:cNvSpPr txBox="1"/>
          <p:nvPr/>
        </p:nvSpPr>
        <p:spPr>
          <a:xfrm>
            <a:off x="1919073" y="59988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DA15325D-239D-D761-2BE2-BE3822CB1226}"/>
              </a:ext>
            </a:extLst>
          </p:cNvPr>
          <p:cNvSpPr txBox="1"/>
          <p:nvPr/>
        </p:nvSpPr>
        <p:spPr>
          <a:xfrm>
            <a:off x="2825382" y="5998675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12.5% – 13.5%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41CB062-B3CF-9FDE-1311-FEE1B1FAA3CD}"/>
              </a:ext>
            </a:extLst>
          </p:cNvPr>
          <p:cNvSpPr txBox="1"/>
          <p:nvPr/>
        </p:nvSpPr>
        <p:spPr>
          <a:xfrm>
            <a:off x="4481955" y="59988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7A46D4A-3123-70DD-1402-4D56075E90E9}"/>
              </a:ext>
            </a:extLst>
          </p:cNvPr>
          <p:cNvCxnSpPr>
            <a:cxnSpLocks/>
          </p:cNvCxnSpPr>
          <p:nvPr/>
        </p:nvCxnSpPr>
        <p:spPr>
          <a:xfrm>
            <a:off x="3629742" y="214107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1CC04685-1E9A-78AD-B521-BD97BEB9537F}"/>
              </a:ext>
            </a:extLst>
          </p:cNvPr>
          <p:cNvSpPr/>
          <p:nvPr/>
        </p:nvSpPr>
        <p:spPr>
          <a:xfrm>
            <a:off x="2017105" y="536903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8B11090-0F1E-9130-E036-1F70E02E2B14}"/>
              </a:ext>
            </a:extLst>
          </p:cNvPr>
          <p:cNvSpPr/>
          <p:nvPr/>
        </p:nvSpPr>
        <p:spPr>
          <a:xfrm>
            <a:off x="2381248" y="536612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6F4703E-38C4-66B6-0AAA-A7577FF86048}"/>
              </a:ext>
            </a:extLst>
          </p:cNvPr>
          <p:cNvSpPr/>
          <p:nvPr/>
        </p:nvSpPr>
        <p:spPr>
          <a:xfrm>
            <a:off x="2745391" y="536612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AD0BF80-B769-9BAA-B585-4C4951E651CC}"/>
              </a:ext>
            </a:extLst>
          </p:cNvPr>
          <p:cNvSpPr/>
          <p:nvPr/>
        </p:nvSpPr>
        <p:spPr>
          <a:xfrm>
            <a:off x="3109534" y="536612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973BC90-B33A-B751-5BDD-28E157D5E2BC}"/>
              </a:ext>
            </a:extLst>
          </p:cNvPr>
          <p:cNvSpPr/>
          <p:nvPr/>
        </p:nvSpPr>
        <p:spPr>
          <a:xfrm>
            <a:off x="3474058" y="536612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34C17CA-F787-56E9-F2EB-5F92BCC49ACE}"/>
              </a:ext>
            </a:extLst>
          </p:cNvPr>
          <p:cNvSpPr/>
          <p:nvPr/>
        </p:nvSpPr>
        <p:spPr>
          <a:xfrm>
            <a:off x="3838582" y="536612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2FF9485-CFA9-1A63-0EE5-BF96D5D967CE}"/>
              </a:ext>
            </a:extLst>
          </p:cNvPr>
          <p:cNvSpPr/>
          <p:nvPr/>
        </p:nvSpPr>
        <p:spPr>
          <a:xfrm>
            <a:off x="4196927" y="536612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D6277A3-30D7-6C5F-8DCF-E8F91CCDA879}"/>
              </a:ext>
            </a:extLst>
          </p:cNvPr>
          <p:cNvSpPr/>
          <p:nvPr/>
        </p:nvSpPr>
        <p:spPr>
          <a:xfrm>
            <a:off x="4567629" y="536612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A777FD4-CCEB-5E8E-E8C0-E0C952B590DC}"/>
              </a:ext>
            </a:extLst>
          </p:cNvPr>
          <p:cNvSpPr/>
          <p:nvPr/>
        </p:nvSpPr>
        <p:spPr>
          <a:xfrm>
            <a:off x="4932153" y="536612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pic>
        <p:nvPicPr>
          <p:cNvPr id="33" name="Picture Placeholder 8">
            <a:extLst>
              <a:ext uri="{FF2B5EF4-FFF2-40B4-BE49-F238E27FC236}">
                <a16:creationId xmlns:a16="http://schemas.microsoft.com/office/drawing/2014/main" id="{54D2414D-213F-C0D6-DF10-A7D019FB78D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09684" y="593768"/>
            <a:ext cx="2114328" cy="6400800"/>
          </a:xfrm>
          <a:prstGeom prst="rect">
            <a:avLst/>
          </a:prstGeom>
        </p:spPr>
      </p:pic>
      <p:sp>
        <p:nvSpPr>
          <p:cNvPr id="34" name="object 10">
            <a:extLst>
              <a:ext uri="{FF2B5EF4-FFF2-40B4-BE49-F238E27FC236}">
                <a16:creationId xmlns:a16="http://schemas.microsoft.com/office/drawing/2014/main" id="{C253552D-575F-5CDC-9429-090B7D8D4751}"/>
              </a:ext>
            </a:extLst>
          </p:cNvPr>
          <p:cNvSpPr txBox="1"/>
          <p:nvPr/>
        </p:nvSpPr>
        <p:spPr>
          <a:xfrm rot="16200000">
            <a:off x="7683080" y="4494426"/>
            <a:ext cx="4652237" cy="41043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NOIR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EAE203C-6098-7ED6-D32E-4165167E5C57}"/>
              </a:ext>
            </a:extLst>
          </p:cNvPr>
          <p:cNvGrpSpPr/>
          <p:nvPr/>
        </p:nvGrpSpPr>
        <p:grpSpPr>
          <a:xfrm>
            <a:off x="3490113" y="6287100"/>
            <a:ext cx="278634" cy="272668"/>
            <a:chOff x="8032638" y="5926610"/>
            <a:chExt cx="278634" cy="272668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4F470C75-4317-D66B-73E1-626D2CC6783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D56EBAB-BC6B-9EA6-8F7D-5692A38AB8D9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DEB2490-3918-E451-6BA2-84956089A438}"/>
              </a:ext>
            </a:extLst>
          </p:cNvPr>
          <p:cNvGrpSpPr/>
          <p:nvPr/>
        </p:nvGrpSpPr>
        <p:grpSpPr>
          <a:xfrm rot="10800000">
            <a:off x="3109915" y="6287100"/>
            <a:ext cx="278634" cy="272668"/>
            <a:chOff x="8032638" y="5926610"/>
            <a:chExt cx="278634" cy="272668"/>
          </a:xfrm>
        </p:grpSpPr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4CD359C2-D95A-E282-F014-8522B6A7D2A8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E6F7741F-E861-CECE-DFDA-B7FB7B9EA300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FB882CF5-DC13-5847-19AF-9A53E5292740}"/>
              </a:ext>
            </a:extLst>
          </p:cNvPr>
          <p:cNvSpPr/>
          <p:nvPr/>
        </p:nvSpPr>
        <p:spPr>
          <a:xfrm>
            <a:off x="4206923" y="628464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0DB291A-62CD-8C6B-C129-46C8BA700C5E}"/>
              </a:ext>
            </a:extLst>
          </p:cNvPr>
          <p:cNvSpPr/>
          <p:nvPr/>
        </p:nvSpPr>
        <p:spPr>
          <a:xfrm>
            <a:off x="4570646" y="629019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46C873-D54A-4029-96FA-3E7144D4514B}"/>
              </a:ext>
            </a:extLst>
          </p:cNvPr>
          <p:cNvCxnSpPr>
            <a:cxnSpLocks/>
          </p:cNvCxnSpPr>
          <p:nvPr/>
        </p:nvCxnSpPr>
        <p:spPr>
          <a:xfrm>
            <a:off x="1684111" y="3970307"/>
            <a:ext cx="23496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2">
            <a:extLst>
              <a:ext uri="{FF2B5EF4-FFF2-40B4-BE49-F238E27FC236}">
                <a16:creationId xmlns:a16="http://schemas.microsoft.com/office/drawing/2014/main" id="{15A67F68-DA22-D5F4-9997-9925E3E22C27}"/>
              </a:ext>
            </a:extLst>
          </p:cNvPr>
          <p:cNvSpPr txBox="1"/>
          <p:nvPr/>
        </p:nvSpPr>
        <p:spPr>
          <a:xfrm>
            <a:off x="508931" y="4988684"/>
            <a:ext cx="166654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TANIN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05B8C6A-EB39-A9A4-6664-570BE221D7AC}"/>
              </a:ext>
            </a:extLst>
          </p:cNvPr>
          <p:cNvCxnSpPr>
            <a:cxnSpLocks/>
          </p:cNvCxnSpPr>
          <p:nvPr/>
        </p:nvCxnSpPr>
        <p:spPr>
          <a:xfrm>
            <a:off x="1243622" y="5156555"/>
            <a:ext cx="69406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itle 2">
            <a:extLst>
              <a:ext uri="{FF2B5EF4-FFF2-40B4-BE49-F238E27FC236}">
                <a16:creationId xmlns:a16="http://schemas.microsoft.com/office/drawing/2014/main" id="{71E989AA-BB73-3075-332F-ABDCADCEAF83}"/>
              </a:ext>
            </a:extLst>
          </p:cNvPr>
          <p:cNvSpPr txBox="1"/>
          <p:nvPr/>
        </p:nvSpPr>
        <p:spPr>
          <a:xfrm>
            <a:off x="508932" y="1853885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9217571-E701-0255-0407-13CEDE438FB0}"/>
              </a:ext>
            </a:extLst>
          </p:cNvPr>
          <p:cNvCxnSpPr>
            <a:cxnSpLocks/>
          </p:cNvCxnSpPr>
          <p:nvPr/>
        </p:nvCxnSpPr>
        <p:spPr>
          <a:xfrm>
            <a:off x="1487938" y="1962251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itle 2">
            <a:extLst>
              <a:ext uri="{FF2B5EF4-FFF2-40B4-BE49-F238E27FC236}">
                <a16:creationId xmlns:a16="http://schemas.microsoft.com/office/drawing/2014/main" id="{1D474758-48DA-1EF7-B4A8-6610C0A6E2A9}"/>
              </a:ext>
            </a:extLst>
          </p:cNvPr>
          <p:cNvSpPr txBox="1"/>
          <p:nvPr/>
        </p:nvSpPr>
        <p:spPr>
          <a:xfrm>
            <a:off x="508931" y="2903317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603D321C-C972-67DB-C33C-3CF3DBB4C89B}"/>
              </a:ext>
            </a:extLst>
          </p:cNvPr>
          <p:cNvSpPr txBox="1"/>
          <p:nvPr/>
        </p:nvSpPr>
        <p:spPr>
          <a:xfrm>
            <a:off x="1818194" y="257142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A36CDB69-D104-0489-7EDA-FC93902E7485}"/>
              </a:ext>
            </a:extLst>
          </p:cNvPr>
          <p:cNvSpPr txBox="1"/>
          <p:nvPr/>
        </p:nvSpPr>
        <p:spPr>
          <a:xfrm>
            <a:off x="3087945" y="256126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39" name="Title 2">
            <a:extLst>
              <a:ext uri="{FF2B5EF4-FFF2-40B4-BE49-F238E27FC236}">
                <a16:creationId xmlns:a16="http://schemas.microsoft.com/office/drawing/2014/main" id="{07F2F319-426B-AAAD-C576-53082F1AAE89}"/>
              </a:ext>
            </a:extLst>
          </p:cNvPr>
          <p:cNvSpPr txBox="1"/>
          <p:nvPr/>
        </p:nvSpPr>
        <p:spPr>
          <a:xfrm>
            <a:off x="4456037" y="257142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Kental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E2355A0-412E-7198-654F-E1F80603C434}"/>
              </a:ext>
            </a:extLst>
          </p:cNvPr>
          <p:cNvCxnSpPr>
            <a:cxnSpLocks/>
          </p:cNvCxnSpPr>
          <p:nvPr/>
        </p:nvCxnSpPr>
        <p:spPr>
          <a:xfrm>
            <a:off x="1185198" y="3071188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itle 2">
            <a:extLst>
              <a:ext uri="{FF2B5EF4-FFF2-40B4-BE49-F238E27FC236}">
                <a16:creationId xmlns:a16="http://schemas.microsoft.com/office/drawing/2014/main" id="{740AD4DB-7F66-D706-DB1F-349DD6FD5CDD}"/>
              </a:ext>
            </a:extLst>
          </p:cNvPr>
          <p:cNvSpPr txBox="1"/>
          <p:nvPr/>
        </p:nvSpPr>
        <p:spPr>
          <a:xfrm>
            <a:off x="508931" y="377446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sp>
        <p:nvSpPr>
          <p:cNvPr id="52" name="Title 2">
            <a:extLst>
              <a:ext uri="{FF2B5EF4-FFF2-40B4-BE49-F238E27FC236}">
                <a16:creationId xmlns:a16="http://schemas.microsoft.com/office/drawing/2014/main" id="{BF1196E8-35FA-E99D-3950-98ADBA59BC77}"/>
              </a:ext>
            </a:extLst>
          </p:cNvPr>
          <p:cNvSpPr txBox="1"/>
          <p:nvPr/>
        </p:nvSpPr>
        <p:spPr>
          <a:xfrm>
            <a:off x="1815962" y="4272688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53" name="Title 2">
            <a:extLst>
              <a:ext uri="{FF2B5EF4-FFF2-40B4-BE49-F238E27FC236}">
                <a16:creationId xmlns:a16="http://schemas.microsoft.com/office/drawing/2014/main" id="{795614F6-555C-6C09-A80B-B748E2EB7459}"/>
              </a:ext>
            </a:extLst>
          </p:cNvPr>
          <p:cNvSpPr txBox="1"/>
          <p:nvPr/>
        </p:nvSpPr>
        <p:spPr>
          <a:xfrm>
            <a:off x="2938762" y="4280817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64" name="Title 2">
            <a:extLst>
              <a:ext uri="{FF2B5EF4-FFF2-40B4-BE49-F238E27FC236}">
                <a16:creationId xmlns:a16="http://schemas.microsoft.com/office/drawing/2014/main" id="{9EA482E2-E99E-828A-FADE-C3EE38BB5795}"/>
              </a:ext>
            </a:extLst>
          </p:cNvPr>
          <p:cNvSpPr txBox="1"/>
          <p:nvPr/>
        </p:nvSpPr>
        <p:spPr>
          <a:xfrm>
            <a:off x="4481955" y="425194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sp>
        <p:nvSpPr>
          <p:cNvPr id="65" name="Title 2">
            <a:extLst>
              <a:ext uri="{FF2B5EF4-FFF2-40B4-BE49-F238E27FC236}">
                <a16:creationId xmlns:a16="http://schemas.microsoft.com/office/drawing/2014/main" id="{13D6C533-A21E-59A2-CB88-841DA675FE1D}"/>
              </a:ext>
            </a:extLst>
          </p:cNvPr>
          <p:cNvSpPr txBox="1"/>
          <p:nvPr/>
        </p:nvSpPr>
        <p:spPr>
          <a:xfrm>
            <a:off x="508931" y="452924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oak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47AC6BB1-06FD-5338-424F-F5B8BE7A4D56}"/>
              </a:ext>
            </a:extLst>
          </p:cNvPr>
          <p:cNvCxnSpPr>
            <a:cxnSpLocks/>
          </p:cNvCxnSpPr>
          <p:nvPr/>
        </p:nvCxnSpPr>
        <p:spPr>
          <a:xfrm>
            <a:off x="914438" y="4782598"/>
            <a:ext cx="10232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itle 2">
            <a:extLst>
              <a:ext uri="{FF2B5EF4-FFF2-40B4-BE49-F238E27FC236}">
                <a16:creationId xmlns:a16="http://schemas.microsoft.com/office/drawing/2014/main" id="{0D71516E-3E5D-CF6D-3D6D-1EB5E1D266FD}"/>
              </a:ext>
            </a:extLst>
          </p:cNvPr>
          <p:cNvSpPr txBox="1"/>
          <p:nvPr/>
        </p:nvSpPr>
        <p:spPr>
          <a:xfrm>
            <a:off x="508931" y="535334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D0937135-E7FB-F4CA-085C-4B3ACF4A8947}"/>
              </a:ext>
            </a:extLst>
          </p:cNvPr>
          <p:cNvCxnSpPr>
            <a:cxnSpLocks/>
          </p:cNvCxnSpPr>
          <p:nvPr/>
        </p:nvCxnSpPr>
        <p:spPr>
          <a:xfrm>
            <a:off x="1773974" y="5499526"/>
            <a:ext cx="1637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itle 2">
            <a:extLst>
              <a:ext uri="{FF2B5EF4-FFF2-40B4-BE49-F238E27FC236}">
                <a16:creationId xmlns:a16="http://schemas.microsoft.com/office/drawing/2014/main" id="{E28C89C5-ABB2-D5CF-B6B9-3D66ABB2A0B2}"/>
              </a:ext>
            </a:extLst>
          </p:cNvPr>
          <p:cNvSpPr txBox="1"/>
          <p:nvPr/>
        </p:nvSpPr>
        <p:spPr>
          <a:xfrm>
            <a:off x="508931" y="622755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7DEB0712-7114-166A-B48D-5127ECED9DE7}"/>
              </a:ext>
            </a:extLst>
          </p:cNvPr>
          <p:cNvCxnSpPr>
            <a:cxnSpLocks/>
          </p:cNvCxnSpPr>
          <p:nvPr/>
        </p:nvCxnSpPr>
        <p:spPr>
          <a:xfrm>
            <a:off x="1613306" y="6395424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0AAA2B12-425C-CC5A-AD74-1653ED0B36FA}"/>
              </a:ext>
            </a:extLst>
          </p:cNvPr>
          <p:cNvSpPr txBox="1"/>
          <p:nvPr/>
        </p:nvSpPr>
        <p:spPr>
          <a:xfrm>
            <a:off x="1528293" y="3583354"/>
            <a:ext cx="1162527" cy="20426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Tidak manis</a:t>
            </a:r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6F9D5650-15A6-6850-C6B9-7F858F268F9B}"/>
              </a:ext>
            </a:extLst>
          </p:cNvPr>
          <p:cNvSpPr txBox="1"/>
          <p:nvPr/>
        </p:nvSpPr>
        <p:spPr>
          <a:xfrm>
            <a:off x="3039641" y="3583354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C102D980-C32C-3D0B-D578-7CBBAE13C729}"/>
              </a:ext>
            </a:extLst>
          </p:cNvPr>
          <p:cNvSpPr txBox="1"/>
          <p:nvPr/>
        </p:nvSpPr>
        <p:spPr>
          <a:xfrm>
            <a:off x="4481955" y="358335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</p:spTree>
    <p:extLst>
      <p:ext uri="{BB962C8B-B14F-4D97-AF65-F5344CB8AC3E}">
        <p14:creationId xmlns:p14="http://schemas.microsoft.com/office/powerpoint/2010/main" val="364747184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86350" y="3032760"/>
            <a:ext cx="905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6886350" y="4376544"/>
            <a:ext cx="226803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869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GREAT SOUTHERN</a:t>
            </a:r>
            <a:br>
              <a:rPr lang="en-US" sz="60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CABERNET SAUVIGNON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2285" y="1891320"/>
            <a:ext cx="2252241" cy="2252241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7884279" y="2714351"/>
            <a:ext cx="2079829" cy="460511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en-AU" sz="16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KARAKTERISTIK VARIETAS KLASIK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8057969" y="4828751"/>
            <a:ext cx="2805709" cy="171361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RASA TIPIKAL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Blackberry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Daun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salam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Mulberry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Blackcurrant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Rempah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kering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Tembakau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2359959" y="3886394"/>
            <a:ext cx="334379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2362442" y="3886394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90E09BFC-E357-D865-0707-71842C342A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46321" y="593768"/>
            <a:ext cx="2114328" cy="6400800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9AC0C647-6CB2-0276-491C-341682536EA2}"/>
              </a:ext>
            </a:extLst>
          </p:cNvPr>
          <p:cNvSpPr txBox="1"/>
          <p:nvPr/>
        </p:nvSpPr>
        <p:spPr>
          <a:xfrm rot="16200000">
            <a:off x="4019717" y="4297449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D05F414-B36A-E16A-05C2-58BCA35A82CA}"/>
              </a:ext>
            </a:extLst>
          </p:cNvPr>
          <p:cNvCxnSpPr>
            <a:cxnSpLocks/>
          </p:cNvCxnSpPr>
          <p:nvPr/>
        </p:nvCxnSpPr>
        <p:spPr>
          <a:xfrm>
            <a:off x="9154380" y="4373966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0EA14C6-E2E6-0735-3B9F-A398BE147191}"/>
              </a:ext>
            </a:extLst>
          </p:cNvPr>
          <p:cNvCxnSpPr>
            <a:cxnSpLocks/>
          </p:cNvCxnSpPr>
          <p:nvPr/>
        </p:nvCxnSpPr>
        <p:spPr>
          <a:xfrm>
            <a:off x="2820817" y="3537610"/>
            <a:ext cx="280346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CC52FFC-D217-40BF-01D4-2D8D1BD66F44}"/>
              </a:ext>
            </a:extLst>
          </p:cNvPr>
          <p:cNvCxnSpPr>
            <a:cxnSpLocks/>
          </p:cNvCxnSpPr>
          <p:nvPr/>
        </p:nvCxnSpPr>
        <p:spPr>
          <a:xfrm>
            <a:off x="2820817" y="3303227"/>
            <a:ext cx="0" cy="23438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413A9BF-AABE-6FF5-CA71-FA3C324D6573}"/>
              </a:ext>
            </a:extLst>
          </p:cNvPr>
          <p:cNvSpPr txBox="1"/>
          <p:nvPr/>
        </p:nvSpPr>
        <p:spPr>
          <a:xfrm>
            <a:off x="1722292" y="2714642"/>
            <a:ext cx="2197050" cy="58477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en-AU" sz="1600" dirty="0">
                <a:latin typeface="Neue Haas Grotesk Text Pro" panose="020B0504020202020204" pitchFamily="34" charset="77"/>
              </a:rPr>
              <a:t>BERKEMBANG DI SELURUH WILAYAH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712ACE-DCF4-761E-813F-D84C3F8D01D9}"/>
              </a:ext>
            </a:extLst>
          </p:cNvPr>
          <p:cNvSpPr txBox="1"/>
          <p:nvPr/>
        </p:nvSpPr>
        <p:spPr>
          <a:xfrm>
            <a:off x="843238" y="4373966"/>
            <a:ext cx="3140331" cy="110286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en-AU" sz="1600" b="1" dirty="0">
                <a:latin typeface="Neue Haas Grotesk Text Pro" panose="020B0504020202020204" pitchFamily="34" charset="77"/>
              </a:rPr>
              <a:t>WARNA YANG SANGAT PEKAT</a:t>
            </a:r>
          </a:p>
          <a:p>
            <a:pPr algn="ctr">
              <a:spcBef>
                <a:spcPts val="203"/>
              </a:spcBef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DAN RASA YANG SANGAT ENAK</a:t>
            </a:r>
          </a:p>
        </p:txBody>
      </p:sp>
    </p:spTree>
    <p:extLst>
      <p:ext uri="{BB962C8B-B14F-4D97-AF65-F5344CB8AC3E}">
        <p14:creationId xmlns:p14="http://schemas.microsoft.com/office/powerpoint/2010/main" val="2001931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C09D7-BE0F-7637-32DA-635D52C13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A22D0-7F18-64FC-D4F3-59FB5689D3E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3349" y="590594"/>
            <a:ext cx="11283754" cy="904249"/>
          </a:xfrm>
        </p:spPr>
        <p:txBody>
          <a:bodyPr/>
          <a:lstStyle/>
          <a:p>
            <a:r>
              <a:rPr lang="en-US" sz="40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CABERNET SAUVIGNON</a:t>
            </a:r>
            <a:br>
              <a:rPr lang="en-US" sz="40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40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KARAKTERISTIK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E9E726C-4D13-C985-23C4-41962972AEC9}"/>
              </a:ext>
            </a:extLst>
          </p:cNvPr>
          <p:cNvSpPr/>
          <p:nvPr/>
        </p:nvSpPr>
        <p:spPr>
          <a:xfrm>
            <a:off x="2080676" y="1778692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71307A9-E657-7B93-C606-E56C9CC56144}"/>
              </a:ext>
            </a:extLst>
          </p:cNvPr>
          <p:cNvSpPr/>
          <p:nvPr/>
        </p:nvSpPr>
        <p:spPr>
          <a:xfrm>
            <a:off x="2444819" y="1775790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B07819D-D2FE-B083-3339-A8E88A45DDA6}"/>
              </a:ext>
            </a:extLst>
          </p:cNvPr>
          <p:cNvSpPr/>
          <p:nvPr/>
        </p:nvSpPr>
        <p:spPr>
          <a:xfrm>
            <a:off x="2808962" y="1775790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5E205D0-C411-38B0-4D9A-80B38795D0BF}"/>
              </a:ext>
            </a:extLst>
          </p:cNvPr>
          <p:cNvSpPr/>
          <p:nvPr/>
        </p:nvSpPr>
        <p:spPr>
          <a:xfrm>
            <a:off x="3173105" y="1775790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70FE6CA-4CF6-7CB6-8C56-0690F7009B9A}"/>
              </a:ext>
            </a:extLst>
          </p:cNvPr>
          <p:cNvSpPr/>
          <p:nvPr/>
        </p:nvSpPr>
        <p:spPr>
          <a:xfrm>
            <a:off x="3537629" y="1775790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4B8C71F0-2CF6-CBD1-8314-29E4968C9B0D}"/>
              </a:ext>
            </a:extLst>
          </p:cNvPr>
          <p:cNvSpPr/>
          <p:nvPr/>
        </p:nvSpPr>
        <p:spPr>
          <a:xfrm>
            <a:off x="3902153" y="1775790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0918A7E-8435-E625-F670-759EC5083F3C}"/>
              </a:ext>
            </a:extLst>
          </p:cNvPr>
          <p:cNvSpPr/>
          <p:nvPr/>
        </p:nvSpPr>
        <p:spPr>
          <a:xfrm>
            <a:off x="4260498" y="1775790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A358267-FF4F-A528-01D9-3198E2F926C6}"/>
              </a:ext>
            </a:extLst>
          </p:cNvPr>
          <p:cNvSpPr/>
          <p:nvPr/>
        </p:nvSpPr>
        <p:spPr>
          <a:xfrm>
            <a:off x="4631200" y="1775790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C4AFAE9-F897-C007-2BE9-FDD7125ABF7E}"/>
              </a:ext>
            </a:extLst>
          </p:cNvPr>
          <p:cNvSpPr/>
          <p:nvPr/>
        </p:nvSpPr>
        <p:spPr>
          <a:xfrm>
            <a:off x="4995724" y="1775790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E162DE04-1B37-450A-8612-D926B31C5AB7}"/>
              </a:ext>
            </a:extLst>
          </p:cNvPr>
          <p:cNvSpPr txBox="1"/>
          <p:nvPr/>
        </p:nvSpPr>
        <p:spPr>
          <a:xfrm>
            <a:off x="3561903" y="2222983"/>
            <a:ext cx="241126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Cabernet Sauvignon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56B324C1-B532-6319-4E42-3A30F641C9BA}"/>
              </a:ext>
            </a:extLst>
          </p:cNvPr>
          <p:cNvSpPr/>
          <p:nvPr/>
        </p:nvSpPr>
        <p:spPr>
          <a:xfrm>
            <a:off x="2080676" y="288349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AD22B74-9270-96D6-E0F1-243A26D60B39}"/>
              </a:ext>
            </a:extLst>
          </p:cNvPr>
          <p:cNvSpPr/>
          <p:nvPr/>
        </p:nvSpPr>
        <p:spPr>
          <a:xfrm>
            <a:off x="2444819" y="288059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EA501BB-C7F5-7FA5-7FF8-DB7E0DD2D454}"/>
              </a:ext>
            </a:extLst>
          </p:cNvPr>
          <p:cNvSpPr/>
          <p:nvPr/>
        </p:nvSpPr>
        <p:spPr>
          <a:xfrm>
            <a:off x="2808962" y="288059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9D5A2BC-1C21-488D-EA01-242C24BAE29B}"/>
              </a:ext>
            </a:extLst>
          </p:cNvPr>
          <p:cNvSpPr/>
          <p:nvPr/>
        </p:nvSpPr>
        <p:spPr>
          <a:xfrm>
            <a:off x="3173105" y="288059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EAE25DB-3CA0-4A42-2597-A8EBE9BC4A06}"/>
              </a:ext>
            </a:extLst>
          </p:cNvPr>
          <p:cNvSpPr/>
          <p:nvPr/>
        </p:nvSpPr>
        <p:spPr>
          <a:xfrm>
            <a:off x="3537629" y="288059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A88E41DB-CE57-215D-8C17-D6096052A961}"/>
              </a:ext>
            </a:extLst>
          </p:cNvPr>
          <p:cNvSpPr/>
          <p:nvPr/>
        </p:nvSpPr>
        <p:spPr>
          <a:xfrm>
            <a:off x="3902153" y="288059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56D48F85-BF09-A31E-0105-6F828E6A2A80}"/>
              </a:ext>
            </a:extLst>
          </p:cNvPr>
          <p:cNvSpPr/>
          <p:nvPr/>
        </p:nvSpPr>
        <p:spPr>
          <a:xfrm>
            <a:off x="4260498" y="288059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949540E5-39F1-062B-784A-CF803311CF36}"/>
              </a:ext>
            </a:extLst>
          </p:cNvPr>
          <p:cNvSpPr/>
          <p:nvPr/>
        </p:nvSpPr>
        <p:spPr>
          <a:xfrm>
            <a:off x="4631200" y="288059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D3B6A83-9E9B-AACC-6479-E9F5C79121C0}"/>
              </a:ext>
            </a:extLst>
          </p:cNvPr>
          <p:cNvSpPr/>
          <p:nvPr/>
        </p:nvSpPr>
        <p:spPr>
          <a:xfrm>
            <a:off x="4995724" y="288059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5C46DC12-0E83-EB3D-4A80-988616D8C11A}"/>
              </a:ext>
            </a:extLst>
          </p:cNvPr>
          <p:cNvSpPr/>
          <p:nvPr/>
        </p:nvSpPr>
        <p:spPr>
          <a:xfrm>
            <a:off x="2080676" y="378718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5D833F3F-FCE3-9CEC-C76A-79762F233562}"/>
              </a:ext>
            </a:extLst>
          </p:cNvPr>
          <p:cNvSpPr/>
          <p:nvPr/>
        </p:nvSpPr>
        <p:spPr>
          <a:xfrm>
            <a:off x="2444819" y="37842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6B996D25-CA96-006C-392C-55D421287582}"/>
              </a:ext>
            </a:extLst>
          </p:cNvPr>
          <p:cNvSpPr/>
          <p:nvPr/>
        </p:nvSpPr>
        <p:spPr>
          <a:xfrm>
            <a:off x="2808962" y="37842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45C2B84D-7036-CDB8-58F3-3D1E2A9C3AAB}"/>
              </a:ext>
            </a:extLst>
          </p:cNvPr>
          <p:cNvSpPr/>
          <p:nvPr/>
        </p:nvSpPr>
        <p:spPr>
          <a:xfrm>
            <a:off x="3173105" y="37842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479E814-06E5-BCE8-2BAF-50946C45F8FB}"/>
              </a:ext>
            </a:extLst>
          </p:cNvPr>
          <p:cNvSpPr/>
          <p:nvPr/>
        </p:nvSpPr>
        <p:spPr>
          <a:xfrm>
            <a:off x="3537629" y="37842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14CCDD2-F11D-0279-A36F-D4A37A2878FE}"/>
              </a:ext>
            </a:extLst>
          </p:cNvPr>
          <p:cNvSpPr/>
          <p:nvPr/>
        </p:nvSpPr>
        <p:spPr>
          <a:xfrm>
            <a:off x="3902153" y="37842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B52F33A-8F27-87AE-F35A-B6404F58AB15}"/>
              </a:ext>
            </a:extLst>
          </p:cNvPr>
          <p:cNvSpPr/>
          <p:nvPr/>
        </p:nvSpPr>
        <p:spPr>
          <a:xfrm>
            <a:off x="4260498" y="37842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04C17CF5-823A-331C-DBD5-9922CD6CE349}"/>
              </a:ext>
            </a:extLst>
          </p:cNvPr>
          <p:cNvSpPr/>
          <p:nvPr/>
        </p:nvSpPr>
        <p:spPr>
          <a:xfrm>
            <a:off x="4631200" y="37842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74B43055-8982-5378-E7DD-E548C1389335}"/>
              </a:ext>
            </a:extLst>
          </p:cNvPr>
          <p:cNvSpPr/>
          <p:nvPr/>
        </p:nvSpPr>
        <p:spPr>
          <a:xfrm>
            <a:off x="4995724" y="37842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462C42BA-0EE7-3F6B-1624-E391FE3E22F9}"/>
              </a:ext>
            </a:extLst>
          </p:cNvPr>
          <p:cNvSpPr/>
          <p:nvPr/>
        </p:nvSpPr>
        <p:spPr>
          <a:xfrm>
            <a:off x="2080676" y="457439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D63B3C4-F4F1-0729-1759-3BB985B1548E}"/>
              </a:ext>
            </a:extLst>
          </p:cNvPr>
          <p:cNvSpPr/>
          <p:nvPr/>
        </p:nvSpPr>
        <p:spPr>
          <a:xfrm>
            <a:off x="2444819" y="457149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ACA437DD-7BA9-A58E-2AB0-2D850C10A8B6}"/>
              </a:ext>
            </a:extLst>
          </p:cNvPr>
          <p:cNvSpPr/>
          <p:nvPr/>
        </p:nvSpPr>
        <p:spPr>
          <a:xfrm>
            <a:off x="2808962" y="457149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1F493C54-3679-D3F7-A7E8-0ABF20187A46}"/>
              </a:ext>
            </a:extLst>
          </p:cNvPr>
          <p:cNvSpPr/>
          <p:nvPr/>
        </p:nvSpPr>
        <p:spPr>
          <a:xfrm>
            <a:off x="3173105" y="457149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61BAA34C-2760-A896-49EA-D9A7CF51EA94}"/>
              </a:ext>
            </a:extLst>
          </p:cNvPr>
          <p:cNvSpPr/>
          <p:nvPr/>
        </p:nvSpPr>
        <p:spPr>
          <a:xfrm>
            <a:off x="3537629" y="457149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22480E4D-6B5D-2780-534D-BB2A3CFAAFB7}"/>
              </a:ext>
            </a:extLst>
          </p:cNvPr>
          <p:cNvSpPr/>
          <p:nvPr/>
        </p:nvSpPr>
        <p:spPr>
          <a:xfrm>
            <a:off x="3902153" y="457149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7A4D9B0-AB4E-0296-800B-432EF3928597}"/>
              </a:ext>
            </a:extLst>
          </p:cNvPr>
          <p:cNvSpPr/>
          <p:nvPr/>
        </p:nvSpPr>
        <p:spPr>
          <a:xfrm>
            <a:off x="4260498" y="457149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45F340C9-765F-A155-4C63-97B14B45C9B8}"/>
              </a:ext>
            </a:extLst>
          </p:cNvPr>
          <p:cNvSpPr/>
          <p:nvPr/>
        </p:nvSpPr>
        <p:spPr>
          <a:xfrm>
            <a:off x="4631200" y="457149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40A0356B-DB74-E944-961E-F62D8D53A02A}"/>
              </a:ext>
            </a:extLst>
          </p:cNvPr>
          <p:cNvSpPr/>
          <p:nvPr/>
        </p:nvSpPr>
        <p:spPr>
          <a:xfrm>
            <a:off x="4995724" y="457149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63A90E32-85F4-531C-DEDB-E7EBAB510C5A}"/>
              </a:ext>
            </a:extLst>
          </p:cNvPr>
          <p:cNvSpPr/>
          <p:nvPr/>
        </p:nvSpPr>
        <p:spPr>
          <a:xfrm>
            <a:off x="2080676" y="492038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19D0AB0B-64C7-0CCD-48CC-27D938711BEA}"/>
              </a:ext>
            </a:extLst>
          </p:cNvPr>
          <p:cNvSpPr/>
          <p:nvPr/>
        </p:nvSpPr>
        <p:spPr>
          <a:xfrm>
            <a:off x="2444819" y="491748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6DF9DB65-C7C7-F323-D0B4-C0877CFCC86C}"/>
              </a:ext>
            </a:extLst>
          </p:cNvPr>
          <p:cNvSpPr/>
          <p:nvPr/>
        </p:nvSpPr>
        <p:spPr>
          <a:xfrm>
            <a:off x="2808962" y="491748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5F98601-EA11-F3BB-94FA-146B4BB1119D}"/>
              </a:ext>
            </a:extLst>
          </p:cNvPr>
          <p:cNvSpPr/>
          <p:nvPr/>
        </p:nvSpPr>
        <p:spPr>
          <a:xfrm>
            <a:off x="3173105" y="491748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D805F586-0454-F760-CA62-3A9FB1E870B3}"/>
              </a:ext>
            </a:extLst>
          </p:cNvPr>
          <p:cNvSpPr/>
          <p:nvPr/>
        </p:nvSpPr>
        <p:spPr>
          <a:xfrm>
            <a:off x="3537629" y="491748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050295CE-1D57-2339-84CB-D8EFA9E837D5}"/>
              </a:ext>
            </a:extLst>
          </p:cNvPr>
          <p:cNvSpPr/>
          <p:nvPr/>
        </p:nvSpPr>
        <p:spPr>
          <a:xfrm>
            <a:off x="3902153" y="491748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E740F1B9-912A-65A7-F689-7207A5D6B6BF}"/>
              </a:ext>
            </a:extLst>
          </p:cNvPr>
          <p:cNvSpPr/>
          <p:nvPr/>
        </p:nvSpPr>
        <p:spPr>
          <a:xfrm>
            <a:off x="4260498" y="491748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FB1028F6-2216-9C59-BB15-7FE3FE78E6AA}"/>
              </a:ext>
            </a:extLst>
          </p:cNvPr>
          <p:cNvSpPr/>
          <p:nvPr/>
        </p:nvSpPr>
        <p:spPr>
          <a:xfrm>
            <a:off x="4631200" y="491748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90FC1ABE-5575-8D05-603D-3CCEA20815E8}"/>
              </a:ext>
            </a:extLst>
          </p:cNvPr>
          <p:cNvSpPr/>
          <p:nvPr/>
        </p:nvSpPr>
        <p:spPr>
          <a:xfrm>
            <a:off x="4995724" y="491748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B09DF459-3CE1-EF37-72B4-339D5FDE1624}"/>
              </a:ext>
            </a:extLst>
          </p:cNvPr>
          <p:cNvSpPr/>
          <p:nvPr/>
        </p:nvSpPr>
        <p:spPr>
          <a:xfrm>
            <a:off x="2080676" y="6186729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2B1DA8F0-A61D-4914-6759-634A335F4002}"/>
              </a:ext>
            </a:extLst>
          </p:cNvPr>
          <p:cNvSpPr/>
          <p:nvPr/>
        </p:nvSpPr>
        <p:spPr>
          <a:xfrm>
            <a:off x="2444819" y="618382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4B8F3E6-0C3B-4E6B-56EE-3C616F9AEA3C}"/>
              </a:ext>
            </a:extLst>
          </p:cNvPr>
          <p:cNvSpPr/>
          <p:nvPr/>
        </p:nvSpPr>
        <p:spPr>
          <a:xfrm>
            <a:off x="2808962" y="618382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8E601920-BBD7-E7CA-A137-997EB47E2CB2}"/>
              </a:ext>
            </a:extLst>
          </p:cNvPr>
          <p:cNvSpPr/>
          <p:nvPr/>
        </p:nvSpPr>
        <p:spPr>
          <a:xfrm>
            <a:off x="3173105" y="618382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9629ECA6-F6E6-5724-A952-F07EBE9ABFBC}"/>
              </a:ext>
            </a:extLst>
          </p:cNvPr>
          <p:cNvSpPr/>
          <p:nvPr/>
        </p:nvSpPr>
        <p:spPr>
          <a:xfrm>
            <a:off x="3550760" y="618382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A1CFDD7B-AE30-1FB9-987F-797E1E1A77AE}"/>
              </a:ext>
            </a:extLst>
          </p:cNvPr>
          <p:cNvSpPr/>
          <p:nvPr/>
        </p:nvSpPr>
        <p:spPr>
          <a:xfrm>
            <a:off x="4995724" y="617390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737FDD2E-D9CA-CE75-18CB-5B94C6B0BB14}"/>
              </a:ext>
            </a:extLst>
          </p:cNvPr>
          <p:cNvSpPr txBox="1"/>
          <p:nvPr/>
        </p:nvSpPr>
        <p:spPr>
          <a:xfrm>
            <a:off x="1982644" y="590532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DA15325D-239D-D761-2BE2-BE3822CB1226}"/>
              </a:ext>
            </a:extLst>
          </p:cNvPr>
          <p:cNvSpPr txBox="1"/>
          <p:nvPr/>
        </p:nvSpPr>
        <p:spPr>
          <a:xfrm>
            <a:off x="3527917" y="5905170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14.5%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41CB062-B3CF-9FDE-1311-FEE1B1FAA3CD}"/>
              </a:ext>
            </a:extLst>
          </p:cNvPr>
          <p:cNvSpPr txBox="1"/>
          <p:nvPr/>
        </p:nvSpPr>
        <p:spPr>
          <a:xfrm>
            <a:off x="4545526" y="590532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7A46D4A-3123-70DD-1402-4D56075E90E9}"/>
              </a:ext>
            </a:extLst>
          </p:cNvPr>
          <p:cNvCxnSpPr>
            <a:cxnSpLocks/>
          </p:cNvCxnSpPr>
          <p:nvPr/>
        </p:nvCxnSpPr>
        <p:spPr>
          <a:xfrm>
            <a:off x="4034756" y="2086919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1CC04685-1E9A-78AD-B521-BD97BEB9537F}"/>
              </a:ext>
            </a:extLst>
          </p:cNvPr>
          <p:cNvSpPr/>
          <p:nvPr/>
        </p:nvSpPr>
        <p:spPr>
          <a:xfrm>
            <a:off x="2080676" y="52995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8B11090-0F1E-9130-E036-1F70E02E2B14}"/>
              </a:ext>
            </a:extLst>
          </p:cNvPr>
          <p:cNvSpPr/>
          <p:nvPr/>
        </p:nvSpPr>
        <p:spPr>
          <a:xfrm>
            <a:off x="2444819" y="52966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6F4703E-38C4-66B6-0AAA-A7577FF86048}"/>
              </a:ext>
            </a:extLst>
          </p:cNvPr>
          <p:cNvSpPr/>
          <p:nvPr/>
        </p:nvSpPr>
        <p:spPr>
          <a:xfrm>
            <a:off x="2808962" y="52966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AD0BF80-B769-9BAA-B585-4C4951E651CC}"/>
              </a:ext>
            </a:extLst>
          </p:cNvPr>
          <p:cNvSpPr/>
          <p:nvPr/>
        </p:nvSpPr>
        <p:spPr>
          <a:xfrm>
            <a:off x="3173105" y="52966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973BC90-B33A-B751-5BDD-28E157D5E2BC}"/>
              </a:ext>
            </a:extLst>
          </p:cNvPr>
          <p:cNvSpPr/>
          <p:nvPr/>
        </p:nvSpPr>
        <p:spPr>
          <a:xfrm>
            <a:off x="3537629" y="52966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34C17CA-F787-56E9-F2EB-5F92BCC49ACE}"/>
              </a:ext>
            </a:extLst>
          </p:cNvPr>
          <p:cNvSpPr/>
          <p:nvPr/>
        </p:nvSpPr>
        <p:spPr>
          <a:xfrm>
            <a:off x="3902153" y="52966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2FF9485-CFA9-1A63-0EE5-BF96D5D967CE}"/>
              </a:ext>
            </a:extLst>
          </p:cNvPr>
          <p:cNvSpPr/>
          <p:nvPr/>
        </p:nvSpPr>
        <p:spPr>
          <a:xfrm>
            <a:off x="4260498" y="52966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D6277A3-30D7-6C5F-8DCF-E8F91CCDA879}"/>
              </a:ext>
            </a:extLst>
          </p:cNvPr>
          <p:cNvSpPr/>
          <p:nvPr/>
        </p:nvSpPr>
        <p:spPr>
          <a:xfrm>
            <a:off x="4631200" y="52966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A777FD4-CCEB-5E8E-E8C0-E0C952B590DC}"/>
              </a:ext>
            </a:extLst>
          </p:cNvPr>
          <p:cNvSpPr/>
          <p:nvPr/>
        </p:nvSpPr>
        <p:spPr>
          <a:xfrm>
            <a:off x="4995724" y="52966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pic>
        <p:nvPicPr>
          <p:cNvPr id="33" name="Picture Placeholder 8">
            <a:extLst>
              <a:ext uri="{FF2B5EF4-FFF2-40B4-BE49-F238E27FC236}">
                <a16:creationId xmlns:a16="http://schemas.microsoft.com/office/drawing/2014/main" id="{54D2414D-213F-C0D6-DF10-A7D019FB78D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09684" y="593768"/>
            <a:ext cx="2114328" cy="6400800"/>
          </a:xfrm>
          <a:prstGeom prst="rect">
            <a:avLst/>
          </a:prstGeom>
        </p:spPr>
      </p:pic>
      <p:sp>
        <p:nvSpPr>
          <p:cNvPr id="34" name="object 10">
            <a:extLst>
              <a:ext uri="{FF2B5EF4-FFF2-40B4-BE49-F238E27FC236}">
                <a16:creationId xmlns:a16="http://schemas.microsoft.com/office/drawing/2014/main" id="{C253552D-575F-5CDC-9429-090B7D8D4751}"/>
              </a:ext>
            </a:extLst>
          </p:cNvPr>
          <p:cNvSpPr txBox="1"/>
          <p:nvPr/>
        </p:nvSpPr>
        <p:spPr>
          <a:xfrm rot="16200000">
            <a:off x="7683080" y="4297449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EAE203C-6098-7ED6-D32E-4165167E5C57}"/>
              </a:ext>
            </a:extLst>
          </p:cNvPr>
          <p:cNvGrpSpPr/>
          <p:nvPr/>
        </p:nvGrpSpPr>
        <p:grpSpPr>
          <a:xfrm>
            <a:off x="4281309" y="6193595"/>
            <a:ext cx="278634" cy="272668"/>
            <a:chOff x="8032638" y="5926610"/>
            <a:chExt cx="278634" cy="272668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4F470C75-4317-D66B-73E1-626D2CC6783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D56EBAB-BC6B-9EA6-8F7D-5692A38AB8D9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DEB2490-3918-E451-6BA2-84956089A438}"/>
              </a:ext>
            </a:extLst>
          </p:cNvPr>
          <p:cNvGrpSpPr/>
          <p:nvPr/>
        </p:nvGrpSpPr>
        <p:grpSpPr>
          <a:xfrm rot="10800000">
            <a:off x="3902503" y="6193595"/>
            <a:ext cx="278634" cy="272668"/>
            <a:chOff x="8032638" y="5926610"/>
            <a:chExt cx="278634" cy="272668"/>
          </a:xfrm>
        </p:grpSpPr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4CD359C2-D95A-E282-F014-8522B6A7D2A8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E6F7741F-E861-CECE-DFDA-B7FB7B9EA300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96D1ED7-A5F2-5EF8-0410-3BAB8A647D79}"/>
              </a:ext>
            </a:extLst>
          </p:cNvPr>
          <p:cNvCxnSpPr>
            <a:cxnSpLocks/>
          </p:cNvCxnSpPr>
          <p:nvPr/>
        </p:nvCxnSpPr>
        <p:spPr>
          <a:xfrm>
            <a:off x="4767621" y="2086919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5AC0A72-E1AC-D4BA-8FEA-5439029D5D7E}"/>
              </a:ext>
            </a:extLst>
          </p:cNvPr>
          <p:cNvCxnSpPr>
            <a:cxnSpLocks/>
          </p:cNvCxnSpPr>
          <p:nvPr/>
        </p:nvCxnSpPr>
        <p:spPr>
          <a:xfrm>
            <a:off x="4024142" y="2214370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ABE97D98-4995-6D8F-8CEF-5F28B84008BA}"/>
              </a:ext>
            </a:extLst>
          </p:cNvPr>
          <p:cNvSpPr/>
          <p:nvPr/>
        </p:nvSpPr>
        <p:spPr>
          <a:xfrm>
            <a:off x="4656546" y="618382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041AA09-5E4C-B15C-C7FB-B8BAD2EC1A2C}"/>
              </a:ext>
            </a:extLst>
          </p:cNvPr>
          <p:cNvCxnSpPr>
            <a:cxnSpLocks/>
          </p:cNvCxnSpPr>
          <p:nvPr/>
        </p:nvCxnSpPr>
        <p:spPr>
          <a:xfrm>
            <a:off x="1726970" y="3915365"/>
            <a:ext cx="31960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le 2">
            <a:extLst>
              <a:ext uri="{FF2B5EF4-FFF2-40B4-BE49-F238E27FC236}">
                <a16:creationId xmlns:a16="http://schemas.microsoft.com/office/drawing/2014/main" id="{82B774C9-8C90-17B3-969F-3EC8EF89149B}"/>
              </a:ext>
            </a:extLst>
          </p:cNvPr>
          <p:cNvSpPr txBox="1"/>
          <p:nvPr/>
        </p:nvSpPr>
        <p:spPr>
          <a:xfrm>
            <a:off x="551790" y="4901938"/>
            <a:ext cx="166654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TANIN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89C6571-7C13-D487-672F-5E011B0DFA30}"/>
              </a:ext>
            </a:extLst>
          </p:cNvPr>
          <p:cNvCxnSpPr>
            <a:cxnSpLocks/>
          </p:cNvCxnSpPr>
          <p:nvPr/>
        </p:nvCxnSpPr>
        <p:spPr>
          <a:xfrm>
            <a:off x="1286481" y="5069809"/>
            <a:ext cx="69406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2">
            <a:extLst>
              <a:ext uri="{FF2B5EF4-FFF2-40B4-BE49-F238E27FC236}">
                <a16:creationId xmlns:a16="http://schemas.microsoft.com/office/drawing/2014/main" id="{815B76B2-4927-3BC9-68D1-1D4E8F150012}"/>
              </a:ext>
            </a:extLst>
          </p:cNvPr>
          <p:cNvSpPr txBox="1"/>
          <p:nvPr/>
        </p:nvSpPr>
        <p:spPr>
          <a:xfrm>
            <a:off x="551791" y="1798943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C3B3DB7-D9C9-73EE-08D6-C542A8EC5C20}"/>
              </a:ext>
            </a:extLst>
          </p:cNvPr>
          <p:cNvCxnSpPr>
            <a:cxnSpLocks/>
          </p:cNvCxnSpPr>
          <p:nvPr/>
        </p:nvCxnSpPr>
        <p:spPr>
          <a:xfrm>
            <a:off x="1530797" y="1907309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itle 2">
            <a:extLst>
              <a:ext uri="{FF2B5EF4-FFF2-40B4-BE49-F238E27FC236}">
                <a16:creationId xmlns:a16="http://schemas.microsoft.com/office/drawing/2014/main" id="{04489607-439F-C9BD-E4EC-0C3D28B0596B}"/>
              </a:ext>
            </a:extLst>
          </p:cNvPr>
          <p:cNvSpPr txBox="1"/>
          <p:nvPr/>
        </p:nvSpPr>
        <p:spPr>
          <a:xfrm>
            <a:off x="551790" y="284837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E9878A86-2F45-912C-1B68-F8285F7C8056}"/>
              </a:ext>
            </a:extLst>
          </p:cNvPr>
          <p:cNvSpPr txBox="1"/>
          <p:nvPr/>
        </p:nvSpPr>
        <p:spPr>
          <a:xfrm>
            <a:off x="1845151" y="2516482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9" name="Title 2">
            <a:extLst>
              <a:ext uri="{FF2B5EF4-FFF2-40B4-BE49-F238E27FC236}">
                <a16:creationId xmlns:a16="http://schemas.microsoft.com/office/drawing/2014/main" id="{F6B964A0-9DAD-A9DD-24A9-C5AC9D9E8EAC}"/>
              </a:ext>
            </a:extLst>
          </p:cNvPr>
          <p:cNvSpPr txBox="1"/>
          <p:nvPr/>
        </p:nvSpPr>
        <p:spPr>
          <a:xfrm>
            <a:off x="3114902" y="2516482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40" name="Title 2">
            <a:extLst>
              <a:ext uri="{FF2B5EF4-FFF2-40B4-BE49-F238E27FC236}">
                <a16:creationId xmlns:a16="http://schemas.microsoft.com/office/drawing/2014/main" id="{B38C3BAA-F931-9362-5BDA-AB0CE32F6DCF}"/>
              </a:ext>
            </a:extLst>
          </p:cNvPr>
          <p:cNvSpPr txBox="1"/>
          <p:nvPr/>
        </p:nvSpPr>
        <p:spPr>
          <a:xfrm>
            <a:off x="4517994" y="2516482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Kental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47C7EC13-C02E-E5B6-3267-4C92060A305B}"/>
              </a:ext>
            </a:extLst>
          </p:cNvPr>
          <p:cNvCxnSpPr>
            <a:cxnSpLocks/>
          </p:cNvCxnSpPr>
          <p:nvPr/>
        </p:nvCxnSpPr>
        <p:spPr>
          <a:xfrm>
            <a:off x="1228057" y="3016246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itle 2">
            <a:extLst>
              <a:ext uri="{FF2B5EF4-FFF2-40B4-BE49-F238E27FC236}">
                <a16:creationId xmlns:a16="http://schemas.microsoft.com/office/drawing/2014/main" id="{8E60A486-59E3-9FDC-2E2D-1863F518FDB2}"/>
              </a:ext>
            </a:extLst>
          </p:cNvPr>
          <p:cNvSpPr txBox="1"/>
          <p:nvPr/>
        </p:nvSpPr>
        <p:spPr>
          <a:xfrm>
            <a:off x="551790" y="371952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sp>
        <p:nvSpPr>
          <p:cNvPr id="53" name="Title 2">
            <a:extLst>
              <a:ext uri="{FF2B5EF4-FFF2-40B4-BE49-F238E27FC236}">
                <a16:creationId xmlns:a16="http://schemas.microsoft.com/office/drawing/2014/main" id="{AF72B5CE-26F7-E788-D54F-6BAF3A83BD62}"/>
              </a:ext>
            </a:extLst>
          </p:cNvPr>
          <p:cNvSpPr txBox="1"/>
          <p:nvPr/>
        </p:nvSpPr>
        <p:spPr>
          <a:xfrm>
            <a:off x="1911802" y="4240489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64" name="Title 2">
            <a:extLst>
              <a:ext uri="{FF2B5EF4-FFF2-40B4-BE49-F238E27FC236}">
                <a16:creationId xmlns:a16="http://schemas.microsoft.com/office/drawing/2014/main" id="{2468CAD8-D2BA-6A1D-FF5E-78C343FF488B}"/>
              </a:ext>
            </a:extLst>
          </p:cNvPr>
          <p:cNvSpPr txBox="1"/>
          <p:nvPr/>
        </p:nvSpPr>
        <p:spPr>
          <a:xfrm>
            <a:off x="3034602" y="4248618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65" name="Title 2">
            <a:extLst>
              <a:ext uri="{FF2B5EF4-FFF2-40B4-BE49-F238E27FC236}">
                <a16:creationId xmlns:a16="http://schemas.microsoft.com/office/drawing/2014/main" id="{CE65A8D5-82A2-252C-0CA0-CD947C9D7FD7}"/>
              </a:ext>
            </a:extLst>
          </p:cNvPr>
          <p:cNvSpPr txBox="1"/>
          <p:nvPr/>
        </p:nvSpPr>
        <p:spPr>
          <a:xfrm>
            <a:off x="4545526" y="421974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sp>
        <p:nvSpPr>
          <p:cNvPr id="73" name="Title 2">
            <a:extLst>
              <a:ext uri="{FF2B5EF4-FFF2-40B4-BE49-F238E27FC236}">
                <a16:creationId xmlns:a16="http://schemas.microsoft.com/office/drawing/2014/main" id="{7EE83F02-1691-73F1-D9D1-2A846F8F99BE}"/>
              </a:ext>
            </a:extLst>
          </p:cNvPr>
          <p:cNvSpPr txBox="1"/>
          <p:nvPr/>
        </p:nvSpPr>
        <p:spPr>
          <a:xfrm>
            <a:off x="551790" y="455978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oak</a:t>
            </a:r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BFFCBF18-1D09-A95D-F70C-275739FD9893}"/>
              </a:ext>
            </a:extLst>
          </p:cNvPr>
          <p:cNvCxnSpPr>
            <a:cxnSpLocks/>
          </p:cNvCxnSpPr>
          <p:nvPr/>
        </p:nvCxnSpPr>
        <p:spPr>
          <a:xfrm>
            <a:off x="957297" y="4727656"/>
            <a:ext cx="10232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itle 2">
            <a:extLst>
              <a:ext uri="{FF2B5EF4-FFF2-40B4-BE49-F238E27FC236}">
                <a16:creationId xmlns:a16="http://schemas.microsoft.com/office/drawing/2014/main" id="{732E0C40-C482-3C86-A7DB-13570C18C4AE}"/>
              </a:ext>
            </a:extLst>
          </p:cNvPr>
          <p:cNvSpPr txBox="1"/>
          <p:nvPr/>
        </p:nvSpPr>
        <p:spPr>
          <a:xfrm>
            <a:off x="551790" y="5298400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FA2BBE4C-385D-BE21-1FFD-8858EC20E2BF}"/>
              </a:ext>
            </a:extLst>
          </p:cNvPr>
          <p:cNvCxnSpPr>
            <a:cxnSpLocks/>
          </p:cNvCxnSpPr>
          <p:nvPr/>
        </p:nvCxnSpPr>
        <p:spPr>
          <a:xfrm>
            <a:off x="1816833" y="5444584"/>
            <a:ext cx="1637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itle 2">
            <a:extLst>
              <a:ext uri="{FF2B5EF4-FFF2-40B4-BE49-F238E27FC236}">
                <a16:creationId xmlns:a16="http://schemas.microsoft.com/office/drawing/2014/main" id="{EEC047F0-28B7-D619-1BCD-610372583A32}"/>
              </a:ext>
            </a:extLst>
          </p:cNvPr>
          <p:cNvSpPr txBox="1"/>
          <p:nvPr/>
        </p:nvSpPr>
        <p:spPr>
          <a:xfrm>
            <a:off x="551790" y="617261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2FDBFB9-0643-458B-663B-D0D3A8206A7E}"/>
              </a:ext>
            </a:extLst>
          </p:cNvPr>
          <p:cNvCxnSpPr>
            <a:cxnSpLocks/>
          </p:cNvCxnSpPr>
          <p:nvPr/>
        </p:nvCxnSpPr>
        <p:spPr>
          <a:xfrm>
            <a:off x="1656165" y="6340482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51ED7DBD-3172-1FC8-ECFE-A5E270C015E2}"/>
              </a:ext>
            </a:extLst>
          </p:cNvPr>
          <p:cNvSpPr txBox="1"/>
          <p:nvPr/>
        </p:nvSpPr>
        <p:spPr>
          <a:xfrm>
            <a:off x="1533011" y="3498549"/>
            <a:ext cx="1162527" cy="20426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Tidak manis</a:t>
            </a:r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7015BF38-32F0-8BA8-643D-169D7EBC682D}"/>
              </a:ext>
            </a:extLst>
          </p:cNvPr>
          <p:cNvSpPr txBox="1"/>
          <p:nvPr/>
        </p:nvSpPr>
        <p:spPr>
          <a:xfrm>
            <a:off x="3044359" y="3498549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96F350A6-88EE-CA24-1FCF-64A992D5045E}"/>
              </a:ext>
            </a:extLst>
          </p:cNvPr>
          <p:cNvSpPr txBox="1"/>
          <p:nvPr/>
        </p:nvSpPr>
        <p:spPr>
          <a:xfrm>
            <a:off x="4486673" y="349854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</p:spTree>
    <p:extLst>
      <p:ext uri="{BB962C8B-B14F-4D97-AF65-F5344CB8AC3E}">
        <p14:creationId xmlns:p14="http://schemas.microsoft.com/office/powerpoint/2010/main" val="2143889855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F640467-1889-2B3B-7EE1-42E22F33BA60}"/>
              </a:ext>
            </a:extLst>
          </p:cNvPr>
          <p:cNvCxnSpPr>
            <a:cxnSpLocks/>
          </p:cNvCxnSpPr>
          <p:nvPr/>
        </p:nvCxnSpPr>
        <p:spPr>
          <a:xfrm>
            <a:off x="2407369" y="4169942"/>
            <a:ext cx="0" cy="33440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2573" y="523183"/>
            <a:ext cx="5541444" cy="1182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GREAT SOUTHERN</a:t>
            </a:r>
            <a:br>
              <a:rPr lang="en-US" sz="60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801220" y="1651165"/>
            <a:ext cx="2835779" cy="1356782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PENGGUNAAN OAK BARU DAN </a:t>
            </a:r>
            <a:r>
              <a:rPr lang="en-AU" sz="1600" dirty="0">
                <a:latin typeface="Neue Haas Grotesk Text Pro" panose="020B0504020202020204" pitchFamily="34" charset="77"/>
              </a:rPr>
              <a:t>OAK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PERANCIS YANG TERKENDALI</a:t>
            </a: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en-AU" sz="1000" dirty="0">
                <a:latin typeface="Neue Haas Grotesk Text Pro" panose="020B0504020202020204" pitchFamily="34" charset="77"/>
              </a:rPr>
              <a:t>DENGAN PRODUSEN LAIN MEMILIH UNTUK TIDAK MENGGUNAKAN OAK  BARU</a:t>
            </a:r>
            <a:endParaRPr lang="en-AU" sz="1000" dirty="0">
              <a:effectLst/>
              <a:latin typeface="Neue Haas Grotesk Text Pro" panose="020B0504020202020204" pitchFamily="34" charset="77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219110" y="3013787"/>
            <a:ext cx="0" cy="33440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3348196"/>
            <a:ext cx="37362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8275037" y="4127270"/>
            <a:ext cx="2805709" cy="171361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RASA TIPIKAL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Bluberi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Ceri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hitam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Plum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Liquorice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Lada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Bumbu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dan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bunga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6992983" y="3750782"/>
            <a:ext cx="227457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9267553" y="3743162"/>
            <a:ext cx="0" cy="35901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00E01808-059B-3E38-E255-56D2BA1A6CF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40682" y="3683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CDA192C4-498D-4B53-51F1-82D359B009E4}"/>
              </a:ext>
            </a:extLst>
          </p:cNvPr>
          <p:cNvSpPr txBox="1"/>
          <p:nvPr/>
        </p:nvSpPr>
        <p:spPr>
          <a:xfrm rot="16200000">
            <a:off x="4214078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68A0282-85C2-39D4-A1F6-8FC7066C7C65}"/>
              </a:ext>
            </a:extLst>
          </p:cNvPr>
          <p:cNvCxnSpPr>
            <a:cxnSpLocks/>
          </p:cNvCxnSpPr>
          <p:nvPr/>
        </p:nvCxnSpPr>
        <p:spPr>
          <a:xfrm>
            <a:off x="6727371" y="2329662"/>
            <a:ext cx="106491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D4FC99B8-3E9F-0D61-909A-F13F0AFD6D0F}"/>
              </a:ext>
            </a:extLst>
          </p:cNvPr>
          <p:cNvSpPr/>
          <p:nvPr/>
        </p:nvSpPr>
        <p:spPr>
          <a:xfrm>
            <a:off x="7792285" y="1279549"/>
            <a:ext cx="2100225" cy="2100225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C8CDB354-3E36-DCDC-2131-9B374BA49BCC}"/>
              </a:ext>
            </a:extLst>
          </p:cNvPr>
          <p:cNvSpPr txBox="1"/>
          <p:nvPr/>
        </p:nvSpPr>
        <p:spPr>
          <a:xfrm>
            <a:off x="8059819" y="1767007"/>
            <a:ext cx="1618072" cy="1125308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en-AU" sz="16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ANGGUR MERAH YANG PALING TERKENAL DI WILAYAH INI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616338A-F97E-475B-5F80-01C06F05993F}"/>
              </a:ext>
            </a:extLst>
          </p:cNvPr>
          <p:cNvCxnSpPr>
            <a:cxnSpLocks/>
          </p:cNvCxnSpPr>
          <p:nvPr/>
        </p:nvCxnSpPr>
        <p:spPr>
          <a:xfrm>
            <a:off x="2400300" y="4181622"/>
            <a:ext cx="355502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8ABBD38-3DD2-9A2D-64E0-6A8D34166AAD}"/>
              </a:ext>
            </a:extLst>
          </p:cNvPr>
          <p:cNvSpPr txBox="1"/>
          <p:nvPr/>
        </p:nvSpPr>
        <p:spPr>
          <a:xfrm>
            <a:off x="666622" y="4600256"/>
            <a:ext cx="3420594" cy="145167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en-AU" sz="1600" b="1" dirty="0">
                <a:effectLst/>
                <a:latin typeface="Neue Haas Grotesk Text Pro" panose="020B0504020202020204" pitchFamily="34" charset="77"/>
              </a:rPr>
              <a:t>TEKSTUR SEDANG</a:t>
            </a: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en-AU" sz="1600" dirty="0">
                <a:latin typeface="Neue Haas Grotesk Text Pro" panose="020B0504020202020204" pitchFamily="34" charset="77"/>
              </a:rPr>
              <a:t>HALUS DAN BERBUMBU</a:t>
            </a:r>
            <a:br>
              <a:rPr lang="en-AU" sz="1600" dirty="0">
                <a:latin typeface="Neue Haas Grotesk Text Pro" panose="020B0504020202020204" pitchFamily="34" charset="77"/>
              </a:rPr>
            </a:br>
            <a:r>
              <a:rPr lang="en-AU" sz="1600" dirty="0">
                <a:latin typeface="Neue Haas Grotesk Text Pro" panose="020B0504020202020204" pitchFamily="34" charset="77"/>
              </a:rPr>
              <a:t>YANG KONTRAS DENGAN WARNA MERAH BERANI DARI </a:t>
            </a: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en-AU" sz="1600" dirty="0">
                <a:latin typeface="Neue Haas Grotesk Text Pro" panose="020B0504020202020204" pitchFamily="34" charset="77"/>
              </a:rPr>
              <a:t>IKLIM  YANG LEBIH HANGAT</a:t>
            </a:r>
            <a:endParaRPr lang="en-AU" sz="1000" dirty="0">
              <a:effectLst/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214494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2084" y="586508"/>
            <a:ext cx="11283754" cy="1325562"/>
          </a:xfrm>
        </p:spPr>
        <p:txBody>
          <a:bodyPr/>
          <a:lstStyle/>
          <a:p>
            <a:r>
              <a:rPr lang="en-US" sz="32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SHIRAZ</a:t>
            </a:r>
            <a:br>
              <a:rPr lang="en-US" sz="40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40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KARAKTERISTIK</a:t>
            </a: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4129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7157525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018794" y="1693590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382937" y="1690688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2747080" y="1690688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111223" y="1690688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475747" y="1690688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3840271" y="1690688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198616" y="1690688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569318" y="1690688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4933842" y="1690688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3150115" y="2142804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018794" y="284276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382937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2747080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111223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475747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3840271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198616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569318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4933842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018794" y="368302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382937" y="368012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2747080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111223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475747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3840271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198616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569318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4933842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018794" y="452328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382937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2747080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111223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475747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3840271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198616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569318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4933842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BB001D52-6ACE-43A7-54C7-624FDA7455B3}"/>
              </a:ext>
            </a:extLst>
          </p:cNvPr>
          <p:cNvSpPr/>
          <p:nvPr/>
        </p:nvSpPr>
        <p:spPr>
          <a:xfrm>
            <a:off x="2018794" y="48692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E1180F9-E652-9B86-2F08-2604BC731EE4}"/>
              </a:ext>
            </a:extLst>
          </p:cNvPr>
          <p:cNvSpPr/>
          <p:nvPr/>
        </p:nvSpPr>
        <p:spPr>
          <a:xfrm>
            <a:off x="2382937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3B38CAB6-C4FE-AE8F-BD48-A435FB60DD47}"/>
              </a:ext>
            </a:extLst>
          </p:cNvPr>
          <p:cNvSpPr/>
          <p:nvPr/>
        </p:nvSpPr>
        <p:spPr>
          <a:xfrm>
            <a:off x="2747080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A7F182EE-6253-B095-B9F8-376D75AA522A}"/>
              </a:ext>
            </a:extLst>
          </p:cNvPr>
          <p:cNvSpPr/>
          <p:nvPr/>
        </p:nvSpPr>
        <p:spPr>
          <a:xfrm>
            <a:off x="3111223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71A1F2B7-2DCE-78B6-A92D-371C5048502D}"/>
              </a:ext>
            </a:extLst>
          </p:cNvPr>
          <p:cNvSpPr/>
          <p:nvPr/>
        </p:nvSpPr>
        <p:spPr>
          <a:xfrm>
            <a:off x="3475747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9A7F32A-D5CC-F70C-49D7-4F4490345A46}"/>
              </a:ext>
            </a:extLst>
          </p:cNvPr>
          <p:cNvSpPr/>
          <p:nvPr/>
        </p:nvSpPr>
        <p:spPr>
          <a:xfrm>
            <a:off x="3840271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54664EB-A97A-E728-685F-8C32614CD1C7}"/>
              </a:ext>
            </a:extLst>
          </p:cNvPr>
          <p:cNvSpPr/>
          <p:nvPr/>
        </p:nvSpPr>
        <p:spPr>
          <a:xfrm>
            <a:off x="4198616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698B22B-F886-2975-DB68-919D59AD7F55}"/>
              </a:ext>
            </a:extLst>
          </p:cNvPr>
          <p:cNvSpPr/>
          <p:nvPr/>
        </p:nvSpPr>
        <p:spPr>
          <a:xfrm>
            <a:off x="4569318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A6FF03-F1A2-9FAE-D858-E6535FB4AC55}"/>
              </a:ext>
            </a:extLst>
          </p:cNvPr>
          <p:cNvSpPr/>
          <p:nvPr/>
        </p:nvSpPr>
        <p:spPr>
          <a:xfrm>
            <a:off x="4933842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018794" y="61297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382937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2747080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111223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1920762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19CEF876-E7BB-64CB-4F86-BB8530282E1B}"/>
              </a:ext>
            </a:extLst>
          </p:cNvPr>
          <p:cNvSpPr txBox="1"/>
          <p:nvPr/>
        </p:nvSpPr>
        <p:spPr>
          <a:xfrm>
            <a:off x="3212683" y="5780416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14.5%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483644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018794" y="52484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382937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2747080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111223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475747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3840271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198616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569318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4933842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497D147-889A-EACA-947A-F96E4A4DE5F2}"/>
              </a:ext>
            </a:extLst>
          </p:cNvPr>
          <p:cNvSpPr/>
          <p:nvPr/>
        </p:nvSpPr>
        <p:spPr>
          <a:xfrm>
            <a:off x="4201512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43435B0-62A3-420B-A5B2-C12F2AAB6ACB}"/>
              </a:ext>
            </a:extLst>
          </p:cNvPr>
          <p:cNvSpPr/>
          <p:nvPr/>
        </p:nvSpPr>
        <p:spPr>
          <a:xfrm>
            <a:off x="4925888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2D89A92-2EC0-4A21-319E-87AB71380F56}"/>
              </a:ext>
            </a:extLst>
          </p:cNvPr>
          <p:cNvCxnSpPr>
            <a:cxnSpLocks/>
          </p:cNvCxnSpPr>
          <p:nvPr/>
        </p:nvCxnSpPr>
        <p:spPr>
          <a:xfrm>
            <a:off x="3613384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82F4CC2-94E5-5941-E2CD-DF8D937E7D95}"/>
              </a:ext>
            </a:extLst>
          </p:cNvPr>
          <p:cNvGrpSpPr/>
          <p:nvPr/>
        </p:nvGrpSpPr>
        <p:grpSpPr>
          <a:xfrm>
            <a:off x="3852164" y="6131407"/>
            <a:ext cx="278634" cy="272668"/>
            <a:chOff x="4555570" y="6131407"/>
            <a:chExt cx="278634" cy="272668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8711F024-A914-8CBC-DE1B-48D4CCF5EF25}"/>
                </a:ext>
              </a:extLst>
            </p:cNvPr>
            <p:cNvSpPr/>
            <p:nvPr/>
          </p:nvSpPr>
          <p:spPr>
            <a:xfrm>
              <a:off x="4692496" y="6131407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56B1ACAA-93A6-4F28-0588-9A73BAB490C2}"/>
                </a:ext>
              </a:extLst>
            </p:cNvPr>
            <p:cNvSpPr/>
            <p:nvPr/>
          </p:nvSpPr>
          <p:spPr>
            <a:xfrm rot="10800000">
              <a:off x="4555570" y="6131407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FC46A19-A081-8201-8D1C-8AC8D8DC5C45}"/>
              </a:ext>
            </a:extLst>
          </p:cNvPr>
          <p:cNvGrpSpPr/>
          <p:nvPr/>
        </p:nvGrpSpPr>
        <p:grpSpPr>
          <a:xfrm>
            <a:off x="3483054" y="6131407"/>
            <a:ext cx="275054" cy="272668"/>
            <a:chOff x="3823540" y="6131407"/>
            <a:chExt cx="275054" cy="272668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6CA6850-8FA6-500D-D1FC-D5AE65AF1DE5}"/>
                </a:ext>
              </a:extLst>
            </p:cNvPr>
            <p:cNvSpPr/>
            <p:nvPr/>
          </p:nvSpPr>
          <p:spPr>
            <a:xfrm>
              <a:off x="3825926" y="6131407"/>
              <a:ext cx="272668" cy="272668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latin typeface="Neue Haas Grotesk Text Pro" panose="020B0504020202020204" pitchFamily="34" charset="77"/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F5A18EB8-B0C2-6CFA-6295-68783123C495}"/>
                </a:ext>
              </a:extLst>
            </p:cNvPr>
            <p:cNvSpPr/>
            <p:nvPr/>
          </p:nvSpPr>
          <p:spPr>
            <a:xfrm rot="10800000">
              <a:off x="3823540" y="6131407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72FBA606-74B3-25F4-3A40-F7FCE4274790}"/>
              </a:ext>
            </a:extLst>
          </p:cNvPr>
          <p:cNvSpPr/>
          <p:nvPr/>
        </p:nvSpPr>
        <p:spPr>
          <a:xfrm>
            <a:off x="4569318" y="61314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1147C3C-7366-5B1C-20D9-69187A1A1F8F}"/>
              </a:ext>
            </a:extLst>
          </p:cNvPr>
          <p:cNvCxnSpPr>
            <a:cxnSpLocks/>
          </p:cNvCxnSpPr>
          <p:nvPr/>
        </p:nvCxnSpPr>
        <p:spPr>
          <a:xfrm>
            <a:off x="4345502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AD9051F-BBCB-E267-67EC-F526FFA9AE62}"/>
              </a:ext>
            </a:extLst>
          </p:cNvPr>
          <p:cNvCxnSpPr>
            <a:cxnSpLocks/>
          </p:cNvCxnSpPr>
          <p:nvPr/>
        </p:nvCxnSpPr>
        <p:spPr>
          <a:xfrm>
            <a:off x="3613150" y="2127945"/>
            <a:ext cx="73697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20AD53D-2EB9-AA40-6111-400E88A57287}"/>
              </a:ext>
            </a:extLst>
          </p:cNvPr>
          <p:cNvCxnSpPr>
            <a:cxnSpLocks/>
          </p:cNvCxnSpPr>
          <p:nvPr/>
        </p:nvCxnSpPr>
        <p:spPr>
          <a:xfrm>
            <a:off x="1711068" y="3835852"/>
            <a:ext cx="25357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le 2">
            <a:extLst>
              <a:ext uri="{FF2B5EF4-FFF2-40B4-BE49-F238E27FC236}">
                <a16:creationId xmlns:a16="http://schemas.microsoft.com/office/drawing/2014/main" id="{9B0EA2F6-F1F0-CC14-962B-791E7DD84B67}"/>
              </a:ext>
            </a:extLst>
          </p:cNvPr>
          <p:cNvSpPr txBox="1"/>
          <p:nvPr/>
        </p:nvSpPr>
        <p:spPr>
          <a:xfrm>
            <a:off x="535888" y="4822425"/>
            <a:ext cx="166654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TANIN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939C37E-554F-DFB2-AC28-5F2882FFF46B}"/>
              </a:ext>
            </a:extLst>
          </p:cNvPr>
          <p:cNvCxnSpPr>
            <a:cxnSpLocks/>
          </p:cNvCxnSpPr>
          <p:nvPr/>
        </p:nvCxnSpPr>
        <p:spPr>
          <a:xfrm>
            <a:off x="1270579" y="4990296"/>
            <a:ext cx="69406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itle 2">
            <a:extLst>
              <a:ext uri="{FF2B5EF4-FFF2-40B4-BE49-F238E27FC236}">
                <a16:creationId xmlns:a16="http://schemas.microsoft.com/office/drawing/2014/main" id="{B2979E56-9173-3F93-633A-60639406FB7F}"/>
              </a:ext>
            </a:extLst>
          </p:cNvPr>
          <p:cNvSpPr txBox="1"/>
          <p:nvPr/>
        </p:nvSpPr>
        <p:spPr>
          <a:xfrm>
            <a:off x="535889" y="1719430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93196724-E483-4FF1-C7DD-81B3722049D1}"/>
              </a:ext>
            </a:extLst>
          </p:cNvPr>
          <p:cNvCxnSpPr>
            <a:cxnSpLocks/>
          </p:cNvCxnSpPr>
          <p:nvPr/>
        </p:nvCxnSpPr>
        <p:spPr>
          <a:xfrm>
            <a:off x="1514895" y="1827796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itle 2">
            <a:extLst>
              <a:ext uri="{FF2B5EF4-FFF2-40B4-BE49-F238E27FC236}">
                <a16:creationId xmlns:a16="http://schemas.microsoft.com/office/drawing/2014/main" id="{4B6F3BD9-2EBB-614B-E586-886B02B98036}"/>
              </a:ext>
            </a:extLst>
          </p:cNvPr>
          <p:cNvSpPr txBox="1"/>
          <p:nvPr/>
        </p:nvSpPr>
        <p:spPr>
          <a:xfrm>
            <a:off x="535888" y="276886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43" name="Title 2">
            <a:extLst>
              <a:ext uri="{FF2B5EF4-FFF2-40B4-BE49-F238E27FC236}">
                <a16:creationId xmlns:a16="http://schemas.microsoft.com/office/drawing/2014/main" id="{0D4E4649-09FF-C116-5DF3-52FD83C66594}"/>
              </a:ext>
            </a:extLst>
          </p:cNvPr>
          <p:cNvSpPr txBox="1"/>
          <p:nvPr/>
        </p:nvSpPr>
        <p:spPr>
          <a:xfrm>
            <a:off x="1829249" y="246917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FA8234FC-9F75-CF19-B90E-160E5ABCD6D2}"/>
              </a:ext>
            </a:extLst>
          </p:cNvPr>
          <p:cNvSpPr txBox="1"/>
          <p:nvPr/>
        </p:nvSpPr>
        <p:spPr>
          <a:xfrm>
            <a:off x="3099000" y="246917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45" name="Title 2">
            <a:extLst>
              <a:ext uri="{FF2B5EF4-FFF2-40B4-BE49-F238E27FC236}">
                <a16:creationId xmlns:a16="http://schemas.microsoft.com/office/drawing/2014/main" id="{1F05628F-AB57-53F3-52C1-B2C8CFB0CB9B}"/>
              </a:ext>
            </a:extLst>
          </p:cNvPr>
          <p:cNvSpPr txBox="1"/>
          <p:nvPr/>
        </p:nvSpPr>
        <p:spPr>
          <a:xfrm>
            <a:off x="4502092" y="246917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Kental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1199B38D-9D19-F599-F5B9-8DB096CCD826}"/>
              </a:ext>
            </a:extLst>
          </p:cNvPr>
          <p:cNvSpPr txBox="1"/>
          <p:nvPr/>
        </p:nvSpPr>
        <p:spPr>
          <a:xfrm>
            <a:off x="1918380" y="3356162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Kering</a:t>
            </a: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56E054C7-1B55-97CE-C89D-C2BDD10F2D40}"/>
              </a:ext>
            </a:extLst>
          </p:cNvPr>
          <p:cNvSpPr txBox="1"/>
          <p:nvPr/>
        </p:nvSpPr>
        <p:spPr>
          <a:xfrm>
            <a:off x="3038948" y="3356162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 Kering</a:t>
            </a:r>
          </a:p>
        </p:txBody>
      </p:sp>
      <p:sp>
        <p:nvSpPr>
          <p:cNvPr id="54" name="Title 2">
            <a:extLst>
              <a:ext uri="{FF2B5EF4-FFF2-40B4-BE49-F238E27FC236}">
                <a16:creationId xmlns:a16="http://schemas.microsoft.com/office/drawing/2014/main" id="{249BF35C-341C-6D12-A293-802EA9FBE07A}"/>
              </a:ext>
            </a:extLst>
          </p:cNvPr>
          <p:cNvSpPr txBox="1"/>
          <p:nvPr/>
        </p:nvSpPr>
        <p:spPr>
          <a:xfrm>
            <a:off x="4593948" y="3356162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B66460C2-A558-AF41-FDD9-33CB31E1C58A}"/>
              </a:ext>
            </a:extLst>
          </p:cNvPr>
          <p:cNvCxnSpPr>
            <a:cxnSpLocks/>
          </p:cNvCxnSpPr>
          <p:nvPr/>
        </p:nvCxnSpPr>
        <p:spPr>
          <a:xfrm>
            <a:off x="1212155" y="2936733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itle 2">
            <a:extLst>
              <a:ext uri="{FF2B5EF4-FFF2-40B4-BE49-F238E27FC236}">
                <a16:creationId xmlns:a16="http://schemas.microsoft.com/office/drawing/2014/main" id="{BD9510E2-4F5C-FE7B-1CAD-7BE2BD06BB8C}"/>
              </a:ext>
            </a:extLst>
          </p:cNvPr>
          <p:cNvSpPr txBox="1"/>
          <p:nvPr/>
        </p:nvSpPr>
        <p:spPr>
          <a:xfrm>
            <a:off x="535888" y="364001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sp>
        <p:nvSpPr>
          <p:cNvPr id="57" name="Title 2">
            <a:extLst>
              <a:ext uri="{FF2B5EF4-FFF2-40B4-BE49-F238E27FC236}">
                <a16:creationId xmlns:a16="http://schemas.microsoft.com/office/drawing/2014/main" id="{1FC6B29E-D2BF-E1EE-D0D3-3EC706527A04}"/>
              </a:ext>
            </a:extLst>
          </p:cNvPr>
          <p:cNvSpPr txBox="1"/>
          <p:nvPr/>
        </p:nvSpPr>
        <p:spPr>
          <a:xfrm>
            <a:off x="1895900" y="4160976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58" name="Title 2">
            <a:extLst>
              <a:ext uri="{FF2B5EF4-FFF2-40B4-BE49-F238E27FC236}">
                <a16:creationId xmlns:a16="http://schemas.microsoft.com/office/drawing/2014/main" id="{8B75AE81-1B23-7799-B9DC-DA410EFD1617}"/>
              </a:ext>
            </a:extLst>
          </p:cNvPr>
          <p:cNvSpPr txBox="1"/>
          <p:nvPr/>
        </p:nvSpPr>
        <p:spPr>
          <a:xfrm>
            <a:off x="3018700" y="4169105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59" name="Title 2">
            <a:extLst>
              <a:ext uri="{FF2B5EF4-FFF2-40B4-BE49-F238E27FC236}">
                <a16:creationId xmlns:a16="http://schemas.microsoft.com/office/drawing/2014/main" id="{EC31107D-6D80-8F4F-0218-7BF27E6BD923}"/>
              </a:ext>
            </a:extLst>
          </p:cNvPr>
          <p:cNvSpPr txBox="1"/>
          <p:nvPr/>
        </p:nvSpPr>
        <p:spPr>
          <a:xfrm>
            <a:off x="4529624" y="414023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sp>
        <p:nvSpPr>
          <p:cNvPr id="60" name="Title 2">
            <a:extLst>
              <a:ext uri="{FF2B5EF4-FFF2-40B4-BE49-F238E27FC236}">
                <a16:creationId xmlns:a16="http://schemas.microsoft.com/office/drawing/2014/main" id="{F4954F04-5052-4A3D-1D30-D667FEC21543}"/>
              </a:ext>
            </a:extLst>
          </p:cNvPr>
          <p:cNvSpPr txBox="1"/>
          <p:nvPr/>
        </p:nvSpPr>
        <p:spPr>
          <a:xfrm>
            <a:off x="535888" y="448027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EK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A9427236-B442-A40D-E581-65F35ECEB549}"/>
              </a:ext>
            </a:extLst>
          </p:cNvPr>
          <p:cNvCxnSpPr>
            <a:cxnSpLocks/>
          </p:cNvCxnSpPr>
          <p:nvPr/>
        </p:nvCxnSpPr>
        <p:spPr>
          <a:xfrm>
            <a:off x="941395" y="4648143"/>
            <a:ext cx="10232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itle 2">
            <a:extLst>
              <a:ext uri="{FF2B5EF4-FFF2-40B4-BE49-F238E27FC236}">
                <a16:creationId xmlns:a16="http://schemas.microsoft.com/office/drawing/2014/main" id="{0CE38912-B0A9-66E8-FC08-88262ADCF75C}"/>
              </a:ext>
            </a:extLst>
          </p:cNvPr>
          <p:cNvSpPr txBox="1"/>
          <p:nvPr/>
        </p:nvSpPr>
        <p:spPr>
          <a:xfrm>
            <a:off x="535888" y="5218887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6098985F-6AB3-2539-F691-F489CC5AEBB4}"/>
              </a:ext>
            </a:extLst>
          </p:cNvPr>
          <p:cNvCxnSpPr>
            <a:cxnSpLocks/>
          </p:cNvCxnSpPr>
          <p:nvPr/>
        </p:nvCxnSpPr>
        <p:spPr>
          <a:xfrm>
            <a:off x="1800931" y="5365071"/>
            <a:ext cx="1637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itle 2">
            <a:extLst>
              <a:ext uri="{FF2B5EF4-FFF2-40B4-BE49-F238E27FC236}">
                <a16:creationId xmlns:a16="http://schemas.microsoft.com/office/drawing/2014/main" id="{E026FC96-CF4F-651B-9843-E3C480948C2A}"/>
              </a:ext>
            </a:extLst>
          </p:cNvPr>
          <p:cNvSpPr txBox="1"/>
          <p:nvPr/>
        </p:nvSpPr>
        <p:spPr>
          <a:xfrm>
            <a:off x="535888" y="609309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9EC37037-9842-DB76-2E79-C976095E3B41}"/>
              </a:ext>
            </a:extLst>
          </p:cNvPr>
          <p:cNvCxnSpPr>
            <a:cxnSpLocks/>
          </p:cNvCxnSpPr>
          <p:nvPr/>
        </p:nvCxnSpPr>
        <p:spPr>
          <a:xfrm>
            <a:off x="1640263" y="6260969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735389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205402"/>
            <a:ext cx="4829691" cy="785732"/>
          </a:xfrm>
        </p:spPr>
        <p:txBody>
          <a:bodyPr/>
          <a:lstStyle/>
          <a:p>
            <a:r>
              <a:rPr lang="en-US" dirty="0"/>
              <a:t>GREAT SOUTHERN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073266"/>
            <a:ext cx="5290684" cy="1286693"/>
          </a:xfrm>
        </p:spPr>
        <p:txBody>
          <a:bodyPr/>
          <a:lstStyle/>
          <a:p>
            <a:pPr>
              <a:lnSpc>
                <a:spcPct val="80000"/>
              </a:lnSpc>
              <a:tabLst>
                <a:tab pos="1274445" algn="l"/>
              </a:tabLst>
            </a:pPr>
            <a:r>
              <a:rPr lang="en-AU" sz="5000" dirty="0">
                <a:solidFill>
                  <a:schemeClr val="accent5"/>
                </a:solidFill>
                <a:cs typeface="Hellix"/>
              </a:rPr>
              <a:t>TERPENCIL DAN MEMBERI</a:t>
            </a:r>
          </a:p>
          <a:p>
            <a:pPr>
              <a:lnSpc>
                <a:spcPct val="80000"/>
              </a:lnSpc>
              <a:tabLst>
                <a:tab pos="1274445" algn="l"/>
              </a:tabLst>
            </a:pPr>
            <a:r>
              <a:rPr lang="en-AU" sz="5000" dirty="0">
                <a:solidFill>
                  <a:schemeClr val="accent5"/>
                </a:solidFill>
                <a:cs typeface="Hellix"/>
              </a:rPr>
              <a:t>KEPUASAN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42C53C67-B0E4-DEB8-80D1-01B2BA80E9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3216632"/>
            <a:ext cx="3343813" cy="992298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AU" dirty="0" err="1">
                <a:solidFill>
                  <a:schemeClr val="bg1"/>
                </a:solidFill>
              </a:rPr>
              <a:t>Suatu</a:t>
            </a:r>
            <a:r>
              <a:rPr lang="en-AU" dirty="0">
                <a:solidFill>
                  <a:schemeClr val="bg1"/>
                </a:solidFill>
              </a:rPr>
              <a:t> wilayah yang </a:t>
            </a:r>
            <a:r>
              <a:rPr lang="en-AU" dirty="0" err="1">
                <a:solidFill>
                  <a:schemeClr val="bg1"/>
                </a:solidFill>
              </a:rPr>
              <a:t>dinamis</a:t>
            </a:r>
            <a:r>
              <a:rPr lang="en-AU" dirty="0">
                <a:solidFill>
                  <a:schemeClr val="bg1"/>
                </a:solidFill>
              </a:rPr>
              <a:t>, </a:t>
            </a:r>
            <a:r>
              <a:rPr lang="en-AU" dirty="0" err="1">
                <a:solidFill>
                  <a:schemeClr val="bg1"/>
                </a:solidFill>
              </a:rPr>
              <a:t>berkembang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dengan</a:t>
            </a:r>
            <a:r>
              <a:rPr lang="en-AU" dirty="0">
                <a:solidFill>
                  <a:schemeClr val="bg1"/>
                </a:solidFill>
              </a:rPr>
              <a:t> masa </a:t>
            </a:r>
            <a:r>
              <a:rPr lang="en-AU" dirty="0" err="1">
                <a:solidFill>
                  <a:schemeClr val="bg1"/>
                </a:solidFill>
              </a:rPr>
              <a:t>depan</a:t>
            </a:r>
            <a:r>
              <a:rPr lang="en-AU" dirty="0">
                <a:solidFill>
                  <a:schemeClr val="bg1"/>
                </a:solidFill>
              </a:rPr>
              <a:t> yang </a:t>
            </a:r>
            <a:r>
              <a:rPr lang="en-AU" dirty="0" err="1">
                <a:solidFill>
                  <a:schemeClr val="bg1"/>
                </a:solidFill>
              </a:rPr>
              <a:t>cerah</a:t>
            </a:r>
            <a:endParaRPr lang="en-AU" dirty="0">
              <a:solidFill>
                <a:schemeClr val="bg1"/>
              </a:solidFill>
            </a:endParaRP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23D76D01-0C4F-8218-9B86-BCA48A7837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51" r="16751"/>
          <a:stretch/>
        </p:blipFill>
        <p:spPr>
          <a:xfrm>
            <a:off x="6096000" y="368300"/>
            <a:ext cx="6096000" cy="6103938"/>
          </a:xfrm>
        </p:spPr>
      </p:pic>
      <p:sp>
        <p:nvSpPr>
          <p:cNvPr id="6" name="object 11">
            <a:extLst>
              <a:ext uri="{FF2B5EF4-FFF2-40B4-BE49-F238E27FC236}">
                <a16:creationId xmlns:a16="http://schemas.microsoft.com/office/drawing/2014/main" id="{6231443A-BB70-29BB-22B7-C7AE9037E75A}"/>
              </a:ext>
            </a:extLst>
          </p:cNvPr>
          <p:cNvSpPr txBox="1"/>
          <p:nvPr/>
        </p:nvSpPr>
        <p:spPr>
          <a:xfrm>
            <a:off x="10178302" y="6522358"/>
            <a:ext cx="2597897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Photo</a:t>
            </a:r>
            <a:r>
              <a:rPr sz="800" spc="-1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 courtesy </a:t>
            </a:r>
            <a:r>
              <a:rPr sz="800" spc="-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of </a:t>
            </a:r>
            <a:r>
              <a:rPr sz="800" spc="-1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Great</a:t>
            </a:r>
            <a:r>
              <a:rPr sz="800" spc="-1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Southern</a:t>
            </a:r>
            <a:r>
              <a:rPr sz="800" spc="-1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 </a:t>
            </a:r>
            <a:r>
              <a:rPr sz="800" spc="-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Wines</a:t>
            </a:r>
            <a:endParaRPr sz="800" dirty="0">
              <a:latin typeface="Neue Haas Grotesk Text Pro" panose="020B0504020202020204" pitchFamily="34" charset="7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5418610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520" b="-184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2" name="object 11">
            <a:extLst>
              <a:ext uri="{FF2B5EF4-FFF2-40B4-BE49-F238E27FC236}">
                <a16:creationId xmlns:a16="http://schemas.microsoft.com/office/drawing/2014/main" id="{C1E722BB-9906-FB19-7E80-741562292F38}"/>
              </a:ext>
            </a:extLst>
          </p:cNvPr>
          <p:cNvSpPr txBox="1"/>
          <p:nvPr/>
        </p:nvSpPr>
        <p:spPr>
          <a:xfrm>
            <a:off x="130788" y="53211"/>
            <a:ext cx="2597897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Photo</a:t>
            </a:r>
            <a:r>
              <a:rPr sz="800" spc="-1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 courtesy </a:t>
            </a:r>
            <a:r>
              <a:rPr sz="800" spc="-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of </a:t>
            </a:r>
            <a:r>
              <a:rPr sz="800" spc="-1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Great</a:t>
            </a:r>
            <a:r>
              <a:rPr sz="800" spc="-1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Southern</a:t>
            </a:r>
            <a:r>
              <a:rPr sz="800" spc="-1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 </a:t>
            </a:r>
            <a:r>
              <a:rPr sz="800" spc="-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Wines</a:t>
            </a:r>
            <a:endParaRPr sz="800" dirty="0">
              <a:latin typeface="Neue Haas Grotesk Text Pro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2A104DCD-8D9E-FF7A-56DC-126A25C89536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en-AU" altLang="ja-JP" sz="5400" b="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Terima</a:t>
            </a:r>
            <a:r>
              <a:rPr lang="en-AU" altLang="ja-JP" sz="5400" b="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altLang="ja-JP" sz="5400" b="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kasih</a:t>
            </a:r>
            <a:endParaRPr lang="pt-BR" sz="5400" b="0" spc="272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AFCCD-7C9E-C960-09A4-DEEB4074F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AD6CD0-3EC0-CB1E-A342-96AEB5E86E14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75DB30-E627-0D69-F7D4-A4D16E93449F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002151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7A9F4B9-C793-E942-3C79-DA2F2C2BC40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4762CF8-1C9D-0CA1-735C-9E3757B60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203158"/>
            <a:ext cx="4829691" cy="785732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GREAT SOUTHERN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91661C-849C-778D-4496-D3C2248623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33476" y="2995934"/>
            <a:ext cx="4675464" cy="3133240"/>
          </a:xfrm>
        </p:spPr>
        <p:txBody>
          <a:bodyPr/>
          <a:lstStyle/>
          <a:p>
            <a:pPr marL="0" marR="417195" indent="0">
              <a:lnSpc>
                <a:spcPts val="2100"/>
              </a:lnSpc>
              <a:spcBef>
                <a:spcPts val="219"/>
              </a:spcBef>
              <a:buNone/>
            </a:pPr>
            <a:r>
              <a:rPr lang="en-AU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Wilayah </a:t>
            </a:r>
            <a:r>
              <a:rPr lang="en-AU" spc="-3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anggur</a:t>
            </a:r>
            <a:r>
              <a:rPr lang="en-AU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pc="-3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terbesar</a:t>
            </a:r>
            <a:r>
              <a:rPr lang="en-AU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Australia </a:t>
            </a:r>
            <a:r>
              <a:rPr lang="en-AU" spc="-3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AU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pc="-3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selain</a:t>
            </a:r>
            <a:r>
              <a:rPr lang="en-AU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pc="-3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luas</a:t>
            </a:r>
            <a:r>
              <a:rPr lang="en-AU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AU" spc="-3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terisolasi</a:t>
            </a:r>
            <a:r>
              <a:rPr lang="en-AU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juga </a:t>
            </a:r>
            <a:r>
              <a:rPr lang="en-AU" spc="-3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beragam</a:t>
            </a:r>
            <a:r>
              <a:rPr lang="en-AU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pc="-3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AU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pc="-3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reputasi</a:t>
            </a:r>
            <a:r>
              <a:rPr lang="en-AU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pc="-3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AU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pc="-3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anggur</a:t>
            </a:r>
            <a:r>
              <a:rPr lang="en-AU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pc="-3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berkualitas</a:t>
            </a:r>
            <a:r>
              <a:rPr lang="en-AU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pc="-3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tinggi</a:t>
            </a:r>
            <a:r>
              <a:rPr lang="en-AU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A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7815" indent="-285750">
              <a:spcBef>
                <a:spcPts val="59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Mempunyai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lima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subwilayah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yang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khas</a:t>
            </a:r>
            <a:endParaRPr lang="en-AU" dirty="0">
              <a:solidFill>
                <a:srgbClr val="FFFFFF"/>
              </a:solidFill>
              <a:cs typeface="Arial" panose="020B0604020202020204" pitchFamily="34" charset="0"/>
            </a:endParaRPr>
          </a:p>
          <a:p>
            <a:pPr marL="297815" indent="-285750">
              <a:spcBef>
                <a:spcPts val="59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Wilayah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anggur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tersejuk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di Australia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dengan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kondisi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pertumbuhan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yang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baik</a:t>
            </a:r>
            <a:endParaRPr lang="en-AU" dirty="0">
              <a:solidFill>
                <a:srgbClr val="FFFFFF"/>
              </a:solidFill>
              <a:cs typeface="Arial" panose="020B0604020202020204" pitchFamily="34" charset="0"/>
            </a:endParaRPr>
          </a:p>
          <a:p>
            <a:pPr marL="297815" indent="-285750">
              <a:spcBef>
                <a:spcPts val="59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Berfokus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Riesling dan Shiraz dan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peningkatan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jumlah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kebun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anggur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yang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berkelanjutan</a:t>
            </a:r>
            <a:endParaRPr lang="en-AU" dirty="0">
              <a:solidFill>
                <a:srgbClr val="FFFFFF"/>
              </a:solidFill>
              <a:cs typeface="Arial" panose="020B0604020202020204" pitchFamily="34" charset="0"/>
            </a:endParaRPr>
          </a:p>
          <a:p>
            <a:pPr marL="297815" indent="-285750">
              <a:spcBef>
                <a:spcPts val="59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Perpaduan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antara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praktik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pembuatan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anggur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tradisional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dan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praktik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pembuatan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anggur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dengan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intervensi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minimal</a:t>
            </a:r>
            <a:endParaRPr lang="en-AU" dirty="0">
              <a:cs typeface="Arial" panose="020B0604020202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E3DB73-2185-EB6B-CCCA-C32695F374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3" y="1071022"/>
            <a:ext cx="5525430" cy="1325563"/>
          </a:xfrm>
        </p:spPr>
        <p:txBody>
          <a:bodyPr/>
          <a:lstStyle/>
          <a:p>
            <a:r>
              <a:rPr lang="en-US" sz="5000" dirty="0">
                <a:solidFill>
                  <a:schemeClr val="bg2"/>
                </a:solidFill>
              </a:rPr>
              <a:t>TANAH YANG KAYA, LUAS DAN BERAGAM</a:t>
            </a:r>
          </a:p>
        </p:txBody>
      </p:sp>
      <p:sp>
        <p:nvSpPr>
          <p:cNvPr id="2" name="object 11">
            <a:extLst>
              <a:ext uri="{FF2B5EF4-FFF2-40B4-BE49-F238E27FC236}">
                <a16:creationId xmlns:a16="http://schemas.microsoft.com/office/drawing/2014/main" id="{5441BC5B-FAD8-3070-EB83-BE0D3162F55E}"/>
              </a:ext>
            </a:extLst>
          </p:cNvPr>
          <p:cNvSpPr txBox="1"/>
          <p:nvPr/>
        </p:nvSpPr>
        <p:spPr>
          <a:xfrm>
            <a:off x="98130" y="6489700"/>
            <a:ext cx="2597897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Photo</a:t>
            </a:r>
            <a:r>
              <a:rPr sz="800" spc="-1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 courtesy </a:t>
            </a:r>
            <a:r>
              <a:rPr sz="800" spc="-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of </a:t>
            </a:r>
            <a:r>
              <a:rPr sz="800" spc="-1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Great</a:t>
            </a:r>
            <a:r>
              <a:rPr sz="800" spc="-1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Southern</a:t>
            </a:r>
            <a:r>
              <a:rPr sz="800" spc="-1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 </a:t>
            </a:r>
            <a:r>
              <a:rPr sz="800" spc="-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Wines</a:t>
            </a:r>
            <a:endParaRPr sz="800" dirty="0">
              <a:latin typeface="Neue Haas Grotesk Text Pro" panose="020B0504020202020204" pitchFamily="34" charset="7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43348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74BADF-07CD-2B27-08AE-DF38B7EBA5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709"/>
          <a:stretch/>
        </p:blipFill>
        <p:spPr>
          <a:xfrm>
            <a:off x="6096000" y="368300"/>
            <a:ext cx="6096000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CBCDC0B-F635-F360-B8FF-6CF32D070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6158452" cy="1325562"/>
          </a:xfrm>
        </p:spPr>
        <p:txBody>
          <a:bodyPr/>
          <a:lstStyle/>
          <a:p>
            <a:r>
              <a:rPr lang="en-US" sz="5400" dirty="0">
                <a:solidFill>
                  <a:schemeClr val="accent1"/>
                </a:solidFill>
                <a:latin typeface="+mj-lt"/>
              </a:rPr>
              <a:t>HARI INI KITA AKAN MEMBAHAS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4A6FBD-A36B-526C-BC1F-FA8C1FBADF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4013831"/>
            <a:ext cx="4829691" cy="1530521"/>
          </a:xfrm>
        </p:spPr>
        <p:txBody>
          <a:bodyPr/>
          <a:lstStyle/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en-US" dirty="0"/>
              <a:t>Sejarah </a:t>
            </a:r>
            <a:r>
              <a:rPr lang="en-US" dirty="0" err="1"/>
              <a:t>dari</a:t>
            </a:r>
            <a:r>
              <a:rPr lang="en-US" dirty="0"/>
              <a:t> Great Southern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en-US" dirty="0" err="1"/>
              <a:t>Geografi</a:t>
            </a:r>
            <a:r>
              <a:rPr lang="en-US" dirty="0"/>
              <a:t>, </a:t>
            </a:r>
            <a:r>
              <a:rPr lang="en-US" dirty="0" err="1"/>
              <a:t>iklim</a:t>
            </a:r>
            <a:r>
              <a:rPr lang="en-US" dirty="0"/>
              <a:t> dan </a:t>
            </a:r>
            <a:r>
              <a:rPr lang="en-US" dirty="0" err="1"/>
              <a:t>tanah</a:t>
            </a:r>
            <a:endParaRPr lang="en-US" dirty="0"/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en-US" dirty="0"/>
              <a:t>Budi </a:t>
            </a:r>
            <a:r>
              <a:rPr lang="en-US" dirty="0" err="1"/>
              <a:t>daya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dan </a:t>
            </a:r>
            <a:r>
              <a:rPr lang="en-US" dirty="0" err="1"/>
              <a:t>pembuatan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en-US" dirty="0" err="1"/>
              <a:t>Varietas</a:t>
            </a:r>
            <a:r>
              <a:rPr lang="en-US" dirty="0"/>
              <a:t> yang </a:t>
            </a:r>
            <a:r>
              <a:rPr lang="en-US" dirty="0" err="1"/>
              <a:t>unggul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8893328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953748A-19FA-65E8-827E-4EB8E509E76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07205" y="368300"/>
            <a:ext cx="4684796" cy="271306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B5B51B5-DA05-CE25-CD97-B952DAC60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2276" y="3477251"/>
            <a:ext cx="2382787" cy="662774"/>
          </a:xfrm>
        </p:spPr>
        <p:txBody>
          <a:bodyPr/>
          <a:lstStyle/>
          <a:p>
            <a:r>
              <a:rPr lang="en-US" dirty="0"/>
              <a:t>1859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C74B72-A378-F166-EE3C-5A671D83C8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12277" y="4140032"/>
            <a:ext cx="2256374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US" sz="1600" dirty="0"/>
              <a:t>George Egerton-Warburton </a:t>
            </a:r>
            <a:r>
              <a:rPr lang="en-US" sz="1600" dirty="0" err="1"/>
              <a:t>menanam</a:t>
            </a:r>
            <a:r>
              <a:rPr lang="en-US" sz="1600" dirty="0"/>
              <a:t> di </a:t>
            </a:r>
            <a:r>
              <a:rPr lang="en-US" sz="1600" dirty="0" err="1"/>
              <a:t>kebun</a:t>
            </a:r>
            <a:r>
              <a:rPr lang="en-US" sz="1600" dirty="0"/>
              <a:t> </a:t>
            </a:r>
            <a:r>
              <a:rPr lang="en-US" sz="1600" dirty="0" err="1"/>
              <a:t>anggur</a:t>
            </a:r>
            <a:r>
              <a:rPr lang="en-US" sz="1600" dirty="0"/>
              <a:t> </a:t>
            </a:r>
            <a:r>
              <a:rPr lang="en-US" sz="1600" dirty="0" err="1"/>
              <a:t>pertama</a:t>
            </a:r>
            <a:r>
              <a:rPr lang="en-US" sz="1600" dirty="0"/>
              <a:t> di wilayah </a:t>
            </a:r>
            <a:r>
              <a:rPr lang="en-US" sz="1600" dirty="0" err="1"/>
              <a:t>ini</a:t>
            </a:r>
            <a:r>
              <a:rPr lang="en-US" sz="1600" dirty="0"/>
              <a:t> di </a:t>
            </a:r>
            <a:r>
              <a:rPr lang="en-US" sz="1600" dirty="0" err="1"/>
              <a:t>atas</a:t>
            </a:r>
            <a:r>
              <a:rPr lang="en-US" sz="1600" dirty="0"/>
              <a:t> </a:t>
            </a:r>
            <a:r>
              <a:rPr lang="en-US" sz="1600" dirty="0" err="1"/>
              <a:t>propertinya</a:t>
            </a:r>
            <a:r>
              <a:rPr lang="en-US" sz="1600" dirty="0"/>
              <a:t> </a:t>
            </a:r>
            <a:r>
              <a:rPr lang="en-US" sz="1600" dirty="0" err="1"/>
              <a:t>dekat</a:t>
            </a:r>
            <a:r>
              <a:rPr lang="en-US" sz="1600" dirty="0"/>
              <a:t>  Mount Barker.</a:t>
            </a:r>
            <a:endParaRPr lang="en-AU" sz="1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9A53C4-1F84-2B78-9D7D-51A0BC3D92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332574" y="2149383"/>
            <a:ext cx="3831716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US" sz="1600" dirty="0" err="1"/>
              <a:t>Penanaman</a:t>
            </a:r>
            <a:r>
              <a:rPr lang="en-US" sz="1600" dirty="0"/>
              <a:t> </a:t>
            </a:r>
            <a:r>
              <a:rPr lang="en-US" sz="1600" dirty="0" err="1"/>
              <a:t>eksperimen</a:t>
            </a:r>
            <a:r>
              <a:rPr lang="en-US" sz="1600" dirty="0"/>
              <a:t> yang </a:t>
            </a:r>
            <a:r>
              <a:rPr lang="en-US" sz="1600" dirty="0" err="1"/>
              <a:t>dilakukan</a:t>
            </a:r>
            <a:r>
              <a:rPr lang="en-US" sz="1600" dirty="0"/>
              <a:t> oleh </a:t>
            </a:r>
            <a:r>
              <a:rPr lang="en-US" sz="1600" dirty="0" err="1"/>
              <a:t>pembudi</a:t>
            </a:r>
            <a:r>
              <a:rPr lang="en-US" sz="1600" dirty="0"/>
              <a:t> </a:t>
            </a:r>
            <a:r>
              <a:rPr lang="en-US" sz="1600" dirty="0" err="1"/>
              <a:t>daya</a:t>
            </a:r>
            <a:r>
              <a:rPr lang="en-US" sz="1600" dirty="0"/>
              <a:t> </a:t>
            </a:r>
            <a:r>
              <a:rPr lang="en-US" sz="1600" dirty="0" err="1"/>
              <a:t>anggur</a:t>
            </a:r>
            <a:r>
              <a:rPr lang="en-US" sz="1600" dirty="0"/>
              <a:t> Bill Jamieson </a:t>
            </a:r>
            <a:r>
              <a:rPr lang="en-US" sz="1600" dirty="0" err="1"/>
              <a:t>menjadi</a:t>
            </a:r>
            <a:r>
              <a:rPr lang="en-US" sz="1600" dirty="0"/>
              <a:t> </a:t>
            </a:r>
            <a:r>
              <a:rPr lang="en-US" sz="1600" dirty="0" err="1"/>
              <a:t>dasar</a:t>
            </a:r>
            <a:r>
              <a:rPr lang="en-US" sz="1600" dirty="0"/>
              <a:t> </a:t>
            </a:r>
            <a:r>
              <a:rPr lang="en-US" sz="1600" dirty="0" err="1"/>
              <a:t>perkembangan</a:t>
            </a:r>
            <a:r>
              <a:rPr lang="en-US" sz="1600" dirty="0"/>
              <a:t> </a:t>
            </a:r>
            <a:r>
              <a:rPr lang="en-US" sz="1600" dirty="0" err="1"/>
              <a:t>komersial</a:t>
            </a:r>
            <a:r>
              <a:rPr lang="en-US" sz="1600" dirty="0"/>
              <a:t> wilayah </a:t>
            </a:r>
            <a:r>
              <a:rPr lang="en-US" sz="1600" dirty="0" err="1"/>
              <a:t>tersebut</a:t>
            </a:r>
            <a:r>
              <a:rPr lang="en-US" sz="1600" dirty="0"/>
              <a:t>.</a:t>
            </a:r>
            <a:endParaRPr lang="en-AU" sz="16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227501-B1AB-4F15-B0AE-C6D75E846BD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332574" y="1486609"/>
            <a:ext cx="2120040" cy="662774"/>
          </a:xfrm>
        </p:spPr>
        <p:txBody>
          <a:bodyPr/>
          <a:lstStyle/>
          <a:p>
            <a:r>
              <a:rPr lang="en-US" dirty="0"/>
              <a:t>1930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CBDA4B4-8791-D067-94E5-39C7A7A95AB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3" y="512088"/>
            <a:ext cx="6968303" cy="473196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SEJARAH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67544DC-280D-6840-C55C-CF2CADDA241E}"/>
              </a:ext>
            </a:extLst>
          </p:cNvPr>
          <p:cNvSpPr txBox="1">
            <a:spLocks/>
          </p:cNvSpPr>
          <p:nvPr/>
        </p:nvSpPr>
        <p:spPr>
          <a:xfrm>
            <a:off x="9911172" y="4180805"/>
            <a:ext cx="1730641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US" sz="1600" dirty="0" err="1"/>
              <a:t>Kebun</a:t>
            </a:r>
            <a:r>
              <a:rPr lang="en-US" sz="1600" dirty="0"/>
              <a:t> </a:t>
            </a:r>
            <a:r>
              <a:rPr lang="en-US" sz="1600" dirty="0" err="1"/>
              <a:t>anggur</a:t>
            </a:r>
            <a:r>
              <a:rPr lang="en-US" sz="1600" dirty="0"/>
              <a:t> </a:t>
            </a:r>
            <a:r>
              <a:rPr lang="en-US" sz="1600" dirty="0" err="1"/>
              <a:t>pertama</a:t>
            </a:r>
            <a:r>
              <a:rPr lang="en-US" sz="1600" dirty="0"/>
              <a:t> wilayah </a:t>
            </a:r>
            <a:r>
              <a:rPr lang="en-US" sz="1600" dirty="0" err="1"/>
              <a:t>ini</a:t>
            </a:r>
            <a:r>
              <a:rPr lang="en-US" sz="1600" dirty="0"/>
              <a:t> </a:t>
            </a:r>
            <a:r>
              <a:rPr lang="en-US" sz="1600" dirty="0" err="1"/>
              <a:t>dibangun</a:t>
            </a:r>
            <a:r>
              <a:rPr lang="en-US" sz="1600" dirty="0"/>
              <a:t> di Forest Hill </a:t>
            </a:r>
            <a:r>
              <a:rPr lang="en-US" sz="1600" dirty="0" err="1"/>
              <a:t>dekat</a:t>
            </a:r>
            <a:r>
              <a:rPr lang="en-US" sz="1600" dirty="0"/>
              <a:t> Mount Barker.</a:t>
            </a:r>
            <a:endParaRPr lang="en-AU" sz="1600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F84AFC82-C28C-EF5F-E093-AC77EF975F55}"/>
              </a:ext>
            </a:extLst>
          </p:cNvPr>
          <p:cNvSpPr txBox="1">
            <a:spLocks/>
          </p:cNvSpPr>
          <p:nvPr/>
        </p:nvSpPr>
        <p:spPr>
          <a:xfrm>
            <a:off x="9859235" y="3518031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1965</a:t>
            </a:r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8B2B6792-1E47-E7D1-5C88-F3755D22476B}"/>
              </a:ext>
            </a:extLst>
          </p:cNvPr>
          <p:cNvSpPr txBox="1">
            <a:spLocks/>
          </p:cNvSpPr>
          <p:nvPr/>
        </p:nvSpPr>
        <p:spPr>
          <a:xfrm>
            <a:off x="623343" y="972624"/>
            <a:ext cx="6784726" cy="135086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40" dirty="0">
                <a:solidFill>
                  <a:schemeClr val="accent1"/>
                </a:solidFill>
              </a:rPr>
              <a:t>GREAT SOUTHERN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BC14C2E2-545E-A06D-73DB-61CA21892867}"/>
              </a:ext>
            </a:extLst>
          </p:cNvPr>
          <p:cNvSpPr txBox="1">
            <a:spLocks/>
          </p:cNvSpPr>
          <p:nvPr/>
        </p:nvSpPr>
        <p:spPr>
          <a:xfrm>
            <a:off x="4379660" y="4150365"/>
            <a:ext cx="2395340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US" sz="1600" dirty="0" err="1"/>
              <a:t>Pemerintah</a:t>
            </a:r>
            <a:r>
              <a:rPr lang="en-US" sz="1600" dirty="0"/>
              <a:t> WA Government </a:t>
            </a:r>
            <a:br>
              <a:rPr lang="en-US" sz="1600" dirty="0"/>
            </a:br>
            <a:r>
              <a:rPr lang="en-US" sz="1600" dirty="0" err="1"/>
              <a:t>mengundang</a:t>
            </a:r>
            <a:r>
              <a:rPr lang="en-US" sz="1600" dirty="0"/>
              <a:t> </a:t>
            </a:r>
            <a:r>
              <a:rPr lang="en-US" sz="1600" dirty="0" err="1"/>
              <a:t>pembudidaya</a:t>
            </a:r>
            <a:r>
              <a:rPr lang="en-US" sz="1600" dirty="0"/>
              <a:t> </a:t>
            </a:r>
            <a:r>
              <a:rPr lang="en-US" sz="1600" dirty="0" err="1"/>
              <a:t>anggur</a:t>
            </a:r>
            <a:r>
              <a:rPr lang="en-US" sz="1600" dirty="0"/>
              <a:t> professor Harold Olmo dan Dr Penfold Hyland </a:t>
            </a:r>
            <a:r>
              <a:rPr lang="en-US" sz="1600" dirty="0" err="1"/>
              <a:t>untuk</a:t>
            </a:r>
            <a:r>
              <a:rPr lang="en-US" sz="1600" dirty="0"/>
              <a:t> </a:t>
            </a:r>
            <a:r>
              <a:rPr lang="en-US" sz="1600" dirty="0" err="1"/>
              <a:t>meneliti</a:t>
            </a:r>
            <a:r>
              <a:rPr lang="en-US" sz="1600" dirty="0"/>
              <a:t> area </a:t>
            </a:r>
            <a:r>
              <a:rPr lang="en-US" sz="1600" dirty="0" err="1"/>
              <a:t>ini</a:t>
            </a:r>
            <a:r>
              <a:rPr lang="en-US" sz="1600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mendorong</a:t>
            </a:r>
            <a:r>
              <a:rPr lang="en-US" dirty="0"/>
              <a:t> </a:t>
            </a:r>
            <a:r>
              <a:rPr lang="en-US" sz="1600" dirty="0" err="1"/>
              <a:t>pertumbuhan</a:t>
            </a:r>
            <a:r>
              <a:rPr lang="en-US" sz="1600" dirty="0"/>
              <a:t> </a:t>
            </a:r>
            <a:r>
              <a:rPr lang="en-US" sz="1600" dirty="0" err="1"/>
              <a:t>ekonomi</a:t>
            </a:r>
            <a:r>
              <a:rPr lang="en-US" sz="1600" dirty="0"/>
              <a:t>.  </a:t>
            </a:r>
            <a:endParaRPr lang="en-AU" sz="1600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0DE94745-0024-A08D-3AE1-76B601581297}"/>
              </a:ext>
            </a:extLst>
          </p:cNvPr>
          <p:cNvSpPr txBox="1">
            <a:spLocks/>
          </p:cNvSpPr>
          <p:nvPr/>
        </p:nvSpPr>
        <p:spPr>
          <a:xfrm>
            <a:off x="4305773" y="3487591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1955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C14501B0-8AF5-8D5F-FF57-422A031C70D1}"/>
              </a:ext>
            </a:extLst>
          </p:cNvPr>
          <p:cNvSpPr txBox="1">
            <a:spLocks/>
          </p:cNvSpPr>
          <p:nvPr/>
        </p:nvSpPr>
        <p:spPr>
          <a:xfrm>
            <a:off x="7390009" y="4142870"/>
            <a:ext cx="2020186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US" sz="1600" dirty="0"/>
              <a:t>Hasil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penelitian</a:t>
            </a:r>
            <a:r>
              <a:rPr lang="en-US" sz="1600" dirty="0"/>
              <a:t> Professor Olmo </a:t>
            </a:r>
            <a:r>
              <a:rPr lang="en-US" sz="1600" dirty="0" err="1"/>
              <a:t>menyimpulkan</a:t>
            </a:r>
            <a:r>
              <a:rPr lang="en-US" sz="1600" dirty="0"/>
              <a:t> </a:t>
            </a:r>
            <a:r>
              <a:rPr lang="en-US" sz="1600" dirty="0" err="1"/>
              <a:t>bahwa</a:t>
            </a:r>
            <a:r>
              <a:rPr lang="en-US" sz="1600" dirty="0"/>
              <a:t> Mount Barker dan  Frankland River </a:t>
            </a:r>
            <a:r>
              <a:rPr lang="en-US" sz="1600" dirty="0" err="1"/>
              <a:t>menunjukkan</a:t>
            </a:r>
            <a:r>
              <a:rPr lang="en-US" sz="1600" dirty="0"/>
              <a:t> </a:t>
            </a:r>
            <a:r>
              <a:rPr lang="en-US" sz="1600" dirty="0" err="1"/>
              <a:t>hal</a:t>
            </a:r>
            <a:r>
              <a:rPr lang="en-US" sz="1600" dirty="0"/>
              <a:t> yang </a:t>
            </a:r>
            <a:r>
              <a:rPr lang="en-US" sz="1600" dirty="0" err="1"/>
              <a:t>menjanjikan</a:t>
            </a:r>
            <a:r>
              <a:rPr lang="en-US" sz="1600" dirty="0"/>
              <a:t> </a:t>
            </a:r>
            <a:r>
              <a:rPr lang="en-US" sz="1600" dirty="0" err="1"/>
              <a:t>bagi</a:t>
            </a:r>
            <a:r>
              <a:rPr lang="en-US" sz="1600" dirty="0"/>
              <a:t> </a:t>
            </a:r>
            <a:r>
              <a:rPr lang="en-US" sz="1600" dirty="0" err="1"/>
              <a:t>produksi</a:t>
            </a:r>
            <a:r>
              <a:rPr lang="en-US" sz="1600" dirty="0"/>
              <a:t> </a:t>
            </a:r>
            <a:r>
              <a:rPr lang="en-US" sz="1600" dirty="0" err="1"/>
              <a:t>anggur</a:t>
            </a:r>
            <a:r>
              <a:rPr lang="en-US" sz="1600" dirty="0"/>
              <a:t>.</a:t>
            </a:r>
            <a:endParaRPr lang="en-AU" sz="1600" dirty="0"/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D97D1535-7B68-2123-5C1C-AC8EC9F04DD9}"/>
              </a:ext>
            </a:extLst>
          </p:cNvPr>
          <p:cNvSpPr txBox="1">
            <a:spLocks/>
          </p:cNvSpPr>
          <p:nvPr/>
        </p:nvSpPr>
        <p:spPr>
          <a:xfrm>
            <a:off x="7390008" y="3480096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1956</a:t>
            </a:r>
          </a:p>
        </p:txBody>
      </p:sp>
    </p:spTree>
    <p:extLst>
      <p:ext uri="{BB962C8B-B14F-4D97-AF65-F5344CB8AC3E}">
        <p14:creationId xmlns:p14="http://schemas.microsoft.com/office/powerpoint/2010/main" val="4013035397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953748A-19FA-65E8-827E-4EB8E509E76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57409" y="368300"/>
            <a:ext cx="4434591" cy="271306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B5B51B5-DA05-CE25-CD97-B952DAC60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8030" y="3518031"/>
            <a:ext cx="2382787" cy="662774"/>
          </a:xfrm>
        </p:spPr>
        <p:txBody>
          <a:bodyPr/>
          <a:lstStyle/>
          <a:p>
            <a:r>
              <a:rPr lang="en-US" dirty="0"/>
              <a:t>Awal 1970an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C74B72-A378-F166-EE3C-5A671D83C8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68031" y="4180812"/>
            <a:ext cx="2256374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US" sz="1600" dirty="0" err="1"/>
              <a:t>Produksi</a:t>
            </a:r>
            <a:r>
              <a:rPr lang="en-US" sz="1600" dirty="0"/>
              <a:t> </a:t>
            </a:r>
            <a:r>
              <a:rPr lang="en-US" sz="1600" dirty="0" err="1"/>
              <a:t>Anggur</a:t>
            </a:r>
            <a:r>
              <a:rPr lang="en-US" sz="1600" dirty="0"/>
              <a:t> </a:t>
            </a:r>
            <a:r>
              <a:rPr lang="en-US" sz="1600" dirty="0" err="1"/>
              <a:t>pertama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anggur</a:t>
            </a:r>
            <a:r>
              <a:rPr lang="en-US" sz="1600" dirty="0"/>
              <a:t> di  Forest Hill </a:t>
            </a:r>
            <a:r>
              <a:rPr lang="en-US" dirty="0"/>
              <a:t>pada</a:t>
            </a:r>
            <a:r>
              <a:rPr lang="en-US" sz="1600" dirty="0"/>
              <a:t> </a:t>
            </a:r>
            <a:r>
              <a:rPr lang="en-US" sz="1600" dirty="0" err="1"/>
              <a:t>tahun</a:t>
            </a:r>
            <a:r>
              <a:rPr lang="en-US" sz="1600" dirty="0"/>
              <a:t> 1972, dan Forest Hill Riesling </a:t>
            </a:r>
            <a:r>
              <a:rPr lang="en-US" sz="1600" dirty="0" err="1"/>
              <a:t>dinyatakan</a:t>
            </a:r>
            <a:r>
              <a:rPr lang="en-US" sz="1600" dirty="0"/>
              <a:t> </a:t>
            </a:r>
            <a:r>
              <a:rPr lang="en-US" sz="1600" dirty="0" err="1"/>
              <a:t>sebagai</a:t>
            </a:r>
            <a:r>
              <a:rPr lang="en-US" sz="1600" dirty="0"/>
              <a:t> </a:t>
            </a:r>
            <a:r>
              <a:rPr lang="en-US" sz="1600" dirty="0" err="1"/>
              <a:t>anggur</a:t>
            </a:r>
            <a:r>
              <a:rPr lang="en-US" sz="1600" dirty="0"/>
              <a:t> </a:t>
            </a:r>
            <a:r>
              <a:rPr lang="en-US" sz="1600" dirty="0" err="1"/>
              <a:t>putih</a:t>
            </a:r>
            <a:r>
              <a:rPr lang="en-US" sz="1600" dirty="0"/>
              <a:t> </a:t>
            </a:r>
            <a:r>
              <a:rPr lang="en-US" sz="1600" dirty="0" err="1"/>
              <a:t>terbaik</a:t>
            </a:r>
            <a:r>
              <a:rPr lang="en-US" sz="1600" dirty="0"/>
              <a:t> Australia Barat  pada </a:t>
            </a:r>
            <a:r>
              <a:rPr lang="en-US" sz="1600" dirty="0" err="1"/>
              <a:t>tahun</a:t>
            </a:r>
            <a:r>
              <a:rPr lang="en-US" sz="1600" dirty="0"/>
              <a:t> </a:t>
            </a:r>
            <a:r>
              <a:rPr lang="en-US" sz="1600" dirty="0" err="1"/>
              <a:t>berikutnya</a:t>
            </a:r>
            <a:r>
              <a:rPr lang="en-US" sz="1600" dirty="0"/>
              <a:t>.</a:t>
            </a:r>
            <a:endParaRPr lang="en-AU" sz="1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9A53C4-1F84-2B78-9D7D-51A0BC3D92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7717" y="1657470"/>
            <a:ext cx="2584123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US" dirty="0"/>
              <a:t>Masa </a:t>
            </a:r>
            <a:r>
              <a:rPr lang="en-US" dirty="0" err="1"/>
              <a:t>awal</a:t>
            </a:r>
            <a:r>
              <a:rPr lang="en-US" dirty="0"/>
              <a:t> </a:t>
            </a:r>
            <a:r>
              <a:rPr lang="en-US" sz="1600" dirty="0"/>
              <a:t> </a:t>
            </a:r>
            <a:r>
              <a:rPr lang="en-US" sz="1600" dirty="0" err="1"/>
              <a:t>penanaman</a:t>
            </a:r>
            <a:r>
              <a:rPr lang="en-US" sz="1600" dirty="0"/>
              <a:t> </a:t>
            </a:r>
            <a:r>
              <a:rPr lang="en-US" sz="1600" dirty="0" err="1"/>
              <a:t>pohon</a:t>
            </a:r>
            <a:r>
              <a:rPr lang="en-US" sz="1600" dirty="0"/>
              <a:t> </a:t>
            </a:r>
            <a:r>
              <a:rPr lang="en-US" sz="1600" dirty="0" err="1"/>
              <a:t>anggur</a:t>
            </a:r>
            <a:r>
              <a:rPr lang="en-US" sz="1600" dirty="0"/>
              <a:t> </a:t>
            </a:r>
            <a:r>
              <a:rPr lang="en-US" dirty="0"/>
              <a:t>yang </a:t>
            </a:r>
            <a:r>
              <a:rPr lang="en-US" dirty="0" err="1"/>
              <a:t>penuh</a:t>
            </a:r>
            <a:r>
              <a:rPr lang="en-US" dirty="0"/>
              <a:t> </a:t>
            </a:r>
            <a:r>
              <a:rPr lang="en-US" dirty="0" err="1"/>
              <a:t>tantangan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sz="1600" dirty="0" err="1"/>
              <a:t>lingkungan</a:t>
            </a:r>
            <a:r>
              <a:rPr lang="en-US" sz="1600" dirty="0"/>
              <a:t> yang </a:t>
            </a:r>
            <a:r>
              <a:rPr lang="en-US" sz="1600" dirty="0" err="1"/>
              <a:t>buruk</a:t>
            </a:r>
            <a:r>
              <a:rPr lang="en-US" sz="1600" dirty="0"/>
              <a:t> dan </a:t>
            </a:r>
            <a:r>
              <a:rPr lang="en-US" sz="1600" dirty="0" err="1"/>
              <a:t>tidak</a:t>
            </a:r>
            <a:r>
              <a:rPr lang="en-US" sz="1600" dirty="0"/>
              <a:t> </a:t>
            </a:r>
            <a:r>
              <a:rPr lang="en-US" sz="1600" dirty="0" err="1"/>
              <a:t>memadainya</a:t>
            </a:r>
            <a:r>
              <a:rPr lang="en-US" sz="1600" dirty="0"/>
              <a:t> </a:t>
            </a:r>
            <a:r>
              <a:rPr lang="en-US" sz="1600" dirty="0" err="1"/>
              <a:t>teknologi</a:t>
            </a:r>
            <a:r>
              <a:rPr lang="en-US" sz="1600" dirty="0"/>
              <a:t>.</a:t>
            </a:r>
            <a:endParaRPr lang="en-AU" sz="16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227501-B1AB-4F15-B0AE-C6D75E846BD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7716" y="994696"/>
            <a:ext cx="2120040" cy="662774"/>
          </a:xfrm>
        </p:spPr>
        <p:txBody>
          <a:bodyPr/>
          <a:lstStyle/>
          <a:p>
            <a:r>
              <a:rPr lang="en-US" dirty="0"/>
              <a:t>Akhir 1960an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67544DC-280D-6840-C55C-CF2CADDA241E}"/>
              </a:ext>
            </a:extLst>
          </p:cNvPr>
          <p:cNvSpPr txBox="1">
            <a:spLocks/>
          </p:cNvSpPr>
          <p:nvPr/>
        </p:nvSpPr>
        <p:spPr>
          <a:xfrm>
            <a:off x="9774896" y="4142870"/>
            <a:ext cx="2203302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US" sz="1600" dirty="0"/>
              <a:t>Mount Barker </a:t>
            </a:r>
            <a:r>
              <a:rPr lang="en-US" sz="1600" dirty="0" err="1"/>
              <a:t>secara</a:t>
            </a:r>
            <a:r>
              <a:rPr lang="en-US" sz="1600" dirty="0"/>
              <a:t> </a:t>
            </a:r>
            <a:r>
              <a:rPr lang="en-US" sz="1600" dirty="0" err="1"/>
              <a:t>resmi</a:t>
            </a:r>
            <a:r>
              <a:rPr lang="en-US" sz="1600" dirty="0"/>
              <a:t> </a:t>
            </a:r>
            <a:r>
              <a:rPr lang="en-US" sz="1600" dirty="0" err="1"/>
              <a:t>terdaftar</a:t>
            </a:r>
            <a:r>
              <a:rPr lang="en-US" sz="1600" dirty="0"/>
              <a:t> </a:t>
            </a:r>
            <a:r>
              <a:rPr lang="en-US" sz="1600" dirty="0" err="1"/>
              <a:t>sebagai</a:t>
            </a:r>
            <a:r>
              <a:rPr lang="en-US" sz="1600" dirty="0"/>
              <a:t> </a:t>
            </a:r>
            <a:r>
              <a:rPr lang="en-US" sz="1600" dirty="0" err="1"/>
              <a:t>subwilayah</a:t>
            </a:r>
            <a:r>
              <a:rPr lang="en-US" sz="1600" dirty="0"/>
              <a:t> GI </a:t>
            </a:r>
            <a:r>
              <a:rPr lang="en-US" sz="1600" dirty="0" err="1"/>
              <a:t>pertama</a:t>
            </a:r>
            <a:r>
              <a:rPr lang="en-US" sz="1600" dirty="0"/>
              <a:t> di  Great Southern.</a:t>
            </a:r>
            <a:endParaRPr lang="en-AU" sz="1600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F84AFC82-C28C-EF5F-E093-AC77EF975F55}"/>
              </a:ext>
            </a:extLst>
          </p:cNvPr>
          <p:cNvSpPr txBox="1">
            <a:spLocks/>
          </p:cNvSpPr>
          <p:nvPr/>
        </p:nvSpPr>
        <p:spPr>
          <a:xfrm>
            <a:off x="9722959" y="3480096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1997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BC14C2E2-545E-A06D-73DB-61CA21892867}"/>
              </a:ext>
            </a:extLst>
          </p:cNvPr>
          <p:cNvSpPr txBox="1">
            <a:spLocks/>
          </p:cNvSpPr>
          <p:nvPr/>
        </p:nvSpPr>
        <p:spPr>
          <a:xfrm>
            <a:off x="4341872" y="1470511"/>
            <a:ext cx="3415538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AU" sz="1600" dirty="0" err="1"/>
              <a:t>Anggur</a:t>
            </a:r>
            <a:r>
              <a:rPr lang="en-AU" sz="1600" dirty="0"/>
              <a:t> </a:t>
            </a:r>
            <a:r>
              <a:rPr lang="en-AU" sz="1600" dirty="0" err="1"/>
              <a:t>dari</a:t>
            </a:r>
            <a:r>
              <a:rPr lang="en-AU" sz="1600" dirty="0"/>
              <a:t> Forest Hill, Plantagenet dan </a:t>
            </a:r>
            <a:r>
              <a:rPr lang="en-AU" sz="1600" dirty="0" err="1"/>
              <a:t>Alkoomi</a:t>
            </a:r>
            <a:r>
              <a:rPr lang="en-AU" sz="1600" dirty="0"/>
              <a:t> </a:t>
            </a:r>
            <a:r>
              <a:rPr lang="en-AU" sz="1600" dirty="0" err="1"/>
              <a:t>mendapat</a:t>
            </a:r>
            <a:r>
              <a:rPr lang="en-AU" sz="1600" dirty="0"/>
              <a:t> </a:t>
            </a:r>
            <a:r>
              <a:rPr lang="en-AU" sz="1600" dirty="0" err="1"/>
              <a:t>sejumlah</a:t>
            </a:r>
            <a:r>
              <a:rPr lang="en-AU" sz="1600" dirty="0"/>
              <a:t> </a:t>
            </a:r>
            <a:r>
              <a:rPr lang="en-AU" sz="1600" dirty="0" err="1"/>
              <a:t>kecil</a:t>
            </a:r>
            <a:r>
              <a:rPr lang="en-AU" sz="1600" dirty="0"/>
              <a:t> </a:t>
            </a:r>
            <a:r>
              <a:rPr lang="en-AU" sz="1600" dirty="0" err="1"/>
              <a:t>penghargaan</a:t>
            </a:r>
            <a:r>
              <a:rPr lang="en-AU" sz="1600" dirty="0"/>
              <a:t> di </a:t>
            </a:r>
            <a:r>
              <a:rPr lang="en-AU" sz="1600" dirty="0" err="1"/>
              <a:t>seluruh</a:t>
            </a:r>
            <a:r>
              <a:rPr lang="en-AU" sz="1600" dirty="0"/>
              <a:t> negara.  </a:t>
            </a:r>
            <a:r>
              <a:rPr lang="en-AU" sz="1600" dirty="0" err="1"/>
              <a:t>Perkembangan</a:t>
            </a:r>
            <a:r>
              <a:rPr lang="en-AU" sz="1600" dirty="0"/>
              <a:t> regional </a:t>
            </a:r>
            <a:r>
              <a:rPr lang="en-AU" sz="1600" dirty="0" err="1"/>
              <a:t>berlanjut</a:t>
            </a:r>
            <a:r>
              <a:rPr lang="en-AU" sz="1600" dirty="0"/>
              <a:t> </a:t>
            </a:r>
            <a:r>
              <a:rPr lang="en-AU" sz="1600" dirty="0" err="1"/>
              <a:t>dengan</a:t>
            </a:r>
            <a:r>
              <a:rPr lang="en-AU" sz="1600" dirty="0"/>
              <a:t> </a:t>
            </a:r>
            <a:r>
              <a:rPr lang="en-AU" sz="1600" dirty="0" err="1"/>
              <a:t>penanaman</a:t>
            </a:r>
            <a:r>
              <a:rPr lang="en-AU" sz="1600" dirty="0"/>
              <a:t> </a:t>
            </a:r>
            <a:r>
              <a:rPr lang="en-AU" sz="1600" dirty="0" err="1"/>
              <a:t>kebun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di Albany, Denmark dan Porongurup.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0DE94745-0024-A08D-3AE1-76B601581297}"/>
              </a:ext>
            </a:extLst>
          </p:cNvPr>
          <p:cNvSpPr txBox="1">
            <a:spLocks/>
          </p:cNvSpPr>
          <p:nvPr/>
        </p:nvSpPr>
        <p:spPr>
          <a:xfrm>
            <a:off x="4259664" y="807737"/>
            <a:ext cx="2382786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Pertengahan</a:t>
            </a:r>
            <a:endParaRPr lang="en-US" dirty="0"/>
          </a:p>
          <a:p>
            <a:r>
              <a:rPr lang="en-US" dirty="0" err="1"/>
              <a:t>Sampai</a:t>
            </a:r>
            <a:r>
              <a:rPr lang="en-US" dirty="0"/>
              <a:t> Akhir 1970an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C14501B0-8AF5-8D5F-FF57-422A031C70D1}"/>
              </a:ext>
            </a:extLst>
          </p:cNvPr>
          <p:cNvSpPr txBox="1">
            <a:spLocks/>
          </p:cNvSpPr>
          <p:nvPr/>
        </p:nvSpPr>
        <p:spPr>
          <a:xfrm>
            <a:off x="7178548" y="4142870"/>
            <a:ext cx="2020186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AU" sz="1600" dirty="0" err="1"/>
              <a:t>Indikasi</a:t>
            </a:r>
            <a:r>
              <a:rPr lang="en-AU" sz="1600" dirty="0"/>
              <a:t> </a:t>
            </a:r>
            <a:r>
              <a:rPr lang="en-AU" sz="1600" dirty="0" err="1"/>
              <a:t>Geografi</a:t>
            </a:r>
            <a:r>
              <a:rPr lang="en-AU" sz="1600" dirty="0"/>
              <a:t> Australia (GI) “Great Southern” </a:t>
            </a:r>
            <a:r>
              <a:rPr lang="en-AU" sz="1600" dirty="0" err="1"/>
              <a:t>diciptakan</a:t>
            </a:r>
            <a:r>
              <a:rPr lang="en-AU" sz="1600" dirty="0"/>
              <a:t>. 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D97D1535-7B68-2123-5C1C-AC8EC9F04DD9}"/>
              </a:ext>
            </a:extLst>
          </p:cNvPr>
          <p:cNvSpPr txBox="1">
            <a:spLocks/>
          </p:cNvSpPr>
          <p:nvPr/>
        </p:nvSpPr>
        <p:spPr>
          <a:xfrm>
            <a:off x="7178547" y="3480096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1996</a:t>
            </a:r>
          </a:p>
        </p:txBody>
      </p:sp>
      <p:sp>
        <p:nvSpPr>
          <p:cNvPr id="2" name="object 11">
            <a:extLst>
              <a:ext uri="{FF2B5EF4-FFF2-40B4-BE49-F238E27FC236}">
                <a16:creationId xmlns:a16="http://schemas.microsoft.com/office/drawing/2014/main" id="{DACDAD37-95F0-F4E9-B705-E3B2F12BF0B9}"/>
              </a:ext>
            </a:extLst>
          </p:cNvPr>
          <p:cNvSpPr txBox="1"/>
          <p:nvPr/>
        </p:nvSpPr>
        <p:spPr>
          <a:xfrm>
            <a:off x="10229327" y="188821"/>
            <a:ext cx="2597897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5" dirty="0">
                <a:latin typeface="Neue Haas Grotesk Text Pro" panose="020B0504020202020204" pitchFamily="34" charset="77"/>
                <a:cs typeface="Arial" panose="020B0604020202020204" pitchFamily="34" charset="0"/>
              </a:rPr>
              <a:t>Photo</a:t>
            </a:r>
            <a:r>
              <a:rPr sz="800" spc="-10" dirty="0">
                <a:latin typeface="Neue Haas Grotesk Text Pro" panose="020B0504020202020204" pitchFamily="34" charset="77"/>
                <a:cs typeface="Arial" panose="020B0604020202020204" pitchFamily="34" charset="0"/>
              </a:rPr>
              <a:t> courtesy </a:t>
            </a:r>
            <a:r>
              <a:rPr sz="800" spc="-5" dirty="0">
                <a:latin typeface="Neue Haas Grotesk Text Pro" panose="020B0504020202020204" pitchFamily="34" charset="77"/>
                <a:cs typeface="Arial" panose="020B0604020202020204" pitchFamily="34" charset="0"/>
              </a:rPr>
              <a:t>of </a:t>
            </a:r>
            <a:r>
              <a:rPr sz="800" spc="-15" dirty="0">
                <a:latin typeface="Neue Haas Grotesk Text Pro" panose="020B0504020202020204" pitchFamily="34" charset="77"/>
                <a:cs typeface="Arial" panose="020B0604020202020204" pitchFamily="34" charset="0"/>
              </a:rPr>
              <a:t>Great</a:t>
            </a:r>
            <a:r>
              <a:rPr sz="800" spc="-10" dirty="0">
                <a:latin typeface="Neue Haas Grotesk Text Pro" panose="020B0504020202020204" pitchFamily="34" charset="77"/>
                <a:cs typeface="Arial" panose="020B0604020202020204" pitchFamily="34" charset="0"/>
              </a:rPr>
              <a:t> </a:t>
            </a:r>
            <a:r>
              <a:rPr sz="800" dirty="0">
                <a:latin typeface="Neue Haas Grotesk Text Pro" panose="020B0504020202020204" pitchFamily="34" charset="77"/>
                <a:cs typeface="Arial" panose="020B0604020202020204" pitchFamily="34" charset="0"/>
              </a:rPr>
              <a:t>Southern</a:t>
            </a:r>
            <a:r>
              <a:rPr sz="800" spc="-10" dirty="0">
                <a:latin typeface="Neue Haas Grotesk Text Pro" panose="020B0504020202020204" pitchFamily="34" charset="77"/>
                <a:cs typeface="Arial" panose="020B0604020202020204" pitchFamily="34" charset="0"/>
              </a:rPr>
              <a:t> </a:t>
            </a:r>
            <a:r>
              <a:rPr sz="800" spc="-5" dirty="0">
                <a:latin typeface="Neue Haas Grotesk Text Pro" panose="020B0504020202020204" pitchFamily="34" charset="77"/>
                <a:cs typeface="Arial" panose="020B0604020202020204" pitchFamily="34" charset="0"/>
              </a:rPr>
              <a:t>Wines</a:t>
            </a:r>
            <a:endParaRPr sz="800" dirty="0">
              <a:latin typeface="Neue Haas Grotesk Text Pro" panose="020B0504020202020204" pitchFamily="34" charset="7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8263416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C8F1E15B-5B28-00B8-2D40-F31416CF503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609" r="50105"/>
          <a:stretch/>
        </p:blipFill>
        <p:spPr>
          <a:xfrm>
            <a:off x="8289561" y="584200"/>
            <a:ext cx="3902439" cy="5878192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A33B8B-6E2A-F7A6-80B4-DE5FFAB81A2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4773" y="4167580"/>
            <a:ext cx="2672969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US" sz="1600" dirty="0" err="1"/>
              <a:t>Subwilayah</a:t>
            </a:r>
            <a:r>
              <a:rPr lang="en-US" sz="1600" dirty="0"/>
              <a:t> </a:t>
            </a:r>
            <a:r>
              <a:rPr lang="en-US" sz="1600" dirty="0" err="1"/>
              <a:t>kedua</a:t>
            </a:r>
            <a:r>
              <a:rPr lang="en-US" sz="1600" dirty="0"/>
              <a:t> dan </a:t>
            </a:r>
            <a:r>
              <a:rPr lang="en-US" sz="1600" dirty="0" err="1"/>
              <a:t>ketiga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wilayah </a:t>
            </a:r>
            <a:r>
              <a:rPr lang="en-US" sz="1600" dirty="0" err="1"/>
              <a:t>ini</a:t>
            </a:r>
            <a:r>
              <a:rPr lang="en-US" sz="1600" dirty="0"/>
              <a:t> The region’s second and third subregional GIs, </a:t>
            </a:r>
            <a:r>
              <a:rPr lang="en-US" sz="1600" dirty="0" err="1"/>
              <a:t>Porongurup</a:t>
            </a:r>
            <a:r>
              <a:rPr lang="en-US" sz="1600" dirty="0"/>
              <a:t> and Albany, </a:t>
            </a:r>
            <a:r>
              <a:rPr lang="en-US" sz="1600" dirty="0" err="1"/>
              <a:t>dimasukkan</a:t>
            </a:r>
            <a:r>
              <a:rPr lang="en-US" sz="1600" dirty="0"/>
              <a:t> </a:t>
            </a:r>
            <a:r>
              <a:rPr lang="en-US" sz="1600" dirty="0" err="1"/>
              <a:t>ke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  Daftar </a:t>
            </a:r>
            <a:r>
              <a:rPr lang="en-US" sz="1600" dirty="0" err="1"/>
              <a:t>dari</a:t>
            </a:r>
            <a:r>
              <a:rPr lang="en-US" sz="1600" dirty="0"/>
              <a:t> Nama-</a:t>
            </a:r>
            <a:r>
              <a:rPr lang="en-US" sz="1600" dirty="0" err="1"/>
              <a:t>nama</a:t>
            </a:r>
            <a:r>
              <a:rPr lang="en-US" sz="1600" dirty="0"/>
              <a:t> yang </a:t>
            </a:r>
            <a:r>
              <a:rPr lang="en-US" sz="1600" dirty="0" err="1"/>
              <a:t>Dilindungi</a:t>
            </a:r>
            <a:r>
              <a:rPr lang="en-US" sz="1600" dirty="0"/>
              <a:t>.</a:t>
            </a:r>
            <a:endParaRPr lang="en-AU" sz="16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3E3E3B-F934-9FCE-0D39-5BDAC375B8A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3888" y="3483729"/>
            <a:ext cx="2120040" cy="662774"/>
          </a:xfrm>
        </p:spPr>
        <p:txBody>
          <a:bodyPr/>
          <a:lstStyle/>
          <a:p>
            <a:r>
              <a:rPr lang="en-US" dirty="0"/>
              <a:t>1999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C57A6-79A9-7F9F-5002-85511A40BA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931824" y="2317956"/>
            <a:ext cx="2606536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US" sz="1600" dirty="0"/>
              <a:t>Frankland River </a:t>
            </a:r>
            <a:r>
              <a:rPr lang="en-US" sz="1600" dirty="0" err="1"/>
              <a:t>menjadi</a:t>
            </a:r>
            <a:r>
              <a:rPr lang="en-US" sz="1600" dirty="0"/>
              <a:t> </a:t>
            </a:r>
            <a:r>
              <a:rPr lang="en-US" sz="1600" dirty="0" err="1"/>
              <a:t>subwilayah</a:t>
            </a:r>
            <a:r>
              <a:rPr lang="en-US" sz="1600" dirty="0"/>
              <a:t> </a:t>
            </a:r>
            <a:r>
              <a:rPr lang="en-US" sz="1600" dirty="0" err="1"/>
              <a:t>resmi</a:t>
            </a:r>
            <a:r>
              <a:rPr lang="en-US" sz="1600" dirty="0"/>
              <a:t> yang </a:t>
            </a:r>
            <a:r>
              <a:rPr lang="en-US" sz="1600" dirty="0" err="1"/>
              <a:t>keempat</a:t>
            </a:r>
            <a:r>
              <a:rPr lang="en-US" sz="1600" dirty="0"/>
              <a:t> di Great Southern.</a:t>
            </a:r>
            <a:endParaRPr lang="en-AU" sz="16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50453E-C66F-1E81-2269-01796EEEBC5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920938" y="1634105"/>
            <a:ext cx="2120040" cy="662774"/>
          </a:xfrm>
        </p:spPr>
        <p:txBody>
          <a:bodyPr/>
          <a:lstStyle/>
          <a:p>
            <a:r>
              <a:rPr lang="en-US" dirty="0"/>
              <a:t>2000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A5EA62E-0245-44DC-4FE9-D45398AE70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220491" y="4237664"/>
            <a:ext cx="2307530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AU" sz="1600" dirty="0"/>
              <a:t>Denmark </a:t>
            </a:r>
            <a:r>
              <a:rPr lang="en-AU" sz="1600" dirty="0" err="1"/>
              <a:t>resmi</a:t>
            </a:r>
            <a:r>
              <a:rPr lang="en-AU" sz="1600" dirty="0"/>
              <a:t> </a:t>
            </a:r>
            <a:r>
              <a:rPr lang="en-AU" sz="1600" dirty="0" err="1"/>
              <a:t>menjadi</a:t>
            </a:r>
            <a:r>
              <a:rPr lang="en-AU" sz="1600" dirty="0"/>
              <a:t> </a:t>
            </a:r>
            <a:r>
              <a:rPr lang="en-AU" sz="1600" dirty="0" err="1"/>
              <a:t>subwilayah</a:t>
            </a:r>
            <a:r>
              <a:rPr lang="en-AU" sz="1600" dirty="0"/>
              <a:t> </a:t>
            </a:r>
            <a:r>
              <a:rPr lang="en-AU" sz="1600" dirty="0" err="1"/>
              <a:t>resmi</a:t>
            </a:r>
            <a:r>
              <a:rPr lang="en-AU" sz="1600" dirty="0"/>
              <a:t> </a:t>
            </a:r>
            <a:r>
              <a:rPr lang="en-AU" sz="1600" dirty="0" err="1"/>
              <a:t>kelima</a:t>
            </a:r>
            <a:r>
              <a:rPr lang="en-AU" sz="1600" dirty="0"/>
              <a:t>  Great Southern.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4186AC6-4654-6C3B-9EBD-72667FD6674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209606" y="3553813"/>
            <a:ext cx="2120040" cy="662774"/>
          </a:xfrm>
        </p:spPr>
        <p:txBody>
          <a:bodyPr/>
          <a:lstStyle/>
          <a:p>
            <a:r>
              <a:rPr lang="en-US" dirty="0"/>
              <a:t>2003</a:t>
            </a:r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4E909759-623E-3D21-8E11-D6B95618762D}"/>
              </a:ext>
            </a:extLst>
          </p:cNvPr>
          <p:cNvSpPr txBox="1">
            <a:spLocks/>
          </p:cNvSpPr>
          <p:nvPr/>
        </p:nvSpPr>
        <p:spPr>
          <a:xfrm>
            <a:off x="5280511" y="849203"/>
            <a:ext cx="2823471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AU" sz="1600" dirty="0"/>
              <a:t>Great Southern </a:t>
            </a:r>
            <a:r>
              <a:rPr lang="en-AU" sz="1600" dirty="0" err="1"/>
              <a:t>sekarang</a:t>
            </a:r>
            <a:r>
              <a:rPr lang="en-AU" sz="1600" dirty="0"/>
              <a:t> </a:t>
            </a:r>
            <a:r>
              <a:rPr lang="en-AU" sz="1600" dirty="0" err="1"/>
              <a:t>adalah</a:t>
            </a:r>
            <a:r>
              <a:rPr lang="en-AU" sz="1600" dirty="0"/>
              <a:t> </a:t>
            </a:r>
            <a:r>
              <a:rPr lang="en-AU" sz="1600" dirty="0" err="1"/>
              <a:t>rumah</a:t>
            </a:r>
            <a:r>
              <a:rPr lang="en-AU" sz="1600" dirty="0"/>
              <a:t> </a:t>
            </a:r>
            <a:r>
              <a:rPr lang="en-AU" sz="1600" dirty="0" err="1"/>
              <a:t>dari</a:t>
            </a:r>
            <a:r>
              <a:rPr lang="en-AU" sz="1600" dirty="0"/>
              <a:t> </a:t>
            </a:r>
            <a:r>
              <a:rPr lang="en-AU" sz="1600" dirty="0" err="1"/>
              <a:t>lebih</a:t>
            </a:r>
            <a:r>
              <a:rPr lang="en-AU" sz="1600" dirty="0"/>
              <a:t> 70 </a:t>
            </a:r>
            <a:r>
              <a:rPr lang="en-AU" sz="1600" dirty="0" err="1"/>
              <a:t>produsen</a:t>
            </a:r>
            <a:r>
              <a:rPr lang="en-AU" sz="1600" dirty="0"/>
              <a:t> – </a:t>
            </a:r>
            <a:r>
              <a:rPr lang="en-AU" sz="1600" dirty="0" err="1"/>
              <a:t>suatu</a:t>
            </a:r>
            <a:r>
              <a:rPr lang="en-AU" sz="1600" dirty="0"/>
              <a:t> </a:t>
            </a:r>
            <a:r>
              <a:rPr lang="en-AU" sz="1600" dirty="0" err="1"/>
              <a:t>campuran</a:t>
            </a:r>
            <a:r>
              <a:rPr lang="en-AU" sz="1600" dirty="0"/>
              <a:t> </a:t>
            </a:r>
            <a:r>
              <a:rPr lang="en-AU" sz="1600" dirty="0" err="1"/>
              <a:t>dari</a:t>
            </a:r>
            <a:r>
              <a:rPr lang="en-AU" sz="1600" dirty="0"/>
              <a:t> ikon yang </a:t>
            </a:r>
            <a:r>
              <a:rPr lang="en-AU" sz="1600" dirty="0" err="1"/>
              <a:t>telah</a:t>
            </a:r>
            <a:r>
              <a:rPr lang="en-AU" sz="1600" dirty="0"/>
              <a:t> </a:t>
            </a:r>
            <a:r>
              <a:rPr lang="en-AU" sz="1600" dirty="0" err="1"/>
              <a:t>mapan</a:t>
            </a:r>
            <a:r>
              <a:rPr lang="en-AU" sz="1600" dirty="0"/>
              <a:t>, </a:t>
            </a:r>
            <a:r>
              <a:rPr lang="en-AU" sz="1600" dirty="0" err="1"/>
              <a:t>bisnis</a:t>
            </a:r>
            <a:r>
              <a:rPr lang="en-AU" sz="1600" dirty="0"/>
              <a:t> </a:t>
            </a:r>
            <a:r>
              <a:rPr lang="en-AU" sz="1600" dirty="0" err="1"/>
              <a:t>keluarga</a:t>
            </a:r>
            <a:r>
              <a:rPr lang="en-AU" sz="1600" dirty="0"/>
              <a:t> yang </a:t>
            </a:r>
            <a:r>
              <a:rPr lang="en-AU" sz="1600" dirty="0" err="1"/>
              <a:t>kecil</a:t>
            </a:r>
            <a:r>
              <a:rPr lang="en-AU" sz="1600" dirty="0"/>
              <a:t> dan </a:t>
            </a:r>
            <a:r>
              <a:rPr lang="en-AU" sz="1600" dirty="0" err="1"/>
              <a:t>inovator</a:t>
            </a:r>
            <a:r>
              <a:rPr lang="en-AU" sz="1600" dirty="0"/>
              <a:t> </a:t>
            </a:r>
            <a:r>
              <a:rPr lang="en-AU" sz="1600" dirty="0" err="1"/>
              <a:t>muda</a:t>
            </a:r>
            <a:r>
              <a:rPr lang="en-AU" sz="1600" dirty="0"/>
              <a:t> </a:t>
            </a:r>
            <a:r>
              <a:rPr lang="en-AU" sz="1600" dirty="0" err="1"/>
              <a:t>membentuk</a:t>
            </a:r>
            <a:r>
              <a:rPr lang="en-AU" sz="1600" dirty="0"/>
              <a:t> </a:t>
            </a:r>
            <a:r>
              <a:rPr lang="en-AU" sz="1600" dirty="0" err="1"/>
              <a:t>jalur</a:t>
            </a:r>
            <a:r>
              <a:rPr lang="en-AU" sz="1600" dirty="0"/>
              <a:t> </a:t>
            </a:r>
            <a:r>
              <a:rPr lang="en-AU" sz="1600" dirty="0" err="1"/>
              <a:t>baru</a:t>
            </a:r>
            <a:r>
              <a:rPr lang="en-AU" sz="1600" dirty="0"/>
              <a:t> </a:t>
            </a:r>
            <a:r>
              <a:rPr lang="en-AU" sz="1600" dirty="0" err="1"/>
              <a:t>dengan</a:t>
            </a:r>
            <a:r>
              <a:rPr lang="en-AU" sz="1600" dirty="0"/>
              <a:t> </a:t>
            </a:r>
            <a:r>
              <a:rPr lang="en-AU" sz="1600" dirty="0" err="1"/>
              <a:t>pendekatan</a:t>
            </a:r>
            <a:r>
              <a:rPr lang="en-AU" sz="1600" dirty="0"/>
              <a:t> modern </a:t>
            </a:r>
            <a:r>
              <a:rPr lang="en-AU" sz="1600" dirty="0" err="1"/>
              <a:t>dalam</a:t>
            </a:r>
            <a:r>
              <a:rPr lang="en-AU" sz="1600" dirty="0"/>
              <a:t> </a:t>
            </a:r>
            <a:r>
              <a:rPr lang="en-AU" sz="1600" dirty="0" err="1"/>
              <a:t>kebun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dan </a:t>
            </a:r>
            <a:r>
              <a:rPr lang="en-AU" sz="1600" dirty="0" err="1"/>
              <a:t>tempat</a:t>
            </a:r>
            <a:r>
              <a:rPr lang="en-AU" sz="1600" dirty="0"/>
              <a:t> </a:t>
            </a:r>
            <a:r>
              <a:rPr lang="en-AU" sz="1600" dirty="0" err="1"/>
              <a:t>penyimpanan</a:t>
            </a:r>
            <a:r>
              <a:rPr lang="en-AU" sz="1600" dirty="0"/>
              <a:t> </a:t>
            </a:r>
            <a:r>
              <a:rPr lang="en-AU" sz="1600" dirty="0" err="1"/>
              <a:t>bawah</a:t>
            </a:r>
            <a:r>
              <a:rPr lang="en-AU" sz="1600" dirty="0"/>
              <a:t> </a:t>
            </a:r>
            <a:r>
              <a:rPr lang="en-AU" sz="1600" dirty="0" err="1"/>
              <a:t>tanah</a:t>
            </a:r>
            <a:r>
              <a:rPr lang="en-AU" sz="1600" dirty="0"/>
              <a:t>.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E01C81A7-84D7-54D9-701B-46AD3E22731E}"/>
              </a:ext>
            </a:extLst>
          </p:cNvPr>
          <p:cNvSpPr txBox="1">
            <a:spLocks/>
          </p:cNvSpPr>
          <p:nvPr/>
        </p:nvSpPr>
        <p:spPr>
          <a:xfrm>
            <a:off x="5269626" y="165352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HARI INI</a:t>
            </a:r>
          </a:p>
        </p:txBody>
      </p:sp>
    </p:spTree>
    <p:extLst>
      <p:ext uri="{BB962C8B-B14F-4D97-AF65-F5344CB8AC3E}">
        <p14:creationId xmlns:p14="http://schemas.microsoft.com/office/powerpoint/2010/main" val="3456273403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B92084C-051E-B085-7781-1F5C4842365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931" r="4631"/>
          <a:stretch/>
        </p:blipFill>
        <p:spPr>
          <a:xfrm>
            <a:off x="1103085" y="-1442"/>
            <a:ext cx="10296935" cy="6859442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E8299DC-0241-3CE8-904B-330EA3938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7955"/>
            <a:ext cx="6158452" cy="1325562"/>
          </a:xfr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AUSTRALIA</a:t>
            </a: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9853D473-2F61-E504-4EE2-186363616061}"/>
              </a:ext>
            </a:extLst>
          </p:cNvPr>
          <p:cNvSpPr txBox="1"/>
          <p:nvPr/>
        </p:nvSpPr>
        <p:spPr>
          <a:xfrm>
            <a:off x="2083633" y="5585485"/>
            <a:ext cx="1912253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>
                <a:solidFill>
                  <a:schemeClr val="accent2"/>
                </a:solidFill>
                <a:latin typeface="Neue Haas Grotesk Text Pro" panose="020B0504020202020204" pitchFamily="34" charset="77"/>
                <a:cs typeface="Hellix SemiBold"/>
              </a:rPr>
              <a:t>GREAT SOUTHERN</a:t>
            </a:r>
            <a:endParaRPr lang="en-US" sz="1400" dirty="0">
              <a:solidFill>
                <a:schemeClr val="accent2"/>
              </a:solidFill>
              <a:latin typeface="Neue Haas Grotesk Text Pro" panose="020B0504020202020204" pitchFamily="34" charset="77"/>
              <a:cs typeface="Hellix SemiBold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F46648C-0754-4989-3453-70F23455F57F}"/>
              </a:ext>
            </a:extLst>
          </p:cNvPr>
          <p:cNvCxnSpPr>
            <a:cxnSpLocks/>
          </p:cNvCxnSpPr>
          <p:nvPr/>
        </p:nvCxnSpPr>
        <p:spPr>
          <a:xfrm flipH="1">
            <a:off x="3814640" y="4877514"/>
            <a:ext cx="1023257" cy="79828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4621381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765DC3-AD02-704C-51C4-FC98B5C3F8B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92819" y="1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ECEE92-FDCE-E773-A43D-DD59895A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6158452" cy="1325562"/>
          </a:xfr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BARAT</a:t>
            </a:r>
            <a:br>
              <a:rPr lang="en-US" dirty="0">
                <a:solidFill>
                  <a:schemeClr val="accent2"/>
                </a:solidFill>
              </a:rPr>
            </a:br>
            <a:r>
              <a:rPr lang="en-US" dirty="0">
                <a:solidFill>
                  <a:schemeClr val="accent2"/>
                </a:solidFill>
              </a:rPr>
              <a:t>AUSTRALIA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E07064-3E61-2269-6345-5A423939049F}"/>
              </a:ext>
            </a:extLst>
          </p:cNvPr>
          <p:cNvSpPr txBox="1"/>
          <p:nvPr/>
        </p:nvSpPr>
        <p:spPr>
          <a:xfrm>
            <a:off x="2792819" y="5601537"/>
            <a:ext cx="24880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GREAT SOUTHERN</a:t>
            </a:r>
            <a:endParaRPr lang="en-US" dirty="0">
              <a:solidFill>
                <a:schemeClr val="accent2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F0681AC-E9DE-8EA2-5DE3-E5D9018648AE}"/>
              </a:ext>
            </a:extLst>
          </p:cNvPr>
          <p:cNvCxnSpPr>
            <a:cxnSpLocks/>
          </p:cNvCxnSpPr>
          <p:nvPr/>
        </p:nvCxnSpPr>
        <p:spPr>
          <a:xfrm flipH="1">
            <a:off x="5134131" y="5501878"/>
            <a:ext cx="3043758" cy="28432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84D2F8EF-F430-0E44-2F9F-F14D2E9ED87E}"/>
              </a:ext>
            </a:extLst>
          </p:cNvPr>
          <p:cNvSpPr txBox="1"/>
          <p:nvPr/>
        </p:nvSpPr>
        <p:spPr>
          <a:xfrm>
            <a:off x="7160881" y="3567321"/>
            <a:ext cx="203401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FRANKLAND RIVER</a:t>
            </a:r>
            <a:endParaRPr lang="en-US" sz="1200" dirty="0">
              <a:solidFill>
                <a:schemeClr val="accent2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1582C05-9385-6EC3-9483-6A13FABA5D6D}"/>
              </a:ext>
            </a:extLst>
          </p:cNvPr>
          <p:cNvCxnSpPr>
            <a:cxnSpLocks/>
          </p:cNvCxnSpPr>
          <p:nvPr/>
        </p:nvCxnSpPr>
        <p:spPr>
          <a:xfrm flipH="1" flipV="1">
            <a:off x="8034728" y="3818087"/>
            <a:ext cx="143160" cy="116614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5F6643BB-94AA-780C-6A60-24486CE6E64E}"/>
              </a:ext>
            </a:extLst>
          </p:cNvPr>
          <p:cNvSpPr txBox="1"/>
          <p:nvPr/>
        </p:nvSpPr>
        <p:spPr>
          <a:xfrm>
            <a:off x="9514337" y="4136947"/>
            <a:ext cx="203401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MOUNT BARKER</a:t>
            </a:r>
            <a:endParaRPr lang="en-US" sz="1200" dirty="0">
              <a:solidFill>
                <a:schemeClr val="accent2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72181D7-8B2E-DABA-16EA-FCC8364368C9}"/>
              </a:ext>
            </a:extLst>
          </p:cNvPr>
          <p:cNvCxnSpPr>
            <a:cxnSpLocks/>
          </p:cNvCxnSpPr>
          <p:nvPr/>
        </p:nvCxnSpPr>
        <p:spPr>
          <a:xfrm flipV="1">
            <a:off x="8979108" y="4282782"/>
            <a:ext cx="524656" cy="98626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BDE96CC9-0BB1-A4F9-90B7-7D67146A6B71}"/>
              </a:ext>
            </a:extLst>
          </p:cNvPr>
          <p:cNvSpPr txBox="1"/>
          <p:nvPr/>
        </p:nvSpPr>
        <p:spPr>
          <a:xfrm>
            <a:off x="10241360" y="5433596"/>
            <a:ext cx="203401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PORONGURUP</a:t>
            </a:r>
            <a:endParaRPr lang="en-US" sz="1200" dirty="0">
              <a:solidFill>
                <a:schemeClr val="accent2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F7B529A-71B3-8007-5B9D-276B43E637F5}"/>
              </a:ext>
            </a:extLst>
          </p:cNvPr>
          <p:cNvCxnSpPr>
            <a:cxnSpLocks/>
          </p:cNvCxnSpPr>
          <p:nvPr/>
        </p:nvCxnSpPr>
        <p:spPr>
          <a:xfrm>
            <a:off x="9503764" y="5382357"/>
            <a:ext cx="742013" cy="15959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92FE1F88-5B52-5B25-1439-52D00CB30D45}"/>
              </a:ext>
            </a:extLst>
          </p:cNvPr>
          <p:cNvSpPr txBox="1"/>
          <p:nvPr/>
        </p:nvSpPr>
        <p:spPr>
          <a:xfrm>
            <a:off x="9881596" y="6112538"/>
            <a:ext cx="203401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ALBANY</a:t>
            </a:r>
            <a:endParaRPr lang="en-US" sz="1200" dirty="0">
              <a:solidFill>
                <a:schemeClr val="accent2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6FB1380-DA56-69C0-CDCA-ACFD320318FB}"/>
              </a:ext>
            </a:extLst>
          </p:cNvPr>
          <p:cNvCxnSpPr>
            <a:cxnSpLocks/>
            <a:endCxn id="17" idx="1"/>
          </p:cNvCxnSpPr>
          <p:nvPr/>
        </p:nvCxnSpPr>
        <p:spPr>
          <a:xfrm>
            <a:off x="9316386" y="5754001"/>
            <a:ext cx="565210" cy="49703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E1325500-C50E-C06D-DDF9-8F9AA35D109E}"/>
              </a:ext>
            </a:extLst>
          </p:cNvPr>
          <p:cNvSpPr txBox="1"/>
          <p:nvPr/>
        </p:nvSpPr>
        <p:spPr>
          <a:xfrm>
            <a:off x="7207421" y="6300402"/>
            <a:ext cx="203401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DENMARK</a:t>
            </a:r>
            <a:endParaRPr lang="en-US" sz="1200" dirty="0">
              <a:solidFill>
                <a:schemeClr val="accent2"/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DA223B9-8F8C-B0B2-8184-EECA1307F86A}"/>
              </a:ext>
            </a:extLst>
          </p:cNvPr>
          <p:cNvCxnSpPr>
            <a:cxnSpLocks/>
          </p:cNvCxnSpPr>
          <p:nvPr/>
        </p:nvCxnSpPr>
        <p:spPr>
          <a:xfrm flipH="1">
            <a:off x="8142736" y="5888913"/>
            <a:ext cx="304220" cy="49703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9477231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0CCF1F8-6D9E-4631-9BC7-E65B426755A9}">
  <ds:schemaRefs>
    <ds:schemaRef ds:uri="http://schemas.microsoft.com/office/2006/documentManagement/types"/>
    <ds:schemaRef ds:uri="http://purl.org/dc/dcmitype/"/>
    <ds:schemaRef ds:uri="http://purl.org/dc/terms/"/>
    <ds:schemaRef ds:uri="02256494-4976-4001-aedb-96463ae0d92e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4e8dd08d-258d-47a9-9875-37f1ffd19f33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CBB1157-A456-41AF-8C4A-0636814554A5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2727</Words>
  <Application>Microsoft Office PowerPoint</Application>
  <PresentationFormat>Widescreen</PresentationFormat>
  <Paragraphs>377</Paragraphs>
  <Slides>29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Neue Haas Grotesk Text Pro</vt:lpstr>
      <vt:lpstr>Hellix</vt:lpstr>
      <vt:lpstr>Inter Display</vt:lpstr>
      <vt:lpstr>Arial</vt:lpstr>
      <vt:lpstr>Calibri</vt:lpstr>
      <vt:lpstr>Slide layouts</vt:lpstr>
      <vt:lpstr>PowerPoint Presentation</vt:lpstr>
      <vt:lpstr>PowerPoint Presentation</vt:lpstr>
      <vt:lpstr>GREAT SOUTHERN</vt:lpstr>
      <vt:lpstr>HARI INI KITA AKAN MEMBAHAS</vt:lpstr>
      <vt:lpstr>1859</vt:lpstr>
      <vt:lpstr>Awal 1970an</vt:lpstr>
      <vt:lpstr>PowerPoint Presentation</vt:lpstr>
      <vt:lpstr>AUSTRALIA</vt:lpstr>
      <vt:lpstr>BARAT AUSTRALIA</vt:lpstr>
      <vt:lpstr>GEOGRAFI, IKLIM DAN TANAH</vt:lpstr>
      <vt:lpstr>IKLIM</vt:lpstr>
      <vt:lpstr>TANAH</vt:lpstr>
      <vt:lpstr>MENANAM ANGGUR DI</vt:lpstr>
      <vt:lpstr>PEMBUATAN ANGGUR DI</vt:lpstr>
      <vt:lpstr>PowerPoint Presentation</vt:lpstr>
      <vt:lpstr>RASA DARI GREAT SOUTHERN</vt:lpstr>
      <vt:lpstr>PowerPoint Presentation</vt:lpstr>
      <vt:lpstr>RIESLING KARAKTERISTIK</vt:lpstr>
      <vt:lpstr>PowerPoint Presentation</vt:lpstr>
      <vt:lpstr>CHARDONNAY KARAKTERISTIK</vt:lpstr>
      <vt:lpstr>PowerPoint Presentation</vt:lpstr>
      <vt:lpstr>PINOT NOIR KARAKTERISTIK</vt:lpstr>
      <vt:lpstr>PowerPoint Presentation</vt:lpstr>
      <vt:lpstr>CABERNET SAUVIGNON KARAKTERISTIK</vt:lpstr>
      <vt:lpstr>PowerPoint Presentation</vt:lpstr>
      <vt:lpstr>SHIRAZ KARAKTERISTIK</vt:lpstr>
      <vt:lpstr>GREAT SOUTHERN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2018-07-25T07:02:59Z</dcterms:created>
  <dcterms:modified xsi:type="dcterms:W3CDTF">2026-03-13T15:15:51Z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  <property fmtid="{D5CDD505-2E9C-101B-9397-08002B2CF9AE}" pid="5" name="MSIP_Label_8cf57b4f-1801-441a-a240-098885f2bcbe_Enabled">
    <vt:lpwstr>true</vt:lpwstr>
  </property>
  <property fmtid="{D5CDD505-2E9C-101B-9397-08002B2CF9AE}" pid="6" name="MSIP_Label_8cf57b4f-1801-441a-a240-098885f2bcbe_SetDate">
    <vt:lpwstr>2025-11-24T04:27:58Z</vt:lpwstr>
  </property>
  <property fmtid="{D5CDD505-2E9C-101B-9397-08002B2CF9AE}" pid="7" name="MSIP_Label_8cf57b4f-1801-441a-a240-098885f2bcbe_Method">
    <vt:lpwstr>Standard</vt:lpwstr>
  </property>
  <property fmtid="{D5CDD505-2E9C-101B-9397-08002B2CF9AE}" pid="8" name="MSIP_Label_8cf57b4f-1801-441a-a240-098885f2bcbe_Name">
    <vt:lpwstr>General</vt:lpwstr>
  </property>
  <property fmtid="{D5CDD505-2E9C-101B-9397-08002B2CF9AE}" pid="9" name="MSIP_Label_8cf57b4f-1801-441a-a240-098885f2bcbe_SiteId">
    <vt:lpwstr>76107ada-99f4-412e-b164-5464438b49a0</vt:lpwstr>
  </property>
  <property fmtid="{D5CDD505-2E9C-101B-9397-08002B2CF9AE}" pid="10" name="MSIP_Label_8cf57b4f-1801-441a-a240-098885f2bcbe_ActionId">
    <vt:lpwstr>a83c81c1-f938-4397-9431-0699c3e2fe9a</vt:lpwstr>
  </property>
  <property fmtid="{D5CDD505-2E9C-101B-9397-08002B2CF9AE}" pid="11" name="MSIP_Label_8cf57b4f-1801-441a-a240-098885f2bcbe_ContentBits">
    <vt:lpwstr>0</vt:lpwstr>
  </property>
  <property fmtid="{D5CDD505-2E9C-101B-9397-08002B2CF9AE}" pid="12" name="MSIP_Label_8cf57b4f-1801-441a-a240-098885f2bcbe_Tag">
    <vt:lpwstr>50, 3, 0, 1</vt:lpwstr>
  </property>
</Properties>
</file>