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33"/>
  </p:notesMasterIdLst>
  <p:sldIdLst>
    <p:sldId id="256" r:id="rId5"/>
    <p:sldId id="478" r:id="rId6"/>
    <p:sldId id="543" r:id="rId7"/>
    <p:sldId id="479" r:id="rId8"/>
    <p:sldId id="545" r:id="rId9"/>
    <p:sldId id="546" r:id="rId10"/>
    <p:sldId id="548" r:id="rId11"/>
    <p:sldId id="539" r:id="rId12"/>
    <p:sldId id="541" r:id="rId13"/>
    <p:sldId id="544" r:id="rId14"/>
    <p:sldId id="550" r:id="rId15"/>
    <p:sldId id="549" r:id="rId16"/>
    <p:sldId id="551" r:id="rId17"/>
    <p:sldId id="552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62" r:id="rId28"/>
    <p:sldId id="480" r:id="rId29"/>
    <p:sldId id="563" r:id="rId30"/>
    <p:sldId id="564" r:id="rId31"/>
    <p:sldId id="34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8EC24B-EE96-4CE4-B9CD-B3865233FF93}" v="4" dt="2025-03-05T02:25:08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5"/>
    <p:restoredTop sz="64966" autoAdjust="0"/>
  </p:normalViewPr>
  <p:slideViewPr>
    <p:cSldViewPr snapToGrid="0">
      <p:cViewPr varScale="1">
        <p:scale>
          <a:sx n="76" d="100"/>
          <a:sy n="76" d="100"/>
        </p:scale>
        <p:origin x="15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46" d="100"/>
          <a:sy n="146" d="100"/>
        </p:scale>
        <p:origin x="810" y="-33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ordia New" panose="020B0304020202020204" pitchFamily="34" charset="-34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ordia New" panose="020B0304020202020204" pitchFamily="34" charset="-34"/>
              </a:defRPr>
            </a:lvl1pPr>
          </a:lstStyle>
          <a:p>
            <a:fld id="{7F761485-3D3A-EB48-8266-23B61ADB988F}" type="datetimeFigureOut">
              <a:rPr lang="en-AU" smtClean="0"/>
              <a:pPr/>
              <a:t>9/4/2025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ordia New" panose="020B0304020202020204" pitchFamily="34" charset="-34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ordia New" panose="020B0304020202020204" pitchFamily="34" charset="-34"/>
              </a:defRPr>
            </a:lvl1pPr>
          </a:lstStyle>
          <a:p>
            <a:fld id="{82ADBB41-C713-554C-B168-27F2727D68D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94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ordia New" panose="020B0304020202020204" pitchFamily="34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ordia New" panose="020B0304020202020204" pitchFamily="34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ordia New" panose="020B0304020202020204" pitchFamily="34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ordia New" panose="020B0304020202020204" pitchFamily="34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ordia New" panose="020B0304020202020204" pitchFamily="34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เว็บไซต์ออสเตรเลียนไวน์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ดิสคัฟเวอร์ (</a:t>
            </a:r>
            <a:r>
              <a:rPr lang="en-US" sz="1800" dirty="0">
                <a:effectLst/>
                <a:ea typeface="Times New Roman" panose="02020603050405020304" pitchFamily="18" charset="0"/>
                <a:cs typeface="Cordia New" panose="020B0304020202020204" pitchFamily="34" charset="-34"/>
              </a:rPr>
              <a:t>Australian Wine Discovered) 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เป็นแหล่งรวมความรู้ทั้งหมดเกี่ยวกับไวน์จากป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ระเทศออสเตรเลีย เป็นแหล่งทรัพยากรความรู้ที่ยอดเยี่ยมสำหรับทุกคนที่อยู่ในวงการไวน์ เว็บไซต์</a:t>
            </a:r>
            <a:r>
              <a:rPr lang="th-TH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ฯ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นี้ประกอบด้วยแนวทางชี้นำที</a:t>
            </a:r>
            <a:r>
              <a:rPr lang="th-TH" sz="1800" dirty="0">
                <a:latin typeface="Arial" panose="020B0604020202020204" pitchFamily="34" charset="0"/>
                <a:ea typeface="Times New Roman" panose="02020603050405020304" pitchFamily="18" charset="0"/>
              </a:rPr>
              <a:t>่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มีเนื้อหาครบถ้วน ครบครันไปด้วยการนำเสนอรูปแบบสไลด์ รูปภาพ แผนที่ วิด</a:t>
            </a:r>
            <a:r>
              <a:rPr lang="th-TH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ิ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ทัศน์ และแบบทดสอบต่างๆ วัสดุในการเรียนรู้เหล่านี้เหมาะสมกับผู้ชมผู้ฟังทุกระดับ ตั้งแต่ระดับเริ่มต้นไปจนระดับสูง และยังสามารถปรับเปลี่ยนเนื้อหาและรูปแบบ ให้เหมาะกับผู้ชมผู้ฟังที่เป็นกลุ่มเฉพาะได้ด้วย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th-TH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หากท่านต้องการฝึกอบรมทีม เพื่อเตรียมการจัดงาน หรือศึกษาหาความรู้เพิ่มเติมสำหรับตัวท่านเอง ขอให้ท่านเข้าเว็บไซต์ </a:t>
            </a:r>
            <a:r>
              <a:rPr lang="en-US" sz="1800" dirty="0">
                <a:effectLst/>
                <a:ea typeface="Times New Roman" panose="02020603050405020304" pitchFamily="18" charset="0"/>
                <a:cs typeface="Cordia New" panose="020B0304020202020204" pitchFamily="34" charset="-34"/>
              </a:rPr>
              <a:t>www.australianwinediscovered.com </a:t>
            </a:r>
            <a:r>
              <a:rPr lang="th-TH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เพื่อค้นพบ ศึกษา</a:t>
            </a: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และติดตามข่าวสารล่าสุดเกี่ยวกับไวน์ออสเตรเลีย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1694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การตัดสินใจที่จะใช้วิธีการแบบดั้งเดิม ออร์แกนิกหรือไบโอไดนามิก จะมีผลต่อการปลูกองุ่นและการผลิตไวน์ในทุกด้าน ยิ่งไปกว่านั้น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 </a:t>
            </a: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ยังมีข้อควรพิจารณาด้านสิ่งแวดล้อมที่สำคัญหลายประการเช่น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 ประสิทธิภาพในการใช้พลังงาน การอนุรักษ์น้ำ และการแปรใช้ใหม่ (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recycling)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แม้โรงบ่มไวน์บางแห่งจะให้ความสำคัญกับการพิจารณาเรื่องสิ่งแวดล้อมเหนือกว่าสิ่งอื่นใด แต่ก็สามารถคำนึงถึงสิ่งแวดล้อมได้ โดยที่โรงบ่มไวน์นั้นๆ ไม่จำเป็นที่จะต้องเป็นแบบออร์แกนิกหรือไบโอไดนามิกเลยก็ได้</a:t>
            </a:r>
            <a:endParaRPr lang="en-US" sz="18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มีการใช้กลยุทธ์ต่างๆ ในการจัดการผลกระทบที่เกิดจากจากคลื่นความร้อน ความแห้งแล้ง ความเสี่ยงจากไฟไหม้ที่เพิ่มขึ้น และความเค็มของเกลือในดินและน้ำ เพื่อลดผลกระทบที่จะเกิดกับสรีรวิทยาของเถาองุ่นและ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คุณภาพขององุ่นและไวน์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ซึ่งกลยุทธ์เหล่านี้เป็นส่วนสำคัญของการจัดการไร่องุ่น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51415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โรงบ่มไวน์ในประเทศเทศออสเตรเลียบางแห่งเลือกที่จะ </a:t>
            </a:r>
            <a:r>
              <a:rPr lang="en-US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‘</a:t>
            </a: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เป็นกลางทางคาร์บอน</a:t>
            </a:r>
            <a:r>
              <a:rPr lang="en-US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’</a:t>
            </a: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 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ซึ่งหมายถึงการปล่อยก๊าซเรือนกระจกสุทธิ (คาร์บอนไดออกไซด์) ที่เกิดจากกระบวนการผลิตโรงกลั่นเหล้าองุ่นและไร่องุ่นให้เป็นศูนย์ พวกเขาสามารถทำได้โดย:</a:t>
            </a:r>
            <a:endParaRPr lang="en-US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การวัดปริมาณการปล่อยมลพิษ</a:t>
            </a:r>
            <a:endParaRPr lang="en-US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การลดการปล่อยมลพิษให้มากที่สุดเท่าที่จะทำได้</a:t>
            </a:r>
            <a:endParaRPr lang="en-US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การซื้อคาร์บอนเครดิตเพื่อชดเชยการปล่อยมลพิษที่เหลืออยู่</a:t>
            </a:r>
          </a:p>
          <a:p>
            <a:pPr marL="0" marR="0" indent="0">
              <a:buFont typeface="Arial" panose="020B0604020202020204" pitchFamily="34" charset="0"/>
              <a:buNone/>
            </a:pPr>
            <a:endParaRPr lang="th-TH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 indent="0">
              <a:buFont typeface="Arial" panose="020B0604020202020204" pitchFamily="34" charset="0"/>
              <a:buNone/>
            </a:pP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นอกเหนือจากความเป็นกลางทางคาร์บอนแล้ว การปรับเปลี่ยนบางอย่างเหล่านี้ยังช่วยให้โรงบ่มไวน์และไร่องุ่นมีประสิทธิภาพการใช้พลังงานมากขึ้น</a:t>
            </a:r>
            <a:endParaRPr lang="en-US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3502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-apple-system"/>
                <a:cs typeface="Leelawadee UI Web"/>
              </a:rPr>
              <a:t>ความหลากหลายทางชีวภาพในไร่องุ่นสะท้อนให้เห็นถึงความสมดุลตามธรรมชาติของสภาพแวดล้อมในไร่องุ่นและปฏิสัมพันธ์กับสัตว์ (ชีวิตสัตว์) และพืช (ชีวิตพืช) </a:t>
            </a:r>
          </a:p>
          <a:p>
            <a:pPr algn="l" rtl="0"/>
            <a:endParaRPr lang="th-TH" sz="2800" b="0" i="0" u="none" strike="noStrike" dirty="0">
              <a:solidFill>
                <a:srgbClr val="000000"/>
              </a:solidFill>
              <a:effectLst/>
              <a:latin typeface="-apple-system"/>
              <a:cs typeface="Leelawadee UI Web"/>
            </a:endParaRPr>
          </a:p>
          <a:p>
            <a:pPr algn="l" rtl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-apple-system"/>
                <a:cs typeface="Leelawadee UI Web"/>
              </a:rPr>
              <a:t>ระบบนิเวศที่จัดตั้งขึ้นประกอบด้วยชุมชนสิ่งมีชีวิตที่สมดุลระหว่างกันและสิ่งแวดล้อม </a:t>
            </a:r>
          </a:p>
          <a:p>
            <a:pPr algn="l" rtl="0"/>
            <a:endParaRPr lang="th-TH" sz="2800" b="0" i="0" u="none" strike="noStrike" dirty="0">
              <a:solidFill>
                <a:srgbClr val="000000"/>
              </a:solidFill>
              <a:effectLst/>
              <a:latin typeface="-apple-system"/>
              <a:cs typeface="Leelawadee UI Web"/>
            </a:endParaRPr>
          </a:p>
          <a:p>
            <a:pPr algn="l" rtl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-apple-system"/>
                <a:cs typeface="Leelawadee UI Web"/>
              </a:rPr>
              <a:t>ยิ่งปฏิสัมพันธ์เหล่านี้มีจำนวนและความหลากหลายทางพันธุกรรมมากขึ้นเท่าใดความหลากหลายทางชีวภาพก็จะยิ่งสูงขึ้นและระบบก็จะยิ่งยั่งยืนมากขึ้นเท่านั้น</a:t>
            </a:r>
          </a:p>
          <a:p>
            <a:br>
              <a:rPr lang="th-TH" sz="28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74541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ไร่องุ่นบางแห่งใช้ปุ๋ยหมักและวัสดุคลุมดินแทนปุ๋ยสังเคราะห์ เพื่อปรับปรุงคุณภาพดิน ให้อาหารแก่ต้นองุ่น ส่งเสริมการเจริญเติบโตของต้นองุ่นที่แข็งแรง และปกป้องรากต้นองุ่น</a:t>
            </a:r>
          </a:p>
          <a:p>
            <a:endParaRPr lang="th-TH" b="0" i="0" u="none" strike="noStrike" dirty="0">
              <a:solidFill>
                <a:srgbClr val="000000"/>
              </a:solidFill>
              <a:effectLst/>
              <a:latin typeface="Leelawadee UI Web"/>
            </a:endParaRPr>
          </a:p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การวางวัสดุคลุมดินด้วยหญ้าไว้ใต้ต้นองุ่นสามารถลดปริมาณน้ำที่ดินสูญเสียไปจากการระเหย ดังนั้นต้นองุ่นจึงมีน้ำมากขึ้นที่จะดึงเข้าไปใช้ นอกจากนี้ยังสามารถทำให้ดินเย็นและควบคุมวัชพืชได้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กระบวนการปลูกองุ่นและการผลิตไวน์ต้องใช้น้ำปริมาณมาก ผู้ผลิตไวน์สามารถลดปริมาณการใช้น้ำได้มาก โดยปฏิบัติดังนี้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ดำเนินการตรวจสอบการใช้น้ำ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ตรวจสอบโอกาสการนำน้ำกลับมาแปรใช้ใหม่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ใช้ระบบชลประทานที่แม่นยำ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การจัดการความชื้นในดิน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การกักเก็บน้ำฝน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นำน้ำเสียจากการผลิตไวน์มาใช้ใหม่</a:t>
            </a:r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 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เมื่อคุณภาพเอื้ออำนวย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นำน้ำมาผ่านกระบวนการเพื่อน้ำมาใช้ได้อีก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ใช้ระบบน้ำหยดเพื่อให้น้ำค่อยๆ หยดลงช้าๆ เท่าที่จำเป็น ผ่านท่อรูเล็กแคบ ไหลลงสู่ดินหรือผ่านระบบรากโดยตรง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78904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73C72-08FE-084E-978E-0BF11A3C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95AD2-9904-5C74-B611-8312CB0D0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D3E44-E8D9-ED5D-69AD-742CBC0DB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45003-589B-070A-746E-4C8FD7B66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93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35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แม้ว่าออสเตรเลียจะเป็นประเทศที่แผ่นดินแยกตัวออกมาโดดเดี่ยว และมีกระบวนการกักกันที่เข้มงวด แต่ศัตรูพืชและโรคพืชประจำถิ่นบางชนิด อย่างโรคราน้ำค้าง สามารถทำให้เกิดผลกระทบอย่างร้ายแรงกับผลผลิตองุ่น คุณภาพผลองุ่น และคุณภาพไวน์ได้ ดังนั้นกลยุทธ์ในการควบคุมสิ่งเหล่านี้จึงเป็นสิ่งจำเป็น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กลยุทธ์หนึ่งคือการปล่อยให้สัตว์กินหญ้าในไร่องุ่น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endParaRPr lang="th-TH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วิธีอื่นๆ ก็มี คือ ต้องยกเลิกการใช้ยาฆ่าแมลงในวงกว้าง มุ่งเน้นการให้ใช้สเปรย์กำจัดในพื้นที่ที่ได้รับผลกระทบมากที่สุดเท่านั้น และเฝ้าระวังสภาพภูมิอากาศ (อุณหภูมิอากาศ ความเร็วลม และความชื้น) ในช่วงที่กระทำการสเปรย์</a:t>
            </a:r>
            <a:endParaRPr lang="en-US" sz="1800" dirty="0"/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7862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B1D83-8A11-53F8-C229-61FB5977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0E5FE-0646-274F-56D6-1C175FF5D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FB905-49E1-7E7B-1AB3-E52112F63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นอกเหนือจากการนำน้ำที่ใช้แล้วมาแปรใช้ใหม่และการนำกลับมาใช้ใหม่อื่นๆ แล้ว ยังมีวัสดุอีกหลายชนิดที่โรงบ่มไวน์และไร่องุ่นสามารถกำจัดได้อย่างยั่งยืนเพื่อลดขยะที่ฝังกลบ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F0BD7-BA13-2A85-0729-611DE42EF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3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80164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799" y="4400550"/>
            <a:ext cx="5584371" cy="3600450"/>
          </a:xfrm>
        </p:spPr>
        <p:txBody>
          <a:bodyPr/>
          <a:lstStyle/>
          <a:p>
            <a:pPr marL="0" marR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ต่อไปนี้เป็นตัวอย่างของโรงบ่มไวน์ในประเทศออสเตรเลียบางแห่งที่สร้างแรงบันดาลใจที่ฝึกฝน</a:t>
            </a:r>
            <a:r>
              <a:rPr lang="th-TH" sz="2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ใช้เทคนิกต่างๆ ในการปลูกองุ่นและผลิตไวน์แบบ “สีเขียว” (ใส่ใจสิ่งแวดล้อม)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00840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เทมเปิ้ล บรูเอร์ในเขตพื้นที่ผลิตไวน์แลงฮอร์น ครีก เป็นหนึ่งในโรงบ่มไวน์ของประเทศออสเตรเลียที่ได้รับการรับรองว่าเป็นโรงบ่มไวน์แบบออร์แกนิก 100</a:t>
            </a:r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% 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และเป็นกลางทางคาร์บอนเพียงแห่งเดียวของประเทศออสเตรเลีย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โรงบ่มไวน์แห่งนี้</a:t>
            </a: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มีความภาคภูมิใจในการพยายามรักษาสถานะนี้ให้มากที่สุดเท่าที่จะเป็นไปได้ผ่านการกระทำของตนเองโดยมุ่งเน้นไปที่แนวทางปฏิบัติด้านสิ่งแวดล้อมตั้งแต่ในไร่องุ่นจนถึงเวลาที่ไวน์ออกจากผู้จัดจำหน่าย</a:t>
            </a:r>
            <a:endParaRPr lang="th-TH" sz="1800" dirty="0">
              <a:effectLst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26853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คัลเลสกี้เป็นไร่องุ่นและโรงบ่มไวน์ที่ได้รับการรับรองออร์แกนิกและไบโอไดนามิกที่เก่าแก่ที่สุดในเขตพื้นที่ผลิตไวน์บารอสซ่า วาลเล่ย์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แนวทางการผลิตไวน์มุ่งเน้นไปที่ความสัมพันธ์ระหว่างสุขภาพดิน สุขภาพต้นองุ่น คุณภาพผลองุ่น และการแทรกแซงกระบวนการให้น้อยที่สุด เพื่อผลิตไวน์ระดับพรีเมี่ยม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การที่ไร่คัลเลสกี้มีจุดยืนเรื่องไบโอไดนามิก ทางไร่ฯ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ตรวจสอบการข้างขึ้นข้างขึ้นข้างแรมและตั้งเป้าที่จะเก็บเกี่ยวผลองุ่นและเก็บบ่มไวน์ในช่วงสภาพจันทรคติที่เอื้ออำนวย</a:t>
            </a:r>
            <a:endParaRPr lang="th-TH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โรงบ่มไวน์ยังติดตั้งแผงโซลาร์ เซลล์ เพื่อผลิตพลังงานจากแสงอาทิตย์ให้เพียงพอที่จะใช้ในไร่องุ่นและโรงบ่มไวน์ทั้งหมด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ไร่คัลเลสกี้ยังใช้วิธีที่ใส่ใจสิ่งแวดล้อมในการจัดการน้ำ ทางไร่ฯ ใช้แท้งค์น้ำขนาดบรรจุ 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250,000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ลิตร เพื่อเก็บกักน้ำฝนจากไร่องุ่นและโรงบ่มไวน์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114242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pPr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9893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514D-4D71-9E2A-EFFC-E5D9DE91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B84BC4-2D28-7B24-DC8D-AB1724C70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579937-4ED9-5606-13C0-CEF22E399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ไร่องุ่นแบทเทิล ออฟ บอสเวิร์ธ แห่งเขตพื้นที่ผลิตไวน์แม็คลาเร็น เวลล์ มีองุ่นหลากหลายพันธุ์ที่ได้รับการรับรองความเป็นออร์แกนิกโดย </a:t>
            </a:r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ACO 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มานานหลายทศวรรษแล้ว</a:t>
            </a:r>
          </a:p>
          <a:p>
            <a:endParaRPr lang="th-TH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การรับรองออร์แกนิกของ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ไร่องุ่นแบทเทิล ออฟ บอสเวิร์ธ นั้นใช้เวลานานถึงสี่ปี โดยต้องมีการตรวจสอบประจำปีและการสุ่มตรวจกลุ่มตัวอย่างผลผลิต</a:t>
            </a:r>
            <a:endParaRPr lang="en-US" sz="18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ทุเรียนเทศ (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Soursob)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เป็นดอกไม้สีเหลืองสวย ช่วยในการจัดการวัชพืช และเอื้อประโยชน์ต่อเถาองุ่นเป็นอย่างดี ทุเรียนเทศจะรับน้ำไว้เมื่อต้นองุ่นพักการเจริญเติบโต และมันจะตายไปในฤดูร้อนเมื่อต้นองุ่นต้องการน้ำมากกว่าปกติ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19CD3-2D4D-FA9C-3B7A-1AD00E0B2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1178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ไร่องุ่นคัลเล็นในเขตพื้นที่ผลิตไวน์มาร์กาเร็ต ริเวอร์ 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มุ่งมั่นที่จะมีความยั่งยืนในทุกระดับของธุรกิจ และได้ดำเนินโครงการริเริ่มหลายอย่าง อย่างต่อเนื่องเพื่อลดผลกระทบต่อสิ่งแวดล้อมจากการปลูกองุ่นและการผลิตไวน์: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ไวน์ส่วนใหญ่ใช้ขวดที่ช่วยลดปริมาณคาร์บอน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ซื้อบรรจุภัณฑ์กระดาษแข็งในท้องถิ่น เพื่อลดระยะทางขนส่ง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แยกขยะเพื่อใช้ประโยชน์จากโครงการรีไซเคิลขยะในท้องถิ่น</a:t>
            </a:r>
            <a:endParaRPr lang="en-US" dirty="0"/>
          </a:p>
          <a:p>
            <a:endParaRPr lang="en-US" dirty="0"/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ไร่องุ่นคัลเล็นใช้วิธีการไบโอไดนามิกและแทรกแซงกระบวนการให้น้อยที่สุด ทั้งในโรงบ่มไวน์และในไร่องุ่น โดย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หมักไวน์ทั้งหมดด้วยวิธีธรรมชาติ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บำรุงรักษาสวนผักแบบไบโอไดนามิกเพื่อใช้ในร้านอาหารของไร่ฯ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8629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550A-CE7D-8D50-DCE0-4BCBBB696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DD065-2E1F-F303-69C2-1176D9232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B31FF2-27AF-F68A-E45D-94251DC9A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‘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พันธุ์องุ่นทางเลือก</a:t>
            </a:r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’ 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มาจากองุ่นที่ไม่ได้เป็นส่วนหนึ่งของพันธุ์องุ่นหลักที่ปลูกกันอย่างแพร่หลายทั่วประเทศออสเตรเลีย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โปรดจำไว้ว่า ไวน์ที่ผลิตจากพันธุ์องุ่นทางเลือกนี้ ไม่ใช่ทุกชนิดที่จะเป็นไวน์ออร์แกนิก ไบโอไดนามิก ห</a:t>
            </a:r>
            <a:r>
              <a:rPr lang="th-TH" sz="1800" kern="100" dirty="0">
                <a:ea typeface="Aptos" panose="020B0004020202020204" pitchFamily="34" charset="0"/>
                <a:cs typeface="Cordia New" panose="020B0304020202020204" pitchFamily="34" charset="-34"/>
              </a:rPr>
              <a:t>รือชนิดอื่นๆ </a:t>
            </a:r>
            <a:endParaRPr lang="th-TH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ผู้ผลิตไวน์มองหาพันธุ์องุ่นทางเลือกเพิ่มขึ้น เพื่อสร้างทางเลือกให้กับผู้บริโภคมากขึ้น และมีส่วนช่วยในภูมิทัศน์การปลูกองุ่นอันหลากหลายของประเทศออสเตรเลีย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ผู้ผลิตไวน์ที่มีนวัตกรรมกำลังค้นหาว่าองุ่นพันธุ์ไหนจะเหมาะสมกับสภาพแวดล้อมและสภาพอากาศของออสเตรเลียมากกว่ากัน และต้องเป็นมิตรต่อสิ่งแวดล้อมด้วย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CB7A4-1B78-2FAF-3ED4-DB090B5C2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9152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AC22D-41AF-8759-4E84-6E4332B13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F3430-3002-CFD3-0DD6-82B21F3EE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252025-E4B7-6B62-0758-C7E7ACDA7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ผู้บริโภคไวน์และผู้ผลิตไวน์ต่างกำลังค้นหาความน่าเชื่อถือ คุณสมบัติเฉพาะ และการแสดงออกของสถานที่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โรงบ่มไวน์จำนวนมากขึ้นเรื่อยๆ กําลังปรับวิธีการปลูกองุ่นและองุ่นเพื่อสนับสนุนแนวทางปฏิบัติที่เป็นมิตรต่อสิ่งแวดล้อมมากขึ้น เช่น ออร์แกนิกหรือไบโอไดนามิก แนวทางปฏิบัติเหล่านี้ยังช่วยให้มั่นใจได้ว่าไร่องุ่น การปลูกองุ่น และการผลิตไวน์ที่มีอายุหลายชั่วอายุคนของประเทศจะคงอยู่ไปอีกหลายปี</a:t>
            </a:r>
          </a:p>
          <a:p>
            <a:pPr marL="0" marR="0"/>
            <a:endParaRPr lang="en-US" dirty="0"/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ผู้ผลิตไวน์ออสเตรเลียมีความเข้าใจอันลึกซึ้งในแผ่นดินของตนเอง และผู้บริโภคต้องการคุณภาพและตัวเลือกไวน์มากขึ้นอย่างที่ไม่เคยเป็นมาก่อน อนาคตของไวน์ออสเตรเลียจะถูกผลักดันโดยผู้ผลิตไวน์ที่มีความกระหายใคร่รู้ มองหาหนทางจะสร้างนวัตกรรมใหม่ๆ ในขณะเดียวกันก็สะท้อนเทคนิกแบบดั้งเดิมที่ใช้กันมา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0EDF9-A6E9-513E-CE25-BC9131E8D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19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pPr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2727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ผู้บริโภคมีความสนใจและใส่ใจมากขึ้นเกี่ยวกับผลิตภัณฑ์ที่พวกเขาซื้อ ตลอดจนวิธีการผลิตและสถานที่ผลิต 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ชุมชนไวน์ประเทศออสเตรเลียกำลังห</a:t>
            </a:r>
            <a:r>
              <a:rPr lang="th-TH" sz="1800" kern="100" dirty="0">
                <a:ea typeface="Aptos" panose="020B0004020202020204" pitchFamily="34" charset="0"/>
                <a:cs typeface="Cordia New" panose="020B0304020202020204" pitchFamily="34" charset="-34"/>
              </a:rPr>
              <a:t>าทุกวิถีทาง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ที่สร้างสรรค์รวมทั้งนวัตกรรมใหม่ๆ</a:t>
            </a: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เพื่อตอบสนองความสนใจของผู้บริโภค และเพื่อ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มั่นใจได้ว่าจะสามารถมีชีวิตอยู่และเจริญเติบโตได้อย่างยืนยาว และทิ้งร่องรอยใดใดไว้บนโลกให้น้อยกว่าที่เป็นมา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37271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การปลูกองุ่นออร์แกนิกคือการปลูกองุ่นด้วยวิธีที่เป็นมิตรกับสิ่งแวดล้อม สิ่งนี้เกี่ยวข้องกับการรักษาสมดุลตามธรรมชาติในไร่องุ่นและพื้นที่โดยรอบโดยไม่ต้องใช้ปุ๋ยสังเคราะห์ สารกำจัดวัชพืช ยาฆ่าแมลง หรือยาฆ่าเชื้อรา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541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เพื่อให้แน่ใจว่าผลิตภัณฑ์เป็นออร์แกนิกอย่างแท้จริง จึงสามารถ 'ได้รับการรับรองออร์แกนิก' โดยหน่วยงานรับรองออร์แกนิกที่ได้รับการอนุมัติจากกระทรวงเกษตรและทรัพยากรน้ำของประเทศออสเตรเลีย หรือเครื่องหมาย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DEMETER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ของ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Bio-Dynamic Research Institute </a:t>
            </a:r>
            <a:endParaRPr lang="th-TH" b="0" i="0" u="none" strike="noStrike" dirty="0">
              <a:solidFill>
                <a:srgbClr val="000000"/>
              </a:solidFill>
              <a:effectLst/>
              <a:latin typeface="Leelawadee UI Web"/>
            </a:endParaRPr>
          </a:p>
          <a:p>
            <a:endParaRPr lang="th-TH" b="0" i="0" u="none" strike="noStrike" dirty="0">
              <a:solidFill>
                <a:srgbClr val="000000"/>
              </a:solidFill>
              <a:effectLst/>
              <a:latin typeface="Leelawadee UI Web"/>
            </a:endParaRPr>
          </a:p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รัฐบาลออสเตรเลียได้ทำการรับรองหน่วยงานรับรองผลิตภัณฑ์ออร์แกนิกหลายแห่ง รวมถึงผู้รับรองผลผลิตออร์แกนิกและไบโอไดนามิกที่ใหญ่ที่สุดของประเทศออสเตรเลีย: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Australian Certified Organic (ACO)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การรับรอง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ACO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ป็นมาตรฐานที่มีการตรวจสอบเข้มงวดและรับประกันว่าผลิตภัณฑ์เป็นไปตามมาตรฐานการผลิตระดับประเทศและสามารถตรวจสอบแหล่งที่มาได้ </a:t>
            </a:r>
          </a:p>
          <a:p>
            <a:endParaRPr lang="th-TH" b="0" i="0" u="none" strike="noStrike" dirty="0">
              <a:solidFill>
                <a:srgbClr val="000000"/>
              </a:solidFill>
              <a:effectLst/>
              <a:latin typeface="Leelawadee UI Web"/>
            </a:endParaRPr>
          </a:p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เพื่อให้แน่ใจว่าไวน์ที่คุณซื้อหรือดื่มได้รับการรับรองออร์แกนิก ให้มองหาโลโก้การรับรอง เช่น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ACO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หรือ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NCO (National Association for Sustainable Agriculture Australia Certified Organic)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54094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มีสองปัจจัยที่ทำให้ศาสตร์ความรู้ในการปลูกองุ่นแบบไบโอไดนามิกแตกต่างจากการำฟาร์มแบบออร์แกนิกประเภทอื่นๆ ปัจจัยแรกคือการใช้สเปรย์พืชและเทคนิก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ปุ๋ยหมัก ซึ่งเป็นที่รู้จักกันในขั้นตอน “การเตรียมการ” ปัจจัยที่สองคือ การเลือกเวลาที่เหมาะสมในการจัดการดิน ซึ่งต้องควบคุมดูแลการจัดการให้เป็นไปตามรอบโคจรของดวงจันทร์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en-US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 </a:t>
            </a: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ตั้งแต่ ค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.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ศ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. </a:t>
            </a:r>
            <a:r>
              <a:rPr lang="en-US" sz="18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1957 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สถาบันวิจัยไบโอไดนามิก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(Bio-Dynamic Research Institute) 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ได้มีส่วนร่วมในการวิจัยและพัฒนาการปฏิบัติของวิธีการเกษตร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DEMETER Bio-Dynamic 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ของประเทศออสเตรเลีย โดยเรียกร้องการประยุกต์ใช้วิธีไบโอไดนามิกที่มีคุณภาพสูงสุดจากฟาร์มและธุรกิจ และส่งเสริมกิจกรรมเชิงนิเวศวิทยาที่ยั่งยืนในชุมชน</a:t>
            </a:r>
            <a:endParaRPr lang="th-TH" sz="1800" dirty="0">
              <a:effectLst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4088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เมื่อเถาองุ่นมาถึงประเทศออสเตรเลียเป็นครั้งแรกในศตวรรษที่ </a:t>
            </a:r>
            <a:r>
              <a:rPr lang="en-US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19 </a:t>
            </a: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ผู้ปลูกองุ่นจะทำไร่องุ่นด้วยมือสืบต่อเนื่องมาจนปลายศตวรรษที่แล้ว</a:t>
            </a:r>
            <a:endParaRPr lang="en-US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en-US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 </a:t>
            </a:r>
          </a:p>
          <a:p>
            <a:pPr marL="0" marR="0"/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เมื่อมีการนำสารเคมีที่ใช้ใน</a:t>
            </a:r>
            <a:r>
              <a:rPr lang="th-TH" sz="1800" kern="100" dirty="0" err="1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การเกษตร อย่างเช่น ปุ๋ยสังเคราะห์ ยากำจัดวัชพืช และยากำจัดเชื้อรามาใช้ มีการใช้แพร่หลายเพราะทำให้การปลูกองุ่นมีราคาถูกลงและได้ผลผลิตมากขึ้น อย่างไรก็ตามมีการต่อต้านการใช้สารเคมีนี้</a:t>
            </a:r>
          </a:p>
          <a:p>
            <a:pPr marL="0" marR="0"/>
            <a:endParaRPr lang="th-TH" sz="1800" b="0" i="0" u="none" strike="noStrike" kern="1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marR="0"/>
            <a:r>
              <a:rPr lang="th-TH" sz="1800" b="0" i="0" u="none" strike="noStrike" kern="1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ในช่วง</a:t>
            </a:r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ทศวรรษที่ 1990 และ 2000 ผู้บริโภครุ่นใหม่มีความกังวลมากขึ้นเกี่ยวกับสิ่งที่อยู่ในอาหารและไวน์ของพวกเขา สิ่งนี้นําไปสู่การทบทวนวิธีการจัดการไร่องุ่น </a:t>
            </a:r>
          </a:p>
          <a:p>
            <a:pPr marL="0" marR="0"/>
            <a:endParaRPr lang="th-TH" sz="2800" b="0" i="0" u="none" strike="noStrike" dirty="0">
              <a:solidFill>
                <a:srgbClr val="000000"/>
              </a:solidFill>
              <a:effectLst/>
              <a:latin typeface="Leelawadee UI Web"/>
            </a:endParaRPr>
          </a:p>
          <a:p>
            <a:pPr marL="0" marR="0"/>
            <a:r>
              <a:rPr lang="th-TH" sz="2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วันนี้ผู้ผลิตไวน์อาจใช้วิธีปลูกองุ่นทั้งสามนี้อย่างใดอย่างหนึ่งหรือรวมกัน</a:t>
            </a:r>
            <a:endParaRPr lang="th-TH" sz="1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6491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614770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ในการผลิตไวน์แบบไบโอไดนามิก รอบโคจรของดวงจันทร์จะเป็นตัวแบ่งกระบวนการผลิตออกเป็น 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4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ช่วงเวลา ผู้ผลิตไวน์แบบไบโอไดนามิกยังนำการเตรียมการแบบไบโอไดนามิก 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9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 ขั้นตอน (</a:t>
            </a:r>
            <a:r>
              <a:rPr lang="en-US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BD preps) 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ไปใช้จริงใน</a:t>
            </a:r>
            <a:r>
              <a:rPr lang="th-TH" sz="18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ฟาร์มและการผลิตไวน์ เพื่อให้ดินและปุ๋ยผสมเพิ่มสมรรถนะในการกระตุ้นให้องุ่นมีชีวิต โดยจะผสมมูลสัตว์ พืชหมัก และแร่ธาตุต่างๆ หลักใหญ่ใจความคือ การใช้วิธีแบบไบโอไดนามิกเป็นอีกรูปแบบหนึ่งของ</a:t>
            </a:r>
            <a:r>
              <a:rPr lang="th-TH" sz="18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ฟาร์มแบบออร์แกนิกที่ได้รับการเพิ่มสมรรถนะแล้ว และในช่วงไม่กี่ทศวรรษที่ผ่านมา การปลูกองุ่นที่ใช้ทั้งแบบออร์แกน</a:t>
            </a:r>
            <a:r>
              <a:rPr lang="th-TH" sz="18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ิกแ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ละไบโอไดนามิกจึงเป็นสิ่งที่ผู้ปลูกองุ่นใช้กันทั่วไป</a:t>
            </a:r>
            <a:endParaRPr lang="en-US" sz="18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วิธีการไหนดี?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เปลี่ยนไร่องุ่นที่ปลูกแบบดั้งเดิมไปสู่การปลูกแบบออร์แกนิกหรือไบโอไดนามิกเป็นเรื่องที่ท้าทายยิ่ง โรคพืชที่เกิดจากเชื้อราจะควบคุมได้ยากด้วยกำมะถันและทองแดง ผู้ปลูกองุ่นจำเป็นต้องใช้มันให้ถูกเวลาและอย่างถูกต้อง เพราะมันต้องครอบคลุมค้างองุ่นและผลองุ่นทั้งหมด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ผลที่ได้ก็คือ ผู้ผลิตไวน์หลายรายใช้การปฏิบัติแบบผสมผสาน กล่าวคือใช้ทั้งแบบดั้งเดิม แบบออร์แกนิก และแบบไบโอไดนามิก โดยมุ่งหมายให้เกิดศาสตร์ความรู้ในการปลูกองุ่นแบบยั่งยืน</a:t>
            </a:r>
            <a:endParaRPr lang="en-US" dirty="0"/>
          </a:p>
          <a:p>
            <a:endParaRPr lang="en-US" dirty="0"/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ไวน์ธรรมชาติในประเทศออสเตรเลีย</a:t>
            </a:r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pPr marL="0" marR="0"/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ไวน์ธรรมชาติ เป็นวลีที่ไม่เป็นทางการที่ใช้อธิบายถึงไวน์บางประเภทที่ผลิตจากไร่องุ่นแบบออร์แกนิกหรือแบบไบโอไดนามิก ไวน์ธรรมชาตินี้ผลิตในโรงบ่มไวน์ที่ไม่ใช้เครื่องจักรกลหนักในการผลิต ไม่มีการปรับเปลี่ยน และไม่เพิ่มเติมสารใดใดนอกจาก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ซัลเฟ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อร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์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 ซึ่งก็ใช้ในระดับต่ำ (แต่ก็มีผู้ผลิตบางรายปฏิเสธการใช้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ซัลเฟ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อร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์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โดยสิ้นเชิง) และในการบรรจุขวด จะทำโดยไม่ใช้การกรองหรือ</a:t>
            </a:r>
            <a:r>
              <a:rPr lang="th-TH" sz="1800" kern="100" dirty="0" err="1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kern="1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ให้ไวน์ใส ระยะเปลี่ยนผ่านของไวน์ธรรมชาติเริ่มต้นจากการที่ผู้ผลิตไวน์มีแนวโน้มเลือกจะยุ่งเกี่ยวกับไวน์ให้น้อยลงระหว่างการผลิต โดยจะผลิตไวน์แบบให้มีการแทรกแซงกระบวนการให้น้อยที่สุด ไม่ใช้สารเติมแต่งใดใด และหมักไวน์โดยใช้ยีสต์ธรรมชาติ</a:t>
            </a:r>
          </a:p>
          <a:p>
            <a:pPr marL="0" marR="0"/>
            <a:endParaRPr lang="en-US" sz="1800" kern="100" dirty="0">
              <a:effectLst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ในปัจจุบัน การเปลี่ยนแปลงไปของไวน์ธรรมชาตินั้นเกิดจากการทดลองทำเสียมาก กล่าวคือ ผู้ผลิตไวน์จะใช้ถังบ่มไวน์รูปไข่ที่ทำจากเซรามิก บ่มไวน์ที่ทำจากผลองุ่นขาวทั้งเปลือกเพื่อให้ได้ไวน์ที่เกิดจากผลองุ่นติดเปลือก (มีรสชาติจากเปลือกองุ่น) และนำไวน์ที่มีรสชาติแท้จากธรรมชาติจากหลากหลายแหล่งที่มาไปบรรจุขวด </a:t>
            </a:r>
            <a:r>
              <a:rPr lang="th-TH" sz="1800" dirty="0" err="1">
                <a:ea typeface="Aptos" panose="020B000402020202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ea typeface="Aptos" panose="020B0004020202020204" pitchFamily="34" charset="0"/>
                <a:cs typeface="Cordia New" panose="020B0304020202020204" pitchFamily="34" charset="-34"/>
              </a:rPr>
              <a:t>เช่นนี้จะ</a:t>
            </a:r>
            <a:r>
              <a:rPr lang="th-TH" sz="1800" dirty="0">
                <a:effectLst/>
                <a:ea typeface="Aptos" panose="020B0004020202020204" pitchFamily="34" charset="0"/>
                <a:cs typeface="Cordia New" panose="020B0304020202020204" pitchFamily="34" charset="-34"/>
              </a:rPr>
              <a:t>สร้างวัฒนธรรมที่เฉลิมฉลองการผลิตไวน์แบบธรรมชาติที่แท้จริง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082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895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B555-FFF2-3587-36A2-FC1C7315A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67E76-A658-B3B2-F086-3AEE727BE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2A402-2521-DDDD-7B99-281798E9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BF85-6CB1-9149-AC74-58E58203226E}" type="datetimeFigureOut">
              <a:rPr lang="en-AU" smtClean="0"/>
              <a:t>9/4/2025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607A2-0663-C8FB-ADF6-1B78D675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DD9F5-7318-7754-06BF-44AFDB42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3BE5-C4CA-6B4C-BBF6-DF3259CA698D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048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812024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14924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451769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656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38518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25756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806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3940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9/4/2025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086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hand touching a pile of animal horns&#10;&#10;Description automatically generated">
            <a:extLst>
              <a:ext uri="{FF2B5EF4-FFF2-40B4-BE49-F238E27FC236}">
                <a16:creationId xmlns:a16="http://schemas.microsoft.com/office/drawing/2014/main" id="{C8A8EAFC-0C41-689B-5550-86260EABC14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14" b="20714"/>
          <a:stretch>
            <a:fillRect/>
          </a:stretch>
        </p:blipFill>
        <p:spPr>
          <a:xfrm>
            <a:off x="667778" y="2595220"/>
            <a:ext cx="10975975" cy="42846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DD572-AFA9-AB74-C121-2B5600C9FD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465867"/>
            <a:ext cx="11041110" cy="990300"/>
          </a:xfrm>
        </p:spPr>
        <p:txBody>
          <a:bodyPr/>
          <a:lstStyle/>
          <a:p>
            <a:r>
              <a:rPr lang="th-TH" sz="8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ไวน์ออร์แกน</a:t>
            </a:r>
            <a:r>
              <a:rPr lang="th-TH" sz="8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ิกแ</a:t>
            </a:r>
            <a:r>
              <a:rPr lang="th-TH" sz="8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ละไวน์ไบโอไดนาม</a:t>
            </a:r>
            <a:r>
              <a:rPr lang="th-TH" sz="8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endParaRPr lang="en-AU" sz="8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4F5A2EB-3909-F7EB-D206-6CF1583B1EA6}"/>
              </a:ext>
            </a:extLst>
          </p:cNvPr>
          <p:cNvSpPr/>
          <p:nvPr/>
        </p:nvSpPr>
        <p:spPr>
          <a:xfrm>
            <a:off x="-50449" y="5839548"/>
            <a:ext cx="12334941" cy="1049982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779F050-580F-550B-13AC-CE9FE9BF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784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7FB28FCC-AA8D-8ADF-C35F-EE266D55A6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F957CE4E-9A85-CBC6-5832-196E9C9C7129}"/>
              </a:ext>
            </a:extLst>
          </p:cNvPr>
          <p:cNvSpPr txBox="1"/>
          <p:nvPr/>
        </p:nvSpPr>
        <p:spPr>
          <a:xfrm>
            <a:off x="407988" y="571500"/>
            <a:ext cx="10835745" cy="3730050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72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ข้อควรพิจารณาอื่นๆ ที่เกี่ยวกับสิ่งแวดล้อม</a:t>
            </a:r>
          </a:p>
          <a:p>
            <a:pPr defTabSz="914453">
              <a:lnSpc>
                <a:spcPct val="80000"/>
              </a:lnSpc>
              <a:defRPr/>
            </a:pPr>
            <a:r>
              <a:rPr lang="th-TH" sz="72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สำหรับไร่องุ่น</a:t>
            </a:r>
            <a:r>
              <a:rPr lang="en-AU" sz="72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72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และโรงบ่มไวน์</a:t>
            </a:r>
            <a:endParaRPr lang="en-AU" sz="7200" cap="all" dirty="0">
              <a:solidFill>
                <a:schemeClr val="accent1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4" y="909503"/>
            <a:ext cx="5120149" cy="1325562"/>
          </a:xfrm>
        </p:spPr>
        <p:txBody>
          <a:bodyPr anchor="t">
            <a:noAutofit/>
          </a:bodyPr>
          <a:lstStyle/>
          <a:p>
            <a:r>
              <a:rPr lang="th-TH" sz="44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การปรับตัวให้เข้ากับภูมิอากาศ</a:t>
            </a:r>
            <a:br>
              <a:rPr lang="en-US" sz="44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และการเปลี่ยนแปลงของภูมิอากาศ</a:t>
            </a:r>
            <a:br>
              <a:rPr lang="en-US" sz="44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44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694602"/>
            <a:ext cx="4693747" cy="354416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เพิ่มประสิทธิภาพการชลประทาน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การปรับเปลี่ยนการชลประทานเพื่อตอบรับคลื่นความร้อนและน้ำค้างแข็ง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การรักษาความชื้นในดิน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การใช้พันธุ์องุ่นทางเลือก การใช้ราก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สำหรับการต่อกิ่ง 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หรือทั้งสองอย่าง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การปรับเปลี่ยนวิธีการ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จัดการ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ขนาดและทรง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ของต้นองุ่น</a:t>
            </a:r>
            <a:endParaRPr lang="th-TH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การปลูกไร่องุ่นในเขตพื้นที่ที่เย็นขึ้น การจัดหาผลองุ่นที่ได้จากภูมิอากาศที่เย็นขึ้น หรือทั้งสองอย่าง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การชะลอการตัดแต่งกิ่งออกไปเพื่อเปลี่ยนวันเก็บเกี่ยวให้เหมาะสมขึ้น</a:t>
            </a:r>
          </a:p>
        </p:txBody>
      </p:sp>
    </p:spTree>
    <p:extLst>
      <p:ext uri="{BB962C8B-B14F-4D97-AF65-F5344CB8AC3E}">
        <p14:creationId xmlns:p14="http://schemas.microsoft.com/office/powerpoint/2010/main" val="293651818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43" r="1614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552100"/>
            <a:ext cx="4934306" cy="1325562"/>
          </a:xfrm>
        </p:spPr>
        <p:txBody>
          <a:bodyPr anchor="t">
            <a:noAutofit/>
          </a:bodyPr>
          <a:lstStyle/>
          <a:p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ความเป็นกลางทางคาร์บอน</a:t>
            </a:r>
            <a:r>
              <a:rPr lang="en-US" sz="5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US" sz="5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และประสิทธิภาพการใช้พลังงาน</a:t>
            </a:r>
            <a:br>
              <a:rPr lang="en-US" sz="5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54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3257550"/>
            <a:ext cx="5082576" cy="2876900"/>
          </a:xfrm>
        </p:spPr>
        <p:txBody>
          <a:bodyPr>
            <a:normAutofit lnSpcReduction="10000"/>
          </a:bodyPr>
          <a:lstStyle/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ลดการใช้เชื้อเพลิง อาทิ ลดการใช้รถแทรกเตอร์และยานพาหนะอื่นๆ ให้เหลือน้อยที่สุด เปลี่ยนหญ้าที่ปลูกระหว่างแถวเถาองุ่นเพื่อลดความจำเป็นในการตัดหญ้า</a:t>
            </a: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2400" b="0" i="0" u="none" strike="noStrike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การท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ำ</a:t>
            </a: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ความเย็นในการผลิตไวน์และใช้วิธีการให้ความร้อนที่ประหยัดพลังงานมากขึ้น</a:t>
            </a: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การเปลี่ยนไปใช้ขวดที่น้ำหนักเบา (เพื่อให้การปล่อยก๊าซเรือนกระจกน้อยลงและลดการใช้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เชื้อเพลิง</a:t>
            </a: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ในการขนส่ง)</a:t>
            </a:r>
          </a:p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การติดตั้งแผงโซลาร์เซลล์</a:t>
            </a:r>
          </a:p>
        </p:txBody>
      </p:sp>
    </p:spTree>
    <p:extLst>
      <p:ext uri="{BB962C8B-B14F-4D97-AF65-F5344CB8AC3E}">
        <p14:creationId xmlns:p14="http://schemas.microsoft.com/office/powerpoint/2010/main" val="14544455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BAB0F-6E8B-3882-6564-F0A80EB65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5A091BC-7A1E-FCA4-CA37-971B54A2CA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53" b="1715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BF424E-AC5F-D008-8A19-94061165A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579342"/>
            <a:ext cx="5139725" cy="1624147"/>
          </a:xfrm>
        </p:spPr>
        <p:txBody>
          <a:bodyPr anchor="t">
            <a:noAutofit/>
          </a:bodyPr>
          <a:lstStyle/>
          <a:p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การเพิ่มความหลากหลาย</a:t>
            </a:r>
            <a:b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ทางชีวภาพ</a:t>
            </a: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ให้กับไร่องุ่น</a:t>
            </a:r>
            <a:endParaRPr lang="en-US" sz="54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5E3BE-22B1-9B17-A691-F5B48DD5B2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2108239"/>
            <a:ext cx="4857188" cy="383997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การปลูกพืชคลุมดินหรือใช้วัสดุคลุมดิน เพื่อเพิ่มความหลากหลายของพืชและเพิ่มแมลง “ชนิดดี” ที่ช่วยกำจัดศัตรูพืชได้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ลดการเพาะปลูกด้วยเครื่องจักรกล เพื่อลดการอัดแน่นของดิน และ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ช่วย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ทำให้การระบายน้ำและการระบายอากาศในดินดีขึ้น ซึ่งก่อให้เกิดการซึมของน้ำลงสู่ผืนดินและปฏิกิริยาทางชีวภาพ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คอยตรวจตราคุณภาพดินอย่างสม่ำเสมอ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คอยตรวจจับศัตรูพืชและโรคพืช และใช้สเปรย์กำจัดที่เป็นมิตรต่อสิ่งแวดล้อม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ใช้วิธีการทำฟาร์มที่มีปัจจัยการผลิตต่ำแบบออร์แกนิก หรือไบโอไดนามิก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หลีกเลี่ยงการใช้สารเคมี และหันมาใช้ปุ๋ยหมักและปุ๋ยคอก</a:t>
            </a:r>
          </a:p>
        </p:txBody>
      </p:sp>
    </p:spTree>
    <p:extLst>
      <p:ext uri="{BB962C8B-B14F-4D97-AF65-F5344CB8AC3E}">
        <p14:creationId xmlns:p14="http://schemas.microsoft.com/office/powerpoint/2010/main" val="6815289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33962B-672D-E3D8-B4CC-4C71277B6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6" b="27034"/>
          <a:stretch/>
        </p:blipFill>
        <p:spPr>
          <a:xfrm>
            <a:off x="6096000" y="4547998"/>
            <a:ext cx="6096000" cy="231000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402050" y="2651852"/>
            <a:ext cx="4625834" cy="1659033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ปุ๋ยหมัก คือ</a:t>
            </a:r>
            <a:r>
              <a:rPr lang="th-TH" sz="2000" b="1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วัสดุอินทรีย์ที่เน่าเปื่อย</a:t>
            </a:r>
            <a:r>
              <a:rPr lang="th-TH" sz="20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เกิดจากการ</a:t>
            </a:r>
            <a:r>
              <a:rPr lang="th-TH" sz="2000" b="1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สลายตัวของสัตว์และพืช </a:t>
            </a:r>
            <a:r>
              <a:rPr lang="th-TH" sz="20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ซึ่ง</a:t>
            </a:r>
            <a:r>
              <a:rPr lang="th-TH" sz="2000" b="1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ช่วยความอุดมสมบูรณ์ของดินปรับปรุงโครงสร้างดินและให้ความชุ่มชื้น</a:t>
            </a:r>
            <a:endParaRPr lang="th-TH" sz="2000" b="1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b="1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วัสดุคลุมดิน คือ วัสดุที่ผู้ปลูกองุ่นใช้คลุมดินบริเวณรากเพื่อปกป้องรากองุ่น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288099" y="2766219"/>
            <a:ext cx="538051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ปุ๋ยหมัก</a:t>
            </a:r>
            <a:br>
              <a:rPr lang="en-US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และการใช้วัสดุคลุมดิน</a:t>
            </a:r>
            <a:br>
              <a:rPr lang="en-US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9BD812A4-CA6A-A0B3-2B84-A126B4B586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88" b="35035"/>
          <a:stretch/>
        </p:blipFill>
        <p:spPr>
          <a:xfrm>
            <a:off x="6022705" y="0"/>
            <a:ext cx="6169295" cy="2414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537F-F49B-CD9D-9F8B-BFE1B4F7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7F73B4B-1338-0F46-BE32-1ED8A3342C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E64500-B765-1C60-0BD0-3C5319F9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4" y="909502"/>
            <a:ext cx="5044475" cy="1719397"/>
          </a:xfrm>
        </p:spPr>
        <p:txBody>
          <a:bodyPr anchor="t">
            <a:noAutofit/>
          </a:bodyPr>
          <a:lstStyle/>
          <a:p>
            <a:r>
              <a:rPr lang="th-TH" sz="66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การอนุรักษ์น้ำ</a:t>
            </a:r>
            <a:br>
              <a:rPr lang="en-US" sz="66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การนำน้ำมาใช้ใหม่</a:t>
            </a:r>
            <a:b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และการจัดการน้ำเสีย</a:t>
            </a:r>
            <a:br>
              <a:rPr lang="en-US" sz="66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en-US" sz="66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2CFF4-189B-9576-CC4C-58271AD2D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2235" y="2889158"/>
            <a:ext cx="4105121" cy="2679887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lnSpc>
                <a:spcPct val="120000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เขตพื้นที่ปลูกองุ่นที่แห้งแล้งกว่าเขตพื้นที่อื่นๆ จะต้องพึ่งการอนุรักษ์น้ำ การนำน้ำทิ้งมาใช้ใหม่ และการจัดการน้ำเสีย โรงบ่มไวน์ในประเทศออสเตรเลียบางแห่งมีนวัตกรรม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ก้าวหน้าไปไกล โดยจัดตั้งโรงงานบำบัดน้ำเสียของตนเอง เพื่อแปรน้ำเสียกลับมาใช้ใหม่</a:t>
            </a:r>
          </a:p>
          <a:p>
            <a:pPr marL="285750" indent="-285750">
              <a:lnSpc>
                <a:spcPct val="120000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การชลประทานเป็นการใช้ทรัพยากรน้ำในปริมาณมาก แต่หากใช้การให้น้ำระบบน้ำหยดอาจ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ช่วยลดการสูญเสียน้ำได้</a:t>
            </a:r>
            <a:endParaRPr lang="th-TH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89783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E860A-D0DD-E2DC-B5D7-07FFEA85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326AB974-B6AF-0099-CD6F-828D027F18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66" r="22666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787760C6-469C-66A2-B9AE-D592CC5F2CFB}"/>
              </a:ext>
            </a:extLst>
          </p:cNvPr>
          <p:cNvSpPr txBox="1"/>
          <p:nvPr/>
        </p:nvSpPr>
        <p:spPr>
          <a:xfrm>
            <a:off x="530975" y="1284466"/>
            <a:ext cx="5094322" cy="1271698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แม็คคลาเร็น เวลล์</a:t>
            </a:r>
            <a:endParaRPr lang="en-AU" sz="3600" b="1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กรณีศึกษาเรื่องการจัดการน้ำ</a:t>
            </a:r>
          </a:p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และการนำน้ำใช้แล้วกลับมาใช้อีก</a:t>
            </a:r>
            <a:endParaRPr lang="en-AU" sz="36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C858BE-1311-8A32-04AA-A90B06421FF2}"/>
              </a:ext>
            </a:extLst>
          </p:cNvPr>
          <p:cNvSpPr txBox="1">
            <a:spLocks/>
          </p:cNvSpPr>
          <p:nvPr/>
        </p:nvSpPr>
        <p:spPr>
          <a:xfrm>
            <a:off x="645466" y="2929179"/>
            <a:ext cx="4862968" cy="3543711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แม็คคลาเร็น เวลล์ อยู่ในระดับแนวหน้าของความอุตสาหะพยายามทั้งในการอนุรักษ์น้ำและการนำน้ำที่ใช้แล้วกลับมาใช้ซ้ำ แม็คคลาเร็น เวลล์ ไม่ใช้สปริงเกลอร์หรือหัวกระจายน้ำ และไม่ทำการชลประทานน้ำนอง ที่ทำโดยการให้น้ำท่วมผิวดินที่ทำการเพาะปลูก มานานเกินกว่าหนึ่งในสี่ศตวรรษแล้ว หากแต่ใช้วิธีการดังนี้</a:t>
            </a:r>
            <a:r>
              <a:rPr lang="en-AU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:</a:t>
            </a:r>
          </a:p>
          <a:p>
            <a:pPr marL="0" marR="0"/>
            <a:r>
              <a:rPr lang="th-TH" sz="20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ใช้น้ำจากชั้นหินอุ้มน้ำบาดาล </a:t>
            </a:r>
            <a:endParaRPr lang="en-US" sz="20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  <a:p>
            <a:r>
              <a:rPr lang="th-TH" sz="20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ใช้ฝายชะลอน้ำที่กักเก็บน้ำจากน้ำผิวดินที่ไหลตามธรรมชาติ </a:t>
            </a:r>
          </a:p>
          <a:p>
            <a:r>
              <a:rPr lang="th-TH" sz="20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ใช้น้ำที่ผ่านการบ</a:t>
            </a:r>
            <a:r>
              <a:rPr lang="th-TH" sz="2000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ำ</a:t>
            </a:r>
            <a:r>
              <a:rPr lang="th-TH" sz="20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บัดและนํากลับมาใช้ใหม่จากโรงบ</a:t>
            </a:r>
            <a:r>
              <a:rPr lang="th-TH" sz="2000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ำ</a:t>
            </a:r>
            <a:r>
              <a:rPr lang="th-TH" sz="20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บัดน้ำเสีย</a:t>
            </a:r>
            <a:endParaRPr lang="en-AU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768652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72654" y="3435416"/>
            <a:ext cx="4625834" cy="1836039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การบริหารจัดการศัตรูพืช</a:t>
            </a: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แบบบูรณาการ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หรือไอพีเอ็ม (</a:t>
            </a:r>
            <a:r>
              <a:rPr lang="en-US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IPM)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สนับสนุนผู้ปลูกองุ่นแบบออร์แกนิกให้เข้าใจเรื่องต่อไปนี้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วงจรชีวิตของศัตรูพืชในไร่องุ่น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ระดับประชากรศัตรูพืช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แมลงตัวเบียน (ปรสิต) และแมลงห้ำ (นักล่า) ที่มีประโยชน์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437002" y="850238"/>
            <a:ext cx="583159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กลยุทธ์การจัดการศัตรูพืชแบบบูรณาการ</a:t>
            </a:r>
            <a:br>
              <a:rPr lang="en-US" sz="4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en-US" sz="4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(Integrated pest management - (IPM)</a:t>
            </a:r>
          </a:p>
          <a:p>
            <a:endParaRPr lang="en-US" sz="4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50B58-A761-AF10-3879-3D6AF2F59656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Inter Display" panose="02000503000000020004" pitchFamily="2" charset="0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90B79FBA-4239-1637-0BD3-38DDEA288F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0"/>
            <a:ext cx="616929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6763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5140728" cy="1721402"/>
          </a:xfrm>
        </p:spPr>
        <p:txBody>
          <a:bodyPr anchor="t">
            <a:noAutofit/>
          </a:bodyPr>
          <a:lstStyle/>
          <a:p>
            <a:r>
              <a:rPr lang="th-TH" sz="5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การปล่อยสัตว์ให้กินหญ้า</a:t>
            </a:r>
            <a:br>
              <a:rPr lang="en-US" sz="54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ในแปลงองุ่น</a:t>
            </a:r>
            <a:endParaRPr lang="en-US" sz="54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342147"/>
            <a:ext cx="4964265" cy="2422358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ช่วย</a:t>
            </a: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ทำให้ควบคุมวัชพืชและหญ้าในฤดูหนาวได้ ซึ่งหมาย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ความว่า</a:t>
            </a: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จะใช้สารกำจัดวัชพืชน้อยลง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ลดความจำเป็นในการใช้รถแทรกเตอร์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เพื่อ</a:t>
            </a: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ฉีดพ่นยาและตัดหญ้า 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ซึ่งช่วย</a:t>
            </a: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ลดการใช้เชื้อเพลิง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b="0" i="0" u="none" strike="noStrike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สามารถใช้มูลสัตว์เป็นสารปรับสภาพดินและปุ๋ยธรรมชาติได้</a:t>
            </a:r>
            <a:endParaRPr lang="th-TH" sz="2400" dirty="0">
              <a:solidFill>
                <a:schemeClr val="bg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574283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85EF0-3007-E5E3-E361-8F7176B7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CA26B-90B5-6D02-620E-7617F9DDAD63}"/>
              </a:ext>
            </a:extLst>
          </p:cNvPr>
          <p:cNvSpPr txBox="1">
            <a:spLocks/>
          </p:cNvSpPr>
          <p:nvPr/>
        </p:nvSpPr>
        <p:spPr>
          <a:xfrm>
            <a:off x="667077" y="2689793"/>
            <a:ext cx="4104980" cy="2511188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โรงบ่มไวน์สามารถลดการเกิดขยะฝังกลบ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</a:t>
            </a: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น้อยที่สุดได้ โดยการกำจัดสิ่งต่อไปนี้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ขยะจากแก้ว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กระดาษแข็ง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กระดาษ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สารตกค้างของแข็งที่เป็นสารอินทรีย์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เศษโลหะ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ขยะอิเล็กทรอนิกส์</a:t>
            </a:r>
            <a:endParaRPr lang="en-AU" sz="20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27B18CD-18DC-9374-F1D9-A8C7A1A1C76B}"/>
              </a:ext>
            </a:extLst>
          </p:cNvPr>
          <p:cNvSpPr txBox="1">
            <a:spLocks/>
          </p:cNvSpPr>
          <p:nvPr/>
        </p:nvSpPr>
        <p:spPr>
          <a:xfrm>
            <a:off x="667077" y="619245"/>
            <a:ext cx="4713971" cy="179549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8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การแปรใช้ใหม่ (</a:t>
            </a:r>
            <a:r>
              <a:rPr lang="en-US" sz="48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recycling) </a:t>
            </a:r>
            <a:br>
              <a:rPr lang="en-US" sz="4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และการใช้ซ้ำ (</a:t>
            </a:r>
            <a:r>
              <a:rPr lang="en-US" sz="48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reuse)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C1245-4BBC-8582-5330-DB749E2F7205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Inter Display" panose="02000503000000020004" pitchFamily="2" charset="0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879DA4DA-690B-EBD0-9273-915CD7617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368300"/>
            <a:ext cx="6169295" cy="6164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8859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</a:t>
            </a:r>
            <a:r>
              <a:rPr lang="th-TH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ภูมิประเทศที่กว้างใหญ่ที่มีประวัติศาสตร์อันยาวนาน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มีความกระตือรือร้นยืดหยุ่นและสร้างสรรค์ ขับเคลื่อนอย่างต่อเนื่องเพื่อค้นหาวิธีใหม่ๆ เพื่อทำให้เทคนิคเก่าสมบูรณ์แบบ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ชุมชนของเราเชื่อมโยงกันด้วยความเคารพซึ่งกันและกันและความรัก</a:t>
            </a:r>
            <a:r>
              <a:rPr lang="th-TH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ที่มี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</a:t>
            </a:r>
            <a:r>
              <a:rPr lang="th-TH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ำ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เพราะในไวน์แห่งออสเตรเลียทุกๆ ขวด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คุณจะได้สัมผัสกับความมหัศจรรย์ของออสเตรเลีย - ซึ่งเป็นเครื่องเตือนใจถึงการผจญภัยและความหลากหลายที่</a:t>
            </a:r>
            <a:r>
              <a:rPr lang="th-TH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นิยาม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วัฒนธรรมและดินแดนของเรา</a:t>
            </a:r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D4D70-C4E3-698A-9D12-25F2A7F59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C0B7DEF-6056-A71B-F7F0-2C7C23F1E6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5539" b="3694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A4D0D4-5D8B-BF2B-669B-78623E4381A6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E50BC6-5579-757D-F1AD-65F8C165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72" y="1245274"/>
            <a:ext cx="6158452" cy="909203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กรณี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ศึกษา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819920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E9A52C5-D40B-A13E-5086-2CEFEB5A0A56}"/>
              </a:ext>
            </a:extLst>
          </p:cNvPr>
          <p:cNvCxnSpPr/>
          <p:nvPr/>
        </p:nvCxnSpPr>
        <p:spPr>
          <a:xfrm>
            <a:off x="2535086" y="3477069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2" y="517813"/>
            <a:ext cx="7459364" cy="10812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h-TH" sz="60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วิธีที่ไวน์เทมเปิ้ล บรูเออร์ใช้</a:t>
            </a:r>
            <a:br>
              <a:rPr lang="en-AU" sz="60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เพื่อเป็นกลางทางคาร์บอน</a:t>
            </a:r>
            <a:endParaRPr lang="en-AU" sz="6000" b="1" dirty="0">
              <a:solidFill>
                <a:schemeClr val="accent5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78693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5852185" y="4207640"/>
            <a:ext cx="3028551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TEMPLE BRUER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8578539" y="1388130"/>
            <a:ext cx="2514593" cy="90600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28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เปลี่ยนไปใช้ขวดไวน์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28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น้ำหนักเบา</a:t>
            </a:r>
            <a:endParaRPr lang="en-AU" sz="2800" b="1" dirty="0">
              <a:solidFill>
                <a:schemeClr val="accent4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2EACE-C7E2-E9DB-D2E0-F8F8A3DABC7A}"/>
              </a:ext>
            </a:extLst>
          </p:cNvPr>
          <p:cNvSpPr txBox="1">
            <a:spLocks/>
          </p:cNvSpPr>
          <p:nvPr/>
        </p:nvSpPr>
        <p:spPr>
          <a:xfrm>
            <a:off x="8937381" y="3314618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20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ปลูกต้นไม้และพืชพรรณพื้น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เมือง </a:t>
            </a: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ในไร่องุ่นละบริเวณโดยรอบ</a:t>
            </a:r>
            <a:endParaRPr lang="en-AU" sz="20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0843AAE-60EA-95D6-B98E-4085E65BD985}"/>
              </a:ext>
            </a:extLst>
          </p:cNvPr>
          <p:cNvSpPr txBox="1">
            <a:spLocks/>
          </p:cNvSpPr>
          <p:nvPr/>
        </p:nvSpPr>
        <p:spPr>
          <a:xfrm>
            <a:off x="8981911" y="4739767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th-TH" sz="20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ยกเลิกการส่งสินค้าทางอากาศ 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ไปยัง</a:t>
            </a: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ผู้จัด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จำ</a:t>
            </a: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หน่ายในต่างประเทศ</a:t>
            </a:r>
            <a:endParaRPr lang="en-AU" sz="20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AC569B4-7337-4983-1AD1-EFC4AB2A3173}"/>
              </a:ext>
            </a:extLst>
          </p:cNvPr>
          <p:cNvSpPr txBox="1">
            <a:spLocks/>
          </p:cNvSpPr>
          <p:nvPr/>
        </p:nvSpPr>
        <p:spPr>
          <a:xfrm>
            <a:off x="1497112" y="4149339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เพิ่มอุณหภูมิต่ำสุดสำหรับเครื่องปรับอากาศในสำนักงานโรงบ่มไวน์</a:t>
            </a:r>
            <a:endParaRPr lang="en-AU" sz="20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9418F60-E088-E1B5-56B2-A39418FF6659}"/>
              </a:ext>
            </a:extLst>
          </p:cNvPr>
          <p:cNvSpPr txBox="1"/>
          <p:nvPr/>
        </p:nvSpPr>
        <p:spPr>
          <a:xfrm rot="16200000">
            <a:off x="7173494" y="3385038"/>
            <a:ext cx="87900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E4CBD2-4116-EA36-E893-B0C6C1313BC4}"/>
              </a:ext>
            </a:extLst>
          </p:cNvPr>
          <p:cNvSpPr/>
          <p:nvPr/>
        </p:nvSpPr>
        <p:spPr>
          <a:xfrm>
            <a:off x="3947299" y="2402675"/>
            <a:ext cx="2148702" cy="21487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ติดตั้งแผงโซลาร์เซลล์</a:t>
            </a:r>
            <a:endParaRPr lang="en-AU" sz="2800" b="1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66864AC-73E9-B886-B9FB-882E6E472EB3}"/>
              </a:ext>
            </a:extLst>
          </p:cNvPr>
          <p:cNvSpPr txBox="1"/>
          <p:nvPr/>
        </p:nvSpPr>
        <p:spPr>
          <a:xfrm>
            <a:off x="3394553" y="5186330"/>
            <a:ext cx="2646798" cy="84466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8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ลดความจำเป็นในการใช้เครื่องทำความเย็น</a:t>
            </a:r>
            <a:endParaRPr lang="en-AU" sz="2800" dirty="0">
              <a:solidFill>
                <a:schemeClr val="accent4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EE43A5-65C0-EA8E-E004-D2A8F088217D}"/>
              </a:ext>
            </a:extLst>
          </p:cNvPr>
          <p:cNvCxnSpPr>
            <a:cxnSpLocks/>
          </p:cNvCxnSpPr>
          <p:nvPr/>
        </p:nvCxnSpPr>
        <p:spPr>
          <a:xfrm flipV="1">
            <a:off x="2535086" y="3481119"/>
            <a:ext cx="0" cy="5825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1F696E-0479-C280-4B98-C8EAC5D61EF6}"/>
              </a:ext>
            </a:extLst>
          </p:cNvPr>
          <p:cNvCxnSpPr>
            <a:cxnSpLocks/>
          </p:cNvCxnSpPr>
          <p:nvPr/>
        </p:nvCxnSpPr>
        <p:spPr>
          <a:xfrm>
            <a:off x="5706577" y="5608660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F271CB-597E-D9AB-4574-81CE36597526}"/>
              </a:ext>
            </a:extLst>
          </p:cNvPr>
          <p:cNvCxnSpPr>
            <a:cxnSpLocks/>
          </p:cNvCxnSpPr>
          <p:nvPr/>
        </p:nvCxnSpPr>
        <p:spPr>
          <a:xfrm>
            <a:off x="7970505" y="3464549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0F8660-29BA-8E5C-8269-7E540FBDF844}"/>
              </a:ext>
            </a:extLst>
          </p:cNvPr>
          <p:cNvCxnSpPr>
            <a:cxnSpLocks/>
          </p:cNvCxnSpPr>
          <p:nvPr/>
        </p:nvCxnSpPr>
        <p:spPr>
          <a:xfrm>
            <a:off x="7970505" y="4902364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F70B7A0-CA51-D37B-063B-3110F8907272}"/>
              </a:ext>
            </a:extLst>
          </p:cNvPr>
          <p:cNvCxnSpPr>
            <a:cxnSpLocks/>
          </p:cNvCxnSpPr>
          <p:nvPr/>
        </p:nvCxnSpPr>
        <p:spPr>
          <a:xfrm>
            <a:off x="7617357" y="1906916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D4BA3-8D53-11E6-F07A-1F1B3A6B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9DE788-CA5D-83FC-7FBF-CE0DF662FC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CBDB45-ACAF-6014-6BDB-A75F3EE7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4" y="909503"/>
            <a:ext cx="5002911" cy="1325562"/>
          </a:xfrm>
        </p:spPr>
        <p:txBody>
          <a:bodyPr anchor="t">
            <a:noAutofit/>
          </a:bodyPr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แนวทางปฏิบัติ</a:t>
            </a:r>
            <a:br>
              <a:rPr lang="th-TH" sz="40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แบบออร์แกนิกและไบโอไดนามิก</a:t>
            </a:r>
            <a:br>
              <a:rPr lang="th-TH" sz="4000" b="1" dirty="0">
                <a:solidFill>
                  <a:schemeClr val="bg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rgbClr val="11B09B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ของไร่องุ่นคัลเลสกี้</a:t>
            </a:r>
            <a:endParaRPr lang="en-AU" sz="4000" b="1" dirty="0">
              <a:solidFill>
                <a:schemeClr val="bg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EFFDA-BC38-4B01-1AC9-85268B6B3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690226"/>
            <a:ext cx="4625834" cy="3491189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การควบคุมวัชพืช</a:t>
            </a:r>
            <a:r>
              <a:rPr lang="th-TH" sz="2000" dirty="0">
                <a:solidFill>
                  <a:schemeClr val="accent6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ด้วยกลไก</a:t>
            </a: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ทางธรรมชาติ </a:t>
            </a:r>
            <a:r>
              <a:rPr lang="th-TH" sz="2000" dirty="0">
                <a:solidFill>
                  <a:schemeClr val="accent6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โดยไม่ต้องใช้</a:t>
            </a: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ปุ๋ยเคมี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chemeClr val="accent6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การใช้</a:t>
            </a: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ปุ๋ยหมักและปุ๋ยธรรมชาติ (สาหร่ายทะเลและผงหิน) ในดิน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นำวิธีการเตรียมการแบบไบโอไดนามิก 9 ขั้นตอน (</a:t>
            </a:r>
            <a:r>
              <a:rPr lang="en-AU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BD preps) </a:t>
            </a: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มาใช้กับดินและต้นองุ่น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ใช้สเปรย์ธรรมชาติแทนยาฆ่าเชื้อรา</a:t>
            </a:r>
            <a:r>
              <a:rPr lang="th-TH" sz="2000" dirty="0">
                <a:solidFill>
                  <a:schemeClr val="accent6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หรือ</a:t>
            </a:r>
            <a:r>
              <a:rPr lang="th-TH" sz="2000" dirty="0">
                <a:solidFill>
                  <a:schemeClr val="accent6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ยาฆ่าแมลง</a:t>
            </a:r>
          </a:p>
        </p:txBody>
      </p:sp>
    </p:spTree>
    <p:extLst>
      <p:ext uri="{BB962C8B-B14F-4D97-AF65-F5344CB8AC3E}">
        <p14:creationId xmlns:p14="http://schemas.microsoft.com/office/powerpoint/2010/main" val="282222659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BD948-8557-1D16-B416-7155E1B00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F68CDA-E0EE-8B2D-286B-EC5B520E852B}"/>
              </a:ext>
            </a:extLst>
          </p:cNvPr>
          <p:cNvCxnSpPr/>
          <p:nvPr/>
        </p:nvCxnSpPr>
        <p:spPr>
          <a:xfrm>
            <a:off x="2390647" y="4445247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2E07E6E-2988-D914-508A-54133A02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2" y="517814"/>
            <a:ext cx="5584858" cy="20842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h-TH" sz="48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วิธีดั้งเดิมที่ใช้การแทรกแซงแบบน้อยที่สุด</a:t>
            </a:r>
            <a:br>
              <a:rPr lang="th-TH" sz="48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3600" b="1" dirty="0">
                <a:solidFill>
                  <a:srgbClr val="11B09B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ในโรงบ่มไวน์ของคัลเลสกี้</a:t>
            </a:r>
            <a:endParaRPr lang="en-AU" sz="4800" b="1" dirty="0">
              <a:solidFill>
                <a:schemeClr val="accent2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5D8E84-E696-5208-52FE-E60A28DFF6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730912"/>
            <a:ext cx="2427890" cy="60748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E55442-D06F-EA93-83F9-72556876ED54}"/>
              </a:ext>
            </a:extLst>
          </p:cNvPr>
          <p:cNvSpPr txBox="1"/>
          <p:nvPr/>
        </p:nvSpPr>
        <p:spPr>
          <a:xfrm rot="16200000">
            <a:off x="6011229" y="4366683"/>
            <a:ext cx="2710464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KALLESKE’S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1D0BB87-0300-F48E-1159-DF2E215798DD}"/>
              </a:ext>
            </a:extLst>
          </p:cNvPr>
          <p:cNvSpPr txBox="1"/>
          <p:nvPr/>
        </p:nvSpPr>
        <p:spPr>
          <a:xfrm>
            <a:off x="8971554" y="3718801"/>
            <a:ext cx="2690794" cy="181256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25"/>
              </a:spcBef>
              <a:spcAft>
                <a:spcPts val="525"/>
              </a:spcAft>
              <a:buNone/>
            </a:pPr>
            <a:r>
              <a:rPr lang="th-TH" sz="24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ทำให้ไวน์ใสโดยธรรมชาติด้วยการถ่ายน้ำไวน์ส่วนที่ใสไปใส่ภา</a:t>
            </a:r>
            <a:r>
              <a:rPr lang="th-TH" sz="2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ชนะใหม่ แล้วเหลือตะกอนทิ้งไว้ในภาชนะเดิม </a:t>
            </a:r>
            <a:r>
              <a:rPr lang="th-TH" sz="2400" b="1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และไม่ใช้เครื่องกรอง</a:t>
            </a:r>
            <a:endParaRPr lang="en-AU" sz="2400" b="1" dirty="0">
              <a:solidFill>
                <a:schemeClr val="accent3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4911995-E6FE-E151-0D47-CB426DE6195B}"/>
              </a:ext>
            </a:extLst>
          </p:cNvPr>
          <p:cNvSpPr txBox="1">
            <a:spLocks/>
          </p:cNvSpPr>
          <p:nvPr/>
        </p:nvSpPr>
        <p:spPr>
          <a:xfrm>
            <a:off x="1318500" y="4981120"/>
            <a:ext cx="2514593" cy="93568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ใช้ยีสต์ธรรมชาติเป็นหลักในการหมักไวน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์ครั้งแรก </a:t>
            </a:r>
            <a:r>
              <a:rPr lang="th-TH" sz="20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และใช้แบคทีเรียมาโลแลคติกที่ได้จากธรรมชาติในการหมักแบบมาโลแลคติก</a:t>
            </a:r>
            <a:endParaRPr lang="en-AU" sz="20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E1CAA2A-D14F-36EF-6E19-76A877CD1B5F}"/>
              </a:ext>
            </a:extLst>
          </p:cNvPr>
          <p:cNvSpPr txBox="1"/>
          <p:nvPr/>
        </p:nvSpPr>
        <p:spPr>
          <a:xfrm rot="16200000">
            <a:off x="7216160" y="3867938"/>
            <a:ext cx="79367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22D508-14ED-E8B3-EDF4-B346BE1CE00E}"/>
              </a:ext>
            </a:extLst>
          </p:cNvPr>
          <p:cNvSpPr/>
          <p:nvPr/>
        </p:nvSpPr>
        <p:spPr>
          <a:xfrm>
            <a:off x="3742672" y="3314618"/>
            <a:ext cx="2084295" cy="20842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ไม่ใส่สารแทนนิน เอ็นไซม์ หรือสารที่ทำให้ไวน์ใส</a:t>
            </a:r>
            <a:endParaRPr lang="en-AU" sz="24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C02F2F-769E-85D8-1E3B-B97FDC40A0DD}"/>
              </a:ext>
            </a:extLst>
          </p:cNvPr>
          <p:cNvCxnSpPr>
            <a:cxnSpLocks/>
          </p:cNvCxnSpPr>
          <p:nvPr/>
        </p:nvCxnSpPr>
        <p:spPr>
          <a:xfrm>
            <a:off x="2390647" y="4445247"/>
            <a:ext cx="0" cy="4609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6DD289-A0BE-4FB8-2939-328DA25660F6}"/>
              </a:ext>
            </a:extLst>
          </p:cNvPr>
          <p:cNvCxnSpPr>
            <a:cxnSpLocks/>
          </p:cNvCxnSpPr>
          <p:nvPr/>
        </p:nvCxnSpPr>
        <p:spPr>
          <a:xfrm>
            <a:off x="8072539" y="3890301"/>
            <a:ext cx="10210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96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242C9-EA6C-C1DA-8B1B-D3789CF0C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77646474-7D6D-DB7E-F0AE-F800EB34EC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63" r="9163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64ABB83-3EBA-C0EC-BDEC-B46AC19E3A31}"/>
              </a:ext>
            </a:extLst>
          </p:cNvPr>
          <p:cNvSpPr txBox="1">
            <a:spLocks/>
          </p:cNvSpPr>
          <p:nvPr/>
        </p:nvSpPr>
        <p:spPr>
          <a:xfrm>
            <a:off x="690991" y="909502"/>
            <a:ext cx="4030911" cy="15161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400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การเปลี่ยนเป็นออร์แกนิก</a:t>
            </a:r>
          </a:p>
          <a:p>
            <a:r>
              <a:rPr lang="th-TH" sz="3600" dirty="0">
                <a:solidFill>
                  <a:srgbClr val="11B09B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ของไร่องุ่นแบทเทิล ออฟ บอสเวิร์ธ</a:t>
            </a:r>
            <a:endParaRPr lang="en-AU" sz="3600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6AA59-6E5B-0390-2D0E-4E7AFCB02DB4}"/>
              </a:ext>
            </a:extLst>
          </p:cNvPr>
          <p:cNvSpPr txBox="1">
            <a:spLocks/>
          </p:cNvSpPr>
          <p:nvPr/>
        </p:nvSpPr>
        <p:spPr>
          <a:xfrm>
            <a:off x="695730" y="2628900"/>
            <a:ext cx="4625834" cy="31813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ทำไร่องุ่นแบบดั้งเดิมที่เคยเป็นมา ก่อนที่จะมีปุ๋ยสังเคราะห์และยาฆ่าแมลง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ใช้ดอกทุเรียนเทศ (ดอกไม้ชนิดหนึ่งในในการกำจัดวัชพืช) ในการจัดการวัชพืช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ดัดแปลงเครื่องจักรมาใช้ในไร่องุ่นเพื่อเพิ่มประสิทธิภาพและลดผลกระทบที่จะเกิดกับสิ่งแวดล้อม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ผ่านการฟื้นฟูสภาพการปลูกองุ่นขึ้นใหม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่ในวงกว้</a:t>
            </a:r>
            <a:r>
              <a:rPr lang="th-TH" sz="2400" dirty="0">
                <a:solidFill>
                  <a:schemeClr val="bg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าง นำพันธุ์ที่เป็นปัญหาออกไป และนำพันธุ์ท้องถิ่นกลับมาปลูกใหม่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2E5B13B-2B2D-AF77-FD9C-C56B73BA908D}"/>
              </a:ext>
            </a:extLst>
          </p:cNvPr>
          <p:cNvSpPr txBox="1">
            <a:spLocks/>
          </p:cNvSpPr>
          <p:nvPr/>
        </p:nvSpPr>
        <p:spPr>
          <a:xfrm rot="16200000">
            <a:off x="5337981" y="5197700"/>
            <a:ext cx="2206850" cy="250597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38"/>
              </a:spcAft>
              <a:buNone/>
            </a:pPr>
            <a:r>
              <a:rPr lang="en-AU" sz="9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Photo courtesy of Joch Bosworth</a:t>
            </a:r>
          </a:p>
        </p:txBody>
      </p:sp>
    </p:spTree>
    <p:extLst>
      <p:ext uri="{BB962C8B-B14F-4D97-AF65-F5344CB8AC3E}">
        <p14:creationId xmlns:p14="http://schemas.microsoft.com/office/powerpoint/2010/main" val="370509009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5" b="28245"/>
          <a:stretch/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9654" y="4389979"/>
            <a:ext cx="3181282" cy="1114715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เปลี่ยนไปสู่การปลูกองุ่นแบบออร์แกนิก ติดตั้งระบบระบายน้ำ การทำปุ๋ยหมัก และใช้พืชคลุมพืชดิน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484979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592308" y="38787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1998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259262" y="2074539"/>
            <a:ext cx="5450037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เส้นเวลาที่กล่าวเรื่องสิ่งแวดล้อม</a:t>
            </a:r>
            <a:endParaRPr lang="en-US" sz="4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ของไร่องุ่นคัลเล็น</a:t>
            </a:r>
            <a:endParaRPr lang="en-US" sz="4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677" b="5253"/>
          <a:stretch/>
        </p:blipFill>
        <p:spPr>
          <a:xfrm>
            <a:off x="400016" y="5537331"/>
            <a:ext cx="3862018" cy="1741988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5F36D2F-5B78-2E60-2064-47330A88B9C9}"/>
              </a:ext>
            </a:extLst>
          </p:cNvPr>
          <p:cNvSpPr txBox="1">
            <a:spLocks/>
          </p:cNvSpPr>
          <p:nvPr/>
        </p:nvSpPr>
        <p:spPr>
          <a:xfrm>
            <a:off x="5124600" y="1468478"/>
            <a:ext cx="2100145" cy="1212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ได้รับการรับรองความเป็นออร์แกนิกและเปลี่ยนสู่</a:t>
            </a:r>
            <a:r>
              <a:rPr lang="th-TH" sz="20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ฟาร์มแบบไบโอไดนามิก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8EB80E7-04E2-6277-DE0E-D82956907DFE}"/>
              </a:ext>
            </a:extLst>
          </p:cNvPr>
          <p:cNvSpPr txBox="1"/>
          <p:nvPr/>
        </p:nvSpPr>
        <p:spPr>
          <a:xfrm>
            <a:off x="4967254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2003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3C6210-D39E-CA37-39DB-FF26AE261538}"/>
              </a:ext>
            </a:extLst>
          </p:cNvPr>
          <p:cNvSpPr txBox="1">
            <a:spLocks/>
          </p:cNvSpPr>
          <p:nvPr/>
        </p:nvSpPr>
        <p:spPr>
          <a:xfrm>
            <a:off x="6222233" y="4401399"/>
            <a:ext cx="2257491" cy="1499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ไร่องุ่นคัลเล็นเป็นไร่องุ่นแห่งแรกที่ได้รับการรับรองสถานะไบโอไดนามิก และไร่องุ่นแมนแกนเป็นไร่ที่สองที่ได้รับการรับรองในปี 2008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0003AC6-CFF8-661A-4360-4AF91C95486A}"/>
              </a:ext>
            </a:extLst>
          </p:cNvPr>
          <p:cNvSpPr txBox="1"/>
          <p:nvPr/>
        </p:nvSpPr>
        <p:spPr>
          <a:xfrm>
            <a:off x="6064887" y="389016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2004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F303AA7-3BF5-713A-30B3-5BCA97755FC2}"/>
              </a:ext>
            </a:extLst>
          </p:cNvPr>
          <p:cNvSpPr txBox="1">
            <a:spLocks/>
          </p:cNvSpPr>
          <p:nvPr/>
        </p:nvSpPr>
        <p:spPr>
          <a:xfrm>
            <a:off x="8018718" y="1468478"/>
            <a:ext cx="2762100" cy="1212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ชดเชยการปล่อยก๊าซคาร์บอนไดออกไซด์โดยสมัครใจ ด้วยการซื้อคาร์บอนเครดิต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7E129D0-B09E-6024-081D-6DB6F3D7D395}"/>
              </a:ext>
            </a:extLst>
          </p:cNvPr>
          <p:cNvSpPr txBox="1"/>
          <p:nvPr/>
        </p:nvSpPr>
        <p:spPr>
          <a:xfrm>
            <a:off x="7861372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2006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B795BD9-2697-B1FC-103E-EA1DCD3B6497}"/>
              </a:ext>
            </a:extLst>
          </p:cNvPr>
          <p:cNvSpPr txBox="1">
            <a:spLocks/>
          </p:cNvSpPr>
          <p:nvPr/>
        </p:nvSpPr>
        <p:spPr>
          <a:xfrm>
            <a:off x="9479027" y="4383760"/>
            <a:ext cx="2312957" cy="1516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ติดตั้งระบบพลังงานแสงอาทิตย์ขนาด 45 กิโลวัตต์ ซึ่งให้สัดส่วนที่เหมาะสมเพียงพอต่อการใช้พลังงานของไร่องุ่นคัลเล็น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EF7D9E6-4C5E-F186-B586-2A5500DF517E}"/>
              </a:ext>
            </a:extLst>
          </p:cNvPr>
          <p:cNvSpPr txBox="1"/>
          <p:nvPr/>
        </p:nvSpPr>
        <p:spPr>
          <a:xfrm>
            <a:off x="9321680" y="387252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2014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112B3D5-EF82-1369-5ED6-12ABACFBE980}"/>
              </a:ext>
            </a:extLst>
          </p:cNvPr>
          <p:cNvSpPr/>
          <p:nvPr/>
        </p:nvSpPr>
        <p:spPr>
          <a:xfrm>
            <a:off x="8018718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CD392B-3FE3-9C37-268D-01A5C41632E1}"/>
              </a:ext>
            </a:extLst>
          </p:cNvPr>
          <p:cNvSpPr/>
          <p:nvPr/>
        </p:nvSpPr>
        <p:spPr>
          <a:xfrm>
            <a:off x="6140582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E909AC-DC6E-B812-714F-4DB8467D68BF}"/>
              </a:ext>
            </a:extLst>
          </p:cNvPr>
          <p:cNvSpPr/>
          <p:nvPr/>
        </p:nvSpPr>
        <p:spPr>
          <a:xfrm>
            <a:off x="9239921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3FA10-496A-2F60-85D3-787B99294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70C3EB-7922-B517-0DAF-E3E2B1000AD4}"/>
              </a:ext>
            </a:extLst>
          </p:cNvPr>
          <p:cNvSpPr txBox="1"/>
          <p:nvPr/>
        </p:nvSpPr>
        <p:spPr>
          <a:xfrm>
            <a:off x="6252561" y="4084671"/>
            <a:ext cx="6109448" cy="2148040"/>
          </a:xfrm>
          <a:prstGeom prst="rect">
            <a:avLst/>
          </a:prstGeom>
          <a:noFill/>
        </p:spPr>
        <p:txBody>
          <a:bodyPr numCol="2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อาร์เนส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Arneis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บาร์แบร่า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Barbera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ฟิอาโน่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Fiano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กาเมย์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Gamay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กรูเนอร์ เวล์ทล</a:t>
            </a: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เนอร์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Grüner Veltliner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มอนเตปูชาโน่(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Montepulciano</a:t>
            </a: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เน็บบิโอโล่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Nebbiolo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นีโร ดาโว</a:t>
            </a: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ล่า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Nero d’Avol</a:t>
            </a:r>
            <a:r>
              <a:rPr lang="en-US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a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 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ซานโจเวเซ่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Sangiovese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เทมพรานีลโญ่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Tempranillo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ทูรีก้า นา</a:t>
            </a: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ซีโอเนล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Touriga Nacional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FFFFFF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เวอร์เมนติโน่ (</a:t>
            </a:r>
            <a:r>
              <a:rPr lang="en-AU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Vermentino</a:t>
            </a:r>
            <a:r>
              <a:rPr lang="th-TH" sz="2000" dirty="0">
                <a:solidFill>
                  <a:srgbClr val="FFFFFF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endParaRPr lang="en-AU" sz="2000" dirty="0">
              <a:solidFill>
                <a:srgbClr val="FFFFFF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A8CB6BA5-A614-7CC4-31DA-579A970AC2E9}"/>
              </a:ext>
            </a:extLst>
          </p:cNvPr>
          <p:cNvSpPr txBox="1"/>
          <p:nvPr/>
        </p:nvSpPr>
        <p:spPr>
          <a:xfrm>
            <a:off x="7066035" y="789421"/>
            <a:ext cx="4482500" cy="1807978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การเพิ่มขึ้นของพันธุ์องุ่นทางเลือก</a:t>
            </a:r>
            <a:r>
              <a:rPr lang="en-AU" sz="60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br>
              <a:rPr lang="en-AU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</a:br>
            <a:r>
              <a:rPr lang="th-TH" sz="60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ในประเทศออสเตรเลีย</a:t>
            </a:r>
            <a:endParaRPr lang="en-AU" sz="6000" b="1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7E2D28-6E9C-4793-098E-969399BAE7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4718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30BA85-297B-7AF5-FB8F-63C2E7BD9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7C029617-F754-61AE-C1EE-A642432C1D4C}"/>
              </a:ext>
            </a:extLst>
          </p:cNvPr>
          <p:cNvSpPr txBox="1"/>
          <p:nvPr/>
        </p:nvSpPr>
        <p:spPr>
          <a:xfrm>
            <a:off x="6408006" y="1408236"/>
            <a:ext cx="5916853" cy="1807978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r>
              <a:rPr lang="th-TH" sz="3600" b="1" kern="100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ทำให้มั่นใจว่า</a:t>
            </a:r>
            <a:r>
              <a:rPr lang="th-TH" sz="3600" b="1" kern="1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ไร่องุ่น การปลูกองุ่น </a:t>
            </a:r>
          </a:p>
          <a:p>
            <a:r>
              <a:rPr lang="th-TH" sz="3600" b="1" kern="100" dirty="0">
                <a:solidFill>
                  <a:schemeClr val="accent3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และการผลิตไวน์ ที่มีอายุหลายชั่วอายุคน</a:t>
            </a:r>
          </a:p>
          <a:p>
            <a:r>
              <a:rPr lang="th-TH" sz="3600" b="1" kern="100" dirty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ของประเทศออสเตรเลีย</a:t>
            </a:r>
            <a:endParaRPr lang="th-TH" sz="3600" b="1" kern="100" dirty="0">
              <a:solidFill>
                <a:schemeClr val="accent3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en-AU" sz="2800" kern="1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br>
              <a:rPr lang="en-AU" sz="2400" kern="1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th-TH" sz="4800" b="1" kern="100" dirty="0">
                <a:solidFill>
                  <a:schemeClr val="bg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จะ</a:t>
            </a:r>
            <a:r>
              <a:rPr lang="th-TH" sz="4800" b="1" kern="100" dirty="0">
                <a:solidFill>
                  <a:schemeClr val="bg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คงอ</a:t>
            </a:r>
            <a:r>
              <a:rPr lang="th-TH" sz="4800" b="1" kern="100" dirty="0">
                <a:solidFill>
                  <a:schemeClr val="bg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ยู่</a:t>
            </a:r>
            <a:r>
              <a:rPr lang="th-TH" sz="4800" b="1" kern="100" dirty="0">
                <a:solidFill>
                  <a:schemeClr val="bg2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และน่าตื่นเต้นเร้าใจ</a:t>
            </a:r>
          </a:p>
          <a:p>
            <a:r>
              <a:rPr lang="th-TH" sz="4800" b="1" kern="100" dirty="0">
                <a:solidFill>
                  <a:schemeClr val="bg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ไปอีกหลายปี</a:t>
            </a:r>
            <a:endParaRPr lang="en-AU" sz="4800" b="1" kern="100" dirty="0">
              <a:solidFill>
                <a:schemeClr val="bg2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8C2D94-4F70-7E17-75B0-684A398BA0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3071"/>
            <a:ext cx="6096000" cy="609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2407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2082636" y="236961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sz="9073" spc="272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9073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3A88F4-86AB-9D72-CD8C-E3DA5BAB356A}"/>
              </a:ext>
            </a:extLst>
          </p:cNvPr>
          <p:cNvSpPr txBox="1"/>
          <p:nvPr/>
        </p:nvSpPr>
        <p:spPr>
          <a:xfrm>
            <a:off x="567702" y="6438728"/>
            <a:ext cx="282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ค้นพบไวน์แห่งออสเตรเลีย </a:t>
            </a: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887740" y="990651"/>
            <a:ext cx="4302987" cy="4492969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/>
              </a:buClr>
              <a:buNone/>
            </a:pPr>
            <a:r>
              <a:rPr lang="th-TH" sz="3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ชุมชนไวน์ประเทศออสเตรเลียกำลังหาทางพัฒนานวัตกรรมที่สร้างสรรค์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th-TH" sz="32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เพื่อให้มั่นใจว่าสิ่งแวดล้อม สังคม และเศรษฐกิจของเรา สามารถดำรงชีวิตอยู่และเจริญเติบโตได้อย่างยืนยาว เพื่อตอบสนองความต้องการของผู้บริโภค และปกป้องลักษณะทางภูมิประเทศที่ส่งผลต่อรสชาติของไวน์ที่อุดมไปด้วยความหลากหลายของเรา</a:t>
            </a:r>
            <a:endParaRPr lang="en-AU" sz="32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70" b="20270"/>
          <a:stretch/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082"/>
          <a:stretch/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7A8481-5942-3657-B386-FD015008436B}"/>
              </a:ext>
            </a:extLst>
          </p:cNvPr>
          <p:cNvSpPr txBox="1"/>
          <p:nvPr/>
        </p:nvSpPr>
        <p:spPr>
          <a:xfrm>
            <a:off x="6387082" y="3569157"/>
            <a:ext cx="4899645" cy="142212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ประเทศออสเตรเลียมีจำนวนพื้นที่ที่ใช้ทำการเกษตรอินทรีย์ที่ได้รับการรับรองมากที่สุดในโลก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9A51ED4-BCFC-C919-A5D6-93DB6E379AB3}"/>
              </a:ext>
            </a:extLst>
          </p:cNvPr>
          <p:cNvSpPr txBox="1"/>
          <p:nvPr/>
        </p:nvSpPr>
        <p:spPr>
          <a:xfrm>
            <a:off x="6218971" y="2975299"/>
            <a:ext cx="5973029" cy="6753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รู้หรือไม่?</a:t>
            </a:r>
            <a:endParaRPr lang="en-AU" sz="54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7" r="1621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7606" y="665406"/>
            <a:ext cx="4597960" cy="1325562"/>
          </a:xfrm>
        </p:spPr>
        <p:txBody>
          <a:bodyPr/>
          <a:lstStyle/>
          <a:p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</a:t>
            </a:r>
            <a:b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สำหรับ</a:t>
            </a:r>
            <a:b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วันนี้</a:t>
            </a:r>
            <a:endParaRPr lang="en-US" sz="54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547" y="2865199"/>
            <a:ext cx="4105121" cy="332739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ศาสตร์ความรู้ในการปลูกองุ่นและการผลิตไวน์แบบออร์แกนิกและไบโอไดนามิกในประเทศออสเตรเลีย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ข้อควรพิจารณาเกี่ยวกับสิ่งแวดล้อมอื่นๆ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กรณีศึกษาของผู้ผลิตไวน์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การเพิ่มจำนวนของพันธุ์องุ่นทางเลือก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6" b="7826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167809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4520657"/>
            <a:ext cx="6158452" cy="1325562"/>
          </a:xfrm>
        </p:spPr>
        <p:txBody>
          <a:bodyPr/>
          <a:lstStyle/>
          <a:p>
            <a:r>
              <a:rPr lang="th-TH" sz="5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ศาสตร์แห่งการปลูกองุ่น</a:t>
            </a:r>
            <a:br>
              <a:rPr lang="th-TH" sz="5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แบบออร์แกนิก</a:t>
            </a:r>
            <a:endParaRPr lang="en-US" sz="54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3165" y="4520657"/>
            <a:ext cx="4105121" cy="1209090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th-TH" sz="2000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การปลูกและดูแลองุ่นแบบออร์แกนิกให้เติบโตจะไม่ใช้สารสังเคราะห์หรือสารที่เกิดจากการสังเคราะห์ สารเคมี ยากำจัดวัชพืช ยาฆ่าแมลง ปุ๋ย หรือผลิตภัณฑ์ที่เกิดจากจุลินทรีย์พืชและสัตว์ที่มีการดัดแปลงพันธุกรรม</a:t>
            </a:r>
            <a:endParaRPr lang="en-AU" sz="18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36" t="7345" r="2972" b="34039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7" y="1260848"/>
            <a:ext cx="6734901" cy="718264"/>
          </a:xfrm>
        </p:spPr>
        <p:txBody>
          <a:bodyPr/>
          <a:lstStyle/>
          <a:p>
            <a:r>
              <a:rPr lang="th-TH" sz="66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ออร์แกนิกที่ผ่านการรับรอง</a:t>
            </a:r>
            <a:endParaRPr lang="en-US" sz="66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3166" y="985276"/>
            <a:ext cx="4492993" cy="1209090"/>
          </a:xfrm>
        </p:spPr>
        <p:txBody>
          <a:bodyPr/>
          <a:lstStyle/>
          <a:p>
            <a:pPr marL="0" marR="0"/>
            <a:r>
              <a:rPr lang="th-TH" sz="24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กระบวนการผลิตไวน์ทั้งหมด ตั้งแต่การปลูก</a:t>
            </a:r>
            <a:r>
              <a:rPr lang="th-TH" sz="2400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</a:t>
            </a:r>
            <a:r>
              <a:rPr lang="th-TH" sz="24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ไปจนถึงการบรรจุขวดไวน์</a:t>
            </a:r>
            <a:r>
              <a:rPr lang="th-TH" sz="24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 ต้องเป็นแบบออร์แกนิก แต่ก็ใช่ว่าไวน์ที่</a:t>
            </a:r>
            <a:r>
              <a:rPr lang="th-TH" sz="2400" kern="100" dirty="0"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ระบุว่า</a:t>
            </a:r>
            <a:r>
              <a:rPr lang="th-TH" sz="24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 “ออร์แกนิก” บนฉลากจะผ่านการรับรองไปเสียทั้งหมด</a:t>
            </a:r>
            <a:endParaRPr lang="en-US" sz="24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482947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5992" y="2539420"/>
            <a:ext cx="4635913" cy="3438477"/>
          </a:xfrm>
        </p:spPr>
        <p:txBody>
          <a:bodyPr>
            <a:normAutofit/>
          </a:bodyPr>
          <a:lstStyle/>
          <a:p>
            <a:pPr marL="0" marR="0"/>
            <a:r>
              <a:rPr lang="th-TH" sz="2800" kern="100" dirty="0">
                <a:effectLst/>
                <a:latin typeface="Cordia New" panose="020B0304020202020204" pitchFamily="34" charset="-34"/>
                <a:ea typeface="Aptos" panose="020B0004020202020204" pitchFamily="34" charset="0"/>
                <a:cs typeface="Cordia New" panose="020B0304020202020204" pitchFamily="34" charset="-34"/>
              </a:rPr>
              <a:t>ศาสตร์ความรู้ในการปลูกองุ่นแบบไบโอไดนามิกเป็นวิธีปฏิบัติแบบองค์รวม ยึดโยงหลักการทำฟาร์มแบบออร์แกนิก มีการเตรียมการและการปฏิบัติที่เป็นรูปแบบเฉพาะของไบโอไดนามิก นอกจากนั้น องค์ประกอบเชิงจิตวิญญาณและดาราศาสตร์ยังช่วยเติมเต็มวิถีปฏิบัติและการเลือกเวลาที่เหมาะสม</a:t>
            </a:r>
            <a:endParaRPr lang="en-US" sz="2800" kern="100" dirty="0">
              <a:effectLst/>
              <a:latin typeface="Cordia New" panose="020B0304020202020204" pitchFamily="34" charset="-34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A789C8F-C6E3-B1DF-EF68-A2F8078DB61E}"/>
              </a:ext>
            </a:extLst>
          </p:cNvPr>
          <p:cNvSpPr txBox="1">
            <a:spLocks/>
          </p:cNvSpPr>
          <p:nvPr/>
        </p:nvSpPr>
        <p:spPr>
          <a:xfrm>
            <a:off x="6667626" y="649172"/>
            <a:ext cx="5336305" cy="18462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ศาสตร์ความรู้ในการปลูกองุ่น</a:t>
            </a:r>
            <a:r>
              <a:rPr lang="en-US" sz="54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th-TH" sz="54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แบบไบโอไดนามิก</a:t>
            </a:r>
            <a:endParaRPr lang="en-US" sz="54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27178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662AB6-F66D-504F-7ADC-24A13387E13E}"/>
              </a:ext>
            </a:extLst>
          </p:cNvPr>
          <p:cNvSpPr txBox="1"/>
          <p:nvPr/>
        </p:nvSpPr>
        <p:spPr>
          <a:xfrm>
            <a:off x="773359" y="3993464"/>
            <a:ext cx="334694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การปลูกองุ่นแบบดั้งเดิม</a:t>
            </a:r>
          </a:p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(ที่ไม่ใช่แบบออร์แกนิก)</a:t>
            </a:r>
          </a:p>
          <a:p>
            <a:r>
              <a:rPr lang="th-TH" sz="20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 ใช้แนวทางปฏิบัติทางการเกษตรที่หลากหลาย รวมถึงวิธีการท</a:t>
            </a:r>
            <a:r>
              <a:rPr lang="th-TH" sz="2000" dirty="0">
                <a:solidFill>
                  <a:srgbClr val="000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ำ</a:t>
            </a:r>
            <a:r>
              <a:rPr lang="th-TH" sz="20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ฟาร์มแบบดั้งเดิม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ใช้สเปรย์และปุ๋ยสังเคราะห์ ใช้เทคโนโลยีสมัยใหม่ ตลอดจนใช้วิธีการอื่นๆ ที่ผสานจิตสำนึกถึงสิ่งแวดล้อมเข้าไปด้วย</a:t>
            </a:r>
            <a:endParaRPr lang="en-AU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5A49B-442B-4B77-7634-70D3276544DA}"/>
              </a:ext>
            </a:extLst>
          </p:cNvPr>
          <p:cNvSpPr txBox="1"/>
          <p:nvPr/>
        </p:nvSpPr>
        <p:spPr>
          <a:xfrm>
            <a:off x="4866125" y="3993464"/>
            <a:ext cx="3346949" cy="2211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การปลูกองุ่นแบบออร์แกนิก</a:t>
            </a:r>
            <a:endParaRPr lang="en-AU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วิธีปฏิบัติใน</a:t>
            </a:r>
            <a:r>
              <a:rPr lang="th-TH" sz="20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ฟาร์มจะใช้ทั้งแบบสมัยใหม่และแบบดั้งเดิม แต่จะหลีกเลี่ยงการใช้ปุ๋ยสังเคราะห์ ยาฆ่าแมลงและยากำจัดวัชพืช แต่จะใช้วัสดุอินทรีย์อื่นมาแทน อาทิ หินฟอสเฟต วัสดุที่ทำจากพืช วัสดุที่ทำจากสัตว์ และสเปรย์ปราศจากสารเคมี</a:t>
            </a:r>
            <a:endParaRPr lang="en-AU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73955E-5790-1DA1-C9C0-5D439DA12B22}"/>
              </a:ext>
            </a:extLst>
          </p:cNvPr>
          <p:cNvSpPr txBox="1"/>
          <p:nvPr/>
        </p:nvSpPr>
        <p:spPr>
          <a:xfrm>
            <a:off x="8642300" y="3993464"/>
            <a:ext cx="334694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การปลูกองุ่นแบบไบโอไดนามิก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เป็นวิธีที่เกิดจากแนวคิดของรูดอล์ฟ สไตเนอร์ วิธีนี้มีความคล้ายคลึงกับการปลูกองุ่นแบบออร์แกนิก แต่จะนำปรากฏการณ์ข้างขึ้นข้างแรมและการเตรียมดินที่มีรูปแบบเฉพาะมาใช้ด้วย</a:t>
            </a:r>
            <a:endParaRPr lang="en-AU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B91A6E-2B2F-A6B8-4DE8-48343C8768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891" y="1957984"/>
            <a:ext cx="2208396" cy="2208396"/>
          </a:xfrm>
          <a:prstGeom prst="rect">
            <a:avLst/>
          </a:prstGeom>
        </p:spPr>
      </p:pic>
      <p:pic>
        <p:nvPicPr>
          <p:cNvPr id="5" name="Picture 4" descr="A drawing of a tractor&#10;&#10;Description automatically generated">
            <a:extLst>
              <a:ext uri="{FF2B5EF4-FFF2-40B4-BE49-F238E27FC236}">
                <a16:creationId xmlns:a16="http://schemas.microsoft.com/office/drawing/2014/main" id="{21840464-3738-14BE-E9E5-FC033146BE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961" y="2300753"/>
            <a:ext cx="2570327" cy="1544975"/>
          </a:xfrm>
          <a:prstGeom prst="rect">
            <a:avLst/>
          </a:prstGeom>
        </p:spPr>
      </p:pic>
      <p:pic>
        <p:nvPicPr>
          <p:cNvPr id="8" name="Picture 7" descr="A green plant growing out of dirt&#10;&#10;Description automatically generated">
            <a:extLst>
              <a:ext uri="{FF2B5EF4-FFF2-40B4-BE49-F238E27FC236}">
                <a16:creationId xmlns:a16="http://schemas.microsoft.com/office/drawing/2014/main" id="{6CC477C2-9A42-13A7-E65B-81107DD757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521" y="2278636"/>
            <a:ext cx="1617693" cy="15670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3B72D8-8647-FC97-A574-8DF35BA2AB47}"/>
              </a:ext>
            </a:extLst>
          </p:cNvPr>
          <p:cNvSpPr txBox="1">
            <a:spLocks/>
          </p:cNvSpPr>
          <p:nvPr/>
        </p:nvSpPr>
        <p:spPr>
          <a:xfrm>
            <a:off x="773359" y="464987"/>
            <a:ext cx="9389213" cy="13979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72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การจัดการไร่องุ่น</a:t>
            </a:r>
            <a:br>
              <a:rPr lang="en-AU" sz="80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400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 แนวทางการปลูกองุ่น</a:t>
            </a:r>
            <a:endParaRPr lang="en-AU" sz="8000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71" y="398100"/>
            <a:ext cx="10491538" cy="1081291"/>
          </a:xfrm>
        </p:spPr>
        <p:txBody>
          <a:bodyPr/>
          <a:lstStyle/>
          <a:p>
            <a:r>
              <a:rPr lang="th-TH" sz="6600" b="1" i="0" u="none" strike="noStrike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วัฏจักรจันทรคติ (</a:t>
            </a:r>
            <a:r>
              <a:rPr lang="th-TH" sz="66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วงโคจรของดวงจันทร์)</a:t>
            </a:r>
            <a:r>
              <a:rPr lang="en-AU" sz="6600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sz="7200" b="1" dirty="0">
                <a:solidFill>
                  <a:schemeClr val="accent2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และศาสตร์</a:t>
            </a:r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การปลูกองุ่นแบบ</a:t>
            </a:r>
            <a:r>
              <a:rPr lang="th-TH" sz="4000" b="1" dirty="0">
                <a:solidFill>
                  <a:schemeClr val="accent4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ไบโอไดนามิก</a:t>
            </a:r>
            <a:endParaRPr lang="en-AU" sz="7200" b="1" dirty="0">
              <a:solidFill>
                <a:schemeClr val="accent4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F0DABD35-7F37-A4A5-309F-92254371564E}"/>
              </a:ext>
            </a:extLst>
          </p:cNvPr>
          <p:cNvSpPr txBox="1"/>
          <p:nvPr/>
        </p:nvSpPr>
        <p:spPr>
          <a:xfrm>
            <a:off x="2229004" y="2385321"/>
            <a:ext cx="1967860" cy="10782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h-TH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เวลาที่เหมาะกับการเก็บผลผลิต</a:t>
            </a:r>
            <a:endParaRPr lang="en-AU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ดวงจันทร์โคจรเข้าสู่ราศีเมษ สิงห์และธนู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2700" algn="ctr">
              <a:spcBef>
                <a:spcPts val="100"/>
              </a:spcBef>
            </a:pPr>
            <a:endParaRPr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8F3D49A7-D122-AADC-7993-0096C7FD40BC}"/>
              </a:ext>
            </a:extLst>
          </p:cNvPr>
          <p:cNvSpPr txBox="1"/>
          <p:nvPr/>
        </p:nvSpPr>
        <p:spPr>
          <a:xfrm>
            <a:off x="2138672" y="5002867"/>
            <a:ext cx="1967860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h-TH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เวลาที่ต้องปล่อยให้ไร่องุ่นเติบโตเอง</a:t>
            </a:r>
          </a:p>
          <a:p>
            <a:pPr marL="12700" algn="ctr">
              <a:spcBef>
                <a:spcPts val="100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ดวงจันทร์โคจรเข้าสู่ราศีกุมภ์ ตุลย์ และมิถุน</a:t>
            </a:r>
            <a:endParaRPr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1E705BFF-8CCC-D3F4-A0C3-52A24B6B6C0E}"/>
              </a:ext>
            </a:extLst>
          </p:cNvPr>
          <p:cNvSpPr txBox="1"/>
          <p:nvPr/>
        </p:nvSpPr>
        <p:spPr>
          <a:xfrm>
            <a:off x="8226891" y="2422098"/>
            <a:ext cx="1967860" cy="795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h-TH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เวลาที่เหมาะกับการตัดแต่งกิ่ง</a:t>
            </a:r>
            <a:endParaRPr lang="en-AU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ดวงจันทร์โคจรเข้าสู่ราศีกันย์ พฤษภและมังกร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29BD54D4-82D1-8AC0-4834-2442115A606B}"/>
              </a:ext>
            </a:extLst>
          </p:cNvPr>
          <p:cNvSpPr txBox="1"/>
          <p:nvPr/>
        </p:nvSpPr>
        <p:spPr>
          <a:xfrm>
            <a:off x="8274973" y="5002867"/>
            <a:ext cx="1967860" cy="795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h-TH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เวลาที่เหมาะกับการทดน้ำ</a:t>
            </a:r>
            <a:endParaRPr lang="en-AU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ดวงจันทร์โคจรเข้าสู่ราศีมีน กรกฎ พิจิก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B394C56-554D-CD08-8047-CC243B8EFCB9}"/>
              </a:ext>
            </a:extLst>
          </p:cNvPr>
          <p:cNvSpPr/>
          <p:nvPr/>
        </p:nvSpPr>
        <p:spPr>
          <a:xfrm>
            <a:off x="4358494" y="2302656"/>
            <a:ext cx="3702415" cy="370241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4D2D8E1-8D45-2022-D12A-E457D4F526A0}"/>
              </a:ext>
            </a:extLst>
          </p:cNvPr>
          <p:cNvSpPr/>
          <p:nvPr/>
        </p:nvSpPr>
        <p:spPr>
          <a:xfrm>
            <a:off x="4650814" y="2594976"/>
            <a:ext cx="3117773" cy="3117773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Neue Haas Grotesk Text Pro" panose="020B0504020202020204" pitchFamily="34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D70C77-017E-9ABC-FAE1-70223A364422}"/>
              </a:ext>
            </a:extLst>
          </p:cNvPr>
          <p:cNvCxnSpPr/>
          <p:nvPr/>
        </p:nvCxnSpPr>
        <p:spPr>
          <a:xfrm>
            <a:off x="6209700" y="2061032"/>
            <a:ext cx="0" cy="42194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AB4D7AD-EA47-0196-1F5E-DBA19B8DA273}"/>
              </a:ext>
            </a:extLst>
          </p:cNvPr>
          <p:cNvCxnSpPr>
            <a:cxnSpLocks/>
          </p:cNvCxnSpPr>
          <p:nvPr/>
        </p:nvCxnSpPr>
        <p:spPr>
          <a:xfrm>
            <a:off x="4035234" y="4153862"/>
            <a:ext cx="430759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symbol of a virgo&#10;&#10;Description automatically generated">
            <a:extLst>
              <a:ext uri="{FF2B5EF4-FFF2-40B4-BE49-F238E27FC236}">
                <a16:creationId xmlns:a16="http://schemas.microsoft.com/office/drawing/2014/main" id="{99AF8EA3-9BC3-92D4-BE29-690FE84612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8521" y="2848802"/>
            <a:ext cx="531189" cy="525617"/>
          </a:xfrm>
          <a:prstGeom prst="rect">
            <a:avLst/>
          </a:prstGeom>
        </p:spPr>
      </p:pic>
      <p:pic>
        <p:nvPicPr>
          <p:cNvPr id="35" name="Picture 34" descr="A black symbol of a taurus&#10;&#10;Description automatically generated">
            <a:extLst>
              <a:ext uri="{FF2B5EF4-FFF2-40B4-BE49-F238E27FC236}">
                <a16:creationId xmlns:a16="http://schemas.microsoft.com/office/drawing/2014/main" id="{82043E75-F08A-5815-AB14-F41EA8B4BB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430" y="3330727"/>
            <a:ext cx="477471" cy="465069"/>
          </a:xfrm>
          <a:prstGeom prst="rect">
            <a:avLst/>
          </a:prstGeom>
        </p:spPr>
      </p:pic>
      <p:pic>
        <p:nvPicPr>
          <p:cNvPr id="37" name="Picture 36" descr="A black symbol on a white background&#10;&#10;Description automatically generated">
            <a:extLst>
              <a:ext uri="{FF2B5EF4-FFF2-40B4-BE49-F238E27FC236}">
                <a16:creationId xmlns:a16="http://schemas.microsoft.com/office/drawing/2014/main" id="{B7547610-A1CA-58B1-3A79-05EF81E3AF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105" y="3428047"/>
            <a:ext cx="549268" cy="551377"/>
          </a:xfrm>
          <a:prstGeom prst="rect">
            <a:avLst/>
          </a:prstGeom>
        </p:spPr>
      </p:pic>
      <p:pic>
        <p:nvPicPr>
          <p:cNvPr id="39" name="Picture 38" descr="A black symbol of a zodiac sign&#10;&#10;Description automatically generated">
            <a:extLst>
              <a:ext uri="{FF2B5EF4-FFF2-40B4-BE49-F238E27FC236}">
                <a16:creationId xmlns:a16="http://schemas.microsoft.com/office/drawing/2014/main" id="{258DB155-BF2D-9A36-C356-CD9A9890EC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990" y="2848802"/>
            <a:ext cx="495349" cy="490910"/>
          </a:xfrm>
          <a:prstGeom prst="rect">
            <a:avLst/>
          </a:prstGeom>
        </p:spPr>
      </p:pic>
      <p:pic>
        <p:nvPicPr>
          <p:cNvPr id="41" name="Picture 40" descr="A black symbol of a lion&#10;&#10;Description automatically generated">
            <a:extLst>
              <a:ext uri="{FF2B5EF4-FFF2-40B4-BE49-F238E27FC236}">
                <a16:creationId xmlns:a16="http://schemas.microsoft.com/office/drawing/2014/main" id="{E2702F7D-635F-508D-FE16-23B871C665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548" y="3448969"/>
            <a:ext cx="528992" cy="567370"/>
          </a:xfrm>
          <a:prstGeom prst="rect">
            <a:avLst/>
          </a:prstGeom>
        </p:spPr>
      </p:pic>
      <p:pic>
        <p:nvPicPr>
          <p:cNvPr id="43" name="Picture 42" descr="A black symbol of a sagittarius&#10;&#10;Description automatically generated">
            <a:extLst>
              <a:ext uri="{FF2B5EF4-FFF2-40B4-BE49-F238E27FC236}">
                <a16:creationId xmlns:a16="http://schemas.microsoft.com/office/drawing/2014/main" id="{F2AEFEAE-855C-C92F-D08D-80987706F7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191" y="3316769"/>
            <a:ext cx="580821" cy="489797"/>
          </a:xfrm>
          <a:prstGeom prst="rect">
            <a:avLst/>
          </a:prstGeom>
        </p:spPr>
      </p:pic>
      <p:pic>
        <p:nvPicPr>
          <p:cNvPr id="45" name="Picture 44" descr="A black line drawn on a white background&#10;&#10;Description automatically generated">
            <a:extLst>
              <a:ext uri="{FF2B5EF4-FFF2-40B4-BE49-F238E27FC236}">
                <a16:creationId xmlns:a16="http://schemas.microsoft.com/office/drawing/2014/main" id="{D9878E8E-067E-C9BE-CF08-AEE3BEA144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185" y="4540412"/>
            <a:ext cx="802644" cy="462094"/>
          </a:xfrm>
          <a:prstGeom prst="rect">
            <a:avLst/>
          </a:prstGeom>
        </p:spPr>
      </p:pic>
      <p:pic>
        <p:nvPicPr>
          <p:cNvPr id="47" name="Picture 46" descr="A black symbol of a libra&#10;&#10;Description automatically generated">
            <a:extLst>
              <a:ext uri="{FF2B5EF4-FFF2-40B4-BE49-F238E27FC236}">
                <a16:creationId xmlns:a16="http://schemas.microsoft.com/office/drawing/2014/main" id="{C4A9DB9A-007D-3F79-40A2-E192A2EB810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291" y="4974387"/>
            <a:ext cx="605522" cy="423463"/>
          </a:xfrm>
          <a:prstGeom prst="rect">
            <a:avLst/>
          </a:prstGeom>
        </p:spPr>
      </p:pic>
      <p:pic>
        <p:nvPicPr>
          <p:cNvPr id="49" name="Picture 48" descr="A black symbol of the zodiac&#10;&#10;Description automatically generated">
            <a:extLst>
              <a:ext uri="{FF2B5EF4-FFF2-40B4-BE49-F238E27FC236}">
                <a16:creationId xmlns:a16="http://schemas.microsoft.com/office/drawing/2014/main" id="{0FECDAD1-DFD4-2F6D-F0FB-53505BF81B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751" y="4210299"/>
            <a:ext cx="502175" cy="471768"/>
          </a:xfrm>
          <a:prstGeom prst="rect">
            <a:avLst/>
          </a:prstGeom>
        </p:spPr>
      </p:pic>
      <p:pic>
        <p:nvPicPr>
          <p:cNvPr id="51" name="Picture 50" descr="A black symbol with a arrow&#10;&#10;Description automatically generated">
            <a:extLst>
              <a:ext uri="{FF2B5EF4-FFF2-40B4-BE49-F238E27FC236}">
                <a16:creationId xmlns:a16="http://schemas.microsoft.com/office/drawing/2014/main" id="{9C2E8D89-189F-F777-35DD-BF21FFAD06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5861" y="4249709"/>
            <a:ext cx="511717" cy="564277"/>
          </a:xfrm>
          <a:prstGeom prst="rect">
            <a:avLst/>
          </a:prstGeom>
        </p:spPr>
      </p:pic>
      <p:pic>
        <p:nvPicPr>
          <p:cNvPr id="53" name="Picture 52" descr="A black symbol of a cancer&#10;&#10;Description automatically generated">
            <a:extLst>
              <a:ext uri="{FF2B5EF4-FFF2-40B4-BE49-F238E27FC236}">
                <a16:creationId xmlns:a16="http://schemas.microsoft.com/office/drawing/2014/main" id="{EC87DE41-2ED7-887B-F7D9-7F74EDFA6B5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799" y="4263462"/>
            <a:ext cx="624338" cy="499994"/>
          </a:xfrm>
          <a:prstGeom prst="rect">
            <a:avLst/>
          </a:prstGeom>
        </p:spPr>
      </p:pic>
      <p:pic>
        <p:nvPicPr>
          <p:cNvPr id="55" name="Picture 54" descr="A black symbol of a fish&#10;&#10;Description automatically generated">
            <a:extLst>
              <a:ext uri="{FF2B5EF4-FFF2-40B4-BE49-F238E27FC236}">
                <a16:creationId xmlns:a16="http://schemas.microsoft.com/office/drawing/2014/main" id="{398E20E5-E17C-843E-EDC7-28EA29CE6D8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8132" y="4794531"/>
            <a:ext cx="624337" cy="60332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4620875C-3829-CA6B-4B8B-3ADEAE9F3812}"/>
              </a:ext>
            </a:extLst>
          </p:cNvPr>
          <p:cNvSpPr txBox="1"/>
          <p:nvPr/>
        </p:nvSpPr>
        <p:spPr>
          <a:xfrm>
            <a:off x="4310372" y="1981969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ช่วงออกผล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B600F2-A509-A16D-4EE6-F5E99E4E189C}"/>
              </a:ext>
            </a:extLst>
          </p:cNvPr>
          <p:cNvSpPr txBox="1"/>
          <p:nvPr/>
        </p:nvSpPr>
        <p:spPr>
          <a:xfrm>
            <a:off x="6665808" y="1917203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ช่วงหยั่งราก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929C1D6-5534-0B28-0009-229F20DCE7DA}"/>
              </a:ext>
            </a:extLst>
          </p:cNvPr>
          <p:cNvSpPr txBox="1"/>
          <p:nvPr/>
        </p:nvSpPr>
        <p:spPr>
          <a:xfrm>
            <a:off x="4174379" y="5998235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ช่วงออกดอก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53993A-F6A6-46DB-0EAF-6A6F08F3DE57}"/>
              </a:ext>
            </a:extLst>
          </p:cNvPr>
          <p:cNvSpPr txBox="1"/>
          <p:nvPr/>
        </p:nvSpPr>
        <p:spPr>
          <a:xfrm>
            <a:off x="6665808" y="5998235"/>
            <a:ext cx="1196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ช่วงผลัดใบ</a:t>
            </a:r>
            <a:endParaRPr lang="en-AU" sz="24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AC77FE42-2C5E-4CC8-8A90-60C721900B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689ABA-304E-490D-87FA-CAB901A0BFBC}"/>
</file>

<file path=customXml/itemProps3.xml><?xml version="1.0" encoding="utf-8"?>
<ds:datastoreItem xmlns:ds="http://schemas.openxmlformats.org/officeDocument/2006/customXml" ds:itemID="{8E35409F-1265-49EE-A842-3E4A7FF4B252}">
  <ds:schemaRefs>
    <ds:schemaRef ds:uri="http://purl.org/dc/terms/"/>
    <ds:schemaRef ds:uri="4e8dd08d-258d-47a9-9875-37f1ffd19f3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02256494-4976-4001-aedb-96463ae0d92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13323</TotalTime>
  <Words>4861</Words>
  <Application>Microsoft Macintosh PowerPoint</Application>
  <PresentationFormat>Widescreen</PresentationFormat>
  <Paragraphs>285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Cordia New</vt:lpstr>
      <vt:lpstr>Inter Display</vt:lpstr>
      <vt:lpstr>Neue Haas Grotesk Text Pro</vt:lpstr>
      <vt:lpstr>Slide layouts</vt:lpstr>
      <vt:lpstr>PowerPoint Presentation</vt:lpstr>
      <vt:lpstr>PowerPoint Presentation</vt:lpstr>
      <vt:lpstr>PowerPoint Presentation</vt:lpstr>
      <vt:lpstr>ประเด็น สำหรับ วันนี้</vt:lpstr>
      <vt:lpstr>ศาสตร์แห่งการปลูกองุ่น แบบออร์แกนิก</vt:lpstr>
      <vt:lpstr>ออร์แกนิกที่ผ่านการรับรอง</vt:lpstr>
      <vt:lpstr>PowerPoint Presentation</vt:lpstr>
      <vt:lpstr>PowerPoint Presentation</vt:lpstr>
      <vt:lpstr>วัฏจักรจันทรคติ (วงโคจรของดวงจันทร์)  และศาสตร์การปลูกองุ่นแบบไบโอไดนามิก</vt:lpstr>
      <vt:lpstr>PowerPoint Presentation</vt:lpstr>
      <vt:lpstr>การปรับตัวให้เข้ากับภูมิอากาศ และการเปลี่ยนแปลงของภูมิอากาศ </vt:lpstr>
      <vt:lpstr>ความเป็นกลางทางคาร์บอน  และประสิทธิภาพการใช้พลังงาน </vt:lpstr>
      <vt:lpstr>การเพิ่มความหลากหลาย ทางชีวภาพให้กับไร่องุ่น</vt:lpstr>
      <vt:lpstr>PowerPoint Presentation</vt:lpstr>
      <vt:lpstr>การอนุรักษ์น้ำ การนำน้ำมาใช้ใหม่ และการจัดการน้ำเสีย </vt:lpstr>
      <vt:lpstr>PowerPoint Presentation</vt:lpstr>
      <vt:lpstr>PowerPoint Presentation</vt:lpstr>
      <vt:lpstr>การปล่อยสัตว์ให้กินหญ้า ในแปลงองุ่น</vt:lpstr>
      <vt:lpstr>PowerPoint Presentation</vt:lpstr>
      <vt:lpstr>กรณีศึกษา</vt:lpstr>
      <vt:lpstr>วิธีที่ไวน์เทมเปิ้ล บรูเออร์ใช้ เพื่อเป็นกลางทางคาร์บอน</vt:lpstr>
      <vt:lpstr>แนวทางปฏิบัติ แบบออร์แกนิกและไบโอไดนามิก ของไร่องุ่นคัลเลสกี้</vt:lpstr>
      <vt:lpstr>วิธีดั้งเดิมที่ใช้การแทรกแซงแบบน้อยที่สุด ในโรงบ่มไวน์ของคัลเลสกี้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Angelo Beltran</dc:creator>
  <cp:lastModifiedBy>Cameron Midson</cp:lastModifiedBy>
  <cp:revision>148</cp:revision>
  <dcterms:created xsi:type="dcterms:W3CDTF">2024-10-27T23:51:51Z</dcterms:created>
  <dcterms:modified xsi:type="dcterms:W3CDTF">2025-04-09T07:58:02Z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0x01010011884AF779FE574C89E62754B4999D9C</vt:lpwstr>
  </property>
  <property fmtid="{D5CDD505-2E9C-101B-9397-08002B2CF9AE}" pid="3" name="MediaServiceImageTags">
    <vt:lpwstr/>
  </property>
</Properties>
</file>