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282_1DCF793C.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28C_E6066414.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25B_9C77E2A.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292_8D51C83E.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50" r:id="rId18"/>
    <p:sldId id="651" r:id="rId19"/>
    <p:sldId id="652" r:id="rId20"/>
    <p:sldId id="276" r:id="rId21"/>
    <p:sldId id="515" r:id="rId22"/>
    <p:sldId id="653" r:id="rId23"/>
    <p:sldId id="596" r:id="rId24"/>
    <p:sldId id="656" r:id="rId25"/>
    <p:sldId id="603" r:id="rId26"/>
    <p:sldId id="278" r:id="rId27"/>
    <p:sldId id="658" r:id="rId28"/>
    <p:sldId id="280" r:id="rId29"/>
    <p:sldId id="617" r:id="rId30"/>
    <p:sldId id="659" r:id="rId31"/>
    <p:sldId id="340" r:id="rId32"/>
    <p:sldId id="660" r:id="rId33"/>
  </p:sldIdLst>
  <p:sldSz cx="12192000" cy="6858000"/>
  <p:notesSz cx="6858000" cy="9144000"/>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BF180C-DB69-BB51-733E-8E545EE8A659}" name="Dave Talbot Price" initials="" userId="S::dave@focusedexpeditions.com::caa8a516-e7bf-462c-95fc-abc846f8ab45" providerId="AD"/>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 id="{E97DE3FA-CB6A-2EF0-BD22-54EE5806959F}" name="Rossukol Rergsamran" initials="RR" userId="S::rossukol@iws.co.th::0f96abe9-d225-4a50-ba68-7e82b66afda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3" autoAdjust="0"/>
    <p:restoredTop sz="94909"/>
  </p:normalViewPr>
  <p:slideViewPr>
    <p:cSldViewPr snapToGrid="0">
      <p:cViewPr varScale="1">
        <p:scale>
          <a:sx n="122" d="100"/>
          <a:sy n="122" d="100"/>
        </p:scale>
        <p:origin x="232" y="52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200" d="100"/>
          <a:sy n="200" d="100"/>
        </p:scale>
        <p:origin x="1440" y="-25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omments/modernComment_25B_9C77E2A.xml><?xml version="1.0" encoding="utf-8"?>
<p188:cmLst xmlns:a="http://schemas.openxmlformats.org/drawingml/2006/main" xmlns:r="http://schemas.openxmlformats.org/officeDocument/2006/relationships" xmlns:p188="http://schemas.microsoft.com/office/powerpoint/2018/8/main">
  <p188:cm id="{053F1C91-1A35-4029-B192-EA28C2B2BB07}" authorId="{9F6DFD45-1167-81A0-BE00-AFB6735BAA66}" created="2025-03-18T11:28:11.722">
    <ac:deMkLst xmlns:ac="http://schemas.microsoft.com/office/drawing/2013/main/command">
      <pc:docMk xmlns:pc="http://schemas.microsoft.com/office/powerpoint/2013/main/command"/>
      <pc:sldMk xmlns:pc="http://schemas.microsoft.com/office/powerpoint/2013/main/command" cId="164068906" sldId="603"/>
      <ac:spMk id="126" creationId="{0CAD56FE-068D-C6AD-6B06-DF4BF875D846}"/>
    </ac:deMkLst>
    <p188:txBody>
      <a:bodyPr/>
      <a:lstStyle/>
      <a:p>
        <a:r>
          <a:rPr lang="en-US"/>
          <a:t>Alcohol 12.5% - 14% should all be on one line</a:t>
        </a:r>
      </a:p>
    </p188:txBody>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13ED23B9-DD9F-4A0B-B176-C11F4D704985}" authorId="{9F6DFD45-1167-81A0-BE00-AFB6735BAA66}" created="2025-03-18T11:26:21.158">
    <ac:deMkLst xmlns:ac="http://schemas.microsoft.com/office/drawing/2013/main/command">
      <pc:docMk xmlns:pc="http://schemas.microsoft.com/office/powerpoint/2013/main/command"/>
      <pc:sldMk xmlns:pc="http://schemas.microsoft.com/office/powerpoint/2013/main/command" cId="500136252" sldId="642"/>
      <ac:spMk id="4" creationId="{F6F05948-33DB-055B-AE2C-CEF9374E5478}"/>
    </ac:deMkLst>
    <p188:txBody>
      <a:bodyPr/>
      <a:lstStyle/>
      <a:p>
        <a:r>
          <a:rPr lang="en-US"/>
          <a:t>Suggest move ‘with cool-climate characteristics’ under the main heading</a:t>
        </a:r>
      </a:p>
    </p188:txBody>
    <p188:extLst>
      <p:ext xmlns:p="http://schemas.openxmlformats.org/presentationml/2006/main" uri="{57CB4572-C831-44C2-8A1C-0ADB6CCDFE69}">
        <p223:reactions xmlns:p223="http://schemas.microsoft.com/office/powerpoint/2022/03/main">
          <p223:rxn type="👍">
            <p223:instance time="2025-03-19T04:31:44.745" authorId="{00282DEE-CFDE-7DB6-ABFB-86091AF25804}"/>
          </p223:rxn>
        </p223:reactions>
      </p:ext>
    </p188:extLst>
  </p188:cm>
  <p188:cm id="{4CC4820C-67EC-4C77-B917-47C1DD0AEE94}" authorId="{9F6DFD45-1167-81A0-BE00-AFB6735BAA66}" created="2025-03-18T11:30:43.466">
    <pc:sldMkLst xmlns:pc="http://schemas.microsoft.com/office/powerpoint/2013/main/command">
      <pc:docMk/>
      <pc:sldMk cId="500136252" sldId="642"/>
    </pc:sldMkLst>
    <p188:txBody>
      <a:bodyPr/>
      <a:lstStyle/>
      <a:p>
        <a:r>
          <a:rPr lang="en-US"/>
          <a:t>Rather than one dot on this altitude line can we have one on low and one halfway between medium and high? Just to reinforce the varying altitude in the region, and underline the importance of elevation?</a:t>
        </a:r>
      </a:p>
    </p188:txBody>
    <p188:extLst>
      <p:ext xmlns:p="http://schemas.openxmlformats.org/presentationml/2006/main" uri="{57CB4572-C831-44C2-8A1C-0ADB6CCDFE69}">
        <p223:reactions xmlns:p223="http://schemas.microsoft.com/office/powerpoint/2022/03/main">
          <p223:rxn type="👍">
            <p223:instance time="2025-03-19T04:31:43.906" authorId="{00282DEE-CFDE-7DB6-ABFB-86091AF25804}"/>
          </p223:rxn>
        </p223:reaction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4A671189-8CBF-4050-B863-CE3F83A7AEBE}" authorId="{9F6DFD45-1167-81A0-BE00-AFB6735BAA66}" created="2025-03-18T11:25:52.318">
    <ac:deMkLst xmlns:ac="http://schemas.microsoft.com/office/drawing/2013/main/command">
      <pc:docMk xmlns:pc="http://schemas.microsoft.com/office/powerpoint/2013/main/command"/>
      <pc:sldMk xmlns:pc="http://schemas.microsoft.com/office/powerpoint/2013/main/command" cId="3859178516" sldId="652"/>
      <ac:spMk id="12" creationId="{60AFC8C5-8832-386B-807E-9CAD33AAED43}"/>
    </ac:deMkLst>
    <p188:txBody>
      <a:bodyPr/>
      <a:lstStyle/>
      <a:p>
        <a:r>
          <a:rPr lang="en-US"/>
          <a:t>Fit Chardonnay on one line</a:t>
        </a:r>
      </a:p>
    </p188:txBody>
  </p188:cm>
</p188:cmLst>
</file>

<file path=ppt/comments/modernComment_292_8D51C83E.xml><?xml version="1.0" encoding="utf-8"?>
<p188:cmLst xmlns:a="http://schemas.openxmlformats.org/drawingml/2006/main" xmlns:r="http://schemas.openxmlformats.org/officeDocument/2006/relationships" xmlns:p188="http://schemas.microsoft.com/office/powerpoint/2018/8/main">
  <p188:cm id="{1709CBF3-66DC-47B2-9677-95093B58A7EB}" authorId="{9F6DFD45-1167-81A0-BE00-AFB6735BAA66}" created="2025-03-18T11:29:03.703">
    <ac:deMkLst xmlns:ac="http://schemas.microsoft.com/office/drawing/2013/main/command">
      <pc:docMk xmlns:pc="http://schemas.microsoft.com/office/powerpoint/2013/main/command"/>
      <pc:sldMk xmlns:pc="http://schemas.microsoft.com/office/powerpoint/2013/main/command" cId="2370947134" sldId="658"/>
      <ac:spMk id="8" creationId="{F9F2ECC5-249B-58ED-AB8F-B2D43E744F66}"/>
    </ac:deMkLst>
    <p188:txBody>
      <a:bodyPr/>
      <a:lstStyle/>
      <a:p>
        <a:r>
          <a:rPr lang="en-US"/>
          <a:t>Suggest make the circle to the left on the alcohol section green instead (ie make it look less alcoholic)</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4/21/26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australianwinediscovered.co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australianwinediscovered.com/"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เขตผลิตไวน์ของแอด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กลายเป็นชุมชนสร้างสรรค์ที่มีการอุปถัมภ์ค้ำชู</a:t>
            </a:r>
            <a:r>
              <a:rPr lang="en-US" sz="1200" dirty="0">
                <a:effectLst/>
                <a:ea typeface="Calibri" panose="020F0502020204030204" pitchFamily="34" charset="0"/>
                <a:cs typeface="Cordia New" panose="020B0304020202020204" pitchFamily="34" charset="-34"/>
              </a:rPr>
              <a:t> </a:t>
            </a:r>
            <a:r>
              <a:rPr lang="th-TH" sz="1200" dirty="0">
                <a:effectLst/>
                <a:ea typeface="Calibri" panose="020F0502020204030204" pitchFamily="34" charset="0"/>
                <a:cs typeface="Cordia New" panose="020B0304020202020204" pitchFamily="34" charset="-34"/>
              </a:rPr>
              <a:t>และน่าตื่นเต้นที่สุดแห่งหนึ่งของประเทศออสเตรเลียอย่างรวดเร็ว และยังเป็นหัวหอกในวิวัฒนาการของไวน์ออสเตรเลีย</a:t>
            </a:r>
            <a:endParaRPr lang="en-US" sz="1200" dirty="0">
              <a:effectLst/>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บันทึกย่อของสไลด์แต่ละหน้าจะให้ข้อมูลเพิ่มเติมเกี่ยวกับสไลด์นั้น</a:t>
            </a:r>
            <a:r>
              <a:rPr lang="en-US" sz="1200" dirty="0">
                <a:effectLst/>
                <a:ea typeface="Calibri" panose="020F0502020204030204" pitchFamily="34" charset="0"/>
                <a:cs typeface="Cordia New" panose="020B0304020202020204" pitchFamily="34" charset="-34"/>
              </a:rPr>
              <a:t> </a:t>
            </a:r>
            <a:r>
              <a:rPr lang="th-TH" sz="1200" dirty="0">
                <a:effectLst/>
                <a:ea typeface="Calibri" panose="020F0502020204030204" pitchFamily="34" charset="0"/>
                <a:cs typeface="Cordia New" panose="020B0304020202020204" pitchFamily="34" charset="-34"/>
              </a:rPr>
              <a:t>ๆ และประเด็นแนะนำเพื่อใช้ในการอภิปราย</a:t>
            </a:r>
            <a:r>
              <a:rPr lang="en-US" sz="1200" dirty="0">
                <a:effectLst/>
                <a:ea typeface="Calibri" panose="020F0502020204030204" pitchFamily="34" charset="0"/>
                <a:cs typeface="Cordia New" panose="020B0304020202020204" pitchFamily="34" charset="-34"/>
              </a:rPr>
              <a:t>, </a:t>
            </a:r>
            <a:r>
              <a:rPr lang="th-TH" sz="1200" dirty="0">
                <a:effectLst/>
                <a:ea typeface="Calibri" panose="020F0502020204030204" pitchFamily="34" charset="0"/>
                <a:cs typeface="Cordia New" panose="020B0304020202020204" pitchFamily="34" charset="-34"/>
              </a:rPr>
              <a:t>สามารถดาวน์โหลดหัวข้อและสื่อประกอบ รวมถึงชุดสไลด์นำเสนอข้อมูลดังเช่นสไลด์ชุดนี้ ได้ที่เว็บไซต์ </a:t>
            </a:r>
            <a:r>
              <a:rPr lang="en-AU" sz="1200" u="sng" dirty="0">
                <a:solidFill>
                  <a:srgbClr val="0563C1"/>
                </a:solidFill>
                <a:effectLst/>
                <a:ea typeface="Calibri" panose="020F0502020204030204" pitchFamily="34" charset="0"/>
                <a:cs typeface="Cordia New" panose="020B0304020202020204" pitchFamily="34" charset="-34"/>
                <a:hlinkClick r:id="rId3"/>
              </a:rPr>
              <a:t>www.australianwinediscovered.com</a:t>
            </a:r>
            <a:endParaRPr lang="en-US" sz="1200" dirty="0">
              <a:effectLst/>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440704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เป็นพื้นที่เก่าแก่มีสภาวะเหมาะแก่การเจริญเติบโตของต้นองุ่นเป็นอย่างดี แม้ภูมิประเทศจะแตกต่างกัน สภาพอากาศเย็น และประเภทดินหลากหลายทำให้ต้องเผชิญกับความท้าทายต่าง ๆ ในบางพื้นที่ ผู้ปลูกองุ่นจะใช้เทคนิคการตัดแต่งต้นในช่วงฤดูร้อน เพื่อควบคุมความสมบูรณ์ของดิน ไร่องุ่นส่วนใหญ่ใช้การทดน้ำ ต้นองุ่นในเขตพื้นที่นี้ปลูกโดยให้องุ่นเลื้อยไปตามโครงไม้รูปหลังคาสูง เพื่อให้ได้รับแสงแดดส่องได้มากที่สุด และทำเพื่อให้แน่ใจว่าองุ่นจะสุกอย่างเหมาะสม และพัฒนากลิ่นรสที่ดี การจัดการทรงพุ่มองุ่นเป็นเรื่องสำคัญโดยเฉพาะกับโซ</a:t>
            </a:r>
            <a:r>
              <a:rPr lang="th-TH" sz="1200" dirty="0" err="1">
                <a:effectLst/>
                <a:ea typeface="Calibri" panose="020F0502020204030204" pitchFamily="34" charset="0"/>
                <a:cs typeface="Cordia New" panose="020B0304020202020204" pitchFamily="34" charset="-34"/>
              </a:rPr>
              <a:t>วีญง</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บล</a:t>
            </a:r>
            <a:r>
              <a:rPr lang="th-TH" sz="1200" dirty="0">
                <a:effectLst/>
                <a:ea typeface="Calibri" panose="020F0502020204030204" pitchFamily="34" charset="0"/>
                <a:cs typeface="Cordia New" panose="020B0304020202020204" pitchFamily="34" charset="-34"/>
              </a:rPr>
              <a:t>อง ที่มีแนวโน้มจะผลิตใบเกินต้องต้องการ เขตพื้นที่นี้ยังมุ่งหมายในการปฏิบัติการอย่างสำนึกในความยั่งยืนด้านสิ่งแวดล้อม และมีไร่องุ่นจำนวนมากขึ้นที่ทำฟาร์มองุ่นอินทรีย์และไร้สารเคมี</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106068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ผู้ปลูกองุ่นในแอด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มุ่งเน้นในสองเรื่องมากกว่าที่อื่น คือไร่องุ่นและการแทรกแซงกระบวนการในโรงผลิตไวน์ให้น้อยที่สุด เพื่อให้ได้ไวน์ที่แสดงออกถึง</a:t>
            </a:r>
            <a:r>
              <a:rPr lang="th-TH" sz="1200" dirty="0" err="1">
                <a:effectLst/>
                <a:ea typeface="Calibri" panose="020F0502020204030204" pitchFamily="34" charset="0"/>
                <a:cs typeface="Cordia New" panose="020B0304020202020204" pitchFamily="34" charset="-34"/>
              </a:rPr>
              <a:t>แต</a:t>
            </a:r>
            <a:r>
              <a:rPr lang="th-TH" sz="1200" dirty="0">
                <a:effectLst/>
                <a:ea typeface="Calibri" panose="020F0502020204030204" pitchFamily="34" charset="0"/>
                <a:cs typeface="Cordia New" panose="020B0304020202020204" pitchFamily="34" charset="-34"/>
              </a:rPr>
              <a:t>รัว</a:t>
            </a:r>
            <a:r>
              <a:rPr lang="th-TH" sz="1200" dirty="0" err="1">
                <a:effectLst/>
                <a:ea typeface="Calibri" panose="020F0502020204030204" pitchFamily="34" charset="0"/>
                <a:cs typeface="Cordia New" panose="020B0304020202020204" pitchFamily="34" charset="-34"/>
              </a:rPr>
              <a:t>ร์</a:t>
            </a:r>
            <a:r>
              <a:rPr lang="th-TH" sz="1200" dirty="0">
                <a:effectLst/>
                <a:ea typeface="Calibri" panose="020F0502020204030204" pitchFamily="34" charset="0"/>
                <a:cs typeface="Cordia New" panose="020B0304020202020204" pitchFamily="34" charset="-34"/>
              </a:rPr>
              <a:t>ที่เป็นเอกลักษณ์ของไร่องุ่นนั้น ๆ และองุ่นคุณภาพสูงทำให้สิ่งนี้เป็นไปได้ ผู้ผลิตไวน์ผสมผสานกันทั้งการใช้เทคนิคดั้งเดิมและเทคนิคทางเลือก อย่างเช่น ผู้ผลิตไวน์บางคนทำการทดลองโดยการเพิ่มเวลาการแช่องุ่นทั้งเปลือกในไวน์ขาว เพื่อสร้างเนื้อสัมผัสและน้ำหนักไวน์ สร้างสไตล์ที่น่าสนใจ แต่ก็ยังมีผู้ผลิตไวน์อื่น ๆ ทำการทดลองโดยใช้เทคนิคการหมักต่าง ๆ อาทิ การหมักตามธรรมชาติ ที่ทำให้ยีสต์ธรรมชาติสร้างจุลินทรีย์จากองุ่นได้ตามธรรมชาติ โดยเกิดจากการหมักน้ำไวน์มากกว่าจะเติมยีสต์ที่เกิดจากการเพาะเลี้ยงเข้าไป, ทำไวน์แดงโดยใช้องุ่นทั้งผลในการหมัก ซึ่งเป็นอีกเทคนิคหนึ่งที่ใช้กันทั่วไปและมีผู้ใช้เพิ่มมากขึ้น วิธีนี้จะใช้ผลองุ่นติดก้านเพื่อเพิ่มกลิ่นให้ไวน์ ทำให้ไวน์มีโครงสร้างสารแทน</a:t>
            </a:r>
            <a:r>
              <a:rPr lang="th-TH" sz="1200" dirty="0" err="1">
                <a:effectLst/>
                <a:ea typeface="Calibri" panose="020F0502020204030204" pitchFamily="34" charset="0"/>
                <a:cs typeface="Cordia New" panose="020B0304020202020204" pitchFamily="34" charset="-34"/>
              </a:rPr>
              <a:t>นิน</a:t>
            </a:r>
            <a:r>
              <a:rPr lang="th-TH" sz="1200" dirty="0">
                <a:effectLst/>
                <a:ea typeface="Calibri" panose="020F0502020204030204" pitchFamily="34" charset="0"/>
                <a:cs typeface="Cordia New" panose="020B0304020202020204" pitchFamily="34" charset="-34"/>
              </a:rPr>
              <a:t>เพิ่มขึ้น และมีศักยภาพในการเก็บไวน์ได้ดีขึ้น</a:t>
            </a:r>
            <a:endParaRPr lang="en-US" sz="1200" dirty="0">
              <a:effectLst/>
              <a:ea typeface="Calibri" panose="020F0502020204030204" pitchFamily="34" charset="0"/>
              <a:cs typeface="Cordia New" panose="020B0304020202020204" pitchFamily="34" charset="-34"/>
            </a:endParaRPr>
          </a:p>
          <a:p>
            <a:pPr marR="0">
              <a:lnSpc>
                <a:spcPct val="107000"/>
              </a:lnSpc>
              <a:spcBef>
                <a:spcPct val="0"/>
              </a:spcBef>
              <a:spcAft>
                <a:spcPts val="800"/>
              </a:spcAft>
            </a:pPr>
            <a:r>
              <a:rPr lang="th-TH" sz="1200" b="1" dirty="0">
                <a:effectLst/>
                <a:ea typeface="Calibri" panose="020F0502020204030204" pitchFamily="34" charset="0"/>
                <a:cs typeface="Cordia New" panose="020B0304020202020204" pitchFamily="34" charset="-34"/>
              </a:rPr>
              <a:t>ประเด็นแนะนำเพื่อใช้ในการอภิปราย </a:t>
            </a:r>
            <a:r>
              <a:rPr lang="en-US" sz="1200" b="1" dirty="0">
                <a:effectLst/>
                <a:ea typeface="Calibri" panose="020F0502020204030204" pitchFamily="34" charset="0"/>
                <a:cs typeface="Cordia New" panose="020B0304020202020204" pitchFamily="34" charset="-34"/>
              </a:rPr>
              <a:t>:</a:t>
            </a:r>
            <a:endParaRPr lang="th-TH" sz="1200" b="1" dirty="0">
              <a:ea typeface="Calibri" panose="020F0502020204030204" pitchFamily="34" charset="0"/>
              <a:cs typeface="Cordia New" panose="020B0304020202020204" pitchFamily="34" charset="-34"/>
            </a:endParaRPr>
          </a:p>
          <a:p>
            <a:pPr marL="171450" marR="0" indent="-171450">
              <a:lnSpc>
                <a:spcPct val="107000"/>
              </a:lnSpc>
              <a:spcBef>
                <a:spcPct val="0"/>
              </a:spcBef>
              <a:spcAft>
                <a:spcPts val="800"/>
              </a:spcAft>
              <a:buFont typeface="Arial" panose="020B0604020202020204" pitchFamily="34" charset="0"/>
              <a:buChar char="•"/>
            </a:pPr>
            <a:r>
              <a:rPr lang="th-TH" sz="1200" dirty="0">
                <a:effectLst/>
                <a:ea typeface="Calibri" panose="020F0502020204030204" pitchFamily="34" charset="0"/>
                <a:cs typeface="Cordia New" panose="020B0304020202020204" pitchFamily="34" charset="-34"/>
              </a:rPr>
              <a:t>สภาพอากาศเย็นในแอด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มีอิทธิพลอย่างไรต่อวิธีการนำไปปฏิบัติไนไร่องุ่นและโรงไวน์?</a:t>
            </a:r>
            <a:endParaRPr lang="en-US" sz="1200" dirty="0">
              <a:effectLst/>
              <a:ea typeface="Calibri" panose="020F0502020204030204" pitchFamily="34" charset="0"/>
              <a:cs typeface="Cordia New" panose="020B0304020202020204" pitchFamily="34" charset="-34"/>
            </a:endParaRPr>
          </a:p>
          <a:p>
            <a:pPr marL="171450" marR="0" indent="-171450">
              <a:lnSpc>
                <a:spcPct val="107000"/>
              </a:lnSpc>
              <a:spcBef>
                <a:spcPct val="0"/>
              </a:spcBef>
              <a:spcAft>
                <a:spcPts val="800"/>
              </a:spcAft>
              <a:buFont typeface="Arial" panose="020B0604020202020204" pitchFamily="34" charset="0"/>
              <a:buChar char="•"/>
            </a:pPr>
            <a:r>
              <a:rPr lang="th-TH" sz="1200" dirty="0">
                <a:effectLst/>
                <a:ea typeface="Calibri" panose="020F0502020204030204" pitchFamily="34" charset="0"/>
                <a:cs typeface="Cordia New" panose="020B0304020202020204" pitchFamily="34" charset="-34"/>
              </a:rPr>
              <a:t>เขตพื้นที่ผลิตไวน์ส่วนใหญ่ผลิตไวน์แดงมากกว่าไวน์ขาว แต่แอด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ฮิลส์ผ</a:t>
            </a:r>
            <a:r>
              <a:rPr lang="th-TH" sz="1200" dirty="0">
                <a:effectLst/>
                <a:ea typeface="Calibri" panose="020F0502020204030204" pitchFamily="34" charset="0"/>
                <a:cs typeface="Cordia New" panose="020B0304020202020204" pitchFamily="34" charset="-34"/>
              </a:rPr>
              <a:t>ลิตไวน์ขาวมากกว่า เป็นเพราะเหตุใด?</a:t>
            </a:r>
            <a:endParaRPr lang="en-US" sz="1200" dirty="0">
              <a:effectLst/>
              <a:ea typeface="Calibri" panose="020F0502020204030204" pitchFamily="34" charset="0"/>
              <a:cs typeface="Cordia New" panose="020B0304020202020204" pitchFamily="34" charset="-34"/>
            </a:endParaRPr>
          </a:p>
          <a:p>
            <a:pPr marL="171450" marR="0" indent="-171450">
              <a:lnSpc>
                <a:spcPct val="107000"/>
              </a:lnSpc>
              <a:spcBef>
                <a:spcPct val="0"/>
              </a:spcBef>
              <a:spcAft>
                <a:spcPct val="0"/>
              </a:spcAft>
              <a:buFont typeface="Arial" panose="020B0604020202020204" pitchFamily="34" charset="0"/>
              <a:buChar char="•"/>
            </a:pPr>
            <a:r>
              <a:rPr lang="th-TH" sz="1200" dirty="0">
                <a:effectLst/>
                <a:ea typeface="Calibri" panose="020F0502020204030204" pitchFamily="34" charset="0"/>
                <a:cs typeface="Cordia New" panose="020B0304020202020204" pitchFamily="34" charset="-34"/>
              </a:rPr>
              <a:t>เหตุใดแอด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กลายเป็นศูนย์รวมผู้ผลิตไวน์ที่นิยมการทดลองและนวัตกรรม?</a:t>
            </a:r>
            <a:endParaRPr lang="en-US" sz="1200" dirty="0">
              <a:effectLst/>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948588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th-TH" sz="1200" kern="1200" dirty="0">
                <a:solidFill>
                  <a:schemeClr val="tx1"/>
                </a:solidFill>
                <a:effectLst/>
                <a:ea typeface="+mn-ea"/>
                <a:cs typeface="+mn-cs"/>
              </a:rPr>
              <a:t>ช่วงนี้เป็นโอกาสอันดีที่ให้ทุกคนได้ลิ้มรสไวน์ที่คัดสรรมาและอภิปราย </a:t>
            </a:r>
          </a:p>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th-TH" sz="1200" kern="1200" dirty="0">
                <a:solidFill>
                  <a:schemeClr val="tx1"/>
                </a:solidFill>
                <a:effectLst/>
                <a:ea typeface="+mn-ea"/>
                <a:cs typeface="+mn-cs"/>
              </a:rPr>
              <a:t>+ เนื้อหาเพิ่มเติมที่ใช้ในการนำเสนอได้ : สื่อในการนำเสนอเกี่ยวกับสายพันธุ์องุ่นและข้อมูลอื่น ๆ เพิ่มเติม สามารถสืบค้นได้ที่ </a:t>
            </a:r>
            <a:r>
              <a:rPr lang="en-AU" sz="1200" kern="1200" dirty="0" err="1">
                <a:solidFill>
                  <a:schemeClr val="tx1"/>
                </a:solidFill>
                <a:effectLst/>
                <a:ea typeface="+mn-ea"/>
                <a:cs typeface="+mn-cs"/>
              </a:rPr>
              <a:t>www.australianwinediscovered.com</a:t>
            </a:r>
            <a:endParaRPr lang="en-AU" sz="1200" kern="1200" dirty="0">
              <a:solidFill>
                <a:schemeClr val="tx1"/>
              </a:solidFill>
              <a:effectLs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029220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ไม่มีพันธุ์องุ่นใดที่เรียกว่าเป็นพันธุ์ฮีโร่เด่นดังไปกว่าพันธุ์อื่น แต่ปัจจัยร่วมที่ทำให้เกิดสไตล์คือธรรมชาติอันหรูหราและไวน์คุณภาพสูง อีกทั้งลักษณะของพันธุ์องุ่นที่แสดงออกมาอย่างชัดเจน ทำให้เกิดการความโดดเด่นในพื้นที่ที่ต่างกันไป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4184265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ระดับความสูงของแอด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ฮิลส์ส</a:t>
            </a:r>
            <a:r>
              <a:rPr lang="th-TH" sz="1200" dirty="0">
                <a:effectLst/>
                <a:ea typeface="Calibri" panose="020F0502020204030204" pitchFamily="34" charset="0"/>
                <a:cs typeface="Cordia New" panose="020B0304020202020204" pitchFamily="34" charset="-34"/>
              </a:rPr>
              <a:t>ร้างสภาวะที่ดียิ่งให้กับองุ่นที่ใช้ผลิตไวน์แบบมีฟองอย่าง</a:t>
            </a:r>
            <a:r>
              <a:rPr lang="th-TH" sz="1200" dirty="0" err="1">
                <a:effectLst/>
                <a:ea typeface="Calibri" panose="020F0502020204030204" pitchFamily="34" charset="0"/>
                <a:cs typeface="Cordia New" panose="020B0304020202020204" pitchFamily="34" charset="-34"/>
              </a:rPr>
              <a:t>ชาร์</a:t>
            </a:r>
            <a:r>
              <a:rPr lang="th-TH" sz="1200" dirty="0">
                <a:effectLst/>
                <a:ea typeface="Calibri" panose="020F0502020204030204" pitchFamily="34" charset="0"/>
                <a:cs typeface="Cordia New" panose="020B0304020202020204" pitchFamily="34" charset="-34"/>
              </a:rPr>
              <a:t>ดอนเนย</a:t>
            </a:r>
            <a:r>
              <a:rPr lang="th-TH" sz="1200" dirty="0" err="1">
                <a:effectLst/>
                <a:ea typeface="Calibri" panose="020F0502020204030204" pitchFamily="34" charset="0"/>
                <a:cs typeface="Cordia New" panose="020B0304020202020204" pitchFamily="34" charset="-34"/>
              </a:rPr>
              <a:t>์</a:t>
            </a:r>
            <a:r>
              <a:rPr lang="en-US" sz="1200" dirty="0">
                <a:effectLst/>
                <a:ea typeface="Calibri" panose="020F0502020204030204" pitchFamily="34" charset="0"/>
                <a:cs typeface="Cordia New" panose="020B0304020202020204" pitchFamily="34" charset="-34"/>
              </a:rPr>
              <a:t> </a:t>
            </a:r>
            <a:r>
              <a:rPr lang="th-TH" sz="1200" dirty="0">
                <a:effectLst/>
                <a:ea typeface="Calibri" panose="020F0502020204030204" pitchFamily="34" charset="0"/>
                <a:cs typeface="Cordia New" panose="020B0304020202020204" pitchFamily="34" charset="-34"/>
              </a:rPr>
              <a:t>และ</a:t>
            </a:r>
            <a:r>
              <a:rPr lang="th-TH" sz="1200" dirty="0" err="1">
                <a:effectLst/>
                <a:ea typeface="Calibri" panose="020F0502020204030204" pitchFamily="34" charset="0"/>
                <a:cs typeface="Cordia New" panose="020B0304020202020204" pitchFamily="34" charset="-34"/>
              </a:rPr>
              <a:t>พิ</a:t>
            </a:r>
            <a:r>
              <a:rPr lang="th-TH" sz="1200" dirty="0">
                <a:effectLst/>
                <a:ea typeface="Calibri" panose="020F0502020204030204" pitchFamily="34" charset="0"/>
                <a:cs typeface="Cordia New" panose="020B0304020202020204" pitchFamily="34" charset="-34"/>
              </a:rPr>
              <a:t>โน</a:t>
            </a:r>
            <a:r>
              <a:rPr lang="th-TH" sz="1200" dirty="0" err="1">
                <a:effectLst/>
                <a:ea typeface="Calibri" panose="020F0502020204030204" pitchFamily="34" charset="0"/>
                <a:cs typeface="Cordia New" panose="020B0304020202020204" pitchFamily="34" charset="-34"/>
              </a:rPr>
              <a:t>ต์</a:t>
            </a:r>
            <a:r>
              <a:rPr lang="th-TH" sz="1200" dirty="0">
                <a:effectLst/>
                <a:ea typeface="Calibri" panose="020F0502020204030204" pitchFamily="34" charset="0"/>
                <a:cs typeface="Cordia New" panose="020B0304020202020204" pitchFamily="34" charset="-34"/>
              </a:rPr>
              <a:t> นัว</a:t>
            </a:r>
            <a:r>
              <a:rPr lang="th-TH" sz="1200" dirty="0" err="1">
                <a:effectLst/>
                <a:ea typeface="Calibri" panose="020F0502020204030204" pitchFamily="34" charset="0"/>
                <a:cs typeface="Cordia New" panose="020B0304020202020204" pitchFamily="34" charset="-34"/>
              </a:rPr>
              <a:t>ร์</a:t>
            </a:r>
            <a:r>
              <a:rPr lang="th-TH" sz="1200" dirty="0">
                <a:effectLst/>
                <a:ea typeface="Calibri" panose="020F0502020204030204" pitchFamily="34" charset="0"/>
                <a:cs typeface="Cordia New" panose="020B0304020202020204" pitchFamily="34" charset="-34"/>
              </a:rPr>
              <a:t> ช่วยให้องุ่นสามารถรักษาระดับความเป็นกรด และพัฒนากลิ่นรสผลไม้ของตนเองได้ สิ่งนี้ทำให้แอด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เป็นหนึ่งในเขตพื้นที่ผลิตไวน์แบบมีฟองที่น่าตื่นเต้นที่สุดของประเท</a:t>
            </a:r>
            <a:r>
              <a:rPr lang="th-TH" sz="1200" dirty="0" err="1">
                <a:effectLst/>
                <a:ea typeface="Calibri" panose="020F0502020204030204" pitchFamily="34" charset="0"/>
                <a:cs typeface="Cordia New" panose="020B0304020202020204" pitchFamily="34" charset="-34"/>
              </a:rPr>
              <a:t>ส</a:t>
            </a:r>
            <a:r>
              <a:rPr lang="th-TH" sz="1200" dirty="0">
                <a:effectLst/>
                <a:ea typeface="Calibri" panose="020F0502020204030204" pitchFamily="34" charset="0"/>
                <a:cs typeface="Cordia New" panose="020B0304020202020204" pitchFamily="34" charset="-34"/>
              </a:rPr>
              <a:t>ออสเตรเลีย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748654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โซ</a:t>
            </a:r>
            <a:r>
              <a:rPr lang="th-TH" sz="1200" dirty="0" err="1">
                <a:effectLst/>
                <a:ea typeface="Calibri" panose="020F0502020204030204" pitchFamily="34" charset="0"/>
                <a:cs typeface="Cordia New" panose="020B0304020202020204" pitchFamily="34" charset="-34"/>
              </a:rPr>
              <a:t>วีญง</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บล</a:t>
            </a:r>
            <a:r>
              <a:rPr lang="th-TH" sz="1200" dirty="0">
                <a:effectLst/>
                <a:ea typeface="Calibri" panose="020F0502020204030204" pitchFamily="34" charset="0"/>
                <a:cs typeface="Cordia New" panose="020B0304020202020204" pitchFamily="34" charset="-34"/>
              </a:rPr>
              <a:t>องชอบภูมิอากาศเย็น ที่มันจะผลิตไวน์ที่มีชีวิตชีวาและกลิ่นหอม อันแน่นไปด้วยความเป็นกรดธรรมชาติ โซ</a:t>
            </a:r>
            <a:r>
              <a:rPr lang="th-TH" sz="1200" dirty="0" err="1">
                <a:effectLst/>
                <a:ea typeface="Calibri" panose="020F0502020204030204" pitchFamily="34" charset="0"/>
                <a:cs typeface="Cordia New" panose="020B0304020202020204" pitchFamily="34" charset="-34"/>
              </a:rPr>
              <a:t>วีญง</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บล</a:t>
            </a:r>
            <a:r>
              <a:rPr lang="th-TH" sz="1200" dirty="0">
                <a:effectLst/>
                <a:ea typeface="Calibri" panose="020F0502020204030204" pitchFamily="34" charset="0"/>
                <a:cs typeface="Cordia New" panose="020B0304020202020204" pitchFamily="34" charset="-34"/>
              </a:rPr>
              <a:t>องของแอด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มักทำให้กลางเพดานปากมีความชุ่มฉ่ำและนุ่ม และจบด้วยความรู้สึกสดชื่นและแหลมคม เป็นไวน์ที่ดื่มได้โดยไม่ต้องเก็บไว้นาน และการเก็บไว้นาน ๆ ก็ไม่ได้ให้ประโยชน์ใดใดนัก</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เป็นผู้นำเรื่อง</a:t>
            </a:r>
            <a:r>
              <a:rPr lang="th-TH" sz="1200" dirty="0" err="1">
                <a:effectLst/>
                <a:ea typeface="Calibri" panose="020F0502020204030204" pitchFamily="34" charset="0"/>
                <a:cs typeface="Cordia New" panose="020B0304020202020204" pitchFamily="34" charset="-34"/>
              </a:rPr>
              <a:t>ชาร์</a:t>
            </a:r>
            <a:r>
              <a:rPr lang="th-TH" sz="1200" dirty="0">
                <a:effectLst/>
                <a:ea typeface="Calibri" panose="020F0502020204030204" pitchFamily="34" charset="0"/>
                <a:cs typeface="Cordia New" panose="020B0304020202020204" pitchFamily="34" charset="-34"/>
              </a:rPr>
              <a:t>ดอนเนย</a:t>
            </a:r>
            <a:r>
              <a:rPr lang="th-TH" sz="1200" dirty="0" err="1">
                <a:effectLst/>
                <a:ea typeface="Calibri" panose="020F0502020204030204" pitchFamily="34" charset="0"/>
                <a:cs typeface="Cordia New" panose="020B0304020202020204" pitchFamily="34" charset="-34"/>
              </a:rPr>
              <a:t>์ข</a:t>
            </a:r>
            <a:r>
              <a:rPr lang="th-TH" sz="1200" dirty="0">
                <a:effectLst/>
                <a:ea typeface="Calibri" panose="020F0502020204030204" pitchFamily="34" charset="0"/>
                <a:cs typeface="Cordia New" panose="020B0304020202020204" pitchFamily="34" charset="-34"/>
              </a:rPr>
              <a:t>องออสเตรเลียที่เป็น </a:t>
            </a:r>
            <a:r>
              <a:rPr lang="en-US" sz="1200" dirty="0">
                <a:effectLst/>
                <a:ea typeface="Calibri" panose="020F0502020204030204" pitchFamily="34" charset="0"/>
                <a:cs typeface="Cordia New" panose="020B0304020202020204" pitchFamily="34" charset="-34"/>
              </a:rPr>
              <a:t>‘</a:t>
            </a:r>
            <a:r>
              <a:rPr lang="th-TH" sz="1200" dirty="0">
                <a:effectLst/>
                <a:ea typeface="Calibri" panose="020F0502020204030204" pitchFamily="34" charset="0"/>
                <a:cs typeface="Cordia New" panose="020B0304020202020204" pitchFamily="34" charset="-34"/>
              </a:rPr>
              <a:t>คลื่นลูกใหม่</a:t>
            </a:r>
            <a:r>
              <a:rPr lang="en-US" sz="1200" dirty="0">
                <a:effectLst/>
                <a:ea typeface="Calibri" panose="020F0502020204030204" pitchFamily="34" charset="0"/>
                <a:cs typeface="Cordia New" panose="020B0304020202020204" pitchFamily="34" charset="-34"/>
              </a:rPr>
              <a:t>’ </a:t>
            </a:r>
            <a:r>
              <a:rPr lang="th-TH" sz="1200" dirty="0">
                <a:effectLst/>
                <a:ea typeface="Calibri" panose="020F0502020204030204" pitchFamily="34" charset="0"/>
                <a:cs typeface="Cordia New" panose="020B0304020202020204" pitchFamily="34" charset="-34"/>
              </a:rPr>
              <a:t>ใช้ผลิตไวน์ที่เป็นคู่แข่ง</a:t>
            </a:r>
            <a:r>
              <a:rPr lang="th-TH" sz="1200" dirty="0" err="1">
                <a:effectLst/>
                <a:ea typeface="Calibri" panose="020F0502020204030204" pitchFamily="34" charset="0"/>
                <a:cs typeface="Cordia New" panose="020B0304020202020204" pitchFamily="34" charset="-34"/>
              </a:rPr>
              <a:t>ชาร์</a:t>
            </a:r>
            <a:r>
              <a:rPr lang="th-TH" sz="1200" dirty="0">
                <a:effectLst/>
                <a:ea typeface="Calibri" panose="020F0502020204030204" pitchFamily="34" charset="0"/>
                <a:cs typeface="Cordia New" panose="020B0304020202020204" pitchFamily="34" charset="-34"/>
              </a:rPr>
              <a:t>ดอนเนย</a:t>
            </a:r>
            <a:r>
              <a:rPr lang="th-TH" sz="1200" dirty="0" err="1">
                <a:effectLst/>
                <a:ea typeface="Calibri" panose="020F0502020204030204" pitchFamily="34" charset="0"/>
                <a:cs typeface="Cordia New" panose="020B0304020202020204" pitchFamily="34" charset="-34"/>
              </a:rPr>
              <a:t>์</a:t>
            </a:r>
            <a:r>
              <a:rPr lang="th-TH" sz="1200" dirty="0">
                <a:effectLst/>
                <a:ea typeface="Calibri" panose="020F0502020204030204" pitchFamily="34" charset="0"/>
                <a:cs typeface="Cordia New" panose="020B0304020202020204" pitchFamily="34" charset="-34"/>
              </a:rPr>
              <a:t>จากภูมิภาคอากาศเย็นที่ดีที่สุดในโลก เพราะมีความเข้มข้นและความซับซ้อนของผลไม้ มีชีวิตชีวาและสดชื่น มีความเป็นกรดที่ชัดเจนและกลิ่นรสผลไม้ตระกูลส้มและมะนาวและผลไม้เม็ดเดี่ยว โดยทั่วไปจะมีความหรูหราและให้รสเฝื่อน แต่มีโครงสร้างกรดที่ทำให้เก็บต่อได้และเกิดพัฒนาการขึ้น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942568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เป็นพื้นที่มีความสูงและภูมิอากาศเย็น เป็นเขตพื้นที่ผู้นำในออสเตรเลียใต้ในเรื่องการผลิต</a:t>
            </a:r>
            <a:r>
              <a:rPr lang="th-TH" sz="1200" dirty="0" err="1">
                <a:effectLst/>
                <a:ea typeface="Calibri" panose="020F0502020204030204" pitchFamily="34" charset="0"/>
                <a:cs typeface="Cordia New" panose="020B0304020202020204" pitchFamily="34" charset="-34"/>
              </a:rPr>
              <a:t>พิ</a:t>
            </a:r>
            <a:r>
              <a:rPr lang="th-TH" sz="1200" dirty="0">
                <a:effectLst/>
                <a:ea typeface="Calibri" panose="020F0502020204030204" pitchFamily="34" charset="0"/>
                <a:cs typeface="Cordia New" panose="020B0304020202020204" pitchFamily="34" charset="-34"/>
              </a:rPr>
              <a:t>โน</a:t>
            </a:r>
            <a:r>
              <a:rPr lang="th-TH" sz="1200" dirty="0" err="1">
                <a:effectLst/>
                <a:ea typeface="Calibri" panose="020F0502020204030204" pitchFamily="34" charset="0"/>
                <a:cs typeface="Cordia New" panose="020B0304020202020204" pitchFamily="34" charset="-34"/>
              </a:rPr>
              <a:t>ต์</a:t>
            </a:r>
            <a:r>
              <a:rPr lang="th-TH" sz="1200" dirty="0">
                <a:effectLst/>
                <a:ea typeface="Calibri" panose="020F0502020204030204" pitchFamily="34" charset="0"/>
                <a:cs typeface="Cordia New" panose="020B0304020202020204" pitchFamily="34" charset="-34"/>
              </a:rPr>
              <a:t> นัว</a:t>
            </a:r>
            <a:r>
              <a:rPr lang="th-TH" sz="1200" dirty="0" err="1">
                <a:effectLst/>
                <a:ea typeface="Calibri" panose="020F0502020204030204" pitchFamily="34" charset="0"/>
                <a:cs typeface="Cordia New" panose="020B0304020202020204" pitchFamily="34" charset="-34"/>
              </a:rPr>
              <a:t>ร์</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649056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H"/>
          </a:p>
        </p:txBody>
      </p:sp>
      <p:sp>
        <p:nvSpPr>
          <p:cNvPr id="4" name="Slide Number Placeholder 3"/>
          <p:cNvSpPr>
            <a:spLocks noGrp="1"/>
          </p:cNvSpPr>
          <p:nvPr>
            <p:ph type="sldNum" sz="quarter" idx="5"/>
          </p:nvPr>
        </p:nvSpPr>
        <p:spPr/>
        <p:txBody>
          <a:bodyPr/>
          <a:lstStyle/>
          <a:p>
            <a:fld id="{C8CAF07B-88B1-40ED-9A21-D99161D5F8F5}" type="slidenum">
              <a:rPr lang="en-US" smtClean="0"/>
              <a:pPr/>
              <a:t>2</a:t>
            </a:fld>
            <a:endParaRPr lang="en-US" dirty="0"/>
          </a:p>
        </p:txBody>
      </p:sp>
    </p:spTree>
    <p:extLst>
      <p:ext uri="{BB962C8B-B14F-4D97-AF65-F5344CB8AC3E}">
        <p14:creationId xmlns:p14="http://schemas.microsoft.com/office/powerpoint/2010/main" val="3228472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4970246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latin typeface="Calibri" panose="020F0502020204030204" pitchFamily="34" charset="0"/>
                <a:ea typeface="Calibri" panose="020F0502020204030204" pitchFamily="34" charset="0"/>
                <a:cs typeface="Cordia New" panose="020B0304020202020204" pitchFamily="34" charset="-34"/>
              </a:rPr>
              <a:t>ชีรา</a:t>
            </a:r>
            <a:r>
              <a:rPr lang="th-TH" sz="1200" dirty="0" err="1">
                <a:effectLst/>
                <a:latin typeface="Calibri" panose="020F0502020204030204" pitchFamily="34" charset="0"/>
                <a:ea typeface="Calibri" panose="020F0502020204030204" pitchFamily="34" charset="0"/>
                <a:cs typeface="Cordia New" panose="020B0304020202020204" pitchFamily="34" charset="-34"/>
              </a:rPr>
              <a:t>ซผ</a:t>
            </a:r>
            <a:r>
              <a:rPr lang="th-TH" sz="1200" dirty="0">
                <a:effectLst/>
                <a:latin typeface="Calibri" panose="020F0502020204030204" pitchFamily="34" charset="0"/>
                <a:ea typeface="Calibri" panose="020F0502020204030204" pitchFamily="34" charset="0"/>
                <a:cs typeface="Cordia New" panose="020B0304020202020204" pitchFamily="34" charset="-34"/>
              </a:rPr>
              <a:t>ลิตอย่างประณีตบรรจงบนพื้นที่ที่เป็นยอดเขาสูงและมีชั้นหินคดโค้งของแอด</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ิเลด</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ฮิลส์</a:t>
            </a:r>
            <a:r>
              <a:rPr lang="th-TH" sz="1200" dirty="0">
                <a:effectLst/>
                <a:latin typeface="Calibri" panose="020F0502020204030204" pitchFamily="34" charset="0"/>
                <a:ea typeface="Calibri" panose="020F0502020204030204" pitchFamily="34" charset="0"/>
                <a:cs typeface="Cordia New" panose="020B0304020202020204" pitchFamily="34" charset="-34"/>
              </a:rPr>
              <a:t> เป็นไวน์ที่ตรงกันข้ามกับไวน์แดงเข้มข้นหนักแน่นจากออสเตรเลียใต้ที่เป็นเขตพื้นที่อากาศอุ่นกว่า ชีรา</a:t>
            </a:r>
            <a:r>
              <a:rPr lang="th-TH" sz="1200" dirty="0" err="1">
                <a:effectLst/>
                <a:latin typeface="Calibri" panose="020F0502020204030204" pitchFamily="34" charset="0"/>
                <a:ea typeface="Calibri" panose="020F0502020204030204" pitchFamily="34" charset="0"/>
                <a:cs typeface="Cordia New" panose="020B0304020202020204" pitchFamily="34" charset="-34"/>
              </a:rPr>
              <a:t>ซข</a:t>
            </a:r>
            <a:r>
              <a:rPr lang="th-TH" sz="1200" dirty="0">
                <a:effectLst/>
                <a:latin typeface="Calibri" panose="020F0502020204030204" pitchFamily="34" charset="0"/>
                <a:ea typeface="Calibri" panose="020F0502020204030204" pitchFamily="34" charset="0"/>
                <a:cs typeface="Cordia New" panose="020B0304020202020204" pitchFamily="34" charset="-34"/>
              </a:rPr>
              <a:t>องที่นี่มีแอลกอฮอล์ระดับปานกลาง หอมพริกไทยและเครื่องเทศ สารแทน</a:t>
            </a:r>
            <a:r>
              <a:rPr lang="th-TH" sz="1200" dirty="0" err="1">
                <a:effectLst/>
                <a:latin typeface="Calibri" panose="020F0502020204030204" pitchFamily="34" charset="0"/>
                <a:ea typeface="Calibri" panose="020F0502020204030204" pitchFamily="34" charset="0"/>
                <a:cs typeface="Cordia New" panose="020B0304020202020204" pitchFamily="34" charset="-34"/>
              </a:rPr>
              <a:t>นินแ</a:t>
            </a:r>
            <a:r>
              <a:rPr lang="th-TH" sz="1200" dirty="0">
                <a:effectLst/>
                <a:latin typeface="Calibri" panose="020F0502020204030204" pitchFamily="34" charset="0"/>
                <a:ea typeface="Calibri" panose="020F0502020204030204" pitchFamily="34" charset="0"/>
                <a:cs typeface="Cordia New" panose="020B0304020202020204" pitchFamily="34" charset="-34"/>
              </a:rPr>
              <a:t>ละความเป็นกรดที่มีความละเมียดละไม ชีรา</a:t>
            </a:r>
            <a:r>
              <a:rPr lang="th-TH" sz="1200" dirty="0" err="1">
                <a:effectLst/>
                <a:latin typeface="Calibri" panose="020F0502020204030204" pitchFamily="34" charset="0"/>
                <a:ea typeface="Calibri" panose="020F0502020204030204" pitchFamily="34" charset="0"/>
                <a:cs typeface="Cordia New" panose="020B0304020202020204" pitchFamily="34" charset="-34"/>
              </a:rPr>
              <a:t>ซข</a:t>
            </a:r>
            <a:r>
              <a:rPr lang="th-TH" sz="1200" dirty="0">
                <a:effectLst/>
                <a:latin typeface="Calibri" panose="020F0502020204030204" pitchFamily="34" charset="0"/>
                <a:ea typeface="Calibri" panose="020F0502020204030204" pitchFamily="34" charset="0"/>
                <a:cs typeface="Cordia New" panose="020B0304020202020204" pitchFamily="34" charset="-34"/>
              </a:rPr>
              <a:t>องแอด</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ิเลด</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ฮิลส์</a:t>
            </a:r>
            <a:r>
              <a:rPr lang="th-TH" sz="1200" dirty="0">
                <a:effectLst/>
                <a:latin typeface="Calibri" panose="020F0502020204030204" pitchFamily="34" charset="0"/>
                <a:ea typeface="Calibri" panose="020F0502020204030204" pitchFamily="34" charset="0"/>
                <a:cs typeface="Cordia New" panose="020B0304020202020204" pitchFamily="34" charset="-34"/>
              </a:rPr>
              <a:t>แจ้งเกิดได้เร็วเพราะมีสไตล์ที่เป็นที่ชื่นชมในโลกของไวน์อย่างสูง</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764992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latin typeface="Calibri" panose="020F0502020204030204" pitchFamily="34" charset="0"/>
                <a:ea typeface="Calibri" panose="020F0502020204030204" pitchFamily="34" charset="0"/>
                <a:cs typeface="Cordia New" panose="020B0304020202020204" pitchFamily="34" charset="-34"/>
              </a:rPr>
              <a:t>พันธุ์องุ่นที่มีชื่อเสียงเพิ่มเติม ได้แก่</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กรูเนอร</a:t>
            </a:r>
            <a:r>
              <a:rPr lang="th-TH" sz="1200" dirty="0" err="1">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เวลท์ลีเน</a:t>
            </a:r>
            <a:r>
              <a:rPr lang="th-TH" sz="1200" dirty="0">
                <a:effectLst/>
                <a:latin typeface="Calibri" panose="020F0502020204030204" pitchFamily="34" charset="0"/>
                <a:ea typeface="Calibri" panose="020F0502020204030204" pitchFamily="34" charset="0"/>
                <a:cs typeface="Cordia New" panose="020B0304020202020204" pitchFamily="34" charset="-34"/>
              </a:rPr>
              <a:t>อร</a:t>
            </a:r>
            <a:r>
              <a:rPr lang="th-TH" sz="1200" dirty="0" err="1">
                <a:effectLst/>
                <a:latin typeface="Calibri" panose="020F0502020204030204" pitchFamily="34" charset="0"/>
                <a:ea typeface="Calibri" panose="020F0502020204030204" pitchFamily="34" charset="0"/>
                <a:cs typeface="Cordia New" panose="020B0304020202020204" pitchFamily="34" charset="-34"/>
              </a:rPr>
              <a:t>์</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รี</a:t>
            </a:r>
            <a:r>
              <a:rPr lang="th-TH" sz="1200" dirty="0" err="1">
                <a:effectLst/>
                <a:latin typeface="Calibri" panose="020F0502020204030204" pitchFamily="34" charset="0"/>
                <a:ea typeface="Calibri" panose="020F0502020204030204" pitchFamily="34" charset="0"/>
                <a:cs typeface="Cordia New" panose="020B0304020202020204" pitchFamily="34" charset="-34"/>
              </a:rPr>
              <a:t>สลิ่ง</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err="1">
                <a:latin typeface="Calibri" panose="020F0502020204030204" pitchFamily="34" charset="0"/>
                <a:ea typeface="Calibri" panose="020F0502020204030204" pitchFamily="34" charset="0"/>
                <a:cs typeface="Cordia New" panose="020B0304020202020204" pitchFamily="34" charset="-34"/>
              </a:rPr>
              <a:t>เวอร์</a:t>
            </a:r>
            <a:r>
              <a:rPr lang="th-TH" sz="1200" dirty="0">
                <a:latin typeface="Calibri" panose="020F0502020204030204" pitchFamily="34" charset="0"/>
                <a:ea typeface="Calibri" panose="020F0502020204030204" pitchFamily="34" charset="0"/>
                <a:cs typeface="Cordia New" panose="020B0304020202020204" pitchFamily="34" charset="-34"/>
              </a:rPr>
              <a:t>เมนติโน</a:t>
            </a:r>
            <a:r>
              <a:rPr lang="th-TH" sz="1200" dirty="0" err="1">
                <a:latin typeface="Calibri" panose="020F0502020204030204" pitchFamily="34" charset="0"/>
                <a:ea typeface="Calibri" panose="020F0502020204030204" pitchFamily="34" charset="0"/>
                <a:cs typeface="Cordia New" panose="020B0304020202020204" pitchFamily="34" charset="-34"/>
              </a:rPr>
              <a:t>่</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เท</a:t>
            </a:r>
            <a:r>
              <a:rPr lang="th-TH" sz="1200" dirty="0" err="1">
                <a:effectLst/>
                <a:latin typeface="Calibri" panose="020F0502020204030204" pitchFamily="34" charset="0"/>
                <a:ea typeface="Calibri" panose="020F0502020204030204" pitchFamily="34" charset="0"/>
                <a:cs typeface="Cordia New" panose="020B0304020202020204" pitchFamily="34" charset="-34"/>
              </a:rPr>
              <a:t>ม</a:t>
            </a:r>
            <a:r>
              <a:rPr lang="th-TH" sz="1200" dirty="0">
                <a:effectLst/>
                <a:latin typeface="Calibri" panose="020F0502020204030204" pitchFamily="34" charset="0"/>
                <a:ea typeface="Calibri" panose="020F0502020204030204" pitchFamily="34" charset="0"/>
                <a:cs typeface="Cordia New" panose="020B0304020202020204" pitchFamily="34" charset="-34"/>
              </a:rPr>
              <a:t>ปรานี</a:t>
            </a:r>
            <a:r>
              <a:rPr lang="th-TH" sz="1200" dirty="0" err="1">
                <a:effectLst/>
                <a:latin typeface="Calibri" panose="020F0502020204030204" pitchFamily="34" charset="0"/>
                <a:ea typeface="Calibri" panose="020F0502020204030204" pitchFamily="34" charset="0"/>
                <a:cs typeface="Cordia New" panose="020B0304020202020204" pitchFamily="34" charset="-34"/>
              </a:rPr>
              <a:t>ลโญ</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a:t>
            </a:r>
            <a:r>
              <a:rPr lang="th-TH" sz="1200" dirty="0">
                <a:effectLst/>
                <a:latin typeface="Calibri" panose="020F0502020204030204" pitchFamily="34" charset="0"/>
                <a:ea typeface="Calibri" panose="020F0502020204030204" pitchFamily="34" charset="0"/>
                <a:cs typeface="Cordia New" panose="020B0304020202020204" pitchFamily="34" charset="-34"/>
              </a:rPr>
              <a:t>นบบิโอโล่</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th-TH" sz="1200" dirty="0">
                <a:effectLst/>
                <a:latin typeface="Calibri" panose="020F0502020204030204" pitchFamily="34" charset="0"/>
                <a:ea typeface="Calibri" panose="020F0502020204030204" pitchFamily="34" charset="0"/>
                <a:cs typeface="Cordia New" panose="020B0304020202020204" pitchFamily="34" charset="-34"/>
              </a:rPr>
              <a:t>ประเด็นแนะนำเพื่อการอภิปราย</a:t>
            </a:r>
            <a:r>
              <a:rPr lang="en-US" sz="1200" dirty="0">
                <a:effectLst/>
                <a:latin typeface="Calibri" panose="020F0502020204030204" pitchFamily="34" charset="0"/>
                <a:ea typeface="Calibri" panose="020F0502020204030204" pitchFamily="34" charset="0"/>
                <a:cs typeface="Cordia New" panose="020B0304020202020204" pitchFamily="34" charset="-34"/>
              </a:rPr>
              <a:t>:</a:t>
            </a: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สิ่งใดทำให้โซ</a:t>
            </a:r>
            <a:r>
              <a:rPr lang="th-TH" sz="1200" dirty="0" err="1">
                <a:effectLst/>
                <a:latin typeface="Calibri" panose="020F0502020204030204" pitchFamily="34" charset="0"/>
                <a:ea typeface="Calibri" panose="020F0502020204030204" pitchFamily="34" charset="0"/>
                <a:cs typeface="Cordia New" panose="020B0304020202020204" pitchFamily="34" charset="-34"/>
              </a:rPr>
              <a:t>วีญง</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บล</a:t>
            </a:r>
            <a:r>
              <a:rPr lang="th-TH" sz="1200" dirty="0">
                <a:effectLst/>
                <a:latin typeface="Calibri" panose="020F0502020204030204" pitchFamily="34" charset="0"/>
                <a:ea typeface="Calibri" panose="020F0502020204030204" pitchFamily="34" charset="0"/>
                <a:cs typeface="Cordia New" panose="020B0304020202020204" pitchFamily="34" charset="-34"/>
              </a:rPr>
              <a:t>องของแอด</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ิเลด</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ฮิลส์</a:t>
            </a:r>
            <a:r>
              <a:rPr lang="th-TH" sz="1200" dirty="0">
                <a:effectLst/>
                <a:latin typeface="Calibri" panose="020F0502020204030204" pitchFamily="34" charset="0"/>
                <a:ea typeface="Calibri" panose="020F0502020204030204" pitchFamily="34" charset="0"/>
                <a:cs typeface="Cordia New" panose="020B0304020202020204" pitchFamily="34" charset="-34"/>
              </a:rPr>
              <a:t>แตกต่าง?</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ผู้ผลิตไวน์ท้องถิ่นของแอด</a:t>
            </a:r>
            <a:r>
              <a:rPr lang="th-TH" sz="1200" dirty="0" err="1">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ลด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ฮิลส์</a:t>
            </a:r>
            <a:r>
              <a:rPr lang="th-TH" sz="1200" dirty="0">
                <a:effectLst/>
                <a:latin typeface="Calibri" panose="020F0502020204030204" pitchFamily="34" charset="0"/>
                <a:ea typeface="Calibri" panose="020F0502020204030204" pitchFamily="34" charset="0"/>
                <a:cs typeface="Cordia New" panose="020B0304020202020204" pitchFamily="34" charset="-34"/>
              </a:rPr>
              <a:t>มีอิทธิพลต่อไวน์สไตล์</a:t>
            </a:r>
            <a:r>
              <a:rPr lang="th-TH" sz="1200" dirty="0" err="1">
                <a:effectLst/>
                <a:latin typeface="Calibri" panose="020F0502020204030204" pitchFamily="34" charset="0"/>
                <a:ea typeface="Calibri" panose="020F0502020204030204" pitchFamily="34" charset="0"/>
                <a:cs typeface="Cordia New" panose="020B0304020202020204" pitchFamily="34" charset="-34"/>
              </a:rPr>
              <a:t>ชาร์</a:t>
            </a:r>
            <a:r>
              <a:rPr lang="th-TH" sz="1200" dirty="0">
                <a:effectLst/>
                <a:latin typeface="Calibri" panose="020F0502020204030204" pitchFamily="34" charset="0"/>
                <a:ea typeface="Calibri" panose="020F0502020204030204" pitchFamily="34" charset="0"/>
                <a:cs typeface="Cordia New" panose="020B0304020202020204" pitchFamily="34" charset="-34"/>
              </a:rPr>
              <a:t>ดอนเนย</a:t>
            </a:r>
            <a:r>
              <a:rPr lang="th-TH" sz="1200" dirty="0" err="1">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ในประเทศออสเตรเลียอย่างไร?</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ct val="0"/>
              </a:spcAft>
            </a:pPr>
            <a:r>
              <a:rPr lang="en-US" sz="1200" dirty="0">
                <a:effectLst/>
                <a:latin typeface="Calibri" panose="020F0502020204030204" pitchFamily="34" charset="0"/>
                <a:ea typeface="Calibri" panose="020F0502020204030204" pitchFamily="34" charset="0"/>
                <a:cs typeface="Cordia New" panose="020B0304020202020204" pitchFamily="34" charset="-34"/>
              </a:rPr>
              <a:t>-</a:t>
            </a:r>
            <a:r>
              <a:rPr lang="th-TH" sz="1200" dirty="0">
                <a:effectLst/>
                <a:latin typeface="Calibri" panose="020F0502020204030204" pitchFamily="34" charset="0"/>
                <a:ea typeface="Calibri" panose="020F0502020204030204" pitchFamily="34" charset="0"/>
                <a:cs typeface="Cordia New" panose="020B0304020202020204" pitchFamily="34" charset="-34"/>
              </a:rPr>
              <a:t>อะไรคือความความแตกต่างระหว่างชีรา</a:t>
            </a:r>
            <a:r>
              <a:rPr lang="th-TH" sz="1200" dirty="0" err="1">
                <a:effectLst/>
                <a:latin typeface="Calibri" panose="020F0502020204030204" pitchFamily="34" charset="0"/>
                <a:ea typeface="Calibri" panose="020F0502020204030204" pitchFamily="34" charset="0"/>
                <a:cs typeface="Cordia New" panose="020B0304020202020204" pitchFamily="34" charset="-34"/>
              </a:rPr>
              <a:t>ซ</a:t>
            </a:r>
            <a:r>
              <a:rPr lang="th-TH" sz="1200" dirty="0">
                <a:effectLst/>
                <a:latin typeface="Calibri" panose="020F0502020204030204" pitchFamily="34" charset="0"/>
                <a:ea typeface="Calibri" panose="020F0502020204030204" pitchFamily="34" charset="0"/>
                <a:cs typeface="Cordia New" panose="020B0304020202020204" pitchFamily="34" charset="-34"/>
              </a:rPr>
              <a:t>จากภูมิอากาศเย็นและชีรา</a:t>
            </a:r>
            <a:r>
              <a:rPr lang="th-TH" sz="1200" dirty="0" err="1">
                <a:effectLst/>
                <a:latin typeface="Calibri" panose="020F0502020204030204" pitchFamily="34" charset="0"/>
                <a:ea typeface="Calibri" panose="020F0502020204030204" pitchFamily="34" charset="0"/>
                <a:cs typeface="Cordia New" panose="020B0304020202020204" pitchFamily="34" charset="-34"/>
              </a:rPr>
              <a:t>ซ</a:t>
            </a:r>
            <a:r>
              <a:rPr lang="th-TH" sz="1200" dirty="0">
                <a:effectLst/>
                <a:latin typeface="Calibri" panose="020F0502020204030204" pitchFamily="34" charset="0"/>
                <a:ea typeface="Calibri" panose="020F0502020204030204" pitchFamily="34" charset="0"/>
                <a:cs typeface="Cordia New" panose="020B0304020202020204" pitchFamily="34" charset="-34"/>
              </a:rPr>
              <a:t>จากภูมิอากาศอุ่น?</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ea typeface="Calibri" panose="020F0502020204030204" pitchFamily="34" charset="0"/>
                <a:cs typeface="+mn-cs"/>
              </a:rPr>
              <a:t>หากต้องการเรื่องราวนำเสนอพร้อมเครื่องมือและทรัพยากรข้อมูล สามารถศึกษาค้นคว้าได้ที่เว็บไซต์ </a:t>
            </a:r>
            <a:r>
              <a:rPr lang="en-AU" sz="1200" u="sng" dirty="0">
                <a:solidFill>
                  <a:srgbClr val="0563C1"/>
                </a:solidFill>
                <a:effectLst/>
                <a:ea typeface="Calibri" panose="020F0502020204030204" pitchFamily="34" charset="0"/>
                <a:cs typeface="Cordia New" panose="020B0304020202020204" pitchFamily="34" charset="-34"/>
                <a:hlinkClick r:id="rId3"/>
              </a:rPr>
              <a:t>www.australianwinediscovered.com</a:t>
            </a:r>
            <a:endParaRPr lang="en-US" sz="1200" dirty="0">
              <a:effectLst/>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th-TH" sz="1200" dirty="0">
                <a:effectLst/>
                <a:ea typeface="Calibri" panose="020F0502020204030204" pitchFamily="34" charset="0"/>
                <a:cs typeface="+mn-cs"/>
              </a:rPr>
              <a:t>หรือหากมีคำถาม สามารถติดต่อทางอีเมล์ได้ที่ </a:t>
            </a:r>
            <a:r>
              <a:rPr lang="en-AU" sz="1200" dirty="0" err="1">
                <a:effectLst/>
                <a:ea typeface="Calibri" panose="020F0502020204030204" pitchFamily="34" charset="0"/>
                <a:cs typeface="Cordia New" panose="020B0304020202020204" pitchFamily="34" charset="-34"/>
              </a:rPr>
              <a:t>discovered@wineaustralia.com</a:t>
            </a:r>
            <a:endParaRPr lang="en-US" sz="1200" dirty="0">
              <a:effectLst/>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2098150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H"/>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252051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อยู่ในเทือกเขาทางทิศตะวันออกของเมืองแอด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ห่างจากแอด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ไม่กี่นาที 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เป็นหนึ่งในเขตพื้นที่ผลิตไวน์ในเขตภูมิอากาศเย็นที่สุดของประเทศออสเตรเลียแถบตอนใต้ ภูมิทัศน์หลากหลายของแอด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ถูกจัดสรรท่ามกลางความหลากหลาย มีทั้งพื้นที่แถบยอดเขาและหุบเขา พื้นที่ที่ยังไม่ถูกพัฒนาเพื่อทำการเกษตรหรืออยู่อาศัย พื้นที่ทำฟาร์มและไร่องุ่น ซึ่งองุ่นที่คุณภาพดีที่สุดปลูกที่นี่</a:t>
            </a:r>
          </a:p>
          <a:p>
            <a:pPr marL="0" marR="0">
              <a:lnSpc>
                <a:spcPct val="107000"/>
              </a:lnSpc>
              <a:spcBef>
                <a:spcPct val="0"/>
              </a:spcBef>
              <a:spcAft>
                <a:spcPts val="800"/>
              </a:spcAft>
            </a:pPr>
            <a:endParaRPr lang="en-US" sz="1200" dirty="0">
              <a:effectLst/>
              <a:ea typeface="Calibri" panose="020F0502020204030204" pitchFamily="34" charset="0"/>
              <a:cs typeface="Cordia New" panose="020B0304020202020204" pitchFamily="34" charset="-34"/>
            </a:endParaRPr>
          </a:p>
          <a:p>
            <a:r>
              <a:rPr lang="th-TH" sz="1200" dirty="0">
                <a:effectLst/>
                <a:ea typeface="Calibri" panose="020F0502020204030204" pitchFamily="34" charset="0"/>
                <a:cs typeface="Cordia New" panose="020B0304020202020204" pitchFamily="34" charset="-34"/>
              </a:rPr>
              <a:t>ผู้อพยพเชื้อสายเยอรมันได้เข้ามาตั้งถิ่นฐานที่แอด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ในช่วงปี </a:t>
            </a:r>
            <a:r>
              <a:rPr lang="th-TH" sz="1200" dirty="0" err="1">
                <a:effectLst/>
                <a:ea typeface="Calibri" panose="020F0502020204030204" pitchFamily="34" charset="0"/>
                <a:cs typeface="Cordia New" panose="020B0304020202020204" pitchFamily="34" charset="-34"/>
              </a:rPr>
              <a:t>ค</a:t>
            </a:r>
            <a:r>
              <a:rPr lang="en-US" sz="1200" dirty="0">
                <a:effectLst/>
                <a:ea typeface="Calibri" panose="020F0502020204030204" pitchFamily="34" charset="0"/>
                <a:cs typeface="Cordia New" panose="020B0304020202020204" pitchFamily="34" charset="-34"/>
              </a:rPr>
              <a:t>.</a:t>
            </a:r>
            <a:r>
              <a:rPr lang="th-TH" sz="1200" dirty="0" err="1">
                <a:effectLst/>
                <a:ea typeface="Calibri" panose="020F0502020204030204" pitchFamily="34" charset="0"/>
                <a:cs typeface="Cordia New" panose="020B0304020202020204" pitchFamily="34" charset="-34"/>
              </a:rPr>
              <a:t>ศ</a:t>
            </a:r>
            <a:r>
              <a:rPr lang="en-US" sz="1200" dirty="0">
                <a:effectLst/>
                <a:ea typeface="Calibri" panose="020F0502020204030204" pitchFamily="34" charset="0"/>
                <a:cs typeface="Cordia New" panose="020B0304020202020204" pitchFamily="34" charset="-34"/>
              </a:rPr>
              <a:t>. 1800 </a:t>
            </a:r>
            <a:r>
              <a:rPr lang="th-TH" sz="1200" dirty="0">
                <a:effectLst/>
                <a:ea typeface="Calibri" panose="020F0502020204030204" pitchFamily="34" charset="0"/>
                <a:cs typeface="Cordia New" panose="020B0304020202020204" pitchFamily="34" charset="-34"/>
              </a:rPr>
              <a:t>และเมืองหลวงของแอด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ชื่อฮา</a:t>
            </a:r>
            <a:r>
              <a:rPr lang="th-TH" sz="1200" dirty="0" err="1">
                <a:effectLst/>
                <a:ea typeface="Calibri" panose="020F0502020204030204" pitchFamily="34" charset="0"/>
                <a:cs typeface="Cordia New" panose="020B0304020202020204" pitchFamily="34" charset="-34"/>
              </a:rPr>
              <a:t>ห์นด</a:t>
            </a:r>
            <a:r>
              <a:rPr lang="th-TH" sz="1200" dirty="0">
                <a:effectLst/>
                <a:ea typeface="Calibri" panose="020F0502020204030204" pitchFamily="34" charset="0"/>
                <a:cs typeface="Cordia New" panose="020B0304020202020204" pitchFamily="34" charset="-34"/>
              </a:rPr>
              <a:t>อร</a:t>
            </a:r>
            <a:r>
              <a:rPr lang="th-TH" sz="1200" dirty="0" err="1">
                <a:effectLst/>
                <a:ea typeface="Calibri" panose="020F0502020204030204" pitchFamily="34" charset="0"/>
                <a:cs typeface="Cordia New" panose="020B0304020202020204" pitchFamily="34" charset="-34"/>
              </a:rPr>
              <a:t>์ฟ</a:t>
            </a:r>
            <a:r>
              <a:rPr lang="th-TH" sz="1200" dirty="0">
                <a:effectLst/>
                <a:ea typeface="Calibri" panose="020F0502020204030204" pitchFamily="34" charset="0"/>
                <a:cs typeface="Cordia New" panose="020B0304020202020204" pitchFamily="34" charset="-34"/>
              </a:rPr>
              <a:t> เป็นเมืองที่แสดงถึงการตั้งถิ่นฐานของผู้คนเชื้อสายเยอรมันที่เก่าแก่ที่สุดของประเทศออสเตรเลีย หมู่บ้านฮา</a:t>
            </a:r>
            <a:r>
              <a:rPr lang="th-TH" sz="1200" dirty="0" err="1">
                <a:effectLst/>
                <a:ea typeface="Calibri" panose="020F0502020204030204" pitchFamily="34" charset="0"/>
                <a:cs typeface="Cordia New" panose="020B0304020202020204" pitchFamily="34" charset="-34"/>
              </a:rPr>
              <a:t>ห์นด</a:t>
            </a:r>
            <a:r>
              <a:rPr lang="th-TH" sz="1200" dirty="0">
                <a:effectLst/>
                <a:ea typeface="Calibri" panose="020F0502020204030204" pitchFamily="34" charset="0"/>
                <a:cs typeface="Cordia New" panose="020B0304020202020204" pitchFamily="34" charset="-34"/>
              </a:rPr>
              <a:t>อร</a:t>
            </a:r>
            <a:r>
              <a:rPr lang="th-TH" sz="1200" dirty="0" err="1">
                <a:effectLst/>
                <a:ea typeface="Calibri" panose="020F0502020204030204" pitchFamily="34" charset="0"/>
                <a:cs typeface="Cordia New" panose="020B0304020202020204" pitchFamily="34" charset="-34"/>
              </a:rPr>
              <a:t>์ฟ</a:t>
            </a:r>
            <a:r>
              <a:rPr lang="th-TH" sz="1200" dirty="0">
                <a:effectLst/>
                <a:ea typeface="Calibri" panose="020F0502020204030204" pitchFamily="34" charset="0"/>
                <a:cs typeface="Cordia New" panose="020B0304020202020204" pitchFamily="34" charset="-34"/>
              </a:rPr>
              <a:t>นี้เป็นศูนย์กลางและมีชื่อเสียงในเรื่องห้องแสดงภาพศิลปะและร้านอาหารที่น่าตื่นตาตื่นใจ และเป็นเส้นทางนำไปสู่โรงไวน์ต่าง ๆ ของเขตพื้นที่นี้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2356527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ช่วงนี้เป็นโอกาสอันดีที่ให้ผู้เข้าร่วมชิมไวน์คลาสสิคจากแอด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 ส่วนการชิมเต็มรูปแบบจะจัดไว้ในตอนท้ายของการนำเสนอนี้</a:t>
            </a:r>
            <a:endParaRPr lang="en-US" sz="1200" dirty="0">
              <a:effectLst/>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เป็นบ้านของไวน์มีคุณภาพสูงหลากหลายจากภูมิอากาศเย็น ผู้ผลิตไวน์</a:t>
            </a:r>
            <a:r>
              <a:rPr lang="th-TH" sz="1200" dirty="0">
                <a:effectLst/>
                <a:ea typeface="Calibri" panose="020F0502020204030204" pitchFamily="34" charset="0"/>
                <a:cs typeface="+mn-cs"/>
              </a:rPr>
              <a:t>ผลิตไวน์สไตล์ที่</a:t>
            </a:r>
            <a:r>
              <a:rPr lang="th-TH" sz="1200" dirty="0">
                <a:effectLst/>
                <a:ea typeface="Calibri" panose="020F0502020204030204" pitchFamily="34" charset="0"/>
                <a:cs typeface="Cordia New" panose="020B0304020202020204" pitchFamily="34" charset="-34"/>
              </a:rPr>
              <a:t>หลากหลาย มีตั้งแต่ไวน์แบบมีฟองที่ใช้วิธีแบบดั้งเดิมที่ละเอียดอ่อน ไปจนถึงชีรา</a:t>
            </a:r>
            <a:r>
              <a:rPr lang="th-TH" sz="1200" dirty="0" err="1">
                <a:effectLst/>
                <a:ea typeface="Calibri" panose="020F0502020204030204" pitchFamily="34" charset="0"/>
                <a:cs typeface="Cordia New" panose="020B0304020202020204" pitchFamily="34" charset="-34"/>
              </a:rPr>
              <a:t>ซ</a:t>
            </a:r>
            <a:r>
              <a:rPr lang="th-TH" sz="1200" dirty="0">
                <a:effectLst/>
                <a:ea typeface="Calibri" panose="020F0502020204030204" pitchFamily="34" charset="0"/>
                <a:cs typeface="Cordia New" panose="020B0304020202020204" pitchFamily="34" charset="-34"/>
              </a:rPr>
              <a:t>ที่เผ็ดร้อน องุ่น</a:t>
            </a:r>
            <a:r>
              <a:rPr lang="th-TH" sz="1200" dirty="0" err="1">
                <a:effectLst/>
                <a:ea typeface="Calibri" panose="020F0502020204030204" pitchFamily="34" charset="0"/>
                <a:cs typeface="Cordia New" panose="020B0304020202020204" pitchFamily="34" charset="-34"/>
              </a:rPr>
              <a:t>ชาร์</a:t>
            </a:r>
            <a:r>
              <a:rPr lang="th-TH" sz="1200" dirty="0">
                <a:effectLst/>
                <a:ea typeface="Calibri" panose="020F0502020204030204" pitchFamily="34" charset="0"/>
                <a:cs typeface="Cordia New" panose="020B0304020202020204" pitchFamily="34" charset="-34"/>
              </a:rPr>
              <a:t>ดอนเนย</a:t>
            </a:r>
            <a:r>
              <a:rPr lang="th-TH" sz="1200" dirty="0" err="1">
                <a:effectLst/>
                <a:ea typeface="Calibri" panose="020F0502020204030204" pitchFamily="34" charset="0"/>
                <a:cs typeface="Cordia New" panose="020B0304020202020204" pitchFamily="34" charset="-34"/>
              </a:rPr>
              <a:t>์แ</a:t>
            </a:r>
            <a:r>
              <a:rPr lang="th-TH" sz="1200" dirty="0">
                <a:effectLst/>
                <a:ea typeface="Calibri" panose="020F0502020204030204" pitchFamily="34" charset="0"/>
                <a:cs typeface="Cordia New" panose="020B0304020202020204" pitchFamily="34" charset="-34"/>
              </a:rPr>
              <a:t>ละ</a:t>
            </a:r>
            <a:r>
              <a:rPr lang="th-TH" sz="1200" dirty="0" err="1">
                <a:effectLst/>
                <a:ea typeface="Calibri" panose="020F0502020204030204" pitchFamily="34" charset="0"/>
                <a:cs typeface="Cordia New" panose="020B0304020202020204" pitchFamily="34" charset="-34"/>
              </a:rPr>
              <a:t>พิ</a:t>
            </a:r>
            <a:r>
              <a:rPr lang="th-TH" sz="1200" dirty="0">
                <a:effectLst/>
                <a:ea typeface="Calibri" panose="020F0502020204030204" pitchFamily="34" charset="0"/>
                <a:cs typeface="Cordia New" panose="020B0304020202020204" pitchFamily="34" charset="-34"/>
              </a:rPr>
              <a:t>โน</a:t>
            </a:r>
            <a:r>
              <a:rPr lang="th-TH" sz="1200" dirty="0" err="1">
                <a:effectLst/>
                <a:ea typeface="Calibri" panose="020F0502020204030204" pitchFamily="34" charset="0"/>
                <a:cs typeface="Cordia New" panose="020B0304020202020204" pitchFamily="34" charset="-34"/>
              </a:rPr>
              <a:t>ต์</a:t>
            </a:r>
            <a:r>
              <a:rPr lang="th-TH" sz="1200" dirty="0">
                <a:effectLst/>
                <a:ea typeface="Calibri" panose="020F0502020204030204" pitchFamily="34" charset="0"/>
                <a:cs typeface="Cordia New" panose="020B0304020202020204" pitchFamily="34" charset="-34"/>
              </a:rPr>
              <a:t> นัว</a:t>
            </a:r>
            <a:r>
              <a:rPr lang="th-TH" sz="1200" dirty="0" err="1">
                <a:effectLst/>
                <a:ea typeface="Calibri" panose="020F0502020204030204" pitchFamily="34" charset="0"/>
                <a:cs typeface="Cordia New" panose="020B0304020202020204" pitchFamily="34" charset="-34"/>
              </a:rPr>
              <a:t>ร์</a:t>
            </a:r>
            <a:r>
              <a:rPr lang="th-TH" sz="1200" dirty="0">
                <a:ea typeface="Calibri" panose="020F0502020204030204" pitchFamily="34" charset="0"/>
              </a:rPr>
              <a:t>ยืนเด่นเป็นสง่า </a:t>
            </a:r>
            <a:r>
              <a:rPr lang="th-TH" sz="1200" dirty="0">
                <a:effectLst/>
                <a:ea typeface="Calibri" panose="020F0502020204030204" pitchFamily="34" charset="0"/>
                <a:cs typeface="Cordia New" panose="020B0304020202020204" pitchFamily="34" charset="-34"/>
              </a:rPr>
              <a:t>กล้าแกร่ง และสู้ภูมิอากาศเย็น อย่างทรหด ในขณะที่โซ</a:t>
            </a:r>
            <a:r>
              <a:rPr lang="th-TH" sz="1200" dirty="0" err="1">
                <a:effectLst/>
                <a:ea typeface="Calibri" panose="020F0502020204030204" pitchFamily="34" charset="0"/>
                <a:cs typeface="Cordia New" panose="020B0304020202020204" pitchFamily="34" charset="-34"/>
              </a:rPr>
              <a:t>วีญง</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บล</a:t>
            </a:r>
            <a:r>
              <a:rPr lang="th-TH" sz="1200" dirty="0">
                <a:effectLst/>
                <a:ea typeface="Calibri" panose="020F0502020204030204" pitchFamily="34" charset="0"/>
                <a:cs typeface="Cordia New" panose="020B0304020202020204" pitchFamily="34" charset="-34"/>
              </a:rPr>
              <a:t>องสร้างมาตรฐานให้กับออสเตรเลีย แล้วยังมีพันธุ์องุ่นทางเลือกที่เจริญเติบโตในดินอันหลากหลายของเขตพื้นที่นี้ เอกลักษณ์ที่เชื่อมโยงไวน์ของแอด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ฮิลส์เ</a:t>
            </a:r>
            <a:r>
              <a:rPr lang="th-TH" sz="1200" dirty="0">
                <a:effectLst/>
                <a:ea typeface="Calibri" panose="020F0502020204030204" pitchFamily="34" charset="0"/>
                <a:cs typeface="Cordia New" panose="020B0304020202020204" pitchFamily="34" charset="-34"/>
              </a:rPr>
              <a:t>ข้าไว้ด้วยกันคือความเป็นกรดตามธรรมธรรมชาติและความสง่างาม</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1527609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b="1" dirty="0">
                <a:effectLst/>
                <a:ea typeface="Calibri" panose="020F0502020204030204" pitchFamily="34" charset="0"/>
                <a:cs typeface="Cordia New" panose="020B0304020202020204" pitchFamily="34" charset="-34"/>
              </a:rPr>
              <a:t>ประเด็นแนะนำเพื่อใช้อภิปราย </a:t>
            </a:r>
            <a:r>
              <a:rPr lang="en-US" sz="1200" b="1" dirty="0">
                <a:effectLst/>
                <a:ea typeface="Calibri" panose="020F0502020204030204" pitchFamily="34" charset="0"/>
                <a:cs typeface="Cordia New" panose="020B0304020202020204" pitchFamily="34" charset="-34"/>
              </a:rPr>
              <a:t>:</a:t>
            </a:r>
          </a:p>
          <a:p>
            <a:pPr marL="285750" indent="-285750">
              <a:buFont typeface="Arial" panose="020B0604020202020204" pitchFamily="34" charset="0"/>
              <a:buChar char="•"/>
            </a:pPr>
            <a:r>
              <a:rPr lang="th-TH" sz="1200" dirty="0">
                <a:effectLst/>
                <a:ea typeface="Calibri" panose="020F0502020204030204" pitchFamily="34" charset="0"/>
                <a:cs typeface="Cordia New" panose="020B0304020202020204" pitchFamily="34" charset="-34"/>
              </a:rPr>
              <a:t>ภายในระยะเวลาไม่ถึง </a:t>
            </a:r>
            <a:r>
              <a:rPr lang="en-US" sz="1200" dirty="0">
                <a:effectLst/>
                <a:ea typeface="Calibri" panose="020F0502020204030204" pitchFamily="34" charset="0"/>
                <a:cs typeface="Cordia New" panose="020B0304020202020204" pitchFamily="34" charset="-34"/>
              </a:rPr>
              <a:t>50 </a:t>
            </a:r>
            <a:r>
              <a:rPr lang="th-TH" sz="1200" dirty="0">
                <a:effectLst/>
                <a:ea typeface="Calibri" panose="020F0502020204030204" pitchFamily="34" charset="0"/>
                <a:cs typeface="Cordia New" panose="020B0304020202020204" pitchFamily="34" charset="-34"/>
              </a:rPr>
              <a:t>ปี 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เติบโต และกลายเป็นเขตพื้นที่ที่เป็นผู้กำหนดเทรนด์ระดับแนวหน้าให้กับไวน์ออสเตรเลีย อะไรเป็นเหตุที่ทำให้แอด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ฮิลส์ข</a:t>
            </a:r>
            <a:r>
              <a:rPr lang="th-TH" sz="1200" dirty="0">
                <a:effectLst/>
                <a:ea typeface="Calibri" panose="020F0502020204030204" pitchFamily="34" charset="0"/>
                <a:cs typeface="Cordia New" panose="020B0304020202020204" pitchFamily="34" charset="-34"/>
              </a:rPr>
              <a:t>ยับสถานะขึ้นไปได้เร็ว?</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677580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th-TH" sz="1200" dirty="0">
                <a:effectLst/>
                <a:ea typeface="Calibri" panose="020F0502020204030204" pitchFamily="34" charset="0"/>
                <a:cs typeface="Cordia New" panose="020B0304020202020204" pitchFamily="34" charset="-34"/>
              </a:rPr>
              <a:t>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เป็นเทือกเขาทอดยาวจากบารอ</a:t>
            </a:r>
            <a:r>
              <a:rPr lang="th-TH" sz="1200" dirty="0" err="1">
                <a:effectLst/>
                <a:ea typeface="Calibri" panose="020F0502020204030204" pitchFamily="34" charset="0"/>
                <a:cs typeface="Cordia New" panose="020B0304020202020204" pitchFamily="34" charset="-34"/>
              </a:rPr>
              <a:t>ส</a:t>
            </a:r>
            <a:r>
              <a:rPr lang="th-TH" sz="1200" dirty="0">
                <a:effectLst/>
                <a:ea typeface="Calibri" panose="020F0502020204030204" pitchFamily="34" charset="0"/>
                <a:cs typeface="Cordia New" panose="020B0304020202020204" pitchFamily="34" charset="-34"/>
              </a:rPr>
              <a:t>ซาที่อยู่ทางเหนือลงสู่แมคลาเรน เวลทางใต้, 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อยู่ตรงกลางระหว่างเขตผลิตไวน์ภูมิอากาศอุ่นที่มีชื่อเสียงทั้งสองนี้ 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มีภูมิอากาศเย็น เด่นชัดด้วยระดับความสูงของตัวมันเอง ถนนสายต่าง ๆ จึงเลี้ยวลดคดเคี้ยวท่ามกลางภูมิทัศน์แบบลอนคลื่น เนินเขาและหุบเขามีความลึกชันจึงทำให้เกิดภูมิอากาศแบบภูมิภาคและจุลภาคครอบคลุมเป็นแนวกว้าง</a:t>
            </a:r>
            <a:endParaRPr lang="en-US" sz="1200" dirty="0">
              <a:effectLst/>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472398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เพราะความที่ภูมิอากาศเย็น เขตพื้นที่ส่วนใหญ่จึงเหมาะต่อพันธุ์องุ่นที่เก็บเกี่ยวต้นฤดูเป็นที่สุด แต่บางเนินเขาที่หันหน้าไปทางทิศตะวันตกที่อยู่ในตอนเหนือ มีอากาศอุ่นเพียงพอที่ทำให้องุ่นคาแบ</a:t>
            </a:r>
            <a:r>
              <a:rPr lang="th-TH" sz="1200" dirty="0" err="1">
                <a:effectLst/>
                <a:ea typeface="Calibri" panose="020F0502020204030204" pitchFamily="34" charset="0"/>
                <a:cs typeface="Cordia New" panose="020B0304020202020204" pitchFamily="34" charset="-34"/>
              </a:rPr>
              <a:t>ร์เนต์</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โชวีญง</a:t>
            </a:r>
            <a:r>
              <a:rPr lang="th-TH" sz="1200" dirty="0">
                <a:effectLst/>
                <a:ea typeface="Calibri" panose="020F0502020204030204" pitchFamily="34" charset="0"/>
                <a:cs typeface="Cordia New" panose="020B0304020202020204" pitchFamily="34" charset="-34"/>
              </a:rPr>
              <a:t>สุกได้</a:t>
            </a:r>
            <a:endParaRPr lang="en-US" sz="1200" dirty="0">
              <a:effectLst/>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th-TH" sz="1200" dirty="0">
                <a:effectLst/>
                <a:ea typeface="Calibri" panose="020F0502020204030204" pitchFamily="34" charset="0"/>
                <a:cs typeface="Cordia New" panose="020B0304020202020204" pitchFamily="34" charset="-34"/>
              </a:rPr>
              <a:t>เมื่อความสูงเพิ่มขึ้น อุณหภูมิจะ</a:t>
            </a:r>
            <a:r>
              <a:rPr lang="th-TH" sz="1200" dirty="0" err="1">
                <a:effectLst/>
                <a:ea typeface="Calibri" panose="020F0502020204030204" pitchFamily="34" charset="0"/>
                <a:cs typeface="Cordia New" panose="020B0304020202020204" pitchFamily="34" charset="-34"/>
              </a:rPr>
              <a:t>ต่ำลง</a:t>
            </a:r>
            <a:r>
              <a:rPr lang="th-TH" sz="1200" dirty="0">
                <a:effectLst/>
                <a:ea typeface="Calibri" panose="020F0502020204030204" pitchFamily="34" charset="0"/>
                <a:cs typeface="Cordia New" panose="020B0304020202020204" pitchFamily="34" charset="-34"/>
              </a:rPr>
              <a:t> สิ่งนี้สำคัญในยามค่ำคืนของช่วงสุดท้ายเมื่อองุ่นจะสุก เพราะสีและกลิ่นรสจะผนวกกันได้ดีในสภาวะอากาศเย็น</a:t>
            </a:r>
            <a:endParaRPr lang="en-US" sz="1200" dirty="0">
              <a:effectLst/>
              <a:ea typeface="Calibri" panose="020F0502020204030204" pitchFamily="34" charset="0"/>
              <a:cs typeface="Cordia New" panose="020B0304020202020204" pitchFamily="34" charset="-34"/>
            </a:endParaRPr>
          </a:p>
          <a:p>
            <a:r>
              <a:rPr lang="th-TH" sz="1200" dirty="0">
                <a:effectLst/>
                <a:ea typeface="Calibri" panose="020F0502020204030204" pitchFamily="34" charset="0"/>
                <a:cs typeface="Cordia New" panose="020B0304020202020204" pitchFamily="34" charset="-34"/>
              </a:rPr>
              <a:t>ปริมาณน้ำฝนช่วงฤดูองุ่นเจริญเติบโต (จีเอสอาร์) คือ </a:t>
            </a:r>
            <a:r>
              <a:rPr lang="en-US" sz="1200" dirty="0">
                <a:effectLst/>
                <a:ea typeface="Calibri" panose="020F0502020204030204" pitchFamily="34" charset="0"/>
                <a:cs typeface="Cordia New" panose="020B0304020202020204" pitchFamily="34" charset="-34"/>
              </a:rPr>
              <a:t>268 </a:t>
            </a:r>
            <a:r>
              <a:rPr lang="th-TH" sz="1200" dirty="0">
                <a:effectLst/>
                <a:ea typeface="Calibri" panose="020F0502020204030204" pitchFamily="34" charset="0"/>
                <a:cs typeface="Cordia New" panose="020B0304020202020204" pitchFamily="34" charset="-34"/>
              </a:rPr>
              <a:t>มิลลิเมตร (</a:t>
            </a:r>
            <a:r>
              <a:rPr lang="en-US" sz="1200" dirty="0">
                <a:effectLst/>
                <a:ea typeface="Calibri" panose="020F0502020204030204" pitchFamily="34" charset="0"/>
                <a:cs typeface="Cordia New" panose="020B0304020202020204" pitchFamily="34" charset="-34"/>
              </a:rPr>
              <a:t>10.5 </a:t>
            </a:r>
            <a:r>
              <a:rPr lang="th-TH" sz="1200" dirty="0">
                <a:effectLst/>
                <a:ea typeface="Calibri" panose="020F0502020204030204" pitchFamily="34" charset="0"/>
                <a:cs typeface="Cordia New" panose="020B0304020202020204" pitchFamily="34" charset="-34"/>
              </a:rPr>
              <a:t>นิ้ว) แอด</a:t>
            </a:r>
            <a:r>
              <a:rPr lang="th-TH" sz="1200" dirty="0" err="1">
                <a:effectLst/>
                <a:ea typeface="Calibri" panose="020F0502020204030204" pitchFamily="34" charset="0"/>
                <a:cs typeface="Cordia New" panose="020B0304020202020204" pitchFamily="34" charset="-34"/>
              </a:rPr>
              <a:t>ิเลด</a:t>
            </a:r>
            <a:r>
              <a:rPr lang="th-TH" sz="1200" dirty="0">
                <a:effectLst/>
                <a:ea typeface="Calibri" panose="020F0502020204030204" pitchFamily="34" charset="0"/>
                <a:cs typeface="Cordia New" panose="020B0304020202020204" pitchFamily="34" charset="-34"/>
              </a:rPr>
              <a:t> </a:t>
            </a:r>
            <a:r>
              <a:rPr lang="th-TH" sz="1200" dirty="0" err="1">
                <a:effectLst/>
                <a:ea typeface="Calibri" panose="020F0502020204030204" pitchFamily="34" charset="0"/>
                <a:cs typeface="Cordia New" panose="020B0304020202020204" pitchFamily="34" charset="-34"/>
              </a:rPr>
              <a:t>ฮิลส์</a:t>
            </a:r>
            <a:r>
              <a:rPr lang="th-TH" sz="1200" dirty="0">
                <a:effectLst/>
                <a:ea typeface="Calibri" panose="020F0502020204030204" pitchFamily="34" charset="0"/>
                <a:cs typeface="Cordia New" panose="020B0304020202020204" pitchFamily="34" charset="-34"/>
              </a:rPr>
              <a:t>จะได้รับปริมาณน้ำฝนระดับค่อนข้างต่ำ ในช่วงองุ่นเจริญเติบโต แต่ปริมาณน้ำฝนก็แตกต่างกันทั่วทั้งเขตพื้นที่ ซึ่งปริมาณน้ำฝนจะมากขึ้นในพื้นที่ที่สูงขึ้นไป และปริมาณต่ำในฤดูหนาวและฤดูใบไม้ผลิ ถ้าคิดเป็นสัดส่วน ส่วนใหญ่ของเขตพื้นที่นี้โชคดีพอที่มีปริมาณน้ำใต้ดินพอเพียง อุณหภูมิเฉลี่ยในเดือนมกราคม (เอ็มเจที) อยู่ที่ </a:t>
            </a:r>
            <a:r>
              <a:rPr lang="en-AU" sz="1200" dirty="0">
                <a:effectLst/>
                <a:ea typeface="Calibri" panose="020F0502020204030204" pitchFamily="34" charset="0"/>
                <a:cs typeface="Cordia New" panose="020B0304020202020204" pitchFamily="34" charset="-34"/>
              </a:rPr>
              <a:t>20.4°C (68.7°F)</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4130156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ct val="0"/>
              </a:spcBef>
              <a:spcAft>
                <a:spcPts val="800"/>
              </a:spcAft>
            </a:pPr>
            <a:r>
              <a:rPr lang="th-TH" sz="1200" dirty="0">
                <a:effectLst/>
                <a:latin typeface="Calibri" panose="020F0502020204030204" pitchFamily="34" charset="0"/>
                <a:ea typeface="Calibri" panose="020F0502020204030204" pitchFamily="34" charset="0"/>
                <a:cs typeface="Cordia New" panose="020B0304020202020204" pitchFamily="34" charset="-34"/>
              </a:rPr>
              <a:t>ดินที่แอด</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ิเลด</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ฮิลส์</a:t>
            </a:r>
            <a:r>
              <a:rPr lang="th-TH" sz="1200" dirty="0">
                <a:effectLst/>
                <a:latin typeface="Calibri" panose="020F0502020204030204" pitchFamily="34" charset="0"/>
                <a:ea typeface="Calibri" panose="020F0502020204030204" pitchFamily="34" charset="0"/>
                <a:cs typeface="Cordia New" panose="020B0304020202020204" pitchFamily="34" charset="-34"/>
              </a:rPr>
              <a:t>มีหลากหลายประเภทมาก มีดินผสมสีน้ำตาลเทาหรือดินร่วนสีน้ำตาล แล้วยังข้างใต้ยังมีดินทรายบนดินเหนียวในบางแห่ง ความลึกของดินก็ต่างกันตามภูมิประเทศ</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ct val="0"/>
              </a:spcBef>
              <a:spcAft>
                <a:spcPts val="800"/>
              </a:spcAft>
            </a:pPr>
            <a:r>
              <a:rPr lang="th-TH" sz="1200" b="1" dirty="0">
                <a:effectLst/>
                <a:latin typeface="Calibri" panose="020F0502020204030204" pitchFamily="34" charset="0"/>
                <a:ea typeface="Calibri" panose="020F0502020204030204" pitchFamily="34" charset="0"/>
                <a:cs typeface="Cordia New" panose="020B0304020202020204" pitchFamily="34" charset="-34"/>
              </a:rPr>
              <a:t>ประเด็นแนะนำเพ</a:t>
            </a:r>
            <a:r>
              <a:rPr lang="th-TH" sz="1200" b="1" dirty="0" err="1">
                <a:effectLst/>
                <a:latin typeface="Calibri" panose="020F0502020204030204" pitchFamily="34" charset="0"/>
                <a:ea typeface="Calibri" panose="020F0502020204030204" pitchFamily="34" charset="0"/>
                <a:cs typeface="Cordia New" panose="020B0304020202020204" pitchFamily="34" charset="-34"/>
              </a:rPr>
              <a:t>ื่</a:t>
            </a:r>
            <a:r>
              <a:rPr lang="th-TH" sz="1200" b="1" dirty="0">
                <a:effectLst/>
                <a:latin typeface="Calibri" panose="020F0502020204030204" pitchFamily="34" charset="0"/>
                <a:ea typeface="Calibri" panose="020F0502020204030204" pitchFamily="34" charset="0"/>
                <a:cs typeface="Cordia New" panose="020B0304020202020204" pitchFamily="34" charset="-34"/>
              </a:rPr>
              <a:t>อกการอภิปราย </a:t>
            </a:r>
            <a:r>
              <a:rPr lang="en-US" sz="1200" b="1" dirty="0">
                <a:effectLst/>
                <a:latin typeface="Calibri" panose="020F0502020204030204" pitchFamily="34" charset="0"/>
                <a:ea typeface="Calibri" panose="020F0502020204030204" pitchFamily="34" charset="0"/>
                <a:cs typeface="Cordia New" panose="020B0304020202020204" pitchFamily="34" charset="-34"/>
              </a:rPr>
              <a:t>:</a:t>
            </a:r>
          </a:p>
          <a:p>
            <a:pPr marL="171450" marR="0" indent="-171450">
              <a:lnSpc>
                <a:spcPct val="107000"/>
              </a:lnSpc>
              <a:spcBef>
                <a:spcPct val="0"/>
              </a:spcBef>
              <a:spcAft>
                <a:spcPts val="800"/>
              </a:spcAft>
              <a:buFont typeface="Arial" panose="020B0604020202020204" pitchFamily="34" charset="0"/>
              <a:buChar char="•"/>
            </a:pPr>
            <a:r>
              <a:rPr lang="th-TH" sz="1200" dirty="0">
                <a:effectLst/>
                <a:latin typeface="Calibri" panose="020F0502020204030204" pitchFamily="34" charset="0"/>
                <a:ea typeface="Calibri" panose="020F0502020204030204" pitchFamily="34" charset="0"/>
                <a:cs typeface="Cordia New" panose="020B0304020202020204" pitchFamily="34" charset="-34"/>
              </a:rPr>
              <a:t>เหตุใดเขตพื้นที่ภูมิอากาศเย็นจึงผลิตไวน์ได้สง่างามกว่า?</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pPr marL="171450" marR="0" indent="-171450">
              <a:lnSpc>
                <a:spcPct val="107000"/>
              </a:lnSpc>
              <a:spcBef>
                <a:spcPct val="0"/>
              </a:spcBef>
              <a:spcAft>
                <a:spcPts val="800"/>
              </a:spcAft>
              <a:buFont typeface="Arial" panose="020B0604020202020204" pitchFamily="34" charset="0"/>
              <a:buChar char="•"/>
            </a:pPr>
            <a:r>
              <a:rPr lang="th-TH" sz="1200" dirty="0">
                <a:effectLst/>
                <a:latin typeface="Calibri" panose="020F0502020204030204" pitchFamily="34" charset="0"/>
                <a:ea typeface="Calibri" panose="020F0502020204030204" pitchFamily="34" charset="0"/>
                <a:cs typeface="Cordia New" panose="020B0304020202020204" pitchFamily="34" charset="-34"/>
              </a:rPr>
              <a:t>ท่านคิดว่าภูมิอากาศและภูมิประเทศที่แตกต่างหลากหลายของแอด</a:t>
            </a:r>
            <a:r>
              <a:rPr lang="th-TH" sz="1200" dirty="0" err="1">
                <a:effectLst/>
                <a:latin typeface="Calibri" panose="020F0502020204030204" pitchFamily="34" charset="0"/>
                <a:ea typeface="Calibri" panose="020F0502020204030204" pitchFamily="34" charset="0"/>
                <a:cs typeface="Cordia New" panose="020B0304020202020204" pitchFamily="34" charset="-34"/>
              </a:rPr>
              <a:t>ิเลด</a:t>
            </a:r>
            <a:r>
              <a:rPr lang="th-TH" sz="1200" dirty="0">
                <a:effectLst/>
                <a:latin typeface="Calibri" panose="020F0502020204030204" pitchFamily="34" charset="0"/>
                <a:ea typeface="Calibri" panose="020F0502020204030204" pitchFamily="34" charset="0"/>
                <a:cs typeface="Cordia New" panose="020B0304020202020204" pitchFamily="34" charset="-34"/>
              </a:rPr>
              <a:t> </a:t>
            </a:r>
            <a:r>
              <a:rPr lang="th-TH" sz="1200" dirty="0" err="1">
                <a:effectLst/>
                <a:latin typeface="Calibri" panose="020F0502020204030204" pitchFamily="34" charset="0"/>
                <a:ea typeface="Calibri" panose="020F0502020204030204" pitchFamily="34" charset="0"/>
                <a:cs typeface="Cordia New" panose="020B0304020202020204" pitchFamily="34" charset="-34"/>
              </a:rPr>
              <a:t>ฮิลส์</a:t>
            </a:r>
            <a:r>
              <a:rPr lang="th-TH" sz="1200" dirty="0">
                <a:effectLst/>
                <a:latin typeface="Calibri" panose="020F0502020204030204" pitchFamily="34" charset="0"/>
                <a:ea typeface="Calibri" panose="020F0502020204030204" pitchFamily="34" charset="0"/>
                <a:cs typeface="Cordia New" panose="020B0304020202020204" pitchFamily="34" charset="-34"/>
              </a:rPr>
              <a:t>มีอิทธิพลต่อการผลิตไวน์อย่างไร?</a:t>
            </a:r>
            <a:endParaRPr lang="en-US" sz="1200" dirty="0">
              <a:effectLst/>
              <a:latin typeface="Calibri" panose="020F0502020204030204" pitchFamily="34" charset="0"/>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361610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16955688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4/21/26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21/4/2026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microsoft.com/office/2018/10/relationships/comments" Target="../comments/modernComment_282_1DCF793C.xm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25B_9C77E2A.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292_8D51C83E.xml"/><Relationship Id="rId2" Type="http://schemas.openxmlformats.org/officeDocument/2006/relationships/notesSlide" Target="../notesSlides/notesSlide20.xml"/><Relationship Id="rId1" Type="http://schemas.openxmlformats.org/officeDocument/2006/relationships/slideLayout" Target="../slideLayouts/slideLayout2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1" t="26016" r="1" b="18851"/>
          <a:stretch/>
        </p:blipFill>
        <p:spPr>
          <a:xfrm>
            <a:off x="623888" y="2595562"/>
            <a:ext cx="1156811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th-TH" sz="6000" b="1" dirty="0">
                <a:solidFill>
                  <a:schemeClr val="accent1"/>
                </a:solidFill>
                <a:latin typeface="Cordia New" panose="020B0304020202020204" pitchFamily="34" charset="-34"/>
                <a:cs typeface="Cordia New" panose="020B0304020202020204" pitchFamily="34" charset="-34"/>
              </a:rPr>
              <a:t>แอด</a:t>
            </a:r>
            <a:r>
              <a:rPr lang="th-TH" sz="6000" b="1" dirty="0" err="1">
                <a:solidFill>
                  <a:schemeClr val="accent1"/>
                </a:solidFill>
                <a:latin typeface="Cordia New" panose="020B0304020202020204" pitchFamily="34" charset="-34"/>
                <a:cs typeface="Cordia New" panose="020B0304020202020204" pitchFamily="34" charset="-34"/>
              </a:rPr>
              <a:t>ิเลด</a:t>
            </a:r>
            <a:r>
              <a:rPr lang="en-AU" sz="6000" b="1" dirty="0">
                <a:solidFill>
                  <a:schemeClr val="accent1"/>
                </a:solidFill>
                <a:latin typeface="Cordia New" panose="020B0304020202020204" pitchFamily="34" charset="-34"/>
                <a:cs typeface="Cordia New" panose="020B0304020202020204" pitchFamily="34" charset="-34"/>
              </a:rPr>
              <a:t> </a:t>
            </a:r>
            <a:r>
              <a:rPr lang="th-TH" sz="6000" b="1" dirty="0" err="1">
                <a:solidFill>
                  <a:schemeClr val="accent1"/>
                </a:solidFill>
                <a:latin typeface="Cordia New" panose="020B0304020202020204" pitchFamily="34" charset="-34"/>
                <a:cs typeface="Cordia New" panose="020B0304020202020204" pitchFamily="34" charset="-34"/>
              </a:rPr>
              <a:t>ฮิลส์</a:t>
            </a:r>
            <a:endParaRPr lang="en-US" sz="6000" b="1" dirty="0">
              <a:solidFill>
                <a:schemeClr val="accent1"/>
              </a:solidFill>
              <a:latin typeface="Cordia New" panose="020B0304020202020204" pitchFamily="34" charset="-34"/>
              <a:cs typeface="Cordia New" panose="020B0304020202020204" pitchFamily="34" charset="-34"/>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th-TH" sz="6000" b="1" dirty="0">
                <a:solidFill>
                  <a:schemeClr val="accent1"/>
                </a:solidFill>
                <a:latin typeface="Cordia New" panose="020B0304020202020204" pitchFamily="34" charset="-34"/>
                <a:cs typeface="Cordia New" panose="020B0304020202020204" pitchFamily="34" charset="-34"/>
              </a:rPr>
              <a:t>ภูมิอากาศ</a:t>
            </a:r>
            <a:endParaRPr lang="en-US" sz="6000" b="1" dirty="0">
              <a:solidFill>
                <a:schemeClr val="accent1"/>
              </a:solidFill>
              <a:latin typeface="Cordia New" panose="020B0304020202020204" pitchFamily="34" charset="-34"/>
              <a:cs typeface="Cordia New" panose="020B0304020202020204" pitchFamily="34" charset="-34"/>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1215717"/>
          </a:xfrm>
          <a:prstGeom prst="rect">
            <a:avLst/>
          </a:prstGeom>
          <a:noFill/>
        </p:spPr>
        <p:txBody>
          <a:bodyPr wrap="square" rtlCol="0">
            <a:spAutoFit/>
          </a:bodyPr>
          <a:lstStyle/>
          <a:p>
            <a:pPr algn="l">
              <a:lnSpc>
                <a:spcPct val="90000"/>
              </a:lnSpc>
            </a:pPr>
            <a:r>
              <a:rPr lang="th-TH" sz="4000" b="1" dirty="0">
                <a:solidFill>
                  <a:schemeClr val="accent2"/>
                </a:solidFill>
                <a:effectLst/>
                <a:latin typeface="Cordia New" panose="020B0304020202020204" pitchFamily="34" charset="-34"/>
                <a:ea typeface="Inter Display" panose="02000503000000020004" pitchFamily="2" charset="0"/>
                <a:cs typeface="Cordia New" panose="020B0304020202020204" pitchFamily="34" charset="-34"/>
              </a:rPr>
              <a:t>ภูมิอากาศชายฝั่งทะเล</a:t>
            </a:r>
          </a:p>
          <a:p>
            <a:pPr algn="l">
              <a:lnSpc>
                <a:spcPct val="90000"/>
              </a:lnSpc>
            </a:pPr>
            <a:r>
              <a:rPr lang="th-TH" sz="4000" b="1" dirty="0">
                <a:solidFill>
                  <a:schemeClr val="accent2"/>
                </a:solidFill>
                <a:effectLst/>
                <a:latin typeface="Cordia New" panose="020B0304020202020204" pitchFamily="34" charset="-34"/>
                <a:ea typeface="Inter Display" panose="02000503000000020004" pitchFamily="2" charset="0"/>
                <a:cs typeface="Cordia New" panose="020B0304020202020204" pitchFamily="34" charset="-34"/>
              </a:rPr>
              <a:t>แบบปานกลาง</a:t>
            </a:r>
            <a:endParaRPr lang="en-US" sz="4000" b="1" dirty="0">
              <a:solidFill>
                <a:schemeClr val="accent2"/>
              </a:solidFill>
              <a:effectLst/>
              <a:latin typeface="Cordia New" panose="020B0304020202020204" pitchFamily="34" charset="-34"/>
              <a:ea typeface="Inter Display" panose="02000503000000020004" pitchFamily="2" charset="0"/>
              <a:cs typeface="Cordia New" panose="020B0304020202020204" pitchFamily="34" charset="-34"/>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491982"/>
            <a:ext cx="4683179" cy="433965"/>
          </a:xfrm>
          <a:prstGeom prst="rect">
            <a:avLst/>
          </a:prstGeom>
          <a:noFill/>
        </p:spPr>
        <p:txBody>
          <a:bodyPr wrap="square" rtlCol="0">
            <a:spAutoFit/>
          </a:bodyPr>
          <a:lstStyle/>
          <a:p>
            <a:pPr>
              <a:lnSpc>
                <a:spcPct val="90000"/>
              </a:lnSpc>
            </a:pPr>
            <a:r>
              <a:rPr lang="th-TH" sz="2400" b="1" dirty="0">
                <a:solidFill>
                  <a:schemeClr val="bg1"/>
                </a:solidFill>
                <a:latin typeface="Cordia New" panose="020B0304020202020204" pitchFamily="34" charset="-34"/>
                <a:cs typeface="Cordia New" panose="020B0304020202020204" pitchFamily="34" charset="-34"/>
              </a:rPr>
              <a:t>ลักษณะภูมิอากาศเย็น</a:t>
            </a:r>
            <a:endParaRPr lang="en-AU" sz="2400" b="1" dirty="0">
              <a:solidFill>
                <a:schemeClr val="bg1"/>
              </a:solidFill>
              <a:latin typeface="Cordia New" panose="020B0304020202020204" pitchFamily="34" charset="-34"/>
              <a:cs typeface="Cordia New" panose="020B0304020202020204" pitchFamily="34" charset="-34"/>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784830"/>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th-TH" sz="6000" b="1" dirty="0">
                <a:solidFill>
                  <a:schemeClr val="accent3"/>
                </a:solidFill>
                <a:latin typeface="Cordia New" panose="020B0304020202020204" pitchFamily="34" charset="-34"/>
                <a:cs typeface="Cordia New" panose="020B0304020202020204" pitchFamily="34" charset="-34"/>
              </a:rPr>
              <a:t>ระดับความสูง</a:t>
            </a:r>
            <a:endParaRPr lang="en-US" sz="6000" b="1" dirty="0">
              <a:solidFill>
                <a:schemeClr val="accent3"/>
              </a:solidFill>
              <a:latin typeface="Cordia New" panose="020B0304020202020204" pitchFamily="34" charset="-34"/>
              <a:cs typeface="Cordia New" panose="020B0304020202020204" pitchFamily="34" charset="-34"/>
            </a:endParaRP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560059" y="2059030"/>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th-TH" sz="3200" b="1" dirty="0">
                <a:solidFill>
                  <a:schemeClr val="accent3"/>
                </a:solidFill>
                <a:latin typeface="Cordia New" panose="020B0304020202020204" pitchFamily="34" charset="-34"/>
                <a:cs typeface="Cordia New" panose="020B0304020202020204" pitchFamily="34" charset="-34"/>
              </a:rPr>
              <a:t>แอด</a:t>
            </a:r>
            <a:r>
              <a:rPr lang="th-TH" sz="3200" b="1" dirty="0" err="1">
                <a:solidFill>
                  <a:schemeClr val="accent3"/>
                </a:solidFill>
                <a:latin typeface="Cordia New" panose="020B0304020202020204" pitchFamily="34" charset="-34"/>
                <a:cs typeface="Cordia New" panose="020B0304020202020204" pitchFamily="34" charset="-34"/>
              </a:rPr>
              <a:t>ิเ</a:t>
            </a:r>
            <a:r>
              <a:rPr lang="th-TH" sz="3200" b="1" dirty="0">
                <a:solidFill>
                  <a:schemeClr val="accent3"/>
                </a:solidFill>
                <a:latin typeface="Cordia New" panose="020B0304020202020204" pitchFamily="34" charset="-34"/>
                <a:cs typeface="Cordia New" panose="020B0304020202020204" pitchFamily="34" charset="-34"/>
              </a:rPr>
              <a:t>ลด </a:t>
            </a:r>
            <a:r>
              <a:rPr lang="th-TH" sz="3200" b="1" dirty="0" err="1">
                <a:solidFill>
                  <a:schemeClr val="accent3"/>
                </a:solidFill>
                <a:latin typeface="Cordia New" panose="020B0304020202020204" pitchFamily="34" charset="-34"/>
                <a:cs typeface="Cordia New" panose="020B0304020202020204" pitchFamily="34" charset="-34"/>
              </a:rPr>
              <a:t>ฮิลส์</a:t>
            </a:r>
            <a:endParaRPr lang="en-AU" sz="3200" b="1" dirty="0">
              <a:solidFill>
                <a:schemeClr val="accent3"/>
              </a:solidFill>
              <a:latin typeface="Cordia New" panose="020B0304020202020204" pitchFamily="34" charset="-34"/>
              <a:cs typeface="Cordia New" panose="020B0304020202020204" pitchFamily="34" charset="-34"/>
            </a:endParaRPr>
          </a:p>
          <a:p>
            <a:pPr>
              <a:lnSpc>
                <a:spcPts val="1800"/>
              </a:lnSpc>
            </a:pPr>
            <a:r>
              <a:rPr lang="th-TH" sz="2400" dirty="0">
                <a:solidFill>
                  <a:srgbClr val="B2D8BE"/>
                </a:solidFill>
                <a:latin typeface="Cordia New" panose="020B0304020202020204" pitchFamily="34" charset="-34"/>
                <a:cs typeface="Cordia New" panose="020B0304020202020204" pitchFamily="34" charset="-34"/>
              </a:rPr>
              <a:t>230 – 650 ม. (755</a:t>
            </a:r>
            <a:r>
              <a:rPr lang="en-US" sz="2400" dirty="0">
                <a:solidFill>
                  <a:srgbClr val="B2D8BE"/>
                </a:solidFill>
                <a:latin typeface="Cordia New" panose="020B0304020202020204" pitchFamily="34" charset="-34"/>
                <a:cs typeface="Cordia New" panose="020B0304020202020204" pitchFamily="34" charset="-34"/>
              </a:rPr>
              <a:t> </a:t>
            </a:r>
            <a:r>
              <a:rPr lang="th-TH" sz="2400" dirty="0">
                <a:solidFill>
                  <a:srgbClr val="B2D8BE"/>
                </a:solidFill>
                <a:latin typeface="Cordia New" panose="020B0304020202020204" pitchFamily="34" charset="-34"/>
                <a:cs typeface="Cordia New" panose="020B0304020202020204" pitchFamily="34" charset="-34"/>
              </a:rPr>
              <a:t>–</a:t>
            </a:r>
            <a:r>
              <a:rPr lang="en-US" sz="2400" dirty="0">
                <a:solidFill>
                  <a:srgbClr val="B2D8BE"/>
                </a:solidFill>
                <a:latin typeface="Cordia New" panose="020B0304020202020204" pitchFamily="34" charset="-34"/>
                <a:cs typeface="Cordia New" panose="020B0304020202020204" pitchFamily="34" charset="-34"/>
              </a:rPr>
              <a:t> </a:t>
            </a:r>
            <a:r>
              <a:rPr lang="th-TH" sz="2400" dirty="0">
                <a:solidFill>
                  <a:srgbClr val="B2D8BE"/>
                </a:solidFill>
                <a:latin typeface="Cordia New" panose="020B0304020202020204" pitchFamily="34" charset="-34"/>
                <a:cs typeface="Cordia New" panose="020B0304020202020204" pitchFamily="34" charset="-34"/>
              </a:rPr>
              <a:t>2,133 ฟุต)</a:t>
            </a:r>
            <a:endParaRPr lang="en-US" sz="2400" dirty="0">
              <a:solidFill>
                <a:srgbClr val="B2D8BE"/>
              </a:solidFill>
              <a:latin typeface="Cordia New" panose="020B0304020202020204" pitchFamily="34" charset="-34"/>
              <a:cs typeface="Cordia New" panose="020B0304020202020204" pitchFamily="34" charset="-34"/>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4066"/>
          </a:xfrm>
          <a:prstGeom prst="rect">
            <a:avLst/>
          </a:prstGeom>
          <a:noFill/>
        </p:spPr>
        <p:txBody>
          <a:bodyPr wrap="square">
            <a:spAutoFit/>
          </a:bodyPr>
          <a:lstStyle/>
          <a:p>
            <a:pPr>
              <a:lnSpc>
                <a:spcPts val="1800"/>
              </a:lnSpc>
            </a:pPr>
            <a:r>
              <a:rPr lang="th-TH" sz="2400" b="1" dirty="0">
                <a:solidFill>
                  <a:srgbClr val="601329"/>
                </a:solidFill>
                <a:latin typeface="Cordia New" panose="020B0304020202020204" pitchFamily="34" charset="-34"/>
                <a:cs typeface="Cordia New" panose="020B0304020202020204" pitchFamily="34" charset="-34"/>
              </a:rPr>
              <a:t>ต่ำ</a:t>
            </a:r>
            <a:endParaRPr lang="en-AU" sz="2400" b="1" dirty="0">
              <a:solidFill>
                <a:srgbClr val="601329"/>
              </a:solidFill>
              <a:latin typeface="Cordia New" panose="020B0304020202020204" pitchFamily="34" charset="-34"/>
              <a:cs typeface="Cordia New" panose="020B0304020202020204" pitchFamily="34" charset="-34"/>
            </a:endParaRPr>
          </a:p>
          <a:p>
            <a:pPr>
              <a:lnSpc>
                <a:spcPts val="1800"/>
              </a:lnSpc>
            </a:pPr>
            <a:r>
              <a:rPr lang="th-TH" sz="2000" dirty="0">
                <a:solidFill>
                  <a:srgbClr val="601329"/>
                </a:solidFill>
                <a:latin typeface="Cordia New" panose="020B0304020202020204" pitchFamily="34" charset="-34"/>
                <a:cs typeface="Cordia New" panose="020B0304020202020204" pitchFamily="34" charset="-34"/>
              </a:rPr>
              <a:t>0–499 ม.</a:t>
            </a:r>
          </a:p>
          <a:p>
            <a:pPr>
              <a:lnSpc>
                <a:spcPts val="1800"/>
              </a:lnSpc>
            </a:pPr>
            <a:r>
              <a:rPr lang="th-TH" sz="2000" dirty="0">
                <a:solidFill>
                  <a:srgbClr val="601329"/>
                </a:solidFill>
                <a:latin typeface="Cordia New" panose="020B0304020202020204" pitchFamily="34" charset="-34"/>
                <a:cs typeface="Cordia New" panose="020B0304020202020204" pitchFamily="34" charset="-34"/>
              </a:rPr>
              <a:t>0–1,639 ฟุต</a:t>
            </a:r>
            <a:endParaRPr lang="en-US" sz="2000" dirty="0">
              <a:solidFill>
                <a:srgbClr val="601329"/>
              </a:solidFill>
              <a:latin typeface="Cordia New" panose="020B0304020202020204" pitchFamily="34" charset="-34"/>
              <a:cs typeface="Cordia New" panose="020B0304020202020204" pitchFamily="34" charset="-34"/>
            </a:endParaRP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4066"/>
          </a:xfrm>
          <a:prstGeom prst="rect">
            <a:avLst/>
          </a:prstGeom>
          <a:noFill/>
        </p:spPr>
        <p:txBody>
          <a:bodyPr wrap="square">
            <a:spAutoFit/>
          </a:bodyPr>
          <a:lstStyle/>
          <a:p>
            <a:pPr>
              <a:lnSpc>
                <a:spcPts val="1800"/>
              </a:lnSpc>
            </a:pPr>
            <a:r>
              <a:rPr lang="th-TH" sz="2400" b="1" dirty="0">
                <a:solidFill>
                  <a:srgbClr val="601329"/>
                </a:solidFill>
                <a:latin typeface="Cordia New" panose="020B0304020202020204" pitchFamily="34" charset="-34"/>
                <a:cs typeface="Cordia New" panose="020B0304020202020204" pitchFamily="34" charset="-34"/>
              </a:rPr>
              <a:t>ปานกลาง</a:t>
            </a:r>
            <a:endParaRPr lang="en-US" sz="2400" b="1" dirty="0">
              <a:solidFill>
                <a:srgbClr val="601329"/>
              </a:solidFill>
              <a:latin typeface="Cordia New" panose="020B0304020202020204" pitchFamily="34" charset="-34"/>
              <a:cs typeface="Cordia New" panose="020B0304020202020204" pitchFamily="34" charset="-34"/>
            </a:endParaRPr>
          </a:p>
          <a:p>
            <a:pPr>
              <a:lnSpc>
                <a:spcPts val="1800"/>
              </a:lnSpc>
            </a:pPr>
            <a:r>
              <a:rPr lang="th-TH" sz="2000" dirty="0">
                <a:solidFill>
                  <a:srgbClr val="601329"/>
                </a:solidFill>
                <a:latin typeface="Cordia New" panose="020B0304020202020204" pitchFamily="34" charset="-34"/>
                <a:cs typeface="Cordia New" panose="020B0304020202020204" pitchFamily="34" charset="-34"/>
              </a:rPr>
              <a:t>500–749 ม.</a:t>
            </a:r>
          </a:p>
          <a:p>
            <a:pPr>
              <a:lnSpc>
                <a:spcPts val="1800"/>
              </a:lnSpc>
            </a:pPr>
            <a:r>
              <a:rPr lang="th-TH" sz="2000" dirty="0">
                <a:solidFill>
                  <a:srgbClr val="601329"/>
                </a:solidFill>
                <a:latin typeface="Cordia New" panose="020B0304020202020204" pitchFamily="34" charset="-34"/>
                <a:cs typeface="Cordia New" panose="020B0304020202020204" pitchFamily="34" charset="-34"/>
              </a:rPr>
              <a:t>1,640–2,459 ฟุต</a:t>
            </a:r>
            <a:endParaRPr lang="en-US" sz="2000" dirty="0">
              <a:solidFill>
                <a:srgbClr val="601329"/>
              </a:solidFill>
              <a:latin typeface="Cordia New" panose="020B0304020202020204" pitchFamily="34" charset="-34"/>
              <a:cs typeface="Cordia New" panose="020B0304020202020204" pitchFamily="34" charset="-34"/>
            </a:endParaRP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4066"/>
          </a:xfrm>
          <a:prstGeom prst="rect">
            <a:avLst/>
          </a:prstGeom>
          <a:noFill/>
        </p:spPr>
        <p:txBody>
          <a:bodyPr wrap="square">
            <a:spAutoFit/>
          </a:bodyPr>
          <a:lstStyle/>
          <a:p>
            <a:pPr>
              <a:lnSpc>
                <a:spcPts val="1800"/>
              </a:lnSpc>
            </a:pPr>
            <a:r>
              <a:rPr lang="th-TH" sz="2400" b="1" dirty="0">
                <a:solidFill>
                  <a:srgbClr val="601329"/>
                </a:solidFill>
                <a:latin typeface="Cordia New" panose="020B0304020202020204" pitchFamily="34" charset="-34"/>
                <a:cs typeface="Cordia New" panose="020B0304020202020204" pitchFamily="34" charset="-34"/>
              </a:rPr>
              <a:t>สูง</a:t>
            </a:r>
            <a:endParaRPr lang="en-US" sz="2400" b="1" dirty="0">
              <a:solidFill>
                <a:srgbClr val="601329"/>
              </a:solidFill>
              <a:latin typeface="Cordia New" panose="020B0304020202020204" pitchFamily="34" charset="-34"/>
              <a:cs typeface="Cordia New" panose="020B0304020202020204" pitchFamily="34" charset="-34"/>
            </a:endParaRPr>
          </a:p>
          <a:p>
            <a:pPr>
              <a:lnSpc>
                <a:spcPts val="1800"/>
              </a:lnSpc>
            </a:pPr>
            <a:r>
              <a:rPr lang="th-TH" sz="2000" dirty="0">
                <a:solidFill>
                  <a:srgbClr val="601329"/>
                </a:solidFill>
                <a:latin typeface="Cordia New" panose="020B0304020202020204" pitchFamily="34" charset="-34"/>
                <a:cs typeface="Cordia New" panose="020B0304020202020204" pitchFamily="34" charset="-34"/>
              </a:rPr>
              <a:t>750–999 ม. </a:t>
            </a:r>
            <a:br>
              <a:rPr lang="en-AU" sz="2000" dirty="0">
                <a:solidFill>
                  <a:srgbClr val="601329"/>
                </a:solidFill>
                <a:latin typeface="Cordia New" panose="020B0304020202020204" pitchFamily="34" charset="-34"/>
                <a:cs typeface="Cordia New" panose="020B0304020202020204" pitchFamily="34" charset="-34"/>
              </a:rPr>
            </a:br>
            <a:r>
              <a:rPr lang="th-TH" sz="2000" dirty="0">
                <a:solidFill>
                  <a:srgbClr val="601329"/>
                </a:solidFill>
                <a:latin typeface="Cordia New" panose="020B0304020202020204" pitchFamily="34" charset="-34"/>
                <a:cs typeface="Cordia New" panose="020B0304020202020204" pitchFamily="34" charset="-34"/>
              </a:rPr>
              <a:t>2,460–3,279 ฟุต</a:t>
            </a:r>
            <a:endParaRPr lang="en-US" sz="2000" dirty="0">
              <a:solidFill>
                <a:srgbClr val="601329"/>
              </a:solidFill>
              <a:latin typeface="Cordia New" panose="020B0304020202020204" pitchFamily="34" charset="-34"/>
              <a:cs typeface="Cordia New" panose="020B0304020202020204" pitchFamily="34" charset="-34"/>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93262" y="1179553"/>
            <a:ext cx="2643446" cy="804066"/>
          </a:xfrm>
          <a:prstGeom prst="rect">
            <a:avLst/>
          </a:prstGeom>
          <a:noFill/>
        </p:spPr>
        <p:txBody>
          <a:bodyPr wrap="square">
            <a:spAutoFit/>
          </a:bodyPr>
          <a:lstStyle/>
          <a:p>
            <a:pPr>
              <a:lnSpc>
                <a:spcPts val="1800"/>
              </a:lnSpc>
            </a:pPr>
            <a:r>
              <a:rPr lang="th-TH" sz="2400" b="1" dirty="0">
                <a:solidFill>
                  <a:srgbClr val="601329"/>
                </a:solidFill>
                <a:latin typeface="Cordia New" panose="020B0304020202020204" pitchFamily="34" charset="-34"/>
                <a:cs typeface="Cordia New" panose="020B0304020202020204" pitchFamily="34" charset="-34"/>
              </a:rPr>
              <a:t>สูงมาก</a:t>
            </a:r>
            <a:br>
              <a:rPr lang="en-AU" sz="2400" b="1" dirty="0">
                <a:solidFill>
                  <a:srgbClr val="601329"/>
                </a:solidFill>
                <a:latin typeface="Cordia New" panose="020B0304020202020204" pitchFamily="34" charset="-34"/>
                <a:cs typeface="Cordia New" panose="020B0304020202020204" pitchFamily="34" charset="-34"/>
              </a:rPr>
            </a:br>
            <a:r>
              <a:rPr lang="th-TH" sz="2000" dirty="0">
                <a:solidFill>
                  <a:srgbClr val="601329"/>
                </a:solidFill>
                <a:latin typeface="Cordia New" panose="020B0304020202020204" pitchFamily="34" charset="-34"/>
                <a:cs typeface="Cordia New" panose="020B0304020202020204" pitchFamily="34" charset="-34"/>
              </a:rPr>
              <a:t>&gt;1,000 ม.</a:t>
            </a:r>
            <a:br>
              <a:rPr lang="en-AU" sz="2000" dirty="0">
                <a:solidFill>
                  <a:srgbClr val="601329"/>
                </a:solidFill>
                <a:latin typeface="Cordia New" panose="020B0304020202020204" pitchFamily="34" charset="-34"/>
                <a:cs typeface="Cordia New" panose="020B0304020202020204" pitchFamily="34" charset="-34"/>
              </a:rPr>
            </a:br>
            <a:r>
              <a:rPr lang="th-TH" sz="2000" dirty="0">
                <a:solidFill>
                  <a:srgbClr val="601329"/>
                </a:solidFill>
                <a:latin typeface="Cordia New" panose="020B0304020202020204" pitchFamily="34" charset="-34"/>
                <a:cs typeface="Cordia New" panose="020B0304020202020204" pitchFamily="34" charset="-34"/>
              </a:rPr>
              <a:t>&gt;3,280 ฟุต</a:t>
            </a:r>
            <a:endParaRPr lang="en-US" sz="2000" dirty="0">
              <a:solidFill>
                <a:srgbClr val="601329"/>
              </a:solidFill>
              <a:latin typeface="Cordia New" panose="020B0304020202020204" pitchFamily="34" charset="-34"/>
              <a:cs typeface="Cordia New" panose="020B0304020202020204" pitchFamily="34" charset="-34"/>
            </a:endParaRPr>
          </a:p>
        </p:txBody>
      </p:sp>
      <p:sp>
        <p:nvSpPr>
          <p:cNvPr id="2" name="Oval 1">
            <a:extLst>
              <a:ext uri="{FF2B5EF4-FFF2-40B4-BE49-F238E27FC236}">
                <a16:creationId xmlns:a16="http://schemas.microsoft.com/office/drawing/2014/main" id="{FD8834D2-9A05-4F82-4607-C7333E8E638C}"/>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FE8DED0-A0D9-DED4-1A34-D284AD0DFE7F}"/>
              </a:ext>
            </a:extLst>
          </p:cNvPr>
          <p:cNvCxnSpPr>
            <a:cxnSpLocks/>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th-TH" sz="6000" b="1" dirty="0">
                <a:solidFill>
                  <a:schemeClr val="accent1"/>
                </a:solidFill>
                <a:latin typeface="Cordia New" panose="020B0304020202020204" pitchFamily="34" charset="-34"/>
                <a:cs typeface="Cordia New" panose="020B0304020202020204" pitchFamily="34" charset="-34"/>
              </a:rPr>
              <a:t>ดิน</a:t>
            </a:r>
            <a:endParaRPr lang="en-US" sz="6000" b="1" dirty="0">
              <a:solidFill>
                <a:schemeClr val="accent1"/>
              </a:solidFill>
              <a:latin typeface="Cordia New" panose="020B0304020202020204" pitchFamily="34" charset="-34"/>
              <a:cs typeface="Cordia New" panose="020B0304020202020204" pitchFamily="34" charset="-34"/>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11535" cy="1530521"/>
          </a:xfrm>
        </p:spPr>
        <p:txBody>
          <a:bodyPr/>
          <a:lstStyle/>
          <a:p>
            <a:r>
              <a:rPr lang="th-TH" sz="1800" dirty="0">
                <a:latin typeface="Cordia New" panose="020B0304020202020204" pitchFamily="34" charset="-34"/>
                <a:cs typeface="Cordia New" panose="020B0304020202020204" pitchFamily="34" charset="-34"/>
              </a:rPr>
              <a:t>ดินมีความหลากหลายทั่วทั้งเขตพื้นที่ พื้นที่ระดับต่ำจะมีดินหนัก ทำให้ดินมีศักยภาพ และความสมบูรณ์ ส่วนบนพื้นที่ในระดับสูง ดินปนหินจะระบายน้ำได้ดี ทำให้ควบคุมความสมบูรณ์ของดินได้</a:t>
            </a:r>
            <a:endParaRPr lang="en-AU" sz="1800" dirty="0">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338"/>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th-TH" sz="4000" b="1" dirty="0">
                <a:latin typeface="Cordia New" panose="020B0304020202020204" pitchFamily="34" charset="-34"/>
                <a:cs typeface="Cordia New" panose="020B0304020202020204" pitchFamily="34" charset="-34"/>
              </a:rPr>
              <a:t>การปลูกองุ่นและการผลิตไวน์</a:t>
            </a:r>
            <a:endParaRPr lang="en-US" sz="4000" b="1" dirty="0">
              <a:latin typeface="Cordia New" panose="020B0304020202020204" pitchFamily="34" charset="-34"/>
              <a:cs typeface="Cordia New" panose="020B0304020202020204" pitchFamily="34" charset="-34"/>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th-TH" sz="6000" b="1" dirty="0">
                <a:solidFill>
                  <a:schemeClr val="accent5"/>
                </a:solidFill>
                <a:latin typeface="Cordia New" panose="020B0304020202020204" pitchFamily="34" charset="-34"/>
                <a:cs typeface="Cordia New" panose="020B0304020202020204" pitchFamily="34" charset="-34"/>
              </a:rPr>
              <a:t>การปลูกองุ่นและการผลิตไวน์</a:t>
            </a:r>
            <a:endParaRPr lang="en-US" sz="6000" b="1" dirty="0">
              <a:solidFill>
                <a:schemeClr val="accent5"/>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icking grapes from a vine&#10;&#10;AI-generated content may be incorrect.">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745745" cy="2405401"/>
          </a:xfrm>
        </p:spPr>
        <p:txBody>
          <a:bodyPr/>
          <a:lstStyle/>
          <a:p>
            <a:pPr>
              <a:spcBef>
                <a:spcPts val="217"/>
              </a:spcBef>
              <a:spcAft>
                <a:spcPts val="315"/>
              </a:spcAft>
            </a:pPr>
            <a:r>
              <a:rPr lang="th-TH" sz="1800" dirty="0">
                <a:effectLst/>
                <a:latin typeface="Cordia New" panose="020B0304020202020204" pitchFamily="34" charset="-34"/>
                <a:cs typeface="Cordia New" panose="020B0304020202020204" pitchFamily="34" charset="-34"/>
              </a:rPr>
              <a:t>ภูมิประเทศและสภาพอากาศเย็นทำให้ได้ผลผลิตเป็นองุ่นคุณภาพสูง</a:t>
            </a:r>
          </a:p>
          <a:p>
            <a:pPr>
              <a:spcBef>
                <a:spcPts val="217"/>
              </a:spcBef>
              <a:spcAft>
                <a:spcPts val="315"/>
              </a:spcAft>
            </a:pPr>
            <a:r>
              <a:rPr lang="th-TH" sz="1800" dirty="0">
                <a:effectLst/>
                <a:latin typeface="Cordia New" panose="020B0304020202020204" pitchFamily="34" charset="-34"/>
                <a:cs typeface="Cordia New" panose="020B0304020202020204" pitchFamily="34" charset="-34"/>
              </a:rPr>
              <a:t>ไร่องุ่นมีทั้งขนาดเล็กและใหญ่ผสมปนเปกันไป</a:t>
            </a:r>
          </a:p>
          <a:p>
            <a:pPr>
              <a:spcBef>
                <a:spcPts val="217"/>
              </a:spcBef>
              <a:spcAft>
                <a:spcPts val="315"/>
              </a:spcAft>
            </a:pPr>
            <a:r>
              <a:rPr lang="th-TH" sz="1800" dirty="0">
                <a:effectLst/>
                <a:latin typeface="Cordia New" panose="020B0304020202020204" pitchFamily="34" charset="-34"/>
                <a:cs typeface="Cordia New" panose="020B0304020202020204" pitchFamily="34" charset="-34"/>
              </a:rPr>
              <a:t>ไร่องุ่นจำนวนมากใช้มือจากแรงงานคน เพราะพื้นที่ลาดชัน ทำให้การใช้เครื่องจักรเป็นไปได้ยาก</a:t>
            </a:r>
          </a:p>
          <a:p>
            <a:pPr>
              <a:spcBef>
                <a:spcPts val="217"/>
              </a:spcBef>
              <a:spcAft>
                <a:spcPts val="315"/>
              </a:spcAft>
            </a:pPr>
            <a:r>
              <a:rPr lang="th-TH" sz="1800" dirty="0">
                <a:effectLst/>
                <a:latin typeface="Cordia New" panose="020B0304020202020204" pitchFamily="34" charset="-34"/>
                <a:cs typeface="Cordia New" panose="020B0304020202020204" pitchFamily="34" charset="-34"/>
              </a:rPr>
              <a:t>การเก็บเกี่ยว : ต้นเดือนกุมภาพันธ์ถึงต้นเดือนเมษายน</a:t>
            </a:r>
            <a:endParaRPr lang="en-AU" sz="1800" dirty="0">
              <a:effectLst/>
              <a:latin typeface="Cordia New" panose="020B0304020202020204" pitchFamily="34" charset="-34"/>
              <a:cs typeface="Cordia New" panose="020B0304020202020204" pitchFamily="34" charset="-34"/>
            </a:endParaRP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th-TH" sz="6000" b="1" dirty="0">
                <a:solidFill>
                  <a:schemeClr val="accent1"/>
                </a:solidFill>
                <a:latin typeface="Cordia New" panose="020B0304020202020204" pitchFamily="34" charset="-34"/>
                <a:cs typeface="Cordia New" panose="020B0304020202020204" pitchFamily="34" charset="-34"/>
              </a:rPr>
              <a:t>การปลูกองุ่น</a:t>
            </a:r>
            <a:endParaRPr lang="en-US" sz="6000" b="1" dirty="0">
              <a:solidFill>
                <a:schemeClr val="accent1"/>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826248" y="5186372"/>
            <a:ext cx="1797812" cy="646331"/>
          </a:xfrm>
          <a:prstGeom prst="rect">
            <a:avLst/>
          </a:prstGeom>
          <a:noFill/>
        </p:spPr>
        <p:txBody>
          <a:bodyPr wrap="square" rtlCol="0">
            <a:spAutoFit/>
          </a:bodyPr>
          <a:lstStyle/>
          <a:p>
            <a:pPr algn="ctr">
              <a:spcBef>
                <a:spcPts val="217"/>
              </a:spcBef>
              <a:spcAft>
                <a:spcPts val="315"/>
              </a:spcAft>
              <a:buClr>
                <a:srgbClr val="B2D8BE"/>
              </a:buClr>
            </a:pPr>
            <a:r>
              <a:rPr lang="th-TH" dirty="0">
                <a:effectLst/>
                <a:latin typeface="Cordia New" panose="020B0304020202020204" pitchFamily="34" charset="-34"/>
                <a:cs typeface="Cordia New" panose="020B0304020202020204" pitchFamily="34" charset="-34"/>
              </a:rPr>
              <a:t>เทคนิคผสมผสานความดั้งเดิมและทางเลือก</a:t>
            </a:r>
            <a:endParaRPr lang="en-US" dirty="0">
              <a:solidFill>
                <a:schemeClr val="bg1">
                  <a:lumMod val="95000"/>
                </a:schemeClr>
              </a:solidFill>
              <a:latin typeface="Cordia New" panose="020B0304020202020204" pitchFamily="34" charset="-34"/>
              <a:cs typeface="Cordia New" panose="020B0304020202020204" pitchFamily="34" charset="-34"/>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3529070" y="5186372"/>
            <a:ext cx="2430391" cy="369332"/>
          </a:xfrm>
          <a:prstGeom prst="rect">
            <a:avLst/>
          </a:prstGeom>
          <a:noFill/>
        </p:spPr>
        <p:txBody>
          <a:bodyPr wrap="square" rtlCol="0">
            <a:spAutoFit/>
          </a:bodyPr>
          <a:lstStyle/>
          <a:p>
            <a:pPr algn="ctr">
              <a:spcBef>
                <a:spcPts val="217"/>
              </a:spcBef>
              <a:spcAft>
                <a:spcPts val="315"/>
              </a:spcAft>
              <a:buClr>
                <a:srgbClr val="B2D8BE"/>
              </a:buClr>
            </a:pPr>
            <a:r>
              <a:rPr lang="th-TH" dirty="0">
                <a:effectLst/>
                <a:latin typeface="Cordia New" panose="020B0304020202020204" pitchFamily="34" charset="-34"/>
                <a:cs typeface="Cordia New" panose="020B0304020202020204" pitchFamily="34" charset="-34"/>
              </a:rPr>
              <a:t>การแทรกแซงให้น้อยที่สุด</a:t>
            </a:r>
            <a:endParaRPr lang="en-US" dirty="0">
              <a:solidFill>
                <a:schemeClr val="bg1">
                  <a:lumMod val="95000"/>
                </a:schemeClr>
              </a:solidFill>
              <a:latin typeface="Cordia New" panose="020B0304020202020204" pitchFamily="34" charset="-34"/>
              <a:cs typeface="Cordia New" panose="020B0304020202020204" pitchFamily="34" charset="-34"/>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5186372"/>
            <a:ext cx="2430391" cy="369332"/>
          </a:xfrm>
          <a:prstGeom prst="rect">
            <a:avLst/>
          </a:prstGeom>
          <a:noFill/>
        </p:spPr>
        <p:txBody>
          <a:bodyPr wrap="square" rtlCol="0">
            <a:spAutoFit/>
          </a:bodyPr>
          <a:lstStyle/>
          <a:p>
            <a:pPr algn="ctr">
              <a:spcBef>
                <a:spcPts val="217"/>
              </a:spcBef>
              <a:spcAft>
                <a:spcPts val="315"/>
              </a:spcAft>
              <a:buClr>
                <a:srgbClr val="B2D8BE"/>
              </a:buClr>
            </a:pPr>
            <a:r>
              <a:rPr lang="th-TH" dirty="0">
                <a:effectLst/>
                <a:latin typeface="Cordia New" panose="020B0304020202020204" pitchFamily="34" charset="-34"/>
                <a:cs typeface="Cordia New" panose="020B0304020202020204" pitchFamily="34" charset="-34"/>
              </a:rPr>
              <a:t>การหมักตามธรรมชาติ</a:t>
            </a:r>
            <a:endParaRPr lang="en-US" dirty="0">
              <a:solidFill>
                <a:schemeClr val="bg1">
                  <a:lumMod val="95000"/>
                </a:schemeClr>
              </a:solidFill>
              <a:latin typeface="Cordia New" panose="020B0304020202020204" pitchFamily="34" charset="-34"/>
              <a:cs typeface="Cordia New" panose="020B0304020202020204" pitchFamily="34" charset="-34"/>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9061190" y="5186372"/>
            <a:ext cx="2430391" cy="369332"/>
          </a:xfrm>
          <a:prstGeom prst="rect">
            <a:avLst/>
          </a:prstGeom>
          <a:noFill/>
        </p:spPr>
        <p:txBody>
          <a:bodyPr wrap="square" rtlCol="0">
            <a:spAutoFit/>
          </a:bodyPr>
          <a:lstStyle/>
          <a:p>
            <a:pPr algn="ctr">
              <a:spcBef>
                <a:spcPts val="217"/>
              </a:spcBef>
              <a:spcAft>
                <a:spcPts val="315"/>
              </a:spcAft>
              <a:buClr>
                <a:srgbClr val="B2D8BE"/>
              </a:buClr>
            </a:pPr>
            <a:r>
              <a:rPr lang="th-TH" dirty="0">
                <a:effectLst/>
                <a:latin typeface="Cordia New" panose="020B0304020202020204" pitchFamily="34" charset="-34"/>
                <a:cs typeface="Cordia New" panose="020B0304020202020204" pitchFamily="34" charset="-34"/>
              </a:rPr>
              <a:t>การหมักแบบใช้องุ่นทั้งผล</a:t>
            </a:r>
            <a:endParaRPr lang="en-US" dirty="0">
              <a:latin typeface="Cordia New" panose="020B0304020202020204" pitchFamily="34" charset="-34"/>
              <a:cs typeface="Cordia New" panose="020B0304020202020204" pitchFamily="34" charset="-34"/>
            </a:endParaRP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584200"/>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h-TH" sz="6000" b="1" dirty="0">
                <a:solidFill>
                  <a:schemeClr val="accent1"/>
                </a:solidFill>
                <a:latin typeface="Cordia New" panose="020B0304020202020204" pitchFamily="34" charset="-34"/>
                <a:cs typeface="Cordia New" panose="020B0304020202020204" pitchFamily="34" charset="-34"/>
              </a:rPr>
              <a:t>การผลิตไวน์</a:t>
            </a:r>
            <a:endParaRPr lang="en-US" sz="6000" b="1" dirty="0">
              <a:solidFill>
                <a:schemeClr val="accent1"/>
              </a:solidFill>
              <a:latin typeface="Cordia New" panose="020B0304020202020204" pitchFamily="34" charset="-34"/>
              <a:cs typeface="Cordia New" panose="020B0304020202020204" pitchFamily="34" charset="-34"/>
            </a:endParaRPr>
          </a:p>
        </p:txBody>
      </p:sp>
      <p:pic>
        <p:nvPicPr>
          <p:cNvPr id="2" name="Picture 1">
            <a:extLst>
              <a:ext uri="{FF2B5EF4-FFF2-40B4-BE49-F238E27FC236}">
                <a16:creationId xmlns:a16="http://schemas.microsoft.com/office/drawing/2014/main" id="{24D8936E-4888-F16C-5CD0-48BE804D3414}"/>
              </a:ext>
            </a:extLst>
          </p:cNvPr>
          <p:cNvPicPr>
            <a:picLocks noChangeAspect="1"/>
          </p:cNvPicPr>
          <p:nvPr/>
        </p:nvPicPr>
        <p:blipFill>
          <a:blip r:embed="rId3"/>
          <a:stretch>
            <a:fillRect/>
          </a:stretch>
        </p:blipFill>
        <p:spPr>
          <a:xfrm>
            <a:off x="917050" y="2176523"/>
            <a:ext cx="1616208" cy="2745482"/>
          </a:xfrm>
          <a:prstGeom prst="rect">
            <a:avLst/>
          </a:prstGeom>
        </p:spPr>
      </p:pic>
      <p:pic>
        <p:nvPicPr>
          <p:cNvPr id="3" name="Picture 2">
            <a:extLst>
              <a:ext uri="{FF2B5EF4-FFF2-40B4-BE49-F238E27FC236}">
                <a16:creationId xmlns:a16="http://schemas.microsoft.com/office/drawing/2014/main" id="{22AABF46-57D8-BCEE-6D80-FB4E39BF1460}"/>
              </a:ext>
            </a:extLst>
          </p:cNvPr>
          <p:cNvPicPr>
            <a:picLocks noChangeAspect="1"/>
          </p:cNvPicPr>
          <p:nvPr/>
        </p:nvPicPr>
        <p:blipFill>
          <a:blip r:embed="rId4"/>
          <a:stretch>
            <a:fillRect/>
          </a:stretch>
        </p:blipFill>
        <p:spPr>
          <a:xfrm>
            <a:off x="3589312" y="2358796"/>
            <a:ext cx="2046990" cy="2589442"/>
          </a:xfrm>
          <a:prstGeom prst="rect">
            <a:avLst/>
          </a:prstGeom>
        </p:spPr>
      </p:pic>
      <p:pic>
        <p:nvPicPr>
          <p:cNvPr id="4" name="Picture 3">
            <a:extLst>
              <a:ext uri="{FF2B5EF4-FFF2-40B4-BE49-F238E27FC236}">
                <a16:creationId xmlns:a16="http://schemas.microsoft.com/office/drawing/2014/main" id="{AD7D30BF-EE4B-70AD-F68F-0C96E9715161}"/>
              </a:ext>
            </a:extLst>
          </p:cNvPr>
          <p:cNvPicPr>
            <a:picLocks noChangeAspect="1"/>
          </p:cNvPicPr>
          <p:nvPr/>
        </p:nvPicPr>
        <p:blipFill>
          <a:blip r:embed="rId5"/>
          <a:stretch>
            <a:fillRect/>
          </a:stretch>
        </p:blipFill>
        <p:spPr>
          <a:xfrm>
            <a:off x="7015515" y="2380628"/>
            <a:ext cx="1638933" cy="2704813"/>
          </a:xfrm>
          <a:prstGeom prst="rect">
            <a:avLst/>
          </a:prstGeom>
        </p:spPr>
      </p:pic>
      <p:pic>
        <p:nvPicPr>
          <p:cNvPr id="5" name="Picture 4">
            <a:extLst>
              <a:ext uri="{FF2B5EF4-FFF2-40B4-BE49-F238E27FC236}">
                <a16:creationId xmlns:a16="http://schemas.microsoft.com/office/drawing/2014/main" id="{38A0C21D-3575-3606-551E-08A339A478ED}"/>
              </a:ext>
            </a:extLst>
          </p:cNvPr>
          <p:cNvPicPr>
            <a:picLocks noChangeAspect="1"/>
          </p:cNvPicPr>
          <p:nvPr/>
        </p:nvPicPr>
        <p:blipFill>
          <a:blip r:embed="rId4"/>
          <a:stretch>
            <a:fillRect/>
          </a:stretch>
        </p:blipFill>
        <p:spPr>
          <a:xfrm>
            <a:off x="9203129" y="2358796"/>
            <a:ext cx="2046990" cy="2589442"/>
          </a:xfrm>
          <a:prstGeom prst="rect">
            <a:avLst/>
          </a:prstGeom>
        </p:spPr>
      </p:pic>
      <p:pic>
        <p:nvPicPr>
          <p:cNvPr id="6" name="Picture 5">
            <a:extLst>
              <a:ext uri="{FF2B5EF4-FFF2-40B4-BE49-F238E27FC236}">
                <a16:creationId xmlns:a16="http://schemas.microsoft.com/office/drawing/2014/main" id="{1804557A-43FC-F084-B289-9D8ACD5DF910}"/>
              </a:ext>
            </a:extLst>
          </p:cNvPr>
          <p:cNvPicPr>
            <a:picLocks noChangeAspect="1"/>
          </p:cNvPicPr>
          <p:nvPr/>
        </p:nvPicPr>
        <p:blipFill>
          <a:blip r:embed="rId6"/>
          <a:stretch>
            <a:fillRect/>
          </a:stretch>
        </p:blipFill>
        <p:spPr>
          <a:xfrm>
            <a:off x="9061190" y="1662118"/>
            <a:ext cx="856834" cy="1393356"/>
          </a:xfrm>
          <a:prstGeom prst="rect">
            <a:avLst/>
          </a:prstGeom>
        </p:spPr>
      </p:pic>
      <p:pic>
        <p:nvPicPr>
          <p:cNvPr id="7" name="Picture 6">
            <a:extLst>
              <a:ext uri="{FF2B5EF4-FFF2-40B4-BE49-F238E27FC236}">
                <a16:creationId xmlns:a16="http://schemas.microsoft.com/office/drawing/2014/main" id="{0748269A-1E3D-4AF8-02C9-40D1B92D7963}"/>
              </a:ext>
            </a:extLst>
          </p:cNvPr>
          <p:cNvPicPr>
            <a:picLocks noChangeAspect="1"/>
          </p:cNvPicPr>
          <p:nvPr/>
        </p:nvPicPr>
        <p:blipFill>
          <a:blip r:embed="rId6"/>
          <a:stretch>
            <a:fillRect/>
          </a:stretch>
        </p:blipFill>
        <p:spPr>
          <a:xfrm flipH="1">
            <a:off x="10535224" y="2072953"/>
            <a:ext cx="856834" cy="1393356"/>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cket of grapes in the ground&#10;&#10;AI-generated content may be incorrect.">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th-TH" sz="4000" b="1" dirty="0">
                <a:solidFill>
                  <a:schemeClr val="accent5"/>
                </a:solidFill>
                <a:latin typeface="Cordia New" panose="020B0304020202020204" pitchFamily="34" charset="-34"/>
                <a:cs typeface="Cordia New" panose="020B0304020202020204" pitchFamily="34" charset="-34"/>
              </a:rPr>
              <a:t>รสชาติแห่งแอด</a:t>
            </a:r>
            <a:r>
              <a:rPr lang="th-TH" sz="4000" b="1" dirty="0" err="1">
                <a:solidFill>
                  <a:schemeClr val="accent5"/>
                </a:solidFill>
                <a:latin typeface="Cordia New" panose="020B0304020202020204" pitchFamily="34" charset="-34"/>
                <a:cs typeface="Cordia New" panose="020B0304020202020204" pitchFamily="34" charset="-34"/>
              </a:rPr>
              <a:t>ิเ</a:t>
            </a:r>
            <a:r>
              <a:rPr lang="th-TH" sz="4000" b="1" dirty="0">
                <a:solidFill>
                  <a:schemeClr val="accent5"/>
                </a:solidFill>
                <a:latin typeface="Cordia New" panose="020B0304020202020204" pitchFamily="34" charset="-34"/>
                <a:cs typeface="Cordia New" panose="020B0304020202020204" pitchFamily="34" charset="-34"/>
              </a:rPr>
              <a:t>ลด </a:t>
            </a:r>
            <a:r>
              <a:rPr lang="th-TH" sz="4000" b="1" dirty="0" err="1">
                <a:solidFill>
                  <a:schemeClr val="accent5"/>
                </a:solidFill>
                <a:latin typeface="Cordia New" panose="020B0304020202020204" pitchFamily="34" charset="-34"/>
                <a:cs typeface="Cordia New" panose="020B0304020202020204" pitchFamily="34" charset="-34"/>
              </a:rPr>
              <a:t>ฮิลส์</a:t>
            </a:r>
            <a:endParaRPr lang="en-US" sz="4000" b="1" dirty="0">
              <a:solidFill>
                <a:schemeClr val="accent5"/>
              </a:solidFill>
              <a:latin typeface="Cordia New" panose="020B0304020202020204" pitchFamily="34" charset="-34"/>
              <a:cs typeface="Cordia New" panose="020B0304020202020204" pitchFamily="34" charset="-34"/>
            </a:endParaRP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th-TH" sz="6000" b="1" dirty="0">
                <a:solidFill>
                  <a:schemeClr val="accent1"/>
                </a:solidFill>
                <a:latin typeface="Cordia New" panose="020B0304020202020204" pitchFamily="34" charset="-34"/>
                <a:cs typeface="Cordia New" panose="020B0304020202020204" pitchFamily="34" charset="-34"/>
              </a:rPr>
              <a:t>พันธุ์องุ่นที่มีชื่อเสียง</a:t>
            </a:r>
            <a:endParaRPr lang="en-US" sz="6000" b="1" dirty="0">
              <a:solidFill>
                <a:schemeClr val="accent1"/>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1024"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648143"/>
          </a:xfrm>
          <a:prstGeom prst="rect">
            <a:avLst/>
          </a:prstGeom>
          <a:noFill/>
        </p:spPr>
        <p:txBody>
          <a:bodyPr wrap="square">
            <a:spAutoFit/>
          </a:bodyPr>
          <a:lstStyle/>
          <a:p>
            <a:pPr>
              <a:lnSpc>
                <a:spcPct val="82000"/>
              </a:lnSpc>
            </a:pPr>
            <a:r>
              <a:rPr lang="th-TH" sz="6000" b="1" dirty="0">
                <a:solidFill>
                  <a:srgbClr val="601329"/>
                </a:solidFill>
                <a:latin typeface="Cordia New" panose="020B0304020202020204" pitchFamily="34" charset="-34"/>
                <a:cs typeface="Cordia New" panose="020B0304020202020204" pitchFamily="34" charset="-34"/>
              </a:rPr>
              <a:t>แอด</a:t>
            </a:r>
            <a:r>
              <a:rPr lang="th-TH" sz="6000" b="1" dirty="0" err="1">
                <a:solidFill>
                  <a:srgbClr val="601329"/>
                </a:solidFill>
                <a:latin typeface="Cordia New" panose="020B0304020202020204" pitchFamily="34" charset="-34"/>
                <a:cs typeface="Cordia New" panose="020B0304020202020204" pitchFamily="34" charset="-34"/>
              </a:rPr>
              <a:t>ิเ</a:t>
            </a:r>
            <a:r>
              <a:rPr lang="th-TH" sz="6000" b="1" dirty="0">
                <a:solidFill>
                  <a:srgbClr val="601329"/>
                </a:solidFill>
                <a:latin typeface="Cordia New" panose="020B0304020202020204" pitchFamily="34" charset="-34"/>
                <a:cs typeface="Cordia New" panose="020B0304020202020204" pitchFamily="34" charset="-34"/>
              </a:rPr>
              <a:t>ลด </a:t>
            </a:r>
            <a:r>
              <a:rPr lang="th-TH" sz="6000" b="1" dirty="0" err="1">
                <a:solidFill>
                  <a:srgbClr val="601329"/>
                </a:solidFill>
                <a:latin typeface="Cordia New" panose="020B0304020202020204" pitchFamily="34" charset="-34"/>
                <a:cs typeface="Cordia New" panose="020B0304020202020204" pitchFamily="34" charset="-34"/>
              </a:rPr>
              <a:t>ฮิลส์</a:t>
            </a:r>
            <a:br>
              <a:rPr lang="en-US" sz="6000" b="1" dirty="0">
                <a:solidFill>
                  <a:srgbClr val="B2D8BE"/>
                </a:solidFill>
                <a:latin typeface="Cordia New" panose="020B0304020202020204" pitchFamily="34" charset="-34"/>
                <a:cs typeface="Cordia New" panose="020B0304020202020204" pitchFamily="34" charset="-34"/>
              </a:rPr>
            </a:br>
            <a:r>
              <a:rPr lang="th-TH" sz="6000" b="1" dirty="0">
                <a:solidFill>
                  <a:srgbClr val="B2D8BE"/>
                </a:solidFill>
                <a:latin typeface="Cordia New" panose="020B0304020202020204" pitchFamily="34" charset="-34"/>
                <a:cs typeface="Cordia New" panose="020B0304020202020204" pitchFamily="34" charset="-34"/>
              </a:rPr>
              <a:t>พันธุ์องุ่นสำคัญ 5 อันดับแรก</a:t>
            </a:r>
            <a:endParaRPr lang="en-US" sz="6000" b="1" dirty="0">
              <a:solidFill>
                <a:srgbClr val="B2D8BE"/>
              </a:solidFill>
              <a:latin typeface="Cordia New" panose="020B0304020202020204" pitchFamily="34" charset="-34"/>
              <a:cs typeface="Cordia New" panose="020B0304020202020204" pitchFamily="34" charset="-34"/>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291984"/>
            <a:ext cx="1842968" cy="1460913"/>
          </a:xfrm>
          <a:prstGeom prst="rect">
            <a:avLst/>
          </a:prstGeom>
          <a:noFill/>
        </p:spPr>
        <p:txBody>
          <a:bodyPr wrap="square" anchor="b">
            <a:spAutoFit/>
          </a:bodyPr>
          <a:lstStyle/>
          <a:p>
            <a:pPr algn="ctr">
              <a:lnSpc>
                <a:spcPct val="150000"/>
              </a:lnSpc>
            </a:pPr>
            <a:r>
              <a:rPr lang="th-TH" sz="2400" dirty="0">
                <a:solidFill>
                  <a:srgbClr val="601329"/>
                </a:solidFill>
                <a:latin typeface="Cordia New" panose="020B0304020202020204" pitchFamily="34" charset="-34"/>
                <a:cs typeface="Cordia New" panose="020B0304020202020204" pitchFamily="34" charset="-34"/>
              </a:rPr>
              <a:t>โซ</a:t>
            </a:r>
            <a:r>
              <a:rPr lang="th-TH" sz="2400" dirty="0" err="1">
                <a:solidFill>
                  <a:srgbClr val="601329"/>
                </a:solidFill>
                <a:latin typeface="Cordia New" panose="020B0304020202020204" pitchFamily="34" charset="-34"/>
                <a:cs typeface="Cordia New" panose="020B0304020202020204" pitchFamily="34" charset="-34"/>
              </a:rPr>
              <a:t>วีญง</a:t>
            </a:r>
            <a:r>
              <a:rPr lang="th-TH" sz="2400" dirty="0">
                <a:solidFill>
                  <a:srgbClr val="601329"/>
                </a:solidFill>
                <a:latin typeface="Cordia New" panose="020B0304020202020204" pitchFamily="34" charset="-34"/>
                <a:cs typeface="Cordia New" panose="020B0304020202020204" pitchFamily="34" charset="-34"/>
              </a:rPr>
              <a:t> </a:t>
            </a:r>
            <a:r>
              <a:rPr lang="th-TH" sz="2400" dirty="0" err="1">
                <a:solidFill>
                  <a:srgbClr val="601329"/>
                </a:solidFill>
                <a:latin typeface="Cordia New" panose="020B0304020202020204" pitchFamily="34" charset="-34"/>
                <a:cs typeface="Cordia New" panose="020B0304020202020204" pitchFamily="34" charset="-34"/>
              </a:rPr>
              <a:t>บล</a:t>
            </a:r>
            <a:r>
              <a:rPr lang="th-TH" sz="2400" dirty="0">
                <a:solidFill>
                  <a:srgbClr val="601329"/>
                </a:solidFill>
                <a:latin typeface="Cordia New" panose="020B0304020202020204" pitchFamily="34" charset="-34"/>
                <a:cs typeface="Cordia New" panose="020B0304020202020204" pitchFamily="34" charset="-34"/>
              </a:rPr>
              <a:t>อง</a:t>
            </a:r>
            <a:endParaRPr lang="en-AU" sz="2400" dirty="0">
              <a:solidFill>
                <a:srgbClr val="601329"/>
              </a:solidFill>
              <a:latin typeface="Cordia New" panose="020B0304020202020204" pitchFamily="34" charset="-34"/>
              <a:cs typeface="Cordia New" panose="020B0304020202020204" pitchFamily="34" charset="-34"/>
            </a:endParaRPr>
          </a:p>
          <a:p>
            <a:pPr algn="ctr">
              <a:lnSpc>
                <a:spcPct val="150000"/>
              </a:lnSpc>
            </a:pPr>
            <a:r>
              <a:rPr lang="en-US" sz="3800" b="1" dirty="0">
                <a:solidFill>
                  <a:schemeClr val="bg1"/>
                </a:solidFill>
                <a:latin typeface="Neue Haas Grotesk Text Pro" panose="020B0504020202020204" pitchFamily="34" charset="77"/>
              </a:rPr>
              <a:t>30%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14159" y="5429458"/>
            <a:ext cx="2119061" cy="1323439"/>
          </a:xfrm>
          <a:prstGeom prst="rect">
            <a:avLst/>
          </a:prstGeom>
          <a:noFill/>
        </p:spPr>
        <p:txBody>
          <a:bodyPr wrap="square" anchor="t">
            <a:spAutoFit/>
          </a:bodyPr>
          <a:lstStyle/>
          <a:p>
            <a:pPr algn="ctr"/>
            <a:r>
              <a:rPr lang="th-TH" sz="2400" dirty="0" err="1">
                <a:solidFill>
                  <a:srgbClr val="601329"/>
                </a:solidFill>
                <a:latin typeface="Cordia New" panose="020B0304020202020204" pitchFamily="34" charset="-34"/>
                <a:cs typeface="Cordia New" panose="020B0304020202020204" pitchFamily="34" charset="-34"/>
              </a:rPr>
              <a:t>ชาร์</a:t>
            </a:r>
            <a:r>
              <a:rPr lang="th-TH" sz="2400" dirty="0">
                <a:solidFill>
                  <a:srgbClr val="601329"/>
                </a:solidFill>
                <a:latin typeface="Cordia New" panose="020B0304020202020204" pitchFamily="34" charset="-34"/>
                <a:cs typeface="Cordia New" panose="020B0304020202020204" pitchFamily="34" charset="-34"/>
              </a:rPr>
              <a:t>ดอนเนย</a:t>
            </a:r>
            <a:r>
              <a:rPr lang="th-TH" sz="2400" dirty="0" err="1">
                <a:solidFill>
                  <a:srgbClr val="601329"/>
                </a:solidFill>
                <a:latin typeface="Cordia New" panose="020B0304020202020204" pitchFamily="34" charset="-34"/>
                <a:cs typeface="Cordia New" panose="020B0304020202020204" pitchFamily="34" charset="-34"/>
              </a:rPr>
              <a:t>์</a:t>
            </a:r>
            <a:endParaRPr lang="en-US" sz="2400" dirty="0">
              <a:solidFill>
                <a:srgbClr val="601329"/>
              </a:solidFill>
              <a:latin typeface="Cordia New" panose="020B0304020202020204" pitchFamily="34" charset="-34"/>
              <a:cs typeface="Cordia New" panose="020B0304020202020204" pitchFamily="34" charset="-34"/>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25%</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378034"/>
            <a:ext cx="1842968" cy="1600438"/>
          </a:xfrm>
          <a:prstGeom prst="rect">
            <a:avLst/>
          </a:prstGeom>
          <a:noFill/>
        </p:spPr>
        <p:txBody>
          <a:bodyPr wrap="square" anchor="b">
            <a:spAutoFit/>
          </a:bodyPr>
          <a:lstStyle/>
          <a:p>
            <a:pPr algn="ctr"/>
            <a:r>
              <a:rPr lang="th-TH" sz="2400" dirty="0" err="1">
                <a:solidFill>
                  <a:srgbClr val="601329"/>
                </a:solidFill>
                <a:latin typeface="Cordia New" panose="020B0304020202020204" pitchFamily="34" charset="-34"/>
                <a:cs typeface="Cordia New" panose="020B0304020202020204" pitchFamily="34" charset="-34"/>
              </a:rPr>
              <a:t>พิ</a:t>
            </a:r>
            <a:r>
              <a:rPr lang="th-TH" sz="2400" dirty="0">
                <a:solidFill>
                  <a:srgbClr val="601329"/>
                </a:solidFill>
                <a:latin typeface="Cordia New" panose="020B0304020202020204" pitchFamily="34" charset="-34"/>
                <a:cs typeface="Cordia New" panose="020B0304020202020204" pitchFamily="34" charset="-34"/>
              </a:rPr>
              <a:t>โน</a:t>
            </a:r>
            <a:r>
              <a:rPr lang="th-TH" sz="2400" dirty="0" err="1">
                <a:solidFill>
                  <a:srgbClr val="601329"/>
                </a:solidFill>
                <a:latin typeface="Cordia New" panose="020B0304020202020204" pitchFamily="34" charset="-34"/>
                <a:cs typeface="Cordia New" panose="020B0304020202020204" pitchFamily="34" charset="-34"/>
              </a:rPr>
              <a:t>ต์</a:t>
            </a:r>
            <a:r>
              <a:rPr lang="th-TH" sz="2400" dirty="0">
                <a:solidFill>
                  <a:srgbClr val="601329"/>
                </a:solidFill>
                <a:latin typeface="Cordia New" panose="020B0304020202020204" pitchFamily="34" charset="-34"/>
                <a:cs typeface="Cordia New" panose="020B0304020202020204" pitchFamily="34" charset="-34"/>
              </a:rPr>
              <a:t> นัว</a:t>
            </a:r>
            <a:r>
              <a:rPr lang="th-TH" sz="2400" dirty="0" err="1">
                <a:solidFill>
                  <a:srgbClr val="601329"/>
                </a:solidFill>
                <a:latin typeface="Cordia New" panose="020B0304020202020204" pitchFamily="34" charset="-34"/>
                <a:cs typeface="Cordia New" panose="020B0304020202020204" pitchFamily="34" charset="-34"/>
              </a:rPr>
              <a:t>ร์</a:t>
            </a:r>
            <a:endParaRPr lang="en-AU" sz="2400" dirty="0">
              <a:solidFill>
                <a:srgbClr val="601329"/>
              </a:solidFill>
              <a:latin typeface="Cordia New" panose="020B0304020202020204" pitchFamily="34" charset="-34"/>
              <a:cs typeface="Cordia New" panose="020B0304020202020204" pitchFamily="34" charset="-34"/>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20%</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41622"/>
          </a:xfrm>
          <a:prstGeom prst="rect">
            <a:avLst/>
          </a:prstGeom>
          <a:noFill/>
        </p:spPr>
        <p:txBody>
          <a:bodyPr wrap="square" anchor="t">
            <a:spAutoFit/>
          </a:bodyPr>
          <a:lstStyle/>
          <a:p>
            <a:pPr algn="ctr"/>
            <a:r>
              <a:rPr lang="th-TH" sz="2400" dirty="0" err="1">
                <a:solidFill>
                  <a:srgbClr val="601329"/>
                </a:solidFill>
                <a:latin typeface="Cordia New" panose="020B0304020202020204" pitchFamily="34" charset="-34"/>
                <a:cs typeface="Cordia New" panose="020B0304020202020204" pitchFamily="34" charset="-34"/>
              </a:rPr>
              <a:t>พิ</a:t>
            </a:r>
            <a:r>
              <a:rPr lang="th-TH" sz="2400" dirty="0">
                <a:solidFill>
                  <a:srgbClr val="601329"/>
                </a:solidFill>
                <a:latin typeface="Cordia New" panose="020B0304020202020204" pitchFamily="34" charset="-34"/>
                <a:cs typeface="Cordia New" panose="020B0304020202020204" pitchFamily="34" charset="-34"/>
              </a:rPr>
              <a:t>โน</a:t>
            </a:r>
            <a:r>
              <a:rPr lang="th-TH" sz="2400" dirty="0" err="1">
                <a:solidFill>
                  <a:srgbClr val="601329"/>
                </a:solidFill>
                <a:latin typeface="Cordia New" panose="020B0304020202020204" pitchFamily="34" charset="-34"/>
                <a:cs typeface="Cordia New" panose="020B0304020202020204" pitchFamily="34" charset="-34"/>
              </a:rPr>
              <a:t>ต์</a:t>
            </a:r>
            <a:r>
              <a:rPr lang="th-TH" sz="2400" dirty="0">
                <a:solidFill>
                  <a:srgbClr val="601329"/>
                </a:solidFill>
                <a:latin typeface="Cordia New" panose="020B0304020202020204" pitchFamily="34" charset="-34"/>
                <a:cs typeface="Cordia New" panose="020B0304020202020204" pitchFamily="34" charset="-34"/>
              </a:rPr>
              <a:t> กรี/กรีโจ</a:t>
            </a:r>
            <a:endParaRPr lang="en-AU" sz="2400" dirty="0">
              <a:solidFill>
                <a:srgbClr val="601329"/>
              </a:solidFill>
              <a:latin typeface="Cordia New" panose="020B0304020202020204" pitchFamily="34" charset="-34"/>
              <a:cs typeface="Cordia New" panose="020B0304020202020204" pitchFamily="34" charset="-34"/>
            </a:endParaRPr>
          </a:p>
          <a:p>
            <a:pPr algn="ctr">
              <a:lnSpc>
                <a:spcPct val="150000"/>
              </a:lnSpc>
            </a:pPr>
            <a:r>
              <a:rPr lang="en-US" sz="3800" b="1" dirty="0">
                <a:solidFill>
                  <a:schemeClr val="bg1"/>
                </a:solidFill>
                <a:latin typeface="Neue Haas Grotesk Text Pro" panose="020B0504020202020204" pitchFamily="34" charset="77"/>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41622"/>
          </a:xfrm>
          <a:prstGeom prst="rect">
            <a:avLst/>
          </a:prstGeom>
          <a:noFill/>
        </p:spPr>
        <p:txBody>
          <a:bodyPr wrap="square" anchor="t">
            <a:spAutoFit/>
          </a:bodyPr>
          <a:lstStyle/>
          <a:p>
            <a:pPr algn="ctr"/>
            <a:r>
              <a:rPr lang="th-TH" sz="2400" dirty="0">
                <a:solidFill>
                  <a:srgbClr val="601329"/>
                </a:solidFill>
                <a:latin typeface="Cordia New" panose="020B0304020202020204" pitchFamily="34" charset="-34"/>
                <a:cs typeface="Cordia New" panose="020B0304020202020204" pitchFamily="34" charset="-34"/>
              </a:rPr>
              <a:t>ชีรา</a:t>
            </a:r>
            <a:r>
              <a:rPr lang="th-TH" sz="2400" dirty="0" err="1">
                <a:solidFill>
                  <a:srgbClr val="601329"/>
                </a:solidFill>
                <a:latin typeface="Cordia New" panose="020B0304020202020204" pitchFamily="34" charset="-34"/>
                <a:cs typeface="Cordia New" panose="020B0304020202020204" pitchFamily="34" charset="-34"/>
              </a:rPr>
              <a:t>ซ</a:t>
            </a:r>
            <a:endParaRPr lang="en-US" sz="2400" dirty="0">
              <a:solidFill>
                <a:srgbClr val="601329"/>
              </a:solidFill>
              <a:latin typeface="Cordia New" panose="020B0304020202020204" pitchFamily="34" charset="-34"/>
              <a:cs typeface="Cordia New" panose="020B0304020202020204" pitchFamily="34" charset="-34"/>
            </a:endParaRPr>
          </a:p>
          <a:p>
            <a:pPr algn="ctr">
              <a:lnSpc>
                <a:spcPct val="150000"/>
              </a:lnSpc>
            </a:pP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9821"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80102" y="3964620"/>
            <a:ext cx="2631696"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58605"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5742617" y="697042"/>
            <a:ext cx="1829327"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986451"/>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395767"/>
          </a:xfrm>
          <a:prstGeom prst="rect">
            <a:avLst/>
          </a:prstGeom>
          <a:noFill/>
        </p:spPr>
        <p:txBody>
          <a:bodyPr wrap="square">
            <a:spAutoFit/>
          </a:bodyPr>
          <a:lstStyle/>
          <a:p>
            <a:pPr>
              <a:lnSpc>
                <a:spcPct val="82000"/>
              </a:lnSpc>
            </a:pPr>
            <a:r>
              <a:rPr lang="th-TH" sz="4000" b="1" dirty="0">
                <a:solidFill>
                  <a:srgbClr val="601329"/>
                </a:solidFill>
                <a:latin typeface="Cordia New" panose="020B0304020202020204" pitchFamily="34" charset="-34"/>
                <a:cs typeface="Cordia New" panose="020B0304020202020204" pitchFamily="34" charset="-34"/>
              </a:rPr>
              <a:t>แอด</a:t>
            </a:r>
            <a:r>
              <a:rPr lang="th-TH" sz="4000" b="1" dirty="0" err="1">
                <a:solidFill>
                  <a:srgbClr val="601329"/>
                </a:solidFill>
                <a:latin typeface="Cordia New" panose="020B0304020202020204" pitchFamily="34" charset="-34"/>
                <a:cs typeface="Cordia New" panose="020B0304020202020204" pitchFamily="34" charset="-34"/>
              </a:rPr>
              <a:t>ิเ</a:t>
            </a:r>
            <a:r>
              <a:rPr lang="th-TH" sz="4000" b="1" dirty="0">
                <a:solidFill>
                  <a:srgbClr val="601329"/>
                </a:solidFill>
                <a:latin typeface="Cordia New" panose="020B0304020202020204" pitchFamily="34" charset="-34"/>
                <a:cs typeface="Cordia New" panose="020B0304020202020204" pitchFamily="34" charset="-34"/>
              </a:rPr>
              <a:t>ลด </a:t>
            </a:r>
            <a:r>
              <a:rPr lang="th-TH" sz="4000" b="1" dirty="0" err="1">
                <a:solidFill>
                  <a:srgbClr val="601329"/>
                </a:solidFill>
                <a:latin typeface="Cordia New" panose="020B0304020202020204" pitchFamily="34" charset="-34"/>
                <a:cs typeface="Cordia New" panose="020B0304020202020204" pitchFamily="34" charset="-34"/>
              </a:rPr>
              <a:t>ฮิลส์</a:t>
            </a:r>
            <a:br>
              <a:rPr lang="en-US" sz="6000" b="1" dirty="0">
                <a:solidFill>
                  <a:srgbClr val="B2D8BE"/>
                </a:solidFill>
                <a:latin typeface="Cordia New" panose="020B0304020202020204" pitchFamily="34" charset="-34"/>
                <a:cs typeface="Cordia New" panose="020B0304020202020204" pitchFamily="34" charset="-34"/>
              </a:rPr>
            </a:br>
            <a:r>
              <a:rPr lang="th-TH" sz="6000" b="1" dirty="0">
                <a:solidFill>
                  <a:srgbClr val="B2D8BE"/>
                </a:solidFill>
                <a:latin typeface="Cordia New" panose="020B0304020202020204" pitchFamily="34" charset="-34"/>
                <a:cs typeface="Cordia New" panose="020B0304020202020204" pitchFamily="34" charset="-34"/>
              </a:rPr>
              <a:t>สปา</a:t>
            </a:r>
            <a:r>
              <a:rPr lang="th-TH" sz="6000" b="1" dirty="0" err="1">
                <a:solidFill>
                  <a:srgbClr val="B2D8BE"/>
                </a:solidFill>
                <a:latin typeface="Cordia New" panose="020B0304020202020204" pitchFamily="34" charset="-34"/>
                <a:cs typeface="Cordia New" panose="020B0304020202020204" pitchFamily="34" charset="-34"/>
              </a:rPr>
              <a:t>ร์ก</a:t>
            </a:r>
            <a:r>
              <a:rPr lang="th-TH" sz="6000" b="1" dirty="0">
                <a:solidFill>
                  <a:srgbClr val="B2D8BE"/>
                </a:solidFill>
                <a:latin typeface="Cordia New" panose="020B0304020202020204" pitchFamily="34" charset="-34"/>
                <a:cs typeface="Cordia New" panose="020B0304020202020204" pitchFamily="34" charset="-34"/>
              </a:rPr>
              <a:t>ลิง</a:t>
            </a:r>
            <a:endParaRPr lang="en-US" sz="6000" b="1" dirty="0">
              <a:solidFill>
                <a:srgbClr val="B2D8BE"/>
              </a:solidFill>
              <a:latin typeface="Cordia New" panose="020B0304020202020204" pitchFamily="34" charset="-34"/>
              <a:cs typeface="Cordia New" panose="020B0304020202020204" pitchFamily="34" charset="-34"/>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481963" y="2400886"/>
            <a:ext cx="3373493" cy="948978"/>
          </a:xfrm>
          <a:prstGeom prst="rect">
            <a:avLst/>
          </a:prstGeom>
          <a:noFill/>
        </p:spPr>
        <p:txBody>
          <a:bodyPr wrap="square" anchor="b">
            <a:spAutoFit/>
          </a:bodyPr>
          <a:lstStyle/>
          <a:p>
            <a:pPr algn="ctr">
              <a:spcBef>
                <a:spcPts val="217"/>
              </a:spcBef>
            </a:pPr>
            <a:r>
              <a:rPr lang="th-TH" dirty="0">
                <a:effectLst/>
                <a:latin typeface="Cordia New" panose="020B0304020202020204" pitchFamily="34" charset="-34"/>
                <a:cs typeface="Cordia New" panose="020B0304020202020204" pitchFamily="34" charset="-34"/>
              </a:rPr>
              <a:t>ความสูงและ</a:t>
            </a:r>
            <a:r>
              <a:rPr lang="en-AU" dirty="0">
                <a:effectLst/>
                <a:latin typeface="Cordia New" panose="020B0304020202020204" pitchFamily="34" charset="-34"/>
                <a:cs typeface="Cordia New" panose="020B0304020202020204" pitchFamily="34" charset="-34"/>
              </a:rPr>
              <a:t> </a:t>
            </a:r>
            <a:r>
              <a:rPr lang="th-TH" dirty="0">
                <a:effectLst/>
                <a:latin typeface="Cordia New" panose="020B0304020202020204" pitchFamily="34" charset="-34"/>
                <a:cs typeface="Cordia New" panose="020B0304020202020204" pitchFamily="34" charset="-34"/>
              </a:rPr>
              <a:t>ภูมิอากาศเย็น</a:t>
            </a:r>
          </a:p>
          <a:p>
            <a:pPr algn="ctr">
              <a:spcBef>
                <a:spcPts val="217"/>
              </a:spcBef>
            </a:pPr>
            <a:r>
              <a:rPr lang="th-TH" dirty="0">
                <a:effectLst/>
                <a:latin typeface="Cordia New" panose="020B0304020202020204" pitchFamily="34" charset="-34"/>
                <a:cs typeface="Cordia New" panose="020B0304020202020204" pitchFamily="34" charset="-34"/>
              </a:rPr>
              <a:t>เป็นที่ต้องการอย่างมากในการผลิตไวน์แบบมีฟองระดับพร</a:t>
            </a:r>
            <a:r>
              <a:rPr lang="th-TH" dirty="0" err="1">
                <a:effectLst/>
                <a:latin typeface="Cordia New" panose="020B0304020202020204" pitchFamily="34" charset="-34"/>
                <a:cs typeface="Cordia New" panose="020B0304020202020204" pitchFamily="34" charset="-34"/>
              </a:rPr>
              <a:t>ีเ</a:t>
            </a:r>
            <a:r>
              <a:rPr lang="th-TH" dirty="0">
                <a:effectLst/>
                <a:latin typeface="Cordia New" panose="020B0304020202020204" pitchFamily="34" charset="-34"/>
                <a:cs typeface="Cordia New" panose="020B0304020202020204" pitchFamily="34" charset="-34"/>
              </a:rPr>
              <a:t>มี</a:t>
            </a:r>
            <a:r>
              <a:rPr lang="th-TH" dirty="0" err="1">
                <a:effectLst/>
                <a:latin typeface="Cordia New" panose="020B0304020202020204" pitchFamily="34" charset="-34"/>
                <a:cs typeface="Cordia New" panose="020B0304020202020204" pitchFamily="34" charset="-34"/>
              </a:rPr>
              <a:t>่</a:t>
            </a:r>
            <a:r>
              <a:rPr lang="th-TH" dirty="0">
                <a:effectLst/>
                <a:latin typeface="Cordia New" panose="020B0304020202020204" pitchFamily="34" charset="-34"/>
                <a:cs typeface="Cordia New" panose="020B0304020202020204" pitchFamily="34" charset="-34"/>
              </a:rPr>
              <a:t>ยม</a:t>
            </a:r>
            <a:endParaRPr lang="en-AU" dirty="0">
              <a:effectLst/>
              <a:latin typeface="Cordia New" panose="020B0304020202020204" pitchFamily="34" charset="-34"/>
              <a:cs typeface="Cordia New" panose="020B0304020202020204" pitchFamily="34" charset="-34"/>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27820" y="2011111"/>
            <a:ext cx="1745070" cy="168853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th-TH" sz="2400" dirty="0">
                <a:solidFill>
                  <a:schemeClr val="tx1"/>
                </a:solidFill>
                <a:effectLst/>
                <a:latin typeface="Cordia New" panose="020B0304020202020204" pitchFamily="34" charset="-34"/>
                <a:cs typeface="Cordia New" panose="020B0304020202020204" pitchFamily="34" charset="-34"/>
              </a:rPr>
              <a:t>ไวน์ที่ใช้วิธีผลิตแบบดั้งเดิม</a:t>
            </a:r>
          </a:p>
          <a:p>
            <a:pPr algn="ctr"/>
            <a:r>
              <a:rPr lang="th-TH" sz="2400" dirty="0">
                <a:solidFill>
                  <a:schemeClr val="tx1"/>
                </a:solidFill>
                <a:effectLst/>
                <a:latin typeface="Cordia New" panose="020B0304020202020204" pitchFamily="34" charset="-34"/>
                <a:cs typeface="Cordia New" panose="020B0304020202020204" pitchFamily="34" charset="-34"/>
              </a:rPr>
              <a:t>โดยใช้</a:t>
            </a:r>
            <a:r>
              <a:rPr lang="th-TH" sz="2400" dirty="0" err="1">
                <a:solidFill>
                  <a:schemeClr val="tx1"/>
                </a:solidFill>
                <a:effectLst/>
                <a:latin typeface="Cordia New" panose="020B0304020202020204" pitchFamily="34" charset="-34"/>
                <a:cs typeface="Cordia New" panose="020B0304020202020204" pitchFamily="34" charset="-34"/>
              </a:rPr>
              <a:t>พิ</a:t>
            </a:r>
            <a:r>
              <a:rPr lang="th-TH" sz="2400" dirty="0">
                <a:solidFill>
                  <a:schemeClr val="tx1"/>
                </a:solidFill>
                <a:effectLst/>
                <a:latin typeface="Cordia New" panose="020B0304020202020204" pitchFamily="34" charset="-34"/>
                <a:cs typeface="Cordia New" panose="020B0304020202020204" pitchFamily="34" charset="-34"/>
              </a:rPr>
              <a:t>โน</a:t>
            </a:r>
            <a:r>
              <a:rPr lang="th-TH" sz="2400" dirty="0" err="1">
                <a:solidFill>
                  <a:schemeClr val="tx1"/>
                </a:solidFill>
                <a:effectLst/>
                <a:latin typeface="Cordia New" panose="020B0304020202020204" pitchFamily="34" charset="-34"/>
                <a:cs typeface="Cordia New" panose="020B0304020202020204" pitchFamily="34" charset="-34"/>
              </a:rPr>
              <a:t>ต์</a:t>
            </a:r>
            <a:r>
              <a:rPr lang="th-TH" sz="2400" dirty="0">
                <a:solidFill>
                  <a:schemeClr val="tx1"/>
                </a:solidFill>
                <a:effectLst/>
                <a:latin typeface="Cordia New" panose="020B0304020202020204" pitchFamily="34" charset="-34"/>
                <a:cs typeface="Cordia New" panose="020B0304020202020204" pitchFamily="34" charset="-34"/>
              </a:rPr>
              <a:t> นัว</a:t>
            </a:r>
            <a:r>
              <a:rPr lang="th-TH" sz="2400" dirty="0" err="1">
                <a:solidFill>
                  <a:schemeClr val="tx1"/>
                </a:solidFill>
                <a:effectLst/>
                <a:latin typeface="Cordia New" panose="020B0304020202020204" pitchFamily="34" charset="-34"/>
                <a:cs typeface="Cordia New" panose="020B0304020202020204" pitchFamily="34" charset="-34"/>
              </a:rPr>
              <a:t>ร์แ</a:t>
            </a:r>
            <a:r>
              <a:rPr lang="th-TH" sz="2400" dirty="0">
                <a:solidFill>
                  <a:schemeClr val="tx1"/>
                </a:solidFill>
                <a:effectLst/>
                <a:latin typeface="Cordia New" panose="020B0304020202020204" pitchFamily="34" charset="-34"/>
                <a:cs typeface="Cordia New" panose="020B0304020202020204" pitchFamily="34" charset="-34"/>
              </a:rPr>
              <a:t>ละ</a:t>
            </a:r>
            <a:r>
              <a:rPr lang="th-TH" sz="2400" dirty="0" err="1">
                <a:solidFill>
                  <a:schemeClr val="tx1"/>
                </a:solidFill>
                <a:effectLst/>
                <a:latin typeface="Cordia New" panose="020B0304020202020204" pitchFamily="34" charset="-34"/>
                <a:cs typeface="Cordia New" panose="020B0304020202020204" pitchFamily="34" charset="-34"/>
              </a:rPr>
              <a:t>ชาร์</a:t>
            </a:r>
            <a:r>
              <a:rPr lang="th-TH" sz="2400" dirty="0">
                <a:solidFill>
                  <a:schemeClr val="tx1"/>
                </a:solidFill>
                <a:effectLst/>
                <a:latin typeface="Cordia New" panose="020B0304020202020204" pitchFamily="34" charset="-34"/>
                <a:cs typeface="Cordia New" panose="020B0304020202020204" pitchFamily="34" charset="-34"/>
              </a:rPr>
              <a:t>ดอนเนย</a:t>
            </a:r>
            <a:r>
              <a:rPr lang="th-TH" sz="2400" dirty="0" err="1">
                <a:solidFill>
                  <a:schemeClr val="tx1"/>
                </a:solidFill>
                <a:effectLst/>
                <a:latin typeface="Cordia New" panose="020B0304020202020204" pitchFamily="34" charset="-34"/>
                <a:cs typeface="Cordia New" panose="020B0304020202020204" pitchFamily="34" charset="-34"/>
              </a:rPr>
              <a:t>์</a:t>
            </a:r>
            <a:r>
              <a:rPr lang="th-TH" sz="2400" dirty="0">
                <a:solidFill>
                  <a:schemeClr val="tx1"/>
                </a:solidFill>
                <a:effectLst/>
                <a:latin typeface="Cordia New" panose="020B0304020202020204" pitchFamily="34" charset="-34"/>
                <a:cs typeface="Cordia New" panose="020B0304020202020204" pitchFamily="34" charset="-34"/>
              </a:rPr>
              <a:t>เป็นหลัก</a:t>
            </a:r>
            <a:endParaRPr lang="en-AU" sz="2400" dirty="0">
              <a:solidFill>
                <a:schemeClr val="tx1"/>
              </a:solidFill>
              <a:effectLst/>
              <a:latin typeface="Cordia New" panose="020B0304020202020204" pitchFamily="34" charset="-34"/>
              <a:cs typeface="Cordia New" panose="020B0304020202020204" pitchFamily="34" charset="-34"/>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59611" y="4365077"/>
            <a:ext cx="2805709" cy="2370521"/>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endParaRPr lang="en-AU" dirty="0">
              <a:effectLst/>
              <a:latin typeface="Cordia New" panose="020B0304020202020204" pitchFamily="34" charset="-34"/>
              <a:cs typeface="Cordia New" panose="020B0304020202020204" pitchFamily="34" charset="-34"/>
            </a:endParaRPr>
          </a:p>
          <a:p>
            <a:pPr>
              <a:lnSpc>
                <a:spcPct val="82000"/>
              </a:lnSpc>
              <a:spcBef>
                <a:spcPts val="150"/>
              </a:spcBef>
              <a:spcAft>
                <a:spcPts val="315"/>
              </a:spcAft>
              <a:buClr>
                <a:srgbClr val="B2D8BE"/>
              </a:buClr>
            </a:pPr>
            <a:r>
              <a:rPr lang="th-TH" dirty="0">
                <a:effectLst/>
                <a:latin typeface="Cordia New" panose="020B0304020202020204" pitchFamily="34" charset="-34"/>
                <a:cs typeface="Cordia New" panose="020B0304020202020204" pitchFamily="34" charset="-34"/>
              </a:rPr>
              <a:t>กลิ่นรสหลัก</a:t>
            </a:r>
            <a:endParaRPr lang="en-AU"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แอ</a:t>
            </a:r>
            <a:r>
              <a:rPr lang="th-TH" dirty="0" err="1">
                <a:effectLst/>
                <a:latin typeface="Cordia New" panose="020B0304020202020204" pitchFamily="34" charset="-34"/>
                <a:cs typeface="Cordia New" panose="020B0304020202020204" pitchFamily="34" charset="-34"/>
              </a:rPr>
              <a:t>ปเปิ้ล</a:t>
            </a:r>
            <a:r>
              <a:rPr lang="th-TH" dirty="0">
                <a:effectLst/>
                <a:latin typeface="Cordia New" panose="020B0304020202020204" pitchFamily="34" charset="-34"/>
                <a:cs typeface="Cordia New" panose="020B0304020202020204" pitchFamily="34" charset="-34"/>
              </a:rPr>
              <a:t>แดง</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ส้มหรือมะนาว</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โทสต</a:t>
            </a:r>
            <a:r>
              <a:rPr lang="th-TH" dirty="0" err="1">
                <a:effectLst/>
                <a:latin typeface="Cordia New" panose="020B0304020202020204" pitchFamily="34" charset="-34"/>
                <a:cs typeface="Cordia New" panose="020B0304020202020204" pitchFamily="34" charset="-34"/>
              </a:rPr>
              <a:t>์</a:t>
            </a:r>
            <a:endParaRPr lang="th-TH"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ขนม</a:t>
            </a:r>
            <a:r>
              <a:rPr lang="th-TH" dirty="0" err="1">
                <a:effectLst/>
                <a:latin typeface="Cordia New" panose="020B0304020202020204" pitchFamily="34" charset="-34"/>
                <a:cs typeface="Cordia New" panose="020B0304020202020204" pitchFamily="34" charset="-34"/>
              </a:rPr>
              <a:t>ปั</a:t>
            </a:r>
            <a:r>
              <a:rPr lang="th-TH" dirty="0">
                <a:effectLst/>
                <a:latin typeface="Cordia New" panose="020B0304020202020204" pitchFamily="34" charset="-34"/>
                <a:cs typeface="Cordia New" panose="020B0304020202020204" pitchFamily="34" charset="-34"/>
              </a:rPr>
              <a:t>งบ</a:t>
            </a:r>
            <a:r>
              <a:rPr lang="th-TH" dirty="0" err="1">
                <a:effectLst/>
                <a:latin typeface="Cordia New" panose="020B0304020202020204" pitchFamily="34" charset="-34"/>
                <a:cs typeface="Cordia New" panose="020B0304020202020204" pitchFamily="34" charset="-34"/>
              </a:rPr>
              <a:t>ริออช</a:t>
            </a:r>
            <a:endParaRPr lang="th-TH"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ถั่วย่าง</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ขนมปังย่าง</a:t>
            </a:r>
            <a:endParaRPr lang="en-AU" dirty="0">
              <a:effectLst/>
              <a:latin typeface="Cordia New" panose="020B0304020202020204" pitchFamily="34" charset="-34"/>
              <a:cs typeface="Cordia New" panose="020B0304020202020204" pitchFamily="34" charset="-34"/>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372011"/>
            <a:ext cx="24270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838000" y="4372011"/>
            <a:ext cx="0" cy="26198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092F6990-F74B-283B-7247-EEB7D4922B63}"/>
              </a:ext>
            </a:extLst>
          </p:cNvPr>
          <p:cNvSpPr/>
          <p:nvPr/>
        </p:nvSpPr>
        <p:spPr>
          <a:xfrm>
            <a:off x="2925135" y="4511583"/>
            <a:ext cx="1765809" cy="176580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2898817" y="5065533"/>
            <a:ext cx="1745070" cy="69134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th-TH" sz="2400" dirty="0">
                <a:solidFill>
                  <a:schemeClr val="tx1"/>
                </a:solidFill>
                <a:effectLst/>
                <a:latin typeface="Cordia New" panose="020B0304020202020204" pitchFamily="34" charset="-34"/>
                <a:cs typeface="Cordia New" panose="020B0304020202020204" pitchFamily="34" charset="-34"/>
              </a:rPr>
              <a:t>แนวและสไตล์</a:t>
            </a:r>
          </a:p>
          <a:p>
            <a:pPr algn="ctr"/>
            <a:r>
              <a:rPr lang="th-TH" sz="2400" dirty="0">
                <a:solidFill>
                  <a:schemeClr val="tx1"/>
                </a:solidFill>
                <a:effectLst/>
                <a:latin typeface="Cordia New" panose="020B0304020202020204" pitchFamily="34" charset="-34"/>
                <a:cs typeface="Cordia New" panose="020B0304020202020204" pitchFamily="34" charset="-34"/>
              </a:rPr>
              <a:t>ในการผลิต </a:t>
            </a:r>
            <a:endParaRPr lang="en-AU" sz="2400" dirty="0">
              <a:solidFill>
                <a:schemeClr val="tx1"/>
              </a:solidFill>
              <a:effectLst/>
              <a:latin typeface="Cordia New" panose="020B0304020202020204" pitchFamily="34" charset="-34"/>
              <a:cs typeface="Cordia New" panose="020B0304020202020204" pitchFamily="34" charset="-34"/>
            </a:endParaRP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385100"/>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502757"/>
            <a:ext cx="11283754" cy="1325562"/>
          </a:xfrm>
        </p:spPr>
        <p:txBody>
          <a:bodyPr/>
          <a:lstStyle/>
          <a:p>
            <a:pPr>
              <a:lnSpc>
                <a:spcPct val="70000"/>
              </a:lnSpc>
            </a:pPr>
            <a:r>
              <a:rPr lang="th-TH" sz="6000" b="1" dirty="0">
                <a:solidFill>
                  <a:schemeClr val="bg2"/>
                </a:solidFill>
                <a:latin typeface="Cordia New" panose="020B0304020202020204" pitchFamily="34" charset="-34"/>
                <a:cs typeface="Cordia New" panose="020B0304020202020204" pitchFamily="34" charset="-34"/>
              </a:rPr>
              <a:t>สปา</a:t>
            </a:r>
            <a:r>
              <a:rPr lang="th-TH" sz="6000" b="1" dirty="0" err="1">
                <a:solidFill>
                  <a:schemeClr val="bg2"/>
                </a:solidFill>
                <a:latin typeface="Cordia New" panose="020B0304020202020204" pitchFamily="34" charset="-34"/>
                <a:cs typeface="Cordia New" panose="020B0304020202020204" pitchFamily="34" charset="-34"/>
              </a:rPr>
              <a:t>ร์</a:t>
            </a:r>
            <a:r>
              <a:rPr lang="th-TH" sz="6000" b="1" dirty="0">
                <a:solidFill>
                  <a:schemeClr val="bg2"/>
                </a:solidFill>
                <a:latin typeface="Cordia New" panose="020B0304020202020204" pitchFamily="34" charset="-34"/>
                <a:cs typeface="Cordia New" panose="020B0304020202020204" pitchFamily="34" charset="-34"/>
              </a:rPr>
              <a:t>กลิ้ง</a:t>
            </a:r>
            <a:br>
              <a:rPr lang="en-US" sz="6000" b="1" dirty="0">
                <a:solidFill>
                  <a:schemeClr val="accent3"/>
                </a:solidFill>
                <a:latin typeface="Cordia New" panose="020B0304020202020204" pitchFamily="34" charset="-34"/>
                <a:cs typeface="Cordia New" panose="020B0304020202020204" pitchFamily="34" charset="-34"/>
              </a:rPr>
            </a:br>
            <a:r>
              <a:rPr lang="th-TH" sz="6000" b="1" dirty="0">
                <a:solidFill>
                  <a:schemeClr val="accent2"/>
                </a:solidFill>
                <a:latin typeface="Cordia New" panose="020B0304020202020204" pitchFamily="34" charset="-34"/>
                <a:cs typeface="Cordia New" panose="020B0304020202020204" pitchFamily="34" charset="-34"/>
              </a:rPr>
              <a:t>ลักษณะเฉพาะ</a:t>
            </a:r>
            <a:endParaRPr lang="en-US" sz="6000" b="1" dirty="0">
              <a:solidFill>
                <a:schemeClr val="accent2"/>
              </a:solidFill>
              <a:latin typeface="Cordia New" panose="020B0304020202020204" pitchFamily="34" charset="-34"/>
              <a:cs typeface="Cordia New" panose="020B0304020202020204" pitchFamily="34" charset="-34"/>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414272"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778415"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3142558"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506701"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17798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สี</a:t>
            </a:r>
            <a:endParaRPr lang="en-US" sz="2000" dirty="0">
              <a:solidFill>
                <a:schemeClr val="tx1"/>
              </a:solidFill>
              <a:latin typeface="Cordia New" panose="020B0304020202020204" pitchFamily="34" charset="-34"/>
              <a:cs typeface="Cordia New" panose="020B0304020202020204" pitchFamily="34" charset="-34"/>
            </a:endParaRPr>
          </a:p>
        </p:txBody>
      </p:sp>
      <p:sp>
        <p:nvSpPr>
          <p:cNvPr id="41" name="Oval 40">
            <a:extLst>
              <a:ext uri="{FF2B5EF4-FFF2-40B4-BE49-F238E27FC236}">
                <a16:creationId xmlns:a16="http://schemas.microsoft.com/office/drawing/2014/main" id="{633B681B-4C1F-F41C-D35C-144F462FB791}"/>
              </a:ext>
            </a:extLst>
          </p:cNvPr>
          <p:cNvSpPr/>
          <p:nvPr/>
        </p:nvSpPr>
        <p:spPr>
          <a:xfrm>
            <a:off x="3871225"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4235749"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594094"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964796"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329320"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329532"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ไวน์แบบมีฟอง</a:t>
            </a:r>
            <a:endParaRPr lang="en-US" sz="1600" cap="none" dirty="0">
              <a:solidFill>
                <a:schemeClr val="tx1"/>
              </a:solidFill>
              <a:latin typeface="Cordia New" panose="020B0304020202020204" pitchFamily="34" charset="-34"/>
              <a:cs typeface="Cordia New" panose="020B0304020202020204" pitchFamily="34" charset="-34"/>
            </a:endParaRP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907143" y="2340598"/>
            <a:ext cx="14554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414272"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778415"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3142558"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506701"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2028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น้ำหนักน้ำไวน์ </a:t>
            </a:r>
          </a:p>
          <a:p>
            <a:pPr>
              <a:lnSpc>
                <a:spcPct val="100000"/>
              </a:lnSpc>
            </a:pPr>
            <a:r>
              <a:rPr lang="th-TH" sz="2000" dirty="0">
                <a:solidFill>
                  <a:schemeClr val="tx1"/>
                </a:solidFill>
                <a:latin typeface="Cordia New" panose="020B0304020202020204" pitchFamily="34" charset="-34"/>
                <a:cs typeface="Cordia New" panose="020B0304020202020204" pitchFamily="34" charset="-34"/>
              </a:rPr>
              <a:t>(บอดี</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 </a:t>
            </a:r>
            <a:endParaRPr lang="en-US" sz="2000" dirty="0">
              <a:solidFill>
                <a:schemeClr val="tx1"/>
              </a:solidFill>
              <a:latin typeface="Cordia New" panose="020B0304020202020204" pitchFamily="34" charset="-34"/>
              <a:cs typeface="Cordia New" panose="020B0304020202020204" pitchFamily="34" charset="-34"/>
            </a:endParaRPr>
          </a:p>
        </p:txBody>
      </p:sp>
      <p:sp>
        <p:nvSpPr>
          <p:cNvPr id="59" name="Oval 58">
            <a:extLst>
              <a:ext uri="{FF2B5EF4-FFF2-40B4-BE49-F238E27FC236}">
                <a16:creationId xmlns:a16="http://schemas.microsoft.com/office/drawing/2014/main" id="{5BD9DC7A-743E-19B4-0CA9-9B0197AE5CE2}"/>
              </a:ext>
            </a:extLst>
          </p:cNvPr>
          <p:cNvSpPr/>
          <p:nvPr/>
        </p:nvSpPr>
        <p:spPr>
          <a:xfrm>
            <a:off x="3871225"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423574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594094"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964796"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329320"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316240"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เบา</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67" name="Title 2">
            <a:extLst>
              <a:ext uri="{FF2B5EF4-FFF2-40B4-BE49-F238E27FC236}">
                <a16:creationId xmlns:a16="http://schemas.microsoft.com/office/drawing/2014/main" id="{0FD720EB-8AB5-8000-B322-07C52B284E4B}"/>
              </a:ext>
            </a:extLst>
          </p:cNvPr>
          <p:cNvSpPr txBox="1"/>
          <p:nvPr/>
        </p:nvSpPr>
        <p:spPr>
          <a:xfrm>
            <a:off x="358599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68" name="Title 2">
            <a:extLst>
              <a:ext uri="{FF2B5EF4-FFF2-40B4-BE49-F238E27FC236}">
                <a16:creationId xmlns:a16="http://schemas.microsoft.com/office/drawing/2014/main" id="{73B970B3-9677-A7AE-D71F-64DDB1F805DD}"/>
              </a:ext>
            </a:extLst>
          </p:cNvPr>
          <p:cNvSpPr txBox="1"/>
          <p:nvPr/>
        </p:nvSpPr>
        <p:spPr>
          <a:xfrm>
            <a:off x="4879122"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หนัก</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69" name="Oval 68">
            <a:extLst>
              <a:ext uri="{FF2B5EF4-FFF2-40B4-BE49-F238E27FC236}">
                <a16:creationId xmlns:a16="http://schemas.microsoft.com/office/drawing/2014/main" id="{2E412C7A-71C0-053D-4768-A3F965BD01A6}"/>
              </a:ext>
            </a:extLst>
          </p:cNvPr>
          <p:cNvSpPr/>
          <p:nvPr/>
        </p:nvSpPr>
        <p:spPr>
          <a:xfrm>
            <a:off x="2414272"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778415"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3142558"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50670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87122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423574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594094"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9647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3293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316240"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436808" y="384262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879122"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740971" y="3502133"/>
            <a:ext cx="6216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18312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ความหวาน</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596571" y="4373284"/>
            <a:ext cx="7660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414272"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77841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3142558"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50670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87122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423574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594094"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9647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3293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190192" y="4682888"/>
            <a:ext cx="10887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ไม่ใช้โอ๊ก/ต่ำ</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00" name="Title 2">
            <a:extLst>
              <a:ext uri="{FF2B5EF4-FFF2-40B4-BE49-F238E27FC236}">
                <a16:creationId xmlns:a16="http://schemas.microsoft.com/office/drawing/2014/main" id="{5CB3227F-58C5-FDB8-DE82-ECB17CFACDAC}"/>
              </a:ext>
            </a:extLst>
          </p:cNvPr>
          <p:cNvSpPr txBox="1"/>
          <p:nvPr/>
        </p:nvSpPr>
        <p:spPr>
          <a:xfrm>
            <a:off x="3436808" y="468288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01" name="Title 2">
            <a:extLst>
              <a:ext uri="{FF2B5EF4-FFF2-40B4-BE49-F238E27FC236}">
                <a16:creationId xmlns:a16="http://schemas.microsoft.com/office/drawing/2014/main" id="{0B418712-C513-DE1D-E2B6-09B9E5AFB7D0}"/>
              </a:ext>
            </a:extLst>
          </p:cNvPr>
          <p:cNvSpPr txBox="1"/>
          <p:nvPr/>
        </p:nvSpPr>
        <p:spPr>
          <a:xfrm>
            <a:off x="4879122"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สูง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02" name="Title 2">
            <a:extLst>
              <a:ext uri="{FF2B5EF4-FFF2-40B4-BE49-F238E27FC236}">
                <a16:creationId xmlns:a16="http://schemas.microsoft.com/office/drawing/2014/main" id="{D9D711A6-2DF9-3E30-B634-1B5DC1B51308}"/>
              </a:ext>
            </a:extLst>
          </p:cNvPr>
          <p:cNvSpPr txBox="1"/>
          <p:nvPr/>
        </p:nvSpPr>
        <p:spPr>
          <a:xfrm>
            <a:off x="636595" y="5045672"/>
            <a:ext cx="177823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โอ๊ก</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08129" y="5213543"/>
            <a:ext cx="12544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414272"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77841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3142558"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506701"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87122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423574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594094"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9647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3293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ความเปรี้ยว (แอ</a:t>
            </a:r>
            <a:r>
              <a:rPr lang="th-TH" sz="2000" dirty="0" err="1">
                <a:solidFill>
                  <a:schemeClr val="tx1"/>
                </a:solidFill>
                <a:latin typeface="Cordia New" panose="020B0304020202020204" pitchFamily="34" charset="-34"/>
                <a:cs typeface="Cordia New" panose="020B0304020202020204" pitchFamily="34" charset="-34"/>
              </a:rPr>
              <a:t>ซิดิ</a:t>
            </a:r>
            <a:r>
              <a:rPr lang="th-TH" sz="2000" dirty="0">
                <a:solidFill>
                  <a:schemeClr val="tx1"/>
                </a:solidFill>
                <a:latin typeface="Cordia New" panose="020B0304020202020204" pitchFamily="34" charset="-34"/>
                <a:cs typeface="Cordia New" panose="020B0304020202020204" pitchFamily="34" charset="-34"/>
              </a:rPr>
              <a:t>ตี</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2249714" y="5559532"/>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414272"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77841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3142558"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03C8C5AA-79A0-389F-F522-8F6546DDC8A1}"/>
              </a:ext>
            </a:extLst>
          </p:cNvPr>
          <p:cNvSpPr/>
          <p:nvPr/>
        </p:nvSpPr>
        <p:spPr>
          <a:xfrm>
            <a:off x="3506701"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87122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4235749"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594094"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9647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3293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316240" y="58643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329532" y="586433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879122" y="58643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51853" y="61547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แอลกอฮอล์</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611086" y="6344186"/>
            <a:ext cx="7514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3278892"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72544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3274000"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866422"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Tree>
    <p:extLst>
      <p:ext uri="{BB962C8B-B14F-4D97-AF65-F5344CB8AC3E}">
        <p14:creationId xmlns:p14="http://schemas.microsoft.com/office/powerpoint/2010/main" val="27880124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207308"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395767"/>
          </a:xfrm>
          <a:prstGeom prst="rect">
            <a:avLst/>
          </a:prstGeom>
          <a:noFill/>
        </p:spPr>
        <p:txBody>
          <a:bodyPr wrap="square">
            <a:spAutoFit/>
          </a:bodyPr>
          <a:lstStyle/>
          <a:p>
            <a:pPr>
              <a:lnSpc>
                <a:spcPct val="82000"/>
              </a:lnSpc>
            </a:pPr>
            <a:r>
              <a:rPr lang="th-TH" sz="4000" b="1" dirty="0">
                <a:solidFill>
                  <a:srgbClr val="601329"/>
                </a:solidFill>
                <a:latin typeface="Cordia New" panose="020B0304020202020204" pitchFamily="34" charset="-34"/>
                <a:cs typeface="Cordia New" panose="020B0304020202020204" pitchFamily="34" charset="-34"/>
              </a:rPr>
              <a:t>แอด</a:t>
            </a:r>
            <a:r>
              <a:rPr lang="th-TH" sz="4000" b="1" dirty="0" err="1">
                <a:solidFill>
                  <a:srgbClr val="601329"/>
                </a:solidFill>
                <a:latin typeface="Cordia New" panose="020B0304020202020204" pitchFamily="34" charset="-34"/>
                <a:cs typeface="Cordia New" panose="020B0304020202020204" pitchFamily="34" charset="-34"/>
              </a:rPr>
              <a:t>ิเ</a:t>
            </a:r>
            <a:r>
              <a:rPr lang="th-TH" sz="4000" b="1" dirty="0">
                <a:solidFill>
                  <a:srgbClr val="601329"/>
                </a:solidFill>
                <a:latin typeface="Cordia New" panose="020B0304020202020204" pitchFamily="34" charset="-34"/>
                <a:cs typeface="Cordia New" panose="020B0304020202020204" pitchFamily="34" charset="-34"/>
              </a:rPr>
              <a:t>ลด </a:t>
            </a:r>
            <a:r>
              <a:rPr lang="th-TH" sz="4000" b="1" dirty="0" err="1">
                <a:solidFill>
                  <a:srgbClr val="601329"/>
                </a:solidFill>
                <a:latin typeface="Cordia New" panose="020B0304020202020204" pitchFamily="34" charset="-34"/>
                <a:cs typeface="Cordia New" panose="020B0304020202020204" pitchFamily="34" charset="-34"/>
              </a:rPr>
              <a:t>ฮิลส์</a:t>
            </a:r>
            <a:br>
              <a:rPr lang="en-US" sz="6000" b="1" dirty="0">
                <a:solidFill>
                  <a:srgbClr val="B2D8BE"/>
                </a:solidFill>
                <a:latin typeface="Cordia New" panose="020B0304020202020204" pitchFamily="34" charset="-34"/>
                <a:cs typeface="Cordia New" panose="020B0304020202020204" pitchFamily="34" charset="-34"/>
              </a:rPr>
            </a:br>
            <a:r>
              <a:rPr lang="th-TH" sz="6000" b="1" dirty="0">
                <a:solidFill>
                  <a:srgbClr val="B2D8BE"/>
                </a:solidFill>
                <a:latin typeface="Cordia New" panose="020B0304020202020204" pitchFamily="34" charset="-34"/>
                <a:cs typeface="Cordia New" panose="020B0304020202020204" pitchFamily="34" charset="-34"/>
              </a:rPr>
              <a:t>โซ</a:t>
            </a:r>
            <a:r>
              <a:rPr lang="th-TH" sz="6000" b="1" dirty="0" err="1">
                <a:solidFill>
                  <a:srgbClr val="B2D8BE"/>
                </a:solidFill>
                <a:latin typeface="Cordia New" panose="020B0304020202020204" pitchFamily="34" charset="-34"/>
                <a:cs typeface="Cordia New" panose="020B0304020202020204" pitchFamily="34" charset="-34"/>
              </a:rPr>
              <a:t>วีญง</a:t>
            </a:r>
            <a:r>
              <a:rPr lang="th-TH" sz="6000" b="1" dirty="0">
                <a:solidFill>
                  <a:srgbClr val="B2D8BE"/>
                </a:solidFill>
                <a:latin typeface="Cordia New" panose="020B0304020202020204" pitchFamily="34" charset="-34"/>
                <a:cs typeface="Cordia New" panose="020B0304020202020204" pitchFamily="34" charset="-34"/>
              </a:rPr>
              <a:t> </a:t>
            </a:r>
            <a:r>
              <a:rPr lang="th-TH" sz="6000" b="1" dirty="0" err="1">
                <a:solidFill>
                  <a:srgbClr val="B2D8BE"/>
                </a:solidFill>
                <a:latin typeface="Cordia New" panose="020B0304020202020204" pitchFamily="34" charset="-34"/>
                <a:cs typeface="Cordia New" panose="020B0304020202020204" pitchFamily="34" charset="-34"/>
              </a:rPr>
              <a:t>บล</a:t>
            </a:r>
            <a:r>
              <a:rPr lang="th-TH" sz="6000" b="1" dirty="0">
                <a:solidFill>
                  <a:srgbClr val="B2D8BE"/>
                </a:solidFill>
                <a:latin typeface="Cordia New" panose="020B0304020202020204" pitchFamily="34" charset="-34"/>
                <a:cs typeface="Cordia New" panose="020B0304020202020204" pitchFamily="34" charset="-34"/>
              </a:rPr>
              <a:t>อง</a:t>
            </a:r>
            <a:endParaRPr lang="en-US" sz="6000" b="1" dirty="0">
              <a:solidFill>
                <a:srgbClr val="B2D8BE"/>
              </a:solidFill>
              <a:latin typeface="Cordia New" panose="020B0304020202020204" pitchFamily="34" charset="-34"/>
              <a:cs typeface="Cordia New" panose="020B0304020202020204" pitchFamily="34" charset="-34"/>
            </a:endParaRP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703533"/>
            <a:ext cx="2661872" cy="646331"/>
          </a:xfrm>
          <a:prstGeom prst="rect">
            <a:avLst/>
          </a:prstGeom>
          <a:noFill/>
        </p:spPr>
        <p:txBody>
          <a:bodyPr wrap="square" anchor="b">
            <a:spAutoFit/>
          </a:bodyPr>
          <a:lstStyle/>
          <a:p>
            <a:pPr algn="ctr">
              <a:spcBef>
                <a:spcPts val="217"/>
              </a:spcBef>
            </a:pPr>
            <a:r>
              <a:rPr lang="th-TH" dirty="0">
                <a:effectLst/>
                <a:latin typeface="Cordia New" panose="020B0304020202020204" pitchFamily="34" charset="-34"/>
                <a:cs typeface="Cordia New" panose="020B0304020202020204" pitchFamily="34" charset="-34"/>
              </a:rPr>
              <a:t>ความมีชีวิตชีวาและกลิ่นหอมจากความเป็นกรดธรรมชาติ</a:t>
            </a:r>
            <a:endParaRPr lang="en-AU" dirty="0">
              <a:effectLst/>
              <a:latin typeface="Cordia New" panose="020B0304020202020204" pitchFamily="34" charset="-34"/>
              <a:cs typeface="Cordia New" panose="020B0304020202020204" pitchFamily="34" charset="-34"/>
            </a:endParaRP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746322"/>
            <a:ext cx="232555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2418704"/>
            <a:ext cx="2190344" cy="69134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th-TH" sz="2400" dirty="0">
                <a:solidFill>
                  <a:schemeClr val="tx1"/>
                </a:solidFill>
                <a:effectLst/>
                <a:latin typeface="Cordia New" panose="020B0304020202020204" pitchFamily="34" charset="-34"/>
                <a:cs typeface="Cordia New" panose="020B0304020202020204" pitchFamily="34" charset="-34"/>
              </a:rPr>
              <a:t>มาตรฐานสำหรับโซ</a:t>
            </a:r>
            <a:r>
              <a:rPr lang="th-TH" sz="2400" dirty="0" err="1">
                <a:solidFill>
                  <a:schemeClr val="tx1"/>
                </a:solidFill>
                <a:effectLst/>
                <a:latin typeface="Cordia New" panose="020B0304020202020204" pitchFamily="34" charset="-34"/>
                <a:cs typeface="Cordia New" panose="020B0304020202020204" pitchFamily="34" charset="-34"/>
              </a:rPr>
              <a:t>วีญง</a:t>
            </a:r>
            <a:r>
              <a:rPr lang="th-TH" sz="2400" dirty="0">
                <a:solidFill>
                  <a:schemeClr val="tx1"/>
                </a:solidFill>
                <a:effectLst/>
                <a:latin typeface="Cordia New" panose="020B0304020202020204" pitchFamily="34" charset="-34"/>
                <a:cs typeface="Cordia New" panose="020B0304020202020204" pitchFamily="34" charset="-34"/>
              </a:rPr>
              <a:t> </a:t>
            </a:r>
            <a:r>
              <a:rPr lang="th-TH" sz="2400" dirty="0" err="1">
                <a:solidFill>
                  <a:schemeClr val="tx1"/>
                </a:solidFill>
                <a:effectLst/>
                <a:latin typeface="Cordia New" panose="020B0304020202020204" pitchFamily="34" charset="-34"/>
                <a:cs typeface="Cordia New" panose="020B0304020202020204" pitchFamily="34" charset="-34"/>
              </a:rPr>
              <a:t>บล</a:t>
            </a:r>
            <a:r>
              <a:rPr lang="th-TH" sz="2400" dirty="0">
                <a:solidFill>
                  <a:schemeClr val="tx1"/>
                </a:solidFill>
                <a:effectLst/>
                <a:latin typeface="Cordia New" panose="020B0304020202020204" pitchFamily="34" charset="-34"/>
                <a:cs typeface="Cordia New" panose="020B0304020202020204" pitchFamily="34" charset="-34"/>
              </a:rPr>
              <a:t>อง ในออสเตรเลีย</a:t>
            </a:r>
            <a:endParaRPr lang="en-AU" sz="2400" dirty="0">
              <a:solidFill>
                <a:schemeClr val="tx1"/>
              </a:solidFill>
              <a:effectLst/>
              <a:latin typeface="Cordia New" panose="020B0304020202020204" pitchFamily="34" charset="-34"/>
              <a:cs typeface="Cordia New" panose="020B0304020202020204" pitchFamily="34" charset="-34"/>
            </a:endParaRPr>
          </a:p>
        </p:txBody>
      </p:sp>
      <p:sp>
        <p:nvSpPr>
          <p:cNvPr id="27" name="Oval 26">
            <a:extLst>
              <a:ext uri="{FF2B5EF4-FFF2-40B4-BE49-F238E27FC236}">
                <a16:creationId xmlns:a16="http://schemas.microsoft.com/office/drawing/2014/main" id="{CECD6E77-E192-E952-1FC9-2BE3124F4C42}"/>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8" name="object 58">
            <a:extLst>
              <a:ext uri="{FF2B5EF4-FFF2-40B4-BE49-F238E27FC236}">
                <a16:creationId xmlns:a16="http://schemas.microsoft.com/office/drawing/2014/main" id="{AA5AF077-8863-6EF0-880A-07444ED4787A}"/>
              </a:ext>
            </a:extLst>
          </p:cNvPr>
          <p:cNvSpPr txBox="1"/>
          <p:nvPr/>
        </p:nvSpPr>
        <p:spPr>
          <a:xfrm>
            <a:off x="1162692" y="4502453"/>
            <a:ext cx="2146963" cy="180132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th-TH" sz="2800" dirty="0">
                <a:effectLst/>
                <a:latin typeface="Cordia New" panose="020B0304020202020204" pitchFamily="34" charset="-34"/>
                <a:cs typeface="Cordia New" panose="020B0304020202020204" pitchFamily="34" charset="-34"/>
              </a:rPr>
              <a:t>ประมาณ</a:t>
            </a:r>
            <a:endParaRPr lang="en-AU" sz="2800" dirty="0">
              <a:effectLst/>
              <a:latin typeface="Cordia New" panose="020B0304020202020204" pitchFamily="34" charset="-34"/>
              <a:cs typeface="Cordia New" panose="020B0304020202020204" pitchFamily="34" charset="-34"/>
            </a:endParaRP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th-TH" sz="2400" dirty="0">
                <a:latin typeface="Cordia New" panose="020B0304020202020204" pitchFamily="34" charset="-34"/>
                <a:cs typeface="Cordia New" panose="020B0304020202020204" pitchFamily="34" charset="-34"/>
              </a:rPr>
              <a:t>ของปริมาณองุ่นที่ใช้ผลิตไวน์ต่อปีโดยรวม</a:t>
            </a:r>
            <a:endParaRPr lang="en-AU" sz="2400" dirty="0">
              <a:effectLst/>
              <a:latin typeface="Cordia New" panose="020B0304020202020204" pitchFamily="34" charset="-34"/>
              <a:cs typeface="Cordia New" panose="020B0304020202020204" pitchFamily="34" charset="-34"/>
            </a:endParaRPr>
          </a:p>
        </p:txBody>
      </p:sp>
      <p:cxnSp>
        <p:nvCxnSpPr>
          <p:cNvPr id="29" name="Straight Connector 28">
            <a:extLst>
              <a:ext uri="{FF2B5EF4-FFF2-40B4-BE49-F238E27FC236}">
                <a16:creationId xmlns:a16="http://schemas.microsoft.com/office/drawing/2014/main" id="{F95920B1-6826-482E-A831-DC1C2A306E54}"/>
              </a:ext>
            </a:extLst>
          </p:cNvPr>
          <p:cNvCxnSpPr>
            <a:cxnSpLocks/>
            <a:stCxn id="27" idx="6"/>
          </p:cNvCxnSpPr>
          <p:nvPr/>
        </p:nvCxnSpPr>
        <p:spPr>
          <a:xfrm flipV="1">
            <a:off x="3528139" y="5385100"/>
            <a:ext cx="2105972" cy="89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409711" y="4746322"/>
            <a:ext cx="0" cy="2854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8911970" y="4734697"/>
            <a:ext cx="2805709" cy="207928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endParaRPr lang="en-AU" dirty="0">
              <a:effectLst/>
              <a:latin typeface="Cordia New" panose="020B0304020202020204" pitchFamily="34" charset="-34"/>
              <a:cs typeface="Cordia New" panose="020B0304020202020204" pitchFamily="34" charset="-34"/>
            </a:endParaRPr>
          </a:p>
          <a:p>
            <a:pPr>
              <a:lnSpc>
                <a:spcPct val="82000"/>
              </a:lnSpc>
              <a:spcBef>
                <a:spcPts val="150"/>
              </a:spcBef>
              <a:spcAft>
                <a:spcPts val="315"/>
              </a:spcAft>
              <a:buClr>
                <a:srgbClr val="B2D8BE"/>
              </a:buClr>
            </a:pPr>
            <a:r>
              <a:rPr lang="th-TH" dirty="0">
                <a:effectLst/>
                <a:latin typeface="Cordia New" panose="020B0304020202020204" pitchFamily="34" charset="-34"/>
                <a:cs typeface="Cordia New" panose="020B0304020202020204" pitchFamily="34" charset="-34"/>
              </a:rPr>
              <a:t>กลิ่นรสหลัก</a:t>
            </a:r>
            <a:endParaRPr lang="en-AU"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กีวี</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สับปะรด</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กู</a:t>
            </a:r>
            <a:r>
              <a:rPr lang="th-TH" dirty="0" err="1">
                <a:effectLst/>
                <a:latin typeface="Cordia New" panose="020B0304020202020204" pitchFamily="34" charset="-34"/>
                <a:cs typeface="Cordia New" panose="020B0304020202020204" pitchFamily="34" charset="-34"/>
              </a:rPr>
              <a:t>ส</a:t>
            </a:r>
            <a:r>
              <a:rPr lang="th-TH" dirty="0">
                <a:effectLst/>
                <a:latin typeface="Cordia New" panose="020B0304020202020204" pitchFamily="34" charset="-34"/>
                <a:cs typeface="Cordia New" panose="020B0304020202020204" pitchFamily="34" charset="-34"/>
              </a:rPr>
              <a:t>เบอร์รี</a:t>
            </a:r>
            <a:r>
              <a:rPr lang="th-TH" dirty="0" err="1">
                <a:effectLst/>
                <a:latin typeface="Cordia New" panose="020B0304020202020204" pitchFamily="34" charset="-34"/>
                <a:cs typeface="Cordia New" panose="020B0304020202020204" pitchFamily="34" charset="-34"/>
              </a:rPr>
              <a:t>่</a:t>
            </a:r>
            <a:endParaRPr lang="th-TH"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เสาวรส</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สมุนไพรต่าง ๆ</a:t>
            </a:r>
            <a:endParaRPr lang="en-AU" dirty="0">
              <a:effectLst/>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40766232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3"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8BEAD90-DD22-C3F1-5D4E-62CB778CA6B7}"/>
              </a:ext>
            </a:extLst>
          </p:cNvPr>
          <p:cNvSpPr txBox="1"/>
          <p:nvPr/>
        </p:nvSpPr>
        <p:spPr>
          <a:xfrm>
            <a:off x="6545766" y="568712"/>
            <a:ext cx="5096107" cy="4524315"/>
          </a:xfrm>
          <a:prstGeom prst="rect">
            <a:avLst/>
          </a:prstGeom>
          <a:noFill/>
        </p:spPr>
        <p:txBody>
          <a:bodyPr wrap="square">
            <a:spAutoFit/>
          </a:bodyPr>
          <a:lstStyle/>
          <a:p>
            <a:r>
              <a:rPr lang="th-TH" dirty="0">
                <a:solidFill>
                  <a:srgbClr val="190000"/>
                </a:solidFill>
                <a:effectLst/>
                <a:latin typeface="Cordia New" panose="020B0304020202020204" pitchFamily="34" charset="-34"/>
                <a:ea typeface="Inter Display" panose="02000503000000020004" pitchFamily="2" charset="0"/>
                <a:cs typeface="Cordia New" panose="020B0304020202020204" pitchFamily="34" charset="-34"/>
              </a:rPr>
              <a:t>ไวน์แห่งออสเตรเลียทุกแก้วจะบอกเล่าเรื่องราว จะเล่าความเป็นมาเกี่ยวกับไวน์ที่บรรจงสร้างขึ้นมาจากองุ่นที่เติบโตขึ้นมาท่ามกลางสภาพอากาศอันหลากหลายและภูมิประเทศที่กว้างใหญ่ที่มีประวัติศาสตร์อันยาวนาน </a:t>
            </a:r>
          </a:p>
          <a:p>
            <a:endParaRPr lang="th-TH" dirty="0">
              <a:solidFill>
                <a:srgbClr val="190000"/>
              </a:solidFill>
              <a:effectLst/>
              <a:latin typeface="Cordia New" panose="020B0304020202020204" pitchFamily="34" charset="-34"/>
              <a:ea typeface="Inter Display" panose="02000503000000020004" pitchFamily="2" charset="0"/>
              <a:cs typeface="Cordia New" panose="020B0304020202020204" pitchFamily="34" charset="-34"/>
            </a:endParaRPr>
          </a:p>
          <a:p>
            <a:r>
              <a:rPr lang="th-TH" dirty="0">
                <a:solidFill>
                  <a:srgbClr val="190000"/>
                </a:solidFill>
                <a:effectLst/>
                <a:latin typeface="Cordia New" panose="020B0304020202020204" pitchFamily="34" charset="-34"/>
                <a:ea typeface="Inter Display" panose="02000503000000020004" pitchFamily="2" charset="0"/>
                <a:cs typeface="Cordia New" panose="020B0304020202020204" pitchFamily="34" charset="-34"/>
              </a:rPr>
              <a:t>เฉกเช่นบรรพบุรุษของพวกเขา เกษตรกรผู้ปลูกองุ่นและผู้ผลิตไวน์ในปัจจุบันยังคง มีความกระตือรือร้นยืดหยุ่น และสร้างสรรค์ ขับเคลื่อนอย่างต่อเนื่องเพื่อค้นหาวิธีใหม่ ๆ เพื่อทำให้เทคนิคเก่าสมบูรณ์แบบ ชุมชนของเราเชื่อมโยงกันด้วยความเคารพซึ่งกันและกัน และความรักที่มีร่วมกันในการสร้างสรรค์ไวน์ชั้นเยี่ยม ในขณะเดียวกันก็ปกป้องสิ่งมหัศจรรย์ทางธรรมชาติเพื่อให้คนรุ่นหลังได้เพลิดเพลิน การนำความคิดสมัยใหม่ไปใช้กับดินแดนโบราณของเรา และเราให้ความสำคัญกับการทดลองที่สนุกสนานอย่างจริงจัง</a:t>
            </a:r>
          </a:p>
          <a:p>
            <a:endParaRPr lang="th-TH" dirty="0">
              <a:solidFill>
                <a:srgbClr val="190000"/>
              </a:solidFill>
              <a:effectLst/>
              <a:latin typeface="Cordia New" panose="020B0304020202020204" pitchFamily="34" charset="-34"/>
              <a:ea typeface="Inter Display" panose="02000503000000020004" pitchFamily="2" charset="0"/>
              <a:cs typeface="Cordia New" panose="020B0304020202020204" pitchFamily="34" charset="-34"/>
            </a:endParaRPr>
          </a:p>
          <a:p>
            <a:r>
              <a:rPr lang="th-TH" dirty="0">
                <a:solidFill>
                  <a:srgbClr val="190000"/>
                </a:solidFill>
                <a:effectLst/>
                <a:latin typeface="Cordia New" panose="020B0304020202020204" pitchFamily="34" charset="-34"/>
                <a:ea typeface="Inter Display" panose="02000503000000020004" pitchFamily="2" charset="0"/>
                <a:cs typeface="Cordia New" panose="020B0304020202020204" pitchFamily="34" charset="-34"/>
              </a:rPr>
              <a:t>เพราะฉะนั้น หากท่านกำลังมองหารสชาติแห่งการผจญภัย เราขอให้ไวน์แห่งออสเตรเลียเป็นดั่งเข็มทิศนำทางของท่าน เพราะในไวน์แห่งออสเตรเลียทุก ๆ ขวดคุณจะได้สัมผัสกับความมหัศจรรย์ของออสเตรเลีย – ซึ่งเป็นเครื่องเตือนใจถึงการผจญภัย และความหลากหลายที่นิยามวัฒนธรรมและดินแดนของเรา</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pPr>
              <a:lnSpc>
                <a:spcPct val="70000"/>
              </a:lnSpc>
            </a:pPr>
            <a:r>
              <a:rPr lang="th-TH" sz="6000" b="1" dirty="0">
                <a:solidFill>
                  <a:schemeClr val="bg2"/>
                </a:solidFill>
                <a:latin typeface="Cordia New" panose="020B0304020202020204" pitchFamily="34" charset="-34"/>
                <a:cs typeface="Cordia New" panose="020B0304020202020204" pitchFamily="34" charset="-34"/>
              </a:rPr>
              <a:t>โซ</a:t>
            </a:r>
            <a:r>
              <a:rPr lang="th-TH" sz="6000" b="1" dirty="0" err="1">
                <a:solidFill>
                  <a:schemeClr val="bg2"/>
                </a:solidFill>
                <a:latin typeface="Cordia New" panose="020B0304020202020204" pitchFamily="34" charset="-34"/>
                <a:cs typeface="Cordia New" panose="020B0304020202020204" pitchFamily="34" charset="-34"/>
              </a:rPr>
              <a:t>วีญง</a:t>
            </a:r>
            <a:r>
              <a:rPr lang="th-TH" sz="6000" b="1" dirty="0">
                <a:solidFill>
                  <a:schemeClr val="bg2"/>
                </a:solidFill>
                <a:latin typeface="Cordia New" panose="020B0304020202020204" pitchFamily="34" charset="-34"/>
                <a:cs typeface="Cordia New" panose="020B0304020202020204" pitchFamily="34" charset="-34"/>
              </a:rPr>
              <a:t> </a:t>
            </a:r>
            <a:r>
              <a:rPr lang="th-TH" sz="6000" b="1" dirty="0" err="1">
                <a:solidFill>
                  <a:schemeClr val="bg2"/>
                </a:solidFill>
                <a:latin typeface="Cordia New" panose="020B0304020202020204" pitchFamily="34" charset="-34"/>
                <a:cs typeface="Cordia New" panose="020B0304020202020204" pitchFamily="34" charset="-34"/>
              </a:rPr>
              <a:t>บล</a:t>
            </a:r>
            <a:r>
              <a:rPr lang="th-TH" sz="6000" b="1" dirty="0">
                <a:solidFill>
                  <a:schemeClr val="bg2"/>
                </a:solidFill>
                <a:latin typeface="Cordia New" panose="020B0304020202020204" pitchFamily="34" charset="-34"/>
                <a:cs typeface="Cordia New" panose="020B0304020202020204" pitchFamily="34" charset="-34"/>
              </a:rPr>
              <a:t>อง</a:t>
            </a:r>
            <a:br>
              <a:rPr lang="en-US" sz="6000" b="1" dirty="0">
                <a:solidFill>
                  <a:schemeClr val="accent3"/>
                </a:solidFill>
                <a:latin typeface="Cordia New" panose="020B0304020202020204" pitchFamily="34" charset="-34"/>
                <a:cs typeface="Cordia New" panose="020B0304020202020204" pitchFamily="34" charset="-34"/>
              </a:rPr>
            </a:br>
            <a:r>
              <a:rPr lang="th-TH" sz="6000" b="1" dirty="0">
                <a:solidFill>
                  <a:schemeClr val="accent2"/>
                </a:solidFill>
                <a:latin typeface="Cordia New" panose="020B0304020202020204" pitchFamily="34" charset="-34"/>
                <a:cs typeface="Cordia New" panose="020B0304020202020204" pitchFamily="34" charset="-34"/>
              </a:rPr>
              <a:t>ลักษณะเฉพาะ</a:t>
            </a:r>
            <a:endParaRPr lang="en-US" sz="6000" b="1" dirty="0">
              <a:solidFill>
                <a:schemeClr val="tx2"/>
              </a:solidFill>
              <a:latin typeface="Cordia New" panose="020B0304020202020204" pitchFamily="34" charset="-34"/>
              <a:cs typeface="Cordia New" panose="020B0304020202020204" pitchFamily="34" charset="-34"/>
            </a:endParaRPr>
          </a:p>
        </p:txBody>
      </p:sp>
      <p:sp>
        <p:nvSpPr>
          <p:cNvPr id="10" name="Oval 9">
            <a:extLst>
              <a:ext uri="{FF2B5EF4-FFF2-40B4-BE49-F238E27FC236}">
                <a16:creationId xmlns:a16="http://schemas.microsoft.com/office/drawing/2014/main" id="{C2164130-C817-58F9-2C6A-4CE3EF096460}"/>
              </a:ext>
            </a:extLst>
          </p:cNvPr>
          <p:cNvSpPr/>
          <p:nvPr/>
        </p:nvSpPr>
        <p:spPr>
          <a:xfrm>
            <a:off x="2337164"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701307"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3065450"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429593"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733F3771-4282-D452-8E25-D8716D9E49DC}"/>
              </a:ext>
            </a:extLst>
          </p:cNvPr>
          <p:cNvSpPr/>
          <p:nvPr/>
        </p:nvSpPr>
        <p:spPr>
          <a:xfrm>
            <a:off x="3794117"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4158641"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516986"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887688"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252212"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898185" y="2654105"/>
            <a:ext cx="135381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โซ</a:t>
            </a:r>
            <a:r>
              <a:rPr lang="th-TH" sz="1600" cap="none" dirty="0" err="1">
                <a:solidFill>
                  <a:schemeClr val="tx1"/>
                </a:solidFill>
                <a:latin typeface="Cordia New" panose="020B0304020202020204" pitchFamily="34" charset="-34"/>
                <a:cs typeface="Cordia New" panose="020B0304020202020204" pitchFamily="34" charset="-34"/>
              </a:rPr>
              <a:t>วีญง</a:t>
            </a:r>
            <a:r>
              <a:rPr lang="th-TH" sz="1600" cap="none" dirty="0">
                <a:solidFill>
                  <a:schemeClr val="tx1"/>
                </a:solidFill>
                <a:latin typeface="Cordia New" panose="020B0304020202020204" pitchFamily="34" charset="-34"/>
                <a:cs typeface="Cordia New" panose="020B0304020202020204" pitchFamily="34" charset="-34"/>
              </a:rPr>
              <a:t> </a:t>
            </a:r>
            <a:r>
              <a:rPr lang="th-TH" sz="1600" cap="none" dirty="0" err="1">
                <a:solidFill>
                  <a:schemeClr val="tx1"/>
                </a:solidFill>
                <a:latin typeface="Cordia New" panose="020B0304020202020204" pitchFamily="34" charset="-34"/>
                <a:cs typeface="Cordia New" panose="020B0304020202020204" pitchFamily="34" charset="-34"/>
              </a:rPr>
              <a:t>บล</a:t>
            </a:r>
            <a:r>
              <a:rPr lang="th-TH" sz="1600" cap="none" dirty="0">
                <a:solidFill>
                  <a:schemeClr val="tx1"/>
                </a:solidFill>
                <a:latin typeface="Cordia New" panose="020B0304020202020204" pitchFamily="34" charset="-34"/>
                <a:cs typeface="Cordia New" panose="020B0304020202020204" pitchFamily="34" charset="-34"/>
              </a:rPr>
              <a:t>อง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54" name="Oval 53">
            <a:extLst>
              <a:ext uri="{FF2B5EF4-FFF2-40B4-BE49-F238E27FC236}">
                <a16:creationId xmlns:a16="http://schemas.microsoft.com/office/drawing/2014/main" id="{1727E905-3D33-773A-D9E9-10C39B8CC9D6}"/>
              </a:ext>
            </a:extLst>
          </p:cNvPr>
          <p:cNvSpPr/>
          <p:nvPr/>
        </p:nvSpPr>
        <p:spPr>
          <a:xfrm>
            <a:off x="2337164"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70130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306545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42959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B2D090DD-3AF4-E349-50FC-69C07E42ED6E}"/>
              </a:ext>
            </a:extLst>
          </p:cNvPr>
          <p:cNvSpPr/>
          <p:nvPr/>
        </p:nvSpPr>
        <p:spPr>
          <a:xfrm>
            <a:off x="379411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41586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516986"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887688"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252212"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C92AD4F4-FD06-9A8F-D356-182F28EEBFB5}"/>
              </a:ext>
            </a:extLst>
          </p:cNvPr>
          <p:cNvSpPr/>
          <p:nvPr/>
        </p:nvSpPr>
        <p:spPr>
          <a:xfrm>
            <a:off x="2337164"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701307"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306545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42959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794117"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41586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51698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887688"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252212"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2B67659B-0036-47A0-F4B7-27DC6C3C1498}"/>
              </a:ext>
            </a:extLst>
          </p:cNvPr>
          <p:cNvSpPr/>
          <p:nvPr/>
        </p:nvSpPr>
        <p:spPr>
          <a:xfrm>
            <a:off x="2337164"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70130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306545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42959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7941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41586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516986"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887688"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252212"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A6FC767D-D962-B827-2D66-C493F323A724}"/>
              </a:ext>
            </a:extLst>
          </p:cNvPr>
          <p:cNvSpPr/>
          <p:nvPr/>
        </p:nvSpPr>
        <p:spPr>
          <a:xfrm>
            <a:off x="2337164"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701307"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306545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42959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7941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41586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516986"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88768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25221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4B1D98A8-D9FE-E6AD-68CF-EF6B7648219F}"/>
              </a:ext>
            </a:extLst>
          </p:cNvPr>
          <p:cNvSpPr/>
          <p:nvPr/>
        </p:nvSpPr>
        <p:spPr>
          <a:xfrm>
            <a:off x="2337164"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70130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3065450"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42959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79411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516986"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88768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252212"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239132"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566037"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802014"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grpSp>
        <p:nvGrpSpPr>
          <p:cNvPr id="11" name="Group 10">
            <a:extLst>
              <a:ext uri="{FF2B5EF4-FFF2-40B4-BE49-F238E27FC236}">
                <a16:creationId xmlns:a16="http://schemas.microsoft.com/office/drawing/2014/main" id="{90D1478E-5F6F-0128-ABDE-B3AD64F54DAF}"/>
              </a:ext>
            </a:extLst>
          </p:cNvPr>
          <p:cNvGrpSpPr/>
          <p:nvPr/>
        </p:nvGrpSpPr>
        <p:grpSpPr>
          <a:xfrm>
            <a:off x="4155748" y="6152078"/>
            <a:ext cx="278634" cy="272668"/>
            <a:chOff x="8032638" y="5926610"/>
            <a:chExt cx="278634" cy="272668"/>
          </a:xfrm>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833461"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9224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839258"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0" name="Title 2">
            <a:extLst>
              <a:ext uri="{FF2B5EF4-FFF2-40B4-BE49-F238E27FC236}">
                <a16:creationId xmlns:a16="http://schemas.microsoft.com/office/drawing/2014/main" id="{A374FBC5-A8A4-4963-A275-1543C6F07F0B}"/>
              </a:ext>
            </a:extLst>
          </p:cNvPr>
          <p:cNvSpPr txBox="1"/>
          <p:nvPr/>
        </p:nvSpPr>
        <p:spPr>
          <a:xfrm>
            <a:off x="559489" y="217798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สี</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31" name="Straight Connector 30">
            <a:extLst>
              <a:ext uri="{FF2B5EF4-FFF2-40B4-BE49-F238E27FC236}">
                <a16:creationId xmlns:a16="http://schemas.microsoft.com/office/drawing/2014/main" id="{1C926A02-2C1B-3472-B355-15F09F232897}"/>
              </a:ext>
            </a:extLst>
          </p:cNvPr>
          <p:cNvCxnSpPr>
            <a:cxnSpLocks/>
          </p:cNvCxnSpPr>
          <p:nvPr/>
        </p:nvCxnSpPr>
        <p:spPr>
          <a:xfrm>
            <a:off x="830035" y="2340598"/>
            <a:ext cx="14554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43F4302E-8738-672B-1ACA-825794B29648}"/>
              </a:ext>
            </a:extLst>
          </p:cNvPr>
          <p:cNvSpPr txBox="1"/>
          <p:nvPr/>
        </p:nvSpPr>
        <p:spPr>
          <a:xfrm>
            <a:off x="559488" y="32028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น้ำหนักน้ำไวน์ </a:t>
            </a:r>
          </a:p>
          <a:p>
            <a:pPr>
              <a:lnSpc>
                <a:spcPct val="100000"/>
              </a:lnSpc>
            </a:pPr>
            <a:r>
              <a:rPr lang="th-TH" sz="2000" dirty="0">
                <a:solidFill>
                  <a:schemeClr val="tx1"/>
                </a:solidFill>
                <a:latin typeface="Cordia New" panose="020B0304020202020204" pitchFamily="34" charset="-34"/>
                <a:cs typeface="Cordia New" panose="020B0304020202020204" pitchFamily="34" charset="-34"/>
              </a:rPr>
              <a:t>(บอดี</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 </a:t>
            </a:r>
            <a:endParaRPr lang="en-US" sz="2000" dirty="0">
              <a:solidFill>
                <a:schemeClr val="tx1"/>
              </a:solidFill>
              <a:latin typeface="Cordia New" panose="020B0304020202020204" pitchFamily="34" charset="-34"/>
              <a:cs typeface="Cordia New" panose="020B0304020202020204" pitchFamily="34" charset="-34"/>
            </a:endParaRPr>
          </a:p>
        </p:txBody>
      </p:sp>
      <p:sp>
        <p:nvSpPr>
          <p:cNvPr id="33" name="Title 2">
            <a:extLst>
              <a:ext uri="{FF2B5EF4-FFF2-40B4-BE49-F238E27FC236}">
                <a16:creationId xmlns:a16="http://schemas.microsoft.com/office/drawing/2014/main" id="{99ECB003-520A-1A26-D2FD-DCA448132F8C}"/>
              </a:ext>
            </a:extLst>
          </p:cNvPr>
          <p:cNvSpPr txBox="1"/>
          <p:nvPr/>
        </p:nvSpPr>
        <p:spPr>
          <a:xfrm>
            <a:off x="2239132"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เบา</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4" name="Title 2">
            <a:extLst>
              <a:ext uri="{FF2B5EF4-FFF2-40B4-BE49-F238E27FC236}">
                <a16:creationId xmlns:a16="http://schemas.microsoft.com/office/drawing/2014/main" id="{F0B5DC9C-0AC7-E8ED-6E43-B82C49960132}"/>
              </a:ext>
            </a:extLst>
          </p:cNvPr>
          <p:cNvSpPr txBox="1"/>
          <p:nvPr/>
        </p:nvSpPr>
        <p:spPr>
          <a:xfrm>
            <a:off x="350888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5" name="Title 2">
            <a:extLst>
              <a:ext uri="{FF2B5EF4-FFF2-40B4-BE49-F238E27FC236}">
                <a16:creationId xmlns:a16="http://schemas.microsoft.com/office/drawing/2014/main" id="{35DE3C9D-9B2D-B69D-2255-1A8D3DAE37AC}"/>
              </a:ext>
            </a:extLst>
          </p:cNvPr>
          <p:cNvSpPr txBox="1"/>
          <p:nvPr/>
        </p:nvSpPr>
        <p:spPr>
          <a:xfrm>
            <a:off x="4802014"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หนัก</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6" name="Title 2">
            <a:extLst>
              <a:ext uri="{FF2B5EF4-FFF2-40B4-BE49-F238E27FC236}">
                <a16:creationId xmlns:a16="http://schemas.microsoft.com/office/drawing/2014/main" id="{A17D7BB6-AF08-DFA3-A50B-2F97FB25E367}"/>
              </a:ext>
            </a:extLst>
          </p:cNvPr>
          <p:cNvSpPr txBox="1"/>
          <p:nvPr/>
        </p:nvSpPr>
        <p:spPr>
          <a:xfrm>
            <a:off x="2239132"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8" name="Title 2">
            <a:extLst>
              <a:ext uri="{FF2B5EF4-FFF2-40B4-BE49-F238E27FC236}">
                <a16:creationId xmlns:a16="http://schemas.microsoft.com/office/drawing/2014/main" id="{C4B1A2AA-C379-457C-4C6B-D8912F2B026B}"/>
              </a:ext>
            </a:extLst>
          </p:cNvPr>
          <p:cNvSpPr txBox="1"/>
          <p:nvPr/>
        </p:nvSpPr>
        <p:spPr>
          <a:xfrm>
            <a:off x="3359700" y="384262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9" name="Title 2">
            <a:extLst>
              <a:ext uri="{FF2B5EF4-FFF2-40B4-BE49-F238E27FC236}">
                <a16:creationId xmlns:a16="http://schemas.microsoft.com/office/drawing/2014/main" id="{C02552E1-B75B-7DC9-68F7-9B6135B1D418}"/>
              </a:ext>
            </a:extLst>
          </p:cNvPr>
          <p:cNvSpPr txBox="1"/>
          <p:nvPr/>
        </p:nvSpPr>
        <p:spPr>
          <a:xfrm>
            <a:off x="4802014"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cxnSp>
        <p:nvCxnSpPr>
          <p:cNvPr id="40" name="Straight Connector 39">
            <a:extLst>
              <a:ext uri="{FF2B5EF4-FFF2-40B4-BE49-F238E27FC236}">
                <a16:creationId xmlns:a16="http://schemas.microsoft.com/office/drawing/2014/main" id="{7D311A35-1C10-78D3-AB68-C70584CE8434}"/>
              </a:ext>
            </a:extLst>
          </p:cNvPr>
          <p:cNvCxnSpPr>
            <a:cxnSpLocks/>
          </p:cNvCxnSpPr>
          <p:nvPr/>
        </p:nvCxnSpPr>
        <p:spPr>
          <a:xfrm>
            <a:off x="1663863" y="3502133"/>
            <a:ext cx="6216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 name="Title 2">
            <a:extLst>
              <a:ext uri="{FF2B5EF4-FFF2-40B4-BE49-F238E27FC236}">
                <a16:creationId xmlns:a16="http://schemas.microsoft.com/office/drawing/2014/main" id="{DD3477BB-0F4D-6CC8-7620-EC82CE12998D}"/>
              </a:ext>
            </a:extLst>
          </p:cNvPr>
          <p:cNvSpPr txBox="1"/>
          <p:nvPr/>
        </p:nvSpPr>
        <p:spPr>
          <a:xfrm>
            <a:off x="559488" y="418312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ความหวาน</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49" name="Straight Connector 48">
            <a:extLst>
              <a:ext uri="{FF2B5EF4-FFF2-40B4-BE49-F238E27FC236}">
                <a16:creationId xmlns:a16="http://schemas.microsoft.com/office/drawing/2014/main" id="{A1F13AFD-572F-D575-B478-FC8F99EC8884}"/>
              </a:ext>
            </a:extLst>
          </p:cNvPr>
          <p:cNvCxnSpPr>
            <a:cxnSpLocks/>
          </p:cNvCxnSpPr>
          <p:nvPr/>
        </p:nvCxnSpPr>
        <p:spPr>
          <a:xfrm>
            <a:off x="1519463" y="4373284"/>
            <a:ext cx="7660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380CA278-D772-E18C-1C4B-36EA505B3900}"/>
              </a:ext>
            </a:extLst>
          </p:cNvPr>
          <p:cNvSpPr txBox="1"/>
          <p:nvPr/>
        </p:nvSpPr>
        <p:spPr>
          <a:xfrm>
            <a:off x="2113084" y="4682888"/>
            <a:ext cx="10887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ไม่ใช้โอ๊ก/ต่ำ</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51" name="Title 2">
            <a:extLst>
              <a:ext uri="{FF2B5EF4-FFF2-40B4-BE49-F238E27FC236}">
                <a16:creationId xmlns:a16="http://schemas.microsoft.com/office/drawing/2014/main" id="{C8B72DA1-CAB5-7FCA-2931-F9C179C391A0}"/>
              </a:ext>
            </a:extLst>
          </p:cNvPr>
          <p:cNvSpPr txBox="1"/>
          <p:nvPr/>
        </p:nvSpPr>
        <p:spPr>
          <a:xfrm>
            <a:off x="3359700" y="468288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52" name="Title 2">
            <a:extLst>
              <a:ext uri="{FF2B5EF4-FFF2-40B4-BE49-F238E27FC236}">
                <a16:creationId xmlns:a16="http://schemas.microsoft.com/office/drawing/2014/main" id="{DAF2060D-B502-0371-FB19-4E25A99AF162}"/>
              </a:ext>
            </a:extLst>
          </p:cNvPr>
          <p:cNvSpPr txBox="1"/>
          <p:nvPr/>
        </p:nvSpPr>
        <p:spPr>
          <a:xfrm>
            <a:off x="4802014"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สูง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53" name="Title 2">
            <a:extLst>
              <a:ext uri="{FF2B5EF4-FFF2-40B4-BE49-F238E27FC236}">
                <a16:creationId xmlns:a16="http://schemas.microsoft.com/office/drawing/2014/main" id="{3CEBF42A-DE2E-2ADC-2BCD-5BA487795DAE}"/>
              </a:ext>
            </a:extLst>
          </p:cNvPr>
          <p:cNvSpPr txBox="1"/>
          <p:nvPr/>
        </p:nvSpPr>
        <p:spPr>
          <a:xfrm>
            <a:off x="559487" y="5045672"/>
            <a:ext cx="177823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โอ๊ก</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64" name="Straight Connector 63">
            <a:extLst>
              <a:ext uri="{FF2B5EF4-FFF2-40B4-BE49-F238E27FC236}">
                <a16:creationId xmlns:a16="http://schemas.microsoft.com/office/drawing/2014/main" id="{B7DF42A8-207D-89BB-1F2A-D8AFF4B3C0DE}"/>
              </a:ext>
            </a:extLst>
          </p:cNvPr>
          <p:cNvCxnSpPr>
            <a:cxnSpLocks/>
          </p:cNvCxnSpPr>
          <p:nvPr/>
        </p:nvCxnSpPr>
        <p:spPr>
          <a:xfrm>
            <a:off x="1015139" y="5213543"/>
            <a:ext cx="12703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Title 2">
            <a:extLst>
              <a:ext uri="{FF2B5EF4-FFF2-40B4-BE49-F238E27FC236}">
                <a16:creationId xmlns:a16="http://schemas.microsoft.com/office/drawing/2014/main" id="{3D1A8330-6F08-3F0D-9D01-F94DA4BEA063}"/>
              </a:ext>
            </a:extLst>
          </p:cNvPr>
          <p:cNvSpPr txBox="1"/>
          <p:nvPr/>
        </p:nvSpPr>
        <p:spPr>
          <a:xfrm>
            <a:off x="559488" y="5391661"/>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ความเปรี้ยว (แอ</a:t>
            </a:r>
            <a:r>
              <a:rPr lang="th-TH" sz="2000" dirty="0" err="1">
                <a:solidFill>
                  <a:schemeClr val="tx1"/>
                </a:solidFill>
                <a:latin typeface="Cordia New" panose="020B0304020202020204" pitchFamily="34" charset="-34"/>
                <a:cs typeface="Cordia New" panose="020B0304020202020204" pitchFamily="34" charset="-34"/>
              </a:rPr>
              <a:t>ซิดิ</a:t>
            </a:r>
            <a:r>
              <a:rPr lang="th-TH" sz="2000" dirty="0">
                <a:solidFill>
                  <a:schemeClr val="tx1"/>
                </a:solidFill>
                <a:latin typeface="Cordia New" panose="020B0304020202020204" pitchFamily="34" charset="-34"/>
                <a:cs typeface="Cordia New" panose="020B0304020202020204" pitchFamily="34" charset="-34"/>
              </a:rPr>
              <a:t>ตี</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73" name="Straight Connector 72">
            <a:extLst>
              <a:ext uri="{FF2B5EF4-FFF2-40B4-BE49-F238E27FC236}">
                <a16:creationId xmlns:a16="http://schemas.microsoft.com/office/drawing/2014/main" id="{0CA927F9-42AE-E31C-60A2-D8AB0F2EDE9F}"/>
              </a:ext>
            </a:extLst>
          </p:cNvPr>
          <p:cNvCxnSpPr>
            <a:cxnSpLocks/>
          </p:cNvCxnSpPr>
          <p:nvPr/>
        </p:nvCxnSpPr>
        <p:spPr>
          <a:xfrm>
            <a:off x="2172606" y="5559532"/>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Title 2">
            <a:extLst>
              <a:ext uri="{FF2B5EF4-FFF2-40B4-BE49-F238E27FC236}">
                <a16:creationId xmlns:a16="http://schemas.microsoft.com/office/drawing/2014/main" id="{728B9AB7-A988-F71E-49BA-4745D5D997B6}"/>
              </a:ext>
            </a:extLst>
          </p:cNvPr>
          <p:cNvSpPr txBox="1"/>
          <p:nvPr/>
        </p:nvSpPr>
        <p:spPr>
          <a:xfrm>
            <a:off x="574745" y="61547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แอลกอฮอล์</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84" name="Straight Connector 83">
            <a:extLst>
              <a:ext uri="{FF2B5EF4-FFF2-40B4-BE49-F238E27FC236}">
                <a16:creationId xmlns:a16="http://schemas.microsoft.com/office/drawing/2014/main" id="{D05B9F03-3C69-F949-04C8-7653C8F1047F}"/>
              </a:ext>
            </a:extLst>
          </p:cNvPr>
          <p:cNvCxnSpPr>
            <a:cxnSpLocks/>
          </p:cNvCxnSpPr>
          <p:nvPr/>
        </p:nvCxnSpPr>
        <p:spPr>
          <a:xfrm>
            <a:off x="1533978" y="6344186"/>
            <a:ext cx="7514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21587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258240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395767"/>
          </a:xfrm>
          <a:prstGeom prst="rect">
            <a:avLst/>
          </a:prstGeom>
          <a:noFill/>
        </p:spPr>
        <p:txBody>
          <a:bodyPr wrap="square">
            <a:spAutoFit/>
          </a:bodyPr>
          <a:lstStyle/>
          <a:p>
            <a:pPr>
              <a:lnSpc>
                <a:spcPct val="82000"/>
              </a:lnSpc>
            </a:pPr>
            <a:r>
              <a:rPr lang="th-TH" sz="4000" b="1" dirty="0">
                <a:solidFill>
                  <a:srgbClr val="601329"/>
                </a:solidFill>
                <a:latin typeface="Cordia New" panose="020B0304020202020204" pitchFamily="34" charset="-34"/>
                <a:cs typeface="Cordia New" panose="020B0304020202020204" pitchFamily="34" charset="-34"/>
              </a:rPr>
              <a:t>แอด</a:t>
            </a:r>
            <a:r>
              <a:rPr lang="th-TH" sz="4000" b="1" dirty="0" err="1">
                <a:solidFill>
                  <a:srgbClr val="601329"/>
                </a:solidFill>
                <a:latin typeface="Cordia New" panose="020B0304020202020204" pitchFamily="34" charset="-34"/>
                <a:cs typeface="Cordia New" panose="020B0304020202020204" pitchFamily="34" charset="-34"/>
              </a:rPr>
              <a:t>ิเ</a:t>
            </a:r>
            <a:r>
              <a:rPr lang="th-TH" sz="4000" b="1" dirty="0">
                <a:solidFill>
                  <a:srgbClr val="601329"/>
                </a:solidFill>
                <a:latin typeface="Cordia New" panose="020B0304020202020204" pitchFamily="34" charset="-34"/>
                <a:cs typeface="Cordia New" panose="020B0304020202020204" pitchFamily="34" charset="-34"/>
              </a:rPr>
              <a:t>ลด </a:t>
            </a:r>
            <a:r>
              <a:rPr lang="th-TH" sz="4000" b="1" dirty="0" err="1">
                <a:solidFill>
                  <a:srgbClr val="601329"/>
                </a:solidFill>
                <a:latin typeface="Cordia New" panose="020B0304020202020204" pitchFamily="34" charset="-34"/>
                <a:cs typeface="Cordia New" panose="020B0304020202020204" pitchFamily="34" charset="-34"/>
              </a:rPr>
              <a:t>ฮิลส์</a:t>
            </a:r>
            <a:br>
              <a:rPr lang="en-US" sz="6000" b="1" dirty="0">
                <a:solidFill>
                  <a:srgbClr val="B2D8BE"/>
                </a:solidFill>
                <a:latin typeface="Cordia New" panose="020B0304020202020204" pitchFamily="34" charset="-34"/>
                <a:cs typeface="Cordia New" panose="020B0304020202020204" pitchFamily="34" charset="-34"/>
              </a:rPr>
            </a:br>
            <a:r>
              <a:rPr lang="th-TH" sz="6000" b="1" dirty="0" err="1">
                <a:solidFill>
                  <a:srgbClr val="B2D8BE"/>
                </a:solidFill>
                <a:latin typeface="Cordia New" panose="020B0304020202020204" pitchFamily="34" charset="-34"/>
                <a:cs typeface="Cordia New" panose="020B0304020202020204" pitchFamily="34" charset="-34"/>
              </a:rPr>
              <a:t>ชาร์</a:t>
            </a:r>
            <a:r>
              <a:rPr lang="th-TH" sz="6000" b="1" dirty="0">
                <a:solidFill>
                  <a:srgbClr val="B2D8BE"/>
                </a:solidFill>
                <a:latin typeface="Cordia New" panose="020B0304020202020204" pitchFamily="34" charset="-34"/>
                <a:cs typeface="Cordia New" panose="020B0304020202020204" pitchFamily="34" charset="-34"/>
              </a:rPr>
              <a:t>ดอนเนย</a:t>
            </a:r>
            <a:r>
              <a:rPr lang="th-TH" sz="6000" b="1" dirty="0" err="1">
                <a:solidFill>
                  <a:srgbClr val="B2D8BE"/>
                </a:solidFill>
                <a:latin typeface="Cordia New" panose="020B0304020202020204" pitchFamily="34" charset="-34"/>
                <a:cs typeface="Cordia New" panose="020B0304020202020204" pitchFamily="34" charset="-34"/>
              </a:rPr>
              <a:t>์</a:t>
            </a:r>
            <a:endParaRPr lang="en-US" sz="6000" b="1" dirty="0">
              <a:solidFill>
                <a:srgbClr val="B2D8BE"/>
              </a:solidFill>
              <a:latin typeface="Cordia New" panose="020B0304020202020204" pitchFamily="34" charset="-34"/>
              <a:cs typeface="Cordia New" panose="020B0304020202020204" pitchFamily="34" charset="-34"/>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480639" y="2273588"/>
            <a:ext cx="3129847" cy="671979"/>
          </a:xfrm>
          <a:prstGeom prst="rect">
            <a:avLst/>
          </a:prstGeom>
          <a:noFill/>
        </p:spPr>
        <p:txBody>
          <a:bodyPr wrap="square" anchor="b">
            <a:spAutoFit/>
          </a:bodyPr>
          <a:lstStyle/>
          <a:p>
            <a:pPr algn="ctr">
              <a:spcBef>
                <a:spcPts val="203"/>
              </a:spcBef>
            </a:pPr>
            <a:r>
              <a:rPr lang="th-TH" dirty="0">
                <a:effectLst/>
                <a:latin typeface="Cordia New" panose="020B0304020202020204" pitchFamily="34" charset="-34"/>
                <a:cs typeface="Cordia New" panose="020B0304020202020204" pitchFamily="34" charset="-34"/>
              </a:rPr>
              <a:t>ไวน์หรูหรา</a:t>
            </a:r>
          </a:p>
          <a:p>
            <a:pPr algn="ctr">
              <a:spcBef>
                <a:spcPts val="203"/>
              </a:spcBef>
            </a:pPr>
            <a:r>
              <a:rPr lang="th-TH" dirty="0">
                <a:effectLst/>
                <a:latin typeface="Cordia New" panose="020B0304020202020204" pitchFamily="34" charset="-34"/>
                <a:cs typeface="Cordia New" panose="020B0304020202020204" pitchFamily="34" charset="-34"/>
              </a:rPr>
              <a:t>เนื้อสัมผัสปานกลาง </a:t>
            </a:r>
            <a:endParaRPr lang="en-AU" dirty="0">
              <a:effectLst/>
              <a:latin typeface="Cordia New" panose="020B0304020202020204" pitchFamily="34" charset="-34"/>
              <a:cs typeface="Cordia New" panose="020B0304020202020204" pitchFamily="34" charset="-34"/>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62062" y="5084464"/>
            <a:ext cx="2824226" cy="1496820"/>
          </a:xfrm>
          <a:prstGeom prst="rect">
            <a:avLst/>
          </a:prstGeom>
          <a:noFill/>
        </p:spPr>
        <p:txBody>
          <a:bodyPr wrap="square" anchor="b">
            <a:spAutoFit/>
          </a:bodyPr>
          <a:lstStyle/>
          <a:p>
            <a:pPr>
              <a:lnSpc>
                <a:spcPct val="82000"/>
              </a:lnSpc>
              <a:spcBef>
                <a:spcPts val="150"/>
              </a:spcBef>
              <a:spcAft>
                <a:spcPts val="315"/>
              </a:spcAft>
              <a:buClr>
                <a:srgbClr val="B2D8BE"/>
              </a:buClr>
            </a:pPr>
            <a:r>
              <a:rPr lang="th-TH" dirty="0">
                <a:effectLst/>
                <a:latin typeface="Cordia New" panose="020B0304020202020204" pitchFamily="34" charset="-34"/>
                <a:cs typeface="Cordia New" panose="020B0304020202020204" pitchFamily="34" charset="-34"/>
              </a:rPr>
              <a:t>กลิ่นรสหลัก</a:t>
            </a:r>
            <a:endParaRPr lang="en-AU"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เนคทารี</a:t>
            </a:r>
            <a:r>
              <a:rPr lang="th-TH" dirty="0" err="1">
                <a:effectLst/>
                <a:latin typeface="Cordia New" panose="020B0304020202020204" pitchFamily="34" charset="-34"/>
                <a:cs typeface="Cordia New" panose="020B0304020202020204" pitchFamily="34" charset="-34"/>
              </a:rPr>
              <a:t>น</a:t>
            </a:r>
            <a:endParaRPr lang="th-TH"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มะนาว</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err="1">
                <a:effectLst/>
                <a:latin typeface="Cordia New" panose="020B0304020202020204" pitchFamily="34" charset="-34"/>
                <a:cs typeface="Cordia New" panose="020B0304020202020204" pitchFamily="34" charset="-34"/>
              </a:rPr>
              <a:t>เ</a:t>
            </a:r>
            <a:r>
              <a:rPr lang="th-TH" dirty="0">
                <a:effectLst/>
                <a:latin typeface="Cordia New" panose="020B0304020202020204" pitchFamily="34" charset="-34"/>
                <a:cs typeface="Cordia New" panose="020B0304020202020204" pitchFamily="34" charset="-34"/>
              </a:rPr>
              <a:t>กร</a:t>
            </a:r>
            <a:r>
              <a:rPr lang="th-TH" dirty="0" err="1">
                <a:effectLst/>
                <a:latin typeface="Cordia New" panose="020B0304020202020204" pitchFamily="34" charset="-34"/>
                <a:cs typeface="Cordia New" panose="020B0304020202020204" pitchFamily="34" charset="-34"/>
              </a:rPr>
              <a:t>ปฟ</a:t>
            </a:r>
            <a:r>
              <a:rPr lang="th-TH" dirty="0">
                <a:effectLst/>
                <a:latin typeface="Cordia New" panose="020B0304020202020204" pitchFamily="34" charset="-34"/>
                <a:cs typeface="Cordia New" panose="020B0304020202020204" pitchFamily="34" charset="-34"/>
              </a:rPr>
              <a:t>รุต</a:t>
            </a:r>
          </a:p>
          <a:p>
            <a:pPr marL="285750" indent="-285750">
              <a:lnSpc>
                <a:spcPct val="82000"/>
              </a:lnSpc>
              <a:spcBef>
                <a:spcPts val="150"/>
              </a:spcBef>
              <a:spcAft>
                <a:spcPts val="315"/>
              </a:spcAft>
              <a:buClr>
                <a:srgbClr val="B2D8BE"/>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เมลอน</a:t>
            </a:r>
            <a:endParaRPr lang="en-AU" dirty="0">
              <a:effectLst/>
              <a:latin typeface="Cordia New" panose="020B0304020202020204" pitchFamily="34" charset="-34"/>
              <a:cs typeface="Cordia New" panose="020B0304020202020204" pitchFamily="34" charset="-34"/>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9689739" y="4730315"/>
            <a:ext cx="0" cy="29888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65824" y="2252507"/>
            <a:ext cx="2035053" cy="102374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th-TH" sz="2400" dirty="0">
                <a:solidFill>
                  <a:schemeClr val="tx1"/>
                </a:solidFill>
                <a:effectLst/>
                <a:latin typeface="Cordia New" panose="020B0304020202020204" pitchFamily="34" charset="-34"/>
                <a:cs typeface="Cordia New" panose="020B0304020202020204" pitchFamily="34" charset="-34"/>
              </a:rPr>
              <a:t>สไตล์ ‘คลื่นลูกใหม่’</a:t>
            </a:r>
          </a:p>
          <a:p>
            <a:pPr algn="ctr"/>
            <a:r>
              <a:rPr lang="th-TH" sz="2400" dirty="0">
                <a:solidFill>
                  <a:schemeClr val="tx1"/>
                </a:solidFill>
                <a:effectLst/>
                <a:latin typeface="Cordia New" panose="020B0304020202020204" pitchFamily="34" charset="-34"/>
                <a:cs typeface="Cordia New" panose="020B0304020202020204" pitchFamily="34" charset="-34"/>
              </a:rPr>
              <a:t>คู่แข่ง</a:t>
            </a:r>
            <a:r>
              <a:rPr lang="th-TH" sz="2400" dirty="0" err="1">
                <a:solidFill>
                  <a:schemeClr val="tx1"/>
                </a:solidFill>
                <a:effectLst/>
                <a:latin typeface="Cordia New" panose="020B0304020202020204" pitchFamily="34" charset="-34"/>
                <a:cs typeface="Cordia New" panose="020B0304020202020204" pitchFamily="34" charset="-34"/>
              </a:rPr>
              <a:t>ชาร์</a:t>
            </a:r>
            <a:r>
              <a:rPr lang="th-TH" sz="2400" dirty="0">
                <a:solidFill>
                  <a:schemeClr val="tx1"/>
                </a:solidFill>
                <a:effectLst/>
                <a:latin typeface="Cordia New" panose="020B0304020202020204" pitchFamily="34" charset="-34"/>
                <a:cs typeface="Cordia New" panose="020B0304020202020204" pitchFamily="34" charset="-34"/>
              </a:rPr>
              <a:t>ดอนเนย</a:t>
            </a:r>
            <a:r>
              <a:rPr lang="th-TH" sz="2400" dirty="0" err="1">
                <a:solidFill>
                  <a:schemeClr val="tx1"/>
                </a:solidFill>
                <a:effectLst/>
                <a:latin typeface="Cordia New" panose="020B0304020202020204" pitchFamily="34" charset="-34"/>
                <a:cs typeface="Cordia New" panose="020B0304020202020204" pitchFamily="34" charset="-34"/>
              </a:rPr>
              <a:t>์</a:t>
            </a:r>
            <a:r>
              <a:rPr lang="th-TH" sz="2400" dirty="0">
                <a:solidFill>
                  <a:schemeClr val="tx1"/>
                </a:solidFill>
                <a:effectLst/>
                <a:latin typeface="Cordia New" panose="020B0304020202020204" pitchFamily="34" charset="-34"/>
                <a:cs typeface="Cordia New" panose="020B0304020202020204" pitchFamily="34" charset="-34"/>
              </a:rPr>
              <a:t>จาก</a:t>
            </a:r>
          </a:p>
          <a:p>
            <a:pPr algn="ctr"/>
            <a:r>
              <a:rPr lang="th-TH" sz="2400" dirty="0">
                <a:solidFill>
                  <a:schemeClr val="tx1"/>
                </a:solidFill>
                <a:effectLst/>
                <a:latin typeface="Cordia New" panose="020B0304020202020204" pitchFamily="34" charset="-34"/>
                <a:cs typeface="Cordia New" panose="020B0304020202020204" pitchFamily="34" charset="-34"/>
              </a:rPr>
              <a:t>ภูมิอากาศเย็นที่ดีที่สุด</a:t>
            </a:r>
            <a:endParaRPr lang="en-AU" sz="2400" dirty="0">
              <a:solidFill>
                <a:schemeClr val="tx1"/>
              </a:solidFill>
              <a:effectLst/>
              <a:latin typeface="Cordia New" panose="020B0304020202020204" pitchFamily="34" charset="-34"/>
              <a:cs typeface="Cordia New" panose="020B0304020202020204" pitchFamily="34" charset="-34"/>
            </a:endParaRPr>
          </a:p>
        </p:txBody>
      </p:sp>
      <p:sp>
        <p:nvSpPr>
          <p:cNvPr id="13" name="Oval 12">
            <a:extLst>
              <a:ext uri="{FF2B5EF4-FFF2-40B4-BE49-F238E27FC236}">
                <a16:creationId xmlns:a16="http://schemas.microsoft.com/office/drawing/2014/main" id="{D00D20BE-74A8-9CD9-14ED-35006B42C036}"/>
              </a:ext>
            </a:extLst>
          </p:cNvPr>
          <p:cNvSpPr/>
          <p:nvPr/>
        </p:nvSpPr>
        <p:spPr>
          <a:xfrm>
            <a:off x="1084299" y="4178860"/>
            <a:ext cx="2400094" cy="243077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210864" y="4401588"/>
            <a:ext cx="2146963" cy="180132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th-TH" sz="2800" dirty="0">
                <a:effectLst/>
                <a:latin typeface="Cordia New" panose="020B0304020202020204" pitchFamily="34" charset="-34"/>
                <a:cs typeface="Cordia New" panose="020B0304020202020204" pitchFamily="34" charset="-34"/>
              </a:rPr>
              <a:t>ประมาณ</a:t>
            </a:r>
            <a:endParaRPr lang="en-AU" sz="2800" dirty="0">
              <a:effectLst/>
              <a:latin typeface="Neue Haas Grotesk Text Pro" panose="020B0504020202020204" pitchFamily="34" charset="77"/>
            </a:endParaRPr>
          </a:p>
          <a:p>
            <a:pPr algn="ctr">
              <a:lnSpc>
                <a:spcPct val="82000"/>
              </a:lnSpc>
              <a:spcBef>
                <a:spcPts val="217"/>
              </a:spcBef>
            </a:pPr>
            <a:r>
              <a:rPr lang="en-AU" sz="6000" dirty="0">
                <a:effectLst/>
                <a:latin typeface="Neue Haas Grotesk Text Pro" panose="020B0504020202020204" pitchFamily="34" charset="77"/>
              </a:rPr>
              <a:t>1/4</a:t>
            </a:r>
          </a:p>
          <a:p>
            <a:pPr algn="ctr">
              <a:lnSpc>
                <a:spcPct val="82000"/>
              </a:lnSpc>
              <a:spcBef>
                <a:spcPts val="217"/>
              </a:spcBef>
            </a:pPr>
            <a:r>
              <a:rPr lang="th-TH" sz="2400" dirty="0">
                <a:latin typeface="Cordia New" panose="020B0304020202020204" pitchFamily="34" charset="-34"/>
                <a:cs typeface="Cordia New" panose="020B0304020202020204" pitchFamily="34" charset="-34"/>
              </a:rPr>
              <a:t>ของปริมาณองุ่นที่ใช้ผลิตไวน์ต่อปีโดยรวม</a:t>
            </a:r>
            <a:endParaRPr lang="en-AU" sz="2400" dirty="0">
              <a:effectLst/>
              <a:latin typeface="Cordia New" panose="020B0304020202020204" pitchFamily="34" charset="-34"/>
              <a:cs typeface="Cordia New" panose="020B0304020202020204" pitchFamily="34" charset="-34"/>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08501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pPr>
              <a:lnSpc>
                <a:spcPct val="70000"/>
              </a:lnSpc>
            </a:pPr>
            <a:r>
              <a:rPr lang="th-TH" sz="6000" b="1" dirty="0" err="1">
                <a:solidFill>
                  <a:schemeClr val="bg2"/>
                </a:solidFill>
                <a:latin typeface="Cordia New" panose="020B0304020202020204" pitchFamily="34" charset="-34"/>
                <a:cs typeface="Cordia New" panose="020B0304020202020204" pitchFamily="34" charset="-34"/>
              </a:rPr>
              <a:t>ชาร์</a:t>
            </a:r>
            <a:r>
              <a:rPr lang="th-TH" sz="6000" b="1" dirty="0">
                <a:solidFill>
                  <a:schemeClr val="bg2"/>
                </a:solidFill>
                <a:latin typeface="Cordia New" panose="020B0304020202020204" pitchFamily="34" charset="-34"/>
                <a:cs typeface="Cordia New" panose="020B0304020202020204" pitchFamily="34" charset="-34"/>
              </a:rPr>
              <a:t>ดอนเนย</a:t>
            </a:r>
            <a:r>
              <a:rPr lang="th-TH" sz="6000" b="1" dirty="0" err="1">
                <a:solidFill>
                  <a:schemeClr val="bg2"/>
                </a:solidFill>
                <a:latin typeface="Cordia New" panose="020B0304020202020204" pitchFamily="34" charset="-34"/>
                <a:cs typeface="Cordia New" panose="020B0304020202020204" pitchFamily="34" charset="-34"/>
              </a:rPr>
              <a:t>์</a:t>
            </a:r>
            <a:br>
              <a:rPr lang="en-US" sz="6000" b="1" dirty="0">
                <a:solidFill>
                  <a:schemeClr val="accent3"/>
                </a:solidFill>
                <a:latin typeface="Cordia New" panose="020B0304020202020204" pitchFamily="34" charset="-34"/>
                <a:cs typeface="Cordia New" panose="020B0304020202020204" pitchFamily="34" charset="-34"/>
              </a:rPr>
            </a:br>
            <a:r>
              <a:rPr lang="th-TH" sz="6000" b="1" dirty="0">
                <a:solidFill>
                  <a:schemeClr val="accent2"/>
                </a:solidFill>
                <a:latin typeface="Cordia New" panose="020B0304020202020204" pitchFamily="34" charset="-34"/>
                <a:cs typeface="Cordia New" panose="020B0304020202020204" pitchFamily="34" charset="-34"/>
              </a:rPr>
              <a:t>ลักษณะเฉพาะ</a:t>
            </a:r>
            <a:endParaRPr lang="en-US" sz="6000" b="1" dirty="0">
              <a:solidFill>
                <a:schemeClr val="accent2"/>
              </a:solidFill>
              <a:latin typeface="Cordia New" panose="020B0304020202020204" pitchFamily="34" charset="-34"/>
              <a:cs typeface="Cordia New" panose="020B0304020202020204" pitchFamily="34" charset="-34"/>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124049"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488192"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852335"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216478"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581002"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945526"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303871"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674573"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039097"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09867"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err="1">
                <a:solidFill>
                  <a:schemeClr val="tx1"/>
                </a:solidFill>
                <a:latin typeface="Cordia New" panose="020B0304020202020204" pitchFamily="34" charset="-34"/>
                <a:cs typeface="Cordia New" panose="020B0304020202020204" pitchFamily="34" charset="-34"/>
              </a:rPr>
              <a:t>ชาร์</a:t>
            </a:r>
            <a:r>
              <a:rPr lang="th-TH" sz="1600" cap="none" dirty="0">
                <a:solidFill>
                  <a:schemeClr val="tx1"/>
                </a:solidFill>
                <a:latin typeface="Cordia New" panose="020B0304020202020204" pitchFamily="34" charset="-34"/>
                <a:cs typeface="Cordia New" panose="020B0304020202020204" pitchFamily="34" charset="-34"/>
              </a:rPr>
              <a:t>ดอนเนย</a:t>
            </a:r>
            <a:r>
              <a:rPr lang="th-TH" sz="1600" cap="none" dirty="0" err="1">
                <a:solidFill>
                  <a:schemeClr val="tx1"/>
                </a:solidFill>
                <a:latin typeface="Cordia New" panose="020B0304020202020204" pitchFamily="34" charset="-34"/>
                <a:cs typeface="Cordia New" panose="020B0304020202020204" pitchFamily="34" charset="-34"/>
              </a:rPr>
              <a:t>์</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54" name="Oval 53">
            <a:extLst>
              <a:ext uri="{FF2B5EF4-FFF2-40B4-BE49-F238E27FC236}">
                <a16:creationId xmlns:a16="http://schemas.microsoft.com/office/drawing/2014/main" id="{889E2E6B-B4FC-4D27-093E-FF22D5ADCF2C}"/>
              </a:ext>
            </a:extLst>
          </p:cNvPr>
          <p:cNvSpPr/>
          <p:nvPr/>
        </p:nvSpPr>
        <p:spPr>
          <a:xfrm>
            <a:off x="2124049"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48819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852335"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21647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58100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94552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30387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67457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0390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124049"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488192"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852335"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21647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58100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945526"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30387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67457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0390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124049"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48819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852335"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21647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58100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94552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30387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67457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03909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124049"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488192"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852335"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21647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58100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945526"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30387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67457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0390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124049"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488192"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852335"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216478"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580621"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67457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03909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02601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85853" y="5829879"/>
            <a:ext cx="139201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588899"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35572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578235"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350428"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819750"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948851"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97A4BFDF-FBE1-85E3-614D-99664CF71CA9}"/>
              </a:ext>
            </a:extLst>
          </p:cNvPr>
          <p:cNvSpPr txBox="1"/>
          <p:nvPr/>
        </p:nvSpPr>
        <p:spPr>
          <a:xfrm>
            <a:off x="346374" y="217798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สี</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5" name="Straight Connector 4">
            <a:extLst>
              <a:ext uri="{FF2B5EF4-FFF2-40B4-BE49-F238E27FC236}">
                <a16:creationId xmlns:a16="http://schemas.microsoft.com/office/drawing/2014/main" id="{FF405ABB-6DD9-3BB0-3D60-44CBEFD6D955}"/>
              </a:ext>
            </a:extLst>
          </p:cNvPr>
          <p:cNvCxnSpPr>
            <a:cxnSpLocks/>
          </p:cNvCxnSpPr>
          <p:nvPr/>
        </p:nvCxnSpPr>
        <p:spPr>
          <a:xfrm>
            <a:off x="616920" y="2340598"/>
            <a:ext cx="14554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06CA92A3-4290-3690-705E-13B3C64517C1}"/>
              </a:ext>
            </a:extLst>
          </p:cNvPr>
          <p:cNvSpPr txBox="1"/>
          <p:nvPr/>
        </p:nvSpPr>
        <p:spPr>
          <a:xfrm>
            <a:off x="346373" y="32028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น้ำหนักน้ำไวน์ </a:t>
            </a:r>
          </a:p>
          <a:p>
            <a:pPr>
              <a:lnSpc>
                <a:spcPct val="100000"/>
              </a:lnSpc>
            </a:pPr>
            <a:r>
              <a:rPr lang="th-TH" sz="2000" dirty="0">
                <a:solidFill>
                  <a:schemeClr val="tx1"/>
                </a:solidFill>
                <a:latin typeface="Cordia New" panose="020B0304020202020204" pitchFamily="34" charset="-34"/>
                <a:cs typeface="Cordia New" panose="020B0304020202020204" pitchFamily="34" charset="-34"/>
              </a:rPr>
              <a:t>(บอดี</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 </a:t>
            </a:r>
            <a:endParaRPr lang="en-US" sz="2000" dirty="0">
              <a:solidFill>
                <a:schemeClr val="tx1"/>
              </a:solidFill>
              <a:latin typeface="Cordia New" panose="020B0304020202020204" pitchFamily="34" charset="-34"/>
              <a:cs typeface="Cordia New" panose="020B0304020202020204" pitchFamily="34" charset="-34"/>
            </a:endParaRPr>
          </a:p>
        </p:txBody>
      </p:sp>
      <p:sp>
        <p:nvSpPr>
          <p:cNvPr id="17" name="Title 2">
            <a:extLst>
              <a:ext uri="{FF2B5EF4-FFF2-40B4-BE49-F238E27FC236}">
                <a16:creationId xmlns:a16="http://schemas.microsoft.com/office/drawing/2014/main" id="{E7453DE5-11DD-F10A-14F1-8A43482E7825}"/>
              </a:ext>
            </a:extLst>
          </p:cNvPr>
          <p:cNvSpPr txBox="1"/>
          <p:nvPr/>
        </p:nvSpPr>
        <p:spPr>
          <a:xfrm>
            <a:off x="2026017"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เบา</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8" name="Title 2">
            <a:extLst>
              <a:ext uri="{FF2B5EF4-FFF2-40B4-BE49-F238E27FC236}">
                <a16:creationId xmlns:a16="http://schemas.microsoft.com/office/drawing/2014/main" id="{788FC160-1E39-98AD-8ED6-6C76135C5CDB}"/>
              </a:ext>
            </a:extLst>
          </p:cNvPr>
          <p:cNvSpPr txBox="1"/>
          <p:nvPr/>
        </p:nvSpPr>
        <p:spPr>
          <a:xfrm>
            <a:off x="3295768"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9" name="Title 2">
            <a:extLst>
              <a:ext uri="{FF2B5EF4-FFF2-40B4-BE49-F238E27FC236}">
                <a16:creationId xmlns:a16="http://schemas.microsoft.com/office/drawing/2014/main" id="{74971836-9552-7701-A288-976789D983C1}"/>
              </a:ext>
            </a:extLst>
          </p:cNvPr>
          <p:cNvSpPr txBox="1"/>
          <p:nvPr/>
        </p:nvSpPr>
        <p:spPr>
          <a:xfrm>
            <a:off x="4588899"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หนัก</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22" name="Title 2">
            <a:extLst>
              <a:ext uri="{FF2B5EF4-FFF2-40B4-BE49-F238E27FC236}">
                <a16:creationId xmlns:a16="http://schemas.microsoft.com/office/drawing/2014/main" id="{7BFB0B8C-A2B3-A609-CDD9-209FF6F92FEA}"/>
              </a:ext>
            </a:extLst>
          </p:cNvPr>
          <p:cNvSpPr txBox="1"/>
          <p:nvPr/>
        </p:nvSpPr>
        <p:spPr>
          <a:xfrm>
            <a:off x="2026017"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23" name="Title 2">
            <a:extLst>
              <a:ext uri="{FF2B5EF4-FFF2-40B4-BE49-F238E27FC236}">
                <a16:creationId xmlns:a16="http://schemas.microsoft.com/office/drawing/2014/main" id="{1CEEB24F-9CF1-D9A7-1A94-41E346F2FE1F}"/>
              </a:ext>
            </a:extLst>
          </p:cNvPr>
          <p:cNvSpPr txBox="1"/>
          <p:nvPr/>
        </p:nvSpPr>
        <p:spPr>
          <a:xfrm>
            <a:off x="3146585" y="384262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24" name="Title 2">
            <a:extLst>
              <a:ext uri="{FF2B5EF4-FFF2-40B4-BE49-F238E27FC236}">
                <a16:creationId xmlns:a16="http://schemas.microsoft.com/office/drawing/2014/main" id="{37FCA9AF-80DF-C314-D9CC-8EAB17FE1DFF}"/>
              </a:ext>
            </a:extLst>
          </p:cNvPr>
          <p:cNvSpPr txBox="1"/>
          <p:nvPr/>
        </p:nvSpPr>
        <p:spPr>
          <a:xfrm>
            <a:off x="4588899"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cxnSp>
        <p:nvCxnSpPr>
          <p:cNvPr id="25" name="Straight Connector 24">
            <a:extLst>
              <a:ext uri="{FF2B5EF4-FFF2-40B4-BE49-F238E27FC236}">
                <a16:creationId xmlns:a16="http://schemas.microsoft.com/office/drawing/2014/main" id="{AD449450-D44B-6D3C-EA13-97379F99F68C}"/>
              </a:ext>
            </a:extLst>
          </p:cNvPr>
          <p:cNvCxnSpPr>
            <a:cxnSpLocks/>
          </p:cNvCxnSpPr>
          <p:nvPr/>
        </p:nvCxnSpPr>
        <p:spPr>
          <a:xfrm>
            <a:off x="1450748" y="3502133"/>
            <a:ext cx="6216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A6BECDD0-9F76-1466-3560-0EEFC47CB97E}"/>
              </a:ext>
            </a:extLst>
          </p:cNvPr>
          <p:cNvSpPr txBox="1"/>
          <p:nvPr/>
        </p:nvSpPr>
        <p:spPr>
          <a:xfrm>
            <a:off x="346373" y="418312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ความหวาน</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27" name="Straight Connector 26">
            <a:extLst>
              <a:ext uri="{FF2B5EF4-FFF2-40B4-BE49-F238E27FC236}">
                <a16:creationId xmlns:a16="http://schemas.microsoft.com/office/drawing/2014/main" id="{FD066BB0-36FF-9C4F-F41E-EC94EF26FBBD}"/>
              </a:ext>
            </a:extLst>
          </p:cNvPr>
          <p:cNvCxnSpPr>
            <a:cxnSpLocks/>
          </p:cNvCxnSpPr>
          <p:nvPr/>
        </p:nvCxnSpPr>
        <p:spPr>
          <a:xfrm>
            <a:off x="1306348" y="4373284"/>
            <a:ext cx="7660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7E47BCD8-898F-BD17-3813-4AD3EE6C807D}"/>
              </a:ext>
            </a:extLst>
          </p:cNvPr>
          <p:cNvSpPr txBox="1"/>
          <p:nvPr/>
        </p:nvSpPr>
        <p:spPr>
          <a:xfrm>
            <a:off x="1899969" y="4682888"/>
            <a:ext cx="10887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ไม่ใช้โอ๊ก/ต่ำ</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29" name="Title 2">
            <a:extLst>
              <a:ext uri="{FF2B5EF4-FFF2-40B4-BE49-F238E27FC236}">
                <a16:creationId xmlns:a16="http://schemas.microsoft.com/office/drawing/2014/main" id="{A0BD70CF-626B-89A5-126E-D23530F70157}"/>
              </a:ext>
            </a:extLst>
          </p:cNvPr>
          <p:cNvSpPr txBox="1"/>
          <p:nvPr/>
        </p:nvSpPr>
        <p:spPr>
          <a:xfrm>
            <a:off x="3146585" y="468288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0" name="Title 2">
            <a:extLst>
              <a:ext uri="{FF2B5EF4-FFF2-40B4-BE49-F238E27FC236}">
                <a16:creationId xmlns:a16="http://schemas.microsoft.com/office/drawing/2014/main" id="{174020CA-02BF-8186-9667-B50D470210E2}"/>
              </a:ext>
            </a:extLst>
          </p:cNvPr>
          <p:cNvSpPr txBox="1"/>
          <p:nvPr/>
        </p:nvSpPr>
        <p:spPr>
          <a:xfrm>
            <a:off x="4588899"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สูง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1" name="Title 2">
            <a:extLst>
              <a:ext uri="{FF2B5EF4-FFF2-40B4-BE49-F238E27FC236}">
                <a16:creationId xmlns:a16="http://schemas.microsoft.com/office/drawing/2014/main" id="{B688A823-2C7F-8050-54CC-6B79887DD9A9}"/>
              </a:ext>
            </a:extLst>
          </p:cNvPr>
          <p:cNvSpPr txBox="1"/>
          <p:nvPr/>
        </p:nvSpPr>
        <p:spPr>
          <a:xfrm>
            <a:off x="346372" y="5045672"/>
            <a:ext cx="177823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โอ๊ก</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32" name="Straight Connector 31">
            <a:extLst>
              <a:ext uri="{FF2B5EF4-FFF2-40B4-BE49-F238E27FC236}">
                <a16:creationId xmlns:a16="http://schemas.microsoft.com/office/drawing/2014/main" id="{50F88060-5A9C-11E6-08EF-5F310BC437A2}"/>
              </a:ext>
            </a:extLst>
          </p:cNvPr>
          <p:cNvCxnSpPr>
            <a:cxnSpLocks/>
          </p:cNvCxnSpPr>
          <p:nvPr/>
        </p:nvCxnSpPr>
        <p:spPr>
          <a:xfrm>
            <a:off x="829159" y="5213543"/>
            <a:ext cx="12431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55491DE8-EC22-2014-61B5-0412708DDC78}"/>
              </a:ext>
            </a:extLst>
          </p:cNvPr>
          <p:cNvSpPr txBox="1"/>
          <p:nvPr/>
        </p:nvSpPr>
        <p:spPr>
          <a:xfrm>
            <a:off x="346373" y="5391661"/>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ความเปรี้ยว (แอ</a:t>
            </a:r>
            <a:r>
              <a:rPr lang="th-TH" sz="2000" dirty="0" err="1">
                <a:solidFill>
                  <a:schemeClr val="tx1"/>
                </a:solidFill>
                <a:latin typeface="Cordia New" panose="020B0304020202020204" pitchFamily="34" charset="-34"/>
                <a:cs typeface="Cordia New" panose="020B0304020202020204" pitchFamily="34" charset="-34"/>
              </a:rPr>
              <a:t>ซิดิ</a:t>
            </a:r>
            <a:r>
              <a:rPr lang="th-TH" sz="2000" dirty="0">
                <a:solidFill>
                  <a:schemeClr val="tx1"/>
                </a:solidFill>
                <a:latin typeface="Cordia New" panose="020B0304020202020204" pitchFamily="34" charset="-34"/>
                <a:cs typeface="Cordia New" panose="020B0304020202020204" pitchFamily="34" charset="-34"/>
              </a:rPr>
              <a:t>ตี</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34" name="Straight Connector 33">
            <a:extLst>
              <a:ext uri="{FF2B5EF4-FFF2-40B4-BE49-F238E27FC236}">
                <a16:creationId xmlns:a16="http://schemas.microsoft.com/office/drawing/2014/main" id="{24144FBC-7A82-8CA5-05DE-B7A77A62218D}"/>
              </a:ext>
            </a:extLst>
          </p:cNvPr>
          <p:cNvCxnSpPr>
            <a:cxnSpLocks/>
          </p:cNvCxnSpPr>
          <p:nvPr/>
        </p:nvCxnSpPr>
        <p:spPr>
          <a:xfrm>
            <a:off x="1959491" y="5559532"/>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F50E29E2-40A8-B2CC-3665-67C35D71E018}"/>
              </a:ext>
            </a:extLst>
          </p:cNvPr>
          <p:cNvSpPr txBox="1"/>
          <p:nvPr/>
        </p:nvSpPr>
        <p:spPr>
          <a:xfrm>
            <a:off x="361630" y="61547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แอลกอฮอล์</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36" name="Straight Connector 35">
            <a:extLst>
              <a:ext uri="{FF2B5EF4-FFF2-40B4-BE49-F238E27FC236}">
                <a16:creationId xmlns:a16="http://schemas.microsoft.com/office/drawing/2014/main" id="{CD2972B3-754A-8370-2E01-2883F28BBE7B}"/>
              </a:ext>
            </a:extLst>
          </p:cNvPr>
          <p:cNvCxnSpPr>
            <a:cxnSpLocks/>
          </p:cNvCxnSpPr>
          <p:nvPr/>
        </p:nvCxnSpPr>
        <p:spPr>
          <a:xfrm>
            <a:off x="1320863" y="6344186"/>
            <a:ext cx="7514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395767"/>
          </a:xfrm>
          <a:prstGeom prst="rect">
            <a:avLst/>
          </a:prstGeom>
          <a:noFill/>
        </p:spPr>
        <p:txBody>
          <a:bodyPr wrap="square">
            <a:spAutoFit/>
          </a:bodyPr>
          <a:lstStyle/>
          <a:p>
            <a:pPr>
              <a:lnSpc>
                <a:spcPct val="82000"/>
              </a:lnSpc>
            </a:pPr>
            <a:r>
              <a:rPr lang="th-TH" sz="4000" b="1" dirty="0">
                <a:solidFill>
                  <a:srgbClr val="601329"/>
                </a:solidFill>
                <a:latin typeface="Cordia New" panose="020B0304020202020204" pitchFamily="34" charset="-34"/>
                <a:cs typeface="Cordia New" panose="020B0304020202020204" pitchFamily="34" charset="-34"/>
              </a:rPr>
              <a:t>แอด</a:t>
            </a:r>
            <a:r>
              <a:rPr lang="th-TH" sz="4000" b="1" dirty="0" err="1">
                <a:solidFill>
                  <a:srgbClr val="601329"/>
                </a:solidFill>
                <a:latin typeface="Cordia New" panose="020B0304020202020204" pitchFamily="34" charset="-34"/>
                <a:cs typeface="Cordia New" panose="020B0304020202020204" pitchFamily="34" charset="-34"/>
              </a:rPr>
              <a:t>ิเ</a:t>
            </a:r>
            <a:r>
              <a:rPr lang="th-TH" sz="4000" b="1" dirty="0">
                <a:solidFill>
                  <a:srgbClr val="601329"/>
                </a:solidFill>
                <a:latin typeface="Cordia New" panose="020B0304020202020204" pitchFamily="34" charset="-34"/>
                <a:cs typeface="Cordia New" panose="020B0304020202020204" pitchFamily="34" charset="-34"/>
              </a:rPr>
              <a:t>ลด </a:t>
            </a:r>
            <a:r>
              <a:rPr lang="th-TH" sz="4000" b="1" dirty="0" err="1">
                <a:solidFill>
                  <a:srgbClr val="601329"/>
                </a:solidFill>
                <a:latin typeface="Cordia New" panose="020B0304020202020204" pitchFamily="34" charset="-34"/>
                <a:cs typeface="Cordia New" panose="020B0304020202020204" pitchFamily="34" charset="-34"/>
              </a:rPr>
              <a:t>ฮิลส์</a:t>
            </a:r>
            <a:br>
              <a:rPr lang="en-US" sz="6000" b="1" dirty="0">
                <a:solidFill>
                  <a:srgbClr val="B2D8BE"/>
                </a:solidFill>
                <a:latin typeface="Cordia New" panose="020B0304020202020204" pitchFamily="34" charset="-34"/>
                <a:cs typeface="Cordia New" panose="020B0304020202020204" pitchFamily="34" charset="-34"/>
              </a:rPr>
            </a:br>
            <a:r>
              <a:rPr lang="th-TH" sz="6000" b="1" dirty="0" err="1">
                <a:solidFill>
                  <a:schemeClr val="bg2"/>
                </a:solidFill>
                <a:latin typeface="Cordia New" panose="020B0304020202020204" pitchFamily="34" charset="-34"/>
                <a:cs typeface="Cordia New" panose="020B0304020202020204" pitchFamily="34" charset="-34"/>
              </a:rPr>
              <a:t>พิ</a:t>
            </a:r>
            <a:r>
              <a:rPr lang="th-TH" sz="6000" b="1" dirty="0">
                <a:solidFill>
                  <a:schemeClr val="bg2"/>
                </a:solidFill>
                <a:latin typeface="Cordia New" panose="020B0304020202020204" pitchFamily="34" charset="-34"/>
                <a:cs typeface="Cordia New" panose="020B0304020202020204" pitchFamily="34" charset="-34"/>
              </a:rPr>
              <a:t>โน</a:t>
            </a:r>
            <a:r>
              <a:rPr lang="th-TH" sz="6000" b="1" dirty="0" err="1">
                <a:solidFill>
                  <a:schemeClr val="bg2"/>
                </a:solidFill>
                <a:latin typeface="Cordia New" panose="020B0304020202020204" pitchFamily="34" charset="-34"/>
                <a:cs typeface="Cordia New" panose="020B0304020202020204" pitchFamily="34" charset="-34"/>
              </a:rPr>
              <a:t>ต์</a:t>
            </a:r>
            <a:r>
              <a:rPr lang="th-TH" sz="6000" b="1" dirty="0">
                <a:solidFill>
                  <a:schemeClr val="bg2"/>
                </a:solidFill>
                <a:latin typeface="Cordia New" panose="020B0304020202020204" pitchFamily="34" charset="-34"/>
                <a:cs typeface="Cordia New" panose="020B0304020202020204" pitchFamily="34" charset="-34"/>
              </a:rPr>
              <a:t> นัว</a:t>
            </a:r>
            <a:r>
              <a:rPr lang="th-TH" sz="6000" b="1" dirty="0" err="1">
                <a:solidFill>
                  <a:schemeClr val="bg2"/>
                </a:solidFill>
                <a:latin typeface="Cordia New" panose="020B0304020202020204" pitchFamily="34" charset="-34"/>
                <a:cs typeface="Cordia New" panose="020B0304020202020204" pitchFamily="34" charset="-34"/>
              </a:rPr>
              <a:t>ร์</a:t>
            </a:r>
            <a:endParaRPr lang="en-US" sz="6000" b="1" dirty="0">
              <a:solidFill>
                <a:schemeClr val="bg2"/>
              </a:solidFill>
              <a:latin typeface="Cordia New" panose="020B0304020202020204" pitchFamily="34" charset="-34"/>
              <a:cs typeface="Cordia New" panose="020B0304020202020204" pitchFamily="34" charset="-34"/>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529605"/>
            <a:ext cx="2805709" cy="369332"/>
          </a:xfrm>
          <a:prstGeom prst="rect">
            <a:avLst/>
          </a:prstGeom>
          <a:noFill/>
        </p:spPr>
        <p:txBody>
          <a:bodyPr wrap="square" anchor="b">
            <a:spAutoFit/>
          </a:bodyPr>
          <a:lstStyle/>
          <a:p>
            <a:pPr algn="ctr">
              <a:spcBef>
                <a:spcPts val="217"/>
              </a:spcBef>
              <a:spcAft>
                <a:spcPts val="315"/>
              </a:spcAft>
            </a:pPr>
            <a:r>
              <a:rPr lang="th-TH" dirty="0">
                <a:effectLst/>
                <a:latin typeface="Cordia New" panose="020B0304020202020204" pitchFamily="34" charset="-34"/>
                <a:cs typeface="Cordia New" panose="020B0304020202020204" pitchFamily="34" charset="-34"/>
              </a:rPr>
              <a:t>ใช้ทั้งเท</a:t>
            </a:r>
            <a:r>
              <a:rPr lang="th-TH" dirty="0" err="1">
                <a:effectLst/>
                <a:latin typeface="Cordia New" panose="020B0304020202020204" pitchFamily="34" charset="-34"/>
                <a:cs typeface="Cordia New" panose="020B0304020202020204" pitchFamily="34" charset="-34"/>
              </a:rPr>
              <a:t>เบิ้ล</a:t>
            </a:r>
            <a:r>
              <a:rPr lang="th-TH" dirty="0">
                <a:effectLst/>
                <a:latin typeface="Cordia New" panose="020B0304020202020204" pitchFamily="34" charset="-34"/>
                <a:cs typeface="Cordia New" panose="020B0304020202020204" pitchFamily="34" charset="-34"/>
              </a:rPr>
              <a:t>ไวน์และไวน</a:t>
            </a:r>
            <a:r>
              <a:rPr lang="th-TH" dirty="0">
                <a:latin typeface="Cordia New" panose="020B0304020202020204" pitchFamily="34" charset="-34"/>
                <a:cs typeface="Cordia New" panose="020B0304020202020204" pitchFamily="34" charset="-34"/>
              </a:rPr>
              <a:t>์</a:t>
            </a:r>
            <a:r>
              <a:rPr lang="th-TH" dirty="0">
                <a:effectLst/>
                <a:latin typeface="Cordia New" panose="020B0304020202020204" pitchFamily="34" charset="-34"/>
                <a:cs typeface="Cordia New" panose="020B0304020202020204" pitchFamily="34" charset="-34"/>
              </a:rPr>
              <a:t>แบบมีฟอง</a:t>
            </a:r>
            <a:endParaRPr lang="en-AU" dirty="0">
              <a:effectLst/>
              <a:latin typeface="Cordia New" panose="020B0304020202020204" pitchFamily="34" charset="-34"/>
              <a:cs typeface="Cordia New" panose="020B0304020202020204" pitchFamily="34" charset="-34"/>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46396" y="2602357"/>
            <a:ext cx="2072110"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th-TH" sz="2400" dirty="0">
                <a:effectLst/>
                <a:latin typeface="Cordia New" panose="020B0304020202020204" pitchFamily="34" charset="-34"/>
                <a:cs typeface="Cordia New" panose="020B0304020202020204" pitchFamily="34" charset="-34"/>
              </a:rPr>
              <a:t>เขตผลิตไวน์ผู้นำในออสเตรเลียใต้ในเรื่อง</a:t>
            </a:r>
            <a:r>
              <a:rPr lang="th-TH" sz="2400" dirty="0" err="1">
                <a:effectLst/>
                <a:latin typeface="Cordia New" panose="020B0304020202020204" pitchFamily="34" charset="-34"/>
                <a:cs typeface="Cordia New" panose="020B0304020202020204" pitchFamily="34" charset="-34"/>
              </a:rPr>
              <a:t>พิ</a:t>
            </a:r>
            <a:r>
              <a:rPr lang="th-TH" sz="2400" dirty="0">
                <a:effectLst/>
                <a:latin typeface="Cordia New" panose="020B0304020202020204" pitchFamily="34" charset="-34"/>
                <a:cs typeface="Cordia New" panose="020B0304020202020204" pitchFamily="34" charset="-34"/>
              </a:rPr>
              <a:t>โน</a:t>
            </a:r>
            <a:r>
              <a:rPr lang="th-TH" sz="2400" dirty="0" err="1">
                <a:effectLst/>
                <a:latin typeface="Cordia New" panose="020B0304020202020204" pitchFamily="34" charset="-34"/>
                <a:cs typeface="Cordia New" panose="020B0304020202020204" pitchFamily="34" charset="-34"/>
              </a:rPr>
              <a:t>ต์</a:t>
            </a:r>
            <a:r>
              <a:rPr lang="th-TH" sz="2400" dirty="0">
                <a:effectLst/>
                <a:latin typeface="Cordia New" panose="020B0304020202020204" pitchFamily="34" charset="-34"/>
                <a:cs typeface="Cordia New" panose="020B0304020202020204" pitchFamily="34" charset="-34"/>
              </a:rPr>
              <a:t> นัว</a:t>
            </a:r>
            <a:r>
              <a:rPr lang="th-TH" sz="2400" dirty="0" err="1">
                <a:effectLst/>
                <a:latin typeface="Cordia New" panose="020B0304020202020204" pitchFamily="34" charset="-34"/>
                <a:cs typeface="Cordia New" panose="020B0304020202020204" pitchFamily="34" charset="-34"/>
              </a:rPr>
              <a:t>ร์</a:t>
            </a:r>
            <a:endParaRPr lang="en-AU" sz="2400" dirty="0">
              <a:effectLst/>
              <a:latin typeface="Cordia New" panose="020B0304020202020204" pitchFamily="34" charset="-34"/>
              <a:cs typeface="Cordia New" panose="020B0304020202020204" pitchFamily="34" charset="-34"/>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05568" y="5432411"/>
            <a:ext cx="1638940" cy="1205586"/>
          </a:xfrm>
          <a:prstGeom prst="rect">
            <a:avLst/>
          </a:prstGeom>
          <a:noFill/>
        </p:spPr>
        <p:txBody>
          <a:bodyPr wrap="square" anchor="b">
            <a:spAutoFit/>
          </a:bodyPr>
          <a:lstStyle/>
          <a:p>
            <a:pPr>
              <a:lnSpc>
                <a:spcPct val="82000"/>
              </a:lnSpc>
              <a:spcBef>
                <a:spcPts val="150"/>
              </a:spcBef>
              <a:spcAft>
                <a:spcPts val="315"/>
              </a:spcAft>
              <a:buClr>
                <a:schemeClr val="bg2"/>
              </a:buClr>
            </a:pPr>
            <a:r>
              <a:rPr lang="th-TH" dirty="0">
                <a:effectLst/>
                <a:latin typeface="Cordia New" panose="020B0304020202020204" pitchFamily="34" charset="-34"/>
                <a:cs typeface="Cordia New" panose="020B0304020202020204" pitchFamily="34" charset="-34"/>
              </a:rPr>
              <a:t>กลิ่นรสหลัก</a:t>
            </a:r>
            <a:endParaRPr lang="en-AU"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ลูกเบอร์รี</a:t>
            </a:r>
            <a:r>
              <a:rPr lang="th-TH" dirty="0" err="1">
                <a:effectLst/>
                <a:latin typeface="Cordia New" panose="020B0304020202020204" pitchFamily="34" charset="-34"/>
                <a:cs typeface="Cordia New" panose="020B0304020202020204" pitchFamily="34" charset="-34"/>
              </a:rPr>
              <a:t>่</a:t>
            </a:r>
            <a:r>
              <a:rPr lang="th-TH" dirty="0">
                <a:effectLst/>
                <a:latin typeface="Cordia New" panose="020B0304020202020204" pitchFamily="34" charset="-34"/>
                <a:cs typeface="Cordia New" panose="020B0304020202020204" pitchFamily="34" charset="-34"/>
              </a:rPr>
              <a:t>สีแดง</a:t>
            </a: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เชอร์รี่</a:t>
            </a: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สตรอเบอร์รี</a:t>
            </a:r>
            <a:r>
              <a:rPr lang="th-TH" dirty="0" err="1">
                <a:effectLst/>
                <a:latin typeface="Cordia New" panose="020B0304020202020204" pitchFamily="34" charset="-34"/>
                <a:cs typeface="Cordia New" panose="020B0304020202020204" pitchFamily="34" charset="-34"/>
              </a:rPr>
              <a:t>่</a:t>
            </a:r>
            <a:endParaRPr lang="en-AU" dirty="0">
              <a:effectLst/>
              <a:latin typeface="Cordia New" panose="020B0304020202020204" pitchFamily="34" charset="-34"/>
              <a:cs typeface="Cordia New" panose="020B0304020202020204" pitchFamily="34" charset="-34"/>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263593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831557" y="4945860"/>
            <a:ext cx="0" cy="4165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flipV="1">
            <a:off x="3161932" y="3904813"/>
            <a:ext cx="2704176" cy="76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16193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990275" y="4052776"/>
            <a:ext cx="2428752" cy="245979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2139104" y="4357595"/>
            <a:ext cx="2146963" cy="178613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th-TH" sz="2800" dirty="0">
                <a:effectLst/>
                <a:latin typeface="Cordia New" panose="020B0304020202020204" pitchFamily="34" charset="-34"/>
                <a:cs typeface="Cordia New" panose="020B0304020202020204" pitchFamily="34" charset="-34"/>
              </a:rPr>
              <a:t>ประมาณ</a:t>
            </a:r>
            <a:endParaRPr lang="en-AU" sz="2800" dirty="0">
              <a:effectLst/>
              <a:latin typeface="Cordia New" panose="020B0304020202020204" pitchFamily="34" charset="-34"/>
              <a:cs typeface="Cordia New" panose="020B0304020202020204" pitchFamily="34" charset="-34"/>
            </a:endParaRPr>
          </a:p>
          <a:p>
            <a:pPr algn="ctr">
              <a:lnSpc>
                <a:spcPct val="82000"/>
              </a:lnSpc>
              <a:spcBef>
                <a:spcPts val="217"/>
              </a:spcBef>
            </a:pPr>
            <a:r>
              <a:rPr lang="en-AU" sz="6000" dirty="0">
                <a:effectLst/>
                <a:latin typeface="Neue Haas Grotesk Text Pro" panose="020B0504020202020204" pitchFamily="34" charset="77"/>
              </a:rPr>
              <a:t>1/5</a:t>
            </a:r>
          </a:p>
          <a:p>
            <a:pPr algn="ctr">
              <a:lnSpc>
                <a:spcPct val="82000"/>
              </a:lnSpc>
              <a:spcBef>
                <a:spcPts val="217"/>
              </a:spcBef>
            </a:pPr>
            <a:r>
              <a:rPr lang="th-TH" sz="2400" dirty="0">
                <a:latin typeface="Cordia New" panose="020B0304020202020204" pitchFamily="34" charset="-34"/>
                <a:cs typeface="Cordia New" panose="020B0304020202020204" pitchFamily="34" charset="-34"/>
              </a:rPr>
              <a:t>ของปริมาณองุ่นที่ใช้ผลิตไวน์ต่อปีโดยรวม</a:t>
            </a:r>
            <a:endParaRPr lang="en-AU" sz="2400" dirty="0">
              <a:effectLst/>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445690"/>
            <a:ext cx="11283754" cy="1325562"/>
          </a:xfrm>
        </p:spPr>
        <p:txBody>
          <a:bodyPr/>
          <a:lstStyle/>
          <a:p>
            <a:pPr>
              <a:lnSpc>
                <a:spcPct val="70000"/>
              </a:lnSpc>
            </a:pPr>
            <a:r>
              <a:rPr lang="th-TH" sz="6000" b="1" dirty="0" err="1">
                <a:solidFill>
                  <a:schemeClr val="bg2"/>
                </a:solidFill>
                <a:latin typeface="Cordia New" panose="020B0304020202020204" pitchFamily="34" charset="-34"/>
                <a:cs typeface="Cordia New" panose="020B0304020202020204" pitchFamily="34" charset="-34"/>
              </a:rPr>
              <a:t>พิ</a:t>
            </a:r>
            <a:r>
              <a:rPr lang="th-TH" sz="6000" b="1" dirty="0">
                <a:solidFill>
                  <a:schemeClr val="bg2"/>
                </a:solidFill>
                <a:latin typeface="Cordia New" panose="020B0304020202020204" pitchFamily="34" charset="-34"/>
                <a:cs typeface="Cordia New" panose="020B0304020202020204" pitchFamily="34" charset="-34"/>
              </a:rPr>
              <a:t>โน</a:t>
            </a:r>
            <a:r>
              <a:rPr lang="th-TH" sz="6000" b="1" dirty="0" err="1">
                <a:solidFill>
                  <a:schemeClr val="bg2"/>
                </a:solidFill>
                <a:latin typeface="Cordia New" panose="020B0304020202020204" pitchFamily="34" charset="-34"/>
                <a:cs typeface="Cordia New" panose="020B0304020202020204" pitchFamily="34" charset="-34"/>
              </a:rPr>
              <a:t>ต์</a:t>
            </a:r>
            <a:r>
              <a:rPr lang="th-TH" sz="6000" b="1" dirty="0">
                <a:solidFill>
                  <a:schemeClr val="bg2"/>
                </a:solidFill>
                <a:latin typeface="Cordia New" panose="020B0304020202020204" pitchFamily="34" charset="-34"/>
                <a:cs typeface="Cordia New" panose="020B0304020202020204" pitchFamily="34" charset="-34"/>
              </a:rPr>
              <a:t> นัว</a:t>
            </a:r>
            <a:r>
              <a:rPr lang="th-TH" sz="6000" b="1" dirty="0" err="1">
                <a:solidFill>
                  <a:schemeClr val="bg2"/>
                </a:solidFill>
                <a:latin typeface="Cordia New" panose="020B0304020202020204" pitchFamily="34" charset="-34"/>
                <a:cs typeface="Cordia New" panose="020B0304020202020204" pitchFamily="34" charset="-34"/>
              </a:rPr>
              <a:t>ร์</a:t>
            </a:r>
            <a:br>
              <a:rPr lang="en-US" sz="6000" b="1" dirty="0">
                <a:solidFill>
                  <a:schemeClr val="accent3"/>
                </a:solidFill>
                <a:latin typeface="Cordia New" panose="020B0304020202020204" pitchFamily="34" charset="-34"/>
                <a:cs typeface="Cordia New" panose="020B0304020202020204" pitchFamily="34" charset="-34"/>
              </a:rPr>
            </a:br>
            <a:r>
              <a:rPr lang="th-TH" sz="6000" b="1" dirty="0">
                <a:solidFill>
                  <a:schemeClr val="accent2"/>
                </a:solidFill>
                <a:latin typeface="Cordia New" panose="020B0304020202020204" pitchFamily="34" charset="-34"/>
                <a:cs typeface="Cordia New" panose="020B0304020202020204" pitchFamily="34" charset="-34"/>
              </a:rPr>
              <a:t>ลักษณะเฉพาะ</a:t>
            </a:r>
            <a:endParaRPr lang="en-US" sz="6000" b="1" dirty="0">
              <a:solidFill>
                <a:schemeClr val="accent2"/>
              </a:solidFill>
              <a:latin typeface="Cordia New" panose="020B0304020202020204" pitchFamily="34" charset="-34"/>
              <a:cs typeface="Cordia New" panose="020B0304020202020204" pitchFamily="34" charset="-34"/>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293296" y="1778829"/>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657439" y="1775927"/>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3021582" y="1775927"/>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385725" y="1775927"/>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750249" y="1775927"/>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4114773" y="1775927"/>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473118" y="1775927"/>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843820" y="1775927"/>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5208344" y="1775927"/>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666947" y="2223120"/>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err="1">
                <a:solidFill>
                  <a:schemeClr val="tx1"/>
                </a:solidFill>
                <a:latin typeface="Cordia New" panose="020B0304020202020204" pitchFamily="34" charset="-34"/>
                <a:cs typeface="Cordia New" panose="020B0304020202020204" pitchFamily="34" charset="-34"/>
              </a:rPr>
              <a:t>พิ</a:t>
            </a:r>
            <a:r>
              <a:rPr lang="th-TH" sz="1600" cap="none" dirty="0">
                <a:solidFill>
                  <a:schemeClr val="tx1"/>
                </a:solidFill>
                <a:latin typeface="Cordia New" panose="020B0304020202020204" pitchFamily="34" charset="-34"/>
                <a:cs typeface="Cordia New" panose="020B0304020202020204" pitchFamily="34" charset="-34"/>
              </a:rPr>
              <a:t>โน</a:t>
            </a:r>
            <a:r>
              <a:rPr lang="th-TH" sz="1600" cap="none" dirty="0" err="1">
                <a:solidFill>
                  <a:schemeClr val="tx1"/>
                </a:solidFill>
                <a:latin typeface="Cordia New" panose="020B0304020202020204" pitchFamily="34" charset="-34"/>
                <a:cs typeface="Cordia New" panose="020B0304020202020204" pitchFamily="34" charset="-34"/>
              </a:rPr>
              <a:t>ต์</a:t>
            </a:r>
            <a:r>
              <a:rPr lang="th-TH" sz="1600" cap="none" dirty="0">
                <a:solidFill>
                  <a:schemeClr val="tx1"/>
                </a:solidFill>
                <a:latin typeface="Cordia New" panose="020B0304020202020204" pitchFamily="34" charset="-34"/>
                <a:cs typeface="Cordia New" panose="020B0304020202020204" pitchFamily="34" charset="-34"/>
              </a:rPr>
              <a:t> นัว</a:t>
            </a:r>
            <a:r>
              <a:rPr lang="th-TH" sz="1600" cap="none" dirty="0" err="1">
                <a:solidFill>
                  <a:schemeClr val="tx1"/>
                </a:solidFill>
                <a:latin typeface="Cordia New" panose="020B0304020202020204" pitchFamily="34" charset="-34"/>
                <a:cs typeface="Cordia New" panose="020B0304020202020204" pitchFamily="34" charset="-34"/>
              </a:rPr>
              <a:t>ร์</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3" name="Oval 32">
            <a:extLst>
              <a:ext uri="{FF2B5EF4-FFF2-40B4-BE49-F238E27FC236}">
                <a16:creationId xmlns:a16="http://schemas.microsoft.com/office/drawing/2014/main" id="{01E16359-1627-2920-00FD-6FBE917ED7D7}"/>
              </a:ext>
            </a:extLst>
          </p:cNvPr>
          <p:cNvSpPr/>
          <p:nvPr/>
        </p:nvSpPr>
        <p:spPr>
          <a:xfrm>
            <a:off x="2293296"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657439"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302158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385725"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750249"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41147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4731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84382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520834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293296"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657439"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302158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38572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75024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41147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4731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84382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520834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293296"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657439"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302158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385725"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75024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41147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4731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84382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520834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293296"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657439"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302158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385725"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750249"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411477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4731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84382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520834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293296"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657439"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302158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385725"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750249"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473118"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520834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219526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750249"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758146"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157103" y="2087056"/>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293296"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65743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302158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385725"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750249"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411477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4731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843820"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5208344"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895657" y="2087056"/>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3149103" y="221566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84258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F9F2ECC5-249B-58ED-AB8F-B2D43E744F66}"/>
              </a:ext>
            </a:extLst>
          </p:cNvPr>
          <p:cNvSpPr/>
          <p:nvPr/>
        </p:nvSpPr>
        <p:spPr>
          <a:xfrm>
            <a:off x="4111064"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Title 2">
            <a:extLst>
              <a:ext uri="{FF2B5EF4-FFF2-40B4-BE49-F238E27FC236}">
                <a16:creationId xmlns:a16="http://schemas.microsoft.com/office/drawing/2014/main" id="{4B15DAFA-FB2D-B764-0059-8F81D10D906F}"/>
              </a:ext>
            </a:extLst>
          </p:cNvPr>
          <p:cNvSpPr txBox="1"/>
          <p:nvPr/>
        </p:nvSpPr>
        <p:spPr>
          <a:xfrm>
            <a:off x="515621" y="1763391"/>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สี</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10" name="Straight Connector 9">
            <a:extLst>
              <a:ext uri="{FF2B5EF4-FFF2-40B4-BE49-F238E27FC236}">
                <a16:creationId xmlns:a16="http://schemas.microsoft.com/office/drawing/2014/main" id="{A08FD8E8-FA39-92CC-4397-67D647FC6743}"/>
              </a:ext>
            </a:extLst>
          </p:cNvPr>
          <p:cNvCxnSpPr>
            <a:cxnSpLocks/>
          </p:cNvCxnSpPr>
          <p:nvPr/>
        </p:nvCxnSpPr>
        <p:spPr>
          <a:xfrm>
            <a:off x="786167" y="1926007"/>
            <a:ext cx="14554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26F38A07-3003-8D45-4964-E6296BC36DC1}"/>
              </a:ext>
            </a:extLst>
          </p:cNvPr>
          <p:cNvSpPr txBox="1"/>
          <p:nvPr/>
        </p:nvSpPr>
        <p:spPr>
          <a:xfrm>
            <a:off x="515620" y="266428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น้ำหนักน้ำไวน์ </a:t>
            </a:r>
          </a:p>
          <a:p>
            <a:pPr>
              <a:lnSpc>
                <a:spcPct val="100000"/>
              </a:lnSpc>
            </a:pPr>
            <a:r>
              <a:rPr lang="th-TH" sz="2000" dirty="0">
                <a:solidFill>
                  <a:schemeClr val="tx1"/>
                </a:solidFill>
                <a:latin typeface="Cordia New" panose="020B0304020202020204" pitchFamily="34" charset="-34"/>
                <a:cs typeface="Cordia New" panose="020B0304020202020204" pitchFamily="34" charset="-34"/>
              </a:rPr>
              <a:t>(บอดี</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 </a:t>
            </a:r>
            <a:endParaRPr lang="en-US" sz="2000" dirty="0">
              <a:solidFill>
                <a:schemeClr val="tx1"/>
              </a:solidFill>
              <a:latin typeface="Cordia New" panose="020B0304020202020204" pitchFamily="34" charset="-34"/>
              <a:cs typeface="Cordia New" panose="020B0304020202020204" pitchFamily="34" charset="-34"/>
            </a:endParaRPr>
          </a:p>
        </p:txBody>
      </p:sp>
      <p:sp>
        <p:nvSpPr>
          <p:cNvPr id="13" name="Title 2">
            <a:extLst>
              <a:ext uri="{FF2B5EF4-FFF2-40B4-BE49-F238E27FC236}">
                <a16:creationId xmlns:a16="http://schemas.microsoft.com/office/drawing/2014/main" id="{F8D909A1-3318-2820-BE86-50E8FBB49530}"/>
              </a:ext>
            </a:extLst>
          </p:cNvPr>
          <p:cNvSpPr txBox="1"/>
          <p:nvPr/>
        </p:nvSpPr>
        <p:spPr>
          <a:xfrm>
            <a:off x="2195264" y="2463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เบา</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4" name="Title 2">
            <a:extLst>
              <a:ext uri="{FF2B5EF4-FFF2-40B4-BE49-F238E27FC236}">
                <a16:creationId xmlns:a16="http://schemas.microsoft.com/office/drawing/2014/main" id="{23ABE1B5-66F0-788E-D967-35431D0ECEAA}"/>
              </a:ext>
            </a:extLst>
          </p:cNvPr>
          <p:cNvSpPr txBox="1"/>
          <p:nvPr/>
        </p:nvSpPr>
        <p:spPr>
          <a:xfrm>
            <a:off x="3465015" y="2463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5" name="Title 2">
            <a:extLst>
              <a:ext uri="{FF2B5EF4-FFF2-40B4-BE49-F238E27FC236}">
                <a16:creationId xmlns:a16="http://schemas.microsoft.com/office/drawing/2014/main" id="{56F1B022-AFE9-1F26-C431-7A8BD1C7682E}"/>
              </a:ext>
            </a:extLst>
          </p:cNvPr>
          <p:cNvSpPr txBox="1"/>
          <p:nvPr/>
        </p:nvSpPr>
        <p:spPr>
          <a:xfrm>
            <a:off x="4758146" y="2463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หนัก</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6" name="Title 2">
            <a:extLst>
              <a:ext uri="{FF2B5EF4-FFF2-40B4-BE49-F238E27FC236}">
                <a16:creationId xmlns:a16="http://schemas.microsoft.com/office/drawing/2014/main" id="{3B6EFEA6-7631-7871-0EB8-721C22C258C8}"/>
              </a:ext>
            </a:extLst>
          </p:cNvPr>
          <p:cNvSpPr txBox="1"/>
          <p:nvPr/>
        </p:nvSpPr>
        <p:spPr>
          <a:xfrm>
            <a:off x="2195264" y="33040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7" name="Title 2">
            <a:extLst>
              <a:ext uri="{FF2B5EF4-FFF2-40B4-BE49-F238E27FC236}">
                <a16:creationId xmlns:a16="http://schemas.microsoft.com/office/drawing/2014/main" id="{BA12838D-98D3-0584-7C27-3A7B605601DB}"/>
              </a:ext>
            </a:extLst>
          </p:cNvPr>
          <p:cNvSpPr txBox="1"/>
          <p:nvPr/>
        </p:nvSpPr>
        <p:spPr>
          <a:xfrm>
            <a:off x="3315832" y="330405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24" name="Title 2">
            <a:extLst>
              <a:ext uri="{FF2B5EF4-FFF2-40B4-BE49-F238E27FC236}">
                <a16:creationId xmlns:a16="http://schemas.microsoft.com/office/drawing/2014/main" id="{93DAC111-0D35-2644-4FFD-52C424713971}"/>
              </a:ext>
            </a:extLst>
          </p:cNvPr>
          <p:cNvSpPr txBox="1"/>
          <p:nvPr/>
        </p:nvSpPr>
        <p:spPr>
          <a:xfrm>
            <a:off x="4758146" y="33040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cxnSp>
        <p:nvCxnSpPr>
          <p:cNvPr id="30" name="Straight Connector 29">
            <a:extLst>
              <a:ext uri="{FF2B5EF4-FFF2-40B4-BE49-F238E27FC236}">
                <a16:creationId xmlns:a16="http://schemas.microsoft.com/office/drawing/2014/main" id="{3FBDA466-AFF3-CAAA-DD8A-497A32612CF9}"/>
              </a:ext>
            </a:extLst>
          </p:cNvPr>
          <p:cNvCxnSpPr>
            <a:cxnSpLocks/>
          </p:cNvCxnSpPr>
          <p:nvPr/>
        </p:nvCxnSpPr>
        <p:spPr>
          <a:xfrm>
            <a:off x="1619995" y="2963558"/>
            <a:ext cx="6216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A320D9AD-2F7A-CC0F-5260-F38F263C3AAE}"/>
              </a:ext>
            </a:extLst>
          </p:cNvPr>
          <p:cNvSpPr txBox="1"/>
          <p:nvPr/>
        </p:nvSpPr>
        <p:spPr>
          <a:xfrm>
            <a:off x="515620" y="364454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ความหวาน</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37" name="Straight Connector 36">
            <a:extLst>
              <a:ext uri="{FF2B5EF4-FFF2-40B4-BE49-F238E27FC236}">
                <a16:creationId xmlns:a16="http://schemas.microsoft.com/office/drawing/2014/main" id="{CB04CC02-BD6F-611F-676C-C04D38382FC8}"/>
              </a:ext>
            </a:extLst>
          </p:cNvPr>
          <p:cNvCxnSpPr>
            <a:cxnSpLocks/>
          </p:cNvCxnSpPr>
          <p:nvPr/>
        </p:nvCxnSpPr>
        <p:spPr>
          <a:xfrm>
            <a:off x="1475595" y="3834709"/>
            <a:ext cx="7660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1" name="Title 2">
            <a:extLst>
              <a:ext uri="{FF2B5EF4-FFF2-40B4-BE49-F238E27FC236}">
                <a16:creationId xmlns:a16="http://schemas.microsoft.com/office/drawing/2014/main" id="{82AEBFDD-C395-5336-D64C-F73A77851F48}"/>
              </a:ext>
            </a:extLst>
          </p:cNvPr>
          <p:cNvSpPr txBox="1"/>
          <p:nvPr/>
        </p:nvSpPr>
        <p:spPr>
          <a:xfrm>
            <a:off x="2069216" y="4144313"/>
            <a:ext cx="10887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ไม่ใช้โอ๊ก/ต่ำ</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42" name="Title 2">
            <a:extLst>
              <a:ext uri="{FF2B5EF4-FFF2-40B4-BE49-F238E27FC236}">
                <a16:creationId xmlns:a16="http://schemas.microsoft.com/office/drawing/2014/main" id="{10516210-88CC-E5F1-E9BA-D0DCB6FC1599}"/>
              </a:ext>
            </a:extLst>
          </p:cNvPr>
          <p:cNvSpPr txBox="1"/>
          <p:nvPr/>
        </p:nvSpPr>
        <p:spPr>
          <a:xfrm>
            <a:off x="3315832" y="4144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43" name="Title 2">
            <a:extLst>
              <a:ext uri="{FF2B5EF4-FFF2-40B4-BE49-F238E27FC236}">
                <a16:creationId xmlns:a16="http://schemas.microsoft.com/office/drawing/2014/main" id="{D2CD9DE9-8128-C5F3-8A5E-89724C4C579F}"/>
              </a:ext>
            </a:extLst>
          </p:cNvPr>
          <p:cNvSpPr txBox="1"/>
          <p:nvPr/>
        </p:nvSpPr>
        <p:spPr>
          <a:xfrm>
            <a:off x="4758146" y="414431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สูง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44" name="Title 2">
            <a:extLst>
              <a:ext uri="{FF2B5EF4-FFF2-40B4-BE49-F238E27FC236}">
                <a16:creationId xmlns:a16="http://schemas.microsoft.com/office/drawing/2014/main" id="{3F24DEE3-3361-5F44-6700-F12767B63EB3}"/>
              </a:ext>
            </a:extLst>
          </p:cNvPr>
          <p:cNvSpPr txBox="1"/>
          <p:nvPr/>
        </p:nvSpPr>
        <p:spPr>
          <a:xfrm>
            <a:off x="515619" y="4507097"/>
            <a:ext cx="177823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โอ๊ก</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45" name="Straight Connector 44">
            <a:extLst>
              <a:ext uri="{FF2B5EF4-FFF2-40B4-BE49-F238E27FC236}">
                <a16:creationId xmlns:a16="http://schemas.microsoft.com/office/drawing/2014/main" id="{A4F84515-4AED-D0BB-575D-3B6A18E94021}"/>
              </a:ext>
            </a:extLst>
          </p:cNvPr>
          <p:cNvCxnSpPr>
            <a:cxnSpLocks/>
          </p:cNvCxnSpPr>
          <p:nvPr/>
        </p:nvCxnSpPr>
        <p:spPr>
          <a:xfrm>
            <a:off x="987153" y="4674968"/>
            <a:ext cx="12544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F3D34B16-67C3-F64E-81AA-C4575295CB8F}"/>
              </a:ext>
            </a:extLst>
          </p:cNvPr>
          <p:cNvSpPr txBox="1"/>
          <p:nvPr/>
        </p:nvSpPr>
        <p:spPr>
          <a:xfrm>
            <a:off x="515620" y="5225045"/>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ความเปรี้ยว (แอ</a:t>
            </a:r>
            <a:r>
              <a:rPr lang="th-TH" sz="2000" dirty="0" err="1">
                <a:solidFill>
                  <a:schemeClr val="tx1"/>
                </a:solidFill>
                <a:latin typeface="Cordia New" panose="020B0304020202020204" pitchFamily="34" charset="-34"/>
                <a:cs typeface="Cordia New" panose="020B0304020202020204" pitchFamily="34" charset="-34"/>
              </a:rPr>
              <a:t>ซิดิ</a:t>
            </a:r>
            <a:r>
              <a:rPr lang="th-TH" sz="2000" dirty="0">
                <a:solidFill>
                  <a:schemeClr val="tx1"/>
                </a:solidFill>
                <a:latin typeface="Cordia New" panose="020B0304020202020204" pitchFamily="34" charset="-34"/>
                <a:cs typeface="Cordia New" panose="020B0304020202020204" pitchFamily="34" charset="-34"/>
              </a:rPr>
              <a:t>ตี</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48" name="Straight Connector 47">
            <a:extLst>
              <a:ext uri="{FF2B5EF4-FFF2-40B4-BE49-F238E27FC236}">
                <a16:creationId xmlns:a16="http://schemas.microsoft.com/office/drawing/2014/main" id="{FB095F2B-0BB1-DD63-A872-D16C8EDDF824}"/>
              </a:ext>
            </a:extLst>
          </p:cNvPr>
          <p:cNvCxnSpPr>
            <a:cxnSpLocks/>
          </p:cNvCxnSpPr>
          <p:nvPr/>
        </p:nvCxnSpPr>
        <p:spPr>
          <a:xfrm>
            <a:off x="2128738" y="5392916"/>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3F49BE01-C38F-6419-60B9-C04FFE7DC02A}"/>
              </a:ext>
            </a:extLst>
          </p:cNvPr>
          <p:cNvSpPr txBox="1"/>
          <p:nvPr/>
        </p:nvSpPr>
        <p:spPr>
          <a:xfrm>
            <a:off x="530877" y="60737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แอลกอฮอล์</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55" name="Straight Connector 54">
            <a:extLst>
              <a:ext uri="{FF2B5EF4-FFF2-40B4-BE49-F238E27FC236}">
                <a16:creationId xmlns:a16="http://schemas.microsoft.com/office/drawing/2014/main" id="{FBC0AF1E-2647-7D9A-CFD4-7075AC77E6B2}"/>
              </a:ext>
            </a:extLst>
          </p:cNvPr>
          <p:cNvCxnSpPr>
            <a:cxnSpLocks/>
          </p:cNvCxnSpPr>
          <p:nvPr/>
        </p:nvCxnSpPr>
        <p:spPr>
          <a:xfrm>
            <a:off x="1490110" y="6263209"/>
            <a:ext cx="7514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FEE92C76-0BAD-1073-723C-79FBACBD646D}"/>
              </a:ext>
            </a:extLst>
          </p:cNvPr>
          <p:cNvSpPr txBox="1"/>
          <p:nvPr/>
        </p:nvSpPr>
        <p:spPr>
          <a:xfrm>
            <a:off x="515620" y="4845336"/>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ความฝาด (แทน</a:t>
            </a:r>
            <a:r>
              <a:rPr lang="th-TH" sz="2000" dirty="0" err="1">
                <a:solidFill>
                  <a:schemeClr val="tx1"/>
                </a:solidFill>
                <a:latin typeface="Cordia New" panose="020B0304020202020204" pitchFamily="34" charset="-34"/>
                <a:cs typeface="Cordia New" panose="020B0304020202020204" pitchFamily="34" charset="-34"/>
              </a:rPr>
              <a:t>นิน</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57" name="Straight Connector 56">
            <a:extLst>
              <a:ext uri="{FF2B5EF4-FFF2-40B4-BE49-F238E27FC236}">
                <a16:creationId xmlns:a16="http://schemas.microsoft.com/office/drawing/2014/main" id="{B297D689-14AF-A636-D4B2-419E5891F90E}"/>
              </a:ext>
            </a:extLst>
          </p:cNvPr>
          <p:cNvCxnSpPr>
            <a:cxnSpLocks/>
          </p:cNvCxnSpPr>
          <p:nvPr/>
        </p:nvCxnSpPr>
        <p:spPr>
          <a:xfrm>
            <a:off x="2128738" y="5013207"/>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947134"/>
      </p:ext>
    </p:extLst>
  </p:cSld>
  <p:clrMapOvr>
    <a:masterClrMapping/>
  </p:clrMapOvr>
  <p:transition/>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238801"/>
          </a:xfrm>
          <a:prstGeom prst="rect">
            <a:avLst/>
          </a:prstGeom>
          <a:noFill/>
        </p:spPr>
        <p:txBody>
          <a:bodyPr wrap="square">
            <a:spAutoFit/>
          </a:bodyPr>
          <a:lstStyle/>
          <a:p>
            <a:pPr>
              <a:lnSpc>
                <a:spcPct val="70000"/>
              </a:lnSpc>
            </a:pPr>
            <a:r>
              <a:rPr lang="th-TH" sz="4000" b="1" dirty="0">
                <a:solidFill>
                  <a:srgbClr val="601329"/>
                </a:solidFill>
                <a:latin typeface="Cordia New" panose="020B0304020202020204" pitchFamily="34" charset="-34"/>
                <a:cs typeface="Cordia New" panose="020B0304020202020204" pitchFamily="34" charset="-34"/>
              </a:rPr>
              <a:t>แอด</a:t>
            </a:r>
            <a:r>
              <a:rPr lang="th-TH" sz="4000" b="1" dirty="0" err="1">
                <a:solidFill>
                  <a:srgbClr val="601329"/>
                </a:solidFill>
                <a:latin typeface="Cordia New" panose="020B0304020202020204" pitchFamily="34" charset="-34"/>
                <a:cs typeface="Cordia New" panose="020B0304020202020204" pitchFamily="34" charset="-34"/>
              </a:rPr>
              <a:t>ิเ</a:t>
            </a:r>
            <a:r>
              <a:rPr lang="th-TH" sz="4000" b="1" dirty="0">
                <a:solidFill>
                  <a:srgbClr val="601329"/>
                </a:solidFill>
                <a:latin typeface="Cordia New" panose="020B0304020202020204" pitchFamily="34" charset="-34"/>
                <a:cs typeface="Cordia New" panose="020B0304020202020204" pitchFamily="34" charset="-34"/>
              </a:rPr>
              <a:t>ลด </a:t>
            </a:r>
            <a:r>
              <a:rPr lang="th-TH" sz="4000" b="1" dirty="0" err="1">
                <a:solidFill>
                  <a:srgbClr val="601329"/>
                </a:solidFill>
                <a:latin typeface="Cordia New" panose="020B0304020202020204" pitchFamily="34" charset="-34"/>
                <a:cs typeface="Cordia New" panose="020B0304020202020204" pitchFamily="34" charset="-34"/>
              </a:rPr>
              <a:t>ฮิลส์</a:t>
            </a:r>
            <a:br>
              <a:rPr lang="en-US" sz="6000" b="1" dirty="0">
                <a:solidFill>
                  <a:srgbClr val="B2D8BE"/>
                </a:solidFill>
                <a:latin typeface="Cordia New" panose="020B0304020202020204" pitchFamily="34" charset="-34"/>
                <a:cs typeface="Cordia New" panose="020B0304020202020204" pitchFamily="34" charset="-34"/>
              </a:rPr>
            </a:br>
            <a:r>
              <a:rPr lang="th-TH" sz="6000" b="1" dirty="0">
                <a:solidFill>
                  <a:schemeClr val="bg2"/>
                </a:solidFill>
                <a:latin typeface="Cordia New" panose="020B0304020202020204" pitchFamily="34" charset="-34"/>
                <a:cs typeface="Cordia New" panose="020B0304020202020204" pitchFamily="34" charset="-34"/>
              </a:rPr>
              <a:t>ชีรา</a:t>
            </a:r>
            <a:r>
              <a:rPr lang="th-TH" sz="6000" b="1" dirty="0" err="1">
                <a:solidFill>
                  <a:schemeClr val="bg2"/>
                </a:solidFill>
                <a:latin typeface="Cordia New" panose="020B0304020202020204" pitchFamily="34" charset="-34"/>
                <a:cs typeface="Cordia New" panose="020B0304020202020204" pitchFamily="34" charset="-34"/>
              </a:rPr>
              <a:t>ซ</a:t>
            </a:r>
            <a:endParaRPr lang="en-US" sz="6000" b="1" dirty="0">
              <a:solidFill>
                <a:schemeClr val="bg2"/>
              </a:solidFill>
              <a:latin typeface="Cordia New" panose="020B0304020202020204" pitchFamily="34" charset="-34"/>
              <a:cs typeface="Cordia New" panose="020B0304020202020204" pitchFamily="34" charset="-34"/>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1190551" y="2603010"/>
            <a:ext cx="2114327" cy="1264449"/>
          </a:xfrm>
          <a:prstGeom prst="rect">
            <a:avLst/>
          </a:prstGeom>
          <a:noFill/>
        </p:spPr>
        <p:txBody>
          <a:bodyPr wrap="square" anchor="b">
            <a:spAutoFit/>
          </a:bodyPr>
          <a:lstStyle/>
          <a:p>
            <a:pPr algn="ctr">
              <a:spcBef>
                <a:spcPts val="217"/>
              </a:spcBef>
              <a:spcAft>
                <a:spcPts val="315"/>
              </a:spcAft>
            </a:pPr>
            <a:r>
              <a:rPr lang="th-TH" dirty="0">
                <a:effectLst/>
                <a:latin typeface="Cordia New" panose="020B0304020202020204" pitchFamily="34" charset="-34"/>
                <a:cs typeface="Cordia New" panose="020B0304020202020204" pitchFamily="34" charset="-34"/>
              </a:rPr>
              <a:t>สไตล์หรูหราและเผ็ดร้อน มีเนื้อสัมผัสปานกลาง</a:t>
            </a:r>
            <a:endParaRPr lang="en-AU" dirty="0">
              <a:effectLst/>
              <a:latin typeface="Cordia New" panose="020B0304020202020204" pitchFamily="34" charset="-34"/>
              <a:cs typeface="Cordia New" panose="020B0304020202020204" pitchFamily="34" charset="-34"/>
            </a:endParaRPr>
          </a:p>
          <a:p>
            <a:pPr algn="ctr">
              <a:spcBef>
                <a:spcPts val="217"/>
              </a:spcBef>
              <a:spcAft>
                <a:spcPts val="315"/>
              </a:spcAft>
            </a:pPr>
            <a:r>
              <a:rPr lang="th-TH" dirty="0">
                <a:latin typeface="Cordia New" panose="020B0304020202020204" pitchFamily="34" charset="-34"/>
                <a:cs typeface="Cordia New" panose="020B0304020202020204" pitchFamily="34" charset="-34"/>
              </a:rPr>
              <a:t>ตรงข้ามกับไวน์แดงเข้มข้น หนักแน่นจากภูมิอากาศอุ่นกว่า</a:t>
            </a:r>
            <a:endParaRPr lang="en-AU" dirty="0">
              <a:effectLst/>
              <a:latin typeface="Cordia New" panose="020B0304020202020204" pitchFamily="34" charset="-34"/>
              <a:cs typeface="Cordia New" panose="020B0304020202020204" pitchFamily="34" charset="-34"/>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789902"/>
            <a:ext cx="2146963"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th-TH" sz="2400" dirty="0">
                <a:effectLst/>
                <a:latin typeface="Cordia New" panose="020B0304020202020204" pitchFamily="34" charset="-34"/>
                <a:cs typeface="Cordia New" panose="020B0304020202020204" pitchFamily="34" charset="-34"/>
              </a:rPr>
              <a:t>สไตล์เป็นที่ยกย่องชื่นชมมากและแจ้งเกิดเร็ว</a:t>
            </a:r>
            <a:endParaRPr lang="en-AU" sz="2400" dirty="0">
              <a:effectLst/>
              <a:latin typeface="Cordia New" panose="020B0304020202020204" pitchFamily="34" charset="-34"/>
              <a:cs typeface="Cordia New" panose="020B0304020202020204" pitchFamily="34" charset="-34"/>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534885" y="4823980"/>
            <a:ext cx="2805709" cy="1788054"/>
          </a:xfrm>
          <a:prstGeom prst="rect">
            <a:avLst/>
          </a:prstGeom>
          <a:noFill/>
        </p:spPr>
        <p:txBody>
          <a:bodyPr wrap="square" anchor="b">
            <a:spAutoFit/>
          </a:bodyPr>
          <a:lstStyle/>
          <a:p>
            <a:pPr>
              <a:lnSpc>
                <a:spcPct val="82000"/>
              </a:lnSpc>
              <a:spcBef>
                <a:spcPts val="150"/>
              </a:spcBef>
              <a:spcAft>
                <a:spcPts val="315"/>
              </a:spcAft>
              <a:buClr>
                <a:schemeClr val="bg2"/>
              </a:buClr>
            </a:pPr>
            <a:r>
              <a:rPr lang="th-TH" dirty="0">
                <a:effectLst/>
                <a:latin typeface="Cordia New" panose="020B0304020202020204" pitchFamily="34" charset="-34"/>
                <a:cs typeface="Cordia New" panose="020B0304020202020204" pitchFamily="34" charset="-34"/>
              </a:rPr>
              <a:t>กลิ่นรสหลัก</a:t>
            </a:r>
            <a:endParaRPr lang="en-AU"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เชอร์รี่สีเข้ม</a:t>
            </a: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ลูกพล</a:t>
            </a:r>
            <a:r>
              <a:rPr lang="th-TH" dirty="0" err="1">
                <a:effectLst/>
                <a:latin typeface="Cordia New" panose="020B0304020202020204" pitchFamily="34" charset="-34"/>
                <a:cs typeface="Cordia New" panose="020B0304020202020204" pitchFamily="34" charset="-34"/>
              </a:rPr>
              <a:t>ัม</a:t>
            </a:r>
            <a:endParaRPr lang="th-TH" dirty="0">
              <a:effectLst/>
              <a:latin typeface="Cordia New" panose="020B0304020202020204" pitchFamily="34" charset="-34"/>
              <a:cs typeface="Cordia New" panose="020B0304020202020204" pitchFamily="34" charset="-34"/>
            </a:endParaRP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พริกไทย</a:t>
            </a: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เครื่องเทศ</a:t>
            </a:r>
          </a:p>
          <a:p>
            <a:pPr marL="285750" indent="-285750">
              <a:lnSpc>
                <a:spcPct val="82000"/>
              </a:lnSpc>
              <a:spcBef>
                <a:spcPts val="150"/>
              </a:spcBef>
              <a:spcAft>
                <a:spcPts val="315"/>
              </a:spcAft>
              <a:buClr>
                <a:schemeClr val="bg2"/>
              </a:buClr>
              <a:buFont typeface="Arial" panose="020B0604020202020204" pitchFamily="34" charset="0"/>
              <a:buChar char="•"/>
            </a:pPr>
            <a:r>
              <a:rPr lang="th-TH" dirty="0">
                <a:effectLst/>
                <a:latin typeface="Cordia New" panose="020B0304020202020204" pitchFamily="34" charset="-34"/>
                <a:cs typeface="Cordia New" panose="020B0304020202020204" pitchFamily="34" charset="-34"/>
              </a:rPr>
              <a:t>เบอร์รี</a:t>
            </a:r>
            <a:r>
              <a:rPr lang="th-TH" dirty="0" err="1">
                <a:effectLst/>
                <a:latin typeface="Cordia New" panose="020B0304020202020204" pitchFamily="34" charset="-34"/>
                <a:cs typeface="Cordia New" panose="020B0304020202020204" pitchFamily="34" charset="-34"/>
              </a:rPr>
              <a:t>่</a:t>
            </a:r>
            <a:r>
              <a:rPr lang="th-TH" dirty="0">
                <a:effectLst/>
                <a:latin typeface="Cordia New" panose="020B0304020202020204" pitchFamily="34" charset="-34"/>
                <a:cs typeface="Cordia New" panose="020B0304020202020204" pitchFamily="34" charset="-34"/>
              </a:rPr>
              <a:t>สีเข้ม</a:t>
            </a:r>
            <a:endParaRPr lang="en-AU" dirty="0">
              <a:effectLst/>
              <a:latin typeface="Cordia New" panose="020B0304020202020204" pitchFamily="34" charset="-34"/>
              <a:cs typeface="Cordia New" panose="020B0304020202020204" pitchFamily="34" charset="-34"/>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377754"/>
            <a:ext cx="11283754" cy="1325562"/>
          </a:xfrm>
        </p:spPr>
        <p:txBody>
          <a:bodyPr/>
          <a:lstStyle/>
          <a:p>
            <a:pPr>
              <a:lnSpc>
                <a:spcPct val="70000"/>
              </a:lnSpc>
            </a:pPr>
            <a:r>
              <a:rPr lang="th-TH" sz="6000" b="1" dirty="0">
                <a:solidFill>
                  <a:schemeClr val="bg2"/>
                </a:solidFill>
                <a:latin typeface="Cordia New" panose="020B0304020202020204" pitchFamily="34" charset="-34"/>
                <a:cs typeface="Cordia New" panose="020B0304020202020204" pitchFamily="34" charset="-34"/>
              </a:rPr>
              <a:t>ชีรา</a:t>
            </a:r>
            <a:r>
              <a:rPr lang="th-TH" sz="6000" b="1" dirty="0" err="1">
                <a:solidFill>
                  <a:schemeClr val="bg2"/>
                </a:solidFill>
                <a:latin typeface="Cordia New" panose="020B0304020202020204" pitchFamily="34" charset="-34"/>
                <a:cs typeface="Cordia New" panose="020B0304020202020204" pitchFamily="34" charset="-34"/>
              </a:rPr>
              <a:t>ซ</a:t>
            </a:r>
            <a:br>
              <a:rPr lang="en-US" sz="6000" b="1" dirty="0">
                <a:solidFill>
                  <a:schemeClr val="accent3"/>
                </a:solidFill>
                <a:latin typeface="Cordia New" panose="020B0304020202020204" pitchFamily="34" charset="-34"/>
                <a:cs typeface="Cordia New" panose="020B0304020202020204" pitchFamily="34" charset="-34"/>
              </a:rPr>
            </a:br>
            <a:r>
              <a:rPr lang="th-TH" sz="6000" b="1" dirty="0">
                <a:solidFill>
                  <a:schemeClr val="accent2"/>
                </a:solidFill>
                <a:latin typeface="Cordia New" panose="020B0304020202020204" pitchFamily="34" charset="-34"/>
                <a:cs typeface="Cordia New" panose="020B0304020202020204" pitchFamily="34" charset="-34"/>
              </a:rPr>
              <a:t>ลักษณะเฉพาะ</a:t>
            </a:r>
            <a:endParaRPr lang="en-US" sz="6000" b="1" dirty="0">
              <a:solidFill>
                <a:schemeClr val="accent2"/>
              </a:solidFill>
              <a:latin typeface="Cordia New" panose="020B0304020202020204" pitchFamily="34" charset="-34"/>
              <a:cs typeface="Cordia New" panose="020B0304020202020204" pitchFamily="34" charset="-34"/>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297763" y="1771848"/>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661906" y="1768946"/>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3026049" y="1768946"/>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390192" y="1768946"/>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754716" y="1768946"/>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4119240" y="1768946"/>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477585" y="1768946"/>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848287" y="1768946"/>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5212811" y="1768946"/>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589415" y="2216139"/>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ชีรา</a:t>
            </a:r>
            <a:r>
              <a:rPr lang="th-TH" sz="1600" cap="none" dirty="0" err="1">
                <a:solidFill>
                  <a:schemeClr val="tx1"/>
                </a:solidFill>
                <a:latin typeface="Cordia New" panose="020B0304020202020204" pitchFamily="34" charset="-34"/>
                <a:cs typeface="Cordia New" panose="020B0304020202020204" pitchFamily="34" charset="-34"/>
              </a:rPr>
              <a:t>ซ</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3" name="Oval 32">
            <a:extLst>
              <a:ext uri="{FF2B5EF4-FFF2-40B4-BE49-F238E27FC236}">
                <a16:creationId xmlns:a16="http://schemas.microsoft.com/office/drawing/2014/main" id="{01E16359-1627-2920-00FD-6FBE917ED7D7}"/>
              </a:ext>
            </a:extLst>
          </p:cNvPr>
          <p:cNvSpPr/>
          <p:nvPr/>
        </p:nvSpPr>
        <p:spPr>
          <a:xfrm>
            <a:off x="2297763"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66190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3026049"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3901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7547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411924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477585"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8482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521281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297763"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661906"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302604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3901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7547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411924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47758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84828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521281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297763"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66190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302604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3901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7547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411924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477585"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8482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521281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297763"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66190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3026049"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3901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7547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411924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477585"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8482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521281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297763"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66190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3026049"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39019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2199731"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957227" y="577574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762613"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610943" y="2080075"/>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297763"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66190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302604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39019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7547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4119240"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477585"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84828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521281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7467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469631"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520485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4252217" y="2080075"/>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4250851" y="2201652"/>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83206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4121645"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Title 2">
            <a:extLst>
              <a:ext uri="{FF2B5EF4-FFF2-40B4-BE49-F238E27FC236}">
                <a16:creationId xmlns:a16="http://schemas.microsoft.com/office/drawing/2014/main" id="{4A3A256E-5F65-53D0-3197-CBBCF3EF2199}"/>
              </a:ext>
            </a:extLst>
          </p:cNvPr>
          <p:cNvSpPr txBox="1"/>
          <p:nvPr/>
        </p:nvSpPr>
        <p:spPr>
          <a:xfrm>
            <a:off x="520088" y="1763391"/>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สี</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8" name="Straight Connector 7">
            <a:extLst>
              <a:ext uri="{FF2B5EF4-FFF2-40B4-BE49-F238E27FC236}">
                <a16:creationId xmlns:a16="http://schemas.microsoft.com/office/drawing/2014/main" id="{8712059A-8C82-DC09-FC77-4E9EFCCAB155}"/>
              </a:ext>
            </a:extLst>
          </p:cNvPr>
          <p:cNvCxnSpPr>
            <a:cxnSpLocks/>
          </p:cNvCxnSpPr>
          <p:nvPr/>
        </p:nvCxnSpPr>
        <p:spPr>
          <a:xfrm>
            <a:off x="790634" y="1926007"/>
            <a:ext cx="14554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F1722C6D-41FE-A5AA-AD45-5DE788BE0B05}"/>
              </a:ext>
            </a:extLst>
          </p:cNvPr>
          <p:cNvSpPr txBox="1"/>
          <p:nvPr/>
        </p:nvSpPr>
        <p:spPr>
          <a:xfrm>
            <a:off x="520087" y="266428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น้ำหนักน้ำไวน์ </a:t>
            </a:r>
          </a:p>
          <a:p>
            <a:pPr>
              <a:lnSpc>
                <a:spcPct val="100000"/>
              </a:lnSpc>
            </a:pPr>
            <a:r>
              <a:rPr lang="th-TH" sz="2000" dirty="0">
                <a:solidFill>
                  <a:schemeClr val="tx1"/>
                </a:solidFill>
                <a:latin typeface="Cordia New" panose="020B0304020202020204" pitchFamily="34" charset="-34"/>
                <a:cs typeface="Cordia New" panose="020B0304020202020204" pitchFamily="34" charset="-34"/>
              </a:rPr>
              <a:t>(บอดี</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 </a:t>
            </a:r>
            <a:endParaRPr lang="en-US" sz="2000" dirty="0">
              <a:solidFill>
                <a:schemeClr val="tx1"/>
              </a:solidFill>
              <a:latin typeface="Cordia New" panose="020B0304020202020204" pitchFamily="34" charset="-34"/>
              <a:cs typeface="Cordia New" panose="020B0304020202020204" pitchFamily="34" charset="-34"/>
            </a:endParaRPr>
          </a:p>
        </p:txBody>
      </p:sp>
      <p:sp>
        <p:nvSpPr>
          <p:cNvPr id="10" name="Title 2">
            <a:extLst>
              <a:ext uri="{FF2B5EF4-FFF2-40B4-BE49-F238E27FC236}">
                <a16:creationId xmlns:a16="http://schemas.microsoft.com/office/drawing/2014/main" id="{7362EE52-6A08-31A7-1331-343257A8FD1C}"/>
              </a:ext>
            </a:extLst>
          </p:cNvPr>
          <p:cNvSpPr txBox="1"/>
          <p:nvPr/>
        </p:nvSpPr>
        <p:spPr>
          <a:xfrm>
            <a:off x="2199731" y="2463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เบา</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1" name="Title 2">
            <a:extLst>
              <a:ext uri="{FF2B5EF4-FFF2-40B4-BE49-F238E27FC236}">
                <a16:creationId xmlns:a16="http://schemas.microsoft.com/office/drawing/2014/main" id="{58053C93-C87C-23DA-122E-D77FACD42210}"/>
              </a:ext>
            </a:extLst>
          </p:cNvPr>
          <p:cNvSpPr txBox="1"/>
          <p:nvPr/>
        </p:nvSpPr>
        <p:spPr>
          <a:xfrm>
            <a:off x="3469482" y="2463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3" name="Title 2">
            <a:extLst>
              <a:ext uri="{FF2B5EF4-FFF2-40B4-BE49-F238E27FC236}">
                <a16:creationId xmlns:a16="http://schemas.microsoft.com/office/drawing/2014/main" id="{6F4AF8E6-1B33-F265-0BB6-59AB7E28A0F6}"/>
              </a:ext>
            </a:extLst>
          </p:cNvPr>
          <p:cNvSpPr txBox="1"/>
          <p:nvPr/>
        </p:nvSpPr>
        <p:spPr>
          <a:xfrm>
            <a:off x="4762613" y="24637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หนัก</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15" name="Title 2">
            <a:extLst>
              <a:ext uri="{FF2B5EF4-FFF2-40B4-BE49-F238E27FC236}">
                <a16:creationId xmlns:a16="http://schemas.microsoft.com/office/drawing/2014/main" id="{8C9F25A3-3C75-8429-4A8B-D326FA9C380E}"/>
              </a:ext>
            </a:extLst>
          </p:cNvPr>
          <p:cNvSpPr txBox="1"/>
          <p:nvPr/>
        </p:nvSpPr>
        <p:spPr>
          <a:xfrm>
            <a:off x="2199731" y="33040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24" name="Title 2">
            <a:extLst>
              <a:ext uri="{FF2B5EF4-FFF2-40B4-BE49-F238E27FC236}">
                <a16:creationId xmlns:a16="http://schemas.microsoft.com/office/drawing/2014/main" id="{793CADA0-E39D-FC99-B211-57143484E180}"/>
              </a:ext>
            </a:extLst>
          </p:cNvPr>
          <p:cNvSpPr txBox="1"/>
          <p:nvPr/>
        </p:nvSpPr>
        <p:spPr>
          <a:xfrm>
            <a:off x="3320299" y="330405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37" name="Title 2">
            <a:extLst>
              <a:ext uri="{FF2B5EF4-FFF2-40B4-BE49-F238E27FC236}">
                <a16:creationId xmlns:a16="http://schemas.microsoft.com/office/drawing/2014/main" id="{920AF3EB-3445-549C-7C5C-4ED66AFC8997}"/>
              </a:ext>
            </a:extLst>
          </p:cNvPr>
          <p:cNvSpPr txBox="1"/>
          <p:nvPr/>
        </p:nvSpPr>
        <p:spPr>
          <a:xfrm>
            <a:off x="4762613" y="33040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หวาน</a:t>
            </a:r>
            <a:endParaRPr lang="en-US" sz="1600" cap="none" dirty="0">
              <a:solidFill>
                <a:schemeClr val="tx1"/>
              </a:solidFill>
              <a:latin typeface="Cordia New" panose="020B0304020202020204" pitchFamily="34" charset="-34"/>
              <a:cs typeface="Cordia New" panose="020B0304020202020204" pitchFamily="34" charset="-34"/>
            </a:endParaRPr>
          </a:p>
        </p:txBody>
      </p:sp>
      <p:cxnSp>
        <p:nvCxnSpPr>
          <p:cNvPr id="41" name="Straight Connector 40">
            <a:extLst>
              <a:ext uri="{FF2B5EF4-FFF2-40B4-BE49-F238E27FC236}">
                <a16:creationId xmlns:a16="http://schemas.microsoft.com/office/drawing/2014/main" id="{CAB6EAE3-5264-85CD-F67F-561DFB638F54}"/>
              </a:ext>
            </a:extLst>
          </p:cNvPr>
          <p:cNvCxnSpPr>
            <a:cxnSpLocks/>
          </p:cNvCxnSpPr>
          <p:nvPr/>
        </p:nvCxnSpPr>
        <p:spPr>
          <a:xfrm>
            <a:off x="1624462" y="2963558"/>
            <a:ext cx="6216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Title 2">
            <a:extLst>
              <a:ext uri="{FF2B5EF4-FFF2-40B4-BE49-F238E27FC236}">
                <a16:creationId xmlns:a16="http://schemas.microsoft.com/office/drawing/2014/main" id="{F663AA0C-4564-B20C-E2BF-51E819C01228}"/>
              </a:ext>
            </a:extLst>
          </p:cNvPr>
          <p:cNvSpPr txBox="1"/>
          <p:nvPr/>
        </p:nvSpPr>
        <p:spPr>
          <a:xfrm>
            <a:off x="520087" y="364454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ความหวาน</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43" name="Straight Connector 42">
            <a:extLst>
              <a:ext uri="{FF2B5EF4-FFF2-40B4-BE49-F238E27FC236}">
                <a16:creationId xmlns:a16="http://schemas.microsoft.com/office/drawing/2014/main" id="{763FCD4B-7BB4-89AF-012B-6840200554C3}"/>
              </a:ext>
            </a:extLst>
          </p:cNvPr>
          <p:cNvCxnSpPr>
            <a:cxnSpLocks/>
          </p:cNvCxnSpPr>
          <p:nvPr/>
        </p:nvCxnSpPr>
        <p:spPr>
          <a:xfrm>
            <a:off x="1480062" y="3834709"/>
            <a:ext cx="7660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764A6F7A-85BF-CAF5-6C80-8DC42B474A4A}"/>
              </a:ext>
            </a:extLst>
          </p:cNvPr>
          <p:cNvSpPr txBox="1"/>
          <p:nvPr/>
        </p:nvSpPr>
        <p:spPr>
          <a:xfrm>
            <a:off x="2073683" y="4144313"/>
            <a:ext cx="10887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1600" cap="none" dirty="0">
                <a:solidFill>
                  <a:schemeClr val="tx1"/>
                </a:solidFill>
                <a:latin typeface="Cordia New" panose="020B0304020202020204" pitchFamily="34" charset="-34"/>
                <a:cs typeface="Cordia New" panose="020B0304020202020204" pitchFamily="34" charset="-34"/>
              </a:rPr>
              <a:t>ไม่ใช้โอ๊ก/ต่ำ</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45" name="Title 2">
            <a:extLst>
              <a:ext uri="{FF2B5EF4-FFF2-40B4-BE49-F238E27FC236}">
                <a16:creationId xmlns:a16="http://schemas.microsoft.com/office/drawing/2014/main" id="{2E1CD354-D42B-F8B7-58F3-EAE7C61CFC66}"/>
              </a:ext>
            </a:extLst>
          </p:cNvPr>
          <p:cNvSpPr txBox="1"/>
          <p:nvPr/>
        </p:nvSpPr>
        <p:spPr>
          <a:xfrm>
            <a:off x="3320299" y="4144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th-TH" sz="1600" cap="none" dirty="0">
                <a:solidFill>
                  <a:schemeClr val="tx1"/>
                </a:solidFill>
                <a:latin typeface="Cordia New" panose="020B0304020202020204" pitchFamily="34" charset="-34"/>
                <a:cs typeface="Cordia New" panose="020B0304020202020204" pitchFamily="34" charset="-34"/>
              </a:rPr>
              <a:t>ปานกลาง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46" name="Title 2">
            <a:extLst>
              <a:ext uri="{FF2B5EF4-FFF2-40B4-BE49-F238E27FC236}">
                <a16:creationId xmlns:a16="http://schemas.microsoft.com/office/drawing/2014/main" id="{31D82DB4-B12C-3142-12C6-F256A5D1397F}"/>
              </a:ext>
            </a:extLst>
          </p:cNvPr>
          <p:cNvSpPr txBox="1"/>
          <p:nvPr/>
        </p:nvSpPr>
        <p:spPr>
          <a:xfrm>
            <a:off x="4762613" y="414431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th-TH" sz="1600" cap="none" dirty="0">
                <a:solidFill>
                  <a:schemeClr val="tx1"/>
                </a:solidFill>
                <a:latin typeface="Cordia New" panose="020B0304020202020204" pitchFamily="34" charset="-34"/>
                <a:cs typeface="Cordia New" panose="020B0304020202020204" pitchFamily="34" charset="-34"/>
              </a:rPr>
              <a:t>สูง</a:t>
            </a:r>
            <a:endParaRPr lang="en-US" sz="1600" cap="none" dirty="0">
              <a:solidFill>
                <a:schemeClr val="tx1"/>
              </a:solidFill>
              <a:latin typeface="Cordia New" panose="020B0304020202020204" pitchFamily="34" charset="-34"/>
              <a:cs typeface="Cordia New" panose="020B0304020202020204" pitchFamily="34" charset="-34"/>
            </a:endParaRPr>
          </a:p>
        </p:txBody>
      </p:sp>
      <p:sp>
        <p:nvSpPr>
          <p:cNvPr id="48" name="Title 2">
            <a:extLst>
              <a:ext uri="{FF2B5EF4-FFF2-40B4-BE49-F238E27FC236}">
                <a16:creationId xmlns:a16="http://schemas.microsoft.com/office/drawing/2014/main" id="{E75B231C-0223-4DBB-6171-B4B01AB0C92A}"/>
              </a:ext>
            </a:extLst>
          </p:cNvPr>
          <p:cNvSpPr txBox="1"/>
          <p:nvPr/>
        </p:nvSpPr>
        <p:spPr>
          <a:xfrm>
            <a:off x="520086" y="4507097"/>
            <a:ext cx="177823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โอ๊ก</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54" name="Straight Connector 53">
            <a:extLst>
              <a:ext uri="{FF2B5EF4-FFF2-40B4-BE49-F238E27FC236}">
                <a16:creationId xmlns:a16="http://schemas.microsoft.com/office/drawing/2014/main" id="{3AFED003-C8FE-8EF2-4B04-2C16205A4782}"/>
              </a:ext>
            </a:extLst>
          </p:cNvPr>
          <p:cNvCxnSpPr>
            <a:cxnSpLocks/>
          </p:cNvCxnSpPr>
          <p:nvPr/>
        </p:nvCxnSpPr>
        <p:spPr>
          <a:xfrm>
            <a:off x="991620" y="4674968"/>
            <a:ext cx="12544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5" name="Title 2">
            <a:extLst>
              <a:ext uri="{FF2B5EF4-FFF2-40B4-BE49-F238E27FC236}">
                <a16:creationId xmlns:a16="http://schemas.microsoft.com/office/drawing/2014/main" id="{06B94B88-D7DE-78AF-3236-7E58F085ED1D}"/>
              </a:ext>
            </a:extLst>
          </p:cNvPr>
          <p:cNvSpPr txBox="1"/>
          <p:nvPr/>
        </p:nvSpPr>
        <p:spPr>
          <a:xfrm>
            <a:off x="520087" y="5225045"/>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ความเปรี้ยว (แอ</a:t>
            </a:r>
            <a:r>
              <a:rPr lang="th-TH" sz="2000" dirty="0" err="1">
                <a:solidFill>
                  <a:schemeClr val="tx1"/>
                </a:solidFill>
                <a:latin typeface="Cordia New" panose="020B0304020202020204" pitchFamily="34" charset="-34"/>
                <a:cs typeface="Cordia New" panose="020B0304020202020204" pitchFamily="34" charset="-34"/>
              </a:rPr>
              <a:t>ซิดิ</a:t>
            </a:r>
            <a:r>
              <a:rPr lang="th-TH" sz="2000" dirty="0">
                <a:solidFill>
                  <a:schemeClr val="tx1"/>
                </a:solidFill>
                <a:latin typeface="Cordia New" panose="020B0304020202020204" pitchFamily="34" charset="-34"/>
                <a:cs typeface="Cordia New" panose="020B0304020202020204" pitchFamily="34" charset="-34"/>
              </a:rPr>
              <a:t>ตี</a:t>
            </a:r>
            <a:r>
              <a:rPr lang="th-TH" sz="2000" dirty="0" err="1">
                <a:solidFill>
                  <a:schemeClr val="tx1"/>
                </a:solidFill>
                <a:latin typeface="Cordia New" panose="020B0304020202020204" pitchFamily="34" charset="-34"/>
                <a:cs typeface="Cordia New" panose="020B0304020202020204" pitchFamily="34" charset="-34"/>
              </a:rPr>
              <a:t>้</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56" name="Straight Connector 55">
            <a:extLst>
              <a:ext uri="{FF2B5EF4-FFF2-40B4-BE49-F238E27FC236}">
                <a16:creationId xmlns:a16="http://schemas.microsoft.com/office/drawing/2014/main" id="{427CDCD3-6425-95DB-CA32-4FBFC0DEE0A6}"/>
              </a:ext>
            </a:extLst>
          </p:cNvPr>
          <p:cNvCxnSpPr>
            <a:cxnSpLocks/>
          </p:cNvCxnSpPr>
          <p:nvPr/>
        </p:nvCxnSpPr>
        <p:spPr>
          <a:xfrm>
            <a:off x="2133205" y="5392916"/>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89CFF713-3197-D378-F32A-3A7AFCE9404A}"/>
              </a:ext>
            </a:extLst>
          </p:cNvPr>
          <p:cNvSpPr txBox="1"/>
          <p:nvPr/>
        </p:nvSpPr>
        <p:spPr>
          <a:xfrm>
            <a:off x="535344" y="60737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แอลกอฮอล์</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58" name="Straight Connector 57">
            <a:extLst>
              <a:ext uri="{FF2B5EF4-FFF2-40B4-BE49-F238E27FC236}">
                <a16:creationId xmlns:a16="http://schemas.microsoft.com/office/drawing/2014/main" id="{4F867FA6-1340-8D56-5338-3547F618F155}"/>
              </a:ext>
            </a:extLst>
          </p:cNvPr>
          <p:cNvCxnSpPr>
            <a:cxnSpLocks/>
          </p:cNvCxnSpPr>
          <p:nvPr/>
        </p:nvCxnSpPr>
        <p:spPr>
          <a:xfrm>
            <a:off x="1494577" y="6263209"/>
            <a:ext cx="7514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03B8A4E9-2735-048B-A6A8-90BD35899313}"/>
              </a:ext>
            </a:extLst>
          </p:cNvPr>
          <p:cNvSpPr txBox="1"/>
          <p:nvPr/>
        </p:nvSpPr>
        <p:spPr>
          <a:xfrm>
            <a:off x="520087" y="4845336"/>
            <a:ext cx="172598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th-TH" sz="2000" dirty="0">
                <a:solidFill>
                  <a:schemeClr val="tx1"/>
                </a:solidFill>
                <a:latin typeface="Cordia New" panose="020B0304020202020204" pitchFamily="34" charset="-34"/>
                <a:cs typeface="Cordia New" panose="020B0304020202020204" pitchFamily="34" charset="-34"/>
              </a:rPr>
              <a:t>ความฝาด (แทน</a:t>
            </a:r>
            <a:r>
              <a:rPr lang="th-TH" sz="2000" dirty="0" err="1">
                <a:solidFill>
                  <a:schemeClr val="tx1"/>
                </a:solidFill>
                <a:latin typeface="Cordia New" panose="020B0304020202020204" pitchFamily="34" charset="-34"/>
                <a:cs typeface="Cordia New" panose="020B0304020202020204" pitchFamily="34" charset="-34"/>
              </a:rPr>
              <a:t>นิน</a:t>
            </a:r>
            <a:r>
              <a:rPr lang="th-TH" sz="2000" dirty="0">
                <a:solidFill>
                  <a:schemeClr val="tx1"/>
                </a:solidFill>
                <a:latin typeface="Cordia New" panose="020B0304020202020204" pitchFamily="34" charset="-34"/>
                <a:cs typeface="Cordia New" panose="020B0304020202020204" pitchFamily="34" charset="-34"/>
              </a:rPr>
              <a:t>)</a:t>
            </a:r>
            <a:endParaRPr lang="en-US" sz="2000" dirty="0">
              <a:solidFill>
                <a:schemeClr val="tx1"/>
              </a:solidFill>
              <a:latin typeface="Cordia New" panose="020B0304020202020204" pitchFamily="34" charset="-34"/>
              <a:cs typeface="Cordia New" panose="020B0304020202020204" pitchFamily="34" charset="-34"/>
            </a:endParaRPr>
          </a:p>
        </p:txBody>
      </p:sp>
      <p:cxnSp>
        <p:nvCxnSpPr>
          <p:cNvPr id="60" name="Straight Connector 59">
            <a:extLst>
              <a:ext uri="{FF2B5EF4-FFF2-40B4-BE49-F238E27FC236}">
                <a16:creationId xmlns:a16="http://schemas.microsoft.com/office/drawing/2014/main" id="{347948CC-955F-509C-AD2A-85094378F029}"/>
              </a:ext>
            </a:extLst>
          </p:cNvPr>
          <p:cNvCxnSpPr>
            <a:cxnSpLocks/>
          </p:cNvCxnSpPr>
          <p:nvPr/>
        </p:nvCxnSpPr>
        <p:spPr>
          <a:xfrm>
            <a:off x="2133205" y="5013207"/>
            <a:ext cx="1128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th-TH" sz="4000" b="1" dirty="0">
                <a:latin typeface="Cordia New" panose="020B0304020202020204" pitchFamily="34" charset="-34"/>
                <a:cs typeface="Cordia New" panose="020B0304020202020204" pitchFamily="34" charset="-34"/>
              </a:rPr>
              <a:t>จุดสูงสุดของ</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th-TH" sz="6000" b="1" dirty="0">
                <a:solidFill>
                  <a:schemeClr val="accent5"/>
                </a:solidFill>
                <a:latin typeface="Cordia New" panose="020B0304020202020204" pitchFamily="34" charset="-34"/>
                <a:cs typeface="Cordia New" panose="020B0304020202020204" pitchFamily="34" charset="-34"/>
              </a:rPr>
              <a:t>ไวน์จากภูมิอากาศเย็น</a:t>
            </a:r>
            <a:endParaRPr lang="en-US" sz="6000" b="1" dirty="0">
              <a:solidFill>
                <a:schemeClr val="accent5"/>
              </a:solidFill>
              <a:latin typeface="Cordia New" panose="020B0304020202020204" pitchFamily="34" charset="-34"/>
              <a:cs typeface="Cordia New" panose="020B0304020202020204" pitchFamily="34" charset="-34"/>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336670" cy="3133240"/>
          </a:xfrm>
        </p:spPr>
        <p:txBody>
          <a:bodyPr/>
          <a:lstStyle/>
          <a:p>
            <a:pPr marL="0" indent="0">
              <a:lnSpc>
                <a:spcPct val="110000"/>
              </a:lnSpc>
              <a:buNone/>
            </a:pPr>
            <a:r>
              <a:rPr lang="th-TH" sz="1800" dirty="0">
                <a:solidFill>
                  <a:schemeClr val="bg1"/>
                </a:solidFill>
                <a:latin typeface="Cordia New" panose="020B0304020202020204" pitchFamily="34" charset="-34"/>
                <a:cs typeface="Cordia New" panose="020B0304020202020204" pitchFamily="34" charset="-34"/>
              </a:rPr>
              <a:t>เขตพื้นที่ผลิตไวน์ระดับพร</a:t>
            </a:r>
            <a:r>
              <a:rPr lang="th-TH" sz="1800" dirty="0" err="1">
                <a:solidFill>
                  <a:schemeClr val="bg1"/>
                </a:solidFill>
                <a:latin typeface="Cordia New" panose="020B0304020202020204" pitchFamily="34" charset="-34"/>
                <a:cs typeface="Cordia New" panose="020B0304020202020204" pitchFamily="34" charset="-34"/>
              </a:rPr>
              <a:t>ีเ</a:t>
            </a:r>
            <a:r>
              <a:rPr lang="th-TH" sz="1800" dirty="0">
                <a:solidFill>
                  <a:schemeClr val="bg1"/>
                </a:solidFill>
                <a:latin typeface="Cordia New" panose="020B0304020202020204" pitchFamily="34" charset="-34"/>
                <a:cs typeface="Cordia New" panose="020B0304020202020204" pitchFamily="34" charset="-34"/>
              </a:rPr>
              <a:t>มี</a:t>
            </a:r>
            <a:r>
              <a:rPr lang="th-TH" sz="1800" dirty="0" err="1">
                <a:solidFill>
                  <a:schemeClr val="bg1"/>
                </a:solidFill>
                <a:latin typeface="Cordia New" panose="020B0304020202020204" pitchFamily="34" charset="-34"/>
                <a:cs typeface="Cordia New" panose="020B0304020202020204" pitchFamily="34" charset="-34"/>
              </a:rPr>
              <a:t>่</a:t>
            </a:r>
            <a:r>
              <a:rPr lang="th-TH" sz="1800" dirty="0">
                <a:solidFill>
                  <a:schemeClr val="bg1"/>
                </a:solidFill>
                <a:latin typeface="Cordia New" panose="020B0304020202020204" pitchFamily="34" charset="-34"/>
                <a:cs typeface="Cordia New" panose="020B0304020202020204" pitchFamily="34" charset="-34"/>
              </a:rPr>
              <a:t>ยม</a:t>
            </a:r>
            <a:r>
              <a:rPr lang="en-AU" sz="1800" dirty="0">
                <a:solidFill>
                  <a:schemeClr val="bg1"/>
                </a:solidFill>
                <a:latin typeface="Cordia New" panose="020B0304020202020204" pitchFamily="34" charset="-34"/>
                <a:cs typeface="Cordia New" panose="020B0304020202020204" pitchFamily="34" charset="-34"/>
              </a:rPr>
              <a:t> </a:t>
            </a:r>
            <a:r>
              <a:rPr lang="th-TH" sz="1800" dirty="0">
                <a:solidFill>
                  <a:schemeClr val="bg1"/>
                </a:solidFill>
                <a:latin typeface="Cordia New" panose="020B0304020202020204" pitchFamily="34" charset="-34"/>
                <a:cs typeface="Cordia New" panose="020B0304020202020204" pitchFamily="34" charset="-34"/>
              </a:rPr>
              <a:t>เป็นแถวหน้าของไวน์จากเขตภูมิอากาศเย็นของออสเตรเลีย</a:t>
            </a:r>
            <a:r>
              <a:rPr lang="en-AU" sz="1800" dirty="0">
                <a:solidFill>
                  <a:schemeClr val="bg1"/>
                </a:solidFill>
                <a:latin typeface="Cordia New" panose="020B0304020202020204" pitchFamily="34" charset="-34"/>
                <a:cs typeface="Cordia New" panose="020B0304020202020204" pitchFamily="34" charset="-34"/>
              </a:rPr>
              <a:t> </a:t>
            </a:r>
            <a:r>
              <a:rPr lang="th-TH" sz="1800" dirty="0">
                <a:solidFill>
                  <a:schemeClr val="bg1"/>
                </a:solidFill>
                <a:latin typeface="Cordia New" panose="020B0304020202020204" pitchFamily="34" charset="-34"/>
                <a:cs typeface="Cordia New" panose="020B0304020202020204" pitchFamily="34" charset="-34"/>
              </a:rPr>
              <a:t>ความตื่นเต้น ความหรูหรา ความสูงที่ลดหลั่นกัน เป็นทางที่จะไปสู่จุดที่สูงขึ้นไปเท่านั้น</a:t>
            </a:r>
            <a:endParaRPr lang="en-AU" sz="1800" dirty="0">
              <a:solidFill>
                <a:schemeClr val="bg1"/>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952DBB10-9451-4B71-71C3-81F79327249C}"/>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th-TH" altLang="ja-JP" sz="6600" dirty="0">
                <a:solidFill>
                  <a:schemeClr val="bg1"/>
                </a:solidFill>
                <a:latin typeface="Cordia New" panose="020B0304020202020204" pitchFamily="34" charset="-34"/>
                <a:ea typeface="Inter Display" panose="02000503000000020004" pitchFamily="2" charset="0"/>
                <a:cs typeface="Cordia New" panose="020B0304020202020204" pitchFamily="34" charset="-34"/>
              </a:rPr>
              <a:t>ขอบคุณ</a:t>
            </a:r>
            <a:endParaRPr lang="pt-BR" sz="6600" spc="272" dirty="0">
              <a:solidFill>
                <a:schemeClr val="bg1"/>
              </a:solidFill>
              <a:latin typeface="Cordia New" panose="020B0304020202020204" pitchFamily="34" charset="-34"/>
              <a:ea typeface="Inter Display" panose="02000503000000020004" pitchFamily="2" charset="0"/>
              <a:cs typeface="Cordia New" panose="020B0304020202020204" pitchFamily="34" charset="-34"/>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7FF-B3D9-F130-815A-5CF50CB361B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2DDBF2B-12EC-9B2F-3210-736E941511EF}"/>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A60AC0C-615C-5BAC-133B-93119356726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2345356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black text&#10;&#10;AI-generated content may be incorrect.">
            <a:extLst>
              <a:ext uri="{FF2B5EF4-FFF2-40B4-BE49-F238E27FC236}">
                <a16:creationId xmlns:a16="http://schemas.microsoft.com/office/drawing/2014/main" id="{08943133-53ED-EF6D-79B3-4CA3ADA4444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1912" r="4555"/>
          <a:stretch/>
        </p:blipFill>
        <p:spPr>
          <a:xfrm>
            <a:off x="3222894" y="-2619"/>
            <a:ext cx="8969105" cy="6860619"/>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th-TH" sz="6000" b="1" dirty="0">
                <a:solidFill>
                  <a:schemeClr val="accent2"/>
                </a:solidFill>
                <a:latin typeface="Cordia New" panose="020B0304020202020204" pitchFamily="34" charset="-34"/>
                <a:cs typeface="Cordia New" panose="020B0304020202020204" pitchFamily="34" charset="-34"/>
              </a:rPr>
              <a:t>ออสเตรเลีย</a:t>
            </a:r>
            <a:endParaRPr lang="en-US" sz="6000" b="1" dirty="0">
              <a:solidFill>
                <a:schemeClr val="accent2"/>
              </a:solidFill>
              <a:latin typeface="Cordia New" panose="020B0304020202020204" pitchFamily="34" charset="-34"/>
              <a:cs typeface="Cordia New" panose="020B0304020202020204" pitchFamily="34" charset="-34"/>
            </a:endParaRPr>
          </a:p>
        </p:txBody>
      </p:sp>
      <p:cxnSp>
        <p:nvCxnSpPr>
          <p:cNvPr id="6" name="Straight Connector 5">
            <a:extLst>
              <a:ext uri="{FF2B5EF4-FFF2-40B4-BE49-F238E27FC236}">
                <a16:creationId xmlns:a16="http://schemas.microsoft.com/office/drawing/2014/main" id="{8127AB1A-B477-FE1F-BCA8-F1C781AC515E}"/>
              </a:ext>
            </a:extLst>
          </p:cNvPr>
          <p:cNvCxnSpPr>
            <a:cxnSpLocks/>
          </p:cNvCxnSpPr>
          <p:nvPr/>
        </p:nvCxnSpPr>
        <p:spPr>
          <a:xfrm flipV="1">
            <a:off x="8067822" y="4808213"/>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62B4DED-6C65-3B5A-F025-9FF1F8B4D7A0}"/>
              </a:ext>
            </a:extLst>
          </p:cNvPr>
          <p:cNvSpPr txBox="1"/>
          <p:nvPr/>
        </p:nvSpPr>
        <p:spPr>
          <a:xfrm>
            <a:off x="6857999" y="5453541"/>
            <a:ext cx="2572051" cy="400110"/>
          </a:xfrm>
          <a:prstGeom prst="rect">
            <a:avLst/>
          </a:prstGeom>
          <a:noFill/>
        </p:spPr>
        <p:txBody>
          <a:bodyPr wrap="square">
            <a:spAutoFit/>
          </a:bodyPr>
          <a:lstStyle/>
          <a:p>
            <a:r>
              <a:rPr lang="th-TH" sz="2000" b="1" dirty="0">
                <a:solidFill>
                  <a:schemeClr val="accent2"/>
                </a:solidFill>
                <a:latin typeface="Cordia New" panose="020B0304020202020204" pitchFamily="34" charset="-34"/>
                <a:cs typeface="Cordia New" panose="020B0304020202020204" pitchFamily="34" charset="-34"/>
              </a:rPr>
              <a:t>แอด</a:t>
            </a:r>
            <a:r>
              <a:rPr lang="th-TH" sz="2000" b="1" dirty="0" err="1">
                <a:solidFill>
                  <a:schemeClr val="accent2"/>
                </a:solidFill>
                <a:latin typeface="Cordia New" panose="020B0304020202020204" pitchFamily="34" charset="-34"/>
                <a:cs typeface="Cordia New" panose="020B0304020202020204" pitchFamily="34" charset="-34"/>
              </a:rPr>
              <a:t>ิเ</a:t>
            </a:r>
            <a:r>
              <a:rPr lang="th-TH" sz="2000" b="1" dirty="0">
                <a:solidFill>
                  <a:schemeClr val="accent2"/>
                </a:solidFill>
                <a:latin typeface="Cordia New" panose="020B0304020202020204" pitchFamily="34" charset="-34"/>
                <a:cs typeface="Cordia New" panose="020B0304020202020204" pitchFamily="34" charset="-34"/>
              </a:rPr>
              <a:t>ลด </a:t>
            </a:r>
            <a:r>
              <a:rPr lang="th-TH" sz="2000" b="1" dirty="0" err="1">
                <a:solidFill>
                  <a:schemeClr val="accent2"/>
                </a:solidFill>
                <a:latin typeface="Cordia New" panose="020B0304020202020204" pitchFamily="34" charset="-34"/>
                <a:cs typeface="Cordia New" panose="020B0304020202020204" pitchFamily="34" charset="-34"/>
              </a:rPr>
              <a:t>ฮิลส์</a:t>
            </a:r>
            <a:endParaRPr lang="en-US" sz="2000" b="1" dirty="0">
              <a:solidFill>
                <a:schemeClr val="accent2"/>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north and south america&#10;&#10;AI-generated content may be incorrect.">
            <a:extLst>
              <a:ext uri="{FF2B5EF4-FFF2-40B4-BE49-F238E27FC236}">
                <a16:creationId xmlns:a16="http://schemas.microsoft.com/office/drawing/2014/main" id="{748F69AB-59CF-7CF2-F6AB-5678616911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4984" r="21912"/>
          <a:stretch/>
        </p:blipFill>
        <p:spPr>
          <a:xfrm>
            <a:off x="3291841" y="11466"/>
            <a:ext cx="8900160" cy="6847928"/>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th-TH" sz="6000" b="1" dirty="0">
                <a:solidFill>
                  <a:schemeClr val="accent2"/>
                </a:solidFill>
                <a:latin typeface="Cordia New" panose="020B0304020202020204" pitchFamily="34" charset="-34"/>
                <a:cs typeface="Cordia New" panose="020B0304020202020204" pitchFamily="34" charset="-34"/>
              </a:rPr>
              <a:t>ออสเตรเลียใต้</a:t>
            </a:r>
            <a:endParaRPr lang="en-US" sz="6000" b="1" dirty="0">
              <a:solidFill>
                <a:schemeClr val="accent2"/>
              </a:solidFill>
              <a:latin typeface="Cordia New" panose="020B0304020202020204" pitchFamily="34" charset="-34"/>
              <a:cs typeface="Cordia New" panose="020B0304020202020204" pitchFamily="34" charset="-34"/>
            </a:endParaRPr>
          </a:p>
        </p:txBody>
      </p:sp>
      <p:cxnSp>
        <p:nvCxnSpPr>
          <p:cNvPr id="6" name="Straight Connector 5">
            <a:extLst>
              <a:ext uri="{FF2B5EF4-FFF2-40B4-BE49-F238E27FC236}">
                <a16:creationId xmlns:a16="http://schemas.microsoft.com/office/drawing/2014/main" id="{586F9230-2727-DFC7-C23C-904045152D7D}"/>
              </a:ext>
            </a:extLst>
          </p:cNvPr>
          <p:cNvCxnSpPr>
            <a:cxnSpLocks/>
          </p:cNvCxnSpPr>
          <p:nvPr/>
        </p:nvCxnSpPr>
        <p:spPr>
          <a:xfrm flipV="1">
            <a:off x="8489853" y="3798277"/>
            <a:ext cx="1976510" cy="7877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1303A6D-BBFB-4BD5-9A90-77974626FEE0}"/>
              </a:ext>
            </a:extLst>
          </p:cNvPr>
          <p:cNvSpPr txBox="1"/>
          <p:nvPr/>
        </p:nvSpPr>
        <p:spPr>
          <a:xfrm>
            <a:off x="7322456" y="4426599"/>
            <a:ext cx="2529625" cy="400110"/>
          </a:xfrm>
          <a:prstGeom prst="rect">
            <a:avLst/>
          </a:prstGeom>
          <a:noFill/>
        </p:spPr>
        <p:txBody>
          <a:bodyPr wrap="square">
            <a:spAutoFit/>
          </a:bodyPr>
          <a:lstStyle/>
          <a:p>
            <a:r>
              <a:rPr lang="th-TH" sz="2000" b="1" dirty="0">
                <a:solidFill>
                  <a:schemeClr val="accent2"/>
                </a:solidFill>
                <a:latin typeface="Cordia New" panose="020B0304020202020204" pitchFamily="34" charset="-34"/>
                <a:cs typeface="Cordia New" panose="020B0304020202020204" pitchFamily="34" charset="-34"/>
              </a:rPr>
              <a:t>แอด</a:t>
            </a:r>
            <a:r>
              <a:rPr lang="th-TH" sz="2000" b="1" dirty="0" err="1">
                <a:solidFill>
                  <a:schemeClr val="accent2"/>
                </a:solidFill>
                <a:latin typeface="Cordia New" panose="020B0304020202020204" pitchFamily="34" charset="-34"/>
                <a:cs typeface="Cordia New" panose="020B0304020202020204" pitchFamily="34" charset="-34"/>
              </a:rPr>
              <a:t>ิเ</a:t>
            </a:r>
            <a:r>
              <a:rPr lang="th-TH" sz="2000" b="1" dirty="0">
                <a:solidFill>
                  <a:schemeClr val="accent2"/>
                </a:solidFill>
                <a:latin typeface="Cordia New" panose="020B0304020202020204" pitchFamily="34" charset="-34"/>
                <a:cs typeface="Cordia New" panose="020B0304020202020204" pitchFamily="34" charset="-34"/>
              </a:rPr>
              <a:t>ลด </a:t>
            </a:r>
            <a:r>
              <a:rPr lang="th-TH" sz="2000" b="1" dirty="0" err="1">
                <a:solidFill>
                  <a:schemeClr val="accent2"/>
                </a:solidFill>
                <a:latin typeface="Cordia New" panose="020B0304020202020204" pitchFamily="34" charset="-34"/>
                <a:cs typeface="Cordia New" panose="020B0304020202020204" pitchFamily="34" charset="-34"/>
              </a:rPr>
              <a:t>ฮิลส์</a:t>
            </a:r>
            <a:endParaRPr lang="en-US" sz="2000" b="1" dirty="0">
              <a:solidFill>
                <a:schemeClr val="accent2"/>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field with trees and a cross&#10;&#10;AI-generated content may be incorrect.">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th-TH" sz="4000" b="1" dirty="0">
                <a:solidFill>
                  <a:schemeClr val="accent5"/>
                </a:solidFill>
                <a:latin typeface="Cordia New" panose="020B0304020202020204" pitchFamily="34" charset="-34"/>
                <a:cs typeface="Cordia New" panose="020B0304020202020204" pitchFamily="34" charset="-34"/>
              </a:rPr>
              <a:t>แอด</a:t>
            </a:r>
            <a:r>
              <a:rPr lang="th-TH" sz="4000" b="1" dirty="0" err="1">
                <a:solidFill>
                  <a:schemeClr val="accent5"/>
                </a:solidFill>
                <a:latin typeface="Cordia New" panose="020B0304020202020204" pitchFamily="34" charset="-34"/>
                <a:cs typeface="Cordia New" panose="020B0304020202020204" pitchFamily="34" charset="-34"/>
              </a:rPr>
              <a:t>ิเ</a:t>
            </a:r>
            <a:r>
              <a:rPr lang="th-TH" sz="4000" b="1" dirty="0">
                <a:solidFill>
                  <a:schemeClr val="accent5"/>
                </a:solidFill>
                <a:latin typeface="Cordia New" panose="020B0304020202020204" pitchFamily="34" charset="-34"/>
                <a:cs typeface="Cordia New" panose="020B0304020202020204" pitchFamily="34" charset="-34"/>
              </a:rPr>
              <a:t>ลด </a:t>
            </a:r>
            <a:r>
              <a:rPr lang="th-TH" sz="4000" b="1" dirty="0" err="1">
                <a:solidFill>
                  <a:schemeClr val="accent5"/>
                </a:solidFill>
                <a:latin typeface="Cordia New" panose="020B0304020202020204" pitchFamily="34" charset="-34"/>
                <a:cs typeface="Cordia New" panose="020B0304020202020204" pitchFamily="34" charset="-34"/>
              </a:rPr>
              <a:t>ฮิลส์</a:t>
            </a:r>
            <a:endParaRPr lang="en-US" sz="4000" b="1" dirty="0">
              <a:solidFill>
                <a:schemeClr val="accent5"/>
              </a:solidFill>
              <a:latin typeface="Cordia New" panose="020B0304020202020204" pitchFamily="34" charset="-34"/>
              <a:cs typeface="Cordia New" panose="020B0304020202020204" pitchFamily="34" charset="-34"/>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85411"/>
            <a:ext cx="4748785" cy="3133240"/>
          </a:xfrm>
        </p:spPr>
        <p:txBody>
          <a:bodyPr/>
          <a:lstStyle/>
          <a:p>
            <a:pPr marL="0" indent="0">
              <a:lnSpc>
                <a:spcPct val="105000"/>
              </a:lnSpc>
              <a:buNone/>
            </a:pPr>
            <a:r>
              <a:rPr lang="th-TH" sz="1800" dirty="0">
                <a:solidFill>
                  <a:schemeClr val="bg1"/>
                </a:solidFill>
                <a:latin typeface="Cordia New" panose="020B0304020202020204" pitchFamily="34" charset="-34"/>
                <a:cs typeface="Cordia New" panose="020B0304020202020204" pitchFamily="34" charset="-34"/>
              </a:rPr>
              <a:t>เขตพื้นที่ผลิตไวน์แห่งนี้ได้กลายเป็นชุมชนสร้างสรรค์ที่ได้รับการฟูมฟัก และน่าตื่นเต้นที่สุดของประเทศออสเตรเลีย และเป็นหัวหอกในการวิวัฒนาการของไวน์ออสเตรเลีย</a:t>
            </a:r>
            <a:endParaRPr lang="en-AU" sz="1800" dirty="0">
              <a:solidFill>
                <a:schemeClr val="bg1"/>
              </a:solidFill>
              <a:latin typeface="Cordia New" panose="020B0304020202020204" pitchFamily="34" charset="-34"/>
              <a:cs typeface="Cordia New" panose="020B0304020202020204" pitchFamily="34" charset="-34"/>
            </a:endParaRPr>
          </a:p>
          <a:p>
            <a:pPr marL="285750" indent="-285750">
              <a:lnSpc>
                <a:spcPct val="105000"/>
              </a:lnSpc>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ภูมิทัศน์ที่มีความหลากหลายเป็นเขตพื้นที่ภูมิอากาศเย็นที่สุดของรัฐออสเตรเลียใต้</a:t>
            </a:r>
          </a:p>
          <a:p>
            <a:pPr marL="285750" indent="-285750">
              <a:lnSpc>
                <a:spcPct val="105000"/>
              </a:lnSpc>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เป็นศูนย์กลางของคุณภาพและนวัตกรรมการผลิตไวน์</a:t>
            </a:r>
          </a:p>
          <a:p>
            <a:pPr marL="285750" indent="-285750">
              <a:lnSpc>
                <a:spcPct val="105000"/>
              </a:lnSpc>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ความสง่างามอันเป็นเอกลักษณ์ที่เชื่อมโยงความหลากหลายของไวน์  ต่าง ๆ เข้าด้วยกัน</a:t>
            </a:r>
          </a:p>
          <a:p>
            <a:pPr marL="285750" indent="-285750">
              <a:lnSpc>
                <a:spcPct val="105000"/>
              </a:lnSpc>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เป็นแหล่งท่องเที่ยวที่เป็นประตูสู่แอด</a:t>
            </a:r>
            <a:r>
              <a:rPr lang="th-TH" sz="1800" dirty="0" err="1">
                <a:solidFill>
                  <a:schemeClr val="bg1"/>
                </a:solidFill>
                <a:latin typeface="Cordia New" panose="020B0304020202020204" pitchFamily="34" charset="-34"/>
                <a:cs typeface="Cordia New" panose="020B0304020202020204" pitchFamily="34" charset="-34"/>
              </a:rPr>
              <a:t>ิเลด</a:t>
            </a:r>
            <a:endParaRPr lang="en-US" sz="1800" dirty="0">
              <a:latin typeface="Cordia New" panose="020B0304020202020204" pitchFamily="34" charset="-34"/>
              <a:cs typeface="Cordia New" panose="020B0304020202020204" pitchFamily="34" charset="-34"/>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pPr>
              <a:lnSpc>
                <a:spcPct val="70000"/>
              </a:lnSpc>
            </a:pPr>
            <a:r>
              <a:rPr lang="th-TH" sz="6000" b="1" dirty="0">
                <a:solidFill>
                  <a:schemeClr val="bg2"/>
                </a:solidFill>
                <a:latin typeface="Cordia New" panose="020B0304020202020204" pitchFamily="34" charset="-34"/>
                <a:cs typeface="Cordia New" panose="020B0304020202020204" pitchFamily="34" charset="-34"/>
              </a:rPr>
              <a:t>ความสง่างามในเรื่องภูมิอากาศเย็น</a:t>
            </a:r>
            <a:endParaRPr lang="en-AU" sz="6000" b="1" dirty="0">
              <a:solidFill>
                <a:schemeClr val="bg2"/>
              </a:solidFill>
              <a:latin typeface="Cordia New" panose="020B0304020202020204" pitchFamily="34" charset="-34"/>
              <a:cs typeface="Cordia New" panose="020B0304020202020204" pitchFamily="34" charset="-34"/>
            </a:endParaRPr>
          </a:p>
          <a:p>
            <a:pPr>
              <a:lnSpc>
                <a:spcPct val="70000"/>
              </a:lnSpc>
            </a:pPr>
            <a:r>
              <a:rPr lang="th-TH" sz="6000" b="1" dirty="0">
                <a:solidFill>
                  <a:schemeClr val="bg2"/>
                </a:solidFill>
                <a:latin typeface="Cordia New" panose="020B0304020202020204" pitchFamily="34" charset="-34"/>
                <a:cs typeface="Cordia New" panose="020B0304020202020204" pitchFamily="34" charset="-34"/>
              </a:rPr>
              <a:t>และนวัตกรรม</a:t>
            </a:r>
            <a:endParaRPr lang="en-US" sz="6000" b="1" dirty="0">
              <a:solidFill>
                <a:schemeClr val="bg2"/>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691803"/>
            <a:ext cx="4829691" cy="1530521"/>
          </a:xfrm>
        </p:spPr>
        <p:txBody>
          <a:bodyPr/>
          <a:lstStyle/>
          <a:p>
            <a:pPr>
              <a:lnSpc>
                <a:spcPct val="99000"/>
              </a:lnSpc>
              <a:spcBef>
                <a:spcPts val="800"/>
              </a:spcBef>
            </a:pPr>
            <a:r>
              <a:rPr lang="th-TH" sz="1800" dirty="0">
                <a:latin typeface="Cordia New" panose="020B0304020202020204" pitchFamily="34" charset="-34"/>
                <a:cs typeface="Cordia New" panose="020B0304020202020204" pitchFamily="34" charset="-34"/>
              </a:rPr>
              <a:t>ประวัติความเป็นมาของแอด</a:t>
            </a:r>
            <a:r>
              <a:rPr lang="th-TH" sz="1800" dirty="0" err="1">
                <a:latin typeface="Cordia New" panose="020B0304020202020204" pitchFamily="34" charset="-34"/>
                <a:cs typeface="Cordia New" panose="020B0304020202020204" pitchFamily="34" charset="-34"/>
              </a:rPr>
              <a:t>ิเลด</a:t>
            </a:r>
            <a:r>
              <a:rPr lang="th-TH" sz="1800" dirty="0">
                <a:latin typeface="Cordia New" panose="020B0304020202020204" pitchFamily="34" charset="-34"/>
                <a:cs typeface="Cordia New" panose="020B0304020202020204" pitchFamily="34" charset="-34"/>
              </a:rPr>
              <a:t> </a:t>
            </a:r>
            <a:r>
              <a:rPr lang="th-TH" sz="1800" dirty="0" err="1">
                <a:latin typeface="Cordia New" panose="020B0304020202020204" pitchFamily="34" charset="-34"/>
                <a:cs typeface="Cordia New" panose="020B0304020202020204" pitchFamily="34" charset="-34"/>
              </a:rPr>
              <a:t>ฮิลส์</a:t>
            </a:r>
            <a:endParaRPr lang="th-TH" sz="1800" dirty="0">
              <a:latin typeface="Cordia New" panose="020B0304020202020204" pitchFamily="34" charset="-34"/>
              <a:cs typeface="Cordia New" panose="020B0304020202020204" pitchFamily="34" charset="-34"/>
            </a:endParaRPr>
          </a:p>
          <a:p>
            <a:pPr>
              <a:lnSpc>
                <a:spcPct val="99000"/>
              </a:lnSpc>
              <a:spcBef>
                <a:spcPts val="800"/>
              </a:spcBef>
            </a:pPr>
            <a:r>
              <a:rPr lang="th-TH" sz="1800" dirty="0">
                <a:latin typeface="Cordia New" panose="020B0304020202020204" pitchFamily="34" charset="-34"/>
                <a:cs typeface="Cordia New" panose="020B0304020202020204" pitchFamily="34" charset="-34"/>
              </a:rPr>
              <a:t>ภูมิประเทศ, ภูมิอากาศ และดิน</a:t>
            </a:r>
          </a:p>
          <a:p>
            <a:pPr>
              <a:lnSpc>
                <a:spcPct val="99000"/>
              </a:lnSpc>
              <a:spcBef>
                <a:spcPts val="800"/>
              </a:spcBef>
            </a:pPr>
            <a:r>
              <a:rPr lang="th-TH" sz="1800" dirty="0">
                <a:latin typeface="Cordia New" panose="020B0304020202020204" pitchFamily="34" charset="-34"/>
                <a:cs typeface="Cordia New" panose="020B0304020202020204" pitchFamily="34" charset="-34"/>
              </a:rPr>
              <a:t>การปลูกองุ่น และการผลิตไวน์</a:t>
            </a:r>
          </a:p>
          <a:p>
            <a:pPr>
              <a:lnSpc>
                <a:spcPct val="99000"/>
              </a:lnSpc>
              <a:spcBef>
                <a:spcPts val="800"/>
              </a:spcBef>
            </a:pPr>
            <a:r>
              <a:rPr lang="th-TH" sz="1800" dirty="0">
                <a:latin typeface="Cordia New" panose="020B0304020202020204" pitchFamily="34" charset="-34"/>
                <a:cs typeface="Cordia New" panose="020B0304020202020204" pitchFamily="34" charset="-34"/>
              </a:rPr>
              <a:t>องุ่นพันธุ์สำคัญต่าง ๆ </a:t>
            </a:r>
            <a:endParaRPr lang="en-AU" sz="1800" dirty="0">
              <a:latin typeface="Cordia New" panose="020B0304020202020204" pitchFamily="34" charset="-34"/>
              <a:cs typeface="Cordia New" panose="020B0304020202020204" pitchFamily="34" charset="-34"/>
            </a:endParaRPr>
          </a:p>
        </p:txBody>
      </p:sp>
      <p:sp>
        <p:nvSpPr>
          <p:cNvPr id="6" name="Title 2">
            <a:extLst>
              <a:ext uri="{FF2B5EF4-FFF2-40B4-BE49-F238E27FC236}">
                <a16:creationId xmlns:a16="http://schemas.microsoft.com/office/drawing/2014/main" id="{FC690C03-BB7A-72E9-8514-8F8EC4CC07B5}"/>
              </a:ext>
            </a:extLst>
          </p:cNvPr>
          <p:cNvSpPr>
            <a:spLocks noGrp="1"/>
          </p:cNvSpPr>
          <p:nvPr>
            <p:ph type="title"/>
          </p:nvPr>
        </p:nvSpPr>
        <p:spPr>
          <a:xfrm>
            <a:off x="623888" y="823905"/>
            <a:ext cx="6158452" cy="1325562"/>
          </a:xfrm>
        </p:spPr>
        <p:txBody>
          <a:bodyPr/>
          <a:lstStyle/>
          <a:p>
            <a:r>
              <a:rPr lang="th-TH" sz="6000" b="1" dirty="0">
                <a:solidFill>
                  <a:schemeClr val="accent1"/>
                </a:solidFill>
                <a:latin typeface="Cordia New" panose="020B0304020202020204" pitchFamily="34" charset="-34"/>
                <a:cs typeface="Cordia New" panose="020B0304020202020204" pitchFamily="34" charset="-34"/>
              </a:rPr>
              <a:t>ประเด็นการนำเสนอ</a:t>
            </a:r>
            <a:br>
              <a:rPr lang="th-TH" sz="6000" b="1" dirty="0">
                <a:solidFill>
                  <a:schemeClr val="accent1"/>
                </a:solidFill>
                <a:latin typeface="Cordia New" panose="020B0304020202020204" pitchFamily="34" charset="-34"/>
                <a:cs typeface="Cordia New" panose="020B0304020202020204" pitchFamily="34" charset="-34"/>
              </a:rPr>
            </a:br>
            <a:r>
              <a:rPr lang="th-TH" sz="6000" b="1" dirty="0">
                <a:solidFill>
                  <a:schemeClr val="accent1"/>
                </a:solidFill>
                <a:latin typeface="Cordia New" panose="020B0304020202020204" pitchFamily="34" charset="-34"/>
                <a:cs typeface="Cordia New" panose="020B0304020202020204" pitchFamily="34" charset="-34"/>
              </a:rPr>
              <a:t>ในวันนี้</a:t>
            </a:r>
            <a:br>
              <a:rPr lang="th-TH" sz="6000" b="1" dirty="0">
                <a:solidFill>
                  <a:schemeClr val="accent1"/>
                </a:solidFill>
                <a:latin typeface="Cordia New" panose="020B0304020202020204" pitchFamily="34" charset="-34"/>
                <a:cs typeface="Cordia New" panose="020B0304020202020204" pitchFamily="34" charset="-34"/>
              </a:rPr>
            </a:br>
            <a:r>
              <a:rPr lang="th-TH" sz="6000" b="1" dirty="0">
                <a:solidFill>
                  <a:schemeClr val="accent1"/>
                </a:solidFill>
                <a:latin typeface="Cordia New" panose="020B0304020202020204" pitchFamily="34" charset="-34"/>
                <a:cs typeface="Cordia New" panose="020B0304020202020204" pitchFamily="34" charset="-34"/>
              </a:rPr>
              <a:t>มีดังนี้</a:t>
            </a:r>
            <a:br>
              <a:rPr lang="th-TH" sz="6000" b="1" dirty="0">
                <a:solidFill>
                  <a:schemeClr val="accent1"/>
                </a:solidFill>
                <a:latin typeface="Cordia New" panose="020B0304020202020204" pitchFamily="34" charset="-34"/>
                <a:cs typeface="Cordia New" panose="020B0304020202020204" pitchFamily="34" charset="-34"/>
              </a:rPr>
            </a:br>
            <a:endParaRPr lang="th-TH" sz="6000" b="1" dirty="0">
              <a:solidFill>
                <a:schemeClr val="accent1"/>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6465"/>
          <a:stretch/>
        </p:blipFill>
        <p:spPr>
          <a:xfrm>
            <a:off x="6456362" y="3808638"/>
            <a:ext cx="5735637" cy="2806573"/>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3511044" cy="662774"/>
          </a:xfrm>
        </p:spPr>
        <p:txBody>
          <a:bodyPr/>
          <a:lstStyle/>
          <a:p>
            <a:r>
              <a:rPr lang="th-TH" dirty="0">
                <a:latin typeface="Cordia New" panose="020B0304020202020204" pitchFamily="34" charset="-34"/>
                <a:cs typeface="Cordia New" panose="020B0304020202020204" pitchFamily="34" charset="-34"/>
              </a:rPr>
              <a:t>ช่วงปี </a:t>
            </a:r>
            <a:r>
              <a:rPr lang="en-US" dirty="0"/>
              <a:t>1840 – 1900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2976345" cy="1461301"/>
          </a:xfrm>
        </p:spPr>
        <p:txBody>
          <a:bodyPr/>
          <a:lstStyle/>
          <a:p>
            <a:r>
              <a:rPr lang="th-TH" sz="1800" dirty="0">
                <a:latin typeface="Cordia New" panose="020B0304020202020204" pitchFamily="34" charset="-34"/>
                <a:cs typeface="Cordia New" panose="020B0304020202020204" pitchFamily="34" charset="-34"/>
              </a:rPr>
              <a:t>องุ่นเชิงพาณิชย์ปลูกขึ้นเป็นครั้งแรกโดยนายจอห์น บาร์ตัน แฮ</a:t>
            </a:r>
            <a:r>
              <a:rPr lang="th-TH" sz="1800" dirty="0" err="1">
                <a:latin typeface="Cordia New" panose="020B0304020202020204" pitchFamily="34" charset="-34"/>
                <a:cs typeface="Cordia New" panose="020B0304020202020204" pitchFamily="34" charset="-34"/>
              </a:rPr>
              <a:t>็ค</a:t>
            </a:r>
            <a:r>
              <a:rPr lang="th-TH" sz="1800" dirty="0">
                <a:latin typeface="Cordia New" panose="020B0304020202020204" pitchFamily="34" charset="-34"/>
                <a:cs typeface="Cordia New" panose="020B0304020202020204" pitchFamily="34" charset="-34"/>
              </a:rPr>
              <a:t> จากนั้นมา ไร่องุ่นอื่นก็ทำตามอย่าง, ตั้งแต่ปี ค.ศ. 1940 ถึง ค.ศ. 1900 มีจำนวนผู้ปลูกองุ่นและผู้ผลิตไวน์มากกว่า 200 รายในเขตพื้นที่นี้</a:t>
            </a:r>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1720205"/>
            <a:ext cx="3142069" cy="1461301"/>
          </a:xfrm>
        </p:spPr>
        <p:txBody>
          <a:bodyPr/>
          <a:lstStyle/>
          <a:p>
            <a:r>
              <a:rPr lang="th-TH" sz="1800" dirty="0">
                <a:latin typeface="Cordia New" panose="020B0304020202020204" pitchFamily="34" charset="-34"/>
                <a:cs typeface="Cordia New" panose="020B0304020202020204" pitchFamily="34" charset="-34"/>
              </a:rPr>
              <a:t>ความกดดันทางการเงิน และการขาดประสบการณ์ด้านการปลูกองุ่น หมายความว่า ไร่ทุกไร่ถูกถอดถอนเมื่อช่วงปี ค.ศ. 1930, ตลอด 40 ปีที่ผ่านไป ผืนแผ่นดินนั้นถูกใช้สำหรับวัตถุประสงค์อื่น</a:t>
            </a:r>
            <a:endParaRPr lang="en-US"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71950" y="1057431"/>
            <a:ext cx="2823257" cy="662774"/>
          </a:xfrm>
        </p:spPr>
        <p:txBody>
          <a:bodyPr/>
          <a:lstStyle/>
          <a:p>
            <a:r>
              <a:rPr lang="en-US" dirty="0"/>
              <a:t>1900 – </a:t>
            </a:r>
            <a:r>
              <a:rPr lang="th-TH" dirty="0">
                <a:latin typeface="Cordia New" panose="020B0304020202020204" pitchFamily="34" charset="-34"/>
                <a:cs typeface="Cordia New" panose="020B0304020202020204" pitchFamily="34" charset="-34"/>
              </a:rPr>
              <a:t>ช่วงปี </a:t>
            </a:r>
            <a:r>
              <a:rPr lang="en-US" dirty="0"/>
              <a:t>1960</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p:txBody>
          <a:bodyPr/>
          <a:lstStyle/>
          <a:p>
            <a:r>
              <a:rPr lang="th-TH" sz="6000" b="1" dirty="0">
                <a:solidFill>
                  <a:schemeClr val="accent1"/>
                </a:solidFill>
                <a:latin typeface="Cordia New" panose="020B0304020202020204" pitchFamily="34" charset="-34"/>
                <a:cs typeface="Cordia New" panose="020B0304020202020204" pitchFamily="34" charset="-34"/>
              </a:rPr>
              <a:t>การเกิดใหม่แห่งความเย็นร่วมสมัย</a:t>
            </a:r>
            <a:endParaRPr lang="en-US" sz="6000" b="1" dirty="0">
              <a:solidFill>
                <a:schemeClr val="accent1"/>
              </a:solidFill>
              <a:latin typeface="Cordia New" panose="020B0304020202020204" pitchFamily="34" charset="-34"/>
              <a:cs typeface="Cordia New" panose="020B0304020202020204" pitchFamily="34" charset="-34"/>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p:txBody>
          <a:bodyPr/>
          <a:lstStyle/>
          <a:p>
            <a:r>
              <a:rPr lang="th-TH" sz="4000" b="1" dirty="0">
                <a:solidFill>
                  <a:schemeClr val="accent5"/>
                </a:solidFill>
                <a:latin typeface="Cordia New" panose="020B0304020202020204" pitchFamily="34" charset="-34"/>
                <a:cs typeface="Cordia New" panose="020B0304020202020204" pitchFamily="34" charset="-34"/>
              </a:rPr>
              <a:t>ประวัติความเป็นมา</a:t>
            </a:r>
          </a:p>
          <a:p>
            <a:r>
              <a:rPr lang="th-TH" sz="4000" b="1" dirty="0">
                <a:solidFill>
                  <a:schemeClr val="accent5"/>
                </a:solidFill>
                <a:latin typeface="Cordia New" panose="020B0304020202020204" pitchFamily="34" charset="-34"/>
                <a:cs typeface="Cordia New" panose="020B0304020202020204" pitchFamily="34" charset="-34"/>
              </a:rPr>
              <a:t>ของแอด</a:t>
            </a:r>
            <a:r>
              <a:rPr lang="th-TH" sz="4000" b="1" dirty="0" err="1">
                <a:solidFill>
                  <a:schemeClr val="accent5"/>
                </a:solidFill>
                <a:latin typeface="Cordia New" panose="020B0304020202020204" pitchFamily="34" charset="-34"/>
                <a:cs typeface="Cordia New" panose="020B0304020202020204" pitchFamily="34" charset="-34"/>
              </a:rPr>
              <a:t>ิเ</a:t>
            </a:r>
            <a:r>
              <a:rPr lang="th-TH" sz="4000" b="1" dirty="0">
                <a:solidFill>
                  <a:schemeClr val="accent5"/>
                </a:solidFill>
                <a:latin typeface="Cordia New" panose="020B0304020202020204" pitchFamily="34" charset="-34"/>
                <a:cs typeface="Cordia New" panose="020B0304020202020204" pitchFamily="34" charset="-34"/>
              </a:rPr>
              <a:t>ลด </a:t>
            </a:r>
            <a:r>
              <a:rPr lang="th-TH" sz="4000" b="1" dirty="0" err="1">
                <a:solidFill>
                  <a:schemeClr val="accent5"/>
                </a:solidFill>
                <a:latin typeface="Cordia New" panose="020B0304020202020204" pitchFamily="34" charset="-34"/>
                <a:cs typeface="Cordia New" panose="020B0304020202020204" pitchFamily="34" charset="-34"/>
              </a:rPr>
              <a:t>ฮิลส์</a:t>
            </a:r>
            <a:endParaRPr lang="en-US" sz="4000" b="1" dirty="0">
              <a:solidFill>
                <a:schemeClr val="accent5"/>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grapes in their hands&#10;&#10;AI-generated content may be incorrect.">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2976345" cy="1461301"/>
          </a:xfrm>
        </p:spPr>
        <p:txBody>
          <a:bodyPr/>
          <a:lstStyle/>
          <a:p>
            <a:r>
              <a:rPr lang="th-TH" sz="1800" dirty="0">
                <a:latin typeface="Cordia New" panose="020B0304020202020204" pitchFamily="34" charset="-34"/>
                <a:cs typeface="Cordia New" panose="020B0304020202020204" pitchFamily="34" charset="-34"/>
              </a:rPr>
              <a:t>แอด</a:t>
            </a:r>
            <a:r>
              <a:rPr lang="th-TH" sz="1800" dirty="0" err="1">
                <a:latin typeface="Cordia New" panose="020B0304020202020204" pitchFamily="34" charset="-34"/>
                <a:cs typeface="Cordia New" panose="020B0304020202020204" pitchFamily="34" charset="-34"/>
              </a:rPr>
              <a:t>ิเลด</a:t>
            </a:r>
            <a:r>
              <a:rPr lang="th-TH" sz="1800" dirty="0">
                <a:latin typeface="Cordia New" panose="020B0304020202020204" pitchFamily="34" charset="-34"/>
                <a:cs typeface="Cordia New" panose="020B0304020202020204" pitchFamily="34" charset="-34"/>
              </a:rPr>
              <a:t> </a:t>
            </a:r>
            <a:r>
              <a:rPr lang="th-TH" sz="1800" dirty="0" err="1">
                <a:latin typeface="Cordia New" panose="020B0304020202020204" pitchFamily="34" charset="-34"/>
                <a:cs typeface="Cordia New" panose="020B0304020202020204" pitchFamily="34" charset="-34"/>
              </a:rPr>
              <a:t>ฮิลส์</a:t>
            </a:r>
            <a:r>
              <a:rPr lang="th-TH" sz="1800" dirty="0">
                <a:latin typeface="Cordia New" panose="020B0304020202020204" pitchFamily="34" charset="-34"/>
                <a:cs typeface="Cordia New" panose="020B0304020202020204" pitchFamily="34" charset="-34"/>
              </a:rPr>
              <a:t>เกิดใหม่ในฐานะเขตพื้นที่ผลิตไวน์ เมื่อ ลี และแจน </a:t>
            </a:r>
            <a:r>
              <a:rPr lang="th-TH" sz="1800" dirty="0" err="1">
                <a:latin typeface="Cordia New" panose="020B0304020202020204" pitchFamily="34" charset="-34"/>
                <a:cs typeface="Cordia New" panose="020B0304020202020204" pitchFamily="34" charset="-34"/>
              </a:rPr>
              <a:t>แวร์</a:t>
            </a:r>
            <a:r>
              <a:rPr lang="th-TH" sz="1800" dirty="0">
                <a:latin typeface="Cordia New" panose="020B0304020202020204" pitchFamily="34" charset="-34"/>
                <a:cs typeface="Cordia New" panose="020B0304020202020204" pitchFamily="34" charset="-34"/>
              </a:rPr>
              <a:t>รอ</a:t>
            </a:r>
            <a:r>
              <a:rPr lang="th-TH" sz="1800" dirty="0" err="1">
                <a:latin typeface="Cordia New" panose="020B0304020202020204" pitchFamily="34" charset="-34"/>
                <a:cs typeface="Cordia New" panose="020B0304020202020204" pitchFamily="34" charset="-34"/>
              </a:rPr>
              <a:t>ล</a:t>
            </a:r>
            <a:r>
              <a:rPr lang="th-TH" sz="1800" dirty="0">
                <a:latin typeface="Cordia New" panose="020B0304020202020204" pitchFamily="34" charset="-34"/>
                <a:cs typeface="Cordia New" panose="020B0304020202020204" pitchFamily="34" charset="-34"/>
              </a:rPr>
              <a:t> ทำไร่องุ่นเมื่อปี ค.ศ. 1971 และไบรอัน โค</a:t>
            </a:r>
            <a:r>
              <a:rPr lang="th-TH" sz="1800" dirty="0" err="1">
                <a:latin typeface="Cordia New" panose="020B0304020202020204" pitchFamily="34" charset="-34"/>
                <a:cs typeface="Cordia New" panose="020B0304020202020204" pitchFamily="34" charset="-34"/>
              </a:rPr>
              <a:t>ร</a:t>
            </a:r>
            <a:r>
              <a:rPr lang="th-TH" sz="1800" dirty="0">
                <a:latin typeface="Cordia New" panose="020B0304020202020204" pitchFamily="34" charset="-34"/>
                <a:cs typeface="Cordia New" panose="020B0304020202020204" pitchFamily="34" charset="-34"/>
              </a:rPr>
              <a:t>เซอร์ ก่อตั้งไร่เพทา</a:t>
            </a:r>
            <a:r>
              <a:rPr lang="th-TH" sz="1800" dirty="0" err="1">
                <a:latin typeface="Cordia New" panose="020B0304020202020204" pitchFamily="34" charset="-34"/>
                <a:cs typeface="Cordia New" panose="020B0304020202020204" pitchFamily="34" charset="-34"/>
              </a:rPr>
              <a:t>ลูม่า</a:t>
            </a:r>
            <a:r>
              <a:rPr lang="th-TH" sz="1800" dirty="0">
                <a:latin typeface="Cordia New" panose="020B0304020202020204" pitchFamily="34" charset="-34"/>
                <a:cs typeface="Cordia New" panose="020B0304020202020204" pitchFamily="34" charset="-34"/>
              </a:rPr>
              <a:t>เมื่อปี ค.ศ. 1976 เมื่อนั้นเขตพื้นที่เช่นที่เห็นในสมัยปัจจุบันก็ถือกำเนิดขึ้น</a:t>
            </a:r>
            <a:endParaRPr lang="en-AU" sz="1800" dirty="0">
              <a:latin typeface="Cordia New" panose="020B0304020202020204" pitchFamily="34" charset="-34"/>
              <a:cs typeface="Cordia New" panose="020B0304020202020204" pitchFamily="34" charset="-34"/>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987230" cy="662774"/>
          </a:xfrm>
        </p:spPr>
        <p:txBody>
          <a:bodyPr/>
          <a:lstStyle/>
          <a:p>
            <a:r>
              <a:rPr lang="th-TH" dirty="0">
                <a:latin typeface="Cordia New" panose="020B0304020202020204" pitchFamily="34" charset="-34"/>
                <a:cs typeface="Cordia New" panose="020B0304020202020204" pitchFamily="34" charset="-34"/>
              </a:rPr>
              <a:t>ช่วงปี </a:t>
            </a:r>
            <a:r>
              <a:rPr lang="en-US" dirty="0"/>
              <a:t>1970 </a:t>
            </a:r>
            <a:r>
              <a:rPr lang="th-TH" dirty="0">
                <a:latin typeface="Cordia New" panose="020B0304020202020204" pitchFamily="34" charset="-34"/>
                <a:cs typeface="Cordia New" panose="020B0304020202020204" pitchFamily="34" charset="-34"/>
              </a:rPr>
              <a:t>และ </a:t>
            </a:r>
            <a:r>
              <a:rPr lang="en-US" dirty="0"/>
              <a:t>1980s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927063" y="2594014"/>
            <a:ext cx="2015052" cy="1461301"/>
          </a:xfrm>
        </p:spPr>
        <p:txBody>
          <a:bodyPr/>
          <a:lstStyle/>
          <a:p>
            <a:pPr marL="0" indent="0">
              <a:lnSpc>
                <a:spcPct val="95000"/>
              </a:lnSpc>
              <a:spcBef>
                <a:spcPts val="800"/>
              </a:spcBef>
              <a:buNone/>
            </a:pPr>
            <a:r>
              <a:rPr lang="th-TH" sz="1800" dirty="0">
                <a:latin typeface="Cordia New" panose="020B0304020202020204" pitchFamily="34" charset="-34"/>
                <a:cs typeface="Cordia New" panose="020B0304020202020204" pitchFamily="34" charset="-34"/>
              </a:rPr>
              <a:t>สิ่งบ่งชี้ทางภูมิศาสตร์แห่งแอด</a:t>
            </a:r>
            <a:r>
              <a:rPr lang="th-TH" sz="1800" dirty="0" err="1">
                <a:latin typeface="Cordia New" panose="020B0304020202020204" pitchFamily="34" charset="-34"/>
                <a:cs typeface="Cordia New" panose="020B0304020202020204" pitchFamily="34" charset="-34"/>
              </a:rPr>
              <a:t>ิเลด</a:t>
            </a:r>
            <a:r>
              <a:rPr lang="th-TH" sz="1800" dirty="0">
                <a:latin typeface="Cordia New" panose="020B0304020202020204" pitchFamily="34" charset="-34"/>
                <a:cs typeface="Cordia New" panose="020B0304020202020204" pitchFamily="34" charset="-34"/>
              </a:rPr>
              <a:t> </a:t>
            </a:r>
            <a:r>
              <a:rPr lang="th-TH" sz="1800" dirty="0" err="1">
                <a:latin typeface="Cordia New" panose="020B0304020202020204" pitchFamily="34" charset="-34"/>
                <a:cs typeface="Cordia New" panose="020B0304020202020204" pitchFamily="34" charset="-34"/>
              </a:rPr>
              <a:t>ฮิลส์</a:t>
            </a:r>
            <a:r>
              <a:rPr lang="th-TH" sz="1800" dirty="0">
                <a:latin typeface="Cordia New" panose="020B0304020202020204" pitchFamily="34" charset="-34"/>
                <a:cs typeface="Cordia New" panose="020B0304020202020204" pitchFamily="34" charset="-34"/>
              </a:rPr>
              <a:t>ได้ถูกสร้างขึ้น</a:t>
            </a:r>
            <a:endParaRPr lang="en-AU" sz="1800" dirty="0">
              <a:latin typeface="Cordia New" panose="020B0304020202020204" pitchFamily="34" charset="-34"/>
              <a:cs typeface="Cordia New" panose="020B0304020202020204" pitchFamily="34" charset="-34"/>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916177" y="1910163"/>
            <a:ext cx="2120040" cy="662774"/>
          </a:xfrm>
        </p:spPr>
        <p:txBody>
          <a:bodyPr/>
          <a:lstStyle/>
          <a:p>
            <a:r>
              <a:rPr lang="en-US" dirty="0"/>
              <a:t>1998</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290145" cy="1461301"/>
          </a:xfrm>
        </p:spPr>
        <p:txBody>
          <a:bodyPr/>
          <a:lstStyle/>
          <a:p>
            <a:r>
              <a:rPr lang="th-TH" sz="1800" dirty="0">
                <a:latin typeface="Cordia New" panose="020B0304020202020204" pitchFamily="34" charset="-34"/>
                <a:cs typeface="Cordia New" panose="020B0304020202020204" pitchFamily="34" charset="-34"/>
              </a:rPr>
              <a:t>แอด</a:t>
            </a:r>
            <a:r>
              <a:rPr lang="th-TH" sz="1800" dirty="0" err="1">
                <a:latin typeface="Cordia New" panose="020B0304020202020204" pitchFamily="34" charset="-34"/>
                <a:cs typeface="Cordia New" panose="020B0304020202020204" pitchFamily="34" charset="-34"/>
              </a:rPr>
              <a:t>ิเลด</a:t>
            </a:r>
            <a:r>
              <a:rPr lang="th-TH" sz="1800" dirty="0">
                <a:latin typeface="Cordia New" panose="020B0304020202020204" pitchFamily="34" charset="-34"/>
                <a:cs typeface="Cordia New" panose="020B0304020202020204" pitchFamily="34" charset="-34"/>
              </a:rPr>
              <a:t> </a:t>
            </a:r>
            <a:r>
              <a:rPr lang="th-TH" sz="1800" dirty="0" err="1">
                <a:latin typeface="Cordia New" panose="020B0304020202020204" pitchFamily="34" charset="-34"/>
                <a:cs typeface="Cordia New" panose="020B0304020202020204" pitchFamily="34" charset="-34"/>
              </a:rPr>
              <a:t>ฮิลส์</a:t>
            </a:r>
            <a:r>
              <a:rPr lang="th-TH" sz="1800" dirty="0">
                <a:latin typeface="Cordia New" panose="020B0304020202020204" pitchFamily="34" charset="-34"/>
                <a:cs typeface="Cordia New" panose="020B0304020202020204" pitchFamily="34" charset="-34"/>
              </a:rPr>
              <a:t>มีชื่อเสียงเรื่องไวน์ระดับพร</a:t>
            </a:r>
            <a:r>
              <a:rPr lang="th-TH" sz="1800" dirty="0" err="1">
                <a:latin typeface="Cordia New" panose="020B0304020202020204" pitchFamily="34" charset="-34"/>
                <a:cs typeface="Cordia New" panose="020B0304020202020204" pitchFamily="34" charset="-34"/>
              </a:rPr>
              <a:t>ีเ</a:t>
            </a:r>
            <a:r>
              <a:rPr lang="th-TH" sz="1800" dirty="0">
                <a:latin typeface="Cordia New" panose="020B0304020202020204" pitchFamily="34" charset="-34"/>
                <a:cs typeface="Cordia New" panose="020B0304020202020204" pitchFamily="34" charset="-34"/>
              </a:rPr>
              <a:t>มี</a:t>
            </a:r>
            <a:r>
              <a:rPr lang="th-TH" sz="1800" dirty="0" err="1">
                <a:latin typeface="Cordia New" panose="020B0304020202020204" pitchFamily="34" charset="-34"/>
                <a:cs typeface="Cordia New" panose="020B0304020202020204" pitchFamily="34" charset="-34"/>
              </a:rPr>
              <a:t>่</a:t>
            </a:r>
            <a:r>
              <a:rPr lang="th-TH" sz="1800" dirty="0">
                <a:latin typeface="Cordia New" panose="020B0304020202020204" pitchFamily="34" charset="-34"/>
                <a:cs typeface="Cordia New" panose="020B0304020202020204" pitchFamily="34" charset="-34"/>
              </a:rPr>
              <a:t>ยม ได้กลายเป็นพื้นที่ปลูกองุ่นทำไวน์ในภูมิอากาศเย็นที่สำคัญที่สุดแห่งหนึ่งในประเทศออสเตรเลีย สไตล์ไวน์มีตั้งแต่หรูหราไปจนเข้มข้นด้วยความเป็นกรดสูง ซึ่งเป็นสิ่งที่ช่วยนิยมความเป็นไวน์ออสเตรเลียสมัยใหม่</a:t>
            </a:r>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th-TH" sz="3200" dirty="0">
                <a:latin typeface="Cordia New" panose="020B0304020202020204" pitchFamily="34" charset="-34"/>
                <a:cs typeface="Cordia New" panose="020B0304020202020204" pitchFamily="34" charset="-34"/>
              </a:rPr>
              <a:t>ปัจจุบัน</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1"/>
            <a:ext cx="4688825" cy="2038167"/>
          </a:xfrm>
        </p:spPr>
        <p:txBody>
          <a:bodyPr/>
          <a:lstStyle/>
          <a:p>
            <a:r>
              <a:rPr lang="th-TH" sz="6000" b="1" dirty="0">
                <a:solidFill>
                  <a:schemeClr val="bg2"/>
                </a:solidFill>
                <a:latin typeface="Cordia New" panose="020B0304020202020204" pitchFamily="34" charset="-34"/>
                <a:cs typeface="Cordia New" panose="020B0304020202020204" pitchFamily="34" charset="-34"/>
              </a:rPr>
              <a:t>สภาพภูมิศาสตร์, ภูมิอากาศ </a:t>
            </a:r>
            <a:br>
              <a:rPr lang="th-TH" sz="6000" b="1" dirty="0">
                <a:solidFill>
                  <a:schemeClr val="bg2"/>
                </a:solidFill>
                <a:latin typeface="Cordia New" panose="020B0304020202020204" pitchFamily="34" charset="-34"/>
                <a:cs typeface="Cordia New" panose="020B0304020202020204" pitchFamily="34" charset="-34"/>
              </a:rPr>
            </a:br>
            <a:r>
              <a:rPr lang="th-TH" sz="6000" b="1" dirty="0">
                <a:solidFill>
                  <a:schemeClr val="bg2"/>
                </a:solidFill>
                <a:latin typeface="Cordia New" panose="020B0304020202020204" pitchFamily="34" charset="-34"/>
                <a:cs typeface="Cordia New" panose="020B0304020202020204" pitchFamily="34" charset="-34"/>
              </a:rPr>
              <a:t>และดิน</a:t>
            </a:r>
            <a:endParaRPr lang="en-US" sz="6000" b="1" dirty="0">
              <a:solidFill>
                <a:schemeClr val="bg2"/>
              </a:solidFill>
              <a:latin typeface="Cordia New" panose="020B0304020202020204" pitchFamily="34" charset="-34"/>
              <a:cs typeface="Cordia New" panose="020B0304020202020204" pitchFamily="34" charset="-34"/>
            </a:endParaRP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3" y="3043003"/>
            <a:ext cx="3579552" cy="3011585"/>
          </a:xfrm>
        </p:spPr>
        <p:txBody>
          <a:bodyPr/>
          <a:lstStyle/>
          <a:p>
            <a:pPr marL="285750" indent="-285750">
              <a:spcBef>
                <a:spcPts val="800"/>
              </a:spcBef>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เขตพื้นที่นี้มีลักษณะแคบ และยาว, ขับรถจากแอด</a:t>
            </a:r>
            <a:r>
              <a:rPr lang="th-TH" sz="1800" dirty="0" err="1">
                <a:solidFill>
                  <a:schemeClr val="bg1"/>
                </a:solidFill>
                <a:latin typeface="Cordia New" panose="020B0304020202020204" pitchFamily="34" charset="-34"/>
                <a:cs typeface="Cordia New" panose="020B0304020202020204" pitchFamily="34" charset="-34"/>
              </a:rPr>
              <a:t>ิเลด</a:t>
            </a:r>
            <a:r>
              <a:rPr lang="th-TH" sz="1800" dirty="0">
                <a:solidFill>
                  <a:schemeClr val="bg1"/>
                </a:solidFill>
                <a:latin typeface="Cordia New" panose="020B0304020202020204" pitchFamily="34" charset="-34"/>
                <a:cs typeface="Cordia New" panose="020B0304020202020204" pitchFamily="34" charset="-34"/>
              </a:rPr>
              <a:t>ไปทางทิศตะวันออกไม่เกิน 30 นาที</a:t>
            </a:r>
          </a:p>
          <a:p>
            <a:pPr marL="285750" indent="-285750">
              <a:spcBef>
                <a:spcPts val="800"/>
              </a:spcBef>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เป็นหนึ่งในเขตพื้นที่ผลิตไวน์ภูมิอากาศเย็นแห่งออสเตรเลียใต้</a:t>
            </a:r>
          </a:p>
          <a:p>
            <a:pPr marL="285750" indent="-285750">
              <a:spcBef>
                <a:spcPts val="800"/>
              </a:spcBef>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ภูมิประเทศอันหลากหลายสร้างภูมิอากาศแบบภูมิภาค และจุลภาค</a:t>
            </a:r>
          </a:p>
          <a:p>
            <a:pPr marL="285750" indent="-285750">
              <a:spcBef>
                <a:spcPts val="800"/>
              </a:spcBef>
              <a:buFont typeface="Arial" panose="020B0604020202020204" pitchFamily="34" charset="0"/>
              <a:buChar char="•"/>
            </a:pPr>
            <a:r>
              <a:rPr lang="th-TH" sz="1800" dirty="0">
                <a:solidFill>
                  <a:schemeClr val="bg1"/>
                </a:solidFill>
                <a:latin typeface="Cordia New" panose="020B0304020202020204" pitchFamily="34" charset="-34"/>
                <a:cs typeface="Cordia New" panose="020B0304020202020204" pitchFamily="34" charset="-34"/>
              </a:rPr>
              <a:t>เขตพื้นที่ย่อย ได้แก่ เลนส์วูด และ</a:t>
            </a:r>
            <a:r>
              <a:rPr lang="th-TH" sz="1800" dirty="0" err="1">
                <a:solidFill>
                  <a:schemeClr val="bg1"/>
                </a:solidFill>
                <a:latin typeface="Cordia New" panose="020B0304020202020204" pitchFamily="34" charset="-34"/>
                <a:cs typeface="Cordia New" panose="020B0304020202020204" pitchFamily="34" charset="-34"/>
              </a:rPr>
              <a:t>พิค</a:t>
            </a:r>
            <a:r>
              <a:rPr lang="th-TH" sz="1800" dirty="0">
                <a:solidFill>
                  <a:schemeClr val="bg1"/>
                </a:solidFill>
                <a:latin typeface="Cordia New" panose="020B0304020202020204" pitchFamily="34" charset="-34"/>
                <a:cs typeface="Cordia New" panose="020B0304020202020204" pitchFamily="34" charset="-34"/>
              </a:rPr>
              <a:t>คาด</a:t>
            </a:r>
            <a:r>
              <a:rPr lang="th-TH" sz="1800" dirty="0" err="1">
                <a:solidFill>
                  <a:schemeClr val="bg1"/>
                </a:solidFill>
                <a:latin typeface="Cordia New" panose="020B0304020202020204" pitchFamily="34" charset="-34"/>
                <a:cs typeface="Cordia New" panose="020B0304020202020204" pitchFamily="34" charset="-34"/>
              </a:rPr>
              <a:t>ิลลี</a:t>
            </a:r>
            <a:r>
              <a:rPr lang="th-TH" sz="1800" dirty="0">
                <a:solidFill>
                  <a:schemeClr val="bg1"/>
                </a:solidFill>
                <a:latin typeface="Cordia New" panose="020B0304020202020204" pitchFamily="34" charset="-34"/>
                <a:cs typeface="Cordia New" panose="020B0304020202020204" pitchFamily="34" charset="-34"/>
              </a:rPr>
              <a:t> </a:t>
            </a:r>
            <a:r>
              <a:rPr lang="th-TH" sz="1800" dirty="0" err="1">
                <a:solidFill>
                  <a:schemeClr val="bg1"/>
                </a:solidFill>
                <a:latin typeface="Cordia New" panose="020B0304020202020204" pitchFamily="34" charset="-34"/>
                <a:cs typeface="Cordia New" panose="020B0304020202020204" pitchFamily="34" charset="-34"/>
              </a:rPr>
              <a:t>แวลลีย์</a:t>
            </a:r>
            <a:endParaRPr lang="en-US" sz="1800" dirty="0">
              <a:solidFill>
                <a:schemeClr val="bg1"/>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5909A14A-10C8-463E-87B4-69C1401816D5}"/>
</file>

<file path=customXml/itemProps3.xml><?xml version="1.0" encoding="utf-8"?>
<ds:datastoreItem xmlns:ds="http://schemas.openxmlformats.org/officeDocument/2006/customXml" ds:itemID="{10CCF1F8-6D9E-4631-9BC7-E65B426755A9}">
  <ds:schemaRefs>
    <ds:schemaRef ds:uri="4e8dd08d-258d-47a9-9875-37f1ffd19f33"/>
    <ds:schemaRef ds:uri="http://schemas.openxmlformats.org/package/2006/metadata/core-properties"/>
    <ds:schemaRef ds:uri="http://purl.org/dc/elements/1.1/"/>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02256494-4976-4001-aedb-96463ae0d92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8918</TotalTime>
  <Words>3351</Words>
  <Application>Microsoft Macintosh PowerPoint</Application>
  <PresentationFormat>Widescreen</PresentationFormat>
  <Paragraphs>341</Paragraphs>
  <Slides>29</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Cordia New</vt:lpstr>
      <vt:lpstr>Inter Display</vt:lpstr>
      <vt:lpstr>Neue Haas Grotesk Text Pro</vt:lpstr>
      <vt:lpstr>Slide layouts</vt:lpstr>
      <vt:lpstr>PowerPoint Presentation</vt:lpstr>
      <vt:lpstr>PowerPoint Presentation</vt:lpstr>
      <vt:lpstr>ออสเตรเลีย</vt:lpstr>
      <vt:lpstr>ออสเตรเลียใต้</vt:lpstr>
      <vt:lpstr>แอดิเลด ฮิลส์</vt:lpstr>
      <vt:lpstr>ประเด็นการนำเสนอ ในวันนี้ มีดังนี้ </vt:lpstr>
      <vt:lpstr>ช่วงปี 1840 – 1900</vt:lpstr>
      <vt:lpstr>PowerPoint Presentation</vt:lpstr>
      <vt:lpstr>สภาพภูมิศาสตร์, ภูมิอากาศ  และดิน</vt:lpstr>
      <vt:lpstr>ภูมิอากาศ</vt:lpstr>
      <vt:lpstr>ดิน</vt:lpstr>
      <vt:lpstr>การปลูกองุ่นและการผลิตไวน์</vt:lpstr>
      <vt:lpstr>PowerPoint Presentation</vt:lpstr>
      <vt:lpstr>PowerPoint Presentation</vt:lpstr>
      <vt:lpstr>รสชาติแห่งแอดิเลด ฮิลส์</vt:lpstr>
      <vt:lpstr>PowerPoint Presentation</vt:lpstr>
      <vt:lpstr>PowerPoint Presentation</vt:lpstr>
      <vt:lpstr>สปาร์กลิ้ง ลักษณะเฉพาะ</vt:lpstr>
      <vt:lpstr>PowerPoint Presentation</vt:lpstr>
      <vt:lpstr>โซวีญง บลอง ลักษณะเฉพาะ</vt:lpstr>
      <vt:lpstr>PowerPoint Presentation</vt:lpstr>
      <vt:lpstr>ชาร์ดอนเนย์ ลักษณะเฉพาะ</vt:lpstr>
      <vt:lpstr>PowerPoint Presentation</vt:lpstr>
      <vt:lpstr>พิโนต์ นัวร์ ลักษณะเฉพาะ</vt:lpstr>
      <vt:lpstr>PowerPoint Presentation</vt:lpstr>
      <vt:lpstr>ชีราซ ลักษณะเฉพาะ</vt:lpstr>
      <vt:lpstr>จุดสูงสุดของ</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Rossukol Rergsamran</cp:lastModifiedBy>
  <cp:revision>48</cp:revision>
  <dcterms:created xsi:type="dcterms:W3CDTF">2018-07-25T07:02:59Z</dcterms:created>
  <dcterms:modified xsi:type="dcterms:W3CDTF">2026-04-21T09:30:11Z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