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478" r:id="rId6"/>
    <p:sldId id="636" r:id="rId7"/>
    <p:sldId id="635" r:id="rId8"/>
    <p:sldId id="645" r:id="rId9"/>
    <p:sldId id="637" r:id="rId10"/>
    <p:sldId id="646" r:id="rId11"/>
    <p:sldId id="647" r:id="rId12"/>
    <p:sldId id="660" r:id="rId13"/>
    <p:sldId id="641" r:id="rId14"/>
    <p:sldId id="642" r:id="rId15"/>
    <p:sldId id="643" r:id="rId16"/>
    <p:sldId id="648" r:id="rId17"/>
    <p:sldId id="649" r:id="rId18"/>
    <p:sldId id="651" r:id="rId19"/>
    <p:sldId id="652" r:id="rId20"/>
    <p:sldId id="657" r:id="rId21"/>
    <p:sldId id="626" r:id="rId22"/>
    <p:sldId id="280" r:id="rId23"/>
    <p:sldId id="617" r:id="rId24"/>
    <p:sldId id="278" r:id="rId25"/>
    <p:sldId id="658" r:id="rId26"/>
    <p:sldId id="659" r:id="rId27"/>
    <p:sldId id="340" r:id="rId28"/>
    <p:sldId id="661" r:id="rId29"/>
  </p:sldIdLst>
  <p:sldSz cx="12192000" cy="6858000"/>
  <p:notesSz cx="6858000" cy="9144000"/>
  <p:embeddedFontLst>
    <p:embeddedFont>
      <p:font typeface="Calibri" panose="020F0502020204030204" pitchFamily="34" charset="0"/>
      <p:regular r:id="rId31"/>
      <p:bold r:id="rId32"/>
      <p:italic r:id="rId33"/>
      <p:boldItalic r:id="rId34"/>
    </p:embeddedFont>
    <p:embeddedFont>
      <p:font typeface="Inter Display" panose="02000503000000020004" pitchFamily="2" charset="0"/>
      <p:regular r:id="rId35"/>
      <p:bold r:id="rId36"/>
      <p:italic r:id="rId37"/>
      <p:boldItalic r:id="rId38"/>
    </p:embeddedFont>
    <p:embeddedFont>
      <p:font typeface="Neue Haas Grotesk Text Pro" panose="020B0504020202020204" pitchFamily="34" charset="77"/>
      <p:regular r:id="rId39"/>
      <p:bold r:id="rId40"/>
      <p:italic r:id="rId41"/>
      <p:boldItalic r:id="rId42"/>
    </p:embeddedFont>
  </p:embeddedFontLst>
  <p:custDataLst>
    <p:tags r:id="rId43"/>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61" autoAdjust="0"/>
    <p:restoredTop sz="72379"/>
  </p:normalViewPr>
  <p:slideViewPr>
    <p:cSldViewPr snapToGrid="0">
      <p:cViewPr varScale="1">
        <p:scale>
          <a:sx n="78" d="100"/>
          <a:sy n="78" d="100"/>
        </p:scale>
        <p:origin x="1880" y="168"/>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font" Target="fonts/font12.fntdata"/><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49"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tags" Target="tags/tag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font" Target="fonts/font11.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7T23:57:43.413" v="1" actId="33475"/>
      <pc:docMkLst>
        <pc:docMk/>
      </pc:docMkLst>
      <pc:sldChg chg="modSp mod">
        <pc:chgData name="Cameron Midson" userId="510fe36d-201b-4d30-8c49-491c55367456" providerId="ADAL" clId="{93217E07-8A0E-5D7D-A37A-49773A2FEA36}" dt="2026-02-17T23:57:33.406" v="0" actId="113"/>
        <pc:sldMkLst>
          <pc:docMk/>
          <pc:sldMk cId="1789970845" sldId="256"/>
        </pc:sldMkLst>
        <pc:spChg chg="mod">
          <ac:chgData name="Cameron Midson" userId="510fe36d-201b-4d30-8c49-491c55367456" providerId="ADAL" clId="{93217E07-8A0E-5D7D-A37A-49773A2FEA36}" dt="2026-02-17T23:57:33.406" v="0" actId="113"/>
          <ac:spMkLst>
            <pc:docMk/>
            <pc:sldMk cId="1789970845" sldId="256"/>
            <ac:spMk id="7" creationId="{8B1D4A70-6CA2-23A1-1A5A-497FD6307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3/27/26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latin typeface="Arial"/>
                <a:ea typeface="+mn-ea"/>
                <a:cs typeface="+mn-cs"/>
              </a:rPr>
              <a:t>Tìm hiểu mọi thông tin về vùng rượu vang nổi tiếng quốc tế này, với đất đỏ màu mỡ và rượu vang lâu năm đẳng cấp thế giới. </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latin typeface="Arial"/>
                <a:ea typeface="+mn-ea"/>
                <a:cs typeface="+mn-cs"/>
              </a:rPr>
              <a:t>Những ghi chú này cung cấp thêm thông tin cho slide và các điểm thảo luận gợi ý. </a:t>
            </a:r>
            <a:r>
              <a:rPr lang="vi-VN" sz="1200" dirty="0">
                <a:solidFill>
                  <a:schemeClr val="tx1"/>
                </a:solidFill>
                <a:latin typeface="Arial"/>
                <a:ea typeface="+mn-ea"/>
                <a:cs typeface="+mn-cs"/>
              </a:rPr>
              <a:t>Để tải về các chủ đề và tài liệu, bao gồm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521875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ĐÂY LÀ THỜI ĐIỂM THÍCH HỢP ĐỂ THƯỞNG THỨC VÀ THẢO LUẬN VỀ HƯƠNG VỊ CÁC LOẠI RƯỢU VANG KHÁC NHAU. </a:t>
            </a:r>
          </a:p>
          <a:p>
            <a:endParaRPr lang="en-US" dirty="0"/>
          </a:p>
          <a:p>
            <a:r>
              <a:rPr lang="vi-VN" sz="1200" b="0" i="0" u="none" strike="noStrike" dirty="0">
                <a:solidFill>
                  <a:schemeClr val="tx1"/>
                </a:solidFill>
                <a:latin typeface="Arial"/>
                <a:ea typeface="+mn-ea"/>
                <a:cs typeface="+mn-cs"/>
              </a:rPr>
              <a:t>Các dòng vang đỏ thống </a:t>
            </a:r>
            <a:r>
              <a:rPr lang="en-US" sz="1200" b="0" i="0" u="none" strike="noStrike" dirty="0" err="1">
                <a:solidFill>
                  <a:schemeClr val="tx1"/>
                </a:solidFill>
                <a:latin typeface="Arial"/>
                <a:ea typeface="+mn-ea"/>
                <a:cs typeface="+mn-cs"/>
              </a:rPr>
              <a:t>lĩnh</a:t>
            </a:r>
            <a:r>
              <a:rPr lang="vi-VN" sz="1200" b="0" i="0" u="none" strike="noStrike" dirty="0">
                <a:solidFill>
                  <a:schemeClr val="tx1"/>
                </a:solidFill>
                <a:latin typeface="Arial"/>
                <a:ea typeface="+mn-ea"/>
                <a:cs typeface="+mn-cs"/>
              </a:rPr>
              <a:t> ở Coonawarra, nơi đất đai, khí hậu và kỹ thuật sản xuất rượu kết hợp để tạo ra rượu vang có hương vị từ vừa phải đến đậm đà, có thể dùng được sau vài năm ủ và có chất lượng ủ rượu đặc biệt. Tuy nhiên, khu vực này cũng sản xuất một số lượng nhỏ các loại rượu vang trắng hảo hạng. </a:t>
            </a:r>
          </a:p>
          <a:p>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dirty="0">
                <a:solidFill>
                  <a:schemeClr val="tx1"/>
                </a:solidFill>
                <a:latin typeface="Arial"/>
                <a:ea typeface="+mn-ea"/>
                <a:cs typeface="+mn-cs"/>
              </a:rPr>
              <a:t>+ CHƯƠNG TRÌNH BỔ SUNG Quý vị sẽ tìm thấy tài liệu chương trình tại www.australianwinediscovered.com</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4107325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Giống nho chín muộn này là ngôi sao không cần bàn cãi của vùng Coonawarra, </a:t>
            </a:r>
            <a:r>
              <a:rPr lang="en-US" sz="1200" b="0" i="0" u="none" strike="noStrike" dirty="0" err="1">
                <a:solidFill>
                  <a:schemeClr val="tx1"/>
                </a:solidFill>
                <a:latin typeface="Arial"/>
                <a:ea typeface="+mn-ea"/>
                <a:cs typeface="+mn-cs"/>
              </a:rPr>
              <a:t>là</a:t>
            </a:r>
            <a:r>
              <a:rPr lang="vi-VN" sz="1200" b="0" i="0" u="none" strike="noStrike" dirty="0">
                <a:solidFill>
                  <a:schemeClr val="tx1"/>
                </a:solidFill>
                <a:latin typeface="Arial"/>
                <a:ea typeface="+mn-ea"/>
                <a:cs typeface="+mn-cs"/>
              </a:rPr>
              <a:t> vang Cabernet Sauvignon ngon nhất của vùng, với hương vị tinh khiết nhất và tốt nhất trên thế giới </a:t>
            </a:r>
            <a:r>
              <a:rPr lang="en-US" sz="1200" b="0" i="0" u="none" strike="noStrike" dirty="0" err="1">
                <a:solidFill>
                  <a:schemeClr val="tx1"/>
                </a:solidFill>
                <a:latin typeface="Arial"/>
                <a:ea typeface="+mn-ea"/>
                <a:cs typeface="+mn-cs"/>
              </a:rPr>
              <a:t>của</a:t>
            </a:r>
            <a:r>
              <a:rPr lang="vi-VN" sz="1200" b="0" i="0" u="none" strike="noStrike" dirty="0">
                <a:solidFill>
                  <a:schemeClr val="tx1"/>
                </a:solidFill>
                <a:latin typeface="Arial"/>
                <a:ea typeface="+mn-ea"/>
                <a:cs typeface="+mn-cs"/>
              </a:rPr>
              <a:t> giống nho này. Đất đỏ độc đáo của vùng là một thành phần quan trọng ảnh hưởng đến những dòng rượu vang này, với các chất dinh dưỡng và độ chua của chúng là yếu tố quan trọng trong việc tạo nên tuổi thọ của nho - đó là một lý do tại sao rượu vang Cabernet Sauvignon vùng Coonawarra có tuổi thọ rất cao. Với lợi ích của những cây nho trưởng thành, các phương pháp trồng nho và sản xuất rượu vang sáng tạo, các nhà sản xuất rượu đang tạo ra rượu vang với phong cách cân bằng có thể uống được sau vài năm trữ nhưng vẫn là một trong những loại rượu trữ lâu năm đáng thưởng thức nhất trên thế giới. Cabernet Sauvignon của vùng Coonawarra có loại với hương vị vừa phải hoặc hương vị đậm đà, với nhiều phong cách hiện đại có vị nhẹ nhàng hơn. Những loại rượu kết hợp này được biết đến với sự đậm đà, kết hợp với độ chua, giữ được dư vị lâu và đặc trưng với vị chát cao và hiếm khi lấn át vị.</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741117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Coonawarra</a:t>
            </a:r>
            <a:r>
              <a:rPr lang="en-US" sz="1200" b="0" i="0" u="none" strike="noStrike" dirty="0">
                <a:solidFill>
                  <a:schemeClr val="tx1"/>
                </a:solidFill>
                <a:latin typeface="Arial"/>
                <a:ea typeface="+mn-ea"/>
                <a:cs typeface="+mn-cs"/>
              </a:rPr>
              <a:t>, </a:t>
            </a:r>
            <a:r>
              <a:rPr lang="vi-VN" sz="1200" b="0" i="0" u="none" strike="noStrike" dirty="0">
                <a:solidFill>
                  <a:schemeClr val="tx1"/>
                </a:solidFill>
                <a:latin typeface="Arial"/>
                <a:ea typeface="+mn-ea"/>
                <a:cs typeface="+mn-cs"/>
              </a:rPr>
              <a:t>vùng có khí hậu lạnh hơn sản xuất rượu vang Shiraz</a:t>
            </a:r>
            <a:r>
              <a:rPr lang="en-US" sz="1200" b="0" i="0" u="none" strike="noStrike" dirty="0">
                <a:solidFill>
                  <a:schemeClr val="tx1"/>
                </a:solidFill>
                <a:latin typeface="Arial"/>
                <a:ea typeface="+mn-ea"/>
                <a:cs typeface="+mn-cs"/>
              </a:rPr>
              <a:t> </a:t>
            </a:r>
            <a:r>
              <a:rPr lang="vi-VN" sz="1200" b="0" i="0" u="none" strike="noStrike" dirty="0">
                <a:solidFill>
                  <a:schemeClr val="tx1"/>
                </a:solidFill>
                <a:latin typeface="Arial"/>
                <a:ea typeface="+mn-ea"/>
                <a:cs typeface="+mn-cs"/>
              </a:rPr>
              <a:t>có hương vị thanh tao và đậm đà so với rượu vang Shiraz của vùng có khí hậu ấm hơn như Barossa, Thung lũng Hunter và Margaret River. Giống như Cabernet Sauvignon, xu hướng của Shiraz đã chuyển sang phong cách cân bằng và tinh tế hơn, kết hợp tốt với những món ăn nhẹ nhàng hơn. Cấu trúc, độ chát của rượu vang Coonawarra góp phần </a:t>
            </a:r>
            <a:r>
              <a:rPr lang="en-US" sz="1200" b="0" i="0" u="none" strike="noStrike" dirty="0" err="1">
                <a:solidFill>
                  <a:schemeClr val="tx1"/>
                </a:solidFill>
                <a:latin typeface="Arial"/>
                <a:ea typeface="+mn-ea"/>
                <a:cs typeface="+mn-cs"/>
              </a:rPr>
              <a:t>tăng</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khả</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năng</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trữ</a:t>
            </a:r>
            <a:r>
              <a:rPr lang="en-US" sz="1200" b="0" i="0" u="none" strike="noStrike" dirty="0">
                <a:solidFill>
                  <a:schemeClr val="tx1"/>
                </a:solidFill>
                <a:latin typeface="Arial"/>
                <a:ea typeface="+mn-ea"/>
                <a:cs typeface="+mn-cs"/>
              </a:rPr>
              <a:t> </a:t>
            </a:r>
            <a:r>
              <a:rPr lang="en-US" sz="1200" b="0" i="0" u="none" strike="noStrike" dirty="0" err="1">
                <a:solidFill>
                  <a:schemeClr val="tx1"/>
                </a:solidFill>
                <a:latin typeface="Arial"/>
                <a:ea typeface="+mn-ea"/>
                <a:cs typeface="+mn-cs"/>
              </a:rPr>
              <a:t>rượu</a:t>
            </a:r>
            <a:r>
              <a:rPr lang="en-US" sz="1200" b="0" i="0" u="none" strike="noStrike" dirty="0">
                <a:solidFill>
                  <a:schemeClr val="tx1"/>
                </a:solidFill>
                <a:latin typeface="Arial"/>
                <a:ea typeface="+mn-ea"/>
                <a:cs typeface="+mn-cs"/>
              </a:rPr>
              <a:t>. </a:t>
            </a:r>
            <a:endParaRPr lang="vi-VN" sz="1200" b="0" i="0" u="none" strike="noStrike" dirty="0">
              <a:solidFill>
                <a:schemeClr val="tx1"/>
              </a:solidFill>
              <a:latin typeface="Arial"/>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614672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Giống nho Merlot phát triển mạnh ở các vùng đất thoát nước nhanh của Coonawarra và phản ánh khí hậu lạnh hơn và mùa chín đầy nắng của vùng rượu vang, tạo ra loại rượu vang đậm đà và sang trọng.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181999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ct val="0"/>
              </a:spcBef>
              <a:spcAft>
                <a:spcPct val="0"/>
              </a:spcAft>
              <a:buNone/>
            </a:pPr>
            <a:r>
              <a:rPr lang="vi-VN" sz="1200" b="0" i="0" u="none" strike="noStrike" dirty="0">
                <a:solidFill>
                  <a:schemeClr val="dk1"/>
                </a:solidFill>
                <a:latin typeface="Arial"/>
                <a:ea typeface="Arial"/>
                <a:cs typeface="Arial"/>
                <a:sym typeface="Arial"/>
              </a:rPr>
              <a:t>Vui lòng truy cập www.australianwinediscovered.com để tìm hiểu thêm về chương trình, công cụ và tư liệu.</a:t>
            </a:r>
            <a:endParaRPr lang="vi-VN" dirty="0"/>
          </a:p>
          <a:p>
            <a:pPr marL="0" lvl="0" indent="0" algn="l" rtl="0">
              <a:spcBef>
                <a:spcPct val="0"/>
              </a:spcBef>
              <a:spcAft>
                <a:spcPct val="0"/>
              </a:spcAft>
              <a:buNone/>
            </a:pPr>
            <a:r>
              <a:rPr lang="vi-VN" sz="1200" dirty="0">
                <a:solidFill>
                  <a:schemeClr val="dk1"/>
                </a:solidFill>
                <a:latin typeface="Arial"/>
                <a:ea typeface="Arial"/>
                <a:cs typeface="Arial"/>
                <a:sym typeface="Arial"/>
              </a:rPr>
              <a:t>Để được giải đáp thắc mắc, vui lòng liên hệ discovered@wineaustralia.com</a:t>
            </a: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614040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Coonawarra là một dải đất hẹp nằm trên Bờ biển Limestone (Limestone coast), giữa Adelaide và Melbourne. Mặc dù cách bờ biển 80 km (50 dặm), địa hình bằng phẳng cho thấy vùng hưởng lợi từ khí hậu ôn đới hải dương. Vị trí nằm ở xa và là trung tâm nông nghiệp giúp Coonawarra trở thành một điểm đến du lịch yên tĩnh, nơi bạn sẽ được thường trò chuyện trực tiếp với nhà sản xuất rượu ngay tại các hầm rượu.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3773464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Đây sẽ là thời điểm thích hợp để mời mọi người thưởng thức hương vị rượu vang truyền thống của vùng Coonawarra. Tiệc thử rượu chính thức sẽ diễn ra vào cuối chương trình.</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b="0" i="0" u="none" strike="noStrik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Coonawarra là nơi tập trung cộng đồng những gia đình làm rượu vang nhiều thế hệ, những công ty rượu vang trong nước và ngoài nước, và cả những làn gió mới đang mang đến sức sống cho vùng Coonawarra.</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784087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Những yếu tố nào đã góp phần giúp Coonawarra trở thành vùng rượu vang Cabernet Sauvignon hàng đầu - và làm thế nào để giữ được danh hiệu đó?</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373773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Coonawarra lạnh hơn so với nhiệt độ thường ở vĩ độ 37º 32’ Nam. Điều này là do địa hình bằng phẳng, gần Nam Đại Dương và dòng nước lạnh từ vùng nước trồi Bonney xuyên suốt mùa sinh trưởng của nho. Bờ biển Limestone chịu ảnh hưởng đặc biệt của khí hậu ôn đới hải dương vì bờ biển hướng về phía tây.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2532534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Coonawarra là vùng có địa hình bằng phẳng, độ cao thấp. </a:t>
            </a:r>
          </a:p>
          <a:p>
            <a:pPr rtl="0"/>
            <a:r>
              <a:rPr lang="vi-VN" sz="1200" b="0" i="0" u="none" strike="noStrike" dirty="0">
                <a:solidFill>
                  <a:schemeClr val="tx1"/>
                </a:solidFill>
                <a:latin typeface="Arial"/>
                <a:ea typeface="+mn-ea"/>
                <a:cs typeface="+mn-cs"/>
              </a:rPr>
              <a:t>- Điển hình với mùa đông lạnh giá và mùa hè mát mẻ về đêm. Mây che phủ liên tục ở Coonawarra cũng góp phần làm giảm nhiệt độ.</a:t>
            </a:r>
          </a:p>
          <a:p>
            <a:pPr rtl="0"/>
            <a:r>
              <a:rPr lang="vi-VN" sz="1200" b="0" i="0" u="none" strike="noStrike" dirty="0">
                <a:solidFill>
                  <a:schemeClr val="tx1"/>
                </a:solidFill>
                <a:latin typeface="Arial"/>
                <a:ea typeface="+mn-ea"/>
                <a:cs typeface="+mn-cs"/>
              </a:rPr>
              <a:t>- Nhiệt độ trung bình tháng 1: 20.1°C (68°F).</a:t>
            </a:r>
          </a:p>
          <a:p>
            <a:r>
              <a:rPr lang="vi-VN" sz="1200" b="0" i="0" u="none" strike="noStrike" dirty="0">
                <a:solidFill>
                  <a:schemeClr val="tx1"/>
                </a:solidFill>
                <a:latin typeface="Arial"/>
                <a:ea typeface="+mn-ea"/>
                <a:cs typeface="+mn-cs"/>
              </a:rPr>
              <a:t>– Lượng mưa mùa sinh trưởng (GSR): 260mm (10.2in). </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861927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latin typeface="Arial"/>
                <a:ea typeface="+mn-ea"/>
                <a:cs typeface="+mn-cs"/>
              </a:rPr>
              <a:t>Đất đỏ terra rossa ở Coonawarra khác biệt với các đặc tính địa chất </a:t>
            </a:r>
            <a:r>
              <a:rPr lang="en-US" sz="1200" b="0" i="0" u="none" strike="noStrike" dirty="0" err="1">
                <a:solidFill>
                  <a:schemeClr val="tx1"/>
                </a:solidFill>
                <a:latin typeface="Arial"/>
                <a:ea typeface="+mn-ea"/>
                <a:cs typeface="+mn-cs"/>
              </a:rPr>
              <a:t>về</a:t>
            </a:r>
            <a:r>
              <a:rPr lang="vi-VN" sz="1200" b="0" i="0" u="none" strike="noStrike" dirty="0">
                <a:solidFill>
                  <a:schemeClr val="tx1"/>
                </a:solidFill>
                <a:latin typeface="Arial"/>
                <a:ea typeface="+mn-ea"/>
                <a:cs typeface="+mn-cs"/>
              </a:rPr>
              <a:t> cấu trúc, hình dáng và màu sắc đậm. Trải dài từ bắc đến nam, dải đất nhỏ bé này là một trong những vùng đất có giá trị nhất trong cộng đồng rượu vang Úc.</a:t>
            </a:r>
          </a:p>
          <a:p>
            <a:endParaRPr lang="en-AU" sz="1200" b="0" i="0" u="none" strike="noStrike" kern="1200" dirty="0">
              <a:solidFill>
                <a:schemeClr val="tx1"/>
              </a:solidFill>
              <a:effectLst/>
              <a:latin typeface="+mn-lt"/>
              <a:ea typeface="+mn-ea"/>
              <a:cs typeface="+mn-cs"/>
            </a:endParaRPr>
          </a:p>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Điều gì giúp Coonawarra trở thành một môi trường lý tưởng để sản xuất rượu vang Cabernet Sauvignon đẳng cấp thế giới?</a:t>
            </a:r>
          </a:p>
          <a:p>
            <a:pPr rtl="0"/>
            <a:r>
              <a:rPr lang="vi-VN" sz="1200" b="0" i="0" u="none" strike="noStrike" dirty="0">
                <a:solidFill>
                  <a:schemeClr val="tx1"/>
                </a:solidFill>
                <a:latin typeface="Arial"/>
                <a:ea typeface="+mn-ea"/>
                <a:cs typeface="+mn-cs"/>
              </a:rPr>
              <a:t>- Tại sao dải đất đỏ terra rossa của Coonawarra lại là một mảnh đất có giá trị như vậy?</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2885590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Những người trồng nho ở Coonawarra có kinh nghiệm trong việc áp dụng phương pháp của họ với các điều kiện khí hậu khác nhau để tạo ra những trái nho tốt nhất. Nghiên cứu về trồng nho đang là mối quan tâm lớn nhất</a:t>
            </a:r>
          </a:p>
          <a:p>
            <a:pPr rtl="0"/>
            <a:r>
              <a:rPr lang="vi-VN" sz="1200" b="0" i="0" u="none" strike="noStrike" dirty="0">
                <a:solidFill>
                  <a:schemeClr val="tx1"/>
                </a:solidFill>
                <a:latin typeface="Arial"/>
                <a:ea typeface="+mn-ea"/>
                <a:cs typeface="+mn-cs"/>
              </a:rPr>
              <a:t>- Điều kiện của vùng rượu vang rất phù hợp với việc trồng nho nên sự phát triển của cây nho nói chung cần được kiểm soát thông qua việc cắt tỉa, bao gồm tỉa chồi và quả, cắt tỉa và loại bỏ lá. </a:t>
            </a:r>
          </a:p>
          <a:p>
            <a:pPr rtl="0"/>
            <a:r>
              <a:rPr lang="vi-VN" sz="1200" b="0" i="0" u="none" strike="noStrike" dirty="0">
                <a:solidFill>
                  <a:schemeClr val="tx1"/>
                </a:solidFill>
                <a:latin typeface="Arial"/>
                <a:ea typeface="+mn-ea"/>
                <a:cs typeface="+mn-cs"/>
              </a:rPr>
              <a:t>- Nhiều chủ sở hữu vườn nho đang tận dụng các công nghệ như viễn thám và lập lịch tưới tiêu để cải thiện việc giữ nước và kiểm soát sức sống của cây nho. Các vườn nho lấy nước từ một tầng nước ngầm nằm ở độ sâu trung bình 5–6 mét (16,4–19,7 feet).</a:t>
            </a:r>
          </a:p>
          <a:p>
            <a:pPr rtl="0"/>
            <a:r>
              <a:rPr lang="vi-VN" sz="1200" b="0" i="0" u="none" strike="noStrike" dirty="0">
                <a:solidFill>
                  <a:schemeClr val="tx1"/>
                </a:solidFill>
                <a:latin typeface="Arial"/>
                <a:ea typeface="+mn-ea"/>
                <a:cs typeface="+mn-cs"/>
              </a:rPr>
              <a:t>- Trong bối cảnh khí hậu thay đổi, nhiều chủ vườn nho đang áp dụng các phương pháp trồng nho mang tính bền vững.</a:t>
            </a:r>
          </a:p>
          <a:p>
            <a:pPr rtl="0"/>
            <a:r>
              <a:rPr lang="vi-VN" sz="1200" b="0" i="0" u="none" strike="noStrike" dirty="0">
                <a:solidFill>
                  <a:schemeClr val="tx1"/>
                </a:solidFill>
                <a:latin typeface="Arial"/>
                <a:ea typeface="+mn-ea"/>
                <a:cs typeface="+mn-cs"/>
              </a:rPr>
              <a:t>- Nhiều vườn nho hiện đã được rào lại, cho phép sử dụng cừu để kiểm soát cỏ dại mùa đông. </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6677108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 Sự can thiệp tối thiểu trong nhà máy sản xuất rượu vang cho phép chất lượng của nho được phát huy đối đa. </a:t>
            </a:r>
          </a:p>
          <a:p>
            <a:pPr rtl="0"/>
            <a:r>
              <a:rPr lang="vi-VN" sz="1200" b="0" i="0" u="none" strike="noStrike" dirty="0">
                <a:solidFill>
                  <a:schemeClr val="tx1"/>
                </a:solidFill>
                <a:latin typeface="Arial"/>
                <a:ea typeface="+mn-ea"/>
                <a:cs typeface="+mn-cs"/>
              </a:rPr>
              <a:t>- Các nhà sản xuất rượu liên tục cải tiến việc sử dụng thùng gỗ sồi để ủ giống nho Cabernet Sauvignon và Shiraz cao cấp, hạn chế khi sử dụng thùng gỗ sồi mới, sử dụng kết hợp với thùng gỗ sồi cũ hơn để tạo ra sự kết hợp và hòa quyện trong khi vẫn giữ được đặc tính của giống nho. </a:t>
            </a:r>
          </a:p>
          <a:p>
            <a:pPr rtl="0"/>
            <a:r>
              <a:rPr lang="vi-VN" sz="1200" b="0" i="0" u="none" strike="noStrike" dirty="0">
                <a:solidFill>
                  <a:schemeClr val="tx1"/>
                </a:solidFill>
                <a:latin typeface="Arial"/>
                <a:ea typeface="+mn-ea"/>
                <a:cs typeface="+mn-cs"/>
              </a:rPr>
              <a:t>- Nho Cabernet Sauvignon được hưởng lợi từ việc phối trộn với các giống nho khác vì chúng thường có một chút thiếu trong hương vị trong lúc thưởng thức, được gọi là Cabernet ‘donut’. Tại Coonawarra, nho Cabernet Sauvignon có xu hướng </a:t>
            </a:r>
            <a:r>
              <a:rPr lang="en-US" sz="1200" b="0" i="0" u="none" strike="noStrike" dirty="0" err="1">
                <a:solidFill>
                  <a:schemeClr val="tx1"/>
                </a:solidFill>
                <a:latin typeface="Arial"/>
                <a:ea typeface="+mn-ea"/>
                <a:cs typeface="+mn-cs"/>
              </a:rPr>
              <a:t>êm</a:t>
            </a:r>
            <a:r>
              <a:rPr lang="vi-VN" sz="1200" b="0" i="0" u="none" strike="noStrike" dirty="0">
                <a:solidFill>
                  <a:schemeClr val="tx1"/>
                </a:solidFill>
                <a:latin typeface="Arial"/>
                <a:ea typeface="+mn-ea"/>
                <a:cs typeface="+mn-cs"/>
              </a:rPr>
              <a:t> hơn và nguyên chất hơn, vì vậy các nhà sản xuất rượu đôi khi phối trộn với các giống nho khác để tăng thêm hương vị.</a:t>
            </a:r>
          </a:p>
          <a:p>
            <a:pPr rtl="0"/>
            <a:endParaRPr lang="en-AU" sz="1200" b="0" i="0" u="none" strike="noStrike" kern="1200" dirty="0">
              <a:solidFill>
                <a:schemeClr val="tx1"/>
              </a:solidFill>
              <a:effectLst/>
              <a:latin typeface="+mn-lt"/>
              <a:ea typeface="+mn-ea"/>
              <a:cs typeface="+mn-cs"/>
            </a:endParaRPr>
          </a:p>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Công dụng của việc ủ trong thùng gỗ sồi đối với quá trình sản xuất rượu vang? Việc sử dụng thùng gỗ sồi đã phát triển như thế nào và điều này có ảnh hưởng gì đến phong cách rượu vang? </a:t>
            </a:r>
          </a:p>
          <a:p>
            <a:r>
              <a:rPr lang="vi-VN" sz="1200" b="0" i="0" u="none" strike="noStrike" dirty="0">
                <a:solidFill>
                  <a:schemeClr val="tx1"/>
                </a:solidFill>
                <a:latin typeface="Arial"/>
                <a:ea typeface="+mn-ea"/>
                <a:cs typeface="+mn-cs"/>
              </a:rPr>
              <a:t>- Không giống như một số vùng rượu vang mang tính thử nghiệm hơn ở Úc, các nhà sản xuất rượu ở Coonawarra thường áp dụng cách tiếp cận cổ điển hơn trong nhà máy sản xuất rượu vang. Tại sao lại như vậy?</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14607040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554788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481391" y="592189"/>
            <a:ext cx="3710609" cy="2457174"/>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4819873" y="447141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4819873"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B8A6912E-BA6A-C23E-83FF-641643A6F644}"/>
              </a:ext>
            </a:extLst>
          </p:cNvPr>
          <p:cNvSpPr/>
          <p:nvPr userDrawn="1"/>
        </p:nvSpPr>
        <p:spPr>
          <a:xfrm>
            <a:off x="8788038"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Text Placeholder 4">
            <a:extLst>
              <a:ext uri="{FF2B5EF4-FFF2-40B4-BE49-F238E27FC236}">
                <a16:creationId xmlns:a16="http://schemas.microsoft.com/office/drawing/2014/main" id="{F6710FA8-29F6-38BC-3F2E-0833CFC8AB7B}"/>
              </a:ext>
            </a:extLst>
          </p:cNvPr>
          <p:cNvSpPr>
            <a:spLocks noGrp="1"/>
          </p:cNvSpPr>
          <p:nvPr>
            <p:ph type="body" sz="quarter" idx="20" hasCustomPrompt="1"/>
          </p:nvPr>
        </p:nvSpPr>
        <p:spPr>
          <a:xfrm>
            <a:off x="8431090" y="447141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7" name="Text Placeholder 16">
            <a:extLst>
              <a:ext uri="{FF2B5EF4-FFF2-40B4-BE49-F238E27FC236}">
                <a16:creationId xmlns:a16="http://schemas.microsoft.com/office/drawing/2014/main" id="{A098D18A-D6FA-F31D-2615-57F3FC62DFD7}"/>
              </a:ext>
            </a:extLst>
          </p:cNvPr>
          <p:cNvSpPr>
            <a:spLocks noGrp="1"/>
          </p:cNvSpPr>
          <p:nvPr>
            <p:ph type="body" sz="quarter" idx="21" hasCustomPrompt="1"/>
          </p:nvPr>
        </p:nvSpPr>
        <p:spPr>
          <a:xfrm>
            <a:off x="8431090" y="380863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55029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123583" y="4058665"/>
            <a:ext cx="4068417"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5734292"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047102"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036217"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4" name="Oval 3">
            <a:extLst>
              <a:ext uri="{FF2B5EF4-FFF2-40B4-BE49-F238E27FC236}">
                <a16:creationId xmlns:a16="http://schemas.microsoft.com/office/drawing/2014/main" id="{9EF82924-C0A9-2A49-B679-BE874026D733}"/>
              </a:ext>
            </a:extLst>
          </p:cNvPr>
          <p:cNvSpPr/>
          <p:nvPr userDrawn="1"/>
        </p:nvSpPr>
        <p:spPr>
          <a:xfrm>
            <a:off x="7848013" y="3268434"/>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Text Placeholder 4">
            <a:extLst>
              <a:ext uri="{FF2B5EF4-FFF2-40B4-BE49-F238E27FC236}">
                <a16:creationId xmlns:a16="http://schemas.microsoft.com/office/drawing/2014/main" id="{296D9D94-B9E6-E2C1-428B-9477F8FF0702}"/>
              </a:ext>
            </a:extLst>
          </p:cNvPr>
          <p:cNvSpPr>
            <a:spLocks noGrp="1"/>
          </p:cNvSpPr>
          <p:nvPr>
            <p:ph type="body" sz="quarter" idx="25" hasCustomPrompt="1"/>
          </p:nvPr>
        </p:nvSpPr>
        <p:spPr>
          <a:xfrm>
            <a:off x="7372859" y="1734845"/>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0" name="Text Placeholder 16">
            <a:extLst>
              <a:ext uri="{FF2B5EF4-FFF2-40B4-BE49-F238E27FC236}">
                <a16:creationId xmlns:a16="http://schemas.microsoft.com/office/drawing/2014/main" id="{FEA3E454-DA14-F376-4F21-3D4F98C43B4F}"/>
              </a:ext>
            </a:extLst>
          </p:cNvPr>
          <p:cNvSpPr>
            <a:spLocks noGrp="1"/>
          </p:cNvSpPr>
          <p:nvPr>
            <p:ph type="body" sz="quarter" idx="26" hasCustomPrompt="1"/>
          </p:nvPr>
        </p:nvSpPr>
        <p:spPr>
          <a:xfrm>
            <a:off x="7361974" y="1050994"/>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2402957988"/>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3/27/26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27/3/26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xml"/><Relationship Id="rId1" Type="http://schemas.openxmlformats.org/officeDocument/2006/relationships/slideLayout" Target="../slideLayouts/slideLayout23.xml"/><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17762" b="24080"/>
          <a:stretch/>
        </p:blipFill>
        <p:spPr>
          <a:xfrm>
            <a:off x="623890" y="2595562"/>
            <a:ext cx="1099350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11041110" cy="990300"/>
          </a:xfrm>
        </p:spPr>
        <p:txBody>
          <a:bodyPr/>
          <a:lstStyle/>
          <a:p>
            <a:pPr marL="0" indent="0">
              <a:buNone/>
            </a:pPr>
            <a:r>
              <a:rPr lang="en-US" altLang="zh-CN" sz="6000" dirty="0">
                <a:solidFill>
                  <a:schemeClr val="accent1"/>
                </a:solidFill>
              </a:rPr>
              <a:t>COONAWARRA</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833" b="1006"/>
          <a:stretch/>
        </p:blipFill>
        <p:spPr>
          <a:xfrm>
            <a:off x="0" y="368299"/>
            <a:ext cx="6075426" cy="6068787"/>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1793902"/>
            <a:ext cx="4688825" cy="836366"/>
          </a:xfrm>
        </p:spPr>
        <p:txBody>
          <a:bodyPr/>
          <a:lstStyle/>
          <a:p>
            <a:r>
              <a:rPr lang="en-US" altLang="zh-CN" sz="5440" b="1" dirty="0">
                <a:solidFill>
                  <a:schemeClr val="accent5"/>
                </a:solidFill>
              </a:rPr>
              <a:t>ĐỊA LÝ, KHÍ HẬU VÀ ĐẤT ĐAI</a:t>
            </a: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1" y="3754203"/>
            <a:ext cx="5013744" cy="3011585"/>
          </a:xfrm>
        </p:spPr>
        <p:txBody>
          <a:bodyPr/>
          <a:lstStyle/>
          <a:p>
            <a:pPr marL="285750" indent="-285750">
              <a:lnSpc>
                <a:spcPct val="90000"/>
              </a:lnSpc>
              <a:spcBef>
                <a:spcPts val="1400"/>
              </a:spcBef>
              <a:buFont typeface="Arial" panose="020B0604020202020204" pitchFamily="34" charset="0"/>
              <a:buChar char="•"/>
            </a:pPr>
            <a:r>
              <a:rPr lang="en-US" altLang="zh-CN" dirty="0">
                <a:solidFill>
                  <a:schemeClr val="bg1"/>
                </a:solidFill>
              </a:rPr>
              <a:t>Trên Bờ biển Limestone, cách Adelaide khoảng bốn giờ lái xe và cách Melbourne năm giờ</a:t>
            </a:r>
          </a:p>
          <a:p>
            <a:pPr marL="285750" indent="-285750">
              <a:lnSpc>
                <a:spcPct val="90000"/>
              </a:lnSpc>
              <a:spcBef>
                <a:spcPts val="1400"/>
              </a:spcBef>
              <a:buFont typeface="Arial" panose="020B0604020202020204" pitchFamily="34" charset="0"/>
              <a:buChar char="•"/>
            </a:pPr>
            <a:r>
              <a:rPr lang="en-US" altLang="zh-CN" dirty="0">
                <a:solidFill>
                  <a:schemeClr val="bg1"/>
                </a:solidFill>
              </a:rPr>
              <a:t>Một khu vực đẹp như tranh vẽ với những hàng nho gọn gàng, những cây bạch đàn đỏ cổ thụ và đất đỏ</a:t>
            </a:r>
          </a:p>
          <a:p>
            <a:pPr marL="285750" indent="-285750">
              <a:lnSpc>
                <a:spcPct val="90000"/>
              </a:lnSpc>
              <a:spcBef>
                <a:spcPts val="1400"/>
              </a:spcBef>
              <a:buFont typeface="Arial" panose="020B0604020202020204" pitchFamily="34" charset="0"/>
              <a:buChar char="•"/>
            </a:pPr>
            <a:r>
              <a:rPr lang="en-US" altLang="zh-CN" dirty="0">
                <a:solidFill>
                  <a:schemeClr val="bg1"/>
                </a:solidFill>
              </a:rPr>
              <a:t>Khí hậu ôn hòa hơn so với nhiều vùng rượu vang Nam Úc</a:t>
            </a:r>
          </a:p>
          <a:p>
            <a:pPr marL="285750" indent="-285750">
              <a:lnSpc>
                <a:spcPct val="90000"/>
              </a:lnSpc>
              <a:spcBef>
                <a:spcPts val="1400"/>
              </a:spcBef>
              <a:buFont typeface="Arial" panose="020B0604020202020204" pitchFamily="34" charset="0"/>
              <a:buChar char="•"/>
            </a:pPr>
            <a:r>
              <a:rPr lang="en-US" altLang="zh-CN" dirty="0">
                <a:solidFill>
                  <a:schemeClr val="bg1"/>
                </a:solidFill>
              </a:rPr>
              <a:t>Khí hậu chịu ảnh hưởng từ biển và đất dựa trên đá vôi mang lại điều kiện trồng nho lý tưởng</a:t>
            </a:r>
          </a:p>
        </p:txBody>
      </p:sp>
      <p:sp>
        <p:nvSpPr>
          <p:cNvPr id="2" name="Title 2">
            <a:extLst>
              <a:ext uri="{FF2B5EF4-FFF2-40B4-BE49-F238E27FC236}">
                <a16:creationId xmlns:a16="http://schemas.microsoft.com/office/drawing/2014/main" id="{D311900E-78ED-5EC7-92D9-7ABC2B5363B9}"/>
              </a:ext>
            </a:extLst>
          </p:cNvPr>
          <p:cNvSpPr txBox="1">
            <a:spLocks/>
          </p:cNvSpPr>
          <p:nvPr/>
        </p:nvSpPr>
        <p:spPr>
          <a:xfrm>
            <a:off x="6456362" y="1492730"/>
            <a:ext cx="4688825" cy="2038167"/>
          </a:xfrm>
          <a:prstGeom prst="rect">
            <a:avLst/>
          </a:prstGeom>
        </p:spPr>
        <p:txBody>
          <a:bodyPr vert="horz" lIns="0" tIns="0" rIns="0" bIns="0" rtlCol="0" anchor="b"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bg2"/>
                </a:solidFill>
                <a:latin typeface="Arial" panose="020B0604020202020204" pitchFamily="34" charset="0"/>
                <a:cs typeface="Arial" panose="020B0604020202020204" pitchFamily="34" charset="0"/>
              </a:rPr>
              <a:t>VÙNG ĐẤT THẢM ĐỎ CỦA ÚC</a:t>
            </a: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l="9909" r="30907"/>
          <a:stretch/>
        </p:blipFill>
        <p:spPr>
          <a:xfrm>
            <a:off x="1" y="1"/>
            <a:ext cx="6096000" cy="6858000"/>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53633"/>
            <a:ext cx="5334275" cy="820910"/>
          </a:xfrm>
        </p:spPr>
        <p:txBody>
          <a:bodyPr/>
          <a:lstStyle/>
          <a:p>
            <a:r>
              <a:rPr lang="en-US" altLang="zh-CN" b="1" dirty="0">
                <a:solidFill>
                  <a:schemeClr val="accent5"/>
                </a:solidFill>
              </a:rPr>
              <a:t>KHÍ HẬU</a:t>
            </a:r>
          </a:p>
        </p:txBody>
      </p:sp>
      <p:sp>
        <p:nvSpPr>
          <p:cNvPr id="8" name="TextBox 7">
            <a:extLst>
              <a:ext uri="{FF2B5EF4-FFF2-40B4-BE49-F238E27FC236}">
                <a16:creationId xmlns:a16="http://schemas.microsoft.com/office/drawing/2014/main" id="{C02330F5-AA6E-D44A-DE7C-F0AE1B15F21C}"/>
              </a:ext>
            </a:extLst>
          </p:cNvPr>
          <p:cNvSpPr txBox="1"/>
          <p:nvPr/>
        </p:nvSpPr>
        <p:spPr>
          <a:xfrm>
            <a:off x="556459" y="1123759"/>
            <a:ext cx="5183398"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HẢI DƯƠNG</a:t>
            </a:r>
          </a:p>
        </p:txBody>
      </p:sp>
      <p:sp>
        <p:nvSpPr>
          <p:cNvPr id="4" name="TextBox 3">
            <a:extLst>
              <a:ext uri="{FF2B5EF4-FFF2-40B4-BE49-F238E27FC236}">
                <a16:creationId xmlns:a16="http://schemas.microsoft.com/office/drawing/2014/main" id="{F6F05948-33DB-055B-AE2C-CEF9374E5478}"/>
              </a:ext>
            </a:extLst>
          </p:cNvPr>
          <p:cNvSpPr txBox="1"/>
          <p:nvPr/>
        </p:nvSpPr>
        <p:spPr>
          <a:xfrm>
            <a:off x="556459" y="1676903"/>
            <a:ext cx="3849274" cy="535531"/>
          </a:xfrm>
          <a:prstGeom prst="rect">
            <a:avLst/>
          </a:prstGeom>
          <a:noFill/>
        </p:spPr>
        <p:txBody>
          <a:bodyPr wrap="square" rtlCol="0">
            <a:spAutoFit/>
          </a:bodyPr>
          <a:lstStyle/>
          <a:p>
            <a:pPr>
              <a:lnSpc>
                <a:spcPct val="90000"/>
              </a:lnSpc>
            </a:pPr>
            <a:r>
              <a:rPr lang="en-US" altLang="zh-CN" sz="1600" b="1" dirty="0">
                <a:solidFill>
                  <a:schemeClr val="bg1"/>
                </a:solidFill>
                <a:latin typeface="Arial" panose="020B0604020202020204" pitchFamily="34" charset="0"/>
              </a:rPr>
              <a:t>VỚI CÁC ĐẶC ĐIỂM CỦA KHÍ HẬU MÁT MẺ</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02259" y="4566926"/>
            <a:ext cx="3108425" cy="785378"/>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COONAWARRA</a:t>
            </a:r>
          </a:p>
          <a:p>
            <a:r>
              <a:rPr lang="en-US" altLang="zh-CN" sz="1800" dirty="0">
                <a:solidFill>
                  <a:srgbClr val="B2D8BE"/>
                </a:solidFill>
                <a:latin typeface="Arial" panose="020B0604020202020204" pitchFamily="34" charset="0"/>
                <a:cs typeface="Arial" panose="020B0604020202020204" pitchFamily="34" charset="0"/>
              </a:rPr>
              <a:t>50–110M (164 - 236FT)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 </a:t>
            </a:r>
          </a:p>
          <a:p>
            <a:r>
              <a:rPr lang="en-US" altLang="zh-CN" sz="1400" dirty="0">
                <a:solidFill>
                  <a:srgbClr val="601329"/>
                </a:solidFill>
                <a:latin typeface="Arial" panose="020B0604020202020204" pitchFamily="34" charset="0"/>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18265" y="65345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18265" y="54115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Oval 30">
            <a:extLst>
              <a:ext uri="{FF2B5EF4-FFF2-40B4-BE49-F238E27FC236}">
                <a16:creationId xmlns:a16="http://schemas.microsoft.com/office/drawing/2014/main" id="{9F6D3D17-F1EE-B541-B0FA-0B5416EFD923}"/>
              </a:ext>
            </a:extLst>
          </p:cNvPr>
          <p:cNvSpPr/>
          <p:nvPr/>
        </p:nvSpPr>
        <p:spPr>
          <a:xfrm>
            <a:off x="8580168" y="63619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7677" r="15740"/>
          <a:stretch/>
        </p:blipFill>
        <p:spPr>
          <a:xfrm>
            <a:off x="0" y="368300"/>
            <a:ext cx="6096000"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3689123" cy="1530521"/>
          </a:xfrm>
        </p:spPr>
        <p:txBody>
          <a:bodyPr/>
          <a:lstStyle/>
          <a:p>
            <a:r>
              <a:rPr lang="en-US" altLang="zh-CN" dirty="0"/>
              <a:t>Coonawarra nổi tiếng với dải đất terra rossa (tiếng Ý có nghĩa là 'đất đỏ'). Nó nằm trên đỉnh một rặng đá vôi phía trên một hồ chứa nước tinh khiết cổ xưa - lý tưởng để trồng nho đẳng cấp thế giới. Các loại đất khác bao gồm đất sét rendzina đen và nâu và đất thịt pha cát.</a:t>
            </a:r>
            <a:endParaRPr lang="en-AU" dirty="0"/>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31224" b="31224"/>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2402114"/>
            <a:ext cx="6158452" cy="1325562"/>
          </a:xfrm>
        </p:spPr>
        <p:txBody>
          <a:bodyPr/>
          <a:lstStyle/>
          <a:p>
            <a:r>
              <a:rPr lang="en-US" altLang="zh-CN" sz="3200" b="1" dirty="0"/>
              <a:t>TRỒNG NHO VÀ SẢN XUẤT RƯỢU VANG</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3201081"/>
            <a:ext cx="5340350" cy="1325562"/>
          </a:xfrm>
        </p:spPr>
        <p:txBody>
          <a:bodyPr/>
          <a:lstStyle/>
          <a:p>
            <a:pPr marL="0" indent="0">
              <a:buNone/>
            </a:pPr>
            <a:r>
              <a:rPr lang="en-US" altLang="zh-CN" sz="5400" b="1" dirty="0">
                <a:solidFill>
                  <a:schemeClr val="accent5"/>
                </a:solidFill>
              </a:rPr>
              <a:t>COONAWARRA</a:t>
            </a: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3335508"/>
            <a:ext cx="5191376" cy="2405401"/>
          </a:xfrm>
        </p:spPr>
        <p:txBody>
          <a:bodyPr/>
          <a:lstStyle/>
          <a:p>
            <a:pPr>
              <a:lnSpc>
                <a:spcPct val="99000"/>
              </a:lnSpc>
              <a:spcBef>
                <a:spcPts val="900"/>
              </a:spcBef>
            </a:pPr>
            <a:r>
              <a:rPr lang="en-US" altLang="zh-CN" dirty="0"/>
              <a:t>Khu vực được hưởng lợi từ sự kết </a:t>
            </a:r>
            <a:r>
              <a:rPr lang="en-US" altLang="zh-CN" dirty="0" err="1"/>
              <a:t>hợp</a:t>
            </a:r>
            <a:r>
              <a:rPr lang="en-US" altLang="zh-CN" dirty="0"/>
              <a:t> </a:t>
            </a:r>
            <a:r>
              <a:rPr lang="en-US" altLang="zh-CN" dirty="0" err="1"/>
              <a:t>giữa</a:t>
            </a:r>
            <a:r>
              <a:rPr lang="en-US" altLang="zh-CN" dirty="0"/>
              <a:t> những người trồng </a:t>
            </a:r>
            <a:r>
              <a:rPr lang="en-US" altLang="zh-CN" dirty="0" err="1"/>
              <a:t>nho</a:t>
            </a:r>
            <a:r>
              <a:rPr lang="en-US" altLang="zh-CN" dirty="0"/>
              <a:t> </a:t>
            </a:r>
            <a:r>
              <a:rPr lang="en-US" altLang="zh-CN" dirty="0" err="1"/>
              <a:t>và</a:t>
            </a:r>
            <a:r>
              <a:rPr lang="en-US" altLang="zh-CN" dirty="0"/>
              <a:t> nhà sản xuất rượu vang giàu kinh nghiệm, và những người mới đến</a:t>
            </a:r>
          </a:p>
          <a:p>
            <a:pPr>
              <a:lnSpc>
                <a:spcPct val="99000"/>
              </a:lnSpc>
              <a:spcBef>
                <a:spcPts val="900"/>
              </a:spcBef>
            </a:pPr>
            <a:r>
              <a:rPr lang="en-US" altLang="zh-CN" dirty="0"/>
              <a:t>Thập kỷ qua đã chứng kiến nhiều đổi mới trong vườn nho</a:t>
            </a:r>
          </a:p>
          <a:p>
            <a:pPr>
              <a:lnSpc>
                <a:spcPct val="99000"/>
              </a:lnSpc>
              <a:spcBef>
                <a:spcPts val="900"/>
              </a:spcBef>
            </a:pPr>
            <a:r>
              <a:rPr lang="en-US" altLang="zh-CN" dirty="0"/>
              <a:t>Các phương pháp giàn mới, cải thiện quản lý nước </a:t>
            </a:r>
            <a:r>
              <a:rPr lang="en-US" altLang="zh-CN" dirty="0" err="1"/>
              <a:t>và</a:t>
            </a:r>
            <a:r>
              <a:rPr lang="en-US" altLang="zh-CN" dirty="0"/>
              <a:t> </a:t>
            </a:r>
            <a:r>
              <a:rPr lang="en-US" altLang="zh-CN" dirty="0" err="1"/>
              <a:t>tập</a:t>
            </a:r>
            <a:r>
              <a:rPr lang="en-US" altLang="zh-CN" dirty="0"/>
              <a:t> trung hơn vào tính bền vững</a:t>
            </a:r>
          </a:p>
          <a:p>
            <a:pPr>
              <a:lnSpc>
                <a:spcPct val="99000"/>
              </a:lnSpc>
              <a:spcBef>
                <a:spcPts val="900"/>
              </a:spcBef>
            </a:pPr>
            <a:r>
              <a:rPr lang="en-US" altLang="zh-CN" dirty="0"/>
              <a:t>Thu hoạch: Đầu tháng Hai đến tháng Tư</a:t>
            </a: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a:xfrm>
            <a:off x="623888" y="584200"/>
            <a:ext cx="5340350" cy="410029"/>
          </a:xfrm>
        </p:spPr>
        <p:txBody>
          <a:bodyPr/>
          <a:lstStyle/>
          <a:p>
            <a:r>
              <a:rPr lang="en-US" altLang="zh-CN" sz="3200" b="1" dirty="0">
                <a:solidFill>
                  <a:schemeClr val="bg2"/>
                </a:solidFill>
              </a:rPr>
              <a:t>TRỒNG NHO</a:t>
            </a:r>
          </a:p>
        </p:txBody>
      </p:sp>
      <p:sp>
        <p:nvSpPr>
          <p:cNvPr id="2" name="Text Placeholder 4">
            <a:extLst>
              <a:ext uri="{FF2B5EF4-FFF2-40B4-BE49-F238E27FC236}">
                <a16:creationId xmlns:a16="http://schemas.microsoft.com/office/drawing/2014/main" id="{801EFFA6-CBD1-47F7-18A3-C867734046A4}"/>
              </a:ext>
            </a:extLst>
          </p:cNvPr>
          <p:cNvSpPr txBox="1">
            <a:spLocks/>
          </p:cNvSpPr>
          <p:nvPr/>
        </p:nvSpPr>
        <p:spPr>
          <a:xfrm>
            <a:off x="623888" y="994229"/>
            <a:ext cx="5340350"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1"/>
                </a:solidFill>
                <a:latin typeface="Arial" panose="020B0604020202020204" pitchFamily="34" charset="0"/>
                <a:cs typeface="Arial" panose="020B0604020202020204" pitchFamily="34" charset="0"/>
              </a:rPr>
              <a:t>SỰ PHÁT TRIỂN VÀ ĐỔI MỚI</a:t>
            </a:r>
          </a:p>
        </p:txBody>
      </p:sp>
    </p:spTree>
    <p:extLst>
      <p:ext uri="{BB962C8B-B14F-4D97-AF65-F5344CB8AC3E}">
        <p14:creationId xmlns:p14="http://schemas.microsoft.com/office/powerpoint/2010/main" val="259055949"/>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5603" t="-146" r="7814" b="146"/>
          <a:stretch/>
        </p:blipFill>
        <p:spPr>
          <a:xfrm>
            <a:off x="6096000" y="368300"/>
            <a:ext cx="6096000" cy="6103620"/>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922665"/>
            <a:ext cx="4829691" cy="785732"/>
          </a:xfrm>
        </p:spPr>
        <p:txBody>
          <a:bodyPr/>
          <a:lstStyle>
            <a:lvl1pPr>
              <a:defRPr sz="5243"/>
            </a:lvl1pPr>
          </a:lstStyle>
          <a:p>
            <a:r>
              <a:rPr lang="en-US" altLang="zh-CN" sz="5243" b="1" dirty="0">
                <a:solidFill>
                  <a:schemeClr val="accent5"/>
                </a:solidFill>
              </a:rPr>
              <a:t>SẢN XUẤT RƯỢU VANG:</a:t>
            </a:r>
          </a:p>
        </p:txBody>
      </p:sp>
      <p:sp>
        <p:nvSpPr>
          <p:cNvPr id="5" name="Text Placeholder 4">
            <a:extLst>
              <a:ext uri="{FF2B5EF4-FFF2-40B4-BE49-F238E27FC236}">
                <a16:creationId xmlns:a16="http://schemas.microsoft.com/office/drawing/2014/main" id="{44C3F268-D45B-B12B-AE2C-C6A0286E2C03}"/>
              </a:ext>
            </a:extLst>
          </p:cNvPr>
          <p:cNvSpPr>
            <a:spLocks noGrp="1"/>
          </p:cNvSpPr>
          <p:nvPr>
            <p:ph type="body" sz="quarter" idx="13"/>
          </p:nvPr>
        </p:nvSpPr>
        <p:spPr>
          <a:xfrm>
            <a:off x="623888" y="1790529"/>
            <a:ext cx="5340350" cy="1325563"/>
          </a:xfrm>
        </p:spPr>
        <p:txBody>
          <a:bodyPr/>
          <a:lstStyle/>
          <a:p>
            <a:r>
              <a:rPr lang="en-US" altLang="zh-CN" b="1" dirty="0">
                <a:solidFill>
                  <a:schemeClr val="accent1"/>
                </a:solidFill>
              </a:rPr>
              <a:t>NƠI CHẤT LƯỢNG CẦN THỜI GIAN</a:t>
            </a:r>
          </a:p>
        </p:txBody>
      </p:sp>
      <p:sp>
        <p:nvSpPr>
          <p:cNvPr id="2" name="Text Placeholder 3">
            <a:extLst>
              <a:ext uri="{FF2B5EF4-FFF2-40B4-BE49-F238E27FC236}">
                <a16:creationId xmlns:a16="http://schemas.microsoft.com/office/drawing/2014/main" id="{A20E4DE1-BA5F-2761-D3EF-6DD5B7D8D0CB}"/>
              </a:ext>
            </a:extLst>
          </p:cNvPr>
          <p:cNvSpPr txBox="1">
            <a:spLocks/>
          </p:cNvSpPr>
          <p:nvPr/>
        </p:nvSpPr>
        <p:spPr>
          <a:xfrm>
            <a:off x="623887" y="4247235"/>
            <a:ext cx="3745745" cy="2405401"/>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9000"/>
              </a:lnSpc>
              <a:spcBef>
                <a:spcPts val="900"/>
              </a:spcBef>
            </a:pPr>
            <a:r>
              <a:rPr lang="en-US" altLang="zh-CN" dirty="0">
                <a:latin typeface="Arial" panose="020B0604020202020204" pitchFamily="34" charset="0"/>
                <a:cs typeface="Arial" panose="020B0604020202020204" pitchFamily="34" charset="0"/>
              </a:rPr>
              <a:t>Sự hợp tác chặt chẽ hơn giữa những người trồng nho và nhà sản xuất rượu vang</a:t>
            </a:r>
          </a:p>
          <a:p>
            <a:pPr>
              <a:lnSpc>
                <a:spcPct val="99000"/>
              </a:lnSpc>
              <a:spcBef>
                <a:spcPts val="900"/>
              </a:spcBef>
            </a:pPr>
            <a:r>
              <a:rPr lang="en-US" altLang="zh-CN" dirty="0">
                <a:latin typeface="Arial" panose="020B0604020202020204" pitchFamily="34" charset="0"/>
                <a:cs typeface="Arial" panose="020B0604020202020204" pitchFamily="34" charset="0"/>
              </a:rPr>
              <a:t>Sử dụng gỗ sồi tinh tế hơn để ủ rượu vang đỏ</a:t>
            </a:r>
          </a:p>
          <a:p>
            <a:pPr>
              <a:lnSpc>
                <a:spcPct val="99000"/>
              </a:lnSpc>
              <a:spcBef>
                <a:spcPts val="900"/>
              </a:spcBef>
            </a:pPr>
            <a:r>
              <a:rPr lang="en-US" altLang="zh-CN" dirty="0">
                <a:latin typeface="Arial" panose="020B0604020202020204" pitchFamily="34" charset="0"/>
                <a:cs typeface="Arial" panose="020B0604020202020204" pitchFamily="34" charset="0"/>
              </a:rPr>
              <a:t>Pha trộn để cân bằng, phức tạp, mạnh mẽ và kéo dài</a:t>
            </a: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50119"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406059"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66217"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65273"/>
          </a:xfrm>
          <a:prstGeom prst="rect">
            <a:avLst/>
          </a:prstGeom>
          <a:noFill/>
        </p:spPr>
        <p:txBody>
          <a:bodyPr wrap="square">
            <a:spAutoFit/>
          </a:bodyPr>
          <a:lstStyle/>
          <a:p>
            <a:pPr>
              <a:lnSpc>
                <a:spcPct val="82000"/>
              </a:lnSpc>
            </a:pPr>
            <a:r>
              <a:rPr lang="en-US" altLang="zh-CN" sz="5440" b="1" dirty="0">
                <a:solidFill>
                  <a:srgbClr val="601329"/>
                </a:solidFill>
                <a:latin typeface="Arial" panose="020B0604020202020204" pitchFamily="34" charset="0"/>
                <a:cs typeface="Arial" panose="020B0604020202020204" pitchFamily="34" charset="0"/>
              </a:rPr>
              <a:t>COONAWARRA
5 GIỐNG NHO HÀNG ĐẦU</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CABERNET</a:t>
            </a:r>
          </a:p>
          <a:p>
            <a:pPr algn="ctr"/>
            <a:r>
              <a:rPr lang="en-US" altLang="zh-CN" dirty="0">
                <a:solidFill>
                  <a:srgbClr val="601329"/>
                </a:solidFill>
                <a:latin typeface="Arial" panose="020B0604020202020204" pitchFamily="34" charset="0"/>
              </a:rPr>
              <a:t>SAUVIGNON</a:t>
            </a:r>
          </a:p>
          <a:p>
            <a:pPr algn="ctr"/>
            <a:r>
              <a:rPr lang="zh-CN" altLang="en-US" sz="3800" dirty="0">
                <a:solidFill>
                  <a:schemeClr val="bg1"/>
                </a:solidFill>
                <a:latin typeface="Arial" panose="020B0604020202020204" pitchFamily="34" charset="0"/>
              </a:rPr>
              <a:t>55%</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SHIRAZ</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24%</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altLang="zh-CN" dirty="0">
                <a:solidFill>
                  <a:srgbClr val="601329"/>
                </a:solidFill>
                <a:latin typeface="Arial" panose="020B0604020202020204" pitchFamily="34" charset="0"/>
              </a:rPr>
              <a:t>MERLOT</a:t>
            </a:r>
          </a:p>
          <a:p>
            <a:pPr algn="ctr"/>
            <a:endParaRPr lang="en-US" sz="1800" dirty="0">
              <a:solidFill>
                <a:schemeClr val="bg1"/>
              </a:solidFill>
              <a:latin typeface="Arial" panose="020B0604020202020204" pitchFamily="34" charset="0"/>
            </a:endParaRPr>
          </a:p>
          <a:p>
            <a:pPr algn="ctr"/>
            <a:r>
              <a:rPr lang="zh-CN" altLang="en-US" sz="3800" dirty="0">
                <a:solidFill>
                  <a:schemeClr val="bg1"/>
                </a:solidFill>
                <a:latin typeface="Arial" panose="020B0604020202020204" pitchFamily="34" charset="0"/>
              </a:rPr>
              <a:t>7%</a:t>
            </a:r>
          </a:p>
          <a:p>
            <a:pPr algn="ctr"/>
            <a:endParaRPr lang="en-US" dirty="0">
              <a:solidFill>
                <a:srgbClr val="601329"/>
              </a:solidFill>
              <a:latin typeface="Arial" panose="020B0604020202020204" pitchFamily="34" charset="0"/>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5" name="TextBox 14">
            <a:extLst>
              <a:ext uri="{FF2B5EF4-FFF2-40B4-BE49-F238E27FC236}">
                <a16:creationId xmlns:a16="http://schemas.microsoft.com/office/drawing/2014/main" id="{50DCDE85-F7E4-B9A3-C622-CC1CA8AD422B}"/>
              </a:ext>
            </a:extLst>
          </p:cNvPr>
          <p:cNvSpPr txBox="1"/>
          <p:nvPr/>
        </p:nvSpPr>
        <p:spPr>
          <a:xfrm>
            <a:off x="6861171" y="5470367"/>
            <a:ext cx="2200713"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CHARDONNAY</a:t>
            </a:r>
          </a:p>
          <a:p>
            <a:pPr algn="ctr"/>
            <a:endParaRPr lang="en-US" dirty="0">
              <a:solidFill>
                <a:srgbClr val="601329"/>
              </a:solidFill>
              <a:latin typeface="Arial" panose="020B0604020202020204" pitchFamily="34" charset="0"/>
            </a:endParaRPr>
          </a:p>
          <a:p>
            <a:pPr algn="ctr"/>
            <a:r>
              <a:rPr lang="zh-CN" altLang="en-US" sz="3800" dirty="0">
                <a:solidFill>
                  <a:schemeClr val="bg1"/>
                </a:solidFill>
                <a:latin typeface="Arial" panose="020B0604020202020204" pitchFamily="34" charset="0"/>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altLang="zh-CN" dirty="0">
                <a:solidFill>
                  <a:srgbClr val="601329"/>
                </a:solidFill>
                <a:latin typeface="Arial" panose="020B0604020202020204" pitchFamily="34" charset="0"/>
              </a:rPr>
              <a:t>SAUVIGNON BLANC</a:t>
            </a:r>
          </a:p>
          <a:p>
            <a:pPr algn="ctr"/>
            <a:r>
              <a:rPr lang="zh-CN" altLang="en-US" sz="3800" dirty="0">
                <a:solidFill>
                  <a:schemeClr val="bg1"/>
                </a:solidFill>
                <a:latin typeface="Arial" panose="020B0604020202020204" pitchFamily="34" charset="0"/>
              </a:rPr>
              <a:t>3%</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78916" y="3945618"/>
            <a:ext cx="1997022" cy="648896"/>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cs typeface="Arial" panose="020B0604020202020204" pitchFamily="34" charset="0"/>
              </a:rPr>
              <a:t>SAUVIGNON 
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6870461" y="4049910"/>
            <a:ext cx="2194575"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cs typeface="Arial" panose="020B0604020202020204" pitchFamily="34" charset="0"/>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5197646" y="4019454"/>
            <a:ext cx="1395126"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cs typeface="Arial" panose="020B0604020202020204" pitchFamily="34" charset="0"/>
              </a:rPr>
              <a:t>MERLOT</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3247068" y="4019455"/>
            <a:ext cx="1234633"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cs typeface="Arial" panose="020B0604020202020204" pitchFamily="34" charset="0"/>
              </a:rPr>
              <a:t>SHIRAZ</a:t>
            </a:r>
          </a:p>
        </p:txBody>
      </p:sp>
      <p:pic>
        <p:nvPicPr>
          <p:cNvPr id="4" name="Picture Placeholder 8">
            <a:extLst>
              <a:ext uri="{FF2B5EF4-FFF2-40B4-BE49-F238E27FC236}">
                <a16:creationId xmlns:a16="http://schemas.microsoft.com/office/drawing/2014/main" id="{767F01D7-8924-F112-2EAE-63A6DEF5B11A}"/>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93876" y="1770536"/>
            <a:ext cx="1270924" cy="3847526"/>
          </a:xfrm>
          <a:prstGeom prst="rect">
            <a:avLst/>
          </a:prstGeom>
        </p:spPr>
      </p:pic>
      <p:sp>
        <p:nvSpPr>
          <p:cNvPr id="5" name="TextBox 4">
            <a:extLst>
              <a:ext uri="{FF2B5EF4-FFF2-40B4-BE49-F238E27FC236}">
                <a16:creationId xmlns:a16="http://schemas.microsoft.com/office/drawing/2014/main" id="{AD8FBDD6-13EC-0BA5-1121-2E9476226743}"/>
              </a:ext>
            </a:extLst>
          </p:cNvPr>
          <p:cNvSpPr txBox="1"/>
          <p:nvPr/>
        </p:nvSpPr>
        <p:spPr>
          <a:xfrm rot="16200000">
            <a:off x="954130" y="3911091"/>
            <a:ext cx="1875835" cy="64761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cs typeface="Arial" panose="020B0604020202020204" pitchFamily="34" charset="0"/>
              </a:rPr>
              <a:t>CABERNET 
SAUVIGNON</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19891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COONAWARRA
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825373" y="629294"/>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97786" y="1086649"/>
            <a:ext cx="1832762" cy="12915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US" altLang="zh-CN" sz="2200" dirty="0">
                <a:solidFill>
                  <a:schemeClr val="tx1"/>
                </a:solidFill>
                <a:effectLst/>
                <a:latin typeface="Arial" panose="020B0604020202020204" pitchFamily="34" charset="0"/>
                <a:cs typeface="Arial" panose="020B0604020202020204" pitchFamily="34" charset="0"/>
              </a:rPr>
              <a:t>NGÔI SAO CỦA VÙNG</a:t>
            </a:r>
          </a:p>
          <a:p>
            <a:pPr algn="ctr"/>
            <a:r>
              <a:rPr lang="en-US" altLang="zh-CN" sz="1600" dirty="0">
                <a:solidFill>
                  <a:schemeClr val="tx1"/>
                </a:solidFill>
                <a:effectLst/>
                <a:latin typeface="Arial" panose="020B0604020202020204" pitchFamily="34" charset="0"/>
                <a:cs typeface="Arial" panose="020B0604020202020204" pitchFamily="34" charset="0"/>
              </a:rPr>
              <a:t>NỔI TIẾNG VỚI KHẢ NĂNG LÃO HÓA</a:t>
            </a:r>
          </a:p>
        </p:txBody>
      </p:sp>
      <p:sp>
        <p:nvSpPr>
          <p:cNvPr id="29" name="TextBox 28">
            <a:extLst>
              <a:ext uri="{FF2B5EF4-FFF2-40B4-BE49-F238E27FC236}">
                <a16:creationId xmlns:a16="http://schemas.microsoft.com/office/drawing/2014/main" id="{9EE6620A-6DE8-9F2C-93D7-EA689D1394C6}"/>
              </a:ext>
            </a:extLst>
          </p:cNvPr>
          <p:cNvSpPr txBox="1"/>
          <p:nvPr/>
        </p:nvSpPr>
        <p:spPr>
          <a:xfrm>
            <a:off x="626918" y="4700800"/>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SƠ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Anh đào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Lý </a:t>
            </a:r>
            <a:r>
              <a:rPr lang="en-US" altLang="zh-CN" sz="1400" dirty="0" err="1">
                <a:latin typeface="Arial" panose="020B0604020202020204" pitchFamily="34" charset="0"/>
              </a:rPr>
              <a:t>chua</a:t>
            </a:r>
            <a:r>
              <a:rPr lang="en-US" altLang="zh-CN" sz="1400" dirty="0">
                <a:latin typeface="Arial" panose="020B0604020202020204" pitchFamily="34" charset="0"/>
              </a:rPr>
              <a:t> </a:t>
            </a:r>
            <a:r>
              <a:rPr lang="en-US" altLang="zh-CN" sz="1400" dirty="0" err="1">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 hà khô</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Bạch đàn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Ớt chuông</a:t>
            </a:r>
            <a:endParaRPr lang="en-AU" sz="1400" dirty="0">
              <a:effectLst/>
              <a:latin typeface="Arial" panose="020B0604020202020204" pitchFamily="34" charset="0"/>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1428847" y="4241041"/>
            <a:ext cx="41591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428847"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7472115" y="5638358"/>
            <a:ext cx="3100345" cy="830997"/>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HƯƠNG VỊ GỖ SỒI VỚI CÁC NỐT TUYẾT TÙNG, BÁNH MÌ NƯỚNG VÀ GỖ CHÁY</a:t>
            </a:r>
          </a:p>
        </p:txBody>
      </p:sp>
      <p:sp>
        <p:nvSpPr>
          <p:cNvPr id="6" name="TextBox 5">
            <a:extLst>
              <a:ext uri="{FF2B5EF4-FFF2-40B4-BE49-F238E27FC236}">
                <a16:creationId xmlns:a16="http://schemas.microsoft.com/office/drawing/2014/main" id="{55DF217E-BBED-851F-DB9F-4789B3905354}"/>
              </a:ext>
            </a:extLst>
          </p:cNvPr>
          <p:cNvSpPr txBox="1"/>
          <p:nvPr/>
        </p:nvSpPr>
        <p:spPr>
          <a:xfrm>
            <a:off x="2841996" y="4706021"/>
            <a:ext cx="2805709" cy="1234440"/>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LÃO HÓA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Gỗ tuyết tùng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Thuốc lá</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Đất</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3421639"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5" name="Straight Connector 4">
            <a:extLst>
              <a:ext uri="{FF2B5EF4-FFF2-40B4-BE49-F238E27FC236}">
                <a16:creationId xmlns:a16="http://schemas.microsoft.com/office/drawing/2014/main" id="{2CDDFD26-328C-5A41-F626-EF0789E3D0C7}"/>
              </a:ext>
            </a:extLst>
          </p:cNvPr>
          <p:cNvCxnSpPr>
            <a:cxnSpLocks/>
          </p:cNvCxnSpPr>
          <p:nvPr/>
        </p:nvCxnSpPr>
        <p:spPr>
          <a:xfrm>
            <a:off x="6886350" y="3948402"/>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1ED07CC8-FDFE-EB18-619F-D40C9B6B9566}"/>
              </a:ext>
            </a:extLst>
          </p:cNvPr>
          <p:cNvCxnSpPr>
            <a:cxnSpLocks/>
          </p:cNvCxnSpPr>
          <p:nvPr/>
        </p:nvCxnSpPr>
        <p:spPr>
          <a:xfrm>
            <a:off x="11087931" y="283498"/>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F251D33A-C7E0-70A4-6D75-5D3B19642A8B}"/>
              </a:ext>
            </a:extLst>
          </p:cNvPr>
          <p:cNvSpPr/>
          <p:nvPr/>
        </p:nvSpPr>
        <p:spPr>
          <a:xfrm>
            <a:off x="9830548" y="2819036"/>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10" name="object 58">
            <a:extLst>
              <a:ext uri="{FF2B5EF4-FFF2-40B4-BE49-F238E27FC236}">
                <a16:creationId xmlns:a16="http://schemas.microsoft.com/office/drawing/2014/main" id="{A8427F61-E475-2379-CCB4-42A486915E6A}"/>
              </a:ext>
            </a:extLst>
          </p:cNvPr>
          <p:cNvSpPr txBox="1"/>
          <p:nvPr/>
        </p:nvSpPr>
        <p:spPr>
          <a:xfrm>
            <a:off x="9913144" y="3229889"/>
            <a:ext cx="2034726" cy="176138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1/2</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ÉP 
HÀNG NĂM</a:t>
            </a:r>
            <a:endParaRPr lang="en-AU" sz="1600" dirty="0">
              <a:effectLst/>
              <a:latin typeface="Arial" panose="020B0604020202020204" pitchFamily="34" charset="0"/>
              <a:cs typeface="Arial" panose="020B0604020202020204" pitchFamily="34" charset="0"/>
            </a:endParaRPr>
          </a:p>
        </p:txBody>
      </p:sp>
      <p:cxnSp>
        <p:nvCxnSpPr>
          <p:cNvPr id="17" name="Straight Connector 16">
            <a:extLst>
              <a:ext uri="{FF2B5EF4-FFF2-40B4-BE49-F238E27FC236}">
                <a16:creationId xmlns:a16="http://schemas.microsoft.com/office/drawing/2014/main" id="{CF56FD87-2204-D2A5-D147-4AEF1AEBBFA3}"/>
              </a:ext>
            </a:extLst>
          </p:cNvPr>
          <p:cNvCxnSpPr>
            <a:cxnSpLocks/>
          </p:cNvCxnSpPr>
          <p:nvPr/>
        </p:nvCxnSpPr>
        <p:spPr>
          <a:xfrm>
            <a:off x="8995592" y="5179100"/>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3D1805DE-0366-7DAF-FF5D-ECEDD7F29BB2}"/>
              </a:ext>
            </a:extLst>
          </p:cNvPr>
          <p:cNvCxnSpPr>
            <a:cxnSpLocks/>
          </p:cNvCxnSpPr>
          <p:nvPr/>
        </p:nvCxnSpPr>
        <p:spPr>
          <a:xfrm>
            <a:off x="8886736" y="2729155"/>
            <a:ext cx="0" cy="30360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1648F24C-F118-5311-3095-6DFADDB15377}"/>
              </a:ext>
            </a:extLst>
          </p:cNvPr>
          <p:cNvCxnSpPr>
            <a:cxnSpLocks/>
          </p:cNvCxnSpPr>
          <p:nvPr/>
        </p:nvCxnSpPr>
        <p:spPr>
          <a:xfrm>
            <a:off x="6886350" y="5181679"/>
            <a:ext cx="210924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6" name="Straight Connector 35">
            <a:extLst>
              <a:ext uri="{FF2B5EF4-FFF2-40B4-BE49-F238E27FC236}">
                <a16:creationId xmlns:a16="http://schemas.microsoft.com/office/drawing/2014/main" id="{619D2FD2-8F4D-3B03-7958-7476433A7718}"/>
              </a:ext>
            </a:extLst>
          </p:cNvPr>
          <p:cNvCxnSpPr>
            <a:cxnSpLocks/>
          </p:cNvCxnSpPr>
          <p:nvPr/>
        </p:nvCxnSpPr>
        <p:spPr>
          <a:xfrm>
            <a:off x="3421639" y="3668893"/>
            <a:ext cx="217035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6D86E557-F4C7-FDFE-2B30-61DE66E68FCA}"/>
              </a:ext>
            </a:extLst>
          </p:cNvPr>
          <p:cNvCxnSpPr>
            <a:cxnSpLocks/>
          </p:cNvCxnSpPr>
          <p:nvPr/>
        </p:nvCxnSpPr>
        <p:spPr>
          <a:xfrm>
            <a:off x="3436621" y="3432631"/>
            <a:ext cx="0" cy="23626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9" name="TextBox 38">
            <a:extLst>
              <a:ext uri="{FF2B5EF4-FFF2-40B4-BE49-F238E27FC236}">
                <a16:creationId xmlns:a16="http://schemas.microsoft.com/office/drawing/2014/main" id="{19535FB7-6796-BC62-77CE-1F5070C9B0FE}"/>
              </a:ext>
            </a:extLst>
          </p:cNvPr>
          <p:cNvSpPr txBox="1"/>
          <p:nvPr/>
        </p:nvSpPr>
        <p:spPr>
          <a:xfrm>
            <a:off x="1930400" y="2637685"/>
            <a:ext cx="3004455" cy="830997"/>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PHONG CÁCH HIỆN ĐẠI THANH LỊCH VÀ CÓ THỂ UỐNG ĐƯỢC KHI CÒN TRẺ</a:t>
            </a:r>
          </a:p>
        </p:txBody>
      </p:sp>
    </p:spTree>
    <p:extLst>
      <p:ext uri="{BB962C8B-B14F-4D97-AF65-F5344CB8AC3E}">
        <p14:creationId xmlns:p14="http://schemas.microsoft.com/office/powerpoint/2010/main" val="2001931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altLang="zh-CN" sz="4000" b="1" dirty="0">
                <a:solidFill>
                  <a:schemeClr val="bg2"/>
                </a:solidFill>
              </a:rPr>
              <a:t>CABERNET SAUVIGNON
đặc điểm</a:t>
            </a:r>
          </a:p>
        </p:txBody>
      </p:sp>
      <p:sp>
        <p:nvSpPr>
          <p:cNvPr id="10" name="Oval 9">
            <a:extLst>
              <a:ext uri="{FF2B5EF4-FFF2-40B4-BE49-F238E27FC236}">
                <a16:creationId xmlns:a16="http://schemas.microsoft.com/office/drawing/2014/main" id="{5E9E726C-4D13-C985-23C4-41962972AEC9}"/>
              </a:ext>
            </a:extLst>
          </p:cNvPr>
          <p:cNvSpPr/>
          <p:nvPr/>
        </p:nvSpPr>
        <p:spPr>
          <a:xfrm>
            <a:off x="2104517"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Oval 13">
            <a:extLst>
              <a:ext uri="{FF2B5EF4-FFF2-40B4-BE49-F238E27FC236}">
                <a16:creationId xmlns:a16="http://schemas.microsoft.com/office/drawing/2014/main" id="{771307A9-E657-7B93-C606-E56C9CC56144}"/>
              </a:ext>
            </a:extLst>
          </p:cNvPr>
          <p:cNvSpPr/>
          <p:nvPr/>
        </p:nvSpPr>
        <p:spPr>
          <a:xfrm>
            <a:off x="2468660"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 name="Oval 14">
            <a:extLst>
              <a:ext uri="{FF2B5EF4-FFF2-40B4-BE49-F238E27FC236}">
                <a16:creationId xmlns:a16="http://schemas.microsoft.com/office/drawing/2014/main" id="{BB07819D-D2FE-B083-3339-A8E88A45DDA6}"/>
              </a:ext>
            </a:extLst>
          </p:cNvPr>
          <p:cNvSpPr/>
          <p:nvPr/>
        </p:nvSpPr>
        <p:spPr>
          <a:xfrm>
            <a:off x="2832803"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 name="Oval 15">
            <a:extLst>
              <a:ext uri="{FF2B5EF4-FFF2-40B4-BE49-F238E27FC236}">
                <a16:creationId xmlns:a16="http://schemas.microsoft.com/office/drawing/2014/main" id="{E5E205D0-C411-38B0-4D9A-80B38795D0BF}"/>
              </a:ext>
            </a:extLst>
          </p:cNvPr>
          <p:cNvSpPr/>
          <p:nvPr/>
        </p:nvSpPr>
        <p:spPr>
          <a:xfrm>
            <a:off x="3196946"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624071" y="2145437"/>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41" name="Oval 40">
            <a:extLst>
              <a:ext uri="{FF2B5EF4-FFF2-40B4-BE49-F238E27FC236}">
                <a16:creationId xmlns:a16="http://schemas.microsoft.com/office/drawing/2014/main" id="{F70FE6CA-4CF6-7CB6-8C56-0690F7009B9A}"/>
              </a:ext>
            </a:extLst>
          </p:cNvPr>
          <p:cNvSpPr/>
          <p:nvPr/>
        </p:nvSpPr>
        <p:spPr>
          <a:xfrm>
            <a:off x="3561470"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2" name="Oval 41">
            <a:extLst>
              <a:ext uri="{FF2B5EF4-FFF2-40B4-BE49-F238E27FC236}">
                <a16:creationId xmlns:a16="http://schemas.microsoft.com/office/drawing/2014/main" id="{4B8C71F0-2CF6-CBD1-8314-29E4968C9B0D}"/>
              </a:ext>
            </a:extLst>
          </p:cNvPr>
          <p:cNvSpPr/>
          <p:nvPr/>
        </p:nvSpPr>
        <p:spPr>
          <a:xfrm>
            <a:off x="3925994"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3" name="Oval 42">
            <a:extLst>
              <a:ext uri="{FF2B5EF4-FFF2-40B4-BE49-F238E27FC236}">
                <a16:creationId xmlns:a16="http://schemas.microsoft.com/office/drawing/2014/main" id="{F0918A7E-8435-E625-F670-759EC5083F3C}"/>
              </a:ext>
            </a:extLst>
          </p:cNvPr>
          <p:cNvSpPr/>
          <p:nvPr/>
        </p:nvSpPr>
        <p:spPr>
          <a:xfrm>
            <a:off x="4284339"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4" name="Oval 43">
            <a:extLst>
              <a:ext uri="{FF2B5EF4-FFF2-40B4-BE49-F238E27FC236}">
                <a16:creationId xmlns:a16="http://schemas.microsoft.com/office/drawing/2014/main" id="{EA358267-FF4F-A528-01D9-3198E2F926C6}"/>
              </a:ext>
            </a:extLst>
          </p:cNvPr>
          <p:cNvSpPr/>
          <p:nvPr/>
        </p:nvSpPr>
        <p:spPr>
          <a:xfrm>
            <a:off x="4655041"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5" name="Oval 44">
            <a:extLst>
              <a:ext uri="{FF2B5EF4-FFF2-40B4-BE49-F238E27FC236}">
                <a16:creationId xmlns:a16="http://schemas.microsoft.com/office/drawing/2014/main" id="{8C4AFAE9-F897-C007-2BE9-FDD7125ABF7E}"/>
              </a:ext>
            </a:extLst>
          </p:cNvPr>
          <p:cNvSpPr/>
          <p:nvPr/>
        </p:nvSpPr>
        <p:spPr>
          <a:xfrm>
            <a:off x="5019565"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950268"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04223" y="2269845"/>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104517"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5" name="Oval 54">
            <a:extLst>
              <a:ext uri="{FF2B5EF4-FFF2-40B4-BE49-F238E27FC236}">
                <a16:creationId xmlns:a16="http://schemas.microsoft.com/office/drawing/2014/main" id="{CAD22B74-9270-96D6-E0F1-243A26D60B39}"/>
              </a:ext>
            </a:extLst>
          </p:cNvPr>
          <p:cNvSpPr/>
          <p:nvPr/>
        </p:nvSpPr>
        <p:spPr>
          <a:xfrm>
            <a:off x="2468660"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6" name="Oval 55">
            <a:extLst>
              <a:ext uri="{FF2B5EF4-FFF2-40B4-BE49-F238E27FC236}">
                <a16:creationId xmlns:a16="http://schemas.microsoft.com/office/drawing/2014/main" id="{4EA501BB-C7F5-7FA5-7FF8-DB7E0DD2D454}"/>
              </a:ext>
            </a:extLst>
          </p:cNvPr>
          <p:cNvSpPr/>
          <p:nvPr/>
        </p:nvSpPr>
        <p:spPr>
          <a:xfrm>
            <a:off x="283280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7" name="Oval 56">
            <a:extLst>
              <a:ext uri="{FF2B5EF4-FFF2-40B4-BE49-F238E27FC236}">
                <a16:creationId xmlns:a16="http://schemas.microsoft.com/office/drawing/2014/main" id="{F9D5A2BC-1C21-488D-EA01-242C24BAE29B}"/>
              </a:ext>
            </a:extLst>
          </p:cNvPr>
          <p:cNvSpPr/>
          <p:nvPr/>
        </p:nvSpPr>
        <p:spPr>
          <a:xfrm>
            <a:off x="3196946"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624070" y="3235107"/>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59" name="Oval 58">
            <a:extLst>
              <a:ext uri="{FF2B5EF4-FFF2-40B4-BE49-F238E27FC236}">
                <a16:creationId xmlns:a16="http://schemas.microsoft.com/office/drawing/2014/main" id="{0EAE25DB-3CA0-4A42-2597-A8EBE9BC4A06}"/>
              </a:ext>
            </a:extLst>
          </p:cNvPr>
          <p:cNvSpPr/>
          <p:nvPr/>
        </p:nvSpPr>
        <p:spPr>
          <a:xfrm>
            <a:off x="3561470"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0" name="Oval 59">
            <a:extLst>
              <a:ext uri="{FF2B5EF4-FFF2-40B4-BE49-F238E27FC236}">
                <a16:creationId xmlns:a16="http://schemas.microsoft.com/office/drawing/2014/main" id="{A88E41DB-CE57-215D-8C17-D6096052A961}"/>
              </a:ext>
            </a:extLst>
          </p:cNvPr>
          <p:cNvSpPr/>
          <p:nvPr/>
        </p:nvSpPr>
        <p:spPr>
          <a:xfrm>
            <a:off x="392599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1" name="Oval 60">
            <a:extLst>
              <a:ext uri="{FF2B5EF4-FFF2-40B4-BE49-F238E27FC236}">
                <a16:creationId xmlns:a16="http://schemas.microsoft.com/office/drawing/2014/main" id="{56D48F85-BF09-A31E-0105-6F828E6A2A80}"/>
              </a:ext>
            </a:extLst>
          </p:cNvPr>
          <p:cNvSpPr/>
          <p:nvPr/>
        </p:nvSpPr>
        <p:spPr>
          <a:xfrm>
            <a:off x="428433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2" name="Oval 61">
            <a:extLst>
              <a:ext uri="{FF2B5EF4-FFF2-40B4-BE49-F238E27FC236}">
                <a16:creationId xmlns:a16="http://schemas.microsoft.com/office/drawing/2014/main" id="{949540E5-39F1-062B-784A-CF803311CF36}"/>
              </a:ext>
            </a:extLst>
          </p:cNvPr>
          <p:cNvSpPr/>
          <p:nvPr/>
        </p:nvSpPr>
        <p:spPr>
          <a:xfrm>
            <a:off x="465504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3" name="Oval 62">
            <a:extLst>
              <a:ext uri="{FF2B5EF4-FFF2-40B4-BE49-F238E27FC236}">
                <a16:creationId xmlns:a16="http://schemas.microsoft.com/office/drawing/2014/main" id="{BD3B6A83-9E9B-AACC-6479-E9F5C79121C0}"/>
              </a:ext>
            </a:extLst>
          </p:cNvPr>
          <p:cNvSpPr/>
          <p:nvPr/>
        </p:nvSpPr>
        <p:spPr>
          <a:xfrm>
            <a:off x="5019565"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2006485"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67" name="Title 2">
            <a:extLst>
              <a:ext uri="{FF2B5EF4-FFF2-40B4-BE49-F238E27FC236}">
                <a16:creationId xmlns:a16="http://schemas.microsoft.com/office/drawing/2014/main" id="{B7C01906-5D40-F5EB-AC78-3E04BD6F69BB}"/>
              </a:ext>
            </a:extLst>
          </p:cNvPr>
          <p:cNvSpPr txBox="1"/>
          <p:nvPr/>
        </p:nvSpPr>
        <p:spPr>
          <a:xfrm>
            <a:off x="3276236"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68" name="Title 2">
            <a:extLst>
              <a:ext uri="{FF2B5EF4-FFF2-40B4-BE49-F238E27FC236}">
                <a16:creationId xmlns:a16="http://schemas.microsoft.com/office/drawing/2014/main" id="{3B6A3A30-1873-A6BA-2798-63AF8B67FB55}"/>
              </a:ext>
            </a:extLst>
          </p:cNvPr>
          <p:cNvSpPr txBox="1"/>
          <p:nvPr/>
        </p:nvSpPr>
        <p:spPr>
          <a:xfrm>
            <a:off x="4569367"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9" name="Oval 68">
            <a:extLst>
              <a:ext uri="{FF2B5EF4-FFF2-40B4-BE49-F238E27FC236}">
                <a16:creationId xmlns:a16="http://schemas.microsoft.com/office/drawing/2014/main" id="{5C46DC12-0E83-EB3D-4A80-988616D8C11A}"/>
              </a:ext>
            </a:extLst>
          </p:cNvPr>
          <p:cNvSpPr/>
          <p:nvPr/>
        </p:nvSpPr>
        <p:spPr>
          <a:xfrm>
            <a:off x="2104517"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0" name="Oval 69">
            <a:extLst>
              <a:ext uri="{FF2B5EF4-FFF2-40B4-BE49-F238E27FC236}">
                <a16:creationId xmlns:a16="http://schemas.microsoft.com/office/drawing/2014/main" id="{5D833F3F-FCE3-9CEC-C76A-79762F233562}"/>
              </a:ext>
            </a:extLst>
          </p:cNvPr>
          <p:cNvSpPr/>
          <p:nvPr/>
        </p:nvSpPr>
        <p:spPr>
          <a:xfrm>
            <a:off x="2468660"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1" name="Oval 70">
            <a:extLst>
              <a:ext uri="{FF2B5EF4-FFF2-40B4-BE49-F238E27FC236}">
                <a16:creationId xmlns:a16="http://schemas.microsoft.com/office/drawing/2014/main" id="{6B996D25-CA96-006C-392C-55D421287582}"/>
              </a:ext>
            </a:extLst>
          </p:cNvPr>
          <p:cNvSpPr/>
          <p:nvPr/>
        </p:nvSpPr>
        <p:spPr>
          <a:xfrm>
            <a:off x="283280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2" name="Oval 71">
            <a:extLst>
              <a:ext uri="{FF2B5EF4-FFF2-40B4-BE49-F238E27FC236}">
                <a16:creationId xmlns:a16="http://schemas.microsoft.com/office/drawing/2014/main" id="{45C2B84D-7036-CDB8-58F3-3D1E2A9C3AAB}"/>
              </a:ext>
            </a:extLst>
          </p:cNvPr>
          <p:cNvSpPr/>
          <p:nvPr/>
        </p:nvSpPr>
        <p:spPr>
          <a:xfrm>
            <a:off x="3196946"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4" name="Oval 73">
            <a:extLst>
              <a:ext uri="{FF2B5EF4-FFF2-40B4-BE49-F238E27FC236}">
                <a16:creationId xmlns:a16="http://schemas.microsoft.com/office/drawing/2014/main" id="{F479E814-06E5-BCE8-2BAF-50946C45F8FB}"/>
              </a:ext>
            </a:extLst>
          </p:cNvPr>
          <p:cNvSpPr/>
          <p:nvPr/>
        </p:nvSpPr>
        <p:spPr>
          <a:xfrm>
            <a:off x="3561470"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5" name="Oval 74">
            <a:extLst>
              <a:ext uri="{FF2B5EF4-FFF2-40B4-BE49-F238E27FC236}">
                <a16:creationId xmlns:a16="http://schemas.microsoft.com/office/drawing/2014/main" id="{414CCDD2-F11D-0279-A36F-D4A37A2878FE}"/>
              </a:ext>
            </a:extLst>
          </p:cNvPr>
          <p:cNvSpPr/>
          <p:nvPr/>
        </p:nvSpPr>
        <p:spPr>
          <a:xfrm>
            <a:off x="392599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6" name="Oval 75">
            <a:extLst>
              <a:ext uri="{FF2B5EF4-FFF2-40B4-BE49-F238E27FC236}">
                <a16:creationId xmlns:a16="http://schemas.microsoft.com/office/drawing/2014/main" id="{CB52F33A-8F27-87AE-F35A-B6404F58AB15}"/>
              </a:ext>
            </a:extLst>
          </p:cNvPr>
          <p:cNvSpPr/>
          <p:nvPr/>
        </p:nvSpPr>
        <p:spPr>
          <a:xfrm>
            <a:off x="428433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7" name="Oval 76">
            <a:extLst>
              <a:ext uri="{FF2B5EF4-FFF2-40B4-BE49-F238E27FC236}">
                <a16:creationId xmlns:a16="http://schemas.microsoft.com/office/drawing/2014/main" id="{04C17CF5-823A-331C-DBD5-9922CD6CE349}"/>
              </a:ext>
            </a:extLst>
          </p:cNvPr>
          <p:cNvSpPr/>
          <p:nvPr/>
        </p:nvSpPr>
        <p:spPr>
          <a:xfrm>
            <a:off x="465504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8" name="Oval 77">
            <a:extLst>
              <a:ext uri="{FF2B5EF4-FFF2-40B4-BE49-F238E27FC236}">
                <a16:creationId xmlns:a16="http://schemas.microsoft.com/office/drawing/2014/main" id="{74B43055-8982-5378-E7DD-E548C1389335}"/>
              </a:ext>
            </a:extLst>
          </p:cNvPr>
          <p:cNvSpPr/>
          <p:nvPr/>
        </p:nvSpPr>
        <p:spPr>
          <a:xfrm>
            <a:off x="5019565"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2006485" y="3748439"/>
            <a:ext cx="1098986" cy="279313"/>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0" name="Title 2">
            <a:extLst>
              <a:ext uri="{FF2B5EF4-FFF2-40B4-BE49-F238E27FC236}">
                <a16:creationId xmlns:a16="http://schemas.microsoft.com/office/drawing/2014/main" id="{9F9B86EA-9659-F793-8402-61AC31B812F2}"/>
              </a:ext>
            </a:extLst>
          </p:cNvPr>
          <p:cNvSpPr txBox="1"/>
          <p:nvPr/>
        </p:nvSpPr>
        <p:spPr>
          <a:xfrm>
            <a:off x="3127053"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81" name="Title 2">
            <a:extLst>
              <a:ext uri="{FF2B5EF4-FFF2-40B4-BE49-F238E27FC236}">
                <a16:creationId xmlns:a16="http://schemas.microsoft.com/office/drawing/2014/main" id="{1B0AB2D9-1B5B-00AA-32E4-0CE16334D9C2}"/>
              </a:ext>
            </a:extLst>
          </p:cNvPr>
          <p:cNvSpPr txBox="1"/>
          <p:nvPr/>
        </p:nvSpPr>
        <p:spPr>
          <a:xfrm>
            <a:off x="4569367"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403684" y="3378915"/>
            <a:ext cx="6491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624070" y="410625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504223" y="425006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104517"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1" name="Oval 90">
            <a:extLst>
              <a:ext uri="{FF2B5EF4-FFF2-40B4-BE49-F238E27FC236}">
                <a16:creationId xmlns:a16="http://schemas.microsoft.com/office/drawing/2014/main" id="{CD63B3C4-F4F1-0729-1759-3BB985B1548E}"/>
              </a:ext>
            </a:extLst>
          </p:cNvPr>
          <p:cNvSpPr/>
          <p:nvPr/>
        </p:nvSpPr>
        <p:spPr>
          <a:xfrm>
            <a:off x="2468660"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2" name="Oval 91">
            <a:extLst>
              <a:ext uri="{FF2B5EF4-FFF2-40B4-BE49-F238E27FC236}">
                <a16:creationId xmlns:a16="http://schemas.microsoft.com/office/drawing/2014/main" id="{ACA437DD-7BA9-A58E-2AB0-2D850C10A8B6}"/>
              </a:ext>
            </a:extLst>
          </p:cNvPr>
          <p:cNvSpPr/>
          <p:nvPr/>
        </p:nvSpPr>
        <p:spPr>
          <a:xfrm>
            <a:off x="283280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3" name="Oval 92">
            <a:extLst>
              <a:ext uri="{FF2B5EF4-FFF2-40B4-BE49-F238E27FC236}">
                <a16:creationId xmlns:a16="http://schemas.microsoft.com/office/drawing/2014/main" id="{1F493C54-3679-D3F7-A7E8-0ABF20187A46}"/>
              </a:ext>
            </a:extLst>
          </p:cNvPr>
          <p:cNvSpPr/>
          <p:nvPr/>
        </p:nvSpPr>
        <p:spPr>
          <a:xfrm>
            <a:off x="3196946"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4" name="Oval 93">
            <a:extLst>
              <a:ext uri="{FF2B5EF4-FFF2-40B4-BE49-F238E27FC236}">
                <a16:creationId xmlns:a16="http://schemas.microsoft.com/office/drawing/2014/main" id="{61BAA34C-2760-A896-49EA-D9A7CF51EA94}"/>
              </a:ext>
            </a:extLst>
          </p:cNvPr>
          <p:cNvSpPr/>
          <p:nvPr/>
        </p:nvSpPr>
        <p:spPr>
          <a:xfrm>
            <a:off x="3561470"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5" name="Oval 94">
            <a:extLst>
              <a:ext uri="{FF2B5EF4-FFF2-40B4-BE49-F238E27FC236}">
                <a16:creationId xmlns:a16="http://schemas.microsoft.com/office/drawing/2014/main" id="{22480E4D-6B5D-2780-534D-BB2A3CFAAFB7}"/>
              </a:ext>
            </a:extLst>
          </p:cNvPr>
          <p:cNvSpPr/>
          <p:nvPr/>
        </p:nvSpPr>
        <p:spPr>
          <a:xfrm>
            <a:off x="392599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6" name="Oval 95">
            <a:extLst>
              <a:ext uri="{FF2B5EF4-FFF2-40B4-BE49-F238E27FC236}">
                <a16:creationId xmlns:a16="http://schemas.microsoft.com/office/drawing/2014/main" id="{F7A4D9B0-AB4E-0296-800B-432EF3928597}"/>
              </a:ext>
            </a:extLst>
          </p:cNvPr>
          <p:cNvSpPr/>
          <p:nvPr/>
        </p:nvSpPr>
        <p:spPr>
          <a:xfrm>
            <a:off x="428433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7" name="Oval 96">
            <a:extLst>
              <a:ext uri="{FF2B5EF4-FFF2-40B4-BE49-F238E27FC236}">
                <a16:creationId xmlns:a16="http://schemas.microsoft.com/office/drawing/2014/main" id="{45F340C9-765F-A155-4C63-97B14B45C9B8}"/>
              </a:ext>
            </a:extLst>
          </p:cNvPr>
          <p:cNvSpPr/>
          <p:nvPr/>
        </p:nvSpPr>
        <p:spPr>
          <a:xfrm>
            <a:off x="465504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8" name="Oval 97">
            <a:extLst>
              <a:ext uri="{FF2B5EF4-FFF2-40B4-BE49-F238E27FC236}">
                <a16:creationId xmlns:a16="http://schemas.microsoft.com/office/drawing/2014/main" id="{40A0356B-DB74-E944-961E-F62D8D53A02A}"/>
              </a:ext>
            </a:extLst>
          </p:cNvPr>
          <p:cNvSpPr/>
          <p:nvPr/>
        </p:nvSpPr>
        <p:spPr>
          <a:xfrm>
            <a:off x="5019565"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127053"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01" name="Title 2">
            <a:extLst>
              <a:ext uri="{FF2B5EF4-FFF2-40B4-BE49-F238E27FC236}">
                <a16:creationId xmlns:a16="http://schemas.microsoft.com/office/drawing/2014/main" id="{FE3EBE4E-EB98-83A3-75A2-18C830DF307D}"/>
              </a:ext>
            </a:extLst>
          </p:cNvPr>
          <p:cNvSpPr txBox="1"/>
          <p:nvPr/>
        </p:nvSpPr>
        <p:spPr>
          <a:xfrm>
            <a:off x="4569367"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02" name="Title 2">
            <a:extLst>
              <a:ext uri="{FF2B5EF4-FFF2-40B4-BE49-F238E27FC236}">
                <a16:creationId xmlns:a16="http://schemas.microsoft.com/office/drawing/2014/main" id="{1B25F2BD-9424-0257-A803-9516DAAC1307}"/>
              </a:ext>
            </a:extLst>
          </p:cNvPr>
          <p:cNvSpPr txBox="1"/>
          <p:nvPr/>
        </p:nvSpPr>
        <p:spPr>
          <a:xfrm>
            <a:off x="624070" y="4834092"/>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331495" y="4977900"/>
            <a:ext cx="7213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104517"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6" name="Oval 105">
            <a:extLst>
              <a:ext uri="{FF2B5EF4-FFF2-40B4-BE49-F238E27FC236}">
                <a16:creationId xmlns:a16="http://schemas.microsoft.com/office/drawing/2014/main" id="{19D0AB0B-64C7-0CCD-48CC-27D938711BEA}"/>
              </a:ext>
            </a:extLst>
          </p:cNvPr>
          <p:cNvSpPr/>
          <p:nvPr/>
        </p:nvSpPr>
        <p:spPr>
          <a:xfrm>
            <a:off x="246866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7" name="Oval 106">
            <a:extLst>
              <a:ext uri="{FF2B5EF4-FFF2-40B4-BE49-F238E27FC236}">
                <a16:creationId xmlns:a16="http://schemas.microsoft.com/office/drawing/2014/main" id="{6DF9DB65-C7C7-F323-D0B4-C0877CFCC86C}"/>
              </a:ext>
            </a:extLst>
          </p:cNvPr>
          <p:cNvSpPr/>
          <p:nvPr/>
        </p:nvSpPr>
        <p:spPr>
          <a:xfrm>
            <a:off x="283280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96946"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9" name="Oval 108">
            <a:extLst>
              <a:ext uri="{FF2B5EF4-FFF2-40B4-BE49-F238E27FC236}">
                <a16:creationId xmlns:a16="http://schemas.microsoft.com/office/drawing/2014/main" id="{D805F586-0454-F760-CA62-3A9FB1E870B3}"/>
              </a:ext>
            </a:extLst>
          </p:cNvPr>
          <p:cNvSpPr/>
          <p:nvPr/>
        </p:nvSpPr>
        <p:spPr>
          <a:xfrm>
            <a:off x="3561470"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0" name="Oval 109">
            <a:extLst>
              <a:ext uri="{FF2B5EF4-FFF2-40B4-BE49-F238E27FC236}">
                <a16:creationId xmlns:a16="http://schemas.microsoft.com/office/drawing/2014/main" id="{050295CE-1D57-2339-84CB-D8EFA9E837D5}"/>
              </a:ext>
            </a:extLst>
          </p:cNvPr>
          <p:cNvSpPr/>
          <p:nvPr/>
        </p:nvSpPr>
        <p:spPr>
          <a:xfrm>
            <a:off x="392599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1" name="Oval 110">
            <a:extLst>
              <a:ext uri="{FF2B5EF4-FFF2-40B4-BE49-F238E27FC236}">
                <a16:creationId xmlns:a16="http://schemas.microsoft.com/office/drawing/2014/main" id="{E740F1B9-912A-65A7-F689-7207A5D6B6BF}"/>
              </a:ext>
            </a:extLst>
          </p:cNvPr>
          <p:cNvSpPr/>
          <p:nvPr/>
        </p:nvSpPr>
        <p:spPr>
          <a:xfrm>
            <a:off x="428433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2" name="Oval 111">
            <a:extLst>
              <a:ext uri="{FF2B5EF4-FFF2-40B4-BE49-F238E27FC236}">
                <a16:creationId xmlns:a16="http://schemas.microsoft.com/office/drawing/2014/main" id="{FB1028F6-2216-9C59-BB15-7FE3FE78E6AA}"/>
              </a:ext>
            </a:extLst>
          </p:cNvPr>
          <p:cNvSpPr/>
          <p:nvPr/>
        </p:nvSpPr>
        <p:spPr>
          <a:xfrm>
            <a:off x="4655041"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3" name="Oval 112">
            <a:extLst>
              <a:ext uri="{FF2B5EF4-FFF2-40B4-BE49-F238E27FC236}">
                <a16:creationId xmlns:a16="http://schemas.microsoft.com/office/drawing/2014/main" id="{90FC1ABE-5575-8D05-603D-3CCEA20815E8}"/>
              </a:ext>
            </a:extLst>
          </p:cNvPr>
          <p:cNvSpPr/>
          <p:nvPr/>
        </p:nvSpPr>
        <p:spPr>
          <a:xfrm>
            <a:off x="5019565"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624070" y="518008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03684" y="5323889"/>
            <a:ext cx="6491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104517"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7" name="Oval 116">
            <a:extLst>
              <a:ext uri="{FF2B5EF4-FFF2-40B4-BE49-F238E27FC236}">
                <a16:creationId xmlns:a16="http://schemas.microsoft.com/office/drawing/2014/main" id="{2B1DA8F0-A61D-4914-6759-634A335F4002}"/>
              </a:ext>
            </a:extLst>
          </p:cNvPr>
          <p:cNvSpPr/>
          <p:nvPr/>
        </p:nvSpPr>
        <p:spPr>
          <a:xfrm>
            <a:off x="2468660"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8" name="Oval 117">
            <a:extLst>
              <a:ext uri="{FF2B5EF4-FFF2-40B4-BE49-F238E27FC236}">
                <a16:creationId xmlns:a16="http://schemas.microsoft.com/office/drawing/2014/main" id="{64B8F3E6-0C3B-4E6B-56EE-3C616F9AEA3C}"/>
              </a:ext>
            </a:extLst>
          </p:cNvPr>
          <p:cNvSpPr/>
          <p:nvPr/>
        </p:nvSpPr>
        <p:spPr>
          <a:xfrm>
            <a:off x="2832803"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96946"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0" name="Oval 119">
            <a:extLst>
              <a:ext uri="{FF2B5EF4-FFF2-40B4-BE49-F238E27FC236}">
                <a16:creationId xmlns:a16="http://schemas.microsoft.com/office/drawing/2014/main" id="{9629ECA6-F6E6-5724-A952-F07EBE9ABFBC}"/>
              </a:ext>
            </a:extLst>
          </p:cNvPr>
          <p:cNvSpPr/>
          <p:nvPr/>
        </p:nvSpPr>
        <p:spPr>
          <a:xfrm>
            <a:off x="3561470"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Oval 121">
            <a:extLst>
              <a:ext uri="{FF2B5EF4-FFF2-40B4-BE49-F238E27FC236}">
                <a16:creationId xmlns:a16="http://schemas.microsoft.com/office/drawing/2014/main" id="{C13D3584-8F86-FEED-950B-9D870826B16B}"/>
              </a:ext>
            </a:extLst>
          </p:cNvPr>
          <p:cNvSpPr/>
          <p:nvPr/>
        </p:nvSpPr>
        <p:spPr>
          <a:xfrm>
            <a:off x="4284339" y="627733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4" name="Oval 123">
            <a:extLst>
              <a:ext uri="{FF2B5EF4-FFF2-40B4-BE49-F238E27FC236}">
                <a16:creationId xmlns:a16="http://schemas.microsoft.com/office/drawing/2014/main" id="{A1CFDD7B-AE30-1FB9-987F-797E1E1A77AE}"/>
              </a:ext>
            </a:extLst>
          </p:cNvPr>
          <p:cNvSpPr/>
          <p:nvPr/>
        </p:nvSpPr>
        <p:spPr>
          <a:xfrm>
            <a:off x="5019565"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200648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97804"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569367"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624070" y="631310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884947" y="6456914"/>
            <a:ext cx="16787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43867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104517"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9" name="Oval 8">
            <a:extLst>
              <a:ext uri="{FF2B5EF4-FFF2-40B4-BE49-F238E27FC236}">
                <a16:creationId xmlns:a16="http://schemas.microsoft.com/office/drawing/2014/main" id="{98B11090-0F1E-9130-E036-1F70E02E2B14}"/>
              </a:ext>
            </a:extLst>
          </p:cNvPr>
          <p:cNvSpPr/>
          <p:nvPr/>
        </p:nvSpPr>
        <p:spPr>
          <a:xfrm>
            <a:off x="246866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id="{E6F4703E-38C4-66B6-0AAA-A7577FF86048}"/>
              </a:ext>
            </a:extLst>
          </p:cNvPr>
          <p:cNvSpPr/>
          <p:nvPr/>
        </p:nvSpPr>
        <p:spPr>
          <a:xfrm>
            <a:off x="2832803"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id="{6AD0BF80-B769-9BAA-B585-4C4951E651CC}"/>
              </a:ext>
            </a:extLst>
          </p:cNvPr>
          <p:cNvSpPr/>
          <p:nvPr/>
        </p:nvSpPr>
        <p:spPr>
          <a:xfrm>
            <a:off x="3196946"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id="{0973BC90-B33A-B751-5BDD-28E157D5E2BC}"/>
              </a:ext>
            </a:extLst>
          </p:cNvPr>
          <p:cNvSpPr/>
          <p:nvPr/>
        </p:nvSpPr>
        <p:spPr>
          <a:xfrm>
            <a:off x="3561470"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A34C17CA-F787-56E9-F2EB-5F92BCC49ACE}"/>
              </a:ext>
            </a:extLst>
          </p:cNvPr>
          <p:cNvSpPr/>
          <p:nvPr/>
        </p:nvSpPr>
        <p:spPr>
          <a:xfrm>
            <a:off x="392599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92FF9485-CFA9-1A63-0EE5-BF96D5D967CE}"/>
              </a:ext>
            </a:extLst>
          </p:cNvPr>
          <p:cNvSpPr/>
          <p:nvPr/>
        </p:nvSpPr>
        <p:spPr>
          <a:xfrm>
            <a:off x="4284339"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4D6277A3-30D7-6C5F-8DCF-E8F91CCDA879}"/>
              </a:ext>
            </a:extLst>
          </p:cNvPr>
          <p:cNvSpPr/>
          <p:nvPr/>
        </p:nvSpPr>
        <p:spPr>
          <a:xfrm>
            <a:off x="4655041"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A777FD4-CCEB-5E8E-E8C0-E0C952B590DC}"/>
              </a:ext>
            </a:extLst>
          </p:cNvPr>
          <p:cNvSpPr/>
          <p:nvPr/>
        </p:nvSpPr>
        <p:spPr>
          <a:xfrm>
            <a:off x="5019565"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624070" y="555922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03684" y="5703032"/>
            <a:ext cx="6491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l="8675" r="8675"/>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CABERNET SAUVIGNON</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4" name="Straight Connector 3">
            <a:extLst>
              <a:ext uri="{FF2B5EF4-FFF2-40B4-BE49-F238E27FC236}">
                <a16:creationId xmlns:a16="http://schemas.microsoft.com/office/drawing/2014/main" id="{D852DC9A-758D-3210-EE4C-E2586C586504}"/>
              </a:ext>
            </a:extLst>
          </p:cNvPr>
          <p:cNvCxnSpPr>
            <a:cxnSpLocks/>
          </p:cNvCxnSpPr>
          <p:nvPr/>
        </p:nvCxnSpPr>
        <p:spPr>
          <a:xfrm>
            <a:off x="5150704"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A1849E29-E159-7C8C-AAA9-5499D77A33DB}"/>
              </a:ext>
            </a:extLst>
          </p:cNvPr>
          <p:cNvCxnSpPr>
            <a:cxnSpLocks/>
          </p:cNvCxnSpPr>
          <p:nvPr/>
        </p:nvCxnSpPr>
        <p:spPr>
          <a:xfrm>
            <a:off x="4423288" y="256944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E8959698-96CC-0A6D-FE01-CB2FCCBE514F}"/>
              </a:ext>
            </a:extLst>
          </p:cNvPr>
          <p:cNvSpPr txBox="1"/>
          <p:nvPr/>
        </p:nvSpPr>
        <p:spPr>
          <a:xfrm>
            <a:off x="2006485"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65205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926344"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14388985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cs typeface="Arial" panose="020B0604020202020204" pitchFamily="34" charset="0"/>
              </a:rPr>
              <a:t>COONAWARRA
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683599" y="1887668"/>
            <a:ext cx="4043477" cy="1141338"/>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PHONG CÁCH THANH LỊCH MÁT MẺ</a:t>
            </a:r>
          </a:p>
          <a:p>
            <a:pPr algn="ctr">
              <a:spcBef>
                <a:spcPts val="217"/>
              </a:spcBef>
              <a:spcAft>
                <a:spcPts val="315"/>
              </a:spcAft>
            </a:pPr>
            <a:r>
              <a:rPr lang="en-US" altLang="zh-CN" sz="1600" dirty="0">
                <a:latin typeface="Arial" panose="020B0604020202020204" pitchFamily="34" charset="0"/>
              </a:rPr>
              <a:t>ĐÔI KHI ĐƯỢC PHA TRỘN VỚI CABERNET SAUVIGNON HOẶC MERLOT</a:t>
            </a:r>
            <a:endParaRPr lang="en-AU" sz="1600" dirty="0">
              <a:effectLst/>
              <a:latin typeface="Arial" panose="020B0604020202020204" pitchFamily="34" charset="0"/>
            </a:endParaRPr>
          </a:p>
        </p:txBody>
      </p:sp>
      <p:cxnSp>
        <p:nvCxnSpPr>
          <p:cNvPr id="20" name="Straight Connector 19">
            <a:extLst>
              <a:ext uri="{FF2B5EF4-FFF2-40B4-BE49-F238E27FC236}">
                <a16:creationId xmlns:a16="http://schemas.microsoft.com/office/drawing/2014/main" id="{3654D054-7B9D-D4AC-4445-35BFD05D1739}"/>
              </a:ext>
            </a:extLst>
          </p:cNvPr>
          <p:cNvCxnSpPr>
            <a:cxnSpLocks/>
            <a:endCxn id="26" idx="2"/>
          </p:cNvCxnSpPr>
          <p:nvPr/>
        </p:nvCxnSpPr>
        <p:spPr>
          <a:xfrm>
            <a:off x="6735746" y="1898078"/>
            <a:ext cx="2039007" cy="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705338" y="30338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705338" y="33682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8774753" y="60611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883993" y="1325014"/>
            <a:ext cx="2365447"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400" dirty="0">
                <a:effectLst/>
                <a:latin typeface="Arial" panose="020B0604020202020204" pitchFamily="34" charset="0"/>
                <a:cs typeface="Arial" panose="020B0604020202020204" pitchFamily="34" charset="0"/>
              </a:rPr>
              <a:t>LỊCH SỬ LÂU DÀI Ở COONAWARRA</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169199"/>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4296410" y="4169199"/>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2" name="Oval 1">
            <a:extLst>
              <a:ext uri="{FF2B5EF4-FFF2-40B4-BE49-F238E27FC236}">
                <a16:creationId xmlns:a16="http://schemas.microsoft.com/office/drawing/2014/main" id="{184939A9-EF48-7F7A-909D-5D74C11EFD15}"/>
              </a:ext>
            </a:extLst>
          </p:cNvPr>
          <p:cNvSpPr/>
          <p:nvPr/>
        </p:nvSpPr>
        <p:spPr>
          <a:xfrm>
            <a:off x="3182981" y="4421129"/>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7" name="object 58">
            <a:extLst>
              <a:ext uri="{FF2B5EF4-FFF2-40B4-BE49-F238E27FC236}">
                <a16:creationId xmlns:a16="http://schemas.microsoft.com/office/drawing/2014/main" id="{970E3F95-45D6-F331-8567-30842A1E27E5}"/>
              </a:ext>
            </a:extLst>
          </p:cNvPr>
          <p:cNvSpPr txBox="1"/>
          <p:nvPr/>
        </p:nvSpPr>
        <p:spPr>
          <a:xfrm>
            <a:off x="3265577" y="4667090"/>
            <a:ext cx="2034726" cy="173611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000" dirty="0">
                <a:effectLst/>
                <a:latin typeface="Arial" panose="020B0604020202020204" pitchFamily="34" charset="0"/>
                <a:cs typeface="Arial" panose="020B0604020202020204" pitchFamily="34" charset="0"/>
              </a:rPr>
              <a:t>HƠN</a:t>
            </a:r>
          </a:p>
          <a:p>
            <a:pPr algn="ctr">
              <a:lnSpc>
                <a:spcPct val="82000"/>
              </a:lnSpc>
              <a:spcBef>
                <a:spcPts val="217"/>
              </a:spcBef>
            </a:pPr>
            <a:r>
              <a:rPr lang="zh-CN" altLang="en-US" sz="6000" dirty="0">
                <a:effectLst/>
                <a:latin typeface="Arial" panose="020B0604020202020204" pitchFamily="34" charset="0"/>
                <a:cs typeface="Arial" panose="020B0604020202020204" pitchFamily="34" charset="0"/>
              </a:rPr>
              <a:t>1/4</a:t>
            </a:r>
          </a:p>
          <a:p>
            <a:pPr algn="ctr">
              <a:lnSpc>
                <a:spcPct val="82000"/>
              </a:lnSpc>
              <a:spcBef>
                <a:spcPts val="217"/>
              </a:spcBef>
            </a:pPr>
            <a:r>
              <a:rPr lang="en-US" altLang="zh-CN" sz="1600" dirty="0">
                <a:latin typeface="Arial" panose="020B0604020202020204" pitchFamily="34" charset="0"/>
                <a:cs typeface="Arial" panose="020B0604020202020204" pitchFamily="34" charset="0"/>
              </a:rPr>
              <a:t>TỔNG SỐ 
ÉP 
HÀNG NĂM</a:t>
            </a:r>
            <a:endParaRPr lang="en-AU" sz="1600" dirty="0">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BE78184-FA0D-4C2A-1E41-D26FE3170891}"/>
              </a:ext>
            </a:extLst>
          </p:cNvPr>
          <p:cNvSpPr txBox="1"/>
          <p:nvPr/>
        </p:nvSpPr>
        <p:spPr>
          <a:xfrm>
            <a:off x="8043093" y="4616224"/>
            <a:ext cx="2805709" cy="1956754"/>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SƠ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Tiêu</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Mâm xôi</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Gia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Bạc hà</a:t>
            </a:r>
            <a:endParaRPr lang="en-AU" sz="1400" dirty="0">
              <a:effectLst/>
              <a:latin typeface="Arial" panose="020B0604020202020204" pitchFamily="34" charset="0"/>
            </a:endParaRPr>
          </a:p>
        </p:txBody>
      </p:sp>
      <p:cxnSp>
        <p:nvCxnSpPr>
          <p:cNvPr id="9" name="Straight Connector 8">
            <a:extLst>
              <a:ext uri="{FF2B5EF4-FFF2-40B4-BE49-F238E27FC236}">
                <a16:creationId xmlns:a16="http://schemas.microsoft.com/office/drawing/2014/main" id="{6FC2DDB0-E561-61CC-8D36-A912F346560F}"/>
              </a:ext>
            </a:extLst>
          </p:cNvPr>
          <p:cNvCxnSpPr>
            <a:cxnSpLocks/>
          </p:cNvCxnSpPr>
          <p:nvPr/>
        </p:nvCxnSpPr>
        <p:spPr>
          <a:xfrm>
            <a:off x="4296410" y="4169199"/>
            <a:ext cx="153570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A1AA679-2008-DAF9-4106-9F00D41B83F5}"/>
              </a:ext>
            </a:extLst>
          </p:cNvPr>
          <p:cNvCxnSpPr>
            <a:cxnSpLocks/>
          </p:cNvCxnSpPr>
          <p:nvPr/>
        </p:nvCxnSpPr>
        <p:spPr>
          <a:xfrm>
            <a:off x="8840451"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80A14EC7-8114-35DE-3C4F-31156DBACCEF}"/>
              </a:ext>
            </a:extLst>
          </p:cNvPr>
          <p:cNvSpPr txBox="1"/>
          <p:nvPr/>
        </p:nvSpPr>
        <p:spPr>
          <a:xfrm>
            <a:off x="10253600" y="4634179"/>
            <a:ext cx="2805709" cy="1234440"/>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LÃO HÓA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Gỗ tuyết tùng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Thuốc lá</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Da thuộc</a:t>
            </a:r>
            <a:endParaRPr lang="en-AU" sz="1400" dirty="0">
              <a:effectLst/>
              <a:latin typeface="Arial" panose="020B0604020202020204" pitchFamily="34" charset="0"/>
            </a:endParaRPr>
          </a:p>
        </p:txBody>
      </p:sp>
      <p:cxnSp>
        <p:nvCxnSpPr>
          <p:cNvPr id="12" name="Straight Connector 11">
            <a:extLst>
              <a:ext uri="{FF2B5EF4-FFF2-40B4-BE49-F238E27FC236}">
                <a16:creationId xmlns:a16="http://schemas.microsoft.com/office/drawing/2014/main" id="{E8101AB9-3D12-A3D1-F2C5-198FC1CFB4F8}"/>
              </a:ext>
            </a:extLst>
          </p:cNvPr>
          <p:cNvCxnSpPr>
            <a:cxnSpLocks/>
          </p:cNvCxnSpPr>
          <p:nvPr/>
        </p:nvCxnSpPr>
        <p:spPr>
          <a:xfrm>
            <a:off x="1083324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TextBox 18">
            <a:extLst>
              <a:ext uri="{FF2B5EF4-FFF2-40B4-BE49-F238E27FC236}">
                <a16:creationId xmlns:a16="http://schemas.microsoft.com/office/drawing/2014/main" id="{B15FF0B7-EAB1-C710-323B-374024399DF6}"/>
              </a:ext>
            </a:extLst>
          </p:cNvPr>
          <p:cNvSpPr txBox="1"/>
          <p:nvPr/>
        </p:nvSpPr>
        <p:spPr>
          <a:xfrm>
            <a:off x="448494" y="4207427"/>
            <a:ext cx="2462475" cy="1077218"/>
          </a:xfrm>
          <a:prstGeom prst="rect">
            <a:avLst/>
          </a:prstGeom>
          <a:noFill/>
        </p:spPr>
        <p:txBody>
          <a:bodyPr wrap="square" anchor="b">
            <a:spAutoFit/>
          </a:bodyPr>
          <a:lstStyle/>
          <a:p>
            <a:pPr algn="ctr">
              <a:spcBef>
                <a:spcPts val="203"/>
              </a:spcBef>
            </a:pPr>
            <a:r>
              <a:rPr lang="en-US" altLang="zh-CN" sz="1600" dirty="0">
                <a:effectLst/>
                <a:latin typeface="Arial" panose="020B0604020202020204" pitchFamily="34" charset="0"/>
              </a:rPr>
              <a:t>HƯƠNG VỊ GỖ SỒI VỚI CÁC NỐT VANILLA, TUYẾT TÙNG, KHÓI VÀ DỪA</a:t>
            </a:r>
          </a:p>
        </p:txBody>
      </p:sp>
      <p:cxnSp>
        <p:nvCxnSpPr>
          <p:cNvPr id="21" name="Straight Connector 20">
            <a:extLst>
              <a:ext uri="{FF2B5EF4-FFF2-40B4-BE49-F238E27FC236}">
                <a16:creationId xmlns:a16="http://schemas.microsoft.com/office/drawing/2014/main" id="{16CA38DB-6A8C-77A4-CF65-D548324C2771}"/>
              </a:ext>
            </a:extLst>
          </p:cNvPr>
          <p:cNvCxnSpPr>
            <a:cxnSpLocks/>
          </p:cNvCxnSpPr>
          <p:nvPr/>
        </p:nvCxnSpPr>
        <p:spPr>
          <a:xfrm>
            <a:off x="1706519" y="374971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7DC2B78B-FE21-E122-0140-C04CF084FB21}"/>
              </a:ext>
            </a:extLst>
          </p:cNvPr>
          <p:cNvCxnSpPr>
            <a:cxnSpLocks/>
          </p:cNvCxnSpPr>
          <p:nvPr/>
        </p:nvCxnSpPr>
        <p:spPr>
          <a:xfrm>
            <a:off x="1706519" y="3749712"/>
            <a:ext cx="407517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điều kiện khí hậu rộng lớn và đa dạng, trên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những người trồng trọt và sản xuất hiện đại của chúng ta vẫn đam mê, kiên cường và sáng tạo; không ngừng tìm tòi những cách mới để hoàn thiện những kỹ thuật cũ. Cộng đồng của chúng tôi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thực hiện các thử nghiệm vui tươi một cách rất, rất nghiêm túc.</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trở thành la bàn của bạn. Bởi vì trong mỗi chai rượu vang Úc, bạn sẽ trải nghiệm những kỳ quan của Úc - một lời nhắc nhở về cuộc phiêu lưu và sự đa dạng tạo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altLang="zh-CN" sz="3200" b="1" dirty="0">
                <a:solidFill>
                  <a:schemeClr val="bg2"/>
                </a:solidFill>
              </a:rPr>
              <a:t>SHIRAZ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SHIRAZ</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0261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405456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5277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517821"/>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50824"/>
            <a:ext cx="1005210" cy="246363"/>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7969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7985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99411" y="2988557"/>
            <a:ext cx="6676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7239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8500" y="385970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21995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22011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64180"/>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27221" y="4699967"/>
            <a:ext cx="73987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91016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130968" y="5045956"/>
            <a:ext cx="8361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82654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7060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96716" y="6306396"/>
            <a:ext cx="17038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5076089"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8931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299411" y="5425099"/>
            <a:ext cx="6676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213031"/>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4717363"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4715997"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1354AA5D-7F47-A023-7E26-18D5673C73C4}"/>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cs typeface="Arial" panose="020B0604020202020204" pitchFamily="34" charset="0"/>
            </a:endParaRPr>
          </a:p>
        </p:txBody>
      </p:sp>
      <p:sp>
        <p:nvSpPr>
          <p:cNvPr id="8" name="Title 2">
            <a:extLst>
              <a:ext uri="{FF2B5EF4-FFF2-40B4-BE49-F238E27FC236}">
                <a16:creationId xmlns:a16="http://schemas.microsoft.com/office/drawing/2014/main" id="{60A5F238-68A1-8C38-DFFB-FFC078723184}"/>
              </a:ext>
            </a:extLst>
          </p:cNvPr>
          <p:cNvSpPr txBox="1"/>
          <p:nvPr/>
        </p:nvSpPr>
        <p:spPr>
          <a:xfrm>
            <a:off x="3612081" y="5838297"/>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grpSp>
        <p:nvGrpSpPr>
          <p:cNvPr id="9" name="Group 8">
            <a:extLst>
              <a:ext uri="{FF2B5EF4-FFF2-40B4-BE49-F238E27FC236}">
                <a16:creationId xmlns:a16="http://schemas.microsoft.com/office/drawing/2014/main" id="{5395B3C8-A640-660A-44DB-F253131EEFAC}"/>
              </a:ext>
            </a:extLst>
          </p:cNvPr>
          <p:cNvGrpSpPr/>
          <p:nvPr/>
        </p:nvGrpSpPr>
        <p:grpSpPr>
          <a:xfrm>
            <a:off x="4566335" y="6126722"/>
            <a:ext cx="278634" cy="272668"/>
            <a:chOff x="8032638" y="5926610"/>
            <a:chExt cx="278634" cy="272668"/>
          </a:xfrm>
        </p:grpSpPr>
        <p:sp>
          <p:nvSpPr>
            <p:cNvPr id="10" name="Freeform 9">
              <a:extLst>
                <a:ext uri="{FF2B5EF4-FFF2-40B4-BE49-F238E27FC236}">
                  <a16:creationId xmlns:a16="http://schemas.microsoft.com/office/drawing/2014/main" id="{EF9499AA-4A4E-7F38-E741-B27DC85A68D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11" name="Freeform 10">
              <a:extLst>
                <a:ext uri="{FF2B5EF4-FFF2-40B4-BE49-F238E27FC236}">
                  <a16:creationId xmlns:a16="http://schemas.microsoft.com/office/drawing/2014/main" id="{83AA35E5-9A91-826C-1C12-3F672BF898BA}"/>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grpSp>
        <p:nvGrpSpPr>
          <p:cNvPr id="13" name="Group 12">
            <a:extLst>
              <a:ext uri="{FF2B5EF4-FFF2-40B4-BE49-F238E27FC236}">
                <a16:creationId xmlns:a16="http://schemas.microsoft.com/office/drawing/2014/main" id="{E449BB37-4459-6DB8-00F4-64966C5E4F18}"/>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58BE95BC-8103-FB7F-C41A-5304399ABFB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sp>
          <p:nvSpPr>
            <p:cNvPr id="24" name="Freeform 23">
              <a:extLst>
                <a:ext uri="{FF2B5EF4-FFF2-40B4-BE49-F238E27FC236}">
                  <a16:creationId xmlns:a16="http://schemas.microsoft.com/office/drawing/2014/main" id="{E0B6FBD8-67B4-07DC-9FEB-2EAA0778DD0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COONAWARRA
MERLOT</a:t>
            </a:r>
          </a:p>
        </p:txBody>
      </p:sp>
      <p:sp>
        <p:nvSpPr>
          <p:cNvPr id="6" name="TextBox 5">
            <a:extLst>
              <a:ext uri="{FF2B5EF4-FFF2-40B4-BE49-F238E27FC236}">
                <a16:creationId xmlns:a16="http://schemas.microsoft.com/office/drawing/2014/main" id="{3937CC6C-038C-22C6-5A1B-F274BB411F78}"/>
              </a:ext>
            </a:extLst>
          </p:cNvPr>
          <p:cNvSpPr txBox="1"/>
          <p:nvPr/>
        </p:nvSpPr>
        <p:spPr>
          <a:xfrm>
            <a:off x="816255" y="1957618"/>
            <a:ext cx="2805709" cy="584775"/>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GIỐNG NHO NGÀY CÀNG THÀNH CÔNG</a:t>
            </a: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065623"/>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561585"/>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10625"/>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18024" y="845072"/>
            <a:ext cx="2856770" cy="2856770"/>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8025524" y="1099892"/>
            <a:ext cx="2115652" cy="2074286"/>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en-US" altLang="zh-CN" sz="2200" dirty="0">
                <a:effectLst/>
                <a:latin typeface="Arial" panose="020B0604020202020204" pitchFamily="34" charset="0"/>
              </a:rPr>
              <a:t>THƯỜNG ĐƯỢC PHA TRỘN VỚI CABERNET SAUVIGNON 
HOẶC SHIRAZ</a:t>
            </a:r>
            <a:endParaRPr lang="en-AU" sz="2200" dirty="0">
              <a:effectLst/>
              <a:latin typeface="Arial" panose="020B0604020202020204" pitchFamily="34" charset="0"/>
            </a:endParaRPr>
          </a:p>
        </p:txBody>
      </p: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MERLOT</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4309311" y="4605460"/>
            <a:ext cx="156402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4309311" y="461188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3390128" y="4856864"/>
            <a:ext cx="1779935" cy="180268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3512317" y="5265384"/>
            <a:ext cx="1543806" cy="1127873"/>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82000"/>
              </a:lnSpc>
              <a:spcBef>
                <a:spcPts val="217"/>
              </a:spcBef>
            </a:pPr>
            <a:r>
              <a:rPr lang="en-US" altLang="zh-CN" sz="2200" dirty="0">
                <a:effectLst/>
                <a:latin typeface="Arial" panose="020B0604020202020204" pitchFamily="34" charset="0"/>
              </a:rPr>
              <a:t>ĐƯỢC TRỒNG GẦN ĐÂY HƠN</a:t>
            </a:r>
          </a:p>
        </p:txBody>
      </p:sp>
      <p:cxnSp>
        <p:nvCxnSpPr>
          <p:cNvPr id="10" name="Straight Connector 9">
            <a:extLst>
              <a:ext uri="{FF2B5EF4-FFF2-40B4-BE49-F238E27FC236}">
                <a16:creationId xmlns:a16="http://schemas.microsoft.com/office/drawing/2014/main" id="{E3580AC0-5E35-0E3A-5678-425F6FD9D979}"/>
              </a:ext>
            </a:extLst>
          </p:cNvPr>
          <p:cNvCxnSpPr>
            <a:cxnSpLocks/>
          </p:cNvCxnSpPr>
          <p:nvPr/>
        </p:nvCxnSpPr>
        <p:spPr>
          <a:xfrm>
            <a:off x="6992983" y="4169199"/>
            <a:ext cx="384918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BDD0D938-C935-9790-4E20-E290FC7DCE7B}"/>
              </a:ext>
            </a:extLst>
          </p:cNvPr>
          <p:cNvSpPr txBox="1"/>
          <p:nvPr/>
        </p:nvSpPr>
        <p:spPr>
          <a:xfrm>
            <a:off x="8043093" y="4636551"/>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SƠ CẤP 
ĐIỂN HÌNH</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Mận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Việt quất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err="1">
                <a:effectLst/>
                <a:latin typeface="Arial" panose="020B0604020202020204" pitchFamily="34" charset="0"/>
              </a:rPr>
              <a:t>Lý</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chua</a:t>
            </a:r>
            <a:r>
              <a:rPr lang="en-US" altLang="zh-CN" sz="1400" dirty="0">
                <a:effectLst/>
                <a:latin typeface="Arial" panose="020B0604020202020204" pitchFamily="34" charset="0"/>
              </a:rPr>
              <a:t> </a:t>
            </a:r>
            <a:r>
              <a:rPr lang="en-US" altLang="zh-CN" sz="1400" dirty="0" err="1">
                <a:effectLst/>
                <a:latin typeface="Arial" panose="020B0604020202020204" pitchFamily="34" charset="0"/>
              </a:rPr>
              <a:t>đen</a:t>
            </a:r>
            <a:endParaRPr lang="en-US" altLang="zh-CN" sz="1400" dirty="0">
              <a:effectLst/>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Bánh trái cây</a:t>
            </a:r>
            <a:endParaRPr lang="en-AU" sz="1400" dirty="0">
              <a:effectLst/>
              <a:latin typeface="Arial" panose="020B0604020202020204" pitchFamily="34" charset="0"/>
            </a:endParaRPr>
          </a:p>
        </p:txBody>
      </p:sp>
      <p:cxnSp>
        <p:nvCxnSpPr>
          <p:cNvPr id="12" name="Straight Connector 11">
            <a:extLst>
              <a:ext uri="{FF2B5EF4-FFF2-40B4-BE49-F238E27FC236}">
                <a16:creationId xmlns:a16="http://schemas.microsoft.com/office/drawing/2014/main" id="{60D3D81A-492E-6035-8786-4BFB06CF8E7C}"/>
              </a:ext>
            </a:extLst>
          </p:cNvPr>
          <p:cNvCxnSpPr>
            <a:cxnSpLocks/>
          </p:cNvCxnSpPr>
          <p:nvPr/>
        </p:nvCxnSpPr>
        <p:spPr>
          <a:xfrm>
            <a:off x="8840451"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985B22D7-BA50-71EC-80D1-9672EB602335}"/>
              </a:ext>
            </a:extLst>
          </p:cNvPr>
          <p:cNvSpPr txBox="1"/>
          <p:nvPr/>
        </p:nvSpPr>
        <p:spPr>
          <a:xfrm>
            <a:off x="10253600" y="4634179"/>
            <a:ext cx="2805709" cy="1234440"/>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dirty="0">
                <a:effectLst/>
                <a:latin typeface="Arial" panose="020B0604020202020204" pitchFamily="34" charset="0"/>
              </a:rPr>
              <a:t>HƯƠNG VỊ LÃO HÓA 
ĐIỂN HÌNH</a:t>
            </a:r>
            <a:endParaRPr lang="en-AU" sz="1400" dirty="0">
              <a:latin typeface="Arial" panose="020B0604020202020204" pitchFamily="34" charset="0"/>
            </a:endParaRP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Thuốc lá</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Sô cô la</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Mặn</a:t>
            </a:r>
          </a:p>
        </p:txBody>
      </p: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833243" y="4169199"/>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660474" y="4316221"/>
            <a:ext cx="2114329" cy="830997"/>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SẢN XUẤT RƯỢU VANG MỘT GIỐNG NỔI BẬT</a:t>
            </a:r>
          </a:p>
        </p:txBody>
      </p:sp>
      <p:cxnSp>
        <p:nvCxnSpPr>
          <p:cNvPr id="17" name="Straight Connector 16">
            <a:extLst>
              <a:ext uri="{FF2B5EF4-FFF2-40B4-BE49-F238E27FC236}">
                <a16:creationId xmlns:a16="http://schemas.microsoft.com/office/drawing/2014/main" id="{6A240B94-11B1-05B0-BB86-A5D33E5B833E}"/>
              </a:ext>
            </a:extLst>
          </p:cNvPr>
          <p:cNvCxnSpPr>
            <a:cxnSpLocks/>
          </p:cNvCxnSpPr>
          <p:nvPr/>
        </p:nvCxnSpPr>
        <p:spPr>
          <a:xfrm>
            <a:off x="1717638" y="3633003"/>
            <a:ext cx="416295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77CABCD-454C-AF05-F6AC-4162A9C2529B}"/>
              </a:ext>
            </a:extLst>
          </p:cNvPr>
          <p:cNvCxnSpPr>
            <a:cxnSpLocks/>
          </p:cNvCxnSpPr>
          <p:nvPr/>
        </p:nvCxnSpPr>
        <p:spPr>
          <a:xfrm>
            <a:off x="1717638" y="3639427"/>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49920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595639"/>
            <a:ext cx="11283754" cy="1325562"/>
          </a:xfrm>
        </p:spPr>
        <p:txBody>
          <a:bodyPr/>
          <a:lstStyle/>
          <a:p>
            <a:r>
              <a:rPr lang="en-US" altLang="zh-CN" sz="3200" b="1" dirty="0">
                <a:solidFill>
                  <a:schemeClr val="bg2"/>
                </a:solidFill>
              </a:rPr>
              <a:t>MERLOT
đặc điểm</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101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MERLOT</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0398" y="1702614"/>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832321"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Merlot</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0940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0397" y="284474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a:t>
            </a: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1281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52" name="Title 2">
            <a:extLst>
              <a:ext uri="{FF2B5EF4-FFF2-40B4-BE49-F238E27FC236}">
                <a16:creationId xmlns:a16="http://schemas.microsoft.com/office/drawing/2014/main" id="{88D89F4E-CECF-6C5F-173D-51A4744F4BC0}"/>
              </a:ext>
            </a:extLst>
          </p:cNvPr>
          <p:cNvSpPr txBox="1"/>
          <p:nvPr/>
        </p:nvSpPr>
        <p:spPr>
          <a:xfrm>
            <a:off x="318256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53" name="Title 2">
            <a:extLst>
              <a:ext uri="{FF2B5EF4-FFF2-40B4-BE49-F238E27FC236}">
                <a16:creationId xmlns:a16="http://schemas.microsoft.com/office/drawing/2014/main" id="{9E9DC995-A507-3152-C821-DA76E64866EB}"/>
              </a:ext>
            </a:extLst>
          </p:cNvPr>
          <p:cNvSpPr txBox="1"/>
          <p:nvPr/>
        </p:nvSpPr>
        <p:spPr>
          <a:xfrm>
            <a:off x="4475694" y="2503307"/>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12812" y="3343567"/>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0" name="Title 2">
            <a:extLst>
              <a:ext uri="{FF2B5EF4-FFF2-40B4-BE49-F238E27FC236}">
                <a16:creationId xmlns:a16="http://schemas.microsoft.com/office/drawing/2014/main" id="{6C84E901-6665-1CAB-0CCB-9B30009F5578}"/>
              </a:ext>
            </a:extLst>
          </p:cNvPr>
          <p:cNvSpPr txBox="1"/>
          <p:nvPr/>
        </p:nvSpPr>
        <p:spPr>
          <a:xfrm>
            <a:off x="3033380" y="337244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131" name="Title 2">
            <a:extLst>
              <a:ext uri="{FF2B5EF4-FFF2-40B4-BE49-F238E27FC236}">
                <a16:creationId xmlns:a16="http://schemas.microsoft.com/office/drawing/2014/main" id="{A647868B-BCF5-1E40-885C-502A3E455F10}"/>
              </a:ext>
            </a:extLst>
          </p:cNvPr>
          <p:cNvSpPr txBox="1"/>
          <p:nvPr/>
        </p:nvSpPr>
        <p:spPr>
          <a:xfrm>
            <a:off x="4475694" y="33653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99411" y="2988557"/>
            <a:ext cx="6597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0397" y="3715900"/>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410550" y="3859708"/>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33380" y="4212700"/>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150" name="Title 2">
            <a:extLst>
              <a:ext uri="{FF2B5EF4-FFF2-40B4-BE49-F238E27FC236}">
                <a16:creationId xmlns:a16="http://schemas.microsoft.com/office/drawing/2014/main" id="{BC0235A1-B969-BEAA-8BC4-2F05808FD686}"/>
              </a:ext>
            </a:extLst>
          </p:cNvPr>
          <p:cNvSpPr txBox="1"/>
          <p:nvPr/>
        </p:nvSpPr>
        <p:spPr>
          <a:xfrm>
            <a:off x="4475694" y="420559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151" name="Title 2">
            <a:extLst>
              <a:ext uri="{FF2B5EF4-FFF2-40B4-BE49-F238E27FC236}">
                <a16:creationId xmlns:a16="http://schemas.microsoft.com/office/drawing/2014/main" id="{0519CC78-E188-BE2B-85C0-E0FE7FCF4745}"/>
              </a:ext>
            </a:extLst>
          </p:cNvPr>
          <p:cNvSpPr txBox="1"/>
          <p:nvPr/>
        </p:nvSpPr>
        <p:spPr>
          <a:xfrm>
            <a:off x="530397" y="4556159"/>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219200" y="4699967"/>
            <a:ext cx="73995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0397" y="490214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122947" y="5045956"/>
            <a:ext cx="83620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0308" y="5816701"/>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81202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0397" y="6162588"/>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788695" y="6306396"/>
            <a:ext cx="17045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4322477"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0397" y="528129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299411" y="5425099"/>
            <a:ext cx="65973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F0D36318-80E8-0E40-273C-825BC36CDDEE}"/>
              </a:ext>
            </a:extLst>
          </p:cNvPr>
          <p:cNvSpPr txBox="1"/>
          <p:nvPr/>
        </p:nvSpPr>
        <p:spPr>
          <a:xfrm>
            <a:off x="1912812" y="4200237"/>
            <a:ext cx="101316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506103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4314477"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03ECDB-818C-98F6-D025-8B5BE5636D69}"/>
              </a:ext>
            </a:extLst>
          </p:cNvPr>
          <p:cNvSpPr/>
          <p:nvPr/>
        </p:nvSpPr>
        <p:spPr>
          <a:xfrm>
            <a:off x="4198616" y="611695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grpSp>
        <p:nvGrpSpPr>
          <p:cNvPr id="10" name="Group 9">
            <a:extLst>
              <a:ext uri="{FF2B5EF4-FFF2-40B4-BE49-F238E27FC236}">
                <a16:creationId xmlns:a16="http://schemas.microsoft.com/office/drawing/2014/main" id="{EAE75B25-E3DE-F7AF-C4F5-FBFA96A2BB34}"/>
              </a:ext>
            </a:extLst>
          </p:cNvPr>
          <p:cNvGrpSpPr/>
          <p:nvPr/>
        </p:nvGrpSpPr>
        <p:grpSpPr>
          <a:xfrm>
            <a:off x="4566335" y="6126722"/>
            <a:ext cx="278634" cy="272668"/>
            <a:chOff x="8032638" y="5926610"/>
            <a:chExt cx="278634" cy="272668"/>
          </a:xfrm>
        </p:grpSpPr>
        <p:sp>
          <p:nvSpPr>
            <p:cNvPr id="11" name="Freeform 10">
              <a:extLst>
                <a:ext uri="{FF2B5EF4-FFF2-40B4-BE49-F238E27FC236}">
                  <a16:creationId xmlns:a16="http://schemas.microsoft.com/office/drawing/2014/main" id="{960CCF46-598D-F960-66ED-9F9736F705B2}"/>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3" name="Freeform 12">
              <a:extLst>
                <a:ext uri="{FF2B5EF4-FFF2-40B4-BE49-F238E27FC236}">
                  <a16:creationId xmlns:a16="http://schemas.microsoft.com/office/drawing/2014/main" id="{08E7D673-ED9C-F765-3C04-27E4303E1C6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4" name="Group 13">
            <a:extLst>
              <a:ext uri="{FF2B5EF4-FFF2-40B4-BE49-F238E27FC236}">
                <a16:creationId xmlns:a16="http://schemas.microsoft.com/office/drawing/2014/main" id="{4527C2FB-9C2F-CA89-DF1D-B62EF584E1FD}"/>
              </a:ext>
            </a:extLst>
          </p:cNvPr>
          <p:cNvGrpSpPr/>
          <p:nvPr/>
        </p:nvGrpSpPr>
        <p:grpSpPr>
          <a:xfrm rot="10800000">
            <a:off x="3840621" y="6126722"/>
            <a:ext cx="278634" cy="272668"/>
            <a:chOff x="8032638" y="5926610"/>
            <a:chExt cx="278634" cy="272668"/>
          </a:xfrm>
        </p:grpSpPr>
        <p:sp>
          <p:nvSpPr>
            <p:cNvPr id="15" name="Freeform 14">
              <a:extLst>
                <a:ext uri="{FF2B5EF4-FFF2-40B4-BE49-F238E27FC236}">
                  <a16:creationId xmlns:a16="http://schemas.microsoft.com/office/drawing/2014/main" id="{AA3C5422-6BF7-76BF-338F-0F1F206A79A9}"/>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6" name="Freeform 15">
              <a:extLst>
                <a:ext uri="{FF2B5EF4-FFF2-40B4-BE49-F238E27FC236}">
                  <a16:creationId xmlns:a16="http://schemas.microsoft.com/office/drawing/2014/main" id="{20BB72EF-7473-7F1C-8E97-37DD71C9F93D}"/>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Tree>
    <p:extLst>
      <p:ext uri="{BB962C8B-B14F-4D97-AF65-F5344CB8AC3E}">
        <p14:creationId xmlns:p14="http://schemas.microsoft.com/office/powerpoint/2010/main" val="237094713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584200"/>
            <a:ext cx="5340350" cy="1325563"/>
          </a:xfrm>
        </p:spPr>
        <p:txBody>
          <a:bodyPr/>
          <a:lstStyle/>
          <a:p>
            <a:r>
              <a:rPr lang="en-US" altLang="zh-CN" b="1" dirty="0">
                <a:solidFill>
                  <a:schemeClr val="accent5"/>
                </a:solidFill>
              </a:rPr>
              <a:t>COONAWARRA</a:t>
            </a: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19" y="2285525"/>
            <a:ext cx="3455351" cy="3133240"/>
          </a:xfrm>
        </p:spPr>
        <p:txBody>
          <a:bodyPr/>
          <a:lstStyle/>
          <a:p>
            <a:r>
              <a:rPr lang="en-US" altLang="zh-CN" dirty="0">
                <a:solidFill>
                  <a:schemeClr val="bg1"/>
                </a:solidFill>
              </a:rPr>
              <a:t>Với vùng đất đỏ nổi tiếng, những loại rượu đẳng cấp thế giới và cộng đồng những nhà trồng và sản xuất luôn hướng về phía trước, trái tim đỏ của rượu vang Úc đang đập mạnh mẽ hơn bao giờ hết.</a:t>
            </a:r>
            <a:endParaRPr lang="en-AU" dirty="0">
              <a:solidFill>
                <a:schemeClr val="bg1"/>
              </a:solidFill>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6A25B0-04B6-A3E0-11BB-4B6646BB4DA6}"/>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9EA8A4FF-DD9F-7391-B2E9-5A6AAA3BA9AF}"/>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C8023768-6D93-1896-7833-869C374D0E84}"/>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112355382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red and white colors  AI-generated content may be incorrect.">
            <a:extLst>
              <a:ext uri="{FF2B5EF4-FFF2-40B4-BE49-F238E27FC236}">
                <a16:creationId xmlns:a16="http://schemas.microsoft.com/office/drawing/2014/main" id="{F71EA623-DD23-B848-9378-221E9D35EA5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2918" r="5688"/>
          <a:stretch/>
        </p:blipFill>
        <p:spPr>
          <a:xfrm>
            <a:off x="3476172" y="0"/>
            <a:ext cx="8715827" cy="6866708"/>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altLang="zh-CN" b="1" dirty="0">
                <a:solidFill>
                  <a:schemeClr val="accent1"/>
                </a:solidFill>
              </a:rPr>
              <a:t>NƯỚC ÚC</a:t>
            </a:r>
          </a:p>
        </p:txBody>
      </p:sp>
      <p:cxnSp>
        <p:nvCxnSpPr>
          <p:cNvPr id="6" name="Straight Connector 5">
            <a:extLst>
              <a:ext uri="{FF2B5EF4-FFF2-40B4-BE49-F238E27FC236}">
                <a16:creationId xmlns:a16="http://schemas.microsoft.com/office/drawing/2014/main" id="{4AA13C9D-28D2-3C09-2665-CE94F7CF0C41}"/>
              </a:ext>
            </a:extLst>
          </p:cNvPr>
          <p:cNvCxnSpPr>
            <a:cxnSpLocks/>
          </p:cNvCxnSpPr>
          <p:nvPr/>
        </p:nvCxnSpPr>
        <p:spPr>
          <a:xfrm flipV="1">
            <a:off x="7834085" y="52686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124BF1-54AD-1247-2C00-CA6401F54751}"/>
              </a:ext>
            </a:extLst>
          </p:cNvPr>
          <p:cNvSpPr txBox="1"/>
          <p:nvPr/>
        </p:nvSpPr>
        <p:spPr>
          <a:xfrm>
            <a:off x="5984841" y="5453541"/>
            <a:ext cx="3445210"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COONAWARRA</a:t>
            </a:r>
            <a:endParaRPr lang="en-US" b="1" dirty="0">
              <a:solidFill>
                <a:schemeClr val="accent4"/>
              </a:solidFill>
              <a:latin typeface="Arial" panose="020B0604020202020204" pitchFamily="34" charset="0"/>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united states  AI-generated content may be incorrect.">
            <a:extLst>
              <a:ext uri="{FF2B5EF4-FFF2-40B4-BE49-F238E27FC236}">
                <a16:creationId xmlns:a16="http://schemas.microsoft.com/office/drawing/2014/main" id="{40015C6D-65A1-E6FE-9544-CCDB157D676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246" r="44059" b="3601"/>
          <a:stretch/>
        </p:blipFill>
        <p:spPr>
          <a:xfrm>
            <a:off x="3359149" y="4982"/>
            <a:ext cx="8832851" cy="6852176"/>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altLang="zh-CN" b="1" dirty="0">
                <a:solidFill>
                  <a:schemeClr val="accent1"/>
                </a:solidFill>
              </a:rPr>
              <a:t>NAM
ÚC</a:t>
            </a:r>
          </a:p>
        </p:txBody>
      </p:sp>
      <p:cxnSp>
        <p:nvCxnSpPr>
          <p:cNvPr id="6" name="Straight Connector 5">
            <a:extLst>
              <a:ext uri="{FF2B5EF4-FFF2-40B4-BE49-F238E27FC236}">
                <a16:creationId xmlns:a16="http://schemas.microsoft.com/office/drawing/2014/main" id="{5DA0DC56-5B63-F10B-72EA-9822054945E9}"/>
              </a:ext>
            </a:extLst>
          </p:cNvPr>
          <p:cNvCxnSpPr>
            <a:cxnSpLocks/>
          </p:cNvCxnSpPr>
          <p:nvPr/>
        </p:nvCxnSpPr>
        <p:spPr>
          <a:xfrm flipV="1">
            <a:off x="7347857" y="4303486"/>
            <a:ext cx="1440544" cy="36952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FC267281-316D-A6A4-0BA6-7B076B1C9F7B}"/>
              </a:ext>
            </a:extLst>
          </p:cNvPr>
          <p:cNvSpPr txBox="1"/>
          <p:nvPr/>
        </p:nvSpPr>
        <p:spPr>
          <a:xfrm>
            <a:off x="5498613" y="4488341"/>
            <a:ext cx="3445210" cy="369332"/>
          </a:xfrm>
          <a:prstGeom prst="rect">
            <a:avLst/>
          </a:prstGeom>
          <a:noFill/>
        </p:spPr>
        <p:txBody>
          <a:bodyPr wrap="square">
            <a:spAutoFit/>
          </a:bodyPr>
          <a:lstStyle/>
          <a:p>
            <a:r>
              <a:rPr lang="en-US" altLang="zh-CN" b="1" dirty="0">
                <a:solidFill>
                  <a:schemeClr val="accent4"/>
                </a:solidFill>
                <a:latin typeface="Arial" panose="020B0604020202020204" pitchFamily="34" charset="0"/>
              </a:rPr>
              <a:t>COONAWARRA</a:t>
            </a:r>
            <a:endParaRPr lang="en-US" b="1" dirty="0">
              <a:solidFill>
                <a:schemeClr val="accent4"/>
              </a:solidFill>
              <a:latin typeface="Arial" panose="020B0604020202020204" pitchFamily="34" charset="0"/>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zh-CN" b="1" dirty="0">
                <a:solidFill>
                  <a:schemeClr val="accent5"/>
                </a:solidFill>
              </a:rPr>
              <a:t>COONAWARRA</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4" y="2634343"/>
            <a:ext cx="4458380" cy="3684308"/>
          </a:xfrm>
        </p:spPr>
        <p:txBody>
          <a:bodyPr/>
          <a:lstStyle/>
          <a:p>
            <a:pPr marL="0" indent="0">
              <a:spcBef>
                <a:spcPts val="800"/>
              </a:spcBef>
              <a:buNone/>
            </a:pPr>
            <a:r>
              <a:rPr lang="en-US" altLang="zh-CN" dirty="0">
                <a:solidFill>
                  <a:schemeClr val="bg1"/>
                </a:solidFill>
              </a:rPr>
              <a:t>Coonawarra là một trong những vùng rượu vang nổi tiếng nhất trên thế giới của Úc, nổi tiếng với vùng đất đỏ rực rỡ và các loại rượu vang đỏ đẳng cấp thế giới.</a:t>
            </a:r>
          </a:p>
          <a:p>
            <a:pPr marL="285750" indent="-285750">
              <a:spcBef>
                <a:spcPts val="800"/>
              </a:spcBef>
              <a:buFont typeface="Arial" panose="020B0604020202020204" pitchFamily="34" charset="0"/>
              <a:buChar char="•"/>
            </a:pPr>
            <a:r>
              <a:rPr lang="en-US" altLang="zh-CN" dirty="0">
                <a:solidFill>
                  <a:schemeClr val="bg1"/>
                </a:solidFill>
              </a:rPr>
              <a:t>Khí hậu mát mẻ, chịu ảnh hưởng từ biển và loại đất terra rossa độc đáo</a:t>
            </a:r>
          </a:p>
          <a:p>
            <a:pPr marL="285750" indent="-285750">
              <a:spcBef>
                <a:spcPts val="800"/>
              </a:spcBef>
              <a:buFont typeface="Arial" panose="020B0604020202020204" pitchFamily="34" charset="0"/>
              <a:buChar char="•"/>
            </a:pPr>
            <a:r>
              <a:rPr lang="en-US" altLang="zh-CN" dirty="0">
                <a:solidFill>
                  <a:schemeClr val="bg1"/>
                </a:solidFill>
              </a:rPr>
              <a:t>Lịch sử rượu vang lâu đời</a:t>
            </a:r>
          </a:p>
          <a:p>
            <a:pPr marL="285750" indent="-285750">
              <a:spcBef>
                <a:spcPts val="800"/>
              </a:spcBef>
              <a:buFont typeface="Arial" panose="020B0604020202020204" pitchFamily="34" charset="0"/>
              <a:buChar char="•"/>
            </a:pPr>
            <a:r>
              <a:rPr lang="en-US" altLang="zh-CN" dirty="0">
                <a:solidFill>
                  <a:schemeClr val="bg1"/>
                </a:solidFill>
              </a:rPr>
              <a:t>Cabernet Sauvignon đẳng cấp thế giới và các loại rượu vang hảo hạng đáng sưu tầm, có giá trị theo thời gian</a:t>
            </a:r>
          </a:p>
          <a:p>
            <a:pPr marL="285750" indent="-285750">
              <a:spcBef>
                <a:spcPts val="800"/>
              </a:spcBef>
              <a:buFont typeface="Arial" panose="020B0604020202020204" pitchFamily="34" charset="0"/>
              <a:buChar char="•"/>
            </a:pPr>
            <a:r>
              <a:rPr lang="en-US" altLang="zh-CN" dirty="0">
                <a:solidFill>
                  <a:schemeClr val="bg1"/>
                </a:solidFill>
              </a:rPr>
              <a:t>Sự phát triển trong vườn nho và nhà máy rượu đã dẫn đến các phong cách rượu vang trang nhã, sống động hơn</a:t>
            </a: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683351" cy="1325563"/>
          </a:xfrm>
        </p:spPr>
        <p:txBody>
          <a:bodyPr/>
          <a:lstStyle/>
          <a:p>
            <a:r>
              <a:rPr lang="en-US" altLang="zh-CN" b="1" dirty="0">
                <a:solidFill>
                  <a:schemeClr val="bg2"/>
                </a:solidFill>
              </a:rPr>
              <a:t>HÃY DÀNH THỜI GIAN</a:t>
            </a: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4718133" cy="1325562"/>
          </a:xfrm>
        </p:spPr>
        <p:txBody>
          <a:bodyPr/>
          <a:lstStyle>
            <a:lvl1pPr>
              <a:defRPr sz="5243"/>
            </a:lvl1pPr>
          </a:lstStyle>
          <a:p>
            <a:r>
              <a:rPr lang="en-US" altLang="zh-CN" sz="5243" b="1" dirty="0">
                <a:solidFill>
                  <a:schemeClr val="accent1"/>
                </a:solidFill>
              </a:rPr>
              <a:t>HÔM NAY CHÚNG TA SẼ ĐỀ CẬP</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3747951"/>
            <a:ext cx="4829691" cy="1530521"/>
          </a:xfrm>
        </p:spPr>
        <p:txBody>
          <a:bodyPr/>
          <a:lstStyle/>
          <a:p>
            <a:pPr>
              <a:lnSpc>
                <a:spcPct val="99000"/>
              </a:lnSpc>
              <a:spcBef>
                <a:spcPts val="800"/>
              </a:spcBef>
            </a:pPr>
            <a:r>
              <a:rPr lang="en-US" altLang="zh-CN" dirty="0"/>
              <a:t>Lịch sử của Coonawarra</a:t>
            </a:r>
          </a:p>
          <a:p>
            <a:pPr>
              <a:lnSpc>
                <a:spcPct val="99000"/>
              </a:lnSpc>
              <a:spcBef>
                <a:spcPts val="800"/>
              </a:spcBef>
            </a:pPr>
            <a:r>
              <a:rPr lang="en-US" altLang="zh-CN" dirty="0"/>
              <a:t>Địa lý, khí hậu và đất đai</a:t>
            </a:r>
          </a:p>
          <a:p>
            <a:pPr>
              <a:lnSpc>
                <a:spcPct val="99000"/>
              </a:lnSpc>
              <a:spcBef>
                <a:spcPts val="800"/>
              </a:spcBef>
            </a:pPr>
            <a:r>
              <a:rPr lang="en-US" altLang="zh-CN" dirty="0"/>
              <a:t>Trồng nho</a:t>
            </a:r>
          </a:p>
          <a:p>
            <a:pPr>
              <a:lnSpc>
                <a:spcPct val="99000"/>
              </a:lnSpc>
              <a:spcBef>
                <a:spcPts val="800"/>
              </a:spcBef>
            </a:pPr>
            <a:r>
              <a:rPr lang="en-US" altLang="zh-CN" dirty="0"/>
              <a:t>Sản xuất rượu vang</a:t>
            </a:r>
          </a:p>
          <a:p>
            <a:pPr>
              <a:lnSpc>
                <a:spcPct val="99000"/>
              </a:lnSpc>
              <a:spcBef>
                <a:spcPts val="800"/>
              </a:spcBef>
            </a:pPr>
            <a:r>
              <a:rPr lang="en-US" altLang="zh-CN" dirty="0"/>
              <a:t>Các giống nổi bật</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373" t="24393" r="308" b="40167"/>
          <a:stretch/>
        </p:blipFill>
        <p:spPr>
          <a:xfrm>
            <a:off x="6879771" y="592189"/>
            <a:ext cx="5295796" cy="252112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669756"/>
            <a:ext cx="2382787" cy="662774"/>
          </a:xfrm>
        </p:spPr>
        <p:txBody>
          <a:bodyPr/>
          <a:lstStyle>
            <a:lvl1pPr>
              <a:defRPr sz="5043"/>
            </a:lvl1pPr>
          </a:lstStyle>
          <a:p>
            <a:r>
              <a:rPr lang="en-US" altLang="zh-CN" sz="2400" b="1" dirty="0"/>
              <a:t>Giữa những năm 1800</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70" y="4332537"/>
            <a:ext cx="3148187" cy="1461301"/>
          </a:xfrm>
        </p:spPr>
        <p:txBody>
          <a:bodyPr/>
          <a:lstStyle/>
          <a:p>
            <a:pPr marL="0" indent="0">
              <a:lnSpc>
                <a:spcPct val="95000"/>
              </a:lnSpc>
              <a:spcBef>
                <a:spcPts val="800"/>
              </a:spcBef>
              <a:buNone/>
            </a:pPr>
            <a:r>
              <a:rPr lang="en-US" altLang="zh-CN" sz="1600" dirty="0"/>
              <a:t>Những người định cư châu Âu thành lập các trang trại chăn cừu và vườn cây ăn trái. Người làm vườn sinh ra ở Scotland, William Wilson, chọn đất terra rossa đỏ và khuyên người đồng hương Scotland John Riddoch cũng nên làm như vậy.</a:t>
            </a:r>
            <a:endParaRPr lang="en-AU" sz="1600" dirty="0"/>
          </a:p>
          <a:p>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819873" y="4411609"/>
            <a:ext cx="3142069" cy="1461301"/>
          </a:xfrm>
        </p:spPr>
        <p:txBody>
          <a:bodyPr/>
          <a:lstStyle/>
          <a:p>
            <a:pPr marL="0" indent="0">
              <a:lnSpc>
                <a:spcPct val="95000"/>
              </a:lnSpc>
              <a:spcBef>
                <a:spcPts val="800"/>
              </a:spcBef>
              <a:buNone/>
            </a:pPr>
            <a:r>
              <a:rPr lang="en-US" altLang="zh-CN" sz="1600" dirty="0"/>
              <a:t>John Riddoch trồng những cây nho đầu tiên của vùng: Cabernet Sauvignon và Shiraz, cùng với một số lô nhỏ Pinot Noir, Malbec và Pedro Ximenez.</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819873" y="3669756"/>
            <a:ext cx="2120040" cy="662774"/>
          </a:xfrm>
        </p:spPr>
        <p:txBody>
          <a:bodyPr/>
          <a:lstStyle>
            <a:lvl1pPr>
              <a:defRPr sz="1434"/>
            </a:lvl1pPr>
          </a:lstStyle>
          <a:p>
            <a:r>
              <a:rPr lang="en-US" altLang="zh-CN" sz="2400" b="1" dirty="0"/>
              <a:t>Cuối những năm 1800</a:t>
            </a: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23887" y="1690515"/>
            <a:ext cx="5599113" cy="1325563"/>
          </a:xfrm>
        </p:spPr>
        <p:txBody>
          <a:bodyPr/>
          <a:lstStyle/>
          <a:p>
            <a:r>
              <a:rPr lang="en-US" altLang="zh-CN" sz="3200" b="1" dirty="0">
                <a:solidFill>
                  <a:schemeClr val="accent5"/>
                </a:solidFill>
              </a:rPr>
              <a:t>SỰ HỒI SINH CỦA DI SẢN RƯỢU VANG VÀ MỘT SỐ TRANH CÃI</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689105"/>
            <a:ext cx="5066256" cy="903287"/>
          </a:xfrm>
        </p:spPr>
        <p:txBody>
          <a:bodyPr/>
          <a:lstStyle/>
          <a:p>
            <a:r>
              <a:rPr lang="en-US" altLang="zh-CN" sz="4400" b="1" dirty="0">
                <a:solidFill>
                  <a:schemeClr val="accent1"/>
                </a:solidFill>
              </a:rPr>
              <a:t>LỊCH SỬ CỦA COONAWARRA</a:t>
            </a:r>
          </a:p>
        </p:txBody>
      </p:sp>
      <p:sp>
        <p:nvSpPr>
          <p:cNvPr id="2" name="Text Placeholder 4">
            <a:extLst>
              <a:ext uri="{FF2B5EF4-FFF2-40B4-BE49-F238E27FC236}">
                <a16:creationId xmlns:a16="http://schemas.microsoft.com/office/drawing/2014/main" id="{BEFA0911-A258-47D4-5088-8E84C987E4F6}"/>
              </a:ext>
            </a:extLst>
          </p:cNvPr>
          <p:cNvSpPr txBox="1">
            <a:spLocks/>
          </p:cNvSpPr>
          <p:nvPr/>
        </p:nvSpPr>
        <p:spPr>
          <a:xfrm>
            <a:off x="8649230" y="4232256"/>
            <a:ext cx="2212298"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Do suy thoái kinh tế gần đây, ngành công nghiệp này gặp khó khăn trong 50 năm tiếp theo.</a:t>
            </a:r>
            <a:endParaRPr lang="en-AU" sz="1600" dirty="0">
              <a:latin typeface="Arial" panose="020B0604020202020204" pitchFamily="34" charset="0"/>
              <a:cs typeface="Arial" panose="020B0604020202020204" pitchFamily="34" charset="0"/>
            </a:endParaRPr>
          </a:p>
        </p:txBody>
      </p:sp>
      <p:sp>
        <p:nvSpPr>
          <p:cNvPr id="7" name="Text Placeholder 5">
            <a:extLst>
              <a:ext uri="{FF2B5EF4-FFF2-40B4-BE49-F238E27FC236}">
                <a16:creationId xmlns:a16="http://schemas.microsoft.com/office/drawing/2014/main" id="{18A5C074-D778-9E0A-93E4-6AFBD1D7C47A}"/>
              </a:ext>
            </a:extLst>
          </p:cNvPr>
          <p:cNvSpPr txBox="1">
            <a:spLocks/>
          </p:cNvSpPr>
          <p:nvPr/>
        </p:nvSpPr>
        <p:spPr>
          <a:xfrm>
            <a:off x="8649229" y="34904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Năm 1901</a:t>
            </a: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848385" y="3875314"/>
            <a:ext cx="4384917" cy="2982686"/>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226027" cy="1461301"/>
          </a:xfrm>
        </p:spPr>
        <p:txBody>
          <a:bodyPr/>
          <a:lstStyle/>
          <a:p>
            <a:pPr marL="0" indent="0">
              <a:lnSpc>
                <a:spcPct val="95000"/>
              </a:lnSpc>
              <a:spcBef>
                <a:spcPts val="800"/>
              </a:spcBef>
              <a:buNone/>
            </a:pPr>
            <a:r>
              <a:rPr lang="en-US" altLang="zh-CN" sz="1600" dirty="0"/>
              <a:t>Sự hồi sinh của khu vực bắt đầu khi David Wynn và cha của ông, Samuel, một thương gia buôn rượu, mua lại khu đất tồi tàn của Riddoch, thành lập nên Wynns Coonawarra Estate nổi tiếng hiện nay.</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532736"/>
            <a:ext cx="2120040" cy="662774"/>
          </a:xfrm>
        </p:spPr>
        <p:txBody>
          <a:bodyPr/>
          <a:lstStyle>
            <a:lvl1pPr>
              <a:defRPr sz="1234"/>
            </a:lvl1pPr>
          </a:lstStyle>
          <a:p>
            <a:r>
              <a:rPr lang="en-US" altLang="zh-CN" sz="2400" b="1" dirty="0"/>
              <a:t>Năm 1951</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811665" y="990185"/>
            <a:ext cx="2808575" cy="1461301"/>
          </a:xfrm>
        </p:spPr>
        <p:txBody>
          <a:bodyPr/>
          <a:lstStyle/>
          <a:p>
            <a:pPr marL="0" indent="0">
              <a:lnSpc>
                <a:spcPct val="95000"/>
              </a:lnSpc>
              <a:spcBef>
                <a:spcPts val="800"/>
              </a:spcBef>
              <a:buNone/>
            </a:pPr>
            <a:r>
              <a:rPr lang="en-US" altLang="zh-CN" sz="1600" dirty="0"/>
              <a:t>Úc trải qua một cuộc bùng nổ rượu vang toàn cầu và người dân địa phương và nông dân Coonawarra đa dạng hóa sang trồng nho. Ranh giới của khu vực được mở rộng mặc dù có sự phản đối của một số người trồng trọt trên khu vực đất terra rossa hiện có.</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800780" y="306334"/>
            <a:ext cx="2120040" cy="662774"/>
          </a:xfrm>
        </p:spPr>
        <p:txBody>
          <a:bodyPr/>
          <a:lstStyle>
            <a:lvl1pPr>
              <a:defRPr sz="1434"/>
            </a:lvl1pPr>
          </a:lstStyle>
          <a:p>
            <a:r>
              <a:rPr lang="en-US" altLang="zh-CN" sz="2400" b="1" dirty="0"/>
              <a:t>Những năm 1960 – 1980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5046865" y="4237664"/>
            <a:ext cx="2246564" cy="1461301"/>
          </a:xfrm>
        </p:spPr>
        <p:txBody>
          <a:bodyPr/>
          <a:lstStyle/>
          <a:p>
            <a:pPr marL="0" indent="0">
              <a:lnSpc>
                <a:spcPct val="95000"/>
              </a:lnSpc>
              <a:spcBef>
                <a:spcPts val="800"/>
              </a:spcBef>
              <a:buNone/>
            </a:pPr>
            <a:r>
              <a:rPr lang="en-US" altLang="zh-CN" sz="1600" dirty="0"/>
              <a:t>Coonawarra phát triển mạnh mẽ, trở thành một trong những vùng Cabernet Sauvignon hàng đầu của Úc. Các nhà sản xuất lớn đầu tư và các nhà máy rượu địa phương phát triển.</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5035980" y="3553813"/>
            <a:ext cx="2330020" cy="662774"/>
          </a:xfrm>
        </p:spPr>
        <p:txBody>
          <a:bodyPr/>
          <a:lstStyle>
            <a:lvl1pPr>
              <a:defRPr sz="1434"/>
            </a:lvl1pPr>
          </a:lstStyle>
          <a:p>
            <a:r>
              <a:rPr lang="en-US" altLang="zh-CN" sz="2400" b="1" dirty="0"/>
              <a:t>Những năm 1990 – 2000</a:t>
            </a:r>
          </a:p>
        </p:txBody>
      </p:sp>
      <p:sp>
        <p:nvSpPr>
          <p:cNvPr id="2" name="Text Placeholder 8">
            <a:extLst>
              <a:ext uri="{FF2B5EF4-FFF2-40B4-BE49-F238E27FC236}">
                <a16:creationId xmlns:a16="http://schemas.microsoft.com/office/drawing/2014/main" id="{A65730A4-A5CD-4F24-5DE7-45F2C9B5454E}"/>
              </a:ext>
            </a:extLst>
          </p:cNvPr>
          <p:cNvSpPr txBox="1">
            <a:spLocks/>
          </p:cNvSpPr>
          <p:nvPr/>
        </p:nvSpPr>
        <p:spPr>
          <a:xfrm>
            <a:off x="7354635" y="1407378"/>
            <a:ext cx="323353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altLang="zh-CN" sz="1600" dirty="0">
                <a:latin typeface="Arial" panose="020B0604020202020204" pitchFamily="34" charset="0"/>
                <a:cs typeface="Arial" panose="020B0604020202020204" pitchFamily="34" charset="0"/>
              </a:rPr>
              <a:t>Coonawarra vẫn giữ vững vị thế là một vùng Cabernet Sauvignon hàng đầu. Nhưng ở đây còn có nhiều điều hơn thế, với những nhà sản xuất đáng kính tạo ra nhiều phong cách hiện đại khác nhau và một thế hệ mới làm sống động khu vực.</a:t>
            </a:r>
            <a:endParaRPr lang="en-AU" sz="1600" dirty="0">
              <a:latin typeface="Arial" panose="020B0604020202020204" pitchFamily="34" charset="0"/>
              <a:cs typeface="Arial" panose="020B0604020202020204" pitchFamily="34" charset="0"/>
            </a:endParaRPr>
          </a:p>
        </p:txBody>
      </p:sp>
      <p:sp>
        <p:nvSpPr>
          <p:cNvPr id="5" name="Text Placeholder 9">
            <a:extLst>
              <a:ext uri="{FF2B5EF4-FFF2-40B4-BE49-F238E27FC236}">
                <a16:creationId xmlns:a16="http://schemas.microsoft.com/office/drawing/2014/main" id="{7C711AD5-596E-C4D9-5CD9-50C1CB61BEB3}"/>
              </a:ext>
            </a:extLst>
          </p:cNvPr>
          <p:cNvSpPr txBox="1">
            <a:spLocks/>
          </p:cNvSpPr>
          <p:nvPr/>
        </p:nvSpPr>
        <p:spPr>
          <a:xfrm>
            <a:off x="7343751" y="723527"/>
            <a:ext cx="233002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78E1D31-D604-5893-E383-482F85489D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001" r="11001"/>
          <a:stretch/>
        </p:blipFill>
        <p:spPr/>
      </p:pic>
      <p:sp>
        <p:nvSpPr>
          <p:cNvPr id="3" name="Title 2">
            <a:extLst>
              <a:ext uri="{FF2B5EF4-FFF2-40B4-BE49-F238E27FC236}">
                <a16:creationId xmlns:a16="http://schemas.microsoft.com/office/drawing/2014/main" id="{FF9812C1-9C80-5708-2208-F691AA7B75A3}"/>
              </a:ext>
            </a:extLst>
          </p:cNvPr>
          <p:cNvSpPr>
            <a:spLocks noGrp="1"/>
          </p:cNvSpPr>
          <p:nvPr>
            <p:ph type="title" idx="4294967295"/>
          </p:nvPr>
        </p:nvSpPr>
        <p:spPr>
          <a:xfrm>
            <a:off x="663576" y="747713"/>
            <a:ext cx="5457373" cy="1325562"/>
          </a:xfrm>
        </p:spPr>
        <p:txBody>
          <a:bodyPr/>
          <a:lstStyle/>
          <a:p>
            <a:r>
              <a:rPr lang="en-US" altLang="zh-CN" b="1" dirty="0"/>
              <a:t>BẠN CÓ BIẾT?</a:t>
            </a:r>
          </a:p>
        </p:txBody>
      </p:sp>
      <p:sp>
        <p:nvSpPr>
          <p:cNvPr id="6" name="TextBox 5">
            <a:extLst>
              <a:ext uri="{FF2B5EF4-FFF2-40B4-BE49-F238E27FC236}">
                <a16:creationId xmlns:a16="http://schemas.microsoft.com/office/drawing/2014/main" id="{279CF8D5-24F5-73BA-ECE1-6BA609F16EFF}"/>
              </a:ext>
            </a:extLst>
          </p:cNvPr>
          <p:cNvSpPr txBox="1"/>
          <p:nvPr/>
        </p:nvSpPr>
        <p:spPr>
          <a:xfrm>
            <a:off x="535191" y="2656650"/>
            <a:ext cx="4887709" cy="1569660"/>
          </a:xfrm>
          <a:prstGeom prst="rect">
            <a:avLst/>
          </a:prstGeom>
          <a:noFill/>
        </p:spPr>
        <p:txBody>
          <a:bodyPr wrap="square" rtlCol="0">
            <a:spAutoFit/>
          </a:bodyPr>
          <a:lstStyle/>
          <a:p>
            <a:r>
              <a:rPr lang="en-US" altLang="zh-CN" sz="1600" dirty="0">
                <a:solidFill>
                  <a:schemeClr val="bg1"/>
                </a:solidFill>
                <a:latin typeface="Arial" panose="020B0604020202020204" pitchFamily="34" charset="0"/>
              </a:rPr>
              <a:t>Dải đất terra rossa của Coonawarra đã gây ra tranh cãi trong quá trình xác định ranh giới pháp lý của khu vực vào những năm 90. Một số người trồng muốn mở rộng ranh giới trong khi những người bên trong khu vực terra rossa thì không. Sau gần 10 năm tranh luận, ranh giới đã được mở rộng.</a:t>
            </a:r>
            <a:endParaRPr lang="en-AU" sz="1600" dirty="0">
              <a:solidFill>
                <a:schemeClr val="bg1"/>
              </a:solidFill>
              <a:latin typeface="Arial" panose="020B0604020202020204" pitchFamily="34" charset="0"/>
            </a:endParaRPr>
          </a:p>
        </p:txBody>
      </p:sp>
    </p:spTree>
    <p:extLst>
      <p:ext uri="{BB962C8B-B14F-4D97-AF65-F5344CB8AC3E}">
        <p14:creationId xmlns:p14="http://schemas.microsoft.com/office/powerpoint/2010/main" val="22877149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739785-29E3-482F-A624-BC9C6D43069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0CCF1F8-6D9E-4631-9BC7-E65B426755A9}">
  <ds:schemaRefs>
    <ds:schemaRef ds:uri="http://schemas.microsoft.com/office/2006/metadata/properties"/>
    <ds:schemaRef ds:uri="http://schemas.openxmlformats.org/package/2006/metadata/core-properties"/>
    <ds:schemaRef ds:uri="02256494-4976-4001-aedb-96463ae0d92e"/>
    <ds:schemaRef ds:uri="http://purl.org/dc/terms/"/>
    <ds:schemaRef ds:uri="4e8dd08d-258d-47a9-9875-37f1ffd19f33"/>
    <ds:schemaRef ds:uri="http://schemas.microsoft.com/office/2006/documentManagement/types"/>
    <ds:schemaRef ds:uri="http://www.w3.org/XML/1998/namespace"/>
    <ds:schemaRef ds:uri="http://purl.org/dc/elements/1.1/"/>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3136</Words>
  <Application>Microsoft Macintosh PowerPoint</Application>
  <PresentationFormat>Widescreen</PresentationFormat>
  <Paragraphs>280</Paragraphs>
  <Slides>25</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Neue Haas Grotesk Text Pro</vt:lpstr>
      <vt:lpstr>Calibri</vt:lpstr>
      <vt:lpstr>Inter Display</vt:lpstr>
      <vt:lpstr>Slide layouts</vt:lpstr>
      <vt:lpstr>PowerPoint Presentation</vt:lpstr>
      <vt:lpstr>PowerPoint Presentation</vt:lpstr>
      <vt:lpstr>NƯỚC ÚC</vt:lpstr>
      <vt:lpstr>NAM
ÚC</vt:lpstr>
      <vt:lpstr>COONAWARRA</vt:lpstr>
      <vt:lpstr>HÔM NAY CHÚNG TA SẼ ĐỀ CẬP</vt:lpstr>
      <vt:lpstr>Giữa những năm 1800</vt:lpstr>
      <vt:lpstr>PowerPoint Presentation</vt:lpstr>
      <vt:lpstr>BẠN CÓ BIẾT?</vt:lpstr>
      <vt:lpstr>ĐỊA LÝ, KHÍ HẬU VÀ ĐẤT ĐAI</vt:lpstr>
      <vt:lpstr>KHÍ HẬU</vt:lpstr>
      <vt:lpstr>ĐẤT</vt:lpstr>
      <vt:lpstr>TRỒNG NHO VÀ SẢN XUẤT RƯỢU VANG</vt:lpstr>
      <vt:lpstr>PowerPoint Presentation</vt:lpstr>
      <vt:lpstr>SẢN XUẤT RƯỢU VANG:</vt:lpstr>
      <vt:lpstr>PowerPoint Presentation</vt:lpstr>
      <vt:lpstr>PowerPoint Presentation</vt:lpstr>
      <vt:lpstr>CABERNET SAUVIGNON
đặc điểm</vt:lpstr>
      <vt:lpstr>PowerPoint Presentation</vt:lpstr>
      <vt:lpstr>SHIRAZ
đặc điểm</vt:lpstr>
      <vt:lpstr>PowerPoint Presentation</vt:lpstr>
      <vt:lpstr>MERLOT
đặc điểm</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2026-03-27T14:51:04Z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2026-02-17T23:57:43Z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93b9ef70-c4a3-4a47-a270-5a3ab3d1b1c2</vt:lpwstr>
  </property>
  <property fmtid="{D5CDD505-2E9C-101B-9397-08002B2CF9AE}" pid="11" name="MSIP_Label_8cf57b4f-1801-441a-a240-098885f2bcbe_ContentBits">
    <vt:lpwstr>0</vt:lpwstr>
  </property>
  <property fmtid="{D5CDD505-2E9C-101B-9397-08002B2CF9AE}" pid="12" name="MSIP_Label_8cf57b4f-1801-441a-a240-098885f2bcbe_Tag">
    <vt:lpwstr>50, 3, 0, 1</vt:lpwstr>
  </property>
</Properties>
</file>