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9.svg" ContentType="image/sv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30"/>
  </p:notesMasterIdLst>
  <p:sldIdLst>
    <p:sldId id="256" r:id="rId5"/>
    <p:sldId id="478" r:id="rId6"/>
    <p:sldId id="631" r:id="rId7"/>
    <p:sldId id="637" r:id="rId8"/>
    <p:sldId id="638" r:id="rId9"/>
    <p:sldId id="639" r:id="rId10"/>
    <p:sldId id="646" r:id="rId11"/>
    <p:sldId id="647" r:id="rId12"/>
    <p:sldId id="648" r:id="rId13"/>
    <p:sldId id="644" r:id="rId14"/>
    <p:sldId id="649" r:id="rId15"/>
    <p:sldId id="650" r:id="rId16"/>
    <p:sldId id="651" r:id="rId17"/>
    <p:sldId id="652" r:id="rId18"/>
    <p:sldId id="653" r:id="rId19"/>
    <p:sldId id="654" r:id="rId20"/>
    <p:sldId id="276" r:id="rId21"/>
    <p:sldId id="596" r:id="rId22"/>
    <p:sldId id="655" r:id="rId23"/>
    <p:sldId id="603" r:id="rId24"/>
    <p:sldId id="656" r:id="rId25"/>
    <p:sldId id="626" r:id="rId26"/>
    <p:sldId id="657" r:id="rId27"/>
    <p:sldId id="340" r:id="rId28"/>
    <p:sldId id="658" r:id="rId29"/>
  </p:sldIdLst>
  <p:sldSz cx="12192000" cy="6858000"/>
  <p:notesSz cx="6858000" cy="9144000"/>
  <p:embeddedFontLst>
    <p:embeddedFont>
      <p:font typeface="Hellix SemiBold" pitchFamily="2" charset="77"/>
      <p:regular r:id="rId31"/>
      <p:bold r:id="rId32"/>
      <p:italic r:id="rId33"/>
      <p:boldItalic r:id="rId34"/>
    </p:embeddedFont>
    <p:embeddedFont>
      <p:font typeface="Inter Display" panose="02000503000000020004" pitchFamily="2" charset="0"/>
      <p:regular r:id="rId35"/>
      <p:bold r:id="rId36"/>
      <p:italic r:id="rId37"/>
      <p:boldItalic r:id="rId38"/>
    </p:embeddedFont>
    <p:embeddedFont>
      <p:font typeface="Neue Haas Grotesk Text Pro" panose="020B0504020202020204" pitchFamily="34" charset="77"/>
      <p:regular r:id="rId39"/>
      <p:bold r:id="rId40"/>
      <p:italic r:id="rId41"/>
      <p:boldItalic r:id="rId42"/>
    </p:embeddedFont>
  </p:embeddedFontLst>
  <p:custDataLst>
    <p:tags r:id="rId43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4830"/>
  </p:normalViewPr>
  <p:slideViewPr>
    <p:cSldViewPr snapToGrid="0">
      <p:cViewPr varScale="1">
        <p:scale>
          <a:sx n="103" d="100"/>
          <a:sy n="103" d="100"/>
        </p:scale>
        <p:origin x="336" y="176"/>
      </p:cViewPr>
      <p:guideLst>
        <p:guide orient="horz" pos="3657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heme" Target="theme/theme1.xml"/><Relationship Id="rId50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Sld">
      <pc:chgData name="Cameron Midson" userId="510fe36d-201b-4d30-8c49-491c55367456" providerId="ADAL" clId="{93217E07-8A0E-5D7D-A37A-49773A2FEA36}" dt="2026-03-23T05:35:07.842" v="7" actId="1038"/>
      <pc:docMkLst>
        <pc:docMk/>
      </pc:docMkLst>
      <pc:sldChg chg="modSp mod">
        <pc:chgData name="Cameron Midson" userId="510fe36d-201b-4d30-8c49-491c55367456" providerId="ADAL" clId="{93217E07-8A0E-5D7D-A37A-49773A2FEA36}" dt="2026-03-23T05:35:07.842" v="7" actId="1038"/>
        <pc:sldMkLst>
          <pc:docMk/>
          <pc:sldMk cId="3859178516" sldId="654"/>
        </pc:sldMkLst>
        <pc:spChg chg="mod">
          <ac:chgData name="Cameron Midson" userId="510fe36d-201b-4d30-8c49-491c55367456" providerId="ADAL" clId="{93217E07-8A0E-5D7D-A37A-49773A2FEA36}" dt="2026-03-23T05:35:07.842" v="7" actId="1038"/>
          <ac:spMkLst>
            <pc:docMk/>
            <pc:sldMk cId="3859178516" sldId="654"/>
            <ac:spMk id="3" creationId="{88337BE3-A200-D33B-25AA-E75AA9733FD6}"/>
          </ac:spMkLst>
        </pc:spChg>
        <pc:spChg chg="mod">
          <ac:chgData name="Cameron Midson" userId="510fe36d-201b-4d30-8c49-491c55367456" providerId="ADAL" clId="{93217E07-8A0E-5D7D-A37A-49773A2FEA36}" dt="2026-03-23T05:35:07.842" v="7" actId="1038"/>
          <ac:spMkLst>
            <pc:docMk/>
            <pc:sldMk cId="3859178516" sldId="654"/>
            <ac:spMk id="7" creationId="{AA3914EA-580A-BF24-C9FA-CC20FB8C22DC}"/>
          </ac:spMkLst>
        </pc:spChg>
        <pc:spChg chg="mod">
          <ac:chgData name="Cameron Midson" userId="510fe36d-201b-4d30-8c49-491c55367456" providerId="ADAL" clId="{93217E07-8A0E-5D7D-A37A-49773A2FEA36}" dt="2026-03-23T05:35:07.842" v="7" actId="1038"/>
          <ac:spMkLst>
            <pc:docMk/>
            <pc:sldMk cId="3859178516" sldId="654"/>
            <ac:spMk id="8" creationId="{FA354253-B11A-27F2-1427-C5B71D1394AC}"/>
          </ac:spMkLst>
        </pc:spChg>
        <pc:spChg chg="mod">
          <ac:chgData name="Cameron Midson" userId="510fe36d-201b-4d30-8c49-491c55367456" providerId="ADAL" clId="{93217E07-8A0E-5D7D-A37A-49773A2FEA36}" dt="2026-03-23T05:35:07.842" v="7" actId="1038"/>
          <ac:spMkLst>
            <pc:docMk/>
            <pc:sldMk cId="3859178516" sldId="654"/>
            <ac:spMk id="11" creationId="{8362786D-61EA-1185-5300-C0661836E15B}"/>
          </ac:spMkLst>
        </pc:spChg>
        <pc:spChg chg="mod">
          <ac:chgData name="Cameron Midson" userId="510fe36d-201b-4d30-8c49-491c55367456" providerId="ADAL" clId="{93217E07-8A0E-5D7D-A37A-49773A2FEA36}" dt="2026-03-23T05:35:07.842" v="7" actId="1038"/>
          <ac:spMkLst>
            <pc:docMk/>
            <pc:sldMk cId="3859178516" sldId="654"/>
            <ac:spMk id="12" creationId="{60AFC8C5-8832-386B-807E-9CAD33AAED43}"/>
          </ac:spMkLst>
        </pc:spChg>
        <pc:spChg chg="mod">
          <ac:chgData name="Cameron Midson" userId="510fe36d-201b-4d30-8c49-491c55367456" providerId="ADAL" clId="{93217E07-8A0E-5D7D-A37A-49773A2FEA36}" dt="2026-03-23T05:35:07.842" v="7" actId="1038"/>
          <ac:spMkLst>
            <pc:docMk/>
            <pc:sldMk cId="3859178516" sldId="654"/>
            <ac:spMk id="13" creationId="{6FDF6DC2-3F08-10CC-5370-2A6C33755B9A}"/>
          </ac:spMkLst>
        </pc:spChg>
        <pc:spChg chg="mod">
          <ac:chgData name="Cameron Midson" userId="510fe36d-201b-4d30-8c49-491c55367456" providerId="ADAL" clId="{93217E07-8A0E-5D7D-A37A-49773A2FEA36}" dt="2026-03-23T05:35:07.842" v="7" actId="1038"/>
          <ac:spMkLst>
            <pc:docMk/>
            <pc:sldMk cId="3859178516" sldId="654"/>
            <ac:spMk id="14" creationId="{E6ED60F5-0CF6-4B5C-7591-2CAD19179AD7}"/>
          </ac:spMkLst>
        </pc:spChg>
        <pc:spChg chg="mod">
          <ac:chgData name="Cameron Midson" userId="510fe36d-201b-4d30-8c49-491c55367456" providerId="ADAL" clId="{93217E07-8A0E-5D7D-A37A-49773A2FEA36}" dt="2026-03-23T05:35:07.842" v="7" actId="1038"/>
          <ac:spMkLst>
            <pc:docMk/>
            <pc:sldMk cId="3859178516" sldId="654"/>
            <ac:spMk id="15" creationId="{50DCDE85-F7E4-B9A3-C622-CC1CA8AD422B}"/>
          </ac:spMkLst>
        </pc:spChg>
        <pc:spChg chg="mod">
          <ac:chgData name="Cameron Midson" userId="510fe36d-201b-4d30-8c49-491c55367456" providerId="ADAL" clId="{93217E07-8A0E-5D7D-A37A-49773A2FEA36}" dt="2026-03-23T05:35:07.842" v="7" actId="1038"/>
          <ac:spMkLst>
            <pc:docMk/>
            <pc:sldMk cId="3859178516" sldId="654"/>
            <ac:spMk id="17" creationId="{DCFD39E3-6F4B-7BE4-2851-E934DEDFE7BC}"/>
          </ac:spMkLst>
        </pc:spChg>
        <pc:spChg chg="mod">
          <ac:chgData name="Cameron Midson" userId="510fe36d-201b-4d30-8c49-491c55367456" providerId="ADAL" clId="{93217E07-8A0E-5D7D-A37A-49773A2FEA36}" dt="2026-03-23T05:35:07.842" v="7" actId="1038"/>
          <ac:spMkLst>
            <pc:docMk/>
            <pc:sldMk cId="3859178516" sldId="654"/>
            <ac:spMk id="21" creationId="{6B4F8097-F893-7FB6-405F-C762EF6F431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Jajaki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ideal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terisolasi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geografis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bumi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Catatan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poin-poin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mengunduh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684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SEKARANG ADALAH WAKTU YANG TEPAT UNTUK MENCICIPI  DAN MENDISKUSIKAN BEBERAPA ANGGUR PILIHAN ANDA.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9888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relatif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pemisahan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petak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penanaman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minuman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bercita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endParaRPr lang="en-AU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  PROGRAM KOMPLEMENTER :  Anda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537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two varieties are inherently complementary. Semillon contributes flavour and roundness to the more austere, sharper Sauvignon Blanc and adds a touch of weight to the Sauvignon Blanc mid-palate to create a wine that’s greater than the sum of its parts. The wines typically show tropical fruit characters, lemony notes and pronounced herbal, grassy tones. Unoaked styles are vibrant, fruit-filled and crisp, and generally made for early drinking. Many producers are employing barrel fermentation for added complexity, weight and concentration. 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Kedua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permanen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melengkapi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Semillon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menyumbangkan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rasa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keutuhan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Sauvignon Blanc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keras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tajam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menambahkan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sentuhan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bobot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Sauvignon Blanc di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tengah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mulut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menciptakan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bagian-bagiannya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terpisah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tipikal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menunjukkan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tropis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lemon dan rasa herbal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jelas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rumput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Gaya un oak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dinamis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terlalu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Banyak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menerapkan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bobot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konsentrasi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900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Kloning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“Gingin”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warisan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tandan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konsentrasi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mineral. 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Minuman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terkonsentrasi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kompleksitas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menimbulkan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selera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Perancis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berlapis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Lees.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potensi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sangat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penyimpanan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ruang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kaya,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mentega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kacang-kacangan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karamel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4282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Kloning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“Houghton”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warisan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kaya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daripada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Coonawaraa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wilayah di Australia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Cabernet Sauvignons Margaret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menunjukkan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menakjubkan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seimbang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nyata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cocok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penyimpanan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jangka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panjang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b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1519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747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mungkin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peluang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mencicipi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Margaret River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Mencicipi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lengkap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Margaret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sejumlah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turis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melihat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perkebunan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pecahan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gelombang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dunia,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restauran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spektakuler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ditetapkan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segera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ilmuwan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menentukan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bahwa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380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DISKUSI: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lambat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masuknya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Margaret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sektor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menguntungkan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Banyak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winery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didirikan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para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pendekatannya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49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Margaret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ujung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sekitar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270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kilometer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Perth,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ibu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Barat.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362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Margaret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subwilayah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kekhasan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berdasarkan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Yallingup,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Carbunup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Wilyabrup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Treeton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Wallcliffe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Karridale.</a:t>
            </a:r>
            <a:endParaRPr lang="en-US" dirty="0"/>
          </a:p>
          <a:p>
            <a:endParaRPr lang="en-US" dirty="0"/>
          </a:p>
          <a:p>
            <a:r>
              <a:rPr lang="en-US" dirty="0"/>
              <a:t>FAKTA YANG UNIK : :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80%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8,000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spesies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Margaret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di dunia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004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Mediterania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pengaruh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maritim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samudra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Curah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>
                <a:solidFill>
                  <a:schemeClr val="accent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risiko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pembudidayaan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Kisaran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temperature diurnal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mengakibatkan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akumulasi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Curah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202mm (7.95in).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rata-rata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Januari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20.9°C (69.62°F).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81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Perbukitan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Leeuwin-Naturaliste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melalui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Batuan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berusia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150–600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melapisi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kapur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berusia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berjalannya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perbukitan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jaringan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batuan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metamorf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berbasis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en-AU" b="0" dirty="0">
                <a:effectLst/>
              </a:rPr>
              <a:t>USULAN POIN-POIN UNTUK DISKUSI : </a:t>
            </a: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geografi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Margaret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sukses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Margaret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Australia. 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lingkungan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981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ideal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Margaret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pendekatan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nyaman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pembudidayaan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ranting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bertumbuh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terlalu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memuaskan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perusak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berasal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potongan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diambil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menjalankan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pengklonaan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warisan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bermutu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setiap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memainkan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Chadonnay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Margaret River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Kloning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“Gingin”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kunci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keberhasilan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Chardonna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9575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fokus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biodinamis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terakhir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 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dan Chardonnay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oak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 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manfaat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tong ek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267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871342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4321" y="3808645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4321" y="447142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53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53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190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9102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98809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7969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690716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62223" y="584200"/>
            <a:ext cx="3829777" cy="248622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89631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43486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32601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88753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77868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84940" y="1715156"/>
            <a:ext cx="2216740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74054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1ADB01C-8523-DA80-87B0-3761C303A33E}"/>
              </a:ext>
            </a:extLst>
          </p:cNvPr>
          <p:cNvSpPr/>
          <p:nvPr userDrawn="1"/>
        </p:nvSpPr>
        <p:spPr>
          <a:xfrm>
            <a:off x="903502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6F28061-CE8C-4A75-8334-C941F171405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82717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DF52B71B-EAC0-B06D-AA27-AC48C1A74A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71832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538327"/>
            <a:ext cx="12191998" cy="60274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65936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145414753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336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2" r:id="rId21"/>
    <p:sldLayoutId id="2147483676" r:id="rId22"/>
    <p:sldLayoutId id="2147483677" r:id="rId23"/>
    <p:sldLayoutId id="2147483680" r:id="rId24"/>
    <p:sldLayoutId id="2147483681" r:id="rId25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301" b="15301"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6000" dirty="0"/>
              <a:t>MARGARET RIVER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solidFill>
                <a:schemeClr val="accent3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51B658-C587-B0BC-DCC2-FD415CFB91BF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F5E5D441-F351-5A95-E454-ECCB0C44D8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12" t="686" r="9793" b="1"/>
          <a:stretch/>
        </p:blipFill>
        <p:spPr>
          <a:xfrm>
            <a:off x="1" y="-1"/>
            <a:ext cx="6096000" cy="6857993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83B8633A-B2A9-62C7-E554-D9763026C04E}"/>
              </a:ext>
            </a:extLst>
          </p:cNvPr>
          <p:cNvSpPr txBox="1">
            <a:spLocks/>
          </p:cNvSpPr>
          <p:nvPr/>
        </p:nvSpPr>
        <p:spPr>
          <a:xfrm>
            <a:off x="6672817" y="3720866"/>
            <a:ext cx="2555535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MARGARET RIVER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0–231M (0–757KAKI)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0252149-401D-9B25-A1D9-77C8015D3922}"/>
              </a:ext>
            </a:extLst>
          </p:cNvPr>
          <p:cNvCxnSpPr>
            <a:cxnSpLocks/>
          </p:cNvCxnSpPr>
          <p:nvPr/>
        </p:nvCxnSpPr>
        <p:spPr>
          <a:xfrm>
            <a:off x="7546984" y="6366988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775ABF-E30A-2086-A73C-1C6199FC9E96}"/>
              </a:ext>
            </a:extLst>
          </p:cNvPr>
          <p:cNvCxnSpPr>
            <a:cxnSpLocks/>
          </p:cNvCxnSpPr>
          <p:nvPr/>
        </p:nvCxnSpPr>
        <p:spPr>
          <a:xfrm flipV="1">
            <a:off x="7546984" y="5243987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BD7AC64-2811-3189-0CBA-9C8D04528450}"/>
              </a:ext>
            </a:extLst>
          </p:cNvPr>
          <p:cNvSpPr txBox="1"/>
          <p:nvPr/>
        </p:nvSpPr>
        <p:spPr>
          <a:xfrm>
            <a:off x="555618" y="1693009"/>
            <a:ext cx="3577470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</a:rPr>
              <a:t>DENGAN PENGARUH MARITIM YANG KUAT , DENGAN SAMUDRA DIKETIGA SISINYA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FEF2D0-2810-B558-D60F-7D27D9B8F5B0}"/>
              </a:ext>
            </a:extLst>
          </p:cNvPr>
          <p:cNvSpPr txBox="1"/>
          <p:nvPr/>
        </p:nvSpPr>
        <p:spPr>
          <a:xfrm>
            <a:off x="518143" y="1108234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MEDITERANIA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E08AEB5-1D66-3ACB-81A3-DB263CFBCCFB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0BBF755-1CA2-FE97-D95B-79303941E1C6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8CA3D1-DF5B-FD75-9613-159414567D2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775F157-3E2F-69A4-1CBE-EA714476EA85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60C6BB0-6A55-AC99-A2FE-EE3693086B2F}"/>
              </a:ext>
            </a:extLst>
          </p:cNvPr>
          <p:cNvSpPr/>
          <p:nvPr/>
        </p:nvSpPr>
        <p:spPr>
          <a:xfrm>
            <a:off x="8608887" y="6194319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8265C98C-CF5A-0B64-496F-568DD74C403A}"/>
              </a:ext>
            </a:extLst>
          </p:cNvPr>
          <p:cNvSpPr txBox="1">
            <a:spLocks/>
          </p:cNvSpPr>
          <p:nvPr/>
        </p:nvSpPr>
        <p:spPr>
          <a:xfrm>
            <a:off x="518143" y="453633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dirty="0">
                <a:solidFill>
                  <a:schemeClr val="accent3"/>
                </a:solidFill>
              </a:rPr>
              <a:t>IKLIM</a:t>
            </a: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7D468447-07BE-E4F4-2B0D-E5D7449ECCDC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99D442-9EC6-24FD-8B76-59B91B7C021C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D8688E-C803-94FC-6DB3-58027CB6E47D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108E83A-7EBC-FDDA-6376-0FF4C28CD9F8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49B554-016D-DEEE-4787-F670A4A49252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182561756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vineyard with a lake&#10;&#10;AI-generated content may be incorrect.">
            <a:extLst>
              <a:ext uri="{FF2B5EF4-FFF2-40B4-BE49-F238E27FC236}">
                <a16:creationId xmlns:a16="http://schemas.microsoft.com/office/drawing/2014/main" id="{ADF980C2-FD5C-C223-62CA-124A750205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34" r="16734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EB777C-15A4-2B8D-B5BB-58B82E96AC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518445"/>
            <a:ext cx="3625823" cy="1610114"/>
          </a:xfrm>
        </p:spPr>
        <p:txBody>
          <a:bodyPr/>
          <a:lstStyle/>
          <a:p>
            <a:r>
              <a:rPr lang="en-US" dirty="0"/>
              <a:t>Sebagian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lempung</a:t>
            </a:r>
            <a:r>
              <a:rPr lang="en-US" dirty="0"/>
              <a:t> </a:t>
            </a:r>
            <a:r>
              <a:rPr lang="en-US" dirty="0" err="1"/>
              <a:t>merah</a:t>
            </a:r>
            <a:r>
              <a:rPr lang="en-US" dirty="0"/>
              <a:t> </a:t>
            </a:r>
            <a:r>
              <a:rPr lang="en-US" dirty="0" err="1"/>
              <a:t>berkerikil</a:t>
            </a:r>
            <a:r>
              <a:rPr lang="en-US" dirty="0"/>
              <a:t>, yang </a:t>
            </a:r>
            <a:r>
              <a:rPr lang="en-US" dirty="0" err="1"/>
              <a:t>dalam</a:t>
            </a:r>
            <a:r>
              <a:rPr lang="en-US" dirty="0"/>
              <a:t> dan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drainase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, 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granit</a:t>
            </a:r>
            <a:r>
              <a:rPr lang="en-US" dirty="0"/>
              <a:t> dan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batuan</a:t>
            </a:r>
            <a:r>
              <a:rPr lang="en-US" dirty="0"/>
              <a:t> </a:t>
            </a:r>
            <a:r>
              <a:rPr lang="en-US" dirty="0" err="1"/>
              <a:t>metamorf</a:t>
            </a:r>
            <a:r>
              <a:rPr lang="en-US" dirty="0"/>
              <a:t>. Tanah yang </a:t>
            </a:r>
            <a:r>
              <a:rPr lang="en-US" dirty="0" err="1"/>
              <a:t>kuno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 </a:t>
            </a:r>
            <a:r>
              <a:rPr lang="en-US" dirty="0" err="1"/>
              <a:t>nutrisinya</a:t>
            </a:r>
            <a:r>
              <a:rPr lang="en-US" dirty="0"/>
              <a:t> dan ideal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menumbuhkan</a:t>
            </a:r>
            <a:r>
              <a:rPr lang="en-US" dirty="0"/>
              <a:t>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berkualitas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.   </a:t>
            </a:r>
            <a:endParaRPr lang="en-AU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24624-615D-AF56-E160-DB78EE7E85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</p:spTree>
    <p:extLst>
      <p:ext uri="{BB962C8B-B14F-4D97-AF65-F5344CB8AC3E}">
        <p14:creationId xmlns:p14="http://schemas.microsoft.com/office/powerpoint/2010/main" val="18328876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erson drinking wine from a glass&#10;&#10;AI-generated content may be incorrect.">
            <a:extLst>
              <a:ext uri="{FF2B5EF4-FFF2-40B4-BE49-F238E27FC236}">
                <a16:creationId xmlns:a16="http://schemas.microsoft.com/office/drawing/2014/main" id="{CBED328E-D523-A555-892C-A7A8D74311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283" b="31283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02B6C4D-53DC-E84F-0AB0-67B62B6B1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8255" y="4070014"/>
            <a:ext cx="6886184" cy="1325562"/>
          </a:xfrm>
        </p:spPr>
        <p:txBody>
          <a:bodyPr/>
          <a:lstStyle/>
          <a:p>
            <a:r>
              <a:rPr lang="en-US" dirty="0"/>
              <a:t>SAAT AHLI BERTEMU DENGAN EKSPERIMENTALIS YANG ANDAL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7473AFC1-14C1-86F4-714B-C5930430E24C}"/>
              </a:ext>
            </a:extLst>
          </p:cNvPr>
          <p:cNvSpPr txBox="1">
            <a:spLocks/>
          </p:cNvSpPr>
          <p:nvPr/>
        </p:nvSpPr>
        <p:spPr>
          <a:xfrm>
            <a:off x="5398254" y="3200999"/>
            <a:ext cx="5355089" cy="9953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200" dirty="0">
                <a:solidFill>
                  <a:schemeClr val="bg2"/>
                </a:solidFill>
              </a:rPr>
              <a:t>PEMBUDIDAYAAN DAN PEMBUATAN ANGGUR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16645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bunch of grapes on a vine&#10;&#10;AI-generated content may be incorrect.">
            <a:extLst>
              <a:ext uri="{FF2B5EF4-FFF2-40B4-BE49-F238E27FC236}">
                <a16:creationId xmlns:a16="http://schemas.microsoft.com/office/drawing/2014/main" id="{FA7FD55E-9F7A-F7FC-DB06-1916D4D6FA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10" r="16710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E2845-1A8B-F8FC-5DD9-EE477F0979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4" y="2654909"/>
            <a:ext cx="4329060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US" dirty="0" err="1"/>
              <a:t>Intervensi</a:t>
            </a:r>
            <a:r>
              <a:rPr lang="en-US" dirty="0"/>
              <a:t> minimal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 </a:t>
            </a:r>
            <a:r>
              <a:rPr lang="en-US" dirty="0" err="1"/>
              <a:t>buah</a:t>
            </a:r>
            <a:r>
              <a:rPr lang="en-US" dirty="0"/>
              <a:t> yang </a:t>
            </a:r>
            <a:r>
              <a:rPr lang="en-US" dirty="0" err="1"/>
              <a:t>murni</a:t>
            </a:r>
            <a:r>
              <a:rPr lang="en-US" dirty="0"/>
              <a:t> dan </a:t>
            </a:r>
            <a:r>
              <a:rPr lang="en-US" dirty="0" err="1"/>
              <a:t>asli</a:t>
            </a:r>
            <a:r>
              <a:rPr lang="en-US" dirty="0"/>
              <a:t> yang </a:t>
            </a:r>
            <a:r>
              <a:rPr lang="en-US" dirty="0" err="1"/>
              <a:t>mengekspresikan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 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hidupnya</a:t>
            </a:r>
            <a:r>
              <a:rPr lang="en-US" dirty="0"/>
              <a:t> 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US" dirty="0" err="1"/>
              <a:t>Meningkatnya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praktik-praktik</a:t>
            </a:r>
            <a:r>
              <a:rPr lang="en-US" dirty="0"/>
              <a:t> yang </a:t>
            </a:r>
            <a:r>
              <a:rPr lang="en-US" dirty="0" err="1"/>
              <a:t>berkelanjutan</a:t>
            </a:r>
            <a:r>
              <a:rPr lang="en-US" dirty="0"/>
              <a:t>, organic dan </a:t>
            </a:r>
            <a:r>
              <a:rPr lang="en-US" dirty="0" err="1"/>
              <a:t>biodinamis</a:t>
            </a:r>
            <a:endParaRPr lang="en-US" dirty="0"/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US" dirty="0"/>
              <a:t>Clone </a:t>
            </a:r>
            <a:r>
              <a:rPr lang="en-US" dirty="0" err="1"/>
              <a:t>warisan</a:t>
            </a:r>
            <a:r>
              <a:rPr lang="en-US" dirty="0"/>
              <a:t> </a:t>
            </a:r>
            <a:r>
              <a:rPr lang="en-US" dirty="0" err="1"/>
              <a:t>berkualitas</a:t>
            </a:r>
            <a:r>
              <a:rPr lang="en-US" dirty="0"/>
              <a:t> </a:t>
            </a:r>
            <a:r>
              <a:rPr lang="en-US" dirty="0" err="1"/>
              <a:t>tinggi</a:t>
            </a:r>
            <a:endParaRPr lang="en-US" dirty="0"/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US" b="1" dirty="0" err="1"/>
              <a:t>Panen</a:t>
            </a:r>
            <a:r>
              <a:rPr lang="en-US" b="1" dirty="0"/>
              <a:t>: </a:t>
            </a:r>
            <a:r>
              <a:rPr lang="en-US" dirty="0" err="1"/>
              <a:t>Februari</a:t>
            </a:r>
            <a:r>
              <a:rPr lang="en-US" dirty="0"/>
              <a:t>–April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CB292F-975B-2599-7C17-0FE6431257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PENANAMAN BUAH ANGGUR</a:t>
            </a:r>
          </a:p>
        </p:txBody>
      </p:sp>
    </p:spTree>
    <p:extLst>
      <p:ext uri="{BB962C8B-B14F-4D97-AF65-F5344CB8AC3E}">
        <p14:creationId xmlns:p14="http://schemas.microsoft.com/office/powerpoint/2010/main" val="347442009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A7FD55E-9F7A-F7FC-DB06-1916D4D6FA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9" r="1670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E2845-1A8B-F8FC-5DD9-EE477F0979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5" y="2341599"/>
            <a:ext cx="4044246" cy="2606639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US" dirty="0"/>
              <a:t>Teknik </a:t>
            </a:r>
            <a:r>
              <a:rPr lang="en-US" dirty="0" err="1"/>
              <a:t>klasik</a:t>
            </a:r>
            <a:r>
              <a:rPr lang="en-US" dirty="0"/>
              <a:t> yang </a:t>
            </a:r>
            <a:r>
              <a:rPr lang="en-US" dirty="0" err="1"/>
              <a:t>dipengaruhi</a:t>
            </a:r>
            <a:r>
              <a:rPr lang="en-US" dirty="0"/>
              <a:t> oleh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lokal</a:t>
            </a:r>
            <a:endParaRPr lang="en-US" dirty="0"/>
          </a:p>
          <a:p>
            <a:pPr>
              <a:spcBef>
                <a:spcPts val="800"/>
              </a:spcBef>
            </a:pPr>
            <a:r>
              <a:rPr lang="en-US" dirty="0" err="1"/>
              <a:t>Iklimnya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yang </a:t>
            </a:r>
            <a:r>
              <a:rPr lang="en-US" dirty="0" err="1"/>
              <a:t>rendah</a:t>
            </a:r>
            <a:endParaRPr lang="en-US" dirty="0"/>
          </a:p>
          <a:p>
            <a:pPr>
              <a:spcBef>
                <a:spcPts val="800"/>
              </a:spcBef>
            </a:pPr>
            <a:r>
              <a:rPr lang="en-US" dirty="0"/>
              <a:t>Sebagian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disimpan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oak </a:t>
            </a:r>
            <a:r>
              <a:rPr lang="en-US" dirty="0" err="1"/>
              <a:t>barel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pembuat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mempraktikkan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 </a:t>
            </a:r>
          </a:p>
          <a:p>
            <a:pPr>
              <a:spcBef>
                <a:spcPts val="800"/>
              </a:spcBef>
            </a:pPr>
            <a:r>
              <a:rPr lang="en-US" dirty="0" err="1"/>
              <a:t>Generasi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pembuat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yang </a:t>
            </a:r>
            <a:r>
              <a:rPr lang="en-US" dirty="0" err="1"/>
              <a:t>inovatif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eksperimen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CB292F-975B-2599-7C17-0FE6431257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PEMBUATAN ANGGUR</a:t>
            </a:r>
          </a:p>
        </p:txBody>
      </p:sp>
    </p:spTree>
    <p:extLst>
      <p:ext uri="{BB962C8B-B14F-4D97-AF65-F5344CB8AC3E}">
        <p14:creationId xmlns:p14="http://schemas.microsoft.com/office/powerpoint/2010/main" val="342749761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9015AB7-F121-BD3F-66C2-5EF0814634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150" t="14736" r="29661" b="12886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AB2C1DC-8F14-31A4-7CB8-CF4B1F7CA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VARIETAS TERKENAL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C64648-954C-CAAC-2988-DFC205471D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RASA DI MARGARET RIVER</a:t>
            </a:r>
          </a:p>
        </p:txBody>
      </p:sp>
    </p:spTree>
    <p:extLst>
      <p:ext uri="{BB962C8B-B14F-4D97-AF65-F5344CB8AC3E}">
        <p14:creationId xmlns:p14="http://schemas.microsoft.com/office/powerpoint/2010/main" val="288455833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22B5D5B7-CC1F-1607-8D4F-E002454BC3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11493" y="1933074"/>
            <a:ext cx="1182507" cy="3579859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6CFD59CF-4E3F-0E08-A45D-DBF7966451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0326" y="1933074"/>
            <a:ext cx="1182507" cy="3579859"/>
          </a:xfrm>
          <a:prstGeom prst="rect">
            <a:avLst/>
          </a:pr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15332" y="1793021"/>
            <a:ext cx="1270924" cy="3847526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C3F89E92-1BDF-1F91-E390-387925AB7E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0111" y="1800516"/>
            <a:ext cx="1270924" cy="3847526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3916F695-FB44-8488-2301-57E9FA95F7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7670" y="1933074"/>
            <a:ext cx="1182507" cy="35798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515662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311255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106849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MARGARET RIVER</a:t>
            </a:r>
            <a:b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 VARIAN TERBAIK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106849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CABERNET</a:t>
            </a:r>
          </a:p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SAUVIGNON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20%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311255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SAUVIGNON</a:t>
            </a:r>
          </a:p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BLANC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20%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55525" y="5470367"/>
            <a:ext cx="2245152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CHARDONNAY</a:t>
            </a: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17%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20068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20068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SEMILLON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2447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24475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SHIRAZ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9481219" y="4019454"/>
            <a:ext cx="12788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1094568" y="3910449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925473" y="4019454"/>
            <a:ext cx="22607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7247940" y="4019455"/>
            <a:ext cx="16734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SEMILLON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337BE3-A200-D33B-25AA-E75AA9733FD6}"/>
              </a:ext>
            </a:extLst>
          </p:cNvPr>
          <p:cNvSpPr txBox="1"/>
          <p:nvPr/>
        </p:nvSpPr>
        <p:spPr>
          <a:xfrm rot="16200000">
            <a:off x="3091286" y="3910450"/>
            <a:ext cx="1997022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BLANC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003220"/>
            <a:ext cx="855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2555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MARGARET RIVER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SEMILLON SAUVIGNON BLANC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2900" y="2241861"/>
            <a:ext cx="1832762" cy="134690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MEMBANTU MENEMPATKAN MARGARET RIVER </a:t>
            </a:r>
            <a:b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</a:br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PADA PETA ANGGUR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18772" y="5189453"/>
            <a:ext cx="2805709" cy="12320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Gooseberry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Markisa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Limau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Lemon curd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Grapefruit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606820" y="4525409"/>
            <a:ext cx="118135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/>
          <p:nvPr/>
        </p:nvCxnSpPr>
        <p:spPr>
          <a:xfrm>
            <a:off x="1616130" y="4517789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790487" y="4587721"/>
            <a:ext cx="2805709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DUA VARIAN YANG SECARA ESENSIAL SALING MELENGKAPI</a:t>
            </a: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480498" y="29521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5154140" y="3882893"/>
            <a:ext cx="2732822" cy="12724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b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SAVIGNON </a:t>
            </a:r>
            <a:b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BLANC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A4C744-3635-49FA-036A-8F241FAF7623}"/>
              </a:ext>
            </a:extLst>
          </p:cNvPr>
          <p:cNvSpPr txBox="1"/>
          <p:nvPr/>
        </p:nvSpPr>
        <p:spPr>
          <a:xfrm>
            <a:off x="2797181" y="4373615"/>
            <a:ext cx="16920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RASA  TIPIKAL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E279A9F-C4C7-1DCD-47D0-B24B5C9864BA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4489183" y="4525409"/>
            <a:ext cx="1214574" cy="1748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564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7156B-802D-6F4F-B138-FFA650E9E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C2164130-C817-58F9-2C6A-4CE3EF096460}"/>
              </a:ext>
            </a:extLst>
          </p:cNvPr>
          <p:cNvSpPr/>
          <p:nvPr/>
        </p:nvSpPr>
        <p:spPr>
          <a:xfrm>
            <a:off x="2010871" y="2171537"/>
            <a:ext cx="272668" cy="272668"/>
          </a:xfrm>
          <a:prstGeom prst="ellipse">
            <a:avLst/>
          </a:prstGeom>
          <a:solidFill>
            <a:srgbClr val="F7F0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A5A606F-4A6A-3B78-FDE0-5346E75A688D}"/>
              </a:ext>
            </a:extLst>
          </p:cNvPr>
          <p:cNvSpPr/>
          <p:nvPr/>
        </p:nvSpPr>
        <p:spPr>
          <a:xfrm>
            <a:off x="2375014" y="2168635"/>
            <a:ext cx="272668" cy="272668"/>
          </a:xfrm>
          <a:prstGeom prst="ellipse">
            <a:avLst/>
          </a:prstGeom>
          <a:solidFill>
            <a:srgbClr val="EBE7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E4DE0A-3156-E185-6BA0-5277D6FBF076}"/>
              </a:ext>
            </a:extLst>
          </p:cNvPr>
          <p:cNvSpPr/>
          <p:nvPr/>
        </p:nvSpPr>
        <p:spPr>
          <a:xfrm>
            <a:off x="2739157" y="2168635"/>
            <a:ext cx="272668" cy="272668"/>
          </a:xfrm>
          <a:prstGeom prst="ellipse">
            <a:avLst/>
          </a:prstGeom>
          <a:solidFill>
            <a:srgbClr val="F4EF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F29077-FA8A-2CDB-E97D-A40A19EE4078}"/>
              </a:ext>
            </a:extLst>
          </p:cNvPr>
          <p:cNvSpPr/>
          <p:nvPr/>
        </p:nvSpPr>
        <p:spPr>
          <a:xfrm>
            <a:off x="3103300" y="2168635"/>
            <a:ext cx="272668" cy="272668"/>
          </a:xfrm>
          <a:prstGeom prst="ellipse">
            <a:avLst/>
          </a:prstGeom>
          <a:solidFill>
            <a:srgbClr val="F1E2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33F3771-4282-D452-8E25-D8716D9E49DC}"/>
              </a:ext>
            </a:extLst>
          </p:cNvPr>
          <p:cNvSpPr/>
          <p:nvPr/>
        </p:nvSpPr>
        <p:spPr>
          <a:xfrm>
            <a:off x="3467824" y="2168635"/>
            <a:ext cx="272668" cy="272668"/>
          </a:xfrm>
          <a:prstGeom prst="ellipse">
            <a:avLst/>
          </a:prstGeom>
          <a:solidFill>
            <a:srgbClr val="F0E0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665D82D-136D-E579-CE9A-3DEDF142AE84}"/>
              </a:ext>
            </a:extLst>
          </p:cNvPr>
          <p:cNvSpPr/>
          <p:nvPr/>
        </p:nvSpPr>
        <p:spPr>
          <a:xfrm>
            <a:off x="3832348" y="2168635"/>
            <a:ext cx="272668" cy="272668"/>
          </a:xfrm>
          <a:prstGeom prst="ellipse">
            <a:avLst/>
          </a:prstGeom>
          <a:solidFill>
            <a:srgbClr val="F5D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AC4D748-73A2-2FF0-B26F-439037E69A67}"/>
              </a:ext>
            </a:extLst>
          </p:cNvPr>
          <p:cNvSpPr/>
          <p:nvPr/>
        </p:nvSpPr>
        <p:spPr>
          <a:xfrm>
            <a:off x="4190693" y="2168635"/>
            <a:ext cx="272668" cy="272668"/>
          </a:xfrm>
          <a:prstGeom prst="ellipse">
            <a:avLst/>
          </a:prstGeom>
          <a:solidFill>
            <a:srgbClr val="D19C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1270497-E897-4289-F0EB-3818B8B0E1B1}"/>
              </a:ext>
            </a:extLst>
          </p:cNvPr>
          <p:cNvSpPr/>
          <p:nvPr/>
        </p:nvSpPr>
        <p:spPr>
          <a:xfrm>
            <a:off x="4561395" y="2168635"/>
            <a:ext cx="272668" cy="272668"/>
          </a:xfrm>
          <a:prstGeom prst="ellipse">
            <a:avLst/>
          </a:prstGeom>
          <a:solidFill>
            <a:srgbClr val="B3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0DBE59E-8202-2A43-125A-376F32B8C615}"/>
              </a:ext>
            </a:extLst>
          </p:cNvPr>
          <p:cNvSpPr/>
          <p:nvPr/>
        </p:nvSpPr>
        <p:spPr>
          <a:xfrm>
            <a:off x="4925919" y="2168635"/>
            <a:ext cx="272668" cy="272668"/>
          </a:xfrm>
          <a:prstGeom prst="ellipse">
            <a:avLst/>
          </a:prstGeom>
          <a:solidFill>
            <a:srgbClr val="6A3E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19AEF9CD-D63A-FEAF-39B7-0E9108981333}"/>
              </a:ext>
            </a:extLst>
          </p:cNvPr>
          <p:cNvSpPr txBox="1"/>
          <p:nvPr/>
        </p:nvSpPr>
        <p:spPr>
          <a:xfrm>
            <a:off x="1691146" y="2615828"/>
            <a:ext cx="225263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Semillon/Sauvignon Blanc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727E905-3D33-773A-D9E9-10C39B8CC9D6}"/>
              </a:ext>
            </a:extLst>
          </p:cNvPr>
          <p:cNvSpPr/>
          <p:nvPr/>
        </p:nvSpPr>
        <p:spPr>
          <a:xfrm>
            <a:off x="2010871" y="33207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21C8CE9-56C6-BF69-99CD-0C9D79ACCFA4}"/>
              </a:ext>
            </a:extLst>
          </p:cNvPr>
          <p:cNvSpPr/>
          <p:nvPr/>
        </p:nvSpPr>
        <p:spPr>
          <a:xfrm>
            <a:off x="2375014" y="33178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F9CE1DD-409D-D6E8-2FD3-84F4585A1110}"/>
              </a:ext>
            </a:extLst>
          </p:cNvPr>
          <p:cNvSpPr/>
          <p:nvPr/>
        </p:nvSpPr>
        <p:spPr>
          <a:xfrm>
            <a:off x="2739157" y="33178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8999AB3-78BD-EE6F-D341-682BDE6C7653}"/>
              </a:ext>
            </a:extLst>
          </p:cNvPr>
          <p:cNvSpPr/>
          <p:nvPr/>
        </p:nvSpPr>
        <p:spPr>
          <a:xfrm>
            <a:off x="3103300" y="33178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2D090DD-3AF4-E349-50FC-69C07E42ED6E}"/>
              </a:ext>
            </a:extLst>
          </p:cNvPr>
          <p:cNvSpPr/>
          <p:nvPr/>
        </p:nvSpPr>
        <p:spPr>
          <a:xfrm>
            <a:off x="3467824" y="33178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870CD8C-C143-00D8-34AB-B960F82C9D98}"/>
              </a:ext>
            </a:extLst>
          </p:cNvPr>
          <p:cNvSpPr/>
          <p:nvPr/>
        </p:nvSpPr>
        <p:spPr>
          <a:xfrm>
            <a:off x="3832348" y="331781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DAD3FEE-FD64-2F2C-F165-6E475B6F3011}"/>
              </a:ext>
            </a:extLst>
          </p:cNvPr>
          <p:cNvSpPr/>
          <p:nvPr/>
        </p:nvSpPr>
        <p:spPr>
          <a:xfrm>
            <a:off x="4190693" y="331781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C77C59E-CBA8-EE43-4D1F-EB3E6CA79DBC}"/>
              </a:ext>
            </a:extLst>
          </p:cNvPr>
          <p:cNvSpPr/>
          <p:nvPr/>
        </p:nvSpPr>
        <p:spPr>
          <a:xfrm>
            <a:off x="4561395" y="331781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FE8EEF0-74D8-D95D-F528-AED1B442B8A0}"/>
              </a:ext>
            </a:extLst>
          </p:cNvPr>
          <p:cNvSpPr/>
          <p:nvPr/>
        </p:nvSpPr>
        <p:spPr>
          <a:xfrm>
            <a:off x="4925919" y="331781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92AD4F4-FD06-9A8F-D356-182F28EEBFB5}"/>
              </a:ext>
            </a:extLst>
          </p:cNvPr>
          <p:cNvSpPr/>
          <p:nvPr/>
        </p:nvSpPr>
        <p:spPr>
          <a:xfrm>
            <a:off x="2010871" y="416097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621B11A-7CCC-52F9-B32F-9C6C47E7D67C}"/>
              </a:ext>
            </a:extLst>
          </p:cNvPr>
          <p:cNvSpPr/>
          <p:nvPr/>
        </p:nvSpPr>
        <p:spPr>
          <a:xfrm>
            <a:off x="2375014" y="41580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86306605-8329-9630-826D-1CED8257BC8C}"/>
              </a:ext>
            </a:extLst>
          </p:cNvPr>
          <p:cNvSpPr/>
          <p:nvPr/>
        </p:nvSpPr>
        <p:spPr>
          <a:xfrm>
            <a:off x="2739157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46D7922-9EB8-67E5-DB37-08A159A49C5C}"/>
              </a:ext>
            </a:extLst>
          </p:cNvPr>
          <p:cNvSpPr/>
          <p:nvPr/>
        </p:nvSpPr>
        <p:spPr>
          <a:xfrm>
            <a:off x="3103300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4B209898-9CF3-F9E3-F77D-A59311AF7672}"/>
              </a:ext>
            </a:extLst>
          </p:cNvPr>
          <p:cNvSpPr/>
          <p:nvPr/>
        </p:nvSpPr>
        <p:spPr>
          <a:xfrm>
            <a:off x="3467824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0406F77-3158-5F3E-58B2-498267EC43C2}"/>
              </a:ext>
            </a:extLst>
          </p:cNvPr>
          <p:cNvSpPr/>
          <p:nvPr/>
        </p:nvSpPr>
        <p:spPr>
          <a:xfrm>
            <a:off x="3832348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90F2B47-A433-29FA-C378-6094F48BBD77}"/>
              </a:ext>
            </a:extLst>
          </p:cNvPr>
          <p:cNvSpPr/>
          <p:nvPr/>
        </p:nvSpPr>
        <p:spPr>
          <a:xfrm>
            <a:off x="4190693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A6C935-F4D5-898F-F119-2DDEF030350E}"/>
              </a:ext>
            </a:extLst>
          </p:cNvPr>
          <p:cNvSpPr/>
          <p:nvPr/>
        </p:nvSpPr>
        <p:spPr>
          <a:xfrm>
            <a:off x="4561395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995F3938-ACB9-9B3B-E644-2B588AFF1AC2}"/>
              </a:ext>
            </a:extLst>
          </p:cNvPr>
          <p:cNvSpPr/>
          <p:nvPr/>
        </p:nvSpPr>
        <p:spPr>
          <a:xfrm>
            <a:off x="4925919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2B67659B-0036-47A0-F4B7-27DC6C3C1498}"/>
              </a:ext>
            </a:extLst>
          </p:cNvPr>
          <p:cNvSpPr/>
          <p:nvPr/>
        </p:nvSpPr>
        <p:spPr>
          <a:xfrm>
            <a:off x="2010871" y="500123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FDB8C7A-B7AC-9755-7B76-45ED2D71F9CD}"/>
              </a:ext>
            </a:extLst>
          </p:cNvPr>
          <p:cNvSpPr/>
          <p:nvPr/>
        </p:nvSpPr>
        <p:spPr>
          <a:xfrm>
            <a:off x="2375014" y="4998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D62C6F3-25BA-88D6-F7CE-FB997978BA9A}"/>
              </a:ext>
            </a:extLst>
          </p:cNvPr>
          <p:cNvSpPr/>
          <p:nvPr/>
        </p:nvSpPr>
        <p:spPr>
          <a:xfrm>
            <a:off x="2739157" y="4998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79323FBD-32D1-8CDA-3B67-816490AF1189}"/>
              </a:ext>
            </a:extLst>
          </p:cNvPr>
          <p:cNvSpPr/>
          <p:nvPr/>
        </p:nvSpPr>
        <p:spPr>
          <a:xfrm>
            <a:off x="3103300" y="4998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CE5BBBDB-C5A0-A2DE-F9EB-F4CC0B503F55}"/>
              </a:ext>
            </a:extLst>
          </p:cNvPr>
          <p:cNvSpPr/>
          <p:nvPr/>
        </p:nvSpPr>
        <p:spPr>
          <a:xfrm>
            <a:off x="3467824" y="4998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18E49564-A27C-F85A-FAC2-1E71189193B8}"/>
              </a:ext>
            </a:extLst>
          </p:cNvPr>
          <p:cNvSpPr/>
          <p:nvPr/>
        </p:nvSpPr>
        <p:spPr>
          <a:xfrm>
            <a:off x="3832348" y="4998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45E3809F-C4C6-6BB7-0B44-05A727ADFE97}"/>
              </a:ext>
            </a:extLst>
          </p:cNvPr>
          <p:cNvSpPr/>
          <p:nvPr/>
        </p:nvSpPr>
        <p:spPr>
          <a:xfrm>
            <a:off x="4190693" y="4998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65D27092-19A0-E983-D182-7C15FD94974F}"/>
              </a:ext>
            </a:extLst>
          </p:cNvPr>
          <p:cNvSpPr/>
          <p:nvPr/>
        </p:nvSpPr>
        <p:spPr>
          <a:xfrm>
            <a:off x="4561395" y="4998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2037BB9-81B0-0EAD-553B-EF60E3CAA4E7}"/>
              </a:ext>
            </a:extLst>
          </p:cNvPr>
          <p:cNvSpPr/>
          <p:nvPr/>
        </p:nvSpPr>
        <p:spPr>
          <a:xfrm>
            <a:off x="4925919" y="4998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A6FC767D-D962-B827-2D66-C493F323A724}"/>
              </a:ext>
            </a:extLst>
          </p:cNvPr>
          <p:cNvSpPr/>
          <p:nvPr/>
        </p:nvSpPr>
        <p:spPr>
          <a:xfrm>
            <a:off x="2010871" y="534722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5CCFA855-E433-D4B5-3459-B02BC8AF2986}"/>
              </a:ext>
            </a:extLst>
          </p:cNvPr>
          <p:cNvSpPr/>
          <p:nvPr/>
        </p:nvSpPr>
        <p:spPr>
          <a:xfrm>
            <a:off x="2375014" y="53443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23D857CA-AC48-6BB2-3AFF-BC731D1F344E}"/>
              </a:ext>
            </a:extLst>
          </p:cNvPr>
          <p:cNvSpPr/>
          <p:nvPr/>
        </p:nvSpPr>
        <p:spPr>
          <a:xfrm>
            <a:off x="2739157" y="53443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5ACC3F7E-F4F4-BE7A-7C57-75084617D6C2}"/>
              </a:ext>
            </a:extLst>
          </p:cNvPr>
          <p:cNvSpPr/>
          <p:nvPr/>
        </p:nvSpPr>
        <p:spPr>
          <a:xfrm>
            <a:off x="3103300" y="53443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702B5AFE-9867-840D-459D-3A2AD65D1373}"/>
              </a:ext>
            </a:extLst>
          </p:cNvPr>
          <p:cNvSpPr/>
          <p:nvPr/>
        </p:nvSpPr>
        <p:spPr>
          <a:xfrm>
            <a:off x="3467824" y="53443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6CD7CDC0-2BF5-10C1-1557-C857C92F6783}"/>
              </a:ext>
            </a:extLst>
          </p:cNvPr>
          <p:cNvSpPr/>
          <p:nvPr/>
        </p:nvSpPr>
        <p:spPr>
          <a:xfrm>
            <a:off x="3832348" y="53443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9957D7F6-A90B-8F40-FB8B-3FDDBD944482}"/>
              </a:ext>
            </a:extLst>
          </p:cNvPr>
          <p:cNvSpPr/>
          <p:nvPr/>
        </p:nvSpPr>
        <p:spPr>
          <a:xfrm>
            <a:off x="4190693" y="53443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C1346D57-ABB7-4431-028D-7C0AB9B22118}"/>
              </a:ext>
            </a:extLst>
          </p:cNvPr>
          <p:cNvSpPr/>
          <p:nvPr/>
        </p:nvSpPr>
        <p:spPr>
          <a:xfrm>
            <a:off x="4561395" y="53443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C7C8BFB7-E59D-BBD2-B9BE-6C0D778B8460}"/>
              </a:ext>
            </a:extLst>
          </p:cNvPr>
          <p:cNvSpPr/>
          <p:nvPr/>
        </p:nvSpPr>
        <p:spPr>
          <a:xfrm>
            <a:off x="4925919" y="53443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4B1D98A8-D9FE-E6AD-68CF-EF6B7648219F}"/>
              </a:ext>
            </a:extLst>
          </p:cNvPr>
          <p:cNvSpPr/>
          <p:nvPr/>
        </p:nvSpPr>
        <p:spPr>
          <a:xfrm>
            <a:off x="2010871" y="613187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3E653F0-B44E-E889-06EC-C7696CFBD610}"/>
              </a:ext>
            </a:extLst>
          </p:cNvPr>
          <p:cNvSpPr/>
          <p:nvPr/>
        </p:nvSpPr>
        <p:spPr>
          <a:xfrm>
            <a:off x="2375014" y="612897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20D89651-4ECC-59D2-8E42-7BFA1919CE69}"/>
              </a:ext>
            </a:extLst>
          </p:cNvPr>
          <p:cNvSpPr/>
          <p:nvPr/>
        </p:nvSpPr>
        <p:spPr>
          <a:xfrm>
            <a:off x="2739157" y="612897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C2EFFB14-CC5A-17C7-91C3-495338FD42A0}"/>
              </a:ext>
            </a:extLst>
          </p:cNvPr>
          <p:cNvSpPr/>
          <p:nvPr/>
        </p:nvSpPr>
        <p:spPr>
          <a:xfrm>
            <a:off x="3103300" y="612897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2492F5F-1BE9-76F4-7ED3-EA8494E58AB0}"/>
              </a:ext>
            </a:extLst>
          </p:cNvPr>
          <p:cNvSpPr/>
          <p:nvPr/>
        </p:nvSpPr>
        <p:spPr>
          <a:xfrm>
            <a:off x="3467824" y="612897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D8B878E-AA48-9B17-CFAC-C98A74F423A0}"/>
              </a:ext>
            </a:extLst>
          </p:cNvPr>
          <p:cNvSpPr/>
          <p:nvPr/>
        </p:nvSpPr>
        <p:spPr>
          <a:xfrm>
            <a:off x="4190693" y="612897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2CBCC790-6FE1-E1FD-BBAA-85A356696124}"/>
              </a:ext>
            </a:extLst>
          </p:cNvPr>
          <p:cNvSpPr/>
          <p:nvPr/>
        </p:nvSpPr>
        <p:spPr>
          <a:xfrm>
            <a:off x="4561395" y="612897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2ABFE1A2-6741-6C16-795E-90A27FC92422}"/>
              </a:ext>
            </a:extLst>
          </p:cNvPr>
          <p:cNvSpPr/>
          <p:nvPr/>
        </p:nvSpPr>
        <p:spPr>
          <a:xfrm>
            <a:off x="4925919" y="612897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A922EE66-C655-C674-6D71-9DD2D8D9FD82}"/>
              </a:ext>
            </a:extLst>
          </p:cNvPr>
          <p:cNvSpPr txBox="1"/>
          <p:nvPr/>
        </p:nvSpPr>
        <p:spPr>
          <a:xfrm>
            <a:off x="1912839" y="577790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CB685D7-E21A-D7F6-9450-82E4C128408B}"/>
              </a:ext>
            </a:extLst>
          </p:cNvPr>
          <p:cNvSpPr txBox="1"/>
          <p:nvPr/>
        </p:nvSpPr>
        <p:spPr>
          <a:xfrm>
            <a:off x="3239744" y="5806776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278826FC-7713-A1F2-961B-F9580261478A}"/>
              </a:ext>
            </a:extLst>
          </p:cNvPr>
          <p:cNvSpPr txBox="1"/>
          <p:nvPr/>
        </p:nvSpPr>
        <p:spPr>
          <a:xfrm>
            <a:off x="4475721" y="577790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D1478E-5F6F-0128-ABDE-B3AD64F54DAF}"/>
              </a:ext>
            </a:extLst>
          </p:cNvPr>
          <p:cNvGrpSpPr/>
          <p:nvPr/>
        </p:nvGrpSpPr>
        <p:grpSpPr>
          <a:xfrm>
            <a:off x="3829455" y="6128975"/>
            <a:ext cx="278634" cy="272668"/>
            <a:chOff x="8032638" y="5926610"/>
            <a:chExt cx="278634" cy="272668"/>
          </a:xfrm>
          <a:solidFill>
            <a:schemeClr val="bg2"/>
          </a:solidFill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CBB279D-C409-5932-1493-DCDBA80B6BCD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44CE3A0-A664-E682-FF52-CF01276BF45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7AA0391-A848-316B-5EB8-2095E66EABB4}"/>
              </a:ext>
            </a:extLst>
          </p:cNvPr>
          <p:cNvCxnSpPr>
            <a:cxnSpLocks/>
          </p:cNvCxnSpPr>
          <p:nvPr/>
        </p:nvCxnSpPr>
        <p:spPr>
          <a:xfrm>
            <a:off x="2493673" y="2479764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C03BB7-C2D7-62CC-B680-7A8F76C4F6D2}"/>
              </a:ext>
            </a:extLst>
          </p:cNvPr>
          <p:cNvCxnSpPr>
            <a:cxnSpLocks/>
          </p:cNvCxnSpPr>
          <p:nvPr/>
        </p:nvCxnSpPr>
        <p:spPr>
          <a:xfrm>
            <a:off x="3209341" y="2479764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874FEF-3957-FE11-AD9C-9A7BAC9A6704}"/>
              </a:ext>
            </a:extLst>
          </p:cNvPr>
          <p:cNvCxnSpPr>
            <a:cxnSpLocks/>
          </p:cNvCxnSpPr>
          <p:nvPr/>
        </p:nvCxnSpPr>
        <p:spPr>
          <a:xfrm>
            <a:off x="2488367" y="2613888"/>
            <a:ext cx="69422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B0758F4-C997-BC02-9EF2-0A761397B80D}"/>
              </a:ext>
            </a:extLst>
          </p:cNvPr>
          <p:cNvSpPr txBox="1"/>
          <p:nvPr/>
        </p:nvSpPr>
        <p:spPr>
          <a:xfrm>
            <a:off x="506571" y="536250"/>
            <a:ext cx="6958298" cy="1404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MARGARET RIVER SEMILLON/SAUVIGNON BLANC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FC97BA1B-F652-CD65-B18B-E206D0758C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8066802" y="156305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6BA3A340-62F5-9BD6-AC55-F488B13246EF}"/>
              </a:ext>
            </a:extLst>
          </p:cNvPr>
          <p:cNvSpPr txBox="1"/>
          <p:nvPr/>
        </p:nvSpPr>
        <p:spPr>
          <a:xfrm rot="16200000">
            <a:off x="7691888" y="3816079"/>
            <a:ext cx="2892157" cy="12724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b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SAVIGNON </a:t>
            </a:r>
            <a:b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BLANC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1DE15E49-A6C9-9C57-A0CA-E6815AB566D3}"/>
              </a:ext>
            </a:extLst>
          </p:cNvPr>
          <p:cNvSpPr txBox="1"/>
          <p:nvPr/>
        </p:nvSpPr>
        <p:spPr>
          <a:xfrm>
            <a:off x="532765" y="22322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F6A6168-D61D-6E3B-17FC-4E121B8C76D2}"/>
              </a:ext>
            </a:extLst>
          </p:cNvPr>
          <p:cNvCxnSpPr>
            <a:cxnSpLocks/>
          </p:cNvCxnSpPr>
          <p:nvPr/>
        </p:nvCxnSpPr>
        <p:spPr>
          <a:xfrm>
            <a:off x="1511771" y="234059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4BBE6180-8DF5-1BCF-D2A5-ADD1EB696CC6}"/>
              </a:ext>
            </a:extLst>
          </p:cNvPr>
          <p:cNvSpPr txBox="1"/>
          <p:nvPr/>
        </p:nvSpPr>
        <p:spPr>
          <a:xfrm>
            <a:off x="532764" y="3334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0AFFDFCC-57FB-BCC8-BE43-E6BB8818B962}"/>
              </a:ext>
            </a:extLst>
          </p:cNvPr>
          <p:cNvSpPr txBox="1"/>
          <p:nvPr/>
        </p:nvSpPr>
        <p:spPr>
          <a:xfrm>
            <a:off x="1915179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B754A871-1F59-6717-A087-4A8C8111F068}"/>
              </a:ext>
            </a:extLst>
          </p:cNvPr>
          <p:cNvSpPr txBox="1"/>
          <p:nvPr/>
        </p:nvSpPr>
        <p:spPr>
          <a:xfrm>
            <a:off x="3184930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6BEC5596-81AC-D4F6-7EFE-00F711F3E60B}"/>
              </a:ext>
            </a:extLst>
          </p:cNvPr>
          <p:cNvSpPr txBox="1"/>
          <p:nvPr/>
        </p:nvSpPr>
        <p:spPr>
          <a:xfrm>
            <a:off x="4438612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61737CBA-D877-7B6B-DFC7-43BB88D43756}"/>
              </a:ext>
            </a:extLst>
          </p:cNvPr>
          <p:cNvSpPr txBox="1"/>
          <p:nvPr/>
        </p:nvSpPr>
        <p:spPr>
          <a:xfrm>
            <a:off x="1597690" y="3842629"/>
            <a:ext cx="1049787" cy="21006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7859D227-BFF1-BF53-4950-8D480995C182}"/>
              </a:ext>
            </a:extLst>
          </p:cNvPr>
          <p:cNvSpPr txBox="1"/>
          <p:nvPr/>
        </p:nvSpPr>
        <p:spPr>
          <a:xfrm>
            <a:off x="2996298" y="384262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C2C0DB8C-79D1-C70C-EB97-75675D884EA6}"/>
              </a:ext>
            </a:extLst>
          </p:cNvPr>
          <p:cNvSpPr txBox="1"/>
          <p:nvPr/>
        </p:nvSpPr>
        <p:spPr>
          <a:xfrm>
            <a:off x="4478061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E644A28-24B4-D707-B4E4-A3E82135F768}"/>
              </a:ext>
            </a:extLst>
          </p:cNvPr>
          <p:cNvCxnSpPr>
            <a:cxnSpLocks/>
          </p:cNvCxnSpPr>
          <p:nvPr/>
        </p:nvCxnSpPr>
        <p:spPr>
          <a:xfrm>
            <a:off x="1209031" y="350213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">
            <a:extLst>
              <a:ext uri="{FF2B5EF4-FFF2-40B4-BE49-F238E27FC236}">
                <a16:creationId xmlns:a16="http://schemas.microsoft.com/office/drawing/2014/main" id="{40DB9B4D-B599-8A67-DD86-F7714DDEF3B7}"/>
              </a:ext>
            </a:extLst>
          </p:cNvPr>
          <p:cNvSpPr txBox="1"/>
          <p:nvPr/>
        </p:nvSpPr>
        <p:spPr>
          <a:xfrm>
            <a:off x="532764" y="42054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83DB017-31FE-CDBD-7A77-1B60C6679FE3}"/>
              </a:ext>
            </a:extLst>
          </p:cNvPr>
          <p:cNvCxnSpPr>
            <a:cxnSpLocks/>
          </p:cNvCxnSpPr>
          <p:nvPr/>
        </p:nvCxnSpPr>
        <p:spPr>
          <a:xfrm>
            <a:off x="1851582" y="4373284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2">
            <a:extLst>
              <a:ext uri="{FF2B5EF4-FFF2-40B4-BE49-F238E27FC236}">
                <a16:creationId xmlns:a16="http://schemas.microsoft.com/office/drawing/2014/main" id="{9D1DD96D-FC06-AABF-6E83-CD32E3784E2D}"/>
              </a:ext>
            </a:extLst>
          </p:cNvPr>
          <p:cNvSpPr txBox="1"/>
          <p:nvPr/>
        </p:nvSpPr>
        <p:spPr>
          <a:xfrm>
            <a:off x="1891544" y="4712335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812C6B5E-98A4-E8E4-F9F7-D6EA51145B86}"/>
              </a:ext>
            </a:extLst>
          </p:cNvPr>
          <p:cNvSpPr txBox="1"/>
          <p:nvPr/>
        </p:nvSpPr>
        <p:spPr>
          <a:xfrm>
            <a:off x="3035747" y="47117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6B59A3D6-4FF2-3769-FBC4-7AF41534618E}"/>
              </a:ext>
            </a:extLst>
          </p:cNvPr>
          <p:cNvSpPr txBox="1"/>
          <p:nvPr/>
        </p:nvSpPr>
        <p:spPr>
          <a:xfrm>
            <a:off x="4478061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06C2510D-D94B-F7F3-018E-A7D17E294A2C}"/>
              </a:ext>
            </a:extLst>
          </p:cNvPr>
          <p:cNvSpPr txBox="1"/>
          <p:nvPr/>
        </p:nvSpPr>
        <p:spPr>
          <a:xfrm>
            <a:off x="532764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6E81D74-9DE3-BF2D-82BC-F1252EFC19D3}"/>
              </a:ext>
            </a:extLst>
          </p:cNvPr>
          <p:cNvCxnSpPr>
            <a:cxnSpLocks/>
          </p:cNvCxnSpPr>
          <p:nvPr/>
        </p:nvCxnSpPr>
        <p:spPr>
          <a:xfrm>
            <a:off x="1079285" y="52135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EB9C40A1-432D-EA4F-772E-CD3D27856580}"/>
              </a:ext>
            </a:extLst>
          </p:cNvPr>
          <p:cNvSpPr txBox="1"/>
          <p:nvPr/>
        </p:nvSpPr>
        <p:spPr>
          <a:xfrm>
            <a:off x="532764" y="53916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145F438-C23B-708A-0EFA-8E30B56D4B02}"/>
              </a:ext>
            </a:extLst>
          </p:cNvPr>
          <p:cNvCxnSpPr>
            <a:cxnSpLocks/>
          </p:cNvCxnSpPr>
          <p:nvPr/>
        </p:nvCxnSpPr>
        <p:spPr>
          <a:xfrm>
            <a:off x="1736644" y="5559532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BF7C72B0-A457-CDF8-0483-66A90B59E6A5}"/>
              </a:ext>
            </a:extLst>
          </p:cNvPr>
          <p:cNvSpPr txBox="1"/>
          <p:nvPr/>
        </p:nvSpPr>
        <p:spPr>
          <a:xfrm>
            <a:off x="532764" y="61763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80AAC1A-454A-C095-0C51-E0AD08673CA9}"/>
              </a:ext>
            </a:extLst>
          </p:cNvPr>
          <p:cNvCxnSpPr>
            <a:cxnSpLocks/>
          </p:cNvCxnSpPr>
          <p:nvPr/>
        </p:nvCxnSpPr>
        <p:spPr>
          <a:xfrm>
            <a:off x="1637139" y="634418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15874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003220"/>
            <a:ext cx="855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MARGARET RIVER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2900" y="2241861"/>
            <a:ext cx="1832762" cy="134690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32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ANGGUR KELAS DUNIA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425234" y="4512038"/>
            <a:ext cx="2805709" cy="122899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PRIMER TIPIKAL</a:t>
            </a:r>
          </a:p>
          <a:p>
            <a:pPr marL="180975" indent="-180975">
              <a:lnSpc>
                <a:spcPct val="98000"/>
              </a:lnSpc>
              <a:spcAft>
                <a:spcPts val="200"/>
              </a:spcAft>
              <a:buClr>
                <a:srgbClr val="F40000"/>
              </a:buClr>
              <a:buFont typeface="Arial" panose="020B0604020202020204" pitchFamily="34" charset="0"/>
              <a:buChar char="-"/>
            </a:pPr>
            <a:r>
              <a:rPr lang="en-US" sz="1400" dirty="0">
                <a:cs typeface="Hellix SemiBold"/>
              </a:rPr>
              <a:t>Mandarin</a:t>
            </a:r>
          </a:p>
          <a:p>
            <a:pPr marL="180975" indent="-180975">
              <a:lnSpc>
                <a:spcPct val="98000"/>
              </a:lnSpc>
              <a:spcAft>
                <a:spcPts val="200"/>
              </a:spcAft>
              <a:buClr>
                <a:srgbClr val="F40000"/>
              </a:buClr>
              <a:buFont typeface="Arial" panose="020B0604020202020204" pitchFamily="34" charset="0"/>
              <a:buChar char="-"/>
            </a:pPr>
            <a:r>
              <a:rPr lang="en-US" sz="1400" i="1" dirty="0">
                <a:cs typeface="Hellix SemiBold"/>
              </a:rPr>
              <a:t>Grapefruit</a:t>
            </a:r>
          </a:p>
          <a:p>
            <a:pPr marL="180975" indent="-180975">
              <a:lnSpc>
                <a:spcPct val="98000"/>
              </a:lnSpc>
              <a:spcAft>
                <a:spcPts val="200"/>
              </a:spcAft>
              <a:buClr>
                <a:srgbClr val="F40000"/>
              </a:buClr>
              <a:buFont typeface="Arial" panose="020B0604020202020204" pitchFamily="34" charset="0"/>
              <a:buChar char="-"/>
            </a:pPr>
            <a:r>
              <a:rPr lang="en-US" sz="1400" dirty="0" err="1">
                <a:cs typeface="Hellix SemiBold"/>
              </a:rPr>
              <a:t>Nektarin</a:t>
            </a:r>
            <a:r>
              <a:rPr lang="en-US" sz="1400" dirty="0">
                <a:cs typeface="Hellix SemiBold"/>
              </a:rPr>
              <a:t>/</a:t>
            </a:r>
          </a:p>
          <a:p>
            <a:pPr marL="180975" indent="-180975">
              <a:lnSpc>
                <a:spcPct val="98000"/>
              </a:lnSpc>
              <a:spcAft>
                <a:spcPts val="200"/>
              </a:spcAft>
              <a:buClr>
                <a:srgbClr val="F40000"/>
              </a:buClr>
              <a:buFont typeface="Arial" panose="020B0604020202020204" pitchFamily="34" charset="0"/>
              <a:buChar char="-"/>
            </a:pPr>
            <a:r>
              <a:rPr lang="en-US" sz="1400" dirty="0" err="1">
                <a:cs typeface="Hellix SemiBold"/>
              </a:rPr>
              <a:t>Buah</a:t>
            </a:r>
            <a:r>
              <a:rPr lang="en-US" sz="1400" dirty="0">
                <a:cs typeface="Hellix SemiBold"/>
              </a:rPr>
              <a:t> </a:t>
            </a:r>
            <a:r>
              <a:rPr lang="en-US" sz="1400" dirty="0" err="1">
                <a:cs typeface="Hellix SemiBold"/>
              </a:rPr>
              <a:t>persik</a:t>
            </a:r>
            <a:r>
              <a:rPr lang="en-US" sz="1400" dirty="0">
                <a:cs typeface="Hellix SemiBold"/>
              </a:rPr>
              <a:t> </a:t>
            </a:r>
            <a:r>
              <a:rPr lang="en-US" sz="1400" dirty="0" err="1">
                <a:cs typeface="Hellix SemiBold"/>
              </a:rPr>
              <a:t>putih</a:t>
            </a:r>
            <a:endParaRPr lang="en-AU" sz="1400" dirty="0">
              <a:cs typeface="Hellix SemiBold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021604" y="3912433"/>
            <a:ext cx="48579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30914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8091562" y="4303028"/>
            <a:ext cx="3129847" cy="140038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LEBIH KAYA,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GAYA YANG KUAT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MEMBERI GAYA IKLIM SEJUK DARI KONTRAS  HINGGA  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TIDAK TERLALU KONTRAS </a:t>
            </a: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550730" y="2286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39224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2887645" y="4512038"/>
            <a:ext cx="2805709" cy="195438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SEKUNDER TIPIKAL</a:t>
            </a:r>
          </a:p>
          <a:p>
            <a:pPr marL="180975" indent="-180975">
              <a:lnSpc>
                <a:spcPct val="98000"/>
              </a:lnSpc>
              <a:spcAft>
                <a:spcPts val="200"/>
              </a:spcAft>
              <a:buClr>
                <a:srgbClr val="F40000"/>
              </a:buClr>
              <a:buFont typeface="Arial" panose="020B0604020202020204" pitchFamily="34" charset="0"/>
              <a:buChar char="-"/>
            </a:pPr>
            <a:r>
              <a:rPr lang="en-US" sz="1400" dirty="0">
                <a:cs typeface="Hellix SemiBold"/>
              </a:rPr>
              <a:t>Roti </a:t>
            </a:r>
            <a:r>
              <a:rPr lang="en-US" sz="1400" dirty="0" err="1">
                <a:cs typeface="Hellix SemiBold"/>
              </a:rPr>
              <a:t>bakar</a:t>
            </a:r>
            <a:endParaRPr lang="en-US" sz="1400" dirty="0">
              <a:cs typeface="Hellix SemiBold"/>
            </a:endParaRPr>
          </a:p>
          <a:p>
            <a:pPr marL="180975" indent="-180975">
              <a:lnSpc>
                <a:spcPct val="98000"/>
              </a:lnSpc>
              <a:spcAft>
                <a:spcPts val="200"/>
              </a:spcAft>
              <a:buClr>
                <a:srgbClr val="F40000"/>
              </a:buClr>
              <a:buFont typeface="Arial" panose="020B0604020202020204" pitchFamily="34" charset="0"/>
              <a:buChar char="-"/>
            </a:pPr>
            <a:r>
              <a:rPr lang="en-US" sz="1400" dirty="0" err="1">
                <a:cs typeface="Hellix SemiBold"/>
              </a:rPr>
              <a:t>Kacang</a:t>
            </a:r>
            <a:r>
              <a:rPr lang="en-US" sz="1400" dirty="0">
                <a:cs typeface="Hellix SemiBold"/>
              </a:rPr>
              <a:t> </a:t>
            </a:r>
            <a:r>
              <a:rPr lang="en-US" sz="1400" dirty="0" err="1">
                <a:cs typeface="Hellix SemiBold"/>
              </a:rPr>
              <a:t>badam</a:t>
            </a:r>
            <a:r>
              <a:rPr lang="en-US" sz="1400" dirty="0">
                <a:cs typeface="Hellix SemiBold"/>
              </a:rPr>
              <a:t> </a:t>
            </a:r>
            <a:r>
              <a:rPr lang="en-US" sz="1400" dirty="0" err="1">
                <a:cs typeface="Hellix SemiBold"/>
              </a:rPr>
              <a:t>dipanggang</a:t>
            </a:r>
            <a:endParaRPr lang="en-US" sz="1400" dirty="0">
              <a:cs typeface="Hellix SemiBold"/>
            </a:endParaRPr>
          </a:p>
          <a:p>
            <a:pPr marL="180975" indent="-180975">
              <a:lnSpc>
                <a:spcPct val="98000"/>
              </a:lnSpc>
              <a:spcAft>
                <a:spcPts val="200"/>
              </a:spcAft>
              <a:buClr>
                <a:srgbClr val="F40000"/>
              </a:buClr>
              <a:buFont typeface="Arial" panose="020B0604020202020204" pitchFamily="34" charset="0"/>
              <a:buChar char="-"/>
            </a:pPr>
            <a:r>
              <a:rPr lang="en-US" sz="1400" dirty="0" err="1">
                <a:cs typeface="Hellix SemiBold"/>
              </a:rPr>
              <a:t>Rempah</a:t>
            </a:r>
            <a:endParaRPr lang="en-US" sz="1400" dirty="0">
              <a:cs typeface="Hellix SemiBold"/>
            </a:endParaRPr>
          </a:p>
          <a:p>
            <a:pPr marL="180975" indent="-180975">
              <a:lnSpc>
                <a:spcPct val="98000"/>
              </a:lnSpc>
              <a:spcAft>
                <a:spcPts val="200"/>
              </a:spcAft>
              <a:buClr>
                <a:srgbClr val="F40000"/>
              </a:buClr>
              <a:buFont typeface="Arial" panose="020B0604020202020204" pitchFamily="34" charset="0"/>
              <a:buChar char="-"/>
            </a:pPr>
            <a:r>
              <a:rPr lang="en-US" sz="1400" dirty="0">
                <a:cs typeface="Hellix SemiBold"/>
              </a:rPr>
              <a:t>Kapur</a:t>
            </a:r>
          </a:p>
          <a:p>
            <a:pPr marL="180975" indent="-180975">
              <a:lnSpc>
                <a:spcPct val="98000"/>
              </a:lnSpc>
              <a:spcAft>
                <a:spcPts val="200"/>
              </a:spcAft>
              <a:buClr>
                <a:srgbClr val="F40000"/>
              </a:buClr>
              <a:buFont typeface="Arial" panose="020B0604020202020204" pitchFamily="34" charset="0"/>
              <a:buChar char="-"/>
            </a:pPr>
            <a:r>
              <a:rPr lang="en-US" sz="1400" dirty="0" err="1">
                <a:cs typeface="Hellix SemiBold"/>
              </a:rPr>
              <a:t>Biji</a:t>
            </a:r>
            <a:r>
              <a:rPr lang="en-US" sz="1400" dirty="0">
                <a:cs typeface="Hellix SemiBold"/>
              </a:rPr>
              <a:t> </a:t>
            </a:r>
            <a:r>
              <a:rPr lang="en-US" sz="1400" dirty="0" err="1">
                <a:cs typeface="Hellix SemiBold"/>
              </a:rPr>
              <a:t>besi</a:t>
            </a:r>
            <a:r>
              <a:rPr lang="en-US" sz="1400" dirty="0">
                <a:cs typeface="Hellix SemiBold"/>
              </a:rPr>
              <a:t> deposit </a:t>
            </a:r>
            <a:r>
              <a:rPr lang="en-US" sz="1400" i="1" dirty="0">
                <a:cs typeface="Hellix SemiBold"/>
              </a:rPr>
              <a:t>(Gunflint)</a:t>
            </a:r>
          </a:p>
          <a:p>
            <a:pPr marL="180975" indent="-180975">
              <a:lnSpc>
                <a:spcPct val="98000"/>
              </a:lnSpc>
              <a:spcAft>
                <a:spcPts val="200"/>
              </a:spcAft>
              <a:buClr>
                <a:srgbClr val="F40000"/>
              </a:buClr>
              <a:buFont typeface="Arial" panose="020B0604020202020204" pitchFamily="34" charset="0"/>
              <a:buChar char="-"/>
            </a:pPr>
            <a:r>
              <a:rPr lang="en-US" sz="1400" i="1" dirty="0">
                <a:cs typeface="Hellix SemiBold"/>
              </a:rPr>
              <a:t>Nougat</a:t>
            </a:r>
          </a:p>
          <a:p>
            <a:pPr marL="180975" indent="-180975">
              <a:lnSpc>
                <a:spcPct val="98000"/>
              </a:lnSpc>
              <a:spcAft>
                <a:spcPts val="200"/>
              </a:spcAft>
              <a:buClr>
                <a:srgbClr val="F40000"/>
              </a:buClr>
              <a:buFont typeface="Arial" panose="020B0604020202020204" pitchFamily="34" charset="0"/>
              <a:buChar char="-"/>
            </a:pPr>
            <a:r>
              <a:rPr lang="en-US" sz="1400" dirty="0" err="1">
                <a:cs typeface="Hellix SemiBold"/>
              </a:rPr>
              <a:t>Mineralitas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3571746" y="3924808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27" t="-546" r="23001" b="4077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4FD9F5E-8332-F6D2-DF52-A114CF2A61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202F60-2126-BC4C-8DD3-609EC20765CB}"/>
              </a:ext>
            </a:extLst>
          </p:cNvPr>
          <p:cNvSpPr txBox="1"/>
          <p:nvPr/>
        </p:nvSpPr>
        <p:spPr>
          <a:xfrm>
            <a:off x="6545766" y="568712"/>
            <a:ext cx="509610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bersungguh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sungguh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melakukan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terobosan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7904034" cy="1325562"/>
          </a:xfrm>
        </p:spPr>
        <p:txBody>
          <a:bodyPr/>
          <a:lstStyle/>
          <a:p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MARGARET RIVER CHARDONNAY</a:t>
            </a:r>
            <a:br>
              <a:rPr lang="en-US" sz="32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8223437" y="140516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6954483" y="4016264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277393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502433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89157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25571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1986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F289DF8-B7CF-78F4-DA7B-88B7818737C3}"/>
              </a:ext>
            </a:extLst>
          </p:cNvPr>
          <p:cNvSpPr/>
          <p:nvPr/>
        </p:nvSpPr>
        <p:spPr>
          <a:xfrm>
            <a:off x="334852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713052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79354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447739" y="582987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356425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12325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710666" y="6152078"/>
            <a:ext cx="636382" cy="272668"/>
            <a:chOff x="7674890" y="5926610"/>
            <a:chExt cx="636382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3117954" y="2641194"/>
            <a:ext cx="14697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587276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1280A57A-1EA0-9877-7491-C05FB94A2EB8}"/>
              </a:ext>
            </a:extLst>
          </p:cNvPr>
          <p:cNvSpPr txBox="1"/>
          <p:nvPr/>
        </p:nvSpPr>
        <p:spPr>
          <a:xfrm>
            <a:off x="386461" y="2213944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DA68672-4500-4B7E-1157-800055C18E08}"/>
              </a:ext>
            </a:extLst>
          </p:cNvPr>
          <p:cNvCxnSpPr>
            <a:cxnSpLocks/>
          </p:cNvCxnSpPr>
          <p:nvPr/>
        </p:nvCxnSpPr>
        <p:spPr>
          <a:xfrm>
            <a:off x="1365467" y="2322310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5693B691-D127-8751-EEF3-74B73720A821}"/>
              </a:ext>
            </a:extLst>
          </p:cNvPr>
          <p:cNvSpPr txBox="1"/>
          <p:nvPr/>
        </p:nvSpPr>
        <p:spPr>
          <a:xfrm>
            <a:off x="386460" y="331597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7B673FE-1679-CE57-4BA3-19D506D6FBEF}"/>
              </a:ext>
            </a:extLst>
          </p:cNvPr>
          <p:cNvSpPr txBox="1"/>
          <p:nvPr/>
        </p:nvSpPr>
        <p:spPr>
          <a:xfrm>
            <a:off x="1768875" y="298408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151E1C80-0ED3-58BD-49CF-58255F28E4C9}"/>
              </a:ext>
            </a:extLst>
          </p:cNvPr>
          <p:cNvSpPr txBox="1"/>
          <p:nvPr/>
        </p:nvSpPr>
        <p:spPr>
          <a:xfrm>
            <a:off x="3038626" y="298408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B9748748-B4A5-3B85-A6B0-2BDEBD09309A}"/>
              </a:ext>
            </a:extLst>
          </p:cNvPr>
          <p:cNvSpPr txBox="1"/>
          <p:nvPr/>
        </p:nvSpPr>
        <p:spPr>
          <a:xfrm>
            <a:off x="4331757" y="38243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2059601-6E43-3730-CF62-1338084D2329}"/>
              </a:ext>
            </a:extLst>
          </p:cNvPr>
          <p:cNvCxnSpPr>
            <a:cxnSpLocks/>
          </p:cNvCxnSpPr>
          <p:nvPr/>
        </p:nvCxnSpPr>
        <p:spPr>
          <a:xfrm>
            <a:off x="1062727" y="3483845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">
            <a:extLst>
              <a:ext uri="{FF2B5EF4-FFF2-40B4-BE49-F238E27FC236}">
                <a16:creationId xmlns:a16="http://schemas.microsoft.com/office/drawing/2014/main" id="{E1228FC5-53AE-ED6C-C48D-3C4D9211E250}"/>
              </a:ext>
            </a:extLst>
          </p:cNvPr>
          <p:cNvSpPr txBox="1"/>
          <p:nvPr/>
        </p:nvSpPr>
        <p:spPr>
          <a:xfrm>
            <a:off x="386460" y="41871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06AE09C-533F-36DF-F7F3-79912545935B}"/>
              </a:ext>
            </a:extLst>
          </p:cNvPr>
          <p:cNvCxnSpPr>
            <a:cxnSpLocks/>
          </p:cNvCxnSpPr>
          <p:nvPr/>
        </p:nvCxnSpPr>
        <p:spPr>
          <a:xfrm>
            <a:off x="1705278" y="4354996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2">
            <a:extLst>
              <a:ext uri="{FF2B5EF4-FFF2-40B4-BE49-F238E27FC236}">
                <a16:creationId xmlns:a16="http://schemas.microsoft.com/office/drawing/2014/main" id="{EDC87EEE-0879-674C-7471-A3E532DE517F}"/>
              </a:ext>
            </a:extLst>
          </p:cNvPr>
          <p:cNvSpPr txBox="1"/>
          <p:nvPr/>
        </p:nvSpPr>
        <p:spPr>
          <a:xfrm>
            <a:off x="1728159" y="4694027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1B9136A1-99A3-8EF8-5BBB-482C3C23B568}"/>
              </a:ext>
            </a:extLst>
          </p:cNvPr>
          <p:cNvSpPr txBox="1"/>
          <p:nvPr/>
        </p:nvSpPr>
        <p:spPr>
          <a:xfrm>
            <a:off x="2889443" y="469347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AFEAF74D-2D2C-F8C8-0287-997577DC8008}"/>
              </a:ext>
            </a:extLst>
          </p:cNvPr>
          <p:cNvSpPr txBox="1"/>
          <p:nvPr/>
        </p:nvSpPr>
        <p:spPr>
          <a:xfrm>
            <a:off x="4331757" y="466460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EC645E3-0F08-FDD5-7A51-A05F3F926E59}"/>
              </a:ext>
            </a:extLst>
          </p:cNvPr>
          <p:cNvCxnSpPr>
            <a:cxnSpLocks/>
          </p:cNvCxnSpPr>
          <p:nvPr/>
        </p:nvCxnSpPr>
        <p:spPr>
          <a:xfrm>
            <a:off x="932981" y="5195255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635084F9-41DD-A32B-B2C8-27F8685DDA7D}"/>
              </a:ext>
            </a:extLst>
          </p:cNvPr>
          <p:cNvSpPr txBox="1"/>
          <p:nvPr/>
        </p:nvSpPr>
        <p:spPr>
          <a:xfrm>
            <a:off x="386460" y="537337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759B5E6-A31A-630A-5726-AAE79665506C}"/>
              </a:ext>
            </a:extLst>
          </p:cNvPr>
          <p:cNvCxnSpPr>
            <a:cxnSpLocks/>
          </p:cNvCxnSpPr>
          <p:nvPr/>
        </p:nvCxnSpPr>
        <p:spPr>
          <a:xfrm>
            <a:off x="1590340" y="5541244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524F0767-CE84-CC3C-BB63-CAD0DAE59084}"/>
              </a:ext>
            </a:extLst>
          </p:cNvPr>
          <p:cNvSpPr txBox="1"/>
          <p:nvPr/>
        </p:nvSpPr>
        <p:spPr>
          <a:xfrm>
            <a:off x="386460" y="615802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04D5A8B-01F8-C34D-9A54-4AC4810A7072}"/>
              </a:ext>
            </a:extLst>
          </p:cNvPr>
          <p:cNvCxnSpPr>
            <a:cxnSpLocks/>
          </p:cNvCxnSpPr>
          <p:nvPr/>
        </p:nvCxnSpPr>
        <p:spPr>
          <a:xfrm>
            <a:off x="1490835" y="6325898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EDC4E450-B236-B58D-DC1B-5A07F3B3D4BF}"/>
              </a:ext>
            </a:extLst>
          </p:cNvPr>
          <p:cNvSpPr txBox="1"/>
          <p:nvPr/>
        </p:nvSpPr>
        <p:spPr>
          <a:xfrm>
            <a:off x="4337012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CF341F6E-2ACF-A1F6-9A76-F553576699ED}"/>
              </a:ext>
            </a:extLst>
          </p:cNvPr>
          <p:cNvSpPr txBox="1"/>
          <p:nvPr/>
        </p:nvSpPr>
        <p:spPr>
          <a:xfrm>
            <a:off x="1496090" y="3842629"/>
            <a:ext cx="1049787" cy="21006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BF142DD0-5279-8BEE-60C8-12D3E4871316}"/>
              </a:ext>
            </a:extLst>
          </p:cNvPr>
          <p:cNvSpPr txBox="1"/>
          <p:nvPr/>
        </p:nvSpPr>
        <p:spPr>
          <a:xfrm>
            <a:off x="2894698" y="384262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E84540EA-651C-907B-183E-E9A0F4670F4F}"/>
              </a:ext>
            </a:extLst>
          </p:cNvPr>
          <p:cNvSpPr txBox="1"/>
          <p:nvPr/>
        </p:nvSpPr>
        <p:spPr>
          <a:xfrm>
            <a:off x="431164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003220"/>
            <a:ext cx="12411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869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MARGARET RIVER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2900" y="2352661"/>
            <a:ext cx="1832762" cy="11253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VARIETAS JAGOAN UNTUK BANYAK PRODUSER LOKAL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18772" y="4389649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PRIMER TIPIKAL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Cassis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Blackcurrant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Bluberi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Red currant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Daun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salam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Rempah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kering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606820" y="3912433"/>
            <a:ext cx="40969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616130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962900" y="4418331"/>
            <a:ext cx="3129847" cy="137473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BERKUALITAS TINGGI 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DAN COCOK UNTUK PENYIMPANAN 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DI RUANG BAWAH TANAH UNTUK JANGKA  PANJANG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3137932" y="4407604"/>
            <a:ext cx="2805709" cy="7505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SEKUNDER TIPIKAL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Asap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Cedar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4156962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MARGARET RIVER </a:t>
            </a:r>
            <a:br>
              <a:rPr lang="en-US" sz="40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CABERNET SAUVIGNON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104517" y="213641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468660" y="213351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832803" y="213351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96946" y="213351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561470" y="213351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925994" y="213351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284339" y="213351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655041" y="213351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019565" y="213351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008705" y="2580704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104517" y="3233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468660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832803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96946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561470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925994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284339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655041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019565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104517" y="4073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468660" y="40704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832803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96946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561470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925994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284339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655041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019565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104517" y="48012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468660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832803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96946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561470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925994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284339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655041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019565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104517" y="514720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468660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832803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96946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561470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925994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284339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655041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019565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104517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468660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832803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96946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561470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284339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019565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006485" y="592625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385405" y="5926259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569367" y="592625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3346888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104517" y="55263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468660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832803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96946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561470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925994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284339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655041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019565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4058920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3331504" y="2569446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A0E864A6-9337-5229-71A0-3D7ED4C679AD}"/>
              </a:ext>
            </a:extLst>
          </p:cNvPr>
          <p:cNvSpPr/>
          <p:nvPr/>
        </p:nvSpPr>
        <p:spPr>
          <a:xfrm>
            <a:off x="4652306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C3147A1-614E-8840-7995-DEBE973F700D}"/>
              </a:ext>
            </a:extLst>
          </p:cNvPr>
          <p:cNvSpPr/>
          <p:nvPr/>
        </p:nvSpPr>
        <p:spPr>
          <a:xfrm>
            <a:off x="3924575" y="6277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9C527039-8E1E-0607-E11E-17CE72B3A417}"/>
              </a:ext>
            </a:extLst>
          </p:cNvPr>
          <p:cNvSpPr txBox="1"/>
          <p:nvPr/>
        </p:nvSpPr>
        <p:spPr>
          <a:xfrm>
            <a:off x="589074" y="5152206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E6A5DFB-5339-A32C-8776-CB531E00B8D0}"/>
              </a:ext>
            </a:extLst>
          </p:cNvPr>
          <p:cNvCxnSpPr>
            <a:cxnSpLocks/>
          </p:cNvCxnSpPr>
          <p:nvPr/>
        </p:nvCxnSpPr>
        <p:spPr>
          <a:xfrm>
            <a:off x="1323765" y="5320077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D377EF15-624D-8255-AD81-006A9A6AF2F1}"/>
              </a:ext>
            </a:extLst>
          </p:cNvPr>
          <p:cNvSpPr txBox="1"/>
          <p:nvPr/>
        </p:nvSpPr>
        <p:spPr>
          <a:xfrm>
            <a:off x="589075" y="216211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280B6ED-B4E1-B3FC-02FA-DA9C8B0F103B}"/>
              </a:ext>
            </a:extLst>
          </p:cNvPr>
          <p:cNvCxnSpPr>
            <a:cxnSpLocks/>
          </p:cNvCxnSpPr>
          <p:nvPr/>
        </p:nvCxnSpPr>
        <p:spPr>
          <a:xfrm>
            <a:off x="1568081" y="227047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D323F1BF-F4F5-1149-05CA-C103743AC109}"/>
              </a:ext>
            </a:extLst>
          </p:cNvPr>
          <p:cNvSpPr txBox="1"/>
          <p:nvPr/>
        </p:nvSpPr>
        <p:spPr>
          <a:xfrm>
            <a:off x="589074" y="3212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3FFCD844-7DDE-7D9C-4575-0A157D492A7A}"/>
              </a:ext>
            </a:extLst>
          </p:cNvPr>
          <p:cNvSpPr txBox="1"/>
          <p:nvPr/>
        </p:nvSpPr>
        <p:spPr>
          <a:xfrm>
            <a:off x="1898337" y="29182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53CEA918-E99D-F1FF-F6E0-937E35C50790}"/>
              </a:ext>
            </a:extLst>
          </p:cNvPr>
          <p:cNvSpPr txBox="1"/>
          <p:nvPr/>
        </p:nvSpPr>
        <p:spPr>
          <a:xfrm>
            <a:off x="3168088" y="29182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C1144FEB-09E1-4F6E-8399-888E01A2EDED}"/>
              </a:ext>
            </a:extLst>
          </p:cNvPr>
          <p:cNvSpPr txBox="1"/>
          <p:nvPr/>
        </p:nvSpPr>
        <p:spPr>
          <a:xfrm>
            <a:off x="4461219" y="37376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ED74A16-C94B-6E63-6553-0416A8F36F5B}"/>
              </a:ext>
            </a:extLst>
          </p:cNvPr>
          <p:cNvCxnSpPr>
            <a:cxnSpLocks/>
          </p:cNvCxnSpPr>
          <p:nvPr/>
        </p:nvCxnSpPr>
        <p:spPr>
          <a:xfrm>
            <a:off x="1265341" y="3380037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itle 2">
            <a:extLst>
              <a:ext uri="{FF2B5EF4-FFF2-40B4-BE49-F238E27FC236}">
                <a16:creationId xmlns:a16="http://schemas.microsoft.com/office/drawing/2014/main" id="{FFC82554-E238-A44A-7F29-38A2098DEA31}"/>
              </a:ext>
            </a:extLst>
          </p:cNvPr>
          <p:cNvSpPr txBox="1"/>
          <p:nvPr/>
        </p:nvSpPr>
        <p:spPr>
          <a:xfrm>
            <a:off x="589074" y="406481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65" name="Title 2">
            <a:extLst>
              <a:ext uri="{FF2B5EF4-FFF2-40B4-BE49-F238E27FC236}">
                <a16:creationId xmlns:a16="http://schemas.microsoft.com/office/drawing/2014/main" id="{F2C1775A-CE37-0270-5ED0-E8779E04B7D0}"/>
              </a:ext>
            </a:extLst>
          </p:cNvPr>
          <p:cNvSpPr txBox="1"/>
          <p:nvPr/>
        </p:nvSpPr>
        <p:spPr>
          <a:xfrm>
            <a:off x="1896105" y="4436210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73" name="Title 2">
            <a:extLst>
              <a:ext uri="{FF2B5EF4-FFF2-40B4-BE49-F238E27FC236}">
                <a16:creationId xmlns:a16="http://schemas.microsoft.com/office/drawing/2014/main" id="{42793D8E-4FE6-B4B9-CD67-AE4CB2C4A6B3}"/>
              </a:ext>
            </a:extLst>
          </p:cNvPr>
          <p:cNvSpPr txBox="1"/>
          <p:nvPr/>
        </p:nvSpPr>
        <p:spPr>
          <a:xfrm>
            <a:off x="3018905" y="444433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83" name="Title 2">
            <a:extLst>
              <a:ext uri="{FF2B5EF4-FFF2-40B4-BE49-F238E27FC236}">
                <a16:creationId xmlns:a16="http://schemas.microsoft.com/office/drawing/2014/main" id="{E922390E-5C95-8BEC-48A9-1646CA18C2D4}"/>
              </a:ext>
            </a:extLst>
          </p:cNvPr>
          <p:cNvSpPr txBox="1"/>
          <p:nvPr/>
        </p:nvSpPr>
        <p:spPr>
          <a:xfrm>
            <a:off x="4461219" y="441546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D3AF6DD9-0645-368C-F6E3-4F9D0CE6E42C}"/>
              </a:ext>
            </a:extLst>
          </p:cNvPr>
          <p:cNvCxnSpPr>
            <a:cxnSpLocks/>
          </p:cNvCxnSpPr>
          <p:nvPr/>
        </p:nvCxnSpPr>
        <p:spPr>
          <a:xfrm>
            <a:off x="994581" y="4946120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itle 2">
            <a:extLst>
              <a:ext uri="{FF2B5EF4-FFF2-40B4-BE49-F238E27FC236}">
                <a16:creationId xmlns:a16="http://schemas.microsoft.com/office/drawing/2014/main" id="{DCCAA2CB-9213-69FF-F1D2-744704C09F23}"/>
              </a:ext>
            </a:extLst>
          </p:cNvPr>
          <p:cNvSpPr txBox="1"/>
          <p:nvPr/>
        </p:nvSpPr>
        <p:spPr>
          <a:xfrm>
            <a:off x="589074" y="551686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9A52B2D-98C1-7431-2E0A-00A79EC48D6E}"/>
              </a:ext>
            </a:extLst>
          </p:cNvPr>
          <p:cNvCxnSpPr>
            <a:cxnSpLocks/>
          </p:cNvCxnSpPr>
          <p:nvPr/>
        </p:nvCxnSpPr>
        <p:spPr>
          <a:xfrm>
            <a:off x="1854117" y="5663048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itle 2">
            <a:extLst>
              <a:ext uri="{FF2B5EF4-FFF2-40B4-BE49-F238E27FC236}">
                <a16:creationId xmlns:a16="http://schemas.microsoft.com/office/drawing/2014/main" id="{D74EA7B9-4605-FD34-372F-39240CDEC3F8}"/>
              </a:ext>
            </a:extLst>
          </p:cNvPr>
          <p:cNvSpPr txBox="1"/>
          <p:nvPr/>
        </p:nvSpPr>
        <p:spPr>
          <a:xfrm>
            <a:off x="589074" y="624381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54ECFCFF-9627-DCF6-6279-97D59A5CAE7E}"/>
              </a:ext>
            </a:extLst>
          </p:cNvPr>
          <p:cNvCxnSpPr>
            <a:cxnSpLocks/>
          </p:cNvCxnSpPr>
          <p:nvPr/>
        </p:nvCxnSpPr>
        <p:spPr>
          <a:xfrm>
            <a:off x="1693449" y="6411681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D94A92F2-E372-B910-14A0-F01662F73483}"/>
              </a:ext>
            </a:extLst>
          </p:cNvPr>
          <p:cNvCxnSpPr>
            <a:cxnSpLocks/>
          </p:cNvCxnSpPr>
          <p:nvPr/>
        </p:nvCxnSpPr>
        <p:spPr>
          <a:xfrm>
            <a:off x="1792954" y="4231941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41627147-C626-DBDC-6AE8-D737E46A5D44}"/>
              </a:ext>
            </a:extLst>
          </p:cNvPr>
          <p:cNvSpPr txBox="1"/>
          <p:nvPr/>
        </p:nvSpPr>
        <p:spPr>
          <a:xfrm>
            <a:off x="4562786" y="294769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7A0B8478-066A-092F-2050-CC72E2B235AD}"/>
              </a:ext>
            </a:extLst>
          </p:cNvPr>
          <p:cNvSpPr txBox="1"/>
          <p:nvPr/>
        </p:nvSpPr>
        <p:spPr>
          <a:xfrm>
            <a:off x="1709450" y="3832469"/>
            <a:ext cx="1049787" cy="21006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0BE0DA9B-A77C-D9B2-6DE3-DC8797DCAD25}"/>
              </a:ext>
            </a:extLst>
          </p:cNvPr>
          <p:cNvSpPr txBox="1"/>
          <p:nvPr/>
        </p:nvSpPr>
        <p:spPr>
          <a:xfrm>
            <a:off x="3108058" y="383246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45274B5A-276E-52C3-A6BC-37920EE07553}"/>
              </a:ext>
            </a:extLst>
          </p:cNvPr>
          <p:cNvSpPr txBox="1"/>
          <p:nvPr/>
        </p:nvSpPr>
        <p:spPr>
          <a:xfrm>
            <a:off x="644524" y="481199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0D17A2F-2899-4E60-250F-6850066F62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97" r="16597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37158-4600-EC98-8848-2C08433F9D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29516" y="4658548"/>
            <a:ext cx="4829691" cy="1615252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AU" dirty="0" err="1">
                <a:solidFill>
                  <a:schemeClr val="bg1"/>
                </a:solidFill>
              </a:rPr>
              <a:t>Minuman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berkualitas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teknik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pembuatan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minuman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inovatif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menentukan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standar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untuk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minuman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Australia.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89B90F-C32B-142E-F1B3-3EBB1400CC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4" y="584200"/>
            <a:ext cx="4829691" cy="1325563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SEJARAH SINGKAT</a:t>
            </a:r>
          </a:p>
          <a:p>
            <a:r>
              <a:rPr lang="en-US" dirty="0">
                <a:solidFill>
                  <a:schemeClr val="accent5"/>
                </a:solidFill>
              </a:rPr>
              <a:t>MASA DEPAN YANG PANJANG </a:t>
            </a:r>
          </a:p>
        </p:txBody>
      </p:sp>
    </p:spTree>
    <p:extLst>
      <p:ext uri="{BB962C8B-B14F-4D97-AF65-F5344CB8AC3E}">
        <p14:creationId xmlns:p14="http://schemas.microsoft.com/office/powerpoint/2010/main" val="196678562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97" b="7838"/>
          <a:stretch/>
        </p:blipFill>
        <p:spPr>
          <a:xfrm>
            <a:off x="0" y="0"/>
            <a:ext cx="12196917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9C3B153B-54D7-BC85-086B-B25C0AB36798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5DD83-88EB-D139-D932-A7DC4EDD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53D75-AFC3-38E7-A10F-327DBF156E5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477A7D-4DC2-6242-FE10-562A16C8F699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4479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field of vines and a field of trees&#10;&#10;AI-generated content may be incorrect.">
            <a:extLst>
              <a:ext uri="{FF2B5EF4-FFF2-40B4-BE49-F238E27FC236}">
                <a16:creationId xmlns:a16="http://schemas.microsoft.com/office/drawing/2014/main" id="{707113D6-FEB3-57D6-430C-AC378EA780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1" r="16621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37E4131-05BA-A2C4-6DA4-A06AB653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13819"/>
            <a:ext cx="4829691" cy="785732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MARGARET RIVER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1DB787-43B7-5CBE-9727-FA459A2E2E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177915"/>
            <a:ext cx="5138529" cy="3140735"/>
          </a:xfrm>
        </p:spPr>
        <p:txBody>
          <a:bodyPr/>
          <a:lstStyle/>
          <a:p>
            <a:pPr marL="0" indent="0">
              <a:spcBef>
                <a:spcPts val="900"/>
              </a:spcBef>
              <a:buNone/>
            </a:pPr>
            <a:r>
              <a:rPr lang="en-US" dirty="0">
                <a:solidFill>
                  <a:schemeClr val="bg1"/>
                </a:solidFill>
              </a:rPr>
              <a:t>Salah </a:t>
            </a:r>
            <a:r>
              <a:rPr lang="en-US" dirty="0" err="1">
                <a:solidFill>
                  <a:schemeClr val="bg1"/>
                </a:solidFill>
              </a:rPr>
              <a:t>satu</a:t>
            </a:r>
            <a:r>
              <a:rPr lang="en-US" dirty="0">
                <a:solidFill>
                  <a:schemeClr val="bg1"/>
                </a:solidFill>
              </a:rPr>
              <a:t> wilayah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termuda</a:t>
            </a:r>
            <a:r>
              <a:rPr lang="en-US" dirty="0">
                <a:solidFill>
                  <a:schemeClr val="bg1"/>
                </a:solidFill>
              </a:rPr>
              <a:t> di dunia, Margaret River </a:t>
            </a:r>
            <a:r>
              <a:rPr lang="en-US" dirty="0" err="1">
                <a:solidFill>
                  <a:schemeClr val="bg1"/>
                </a:solidFill>
              </a:rPr>
              <a:t>adalah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sesuatu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mengesankan</a:t>
            </a:r>
            <a:r>
              <a:rPr lang="en-US" dirty="0">
                <a:solidFill>
                  <a:schemeClr val="bg1"/>
                </a:solidFill>
              </a:rPr>
              <a:t>, yang </a:t>
            </a:r>
            <a:r>
              <a:rPr lang="en-US" dirty="0" err="1">
                <a:solidFill>
                  <a:schemeClr val="bg1"/>
                </a:solidFill>
              </a:rPr>
              <a:t>telah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mencapai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kesuksesan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prestasi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pengakuan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internasional</a:t>
            </a:r>
            <a:r>
              <a:rPr lang="en-US" dirty="0">
                <a:solidFill>
                  <a:schemeClr val="bg1"/>
                </a:solidFill>
              </a:rPr>
              <a:t> pada </a:t>
            </a:r>
            <a:r>
              <a:rPr lang="en-US" dirty="0" err="1">
                <a:solidFill>
                  <a:schemeClr val="bg1"/>
                </a:solidFill>
              </a:rPr>
              <a:t>usia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dini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Kuat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tetapi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elegan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Campuran</a:t>
            </a:r>
            <a:r>
              <a:rPr lang="en-US" dirty="0">
                <a:solidFill>
                  <a:schemeClr val="bg1"/>
                </a:solidFill>
              </a:rPr>
              <a:t> Cabernet Sauvignon,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Semillon Sauvignon Blanc dan Chardonnay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Surga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penanaman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Salah </a:t>
            </a:r>
            <a:r>
              <a:rPr lang="en-US" dirty="0" err="1">
                <a:solidFill>
                  <a:schemeClr val="bg1"/>
                </a:solidFill>
              </a:rPr>
              <a:t>satu</a:t>
            </a:r>
            <a:r>
              <a:rPr lang="en-US" dirty="0">
                <a:solidFill>
                  <a:schemeClr val="bg1"/>
                </a:solidFill>
              </a:rPr>
              <a:t> wilayah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yang paling </a:t>
            </a:r>
            <a:r>
              <a:rPr lang="en-US" dirty="0" err="1">
                <a:solidFill>
                  <a:schemeClr val="bg1"/>
                </a:solidFill>
              </a:rPr>
              <a:t>terisolasi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secara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geografis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Pertanian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intervensi</a:t>
            </a:r>
            <a:r>
              <a:rPr lang="en-US" dirty="0">
                <a:solidFill>
                  <a:schemeClr val="bg1"/>
                </a:solidFill>
              </a:rPr>
              <a:t> minimal dan </a:t>
            </a:r>
            <a:r>
              <a:rPr lang="en-US" dirty="0" err="1">
                <a:solidFill>
                  <a:schemeClr val="bg1"/>
                </a:solidFill>
              </a:rPr>
              <a:t>komunitas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pembuatan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dinamis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CD7467-BD67-1297-A07B-8A85CA3EE1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2" y="1081683"/>
            <a:ext cx="5735638" cy="1325563"/>
          </a:xfrm>
        </p:spPr>
        <p:txBody>
          <a:bodyPr/>
          <a:lstStyle/>
          <a:p>
            <a:r>
              <a:rPr lang="en-US" sz="5000" dirty="0">
                <a:solidFill>
                  <a:schemeClr val="accent4"/>
                </a:solidFill>
              </a:rPr>
              <a:t>SUARA SEGAR DALAM ANGGUR BERKUALITAS</a:t>
            </a:r>
          </a:p>
        </p:txBody>
      </p:sp>
    </p:spTree>
    <p:extLst>
      <p:ext uri="{BB962C8B-B14F-4D97-AF65-F5344CB8AC3E}">
        <p14:creationId xmlns:p14="http://schemas.microsoft.com/office/powerpoint/2010/main" val="328656383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153"/>
          <a:stretch/>
        </p:blipFill>
        <p:spPr>
          <a:xfrm>
            <a:off x="6096000" y="584200"/>
            <a:ext cx="6096000" cy="58878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sz="60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4182978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/>
              <a:t>Sejarah Margaret River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Geografi</a:t>
            </a:r>
            <a:r>
              <a:rPr lang="en-US" dirty="0"/>
              <a:t>, </a:t>
            </a:r>
            <a:r>
              <a:rPr lang="en-US" dirty="0" err="1"/>
              <a:t>ilkim</a:t>
            </a:r>
            <a:r>
              <a:rPr lang="en-US" dirty="0"/>
              <a:t> dan </a:t>
            </a:r>
            <a:r>
              <a:rPr lang="en-US" dirty="0" err="1"/>
              <a:t>tanah</a:t>
            </a:r>
            <a:endParaRPr lang="en-US" dirty="0"/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Pembudidayaan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dan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Keragaman</a:t>
            </a:r>
            <a:r>
              <a:rPr lang="en-US" dirty="0"/>
              <a:t> yang </a:t>
            </a:r>
            <a:r>
              <a:rPr lang="en-US" dirty="0" err="1"/>
              <a:t>menarik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Close-up of a bunch of grapes&#10;&#10;AI-generated content may be incorrect.">
            <a:extLst>
              <a:ext uri="{FF2B5EF4-FFF2-40B4-BE49-F238E27FC236}">
                <a16:creationId xmlns:a16="http://schemas.microsoft.com/office/drawing/2014/main" id="{C11238BF-7513-CAA9-416D-0688EF4C635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03" r="5803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D8F91A6-E43D-7492-01C7-FA5E96DA5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880" y="3516330"/>
            <a:ext cx="2382787" cy="662774"/>
          </a:xfrm>
        </p:spPr>
        <p:txBody>
          <a:bodyPr/>
          <a:lstStyle/>
          <a:p>
            <a:r>
              <a:rPr lang="en-US" dirty="0"/>
              <a:t>1955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D0E2C-F940-8040-A2E3-7C2DDA2A5A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2880" y="4179111"/>
            <a:ext cx="321671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Harold Olmo, </a:t>
            </a:r>
            <a:r>
              <a:rPr lang="en-US" sz="1600" dirty="0" err="1"/>
              <a:t>profesor</a:t>
            </a:r>
            <a:r>
              <a:rPr lang="en-US" sz="1600" dirty="0"/>
              <a:t> </a:t>
            </a:r>
            <a:r>
              <a:rPr lang="en-US" sz="1600" dirty="0" err="1"/>
              <a:t>pembudidayaan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di  Universitas California, </a:t>
            </a:r>
            <a:r>
              <a:rPr lang="en-US" sz="1600" dirty="0" err="1"/>
              <a:t>mengambil</a:t>
            </a:r>
            <a:r>
              <a:rPr lang="en-US" sz="1600" dirty="0"/>
              <a:t> </a:t>
            </a:r>
            <a:r>
              <a:rPr lang="en-US" sz="1600" dirty="0" err="1"/>
              <a:t>langkah</a:t>
            </a:r>
            <a:r>
              <a:rPr lang="en-US" sz="1600" dirty="0"/>
              <a:t> </a:t>
            </a:r>
            <a:r>
              <a:rPr lang="en-US" sz="1600" dirty="0" err="1"/>
              <a:t>pertama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menetapkan</a:t>
            </a:r>
            <a:r>
              <a:rPr lang="en-US" sz="1600" dirty="0"/>
              <a:t> Margaret River </a:t>
            </a:r>
            <a:r>
              <a:rPr lang="en-US" sz="1600" dirty="0" err="1"/>
              <a:t>sebagai</a:t>
            </a:r>
            <a:r>
              <a:rPr lang="en-US" sz="1600" dirty="0"/>
              <a:t> wilayah </a:t>
            </a:r>
            <a:r>
              <a:rPr lang="en-US" sz="1600" dirty="0" err="1"/>
              <a:t>anggur</a:t>
            </a:r>
            <a:r>
              <a:rPr lang="en-US" sz="1600" dirty="0"/>
              <a:t>, </a:t>
            </a:r>
            <a:r>
              <a:rPr lang="en-US" sz="1600" dirty="0" err="1"/>
              <a:t>merekomendasikan</a:t>
            </a:r>
            <a:r>
              <a:rPr lang="en-US" sz="1600" dirty="0"/>
              <a:t> </a:t>
            </a:r>
            <a:r>
              <a:rPr lang="en-US" sz="1600" dirty="0" err="1"/>
              <a:t>penanaman</a:t>
            </a:r>
            <a:r>
              <a:rPr lang="en-US" sz="1600" dirty="0"/>
              <a:t> </a:t>
            </a:r>
            <a:r>
              <a:rPr lang="en-US" sz="1600" dirty="0" err="1"/>
              <a:t>buah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di  barat </a:t>
            </a:r>
            <a:r>
              <a:rPr lang="en-US" sz="1600" dirty="0" err="1"/>
              <a:t>daya</a:t>
            </a:r>
            <a:r>
              <a:rPr lang="en-US" sz="1600" dirty="0"/>
              <a:t> Australia. .</a:t>
            </a:r>
            <a:endParaRPr lang="en-AU" sz="1600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477146-A7DE-255E-E2BE-EF63AED34F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9668" y="1590810"/>
            <a:ext cx="297634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Dr John Gladstones, </a:t>
            </a:r>
            <a:r>
              <a:rPr lang="en-US" sz="1600" dirty="0" err="1"/>
              <a:t>seorang</a:t>
            </a:r>
            <a:r>
              <a:rPr lang="en-US" sz="1600" dirty="0"/>
              <a:t> </a:t>
            </a:r>
            <a:r>
              <a:rPr lang="en-US" sz="1600" dirty="0" err="1"/>
              <a:t>agronomis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Universitas </a:t>
            </a:r>
            <a:br>
              <a:rPr lang="en-US" sz="1600" dirty="0"/>
            </a:br>
            <a:r>
              <a:rPr lang="en-US" sz="1600" i="1" dirty="0"/>
              <a:t>Western Australia</a:t>
            </a:r>
            <a:r>
              <a:rPr lang="en-US" sz="1600" dirty="0"/>
              <a:t>, </a:t>
            </a:r>
            <a:r>
              <a:rPr lang="en-US" sz="1600" dirty="0" err="1"/>
              <a:t>mengidentifikasi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kondisi</a:t>
            </a:r>
            <a:r>
              <a:rPr lang="en-US" sz="1600" dirty="0"/>
              <a:t> </a:t>
            </a:r>
            <a:r>
              <a:rPr lang="en-US" sz="1600" dirty="0" err="1"/>
              <a:t>iklim</a:t>
            </a:r>
            <a:r>
              <a:rPr lang="en-US" sz="1600" dirty="0"/>
              <a:t> di wilayah </a:t>
            </a:r>
            <a:r>
              <a:rPr lang="en-US" sz="1600" dirty="0" err="1"/>
              <a:t>ini</a:t>
            </a:r>
            <a:r>
              <a:rPr lang="en-US" sz="1600" dirty="0"/>
              <a:t> ideal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memproduksi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premium. </a:t>
            </a:r>
            <a:br>
              <a:rPr lang="en-US" sz="1600" dirty="0"/>
            </a:br>
            <a:endParaRPr lang="en-AU" sz="1600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055485-B748-CE99-00C2-34800D34CC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49668" y="928036"/>
            <a:ext cx="2120040" cy="662774"/>
          </a:xfrm>
        </p:spPr>
        <p:txBody>
          <a:bodyPr/>
          <a:lstStyle/>
          <a:p>
            <a:r>
              <a:rPr lang="en-US" dirty="0"/>
              <a:t>1965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C6A317-4BDE-7E52-F562-94107C52ABD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06246" y="4228550"/>
            <a:ext cx="282900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Dr Tom </a:t>
            </a:r>
            <a:r>
              <a:rPr lang="en-US" sz="1600" dirty="0" err="1"/>
              <a:t>Cullity</a:t>
            </a:r>
            <a:r>
              <a:rPr lang="en-US" sz="1600" dirty="0"/>
              <a:t> </a:t>
            </a:r>
            <a:r>
              <a:rPr lang="en-US" sz="1600" dirty="0" err="1"/>
              <a:t>memiliki</a:t>
            </a:r>
            <a:r>
              <a:rPr lang="en-US" sz="1600" dirty="0"/>
              <a:t> </a:t>
            </a:r>
            <a:r>
              <a:rPr lang="en-US" sz="1600" dirty="0" err="1"/>
              <a:t>perkebunan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modern </a:t>
            </a:r>
            <a:r>
              <a:rPr lang="en-US" sz="1600" dirty="0" err="1"/>
              <a:t>pertama</a:t>
            </a:r>
            <a:r>
              <a:rPr lang="en-US" sz="1600" dirty="0"/>
              <a:t>  yang </a:t>
            </a:r>
            <a:r>
              <a:rPr lang="en-US" sz="1600" dirty="0" err="1"/>
              <a:t>bersifat</a:t>
            </a:r>
            <a:r>
              <a:rPr lang="en-US" sz="1600" dirty="0"/>
              <a:t> </a:t>
            </a:r>
            <a:r>
              <a:rPr lang="en-US" sz="1600" dirty="0" err="1"/>
              <a:t>komersial</a:t>
            </a:r>
            <a:r>
              <a:rPr lang="en-US" sz="1600" dirty="0"/>
              <a:t> di </a:t>
            </a:r>
            <a:r>
              <a:rPr lang="en-US" sz="1600" dirty="0" err="1"/>
              <a:t>Vasse</a:t>
            </a:r>
            <a:r>
              <a:rPr lang="en-US" sz="1600" dirty="0"/>
              <a:t> Felix. </a:t>
            </a:r>
            <a:r>
              <a:rPr lang="en-US" sz="1600" dirty="0" err="1"/>
              <a:t>Tanaman</a:t>
            </a:r>
            <a:r>
              <a:rPr lang="en-US" sz="1600" dirty="0"/>
              <a:t> </a:t>
            </a:r>
            <a:r>
              <a:rPr lang="en-US" sz="1600" dirty="0" err="1"/>
              <a:t>asli</a:t>
            </a:r>
            <a:r>
              <a:rPr lang="en-US" sz="1600" dirty="0"/>
              <a:t> </a:t>
            </a:r>
            <a:r>
              <a:rPr lang="en-US" sz="1600" dirty="0" err="1"/>
              <a:t>perkebunan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Cabernet Sauvignon and Malbec </a:t>
            </a:r>
            <a:r>
              <a:rPr lang="en-US" sz="1600" dirty="0" err="1"/>
              <a:t>masih</a:t>
            </a:r>
            <a:r>
              <a:rPr lang="en-US" sz="1600" dirty="0"/>
              <a:t> </a:t>
            </a:r>
            <a:r>
              <a:rPr lang="en-US" sz="1600" dirty="0" err="1"/>
              <a:t>tumbuh</a:t>
            </a:r>
            <a:r>
              <a:rPr lang="en-US" sz="1600" dirty="0"/>
              <a:t> </a:t>
            </a:r>
            <a:r>
              <a:rPr lang="en-US" sz="1600" dirty="0" err="1"/>
              <a:t>hari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. </a:t>
            </a:r>
            <a:endParaRPr lang="en-AU" sz="1600" dirty="0"/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44D9A5-2F27-692F-8A11-0912B972E8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95360" y="3544699"/>
            <a:ext cx="2120040" cy="662774"/>
          </a:xfrm>
        </p:spPr>
        <p:txBody>
          <a:bodyPr/>
          <a:lstStyle/>
          <a:p>
            <a:r>
              <a:rPr lang="en-US" dirty="0"/>
              <a:t>1967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27C3968-796B-C4A4-6410-A9C37B370E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01410"/>
            <a:ext cx="4525780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BINTANG TERANG YANG MASIH BERUSIA MUDA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B56547-771D-7DFD-8F98-631D935836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0"/>
            <a:ext cx="5713448" cy="903287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SEJARAH MARGARET RIVER</a:t>
            </a:r>
          </a:p>
        </p:txBody>
      </p:sp>
    </p:spTree>
    <p:extLst>
      <p:ext uri="{BB962C8B-B14F-4D97-AF65-F5344CB8AC3E}">
        <p14:creationId xmlns:p14="http://schemas.microsoft.com/office/powerpoint/2010/main" val="363259156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vineyard with a lake&#10;&#10;AI-generated content may be incorrect.">
            <a:extLst>
              <a:ext uri="{FF2B5EF4-FFF2-40B4-BE49-F238E27FC236}">
                <a16:creationId xmlns:a16="http://schemas.microsoft.com/office/drawing/2014/main" id="{BA0E08B9-1718-662D-9CC6-74EA3B7E2F3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72" b="1272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DB226-342F-78DE-2CB6-4CB58331E9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5313" y="4224082"/>
            <a:ext cx="2025023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 err="1"/>
              <a:t>Pohon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Chardonnay yang </a:t>
            </a:r>
            <a:r>
              <a:rPr lang="en-US" sz="1600" dirty="0" err="1"/>
              <a:t>pertama</a:t>
            </a:r>
            <a:r>
              <a:rPr lang="en-US" sz="1600" dirty="0"/>
              <a:t> </a:t>
            </a:r>
            <a:r>
              <a:rPr lang="en-US" sz="1600" dirty="0" err="1"/>
              <a:t>ditanam</a:t>
            </a:r>
            <a:br>
              <a:rPr lang="en-US" sz="1600" dirty="0"/>
            </a:br>
            <a:r>
              <a:rPr lang="en-US" sz="1600" dirty="0"/>
              <a:t>di Leeuwin Estate, Cullen Wines dan Moss Wood.</a:t>
            </a:r>
            <a:endParaRPr lang="en-AU" sz="2000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8EBC51-CAA6-EFFC-B559-2E560A35771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4428" y="3540231"/>
            <a:ext cx="2120040" cy="662774"/>
          </a:xfrm>
        </p:spPr>
        <p:txBody>
          <a:bodyPr/>
          <a:lstStyle/>
          <a:p>
            <a:r>
              <a:rPr lang="en-US" dirty="0"/>
              <a:t>1976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73B5E-96C9-4557-7461-AC879EC18F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283525" y="4224082"/>
            <a:ext cx="297634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AU" sz="1600" dirty="0" err="1"/>
              <a:t>Reputasi</a:t>
            </a:r>
            <a:r>
              <a:rPr lang="en-AU" sz="1600" dirty="0"/>
              <a:t> Margaret River </a:t>
            </a:r>
            <a:r>
              <a:rPr lang="en-AU" sz="1600" dirty="0" err="1"/>
              <a:t>sebagai</a:t>
            </a:r>
            <a:r>
              <a:rPr lang="en-AU" sz="1600" dirty="0"/>
              <a:t> </a:t>
            </a:r>
            <a:r>
              <a:rPr lang="en-AU" sz="1600" dirty="0" err="1"/>
              <a:t>produsen</a:t>
            </a:r>
            <a:r>
              <a:rPr lang="en-AU" sz="1600" dirty="0"/>
              <a:t> Cabernet Sauvignon yang </a:t>
            </a:r>
            <a:r>
              <a:rPr lang="en-AU" sz="1600" dirty="0" err="1"/>
              <a:t>berkualitas</a:t>
            </a:r>
            <a:r>
              <a:rPr lang="en-AU" sz="1600" dirty="0"/>
              <a:t> </a:t>
            </a:r>
            <a:r>
              <a:rPr lang="en-AU" sz="1600" dirty="0" err="1"/>
              <a:t>dikukuhkan</a:t>
            </a:r>
            <a:r>
              <a:rPr lang="en-AU" sz="1600" dirty="0"/>
              <a:t> </a:t>
            </a:r>
            <a:r>
              <a:rPr lang="en-AU" sz="1600" dirty="0" err="1"/>
              <a:t>ketika</a:t>
            </a:r>
            <a:r>
              <a:rPr lang="en-AU" sz="1600" dirty="0"/>
              <a:t> Cape </a:t>
            </a:r>
            <a:r>
              <a:rPr lang="en-AU" sz="1600" dirty="0" err="1"/>
              <a:t>Mentelle</a:t>
            </a:r>
            <a:r>
              <a:rPr lang="en-AU" sz="1600" dirty="0"/>
              <a:t> </a:t>
            </a:r>
            <a:r>
              <a:rPr lang="en-AU" sz="1600" dirty="0" err="1"/>
              <a:t>berkali</a:t>
            </a:r>
            <a:r>
              <a:rPr lang="en-AU" sz="1600" dirty="0"/>
              <a:t>-kali </a:t>
            </a:r>
            <a:r>
              <a:rPr lang="en-AU" sz="1600" dirty="0" err="1"/>
              <a:t>memenangkan</a:t>
            </a:r>
            <a:r>
              <a:rPr lang="en-AU" sz="1600" dirty="0"/>
              <a:t>  </a:t>
            </a:r>
            <a:r>
              <a:rPr lang="en-AU" sz="1600" dirty="0" err="1"/>
              <a:t>trofi</a:t>
            </a:r>
            <a:r>
              <a:rPr lang="en-AU" sz="1600" dirty="0"/>
              <a:t> Jimmy Watson di  Melbourne Wine Show.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F4DF7F6-C46B-1073-440A-A8AA9CD8034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72640" y="3540231"/>
            <a:ext cx="2120040" cy="662774"/>
          </a:xfrm>
        </p:spPr>
        <p:txBody>
          <a:bodyPr/>
          <a:lstStyle/>
          <a:p>
            <a:r>
              <a:rPr lang="en-US" dirty="0"/>
              <a:t>1983–1984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3BD2A0-50E6-B1F2-F1BB-C639C888E71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88753" y="1525081"/>
            <a:ext cx="297634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 err="1"/>
              <a:t>Pengakuan</a:t>
            </a:r>
            <a:r>
              <a:rPr lang="en-US" sz="1600" dirty="0"/>
              <a:t> </a:t>
            </a:r>
            <a:r>
              <a:rPr lang="en-US" sz="1600" dirty="0" err="1"/>
              <a:t>internasional</a:t>
            </a:r>
            <a:r>
              <a:rPr lang="en-US" sz="1600" dirty="0"/>
              <a:t> </a:t>
            </a:r>
            <a:r>
              <a:rPr lang="en-US" sz="1600" dirty="0" err="1"/>
              <a:t>diperoleh</a:t>
            </a:r>
            <a:r>
              <a:rPr lang="en-US" sz="1600" dirty="0"/>
              <a:t> </a:t>
            </a:r>
            <a:r>
              <a:rPr lang="en-US" sz="1600" dirty="0" err="1"/>
              <a:t>ketika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hasil</a:t>
            </a:r>
            <a:r>
              <a:rPr lang="en-US" sz="1600" dirty="0"/>
              <a:t> </a:t>
            </a:r>
            <a:r>
              <a:rPr lang="en-US" sz="1600" dirty="0" err="1"/>
              <a:t>panen</a:t>
            </a:r>
            <a:r>
              <a:rPr lang="en-US" sz="1600" dirty="0"/>
              <a:t> </a:t>
            </a:r>
            <a:r>
              <a:rPr lang="en-US" sz="1600" dirty="0" err="1"/>
              <a:t>tahun</a:t>
            </a:r>
            <a:r>
              <a:rPr lang="en-US" sz="1600" dirty="0"/>
              <a:t> </a:t>
            </a:r>
            <a:r>
              <a:rPr lang="en-US" sz="1600" dirty="0" err="1"/>
              <a:t>kedua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i="1" dirty="0"/>
              <a:t>‘Art Series</a:t>
            </a:r>
            <a:r>
              <a:rPr lang="en-US" sz="1600" dirty="0"/>
              <a:t>’</a:t>
            </a:r>
            <a:r>
              <a:rPr lang="en-US" sz="1600" i="1" dirty="0"/>
              <a:t> </a:t>
            </a:r>
            <a:r>
              <a:rPr lang="en-US" sz="1600" i="1" dirty="0" err="1"/>
              <a:t>dari</a:t>
            </a:r>
            <a:r>
              <a:rPr lang="en-US" sz="1600" i="1" dirty="0"/>
              <a:t> Leeuwin Estate’s</a:t>
            </a:r>
            <a:r>
              <a:rPr lang="en-US" sz="1600" dirty="0"/>
              <a:t> (1981) </a:t>
            </a:r>
            <a:r>
              <a:rPr lang="en-US" sz="1600" dirty="0" err="1"/>
              <a:t>dinobatkan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“Chardonnay </a:t>
            </a:r>
            <a:r>
              <a:rPr lang="en-US" sz="1600" dirty="0" err="1"/>
              <a:t>terbaik</a:t>
            </a:r>
            <a:r>
              <a:rPr lang="en-US" sz="1600" dirty="0"/>
              <a:t> di dunia” oleh </a:t>
            </a:r>
            <a:r>
              <a:rPr lang="en-US" sz="1600" dirty="0" err="1"/>
              <a:t>majalah</a:t>
            </a:r>
            <a:r>
              <a:rPr lang="en-US" sz="1600" dirty="0"/>
              <a:t> Decanter</a:t>
            </a:r>
            <a:endParaRPr lang="en-AU" sz="1600" dirty="0"/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730A6A-4592-E818-3B94-9C79352919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977868" y="841230"/>
            <a:ext cx="2120040" cy="662774"/>
          </a:xfrm>
        </p:spPr>
        <p:txBody>
          <a:bodyPr/>
          <a:lstStyle/>
          <a:p>
            <a:r>
              <a:rPr lang="en-US" dirty="0"/>
              <a:t>1982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C4125F-7FF5-4ACF-5E8B-51022B51458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37209" y="2078930"/>
            <a:ext cx="185581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 err="1"/>
              <a:t>Indikasi</a:t>
            </a:r>
            <a:r>
              <a:rPr lang="en-US" sz="1600" dirty="0"/>
              <a:t> </a:t>
            </a:r>
            <a:r>
              <a:rPr lang="en-US" sz="1600" dirty="0" err="1"/>
              <a:t>Geografi</a:t>
            </a:r>
            <a:r>
              <a:rPr lang="en-US" sz="1600" dirty="0"/>
              <a:t> (GI) Margaret River </a:t>
            </a:r>
            <a:r>
              <a:rPr lang="en-US" sz="1600" dirty="0" err="1"/>
              <a:t>didaftarkan</a:t>
            </a:r>
            <a:r>
              <a:rPr lang="en-US" sz="1600" dirty="0"/>
              <a:t>.</a:t>
            </a:r>
            <a:endParaRPr lang="en-AU" sz="1600" dirty="0"/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BFEF21-60C4-486D-61F6-623A57DC7F9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26323" y="1395079"/>
            <a:ext cx="2120040" cy="662774"/>
          </a:xfrm>
        </p:spPr>
        <p:txBody>
          <a:bodyPr/>
          <a:lstStyle/>
          <a:p>
            <a:r>
              <a:rPr lang="en-US" dirty="0"/>
              <a:t>1996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148E9A1-2F56-B3E6-BA0B-C2BD7D182186}"/>
              </a:ext>
            </a:extLst>
          </p:cNvPr>
          <p:cNvSpPr txBox="1">
            <a:spLocks/>
          </p:cNvSpPr>
          <p:nvPr/>
        </p:nvSpPr>
        <p:spPr>
          <a:xfrm>
            <a:off x="8803059" y="4245159"/>
            <a:ext cx="229715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AU" sz="1600" dirty="0"/>
              <a:t>Wilayah </a:t>
            </a:r>
            <a:r>
              <a:rPr lang="en-AU" sz="1600" dirty="0" err="1"/>
              <a:t>tersebut</a:t>
            </a:r>
            <a:r>
              <a:rPr lang="en-AU" sz="1600" dirty="0"/>
              <a:t> </a:t>
            </a:r>
            <a:r>
              <a:rPr lang="en-AU" sz="1600" dirty="0" err="1"/>
              <a:t>terus</a:t>
            </a:r>
            <a:r>
              <a:rPr lang="en-AU" sz="1600" dirty="0"/>
              <a:t>  </a:t>
            </a:r>
            <a:r>
              <a:rPr lang="en-AU" sz="1600" dirty="0" err="1"/>
              <a:t>meningkatkan</a:t>
            </a:r>
            <a:r>
              <a:rPr lang="en-AU" sz="1600" dirty="0"/>
              <a:t> dan </a:t>
            </a:r>
            <a:r>
              <a:rPr lang="en-AU" sz="1600" dirty="0" err="1"/>
              <a:t>menguatkan</a:t>
            </a:r>
            <a:r>
              <a:rPr lang="en-AU" sz="1600" dirty="0"/>
              <a:t> </a:t>
            </a:r>
            <a:r>
              <a:rPr lang="en-AU" sz="1600" dirty="0" err="1"/>
              <a:t>reputasi</a:t>
            </a:r>
            <a:r>
              <a:rPr lang="en-AU" sz="1600" dirty="0"/>
              <a:t> </a:t>
            </a:r>
            <a:r>
              <a:rPr lang="en-AU" sz="1600" dirty="0" err="1"/>
              <a:t>internasionalnya</a:t>
            </a:r>
            <a:r>
              <a:rPr lang="en-AU" sz="1600" dirty="0"/>
              <a:t> </a:t>
            </a:r>
            <a:r>
              <a:rPr lang="en-AU" sz="1600" dirty="0" err="1"/>
              <a:t>dalam</a:t>
            </a:r>
            <a:r>
              <a:rPr lang="en-AU" sz="1600" dirty="0"/>
              <a:t> </a:t>
            </a:r>
            <a:r>
              <a:rPr lang="en-AU" sz="1600" dirty="0" err="1"/>
              <a:t>memproduksi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yang  </a:t>
            </a:r>
            <a:r>
              <a:rPr lang="en-AU" sz="1600" dirty="0" err="1"/>
              <a:t>berkualitas</a:t>
            </a:r>
            <a:r>
              <a:rPr lang="en-AU" sz="1600" dirty="0"/>
              <a:t> </a:t>
            </a:r>
            <a:endParaRPr lang="en-AU" sz="2000" dirty="0"/>
          </a:p>
          <a:p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D3BC2C07-3596-5803-442C-2DDFFB31A98B}"/>
              </a:ext>
            </a:extLst>
          </p:cNvPr>
          <p:cNvSpPr txBox="1">
            <a:spLocks/>
          </p:cNvSpPr>
          <p:nvPr/>
        </p:nvSpPr>
        <p:spPr>
          <a:xfrm>
            <a:off x="8792174" y="3561308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122256547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09DA18D-DE0D-10B4-CD28-43F7620D88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FCA68F-D534-522D-C856-99C60D31A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AUSTRALIA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81A15F-1575-DF4D-D848-B42B9CD20107}"/>
              </a:ext>
            </a:extLst>
          </p:cNvPr>
          <p:cNvSpPr txBox="1"/>
          <p:nvPr/>
        </p:nvSpPr>
        <p:spPr>
          <a:xfrm>
            <a:off x="1534753" y="4623547"/>
            <a:ext cx="63018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MARGARET RIVER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775658-C956-5513-D6EB-D6AB5BD6FA32}"/>
              </a:ext>
            </a:extLst>
          </p:cNvPr>
          <p:cNvCxnSpPr>
            <a:cxnSpLocks/>
          </p:cNvCxnSpPr>
          <p:nvPr/>
        </p:nvCxnSpPr>
        <p:spPr>
          <a:xfrm>
            <a:off x="3831771" y="4808213"/>
            <a:ext cx="87085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96052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p of the country&#10;&#10;AI-generated content may be incorrect.">
            <a:extLst>
              <a:ext uri="{FF2B5EF4-FFF2-40B4-BE49-F238E27FC236}">
                <a16:creationId xmlns:a16="http://schemas.microsoft.com/office/drawing/2014/main" id="{F37CEE5E-EFDA-00D7-9F47-CCC459A81E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988" y="0"/>
            <a:ext cx="12189229" cy="68595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64299F-CF45-DAEF-60D6-1179E061C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BARAT AUSTRALIA</a:t>
            </a:r>
            <a:br>
              <a:rPr lang="en-US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</a:br>
            <a:br>
              <a:rPr lang="en-US" dirty="0">
                <a:solidFill>
                  <a:schemeClr val="accent2"/>
                </a:solidFill>
              </a:rPr>
            </a:b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31E68F-71EF-EB06-B250-62C5D71BDDF7}"/>
              </a:ext>
            </a:extLst>
          </p:cNvPr>
          <p:cNvSpPr txBox="1"/>
          <p:nvPr/>
        </p:nvSpPr>
        <p:spPr>
          <a:xfrm>
            <a:off x="1079106" y="4199994"/>
            <a:ext cx="63018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MARGARET RIVER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54C70A3-6828-79C7-6C10-E5E936BD2EF8}"/>
              </a:ext>
            </a:extLst>
          </p:cNvPr>
          <p:cNvCxnSpPr>
            <a:cxnSpLocks/>
          </p:cNvCxnSpPr>
          <p:nvPr/>
        </p:nvCxnSpPr>
        <p:spPr>
          <a:xfrm>
            <a:off x="3359150" y="4384660"/>
            <a:ext cx="114027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65361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F5F6ACC-A208-6D63-B5D1-7229A5BB2D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9" r="16709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6E8E86C-9C48-FF12-F836-1D5A9685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20" y="584200"/>
            <a:ext cx="4031522" cy="785732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GEOGRAFI, IKLIM, DAN 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1E00F-DF49-9605-5619-016F2A578D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19" y="4011475"/>
            <a:ext cx="4170181" cy="2846525"/>
          </a:xfrm>
        </p:spPr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Wilayah yang </a:t>
            </a:r>
            <a:r>
              <a:rPr lang="en-US" dirty="0" err="1">
                <a:solidFill>
                  <a:schemeClr val="bg1"/>
                </a:solidFill>
              </a:rPr>
              <a:t>sempit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memanjang</a:t>
            </a:r>
            <a:r>
              <a:rPr lang="en-US" dirty="0">
                <a:solidFill>
                  <a:schemeClr val="bg1"/>
                </a:solidFill>
              </a:rPr>
              <a:t>  yang </a:t>
            </a:r>
            <a:r>
              <a:rPr lang="en-US" dirty="0" err="1">
                <a:solidFill>
                  <a:schemeClr val="bg1"/>
                </a:solidFill>
              </a:rPr>
              <a:t>dimulai</a:t>
            </a:r>
            <a:r>
              <a:rPr lang="en-US" dirty="0">
                <a:solidFill>
                  <a:schemeClr val="bg1"/>
                </a:solidFill>
              </a:rPr>
              <a:t> 230 km di </a:t>
            </a:r>
            <a:r>
              <a:rPr lang="en-US" dirty="0" err="1">
                <a:solidFill>
                  <a:schemeClr val="bg1"/>
                </a:solidFill>
              </a:rPr>
              <a:t>bagian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selatan</a:t>
            </a:r>
            <a:r>
              <a:rPr lang="en-US" dirty="0">
                <a:solidFill>
                  <a:schemeClr val="bg1"/>
                </a:solidFill>
              </a:rPr>
              <a:t> Perth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Diaplit</a:t>
            </a:r>
            <a:r>
              <a:rPr lang="en-US" dirty="0">
                <a:solidFill>
                  <a:schemeClr val="bg1"/>
                </a:solidFill>
              </a:rPr>
              <a:t> oleh Samudra </a:t>
            </a:r>
            <a:r>
              <a:rPr lang="en-US" dirty="0" err="1">
                <a:solidFill>
                  <a:schemeClr val="bg1"/>
                </a:solidFill>
              </a:rPr>
              <a:t>Hindia</a:t>
            </a:r>
            <a:r>
              <a:rPr lang="en-US" dirty="0">
                <a:solidFill>
                  <a:schemeClr val="bg1"/>
                </a:solidFill>
              </a:rPr>
              <a:t> dan  Samudra Selatan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Secara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geografis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terisolasi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dianugerahi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tanah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kuno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keanekaragaman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hayati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unik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Ideal </a:t>
            </a:r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penanaman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nggur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577AFD-F97C-DA71-8599-4D7DD9735E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SURGA UNTUK PENANAMAN ANGGUR </a:t>
            </a:r>
          </a:p>
        </p:txBody>
      </p:sp>
    </p:spTree>
    <p:extLst>
      <p:ext uri="{BB962C8B-B14F-4D97-AF65-F5344CB8AC3E}">
        <p14:creationId xmlns:p14="http://schemas.microsoft.com/office/powerpoint/2010/main" val="22085579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CCF1F8-6D9E-4631-9BC7-E65B426755A9}">
  <ds:schemaRefs>
    <ds:schemaRef ds:uri="02256494-4976-4001-aedb-96463ae0d92e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4e8dd08d-258d-47a9-9875-37f1ffd19f3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8BC704F-C573-4669-A045-ACB8AC5153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2106</Words>
  <Application>Microsoft Macintosh PowerPoint</Application>
  <PresentationFormat>Widescreen</PresentationFormat>
  <Paragraphs>271</Paragraphs>
  <Slides>25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Neue Haas Grotesk Text Pro</vt:lpstr>
      <vt:lpstr>Calibri</vt:lpstr>
      <vt:lpstr>Hellix SemiBold</vt:lpstr>
      <vt:lpstr>Inter Display</vt:lpstr>
      <vt:lpstr>Slide layouts</vt:lpstr>
      <vt:lpstr>PowerPoint Presentation</vt:lpstr>
      <vt:lpstr>PowerPoint Presentation</vt:lpstr>
      <vt:lpstr>MARGARET RIVER</vt:lpstr>
      <vt:lpstr>HARI INI KITA AKAN MEMBAHAS</vt:lpstr>
      <vt:lpstr>1955</vt:lpstr>
      <vt:lpstr>PowerPoint Presentation</vt:lpstr>
      <vt:lpstr>AUSTRALIA</vt:lpstr>
      <vt:lpstr>BARAT AUSTRALIA  </vt:lpstr>
      <vt:lpstr>GEOGRAFI, IKLIM, DAN TANAH</vt:lpstr>
      <vt:lpstr>PowerPoint Presentation</vt:lpstr>
      <vt:lpstr>PowerPoint Presentation</vt:lpstr>
      <vt:lpstr>SAAT AHLI BERTEMU DENGAN EKSPERIMENTALIS YANG ANDAL</vt:lpstr>
      <vt:lpstr>PowerPoint Presentation</vt:lpstr>
      <vt:lpstr>PowerPoint Presentation</vt:lpstr>
      <vt:lpstr>VARIETAS TERKENAL</vt:lpstr>
      <vt:lpstr>PowerPoint Presentation</vt:lpstr>
      <vt:lpstr>PowerPoint Presentation</vt:lpstr>
      <vt:lpstr>PowerPoint Presentation</vt:lpstr>
      <vt:lpstr>PowerPoint Presentation</vt:lpstr>
      <vt:lpstr>MARGARET RIVER CHARDONNAY KARAKTERISTIK</vt:lpstr>
      <vt:lpstr>PowerPoint Presentation</vt:lpstr>
      <vt:lpstr>MARGARET RIVER  CABERNET SAUVIGNON KARAKTERISTIK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2018-07-25T07:02:59Z</dcterms:created>
  <dcterms:modified xsi:type="dcterms:W3CDTF">2026-03-23T05:35:16Z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2025-11-24T04:39:52Z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049f5731-b439-43ec-ac8d-8f88c12a331d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