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5"/>
  </p:notesMasterIdLst>
  <p:sldIdLst>
    <p:sldId id="256" r:id="rId5"/>
    <p:sldId id="478" r:id="rId6"/>
    <p:sldId id="636" r:id="rId7"/>
    <p:sldId id="645" r:id="rId8"/>
    <p:sldId id="637" r:id="rId9"/>
    <p:sldId id="674" r:id="rId10"/>
    <p:sldId id="675" r:id="rId11"/>
    <p:sldId id="646" r:id="rId12"/>
    <p:sldId id="647" r:id="rId13"/>
    <p:sldId id="641" r:id="rId14"/>
    <p:sldId id="642" r:id="rId15"/>
    <p:sldId id="643" r:id="rId16"/>
    <p:sldId id="665" r:id="rId17"/>
    <p:sldId id="603" r:id="rId18"/>
    <p:sldId id="660" r:id="rId19"/>
    <p:sldId id="658" r:id="rId20"/>
    <p:sldId id="685" r:id="rId21"/>
    <p:sldId id="686" r:id="rId22"/>
    <p:sldId id="687" r:id="rId23"/>
    <p:sldId id="688" r:id="rId24"/>
    <p:sldId id="689" r:id="rId25"/>
    <p:sldId id="690" r:id="rId26"/>
    <p:sldId id="691" r:id="rId27"/>
    <p:sldId id="692" r:id="rId28"/>
    <p:sldId id="693" r:id="rId29"/>
    <p:sldId id="694" r:id="rId30"/>
    <p:sldId id="695" r:id="rId31"/>
    <p:sldId id="676" r:id="rId32"/>
    <p:sldId id="677" r:id="rId33"/>
    <p:sldId id="678" r:id="rId34"/>
    <p:sldId id="679" r:id="rId35"/>
    <p:sldId id="680" r:id="rId36"/>
    <p:sldId id="681" r:id="rId37"/>
    <p:sldId id="682" r:id="rId38"/>
    <p:sldId id="683" r:id="rId39"/>
    <p:sldId id="672" r:id="rId40"/>
    <p:sldId id="684" r:id="rId41"/>
    <p:sldId id="659" r:id="rId42"/>
    <p:sldId id="340" r:id="rId43"/>
    <p:sldId id="696" r:id="rId44"/>
  </p:sldIdLst>
  <p:sldSz cx="12192000" cy="6858000"/>
  <p:notesSz cx="6858000" cy="9144000"/>
  <p:embeddedFontLst>
    <p:embeddedFont>
      <p:font typeface="Malgun Gothic" panose="020B0503020000020004" pitchFamily="34" charset="-127"/>
      <p:regular r:id="rId46"/>
      <p:bold r:id="rId47"/>
    </p:embeddedFont>
    <p:embeddedFont>
      <p:font typeface="Inter Display" panose="02000503000000020004" pitchFamily="2" charset="0"/>
      <p:regular r:id="rId48"/>
      <p:bold r:id="rId49"/>
      <p:italic r:id="rId50"/>
      <p:boldItalic r:id="rId51"/>
    </p:embeddedFont>
    <p:embeddedFont>
      <p:font typeface="Neue Haas Grotesk Text Pro" panose="020B0504020202020204" pitchFamily="34" charset="77"/>
      <p:regular r:id="rId52"/>
      <p:bold r:id="rId53"/>
      <p:italic r:id="rId54"/>
      <p:boldItalic r:id="rId55"/>
    </p:embeddedFont>
    <p:embeddedFont>
      <p:font typeface="Noto Sans KR" panose="020B0500000000000000" pitchFamily="34" charset="-128"/>
      <p:regular r:id="rId56"/>
      <p:bold r:id="rId57"/>
      <p:italic r:id="rId58"/>
      <p:boldItalic r:id="rId59"/>
    </p:embeddedFont>
  </p:embeddedFontLst>
  <p:custDataLst>
    <p:tags r:id="rId60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만든 이" initials="오전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1156" autoAdjust="0"/>
  </p:normalViewPr>
  <p:slideViewPr>
    <p:cSldViewPr snapToGrid="0">
      <p:cViewPr varScale="1">
        <p:scale>
          <a:sx n="98" d="100"/>
          <a:sy n="98" d="100"/>
        </p:scale>
        <p:origin x="552" y="192"/>
      </p:cViewPr>
      <p:guideLst>
        <p:guide orient="horz" pos="1661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commentAuthors" Target="comment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7.fntdata"/><Relationship Id="rId60" Type="http://schemas.openxmlformats.org/officeDocument/2006/relationships/tags" Target="tags/tag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undo custSel mod modSld">
      <pc:chgData name="Cameron Midson" userId="510fe36d-201b-4d30-8c49-491c55367456" providerId="ADAL" clId="{93217E07-8A0E-5D7D-A37A-49773A2FEA36}" dt="2026-03-23T00:53:59.627" v="25" actId="1076"/>
      <pc:docMkLst>
        <pc:docMk/>
      </pc:docMkLst>
      <pc:sldChg chg="modSp mod">
        <pc:chgData name="Cameron Midson" userId="510fe36d-201b-4d30-8c49-491c55367456" providerId="ADAL" clId="{93217E07-8A0E-5D7D-A37A-49773A2FEA36}" dt="2026-03-23T00:52:25.405" v="2" actId="1076"/>
        <pc:sldMkLst>
          <pc:docMk/>
          <pc:sldMk cId="164068906" sldId="603"/>
        </pc:sldMkLst>
        <pc:spChg chg="mod">
          <ac:chgData name="Cameron Midson" userId="510fe36d-201b-4d30-8c49-491c55367456" providerId="ADAL" clId="{93217E07-8A0E-5D7D-A37A-49773A2FEA36}" dt="2026-03-23T00:52:25.405" v="2" actId="1076"/>
          <ac:spMkLst>
            <pc:docMk/>
            <pc:sldMk cId="164068906" sldId="603"/>
            <ac:spMk id="4" creationId="{4425084F-9312-792E-73A7-CBEFFFE77094}"/>
          </ac:spMkLst>
        </pc:spChg>
        <pc:spChg chg="mod">
          <ac:chgData name="Cameron Midson" userId="510fe36d-201b-4d30-8c49-491c55367456" providerId="ADAL" clId="{93217E07-8A0E-5D7D-A37A-49773A2FEA36}" dt="2026-03-23T00:52:25.405" v="2" actId="1076"/>
          <ac:spMkLst>
            <pc:docMk/>
            <pc:sldMk cId="164068906" sldId="603"/>
            <ac:spMk id="21" creationId="{B89E5D8A-2B93-5A7A-2D7A-77456B75EE44}"/>
          </ac:spMkLst>
        </pc:spChg>
        <pc:spChg chg="mod">
          <ac:chgData name="Cameron Midson" userId="510fe36d-201b-4d30-8c49-491c55367456" providerId="ADAL" clId="{93217E07-8A0E-5D7D-A37A-49773A2FEA36}" dt="2026-03-23T00:52:25.405" v="2" actId="1076"/>
          <ac:spMkLst>
            <pc:docMk/>
            <pc:sldMk cId="164068906" sldId="603"/>
            <ac:spMk id="24" creationId="{D2F11005-4364-9197-5D9A-D53880A92F66}"/>
          </ac:spMkLst>
        </pc:spChg>
        <pc:picChg chg="mod">
          <ac:chgData name="Cameron Midson" userId="510fe36d-201b-4d30-8c49-491c55367456" providerId="ADAL" clId="{93217E07-8A0E-5D7D-A37A-49773A2FEA36}" dt="2026-03-23T00:52:25.405" v="2" actId="1076"/>
          <ac:picMkLst>
            <pc:docMk/>
            <pc:sldMk cId="164068906" sldId="603"/>
            <ac:picMk id="20" creationId="{94442B9C-7A53-5783-D95B-4FE1C0ED6237}"/>
          </ac:picMkLst>
        </pc:picChg>
        <pc:cxnChg chg="mod">
          <ac:chgData name="Cameron Midson" userId="510fe36d-201b-4d30-8c49-491c55367456" providerId="ADAL" clId="{93217E07-8A0E-5D7D-A37A-49773A2FEA36}" dt="2026-03-23T00:52:07.597" v="1" actId="1076"/>
          <ac:cxnSpMkLst>
            <pc:docMk/>
            <pc:sldMk cId="164068906" sldId="603"/>
            <ac:cxnSpMk id="23" creationId="{B344D377-6B8C-1628-E315-FD05555731C7}"/>
          </ac:cxnSpMkLst>
        </pc:cxnChg>
        <pc:cxnChg chg="mod">
          <ac:chgData name="Cameron Midson" userId="510fe36d-201b-4d30-8c49-491c55367456" providerId="ADAL" clId="{93217E07-8A0E-5D7D-A37A-49773A2FEA36}" dt="2026-03-23T00:52:25.405" v="2" actId="1076"/>
          <ac:cxnSpMkLst>
            <pc:docMk/>
            <pc:sldMk cId="164068906" sldId="603"/>
            <ac:cxnSpMk id="32" creationId="{A6CA056B-4C50-33DE-E7CC-A618DC3C5A1A}"/>
          </ac:cxnSpMkLst>
        </pc:cxnChg>
      </pc:sldChg>
      <pc:sldChg chg="modSp mod">
        <pc:chgData name="Cameron Midson" userId="510fe36d-201b-4d30-8c49-491c55367456" providerId="ADAL" clId="{93217E07-8A0E-5D7D-A37A-49773A2FEA36}" dt="2026-03-23T00:53:48.643" v="24" actId="1037"/>
        <pc:sldMkLst>
          <pc:docMk/>
          <pc:sldMk cId="634731902" sldId="672"/>
        </pc:sldMkLst>
        <pc:spChg chg="mod">
          <ac:chgData name="Cameron Midson" userId="510fe36d-201b-4d30-8c49-491c55367456" providerId="ADAL" clId="{93217E07-8A0E-5D7D-A37A-49773A2FEA36}" dt="2026-03-23T00:53:48.643" v="24" actId="1037"/>
          <ac:spMkLst>
            <pc:docMk/>
            <pc:sldMk cId="634731902" sldId="672"/>
            <ac:spMk id="5" creationId="{AD8FBDD6-13EC-0BA5-1121-2E9476226743}"/>
          </ac:spMkLst>
        </pc:spChg>
        <pc:spChg chg="mod">
          <ac:chgData name="Cameron Midson" userId="510fe36d-201b-4d30-8c49-491c55367456" providerId="ADAL" clId="{93217E07-8A0E-5D7D-A37A-49773A2FEA36}" dt="2026-03-23T00:53:22.648" v="15" actId="14100"/>
          <ac:spMkLst>
            <pc:docMk/>
            <pc:sldMk cId="634731902" sldId="672"/>
            <ac:spMk id="10" creationId="{8C0EE2A0-7F59-C590-4D0E-B9C490164825}"/>
          </ac:spMkLst>
        </pc:spChg>
        <pc:spChg chg="mod">
          <ac:chgData name="Cameron Midson" userId="510fe36d-201b-4d30-8c49-491c55367456" providerId="ADAL" clId="{93217E07-8A0E-5D7D-A37A-49773A2FEA36}" dt="2026-03-23T00:53:48.643" v="24" actId="1037"/>
          <ac:spMkLst>
            <pc:docMk/>
            <pc:sldMk cId="634731902" sldId="672"/>
            <ac:spMk id="30" creationId="{774D4613-C690-72DE-F0C0-3B554304044D}"/>
          </ac:spMkLst>
        </pc:spChg>
        <pc:spChg chg="mod">
          <ac:chgData name="Cameron Midson" userId="510fe36d-201b-4d30-8c49-491c55367456" providerId="ADAL" clId="{93217E07-8A0E-5D7D-A37A-49773A2FEA36}" dt="2026-03-23T00:53:48.643" v="24" actId="1037"/>
          <ac:spMkLst>
            <pc:docMk/>
            <pc:sldMk cId="634731902" sldId="672"/>
            <ac:spMk id="31" creationId="{357448D6-E601-ECA9-30BF-1AEC5BB694CA}"/>
          </ac:spMkLst>
        </pc:spChg>
        <pc:spChg chg="mod">
          <ac:chgData name="Cameron Midson" userId="510fe36d-201b-4d30-8c49-491c55367456" providerId="ADAL" clId="{93217E07-8A0E-5D7D-A37A-49773A2FEA36}" dt="2026-03-23T00:53:48.643" v="24" actId="1037"/>
          <ac:spMkLst>
            <pc:docMk/>
            <pc:sldMk cId="634731902" sldId="672"/>
            <ac:spMk id="36" creationId="{AC086D92-3426-F00E-768B-41DEDADBD3BF}"/>
          </ac:spMkLst>
        </pc:spChg>
        <pc:spChg chg="mod">
          <ac:chgData name="Cameron Midson" userId="510fe36d-201b-4d30-8c49-491c55367456" providerId="ADAL" clId="{93217E07-8A0E-5D7D-A37A-49773A2FEA36}" dt="2026-03-23T00:53:48.643" v="24" actId="1037"/>
          <ac:spMkLst>
            <pc:docMk/>
            <pc:sldMk cId="634731902" sldId="672"/>
            <ac:spMk id="37" creationId="{6B2D6848-D214-9C4A-A342-01D295E52B9D}"/>
          </ac:spMkLst>
        </pc:spChg>
        <pc:spChg chg="mod">
          <ac:chgData name="Cameron Midson" userId="510fe36d-201b-4d30-8c49-491c55367456" providerId="ADAL" clId="{93217E07-8A0E-5D7D-A37A-49773A2FEA36}" dt="2026-03-23T00:53:29.199" v="16" actId="14100"/>
          <ac:spMkLst>
            <pc:docMk/>
            <pc:sldMk cId="634731902" sldId="672"/>
            <ac:spMk id="39" creationId="{318A0E09-A195-20FD-1F79-DCC02D6DC5FF}"/>
          </ac:spMkLst>
        </pc:spChg>
        <pc:spChg chg="mod">
          <ac:chgData name="Cameron Midson" userId="510fe36d-201b-4d30-8c49-491c55367456" providerId="ADAL" clId="{93217E07-8A0E-5D7D-A37A-49773A2FEA36}" dt="2026-03-23T00:53:29.199" v="16" actId="14100"/>
          <ac:spMkLst>
            <pc:docMk/>
            <pc:sldMk cId="634731902" sldId="672"/>
            <ac:spMk id="40" creationId="{D307CBB6-0880-4B33-B1A5-F31AD30A5EBD}"/>
          </ac:spMkLst>
        </pc:spChg>
        <pc:spChg chg="mod">
          <ac:chgData name="Cameron Midson" userId="510fe36d-201b-4d30-8c49-491c55367456" providerId="ADAL" clId="{93217E07-8A0E-5D7D-A37A-49773A2FEA36}" dt="2026-03-23T00:53:29.199" v="16" actId="14100"/>
          <ac:spMkLst>
            <pc:docMk/>
            <pc:sldMk cId="634731902" sldId="672"/>
            <ac:spMk id="41" creationId="{658342CF-0CAE-A23A-74C9-C87FC44A9DD2}"/>
          </ac:spMkLst>
        </pc:spChg>
        <pc:spChg chg="mod">
          <ac:chgData name="Cameron Midson" userId="510fe36d-201b-4d30-8c49-491c55367456" providerId="ADAL" clId="{93217E07-8A0E-5D7D-A37A-49773A2FEA36}" dt="2026-03-23T00:53:29.199" v="16" actId="14100"/>
          <ac:spMkLst>
            <pc:docMk/>
            <pc:sldMk cId="634731902" sldId="672"/>
            <ac:spMk id="45" creationId="{E207D7C9-F929-7C75-5063-A06A19F4CEA6}"/>
          </ac:spMkLst>
        </pc:spChg>
        <pc:spChg chg="mod">
          <ac:chgData name="Cameron Midson" userId="510fe36d-201b-4d30-8c49-491c55367456" providerId="ADAL" clId="{93217E07-8A0E-5D7D-A37A-49773A2FEA36}" dt="2026-03-23T00:53:29.199" v="16" actId="14100"/>
          <ac:spMkLst>
            <pc:docMk/>
            <pc:sldMk cId="634731902" sldId="672"/>
            <ac:spMk id="46" creationId="{65B32486-43B2-54BA-B803-8A993E62B112}"/>
          </ac:spMkLst>
        </pc:spChg>
      </pc:sldChg>
      <pc:sldChg chg="modSp mod">
        <pc:chgData name="Cameron Midson" userId="510fe36d-201b-4d30-8c49-491c55367456" providerId="ADAL" clId="{93217E07-8A0E-5D7D-A37A-49773A2FEA36}" dt="2026-03-23T00:53:59.627" v="25" actId="1076"/>
        <pc:sldMkLst>
          <pc:docMk/>
          <pc:sldMk cId="2607490236" sldId="684"/>
        </pc:sldMkLst>
        <pc:spChg chg="mod">
          <ac:chgData name="Cameron Midson" userId="510fe36d-201b-4d30-8c49-491c55367456" providerId="ADAL" clId="{93217E07-8A0E-5D7D-A37A-49773A2FEA36}" dt="2026-03-23T00:53:59.627" v="25" actId="1076"/>
          <ac:spMkLst>
            <pc:docMk/>
            <pc:sldMk cId="2607490236" sldId="684"/>
            <ac:spMk id="4" creationId="{4425084F-9312-792E-73A7-CBEFFFE77094}"/>
          </ac:spMkLst>
        </pc:spChg>
        <pc:spChg chg="mod">
          <ac:chgData name="Cameron Midson" userId="510fe36d-201b-4d30-8c49-491c55367456" providerId="ADAL" clId="{93217E07-8A0E-5D7D-A37A-49773A2FEA36}" dt="2026-03-23T00:53:59.627" v="25" actId="1076"/>
          <ac:spMkLst>
            <pc:docMk/>
            <pc:sldMk cId="2607490236" sldId="684"/>
            <ac:spMk id="21" creationId="{B89E5D8A-2B93-5A7A-2D7A-77456B75EE44}"/>
          </ac:spMkLst>
        </pc:spChg>
        <pc:spChg chg="mod">
          <ac:chgData name="Cameron Midson" userId="510fe36d-201b-4d30-8c49-491c55367456" providerId="ADAL" clId="{93217E07-8A0E-5D7D-A37A-49773A2FEA36}" dt="2026-03-23T00:53:59.627" v="25" actId="1076"/>
          <ac:spMkLst>
            <pc:docMk/>
            <pc:sldMk cId="2607490236" sldId="684"/>
            <ac:spMk id="24" creationId="{D2F11005-4364-9197-5D9A-D53880A92F66}"/>
          </ac:spMkLst>
        </pc:spChg>
        <pc:picChg chg="mod">
          <ac:chgData name="Cameron Midson" userId="510fe36d-201b-4d30-8c49-491c55367456" providerId="ADAL" clId="{93217E07-8A0E-5D7D-A37A-49773A2FEA36}" dt="2026-03-23T00:53:59.627" v="25" actId="1076"/>
          <ac:picMkLst>
            <pc:docMk/>
            <pc:sldMk cId="2607490236" sldId="684"/>
            <ac:picMk id="20" creationId="{94442B9C-7A53-5783-D95B-4FE1C0ED6237}"/>
          </ac:picMkLst>
        </pc:picChg>
        <pc:cxnChg chg="mod">
          <ac:chgData name="Cameron Midson" userId="510fe36d-201b-4d30-8c49-491c55367456" providerId="ADAL" clId="{93217E07-8A0E-5D7D-A37A-49773A2FEA36}" dt="2026-03-23T00:53:59.627" v="25" actId="1076"/>
          <ac:cxnSpMkLst>
            <pc:docMk/>
            <pc:sldMk cId="2607490236" sldId="684"/>
            <ac:cxnSpMk id="23" creationId="{B344D377-6B8C-1628-E315-FD05555731C7}"/>
          </ac:cxnSpMkLst>
        </pc:cxnChg>
        <pc:cxnChg chg="mod">
          <ac:chgData name="Cameron Midson" userId="510fe36d-201b-4d30-8c49-491c55367456" providerId="ADAL" clId="{93217E07-8A0E-5D7D-A37A-49773A2FEA36}" dt="2026-03-23T00:53:59.627" v="25" actId="1076"/>
          <ac:cxnSpMkLst>
            <pc:docMk/>
            <pc:sldMk cId="2607490236" sldId="684"/>
            <ac:cxnSpMk id="32" creationId="{A6CA056B-4C50-33DE-E7CC-A618DC3C5A1A}"/>
          </ac:cxnSpMkLst>
        </pc:cxnChg>
      </pc:sldChg>
      <pc:sldChg chg="modSp mod">
        <pc:chgData name="Cameron Midson" userId="510fe36d-201b-4d30-8c49-491c55367456" providerId="ADAL" clId="{93217E07-8A0E-5D7D-A37A-49773A2FEA36}" dt="2026-03-23T00:52:46.718" v="5" actId="1076"/>
        <pc:sldMkLst>
          <pc:docMk/>
          <pc:sldMk cId="253806794" sldId="693"/>
        </pc:sldMkLst>
        <pc:spChg chg="mod">
          <ac:chgData name="Cameron Midson" userId="510fe36d-201b-4d30-8c49-491c55367456" providerId="ADAL" clId="{93217E07-8A0E-5D7D-A37A-49773A2FEA36}" dt="2026-03-23T00:52:46.718" v="5" actId="1076"/>
          <ac:spMkLst>
            <pc:docMk/>
            <pc:sldMk cId="253806794" sldId="693"/>
            <ac:spMk id="4" creationId="{4425084F-9312-792E-73A7-CBEFFFE77094}"/>
          </ac:spMkLst>
        </pc:spChg>
        <pc:spChg chg="mod">
          <ac:chgData name="Cameron Midson" userId="510fe36d-201b-4d30-8c49-491c55367456" providerId="ADAL" clId="{93217E07-8A0E-5D7D-A37A-49773A2FEA36}" dt="2026-03-23T00:52:44.123" v="4" actId="1076"/>
          <ac:spMkLst>
            <pc:docMk/>
            <pc:sldMk cId="253806794" sldId="693"/>
            <ac:spMk id="21" creationId="{B89E5D8A-2B93-5A7A-2D7A-77456B75EE44}"/>
          </ac:spMkLst>
        </pc:spChg>
        <pc:spChg chg="mod">
          <ac:chgData name="Cameron Midson" userId="510fe36d-201b-4d30-8c49-491c55367456" providerId="ADAL" clId="{93217E07-8A0E-5D7D-A37A-49773A2FEA36}" dt="2026-03-23T00:52:46.718" v="5" actId="1076"/>
          <ac:spMkLst>
            <pc:docMk/>
            <pc:sldMk cId="253806794" sldId="693"/>
            <ac:spMk id="24" creationId="{D2F11005-4364-9197-5D9A-D53880A92F66}"/>
          </ac:spMkLst>
        </pc:spChg>
        <pc:picChg chg="mod">
          <ac:chgData name="Cameron Midson" userId="510fe36d-201b-4d30-8c49-491c55367456" providerId="ADAL" clId="{93217E07-8A0E-5D7D-A37A-49773A2FEA36}" dt="2026-03-23T00:52:44.123" v="4" actId="1076"/>
          <ac:picMkLst>
            <pc:docMk/>
            <pc:sldMk cId="253806794" sldId="693"/>
            <ac:picMk id="20" creationId="{94442B9C-7A53-5783-D95B-4FE1C0ED6237}"/>
          </ac:picMkLst>
        </pc:picChg>
        <pc:cxnChg chg="mod">
          <ac:chgData name="Cameron Midson" userId="510fe36d-201b-4d30-8c49-491c55367456" providerId="ADAL" clId="{93217E07-8A0E-5D7D-A37A-49773A2FEA36}" dt="2026-03-23T00:52:44.123" v="4" actId="1076"/>
          <ac:cxnSpMkLst>
            <pc:docMk/>
            <pc:sldMk cId="253806794" sldId="693"/>
            <ac:cxnSpMk id="23" creationId="{B344D377-6B8C-1628-E315-FD05555731C7}"/>
          </ac:cxnSpMkLst>
        </pc:cxnChg>
        <pc:cxnChg chg="mod">
          <ac:chgData name="Cameron Midson" userId="510fe36d-201b-4d30-8c49-491c55367456" providerId="ADAL" clId="{93217E07-8A0E-5D7D-A37A-49773A2FEA36}" dt="2026-03-23T00:52:44.123" v="4" actId="1076"/>
          <ac:cxnSpMkLst>
            <pc:docMk/>
            <pc:sldMk cId="253806794" sldId="693"/>
            <ac:cxnSpMk id="32" creationId="{A6CA056B-4C50-33DE-E7CC-A618DC3C5A1A}"/>
          </ac:cxnSpMkLst>
        </pc:cxnChg>
      </pc:sldChg>
      <pc:sldChg chg="modSp mod">
        <pc:chgData name="Cameron Midson" userId="510fe36d-201b-4d30-8c49-491c55367456" providerId="ADAL" clId="{93217E07-8A0E-5D7D-A37A-49773A2FEA36}" dt="2026-03-23T00:53:09.390" v="12" actId="1035"/>
        <pc:sldMkLst>
          <pc:docMk/>
          <pc:sldMk cId="478016320" sldId="695"/>
        </pc:sldMkLst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3" creationId="{6F2EF6C0-5474-6B10-09E0-1D063B028A3B}"/>
          </ac:spMkLst>
        </pc:spChg>
        <pc:spChg chg="mod">
          <ac:chgData name="Cameron Midson" userId="510fe36d-201b-4d30-8c49-491c55367456" providerId="ADAL" clId="{93217E07-8A0E-5D7D-A37A-49773A2FEA36}" dt="2026-03-23T00:53:04.203" v="6" actId="1076"/>
          <ac:spMkLst>
            <pc:docMk/>
            <pc:sldMk cId="478016320" sldId="695"/>
            <ac:spMk id="4" creationId="{4425084F-9312-792E-73A7-CBEFFFE77094}"/>
          </ac:spMkLst>
        </pc:spChg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15" creationId="{91291C1B-82A5-4F4A-A87C-2A021E60710E}"/>
          </ac:spMkLst>
        </pc:spChg>
        <pc:spChg chg="mod">
          <ac:chgData name="Cameron Midson" userId="510fe36d-201b-4d30-8c49-491c55367456" providerId="ADAL" clId="{93217E07-8A0E-5D7D-A37A-49773A2FEA36}" dt="2026-03-23T00:53:04.203" v="6" actId="1076"/>
          <ac:spMkLst>
            <pc:docMk/>
            <pc:sldMk cId="478016320" sldId="695"/>
            <ac:spMk id="21" creationId="{B89E5D8A-2B93-5A7A-2D7A-77456B75EE44}"/>
          </ac:spMkLst>
        </pc:spChg>
        <pc:spChg chg="mod">
          <ac:chgData name="Cameron Midson" userId="510fe36d-201b-4d30-8c49-491c55367456" providerId="ADAL" clId="{93217E07-8A0E-5D7D-A37A-49773A2FEA36}" dt="2026-03-23T00:53:04.203" v="6" actId="1076"/>
          <ac:spMkLst>
            <pc:docMk/>
            <pc:sldMk cId="478016320" sldId="695"/>
            <ac:spMk id="24" creationId="{D2F11005-4364-9197-5D9A-D53880A92F66}"/>
          </ac:spMkLst>
        </pc:spChg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56" creationId="{C3F6284D-50A0-B092-6E0B-687AFEAA4EF8}"/>
          </ac:spMkLst>
        </pc:spChg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61" creationId="{23B7EFA6-29BE-1C16-13C3-30E0CCB4872F}"/>
          </ac:spMkLst>
        </pc:spChg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76" creationId="{7EF0F0EC-AE6F-D745-543C-59511E924829}"/>
          </ac:spMkLst>
        </pc:spChg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93" creationId="{95D78A90-2F29-8309-25EF-AF983C9E0DF4}"/>
          </ac:spMkLst>
        </pc:spChg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98" creationId="{11320E13-6CCD-AA11-E9F0-092E97D873B8}"/>
          </ac:spMkLst>
        </pc:spChg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107" creationId="{47DC42B4-9713-6197-7E67-351186EFCE73}"/>
          </ac:spMkLst>
        </pc:spChg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112" creationId="{3C6B49AE-22F4-29C7-6562-D5F7B5533FAF}"/>
          </ac:spMkLst>
        </pc:spChg>
        <pc:spChg chg="mod">
          <ac:chgData name="Cameron Midson" userId="510fe36d-201b-4d30-8c49-491c55367456" providerId="ADAL" clId="{93217E07-8A0E-5D7D-A37A-49773A2FEA36}" dt="2026-03-23T00:53:09.390" v="12" actId="1035"/>
          <ac:spMkLst>
            <pc:docMk/>
            <pc:sldMk cId="478016320" sldId="695"/>
            <ac:spMk id="123" creationId="{E1CF8C33-738A-C89E-6C4A-20BAC9F3863E}"/>
          </ac:spMkLst>
        </pc:spChg>
        <pc:picChg chg="mod">
          <ac:chgData name="Cameron Midson" userId="510fe36d-201b-4d30-8c49-491c55367456" providerId="ADAL" clId="{93217E07-8A0E-5D7D-A37A-49773A2FEA36}" dt="2026-03-23T00:53:04.203" v="6" actId="1076"/>
          <ac:picMkLst>
            <pc:docMk/>
            <pc:sldMk cId="478016320" sldId="695"/>
            <ac:picMk id="20" creationId="{94442B9C-7A53-5783-D95B-4FE1C0ED6237}"/>
          </ac:picMkLst>
        </pc:picChg>
        <pc:cxnChg chg="mod">
          <ac:chgData name="Cameron Midson" userId="510fe36d-201b-4d30-8c49-491c55367456" providerId="ADAL" clId="{93217E07-8A0E-5D7D-A37A-49773A2FEA36}" dt="2026-03-23T00:53:04.203" v="6" actId="1076"/>
          <ac:cxnSpMkLst>
            <pc:docMk/>
            <pc:sldMk cId="478016320" sldId="695"/>
            <ac:cxnSpMk id="32" creationId="{A6CA056B-4C50-33DE-E7CC-A618DC3C5A1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 err="1"/>
              <a:t>리버랜드</a:t>
            </a:r>
            <a:r>
              <a:rPr lang="en-US" altLang="ko-KR" dirty="0"/>
              <a:t>, </a:t>
            </a:r>
            <a:r>
              <a:rPr lang="ko-KR" altLang="en-US" dirty="0" err="1"/>
              <a:t>리베리나</a:t>
            </a:r>
            <a:r>
              <a:rPr lang="en-US" altLang="ko-KR" dirty="0"/>
              <a:t>, </a:t>
            </a:r>
            <a:r>
              <a:rPr lang="ko-KR" altLang="en-US" dirty="0"/>
              <a:t>머레이 </a:t>
            </a:r>
            <a:r>
              <a:rPr lang="ko-KR" altLang="en-US" dirty="0" err="1"/>
              <a:t>달링은</a:t>
            </a:r>
            <a:r>
              <a:rPr lang="ko-KR" altLang="en-US" dirty="0"/>
              <a:t> 방대한 생산 역량과 수출 시장에서 성공을 거둔 것으로 잘 알려진 와인 업계 강자이다</a:t>
            </a:r>
            <a:r>
              <a:rPr lang="en-US" altLang="ko-KR" dirty="0"/>
              <a:t>. </a:t>
            </a:r>
            <a:r>
              <a:rPr lang="ko-KR" altLang="en-US" dirty="0"/>
              <a:t>이 지역의 성공 스토리는 단순히 생산량에 국한되지 않으며</a:t>
            </a:r>
            <a:r>
              <a:rPr lang="en-US" altLang="ko-KR" dirty="0"/>
              <a:t>, </a:t>
            </a:r>
            <a:r>
              <a:rPr lang="ko-KR" altLang="en-US" dirty="0"/>
              <a:t>프리미엄 생산자의 증가와 대체 품종의 도입을 통해 지역의 다양성을 더욱 배가하고 있다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본 </a:t>
            </a:r>
            <a:r>
              <a:rPr lang="ko-KR" altLang="en-US" dirty="0" err="1"/>
              <a:t>프리젠테이션</a:t>
            </a:r>
            <a:r>
              <a:rPr lang="ko-KR" altLang="en-US" dirty="0"/>
              <a:t> 자료를 비롯한 추가 주제 및 자료 다운로드는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</a:t>
            </a:r>
            <a:r>
              <a:rPr lang="ko-KR" altLang="en-US" dirty="0"/>
              <a:t> 참조한다</a:t>
            </a:r>
            <a:r>
              <a:rPr lang="en-US" altLang="ko-KR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46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리버랜드는</a:t>
            </a:r>
            <a:r>
              <a:rPr lang="ko-KR" altLang="en-US" dirty="0"/>
              <a:t> 남호주에서 가장 많은 </a:t>
            </a:r>
            <a:r>
              <a:rPr lang="ko-KR" altLang="en-US" dirty="0" err="1"/>
              <a:t>샤르도네를</a:t>
            </a:r>
            <a:r>
              <a:rPr lang="ko-KR" altLang="en-US" dirty="0"/>
              <a:t> 재배하는 지역</a:t>
            </a:r>
            <a:r>
              <a:rPr lang="en-US" altLang="ko-KR" dirty="0"/>
              <a:t>. </a:t>
            </a:r>
            <a:r>
              <a:rPr lang="ko-KR" altLang="en-US" dirty="0" err="1"/>
              <a:t>리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버랜드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종종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생동감있고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잘 익은 풍미의 와인으로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주로 활용해 와인의 풍부한 풍미를 배가하고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복합적인 미각을 더해준다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열대 과일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감미로운 질감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풍부한 풍미가 특징인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81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호주 </a:t>
            </a:r>
            <a:r>
              <a:rPr lang="ko-KR" altLang="en-US" dirty="0" err="1"/>
              <a:t>쉬라즈의</a:t>
            </a:r>
            <a:r>
              <a:rPr lang="ko-KR" altLang="en-US" dirty="0"/>
              <a:t> 상당량은 대량 생산자들이 마시기 쉽고 접근하기 쉬운 호주 와인을 만드는 데 활용된다</a:t>
            </a:r>
            <a:r>
              <a:rPr lang="en-US" altLang="ko-KR" dirty="0"/>
              <a:t>. </a:t>
            </a:r>
            <a:r>
              <a:rPr lang="ko-KR" altLang="en-US" dirty="0"/>
              <a:t>많은 양이 </a:t>
            </a:r>
            <a:r>
              <a:rPr lang="ko-KR" altLang="en-US" dirty="0" err="1"/>
              <a:t>리버랜드에서</a:t>
            </a:r>
            <a:r>
              <a:rPr lang="ko-KR" altLang="en-US" dirty="0"/>
              <a:t> 생산되며</a:t>
            </a:r>
            <a:r>
              <a:rPr lang="en-US" altLang="ko-KR" dirty="0"/>
              <a:t> </a:t>
            </a:r>
            <a:r>
              <a:rPr lang="ko-KR" altLang="en-US" dirty="0"/>
              <a:t>이 온화한 기후 지역의 유서 깊은 </a:t>
            </a:r>
            <a:r>
              <a:rPr lang="ko-KR" altLang="en-US" dirty="0" err="1"/>
              <a:t>와이너리에서는</a:t>
            </a:r>
            <a:r>
              <a:rPr lang="ko-KR" altLang="en-US" dirty="0"/>
              <a:t> 풀 바디 </a:t>
            </a:r>
            <a:r>
              <a:rPr lang="ko-KR" altLang="en-US" dirty="0" err="1"/>
              <a:t>쉬라즈를</a:t>
            </a:r>
            <a:r>
              <a:rPr lang="ko-KR" altLang="en-US" dirty="0"/>
              <a:t> 생산하고 있다</a:t>
            </a:r>
            <a:r>
              <a:rPr lang="en-US" altLang="ko-KR" dirty="0"/>
              <a:t>. </a:t>
            </a:r>
            <a:r>
              <a:rPr lang="ko-KR" altLang="en-US" dirty="0" err="1"/>
              <a:t>쉬라즈는</a:t>
            </a:r>
            <a:r>
              <a:rPr lang="ko-KR" altLang="en-US" dirty="0"/>
              <a:t> 현재 이 지역에서 가장 중요한 레드 품종으로</a:t>
            </a:r>
            <a:r>
              <a:rPr lang="en-US" altLang="ko-KR" dirty="0"/>
              <a:t>, </a:t>
            </a:r>
            <a:r>
              <a:rPr lang="ko-KR" altLang="en-US" dirty="0"/>
              <a:t>온화한 기후 조건 덕분에 베리 풍미가 가득한 맛 좋은 과일 풍미 스타일을 생산한다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128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단일 품종 와인 및 </a:t>
            </a:r>
            <a:r>
              <a:rPr lang="ko-KR" altLang="en-US" dirty="0" err="1"/>
              <a:t>블렌딩</a:t>
            </a:r>
            <a:r>
              <a:rPr lang="ko-KR" altLang="en-US" dirty="0"/>
              <a:t> 와인에 활용되는 </a:t>
            </a:r>
            <a:r>
              <a:rPr lang="ko-KR" altLang="en-US" dirty="0" err="1"/>
              <a:t>리버랜드</a:t>
            </a:r>
            <a:r>
              <a:rPr lang="ko-KR" altLang="en-US" dirty="0"/>
              <a:t> </a:t>
            </a:r>
            <a:r>
              <a:rPr lang="ko-KR" altLang="en-US" dirty="0" err="1"/>
              <a:t>카베르네</a:t>
            </a:r>
            <a:r>
              <a:rPr lang="ko-KR" altLang="en-US" dirty="0"/>
              <a:t> </a:t>
            </a:r>
            <a:r>
              <a:rPr lang="ko-KR" altLang="en-US" dirty="0" err="1"/>
              <a:t>소비뇽은</a:t>
            </a:r>
            <a:r>
              <a:rPr lang="ko-KR" altLang="en-US" dirty="0"/>
              <a:t> 보통 </a:t>
            </a:r>
            <a:r>
              <a:rPr lang="ko-KR" altLang="en-US" dirty="0" err="1"/>
              <a:t>라즈베리와</a:t>
            </a:r>
            <a:r>
              <a:rPr lang="ko-KR" altLang="en-US" dirty="0"/>
              <a:t> 블랙베리의 강렬한 풍미와 풍부한 질감을 지닌 진한 보라 빛의 와인이다</a:t>
            </a:r>
            <a:r>
              <a:rPr lang="en-US" altLang="ko-KR" dirty="0"/>
              <a:t>. </a:t>
            </a:r>
            <a:r>
              <a:rPr lang="ko-KR" altLang="en-US" dirty="0"/>
              <a:t>이 지역의 따뜻한 기온은 </a:t>
            </a:r>
            <a:r>
              <a:rPr lang="ko-KR" altLang="en-US" dirty="0" err="1"/>
              <a:t>라즈베리의</a:t>
            </a:r>
            <a:r>
              <a:rPr lang="ko-KR" altLang="en-US" dirty="0"/>
              <a:t> 특성을 더욱 진하게 드러내며</a:t>
            </a:r>
            <a:r>
              <a:rPr lang="en-US" altLang="ko-KR" dirty="0"/>
              <a:t>, </a:t>
            </a:r>
            <a:r>
              <a:rPr lang="ko-KR" altLang="en-US" dirty="0"/>
              <a:t>기온이 낮은 해에는 전반적으로 민트와 </a:t>
            </a:r>
            <a:r>
              <a:rPr lang="ko-KR" altLang="en-US" dirty="0" err="1"/>
              <a:t>블랙커런트가</a:t>
            </a:r>
            <a:r>
              <a:rPr lang="ko-KR" altLang="en-US" dirty="0"/>
              <a:t> 발현된다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2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리베리나</a:t>
            </a:r>
            <a:r>
              <a:rPr lang="en-US" altLang="ko-KR" dirty="0"/>
              <a:t>(Riverina)</a:t>
            </a:r>
            <a:r>
              <a:rPr lang="ko-KR" altLang="en-US" dirty="0"/>
              <a:t>는 주 남서부 평원의 평지에 펼쳐져 있으며 수천 </a:t>
            </a:r>
            <a:r>
              <a:rPr lang="ko-KR" altLang="en-US" dirty="0" err="1"/>
              <a:t>헥타르에</a:t>
            </a:r>
            <a:r>
              <a:rPr lang="ko-KR" altLang="en-US" dirty="0"/>
              <a:t> 걸쳐 포도밭이 분포하고 있다</a:t>
            </a:r>
            <a:r>
              <a:rPr lang="en-US" altLang="ko-KR" dirty="0"/>
              <a:t>. </a:t>
            </a:r>
            <a:r>
              <a:rPr lang="ko-KR" altLang="en-US" dirty="0"/>
              <a:t>상대 습도가 낮고 일조량이 풍부하며 자연 강우량이 적은 이 지역 기후 덕분에 현대식 </a:t>
            </a:r>
            <a:r>
              <a:rPr lang="ko-KR" altLang="en-US" dirty="0" err="1"/>
              <a:t>세류</a:t>
            </a:r>
            <a:r>
              <a:rPr lang="ko-KR" altLang="en-US" dirty="0"/>
              <a:t> 관개</a:t>
            </a:r>
            <a:r>
              <a:rPr lang="en-US" altLang="ko-KR" dirty="0"/>
              <a:t>(drip irrigation)</a:t>
            </a:r>
            <a:r>
              <a:rPr lang="ko-KR" altLang="en-US" dirty="0" err="1"/>
              <a:t>를</a:t>
            </a:r>
            <a:r>
              <a:rPr lang="ko-KR" altLang="en-US" dirty="0"/>
              <a:t> 통해 지속적으로 포도를 생산할 수 있다</a:t>
            </a:r>
            <a:r>
              <a:rPr lang="en-US" altLang="ko-KR" dirty="0"/>
              <a:t>. </a:t>
            </a:r>
            <a:r>
              <a:rPr lang="ko-KR" altLang="en-US" dirty="0"/>
              <a:t>생산성이 높아 화이트</a:t>
            </a:r>
            <a:r>
              <a:rPr lang="en-US" altLang="ko-KR" dirty="0"/>
              <a:t>, </a:t>
            </a:r>
            <a:r>
              <a:rPr lang="ko-KR" altLang="en-US" dirty="0"/>
              <a:t>레드 와인 모두 수출에서 큰 성과를 달성했다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636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DeBortoli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Calabaria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Family Wines, Casella family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등 많은 생산자들이 이탈리아의 풍부한 와인 유산을 계승하였으며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이들을 통해 최근 부흥기를 맞고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Casella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가문은 국제적으로 성공을 거둔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옐로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테일 와인을 생산하는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유명하다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402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리베리나는</a:t>
            </a:r>
            <a:r>
              <a:rPr lang="ko-KR" altLang="en-US" dirty="0"/>
              <a:t> 포도 </a:t>
            </a:r>
            <a:r>
              <a:rPr lang="ko-KR" altLang="en-US" dirty="0" err="1"/>
              <a:t>생장기</a:t>
            </a:r>
            <a:r>
              <a:rPr lang="ko-KR" altLang="en-US" dirty="0"/>
              <a:t> 기온이 높으며</a:t>
            </a:r>
            <a:r>
              <a:rPr lang="en-US" altLang="ko-KR" dirty="0"/>
              <a:t>,</a:t>
            </a:r>
            <a:r>
              <a:rPr lang="ko-KR" altLang="en-US" dirty="0"/>
              <a:t> 가을철에는 앞서 언급한 </a:t>
            </a:r>
            <a:r>
              <a:rPr lang="en-US" altLang="ko-KR" dirty="0"/>
              <a:t>‘</a:t>
            </a:r>
            <a:r>
              <a:rPr lang="ko-KR" altLang="en-US" dirty="0" err="1"/>
              <a:t>노블</a:t>
            </a:r>
            <a:r>
              <a:rPr lang="ko-KR" altLang="en-US" dirty="0"/>
              <a:t> </a:t>
            </a:r>
            <a:r>
              <a:rPr lang="ko-KR" altLang="en-US" dirty="0" err="1"/>
              <a:t>롯</a:t>
            </a:r>
            <a:r>
              <a:rPr lang="en-US" altLang="ko-KR" dirty="0"/>
              <a:t>’</a:t>
            </a:r>
            <a:r>
              <a:rPr lang="ko-KR" altLang="en-US" dirty="0"/>
              <a:t>이 쉽게 발생</a:t>
            </a:r>
            <a:r>
              <a:rPr lang="en-US" altLang="ko-KR" dirty="0"/>
              <a:t>, </a:t>
            </a:r>
            <a:r>
              <a:rPr lang="ko-KR" altLang="en-US" dirty="0"/>
              <a:t>확산된다</a:t>
            </a:r>
            <a:r>
              <a:rPr lang="en-US" altLang="ko-KR" dirty="0"/>
              <a:t>. </a:t>
            </a:r>
            <a:r>
              <a:rPr lang="ko-KR" altLang="en-US" dirty="0" err="1"/>
              <a:t>생장기</a:t>
            </a:r>
            <a:r>
              <a:rPr lang="ko-KR" altLang="en-US" dirty="0"/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후반에 습도가 높아 대부분의 청포도와 적포도를 수확한 후에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보트리티스가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발현된다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강수량이 적기 때문에 관개를 활용해야 포도 생산의 경제성을 확보할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807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26℃ (79°F)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230mm (9in)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31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리베리나의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주요 토양 유형은 적갈색 토양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표면 지평선 기준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10~35cm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깊이의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양토로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구성되며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약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70cm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깊이의 석회를 포함하는 적갈색 점토로 급격하게 변화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상당 부분 석회암 잔해 포함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대부분의 포도 나무가 이 유형의 토양에 식재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22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77"/>
                <a:ea typeface="맑은 고딕" panose="020B0503020000020004" pitchFamily="50" charset="-127"/>
                <a:cs typeface="Arial"/>
              </a:rPr>
              <a:t>지금이 바로 여러분이 선택한 와인을 맛보고 이야기해볼 적절한 시기입니다</a:t>
            </a:r>
            <a:r>
              <a:rPr kumimoji="0" lang="en-US" altLang="ko-KR" sz="1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77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77"/>
              <a:ea typeface="맑은 고딕" panose="020B0503020000020004" pitchFamily="50" charset="-127"/>
              <a:cs typeface="Arial"/>
            </a:endParaRPr>
          </a:p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77"/>
                <a:ea typeface="맑은 고딕" panose="020B0503020000020004" pitchFamily="50" charset="-127"/>
                <a:cs typeface="Arial"/>
              </a:rPr>
              <a:t>+ </a:t>
            </a:r>
            <a:r>
              <a:rPr kumimoji="0" lang="ko-KR" altLang="en-US" sz="1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77"/>
                <a:ea typeface="맑은 고딕" panose="020B0503020000020004" pitchFamily="50" charset="-127"/>
                <a:cs typeface="Arial"/>
              </a:rPr>
              <a:t>추가 가이드</a:t>
            </a:r>
            <a:r>
              <a:rPr kumimoji="0" lang="en-US" altLang="ko-KR" sz="1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77"/>
                <a:ea typeface="맑은 고딕" panose="020B0503020000020004" pitchFamily="50" charset="-127"/>
                <a:cs typeface="Arial"/>
              </a:rPr>
              <a:t>: </a:t>
            </a:r>
            <a:r>
              <a:rPr kumimoji="0" lang="en-US" altLang="ko-KR" sz="1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77"/>
                <a:ea typeface="Calibri" panose="020F0502020204030204"/>
                <a:cs typeface="Arial"/>
              </a:rPr>
              <a:t>www.australianwinediscovered.com</a:t>
            </a:r>
            <a:r>
              <a:rPr kumimoji="0" lang="ko-KR" altLang="en-US" sz="1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77"/>
                <a:ea typeface="맑은 고딕" panose="020B0503020000020004" pitchFamily="50" charset="-127"/>
                <a:cs typeface="Arial"/>
              </a:rPr>
              <a:t>에서 이러한 품종 및 기타 와인에 대한 자료를 찾을 수 있습니다</a:t>
            </a:r>
            <a:endParaRPr kumimoji="0" lang="en-US" altLang="ko-KR" sz="11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77"/>
              <a:ea typeface="Calibri" panose="020F0502020204030204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5125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샤르도네는</a:t>
            </a:r>
            <a:r>
              <a:rPr lang="ko-KR" altLang="en-US" dirty="0"/>
              <a:t> 이 지역에서 세 번째로 중요한 포도 품종이다</a:t>
            </a:r>
            <a:r>
              <a:rPr lang="en-US" altLang="ko-KR" dirty="0"/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풍부한 풍미에 가격이 저렴한 이 와인은 음식과 함께 즐기기에 이상적이다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오크를 적절히 사용한 경우 품종의 특징적 풍미를 유쾌하게 드러내는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무게감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있는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스타일을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다른 청포도 품종과도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84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9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서늘한 기후의 </a:t>
            </a:r>
            <a:r>
              <a:rPr lang="ko-KR" altLang="en-US" dirty="0" err="1"/>
              <a:t>쉬라즈가</a:t>
            </a:r>
            <a:r>
              <a:rPr lang="ko-KR" altLang="en-US" dirty="0"/>
              <a:t> 주목을 끌고 있기는 하지만</a:t>
            </a:r>
            <a:r>
              <a:rPr lang="en-US" altLang="ko-KR" dirty="0"/>
              <a:t>, </a:t>
            </a:r>
            <a:r>
              <a:rPr lang="ko-KR" altLang="en-US" dirty="0"/>
              <a:t>이 품종은 온화한 기후나 따뜻한 기후에서 잘 재배된다</a:t>
            </a:r>
            <a:r>
              <a:rPr lang="en-US" altLang="ko-KR" dirty="0"/>
              <a:t>. </a:t>
            </a:r>
            <a:r>
              <a:rPr lang="ko-KR" altLang="en-US" dirty="0"/>
              <a:t>때문에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리베리나의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따뜻하고 화창한 날씨는 호주 일등 품종에 완벽한 조건을 제공하며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치고 올라오는 대담한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과즙이 풍부한 잼 느낌의 과실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잘 익은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매끄러운 질감을 지닌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920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달콤하고 진한 풍미의 이 와인은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보트리티스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시네리아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(Botrytis cinerea)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라는 곰팡이 균의 긍정적 결과물인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노블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롯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영향으로 수분이 증발되어 단맛이 농축된 포도를 사용한다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늦수확해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와인과 함께 호주에서 가장 성공한 대표적 스위트 와인 스타일 중 하나이다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리베리나의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보트리티스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세미용은 농축되고 오래 지속되는 풍미가 인상적이며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상큼한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시트러스의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치고 올라오는 풍미가 있는 놀랍도록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달콤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풍부하며 복합적인 디저트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옅은 황금색에 말린 살구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마멀레이드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크림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브륄레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핵과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시트러스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풍미가 어우러져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 숙성을 통해 와인에 견과류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바닐라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비스킷 특징을 더하기도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우아하고 진한 풍미의 와인은 보통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년에서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동안 숙성하는 것이 가장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rtl="0" fontAlgn="base"/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리베리나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세미용 와인이 추앙 받는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따뜻한 기후가 포도원과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관행에 미치는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리베리나가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실험적이고 혁신적인 와인 메이커의 중심지가 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SUGGESTED DISCUSSION POINTS: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Why is Riverina Semillon so revered?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How does the region’s warm climate influence practices in the vineyard and winery?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Why do you think Riverina has become a hub for experimental and innovative winemakers?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8620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ko-KR" altLang="en-US" dirty="0"/>
              <a:t>북서부 </a:t>
            </a:r>
            <a:r>
              <a:rPr lang="en-US" altLang="ko-KR" dirty="0"/>
              <a:t>Victoria</a:t>
            </a:r>
            <a:r>
              <a:rPr lang="ko-KR" altLang="en-US" dirty="0"/>
              <a:t>와 서부 </a:t>
            </a:r>
            <a:r>
              <a:rPr lang="en-US" altLang="ko-KR" dirty="0"/>
              <a:t>New South Wales</a:t>
            </a:r>
            <a:r>
              <a:rPr lang="ko-KR" altLang="en-US" dirty="0"/>
              <a:t>를 가로지르며 흐르는 </a:t>
            </a:r>
            <a:r>
              <a:rPr lang="en-US" altLang="ko-KR" dirty="0"/>
              <a:t>Murray River </a:t>
            </a:r>
            <a:r>
              <a:rPr lang="ko-KR" altLang="en-US" dirty="0"/>
              <a:t>유역에 위치한 </a:t>
            </a:r>
            <a:r>
              <a:rPr lang="en-US" altLang="ko-KR" dirty="0"/>
              <a:t>Murray Darling</a:t>
            </a:r>
            <a:r>
              <a:rPr lang="ko-KR" altLang="en-US" dirty="0"/>
              <a:t>은 매우 광대한 지역이다</a:t>
            </a:r>
            <a:r>
              <a:rPr lang="en-US" altLang="ko-KR" dirty="0"/>
              <a:t>. </a:t>
            </a:r>
            <a:r>
              <a:rPr lang="ko-KR" altLang="en-US" dirty="0"/>
              <a:t>남동쪽 바로 아래에 위치한 </a:t>
            </a:r>
            <a:r>
              <a:rPr lang="en-US" altLang="ko-KR" dirty="0"/>
              <a:t>Swan Hill</a:t>
            </a:r>
            <a:r>
              <a:rPr lang="ko-KR" altLang="en-US" dirty="0"/>
              <a:t>과 합쳐 보면</a:t>
            </a:r>
            <a:r>
              <a:rPr lang="en-US" altLang="ko-KR" dirty="0"/>
              <a:t>, </a:t>
            </a:r>
            <a:r>
              <a:rPr lang="ko-KR" altLang="en-US" dirty="0"/>
              <a:t>이곳은 </a:t>
            </a:r>
            <a:r>
              <a:rPr lang="en-US" altLang="ko-KR" dirty="0"/>
              <a:t>Australia</a:t>
            </a:r>
            <a:r>
              <a:rPr lang="ko-KR" altLang="en-US" dirty="0"/>
              <a:t>에서 </a:t>
            </a:r>
            <a:r>
              <a:rPr lang="en-US" altLang="ko-KR" dirty="0"/>
              <a:t>Riverland</a:t>
            </a:r>
            <a:r>
              <a:rPr lang="ko-KR" altLang="en-US" dirty="0"/>
              <a:t>와 </a:t>
            </a:r>
            <a:r>
              <a:rPr lang="en-US" altLang="ko-KR" dirty="0"/>
              <a:t>Riverina</a:t>
            </a:r>
            <a:r>
              <a:rPr lang="ko-KR" altLang="en-US" dirty="0"/>
              <a:t>에 이어 세 번째로 큰 와인 생산 지역이다</a:t>
            </a:r>
            <a:r>
              <a:rPr lang="en-US" altLang="ko-KR" dirty="0"/>
              <a:t>.</a:t>
            </a:r>
          </a:p>
          <a:p>
            <a:pPr>
              <a:buNone/>
            </a:pPr>
            <a:r>
              <a:rPr lang="ko-KR" altLang="en-US" dirty="0"/>
              <a:t>다른 </a:t>
            </a:r>
            <a:r>
              <a:rPr lang="ko-KR" altLang="en-US" dirty="0" err="1"/>
              <a:t>하트랜드</a:t>
            </a:r>
            <a:r>
              <a:rPr lang="en-US" altLang="ko-KR" dirty="0"/>
              <a:t>(Heartland) </a:t>
            </a:r>
            <a:r>
              <a:rPr lang="ko-KR" altLang="en-US" dirty="0"/>
              <a:t>지역들과 마찬가지로</a:t>
            </a:r>
            <a:r>
              <a:rPr lang="en-US" altLang="ko-KR" dirty="0"/>
              <a:t> Murray Darling </a:t>
            </a:r>
            <a:r>
              <a:rPr lang="ko-KR" altLang="en-US" dirty="0"/>
              <a:t>역시 와인 생산이 다시 활기를 띠고 있으며</a:t>
            </a:r>
            <a:r>
              <a:rPr lang="en-US" altLang="ko-KR" dirty="0"/>
              <a:t>, </a:t>
            </a:r>
            <a:r>
              <a:rPr lang="ko-KR" altLang="en-US" dirty="0" err="1"/>
              <a:t>구조감있는</a:t>
            </a:r>
            <a:r>
              <a:rPr lang="ko-KR" altLang="en-US" dirty="0"/>
              <a:t> 와인 스타일과 부티크 와인 정신을 결합해 문화적으로도</a:t>
            </a:r>
            <a:r>
              <a:rPr lang="en-US" altLang="ko-KR" dirty="0"/>
              <a:t>, </a:t>
            </a:r>
            <a:r>
              <a:rPr lang="ko-KR" altLang="en-US" dirty="0"/>
              <a:t>경제적으로도 매우 번영하는 지역으로 성장하고 있다</a:t>
            </a:r>
            <a:r>
              <a:rPr lang="en-US" altLang="ko-KR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782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9896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머레이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달링은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방대한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기후는 지역 전역에 걸쳐 거의 동일하다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무덥고 일조 시간이 길고 습도가 낮으며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강우량이 미미해 관개가 필수적이다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대륙의 영향이 강하며 일교차가 심하지만 봄철 서리 위험은 높지 않다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병충해 위험은 연중 낮은 수준이다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479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25.5℃(88°F)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159mm (6.3in)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3259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 년 전 머레이 강이 계곡을 형성했을 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영양분이 풍부한 토양이 현재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리버랜드라고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불리는 넓은 삼각주에 퇴적되었습니다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강변에 서면 모래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실트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점토가 뒤섞인 충적 단구가 펼쳐집니다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독특한 조합은 이 지역의 놀라운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테루아르와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독특한 와인 표현에 기여합니다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리버랜드가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남호주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최고의 와인 산지 중 하나로 부상한 이유는 무엇이라고 생각하십니까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리버랜드의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따뜻한 기후가 호주 와인 산지로서의 발전에 도움이 되었습니까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아니면 방해가 되었습니까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재배자와 와인 스타일이 이처럼 다양한 이유는 무엇이라고 생각하십니까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소비자 선호도의 변화를 고려해 보십시오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9571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지금이 바로 여러분이 선택한 와인을 맛보고 이야기해 볼 적절한 시기입니다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+ </a:t>
            </a:r>
            <a:r>
              <a:rPr lang="ko-KR" altLang="en-US" dirty="0"/>
              <a:t>추가 가이드</a:t>
            </a:r>
            <a:r>
              <a:rPr lang="en-US" altLang="ko-KR" dirty="0"/>
              <a:t>: </a:t>
            </a:r>
            <a:r>
              <a:rPr lang="en-US" dirty="0" err="1"/>
              <a:t>www.australianwinediscovered.com</a:t>
            </a:r>
            <a:r>
              <a:rPr lang="ko-KR" altLang="en-US" dirty="0"/>
              <a:t>에서 이러한 품종 및 기타 와인에 대한 자료를 찾을 수 있습니다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794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머레이 지역은 가성비 좋은 와인을 주로 생산하지만</a:t>
            </a:r>
            <a:r>
              <a:rPr lang="en-US" altLang="ko-KR" dirty="0"/>
              <a:t>,</a:t>
            </a:r>
            <a:r>
              <a:rPr lang="ko-KR" altLang="en-US" dirty="0"/>
              <a:t> 일부 </a:t>
            </a:r>
            <a:r>
              <a:rPr lang="ko-KR" altLang="en-US" dirty="0" err="1"/>
              <a:t>와이너리는</a:t>
            </a:r>
            <a:r>
              <a:rPr lang="ko-KR" altLang="en-US" dirty="0"/>
              <a:t> 머레이 </a:t>
            </a:r>
            <a:r>
              <a:rPr lang="ko-KR" altLang="en-US" dirty="0" err="1"/>
              <a:t>달링의</a:t>
            </a:r>
            <a:r>
              <a:rPr lang="ko-KR" altLang="en-US" dirty="0"/>
              <a:t> 따뜻한 기후에 잘 맞는 지중해 전역의 품종을 재배하여 성공을 거두고 있다</a:t>
            </a:r>
            <a:r>
              <a:rPr lang="en-US" altLang="ko-KR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2434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머레이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달링의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주요 품종으로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열대 과일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감귤 풍미 특징은 와인 애호가들이 좋아하는 스타일로 유명하다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세월이 흐르면서 풍만한 오크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버터 풍미 스타일로부터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좀 더 가볍고 향이 풍부한 다채롭고 부드러운 스타일로 진화했다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rtl="0" fontAlgn="base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머레이 강의 지형이 생산된 와인 스타일에 미치는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 rtl="0" fontAlgn="base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머레이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달링과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힐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공통점과 차별점은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 rtl="0" fontAlgn="base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전통 품종에서 비주류 품종으로 전환되면서 머레이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달링의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산업은 어떻게 변모했을까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41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이 지역의 대표 스타일 와인을 시음하는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0728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b="0" dirty="0">
                <a:effectLst/>
              </a:rPr>
              <a:t>호주 와인 산업의 </a:t>
            </a:r>
            <a:r>
              <a:rPr lang="en-US" altLang="ko-KR" b="0" dirty="0">
                <a:effectLst/>
              </a:rPr>
              <a:t>'</a:t>
            </a:r>
            <a:r>
              <a:rPr lang="ko-KR" altLang="en-US" b="0" dirty="0">
                <a:effectLst/>
              </a:rPr>
              <a:t>중추</a:t>
            </a:r>
            <a:r>
              <a:rPr lang="en-US" altLang="ko-KR" b="0" dirty="0">
                <a:effectLst/>
              </a:rPr>
              <a:t>'</a:t>
            </a:r>
            <a:r>
              <a:rPr lang="ko-KR" altLang="en-US" b="0" dirty="0">
                <a:effectLst/>
              </a:rPr>
              <a:t>라고도 불리는 </a:t>
            </a:r>
            <a:r>
              <a:rPr lang="ko-KR" altLang="en-US" b="0" dirty="0" err="1">
                <a:effectLst/>
              </a:rPr>
              <a:t>리버랜드는</a:t>
            </a:r>
            <a:r>
              <a:rPr lang="ko-KR" altLang="en-US" b="0" dirty="0">
                <a:effectLst/>
              </a:rPr>
              <a:t> 현지 포도 재배 업계에서 중요한 역할을 하고 있다</a:t>
            </a:r>
            <a:r>
              <a:rPr lang="en-US" altLang="ko-KR" b="0" dirty="0">
                <a:effectLst/>
              </a:rPr>
              <a:t>. 21,000 </a:t>
            </a:r>
            <a:r>
              <a:rPr lang="ko-KR" altLang="en-US" b="0" dirty="0">
                <a:effectLst/>
              </a:rPr>
              <a:t>헥타르가 넘는 부지에서 대규모 농업에 집중하면서도</a:t>
            </a:r>
            <a:r>
              <a:rPr lang="en-US" altLang="ko-KR" b="0" dirty="0">
                <a:effectLst/>
              </a:rPr>
              <a:t> </a:t>
            </a:r>
            <a:r>
              <a:rPr lang="ko-KR" altLang="en-US" b="0" dirty="0">
                <a:effectLst/>
              </a:rPr>
              <a:t>동시에 최상급 품질 포도 생산에 열정적인 지역으로 호주 땅에서는 이런 유례가 없다</a:t>
            </a:r>
            <a:r>
              <a:rPr lang="en-US" altLang="ko-KR" b="0" dirty="0">
                <a:effectLst/>
              </a:rPr>
              <a:t>. </a:t>
            </a:r>
            <a:r>
              <a:rPr lang="ko-KR" altLang="en-US" b="0" dirty="0">
                <a:effectLst/>
              </a:rPr>
              <a:t>이를 통해 </a:t>
            </a:r>
            <a:r>
              <a:rPr lang="ko-KR" altLang="en-US" b="0" dirty="0" err="1">
                <a:effectLst/>
              </a:rPr>
              <a:t>남호주</a:t>
            </a:r>
            <a:r>
              <a:rPr lang="ko-KR" altLang="en-US" b="0" dirty="0">
                <a:effectLst/>
              </a:rPr>
              <a:t> 연간 포도 </a:t>
            </a:r>
            <a:r>
              <a:rPr lang="ko-KR" altLang="en-US" b="0" dirty="0" err="1">
                <a:effectLst/>
              </a:rPr>
              <a:t>분쇄량의</a:t>
            </a:r>
            <a:r>
              <a:rPr lang="ko-KR" altLang="en-US" b="0" dirty="0">
                <a:effectLst/>
              </a:rPr>
              <a:t> </a:t>
            </a:r>
            <a:r>
              <a:rPr lang="en-US" altLang="ko-KR" b="0" dirty="0">
                <a:effectLst/>
              </a:rPr>
              <a:t>70% </a:t>
            </a:r>
            <a:r>
              <a:rPr lang="ko-KR" altLang="en-US" b="0" dirty="0">
                <a:effectLst/>
              </a:rPr>
              <a:t>이상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호주 전역의 </a:t>
            </a:r>
            <a:r>
              <a:rPr lang="en-US" altLang="ko-KR" b="0" dirty="0">
                <a:effectLst/>
              </a:rPr>
              <a:t>30% </a:t>
            </a:r>
            <a:r>
              <a:rPr lang="ko-KR" altLang="en-US" b="0" dirty="0">
                <a:effectLst/>
              </a:rPr>
              <a:t>이상을 차지하는 매우 중요한 </a:t>
            </a:r>
            <a:r>
              <a:rPr lang="en-US" altLang="ko-KR" b="0" dirty="0">
                <a:effectLst/>
              </a:rPr>
              <a:t>GI</a:t>
            </a:r>
            <a:r>
              <a:rPr lang="ko-KR" altLang="en-US" b="0" dirty="0">
                <a:effectLst/>
              </a:rPr>
              <a:t>로 자리매김하고 있다</a:t>
            </a:r>
            <a:r>
              <a:rPr lang="en-US" altLang="ko-KR" b="0" dirty="0">
                <a:effectLst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869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b="0" dirty="0" err="1">
                <a:effectLst/>
              </a:rPr>
              <a:t>리버랜드에서는</a:t>
            </a:r>
            <a:r>
              <a:rPr lang="ko-KR" altLang="en-US" b="0" dirty="0">
                <a:effectLst/>
              </a:rPr>
              <a:t> </a:t>
            </a:r>
            <a:r>
              <a:rPr lang="en-US" altLang="ko-KR" b="0" dirty="0">
                <a:effectLst/>
              </a:rPr>
              <a:t>80</a:t>
            </a:r>
            <a:r>
              <a:rPr lang="ko-KR" altLang="en-US" b="0" dirty="0">
                <a:effectLst/>
              </a:rPr>
              <a:t>여 종의 다양한 포도 품종을 재배한다</a:t>
            </a:r>
            <a:r>
              <a:rPr lang="en-US" altLang="ko-KR" b="0" dirty="0">
                <a:effectLst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까베르네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메를로가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널리 재배되며 단일 품종 와인 및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모두를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머레이 강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(Murray River)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이 지역의 생명줄로 재배자와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모두에 소중한 자원을 제공한다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 세계에서 가장 길고 큰 하천 중 하나로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 포도 재배에 미치는 영향은 아무리 강조해도 지나치지 않다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따라서 이 중요한 자연 자산을 보호하는 것이 무엇보다 긴요하다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83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여름은 화창하고 겨울은 온화한 </a:t>
            </a:r>
            <a:r>
              <a:rPr lang="ko-KR" altLang="en-US" dirty="0" err="1"/>
              <a:t>리버랜드는</a:t>
            </a:r>
            <a:r>
              <a:rPr lang="ko-KR" altLang="en-US" dirty="0"/>
              <a:t> 포도나무와 재배자 모두에 이상적인 산지이다</a:t>
            </a:r>
            <a:r>
              <a:rPr lang="en-US" altLang="ko-KR" dirty="0"/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긴 일조 시간 덕에 과실이 충분히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완숙될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수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상대 습도가 낮아 병해 위험이 거의 없다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청포도의 경우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빈티지가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말에 일찍 시작된다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적포도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품종은 직후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중순에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빈티지가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시작하며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일부 품종의 경우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월과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월에 시작하는 경우도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189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MJT): 24.3℃(76°F)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재배 기간 강수량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GSR): 145mm(5.7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43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 년 전 머레이 강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(Murray River)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의해 이 계곡이 형성될 당시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현재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리버랜드라고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불리는 넓은 삼각주 전역에 양분이 풍부한 토양이 퇴적되었다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물가에 서 있으면 모래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진흙이 섞인 충적토 층이 발 아래 분포한다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독특한 조합은 이 지역의 놀라운 지형과 독특한 와인 스타일의 원인이기도 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 </a:t>
            </a:r>
            <a:endParaRPr lang="en-AU" b="0" dirty="0">
              <a:effectLst/>
            </a:endParaRPr>
          </a:p>
          <a:p>
            <a:pPr rtl="0"/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리버랜드가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남호주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최고의 와인 여행지 중 하나로 부상한 이유는 무엇일까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rtl="0" fontAlgn="base"/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리버랜드의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따뜻한 기후는 이 지역이 호주 와인 산지로 발전하는 데 있어 득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得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失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재배자와 와인 스타일이 이처럼 다양한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소비자 선호도의 변화를 고려해 답한다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220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이제 선별한 와인을 시음해보고 의견을 </a:t>
            </a:r>
            <a:r>
              <a:rPr lang="ko-KR" altLang="en-US" dirty="0" err="1"/>
              <a:t>나누어보자</a:t>
            </a:r>
            <a:r>
              <a:rPr lang="en-US" altLang="ko-KR" dirty="0"/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품종에 대한 프로그램 자료는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71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7031971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3178248" y="324900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150539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711367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9897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6396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6" r:id="rId22"/>
    <p:sldLayoutId id="2147483676" r:id="rId23"/>
    <p:sldLayoutId id="2147483680" r:id="rId24"/>
    <p:sldLayoutId id="2147483681" r:id="rId25"/>
    <p:sldLayoutId id="2147483684" r:id="rId26"/>
    <p:sldLayoutId id="2147483685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C2E0D64-F365-6B0D-5636-3C915C04E4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9" b="18870"/>
          <a:stretch/>
        </p:blipFill>
        <p:spPr>
          <a:xfrm>
            <a:off x="623889" y="2775857"/>
            <a:ext cx="10909743" cy="4132245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4" y="1500005"/>
            <a:ext cx="5921988" cy="990300"/>
          </a:xfrm>
        </p:spPr>
        <p:txBody>
          <a:bodyPr/>
          <a:lstStyle/>
          <a:p>
            <a:pPr marL="0" indent="0">
              <a:lnSpc>
                <a:spcPct val="82000"/>
              </a:lnSpc>
              <a:buNone/>
            </a:pPr>
            <a:r>
              <a:rPr lang="ko-KR" altLang="en-US" sz="45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리버랜드</a:t>
            </a:r>
            <a:r>
              <a:rPr lang="en-US" altLang="ko-KR" sz="45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45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리베리나</a:t>
            </a:r>
            <a:r>
              <a:rPr lang="en-US" altLang="ko-KR" sz="45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45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머레이 </a:t>
            </a:r>
            <a:r>
              <a:rPr lang="ko-KR" altLang="en-US" sz="45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달링</a:t>
            </a:r>
            <a:endParaRPr lang="en-US" sz="45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34EAB096-9CF0-BD44-456C-42A96DB12B05}"/>
              </a:ext>
            </a:extLst>
          </p:cNvPr>
          <p:cNvSpPr txBox="1">
            <a:spLocks/>
          </p:cNvSpPr>
          <p:nvPr/>
        </p:nvSpPr>
        <p:spPr>
          <a:xfrm>
            <a:off x="3768261" y="2309125"/>
            <a:ext cx="3908886" cy="6479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중부 지역</a:t>
            </a:r>
            <a:endParaRPr lang="en-US" sz="2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94921"/>
            <a:ext cx="521189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4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강의 조화와   환상적인 </a:t>
            </a:r>
            <a:r>
              <a:rPr lang="ko-KR" altLang="en-US" sz="40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테루아</a:t>
            </a:r>
            <a:r>
              <a:rPr lang="ko-KR" altLang="en-US" sz="4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4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4343995"/>
            <a:ext cx="4055694" cy="2846525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강 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Murray River)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에서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아웃백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가장자리까지 이어지는 방대한 지역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대륙성 기후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: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긴 일조 시간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서늘한 밤 기온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적은 연간 강우량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지형에 따라 다양한 양분이 풍부한 토양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496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ko-KR" altLang="en-US" sz="3200" b="1" dirty="0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대륙성 기후</a:t>
            </a:r>
            <a:endParaRPr lang="en-US" sz="3200" b="1" dirty="0">
              <a:solidFill>
                <a:schemeClr val="accent4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1704815"/>
            <a:ext cx="240543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일조 시간이 길고 밤 기온은 </a:t>
            </a:r>
            <a:r>
              <a:rPr lang="ko-KR" altLang="en-US" sz="16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</a:t>
            </a:r>
            <a:r>
              <a:rPr lang="ko-KR" altLang="en-US" sz="16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17681" y="3978749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리버랜드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10–80M(33–262FT)</a:t>
            </a:r>
          </a:p>
          <a:p>
            <a:r>
              <a:rPr lang="en-US" altLang="ko-KR" sz="12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2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대부분  </a:t>
            </a:r>
            <a:r>
              <a:rPr lang="en-US" altLang="ko-KR" sz="12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30</a:t>
            </a:r>
            <a:r>
              <a:rPr lang="en-US" sz="12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 </a:t>
            </a:r>
            <a:r>
              <a:rPr lang="ko-KR" altLang="en-US" sz="12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이하</a:t>
            </a:r>
            <a:r>
              <a:rPr lang="en-US" altLang="ko-KR" sz="1200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en-US" sz="1200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9583" y="6579964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9583" y="5456963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71486" y="6407295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6FDEC70F-7B58-FB2B-3ECC-54E8E5CD5CCB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90FB0E33-8389-49E3-F2FC-5D162C4FA854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CDBA9E-DA72-4A7F-7372-F7170B8881E6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827D26-834A-544B-CAD6-68C742E52C9B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F74FD4-D589-D19B-4015-1ADD3DF061E3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8208E0-E27C-015E-BEE3-0677E028A834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6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pPr marL="12700" marR="5080">
              <a:lnSpc>
                <a:spcPts val="2120"/>
              </a:lnSpc>
              <a:spcBef>
                <a:spcPts val="219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고대 토양은 강 계곡의 토양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점토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심토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위의 사질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양토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과 석회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점토 위 바람에 날린 모래로 구성된 고지대 토양까지 다양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리버랜드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와인의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풍미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48916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주요 과일 특성 유지가 최우선 과제입니다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배양 효모와 야생 효모를 모두 사용한 발효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숙성 용기는 다양하며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대형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오크통의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사용이 증가하고 있습니다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저개입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기법을 실험하는 혁신적인 신세대 와인메이커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7082733" y="2200781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783086" y="2696795"/>
            <a:ext cx="2665060" cy="2191749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복숭아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천도 복숭아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살구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멜론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감귤류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바닐라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9157" y="281296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4550203" y="4157044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783087" y="2436479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풍미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348528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256673" y="5829879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1239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4068414" y="6152078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8884" y="2641194"/>
            <a:ext cx="14690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489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CF837-14A3-1402-45F5-7EDA12B58D15}"/>
              </a:ext>
            </a:extLst>
          </p:cNvPr>
          <p:cNvGrpSpPr/>
          <p:nvPr/>
        </p:nvGrpSpPr>
        <p:grpSpPr>
          <a:xfrm rot="10800000">
            <a:off x="3352488" y="6152078"/>
            <a:ext cx="278634" cy="272668"/>
            <a:chOff x="8032638" y="5926610"/>
            <a:chExt cx="278634" cy="27266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8DF2C16-8C4C-08C8-BF46-8FD40EF7F1F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8840373-C232-5FFF-1F44-39CFC236B35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8890131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07120CD9-9A1E-85ED-159D-6444EAD6F734}"/>
              </a:ext>
            </a:extLst>
          </p:cNvPr>
          <p:cNvSpPr txBox="1"/>
          <p:nvPr/>
        </p:nvSpPr>
        <p:spPr>
          <a:xfrm>
            <a:off x="410407" y="221179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5135EF-A519-1F90-1F5C-5001511134C3}"/>
              </a:ext>
            </a:extLst>
          </p:cNvPr>
          <p:cNvCxnSpPr>
            <a:cxnSpLocks/>
          </p:cNvCxnSpPr>
          <p:nvPr/>
        </p:nvCxnSpPr>
        <p:spPr>
          <a:xfrm>
            <a:off x="809122" y="2320161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7C74C586-E68C-C94D-D4B4-C709C68070A8}"/>
              </a:ext>
            </a:extLst>
          </p:cNvPr>
          <p:cNvSpPr txBox="1"/>
          <p:nvPr/>
        </p:nvSpPr>
        <p:spPr>
          <a:xfrm>
            <a:off x="410406" y="33138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E63E08C-B243-8BC8-326B-411D082800C4}"/>
              </a:ext>
            </a:extLst>
          </p:cNvPr>
          <p:cNvCxnSpPr>
            <a:cxnSpLocks/>
          </p:cNvCxnSpPr>
          <p:nvPr/>
        </p:nvCxnSpPr>
        <p:spPr>
          <a:xfrm>
            <a:off x="956927" y="348169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614E9410-D664-01B6-9EEC-2BECC795E256}"/>
              </a:ext>
            </a:extLst>
          </p:cNvPr>
          <p:cNvSpPr txBox="1"/>
          <p:nvPr/>
        </p:nvSpPr>
        <p:spPr>
          <a:xfrm>
            <a:off x="410406" y="418497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BCDC2CD-2E4D-9D79-B68B-A474A327BE64}"/>
              </a:ext>
            </a:extLst>
          </p:cNvPr>
          <p:cNvCxnSpPr>
            <a:cxnSpLocks/>
          </p:cNvCxnSpPr>
          <p:nvPr/>
        </p:nvCxnSpPr>
        <p:spPr>
          <a:xfrm>
            <a:off x="956927" y="435284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9435BD53-977C-40EE-12FF-C44565484F3F}"/>
              </a:ext>
            </a:extLst>
          </p:cNvPr>
          <p:cNvSpPr txBox="1"/>
          <p:nvPr/>
        </p:nvSpPr>
        <p:spPr>
          <a:xfrm>
            <a:off x="1389560" y="468469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6041F824-80A9-DD80-961B-41D84DFA553B}"/>
              </a:ext>
            </a:extLst>
          </p:cNvPr>
          <p:cNvSpPr txBox="1"/>
          <p:nvPr/>
        </p:nvSpPr>
        <p:spPr>
          <a:xfrm>
            <a:off x="2913389" y="466245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945B5886-98AC-FBA4-0133-4555967886C7}"/>
              </a:ext>
            </a:extLst>
          </p:cNvPr>
          <p:cNvSpPr txBox="1"/>
          <p:nvPr/>
        </p:nvSpPr>
        <p:spPr>
          <a:xfrm>
            <a:off x="4355703" y="46624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8428DE74-E975-3AE0-23A8-0EF4ED3F939B}"/>
              </a:ext>
            </a:extLst>
          </p:cNvPr>
          <p:cNvSpPr txBox="1"/>
          <p:nvPr/>
        </p:nvSpPr>
        <p:spPr>
          <a:xfrm>
            <a:off x="410406" y="502523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CE74295-BD0B-EFA2-B03A-4231E49E66A1}"/>
              </a:ext>
            </a:extLst>
          </p:cNvPr>
          <p:cNvCxnSpPr>
            <a:cxnSpLocks/>
          </p:cNvCxnSpPr>
          <p:nvPr/>
        </p:nvCxnSpPr>
        <p:spPr>
          <a:xfrm>
            <a:off x="956927" y="519310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35A4B63A-99CB-5178-742A-E7AC5216CDA5}"/>
              </a:ext>
            </a:extLst>
          </p:cNvPr>
          <p:cNvSpPr txBox="1"/>
          <p:nvPr/>
        </p:nvSpPr>
        <p:spPr>
          <a:xfrm>
            <a:off x="410406" y="53712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1789201-12D6-99C0-BA0C-BAE1BB2AE6C2}"/>
              </a:ext>
            </a:extLst>
          </p:cNvPr>
          <p:cNvCxnSpPr>
            <a:cxnSpLocks/>
          </p:cNvCxnSpPr>
          <p:nvPr/>
        </p:nvCxnSpPr>
        <p:spPr>
          <a:xfrm>
            <a:off x="956927" y="553909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06A2EBF0-2F8D-47DE-A97E-B5F864BECF41}"/>
              </a:ext>
            </a:extLst>
          </p:cNvPr>
          <p:cNvSpPr txBox="1"/>
          <p:nvPr/>
        </p:nvSpPr>
        <p:spPr>
          <a:xfrm>
            <a:off x="410406" y="615587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D8B5891-99C5-0DC0-72DD-B399E89ED3E9}"/>
              </a:ext>
            </a:extLst>
          </p:cNvPr>
          <p:cNvCxnSpPr>
            <a:cxnSpLocks/>
          </p:cNvCxnSpPr>
          <p:nvPr/>
        </p:nvCxnSpPr>
        <p:spPr>
          <a:xfrm>
            <a:off x="1126517" y="6323749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37DF1342-F5B0-1C64-18BF-91E8A57ABB12}"/>
              </a:ext>
            </a:extLst>
          </p:cNvPr>
          <p:cNvSpPr txBox="1"/>
          <p:nvPr/>
        </p:nvSpPr>
        <p:spPr>
          <a:xfrm>
            <a:off x="1801900" y="3825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6AB67E8E-7BDE-F4D6-C1BC-334C9C8F859B}"/>
              </a:ext>
            </a:extLst>
          </p:cNvPr>
          <p:cNvSpPr txBox="1"/>
          <p:nvPr/>
        </p:nvSpPr>
        <p:spPr>
          <a:xfrm>
            <a:off x="2864097" y="3809897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053D03DB-C4CA-A678-4CE2-BC6B72DDA534}"/>
              </a:ext>
            </a:extLst>
          </p:cNvPr>
          <p:cNvSpPr txBox="1"/>
          <p:nvPr/>
        </p:nvSpPr>
        <p:spPr>
          <a:xfrm>
            <a:off x="4394562" y="384740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D756A8AE-CD80-CA55-12EF-336F59F6DD1F}"/>
              </a:ext>
            </a:extLst>
          </p:cNvPr>
          <p:cNvSpPr txBox="1"/>
          <p:nvPr/>
        </p:nvSpPr>
        <p:spPr>
          <a:xfrm>
            <a:off x="1804440" y="295318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7191ACAD-0268-4B3D-8FDE-DE3222525D96}"/>
              </a:ext>
            </a:extLst>
          </p:cNvPr>
          <p:cNvSpPr txBox="1"/>
          <p:nvPr/>
        </p:nvSpPr>
        <p:spPr>
          <a:xfrm>
            <a:off x="3105333" y="29557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D20153C5-23F6-7691-8CD8-90337297D926}"/>
              </a:ext>
            </a:extLst>
          </p:cNvPr>
          <p:cNvSpPr txBox="1"/>
          <p:nvPr/>
        </p:nvSpPr>
        <p:spPr>
          <a:xfrm>
            <a:off x="4307544" y="29673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BA17AE6-5650-744D-BD65-B0A10682C0E8}"/>
              </a:ext>
            </a:extLst>
          </p:cNvPr>
          <p:cNvCxnSpPr>
            <a:cxnSpLocks/>
          </p:cNvCxnSpPr>
          <p:nvPr/>
        </p:nvCxnSpPr>
        <p:spPr>
          <a:xfrm>
            <a:off x="7078094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03187"/>
            <a:ext cx="11283754" cy="941308"/>
          </a:xfrm>
        </p:spPr>
        <p:txBody>
          <a:bodyPr/>
          <a:lstStyle/>
          <a:p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9BE7BEC4-E942-F8D9-C031-39FF9DE5FDB3}"/>
              </a:ext>
            </a:extLst>
          </p:cNvPr>
          <p:cNvSpPr txBox="1"/>
          <p:nvPr/>
        </p:nvSpPr>
        <p:spPr>
          <a:xfrm>
            <a:off x="8706125" y="2661711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풍미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다크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베리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블랙베리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다크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체리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자두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향신료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후추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2168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4545564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00757" y="184046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64900" y="183756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29043" y="183756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093186" y="183756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57710" y="183756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22234" y="183756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80579" y="183756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51281" y="183756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15805" y="183756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561142" y="2277883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00757" y="29896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64900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29043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093186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57710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22234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80579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51281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15805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00757" y="38299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64900" y="38269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29043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093186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57710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22234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80579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51281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15805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00757" y="4670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64900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29043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093186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57710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22234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80579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51281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15805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00757" y="50161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64900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29043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093186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57710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22234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80579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51281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15805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00757" y="627658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64900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29043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093186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57710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80579" y="62736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15805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02725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62626" y="591335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520716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61138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4680697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42ACF20F-A0B5-F59B-9D74-2D85DF1AED6A}"/>
              </a:ext>
            </a:extLst>
          </p:cNvPr>
          <p:cNvCxnSpPr>
            <a:cxnSpLocks/>
          </p:cNvCxnSpPr>
          <p:nvPr/>
        </p:nvCxnSpPr>
        <p:spPr>
          <a:xfrm>
            <a:off x="4674094" y="2282814"/>
            <a:ext cx="3948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00757" y="53952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64900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29043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093186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57710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22234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80579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51281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15805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45315" y="6274205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24203" y="6274205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EBB479-7E79-EDC7-67CE-B5852A15A1AC}"/>
              </a:ext>
            </a:extLst>
          </p:cNvPr>
          <p:cNvCxnSpPr>
            <a:cxnSpLocks/>
          </p:cNvCxnSpPr>
          <p:nvPr/>
        </p:nvCxnSpPr>
        <p:spPr>
          <a:xfrm>
            <a:off x="9339658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2B6B47C9-DDF8-0B0C-B964-0AB574ABF35E}"/>
              </a:ext>
            </a:extLst>
          </p:cNvPr>
          <p:cNvSpPr txBox="1"/>
          <p:nvPr/>
        </p:nvSpPr>
        <p:spPr>
          <a:xfrm>
            <a:off x="514496" y="1843958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522FA6-9640-17C7-D36B-6747D036E67B}"/>
              </a:ext>
            </a:extLst>
          </p:cNvPr>
          <p:cNvCxnSpPr>
            <a:cxnSpLocks/>
          </p:cNvCxnSpPr>
          <p:nvPr/>
        </p:nvCxnSpPr>
        <p:spPr>
          <a:xfrm>
            <a:off x="890941" y="1952324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9C0968AE-5A70-815D-F6C6-3DE6BBF612D0}"/>
              </a:ext>
            </a:extLst>
          </p:cNvPr>
          <p:cNvSpPr txBox="1"/>
          <p:nvPr/>
        </p:nvSpPr>
        <p:spPr>
          <a:xfrm>
            <a:off x="514495" y="294598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3066BB-746F-1524-071E-2EA5BB7D9318}"/>
              </a:ext>
            </a:extLst>
          </p:cNvPr>
          <p:cNvCxnSpPr>
            <a:cxnSpLocks/>
          </p:cNvCxnSpPr>
          <p:nvPr/>
        </p:nvCxnSpPr>
        <p:spPr>
          <a:xfrm>
            <a:off x="1061016" y="311385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6AB914DF-6743-02DB-EC66-381D1A74D759}"/>
              </a:ext>
            </a:extLst>
          </p:cNvPr>
          <p:cNvSpPr txBox="1"/>
          <p:nvPr/>
        </p:nvSpPr>
        <p:spPr>
          <a:xfrm>
            <a:off x="514495" y="379446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B8FB920-3BB2-F95B-8CD3-74A44FFC18B0}"/>
              </a:ext>
            </a:extLst>
          </p:cNvPr>
          <p:cNvCxnSpPr>
            <a:cxnSpLocks/>
          </p:cNvCxnSpPr>
          <p:nvPr/>
        </p:nvCxnSpPr>
        <p:spPr>
          <a:xfrm>
            <a:off x="1061016" y="396233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>
            <a:extLst>
              <a:ext uri="{FF2B5EF4-FFF2-40B4-BE49-F238E27FC236}">
                <a16:creationId xmlns:a16="http://schemas.microsoft.com/office/drawing/2014/main" id="{7BEB1DAB-AB4F-7CB2-7E25-B116A7DC3C05}"/>
              </a:ext>
            </a:extLst>
          </p:cNvPr>
          <p:cNvSpPr txBox="1"/>
          <p:nvPr/>
        </p:nvSpPr>
        <p:spPr>
          <a:xfrm>
            <a:off x="514495" y="465739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981643-2853-0657-65AE-D6B7BFF7596F}"/>
              </a:ext>
            </a:extLst>
          </p:cNvPr>
          <p:cNvCxnSpPr>
            <a:cxnSpLocks/>
          </p:cNvCxnSpPr>
          <p:nvPr/>
        </p:nvCxnSpPr>
        <p:spPr>
          <a:xfrm>
            <a:off x="1061016" y="482526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>
            <a:extLst>
              <a:ext uri="{FF2B5EF4-FFF2-40B4-BE49-F238E27FC236}">
                <a16:creationId xmlns:a16="http://schemas.microsoft.com/office/drawing/2014/main" id="{23A4DCDE-FD6C-8A78-CF80-5133742173C6}"/>
              </a:ext>
            </a:extLst>
          </p:cNvPr>
          <p:cNvSpPr txBox="1"/>
          <p:nvPr/>
        </p:nvSpPr>
        <p:spPr>
          <a:xfrm>
            <a:off x="514495" y="500338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D194392-A0E2-E902-E657-CAD5B9B9A107}"/>
              </a:ext>
            </a:extLst>
          </p:cNvPr>
          <p:cNvCxnSpPr>
            <a:cxnSpLocks/>
          </p:cNvCxnSpPr>
          <p:nvPr/>
        </p:nvCxnSpPr>
        <p:spPr>
          <a:xfrm>
            <a:off x="1061016" y="5171258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AEA77AF2-7374-8182-412F-E4544812EA42}"/>
              </a:ext>
            </a:extLst>
          </p:cNvPr>
          <p:cNvSpPr txBox="1"/>
          <p:nvPr/>
        </p:nvSpPr>
        <p:spPr>
          <a:xfrm>
            <a:off x="514495" y="626382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0ADCCCC-359E-AFC5-8C7D-36C92F9AEEE9}"/>
              </a:ext>
            </a:extLst>
          </p:cNvPr>
          <p:cNvCxnSpPr>
            <a:cxnSpLocks/>
          </p:cNvCxnSpPr>
          <p:nvPr/>
        </p:nvCxnSpPr>
        <p:spPr>
          <a:xfrm>
            <a:off x="1223450" y="6431698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25727868-74D9-985B-8BFE-9C996F96DC99}"/>
              </a:ext>
            </a:extLst>
          </p:cNvPr>
          <p:cNvSpPr txBox="1"/>
          <p:nvPr/>
        </p:nvSpPr>
        <p:spPr>
          <a:xfrm>
            <a:off x="514495" y="538253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50FA2B7-324B-F60D-1330-EEC8313F9924}"/>
              </a:ext>
            </a:extLst>
          </p:cNvPr>
          <p:cNvCxnSpPr>
            <a:cxnSpLocks/>
          </p:cNvCxnSpPr>
          <p:nvPr/>
        </p:nvCxnSpPr>
        <p:spPr>
          <a:xfrm>
            <a:off x="1061016" y="555040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07CC6DFE-8606-E380-4E23-A2265A4210B4}"/>
              </a:ext>
            </a:extLst>
          </p:cNvPr>
          <p:cNvSpPr txBox="1"/>
          <p:nvPr/>
        </p:nvSpPr>
        <p:spPr>
          <a:xfrm>
            <a:off x="1499464" y="4334754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789E2A30-50F0-A8D5-EC36-E92B3F16F681}"/>
              </a:ext>
            </a:extLst>
          </p:cNvPr>
          <p:cNvSpPr txBox="1"/>
          <p:nvPr/>
        </p:nvSpPr>
        <p:spPr>
          <a:xfrm>
            <a:off x="3023293" y="431251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795DECFE-28E7-25DA-AEDF-B567EE20DEEE}"/>
              </a:ext>
            </a:extLst>
          </p:cNvPr>
          <p:cNvSpPr txBox="1"/>
          <p:nvPr/>
        </p:nvSpPr>
        <p:spPr>
          <a:xfrm>
            <a:off x="4465607" y="43125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1EA0D0B8-1A37-5959-85B9-0F7FC9074B4A}"/>
              </a:ext>
            </a:extLst>
          </p:cNvPr>
          <p:cNvSpPr txBox="1"/>
          <p:nvPr/>
        </p:nvSpPr>
        <p:spPr>
          <a:xfrm>
            <a:off x="1904718" y="35338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8CA1280C-5536-3345-EF0D-FF37A4496120}"/>
              </a:ext>
            </a:extLst>
          </p:cNvPr>
          <p:cNvSpPr txBox="1"/>
          <p:nvPr/>
        </p:nvSpPr>
        <p:spPr>
          <a:xfrm>
            <a:off x="2966915" y="3518315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F59B5C19-BA42-C7A2-924B-4D67D4F3EEB6}"/>
              </a:ext>
            </a:extLst>
          </p:cNvPr>
          <p:cNvSpPr txBox="1"/>
          <p:nvPr/>
        </p:nvSpPr>
        <p:spPr>
          <a:xfrm>
            <a:off x="4497380" y="355582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F61E41E8-63EF-C121-61C0-1B5D47A297C6}"/>
              </a:ext>
            </a:extLst>
          </p:cNvPr>
          <p:cNvSpPr txBox="1"/>
          <p:nvPr/>
        </p:nvSpPr>
        <p:spPr>
          <a:xfrm>
            <a:off x="1899539" y="26378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FEF6AE4E-B38F-F780-A950-CDF87758C89B}"/>
              </a:ext>
            </a:extLst>
          </p:cNvPr>
          <p:cNvSpPr txBox="1"/>
          <p:nvPr/>
        </p:nvSpPr>
        <p:spPr>
          <a:xfrm>
            <a:off x="3200432" y="264039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AF57D80D-CA6D-E730-F51C-2588DB13957C}"/>
              </a:ext>
            </a:extLst>
          </p:cNvPr>
          <p:cNvSpPr txBox="1"/>
          <p:nvPr/>
        </p:nvSpPr>
        <p:spPr>
          <a:xfrm>
            <a:off x="4402643" y="26519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390583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6507844" cy="934073"/>
          </a:xfrm>
        </p:spPr>
        <p:txBody>
          <a:bodyPr/>
          <a:lstStyle/>
          <a:p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1891575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255718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619861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2984004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348528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713052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071397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442099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806623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449167" y="2158425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1891575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25571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61986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2984004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34852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71305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0713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442099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80662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1891575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255718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61986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298400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34852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71305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0713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44209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8066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1891575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25571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61986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2984004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34852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71305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07139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442099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8066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1891575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25571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61986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2984004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34852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71305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07139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442099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806623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1891575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25571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619861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2984004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443901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07139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806623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793543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034613" y="577574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356425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576471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1891575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25571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61986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2984004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34852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71305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07139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442099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8066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5200" y="368300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5008596" y="40719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31E313-6F93-6D9C-9DCE-2989A6E45ED5}"/>
              </a:ext>
            </a:extLst>
          </p:cNvPr>
          <p:cNvGrpSpPr/>
          <p:nvPr/>
        </p:nvGrpSpPr>
        <p:grpSpPr>
          <a:xfrm>
            <a:off x="3722760" y="6127332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807B756-B303-4739-12FE-3A09C6D7B50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E26B239-969B-E781-D1AE-050D22008691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0D7F804-62FC-4690-1443-3BE4AD0DEB7F}"/>
              </a:ext>
            </a:extLst>
          </p:cNvPr>
          <p:cNvGrpSpPr/>
          <p:nvPr/>
        </p:nvGrpSpPr>
        <p:grpSpPr>
          <a:xfrm rot="10800000">
            <a:off x="3355087" y="6127332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008065B-6CCF-A4D6-2B86-601D64DF834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436DF54-837E-E5C4-8C59-A62DE72CD3E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377298-9E16-9CA2-969C-0666BD0739E0}"/>
              </a:ext>
            </a:extLst>
          </p:cNvPr>
          <p:cNvCxnSpPr>
            <a:cxnSpLocks/>
          </p:cNvCxnSpPr>
          <p:nvPr/>
        </p:nvCxnSpPr>
        <p:spPr>
          <a:xfrm>
            <a:off x="7435071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ject 58">
            <a:extLst>
              <a:ext uri="{FF2B5EF4-FFF2-40B4-BE49-F238E27FC236}">
                <a16:creationId xmlns:a16="http://schemas.microsoft.com/office/drawing/2014/main" id="{C4FACCBA-C2AC-ADFF-3B4C-E7E00A19E68C}"/>
              </a:ext>
            </a:extLst>
          </p:cNvPr>
          <p:cNvSpPr txBox="1"/>
          <p:nvPr/>
        </p:nvSpPr>
        <p:spPr>
          <a:xfrm>
            <a:off x="9066239" y="2993865"/>
            <a:ext cx="2793231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풍미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 체리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 커런트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민트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유칼립투스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고추류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피망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)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카시스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토스트나 바닐라가 감도는 오크 풍미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3764196-34C4-1193-896A-A527F2DD5E88}"/>
              </a:ext>
            </a:extLst>
          </p:cNvPr>
          <p:cNvCxnSpPr>
            <a:cxnSpLocks/>
          </p:cNvCxnSpPr>
          <p:nvPr/>
        </p:nvCxnSpPr>
        <p:spPr>
          <a:xfrm>
            <a:off x="9696635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E711E41-FBCA-B193-9A61-4A09FDE275D8}"/>
              </a:ext>
            </a:extLst>
          </p:cNvPr>
          <p:cNvCxnSpPr>
            <a:cxnSpLocks/>
          </p:cNvCxnSpPr>
          <p:nvPr/>
        </p:nvCxnSpPr>
        <p:spPr>
          <a:xfrm>
            <a:off x="3853457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A3B2DD-ABE2-F15C-B685-8513FDF3F4EE}"/>
              </a:ext>
            </a:extLst>
          </p:cNvPr>
          <p:cNvCxnSpPr>
            <a:cxnSpLocks/>
          </p:cNvCxnSpPr>
          <p:nvPr/>
        </p:nvCxnSpPr>
        <p:spPr>
          <a:xfrm>
            <a:off x="3844772" y="2130864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94EB2347-8A1A-F741-CAF2-052A7B6AED49}"/>
              </a:ext>
            </a:extLst>
          </p:cNvPr>
          <p:cNvSpPr txBox="1"/>
          <p:nvPr/>
        </p:nvSpPr>
        <p:spPr>
          <a:xfrm>
            <a:off x="398165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A191F0-A5F2-E7E1-4EE7-277207CEB210}"/>
              </a:ext>
            </a:extLst>
          </p:cNvPr>
          <p:cNvCxnSpPr>
            <a:cxnSpLocks/>
          </p:cNvCxnSpPr>
          <p:nvPr/>
        </p:nvCxnSpPr>
        <p:spPr>
          <a:xfrm>
            <a:off x="774610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:a16="http://schemas.microsoft.com/office/drawing/2014/main" id="{D36DDAD6-CE79-36FD-4BD8-181ACA6E0BE4}"/>
              </a:ext>
            </a:extLst>
          </p:cNvPr>
          <p:cNvSpPr txBox="1"/>
          <p:nvPr/>
        </p:nvSpPr>
        <p:spPr>
          <a:xfrm>
            <a:off x="398164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DFAE3E1-27B2-264E-A4DD-0F144C7BD942}"/>
              </a:ext>
            </a:extLst>
          </p:cNvPr>
          <p:cNvCxnSpPr>
            <a:cxnSpLocks/>
          </p:cNvCxnSpPr>
          <p:nvPr/>
        </p:nvCxnSpPr>
        <p:spPr>
          <a:xfrm>
            <a:off x="944685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id="{0F107827-D764-F410-D67D-4ABF072E3290}"/>
              </a:ext>
            </a:extLst>
          </p:cNvPr>
          <p:cNvSpPr txBox="1"/>
          <p:nvPr/>
        </p:nvSpPr>
        <p:spPr>
          <a:xfrm>
            <a:off x="398164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914AC2-E208-2E4B-5F69-71786E60C0D2}"/>
              </a:ext>
            </a:extLst>
          </p:cNvPr>
          <p:cNvCxnSpPr>
            <a:cxnSpLocks/>
          </p:cNvCxnSpPr>
          <p:nvPr/>
        </p:nvCxnSpPr>
        <p:spPr>
          <a:xfrm>
            <a:off x="944685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AF161F0A-0A65-23D5-A531-AD72319A7FD0}"/>
              </a:ext>
            </a:extLst>
          </p:cNvPr>
          <p:cNvSpPr txBox="1"/>
          <p:nvPr/>
        </p:nvSpPr>
        <p:spPr>
          <a:xfrm>
            <a:off x="398164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CAA5156-B45A-FB33-9B36-F4EC0C64DB9C}"/>
              </a:ext>
            </a:extLst>
          </p:cNvPr>
          <p:cNvCxnSpPr>
            <a:cxnSpLocks/>
          </p:cNvCxnSpPr>
          <p:nvPr/>
        </p:nvCxnSpPr>
        <p:spPr>
          <a:xfrm>
            <a:off x="944685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5F90BB00-D0DE-8C4B-97E1-A352D8085450}"/>
              </a:ext>
            </a:extLst>
          </p:cNvPr>
          <p:cNvSpPr txBox="1"/>
          <p:nvPr/>
        </p:nvSpPr>
        <p:spPr>
          <a:xfrm>
            <a:off x="398164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1A3F4D5-29EE-3B34-AEBA-D122F1592F4F}"/>
              </a:ext>
            </a:extLst>
          </p:cNvPr>
          <p:cNvCxnSpPr>
            <a:cxnSpLocks/>
          </p:cNvCxnSpPr>
          <p:nvPr/>
        </p:nvCxnSpPr>
        <p:spPr>
          <a:xfrm>
            <a:off x="944685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0DAF5990-AA62-6A84-8111-C60B540AFD8E}"/>
              </a:ext>
            </a:extLst>
          </p:cNvPr>
          <p:cNvSpPr txBox="1"/>
          <p:nvPr/>
        </p:nvSpPr>
        <p:spPr>
          <a:xfrm>
            <a:off x="398164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69E371F-C915-FBC3-1A5A-3C13CE65E23D}"/>
              </a:ext>
            </a:extLst>
          </p:cNvPr>
          <p:cNvCxnSpPr>
            <a:cxnSpLocks/>
          </p:cNvCxnSpPr>
          <p:nvPr/>
        </p:nvCxnSpPr>
        <p:spPr>
          <a:xfrm>
            <a:off x="1107119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F8BB74DD-2937-E2CA-6526-B3C528D93D29}"/>
              </a:ext>
            </a:extLst>
          </p:cNvPr>
          <p:cNvSpPr txBox="1"/>
          <p:nvPr/>
        </p:nvSpPr>
        <p:spPr>
          <a:xfrm>
            <a:off x="398164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C77BF7A-D255-6066-6B21-A9E708735063}"/>
              </a:ext>
            </a:extLst>
          </p:cNvPr>
          <p:cNvCxnSpPr>
            <a:cxnSpLocks/>
          </p:cNvCxnSpPr>
          <p:nvPr/>
        </p:nvCxnSpPr>
        <p:spPr>
          <a:xfrm>
            <a:off x="944685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2">
            <a:extLst>
              <a:ext uri="{FF2B5EF4-FFF2-40B4-BE49-F238E27FC236}">
                <a16:creationId xmlns:a16="http://schemas.microsoft.com/office/drawing/2014/main" id="{C0F08120-827B-D9B6-0DB2-E2039E7A4C0F}"/>
              </a:ext>
            </a:extLst>
          </p:cNvPr>
          <p:cNvSpPr txBox="1"/>
          <p:nvPr/>
        </p:nvSpPr>
        <p:spPr>
          <a:xfrm>
            <a:off x="1383133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9" name="Title 2">
            <a:extLst>
              <a:ext uri="{FF2B5EF4-FFF2-40B4-BE49-F238E27FC236}">
                <a16:creationId xmlns:a16="http://schemas.microsoft.com/office/drawing/2014/main" id="{D244CE0E-B0F8-AC93-BA01-C2E1F4C9D8AF}"/>
              </a:ext>
            </a:extLst>
          </p:cNvPr>
          <p:cNvSpPr txBox="1"/>
          <p:nvPr/>
        </p:nvSpPr>
        <p:spPr>
          <a:xfrm>
            <a:off x="2906962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4" name="Title 2">
            <a:extLst>
              <a:ext uri="{FF2B5EF4-FFF2-40B4-BE49-F238E27FC236}">
                <a16:creationId xmlns:a16="http://schemas.microsoft.com/office/drawing/2014/main" id="{265BAD89-9DA7-4AED-28CA-410C2A435671}"/>
              </a:ext>
            </a:extLst>
          </p:cNvPr>
          <p:cNvSpPr txBox="1"/>
          <p:nvPr/>
        </p:nvSpPr>
        <p:spPr>
          <a:xfrm>
            <a:off x="4349276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18ADC115-8B21-7E84-7B12-907BF6D055D6}"/>
              </a:ext>
            </a:extLst>
          </p:cNvPr>
          <p:cNvSpPr txBox="1"/>
          <p:nvPr/>
        </p:nvSpPr>
        <p:spPr>
          <a:xfrm>
            <a:off x="1783698" y="338976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7E564936-2437-B899-7B8D-AED995DC3021}"/>
              </a:ext>
            </a:extLst>
          </p:cNvPr>
          <p:cNvSpPr txBox="1"/>
          <p:nvPr/>
        </p:nvSpPr>
        <p:spPr>
          <a:xfrm>
            <a:off x="2845895" y="3374221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6CB24BC0-B539-B34C-7D46-89CE242AB978}"/>
              </a:ext>
            </a:extLst>
          </p:cNvPr>
          <p:cNvSpPr txBox="1"/>
          <p:nvPr/>
        </p:nvSpPr>
        <p:spPr>
          <a:xfrm>
            <a:off x="4376360" y="34117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90ABEF83-69BF-F8FB-6C4B-861A7771191A}"/>
              </a:ext>
            </a:extLst>
          </p:cNvPr>
          <p:cNvSpPr txBox="1"/>
          <p:nvPr/>
        </p:nvSpPr>
        <p:spPr>
          <a:xfrm>
            <a:off x="1756639" y="250669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AD39A891-C40E-7816-1C56-B470FD1ED094}"/>
              </a:ext>
            </a:extLst>
          </p:cNvPr>
          <p:cNvSpPr txBox="1"/>
          <p:nvPr/>
        </p:nvSpPr>
        <p:spPr>
          <a:xfrm>
            <a:off x="3057532" y="25092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BA9EC476-9039-5F3A-ABAA-2C8314617D24}"/>
              </a:ext>
            </a:extLst>
          </p:cNvPr>
          <p:cNvSpPr txBox="1"/>
          <p:nvPr/>
        </p:nvSpPr>
        <p:spPr>
          <a:xfrm>
            <a:off x="4259743" y="252081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698481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뉴사우스웨일즈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139731-5B47-D9A2-D91D-59A65663399F}"/>
              </a:ext>
            </a:extLst>
          </p:cNvPr>
          <p:cNvSpPr txBox="1"/>
          <p:nvPr/>
        </p:nvSpPr>
        <p:spPr>
          <a:xfrm>
            <a:off x="1828800" y="3912412"/>
            <a:ext cx="22754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리베리나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696607-8840-2E88-B9F1-CE5CE5E243AE}"/>
              </a:ext>
            </a:extLst>
          </p:cNvPr>
          <p:cNvCxnSpPr>
            <a:cxnSpLocks/>
          </p:cNvCxnSpPr>
          <p:nvPr/>
        </p:nvCxnSpPr>
        <p:spPr>
          <a:xfrm flipH="1">
            <a:off x="2913321" y="2480930"/>
            <a:ext cx="5110716" cy="155235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77031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 anchor="t"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리베리나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62878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혁신과 </a:t>
            </a:r>
          </a:p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전통의 교차점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3202767"/>
            <a:ext cx="5551340" cy="2846525"/>
          </a:xfrm>
        </p:spPr>
        <p:txBody>
          <a:bodyPr/>
          <a:lstStyle/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NSW </a:t>
            </a:r>
            <a:r>
              <a:rPr lang="ko-KR" altLang="en-US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 최대 와인 산지이자 호주에서 가장 유명한 와인 브랜드의 본고장</a:t>
            </a:r>
            <a:r>
              <a:rPr lang="en-US" altLang="ko-KR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풍부한 일조량과 낮은 습도 덕에 평야 지대에서 지속적으로 포도 생산 가능</a:t>
            </a:r>
            <a:r>
              <a:rPr lang="en-US" altLang="ko-KR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재배자들은 더운 기후에 잘 견디는 품종</a:t>
            </a:r>
            <a:r>
              <a:rPr lang="en-US" altLang="ko-KR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포도나무 부하 평가 기술 연구 등의 도움을 받고 있음</a:t>
            </a:r>
            <a:r>
              <a:rPr lang="en-US" altLang="ko-KR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 </a:t>
            </a:r>
          </a:p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pc="-25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리베리나는</a:t>
            </a:r>
            <a:r>
              <a:rPr lang="ko-KR" altLang="en-US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‘</a:t>
            </a:r>
            <a:r>
              <a:rPr lang="ko-KR" altLang="en-US" spc="-25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노블</a:t>
            </a:r>
            <a:r>
              <a:rPr lang="ko-KR" altLang="en-US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pc="-25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롯</a:t>
            </a:r>
            <a:r>
              <a:rPr lang="en-US" altLang="ko-KR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pc="-25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귀부균</a:t>
            </a:r>
            <a:r>
              <a:rPr lang="en-US" altLang="ko-KR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)’</a:t>
            </a:r>
            <a:r>
              <a:rPr lang="ko-KR" altLang="en-US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영향을 받은 달콤한 </a:t>
            </a:r>
            <a:r>
              <a:rPr lang="ko-KR" altLang="en-US" spc="-25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보트리티스</a:t>
            </a:r>
            <a:r>
              <a:rPr lang="ko-KR" altLang="en-US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세미용</a:t>
            </a:r>
            <a:r>
              <a:rPr lang="en-US" altLang="ko-KR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Botrytis Semillon) </a:t>
            </a:r>
            <a:r>
              <a:rPr lang="ko-KR" altLang="en-US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와인으로 유명</a:t>
            </a:r>
            <a:r>
              <a:rPr lang="en-US" altLang="ko-KR" spc="-25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pc="-1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104107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2191" y="3832957"/>
            <a:ext cx="4599810" cy="275058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45" y="3542878"/>
            <a:ext cx="2382787" cy="662774"/>
          </a:xfrm>
        </p:spPr>
        <p:txBody>
          <a:bodyPr/>
          <a:lstStyle/>
          <a:p>
            <a:r>
              <a:rPr lang="en-US" dirty="0"/>
              <a:t>1913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5746" y="4205659"/>
            <a:ext cx="1956170" cy="1461301"/>
          </a:xfrm>
        </p:spPr>
        <p:txBody>
          <a:bodyPr/>
          <a:lstStyle/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J.J.</a:t>
            </a:r>
            <a:r>
              <a:rPr lang="en-US" altLang="ko-KR" sz="1600" spc="-4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McWilliam</a:t>
            </a:r>
            <a:r>
              <a:rPr lang="ko-KR" altLang="en-US" sz="1600" spc="-4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이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5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만 그루의 포도나무를 식재하면서 이 지역 와인 산업의 개척자 역할을 함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584200"/>
            <a:ext cx="6968303" cy="473196"/>
          </a:xfrm>
        </p:spPr>
        <p:txBody>
          <a:bodyPr anchor="t"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리베리나의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역사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6724859" y="2371656"/>
            <a:ext cx="223875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다수의 이탈리아 이민자들이 이 지역으로 이주하여 이 지역의 지중해 품종을 확장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6672921" y="1708882"/>
            <a:ext cx="3311338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1920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1950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4193" y="1104218"/>
            <a:ext cx="6784726" cy="662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백년에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걸친 명성 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27246F-E0FD-85A7-E423-B828225D98FB}"/>
              </a:ext>
            </a:extLst>
          </p:cNvPr>
          <p:cNvSpPr txBox="1">
            <a:spLocks/>
          </p:cNvSpPr>
          <p:nvPr/>
        </p:nvSpPr>
        <p:spPr>
          <a:xfrm>
            <a:off x="3717866" y="4223484"/>
            <a:ext cx="230254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유명한 </a:t>
            </a: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와이너리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설립과 함께 지역이 발전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신규 관개 계획과 댐 개발을 통해 포도 생산이 활성화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EF4576-0E64-9E63-970B-23A8A91EDDFF}"/>
              </a:ext>
            </a:extLst>
          </p:cNvPr>
          <p:cNvSpPr txBox="1">
            <a:spLocks/>
          </p:cNvSpPr>
          <p:nvPr/>
        </p:nvSpPr>
        <p:spPr>
          <a:xfrm>
            <a:off x="3741516" y="356071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1916 – 1919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FB30D8E-F866-B713-009C-3D57561E80BF}"/>
              </a:ext>
            </a:extLst>
          </p:cNvPr>
          <p:cNvSpPr/>
          <p:nvPr/>
        </p:nvSpPr>
        <p:spPr>
          <a:xfrm>
            <a:off x="4402185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749205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A77FDA-CA4C-83CE-1868-7DC5BE6E2253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8977" y="584200"/>
            <a:ext cx="425302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388512" cy="1461301"/>
          </a:xfrm>
        </p:spPr>
        <p:txBody>
          <a:bodyPr/>
          <a:lstStyle/>
          <a:p>
            <a:pPr marR="5080">
              <a:lnSpc>
                <a:spcPts val="1600"/>
              </a:lnSpc>
              <a:spcBef>
                <a:spcPts val="330"/>
              </a:spcBef>
            </a:pP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'</a:t>
            </a:r>
            <a:r>
              <a:rPr lang="ko-KR" altLang="en-US" sz="1600" spc="-10" dirty="0" err="1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노블</a:t>
            </a:r>
            <a:r>
              <a:rPr lang="en-US" altLang="ko-KR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 </a:t>
            </a:r>
            <a:r>
              <a:rPr lang="ko-KR" altLang="en-US" sz="1600" spc="-10" dirty="0" err="1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롯</a:t>
            </a: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(</a:t>
            </a:r>
            <a:r>
              <a:rPr lang="ko-KR" altLang="en-US" sz="1600" spc="-10" dirty="0" err="1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귀부균</a:t>
            </a: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)’</a:t>
            </a:r>
            <a:r>
              <a:rPr lang="ko-KR" altLang="en-US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이라고도 불리는 </a:t>
            </a:r>
            <a:r>
              <a:rPr lang="ko-KR" altLang="en-US" sz="1600" spc="-10" dirty="0" err="1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보트리티스는</a:t>
            </a:r>
            <a:r>
              <a:rPr lang="ko-KR" altLang="en-US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 세미용 포도에서 처음 관찰되어 발전한 스타일</a:t>
            </a: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Noto Sans KR" panose="020B0500000000000000" pitchFamily="34" charset="-128"/>
              <a:ea typeface="Noto Sans KR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3544458" cy="662774"/>
          </a:xfrm>
        </p:spPr>
        <p:txBody>
          <a:bodyPr/>
          <a:lstStyle/>
          <a:p>
            <a:r>
              <a:rPr lang="en-US" dirty="0"/>
              <a:t>1960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1980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82879" y="2132845"/>
            <a:ext cx="2797196" cy="662775"/>
          </a:xfrm>
        </p:spPr>
        <p:txBody>
          <a:bodyPr/>
          <a:lstStyle/>
          <a:p>
            <a:pPr marL="12700" marR="718185">
              <a:lnSpc>
                <a:spcPts val="1600"/>
              </a:lnSpc>
              <a:spcBef>
                <a:spcPts val="175"/>
              </a:spcBef>
            </a:pPr>
            <a:r>
              <a:rPr lang="ko-KR" altLang="en-US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기후적 요인으로 인해 새로운 생산 방법</a:t>
            </a: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,</a:t>
            </a:r>
            <a:r>
              <a:rPr lang="ko-KR" altLang="en-US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 병충해에 강한 품종에 대한 요구가 대두된 시기</a:t>
            </a: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Noto Sans KR" panose="020B0500000000000000" pitchFamily="34" charset="-128"/>
              <a:ea typeface="Noto Sans KR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71994" y="1448994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76619" y="4112851"/>
            <a:ext cx="1987924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>
              <a:lnSpc>
                <a:spcPts val="1600"/>
              </a:lnSpc>
              <a:spcBef>
                <a:spcPts val="470"/>
              </a:spcBef>
            </a:pP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16</a:t>
            </a:r>
            <a:r>
              <a:rPr lang="ko-KR" altLang="en-US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개 </a:t>
            </a:r>
            <a:r>
              <a:rPr lang="ko-KR" altLang="en-US" sz="1600" spc="-10" dirty="0" err="1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와이너리가</a:t>
            </a:r>
            <a:r>
              <a:rPr lang="ko-KR" altLang="en-US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 와인 산업을 주도하고 있으며</a:t>
            </a: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, </a:t>
            </a:r>
            <a:r>
              <a:rPr lang="ko-KR" altLang="en-US" sz="1600" spc="-10" dirty="0" err="1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뉴사우스웨일즈</a:t>
            </a:r>
            <a:r>
              <a:rPr lang="ko-KR" altLang="en-US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 연간 와인 생산량의 거의 </a:t>
            </a: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4</a:t>
            </a:r>
            <a:r>
              <a:rPr lang="ko-KR" altLang="en-US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분의 </a:t>
            </a: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3</a:t>
            </a:r>
            <a:r>
              <a:rPr lang="ko-KR" altLang="en-US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을 생산</a:t>
            </a:r>
            <a:r>
              <a:rPr lang="en-US" altLang="ko-KR" sz="1600" spc="-10" dirty="0">
                <a:latin typeface="Noto Sans KR" panose="020B0500000000000000" pitchFamily="34" charset="-128"/>
                <a:ea typeface="Noto Sans KR" panose="020B0500000000000000" pitchFamily="34" charset="-128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Noto Sans KR" panose="020B0500000000000000" pitchFamily="34" charset="-128"/>
              <a:ea typeface="Noto Sans KR" panose="020B05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65733" y="34290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599484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57" r="24343"/>
          <a:stretch/>
        </p:blipFill>
        <p:spPr>
          <a:xfrm>
            <a:off x="0" y="368299"/>
            <a:ext cx="6096000" cy="635127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33958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48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고대 평원 지대</a:t>
            </a:r>
            <a:r>
              <a:rPr lang="en-US" altLang="ko-KR" sz="48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br>
              <a:rPr lang="en-US" altLang="ko-KR" sz="48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8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비교적 적은 강우량 </a:t>
            </a:r>
            <a:endParaRPr lang="en-US" sz="48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4000779"/>
            <a:ext cx="4069870" cy="2846525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Griffith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를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중심으로 한 </a:t>
            </a:r>
            <a:r>
              <a:rPr lang="en-AU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NSW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남서부 평원의 평지에 위치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지중해성 기후 덕분에 여름 증발량이 많고 습도가 낮으며 일조량이 풍부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강과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달링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강에서 퇴적된 매우 다양한 충적토 분포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en-AU" dirty="0">
              <a:solidFill>
                <a:srgbClr val="FFFFFF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99894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496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지중해성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17681" y="3978749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리베리나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</a:rPr>
              <a:t>8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0–164M(262–538FT)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9583" y="6579964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9583" y="5456963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71486" y="6407295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C33D766B-3542-3E37-CC5D-D9F6261FBEB6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FD1A31B0-AD3C-7291-CD51-45690A56BF37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04E488-35F5-EC4B-04AB-8F70280CA7F1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49C870-DC27-093D-EA78-4D90E5D2647D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68A55E-D214-DEBE-5670-4B0D0B7A9FEF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54F692-C862-DB4D-4F03-AB8AC64F233A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415953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87096" cy="1530521"/>
          </a:xfrm>
        </p:spPr>
        <p:txBody>
          <a:bodyPr/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고대 하천에 의해 퇴적된 토양으로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모래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자갈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점토가 박혀 있는 다양한 충적토 분포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3352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3188"/>
            <a:ext cx="4225116" cy="785732"/>
          </a:xfrm>
        </p:spPr>
        <p:txBody>
          <a:bodyPr anchor="t"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리베리나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풍미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8952"/>
            <a:ext cx="5340350" cy="579936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412028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7167967" y="2166456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9019680" y="2808084"/>
            <a:ext cx="2665060" cy="2191749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복숭아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살구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멜론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파인애플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토스트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바닐라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4391" y="246971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4635437" y="4122719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9019681" y="2547768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풍미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348528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359150" y="5829879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1239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4068414" y="6152078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8884" y="2641194"/>
            <a:ext cx="14690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489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CF837-14A3-1402-45F5-7EDA12B58D15}"/>
              </a:ext>
            </a:extLst>
          </p:cNvPr>
          <p:cNvGrpSpPr/>
          <p:nvPr/>
        </p:nvGrpSpPr>
        <p:grpSpPr>
          <a:xfrm rot="10800000">
            <a:off x="3352488" y="6152078"/>
            <a:ext cx="278634" cy="272668"/>
            <a:chOff x="8032638" y="5926610"/>
            <a:chExt cx="278634" cy="27266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8DF2C16-8C4C-08C8-BF46-8FD40EF7F1F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8840373-C232-5FFF-1F44-39CFC236B35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9539492" y="218442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43B803E-E119-F64D-E6DF-D713703BD6DB}"/>
              </a:ext>
            </a:extLst>
          </p:cNvPr>
          <p:cNvSpPr txBox="1"/>
          <p:nvPr/>
        </p:nvSpPr>
        <p:spPr>
          <a:xfrm>
            <a:off x="410407" y="221179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807091-EA7D-294D-31EC-8F8BBEC02BEB}"/>
              </a:ext>
            </a:extLst>
          </p:cNvPr>
          <p:cNvCxnSpPr>
            <a:cxnSpLocks/>
          </p:cNvCxnSpPr>
          <p:nvPr/>
        </p:nvCxnSpPr>
        <p:spPr>
          <a:xfrm>
            <a:off x="809122" y="2320161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00CDE9EB-BF86-08FD-28E5-2A75BEC6D9AE}"/>
              </a:ext>
            </a:extLst>
          </p:cNvPr>
          <p:cNvSpPr txBox="1"/>
          <p:nvPr/>
        </p:nvSpPr>
        <p:spPr>
          <a:xfrm>
            <a:off x="410406" y="33138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42D216D-1F6E-2B8B-4F4F-0B4D2B462A54}"/>
              </a:ext>
            </a:extLst>
          </p:cNvPr>
          <p:cNvCxnSpPr>
            <a:cxnSpLocks/>
          </p:cNvCxnSpPr>
          <p:nvPr/>
        </p:nvCxnSpPr>
        <p:spPr>
          <a:xfrm>
            <a:off x="956927" y="348169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8A26930A-D3C8-28FB-2811-AF31DC19B643}"/>
              </a:ext>
            </a:extLst>
          </p:cNvPr>
          <p:cNvSpPr txBox="1"/>
          <p:nvPr/>
        </p:nvSpPr>
        <p:spPr>
          <a:xfrm>
            <a:off x="410406" y="418497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C54B26D-FAB6-A58B-5EE9-F978917AB303}"/>
              </a:ext>
            </a:extLst>
          </p:cNvPr>
          <p:cNvCxnSpPr>
            <a:cxnSpLocks/>
          </p:cNvCxnSpPr>
          <p:nvPr/>
        </p:nvCxnSpPr>
        <p:spPr>
          <a:xfrm>
            <a:off x="956927" y="435284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3A41F732-9BD9-854A-07F8-8E3C437888BF}"/>
              </a:ext>
            </a:extLst>
          </p:cNvPr>
          <p:cNvSpPr txBox="1"/>
          <p:nvPr/>
        </p:nvSpPr>
        <p:spPr>
          <a:xfrm>
            <a:off x="1389560" y="468469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94B31A4D-0D76-AEDA-102A-9E1F59EBB2BE}"/>
              </a:ext>
            </a:extLst>
          </p:cNvPr>
          <p:cNvSpPr txBox="1"/>
          <p:nvPr/>
        </p:nvSpPr>
        <p:spPr>
          <a:xfrm>
            <a:off x="2913389" y="466245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8E5DA5A5-FBA7-9D52-40D4-C3E89DF7A84A}"/>
              </a:ext>
            </a:extLst>
          </p:cNvPr>
          <p:cNvSpPr txBox="1"/>
          <p:nvPr/>
        </p:nvSpPr>
        <p:spPr>
          <a:xfrm>
            <a:off x="4355703" y="46624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3A01D217-A010-265E-BCB2-B70C93B184A0}"/>
              </a:ext>
            </a:extLst>
          </p:cNvPr>
          <p:cNvSpPr txBox="1"/>
          <p:nvPr/>
        </p:nvSpPr>
        <p:spPr>
          <a:xfrm>
            <a:off x="410406" y="502523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C0F0324-AD9A-371E-4F62-2EE3902610A1}"/>
              </a:ext>
            </a:extLst>
          </p:cNvPr>
          <p:cNvCxnSpPr>
            <a:cxnSpLocks/>
          </p:cNvCxnSpPr>
          <p:nvPr/>
        </p:nvCxnSpPr>
        <p:spPr>
          <a:xfrm>
            <a:off x="956927" y="519310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5C7033B8-CB5C-9E6A-EB1E-00A13A111667}"/>
              </a:ext>
            </a:extLst>
          </p:cNvPr>
          <p:cNvSpPr txBox="1"/>
          <p:nvPr/>
        </p:nvSpPr>
        <p:spPr>
          <a:xfrm>
            <a:off x="410406" y="53712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8C361F1-7758-AF63-0064-21E6B2FC8D5F}"/>
              </a:ext>
            </a:extLst>
          </p:cNvPr>
          <p:cNvCxnSpPr>
            <a:cxnSpLocks/>
          </p:cNvCxnSpPr>
          <p:nvPr/>
        </p:nvCxnSpPr>
        <p:spPr>
          <a:xfrm>
            <a:off x="956927" y="553909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43783250-42E6-DA57-21BE-EA053AD276B8}"/>
              </a:ext>
            </a:extLst>
          </p:cNvPr>
          <p:cNvSpPr txBox="1"/>
          <p:nvPr/>
        </p:nvSpPr>
        <p:spPr>
          <a:xfrm>
            <a:off x="410406" y="615587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D945019-E618-3154-80FA-1A549C1BF256}"/>
              </a:ext>
            </a:extLst>
          </p:cNvPr>
          <p:cNvCxnSpPr>
            <a:cxnSpLocks/>
          </p:cNvCxnSpPr>
          <p:nvPr/>
        </p:nvCxnSpPr>
        <p:spPr>
          <a:xfrm>
            <a:off x="1126517" y="6323749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7ADD02AD-6C21-6B22-47B2-F87AFB82D5BC}"/>
              </a:ext>
            </a:extLst>
          </p:cNvPr>
          <p:cNvSpPr txBox="1"/>
          <p:nvPr/>
        </p:nvSpPr>
        <p:spPr>
          <a:xfrm>
            <a:off x="1801900" y="3825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EECBF123-DBDC-2D41-71A6-FD921A9A3304}"/>
              </a:ext>
            </a:extLst>
          </p:cNvPr>
          <p:cNvSpPr txBox="1"/>
          <p:nvPr/>
        </p:nvSpPr>
        <p:spPr>
          <a:xfrm>
            <a:off x="2864097" y="3809897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55537E27-3C73-56CA-2D22-512E6D557529}"/>
              </a:ext>
            </a:extLst>
          </p:cNvPr>
          <p:cNvSpPr txBox="1"/>
          <p:nvPr/>
        </p:nvSpPr>
        <p:spPr>
          <a:xfrm>
            <a:off x="4394562" y="384740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C3AD9D1C-72CD-39FA-5473-C98F0AFDBF3A}"/>
              </a:ext>
            </a:extLst>
          </p:cNvPr>
          <p:cNvSpPr txBox="1"/>
          <p:nvPr/>
        </p:nvSpPr>
        <p:spPr>
          <a:xfrm>
            <a:off x="1804440" y="30226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9A446817-616B-6C9A-597A-F08A07941E72}"/>
              </a:ext>
            </a:extLst>
          </p:cNvPr>
          <p:cNvSpPr txBox="1"/>
          <p:nvPr/>
        </p:nvSpPr>
        <p:spPr>
          <a:xfrm>
            <a:off x="3105333" y="30252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FDD22558-75D3-E60C-9670-D8D36B226C32}"/>
              </a:ext>
            </a:extLst>
          </p:cNvPr>
          <p:cNvSpPr txBox="1"/>
          <p:nvPr/>
        </p:nvSpPr>
        <p:spPr>
          <a:xfrm>
            <a:off x="4307544" y="30367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80679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95639"/>
            <a:ext cx="11283754" cy="1325562"/>
          </a:xfrm>
        </p:spPr>
        <p:txBody>
          <a:bodyPr/>
          <a:lstStyle/>
          <a:p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2168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4545564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28375" y="184046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92518" y="183756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56661" y="183756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20804" y="183756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85328" y="183756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9852" y="183756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208197" y="183756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78899" y="183756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43423" y="183756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596306" y="2284754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28375" y="29896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92518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56661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20804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85328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9852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208197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78899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43423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28375" y="38299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92518" y="38269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56661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20804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85328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9852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208197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78899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43423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28375" y="4670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92518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56661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20804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85328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9852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208197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78899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43423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28375" y="50161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92518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56661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20804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85328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9852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208197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78899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43423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28375" y="627658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92518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56661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20804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4578899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3841323" y="62736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43423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30343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341415" y="5927289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93225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88756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4709629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42ACF20F-A0B5-F59B-9D74-2D85DF1AED6A}"/>
              </a:ext>
            </a:extLst>
          </p:cNvPr>
          <p:cNvCxnSpPr>
            <a:cxnSpLocks/>
          </p:cNvCxnSpPr>
          <p:nvPr/>
        </p:nvCxnSpPr>
        <p:spPr>
          <a:xfrm flipV="1">
            <a:off x="4711995" y="2287785"/>
            <a:ext cx="381508" cy="19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28375" y="53952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92518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56661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20804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85328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9852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208197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78899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43423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206059" y="6274205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484947" y="6274205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C1664E-8A67-13E0-354C-3BAE66C23B3C}"/>
              </a:ext>
            </a:extLst>
          </p:cNvPr>
          <p:cNvCxnSpPr>
            <a:cxnSpLocks/>
          </p:cNvCxnSpPr>
          <p:nvPr/>
        </p:nvCxnSpPr>
        <p:spPr>
          <a:xfrm>
            <a:off x="7078094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1A813039-90ED-48AC-FD33-6E174768F007}"/>
              </a:ext>
            </a:extLst>
          </p:cNvPr>
          <p:cNvSpPr txBox="1"/>
          <p:nvPr/>
        </p:nvSpPr>
        <p:spPr>
          <a:xfrm>
            <a:off x="8706125" y="2661711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풍미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다크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베리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블랙베리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다크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체리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자두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향신료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후추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0E4702-FA01-664C-07B6-CE0616F69F56}"/>
              </a:ext>
            </a:extLst>
          </p:cNvPr>
          <p:cNvCxnSpPr>
            <a:cxnSpLocks/>
          </p:cNvCxnSpPr>
          <p:nvPr/>
        </p:nvCxnSpPr>
        <p:spPr>
          <a:xfrm>
            <a:off x="9339658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83D5A16-B5CD-3390-B00F-427941D2A64F}"/>
              </a:ext>
            </a:extLst>
          </p:cNvPr>
          <p:cNvSpPr txBox="1"/>
          <p:nvPr/>
        </p:nvSpPr>
        <p:spPr>
          <a:xfrm>
            <a:off x="537227" y="1865529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713198D-C760-FAD1-DC01-FADC486374FC}"/>
              </a:ext>
            </a:extLst>
          </p:cNvPr>
          <p:cNvCxnSpPr>
            <a:cxnSpLocks/>
          </p:cNvCxnSpPr>
          <p:nvPr/>
        </p:nvCxnSpPr>
        <p:spPr>
          <a:xfrm>
            <a:off x="913672" y="1973895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D15EF3D1-3A22-5281-B86A-6CA3D6FBA5D1}"/>
              </a:ext>
            </a:extLst>
          </p:cNvPr>
          <p:cNvSpPr txBox="1"/>
          <p:nvPr/>
        </p:nvSpPr>
        <p:spPr>
          <a:xfrm>
            <a:off x="537226" y="296755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3989CCD-2065-2412-8F4A-80D991169195}"/>
              </a:ext>
            </a:extLst>
          </p:cNvPr>
          <p:cNvCxnSpPr>
            <a:cxnSpLocks/>
          </p:cNvCxnSpPr>
          <p:nvPr/>
        </p:nvCxnSpPr>
        <p:spPr>
          <a:xfrm>
            <a:off x="1083747" y="3135430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DE8AE8CF-2FDD-D7BC-EBC8-4286E4C91683}"/>
              </a:ext>
            </a:extLst>
          </p:cNvPr>
          <p:cNvSpPr txBox="1"/>
          <p:nvPr/>
        </p:nvSpPr>
        <p:spPr>
          <a:xfrm>
            <a:off x="537226" y="381603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E05885F-4AAB-A331-0990-5B7510E34BD3}"/>
              </a:ext>
            </a:extLst>
          </p:cNvPr>
          <p:cNvCxnSpPr>
            <a:cxnSpLocks/>
          </p:cNvCxnSpPr>
          <p:nvPr/>
        </p:nvCxnSpPr>
        <p:spPr>
          <a:xfrm>
            <a:off x="1083747" y="3983910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>
            <a:extLst>
              <a:ext uri="{FF2B5EF4-FFF2-40B4-BE49-F238E27FC236}">
                <a16:creationId xmlns:a16="http://schemas.microsoft.com/office/drawing/2014/main" id="{AC955BC6-063B-A714-8670-324601D4C731}"/>
              </a:ext>
            </a:extLst>
          </p:cNvPr>
          <p:cNvSpPr txBox="1"/>
          <p:nvPr/>
        </p:nvSpPr>
        <p:spPr>
          <a:xfrm>
            <a:off x="537226" y="46789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C11C46C-53DE-9F34-E85C-D839FE9F6E92}"/>
              </a:ext>
            </a:extLst>
          </p:cNvPr>
          <p:cNvCxnSpPr>
            <a:cxnSpLocks/>
          </p:cNvCxnSpPr>
          <p:nvPr/>
        </p:nvCxnSpPr>
        <p:spPr>
          <a:xfrm>
            <a:off x="1083747" y="4846840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DF55F1D0-F675-3DBA-2589-7B7C54AAEA13}"/>
              </a:ext>
            </a:extLst>
          </p:cNvPr>
          <p:cNvSpPr txBox="1"/>
          <p:nvPr/>
        </p:nvSpPr>
        <p:spPr>
          <a:xfrm>
            <a:off x="537226" y="50249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B07F1A-4F28-4986-A5BD-57215A10AD74}"/>
              </a:ext>
            </a:extLst>
          </p:cNvPr>
          <p:cNvCxnSpPr>
            <a:cxnSpLocks/>
          </p:cNvCxnSpPr>
          <p:nvPr/>
        </p:nvCxnSpPr>
        <p:spPr>
          <a:xfrm>
            <a:off x="1083747" y="519282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F2956EDE-ABFC-C8A3-DC0D-C6FD9662A12A}"/>
              </a:ext>
            </a:extLst>
          </p:cNvPr>
          <p:cNvSpPr txBox="1"/>
          <p:nvPr/>
        </p:nvSpPr>
        <p:spPr>
          <a:xfrm>
            <a:off x="537226" y="628539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4F236A1-8947-F5CB-B26E-F94AC10A46BD}"/>
              </a:ext>
            </a:extLst>
          </p:cNvPr>
          <p:cNvCxnSpPr>
            <a:cxnSpLocks/>
          </p:cNvCxnSpPr>
          <p:nvPr/>
        </p:nvCxnSpPr>
        <p:spPr>
          <a:xfrm>
            <a:off x="1246181" y="6453269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BD6183B9-3E72-80ED-BD03-02C5503E2881}"/>
              </a:ext>
            </a:extLst>
          </p:cNvPr>
          <p:cNvSpPr txBox="1"/>
          <p:nvPr/>
        </p:nvSpPr>
        <p:spPr>
          <a:xfrm>
            <a:off x="537226" y="540410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4D9720-CD8C-2818-82DC-D72DD206BB6B}"/>
              </a:ext>
            </a:extLst>
          </p:cNvPr>
          <p:cNvCxnSpPr>
            <a:cxnSpLocks/>
          </p:cNvCxnSpPr>
          <p:nvPr/>
        </p:nvCxnSpPr>
        <p:spPr>
          <a:xfrm>
            <a:off x="1083747" y="557197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B060D311-45C9-BF6E-266C-CCFF7E6B2CC6}"/>
              </a:ext>
            </a:extLst>
          </p:cNvPr>
          <p:cNvSpPr txBox="1"/>
          <p:nvPr/>
        </p:nvSpPr>
        <p:spPr>
          <a:xfrm>
            <a:off x="1522195" y="4356325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1A7F7073-5B0F-EC58-F195-FC2D1EAFA46A}"/>
              </a:ext>
            </a:extLst>
          </p:cNvPr>
          <p:cNvSpPr txBox="1"/>
          <p:nvPr/>
        </p:nvSpPr>
        <p:spPr>
          <a:xfrm>
            <a:off x="3046024" y="433408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A4C5F449-CF42-8AFE-B378-89EDBCCB7499}"/>
              </a:ext>
            </a:extLst>
          </p:cNvPr>
          <p:cNvSpPr txBox="1"/>
          <p:nvPr/>
        </p:nvSpPr>
        <p:spPr>
          <a:xfrm>
            <a:off x="4488338" y="43340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A25EF32B-80C4-67F5-95FB-F29AE0A91057}"/>
              </a:ext>
            </a:extLst>
          </p:cNvPr>
          <p:cNvSpPr txBox="1"/>
          <p:nvPr/>
        </p:nvSpPr>
        <p:spPr>
          <a:xfrm>
            <a:off x="1915169" y="351899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7A0F7385-BAD6-C62D-3319-341B45C267C8}"/>
              </a:ext>
            </a:extLst>
          </p:cNvPr>
          <p:cNvSpPr txBox="1"/>
          <p:nvPr/>
        </p:nvSpPr>
        <p:spPr>
          <a:xfrm>
            <a:off x="2977366" y="3503449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E2BB8CBD-5E02-B10B-AA44-8744702D2E5A}"/>
              </a:ext>
            </a:extLst>
          </p:cNvPr>
          <p:cNvSpPr txBox="1"/>
          <p:nvPr/>
        </p:nvSpPr>
        <p:spPr>
          <a:xfrm>
            <a:off x="4507831" y="35409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2FEE6AAD-6602-A327-518A-958EB314F0CD}"/>
              </a:ext>
            </a:extLst>
          </p:cNvPr>
          <p:cNvSpPr txBox="1"/>
          <p:nvPr/>
        </p:nvSpPr>
        <p:spPr>
          <a:xfrm>
            <a:off x="1930343" y="26711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38E4DB58-0A67-2D4C-E16B-891AEA8726E0}"/>
              </a:ext>
            </a:extLst>
          </p:cNvPr>
          <p:cNvSpPr txBox="1"/>
          <p:nvPr/>
        </p:nvSpPr>
        <p:spPr>
          <a:xfrm>
            <a:off x="3231236" y="26737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DFDDFDB1-29E5-3232-FF43-120E5AC8893D}"/>
              </a:ext>
            </a:extLst>
          </p:cNvPr>
          <p:cNvSpPr txBox="1"/>
          <p:nvPr/>
        </p:nvSpPr>
        <p:spPr>
          <a:xfrm>
            <a:off x="4433447" y="268528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967361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7053907" y="2200781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보트리티스</a:t>
            </a: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세미용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754260" y="2696795"/>
            <a:ext cx="3413060" cy="2191749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말린 살구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살구 넥타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복숭아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감귤류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마멀레이드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망고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0331" y="281296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4521377" y="3935445"/>
            <a:ext cx="4652237" cy="9034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BOTRYTIS SEMILLON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754261" y="2436479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풍미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03199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00297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00297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00297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00297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00297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00297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00297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00297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130402" y="2528692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보트리티스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세미용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25237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2494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2494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2494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2494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2494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2494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2494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2494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0926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0897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0897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0897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0897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0897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0897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0897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0897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49328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49299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49299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49299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49299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49299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49299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49299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49299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27888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27598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27598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27598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27598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27598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2759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2759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2759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3723284" y="606353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4087427" y="606063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1893806" y="60606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0606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 rot="10800000">
            <a:off x="2629332" y="60606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06063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06063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7095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2098664" y="5732201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9.5% – 11%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7095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 rot="10800000">
            <a:off x="2263662" y="6060637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3849217" y="241142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CF837-14A3-1402-45F5-7EDA12B58D15}"/>
              </a:ext>
            </a:extLst>
          </p:cNvPr>
          <p:cNvGrpSpPr/>
          <p:nvPr/>
        </p:nvGrpSpPr>
        <p:grpSpPr>
          <a:xfrm rot="10800000">
            <a:off x="3352488" y="6060637"/>
            <a:ext cx="278634" cy="272668"/>
            <a:chOff x="8032638" y="5926610"/>
            <a:chExt cx="278634" cy="27266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8DF2C16-8C4C-08C8-BF46-8FD40EF7F1F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8840373-C232-5FFF-1F44-39CFC236B35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8890131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F2EF6C0-5474-6B10-09E0-1D063B028A3B}"/>
              </a:ext>
            </a:extLst>
          </p:cNvPr>
          <p:cNvSpPr txBox="1"/>
          <p:nvPr/>
        </p:nvSpPr>
        <p:spPr>
          <a:xfrm>
            <a:off x="410407" y="2120354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6EAAA8B-82BD-6F9E-0171-BC07E552F3AC}"/>
              </a:ext>
            </a:extLst>
          </p:cNvPr>
          <p:cNvCxnSpPr>
            <a:cxnSpLocks/>
          </p:cNvCxnSpPr>
          <p:nvPr/>
        </p:nvCxnSpPr>
        <p:spPr>
          <a:xfrm>
            <a:off x="809122" y="2228720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0AE59FDA-5401-D0FF-CF4D-17E3D4F9E288}"/>
              </a:ext>
            </a:extLst>
          </p:cNvPr>
          <p:cNvSpPr txBox="1"/>
          <p:nvPr/>
        </p:nvSpPr>
        <p:spPr>
          <a:xfrm>
            <a:off x="410406" y="322238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ED4ABDF-58C4-BE54-E8F8-FA591469E67C}"/>
              </a:ext>
            </a:extLst>
          </p:cNvPr>
          <p:cNvCxnSpPr>
            <a:cxnSpLocks/>
          </p:cNvCxnSpPr>
          <p:nvPr/>
        </p:nvCxnSpPr>
        <p:spPr>
          <a:xfrm>
            <a:off x="956927" y="339025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">
            <a:extLst>
              <a:ext uri="{FF2B5EF4-FFF2-40B4-BE49-F238E27FC236}">
                <a16:creationId xmlns:a16="http://schemas.microsoft.com/office/drawing/2014/main" id="{81D19719-1F65-3616-5B8D-2F01578598F3}"/>
              </a:ext>
            </a:extLst>
          </p:cNvPr>
          <p:cNvSpPr txBox="1"/>
          <p:nvPr/>
        </p:nvSpPr>
        <p:spPr>
          <a:xfrm>
            <a:off x="410406" y="409353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9965C01-1BD0-2124-2982-0E789EA5032C}"/>
              </a:ext>
            </a:extLst>
          </p:cNvPr>
          <p:cNvCxnSpPr>
            <a:cxnSpLocks/>
          </p:cNvCxnSpPr>
          <p:nvPr/>
        </p:nvCxnSpPr>
        <p:spPr>
          <a:xfrm>
            <a:off x="956927" y="426140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AD192DB7-C5E8-F1F4-0B3E-E85307307455}"/>
              </a:ext>
            </a:extLst>
          </p:cNvPr>
          <p:cNvSpPr txBox="1"/>
          <p:nvPr/>
        </p:nvSpPr>
        <p:spPr>
          <a:xfrm>
            <a:off x="1389560" y="4593251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6E5FF320-4E89-F629-9EF6-75951FB3A78E}"/>
              </a:ext>
            </a:extLst>
          </p:cNvPr>
          <p:cNvSpPr txBox="1"/>
          <p:nvPr/>
        </p:nvSpPr>
        <p:spPr>
          <a:xfrm>
            <a:off x="2913389" y="457101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40C8A43D-B4B1-C290-3FFE-26AF63DB4A0A}"/>
              </a:ext>
            </a:extLst>
          </p:cNvPr>
          <p:cNvSpPr txBox="1"/>
          <p:nvPr/>
        </p:nvSpPr>
        <p:spPr>
          <a:xfrm>
            <a:off x="4355703" y="45710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63AB534F-C2CF-D84F-FAAB-E011E0B48ACB}"/>
              </a:ext>
            </a:extLst>
          </p:cNvPr>
          <p:cNvSpPr txBox="1"/>
          <p:nvPr/>
        </p:nvSpPr>
        <p:spPr>
          <a:xfrm>
            <a:off x="410406" y="493379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FDD8C86-60C7-4DEB-98A8-7274B75718F7}"/>
              </a:ext>
            </a:extLst>
          </p:cNvPr>
          <p:cNvCxnSpPr>
            <a:cxnSpLocks/>
          </p:cNvCxnSpPr>
          <p:nvPr/>
        </p:nvCxnSpPr>
        <p:spPr>
          <a:xfrm>
            <a:off x="956927" y="510166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1636863A-3219-4F13-F382-3433259D606D}"/>
              </a:ext>
            </a:extLst>
          </p:cNvPr>
          <p:cNvSpPr txBox="1"/>
          <p:nvPr/>
        </p:nvSpPr>
        <p:spPr>
          <a:xfrm>
            <a:off x="410406" y="527978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6E6D0D8-1F33-C467-A76C-48C1EFDE0495}"/>
              </a:ext>
            </a:extLst>
          </p:cNvPr>
          <p:cNvCxnSpPr>
            <a:cxnSpLocks/>
          </p:cNvCxnSpPr>
          <p:nvPr/>
        </p:nvCxnSpPr>
        <p:spPr>
          <a:xfrm>
            <a:off x="956927" y="544765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BBC61AB3-D6B4-6BFD-C301-8A0071DA29C6}"/>
              </a:ext>
            </a:extLst>
          </p:cNvPr>
          <p:cNvSpPr txBox="1"/>
          <p:nvPr/>
        </p:nvSpPr>
        <p:spPr>
          <a:xfrm>
            <a:off x="410406" y="606443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3A05279-D658-B44D-F7FA-93616D531AB0}"/>
              </a:ext>
            </a:extLst>
          </p:cNvPr>
          <p:cNvCxnSpPr>
            <a:cxnSpLocks/>
          </p:cNvCxnSpPr>
          <p:nvPr/>
        </p:nvCxnSpPr>
        <p:spPr>
          <a:xfrm>
            <a:off x="1126517" y="6232308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69796B6B-DFE9-C8C8-B425-A5D7EBD3878B}"/>
              </a:ext>
            </a:extLst>
          </p:cNvPr>
          <p:cNvSpPr txBox="1"/>
          <p:nvPr/>
        </p:nvSpPr>
        <p:spPr>
          <a:xfrm>
            <a:off x="1792821" y="374529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4E8ADB6C-EF58-B78C-1D9B-98359F5DD588}"/>
              </a:ext>
            </a:extLst>
          </p:cNvPr>
          <p:cNvSpPr txBox="1"/>
          <p:nvPr/>
        </p:nvSpPr>
        <p:spPr>
          <a:xfrm>
            <a:off x="2855018" y="3729755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5F623C35-06C6-F111-95ED-129FDB6428EA}"/>
              </a:ext>
            </a:extLst>
          </p:cNvPr>
          <p:cNvSpPr txBox="1"/>
          <p:nvPr/>
        </p:nvSpPr>
        <p:spPr>
          <a:xfrm>
            <a:off x="4385483" y="376726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C48D4411-480C-E0AA-CC11-2D0CB9E575E7}"/>
              </a:ext>
            </a:extLst>
          </p:cNvPr>
          <p:cNvSpPr txBox="1"/>
          <p:nvPr/>
        </p:nvSpPr>
        <p:spPr>
          <a:xfrm>
            <a:off x="1804440" y="293118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1849C15E-F10D-F562-8F54-9F0BF9227FEB}"/>
              </a:ext>
            </a:extLst>
          </p:cNvPr>
          <p:cNvSpPr txBox="1"/>
          <p:nvPr/>
        </p:nvSpPr>
        <p:spPr>
          <a:xfrm>
            <a:off x="3105333" y="29337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09243ADC-03D7-125D-CAD4-B6759D0443CF}"/>
              </a:ext>
            </a:extLst>
          </p:cNvPr>
          <p:cNvSpPr txBox="1"/>
          <p:nvPr/>
        </p:nvSpPr>
        <p:spPr>
          <a:xfrm>
            <a:off x="4307544" y="29453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801632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3799831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뉴사우스웨일즈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1696995" y="5117436"/>
            <a:ext cx="20061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스완</a:t>
            </a:r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힐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2622698" y="2707758"/>
            <a:ext cx="3593804" cy="259434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E139731-5B47-D9A2-D91D-59A65663399F}"/>
              </a:ext>
            </a:extLst>
          </p:cNvPr>
          <p:cNvSpPr txBox="1"/>
          <p:nvPr/>
        </p:nvSpPr>
        <p:spPr>
          <a:xfrm>
            <a:off x="1499286" y="3891147"/>
            <a:ext cx="16126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머레이</a:t>
            </a:r>
            <a:r>
              <a:rPr lang="en-US" altLang="ko-KR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달링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696607-8840-2E88-B9F1-CE5CE5E243AE}"/>
              </a:ext>
            </a:extLst>
          </p:cNvPr>
          <p:cNvCxnSpPr>
            <a:cxnSpLocks/>
          </p:cNvCxnSpPr>
          <p:nvPr/>
        </p:nvCxnSpPr>
        <p:spPr>
          <a:xfrm flipH="1">
            <a:off x="2913321" y="2002281"/>
            <a:ext cx="2693581" cy="203100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39785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 anchor="t"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머레이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달링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67585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 산업의 보물 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202767"/>
            <a:ext cx="5324512" cy="2846525"/>
          </a:xfrm>
        </p:spPr>
        <p:txBody>
          <a:bodyPr/>
          <a:lstStyle/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달링은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탁월한 생산 역량과 부티크 정신을 갖춘 포도 재배 중심지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</a:p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강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Murray River)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이 위치한 지역으로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대부분 비가 거의 오지 않는 평탄한 평야 지형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</a:p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이 지역 재배자는 기후 여건 변화를 관리하기 위해 관개 시스템과 가뭄에 강한 품종에 적용되는 신기술 활용 </a:t>
            </a:r>
          </a:p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자체 와인 양조장을 갖춘 완전히 독립된 와인 산지인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스완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Swan Hill)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과 긴밀히 연계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7981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2084C-051E-B085-7781-1F5C48423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-1442"/>
            <a:ext cx="10296935" cy="68594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853D473-2F61-E504-4EE2-186363616061}"/>
              </a:ext>
            </a:extLst>
          </p:cNvPr>
          <p:cNvSpPr txBox="1"/>
          <p:nvPr/>
        </p:nvSpPr>
        <p:spPr>
          <a:xfrm>
            <a:off x="10710181" y="4877514"/>
            <a:ext cx="191225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리베리나</a:t>
            </a:r>
            <a:endParaRPr lang="en-US" sz="14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46648C-0754-4989-3453-70F23455F57F}"/>
              </a:ext>
            </a:extLst>
          </p:cNvPr>
          <p:cNvCxnSpPr>
            <a:cxnSpLocks/>
          </p:cNvCxnSpPr>
          <p:nvPr/>
        </p:nvCxnSpPr>
        <p:spPr>
          <a:xfrm>
            <a:off x="9172353" y="4749209"/>
            <a:ext cx="1460205" cy="2410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ject 58">
            <a:extLst>
              <a:ext uri="{FF2B5EF4-FFF2-40B4-BE49-F238E27FC236}">
                <a16:creationId xmlns:a16="http://schemas.microsoft.com/office/drawing/2014/main" id="{8174030A-0D48-5BE7-BFE5-9AF50F587C39}"/>
              </a:ext>
            </a:extLst>
          </p:cNvPr>
          <p:cNvSpPr txBox="1"/>
          <p:nvPr/>
        </p:nvSpPr>
        <p:spPr>
          <a:xfrm>
            <a:off x="7068065" y="5876925"/>
            <a:ext cx="124463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머레이 </a:t>
            </a:r>
            <a:r>
              <a:rPr lang="ko-KR" altLang="en-US" sz="14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달링</a:t>
            </a:r>
            <a:endParaRPr lang="en-US" sz="14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195337-373C-D319-6750-322A9598D8A8}"/>
              </a:ext>
            </a:extLst>
          </p:cNvPr>
          <p:cNvCxnSpPr>
            <a:cxnSpLocks/>
          </p:cNvCxnSpPr>
          <p:nvPr/>
        </p:nvCxnSpPr>
        <p:spPr>
          <a:xfrm flipH="1">
            <a:off x="8119730" y="4727944"/>
            <a:ext cx="407581" cy="12653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58">
            <a:extLst>
              <a:ext uri="{FF2B5EF4-FFF2-40B4-BE49-F238E27FC236}">
                <a16:creationId xmlns:a16="http://schemas.microsoft.com/office/drawing/2014/main" id="{15F7CFA0-8B21-A830-268C-D490E365A4D8}"/>
              </a:ext>
            </a:extLst>
          </p:cNvPr>
          <p:cNvSpPr txBox="1"/>
          <p:nvPr/>
        </p:nvSpPr>
        <p:spPr>
          <a:xfrm>
            <a:off x="6418119" y="5295679"/>
            <a:ext cx="1567715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리버랜드</a:t>
            </a:r>
            <a:endParaRPr lang="en-US" sz="14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5B2FAE-1CC3-4AA3-5C3E-CD390B75E3CE}"/>
              </a:ext>
            </a:extLst>
          </p:cNvPr>
          <p:cNvCxnSpPr>
            <a:cxnSpLocks/>
          </p:cNvCxnSpPr>
          <p:nvPr/>
        </p:nvCxnSpPr>
        <p:spPr>
          <a:xfrm flipH="1">
            <a:off x="7198242" y="4692502"/>
            <a:ext cx="1052623" cy="726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6484" y="368299"/>
            <a:ext cx="5415516" cy="275058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45" y="3542878"/>
            <a:ext cx="2382787" cy="662774"/>
          </a:xfrm>
        </p:spPr>
        <p:txBody>
          <a:bodyPr/>
          <a:lstStyle/>
          <a:p>
            <a:r>
              <a:rPr lang="en-US" dirty="0"/>
              <a:t>1888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5746" y="4205659"/>
            <a:ext cx="1742812" cy="1461301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이 지역에 포도나무가 최초로 심긴 시기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584200"/>
            <a:ext cx="6968303" cy="473196"/>
          </a:xfrm>
        </p:spPr>
        <p:txBody>
          <a:bodyPr anchor="t"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머레이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달링의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역사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6508300" y="4223484"/>
            <a:ext cx="295467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421640">
              <a:lnSpc>
                <a:spcPts val="1600"/>
              </a:lnSpc>
              <a:spcBef>
                <a:spcPts val="550"/>
              </a:spcBef>
            </a:pPr>
            <a:r>
              <a:rPr lang="ko-KR" altLang="en-US" sz="1600" spc="-2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신규 관개 시스템 구축을 통해 선구자적 계획의 실현이 가능해짐</a:t>
            </a:r>
            <a:r>
              <a:rPr lang="en-US" altLang="ko-KR" sz="1600" spc="-2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1</a:t>
            </a:r>
            <a:r>
              <a:rPr lang="ko-KR" altLang="en-US" sz="1600" spc="-2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차 세계 대전 후 귀환한 재향 군인들이 와인 산업 성장의 일등 공신</a:t>
            </a:r>
            <a:r>
              <a:rPr lang="en-US" altLang="ko-KR" sz="1600" spc="-2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6508300" y="3535979"/>
            <a:ext cx="3105257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1920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1940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107" y="1383139"/>
            <a:ext cx="6784726" cy="662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생산량 위주에서 </a:t>
            </a:r>
          </a:p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품질 집중으로 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955574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8977" y="584200"/>
            <a:ext cx="425302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058808" cy="1461301"/>
          </a:xfrm>
        </p:spPr>
        <p:txBody>
          <a:bodyPr/>
          <a:lstStyle/>
          <a:p>
            <a:pPr marR="5080">
              <a:lnSpc>
                <a:spcPts val="1600"/>
              </a:lnSpc>
              <a:spcBef>
                <a:spcPts val="80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가뭄의 영향으로 생산자는 물 사용량을 절감할 수 있는 기술과 품종으로 전환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3025474" cy="662774"/>
          </a:xfrm>
        </p:spPr>
        <p:txBody>
          <a:bodyPr/>
          <a:lstStyle/>
          <a:p>
            <a:r>
              <a:rPr lang="en-US" dirty="0"/>
              <a:t>1960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– 1980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8581" y="1912970"/>
            <a:ext cx="2632643" cy="662775"/>
          </a:xfrm>
        </p:spPr>
        <p:txBody>
          <a:bodyPr/>
          <a:lstStyle/>
          <a:p>
            <a:pPr marL="12700" marR="5080">
              <a:lnSpc>
                <a:spcPts val="1600"/>
              </a:lnSpc>
              <a:spcBef>
                <a:spcPts val="220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호주 전체 포도 </a:t>
            </a: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분쇄량의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4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분의 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을 차지하는 산지로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생산량 증가와 함께 수자원 관리가 이 지역의 중점 과제로 대두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87696" y="1229119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76619" y="4112851"/>
            <a:ext cx="2120040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>
              <a:lnSpc>
                <a:spcPts val="1600"/>
              </a:lnSpc>
              <a:spcBef>
                <a:spcPts val="160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부티크 와인 산업과 셀러 도어 문화가 급성장하고 있는 이 지역은 생산량 중심에서 품질 중심으로 선회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65733" y="34290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952960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33958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두 지역 이야기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420170"/>
            <a:ext cx="3928102" cy="2846525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강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Murray River)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이 위치한 지역으로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달링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Murray Darling)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과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스완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힐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Swan Hill)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지역 대부분이 평평하고 비가 거의 오지 않는 평원 지형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연간 강수량이 상대적으로 적고 병충해 위험이 아주 적은 더운 기후 지역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갈색에서 적갈색의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양토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모래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사질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양토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양토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분포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en-AU" dirty="0">
              <a:solidFill>
                <a:srgbClr val="FFFFFF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53317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496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대륙의 영향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3478111"/>
            <a:ext cx="294491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더운 여름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온화한 겨울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밤 기온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17681" y="3978749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머레이</a:t>
            </a:r>
            <a:r>
              <a:rPr lang="en-US" altLang="ko-KR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달링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82000"/>
              </a:lnSpc>
            </a:pP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30–80M(98–262FT)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9583" y="6579964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9583" y="5456963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71486" y="6407295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A56BD01A-78F9-44B1-94F2-1E35EC8A157C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C1179A35-C36D-73DB-19CF-67CFBC35F18E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C24E12-F7F1-1A37-22C0-F5F16084E1A9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7FE414-F960-8FE4-9561-4803BFF5DA51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A6BFB8-116B-C857-978F-85BBE3C377D2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D2FDF0-3081-C734-6315-DA70A6F92CCD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269940161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6731" r="1673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821776" cy="1530521"/>
          </a:xfrm>
        </p:spPr>
        <p:txBody>
          <a:bodyPr/>
          <a:lstStyle/>
          <a:p>
            <a:pPr marL="12700" marR="5080">
              <a:lnSpc>
                <a:spcPts val="2120"/>
              </a:lnSpc>
              <a:spcBef>
                <a:spcPts val="219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두 지역의 토양은 포도나무의 활발한 생장과 건강한 포도 나무 재배에 적합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달링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Murray Darling)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에는 대부분  중성이나 약 알칼리성의 석회질 토양 분포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Swan Hill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에는 중성이나 알칼리성의 석회암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해양 모래 및 점토로 이루어진 토양으로 구성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72905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3188"/>
            <a:ext cx="3721841" cy="785732"/>
          </a:xfrm>
        </p:spPr>
        <p:txBody>
          <a:bodyPr anchor="t"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머레이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달링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</a:t>
            </a:r>
            <a:b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풍미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9" y="1484250"/>
            <a:ext cx="5340350" cy="579936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457668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5E7AFDC-42A4-951B-6EE4-248EC691B5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6364" y="526638"/>
            <a:ext cx="1041740" cy="3153708"/>
          </a:xfrm>
          <a:prstGeom prst="rect">
            <a:avLst/>
          </a:prstGeom>
        </p:spPr>
      </p:pic>
      <p:pic>
        <p:nvPicPr>
          <p:cNvPr id="28" name="Picture Placeholder 8">
            <a:extLst>
              <a:ext uri="{FF2B5EF4-FFF2-40B4-BE49-F238E27FC236}">
                <a16:creationId xmlns:a16="http://schemas.microsoft.com/office/drawing/2014/main" id="{E7541188-4C51-690F-D45F-77E9A55235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0307" y="526638"/>
            <a:ext cx="1041740" cy="3153708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34289" y="316517"/>
            <a:ext cx="1119631" cy="33895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308225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비주류</a:t>
            </a:r>
            <a:br>
              <a:rPr 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품종</a:t>
            </a:r>
            <a:endParaRPr lang="en-US" sz="544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5847593" y="2305062"/>
            <a:ext cx="2213588" cy="32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GRIGIO</a:t>
            </a:r>
          </a:p>
        </p:txBody>
      </p:sp>
      <p:pic>
        <p:nvPicPr>
          <p:cNvPr id="21" name="Picture Placeholder 8">
            <a:extLst>
              <a:ext uri="{FF2B5EF4-FFF2-40B4-BE49-F238E27FC236}">
                <a16:creationId xmlns:a16="http://schemas.microsoft.com/office/drawing/2014/main" id="{8CA659AB-2B7E-F790-86C7-B57F960FCE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1493" y="2918243"/>
            <a:ext cx="1119631" cy="3389511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2029B30B-C5C8-3AC4-85E3-3836B21621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400" y="2926264"/>
            <a:ext cx="1119631" cy="338951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4D4613-C690-72DE-F0C0-3B554304044D}"/>
              </a:ext>
            </a:extLst>
          </p:cNvPr>
          <p:cNvSpPr txBox="1"/>
          <p:nvPr/>
        </p:nvSpPr>
        <p:spPr>
          <a:xfrm rot="16200000">
            <a:off x="7836051" y="2305063"/>
            <a:ext cx="2213588" cy="32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VERMENTINO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7448D6-E601-ECA9-30BF-1AEC5BB694CA}"/>
              </a:ext>
            </a:extLst>
          </p:cNvPr>
          <p:cNvSpPr txBox="1"/>
          <p:nvPr/>
        </p:nvSpPr>
        <p:spPr>
          <a:xfrm rot="16200000">
            <a:off x="9846280" y="2305063"/>
            <a:ext cx="2213588" cy="32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SANGIOVESE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086D92-3426-F00E-768B-41DEDADBD3BF}"/>
              </a:ext>
            </a:extLst>
          </p:cNvPr>
          <p:cNvSpPr txBox="1"/>
          <p:nvPr/>
        </p:nvSpPr>
        <p:spPr>
          <a:xfrm rot="16200000">
            <a:off x="8985394" y="4878525"/>
            <a:ext cx="2213588" cy="32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NERO D’AVOLA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2D6848-D214-9C4A-A342-01D295E52B9D}"/>
              </a:ext>
            </a:extLst>
          </p:cNvPr>
          <p:cNvSpPr txBox="1"/>
          <p:nvPr/>
        </p:nvSpPr>
        <p:spPr>
          <a:xfrm rot="16200000">
            <a:off x="6909852" y="4878524"/>
            <a:ext cx="2213588" cy="32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BARBERA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18A0E09-A195-20FD-1F79-DCC02D6DC5FF}"/>
              </a:ext>
            </a:extLst>
          </p:cNvPr>
          <p:cNvSpPr txBox="1"/>
          <p:nvPr/>
        </p:nvSpPr>
        <p:spPr>
          <a:xfrm>
            <a:off x="6153761" y="3646578"/>
            <a:ext cx="1446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피노</a:t>
            </a:r>
            <a:r>
              <a:rPr lang="ko-KR" altLang="en-US" sz="1000" b="1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그리지오</a:t>
            </a:r>
            <a:endParaRPr lang="en-AU" altLang="ko-KR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미디움</a:t>
            </a:r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07CBB6-0880-4B33-B1A5-F31AD30A5EBD}"/>
              </a:ext>
            </a:extLst>
          </p:cNvPr>
          <p:cNvSpPr txBox="1"/>
          <p:nvPr/>
        </p:nvSpPr>
        <p:spPr>
          <a:xfrm>
            <a:off x="8156732" y="3646578"/>
            <a:ext cx="1446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베르멘티노</a:t>
            </a:r>
            <a:endParaRPr lang="en-AU" altLang="ko-KR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미디움</a:t>
            </a:r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8342CF-0CAE-A23A-74C9-C87FC44A9DD2}"/>
              </a:ext>
            </a:extLst>
          </p:cNvPr>
          <p:cNvSpPr txBox="1"/>
          <p:nvPr/>
        </p:nvSpPr>
        <p:spPr>
          <a:xfrm>
            <a:off x="10195989" y="3646578"/>
            <a:ext cx="14464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산지오베제</a:t>
            </a:r>
            <a:endParaRPr lang="en-US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미디움</a:t>
            </a:r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07D7C9-F929-7C75-5063-A06A19F4CEA6}"/>
              </a:ext>
            </a:extLst>
          </p:cNvPr>
          <p:cNvSpPr txBox="1"/>
          <p:nvPr/>
        </p:nvSpPr>
        <p:spPr>
          <a:xfrm>
            <a:off x="9230814" y="6207648"/>
            <a:ext cx="1595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네로 </a:t>
            </a:r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다볼라</a:t>
            </a:r>
            <a:endParaRPr lang="en-US" altLang="ko-KR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풀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5B32486-43B2-54BA-B803-8A993E62B112}"/>
              </a:ext>
            </a:extLst>
          </p:cNvPr>
          <p:cNvSpPr txBox="1"/>
          <p:nvPr/>
        </p:nvSpPr>
        <p:spPr>
          <a:xfrm>
            <a:off x="7184300" y="6207648"/>
            <a:ext cx="1595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바르베라</a:t>
            </a:r>
            <a:endParaRPr lang="en-US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풀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58113C8-769C-30A3-F6BE-17BE1A935B34}"/>
              </a:ext>
            </a:extLst>
          </p:cNvPr>
          <p:cNvSpPr txBox="1">
            <a:spLocks/>
          </p:cNvSpPr>
          <p:nvPr/>
        </p:nvSpPr>
        <p:spPr>
          <a:xfrm>
            <a:off x="538904" y="2940767"/>
            <a:ext cx="3253375" cy="153052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ts val="2120"/>
              </a:lnSpc>
              <a:spcBef>
                <a:spcPts val="219"/>
              </a:spcBef>
              <a:buNone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피노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그리지오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Pinot Grigio)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와 같은 지중해 품종은 따뜻한 기후에 아주 적합하며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네로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다볼라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Nero </a:t>
            </a:r>
            <a:r>
              <a:rPr lang="en-AU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d'Avola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와 같은 비주류 품종을 생산하는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와이너리가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증가하는 추세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731902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924947" y="2166456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6" y="545616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625300" y="2662470"/>
            <a:ext cx="2665060" cy="2191749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잘 익은 복숭아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메론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파인애플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바닐라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토스트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1371" y="246971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4392417" y="4122719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625301" y="2402154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풍미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348528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359150" y="5829879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1239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4068414" y="6152078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8884" y="2641194"/>
            <a:ext cx="14690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489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CF837-14A3-1402-45F5-7EDA12B58D15}"/>
              </a:ext>
            </a:extLst>
          </p:cNvPr>
          <p:cNvGrpSpPr/>
          <p:nvPr/>
        </p:nvGrpSpPr>
        <p:grpSpPr>
          <a:xfrm rot="10800000">
            <a:off x="3352488" y="6152078"/>
            <a:ext cx="278634" cy="272668"/>
            <a:chOff x="8032638" y="5926610"/>
            <a:chExt cx="278634" cy="27266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8DF2C16-8C4C-08C8-BF46-8FD40EF7F1F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8840373-C232-5FFF-1F44-39CFC236B35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9296472" y="218442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9CA091F-E960-328B-F241-8CB6527ED3CB}"/>
              </a:ext>
            </a:extLst>
          </p:cNvPr>
          <p:cNvSpPr txBox="1"/>
          <p:nvPr/>
        </p:nvSpPr>
        <p:spPr>
          <a:xfrm>
            <a:off x="410407" y="221179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4FB92B-E4AF-380E-C52C-CD48B971213F}"/>
              </a:ext>
            </a:extLst>
          </p:cNvPr>
          <p:cNvCxnSpPr>
            <a:cxnSpLocks/>
          </p:cNvCxnSpPr>
          <p:nvPr/>
        </p:nvCxnSpPr>
        <p:spPr>
          <a:xfrm>
            <a:off x="809122" y="2320161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33BDE192-C357-A609-67D1-C322E2DFB40B}"/>
              </a:ext>
            </a:extLst>
          </p:cNvPr>
          <p:cNvSpPr txBox="1"/>
          <p:nvPr/>
        </p:nvSpPr>
        <p:spPr>
          <a:xfrm>
            <a:off x="410406" y="33138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D4F8526-F314-E378-5186-8D2FD489CAF8}"/>
              </a:ext>
            </a:extLst>
          </p:cNvPr>
          <p:cNvCxnSpPr>
            <a:cxnSpLocks/>
          </p:cNvCxnSpPr>
          <p:nvPr/>
        </p:nvCxnSpPr>
        <p:spPr>
          <a:xfrm>
            <a:off x="956927" y="348169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01FD602F-A137-D7F7-0E96-28CA352BF178}"/>
              </a:ext>
            </a:extLst>
          </p:cNvPr>
          <p:cNvSpPr txBox="1"/>
          <p:nvPr/>
        </p:nvSpPr>
        <p:spPr>
          <a:xfrm>
            <a:off x="410406" y="418497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AF7356F-FE30-15A9-61AC-597D2282A704}"/>
              </a:ext>
            </a:extLst>
          </p:cNvPr>
          <p:cNvCxnSpPr>
            <a:cxnSpLocks/>
          </p:cNvCxnSpPr>
          <p:nvPr/>
        </p:nvCxnSpPr>
        <p:spPr>
          <a:xfrm>
            <a:off x="956927" y="435284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90DC5258-86B3-B050-A7E2-A4FED75626C7}"/>
              </a:ext>
            </a:extLst>
          </p:cNvPr>
          <p:cNvSpPr txBox="1"/>
          <p:nvPr/>
        </p:nvSpPr>
        <p:spPr>
          <a:xfrm>
            <a:off x="1389560" y="468469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59D96772-FD39-DE30-81AF-439DECBA6681}"/>
              </a:ext>
            </a:extLst>
          </p:cNvPr>
          <p:cNvSpPr txBox="1"/>
          <p:nvPr/>
        </p:nvSpPr>
        <p:spPr>
          <a:xfrm>
            <a:off x="2913389" y="466245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A22DC044-1DCF-BE38-A963-5866622ED387}"/>
              </a:ext>
            </a:extLst>
          </p:cNvPr>
          <p:cNvSpPr txBox="1"/>
          <p:nvPr/>
        </p:nvSpPr>
        <p:spPr>
          <a:xfrm>
            <a:off x="4355703" y="46624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81650227-2D1E-A879-5959-1E57EA8C8938}"/>
              </a:ext>
            </a:extLst>
          </p:cNvPr>
          <p:cNvSpPr txBox="1"/>
          <p:nvPr/>
        </p:nvSpPr>
        <p:spPr>
          <a:xfrm>
            <a:off x="410406" y="502523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9E03109-5018-AB2F-C6D8-DFC1324090A3}"/>
              </a:ext>
            </a:extLst>
          </p:cNvPr>
          <p:cNvCxnSpPr>
            <a:cxnSpLocks/>
          </p:cNvCxnSpPr>
          <p:nvPr/>
        </p:nvCxnSpPr>
        <p:spPr>
          <a:xfrm>
            <a:off x="956927" y="519310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B7D8C0B4-351A-7E99-A9F8-4B82780C416D}"/>
              </a:ext>
            </a:extLst>
          </p:cNvPr>
          <p:cNvSpPr txBox="1"/>
          <p:nvPr/>
        </p:nvSpPr>
        <p:spPr>
          <a:xfrm>
            <a:off x="410406" y="53712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0B38F4E-D230-5AFC-711B-77BB0A92EA96}"/>
              </a:ext>
            </a:extLst>
          </p:cNvPr>
          <p:cNvCxnSpPr>
            <a:cxnSpLocks/>
          </p:cNvCxnSpPr>
          <p:nvPr/>
        </p:nvCxnSpPr>
        <p:spPr>
          <a:xfrm>
            <a:off x="956927" y="553909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2F2EBB12-4067-BDDD-352C-6AFB3BC6D3E3}"/>
              </a:ext>
            </a:extLst>
          </p:cNvPr>
          <p:cNvSpPr txBox="1"/>
          <p:nvPr/>
        </p:nvSpPr>
        <p:spPr>
          <a:xfrm>
            <a:off x="410406" y="615587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FD01273-242A-E57B-AFD7-1091FB2BE97D}"/>
              </a:ext>
            </a:extLst>
          </p:cNvPr>
          <p:cNvCxnSpPr>
            <a:cxnSpLocks/>
          </p:cNvCxnSpPr>
          <p:nvPr/>
        </p:nvCxnSpPr>
        <p:spPr>
          <a:xfrm>
            <a:off x="1126517" y="6323749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A76565B4-3625-96D4-1CF3-F209964865D1}"/>
              </a:ext>
            </a:extLst>
          </p:cNvPr>
          <p:cNvSpPr txBox="1"/>
          <p:nvPr/>
        </p:nvSpPr>
        <p:spPr>
          <a:xfrm>
            <a:off x="1778369" y="38718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E100DD5A-B166-B696-929D-180640E48E90}"/>
              </a:ext>
            </a:extLst>
          </p:cNvPr>
          <p:cNvSpPr txBox="1"/>
          <p:nvPr/>
        </p:nvSpPr>
        <p:spPr>
          <a:xfrm>
            <a:off x="2840566" y="385627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51DB0C34-6B3E-04A3-6453-9D99757A71B6}"/>
              </a:ext>
            </a:extLst>
          </p:cNvPr>
          <p:cNvSpPr txBox="1"/>
          <p:nvPr/>
        </p:nvSpPr>
        <p:spPr>
          <a:xfrm>
            <a:off x="4371031" y="389377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A37F8E62-9E73-3D2D-92B7-D8DA3381BA03}"/>
              </a:ext>
            </a:extLst>
          </p:cNvPr>
          <p:cNvSpPr txBox="1"/>
          <p:nvPr/>
        </p:nvSpPr>
        <p:spPr>
          <a:xfrm>
            <a:off x="1804440" y="30226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9F976F66-DA7D-88AE-E9F4-2A6451F3718D}"/>
              </a:ext>
            </a:extLst>
          </p:cNvPr>
          <p:cNvSpPr txBox="1"/>
          <p:nvPr/>
        </p:nvSpPr>
        <p:spPr>
          <a:xfrm>
            <a:off x="3105333" y="30252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6315BC43-3191-A4CD-BBBC-94EC61F6CA61}"/>
              </a:ext>
            </a:extLst>
          </p:cNvPr>
          <p:cNvSpPr txBox="1"/>
          <p:nvPr/>
        </p:nvSpPr>
        <p:spPr>
          <a:xfrm>
            <a:off x="4307544" y="30367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0749023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머레이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달링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290684" cy="128669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호주 심장부 산지의 </a:t>
            </a:r>
            <a:b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</a:br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와인 르네상스 </a:t>
            </a:r>
            <a:endParaRPr lang="en-AU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4001893"/>
            <a:ext cx="3976465" cy="992298"/>
          </a:xfrm>
        </p:spPr>
        <p:txBody>
          <a:bodyPr/>
          <a:lstStyle/>
          <a:p>
            <a:pPr marL="12065">
              <a:spcBef>
                <a:spcPts val="590"/>
              </a:spcBef>
              <a:buClr>
                <a:srgbClr val="F00000"/>
              </a:buClr>
              <a:tabLst>
                <a:tab pos="203200" algn="l"/>
              </a:tabLst>
            </a:pP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리버랜드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리베리나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달링은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생산 역량과 수출 성공으로 유명한 호주 와인 산업의 강자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단순히 대량 생산에 머물지 않고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점점 더 많은 프리미엄 생산자와 비주류 품종이 와인 산업의 다양성 배가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3D76D01-0C4F-8218-9B86-BCA48A7837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938"/>
          </a:xfrm>
        </p:spPr>
      </p:pic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188F4B0C-5030-8DEE-C9D6-43EC58031A79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107263"/>
            <a:ext cx="4204380" cy="3133240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호주 와인 생산의 강자인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리버랜드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리베리나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</a:t>
            </a:r>
            <a:r>
              <a:rPr lang="ko-KR" altLang="en-US" dirty="0" err="1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달링은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호주 와인 산업의 중심지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대량 생산을 통해 화이트 및 레드 품종 모두에서 괄목할 만한 국제적 수출 성과를 이루게 한 일등공신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오늘날 이 지역은 생태계에 대한 배려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혁신적 양조 관행에 기반한 포괄적 접근 방식 확립에 기여한 공을 인정받고 있음</a:t>
            </a:r>
            <a:r>
              <a:rPr lang="en-US" altLang="ko-KR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4829691" cy="1325563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내륙의 </a:t>
            </a:r>
          </a:p>
          <a:p>
            <a:r>
              <a:rPr lang="ko-KR" altLang="en-US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강자</a:t>
            </a:r>
            <a:endParaRPr lang="en-US" sz="5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A7485-4D90-C46B-2FB9-8205A92FC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81891-B659-0570-528A-927FF79F7B0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20E9B2-421C-C072-5C66-71AED629620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4966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8693"/>
            <a:ext cx="6158452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 marL="0" marR="5080" indent="0">
              <a:lnSpc>
                <a:spcPts val="2100"/>
              </a:lnSpc>
              <a:spcBef>
                <a:spcPts val="219"/>
              </a:spcBef>
              <a:buNone/>
            </a:pP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리버랜드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리베리나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</a:t>
            </a: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달링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297815">
              <a:lnSpc>
                <a:spcPct val="100000"/>
              </a:lnSpc>
              <a:spcBef>
                <a:spcPts val="585"/>
              </a:spcBef>
              <a:tabLst>
                <a:tab pos="203200" algn="l"/>
              </a:tabLst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개요 </a:t>
            </a:r>
          </a:p>
          <a:p>
            <a:pPr marL="297815">
              <a:lnSpc>
                <a:spcPct val="100000"/>
              </a:lnSpc>
              <a:spcBef>
                <a:spcPts val="585"/>
              </a:spcBef>
              <a:tabLst>
                <a:tab pos="203200" algn="l"/>
              </a:tabLst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역사 </a:t>
            </a:r>
          </a:p>
          <a:p>
            <a:pPr marL="297815">
              <a:lnSpc>
                <a:spcPct val="100000"/>
              </a:lnSpc>
              <a:spcBef>
                <a:spcPts val="585"/>
              </a:spcBef>
              <a:tabLst>
                <a:tab pos="203200" algn="l"/>
              </a:tabLst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지리 </a:t>
            </a:r>
          </a:p>
          <a:p>
            <a:pPr marL="297815">
              <a:lnSpc>
                <a:spcPct val="100000"/>
              </a:lnSpc>
              <a:spcBef>
                <a:spcPts val="585"/>
              </a:spcBef>
              <a:tabLst>
                <a:tab pos="203200" algn="l"/>
              </a:tabLst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대표 품종 </a:t>
            </a: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988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5571956" y="4738021"/>
            <a:ext cx="2005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리버랜드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620045" y="2828260"/>
            <a:ext cx="3147732" cy="19563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80482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 anchor="t"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리버랜드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74285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대량 </a:t>
            </a:r>
            <a:r>
              <a:rPr lang="ko-KR" altLang="en-US" sz="50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생산및</a:t>
            </a:r>
            <a:endParaRPr lang="ko-KR" alt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3344535"/>
            <a:ext cx="4707824" cy="2846525"/>
          </a:xfrm>
        </p:spPr>
        <p:txBody>
          <a:bodyPr/>
          <a:lstStyle/>
          <a:p>
            <a:pPr marL="297815" marR="508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머레이 강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Murray River)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의 고대 붉은 토양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긴 일조 시간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포도 재배 전문성은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남호주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와인 산지의 전형적 특징</a:t>
            </a:r>
          </a:p>
          <a:p>
            <a:pPr marL="297815" marR="508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애들레이드 북동쪽으로 불과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2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시간 거리에 위치한 이 지역은 상징적인 머레이 강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Murray River)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에서 그레이트 오스트레일리아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아웃백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Great Australian Outback)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끝자락까지 이어짐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</a:p>
          <a:p>
            <a:pPr marL="297815" marR="508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호주 최대 와인 중심지인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리버랜드는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현대적 혁신과 시간을 통해 검증된 기법을 활용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19953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9739" y="368300"/>
            <a:ext cx="4352261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225" y="3593944"/>
            <a:ext cx="2382787" cy="662774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초기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1225" y="4320521"/>
            <a:ext cx="2382786" cy="1461301"/>
          </a:xfrm>
        </p:spPr>
        <p:txBody>
          <a:bodyPr/>
          <a:lstStyle/>
          <a:p>
            <a:pPr marL="12700">
              <a:spcBef>
                <a:spcPts val="1475"/>
              </a:spcBef>
            </a:pP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리버랜드에는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신성한 문화 유적지가 다수 위치하고 있으며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이 지역의 토착 포도밭 소유주는 </a:t>
            </a: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에라위룽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GB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Erawirung</a:t>
            </a:r>
            <a:r>
              <a:rPr lang="en-GB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인들이 주류를 이룸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512088"/>
            <a:ext cx="6968303" cy="473196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리버랜드의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역사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6302330" y="4256718"/>
            <a:ext cx="269827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재향 군인 정착 법안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(</a:t>
            </a:r>
            <a:r>
              <a:rPr lang="en-GB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Soldier</a:t>
            </a:r>
            <a:r>
              <a:rPr lang="en-GB" altLang="ko-KR" sz="1600" spc="-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GB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Settlement</a:t>
            </a:r>
            <a:r>
              <a:rPr lang="en-GB" altLang="ko-KR" sz="1600" spc="-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GB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Bill)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이 통과된 시기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많은 이민자들이 이 지역으로 이주하면서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유럽식 농법과 포도밭 경작 관행 전파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6280373" y="354287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1919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89136" y="1076178"/>
            <a:ext cx="6784726" cy="662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개척자의 꿈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10807" y="2361898"/>
            <a:ext cx="2269566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기존의 지역 토착 소유주 집단에 유럽 정착민 합류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81499" y="1648058"/>
            <a:ext cx="2120040" cy="662774"/>
          </a:xfrm>
        </p:spPr>
        <p:txBody>
          <a:bodyPr/>
          <a:lstStyle/>
          <a:p>
            <a:r>
              <a:rPr lang="en-US" dirty="0"/>
              <a:t>1830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08EC02C-5A3E-9CEF-7738-7F00ADF1FD8A}"/>
              </a:ext>
            </a:extLst>
          </p:cNvPr>
          <p:cNvSpPr/>
          <p:nvPr/>
        </p:nvSpPr>
        <p:spPr>
          <a:xfrm>
            <a:off x="4402185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9561" y="584200"/>
            <a:ext cx="3902439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167580"/>
            <a:ext cx="2512463" cy="1461301"/>
          </a:xfrm>
        </p:spPr>
        <p:txBody>
          <a:bodyPr/>
          <a:lstStyle/>
          <a:p>
            <a:pPr marR="5080">
              <a:lnSpc>
                <a:spcPts val="1600"/>
              </a:lnSpc>
              <a:spcBef>
                <a:spcPts val="300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신생 포도밭들이 포도를 가공할 수 있는 시설을 제공한 </a:t>
            </a:r>
            <a:r>
              <a:rPr lang="en-GB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Berri Co-Op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이 문을 열면서 </a:t>
            </a: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리버랜드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와인 생산이 탄력을 받음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3033712" cy="662774"/>
          </a:xfrm>
        </p:spPr>
        <p:txBody>
          <a:bodyPr/>
          <a:lstStyle/>
          <a:p>
            <a:r>
              <a:rPr lang="en-US" dirty="0"/>
              <a:t>1920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 1950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22136" y="2375293"/>
            <a:ext cx="2532242" cy="662775"/>
          </a:xfrm>
        </p:spPr>
        <p:txBody>
          <a:bodyPr/>
          <a:lstStyle/>
          <a:p>
            <a:pPr marR="99060">
              <a:lnSpc>
                <a:spcPts val="1600"/>
              </a:lnSpc>
              <a:spcBef>
                <a:spcPts val="330"/>
              </a:spcBef>
            </a:pPr>
            <a:r>
              <a:rPr lang="ko-KR" altLang="en-US" sz="1600" spc="-2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이 지역에 대한 관심이 폭발적으로 증가</a:t>
            </a:r>
            <a:r>
              <a:rPr lang="en-US" altLang="ko-KR" sz="1600" spc="-2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, 85</a:t>
            </a:r>
            <a:r>
              <a:rPr lang="ko-KR" altLang="en-US" sz="1600" spc="-2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개 품종 재배</a:t>
            </a:r>
            <a:r>
              <a:rPr lang="en-US" altLang="ko-KR" sz="1600" spc="-2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</a:t>
            </a:r>
            <a:r>
              <a:rPr lang="ko-KR" altLang="en-US" sz="1600" spc="-25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11249" y="1691442"/>
            <a:ext cx="3155553" cy="662774"/>
          </a:xfrm>
        </p:spPr>
        <p:txBody>
          <a:bodyPr/>
          <a:lstStyle/>
          <a:p>
            <a:r>
              <a:rPr lang="en-US" dirty="0"/>
              <a:t>1960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–1980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5"/>
            <a:ext cx="1453478" cy="662774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포도 식재 두배 증가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.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76746" y="2233903"/>
            <a:ext cx="263264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735" marR="5080">
              <a:lnSpc>
                <a:spcPts val="1600"/>
              </a:lnSpc>
              <a:spcBef>
                <a:spcPts val="160"/>
              </a:spcBef>
            </a:pP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리버랜드는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전통적 와인 양조 전문성과 기술 혁신의 균형을 통해 호주 전역 포도 </a:t>
            </a:r>
            <a:r>
              <a:rPr lang="ko-KR" altLang="en-US" sz="1600" spc="-10" dirty="0" err="1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분쇄량의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altLang="ko-KR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1/3 </a:t>
            </a:r>
            <a:r>
              <a:rPr lang="ko-KR" altLang="en-US" sz="1600" spc="-10" dirty="0"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차지 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65860" y="1550052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6605A6-FA0D-090A-F292-8C93F9FAF7AD}"/>
              </a:ext>
            </a:extLst>
          </p:cNvPr>
          <p:cNvSpPr/>
          <p:nvPr/>
        </p:nvSpPr>
        <p:spPr>
          <a:xfrm>
            <a:off x="4440530" y="3231989"/>
            <a:ext cx="394021" cy="3940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6CA1CC-3CB7-45A5-A561-55FA54B3B4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www.w3.org/XML/1998/namespace"/>
    <ds:schemaRef ds:uri="02256494-4976-4001-aedb-96463ae0d92e"/>
    <ds:schemaRef ds:uri="http://schemas.microsoft.com/office/2006/documentManagement/types"/>
    <ds:schemaRef ds:uri="http://purl.org/dc/elements/1.1/"/>
    <ds:schemaRef ds:uri="4e8dd08d-258d-47a9-9875-37f1ffd19f33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3058</Words>
  <Application>Microsoft Macintosh PowerPoint</Application>
  <PresentationFormat>Widescreen</PresentationFormat>
  <Paragraphs>489</Paragraphs>
  <Slides>40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Malgun Gothic</vt:lpstr>
      <vt:lpstr>Neue Haas Grotesk Text Pro</vt:lpstr>
      <vt:lpstr>Noto Sans KR</vt:lpstr>
      <vt:lpstr>Arial</vt:lpstr>
      <vt:lpstr>Inter Display</vt:lpstr>
      <vt:lpstr>Slide layouts</vt:lpstr>
      <vt:lpstr>PowerPoint Presentation</vt:lpstr>
      <vt:lpstr>PowerPoint Presentation</vt:lpstr>
      <vt:lpstr>호주</vt:lpstr>
      <vt:lpstr>호주</vt:lpstr>
      <vt:lpstr>오늘 강의 주제</vt:lpstr>
      <vt:lpstr>남호주</vt:lpstr>
      <vt:lpstr>리버랜드</vt:lpstr>
      <vt:lpstr>초기 </vt:lpstr>
      <vt:lpstr>PowerPoint Presentation</vt:lpstr>
      <vt:lpstr>지형, 기후 및 토양</vt:lpstr>
      <vt:lpstr>PowerPoint Presentation</vt:lpstr>
      <vt:lpstr>토양</vt:lpstr>
      <vt:lpstr>리버랜드 와인의 풍미 </vt:lpstr>
      <vt:lpstr>샤르도네 특징</vt:lpstr>
      <vt:lpstr>쉬라즈 특징</vt:lpstr>
      <vt:lpstr>카베르네 소비뇽 특징</vt:lpstr>
      <vt:lpstr>뉴사우스웨일즈</vt:lpstr>
      <vt:lpstr>리베리나</vt:lpstr>
      <vt:lpstr>1913</vt:lpstr>
      <vt:lpstr>PowerPoint Presentation</vt:lpstr>
      <vt:lpstr>지형, 기후 및 토양</vt:lpstr>
      <vt:lpstr>PowerPoint Presentation</vt:lpstr>
      <vt:lpstr>토양</vt:lpstr>
      <vt:lpstr>리베리나 와인의 풍미 </vt:lpstr>
      <vt:lpstr>샤르도네 특징</vt:lpstr>
      <vt:lpstr>쉬라즈 특징</vt:lpstr>
      <vt:lpstr>보트리티스 세미용 특징</vt:lpstr>
      <vt:lpstr>뉴사우스웨일즈</vt:lpstr>
      <vt:lpstr>머레이 달링</vt:lpstr>
      <vt:lpstr>1888</vt:lpstr>
      <vt:lpstr>PowerPoint Presentation</vt:lpstr>
      <vt:lpstr>지형, 기후 및 토양</vt:lpstr>
      <vt:lpstr>PowerPoint Presentation</vt:lpstr>
      <vt:lpstr>토양</vt:lpstr>
      <vt:lpstr>머레이 달링 와인의  풍미 </vt:lpstr>
      <vt:lpstr>PowerPoint Presentation</vt:lpstr>
      <vt:lpstr>샤르도네 특징</vt:lpstr>
      <vt:lpstr>머레이 달링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Cameron Midson</cp:lastModifiedBy>
  <cp:revision>6</cp:revision>
  <dcterms:created xsi:type="dcterms:W3CDTF">2018-07-25T07:02:59Z</dcterms:created>
  <dcterms:modified xsi:type="dcterms:W3CDTF">2026-03-23T00:54:05Z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2026-03-23T00:52:35Z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3d861cc5-7d11-4ba7-bfc6-45919a30d5c6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