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45"/>
  </p:notesMasterIdLst>
  <p:sldIdLst>
    <p:sldId id="256" r:id="rId5"/>
    <p:sldId id="661" r:id="rId6"/>
    <p:sldId id="636" r:id="rId7"/>
    <p:sldId id="645" r:id="rId8"/>
    <p:sldId id="637" r:id="rId9"/>
    <p:sldId id="674" r:id="rId10"/>
    <p:sldId id="675" r:id="rId11"/>
    <p:sldId id="646" r:id="rId12"/>
    <p:sldId id="647" r:id="rId13"/>
    <p:sldId id="641" r:id="rId14"/>
    <p:sldId id="642" r:id="rId15"/>
    <p:sldId id="643" r:id="rId16"/>
    <p:sldId id="665" r:id="rId17"/>
    <p:sldId id="603" r:id="rId18"/>
    <p:sldId id="660" r:id="rId19"/>
    <p:sldId id="658" r:id="rId20"/>
    <p:sldId id="685" r:id="rId21"/>
    <p:sldId id="686" r:id="rId22"/>
    <p:sldId id="687" r:id="rId23"/>
    <p:sldId id="688" r:id="rId24"/>
    <p:sldId id="689" r:id="rId25"/>
    <p:sldId id="690" r:id="rId26"/>
    <p:sldId id="691" r:id="rId27"/>
    <p:sldId id="692" r:id="rId28"/>
    <p:sldId id="693" r:id="rId29"/>
    <p:sldId id="694" r:id="rId30"/>
    <p:sldId id="695" r:id="rId31"/>
    <p:sldId id="676" r:id="rId32"/>
    <p:sldId id="677" r:id="rId33"/>
    <p:sldId id="678" r:id="rId34"/>
    <p:sldId id="679" r:id="rId35"/>
    <p:sldId id="680" r:id="rId36"/>
    <p:sldId id="681" r:id="rId37"/>
    <p:sldId id="682" r:id="rId38"/>
    <p:sldId id="683" r:id="rId39"/>
    <p:sldId id="672" r:id="rId40"/>
    <p:sldId id="684" r:id="rId41"/>
    <p:sldId id="659" r:id="rId42"/>
    <p:sldId id="697" r:id="rId43"/>
    <p:sldId id="696" r:id="rId44"/>
  </p:sldIdLst>
  <p:sldSz cx="12192000" cy="6858000"/>
  <p:notesSz cx="6858000" cy="9144000"/>
  <p:embeddedFontLst>
    <p:embeddedFont>
      <p:font typeface="Inter Display" panose="02000503000000020004" pitchFamily="2" charset="0"/>
      <p:regular r:id="rId46"/>
      <p:bold r:id="rId47"/>
      <p:italic r:id="rId48"/>
      <p:boldItalic r:id="rId49"/>
    </p:embeddedFont>
    <p:embeddedFont>
      <p:font typeface="Neue Haas Grotesk Text Pro" panose="020B0504020202020204" pitchFamily="34" charset="77"/>
      <p:regular r:id="rId50"/>
      <p:bold r:id="rId51"/>
      <p:italic r:id="rId52"/>
      <p:boldItalic r:id="rId53"/>
    </p:embeddedFont>
    <p:embeddedFont>
      <p:font typeface="Roboto" panose="02000000000000000000" pitchFamily="2" charset="0"/>
      <p:regular r:id="rId54"/>
      <p:bold r:id="rId55"/>
      <p:italic r:id="rId56"/>
      <p:boldItalic r:id="rId57"/>
    </p:embeddedFont>
    <p:embeddedFont>
      <p:font typeface="Yu Gothic" panose="020B0400000000000000" pitchFamily="34" charset="-128"/>
      <p:regular r:id="rId58"/>
      <p:bold r:id="rId59"/>
    </p:embeddedFont>
    <p:embeddedFont>
      <p:font typeface="Yu Gothic Medium" panose="020B0400000000000000" pitchFamily="34" charset="-128"/>
      <p:regular r:id="rId60"/>
    </p:embeddedFont>
  </p:embeddedFontLst>
  <p:custDataLst>
    <p:tags r:id="rId61"/>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1"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41" autoAdjust="0"/>
    <p:restoredTop sz="94798"/>
  </p:normalViewPr>
  <p:slideViewPr>
    <p:cSldViewPr snapToGrid="0">
      <p:cViewPr varScale="1">
        <p:scale>
          <a:sx n="123" d="100"/>
          <a:sy n="123" d="100"/>
        </p:scale>
        <p:origin x="624" y="184"/>
      </p:cViewPr>
      <p:guideLst>
        <p:guide orient="horz" pos="1661"/>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tags" Target="tags/tag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59" Type="http://schemas.openxmlformats.org/officeDocument/2006/relationships/font" Target="fonts/font14.fntdata"/><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9.fntdata"/><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a:solidFill>
                  <a:srgbClr val="FFFFFF"/>
                </a:solidFill>
                <a:latin typeface="Arial" panose="020B0604020202020204" pitchFamily="34" charset="0"/>
                <a:cs typeface="Arial" panose="020B0604020202020204" pitchFamily="34" charset="0"/>
              </a:rPr>
              <a:t>リヴァーランド、リヴァリーナ、マレー・ダーリングはオーストラリアのワイン産業のいわば「発電所」として、その大規模な生産能力と、輸出市場での成功が知られています。これらの産地のストーリーはその量産力だけに留まらず、プレミアムワインの生産者やオルタナティブ品種が、豊かな多様性をこの地にもたらしています。</a:t>
            </a:r>
            <a:endParaRPr lang="en-AU" altLang="ja-JP" dirty="0">
              <a:solidFill>
                <a:srgbClr val="FFFFFF"/>
              </a:solidFill>
              <a:latin typeface="Arial" panose="020B0604020202020204" pitchFamily="34" charset="0"/>
              <a:cs typeface="Arial" panose="020B0604020202020204" pitchFamily="34" charset="0"/>
            </a:endParaRPr>
          </a:p>
          <a:p>
            <a:r>
              <a:rPr lang="ja-JP" altLang="en-US" sz="1200" b="0" i="0" kern="1200">
                <a:solidFill>
                  <a:schemeClr val="tx1"/>
                </a:solidFill>
                <a:effectLst/>
                <a:latin typeface="+mn-lt"/>
                <a:ea typeface="+mn-ea"/>
                <a:cs typeface="+mn-cs"/>
              </a:rPr>
              <a:t>各スライドに関する追加情報、考察ポイントは各スライド下のノートに表記されています。</a:t>
            </a:r>
            <a:endParaRPr lang="en-US" altLang="ja-JP" sz="1200" b="0" i="0" kern="1200" dirty="0">
              <a:solidFill>
                <a:schemeClr val="tx1"/>
              </a:solidFill>
              <a:effectLst/>
              <a:latin typeface="+mn-lt"/>
              <a:ea typeface="+mn-ea"/>
              <a:cs typeface="+mn-cs"/>
            </a:endParaRPr>
          </a:p>
          <a:p>
            <a:r>
              <a:rPr lang="ja-JP" altLang="en-US" sz="1200" b="0" i="0" kern="1200">
                <a:solidFill>
                  <a:schemeClr val="tx1"/>
                </a:solidFill>
                <a:effectLst/>
                <a:latin typeface="+mn-lt"/>
                <a:ea typeface="+mn-ea"/>
                <a:cs typeface="+mn-cs"/>
              </a:rPr>
              <a:t>このようなプレゼンテーションを含む、オーストラリアワインに関する情報や資料は、</a:t>
            </a:r>
            <a:r>
              <a:rPr lang="en-AU" sz="1200" b="0" i="0" kern="1200" dirty="0" err="1">
                <a:solidFill>
                  <a:schemeClr val="tx1"/>
                </a:solidFill>
                <a:effectLst/>
                <a:latin typeface="+mn-lt"/>
                <a:ea typeface="+mn-ea"/>
                <a:cs typeface="+mn-cs"/>
              </a:rPr>
              <a:t>www.australianwinediscovered.com</a:t>
            </a:r>
            <a:r>
              <a:rPr lang="en-AU" sz="1200" b="0" i="0" kern="1200" dirty="0">
                <a:solidFill>
                  <a:schemeClr val="tx1"/>
                </a:solidFill>
                <a:effectLst/>
                <a:latin typeface="+mn-lt"/>
                <a:ea typeface="+mn-ea"/>
                <a:cs typeface="+mn-cs"/>
              </a:rPr>
              <a:t> </a:t>
            </a:r>
            <a:r>
              <a:rPr lang="ja-JP" altLang="en-US" sz="1200" b="0" i="0" kern="1200">
                <a:solidFill>
                  <a:schemeClr val="tx1"/>
                </a:solidFill>
                <a:effectLst/>
                <a:latin typeface="+mn-lt"/>
                <a:ea typeface="+mn-ea"/>
                <a:cs typeface="+mn-cs"/>
              </a:rPr>
              <a:t>からダウンロードしていただけます。</a:t>
            </a:r>
            <a:endParaRPr lang="en-US" dirty="0"/>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22144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ここからは準備した複数のワインを試飲し、話し合ってみましょう。</a:t>
            </a:r>
            <a:endParaRPr lang="en-AU" altLang="ja-JP" dirty="0"/>
          </a:p>
          <a:p>
            <a:endParaRPr lang="en-US" dirty="0"/>
          </a:p>
          <a:p>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kern="1200">
                <a:solidFill>
                  <a:schemeClr val="tx1"/>
                </a:solidFill>
                <a:effectLst/>
                <a:latin typeface="+mn-lt"/>
                <a:ea typeface="+mn-ea"/>
                <a:cs typeface="+mn-cs"/>
              </a:rPr>
              <a:t>追加資料</a:t>
            </a:r>
            <a:r>
              <a:rPr lang="en-AU" sz="1200" kern="1200" dirty="0">
                <a:solidFill>
                  <a:schemeClr val="tx1"/>
                </a:solidFill>
                <a:effectLst/>
                <a:latin typeface="+mn-lt"/>
                <a:ea typeface="+mn-ea"/>
                <a:cs typeface="+mn-cs"/>
              </a:rPr>
              <a:t>: </a:t>
            </a:r>
            <a:r>
              <a:rPr lang="ja-JP" altLang="en-US" sz="1200" kern="1200">
                <a:solidFill>
                  <a:schemeClr val="tx1"/>
                </a:solidFill>
                <a:effectLst/>
                <a:latin typeface="+mn-lt"/>
                <a:ea typeface="+mn-ea"/>
                <a:cs typeface="+mn-cs"/>
              </a:rPr>
              <a:t>ブドウ品種に関する更に詳しい情報はこちらからダウンロードいただけます</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587771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リヴァーランドのシャルドネ栽培面積は、南オーストラリア州内の他の産地のシャルドネの総栽培面積を合わせたよりもさらに広大です。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リヴァーランドのシャルドネは溌剌かつ熟した果実味が感じられることが多く、樽熟成向けです。樽によって豊かさが支えられるとともに、より複雑な味わいが加わります。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しっかりとした味わいでトロピカルな果実の味わいと豊かなテクスチャーが特徴です。</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4053181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オーストラリアのシラーズの大半は大手生産者によって飲みやすく、親しみやすいスタイルのワインとなります。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こういったワインの原料となるシラーズの多くはリヴァーランドで栽培されており、温暖な気候の下で長年ワインに携わり、技術に長けたリヴァーランドの生産者たちによってフルボディのシラーズとなります。</a:t>
            </a:r>
            <a:endParaRPr lang="en-US"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シラーズは、この産地で栽培されている最も重要な赤ワイン品種であり、温暖な気候の恵みであるフルーティで豊潤なベリーの味わいをもつ、実に美味しいワインとなります。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468128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単一品種としてもブレンドとしても使用されるリヴァーランドのカベルネ・ソーヴィニヨンは、一般的に深い紫色で、ラズベリーやブラックべリーの凝縮した味わいと濃厚なテクスチャーを備えています。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温暖な気候のため、より豊潤なラズベリーの特徴が引き立つ傾向にありますが、冷涼な年にはミントやカシスのような特徴がみられることがあります。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32072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リヴァリーナはニュー・サウス・ウェールズ州の南西部の平原に広がり、そのブドウ畑は数千ヘクタールに及びます。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相対湿度が低く、日照時間が長く、雨の少ない気候のため、近代的なドリップ式灌漑に助けられ、安定したブドウの生産が可能となっています。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生産性の非常に高い産地で、白ワイン、赤ワインともに輸出市場で成功を収めています。</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747636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この産地には近年、デ・ボルトリ、カラブリア・ファミリー・ワインズ、そしてイエローテイルで国際的に大成功を収めたカセラ・ファミリーをはじめとする、特にイタリアの伝統を持つ生産者たちによって、ルネッサンスがもたらされました。</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632140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リヴァリーナはブドウの生育期の気温が高く、秋には前述のボトリティスの発生と発達が起きやすい気候になります。</a:t>
            </a:r>
            <a:endParaRPr lang="en-AU" altLang="ja-JP" dirty="0"/>
          </a:p>
          <a:p>
            <a:r>
              <a:rPr lang="ja-JP" altLang="en-US"/>
              <a:t>シーズン後半になると湿度が上がり、ほとんどの赤・白品種の収穫が終了した後にボトリティスの発生が見られるようになります。</a:t>
            </a:r>
            <a:endParaRPr lang="en-AU" altLang="ja-JP" dirty="0"/>
          </a:p>
          <a:p>
            <a:r>
              <a:rPr lang="ja-JP" altLang="en-US"/>
              <a:t>降雨量は少なく、灌漑なしではブドウ栽培を行うことが実質上、経済的にも不可能です。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582807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 </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月の平均気温</a:t>
            </a:r>
            <a:r>
              <a:rPr lang="en-AU" sz="1200" b="0" i="0" u="none" strike="noStrike" kern="1200" dirty="0">
                <a:solidFill>
                  <a:schemeClr val="tx1"/>
                </a:solidFill>
                <a:effectLst/>
                <a:latin typeface="+mn-lt"/>
                <a:ea typeface="+mn-ea"/>
                <a:cs typeface="+mn-cs"/>
              </a:rPr>
              <a:t> : 26℃ (79°F)</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ブドウ生育期間の降水量</a:t>
            </a:r>
            <a:r>
              <a:rPr lang="en-AU" sz="1200" b="0" i="0" u="none" strike="noStrike" kern="1200" dirty="0">
                <a:solidFill>
                  <a:schemeClr val="tx1"/>
                </a:solidFill>
                <a:effectLst/>
                <a:latin typeface="+mn-lt"/>
                <a:ea typeface="+mn-ea"/>
                <a:cs typeface="+mn-cs"/>
              </a:rPr>
              <a:t>: 230mm (9in)</a:t>
            </a:r>
            <a:endParaRPr lang="en-AU" b="0" dirty="0">
              <a:effectLs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417631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リヴァリーナは主に赤褐色の土壌です。深さ</a:t>
            </a:r>
            <a:r>
              <a:rPr lang="en-US" altLang="ja-JP" dirty="0"/>
              <a:t>10-35cm</a:t>
            </a:r>
            <a:r>
              <a:rPr lang="ja-JP" altLang="en-US"/>
              <a:t>のローム質の表土のすぐ下に深さ約</a:t>
            </a:r>
            <a:r>
              <a:rPr lang="en-US" altLang="ja-JP" dirty="0"/>
              <a:t>70cm</a:t>
            </a:r>
            <a:r>
              <a:rPr lang="ja-JP" altLang="en-US"/>
              <a:t>で石灰を含む赤褐色の粘土があります。これらの土壌には石灰岩の礫も多く含まれており、大半のブドウがこの土壌に植えられています。</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944022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ja-JP" altLang="en-US" b="0" i="0" u="none" strike="noStrike">
                <a:effectLst/>
                <a:latin typeface="Roboto" panose="02000000000000000000" pitchFamily="2" charset="0"/>
              </a:rPr>
            </a:br>
            <a:r>
              <a:rPr lang="en-US" altLang="ja-JP" b="0" i="0" u="none" strike="noStrike" dirty="0">
                <a:solidFill>
                  <a:srgbClr val="5F6368"/>
                </a:solidFill>
                <a:effectLst/>
                <a:latin typeface="Roboto" panose="02000000000000000000" pitchFamily="2" charset="0"/>
              </a:rPr>
              <a:t>336 / 5,000</a:t>
            </a:r>
            <a:endParaRPr lang="ja-JP" altLang="en-US" b="0" i="0" u="none" strike="noStrike">
              <a:effectLst/>
              <a:latin typeface="Roboto" panose="02000000000000000000" pitchFamily="2" charset="0"/>
            </a:endParaRPr>
          </a:p>
          <a:p>
            <a:pPr rtl="0">
              <a:lnSpc>
                <a:spcPts val="2100"/>
              </a:lnSpc>
            </a:pPr>
            <a:r>
              <a:rPr lang="ja-JP" altLang="en-US">
                <a:solidFill>
                  <a:srgbClr val="3C4043"/>
                </a:solidFill>
                <a:effectLst/>
              </a:rPr>
              <a:t>さあ、選んだワインを試飲し、その組み合わせについて話し合う絶好の機会です。 </a:t>
            </a:r>
            <a:r>
              <a:rPr lang="en-US" altLang="ja-JP" dirty="0">
                <a:solidFill>
                  <a:srgbClr val="3C4043"/>
                </a:solidFill>
                <a:effectLst/>
              </a:rPr>
              <a:t>+ </a:t>
            </a:r>
            <a:r>
              <a:rPr lang="ja-JP" altLang="en-US">
                <a:solidFill>
                  <a:srgbClr val="3C4043"/>
                </a:solidFill>
                <a:effectLst/>
              </a:rPr>
              <a:t>補足ガイド：これらの品種の原料などについては、</a:t>
            </a:r>
            <a:r>
              <a:rPr lang="en-GB" altLang="ja-JP" dirty="0" err="1">
                <a:solidFill>
                  <a:srgbClr val="3C4043"/>
                </a:solidFill>
                <a:effectLst/>
              </a:rPr>
              <a:t>www.australianwinediscovered.com</a:t>
            </a:r>
            <a:r>
              <a:rPr lang="en-GB" altLang="ja-JP" dirty="0">
                <a:solidFill>
                  <a:srgbClr val="3C4043"/>
                </a:solidFill>
                <a:effectLst/>
              </a:rPr>
              <a:t> </a:t>
            </a:r>
            <a:r>
              <a:rPr lang="ja-JP" altLang="en-US">
                <a:solidFill>
                  <a:srgbClr val="3C4043"/>
                </a:solidFill>
                <a:effectLst/>
              </a:rPr>
              <a:t>をご覧ください。</a:t>
            </a:r>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573512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96829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シャルドネは、この地域で</a:t>
            </a:r>
            <a:r>
              <a:rPr lang="en-US" altLang="ja-JP" dirty="0"/>
              <a:t>3</a:t>
            </a:r>
            <a:r>
              <a:rPr lang="ja-JP" altLang="en-US"/>
              <a:t>番目に重要なブドウ品種です。味わい深くかつ手頃な価格で、食事と合わせやすい理想的なワインを作ります。</a:t>
            </a:r>
            <a:endParaRPr lang="en-AU" altLang="ja-JP" dirty="0"/>
          </a:p>
          <a:p>
            <a:r>
              <a:rPr lang="ja-JP" altLang="en-US"/>
              <a:t>樽をうまく使うことで、この品種特有の心地よい風味、ウェイトのある味わいとスタイルをもつワインが生まれます。</a:t>
            </a:r>
            <a:endParaRPr lang="en-AU" altLang="ja-JP" dirty="0"/>
          </a:p>
          <a:p>
            <a:r>
              <a:rPr lang="ja-JP" altLang="en-US"/>
              <a:t>また、他の白ブドウ品種とブレンドすることもあります。</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1993840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冷涼気候のシラーズが高い評価をよく受けていますが、シラーズは本来温和から温暖な気候を好みます。</a:t>
            </a:r>
            <a:endParaRPr lang="en-AU" altLang="ja-JP" dirty="0"/>
          </a:p>
          <a:p>
            <a:endParaRPr lang="en-AU" altLang="ja-JP" dirty="0"/>
          </a:p>
          <a:p>
            <a:r>
              <a:rPr lang="ja-JP" altLang="en-US"/>
              <a:t>リヴァリーナは、オーストラリアで最も重要な品種であるシラーズにとって理想ともいえる気候です。</a:t>
            </a:r>
            <a:endParaRPr lang="en-AU" altLang="ja-JP" dirty="0"/>
          </a:p>
          <a:p>
            <a:r>
              <a:rPr lang="ja-JP" altLang="en-US"/>
              <a:t>温暖で晴天の多い気候の恩恵を受け、力強くパンチのある、ジューシーかつジャムのような味わいと、成熟したタンニンによるなめらかな質感のワインを生み出します。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30629920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濃厚かつ蜂蜜のようなワインで、カビの一種である「貴腐菌（ボトリティス・シネレア）」がブドウから水分を奪うことで甘みが凝縮した果実で作られるワインです。</a:t>
            </a:r>
            <a:endParaRPr lang="en-AU" altLang="ja-JP" dirty="0"/>
          </a:p>
          <a:p>
            <a:r>
              <a:rPr lang="ja-JP" altLang="en-US"/>
              <a:t>オーストラリアでは遅摘み（レイト・ハーベスト）のリースリングと並び、最も成功している甘口ワインのスタイルでもあります。</a:t>
            </a:r>
            <a:endParaRPr lang="en-AU" altLang="ja-JP" dirty="0"/>
          </a:p>
          <a:p>
            <a:r>
              <a:rPr lang="ja-JP" altLang="en-US"/>
              <a:t>リヴァリーナのセミヨンの貴腐ワインは、優雅な甘みがあり、濃厚で複雑な味わいを持つデザートワインで、驚くほど凝縮した味わいと長い余韻とさわやかな柑橘類の華やいだ香りを持ち合わせています。</a:t>
            </a:r>
            <a:endParaRPr lang="en-AU" altLang="ja-JP" dirty="0"/>
          </a:p>
          <a:p>
            <a:r>
              <a:rPr lang="ja-JP" altLang="en-US"/>
              <a:t>色調は淡い黄金色で、ドライ・アプリコット、マーマレード、蜂蜜、クリーム・ブリュレの香り、そして有核果実や柑橘類の味わいがみられます。</a:t>
            </a:r>
            <a:endParaRPr lang="en-AU" altLang="ja-JP" dirty="0"/>
          </a:p>
          <a:p>
            <a:r>
              <a:rPr lang="ja-JP" altLang="en-US"/>
              <a:t>さらにオーク樽の熟成により、ナッツやバニラ、ビスケットのような香ばしい風味が加わります。</a:t>
            </a:r>
            <a:endParaRPr lang="en-AU" altLang="ja-JP" dirty="0"/>
          </a:p>
          <a:p>
            <a:r>
              <a:rPr lang="ja-JP" altLang="en-US"/>
              <a:t>豊潤でエレガントなワインで、一般的に</a:t>
            </a:r>
            <a:r>
              <a:rPr lang="en-US" altLang="ja-JP" dirty="0"/>
              <a:t>5</a:t>
            </a:r>
            <a:r>
              <a:rPr lang="ja-JP" altLang="en-US"/>
              <a:t>年から</a:t>
            </a:r>
            <a:r>
              <a:rPr lang="en-US" altLang="ja-JP" dirty="0"/>
              <a:t>10</a:t>
            </a:r>
            <a:r>
              <a:rPr lang="ja-JP" altLang="en-US"/>
              <a:t>年の熟成が可能です。</a:t>
            </a:r>
            <a:endParaRPr lang="en-AU" altLang="ja-JP" dirty="0"/>
          </a:p>
          <a:p>
            <a:endParaRPr lang="ja-JP" altLang="en-US"/>
          </a:p>
          <a:p>
            <a:r>
              <a:rPr lang="ja-JP" altLang="en-US"/>
              <a:t>考察ポイント</a:t>
            </a:r>
          </a:p>
          <a:p>
            <a:r>
              <a:rPr lang="en-US" altLang="ja-JP" dirty="0"/>
              <a:t>- </a:t>
            </a:r>
            <a:r>
              <a:rPr lang="ja-JP" altLang="en-US"/>
              <a:t>リヴァリーナのセミヨンは、なぜこれほどまでに崇拝されているのでしょうか？</a:t>
            </a:r>
          </a:p>
          <a:p>
            <a:r>
              <a:rPr lang="en-US" altLang="ja-JP" dirty="0"/>
              <a:t>- </a:t>
            </a:r>
            <a:r>
              <a:rPr lang="ja-JP" altLang="en-US"/>
              <a:t>この産地の温暖な気候は、ブドウ畑やワイナリーでの製造過程にどのような影響を与えていますか？</a:t>
            </a:r>
          </a:p>
          <a:p>
            <a:r>
              <a:rPr lang="en-US" altLang="ja-JP" dirty="0"/>
              <a:t>-</a:t>
            </a:r>
            <a:r>
              <a:rPr lang="ja-JP" altLang="en-US"/>
              <a:t>リヴァリーナは、なぜ実験的かつ革新的な生産者たちの拠点となっているのだと思われますか？</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3354862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マレー・ダーリングはヴィクトリア州北西部とニュー・サウス・ウェールズ州西部を流れるマレー川をカバーする、広大な産地です。南東に隣接するスワン・ヒルと合わせると、リヴァーランド、リヴァリーナに次ぐオーストラリアで</a:t>
            </a:r>
            <a:r>
              <a:rPr lang="en-US" altLang="ja-JP" dirty="0"/>
              <a:t>3</a:t>
            </a:r>
            <a:r>
              <a:rPr lang="ja-JP" altLang="en-US"/>
              <a:t>番目に大きいワイン産地です。</a:t>
            </a:r>
            <a:endParaRPr lang="en-AU" altLang="ja-JP" dirty="0"/>
          </a:p>
          <a:p>
            <a:r>
              <a:rPr lang="ja-JP" altLang="en-US"/>
              <a:t>他の内陸地域のワイン産地と同様に、マレー・ダーリングもまたワイン生産の復興を遂げた産地です。</a:t>
            </a:r>
            <a:endParaRPr lang="en-AU" altLang="ja-JP" dirty="0"/>
          </a:p>
          <a:p>
            <a:r>
              <a:rPr lang="ja-JP" altLang="en-US"/>
              <a:t>構造上の利点を活かしつつ、ブティックワイナリーの精神をもって、文化的にも経済的にも豊かなワイン産地への発展を目指しています。</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29753782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2111989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マレー・ダーリングの</a:t>
            </a:r>
            <a:r>
              <a:rPr lang="en-US" altLang="ja-JP" sz="1200" b="0" i="0" u="none" strike="noStrike" kern="1200" dirty="0">
                <a:solidFill>
                  <a:schemeClr val="tx1"/>
                </a:solidFill>
                <a:effectLst/>
                <a:latin typeface="+mn-lt"/>
                <a:ea typeface="+mn-ea"/>
                <a:cs typeface="+mn-cs"/>
              </a:rPr>
              <a:t>GI</a:t>
            </a:r>
            <a:r>
              <a:rPr lang="ja-JP" altLang="en-US" sz="1200" b="0" i="0" u="none" strike="noStrike" kern="1200">
                <a:solidFill>
                  <a:schemeClr val="tx1"/>
                </a:solidFill>
                <a:effectLst/>
                <a:latin typeface="+mn-lt"/>
                <a:ea typeface="+mn-ea"/>
                <a:cs typeface="+mn-cs"/>
              </a:rPr>
              <a:t>はその広い面積にもかかわらず気候はほぼ一貫して同じです。暑く、日照時間が長く、湿度が低く、生育期の降雨量も少ないこの地では灌漑が不可欠です。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大陸の影響を強く受け昼夜の気温差が大きいものの、春先に霜が問題になるほどではありません。病害の発生は年間を通して少なめです。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39520479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 </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月の平均気温</a:t>
            </a:r>
            <a:r>
              <a:rPr lang="en-AU" sz="1200" b="0" i="0" u="none" strike="noStrike" kern="1200" dirty="0">
                <a:solidFill>
                  <a:schemeClr val="tx1"/>
                </a:solidFill>
                <a:effectLst/>
                <a:latin typeface="+mn-lt"/>
                <a:ea typeface="+mn-ea"/>
                <a:cs typeface="+mn-cs"/>
              </a:rPr>
              <a:t>: 25.5℃ (88°F)</a:t>
            </a:r>
            <a:endParaRPr lang="en-AU" b="0" dirty="0">
              <a:effectLs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生育期間の降水量</a:t>
            </a:r>
            <a:r>
              <a:rPr lang="en-AU" sz="1200" b="0" i="0" u="none" strike="noStrike" kern="1200" dirty="0">
                <a:solidFill>
                  <a:schemeClr val="tx1"/>
                </a:solidFill>
                <a:effectLst/>
                <a:latin typeface="+mn-lt"/>
                <a:ea typeface="+mn-ea"/>
                <a:cs typeface="+mn-cs"/>
              </a:rPr>
              <a:t>: 159mm (6.3in)</a:t>
            </a:r>
            <a:endParaRPr lang="en-AU" b="0" dirty="0">
              <a:effectLs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40443259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sz="1200" b="0" i="0" u="none" strike="noStrike" kern="1200" dirty="0">
                <a:solidFill>
                  <a:schemeClr val="tx1"/>
                </a:solidFill>
                <a:effectLst/>
                <a:latin typeface="+mn-lt"/>
                <a:ea typeface="+mn-ea"/>
                <a:cs typeface="+mn-cs"/>
              </a:rPr>
              <a:t>60</a:t>
            </a:r>
            <a:r>
              <a:rPr lang="ja-JP" altLang="en-US" sz="1200" b="0" i="0" u="none" strike="noStrike" kern="1200">
                <a:solidFill>
                  <a:schemeClr val="tx1"/>
                </a:solidFill>
                <a:effectLst/>
                <a:latin typeface="+mn-lt"/>
                <a:ea typeface="+mn-ea"/>
                <a:cs typeface="+mn-cs"/>
              </a:rPr>
              <a:t>万年前、マレー川が谷を形成した際、栄養豊富な土壌が、現在リバーランドと呼ばれる広大なデルタ地帯全体に堆積しました。水辺に立つと、砂、シルト、粘土が混ざり合った沖積台地の上に立っていることになります。この独特な組み合わせが、この地域の卓越したテロワールと、ワインの独特の表情を生み出しています。</a:t>
            </a:r>
          </a:p>
          <a:p>
            <a:endParaRPr lang="ja-JP" altLang="en-US" sz="1200" b="0" i="0" u="none" strike="noStrike" kern="120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議論のポイント：</a:t>
            </a:r>
          </a:p>
          <a:p>
            <a:r>
              <a:rPr lang="en-US" altLang="ja-JP"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リバーランドが南オーストラリア州屈指のワイン産地の一つとして台頭したのはなぜだと思いますか？</a:t>
            </a:r>
          </a:p>
          <a:p>
            <a:r>
              <a:rPr lang="en-US" altLang="ja-JP"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リバーランドの温暖な気候は、オーストラリアのワイン産地としての発展に寄与しましたか、それとも阻害しましたか？</a:t>
            </a:r>
          </a:p>
          <a:p>
            <a:r>
              <a:rPr lang="en-US" altLang="ja-JP"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生産者やワインのスタイルがこれほど多様であるのはなぜだと思いますか？消費者の嗜好の変化を考慮してください。</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16719571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ja-JP" altLang="en-US" b="0" i="0" u="none" strike="noStrike">
                <a:effectLst/>
                <a:latin typeface="Roboto" panose="02000000000000000000" pitchFamily="2" charset="0"/>
              </a:rPr>
            </a:br>
            <a:r>
              <a:rPr lang="en-US" altLang="ja-JP" b="0" i="0" u="none" strike="noStrike" dirty="0">
                <a:solidFill>
                  <a:srgbClr val="5F6368"/>
                </a:solidFill>
                <a:effectLst/>
                <a:latin typeface="Roboto" panose="02000000000000000000" pitchFamily="2" charset="0"/>
              </a:rPr>
              <a:t>336 / 5,000</a:t>
            </a:r>
            <a:endParaRPr lang="ja-JP" altLang="en-US" b="0" i="0" u="none" strike="noStrike">
              <a:effectLst/>
              <a:latin typeface="Roboto" panose="02000000000000000000" pitchFamily="2" charset="0"/>
            </a:endParaRPr>
          </a:p>
          <a:p>
            <a:pPr rtl="0">
              <a:lnSpc>
                <a:spcPts val="2100"/>
              </a:lnSpc>
            </a:pPr>
            <a:r>
              <a:rPr lang="ja-JP" altLang="en-US">
                <a:solidFill>
                  <a:srgbClr val="3C4043"/>
                </a:solidFill>
                <a:effectLst/>
              </a:rPr>
              <a:t>さあ、選んだワインを試飲し、その組み合わせについて話し合う絶好の機会です。 </a:t>
            </a:r>
            <a:r>
              <a:rPr lang="en-US" altLang="ja-JP" dirty="0">
                <a:solidFill>
                  <a:srgbClr val="3C4043"/>
                </a:solidFill>
                <a:effectLst/>
              </a:rPr>
              <a:t>+ </a:t>
            </a:r>
            <a:r>
              <a:rPr lang="ja-JP" altLang="en-US">
                <a:solidFill>
                  <a:srgbClr val="3C4043"/>
                </a:solidFill>
                <a:effectLst/>
              </a:rPr>
              <a:t>補足ガイド：これらの品種の原料などについては、</a:t>
            </a:r>
            <a:r>
              <a:rPr lang="en-GB" altLang="ja-JP" dirty="0" err="1">
                <a:solidFill>
                  <a:srgbClr val="3C4043"/>
                </a:solidFill>
                <a:effectLst/>
              </a:rPr>
              <a:t>www.australianwinediscovered.com</a:t>
            </a:r>
            <a:r>
              <a:rPr lang="en-GB" altLang="ja-JP" dirty="0">
                <a:solidFill>
                  <a:srgbClr val="3C4043"/>
                </a:solidFill>
                <a:effectLst/>
              </a:rPr>
              <a:t> </a:t>
            </a:r>
            <a:r>
              <a:rPr lang="ja-JP" altLang="en-US">
                <a:solidFill>
                  <a:srgbClr val="3C4043"/>
                </a:solidFill>
                <a:effectLst/>
              </a:rPr>
              <a:t>をご覧ください。</a:t>
            </a:r>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342279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マレー・ダーリング地域は安価なワインの主要産地ではありますが、一部のワイナリーはこの産地の温暖な気候に合わせ地中海系品種で成功を収めています。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3003243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ここでリヴァーランドの定番のワインをテイスティングしてもらうとよいでしょう。残りのテイスティングはプログラムの後半で行います。</a:t>
            </a:r>
            <a:endParaRPr lang="en-US" dirty="0">
              <a:highlight>
                <a:srgbClr val="FFFF00"/>
              </a:highlight>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649072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この産地の代表的な品種であり、トロピカルフルーツや柑橘系の味わいを持つ誰にでも親しみやすいワインを作る品種です。</a:t>
            </a:r>
            <a:endParaRPr lang="en-AU" altLang="ja-JP" dirty="0"/>
          </a:p>
          <a:p>
            <a:r>
              <a:rPr lang="ja-JP" altLang="en-US"/>
              <a:t>シャルドネは年々変化しており、樽香の効いたビッグでバターのような味わいの強いものから、柔らかな果実味、より軽やかで芳醇なスタイルに移行してきています。</a:t>
            </a:r>
            <a:endParaRPr lang="en-AU" altLang="ja-JP" dirty="0"/>
          </a:p>
          <a:p>
            <a:endParaRPr lang="en-AU" altLang="ja-JP" dirty="0"/>
          </a:p>
          <a:p>
            <a:r>
              <a:rPr lang="ja-JP" altLang="en-US"/>
              <a:t>考察ポイント</a:t>
            </a:r>
            <a:endParaRPr lang="en-AU" altLang="ja-JP" dirty="0"/>
          </a:p>
          <a:p>
            <a:endParaRPr lang="en-AU" altLang="ja-JP" dirty="0"/>
          </a:p>
          <a:p>
            <a:r>
              <a:rPr lang="ja-JP" altLang="en-US"/>
              <a:t> マレー川を中心としたこの産地の地形は、ワインの表現にどのような影響を与えたと思いますか？</a:t>
            </a:r>
            <a:r>
              <a:rPr lang="en-US" altLang="ja-JP" dirty="0"/>
              <a:t>-</a:t>
            </a:r>
          </a:p>
          <a:p>
            <a:r>
              <a:rPr lang="en-US" altLang="ja-JP" dirty="0"/>
              <a:t> </a:t>
            </a:r>
            <a:r>
              <a:rPr lang="ja-JP" altLang="en-US"/>
              <a:t>マレー・ダーリングとスワン・ヒルの</a:t>
            </a:r>
            <a:r>
              <a:rPr lang="en-US" altLang="ja-JP" dirty="0"/>
              <a:t>GI</a:t>
            </a:r>
            <a:r>
              <a:rPr lang="ja-JP" altLang="en-US"/>
              <a:t>にはどのような共通点があると思いますか？また、両者の違いは何でしょうか？</a:t>
            </a:r>
            <a:endParaRPr lang="en-AU" altLang="ja-JP" dirty="0"/>
          </a:p>
          <a:p>
            <a:r>
              <a:rPr lang="en-US" altLang="ja-JP" dirty="0"/>
              <a:t>- </a:t>
            </a:r>
            <a:r>
              <a:rPr lang="ja-JP" altLang="en-US"/>
              <a:t>伝統品種からオルタナティヴ品種への移行は、マレー・ダーリングのワインをどのように形成してきたでしょうか？</a:t>
            </a:r>
            <a:endParaRPr lang="en-AU" altLang="ja-JP"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30470411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3277754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t>リヴァーランドは、頻繁にオーストラリアのワイン産業の「屋台骨」と形容され、国内のブドウ栽培において重要な役割を担っています。</a:t>
            </a:r>
            <a:endParaRPr lang="en-AU" altLang="ja-JP" dirty="0"/>
          </a:p>
          <a:p>
            <a:r>
              <a:rPr lang="en-US" altLang="ja-JP" dirty="0"/>
              <a:t>21,000</a:t>
            </a:r>
            <a:r>
              <a:rPr lang="ja-JP" altLang="en-US"/>
              <a:t>ヘクタール以上の広大な農地を生かした大規模かつ最高品質のブドウ栽培への貢献はオーストラリアでも他に類を見ません。</a:t>
            </a:r>
            <a:endParaRPr lang="en-AU" altLang="ja-JP" dirty="0"/>
          </a:p>
          <a:p>
            <a:r>
              <a:rPr lang="ja-JP" altLang="en-US"/>
              <a:t>そのためリヴァーランドは、南オーストラリア州の年間収穫量の</a:t>
            </a:r>
            <a:r>
              <a:rPr lang="en-US" altLang="ja-JP" dirty="0"/>
              <a:t>70</a:t>
            </a:r>
            <a:r>
              <a:rPr lang="ja-JP" altLang="en-US"/>
              <a:t>％以上、国の</a:t>
            </a:r>
            <a:r>
              <a:rPr lang="en-US" altLang="ja-JP" dirty="0"/>
              <a:t>30</a:t>
            </a:r>
            <a:r>
              <a:rPr lang="ja-JP" altLang="en-US"/>
              <a:t>％以上のブドウを供給する非常に重要な</a:t>
            </a:r>
            <a:r>
              <a:rPr lang="en-US" altLang="ja-JP" dirty="0"/>
              <a:t>GI</a:t>
            </a:r>
            <a:r>
              <a:rPr lang="ja-JP" altLang="en-US"/>
              <a:t>となっています。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2555869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kern="1200">
                <a:solidFill>
                  <a:schemeClr val="tx1"/>
                </a:solidFill>
                <a:effectLst/>
                <a:latin typeface="+mn-lt"/>
                <a:ea typeface="+mn-ea"/>
                <a:cs typeface="+mn-cs"/>
              </a:rPr>
              <a:t>リヴァーランドでは</a:t>
            </a:r>
            <a:r>
              <a:rPr lang="en-US" altLang="ja-JP" sz="1200" b="0" i="0" u="none" strike="noStrike" kern="1200" dirty="0">
                <a:solidFill>
                  <a:schemeClr val="tx1"/>
                </a:solidFill>
                <a:effectLst/>
                <a:latin typeface="+mn-lt"/>
                <a:ea typeface="+mn-ea"/>
                <a:cs typeface="+mn-cs"/>
              </a:rPr>
              <a:t>80</a:t>
            </a:r>
            <a:r>
              <a:rPr lang="ja-JP" altLang="en-US" sz="1200" b="0" i="0" u="none" strike="noStrike" kern="1200">
                <a:solidFill>
                  <a:schemeClr val="tx1"/>
                </a:solidFill>
                <a:effectLst/>
                <a:latin typeface="+mn-lt"/>
                <a:ea typeface="+mn-ea"/>
                <a:cs typeface="+mn-cs"/>
              </a:rPr>
              <a:t>種類以上のブドウ品種が栽培されています。シラーズ、シャルドネ、カベルネ・ソーヴィニヨン、メルロの栽培が盛んで、単一品種ワイン、ブレンド・ワインの両方に使用されます。</a:t>
            </a:r>
            <a:endParaRPr lang="en-AU" altLang="ja-JP"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kern="1200">
                <a:solidFill>
                  <a:schemeClr val="tx1"/>
                </a:solidFill>
                <a:effectLst/>
                <a:latin typeface="+mn-lt"/>
                <a:ea typeface="+mn-ea"/>
                <a:cs typeface="+mn-cs"/>
              </a:rPr>
              <a:t>マレー川はこの産地の生命線でもあり、栽培者やワインメーカーにとっても貴重な水源です。世界最長、最大級の水系のひとつでもあるマレー川は、この産地のブドウ栽培に大きな影響を与えています。</a:t>
            </a:r>
            <a:endParaRPr lang="en-AU" altLang="ja-JP"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b="0" i="0" u="none" strike="noStrike" kern="1200">
                <a:solidFill>
                  <a:schemeClr val="tx1"/>
                </a:solidFill>
                <a:effectLst/>
                <a:latin typeface="+mn-lt"/>
                <a:ea typeface="+mn-ea"/>
                <a:cs typeface="+mn-cs"/>
              </a:rPr>
              <a:t>この重要な自然資産を守ることは、この土地の人々にとって必要不可欠なことといえるでしょう。</a:t>
            </a:r>
            <a:endParaRPr lang="en-AU" sz="1200" b="0" i="0" u="none" strike="noStrike" kern="1200" dirty="0">
              <a:solidFill>
                <a:schemeClr val="tx1"/>
              </a:solidFill>
              <a:effectLst/>
              <a:latin typeface="+mn-lt"/>
              <a:ea typeface="+mn-ea"/>
              <a:cs typeface="+mn-cs"/>
            </a:endParaRPr>
          </a:p>
          <a:p>
            <a:endParaRPr lang="en-US" dirty="0"/>
          </a:p>
          <a:p>
            <a:endParaRPr lang="en-US" dirty="0"/>
          </a:p>
          <a:p>
            <a:r>
              <a:rPr lang="ja-JP" altLang="en-US"/>
              <a:t>*アウトバックとは</a:t>
            </a:r>
            <a:endParaRPr lang="en-AU" altLang="ja-JP" dirty="0"/>
          </a:p>
          <a:p>
            <a:r>
              <a:rPr lang="ja-JP" altLang="en-US"/>
              <a:t>オーストラリアの内陸部に広がる広大な砂漠を中心とした広大な人の住まない地帯</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80383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t>「ソルジャー・セトルメント法案」とは、</a:t>
            </a:r>
            <a:r>
              <a:rPr lang="ja-JP" altLang="en-US" b="0" i="0">
                <a:solidFill>
                  <a:srgbClr val="4D5156"/>
                </a:solidFill>
                <a:effectLst/>
                <a:latin typeface="arial" panose="020B0604020202020204" pitchFamily="34" charset="0"/>
              </a:rPr>
              <a:t>第一次世界大戦と第二次世界大戦後に州政府が管理する兵士の定住計画に基づいて退役した兵士に農地を与えて移住させた法案。</a:t>
            </a:r>
            <a:endParaRPr lang="en-AU"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568820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b="0" i="0" u="none" strike="noStrike" kern="1200">
                <a:solidFill>
                  <a:schemeClr val="tx1"/>
                </a:solidFill>
                <a:effectLst/>
                <a:latin typeface="+mn-lt"/>
                <a:ea typeface="+mn-ea"/>
                <a:cs typeface="+mn-cs"/>
              </a:rPr>
              <a:t>夏と冬が穏やかなリヴァーランドは、ブドウ栽培に理想的な環境です。長い日照時間でブドウがよく熟し、相対湿度が低いため病害のリスクもほとんどありません。白ワイン用の品種は比較的早く</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月下旬に収穫が始まり、赤ワイン用品種の収穫はその後まもなく、</a:t>
            </a:r>
            <a:r>
              <a:rPr lang="en-US" altLang="ja-JP" sz="1200" b="0" i="0" u="none" strike="noStrike" kern="1200" dirty="0">
                <a:solidFill>
                  <a:schemeClr val="tx1"/>
                </a:solidFill>
                <a:effectLst/>
                <a:latin typeface="+mn-lt"/>
                <a:ea typeface="+mn-ea"/>
                <a:cs typeface="+mn-cs"/>
              </a:rPr>
              <a:t>2</a:t>
            </a:r>
            <a:r>
              <a:rPr lang="ja-JP" altLang="en-US" sz="1200" b="0" i="0" u="none" strike="noStrike" kern="1200">
                <a:solidFill>
                  <a:schemeClr val="tx1"/>
                </a:solidFill>
                <a:effectLst/>
                <a:latin typeface="+mn-lt"/>
                <a:ea typeface="+mn-ea"/>
                <a:cs typeface="+mn-cs"/>
              </a:rPr>
              <a:t>月中旬に始まりますが、品種によっては</a:t>
            </a:r>
            <a:r>
              <a:rPr lang="en-US" altLang="ja-JP" sz="1200" b="0" i="0" u="none" strike="noStrike" kern="1200" dirty="0">
                <a:solidFill>
                  <a:schemeClr val="tx1"/>
                </a:solidFill>
                <a:effectLst/>
                <a:latin typeface="+mn-lt"/>
                <a:ea typeface="+mn-ea"/>
                <a:cs typeface="+mn-cs"/>
              </a:rPr>
              <a:t>3</a:t>
            </a:r>
            <a:r>
              <a:rPr lang="ja-JP" altLang="en-US" sz="1200" b="0" i="0" u="none" strike="noStrike" kern="1200">
                <a:solidFill>
                  <a:schemeClr val="tx1"/>
                </a:solidFill>
                <a:effectLst/>
                <a:latin typeface="+mn-lt"/>
                <a:ea typeface="+mn-ea"/>
                <a:cs typeface="+mn-cs"/>
              </a:rPr>
              <a:t>月または</a:t>
            </a:r>
            <a:r>
              <a:rPr lang="en-US" altLang="ja-JP" sz="1200" b="0" i="0" u="none" strike="noStrike" kern="1200" dirty="0">
                <a:solidFill>
                  <a:schemeClr val="tx1"/>
                </a:solidFill>
                <a:effectLst/>
                <a:latin typeface="+mn-lt"/>
                <a:ea typeface="+mn-ea"/>
                <a:cs typeface="+mn-cs"/>
              </a:rPr>
              <a:t>4</a:t>
            </a:r>
            <a:r>
              <a:rPr lang="ja-JP" altLang="en-US" sz="1200" b="0" i="0" u="none" strike="noStrike" kern="1200">
                <a:solidFill>
                  <a:schemeClr val="tx1"/>
                </a:solidFill>
                <a:effectLst/>
                <a:latin typeface="+mn-lt"/>
                <a:ea typeface="+mn-ea"/>
                <a:cs typeface="+mn-cs"/>
              </a:rPr>
              <a:t>月まで待つ場合もあります。</a:t>
            </a:r>
            <a:endParaRPr lang="en-AU"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996189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AU" sz="1200" b="0" i="0" u="none" strike="noStrike" kern="1200" dirty="0">
                <a:solidFill>
                  <a:schemeClr val="tx1"/>
                </a:solidFill>
                <a:effectLst/>
                <a:latin typeface="+mn-lt"/>
                <a:ea typeface="+mn-ea"/>
                <a:cs typeface="+mn-cs"/>
              </a:rPr>
              <a:t>- </a:t>
            </a:r>
            <a:r>
              <a:rPr lang="en-US" altLang="ja-JP" sz="1200" b="0" i="0" u="none" strike="noStrike" kern="1200" dirty="0">
                <a:solidFill>
                  <a:schemeClr val="tx1"/>
                </a:solidFill>
                <a:effectLst/>
                <a:latin typeface="+mn-lt"/>
                <a:ea typeface="+mn-ea"/>
                <a:cs typeface="+mn-cs"/>
              </a:rPr>
              <a:t>1</a:t>
            </a:r>
            <a:r>
              <a:rPr lang="ja-JP" altLang="en-US" sz="1200" b="0" i="0" u="none" strike="noStrike" kern="1200">
                <a:solidFill>
                  <a:schemeClr val="tx1"/>
                </a:solidFill>
                <a:effectLst/>
                <a:latin typeface="+mn-lt"/>
                <a:ea typeface="+mn-ea"/>
                <a:cs typeface="+mn-cs"/>
              </a:rPr>
              <a:t>月の平均気温</a:t>
            </a:r>
            <a:r>
              <a:rPr lang="en-AU" sz="1200" b="0" i="0" u="none" strike="noStrike" kern="1200" dirty="0">
                <a:solidFill>
                  <a:schemeClr val="tx1"/>
                </a:solidFill>
                <a:effectLst/>
                <a:latin typeface="+mn-lt"/>
                <a:ea typeface="+mn-ea"/>
                <a:cs typeface="+mn-cs"/>
              </a:rPr>
              <a:t> (MJT): 24.3℃ (76°F)</a:t>
            </a:r>
            <a:endParaRPr lang="en-AU" b="0" dirty="0">
              <a:effectLst/>
              <a:latin typeface="+mn-lt"/>
            </a:endParaRPr>
          </a:p>
          <a:p>
            <a:pPr rtl="0"/>
            <a:r>
              <a:rPr lang="en-AU" sz="1200" b="0" i="0" u="none" strike="noStrike" kern="1200" dirty="0">
                <a:solidFill>
                  <a:schemeClr val="tx1"/>
                </a:solidFill>
                <a:effectLst/>
                <a:latin typeface="+mn-lt"/>
                <a:ea typeface="+mn-ea"/>
                <a:cs typeface="+mn-cs"/>
              </a:rPr>
              <a:t>- </a:t>
            </a:r>
            <a:r>
              <a:rPr lang="ja-JP" altLang="en-US" sz="1200" b="0" i="0" u="none" strike="noStrike" kern="1200">
                <a:solidFill>
                  <a:schemeClr val="tx1"/>
                </a:solidFill>
                <a:effectLst/>
                <a:latin typeface="+mn-lt"/>
                <a:ea typeface="+mn-ea"/>
                <a:cs typeface="+mn-cs"/>
              </a:rPr>
              <a:t>ブドウ生育期間の降水量</a:t>
            </a:r>
            <a:r>
              <a:rPr lang="en-AU" sz="1200" b="0" i="0" u="none" strike="noStrike" kern="1200" dirty="0">
                <a:solidFill>
                  <a:schemeClr val="tx1"/>
                </a:solidFill>
                <a:effectLst/>
                <a:latin typeface="+mn-lt"/>
                <a:ea typeface="+mn-ea"/>
                <a:cs typeface="+mn-cs"/>
              </a:rPr>
              <a:t>(GSR): 145mm (5.7in)</a:t>
            </a:r>
            <a:endParaRPr lang="en-AU" b="0" dirty="0">
              <a:effectLst/>
              <a:latin typeface="+mn-lt"/>
            </a:endParaRPr>
          </a:p>
          <a:p>
            <a:br>
              <a:rPr lang="en-AU" dirty="0"/>
            </a:b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162543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sz="1200" b="0" i="0" u="none" strike="noStrike" kern="1200" dirty="0">
                <a:solidFill>
                  <a:schemeClr val="tx1"/>
                </a:solidFill>
                <a:effectLst/>
                <a:latin typeface="+mn-lt"/>
                <a:ea typeface="+mn-ea"/>
                <a:cs typeface="+mn-cs"/>
              </a:rPr>
              <a:t>60</a:t>
            </a:r>
            <a:r>
              <a:rPr lang="ja-JP" altLang="en-US" sz="1200" b="0" i="0" u="none" strike="noStrike" kern="1200">
                <a:solidFill>
                  <a:schemeClr val="tx1"/>
                </a:solidFill>
                <a:effectLst/>
                <a:latin typeface="+mn-lt"/>
                <a:ea typeface="+mn-ea"/>
                <a:cs typeface="+mn-cs"/>
              </a:rPr>
              <a:t>万年前マレー川が谷を形成したとき、肥沃な土壌が広大なデルタ地帯に堆積して出来たのが現在のリヴァーランドです。</a:t>
            </a:r>
            <a:endParaRPr lang="en-AU" altLang="ja-JP" sz="1200" b="0" i="0" u="none" strike="noStrike" kern="1200" dirty="0">
              <a:solidFill>
                <a:schemeClr val="tx1"/>
              </a:solidFill>
              <a:effectLst/>
              <a:latin typeface="+mn-lt"/>
              <a:ea typeface="+mn-ea"/>
              <a:cs typeface="+mn-cs"/>
            </a:endParaRPr>
          </a:p>
          <a:p>
            <a:r>
              <a:rPr lang="ja-JP" altLang="en-US" sz="1200" b="0" i="0" u="none" strike="noStrike" kern="1200">
                <a:solidFill>
                  <a:schemeClr val="tx1"/>
                </a:solidFill>
                <a:effectLst/>
                <a:latin typeface="+mn-lt"/>
                <a:ea typeface="+mn-ea"/>
                <a:cs typeface="+mn-cs"/>
              </a:rPr>
              <a:t>川べりに立つと、足元には砂、シルト、粘土が混ざった沖積段丘が広がっていることに気付きます。この独自の土壌の組み合わせが、リヴァーランドの卓越したテロワールと、独自のワインの表現をもたらしています。</a:t>
            </a:r>
            <a:endParaRPr lang="en-AU" altLang="ja-JP" sz="1200" b="0" i="0" u="none" strike="noStrike" kern="1200" dirty="0">
              <a:solidFill>
                <a:schemeClr val="tx1"/>
              </a:solidFill>
              <a:effectLst/>
              <a:latin typeface="+mn-lt"/>
              <a:ea typeface="+mn-ea"/>
              <a:cs typeface="+mn-cs"/>
            </a:endParaRPr>
          </a:p>
          <a:p>
            <a:endParaRPr lang="en-AU" sz="1200" b="0" i="0" u="none" strike="noStrike" kern="1200" dirty="0">
              <a:solidFill>
                <a:schemeClr val="tx1"/>
              </a:solidFill>
              <a:effectLst/>
              <a:latin typeface="+mn-lt"/>
              <a:ea typeface="+mn-ea"/>
              <a:cs typeface="+mn-cs"/>
            </a:endParaRPr>
          </a:p>
          <a:p>
            <a:pPr rtl="0"/>
            <a:r>
              <a:rPr lang="ja-JP" altLang="en-US" sz="1200" b="0" i="0" u="none" strike="noStrike" kern="1200">
                <a:solidFill>
                  <a:schemeClr val="tx1"/>
                </a:solidFill>
                <a:effectLst/>
                <a:latin typeface="+mn-lt"/>
                <a:ea typeface="+mn-ea"/>
                <a:cs typeface="+mn-cs"/>
              </a:rPr>
              <a:t>お勧めの考察ポイント</a:t>
            </a:r>
            <a:r>
              <a:rPr lang="en-AU" sz="1200" b="0" i="0" u="none" strike="noStrike" kern="1200" dirty="0">
                <a:solidFill>
                  <a:schemeClr val="tx1"/>
                </a:solidFill>
                <a:effectLst/>
                <a:latin typeface="+mn-lt"/>
                <a:ea typeface="+mn-ea"/>
                <a:cs typeface="+mn-cs"/>
              </a:rPr>
              <a:t> </a:t>
            </a:r>
          </a:p>
          <a:p>
            <a:pPr marL="171450" indent="-171450" rtl="0">
              <a:buFont typeface="Arial" panose="020B0604020202020204" pitchFamily="34" charset="0"/>
              <a:buChar char="•"/>
            </a:pPr>
            <a:r>
              <a:rPr lang="ja-JP" altLang="en-US" sz="1200" b="0" i="0" u="none" strike="noStrike" kern="1200">
                <a:solidFill>
                  <a:schemeClr val="tx1"/>
                </a:solidFill>
                <a:effectLst/>
                <a:latin typeface="+mn-lt"/>
                <a:ea typeface="+mn-ea"/>
                <a:cs typeface="+mn-cs"/>
              </a:rPr>
              <a:t>リヴァーランドは今台頭してきている南オーストラリアのプレミアム・ワイン産地の一つです。その理由は何だと思いますか。</a:t>
            </a:r>
            <a:endParaRPr lang="en-AU" altLang="ja-JP" sz="1200" b="0" i="0" u="none" strike="noStrike" kern="1200" dirty="0">
              <a:solidFill>
                <a:schemeClr val="tx1"/>
              </a:solidFill>
              <a:effectLst/>
              <a:latin typeface="+mn-lt"/>
              <a:ea typeface="+mn-ea"/>
              <a:cs typeface="+mn-cs"/>
            </a:endParaRPr>
          </a:p>
          <a:p>
            <a:pPr marL="171450" indent="-171450" rtl="0">
              <a:buFont typeface="Arial" panose="020B0604020202020204" pitchFamily="34" charset="0"/>
              <a:buChar char="•"/>
            </a:pPr>
            <a:r>
              <a:rPr lang="ja-JP" altLang="en-US" sz="1200" b="0" i="0" u="none" strike="noStrike" kern="1200">
                <a:solidFill>
                  <a:schemeClr val="tx1"/>
                </a:solidFill>
                <a:effectLst/>
                <a:latin typeface="+mn-lt"/>
                <a:ea typeface="+mn-ea"/>
                <a:cs typeface="+mn-cs"/>
              </a:rPr>
              <a:t>リヴァーランドの温暖な気候は、オーストラリアのワイン産地としての発展に役立ったのでしょうか？それとも逆に妨げになったのでしょうか？</a:t>
            </a:r>
            <a:endParaRPr lang="en-AU" altLang="ja-JP" sz="1200" b="0" i="0" u="none" strike="noStrike" kern="1200" dirty="0">
              <a:solidFill>
                <a:schemeClr val="tx1"/>
              </a:solidFill>
              <a:effectLst/>
              <a:latin typeface="+mn-lt"/>
              <a:ea typeface="+mn-ea"/>
              <a:cs typeface="+mn-cs"/>
            </a:endParaRPr>
          </a:p>
          <a:p>
            <a:pPr marL="171450" indent="-171450" rtl="0">
              <a:buFont typeface="Arial" panose="020B0604020202020204" pitchFamily="34" charset="0"/>
              <a:buChar char="•"/>
            </a:pPr>
            <a:r>
              <a:rPr lang="ja-JP" altLang="en-US" sz="1200" b="0" i="0" u="none" strike="noStrike" kern="1200">
                <a:solidFill>
                  <a:schemeClr val="tx1"/>
                </a:solidFill>
                <a:effectLst/>
                <a:latin typeface="+mn-lt"/>
                <a:ea typeface="+mn-ea"/>
                <a:cs typeface="+mn-cs"/>
              </a:rPr>
              <a:t>リヴァーランドには、なぜこれほど多様な生産者やスタイルのワインがあるのだと思いますか？消費者の嗜好の変化と共に考えてみましょう。</a:t>
            </a:r>
            <a:endParaRPr lang="en-AU"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9062200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7031971"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3178248" y="324900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150539"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74711367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2479897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76396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6" r:id="rId22"/>
    <p:sldLayoutId id="2147483676" r:id="rId23"/>
    <p:sldLayoutId id="2147483680" r:id="rId24"/>
    <p:sldLayoutId id="2147483681" r:id="rId25"/>
    <p:sldLayoutId id="2147483684" r:id="rId26"/>
    <p:sldLayoutId id="2147483685"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2E0D64-F365-6B0D-5636-3C915C04E43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4279" b="18870"/>
          <a:stretch/>
        </p:blipFill>
        <p:spPr>
          <a:xfrm>
            <a:off x="623889" y="2775857"/>
            <a:ext cx="10909743" cy="4132245"/>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658368" y="1537856"/>
            <a:ext cx="11892576" cy="1455402"/>
          </a:xfrm>
        </p:spPr>
        <p:txBody>
          <a:bodyPr/>
          <a:lstStyle/>
          <a:p>
            <a:pPr marL="0" indent="0">
              <a:lnSpc>
                <a:spcPct val="82000"/>
              </a:lnSpc>
              <a:buNone/>
            </a:pPr>
            <a:r>
              <a:rPr lang="en-AU" altLang="ja-JP" sz="2500" dirty="0">
                <a:solidFill>
                  <a:schemeClr val="accent1"/>
                </a:solidFill>
                <a:latin typeface="+mn-lt"/>
                <a:ea typeface="Yu Gothic Medium" panose="020B0400000000000000" pitchFamily="34" charset="-128"/>
                <a:cs typeface="Arial" panose="020B0604020202020204" pitchFamily="34" charset="0"/>
              </a:rPr>
              <a:t>AUSTRALIA’S HEARTLAND REGIONS: </a:t>
            </a:r>
            <a:br>
              <a:rPr lang="en-AU" altLang="ja-JP" sz="2500" dirty="0">
                <a:solidFill>
                  <a:schemeClr val="accent1"/>
                </a:solidFill>
                <a:latin typeface="+mn-lt"/>
                <a:ea typeface="Yu Gothic Medium" panose="020B0400000000000000" pitchFamily="34" charset="-128"/>
                <a:cs typeface="Arial" panose="020B0604020202020204" pitchFamily="34" charset="0"/>
              </a:rPr>
            </a:br>
            <a:r>
              <a:rPr lang="en-AU" altLang="ja-JP" sz="2500" dirty="0">
                <a:solidFill>
                  <a:schemeClr val="accent1"/>
                </a:solidFill>
                <a:latin typeface="+mn-lt"/>
                <a:ea typeface="Yu Gothic Medium" panose="020B0400000000000000" pitchFamily="34" charset="-128"/>
                <a:cs typeface="Arial" panose="020B0604020202020204" pitchFamily="34" charset="0"/>
              </a:rPr>
              <a:t>RIVERLAND, RIVERINA AND MURRAY DARLING</a:t>
            </a:r>
          </a:p>
          <a:p>
            <a:pPr marL="0" indent="0">
              <a:lnSpc>
                <a:spcPct val="82000"/>
              </a:lnSpc>
              <a:buNone/>
            </a:pPr>
            <a:r>
              <a:rPr lang="ja-JP" altLang="en-US" sz="2400">
                <a:solidFill>
                  <a:schemeClr val="accent1"/>
                </a:solidFill>
                <a:latin typeface="Yu Gothic Medium" panose="020B0400000000000000" pitchFamily="34" charset="-128"/>
                <a:ea typeface="Yu Gothic Medium" panose="020B0400000000000000" pitchFamily="34" charset="-128"/>
              </a:rPr>
              <a:t>オ</a:t>
            </a:r>
            <a:r>
              <a:rPr lang="ja-JP" altLang="en-US" sz="2400" dirty="0">
                <a:solidFill>
                  <a:schemeClr val="accent1"/>
                </a:solidFill>
                <a:latin typeface="Yu Gothic Medium" panose="020B0400000000000000" pitchFamily="34" charset="-128"/>
                <a:ea typeface="Yu Gothic Medium" panose="020B0400000000000000" pitchFamily="34" charset="-128"/>
              </a:rPr>
              <a:t>ーストラリア内陸地</a:t>
            </a:r>
            <a:r>
              <a:rPr lang="ja-JP" altLang="en-US" sz="2400">
                <a:solidFill>
                  <a:schemeClr val="accent1"/>
                </a:solidFill>
                <a:latin typeface="Yu Gothic Medium" panose="020B0400000000000000" pitchFamily="34" charset="-128"/>
                <a:ea typeface="Yu Gothic Medium" panose="020B0400000000000000" pitchFamily="34" charset="-128"/>
              </a:rPr>
              <a:t>域：リ</a:t>
            </a:r>
            <a:r>
              <a:rPr lang="ja-JP" altLang="en-US" sz="2400" dirty="0">
                <a:solidFill>
                  <a:schemeClr val="accent1"/>
                </a:solidFill>
                <a:latin typeface="Yu Gothic Medium" panose="020B0400000000000000" pitchFamily="34" charset="-128"/>
                <a:ea typeface="Yu Gothic Medium" panose="020B0400000000000000" pitchFamily="34" charset="-128"/>
              </a:rPr>
              <a:t>ヴァーランド、リヴァリーナ、マレー・ダーリング</a:t>
            </a:r>
            <a:endParaRPr lang="en-US" sz="2400" dirty="0">
              <a:solidFill>
                <a:schemeClr val="accent1"/>
              </a:solidFill>
              <a:latin typeface="Yu Gothic Medium" panose="020B0400000000000000" pitchFamily="34" charset="-128"/>
              <a:ea typeface="Yu Gothic Medium" panose="020B0400000000000000" pitchFamily="34" charset="-128"/>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901672"/>
            <a:ext cx="5009924" cy="792601"/>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地勢</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気候</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土壌</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502286" y="2184243"/>
            <a:ext cx="5211897" cy="166978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4000" dirty="0">
                <a:solidFill>
                  <a:schemeClr val="accent5"/>
                </a:solidFill>
                <a:latin typeface="Yu Gothic Medium" panose="020B0400000000000000" pitchFamily="34" charset="-128"/>
                <a:ea typeface="Yu Gothic Medium" panose="020B0400000000000000" pitchFamily="34" charset="-128"/>
              </a:rPr>
              <a:t>河川の調和と </a:t>
            </a:r>
          </a:p>
          <a:p>
            <a:r>
              <a:rPr lang="ja-JP" altLang="en-US" sz="4000" dirty="0">
                <a:solidFill>
                  <a:schemeClr val="accent5"/>
                </a:solidFill>
                <a:latin typeface="Yu Gothic Medium" panose="020B0400000000000000" pitchFamily="34" charset="-128"/>
                <a:ea typeface="Yu Gothic Medium" panose="020B0400000000000000" pitchFamily="34" charset="-128"/>
              </a:rPr>
              <a:t>卓越したテロワール</a:t>
            </a:r>
            <a:endParaRPr lang="en-US" sz="4000" dirty="0">
              <a:solidFill>
                <a:schemeClr val="accent5"/>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4343995"/>
            <a:ext cx="4589589" cy="2846525"/>
          </a:xfrm>
        </p:spPr>
        <p:txBody>
          <a:bodyPr/>
          <a:lstStyle/>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マレー川からアウトバックの縁まで</a:t>
            </a:r>
            <a:b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広がる広大な産地</a:t>
            </a:r>
          </a:p>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大陸性気候による長い日照時間、夜は涼しく、年間降水量が少ない</a:t>
            </a:r>
          </a:p>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肥沃な土壌が入り組んだ多様な地域</a:t>
            </a:r>
            <a:endParaRPr lang="en-AU"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27854" y="1320792"/>
            <a:ext cx="5183398" cy="508857"/>
          </a:xfrm>
          <a:prstGeom prst="rect">
            <a:avLst/>
          </a:prstGeom>
          <a:noFill/>
        </p:spPr>
        <p:txBody>
          <a:bodyPr wrap="square" rtlCol="0">
            <a:spAutoFit/>
          </a:bodyPr>
          <a:lstStyle/>
          <a:p>
            <a:pPr algn="l">
              <a:lnSpc>
                <a:spcPct val="82000"/>
              </a:lnSpc>
            </a:pPr>
            <a:r>
              <a:rPr lang="ja-JP" altLang="en-US" sz="3200" dirty="0">
                <a:solidFill>
                  <a:schemeClr val="accent4"/>
                </a:solidFill>
                <a:effectLst/>
                <a:latin typeface="Yu Gothic Medium" panose="020B0400000000000000" pitchFamily="34" charset="-128"/>
                <a:ea typeface="Yu Gothic Medium" panose="020B0400000000000000" pitchFamily="34" charset="-128"/>
                <a:cs typeface="Inter Display" panose="02000503000000020004" pitchFamily="2" charset="0"/>
              </a:rPr>
              <a:t>大陸性気候</a:t>
            </a:r>
            <a:endParaRPr lang="en-US" sz="3200" dirty="0">
              <a:solidFill>
                <a:schemeClr val="accent4"/>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69978" y="1860086"/>
            <a:ext cx="2944918" cy="535531"/>
          </a:xfrm>
          <a:prstGeom prst="rect">
            <a:avLst/>
          </a:prstGeom>
          <a:noFill/>
        </p:spPr>
        <p:txBody>
          <a:bodyPr wrap="square" rtlCol="0">
            <a:spAutoFit/>
          </a:bodyPr>
          <a:lstStyle/>
          <a:p>
            <a:pPr>
              <a:lnSpc>
                <a:spcPct val="90000"/>
              </a:lnSpc>
            </a:pPr>
            <a:r>
              <a:rPr lang="ja-JP" altLang="en-US" sz="1600">
                <a:solidFill>
                  <a:schemeClr val="accent4"/>
                </a:solidFill>
                <a:latin typeface="Yu Gothic Medium" panose="020B0400000000000000" pitchFamily="34" charset="-128"/>
                <a:ea typeface="Yu Gothic Medium" panose="020B0400000000000000" pitchFamily="34" charset="-128"/>
              </a:rPr>
              <a:t>長い日照時間</a:t>
            </a:r>
          </a:p>
          <a:p>
            <a:pPr>
              <a:lnSpc>
                <a:spcPct val="90000"/>
              </a:lnSpc>
            </a:pPr>
            <a:r>
              <a:rPr lang="ja-JP" altLang="en-US" sz="1600">
                <a:solidFill>
                  <a:schemeClr val="accent4"/>
                </a:solidFill>
                <a:latin typeface="Yu Gothic Medium" panose="020B0400000000000000" pitchFamily="34" charset="-128"/>
                <a:ea typeface="Yu Gothic Medium" panose="020B0400000000000000" pitchFamily="34" charset="-128"/>
              </a:rPr>
              <a:t>冷涼な夜間</a:t>
            </a:r>
            <a:endParaRPr lang="en-AU" sz="1600" dirty="0">
              <a:solidFill>
                <a:schemeClr val="accent4"/>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7681" y="3978749"/>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ja-JP" altLang="en-US" b="1" dirty="0">
                <a:solidFill>
                  <a:schemeClr val="accent3"/>
                </a:solidFill>
                <a:latin typeface="Yu Gothic" panose="020B0400000000000000" pitchFamily="34" charset="-128"/>
                <a:ea typeface="Yu Gothic" panose="020B0400000000000000" pitchFamily="34" charset="-128"/>
              </a:rPr>
              <a:t>リヴァーランド</a:t>
            </a:r>
            <a:br>
              <a:rPr lang="en-AU" altLang="ja-JP" b="1" dirty="0">
                <a:solidFill>
                  <a:schemeClr val="accent3"/>
                </a:solidFill>
                <a:latin typeface="Yu Gothic" panose="020B0400000000000000" pitchFamily="34" charset="-128"/>
                <a:ea typeface="Yu Gothic" panose="020B0400000000000000" pitchFamily="34" charset="-128"/>
              </a:rPr>
            </a:br>
            <a:r>
              <a:rPr lang="ja-JP" altLang="en-US" b="1" dirty="0">
                <a:solidFill>
                  <a:schemeClr val="accent3"/>
                </a:solidFill>
                <a:latin typeface="Yu Gothic" panose="020B0400000000000000" pitchFamily="34" charset="-128"/>
                <a:ea typeface="Yu Gothic" panose="020B0400000000000000" pitchFamily="34" charset="-128"/>
              </a:rPr>
              <a:t>の標高</a:t>
            </a:r>
            <a:endParaRPr lang="en-AU" altLang="ja-JP" b="1" dirty="0">
              <a:solidFill>
                <a:schemeClr val="accent3"/>
              </a:solidFill>
              <a:latin typeface="Yu Gothic" panose="020B0400000000000000" pitchFamily="34" charset="-128"/>
              <a:ea typeface="Yu Gothic" panose="020B0400000000000000" pitchFamily="34" charset="-128"/>
            </a:endParaRPr>
          </a:p>
          <a:p>
            <a:pPr>
              <a:lnSpc>
                <a:spcPct val="82000"/>
              </a:lnSpc>
            </a:pPr>
            <a:r>
              <a:rPr lang="en-US" sz="1800" dirty="0">
                <a:solidFill>
                  <a:srgbClr val="B2D8BE"/>
                </a:solidFill>
                <a:latin typeface="Neue Haas Grotesk Text Pro" panose="020B0504020202020204" pitchFamily="34" charset="77"/>
              </a:rPr>
              <a:t>10–80M (33–262FT)</a:t>
            </a:r>
          </a:p>
          <a:p>
            <a:r>
              <a:rPr lang="en-US" altLang="ja-JP" sz="1200" dirty="0">
                <a:solidFill>
                  <a:srgbClr val="B2D8BE"/>
                </a:solidFill>
                <a:latin typeface="Yu Gothic Medium" panose="020B0400000000000000" pitchFamily="34" charset="-128"/>
                <a:ea typeface="Yu Gothic Medium" panose="020B0400000000000000" pitchFamily="34" charset="-128"/>
              </a:rPr>
              <a:t>(</a:t>
            </a:r>
            <a:r>
              <a:rPr lang="ja-JP" altLang="en-US" sz="1200" dirty="0">
                <a:solidFill>
                  <a:srgbClr val="B2D8BE"/>
                </a:solidFill>
                <a:latin typeface="Yu Gothic Medium" panose="020B0400000000000000" pitchFamily="34" charset="-128"/>
                <a:ea typeface="Yu Gothic Medium" panose="020B0400000000000000" pitchFamily="34" charset="-128"/>
              </a:rPr>
              <a:t>ほとんどが</a:t>
            </a:r>
            <a:r>
              <a:rPr lang="en-US" altLang="ja-JP" sz="1200" dirty="0">
                <a:solidFill>
                  <a:srgbClr val="B2D8BE"/>
                </a:solidFill>
                <a:latin typeface="Yu Gothic Medium" panose="020B0400000000000000" pitchFamily="34" charset="-128"/>
                <a:ea typeface="Yu Gothic Medium" panose="020B0400000000000000" pitchFamily="34" charset="-128"/>
              </a:rPr>
              <a:t>30</a:t>
            </a:r>
            <a:r>
              <a:rPr lang="en-US" sz="1200" dirty="0">
                <a:solidFill>
                  <a:srgbClr val="B2D8BE"/>
                </a:solidFill>
                <a:latin typeface="Yu Gothic Medium" panose="020B0400000000000000" pitchFamily="34" charset="-128"/>
                <a:ea typeface="Yu Gothic Medium" panose="020B0400000000000000" pitchFamily="34" charset="-128"/>
              </a:rPr>
              <a:t>m</a:t>
            </a:r>
            <a:r>
              <a:rPr lang="ja-JP" altLang="en-US" sz="1200" dirty="0">
                <a:solidFill>
                  <a:srgbClr val="B2D8BE"/>
                </a:solidFill>
                <a:latin typeface="Yu Gothic Medium" panose="020B0400000000000000" pitchFamily="34" charset="-128"/>
                <a:ea typeface="Yu Gothic Medium" panose="020B0400000000000000" pitchFamily="34" charset="-128"/>
              </a:rPr>
              <a:t>以下）</a:t>
            </a:r>
            <a:endParaRPr lang="en-US" sz="1200" dirty="0">
              <a:solidFill>
                <a:srgbClr val="B2D8BE"/>
              </a:solidFill>
              <a:latin typeface="Yu Gothic Medium" panose="020B0400000000000000" pitchFamily="34" charset="-128"/>
              <a:ea typeface="Yu Gothic Medium" panose="020B0400000000000000" pitchFamily="34" charset="-128"/>
            </a:endParaRP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5456963"/>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4" name="Title 2">
            <a:extLst>
              <a:ext uri="{FF2B5EF4-FFF2-40B4-BE49-F238E27FC236}">
                <a16:creationId xmlns:a16="http://schemas.microsoft.com/office/drawing/2014/main" id="{C131F3EE-2185-04FC-A06A-9091D7D55F2F}"/>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16" name="TextBox 15">
            <a:extLst>
              <a:ext uri="{FF2B5EF4-FFF2-40B4-BE49-F238E27FC236}">
                <a16:creationId xmlns:a16="http://schemas.microsoft.com/office/drawing/2014/main" id="{6322E0AE-7F43-D6BA-6959-876810A42BC6}"/>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0ECF546E-BB90-4445-9658-BB4D6A14923E}"/>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9" name="TextBox 18">
            <a:extLst>
              <a:ext uri="{FF2B5EF4-FFF2-40B4-BE49-F238E27FC236}">
                <a16:creationId xmlns:a16="http://schemas.microsoft.com/office/drawing/2014/main" id="{22044626-52E9-5BE6-3260-8B5DA46E23F6}"/>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0" name="TextBox 19">
            <a:extLst>
              <a:ext uri="{FF2B5EF4-FFF2-40B4-BE49-F238E27FC236}">
                <a16:creationId xmlns:a16="http://schemas.microsoft.com/office/drawing/2014/main" id="{CBD851CA-C4EC-F4FB-5A08-F74EFC7CD214}"/>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46"/>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4"/>
                </a:solidFill>
                <a:latin typeface="Yu Gothic Medium" panose="020B0400000000000000" pitchFamily="34" charset="-128"/>
                <a:ea typeface="Yu Gothic Medium" panose="020B0400000000000000" pitchFamily="34" charset="-128"/>
              </a:rPr>
              <a:t>土壌</a:t>
            </a:r>
            <a:endParaRPr lang="en-US" dirty="0">
              <a:solidFill>
                <a:schemeClr val="accent4"/>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999515" cy="1530521"/>
          </a:xfrm>
        </p:spPr>
        <p:txBody>
          <a:bodyPr/>
          <a:lstStyle/>
          <a:p>
            <a:pPr marL="12700" marR="5080">
              <a:lnSpc>
                <a:spcPts val="2120"/>
              </a:lnSpc>
              <a:spcBef>
                <a:spcPts val="219"/>
              </a:spcBef>
            </a:pP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リヴァーランドの古代から続く土壌は多様</a:t>
            </a:r>
            <a:b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br>
            <a:br>
              <a:rPr lang="en-AU" altLang="ja-JP"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川沿いでは粘土質の下層土の上に砂質ロームが重なりますが、より高台の場所には風で飛ばされた砂が石灰岩と粘土層の上に重なります。</a:t>
            </a:r>
            <a:endParaRPr lang="en-AU" sz="1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356623"/>
            <a:ext cx="4829691" cy="1480798"/>
          </a:xfrm>
        </p:spPr>
        <p:txBody>
          <a:bodyPr/>
          <a:lstStyle/>
          <a:p>
            <a:r>
              <a:rPr lang="en-US" altLang="ja-JP" sz="4400" dirty="0">
                <a:solidFill>
                  <a:schemeClr val="accent5"/>
                </a:solidFill>
                <a:latin typeface="+mj-lt"/>
                <a:ea typeface="Yu Gothic Medium" panose="020B0400000000000000" pitchFamily="34" charset="-128"/>
                <a:cs typeface="Arial" panose="020B0604020202020204" pitchFamily="34" charset="0"/>
              </a:rPr>
              <a:t>RIVERLAND</a:t>
            </a:r>
            <a:br>
              <a:rPr lang="en-US" altLang="ja-JP" sz="4400" dirty="0">
                <a:solidFill>
                  <a:schemeClr val="accent5"/>
                </a:solidFill>
                <a:latin typeface="Arial" panose="020B0604020202020204" pitchFamily="34" charset="0"/>
                <a:ea typeface="Yu Gothic Medium" panose="020B0400000000000000" pitchFamily="34" charset="-128"/>
                <a:cs typeface="Arial" panose="020B0604020202020204" pitchFamily="34" charset="0"/>
              </a:rPr>
            </a:br>
            <a:r>
              <a:rPr lang="ja-JP" altLang="en-US" sz="4400" dirty="0">
                <a:solidFill>
                  <a:schemeClr val="accent5"/>
                </a:solidFill>
                <a:latin typeface="Yu Gothic Medium" panose="020B0400000000000000" pitchFamily="34" charset="-128"/>
                <a:ea typeface="Yu Gothic Medium" panose="020B0400000000000000" pitchFamily="34" charset="-128"/>
              </a:rPr>
              <a:t>の味わい</a:t>
            </a:r>
            <a:endParaRPr lang="en-US" sz="4400" dirty="0">
              <a:solidFill>
                <a:schemeClr val="accent5"/>
              </a:solidFill>
              <a:latin typeface="Yu Gothic Medium" panose="020B0400000000000000" pitchFamily="34" charset="-128"/>
              <a:ea typeface="Yu Gothic Medium" panose="020B0400000000000000" pitchFamily="34" charset="-128"/>
            </a:endParaRP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4992504" cy="2616101"/>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果実本来の個性を最大限引き出すことを</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最優先に考えます。</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培養酵母と野生酵母の両方を用いて</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発酵を行います。</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熟成容器は多様化しており、大型の</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オーク樽を使用するケースが増えています。</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新世代の革新的なワインメーカーが、</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低介入技術の実験に取り組んでいます。</a:t>
            </a:r>
            <a:endParaRPr lang="en-US"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55923286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ja-JP" altLang="en-US" sz="4000">
                <a:solidFill>
                  <a:schemeClr val="accent2"/>
                </a:solidFill>
                <a:latin typeface="Yu Gothic Medium" panose="020B0400000000000000" pitchFamily="34" charset="-128"/>
                <a:ea typeface="Yu Gothic Medium" panose="020B0400000000000000" pitchFamily="34" charset="-128"/>
              </a:rPr>
              <a:t>シャルドネ</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2665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桃</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ネクタリン</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アプリコット</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メロン</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柑橘類</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バニラ</a:t>
            </a:r>
            <a:endParaRPr lang="en-AU" sz="1600" dirty="0">
              <a:latin typeface="Yu Gothic Medium" panose="020B0400000000000000" pitchFamily="34" charset="-128"/>
              <a:ea typeface="Yu Gothic Medium" panose="020B0400000000000000" pitchFamily="34" charset="-128"/>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典型的な風味：</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シャルドネ</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56673"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BEDD9E95-C98E-34C1-A00D-A98008F921B2}"/>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A8E21C68-8EC4-2934-4521-BE716C6AA2C9}"/>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7F4D86B2-0C02-100E-473A-0F045EFF9E39}"/>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17" name="Title 2">
            <a:extLst>
              <a:ext uri="{FF2B5EF4-FFF2-40B4-BE49-F238E27FC236}">
                <a16:creationId xmlns:a16="http://schemas.microsoft.com/office/drawing/2014/main" id="{26C40B9E-AAA1-B303-FC86-937FBA1DC504}"/>
              </a:ext>
            </a:extLst>
          </p:cNvPr>
          <p:cNvSpPr txBox="1"/>
          <p:nvPr/>
        </p:nvSpPr>
        <p:spPr>
          <a:xfrm>
            <a:off x="1745146"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2" name="Title 2">
            <a:extLst>
              <a:ext uri="{FF2B5EF4-FFF2-40B4-BE49-F238E27FC236}">
                <a16:creationId xmlns:a16="http://schemas.microsoft.com/office/drawing/2014/main" id="{6E768740-D99F-0628-0724-3A774573AF9F}"/>
              </a:ext>
            </a:extLst>
          </p:cNvPr>
          <p:cNvSpPr txBox="1"/>
          <p:nvPr/>
        </p:nvSpPr>
        <p:spPr>
          <a:xfrm>
            <a:off x="2834298" y="301680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5" name="Title 2">
            <a:extLst>
              <a:ext uri="{FF2B5EF4-FFF2-40B4-BE49-F238E27FC236}">
                <a16:creationId xmlns:a16="http://schemas.microsoft.com/office/drawing/2014/main" id="{7965E92F-FAA5-610E-91EA-2DA5AD3310DB}"/>
              </a:ext>
            </a:extLst>
          </p:cNvPr>
          <p:cNvSpPr txBox="1"/>
          <p:nvPr/>
        </p:nvSpPr>
        <p:spPr>
          <a:xfrm>
            <a:off x="4308028"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6" name="Title 2">
            <a:extLst>
              <a:ext uri="{FF2B5EF4-FFF2-40B4-BE49-F238E27FC236}">
                <a16:creationId xmlns:a16="http://schemas.microsoft.com/office/drawing/2014/main" id="{F51665CB-8F63-D8E3-530F-A3E9117844F0}"/>
              </a:ext>
            </a:extLst>
          </p:cNvPr>
          <p:cNvSpPr txBox="1"/>
          <p:nvPr/>
        </p:nvSpPr>
        <p:spPr>
          <a:xfrm>
            <a:off x="1745146"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7" name="Title 2">
            <a:extLst>
              <a:ext uri="{FF2B5EF4-FFF2-40B4-BE49-F238E27FC236}">
                <a16:creationId xmlns:a16="http://schemas.microsoft.com/office/drawing/2014/main" id="{136D1D83-A9B1-BB67-D37D-50076B6144D5}"/>
              </a:ext>
            </a:extLst>
          </p:cNvPr>
          <p:cNvSpPr txBox="1"/>
          <p:nvPr/>
        </p:nvSpPr>
        <p:spPr>
          <a:xfrm>
            <a:off x="2865714" y="385706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8" name="Title 2">
            <a:extLst>
              <a:ext uri="{FF2B5EF4-FFF2-40B4-BE49-F238E27FC236}">
                <a16:creationId xmlns:a16="http://schemas.microsoft.com/office/drawing/2014/main" id="{DA5DEB77-C3E7-B353-C1A4-9E1DD45263E6}"/>
              </a:ext>
            </a:extLst>
          </p:cNvPr>
          <p:cNvSpPr txBox="1"/>
          <p:nvPr/>
        </p:nvSpPr>
        <p:spPr>
          <a:xfrm>
            <a:off x="4308028"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29" name="Straight Connector 28">
            <a:extLst>
              <a:ext uri="{FF2B5EF4-FFF2-40B4-BE49-F238E27FC236}">
                <a16:creationId xmlns:a16="http://schemas.microsoft.com/office/drawing/2014/main" id="{ABC48D05-3EEF-0712-0B63-C674D9E0FDCE}"/>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621C554C-D92F-EDD5-E104-30FF3B83C13E}"/>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1" name="Straight Connector 30">
            <a:extLst>
              <a:ext uri="{FF2B5EF4-FFF2-40B4-BE49-F238E27FC236}">
                <a16:creationId xmlns:a16="http://schemas.microsoft.com/office/drawing/2014/main" id="{728CD88D-342E-38F5-09E1-48D27607E740}"/>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Title 2">
            <a:extLst>
              <a:ext uri="{FF2B5EF4-FFF2-40B4-BE49-F238E27FC236}">
                <a16:creationId xmlns:a16="http://schemas.microsoft.com/office/drawing/2014/main" id="{49BC030C-6C62-9539-E2E9-701ECEB35424}"/>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5" name="Straight Connector 34">
            <a:extLst>
              <a:ext uri="{FF2B5EF4-FFF2-40B4-BE49-F238E27FC236}">
                <a16:creationId xmlns:a16="http://schemas.microsoft.com/office/drawing/2014/main" id="{18314F2C-6058-228D-BF41-EDC938D76F77}"/>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itle 2">
            <a:extLst>
              <a:ext uri="{FF2B5EF4-FFF2-40B4-BE49-F238E27FC236}">
                <a16:creationId xmlns:a16="http://schemas.microsoft.com/office/drawing/2014/main" id="{F0468BEA-368D-C3B0-BB33-231B9961C24D}"/>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8" name="Straight Connector 37">
            <a:extLst>
              <a:ext uri="{FF2B5EF4-FFF2-40B4-BE49-F238E27FC236}">
                <a16:creationId xmlns:a16="http://schemas.microsoft.com/office/drawing/2014/main" id="{07A285FD-5DCB-511C-B82C-4C90F6B6B3FA}"/>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5924F1B0-C886-637E-6A8B-52064091CD99}"/>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0" name="Straight Connector 39">
            <a:extLst>
              <a:ext uri="{FF2B5EF4-FFF2-40B4-BE49-F238E27FC236}">
                <a16:creationId xmlns:a16="http://schemas.microsoft.com/office/drawing/2014/main" id="{D842216E-C305-5D65-4CA3-77005BCF3D3C}"/>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1159BFFC-F14F-F7B9-70BC-6AF4E34B8B56}"/>
              </a:ext>
            </a:extLst>
          </p:cNvPr>
          <p:cNvSpPr txBox="1"/>
          <p:nvPr/>
        </p:nvSpPr>
        <p:spPr>
          <a:xfrm>
            <a:off x="2880793"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7" name="Title 2">
            <a:extLst>
              <a:ext uri="{FF2B5EF4-FFF2-40B4-BE49-F238E27FC236}">
                <a16:creationId xmlns:a16="http://schemas.microsoft.com/office/drawing/2014/main" id="{91CB0DA0-E70C-60E6-D26D-DB9589C79E8C}"/>
              </a:ext>
            </a:extLst>
          </p:cNvPr>
          <p:cNvSpPr txBox="1"/>
          <p:nvPr/>
        </p:nvSpPr>
        <p:spPr>
          <a:xfrm>
            <a:off x="4323107"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8" name="Title 2">
            <a:extLst>
              <a:ext uri="{FF2B5EF4-FFF2-40B4-BE49-F238E27FC236}">
                <a16:creationId xmlns:a16="http://schemas.microsoft.com/office/drawing/2014/main" id="{6866AF52-1340-BFDB-C240-C178709C2C96}"/>
              </a:ext>
            </a:extLst>
          </p:cNvPr>
          <p:cNvSpPr txBox="1"/>
          <p:nvPr/>
        </p:nvSpPr>
        <p:spPr>
          <a:xfrm>
            <a:off x="1511780" y="470780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6406890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8BA17AE6-5650-744D-BD65-B0A10682C0E8}"/>
              </a:ext>
            </a:extLst>
          </p:cNvPr>
          <p:cNvCxnSpPr>
            <a:cxnSpLocks/>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603187"/>
            <a:ext cx="11283754" cy="941308"/>
          </a:xfrm>
        </p:spPr>
        <p:txBody>
          <a:bodyPr/>
          <a:lstStyle/>
          <a:p>
            <a:r>
              <a:rPr lang="ja-JP" altLang="en-US" sz="4000">
                <a:solidFill>
                  <a:schemeClr val="accent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4" name="object 58">
            <a:extLst>
              <a:ext uri="{FF2B5EF4-FFF2-40B4-BE49-F238E27FC236}">
                <a16:creationId xmlns:a16="http://schemas.microsoft.com/office/drawing/2014/main" id="{9BE7BEC4-E942-F8D9-C031-39FF9DE5FDB3}"/>
              </a:ext>
            </a:extLst>
          </p:cNvPr>
          <p:cNvSpPr txBox="1"/>
          <p:nvPr/>
        </p:nvSpPr>
        <p:spPr>
          <a:xfrm>
            <a:off x="8706125" y="2687589"/>
            <a:ext cx="2665060" cy="1534577"/>
          </a:xfrm>
          <a:prstGeom prst="rect">
            <a:avLst/>
          </a:prstGeom>
        </p:spPr>
        <p:txBody>
          <a:bodyPr vert="horz" wrap="square" lIns="0" tIns="17145" rIns="0" bIns="0" numCol="1" rtlCol="0" anchor="ctr" anchorCtr="0">
            <a:no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典型的な風味：</a:t>
            </a:r>
            <a:endParaRPr lang="en-US" sz="1600" b="1"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ダーク・ベリー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ブラックベリー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ダーク・チェリー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プラム</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スパイス</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コショウ</a:t>
            </a:r>
            <a:endParaRPr lang="en-AU" sz="1600" dirty="0">
              <a:latin typeface="Yu Gothic Medium" panose="020B0400000000000000" pitchFamily="34" charset="-128"/>
              <a:ea typeface="Yu Gothic Medium" panose="020B0400000000000000" pitchFamily="34" charset="-128"/>
              <a:cs typeface="Hellix SemiBold"/>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00757"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64900"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29043"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093186"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57710"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22234"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80579"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51281"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15805"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561142" y="2277883"/>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00757"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64900"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29043"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093186"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57710"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22234"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80579"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51281"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15805"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00757"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64900"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2904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093186"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57710"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2223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8057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5128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15805"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00757"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64900"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29043"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093186"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57710"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22234"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8057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51281"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15805"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00757"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64900"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29043"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093186"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57710"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22234"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80579"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51281"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15805"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00757"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64900"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29043"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093186"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57710"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80579"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15805"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027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0221"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65607"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61138"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680697"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p:cNvCxnSpPr>
          <p:nvPr/>
        </p:nvCxnSpPr>
        <p:spPr>
          <a:xfrm>
            <a:off x="4674094" y="2282814"/>
            <a:ext cx="3948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00757"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64900"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29043"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093186"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57710"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22234"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80579"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5128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15805"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95" name="Group 194">
            <a:extLst>
              <a:ext uri="{FF2B5EF4-FFF2-40B4-BE49-F238E27FC236}">
                <a16:creationId xmlns:a16="http://schemas.microsoft.com/office/drawing/2014/main" id="{5AC20B1C-4B4E-AE5A-8D9F-8DF910C63D99}"/>
              </a:ext>
            </a:extLst>
          </p:cNvPr>
          <p:cNvGrpSpPr/>
          <p:nvPr/>
        </p:nvGrpSpPr>
        <p:grpSpPr>
          <a:xfrm>
            <a:off x="4545315"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24203"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7" name="Straight Connector 6">
            <a:extLst>
              <a:ext uri="{FF2B5EF4-FFF2-40B4-BE49-F238E27FC236}">
                <a16:creationId xmlns:a16="http://schemas.microsoft.com/office/drawing/2014/main" id="{25EBB479-7E79-EDC7-67CE-B5852A15A1AC}"/>
              </a:ext>
            </a:extLst>
          </p:cNvPr>
          <p:cNvCxnSpPr>
            <a:cxnSpLocks/>
          </p:cNvCxnSpPr>
          <p:nvPr/>
        </p:nvCxnSpPr>
        <p:spPr>
          <a:xfrm>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61C18C5A-2803-9C7E-58D2-DB9CB08F7ECF}"/>
              </a:ext>
            </a:extLst>
          </p:cNvPr>
          <p:cNvSpPr txBox="1"/>
          <p:nvPr/>
        </p:nvSpPr>
        <p:spPr>
          <a:xfrm>
            <a:off x="447161" y="50413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 name="Straight Connector 5">
            <a:extLst>
              <a:ext uri="{FF2B5EF4-FFF2-40B4-BE49-F238E27FC236}">
                <a16:creationId xmlns:a16="http://schemas.microsoft.com/office/drawing/2014/main" id="{DD005BEB-A545-D1C0-7058-F8010B4BC67D}"/>
              </a:ext>
            </a:extLst>
          </p:cNvPr>
          <p:cNvCxnSpPr>
            <a:cxnSpLocks/>
          </p:cNvCxnSpPr>
          <p:nvPr/>
        </p:nvCxnSpPr>
        <p:spPr>
          <a:xfrm>
            <a:off x="1375576" y="5204983"/>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D88AD7EE-1453-2B68-13B6-5A9B653C8C98}"/>
              </a:ext>
            </a:extLst>
          </p:cNvPr>
          <p:cNvSpPr txBox="1"/>
          <p:nvPr/>
        </p:nvSpPr>
        <p:spPr>
          <a:xfrm>
            <a:off x="522474" y="185371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9" name="Straight Connector 8">
            <a:extLst>
              <a:ext uri="{FF2B5EF4-FFF2-40B4-BE49-F238E27FC236}">
                <a16:creationId xmlns:a16="http://schemas.microsoft.com/office/drawing/2014/main" id="{1B21FCEE-A07F-11ED-22BA-C9A4F04EBA70}"/>
              </a:ext>
            </a:extLst>
          </p:cNvPr>
          <p:cNvCxnSpPr>
            <a:cxnSpLocks/>
          </p:cNvCxnSpPr>
          <p:nvPr/>
        </p:nvCxnSpPr>
        <p:spPr>
          <a:xfrm>
            <a:off x="1068994" y="196207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 name="Title 2">
            <a:extLst>
              <a:ext uri="{FF2B5EF4-FFF2-40B4-BE49-F238E27FC236}">
                <a16:creationId xmlns:a16="http://schemas.microsoft.com/office/drawing/2014/main" id="{E9543A55-DAB2-A2F0-BA5B-E2415AFCF95B}"/>
              </a:ext>
            </a:extLst>
          </p:cNvPr>
          <p:cNvSpPr txBox="1"/>
          <p:nvPr/>
        </p:nvSpPr>
        <p:spPr>
          <a:xfrm>
            <a:off x="522473" y="29557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11" name="Title 2">
            <a:extLst>
              <a:ext uri="{FF2B5EF4-FFF2-40B4-BE49-F238E27FC236}">
                <a16:creationId xmlns:a16="http://schemas.microsoft.com/office/drawing/2014/main" id="{58D8EC1C-FECD-39DE-FACB-92862E4985A1}"/>
              </a:ext>
            </a:extLst>
          </p:cNvPr>
          <p:cNvSpPr txBox="1"/>
          <p:nvPr/>
        </p:nvSpPr>
        <p:spPr>
          <a:xfrm>
            <a:off x="1904888"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3" name="Title 2">
            <a:extLst>
              <a:ext uri="{FF2B5EF4-FFF2-40B4-BE49-F238E27FC236}">
                <a16:creationId xmlns:a16="http://schemas.microsoft.com/office/drawing/2014/main" id="{25739664-9ACE-693E-452E-74C478A5F50E}"/>
              </a:ext>
            </a:extLst>
          </p:cNvPr>
          <p:cNvSpPr txBox="1"/>
          <p:nvPr/>
        </p:nvSpPr>
        <p:spPr>
          <a:xfrm>
            <a:off x="3036443" y="2659569"/>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4" name="Title 2">
            <a:extLst>
              <a:ext uri="{FF2B5EF4-FFF2-40B4-BE49-F238E27FC236}">
                <a16:creationId xmlns:a16="http://schemas.microsoft.com/office/drawing/2014/main" id="{B2E30BD5-47E7-1E83-188F-611661C72F1A}"/>
              </a:ext>
            </a:extLst>
          </p:cNvPr>
          <p:cNvSpPr txBox="1"/>
          <p:nvPr/>
        </p:nvSpPr>
        <p:spPr>
          <a:xfrm>
            <a:off x="4467770"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5" name="Title 2">
            <a:extLst>
              <a:ext uri="{FF2B5EF4-FFF2-40B4-BE49-F238E27FC236}">
                <a16:creationId xmlns:a16="http://schemas.microsoft.com/office/drawing/2014/main" id="{7BD053B2-C31D-3306-C00A-4FCE5D0071EC}"/>
              </a:ext>
            </a:extLst>
          </p:cNvPr>
          <p:cNvSpPr txBox="1"/>
          <p:nvPr/>
        </p:nvSpPr>
        <p:spPr>
          <a:xfrm>
            <a:off x="1904888"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6" name="Title 2">
            <a:extLst>
              <a:ext uri="{FF2B5EF4-FFF2-40B4-BE49-F238E27FC236}">
                <a16:creationId xmlns:a16="http://schemas.microsoft.com/office/drawing/2014/main" id="{5E3E64E4-1D0F-0BDE-F0D3-35FF75A90683}"/>
              </a:ext>
            </a:extLst>
          </p:cNvPr>
          <p:cNvSpPr txBox="1"/>
          <p:nvPr/>
        </p:nvSpPr>
        <p:spPr>
          <a:xfrm>
            <a:off x="3025456" y="34855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 name="Title 2">
            <a:extLst>
              <a:ext uri="{FF2B5EF4-FFF2-40B4-BE49-F238E27FC236}">
                <a16:creationId xmlns:a16="http://schemas.microsoft.com/office/drawing/2014/main" id="{6EA081E5-D9DF-C331-678D-D410607965C4}"/>
              </a:ext>
            </a:extLst>
          </p:cNvPr>
          <p:cNvSpPr txBox="1"/>
          <p:nvPr/>
        </p:nvSpPr>
        <p:spPr>
          <a:xfrm>
            <a:off x="4467770"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24" name="Straight Connector 23">
            <a:extLst>
              <a:ext uri="{FF2B5EF4-FFF2-40B4-BE49-F238E27FC236}">
                <a16:creationId xmlns:a16="http://schemas.microsoft.com/office/drawing/2014/main" id="{60FAE2C5-5E61-0D39-C6DF-E17C40CD460E}"/>
              </a:ext>
            </a:extLst>
          </p:cNvPr>
          <p:cNvCxnSpPr>
            <a:cxnSpLocks/>
          </p:cNvCxnSpPr>
          <p:nvPr/>
        </p:nvCxnSpPr>
        <p:spPr>
          <a:xfrm>
            <a:off x="1198740" y="312361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6AF4B8C5-8301-DE4C-D080-5E2755001F65}"/>
              </a:ext>
            </a:extLst>
          </p:cNvPr>
          <p:cNvSpPr txBox="1"/>
          <p:nvPr/>
        </p:nvSpPr>
        <p:spPr>
          <a:xfrm>
            <a:off x="522473" y="38268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7" name="Straight Connector 36">
            <a:extLst>
              <a:ext uri="{FF2B5EF4-FFF2-40B4-BE49-F238E27FC236}">
                <a16:creationId xmlns:a16="http://schemas.microsoft.com/office/drawing/2014/main" id="{E3C9E773-9AAB-F7A9-C48E-4138BCA5CF03}"/>
              </a:ext>
            </a:extLst>
          </p:cNvPr>
          <p:cNvCxnSpPr>
            <a:cxnSpLocks/>
          </p:cNvCxnSpPr>
          <p:nvPr/>
        </p:nvCxnSpPr>
        <p:spPr>
          <a:xfrm>
            <a:off x="1068994" y="399476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itle 2">
            <a:extLst>
              <a:ext uri="{FF2B5EF4-FFF2-40B4-BE49-F238E27FC236}">
                <a16:creationId xmlns:a16="http://schemas.microsoft.com/office/drawing/2014/main" id="{0EC6D0E4-7D75-3C82-D1C8-7289836985F6}"/>
              </a:ext>
            </a:extLst>
          </p:cNvPr>
          <p:cNvSpPr txBox="1"/>
          <p:nvPr/>
        </p:nvSpPr>
        <p:spPr>
          <a:xfrm>
            <a:off x="522473" y="46809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5" name="Straight Connector 44">
            <a:extLst>
              <a:ext uri="{FF2B5EF4-FFF2-40B4-BE49-F238E27FC236}">
                <a16:creationId xmlns:a16="http://schemas.microsoft.com/office/drawing/2014/main" id="{894DC110-1E17-38A4-5DE5-2BA4431B6812}"/>
              </a:ext>
            </a:extLst>
          </p:cNvPr>
          <p:cNvCxnSpPr>
            <a:cxnSpLocks/>
          </p:cNvCxnSpPr>
          <p:nvPr/>
        </p:nvCxnSpPr>
        <p:spPr>
          <a:xfrm>
            <a:off x="1223959" y="4835023"/>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itle 2">
            <a:extLst>
              <a:ext uri="{FF2B5EF4-FFF2-40B4-BE49-F238E27FC236}">
                <a16:creationId xmlns:a16="http://schemas.microsoft.com/office/drawing/2014/main" id="{E7ED899C-756B-AABA-5EDD-AC0996D2516E}"/>
              </a:ext>
            </a:extLst>
          </p:cNvPr>
          <p:cNvSpPr txBox="1"/>
          <p:nvPr/>
        </p:nvSpPr>
        <p:spPr>
          <a:xfrm>
            <a:off x="522473" y="54197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8" name="Straight Connector 47">
            <a:extLst>
              <a:ext uri="{FF2B5EF4-FFF2-40B4-BE49-F238E27FC236}">
                <a16:creationId xmlns:a16="http://schemas.microsoft.com/office/drawing/2014/main" id="{EE431E7A-AB5B-979F-6C2F-51062456361D}"/>
              </a:ext>
            </a:extLst>
          </p:cNvPr>
          <p:cNvCxnSpPr>
            <a:cxnSpLocks/>
          </p:cNvCxnSpPr>
          <p:nvPr/>
        </p:nvCxnSpPr>
        <p:spPr>
          <a:xfrm>
            <a:off x="882595" y="5558959"/>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1A965136-3E34-8E4B-A295-3CB10403D752}"/>
              </a:ext>
            </a:extLst>
          </p:cNvPr>
          <p:cNvSpPr txBox="1"/>
          <p:nvPr/>
        </p:nvSpPr>
        <p:spPr>
          <a:xfrm>
            <a:off x="522473" y="62536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5" name="Straight Connector 54">
            <a:extLst>
              <a:ext uri="{FF2B5EF4-FFF2-40B4-BE49-F238E27FC236}">
                <a16:creationId xmlns:a16="http://schemas.microsoft.com/office/drawing/2014/main" id="{4506168B-CB57-669F-AB04-44BEFAFBFAED}"/>
              </a:ext>
            </a:extLst>
          </p:cNvPr>
          <p:cNvCxnSpPr>
            <a:cxnSpLocks/>
          </p:cNvCxnSpPr>
          <p:nvPr/>
        </p:nvCxnSpPr>
        <p:spPr>
          <a:xfrm>
            <a:off x="1626848" y="642154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1BEE359C-B3AA-69DB-1EA4-8350872025F0}"/>
              </a:ext>
            </a:extLst>
          </p:cNvPr>
          <p:cNvSpPr txBox="1"/>
          <p:nvPr/>
        </p:nvSpPr>
        <p:spPr>
          <a:xfrm>
            <a:off x="2995761" y="436723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0833A1F1-C326-C4F0-1389-682B1A43C9B0}"/>
              </a:ext>
            </a:extLst>
          </p:cNvPr>
          <p:cNvSpPr txBox="1"/>
          <p:nvPr/>
        </p:nvSpPr>
        <p:spPr>
          <a:xfrm>
            <a:off x="4438075" y="433835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59B228B9-6060-AF62-5D94-AB5D81BA6DDB}"/>
              </a:ext>
            </a:extLst>
          </p:cNvPr>
          <p:cNvSpPr txBox="1"/>
          <p:nvPr/>
        </p:nvSpPr>
        <p:spPr>
          <a:xfrm>
            <a:off x="1626748" y="436327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15390583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p:nvPr>
        </p:nvSpPr>
        <p:spPr>
          <a:xfrm>
            <a:off x="410407" y="365126"/>
            <a:ext cx="6507844" cy="934073"/>
          </a:xfrm>
        </p:spPr>
        <p:txBody>
          <a:bodyPr/>
          <a:lstStyle/>
          <a:p>
            <a:r>
              <a:rPr lang="ja-JP" altLang="en-US" sz="4000">
                <a:solidFill>
                  <a:schemeClr val="accent2"/>
                </a:solidFill>
                <a:latin typeface="Yu Gothic Medium" panose="020B0400000000000000" pitchFamily="34" charset="-128"/>
                <a:ea typeface="Yu Gothic Medium" panose="020B0400000000000000" pitchFamily="34" charset="-128"/>
              </a:rPr>
              <a:t>カベルネ・ソーヴィニヨン</a:t>
            </a:r>
            <a:br>
              <a:rPr lang="en-US" sz="4000" dirty="0">
                <a:solidFill>
                  <a:schemeClr val="bg2"/>
                </a:solidFill>
                <a:latin typeface="Yu Gothic Medium" panose="020B0400000000000000" pitchFamily="34" charset="-128"/>
                <a:ea typeface="Yu Gothic Medium" panose="020B0400000000000000" pitchFamily="34" charset="-128"/>
              </a:rPr>
            </a:br>
            <a:r>
              <a:rPr lang="ja-JP" altLang="en-US" sz="400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42651"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06794"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70937"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35080"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99604"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64128"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22473"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93175"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57699"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600243" y="2158425"/>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カベルネ・ソーヴィニヨン</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42651"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06794"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70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35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99604"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6412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224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93175"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57699"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42651"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06794"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7093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35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9960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6412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224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9317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5769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42651"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06794"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70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35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99604"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6412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2247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93175"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57699"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42651"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06794"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70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35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99604"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6412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2247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93175"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57699"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42651"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067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7093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35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459008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224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57699"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44619"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185689"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07501"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727547"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42651"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06794"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70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35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99604"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6412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22473"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93175"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57699"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135200" y="368300"/>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5008596" y="40719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65" name="Group 64">
            <a:extLst>
              <a:ext uri="{FF2B5EF4-FFF2-40B4-BE49-F238E27FC236}">
                <a16:creationId xmlns:a16="http://schemas.microsoft.com/office/drawing/2014/main" id="{0831E313-6F93-6D9C-9DCE-2989A6E45ED5}"/>
              </a:ext>
            </a:extLst>
          </p:cNvPr>
          <p:cNvGrpSpPr/>
          <p:nvPr/>
        </p:nvGrpSpPr>
        <p:grpSpPr>
          <a:xfrm>
            <a:off x="3873836" y="6127332"/>
            <a:ext cx="278634" cy="272668"/>
            <a:chOff x="8032638" y="5926610"/>
            <a:chExt cx="278634" cy="272668"/>
          </a:xfrm>
        </p:grpSpPr>
        <p:sp>
          <p:nvSpPr>
            <p:cNvPr id="73" name="Freeform 72">
              <a:extLst>
                <a:ext uri="{FF2B5EF4-FFF2-40B4-BE49-F238E27FC236}">
                  <a16:creationId xmlns:a16="http://schemas.microsoft.com/office/drawing/2014/main" id="{D807B756-B303-4739-12FE-3A09C6D7B50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3" name="Freeform 82">
              <a:extLst>
                <a:ext uri="{FF2B5EF4-FFF2-40B4-BE49-F238E27FC236}">
                  <a16:creationId xmlns:a16="http://schemas.microsoft.com/office/drawing/2014/main" id="{BE26B239-969B-E781-D1AE-050D22008691}"/>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84" name="Group 83">
            <a:extLst>
              <a:ext uri="{FF2B5EF4-FFF2-40B4-BE49-F238E27FC236}">
                <a16:creationId xmlns:a16="http://schemas.microsoft.com/office/drawing/2014/main" id="{70D7F804-62FC-4690-1443-3BE4AD0DEB7F}"/>
              </a:ext>
            </a:extLst>
          </p:cNvPr>
          <p:cNvGrpSpPr/>
          <p:nvPr/>
        </p:nvGrpSpPr>
        <p:grpSpPr>
          <a:xfrm rot="10800000">
            <a:off x="3506163" y="6127332"/>
            <a:ext cx="278634" cy="272668"/>
            <a:chOff x="8032638" y="5926610"/>
            <a:chExt cx="278634" cy="272668"/>
          </a:xfrm>
        </p:grpSpPr>
        <p:sp>
          <p:nvSpPr>
            <p:cNvPr id="85" name="Freeform 84">
              <a:extLst>
                <a:ext uri="{FF2B5EF4-FFF2-40B4-BE49-F238E27FC236}">
                  <a16:creationId xmlns:a16="http://schemas.microsoft.com/office/drawing/2014/main" id="{F008065B-6CCF-A4D6-2B86-601D64DF834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6" name="Freeform 85">
              <a:extLst>
                <a:ext uri="{FF2B5EF4-FFF2-40B4-BE49-F238E27FC236}">
                  <a16:creationId xmlns:a16="http://schemas.microsoft.com/office/drawing/2014/main" id="{2436DF54-837E-E5C4-8C59-A62DE72CD3E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4" name="Straight Connector 3">
            <a:extLst>
              <a:ext uri="{FF2B5EF4-FFF2-40B4-BE49-F238E27FC236}">
                <a16:creationId xmlns:a16="http://schemas.microsoft.com/office/drawing/2014/main" id="{15377298-9E16-9CA2-969C-0666BD0739E0}"/>
              </a:ext>
            </a:extLst>
          </p:cNvPr>
          <p:cNvCxnSpPr>
            <a:cxnSpLocks/>
          </p:cNvCxnSpPr>
          <p:nvPr/>
        </p:nvCxnSpPr>
        <p:spPr>
          <a:xfrm>
            <a:off x="7435071"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bject 58">
            <a:extLst>
              <a:ext uri="{FF2B5EF4-FFF2-40B4-BE49-F238E27FC236}">
                <a16:creationId xmlns:a16="http://schemas.microsoft.com/office/drawing/2014/main" id="{C4FACCBA-C2AC-ADFF-3B4C-E7E00A19E68C}"/>
              </a:ext>
            </a:extLst>
          </p:cNvPr>
          <p:cNvSpPr txBox="1"/>
          <p:nvPr/>
        </p:nvSpPr>
        <p:spPr>
          <a:xfrm>
            <a:off x="9063102" y="2455064"/>
            <a:ext cx="2665060" cy="2232932"/>
          </a:xfrm>
          <a:prstGeom prst="rect">
            <a:avLst/>
          </a:prstGeom>
        </p:spPr>
        <p:txBody>
          <a:bodyPr vert="horz" wrap="square" lIns="0" tIns="17145" rIns="0" bIns="0" numCol="1" rtlCol="0" anchor="ctr" anchorCtr="0">
            <a:no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典型的な風味：</a:t>
            </a:r>
            <a:endParaRPr lang="en-US" sz="1600" b="1"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ブラック・チェリー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カシス</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ミント</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ユーカリ</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パプリカ</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トースト、バニラなどのオーク由来の味わい</a:t>
            </a:r>
            <a:endParaRPr lang="en-AU" sz="1600" dirty="0">
              <a:latin typeface="Yu Gothic Medium" panose="020B0400000000000000" pitchFamily="34" charset="-128"/>
              <a:ea typeface="Yu Gothic Medium" panose="020B0400000000000000" pitchFamily="34" charset="-128"/>
              <a:cs typeface="Hellix SemiBold"/>
            </a:endParaRPr>
          </a:p>
        </p:txBody>
      </p:sp>
      <p:cxnSp>
        <p:nvCxnSpPr>
          <p:cNvPr id="6" name="Straight Connector 5">
            <a:extLst>
              <a:ext uri="{FF2B5EF4-FFF2-40B4-BE49-F238E27FC236}">
                <a16:creationId xmlns:a16="http://schemas.microsoft.com/office/drawing/2014/main" id="{D3764196-34C4-1193-896A-A527F2DD5E88}"/>
              </a:ext>
            </a:extLst>
          </p:cNvPr>
          <p:cNvCxnSpPr>
            <a:cxnSpLocks/>
          </p:cNvCxnSpPr>
          <p:nvPr/>
        </p:nvCxnSpPr>
        <p:spPr>
          <a:xfrm>
            <a:off x="9696635"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E711E41-FBCA-B193-9A61-4A09FDE275D8}"/>
              </a:ext>
            </a:extLst>
          </p:cNvPr>
          <p:cNvCxnSpPr>
            <a:cxnSpLocks/>
          </p:cNvCxnSpPr>
          <p:nvPr/>
        </p:nvCxnSpPr>
        <p:spPr>
          <a:xfrm>
            <a:off x="4004533"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EA3B2DD-ABE2-F15C-B685-8513FDF3F4EE}"/>
              </a:ext>
            </a:extLst>
          </p:cNvPr>
          <p:cNvCxnSpPr>
            <a:cxnSpLocks/>
          </p:cNvCxnSpPr>
          <p:nvPr/>
        </p:nvCxnSpPr>
        <p:spPr>
          <a:xfrm>
            <a:off x="3995848" y="2130864"/>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00C27A6C-A974-56C3-96BE-C4BDC121878F}"/>
              </a:ext>
            </a:extLst>
          </p:cNvPr>
          <p:cNvSpPr txBox="1"/>
          <p:nvPr/>
        </p:nvSpPr>
        <p:spPr>
          <a:xfrm>
            <a:off x="447161" y="489024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1" name="Straight Connector 10">
            <a:extLst>
              <a:ext uri="{FF2B5EF4-FFF2-40B4-BE49-F238E27FC236}">
                <a16:creationId xmlns:a16="http://schemas.microsoft.com/office/drawing/2014/main" id="{48551855-3E4F-D568-034C-56DECB5926BF}"/>
              </a:ext>
            </a:extLst>
          </p:cNvPr>
          <p:cNvCxnSpPr>
            <a:cxnSpLocks/>
          </p:cNvCxnSpPr>
          <p:nvPr/>
        </p:nvCxnSpPr>
        <p:spPr>
          <a:xfrm>
            <a:off x="1375576" y="5053911"/>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Title 2">
            <a:extLst>
              <a:ext uri="{FF2B5EF4-FFF2-40B4-BE49-F238E27FC236}">
                <a16:creationId xmlns:a16="http://schemas.microsoft.com/office/drawing/2014/main" id="{DAD05B1D-1BB7-696A-1FE6-E4DCA5CA19ED}"/>
              </a:ext>
            </a:extLst>
          </p:cNvPr>
          <p:cNvSpPr txBox="1"/>
          <p:nvPr/>
        </p:nvSpPr>
        <p:spPr>
          <a:xfrm>
            <a:off x="522474" y="1702640"/>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13" name="Straight Connector 12">
            <a:extLst>
              <a:ext uri="{FF2B5EF4-FFF2-40B4-BE49-F238E27FC236}">
                <a16:creationId xmlns:a16="http://schemas.microsoft.com/office/drawing/2014/main" id="{F368DB80-7C26-A383-586C-0822765A44AF}"/>
              </a:ext>
            </a:extLst>
          </p:cNvPr>
          <p:cNvCxnSpPr>
            <a:cxnSpLocks/>
          </p:cNvCxnSpPr>
          <p:nvPr/>
        </p:nvCxnSpPr>
        <p:spPr>
          <a:xfrm>
            <a:off x="1068994" y="1811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id="{F0D26A0C-AFE7-BE34-260B-B91D8E5412F6}"/>
              </a:ext>
            </a:extLst>
          </p:cNvPr>
          <p:cNvSpPr txBox="1"/>
          <p:nvPr/>
        </p:nvSpPr>
        <p:spPr>
          <a:xfrm>
            <a:off x="522473" y="280467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1" name="Straight Connector 20">
            <a:extLst>
              <a:ext uri="{FF2B5EF4-FFF2-40B4-BE49-F238E27FC236}">
                <a16:creationId xmlns:a16="http://schemas.microsoft.com/office/drawing/2014/main" id="{5D469C9D-EA86-D89B-EA07-DA3FB1C2F0AF}"/>
              </a:ext>
            </a:extLst>
          </p:cNvPr>
          <p:cNvCxnSpPr>
            <a:cxnSpLocks/>
          </p:cNvCxnSpPr>
          <p:nvPr/>
        </p:nvCxnSpPr>
        <p:spPr>
          <a:xfrm>
            <a:off x="1198740" y="297254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783DC8C5-AF1A-206A-47EA-C0DD8E5C6CBC}"/>
              </a:ext>
            </a:extLst>
          </p:cNvPr>
          <p:cNvSpPr txBox="1"/>
          <p:nvPr/>
        </p:nvSpPr>
        <p:spPr>
          <a:xfrm>
            <a:off x="522473" y="367582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1" name="Straight Connector 30">
            <a:extLst>
              <a:ext uri="{FF2B5EF4-FFF2-40B4-BE49-F238E27FC236}">
                <a16:creationId xmlns:a16="http://schemas.microsoft.com/office/drawing/2014/main" id="{DDF51A53-E0B4-63C5-1CF4-1BF2A0D73722}"/>
              </a:ext>
            </a:extLst>
          </p:cNvPr>
          <p:cNvCxnSpPr>
            <a:cxnSpLocks/>
          </p:cNvCxnSpPr>
          <p:nvPr/>
        </p:nvCxnSpPr>
        <p:spPr>
          <a:xfrm>
            <a:off x="1068994" y="384369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A4003B01-066D-6179-9945-8312C4324A11}"/>
              </a:ext>
            </a:extLst>
          </p:cNvPr>
          <p:cNvSpPr txBox="1"/>
          <p:nvPr/>
        </p:nvSpPr>
        <p:spPr>
          <a:xfrm>
            <a:off x="522473" y="452992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5" name="Straight Connector 34">
            <a:extLst>
              <a:ext uri="{FF2B5EF4-FFF2-40B4-BE49-F238E27FC236}">
                <a16:creationId xmlns:a16="http://schemas.microsoft.com/office/drawing/2014/main" id="{24C7D233-E79A-CB3D-8651-E1F2C397F9B7}"/>
              </a:ext>
            </a:extLst>
          </p:cNvPr>
          <p:cNvCxnSpPr>
            <a:cxnSpLocks/>
          </p:cNvCxnSpPr>
          <p:nvPr/>
        </p:nvCxnSpPr>
        <p:spPr>
          <a:xfrm>
            <a:off x="1223959" y="4683951"/>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itle 2">
            <a:extLst>
              <a:ext uri="{FF2B5EF4-FFF2-40B4-BE49-F238E27FC236}">
                <a16:creationId xmlns:a16="http://schemas.microsoft.com/office/drawing/2014/main" id="{FFDD4BD0-0616-3B72-F682-E47A3BE2ACBA}"/>
              </a:ext>
            </a:extLst>
          </p:cNvPr>
          <p:cNvSpPr txBox="1"/>
          <p:nvPr/>
        </p:nvSpPr>
        <p:spPr>
          <a:xfrm>
            <a:off x="522473" y="526863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8" name="Straight Connector 37">
            <a:extLst>
              <a:ext uri="{FF2B5EF4-FFF2-40B4-BE49-F238E27FC236}">
                <a16:creationId xmlns:a16="http://schemas.microsoft.com/office/drawing/2014/main" id="{0D13E4EE-3899-B993-F72A-BC85801ED434}"/>
              </a:ext>
            </a:extLst>
          </p:cNvPr>
          <p:cNvCxnSpPr>
            <a:cxnSpLocks/>
          </p:cNvCxnSpPr>
          <p:nvPr/>
        </p:nvCxnSpPr>
        <p:spPr>
          <a:xfrm>
            <a:off x="882595" y="5407887"/>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itle 2">
            <a:extLst>
              <a:ext uri="{FF2B5EF4-FFF2-40B4-BE49-F238E27FC236}">
                <a16:creationId xmlns:a16="http://schemas.microsoft.com/office/drawing/2014/main" id="{E52E8C4B-83DE-597D-1FE5-FED5440AEF2F}"/>
              </a:ext>
            </a:extLst>
          </p:cNvPr>
          <p:cNvSpPr txBox="1"/>
          <p:nvPr/>
        </p:nvSpPr>
        <p:spPr>
          <a:xfrm>
            <a:off x="522473" y="610260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0" name="Straight Connector 39">
            <a:extLst>
              <a:ext uri="{FF2B5EF4-FFF2-40B4-BE49-F238E27FC236}">
                <a16:creationId xmlns:a16="http://schemas.microsoft.com/office/drawing/2014/main" id="{31722DA3-08DC-F6E2-B06C-782CC94B7757}"/>
              </a:ext>
            </a:extLst>
          </p:cNvPr>
          <p:cNvCxnSpPr>
            <a:cxnSpLocks/>
          </p:cNvCxnSpPr>
          <p:nvPr/>
        </p:nvCxnSpPr>
        <p:spPr>
          <a:xfrm>
            <a:off x="1626848" y="627047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2E0951FE-C99A-2388-8848-5183381A89C5}"/>
              </a:ext>
            </a:extLst>
          </p:cNvPr>
          <p:cNvSpPr txBox="1"/>
          <p:nvPr/>
        </p:nvSpPr>
        <p:spPr>
          <a:xfrm>
            <a:off x="3056601" y="423315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8180A14B-058B-4895-EC14-15BE6496990A}"/>
              </a:ext>
            </a:extLst>
          </p:cNvPr>
          <p:cNvSpPr txBox="1"/>
          <p:nvPr/>
        </p:nvSpPr>
        <p:spPr>
          <a:xfrm>
            <a:off x="4498915" y="420427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922B0D67-A8E1-D467-FE31-88ED8D4C692D}"/>
              </a:ext>
            </a:extLst>
          </p:cNvPr>
          <p:cNvSpPr txBox="1"/>
          <p:nvPr/>
        </p:nvSpPr>
        <p:spPr>
          <a:xfrm>
            <a:off x="1687588" y="422919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7" name="Title 2">
            <a:extLst>
              <a:ext uri="{FF2B5EF4-FFF2-40B4-BE49-F238E27FC236}">
                <a16:creationId xmlns:a16="http://schemas.microsoft.com/office/drawing/2014/main" id="{242A9962-3B9E-D7DE-4563-589516C83F8B}"/>
              </a:ext>
            </a:extLst>
          </p:cNvPr>
          <p:cNvSpPr txBox="1"/>
          <p:nvPr/>
        </p:nvSpPr>
        <p:spPr>
          <a:xfrm>
            <a:off x="1904888" y="25819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8" name="Title 2">
            <a:extLst>
              <a:ext uri="{FF2B5EF4-FFF2-40B4-BE49-F238E27FC236}">
                <a16:creationId xmlns:a16="http://schemas.microsoft.com/office/drawing/2014/main" id="{DB323B8B-160D-D1BD-27B7-BC862063783A}"/>
              </a:ext>
            </a:extLst>
          </p:cNvPr>
          <p:cNvSpPr txBox="1"/>
          <p:nvPr/>
        </p:nvSpPr>
        <p:spPr>
          <a:xfrm>
            <a:off x="3036443" y="2581935"/>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9" name="Title 2">
            <a:extLst>
              <a:ext uri="{FF2B5EF4-FFF2-40B4-BE49-F238E27FC236}">
                <a16:creationId xmlns:a16="http://schemas.microsoft.com/office/drawing/2014/main" id="{40AB969C-A25A-3CF9-8A36-52B6FD789514}"/>
              </a:ext>
            </a:extLst>
          </p:cNvPr>
          <p:cNvSpPr txBox="1"/>
          <p:nvPr/>
        </p:nvSpPr>
        <p:spPr>
          <a:xfrm>
            <a:off x="4467770" y="25819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0" name="Title 2">
            <a:extLst>
              <a:ext uri="{FF2B5EF4-FFF2-40B4-BE49-F238E27FC236}">
                <a16:creationId xmlns:a16="http://schemas.microsoft.com/office/drawing/2014/main" id="{E0E10836-05DE-9257-21C0-544FDE2F3250}"/>
              </a:ext>
            </a:extLst>
          </p:cNvPr>
          <p:cNvSpPr txBox="1"/>
          <p:nvPr/>
        </p:nvSpPr>
        <p:spPr>
          <a:xfrm>
            <a:off x="1904888" y="34079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1" name="Title 2">
            <a:extLst>
              <a:ext uri="{FF2B5EF4-FFF2-40B4-BE49-F238E27FC236}">
                <a16:creationId xmlns:a16="http://schemas.microsoft.com/office/drawing/2014/main" id="{EEC4FF89-6C5D-C6F1-F2F6-28C4F51BA3AE}"/>
              </a:ext>
            </a:extLst>
          </p:cNvPr>
          <p:cNvSpPr txBox="1"/>
          <p:nvPr/>
        </p:nvSpPr>
        <p:spPr>
          <a:xfrm>
            <a:off x="3025456" y="340790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2" name="Title 2">
            <a:extLst>
              <a:ext uri="{FF2B5EF4-FFF2-40B4-BE49-F238E27FC236}">
                <a16:creationId xmlns:a16="http://schemas.microsoft.com/office/drawing/2014/main" id="{0901671F-7574-6748-A6AD-C818B8A0E0EA}"/>
              </a:ext>
            </a:extLst>
          </p:cNvPr>
          <p:cNvSpPr txBox="1"/>
          <p:nvPr/>
        </p:nvSpPr>
        <p:spPr>
          <a:xfrm>
            <a:off x="4467770" y="34079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86698481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7" y="584200"/>
            <a:ext cx="7044995" cy="1325562"/>
          </a:xfrm>
        </p:spPr>
        <p:txBody>
          <a:bodyPr/>
          <a:lstStyle/>
          <a:p>
            <a:r>
              <a:rPr lang="en-AU" altLang="ja-JP" dirty="0">
                <a:solidFill>
                  <a:schemeClr val="accent4"/>
                </a:solidFill>
                <a:latin typeface="Arial" panose="020B0604020202020204" pitchFamily="34" charset="0"/>
                <a:ea typeface="Yu Gothic Medium" panose="020B0400000000000000" pitchFamily="34" charset="-128"/>
                <a:cs typeface="Arial" panose="020B0604020202020204" pitchFamily="34" charset="0"/>
              </a:rPr>
              <a:t>NEW SOUTH WALES</a:t>
            </a:r>
            <a:br>
              <a:rPr lang="en-AU" altLang="ja-JP"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ニュー・サウス・</a:t>
            </a:r>
            <a:br>
              <a:rPr lang="ja-JP" altLang="en-US"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ウェールズ</a:t>
            </a:r>
            <a:endParaRPr lang="en-US" dirty="0">
              <a:solidFill>
                <a:schemeClr val="accent4"/>
              </a:solidFill>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EE139731-5B47-D9A2-D91D-59A65663399F}"/>
              </a:ext>
            </a:extLst>
          </p:cNvPr>
          <p:cNvSpPr txBox="1"/>
          <p:nvPr/>
        </p:nvSpPr>
        <p:spPr>
          <a:xfrm>
            <a:off x="1399430" y="3912412"/>
            <a:ext cx="2704847"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リヴァリーナ</a:t>
            </a:r>
            <a:endParaRPr lang="en-US" b="1" dirty="0">
              <a:solidFill>
                <a:schemeClr val="accent4"/>
              </a:solidFill>
              <a:latin typeface="Yu Gothic" panose="020B0400000000000000" pitchFamily="34" charset="-128"/>
              <a:ea typeface="Yu Gothic" panose="020B0400000000000000" pitchFamily="34" charset="-128"/>
            </a:endParaRPr>
          </a:p>
        </p:txBody>
      </p:sp>
      <p:cxnSp>
        <p:nvCxnSpPr>
          <p:cNvPr id="11" name="Straight Connector 10">
            <a:extLst>
              <a:ext uri="{FF2B5EF4-FFF2-40B4-BE49-F238E27FC236}">
                <a16:creationId xmlns:a16="http://schemas.microsoft.com/office/drawing/2014/main" id="{01696607-8840-2E88-B9F1-CE5CE5E243AE}"/>
              </a:ext>
            </a:extLst>
          </p:cNvPr>
          <p:cNvCxnSpPr>
            <a:cxnSpLocks/>
          </p:cNvCxnSpPr>
          <p:nvPr/>
        </p:nvCxnSpPr>
        <p:spPr>
          <a:xfrm flipH="1">
            <a:off x="2913321" y="2480930"/>
            <a:ext cx="5110716" cy="15523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477031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lstStyle/>
          <a:p>
            <a:r>
              <a:rPr lang="en-AU" altLang="ja-JP" dirty="0">
                <a:solidFill>
                  <a:schemeClr val="accent5"/>
                </a:solidFill>
                <a:latin typeface="+mn-lt"/>
                <a:ea typeface="Yu Gothic Medium" panose="020B0400000000000000" pitchFamily="34" charset="-128"/>
                <a:cs typeface="Arial" panose="020B0604020202020204" pitchFamily="34" charset="0"/>
              </a:rPr>
              <a:t>RIVERINA</a:t>
            </a:r>
            <a:endParaRPr lang="en-US" dirty="0">
              <a:solidFill>
                <a:schemeClr val="accent5"/>
              </a:solidFill>
              <a:latin typeface="+mn-lt"/>
              <a:ea typeface="Yu Gothic Medium" panose="020B0400000000000000" pitchFamily="34" charset="-128"/>
              <a:cs typeface="Arial" panose="020B0604020202020204" pitchFamily="34" charset="0"/>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864"/>
            <a:ext cx="4285850" cy="1560803"/>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000" dirty="0">
                <a:solidFill>
                  <a:schemeClr val="accent5"/>
                </a:solidFill>
                <a:latin typeface="Yu Gothic Medium" panose="020B0400000000000000" pitchFamily="34" charset="-128"/>
                <a:ea typeface="Yu Gothic Medium" panose="020B0400000000000000" pitchFamily="34" charset="-128"/>
              </a:rPr>
              <a:t>革新と伝統の出合う場所</a:t>
            </a:r>
            <a:endParaRPr lang="en-US" sz="5000" dirty="0">
              <a:solidFill>
                <a:schemeClr val="accent5"/>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202767"/>
            <a:ext cx="5551340" cy="2846525"/>
          </a:xfrm>
        </p:spPr>
        <p:txBody>
          <a:bodyPr/>
          <a:lstStyle/>
          <a:p>
            <a:pPr marL="297815" marR="82550" indent="-285750">
              <a:lnSpc>
                <a:spcPts val="2100"/>
              </a:lnSpc>
              <a:spcBef>
                <a:spcPts val="219"/>
              </a:spcBef>
              <a:buFont typeface="Arial" panose="020B0604020202020204" pitchFamily="34" charset="0"/>
              <a:buChar char="•"/>
              <a:tabLst>
                <a:tab pos="203200" algn="l"/>
              </a:tabLst>
            </a:pPr>
            <a:r>
              <a:rPr lang="ja-JP" altLang="en-US" spc="-25" dirty="0">
                <a:latin typeface="Yu Gothic Medium" panose="020B0400000000000000" pitchFamily="34" charset="-128"/>
                <a:ea typeface="Yu Gothic Medium" panose="020B0400000000000000" pitchFamily="34" charset="-128"/>
              </a:rPr>
              <a:t>ニュー・サウス・ウェールズ州最大のワイン生産地で、オーストラリアでも特に有名なワイン・ブランドの</a:t>
            </a:r>
            <a:br>
              <a:rPr lang="ja-JP" altLang="en-US" spc="-25" dirty="0">
                <a:latin typeface="Yu Gothic Medium" panose="020B0400000000000000" pitchFamily="34" charset="-128"/>
                <a:ea typeface="Yu Gothic Medium" panose="020B0400000000000000" pitchFamily="34" charset="-128"/>
              </a:rPr>
            </a:br>
            <a:r>
              <a:rPr lang="ja-JP" altLang="en-US" spc="-25" dirty="0">
                <a:latin typeface="Yu Gothic Medium" panose="020B0400000000000000" pitchFamily="34" charset="-128"/>
                <a:ea typeface="Yu Gothic Medium" panose="020B0400000000000000" pitchFamily="34" charset="-128"/>
              </a:rPr>
              <a:t>本拠地でもあります。</a:t>
            </a:r>
          </a:p>
          <a:p>
            <a:pPr marL="297815" marR="82550" indent="-285750">
              <a:lnSpc>
                <a:spcPts val="2100"/>
              </a:lnSpc>
              <a:spcBef>
                <a:spcPts val="219"/>
              </a:spcBef>
              <a:buFont typeface="Arial" panose="020B0604020202020204" pitchFamily="34" charset="0"/>
              <a:buChar char="•"/>
              <a:tabLst>
                <a:tab pos="203200" algn="l"/>
              </a:tabLst>
            </a:pPr>
            <a:r>
              <a:rPr lang="ja-JP" altLang="en-US" spc="-25" dirty="0">
                <a:latin typeface="Yu Gothic Medium" panose="020B0400000000000000" pitchFamily="34" charset="-128"/>
                <a:ea typeface="Yu Gothic Medium" panose="020B0400000000000000" pitchFamily="34" charset="-128"/>
              </a:rPr>
              <a:t>日照時間が長く、湿度が低い平坦で広大な土地で</a:t>
            </a:r>
            <a:br>
              <a:rPr lang="ja-JP" altLang="en-US" spc="-25" dirty="0">
                <a:latin typeface="Yu Gothic Medium" panose="020B0400000000000000" pitchFamily="34" charset="-128"/>
                <a:ea typeface="Yu Gothic Medium" panose="020B0400000000000000" pitchFamily="34" charset="-128"/>
              </a:rPr>
            </a:br>
            <a:r>
              <a:rPr lang="ja-JP" altLang="en-US" spc="-25" dirty="0">
                <a:latin typeface="Yu Gothic Medium" panose="020B0400000000000000" pitchFamily="34" charset="-128"/>
                <a:ea typeface="Yu Gothic Medium" panose="020B0400000000000000" pitchFamily="34" charset="-128"/>
              </a:rPr>
              <a:t>安定したブドウの生産が可能。</a:t>
            </a:r>
          </a:p>
          <a:p>
            <a:pPr marL="297815" marR="82550" indent="-285750">
              <a:lnSpc>
                <a:spcPts val="2100"/>
              </a:lnSpc>
              <a:spcBef>
                <a:spcPts val="219"/>
              </a:spcBef>
              <a:buFont typeface="Arial" panose="020B0604020202020204" pitchFamily="34" charset="0"/>
              <a:buChar char="•"/>
              <a:tabLst>
                <a:tab pos="203200" algn="l"/>
              </a:tabLst>
            </a:pPr>
            <a:r>
              <a:rPr lang="ja-JP" altLang="en-US" spc="-25" dirty="0">
                <a:latin typeface="Yu Gothic Medium" panose="020B0400000000000000" pitchFamily="34" charset="-128"/>
                <a:ea typeface="Yu Gothic Medium" panose="020B0400000000000000" pitchFamily="34" charset="-128"/>
              </a:rPr>
              <a:t>耐暑性の高い品種や、ブドウ樹のストレスレベルを測る新しい技術を活用しています。</a:t>
            </a:r>
          </a:p>
          <a:p>
            <a:pPr marL="297815" marR="82550" indent="-285750">
              <a:lnSpc>
                <a:spcPts val="2100"/>
              </a:lnSpc>
              <a:spcBef>
                <a:spcPts val="219"/>
              </a:spcBef>
              <a:buFont typeface="Arial" panose="020B0604020202020204" pitchFamily="34" charset="0"/>
              <a:buChar char="•"/>
              <a:tabLst>
                <a:tab pos="203200" algn="l"/>
              </a:tabLst>
            </a:pPr>
            <a:r>
              <a:rPr lang="ja-JP" altLang="en-US" spc="-25" dirty="0">
                <a:latin typeface="Yu Gothic Medium" panose="020B0400000000000000" pitchFamily="34" charset="-128"/>
                <a:ea typeface="Yu Gothic Medium" panose="020B0400000000000000" pitchFamily="34" charset="-128"/>
              </a:rPr>
              <a:t>蜂蜜のように濃厚で甘い貴腐ワインで有名です。</a:t>
            </a:r>
            <a:endParaRPr lang="en-AU" spc="-1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59104107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92191" y="3832957"/>
            <a:ext cx="4599810" cy="275058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25745" y="3542878"/>
            <a:ext cx="2382787" cy="662774"/>
          </a:xfrm>
        </p:spPr>
        <p:txBody>
          <a:bodyPr/>
          <a:lstStyle/>
          <a:p>
            <a:r>
              <a:rPr lang="en-US" dirty="0"/>
              <a:t>1913</a:t>
            </a:r>
            <a:r>
              <a:rPr lang="ja-JP" altLang="en-US" sz="1500" dirty="0">
                <a:latin typeface="Yu Gothic" panose="020B0400000000000000" pitchFamily="34" charset="-128"/>
                <a:ea typeface="Yu Gothic" panose="020B0400000000000000" pitchFamily="34" charset="-128"/>
              </a:rPr>
              <a:t>年</a:t>
            </a:r>
            <a:endParaRPr lang="en-US" sz="1500" dirty="0"/>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25746" y="4205659"/>
            <a:ext cx="1956170" cy="1461301"/>
          </a:xfrm>
        </p:spPr>
        <p:txBody>
          <a:bodyPr/>
          <a:lstStyle/>
          <a:p>
            <a:pPr marL="12700" marR="5080">
              <a:lnSpc>
                <a:spcPts val="1800"/>
              </a:lnSpc>
              <a:spcBef>
                <a:spcPts val="219"/>
              </a:spcBef>
            </a:pPr>
            <a:r>
              <a:rPr lang="en-AU" sz="1600" dirty="0">
                <a:latin typeface="Yu Gothic Medium" panose="020B0400000000000000" pitchFamily="34" charset="-128"/>
                <a:ea typeface="Yu Gothic Medium" panose="020B0400000000000000" pitchFamily="34" charset="-128"/>
                <a:cs typeface="Arial" panose="020B0604020202020204" pitchFamily="34" charset="0"/>
              </a:rPr>
              <a:t>J.J.</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マクウィリアムが</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5</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万本のブドウを植え、この産地ワイン商の先駆けとなる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888" y="584200"/>
            <a:ext cx="6968303" cy="473196"/>
          </a:xfrm>
        </p:spPr>
        <p:txBody>
          <a:bodyPr anchor="t"/>
          <a:lstStyle/>
          <a:p>
            <a:r>
              <a:rPr lang="en-AU" altLang="ja-JP" dirty="0">
                <a:solidFill>
                  <a:schemeClr val="accent5"/>
                </a:solidFill>
                <a:latin typeface="+mn-lt"/>
                <a:ea typeface="Yu Gothic Medium" panose="020B0400000000000000" pitchFamily="34" charset="-128"/>
                <a:cs typeface="Arial" panose="020B0604020202020204" pitchFamily="34" charset="0"/>
              </a:rPr>
              <a:t>RIVERINA</a:t>
            </a:r>
            <a:r>
              <a:rPr lang="ja-JP" altLang="en-US" dirty="0">
                <a:solidFill>
                  <a:schemeClr val="accent5"/>
                </a:solidFill>
                <a:latin typeface="Yu Gothic Medium" panose="020B0400000000000000" pitchFamily="34" charset="-128"/>
                <a:ea typeface="Yu Gothic Medium" panose="020B0400000000000000" pitchFamily="34" charset="-128"/>
              </a:rPr>
              <a:t>の歴史</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6724859" y="2371656"/>
            <a:ext cx="331628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600"/>
              </a:lnSpc>
              <a:spcBef>
                <a:spcPts val="219"/>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多くのイタリア人移民が</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移り住み、この地域で</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地中海系品種の栽培を</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拡大させる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6672922" y="1708882"/>
            <a:ext cx="2773228"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1920</a:t>
            </a:r>
            <a:r>
              <a:rPr lang="ja-JP" altLang="en-US" sz="1500">
                <a:latin typeface="Yu Gothic" panose="020B0400000000000000" pitchFamily="34" charset="-128"/>
                <a:ea typeface="Yu Gothic" panose="020B0400000000000000" pitchFamily="34" charset="-128"/>
              </a:rPr>
              <a:t>年代</a:t>
            </a:r>
            <a:r>
              <a:rPr lang="en-US" dirty="0"/>
              <a:t>– 1950</a:t>
            </a:r>
            <a:r>
              <a:rPr lang="ja-JP" altLang="en-US" sz="1500">
                <a:latin typeface="Yu Gothic" panose="020B0400000000000000" pitchFamily="34" charset="-128"/>
                <a:ea typeface="Yu Gothic" panose="020B0400000000000000" pitchFamily="34" charset="-128"/>
              </a:rPr>
              <a:t>年代</a:t>
            </a:r>
            <a:endParaRPr lang="en-US" sz="1500" dirty="0">
              <a:latin typeface="Yu Gothic" panose="020B0400000000000000" pitchFamily="34" charset="-128"/>
              <a:ea typeface="Yu Gothic" panose="020B0400000000000000" pitchFamily="34" charset="-128"/>
            </a:endParaRP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107" y="1090678"/>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4800" dirty="0">
                <a:solidFill>
                  <a:schemeClr val="accent1"/>
                </a:solidFill>
                <a:latin typeface="Yu Gothic Medium" panose="020B0400000000000000" pitchFamily="34" charset="-128"/>
                <a:ea typeface="Yu Gothic Medium" panose="020B0400000000000000" pitchFamily="34" charset="-128"/>
              </a:rPr>
              <a:t>名声を培った</a:t>
            </a:r>
            <a:r>
              <a:rPr lang="en-US" altLang="ja-JP" sz="4800" dirty="0">
                <a:solidFill>
                  <a:schemeClr val="accent1"/>
                </a:solidFill>
                <a:latin typeface="Yu Gothic Medium" panose="020B0400000000000000" pitchFamily="34" charset="-128"/>
                <a:ea typeface="Yu Gothic Medium" panose="020B0400000000000000" pitchFamily="34" charset="-128"/>
              </a:rPr>
              <a:t>100</a:t>
            </a:r>
            <a:r>
              <a:rPr lang="ja-JP" altLang="en-US" sz="4800" dirty="0">
                <a:solidFill>
                  <a:schemeClr val="accent1"/>
                </a:solidFill>
                <a:latin typeface="Yu Gothic Medium" panose="020B0400000000000000" pitchFamily="34" charset="-128"/>
                <a:ea typeface="Yu Gothic Medium" panose="020B0400000000000000" pitchFamily="34" charset="-128"/>
              </a:rPr>
              <a:t>年間</a:t>
            </a:r>
            <a:endParaRPr lang="en-US" sz="4800" dirty="0">
              <a:solidFill>
                <a:schemeClr val="accent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E027246F-E0FD-85A7-E423-B828225D98FB}"/>
              </a:ext>
            </a:extLst>
          </p:cNvPr>
          <p:cNvSpPr txBox="1">
            <a:spLocks/>
          </p:cNvSpPr>
          <p:nvPr/>
        </p:nvSpPr>
        <p:spPr>
          <a:xfrm>
            <a:off x="3717866" y="4223484"/>
            <a:ext cx="295505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ワイン産地として発展し、</a:t>
            </a:r>
            <a:b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著名なワイナリーが設立される。新しい灌漑設備とダムの開発に</a:t>
            </a:r>
            <a:b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よって、ブドウ栽培が栄える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6" name="Text Placeholder 5">
            <a:extLst>
              <a:ext uri="{FF2B5EF4-FFF2-40B4-BE49-F238E27FC236}">
                <a16:creationId xmlns:a16="http://schemas.microsoft.com/office/drawing/2014/main" id="{CEEF4576-0E64-9E63-970B-23A8A91EDDFF}"/>
              </a:ext>
            </a:extLst>
          </p:cNvPr>
          <p:cNvSpPr txBox="1">
            <a:spLocks/>
          </p:cNvSpPr>
          <p:nvPr/>
        </p:nvSpPr>
        <p:spPr>
          <a:xfrm>
            <a:off x="3741516" y="356071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1916 – 1919</a:t>
            </a:r>
            <a:r>
              <a:rPr lang="ja-JP" altLang="en-US" sz="1500" dirty="0">
                <a:latin typeface="Yu Gothic" panose="020B0400000000000000" pitchFamily="34" charset="-128"/>
                <a:ea typeface="Yu Gothic" panose="020B0400000000000000" pitchFamily="34" charset="-128"/>
              </a:rPr>
              <a:t>年</a:t>
            </a:r>
            <a:endParaRPr lang="en-US" sz="1500" dirty="0"/>
          </a:p>
        </p:txBody>
      </p:sp>
      <p:sp>
        <p:nvSpPr>
          <p:cNvPr id="7" name="Oval 6">
            <a:extLst>
              <a:ext uri="{FF2B5EF4-FFF2-40B4-BE49-F238E27FC236}">
                <a16:creationId xmlns:a16="http://schemas.microsoft.com/office/drawing/2014/main" id="{3FB30D8E-F866-B713-009C-3D57561E80BF}"/>
              </a:ext>
            </a:extLst>
          </p:cNvPr>
          <p:cNvSpPr/>
          <p:nvPr/>
        </p:nvSpPr>
        <p:spPr>
          <a:xfrm>
            <a:off x="440218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158749205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938977" y="584200"/>
            <a:ext cx="425302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1987924" cy="1461301"/>
          </a:xfrm>
        </p:spPr>
        <p:txBody>
          <a:bodyPr/>
          <a:lstStyle/>
          <a:p>
            <a:pPr marR="5080">
              <a:lnSpc>
                <a:spcPts val="1800"/>
              </a:lnSpc>
              <a:spcBef>
                <a:spcPts val="330"/>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貴腐菌がセミヨンについていることが</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初めて発見される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7" y="3483729"/>
            <a:ext cx="3113225" cy="662774"/>
          </a:xfrm>
        </p:spPr>
        <p:txBody>
          <a:bodyPr/>
          <a:lstStyle/>
          <a:p>
            <a:r>
              <a:rPr lang="en-US" dirty="0"/>
              <a:t>1960</a:t>
            </a:r>
            <a:r>
              <a:rPr lang="ja-JP" altLang="en-US" sz="1500">
                <a:latin typeface="Yu Gothic" panose="020B0400000000000000" pitchFamily="34" charset="-128"/>
                <a:ea typeface="Yu Gothic" panose="020B0400000000000000" pitchFamily="34" charset="-128"/>
              </a:rPr>
              <a:t>年代</a:t>
            </a:r>
            <a:r>
              <a:rPr lang="en-US" dirty="0"/>
              <a:t>– 1980</a:t>
            </a:r>
            <a:r>
              <a:rPr lang="ja-JP" altLang="en-US" sz="1500">
                <a:latin typeface="Yu Gothic" panose="020B0400000000000000" pitchFamily="34" charset="-128"/>
                <a:ea typeface="Yu Gothic" panose="020B0400000000000000" pitchFamily="34" charset="-128"/>
              </a:rPr>
              <a:t>年代</a:t>
            </a:r>
            <a:endParaRPr lang="en-US" sz="1500" dirty="0"/>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582879" y="2132845"/>
            <a:ext cx="3762262" cy="662775"/>
          </a:xfrm>
        </p:spPr>
        <p:txBody>
          <a:bodyPr/>
          <a:lstStyle/>
          <a:p>
            <a:pPr marR="718185">
              <a:lnSpc>
                <a:spcPts val="1800"/>
              </a:lnSpc>
              <a:spcBef>
                <a:spcPts val="175"/>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 気候的な要因から、新しい生産</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方法と病気に強い品種が求められるようになる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571994" y="1448994"/>
            <a:ext cx="2120040" cy="662774"/>
          </a:xfrm>
        </p:spPr>
        <p:txBody>
          <a:bodyPr/>
          <a:lstStyle/>
          <a:p>
            <a:r>
              <a:rPr lang="en-US" dirty="0"/>
              <a:t>2000</a:t>
            </a:r>
            <a:r>
              <a:rPr lang="ja-JP" altLang="en-US" sz="1500">
                <a:latin typeface="Yu Gothic" panose="020B0400000000000000" pitchFamily="34" charset="-128"/>
                <a:ea typeface="Yu Gothic" panose="020B0400000000000000" pitchFamily="34" charset="-128"/>
              </a:rPr>
              <a:t>年代</a:t>
            </a:r>
            <a:endParaRPr lang="en-US" sz="1500" dirty="0">
              <a:latin typeface="Yu Gothic" panose="020B0400000000000000" pitchFamily="34" charset="-128"/>
              <a:ea typeface="Yu Gothic" panose="020B0400000000000000" pitchFamily="34" charset="-128"/>
            </a:endParaRP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476619" y="4112851"/>
            <a:ext cx="218843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ts val="1800"/>
              </a:lnSpc>
              <a:spcBef>
                <a:spcPts val="470"/>
              </a:spcBef>
            </a:pP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16</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のワイナリーが牽引し、ニュー・サウス・ウェールズ州の年間</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ワイン生産量のほぼ</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4</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分の</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3</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を生産する</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465733"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3599484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1657" r="24343"/>
          <a:stretch/>
        </p:blipFill>
        <p:spPr>
          <a:xfrm>
            <a:off x="0" y="368299"/>
            <a:ext cx="6096000" cy="6351270"/>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520370" y="916939"/>
            <a:ext cx="5009924" cy="792601"/>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地勢</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気候</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土壌</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2245493"/>
            <a:ext cx="5735638" cy="1617205"/>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4800" dirty="0">
                <a:solidFill>
                  <a:schemeClr val="accent5"/>
                </a:solidFill>
                <a:latin typeface="Yu Gothic Medium" panose="020B0400000000000000" pitchFamily="34" charset="-128"/>
                <a:ea typeface="Yu Gothic Medium" panose="020B0400000000000000" pitchFamily="34" charset="-128"/>
              </a:rPr>
              <a:t>古代の平原</a:t>
            </a:r>
          </a:p>
          <a:p>
            <a:r>
              <a:rPr lang="ja-JP" altLang="en-US" sz="4800" dirty="0">
                <a:solidFill>
                  <a:schemeClr val="accent5"/>
                </a:solidFill>
                <a:latin typeface="Yu Gothic Medium" panose="020B0400000000000000" pitchFamily="34" charset="-128"/>
                <a:ea typeface="Yu Gothic Medium" panose="020B0400000000000000" pitchFamily="34" charset="-128"/>
              </a:rPr>
              <a:t>少ない雨量</a:t>
            </a:r>
            <a:endParaRPr lang="en-US" sz="4800" dirty="0">
              <a:solidFill>
                <a:schemeClr val="accent5"/>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4000779"/>
            <a:ext cx="4069870" cy="2846525"/>
          </a:xfrm>
        </p:spPr>
        <p:txBody>
          <a:bodyPr/>
          <a:lstStyle/>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ニュー・サウス・ウェールズ州南西部の</a:t>
            </a:r>
            <a:b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グリフィスを中心とした広い平坦な土地。</a:t>
            </a:r>
          </a:p>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地中海性気候で水分の蒸発量が多く</a:t>
            </a:r>
            <a:b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湿度が低い。</a:t>
            </a:r>
            <a:endPar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endParaRPr>
          </a:p>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夏は日照量が多い。</a:t>
            </a:r>
          </a:p>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土壌はマレー川およびダーリング川</a:t>
            </a:r>
            <a:b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由来の非常に多様な沖積土。</a:t>
            </a:r>
            <a:endParaRPr lang="en-AU"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420499894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53734" y="1434309"/>
            <a:ext cx="5183398" cy="508857"/>
          </a:xfrm>
          <a:prstGeom prst="rect">
            <a:avLst/>
          </a:prstGeom>
          <a:noFill/>
        </p:spPr>
        <p:txBody>
          <a:bodyPr wrap="square" rtlCol="0">
            <a:spAutoFit/>
          </a:bodyPr>
          <a:lstStyle/>
          <a:p>
            <a:pPr algn="l">
              <a:lnSpc>
                <a:spcPct val="82000"/>
              </a:lnSpc>
            </a:pPr>
            <a:r>
              <a:rPr lang="ja-JP" altLang="en-US"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rPr>
              <a:t>地中海性気候</a:t>
            </a:r>
            <a:endParaRPr lang="en-US"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7681" y="3978749"/>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ja-JP" altLang="en-US" b="1" dirty="0">
                <a:solidFill>
                  <a:schemeClr val="accent3"/>
                </a:solidFill>
                <a:latin typeface="Yu Gothic" panose="020B0400000000000000" pitchFamily="34" charset="-128"/>
                <a:ea typeface="Yu Gothic" panose="020B0400000000000000" pitchFamily="34" charset="-128"/>
              </a:rPr>
              <a:t>リヴァリーナ</a:t>
            </a:r>
            <a:br>
              <a:rPr lang="en-AU" altLang="ja-JP" b="1" dirty="0">
                <a:solidFill>
                  <a:schemeClr val="accent3"/>
                </a:solidFill>
                <a:latin typeface="Yu Gothic" panose="020B0400000000000000" pitchFamily="34" charset="-128"/>
                <a:ea typeface="Yu Gothic" panose="020B0400000000000000" pitchFamily="34" charset="-128"/>
              </a:rPr>
            </a:br>
            <a:r>
              <a:rPr lang="ja-JP" altLang="en-US" b="1" dirty="0">
                <a:solidFill>
                  <a:schemeClr val="accent3"/>
                </a:solidFill>
                <a:latin typeface="Yu Gothic" panose="020B0400000000000000" pitchFamily="34" charset="-128"/>
                <a:ea typeface="Yu Gothic" panose="020B0400000000000000" pitchFamily="34" charset="-128"/>
              </a:rPr>
              <a:t>の標高</a:t>
            </a:r>
            <a:endParaRPr lang="en-US"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rPr>
              <a:t>8</a:t>
            </a:r>
            <a:r>
              <a:rPr lang="en-US" sz="1800" dirty="0">
                <a:solidFill>
                  <a:srgbClr val="B2D8BE"/>
                </a:solidFill>
                <a:latin typeface="Neue Haas Grotesk Text Pro" panose="020B0504020202020204" pitchFamily="34" charset="77"/>
              </a:rPr>
              <a:t>0–164M (262–538FT)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5456963"/>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1" name="Title 2">
            <a:extLst>
              <a:ext uri="{FF2B5EF4-FFF2-40B4-BE49-F238E27FC236}">
                <a16:creationId xmlns:a16="http://schemas.microsoft.com/office/drawing/2014/main" id="{CB8DE1C3-FCB2-B19A-B0BD-75DBAD61B400}"/>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2"/>
                </a:solidFill>
                <a:latin typeface="Yu Gothic Medium" panose="020B0400000000000000" pitchFamily="34" charset="-128"/>
                <a:ea typeface="Yu Gothic Medium" panose="020B0400000000000000" pitchFamily="34" charset="-128"/>
              </a:rPr>
              <a:t>気候</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13" name="TextBox 12">
            <a:extLst>
              <a:ext uri="{FF2B5EF4-FFF2-40B4-BE49-F238E27FC236}">
                <a16:creationId xmlns:a16="http://schemas.microsoft.com/office/drawing/2014/main" id="{A406A3FD-B03C-10F5-4FCC-29EE050B7856}"/>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4" name="TextBox 13">
            <a:extLst>
              <a:ext uri="{FF2B5EF4-FFF2-40B4-BE49-F238E27FC236}">
                <a16:creationId xmlns:a16="http://schemas.microsoft.com/office/drawing/2014/main" id="{4D843C2E-EE51-59B3-5BAB-E16324F7D01B}"/>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55ACE6A0-110E-36A2-B29B-66422B6AD2F6}"/>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02372791-EF1A-418E-4186-ED7BBFE19E6B}"/>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415953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4"/>
                </a:solidFill>
                <a:latin typeface="Yu Gothic Medium" panose="020B0400000000000000" pitchFamily="34" charset="-128"/>
                <a:ea typeface="Yu Gothic Medium" panose="020B0400000000000000" pitchFamily="34" charset="-128"/>
              </a:rPr>
              <a:t>土壌</a:t>
            </a:r>
            <a:endParaRPr lang="en-US" dirty="0">
              <a:solidFill>
                <a:schemeClr val="accent4"/>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628580" cy="1530521"/>
          </a:xfrm>
        </p:spPr>
        <p:txBody>
          <a:bodyPr/>
          <a:lstStyle/>
          <a:p>
            <a:pPr marL="12700" marR="5080">
              <a:lnSpc>
                <a:spcPts val="2100"/>
              </a:lnSpc>
              <a:spcBef>
                <a:spcPts val="219"/>
              </a:spcBef>
            </a:pPr>
            <a:r>
              <a:rPr lang="ja-JP" altLang="en-US" sz="1800" spc="-10" dirty="0">
                <a:latin typeface="Yu Gothic Medium" panose="020B0400000000000000" pitchFamily="34" charset="-128"/>
                <a:ea typeface="Yu Gothic Medium" panose="020B0400000000000000" pitchFamily="34" charset="-128"/>
                <a:cs typeface="Arial" panose="020B0604020202020204" pitchFamily="34" charset="0"/>
              </a:rPr>
              <a:t>古代の川によって堆積した</a:t>
            </a:r>
            <a:br>
              <a:rPr lang="ja-JP" altLang="en-US" sz="18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spc="-10" dirty="0">
                <a:latin typeface="Yu Gothic Medium" panose="020B0400000000000000" pitchFamily="34" charset="-128"/>
                <a:ea typeface="Yu Gothic Medium" panose="020B0400000000000000" pitchFamily="34" charset="-128"/>
                <a:cs typeface="Arial" panose="020B0604020202020204" pitchFamily="34" charset="0"/>
              </a:rPr>
              <a:t>リヴァリーナの土壌は、砂、砂利、</a:t>
            </a:r>
            <a:br>
              <a:rPr lang="ja-JP" altLang="en-US" sz="18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spc="-10" dirty="0">
                <a:latin typeface="Yu Gothic Medium" panose="020B0400000000000000" pitchFamily="34" charset="-128"/>
                <a:ea typeface="Yu Gothic Medium" panose="020B0400000000000000" pitchFamily="34" charset="-128"/>
                <a:cs typeface="Arial" panose="020B0604020202020204" pitchFamily="34" charset="0"/>
              </a:rPr>
              <a:t>粘土を含む様々な沖積土でできています。</a:t>
            </a:r>
            <a:endParaRPr lang="en-AU" sz="1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307203352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9" name="Title 2">
            <a:extLst>
              <a:ext uri="{FF2B5EF4-FFF2-40B4-BE49-F238E27FC236}">
                <a16:creationId xmlns:a16="http://schemas.microsoft.com/office/drawing/2014/main" id="{298280FE-69FC-BA37-BE18-48E89731561C}"/>
              </a:ext>
            </a:extLst>
          </p:cNvPr>
          <p:cNvSpPr>
            <a:spLocks noGrp="1"/>
          </p:cNvSpPr>
          <p:nvPr>
            <p:ph type="title"/>
          </p:nvPr>
        </p:nvSpPr>
        <p:spPr>
          <a:xfrm>
            <a:off x="630419" y="356623"/>
            <a:ext cx="4829691" cy="1480798"/>
          </a:xfrm>
        </p:spPr>
        <p:txBody>
          <a:bodyPr/>
          <a:lstStyle/>
          <a:p>
            <a:r>
              <a:rPr lang="en-US" altLang="ja-JP" sz="4400" dirty="0">
                <a:solidFill>
                  <a:schemeClr val="accent5"/>
                </a:solidFill>
                <a:latin typeface="+mj-lt"/>
                <a:ea typeface="Yu Gothic Medium" panose="020B0400000000000000" pitchFamily="34" charset="-128"/>
                <a:cs typeface="Arial" panose="020B0604020202020204" pitchFamily="34" charset="0"/>
              </a:rPr>
              <a:t>RIVERINA</a:t>
            </a:r>
            <a:br>
              <a:rPr lang="en-US" altLang="ja-JP" sz="4400" dirty="0">
                <a:solidFill>
                  <a:schemeClr val="accent5"/>
                </a:solidFill>
                <a:latin typeface="Arial" panose="020B0604020202020204" pitchFamily="34" charset="0"/>
                <a:ea typeface="Yu Gothic Medium" panose="020B0400000000000000" pitchFamily="34" charset="-128"/>
                <a:cs typeface="Arial" panose="020B0604020202020204" pitchFamily="34" charset="0"/>
              </a:rPr>
            </a:br>
            <a:r>
              <a:rPr lang="ja-JP" altLang="en-US" sz="4400" dirty="0">
                <a:solidFill>
                  <a:schemeClr val="accent5"/>
                </a:solidFill>
                <a:latin typeface="Yu Gothic Medium" panose="020B0400000000000000" pitchFamily="34" charset="-128"/>
                <a:ea typeface="Yu Gothic Medium" panose="020B0400000000000000" pitchFamily="34" charset="-128"/>
              </a:rPr>
              <a:t>の味わい</a:t>
            </a:r>
            <a:endParaRPr lang="en-US" sz="44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16412028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ja-JP" altLang="en-US" sz="4000">
                <a:solidFill>
                  <a:schemeClr val="accent2"/>
                </a:solidFill>
                <a:latin typeface="Yu Gothic Medium" panose="020B0400000000000000" pitchFamily="34" charset="-128"/>
                <a:ea typeface="Yu Gothic Medium" panose="020B0400000000000000" pitchFamily="34" charset="-128"/>
              </a:rPr>
              <a:t>シャルドネ</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311165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桃</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アプリコット</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メロン</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パイナップル</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トースト</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バニラ</a:t>
            </a:r>
            <a:endParaRPr lang="en-AU" sz="1600" dirty="0">
              <a:latin typeface="Yu Gothic Medium" panose="020B0400000000000000" pitchFamily="34" charset="-128"/>
              <a:ea typeface="Yu Gothic Medium" panose="020B0400000000000000" pitchFamily="34" charset="-128"/>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典型的な風味：</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0"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FC82455-FE01-0BFB-E54F-71D8615E5B9D}"/>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シャルドネ</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 name="Title 2">
            <a:extLst>
              <a:ext uri="{FF2B5EF4-FFF2-40B4-BE49-F238E27FC236}">
                <a16:creationId xmlns:a16="http://schemas.microsoft.com/office/drawing/2014/main" id="{8E3140F2-9999-AAD8-60A3-1128E9C83D16}"/>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22" name="Straight Connector 21">
            <a:extLst>
              <a:ext uri="{FF2B5EF4-FFF2-40B4-BE49-F238E27FC236}">
                <a16:creationId xmlns:a16="http://schemas.microsoft.com/office/drawing/2014/main" id="{213E3D0E-7277-FB07-E6E7-93E16B56935E}"/>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AB4768F8-3A92-5771-69B7-BA32805C01BA}"/>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26" name="Title 2">
            <a:extLst>
              <a:ext uri="{FF2B5EF4-FFF2-40B4-BE49-F238E27FC236}">
                <a16:creationId xmlns:a16="http://schemas.microsoft.com/office/drawing/2014/main" id="{C2E8E021-00B4-60A6-11A7-9739BA0DA521}"/>
              </a:ext>
            </a:extLst>
          </p:cNvPr>
          <p:cNvSpPr txBox="1"/>
          <p:nvPr/>
        </p:nvSpPr>
        <p:spPr>
          <a:xfrm>
            <a:off x="1745146"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7" name="Title 2">
            <a:extLst>
              <a:ext uri="{FF2B5EF4-FFF2-40B4-BE49-F238E27FC236}">
                <a16:creationId xmlns:a16="http://schemas.microsoft.com/office/drawing/2014/main" id="{C4492981-3B52-B741-3AA4-2EF0A3B21B48}"/>
              </a:ext>
            </a:extLst>
          </p:cNvPr>
          <p:cNvSpPr txBox="1"/>
          <p:nvPr/>
        </p:nvSpPr>
        <p:spPr>
          <a:xfrm>
            <a:off x="2834298" y="301680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8" name="Title 2">
            <a:extLst>
              <a:ext uri="{FF2B5EF4-FFF2-40B4-BE49-F238E27FC236}">
                <a16:creationId xmlns:a16="http://schemas.microsoft.com/office/drawing/2014/main" id="{C700654B-9EFC-9C26-57B5-6FE162162D7C}"/>
              </a:ext>
            </a:extLst>
          </p:cNvPr>
          <p:cNvSpPr txBox="1"/>
          <p:nvPr/>
        </p:nvSpPr>
        <p:spPr>
          <a:xfrm>
            <a:off x="4308028"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9" name="Title 2">
            <a:extLst>
              <a:ext uri="{FF2B5EF4-FFF2-40B4-BE49-F238E27FC236}">
                <a16:creationId xmlns:a16="http://schemas.microsoft.com/office/drawing/2014/main" id="{55B713D8-2E60-AD77-D013-BD6764D30762}"/>
              </a:ext>
            </a:extLst>
          </p:cNvPr>
          <p:cNvSpPr txBox="1"/>
          <p:nvPr/>
        </p:nvSpPr>
        <p:spPr>
          <a:xfrm>
            <a:off x="1745146"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0" name="Title 2">
            <a:extLst>
              <a:ext uri="{FF2B5EF4-FFF2-40B4-BE49-F238E27FC236}">
                <a16:creationId xmlns:a16="http://schemas.microsoft.com/office/drawing/2014/main" id="{C28080E5-24A9-9FE3-411C-8721D242AD77}"/>
              </a:ext>
            </a:extLst>
          </p:cNvPr>
          <p:cNvSpPr txBox="1"/>
          <p:nvPr/>
        </p:nvSpPr>
        <p:spPr>
          <a:xfrm>
            <a:off x="2865714" y="385706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1" name="Title 2">
            <a:extLst>
              <a:ext uri="{FF2B5EF4-FFF2-40B4-BE49-F238E27FC236}">
                <a16:creationId xmlns:a16="http://schemas.microsoft.com/office/drawing/2014/main" id="{A74DDEA8-ECF4-9163-F3DB-721FCE4E5451}"/>
              </a:ext>
            </a:extLst>
          </p:cNvPr>
          <p:cNvSpPr txBox="1"/>
          <p:nvPr/>
        </p:nvSpPr>
        <p:spPr>
          <a:xfrm>
            <a:off x="4308028"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74D8EDA3-7EFA-CD03-0281-1B93DACDB8EB}"/>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Title 2">
            <a:extLst>
              <a:ext uri="{FF2B5EF4-FFF2-40B4-BE49-F238E27FC236}">
                <a16:creationId xmlns:a16="http://schemas.microsoft.com/office/drawing/2014/main" id="{434362F1-5CE6-421A-A7D1-5658DBE1C44F}"/>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5" name="Straight Connector 34">
            <a:extLst>
              <a:ext uri="{FF2B5EF4-FFF2-40B4-BE49-F238E27FC236}">
                <a16:creationId xmlns:a16="http://schemas.microsoft.com/office/drawing/2014/main" id="{6D398249-236F-53B3-ED0C-2184FC6CD780}"/>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79FFFF2A-92AF-45D6-1F6E-528BC162C3AE}"/>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9" name="Straight Connector 38">
            <a:extLst>
              <a:ext uri="{FF2B5EF4-FFF2-40B4-BE49-F238E27FC236}">
                <a16:creationId xmlns:a16="http://schemas.microsoft.com/office/drawing/2014/main" id="{569888F3-A8AF-651A-A326-2F7A0C54FD45}"/>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Title 2">
            <a:extLst>
              <a:ext uri="{FF2B5EF4-FFF2-40B4-BE49-F238E27FC236}">
                <a16:creationId xmlns:a16="http://schemas.microsoft.com/office/drawing/2014/main" id="{E304596E-0126-2F60-6E9C-C63CF61BFA46}"/>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7" name="Straight Connector 46">
            <a:extLst>
              <a:ext uri="{FF2B5EF4-FFF2-40B4-BE49-F238E27FC236}">
                <a16:creationId xmlns:a16="http://schemas.microsoft.com/office/drawing/2014/main" id="{C9B2DE8C-2850-440A-E1DB-44EF9A86A3E1}"/>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9" name="Title 2">
            <a:extLst>
              <a:ext uri="{FF2B5EF4-FFF2-40B4-BE49-F238E27FC236}">
                <a16:creationId xmlns:a16="http://schemas.microsoft.com/office/drawing/2014/main" id="{18C1F0DA-2265-9F94-4BE9-77C53F98C6A3}"/>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0" name="Straight Connector 49">
            <a:extLst>
              <a:ext uri="{FF2B5EF4-FFF2-40B4-BE49-F238E27FC236}">
                <a16:creationId xmlns:a16="http://schemas.microsoft.com/office/drawing/2014/main" id="{5C64F60D-569B-4439-8D4E-49F13000A049}"/>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Title 2">
            <a:extLst>
              <a:ext uri="{FF2B5EF4-FFF2-40B4-BE49-F238E27FC236}">
                <a16:creationId xmlns:a16="http://schemas.microsoft.com/office/drawing/2014/main" id="{26200B34-2962-007C-EADA-766D4CBF9770}"/>
              </a:ext>
            </a:extLst>
          </p:cNvPr>
          <p:cNvSpPr txBox="1"/>
          <p:nvPr/>
        </p:nvSpPr>
        <p:spPr>
          <a:xfrm>
            <a:off x="2892706" y="47852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2" name="Title 2">
            <a:extLst>
              <a:ext uri="{FF2B5EF4-FFF2-40B4-BE49-F238E27FC236}">
                <a16:creationId xmlns:a16="http://schemas.microsoft.com/office/drawing/2014/main" id="{F9F45483-F65F-9399-81BF-8AD9B8A554D8}"/>
              </a:ext>
            </a:extLst>
          </p:cNvPr>
          <p:cNvSpPr txBox="1"/>
          <p:nvPr/>
        </p:nvSpPr>
        <p:spPr>
          <a:xfrm>
            <a:off x="4335020" y="47563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3" name="Title 2">
            <a:extLst>
              <a:ext uri="{FF2B5EF4-FFF2-40B4-BE49-F238E27FC236}">
                <a16:creationId xmlns:a16="http://schemas.microsoft.com/office/drawing/2014/main" id="{BC706C69-B7DC-F28F-7B34-5CAA4CC75B09}"/>
              </a:ext>
            </a:extLst>
          </p:cNvPr>
          <p:cNvSpPr txBox="1"/>
          <p:nvPr/>
        </p:nvSpPr>
        <p:spPr>
          <a:xfrm>
            <a:off x="1523693" y="4781287"/>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5380679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p:nvPr>
        </p:nvSpPr>
        <p:spPr>
          <a:xfrm>
            <a:off x="623888" y="595639"/>
            <a:ext cx="11283754" cy="1325562"/>
          </a:xfrm>
        </p:spPr>
        <p:txBody>
          <a:bodyPr/>
          <a:lstStyle/>
          <a:p>
            <a:r>
              <a:rPr lang="ja-JP" altLang="en-US" sz="4000" dirty="0">
                <a:solidFill>
                  <a:schemeClr val="accent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dirty="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672168"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4545564"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28375" y="184046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92518" y="183756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56661" y="183756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20804" y="183756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85328" y="183756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9852" y="183756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208197" y="183756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78899" y="183756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43423" y="183756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596306" y="228475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28375" y="298964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92518"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56661"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20804" y="298673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85328"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9852"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208197"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78899"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43423" y="29867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28375" y="38299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92518" y="38269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56661"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20804"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85328"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9852"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208197"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78899"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43423" y="38269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28375" y="467016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92518"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56661"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20804" y="46672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85328"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9852"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208197"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78899"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43423" y="46672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28375" y="501614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92518"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56661"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20804"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85328"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9852"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208197" y="50132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78899"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43423" y="5013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28375" y="627658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92518"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56661"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20804"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4578899" y="62736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3841323" y="62736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43423" y="62736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30343"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341415" y="5927289"/>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93225" y="59226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88756"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709629" y="214869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42ACF20F-A0B5-F59B-9D74-2D85DF1AED6A}"/>
              </a:ext>
            </a:extLst>
          </p:cNvPr>
          <p:cNvCxnSpPr>
            <a:cxnSpLocks/>
          </p:cNvCxnSpPr>
          <p:nvPr/>
        </p:nvCxnSpPr>
        <p:spPr>
          <a:xfrm flipV="1">
            <a:off x="4717989" y="2282814"/>
            <a:ext cx="381508"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28375" y="539529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92518"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56661"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20804"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85328"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9852"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208197" y="539239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78899"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43423" y="539239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95" name="Group 194">
            <a:extLst>
              <a:ext uri="{FF2B5EF4-FFF2-40B4-BE49-F238E27FC236}">
                <a16:creationId xmlns:a16="http://schemas.microsoft.com/office/drawing/2014/main" id="{5AC20B1C-4B4E-AE5A-8D9F-8DF910C63D99}"/>
              </a:ext>
            </a:extLst>
          </p:cNvPr>
          <p:cNvGrpSpPr/>
          <p:nvPr/>
        </p:nvGrpSpPr>
        <p:grpSpPr>
          <a:xfrm>
            <a:off x="4206059" y="6274205"/>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484947" y="6274205"/>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6" name="Straight Connector 5">
            <a:extLst>
              <a:ext uri="{FF2B5EF4-FFF2-40B4-BE49-F238E27FC236}">
                <a16:creationId xmlns:a16="http://schemas.microsoft.com/office/drawing/2014/main" id="{E0C1664E-8A67-13E0-354C-3BAE66C23B3C}"/>
              </a:ext>
            </a:extLst>
          </p:cNvPr>
          <p:cNvCxnSpPr>
            <a:cxnSpLocks/>
          </p:cNvCxnSpPr>
          <p:nvPr/>
        </p:nvCxnSpPr>
        <p:spPr>
          <a:xfrm>
            <a:off x="7078094" y="2287785"/>
            <a:ext cx="227146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1A813039-90ED-48AC-FD33-6E174768F007}"/>
              </a:ext>
            </a:extLst>
          </p:cNvPr>
          <p:cNvSpPr txBox="1"/>
          <p:nvPr/>
        </p:nvSpPr>
        <p:spPr>
          <a:xfrm>
            <a:off x="8706125" y="2661711"/>
            <a:ext cx="2665060" cy="1534577"/>
          </a:xfrm>
          <a:prstGeom prst="rect">
            <a:avLst/>
          </a:prstGeom>
        </p:spPr>
        <p:txBody>
          <a:bodyPr vert="horz" wrap="square" lIns="0" tIns="17145" rIns="0" bIns="0" numCol="1" rtlCol="0" anchor="ctr" anchorCtr="0">
            <a:no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典型的な風味：</a:t>
            </a:r>
            <a:endParaRPr lang="en-US" sz="1600" b="1" dirty="0">
              <a:latin typeface="Yu Gothic Medium" panose="020B0400000000000000" pitchFamily="34" charset="-128"/>
              <a:ea typeface="Yu Gothic Medium" panose="020B0400000000000000" pitchFamily="34" charset="-128"/>
              <a:cs typeface="Hellix SemiBold"/>
            </a:endParaRP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ダーク・ベリー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ブラックベリー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ダーク・チェリー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プラム</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スパイス</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コショウ</a:t>
            </a:r>
            <a:endParaRPr lang="en-AU" sz="1600" dirty="0">
              <a:latin typeface="Yu Gothic Medium" panose="020B0400000000000000" pitchFamily="34" charset="-128"/>
              <a:ea typeface="Yu Gothic Medium" panose="020B0400000000000000" pitchFamily="34" charset="-128"/>
              <a:cs typeface="Hellix SemiBold"/>
            </a:endParaRPr>
          </a:p>
        </p:txBody>
      </p:sp>
      <p:cxnSp>
        <p:nvCxnSpPr>
          <p:cNvPr id="8" name="Straight Connector 7">
            <a:extLst>
              <a:ext uri="{FF2B5EF4-FFF2-40B4-BE49-F238E27FC236}">
                <a16:creationId xmlns:a16="http://schemas.microsoft.com/office/drawing/2014/main" id="{C20E4702-FA01-664C-07B6-CE0616F69F56}"/>
              </a:ext>
            </a:extLst>
          </p:cNvPr>
          <p:cNvCxnSpPr>
            <a:cxnSpLocks/>
          </p:cNvCxnSpPr>
          <p:nvPr/>
        </p:nvCxnSpPr>
        <p:spPr>
          <a:xfrm>
            <a:off x="9339658" y="2285352"/>
            <a:ext cx="0" cy="23231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C44813E2-8217-2FFA-080D-15EEE233B49A}"/>
              </a:ext>
            </a:extLst>
          </p:cNvPr>
          <p:cNvSpPr txBox="1"/>
          <p:nvPr/>
        </p:nvSpPr>
        <p:spPr>
          <a:xfrm>
            <a:off x="447161" y="50413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 name="Straight Connector 3">
            <a:extLst>
              <a:ext uri="{FF2B5EF4-FFF2-40B4-BE49-F238E27FC236}">
                <a16:creationId xmlns:a16="http://schemas.microsoft.com/office/drawing/2014/main" id="{F6AC23DA-2671-702D-3A35-59A633BF43BE}"/>
              </a:ext>
            </a:extLst>
          </p:cNvPr>
          <p:cNvCxnSpPr>
            <a:cxnSpLocks/>
          </p:cNvCxnSpPr>
          <p:nvPr/>
        </p:nvCxnSpPr>
        <p:spPr>
          <a:xfrm>
            <a:off x="1375576" y="5204983"/>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6D0537F7-DFC8-F33A-D999-EA6C8A803862}"/>
              </a:ext>
            </a:extLst>
          </p:cNvPr>
          <p:cNvSpPr txBox="1"/>
          <p:nvPr/>
        </p:nvSpPr>
        <p:spPr>
          <a:xfrm>
            <a:off x="522474" y="185371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10" name="Straight Connector 9">
            <a:extLst>
              <a:ext uri="{FF2B5EF4-FFF2-40B4-BE49-F238E27FC236}">
                <a16:creationId xmlns:a16="http://schemas.microsoft.com/office/drawing/2014/main" id="{417918DC-8286-7C17-CB98-5E667CBB595A}"/>
              </a:ext>
            </a:extLst>
          </p:cNvPr>
          <p:cNvCxnSpPr>
            <a:cxnSpLocks/>
          </p:cNvCxnSpPr>
          <p:nvPr/>
        </p:nvCxnSpPr>
        <p:spPr>
          <a:xfrm>
            <a:off x="1068994" y="196207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66E1B800-EF24-FD46-1823-E41C7AA88164}"/>
              </a:ext>
            </a:extLst>
          </p:cNvPr>
          <p:cNvSpPr txBox="1"/>
          <p:nvPr/>
        </p:nvSpPr>
        <p:spPr>
          <a:xfrm>
            <a:off x="522473" y="295574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13" name="Title 2">
            <a:extLst>
              <a:ext uri="{FF2B5EF4-FFF2-40B4-BE49-F238E27FC236}">
                <a16:creationId xmlns:a16="http://schemas.microsoft.com/office/drawing/2014/main" id="{D0E6370A-F889-91D7-97D2-4D791629292A}"/>
              </a:ext>
            </a:extLst>
          </p:cNvPr>
          <p:cNvSpPr txBox="1"/>
          <p:nvPr/>
        </p:nvSpPr>
        <p:spPr>
          <a:xfrm>
            <a:off x="1904888"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4" name="Title 2">
            <a:extLst>
              <a:ext uri="{FF2B5EF4-FFF2-40B4-BE49-F238E27FC236}">
                <a16:creationId xmlns:a16="http://schemas.microsoft.com/office/drawing/2014/main" id="{EFE1C8D2-1368-928E-8804-7CB82197541F}"/>
              </a:ext>
            </a:extLst>
          </p:cNvPr>
          <p:cNvSpPr txBox="1"/>
          <p:nvPr/>
        </p:nvSpPr>
        <p:spPr>
          <a:xfrm>
            <a:off x="3036443" y="2659569"/>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5" name="Title 2">
            <a:extLst>
              <a:ext uri="{FF2B5EF4-FFF2-40B4-BE49-F238E27FC236}">
                <a16:creationId xmlns:a16="http://schemas.microsoft.com/office/drawing/2014/main" id="{AE8F4C6A-AD0C-BFD5-6C4F-5D9A843CC84B}"/>
              </a:ext>
            </a:extLst>
          </p:cNvPr>
          <p:cNvSpPr txBox="1"/>
          <p:nvPr/>
        </p:nvSpPr>
        <p:spPr>
          <a:xfrm>
            <a:off x="4467770" y="26595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6" name="Title 2">
            <a:extLst>
              <a:ext uri="{FF2B5EF4-FFF2-40B4-BE49-F238E27FC236}">
                <a16:creationId xmlns:a16="http://schemas.microsoft.com/office/drawing/2014/main" id="{8625670F-745D-8154-3391-6C893E29DD71}"/>
              </a:ext>
            </a:extLst>
          </p:cNvPr>
          <p:cNvSpPr txBox="1"/>
          <p:nvPr/>
        </p:nvSpPr>
        <p:spPr>
          <a:xfrm>
            <a:off x="1904888"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7" name="Title 2">
            <a:extLst>
              <a:ext uri="{FF2B5EF4-FFF2-40B4-BE49-F238E27FC236}">
                <a16:creationId xmlns:a16="http://schemas.microsoft.com/office/drawing/2014/main" id="{AA21913B-FD98-CD4F-991B-AA3C86D5C64D}"/>
              </a:ext>
            </a:extLst>
          </p:cNvPr>
          <p:cNvSpPr txBox="1"/>
          <p:nvPr/>
        </p:nvSpPr>
        <p:spPr>
          <a:xfrm>
            <a:off x="3025456" y="34855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4" name="Title 2">
            <a:extLst>
              <a:ext uri="{FF2B5EF4-FFF2-40B4-BE49-F238E27FC236}">
                <a16:creationId xmlns:a16="http://schemas.microsoft.com/office/drawing/2014/main" id="{8DC25E88-038F-C2CB-A19A-17D5461D2FCF}"/>
              </a:ext>
            </a:extLst>
          </p:cNvPr>
          <p:cNvSpPr txBox="1"/>
          <p:nvPr/>
        </p:nvSpPr>
        <p:spPr>
          <a:xfrm>
            <a:off x="4467770" y="34855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30" name="Straight Connector 29">
            <a:extLst>
              <a:ext uri="{FF2B5EF4-FFF2-40B4-BE49-F238E27FC236}">
                <a16:creationId xmlns:a16="http://schemas.microsoft.com/office/drawing/2014/main" id="{DF1D36FF-8946-5A0D-4804-031B587FED18}"/>
              </a:ext>
            </a:extLst>
          </p:cNvPr>
          <p:cNvCxnSpPr>
            <a:cxnSpLocks/>
          </p:cNvCxnSpPr>
          <p:nvPr/>
        </p:nvCxnSpPr>
        <p:spPr>
          <a:xfrm>
            <a:off x="1198740" y="312361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AA96A983-77B9-A7D8-26D1-43D74116F81E}"/>
              </a:ext>
            </a:extLst>
          </p:cNvPr>
          <p:cNvSpPr txBox="1"/>
          <p:nvPr/>
        </p:nvSpPr>
        <p:spPr>
          <a:xfrm>
            <a:off x="522473" y="382689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7" name="Straight Connector 36">
            <a:extLst>
              <a:ext uri="{FF2B5EF4-FFF2-40B4-BE49-F238E27FC236}">
                <a16:creationId xmlns:a16="http://schemas.microsoft.com/office/drawing/2014/main" id="{137AA8CE-C762-808A-1CE4-7A7732E7B790}"/>
              </a:ext>
            </a:extLst>
          </p:cNvPr>
          <p:cNvCxnSpPr>
            <a:cxnSpLocks/>
          </p:cNvCxnSpPr>
          <p:nvPr/>
        </p:nvCxnSpPr>
        <p:spPr>
          <a:xfrm>
            <a:off x="1068994" y="399476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itle 2">
            <a:extLst>
              <a:ext uri="{FF2B5EF4-FFF2-40B4-BE49-F238E27FC236}">
                <a16:creationId xmlns:a16="http://schemas.microsoft.com/office/drawing/2014/main" id="{1F6D3C93-F6D4-32C7-DA90-B49799194272}"/>
              </a:ext>
            </a:extLst>
          </p:cNvPr>
          <p:cNvSpPr txBox="1"/>
          <p:nvPr/>
        </p:nvSpPr>
        <p:spPr>
          <a:xfrm>
            <a:off x="522473" y="46809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46" name="Title 2">
            <a:extLst>
              <a:ext uri="{FF2B5EF4-FFF2-40B4-BE49-F238E27FC236}">
                <a16:creationId xmlns:a16="http://schemas.microsoft.com/office/drawing/2014/main" id="{8BA1A3C4-2AB0-2376-2C32-2373DE6623F8}"/>
              </a:ext>
            </a:extLst>
          </p:cNvPr>
          <p:cNvSpPr txBox="1"/>
          <p:nvPr/>
        </p:nvSpPr>
        <p:spPr>
          <a:xfrm>
            <a:off x="522473" y="541970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8" name="Straight Connector 47">
            <a:extLst>
              <a:ext uri="{FF2B5EF4-FFF2-40B4-BE49-F238E27FC236}">
                <a16:creationId xmlns:a16="http://schemas.microsoft.com/office/drawing/2014/main" id="{244AABD2-39D5-A534-27A2-77A62ABAA7F4}"/>
              </a:ext>
            </a:extLst>
          </p:cNvPr>
          <p:cNvCxnSpPr>
            <a:cxnSpLocks/>
          </p:cNvCxnSpPr>
          <p:nvPr/>
        </p:nvCxnSpPr>
        <p:spPr>
          <a:xfrm>
            <a:off x="882595" y="5558959"/>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7532BDFB-3CC4-E5EB-F6D8-39321D8D473B}"/>
              </a:ext>
            </a:extLst>
          </p:cNvPr>
          <p:cNvSpPr txBox="1"/>
          <p:nvPr/>
        </p:nvSpPr>
        <p:spPr>
          <a:xfrm>
            <a:off x="522473" y="62536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5" name="Straight Connector 54">
            <a:extLst>
              <a:ext uri="{FF2B5EF4-FFF2-40B4-BE49-F238E27FC236}">
                <a16:creationId xmlns:a16="http://schemas.microsoft.com/office/drawing/2014/main" id="{0146596C-0E63-F77A-1A77-491254AE545F}"/>
              </a:ext>
            </a:extLst>
          </p:cNvPr>
          <p:cNvCxnSpPr>
            <a:cxnSpLocks/>
          </p:cNvCxnSpPr>
          <p:nvPr/>
        </p:nvCxnSpPr>
        <p:spPr>
          <a:xfrm>
            <a:off x="1626848" y="642154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BDE6D46C-A267-C180-98C5-34E4C8337A7E}"/>
              </a:ext>
            </a:extLst>
          </p:cNvPr>
          <p:cNvSpPr txBox="1"/>
          <p:nvPr/>
        </p:nvSpPr>
        <p:spPr>
          <a:xfrm>
            <a:off x="3030727" y="44488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E7433B55-26C5-D678-5621-79F2CF6F7F4F}"/>
              </a:ext>
            </a:extLst>
          </p:cNvPr>
          <p:cNvSpPr txBox="1"/>
          <p:nvPr/>
        </p:nvSpPr>
        <p:spPr>
          <a:xfrm>
            <a:off x="4473041" y="44199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8B60AD92-24EF-B1DA-C432-7C8A70269CC1}"/>
              </a:ext>
            </a:extLst>
          </p:cNvPr>
          <p:cNvSpPr txBox="1"/>
          <p:nvPr/>
        </p:nvSpPr>
        <p:spPr>
          <a:xfrm>
            <a:off x="1661714" y="4444859"/>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6967361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11283754" cy="1325562"/>
          </a:xfrm>
        </p:spPr>
        <p:txBody>
          <a:bodyPr/>
          <a:lstStyle/>
          <a:p>
            <a:r>
              <a:rPr lang="ja-JP" altLang="en-US" sz="4000">
                <a:solidFill>
                  <a:schemeClr val="accent2"/>
                </a:solidFill>
                <a:latin typeface="Yu Gothic Medium" panose="020B0400000000000000" pitchFamily="34" charset="-128"/>
                <a:ea typeface="Yu Gothic Medium" panose="020B0400000000000000" pitchFamily="34" charset="-128"/>
              </a:rPr>
              <a:t>ボトリティス・セミヨン</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4" name="object 58">
            <a:extLst>
              <a:ext uri="{FF2B5EF4-FFF2-40B4-BE49-F238E27FC236}">
                <a16:creationId xmlns:a16="http://schemas.microsoft.com/office/drawing/2014/main" id="{4425084F-9312-792E-73A7-CBEFFFE77094}"/>
              </a:ext>
            </a:extLst>
          </p:cNvPr>
          <p:cNvSpPr txBox="1"/>
          <p:nvPr/>
        </p:nvSpPr>
        <p:spPr>
          <a:xfrm>
            <a:off x="8218958" y="3009267"/>
            <a:ext cx="4134067" cy="3065606"/>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ドライ・</a:t>
            </a:r>
            <a:br>
              <a:rPr lang="en-AU" altLang="ja-JP" sz="1600" dirty="0">
                <a:latin typeface="Yu Gothic Medium" panose="020B0400000000000000" pitchFamily="34" charset="-128"/>
                <a:ea typeface="Yu Gothic Medium" panose="020B0400000000000000" pitchFamily="34" charset="-128"/>
                <a:cs typeface="Hellix SemiBold"/>
              </a:rPr>
            </a:br>
            <a:r>
              <a:rPr lang="ja-JP" altLang="en-US" sz="1600" dirty="0">
                <a:latin typeface="Yu Gothic Medium" panose="020B0400000000000000" pitchFamily="34" charset="-128"/>
                <a:ea typeface="Yu Gothic Medium" panose="020B0400000000000000" pitchFamily="34" charset="-128"/>
                <a:cs typeface="Hellix SemiBold"/>
              </a:rPr>
              <a:t>アプリコット</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アプリコト・</a:t>
            </a:r>
            <a:br>
              <a:rPr lang="ja-JP" altLang="en-US" sz="1600" dirty="0">
                <a:latin typeface="Yu Gothic Medium" panose="020B0400000000000000" pitchFamily="34" charset="-128"/>
                <a:ea typeface="Yu Gothic Medium" panose="020B0400000000000000" pitchFamily="34" charset="-128"/>
                <a:cs typeface="Hellix SemiBold"/>
              </a:rPr>
            </a:br>
            <a:r>
              <a:rPr lang="ja-JP" altLang="en-US" sz="1600" dirty="0">
                <a:latin typeface="Yu Gothic Medium" panose="020B0400000000000000" pitchFamily="34" charset="-128"/>
                <a:ea typeface="Yu Gothic Medium" panose="020B0400000000000000" pitchFamily="34" charset="-128"/>
                <a:cs typeface="Hellix SemiBold"/>
              </a:rPr>
              <a:t>ネクター</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桃</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柑橘類</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マーマレード</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cs typeface="Hellix SemiBold"/>
              </a:rPr>
              <a:t>マンゴー</a:t>
            </a:r>
            <a:endParaRPr lang="en-AU" sz="1600" dirty="0">
              <a:latin typeface="Yu Gothic Medium" panose="020B0400000000000000" pitchFamily="34" charset="-128"/>
              <a:ea typeface="Yu Gothic Medium" panose="020B0400000000000000" pitchFamily="34" charset="-128"/>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247917"/>
            <a:ext cx="4652237" cy="903452"/>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BOTRYTIS SEMILLON</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典型的な風味：</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130402"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ボトリティス・セミヨン</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3723284"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408742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189380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rot="10800000">
            <a:off x="262933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1934696" y="5808675"/>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9.5% – 11%</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grpSp>
        <p:nvGrpSpPr>
          <p:cNvPr id="6" name="Group 5">
            <a:extLst>
              <a:ext uri="{FF2B5EF4-FFF2-40B4-BE49-F238E27FC236}">
                <a16:creationId xmlns:a16="http://schemas.microsoft.com/office/drawing/2014/main" id="{0ADF244D-39DB-5622-CC55-F58F33415D2F}"/>
              </a:ext>
            </a:extLst>
          </p:cNvPr>
          <p:cNvGrpSpPr/>
          <p:nvPr/>
        </p:nvGrpSpPr>
        <p:grpSpPr>
          <a:xfrm rot="10800000">
            <a:off x="2263662"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384921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D2E352DF-B6B0-ABF5-98F5-49353D2EDBD9}"/>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11" name="Straight Connector 10">
            <a:extLst>
              <a:ext uri="{FF2B5EF4-FFF2-40B4-BE49-F238E27FC236}">
                <a16:creationId xmlns:a16="http://schemas.microsoft.com/office/drawing/2014/main" id="{6CE1AE81-B803-3C93-616C-E3B000616E8B}"/>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E3F6DACA-BCCB-5CCA-2E16-1E3F3BAB9402}"/>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22" name="Title 2">
            <a:extLst>
              <a:ext uri="{FF2B5EF4-FFF2-40B4-BE49-F238E27FC236}">
                <a16:creationId xmlns:a16="http://schemas.microsoft.com/office/drawing/2014/main" id="{2929B23F-74A7-AF24-AB99-63858558DFB5}"/>
              </a:ext>
            </a:extLst>
          </p:cNvPr>
          <p:cNvSpPr txBox="1"/>
          <p:nvPr/>
        </p:nvSpPr>
        <p:spPr>
          <a:xfrm>
            <a:off x="1745146"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5" name="Title 2">
            <a:extLst>
              <a:ext uri="{FF2B5EF4-FFF2-40B4-BE49-F238E27FC236}">
                <a16:creationId xmlns:a16="http://schemas.microsoft.com/office/drawing/2014/main" id="{6725D316-C1B8-ED88-7BBC-C0DBBEF82EC0}"/>
              </a:ext>
            </a:extLst>
          </p:cNvPr>
          <p:cNvSpPr txBox="1"/>
          <p:nvPr/>
        </p:nvSpPr>
        <p:spPr>
          <a:xfrm>
            <a:off x="2834298" y="301680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6" name="Title 2">
            <a:extLst>
              <a:ext uri="{FF2B5EF4-FFF2-40B4-BE49-F238E27FC236}">
                <a16:creationId xmlns:a16="http://schemas.microsoft.com/office/drawing/2014/main" id="{8463104E-E608-091C-8B58-D637BE7D478C}"/>
              </a:ext>
            </a:extLst>
          </p:cNvPr>
          <p:cNvSpPr txBox="1"/>
          <p:nvPr/>
        </p:nvSpPr>
        <p:spPr>
          <a:xfrm>
            <a:off x="4308028"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7" name="Title 2">
            <a:extLst>
              <a:ext uri="{FF2B5EF4-FFF2-40B4-BE49-F238E27FC236}">
                <a16:creationId xmlns:a16="http://schemas.microsoft.com/office/drawing/2014/main" id="{195ED55B-538A-A8F5-717C-11C0A053BF02}"/>
              </a:ext>
            </a:extLst>
          </p:cNvPr>
          <p:cNvSpPr txBox="1"/>
          <p:nvPr/>
        </p:nvSpPr>
        <p:spPr>
          <a:xfrm>
            <a:off x="1745146"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8" name="Title 2">
            <a:extLst>
              <a:ext uri="{FF2B5EF4-FFF2-40B4-BE49-F238E27FC236}">
                <a16:creationId xmlns:a16="http://schemas.microsoft.com/office/drawing/2014/main" id="{3782A060-FDE8-69BF-76EA-5DFBFF5C45F1}"/>
              </a:ext>
            </a:extLst>
          </p:cNvPr>
          <p:cNvSpPr txBox="1"/>
          <p:nvPr/>
        </p:nvSpPr>
        <p:spPr>
          <a:xfrm>
            <a:off x="2865714" y="385706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9" name="Title 2">
            <a:extLst>
              <a:ext uri="{FF2B5EF4-FFF2-40B4-BE49-F238E27FC236}">
                <a16:creationId xmlns:a16="http://schemas.microsoft.com/office/drawing/2014/main" id="{18FC121A-4F51-B7C6-7AC9-424D8316A6F8}"/>
              </a:ext>
            </a:extLst>
          </p:cNvPr>
          <p:cNvSpPr txBox="1"/>
          <p:nvPr/>
        </p:nvSpPr>
        <p:spPr>
          <a:xfrm>
            <a:off x="4308028"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30" name="Straight Connector 29">
            <a:extLst>
              <a:ext uri="{FF2B5EF4-FFF2-40B4-BE49-F238E27FC236}">
                <a16:creationId xmlns:a16="http://schemas.microsoft.com/office/drawing/2014/main" id="{6DDBF5B8-AD23-F003-8BEF-7419E8104304}"/>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47744203-EC50-5679-8B08-E2E25D1FB3C2}"/>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DADADA55-82C2-5546-344C-E5985D9165AC}"/>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42609C4D-441B-23A1-71EB-1FEB1819032B}"/>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6" name="Straight Connector 35">
            <a:extLst>
              <a:ext uri="{FF2B5EF4-FFF2-40B4-BE49-F238E27FC236}">
                <a16:creationId xmlns:a16="http://schemas.microsoft.com/office/drawing/2014/main" id="{5F383BD5-DF6B-8926-3791-4DA97522046C}"/>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74288FE0-0CE7-799E-1BE2-87ADF7F1EE68}"/>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9" name="Straight Connector 38">
            <a:extLst>
              <a:ext uri="{FF2B5EF4-FFF2-40B4-BE49-F238E27FC236}">
                <a16:creationId xmlns:a16="http://schemas.microsoft.com/office/drawing/2014/main" id="{8758F35D-5DB8-BB02-67AF-2B84EF0FE44E}"/>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0" name="Title 2">
            <a:extLst>
              <a:ext uri="{FF2B5EF4-FFF2-40B4-BE49-F238E27FC236}">
                <a16:creationId xmlns:a16="http://schemas.microsoft.com/office/drawing/2014/main" id="{02AAA820-FE48-A6F7-9585-3A9F5837FD7D}"/>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7" name="Straight Connector 46">
            <a:extLst>
              <a:ext uri="{FF2B5EF4-FFF2-40B4-BE49-F238E27FC236}">
                <a16:creationId xmlns:a16="http://schemas.microsoft.com/office/drawing/2014/main" id="{A67E27A2-E155-2562-F295-7ED24B9018BD}"/>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D829B7B6-6C4E-2D23-DB28-0057775D93D3}"/>
              </a:ext>
            </a:extLst>
          </p:cNvPr>
          <p:cNvSpPr txBox="1"/>
          <p:nvPr/>
        </p:nvSpPr>
        <p:spPr>
          <a:xfrm>
            <a:off x="2892706" y="47852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8" name="Title 2">
            <a:extLst>
              <a:ext uri="{FF2B5EF4-FFF2-40B4-BE49-F238E27FC236}">
                <a16:creationId xmlns:a16="http://schemas.microsoft.com/office/drawing/2014/main" id="{554ED0B1-B23D-E784-C433-649199D8A53A}"/>
              </a:ext>
            </a:extLst>
          </p:cNvPr>
          <p:cNvSpPr txBox="1"/>
          <p:nvPr/>
        </p:nvSpPr>
        <p:spPr>
          <a:xfrm>
            <a:off x="4335020" y="47563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9" name="Title 2">
            <a:extLst>
              <a:ext uri="{FF2B5EF4-FFF2-40B4-BE49-F238E27FC236}">
                <a16:creationId xmlns:a16="http://schemas.microsoft.com/office/drawing/2014/main" id="{AFD3812B-1BBF-2A31-6D92-E29192FA1AC1}"/>
              </a:ext>
            </a:extLst>
          </p:cNvPr>
          <p:cNvSpPr txBox="1"/>
          <p:nvPr/>
        </p:nvSpPr>
        <p:spPr>
          <a:xfrm>
            <a:off x="1523693" y="4781287"/>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780163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4260111" y="323981"/>
            <a:ext cx="7465896" cy="1325562"/>
          </a:xfrm>
        </p:spPr>
        <p:txBody>
          <a:bodyPr/>
          <a:lstStyle/>
          <a:p>
            <a:pPr algn="r"/>
            <a:r>
              <a:rPr lang="en-AU" altLang="ja-JP" dirty="0">
                <a:solidFill>
                  <a:schemeClr val="accent4"/>
                </a:solidFill>
                <a:latin typeface="+mj-lt"/>
                <a:ea typeface="Yu Gothic Medium" panose="020B0400000000000000" pitchFamily="34" charset="-128"/>
                <a:cs typeface="Arial" panose="020B0604020202020204" pitchFamily="34" charset="0"/>
              </a:rPr>
              <a:t>NEW SOUTH WALES</a:t>
            </a:r>
            <a:br>
              <a:rPr lang="en-AU" altLang="ja-JP"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ニュー・サウス・</a:t>
            </a:r>
            <a:br>
              <a:rPr lang="ja-JP" altLang="en-US"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ウェールズ</a:t>
            </a:r>
            <a:endParaRPr lang="en-US" dirty="0">
              <a:solidFill>
                <a:schemeClr val="accent4"/>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1077363" y="5117436"/>
            <a:ext cx="2625752"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スワン・ヒル</a:t>
            </a:r>
            <a:endParaRPr lang="ja-JP" altLang="en-US" b="1" dirty="0">
              <a:solidFill>
                <a:schemeClr val="accent4"/>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2622698" y="2707758"/>
            <a:ext cx="3593804" cy="259434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EE139731-5B47-D9A2-D91D-59A65663399F}"/>
              </a:ext>
            </a:extLst>
          </p:cNvPr>
          <p:cNvSpPr txBox="1"/>
          <p:nvPr/>
        </p:nvSpPr>
        <p:spPr>
          <a:xfrm>
            <a:off x="623888" y="3891147"/>
            <a:ext cx="2488017"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マレー・ダーリング</a:t>
            </a:r>
            <a:endParaRPr lang="en-US" b="1" dirty="0">
              <a:solidFill>
                <a:schemeClr val="accent4"/>
              </a:solidFill>
              <a:latin typeface="Yu Gothic" panose="020B0400000000000000" pitchFamily="34" charset="-128"/>
              <a:ea typeface="Yu Gothic" panose="020B0400000000000000" pitchFamily="34" charset="-128"/>
            </a:endParaRPr>
          </a:p>
        </p:txBody>
      </p:sp>
      <p:cxnSp>
        <p:nvCxnSpPr>
          <p:cNvPr id="11" name="Straight Connector 10">
            <a:extLst>
              <a:ext uri="{FF2B5EF4-FFF2-40B4-BE49-F238E27FC236}">
                <a16:creationId xmlns:a16="http://schemas.microsoft.com/office/drawing/2014/main" id="{01696607-8840-2E88-B9F1-CE5CE5E243AE}"/>
              </a:ext>
            </a:extLst>
          </p:cNvPr>
          <p:cNvCxnSpPr>
            <a:cxnSpLocks/>
          </p:cNvCxnSpPr>
          <p:nvPr/>
        </p:nvCxnSpPr>
        <p:spPr>
          <a:xfrm flipH="1">
            <a:off x="2913321" y="2002281"/>
            <a:ext cx="2693581" cy="2031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839785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lstStyle/>
          <a:p>
            <a:r>
              <a:rPr lang="en-AU" altLang="ja-JP" dirty="0">
                <a:solidFill>
                  <a:schemeClr val="accent5"/>
                </a:solidFill>
                <a:latin typeface="+mj-lt"/>
                <a:ea typeface="Yu Gothic Medium" panose="020B0400000000000000" pitchFamily="34" charset="-128"/>
                <a:cs typeface="Arial" panose="020B0604020202020204" pitchFamily="34" charset="0"/>
              </a:rPr>
              <a:t>MURRAY DARLING</a:t>
            </a:r>
            <a:endParaRPr lang="en-US" dirty="0">
              <a:solidFill>
                <a:schemeClr val="accent5"/>
              </a:solidFill>
              <a:latin typeface="+mj-lt"/>
              <a:ea typeface="Yu Gothic Medium" panose="020B0400000000000000" pitchFamily="34" charset="-128"/>
              <a:cs typeface="Arial" panose="020B0604020202020204" pitchFamily="34" charset="0"/>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387351" y="1376801"/>
            <a:ext cx="5735638" cy="1222971"/>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4000" dirty="0">
                <a:solidFill>
                  <a:schemeClr val="accent5"/>
                </a:solidFill>
                <a:latin typeface="Yu Gothic Medium" panose="020B0400000000000000" pitchFamily="34" charset="-128"/>
                <a:ea typeface="Yu Gothic Medium" panose="020B0400000000000000" pitchFamily="34" charset="-128"/>
              </a:rPr>
              <a:t>オージー・ワイン</a:t>
            </a:r>
            <a:br>
              <a:rPr lang="en-AU" altLang="ja-JP" sz="4000" dirty="0">
                <a:solidFill>
                  <a:schemeClr val="accent5"/>
                </a:solidFill>
                <a:latin typeface="Yu Gothic Medium" panose="020B0400000000000000" pitchFamily="34" charset="-128"/>
                <a:ea typeface="Yu Gothic Medium" panose="020B0400000000000000" pitchFamily="34" charset="-128"/>
              </a:rPr>
            </a:br>
            <a:r>
              <a:rPr lang="ja-JP" altLang="en-US" sz="4000" dirty="0">
                <a:solidFill>
                  <a:schemeClr val="accent5"/>
                </a:solidFill>
                <a:latin typeface="Yu Gothic Medium" panose="020B0400000000000000" pitchFamily="34" charset="-128"/>
                <a:ea typeface="Yu Gothic Medium" panose="020B0400000000000000" pitchFamily="34" charset="-128"/>
              </a:rPr>
              <a:t>産業の中核</a:t>
            </a:r>
            <a:endParaRPr lang="en-US" sz="4000" dirty="0">
              <a:solidFill>
                <a:schemeClr val="accent5"/>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202767"/>
            <a:ext cx="5324512" cy="2846525"/>
          </a:xfrm>
        </p:spPr>
        <p:txBody>
          <a:bodyPr/>
          <a:lstStyle/>
          <a:p>
            <a:pPr marL="297815" marR="32384" indent="-285750">
              <a:lnSpc>
                <a:spcPts val="2100"/>
              </a:lnSpc>
              <a:spcBef>
                <a:spcPts val="219"/>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この地域は量産力とブティック系生産者の精神を</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併せ持つブドウ栽培の中心地。</a:t>
            </a:r>
          </a:p>
          <a:p>
            <a:pPr marL="297815" marR="32384" indent="-285750">
              <a:lnSpc>
                <a:spcPts val="2100"/>
              </a:lnSpc>
              <a:spcBef>
                <a:spcPts val="219"/>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マレー川を中心に平坦な半砂漠地帯が</a:t>
            </a:r>
            <a:r>
              <a:rPr lang="ja-JP" altLang="en-US" dirty="0">
                <a:latin typeface="Yu Gothic Medium" panose="020B0400000000000000" pitchFamily="34" charset="-128"/>
                <a:ea typeface="Yu Gothic Medium" panose="020B0400000000000000" pitchFamily="34" charset="-128"/>
                <a:cs typeface="Arial" panose="020B0604020202020204" pitchFamily="34" charset="0"/>
              </a:rPr>
              <a:t>広がる</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a:t>
            </a:r>
          </a:p>
          <a:p>
            <a:pPr marL="297815" marR="32384" indent="-285750">
              <a:lnSpc>
                <a:spcPts val="2100"/>
              </a:lnSpc>
              <a:spcBef>
                <a:spcPts val="219"/>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最新の灌漑システムや耐乾性品種の選択など、</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生産者の気候変動に対応する技術を誇る産地。</a:t>
            </a:r>
          </a:p>
          <a:p>
            <a:pPr marL="297815" marR="32384" indent="-285750">
              <a:lnSpc>
                <a:spcPts val="2100"/>
              </a:lnSpc>
              <a:spcBef>
                <a:spcPts val="219"/>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独自の</a:t>
            </a:r>
            <a:r>
              <a:rPr lang="en-AU" sz="1600" dirty="0">
                <a:latin typeface="Yu Gothic Medium" panose="020B0400000000000000" pitchFamily="34" charset="-128"/>
                <a:ea typeface="Yu Gothic Medium" panose="020B0400000000000000" pitchFamily="34" charset="-128"/>
                <a:cs typeface="Arial" panose="020B0604020202020204" pitchFamily="34" charset="0"/>
              </a:rPr>
              <a:t>GI</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を持つワイン産地であるスワン・ヒルとも</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密接な繋がりを持</a:t>
            </a:r>
            <a:r>
              <a:rPr lang="ja-JP" altLang="en-US" dirty="0">
                <a:latin typeface="Yu Gothic Medium" panose="020B0400000000000000" pitchFamily="34" charset="-128"/>
                <a:ea typeface="Yu Gothic Medium" panose="020B0400000000000000" pitchFamily="34" charset="-128"/>
                <a:cs typeface="Arial" panose="020B0604020202020204" pitchFamily="34" charset="0"/>
              </a:rPr>
              <a:t>つ</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22217981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23888"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AU" altLang="ja-JP" dirty="0">
                <a:solidFill>
                  <a:schemeClr val="accent4"/>
                </a:solidFill>
                <a:latin typeface="+mn-lt"/>
                <a:ea typeface="Yu Gothic Medium" panose="020B0400000000000000" pitchFamily="34" charset="-128"/>
                <a:cs typeface="Arial" panose="020B0604020202020204" pitchFamily="34" charset="0"/>
              </a:rPr>
              <a:t>AUSTRALIA</a:t>
            </a:r>
            <a:br>
              <a:rPr lang="en-AU" altLang="ja-JP"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オーストラリア</a:t>
            </a:r>
            <a:endParaRPr lang="en-US" dirty="0">
              <a:solidFill>
                <a:schemeClr val="accent4"/>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9853D473-2F61-E504-4EE2-186363616061}"/>
              </a:ext>
            </a:extLst>
          </p:cNvPr>
          <p:cNvSpPr txBox="1"/>
          <p:nvPr/>
        </p:nvSpPr>
        <p:spPr>
          <a:xfrm>
            <a:off x="10710181" y="4877514"/>
            <a:ext cx="191225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4"/>
                </a:solidFill>
                <a:latin typeface="Yu Gothic" panose="020B0400000000000000" pitchFamily="34" charset="-128"/>
                <a:ea typeface="Yu Gothic" panose="020B0400000000000000" pitchFamily="34" charset="-128"/>
                <a:cs typeface="Hellix SemiBold"/>
              </a:rPr>
              <a:t>リヴァリーナ</a:t>
            </a:r>
            <a:endParaRPr lang="en-US" sz="1400" b="1" dirty="0">
              <a:solidFill>
                <a:schemeClr val="accent4"/>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a:off x="9172353" y="4749209"/>
            <a:ext cx="1460205" cy="24100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bject 58">
            <a:extLst>
              <a:ext uri="{FF2B5EF4-FFF2-40B4-BE49-F238E27FC236}">
                <a16:creationId xmlns:a16="http://schemas.microsoft.com/office/drawing/2014/main" id="{8174030A-0D48-5BE7-BFE5-9AF50F587C39}"/>
              </a:ext>
            </a:extLst>
          </p:cNvPr>
          <p:cNvSpPr txBox="1"/>
          <p:nvPr/>
        </p:nvSpPr>
        <p:spPr>
          <a:xfrm>
            <a:off x="6400450" y="5876925"/>
            <a:ext cx="191225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4"/>
                </a:solidFill>
                <a:latin typeface="Yu Gothic" panose="020B0400000000000000" pitchFamily="34" charset="-128"/>
                <a:ea typeface="Yu Gothic" panose="020B0400000000000000" pitchFamily="34" charset="-128"/>
                <a:cs typeface="Hellix SemiBold"/>
              </a:rPr>
              <a:t>マレー・ダーリング</a:t>
            </a:r>
            <a:endParaRPr lang="en-US" sz="1400" b="1" dirty="0">
              <a:solidFill>
                <a:schemeClr val="accent4"/>
              </a:solidFill>
              <a:latin typeface="Yu Gothic" panose="020B0400000000000000" pitchFamily="34" charset="-128"/>
              <a:ea typeface="Yu Gothic" panose="020B0400000000000000" pitchFamily="34" charset="-128"/>
              <a:cs typeface="Hellix SemiBold"/>
            </a:endParaRPr>
          </a:p>
        </p:txBody>
      </p:sp>
      <p:cxnSp>
        <p:nvCxnSpPr>
          <p:cNvPr id="9" name="Straight Connector 8">
            <a:extLst>
              <a:ext uri="{FF2B5EF4-FFF2-40B4-BE49-F238E27FC236}">
                <a16:creationId xmlns:a16="http://schemas.microsoft.com/office/drawing/2014/main" id="{9E195337-373C-D319-6750-322A9598D8A8}"/>
              </a:ext>
            </a:extLst>
          </p:cNvPr>
          <p:cNvCxnSpPr>
            <a:cxnSpLocks/>
          </p:cNvCxnSpPr>
          <p:nvPr/>
        </p:nvCxnSpPr>
        <p:spPr>
          <a:xfrm flipH="1">
            <a:off x="8119730" y="4727944"/>
            <a:ext cx="407581" cy="126535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bject 58">
            <a:extLst>
              <a:ext uri="{FF2B5EF4-FFF2-40B4-BE49-F238E27FC236}">
                <a16:creationId xmlns:a16="http://schemas.microsoft.com/office/drawing/2014/main" id="{15F7CFA0-8B21-A830-268C-D490E365A4D8}"/>
              </a:ext>
            </a:extLst>
          </p:cNvPr>
          <p:cNvSpPr txBox="1"/>
          <p:nvPr/>
        </p:nvSpPr>
        <p:spPr>
          <a:xfrm>
            <a:off x="5936861" y="5295679"/>
            <a:ext cx="2048974"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4"/>
                </a:solidFill>
                <a:latin typeface="Yu Gothic" panose="020B0400000000000000" pitchFamily="34" charset="-128"/>
                <a:ea typeface="Yu Gothic" panose="020B0400000000000000" pitchFamily="34" charset="-128"/>
                <a:cs typeface="Hellix SemiBold"/>
              </a:rPr>
              <a:t>リヴァーランド</a:t>
            </a:r>
            <a:endParaRPr lang="en-US" sz="1400" b="1" dirty="0">
              <a:solidFill>
                <a:schemeClr val="accent4"/>
              </a:solidFill>
              <a:latin typeface="Yu Gothic" panose="020B0400000000000000" pitchFamily="34" charset="-128"/>
              <a:ea typeface="Yu Gothic" panose="020B0400000000000000" pitchFamily="34" charset="-128"/>
              <a:cs typeface="Hellix SemiBold"/>
            </a:endParaRPr>
          </a:p>
        </p:txBody>
      </p:sp>
      <p:cxnSp>
        <p:nvCxnSpPr>
          <p:cNvPr id="12" name="Straight Connector 11">
            <a:extLst>
              <a:ext uri="{FF2B5EF4-FFF2-40B4-BE49-F238E27FC236}">
                <a16:creationId xmlns:a16="http://schemas.microsoft.com/office/drawing/2014/main" id="{A55B2FAE-1CC3-4AA3-5C3E-CD390B75E3CE}"/>
              </a:ext>
            </a:extLst>
          </p:cNvPr>
          <p:cNvCxnSpPr>
            <a:cxnSpLocks/>
          </p:cNvCxnSpPr>
          <p:nvPr/>
        </p:nvCxnSpPr>
        <p:spPr>
          <a:xfrm flipH="1">
            <a:off x="7198242" y="4692502"/>
            <a:ext cx="1052623" cy="72631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6776484" y="368299"/>
            <a:ext cx="5415516" cy="275058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25745" y="3542878"/>
            <a:ext cx="2382787" cy="662774"/>
          </a:xfrm>
        </p:spPr>
        <p:txBody>
          <a:bodyPr/>
          <a:lstStyle/>
          <a:p>
            <a:r>
              <a:rPr lang="en-US" dirty="0"/>
              <a:t>1888</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25746" y="4248789"/>
            <a:ext cx="1742812" cy="1461301"/>
          </a:xfrm>
        </p:spPr>
        <p:txBody>
          <a:bodyPr/>
          <a:lstStyle/>
          <a:p>
            <a:pPr marR="5080">
              <a:lnSpc>
                <a:spcPts val="1600"/>
              </a:lnSpc>
              <a:spcBef>
                <a:spcPts val="0"/>
              </a:spcBef>
            </a:pPr>
            <a:r>
              <a:rPr lang="ja-JP" altLang="en-US" spc="-10" dirty="0">
                <a:latin typeface="Yu Gothic Medium" panose="020B0400000000000000" pitchFamily="34" charset="-128"/>
                <a:ea typeface="Yu Gothic Medium" panose="020B0400000000000000" pitchFamily="34" charset="-128"/>
                <a:cs typeface="Arial" panose="020B0604020202020204" pitchFamily="34" charset="0"/>
              </a:rPr>
              <a:t>産地最初のブドウが植えられる</a:t>
            </a:r>
            <a:endParaRPr lang="en-AU" spc="-1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888" y="584200"/>
            <a:ext cx="6968303" cy="473196"/>
          </a:xfrm>
        </p:spPr>
        <p:txBody>
          <a:bodyPr anchor="t"/>
          <a:lstStyle/>
          <a:p>
            <a:r>
              <a:rPr lang="en-AU" altLang="ja-JP" dirty="0">
                <a:solidFill>
                  <a:schemeClr val="accent5"/>
                </a:solidFill>
                <a:latin typeface="+mj-lt"/>
                <a:ea typeface="Yu Gothic Medium" panose="020B0400000000000000" pitchFamily="34" charset="-128"/>
                <a:cs typeface="Arial" panose="020B0604020202020204" pitchFamily="34" charset="0"/>
              </a:rPr>
              <a:t>MURRAY DARLING</a:t>
            </a:r>
            <a:r>
              <a:rPr lang="ja-JP" altLang="en-US" dirty="0">
                <a:solidFill>
                  <a:schemeClr val="accent5"/>
                </a:solidFill>
                <a:latin typeface="Yu Gothic Medium" panose="020B0400000000000000" pitchFamily="34" charset="-128"/>
                <a:ea typeface="Yu Gothic Medium" panose="020B0400000000000000" pitchFamily="34" charset="-128"/>
              </a:rPr>
              <a:t>の歴史</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6508300" y="4266614"/>
            <a:ext cx="3088924"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ts val="1600"/>
              </a:lnSpc>
              <a:spcBef>
                <a:spcPts val="0"/>
              </a:spcBef>
            </a:pPr>
            <a:r>
              <a:rPr lang="ja-JP" altLang="en-US" spc="-10" dirty="0">
                <a:latin typeface="Yu Gothic Medium" panose="020B0400000000000000" pitchFamily="34" charset="-128"/>
                <a:ea typeface="Yu Gothic Medium" panose="020B0400000000000000" pitchFamily="34" charset="-128"/>
                <a:cs typeface="Arial" panose="020B0604020202020204" pitchFamily="34" charset="0"/>
              </a:rPr>
              <a:t>新たな灌漑への取り組みに</a:t>
            </a:r>
            <a:br>
              <a:rPr lang="en-AU" altLang="ja-JP"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pc="-10" dirty="0">
                <a:latin typeface="Yu Gothic Medium" panose="020B0400000000000000" pitchFamily="34" charset="-128"/>
                <a:ea typeface="Yu Gothic Medium" panose="020B0400000000000000" pitchFamily="34" charset="-128"/>
                <a:cs typeface="Arial" panose="020B0604020202020204" pitchFamily="34" charset="0"/>
              </a:rPr>
              <a:t>よって開拓者法案が成功する。</a:t>
            </a:r>
            <a:br>
              <a:rPr lang="en-AU" altLang="ja-JP" spc="-10" dirty="0">
                <a:latin typeface="Yu Gothic Medium" panose="020B0400000000000000" pitchFamily="34" charset="-128"/>
                <a:ea typeface="Yu Gothic Medium" panose="020B0400000000000000" pitchFamily="34" charset="-128"/>
                <a:cs typeface="Arial" panose="020B0604020202020204" pitchFamily="34" charset="0"/>
              </a:rPr>
            </a:br>
            <a:endParaRPr lang="ja-JP" altLang="en-US" spc="-10" dirty="0">
              <a:latin typeface="Yu Gothic Medium" panose="020B0400000000000000" pitchFamily="34" charset="-128"/>
              <a:ea typeface="Yu Gothic Medium" panose="020B0400000000000000" pitchFamily="34" charset="-128"/>
              <a:cs typeface="Arial" panose="020B0604020202020204" pitchFamily="34" charset="0"/>
            </a:endParaRPr>
          </a:p>
          <a:p>
            <a:pPr marR="5080">
              <a:lnSpc>
                <a:spcPts val="1600"/>
              </a:lnSpc>
              <a:spcBef>
                <a:spcPts val="0"/>
              </a:spcBef>
            </a:pPr>
            <a:r>
              <a:rPr lang="ja-JP" altLang="en-US" spc="-10" dirty="0">
                <a:latin typeface="Yu Gothic Medium" panose="020B0400000000000000" pitchFamily="34" charset="-128"/>
                <a:ea typeface="Yu Gothic Medium" panose="020B0400000000000000" pitchFamily="34" charset="-128"/>
                <a:cs typeface="Arial" panose="020B0604020202020204" pitchFamily="34" charset="0"/>
              </a:rPr>
              <a:t>第一次大戦の退役軍人がワイン産業の発展に貢献する</a:t>
            </a:r>
            <a:endParaRPr lang="en-AU" spc="-1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6456363" y="3560710"/>
            <a:ext cx="2878468"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1920</a:t>
            </a:r>
            <a:r>
              <a:rPr lang="ja-JP" altLang="en-US" sz="1500" spc="-10">
                <a:latin typeface="Yu Gothic Medium" panose="020B0400000000000000" pitchFamily="34" charset="-128"/>
                <a:ea typeface="Yu Gothic Medium" panose="020B0400000000000000" pitchFamily="34" charset="-128"/>
                <a:cs typeface="Arial" panose="020B0604020202020204" pitchFamily="34" charset="0"/>
              </a:rPr>
              <a:t>年代</a:t>
            </a:r>
            <a:r>
              <a:rPr lang="en-US" altLang="ja-JP" sz="1500" spc="-10" dirty="0">
                <a:latin typeface="Yu Gothic Medium" panose="020B0400000000000000" pitchFamily="34" charset="-128"/>
                <a:ea typeface="Yu Gothic Medium" panose="020B0400000000000000" pitchFamily="34" charset="-128"/>
                <a:cs typeface="Arial" panose="020B0604020202020204" pitchFamily="34" charset="0"/>
              </a:rPr>
              <a:t> </a:t>
            </a:r>
            <a:r>
              <a:rPr lang="en-US" dirty="0"/>
              <a:t>– 1940</a:t>
            </a:r>
            <a:r>
              <a:rPr lang="ja-JP" altLang="en-US" sz="1500" spc="-10">
                <a:latin typeface="Yu Gothic Medium" panose="020B0400000000000000" pitchFamily="34" charset="-128"/>
                <a:ea typeface="Yu Gothic Medium" panose="020B0400000000000000" pitchFamily="34" charset="-128"/>
                <a:cs typeface="Arial" panose="020B0604020202020204" pitchFamily="34" charset="0"/>
              </a:rPr>
              <a:t>年代</a:t>
            </a:r>
            <a:endParaRPr lang="en-US" sz="1500" dirty="0">
              <a:latin typeface="Yu Gothic Medium" panose="020B0400000000000000" pitchFamily="34" charset="-128"/>
              <a:ea typeface="Yu Gothic Medium" panose="020B0400000000000000" pitchFamily="34" charset="-128"/>
            </a:endParaRP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107" y="1093979"/>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4800" dirty="0">
                <a:solidFill>
                  <a:schemeClr val="accent1"/>
                </a:solidFill>
                <a:latin typeface="Yu Gothic Medium" panose="020B0400000000000000" pitchFamily="34" charset="-128"/>
                <a:ea typeface="Yu Gothic Medium" panose="020B0400000000000000" pitchFamily="34" charset="-128"/>
              </a:rPr>
              <a:t>量より質へ</a:t>
            </a:r>
            <a:endParaRPr lang="en-US" sz="4800"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19955574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938977" y="584200"/>
            <a:ext cx="425302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058808" cy="1461301"/>
          </a:xfrm>
        </p:spPr>
        <p:txBody>
          <a:bodyPr/>
          <a:lstStyle/>
          <a:p>
            <a:pPr marR="5080">
              <a:lnSpc>
                <a:spcPct val="82000"/>
              </a:lnSpc>
              <a:spcBef>
                <a:spcPts val="80"/>
              </a:spcBef>
            </a:pP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干ばつに見舞われ、</a:t>
            </a:r>
            <a:b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生産者たちはより水を必要としない技術、</a:t>
            </a:r>
            <a:br>
              <a:rPr lang="en-AU" altLang="ja-JP" sz="16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品種に移行する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7" y="3483729"/>
            <a:ext cx="2632643" cy="662774"/>
          </a:xfrm>
        </p:spPr>
        <p:txBody>
          <a:bodyPr/>
          <a:lstStyle/>
          <a:p>
            <a:r>
              <a:rPr lang="en-US" dirty="0"/>
              <a:t>1960</a:t>
            </a:r>
            <a:r>
              <a:rPr lang="ja-JP" altLang="en-US" sz="1500" spc="-10">
                <a:latin typeface="Yu Gothic Medium" panose="020B0400000000000000" pitchFamily="34" charset="-128"/>
                <a:ea typeface="Yu Gothic Medium" panose="020B0400000000000000" pitchFamily="34" charset="-128"/>
                <a:cs typeface="Arial" panose="020B0604020202020204" pitchFamily="34" charset="0"/>
              </a:rPr>
              <a:t>年代</a:t>
            </a:r>
            <a:r>
              <a:rPr lang="en-US" sz="1500" dirty="0">
                <a:latin typeface="Yu Gothic Medium" panose="020B0400000000000000" pitchFamily="34" charset="-128"/>
                <a:ea typeface="Yu Gothic Medium" panose="020B0400000000000000" pitchFamily="34" charset="-128"/>
              </a:rPr>
              <a:t> </a:t>
            </a:r>
            <a:r>
              <a:rPr lang="en-US" dirty="0"/>
              <a:t>– 1980</a:t>
            </a:r>
            <a:r>
              <a:rPr lang="ja-JP" altLang="en-US" sz="1500" spc="-10">
                <a:latin typeface="Yu Gothic Medium" panose="020B0400000000000000" pitchFamily="34" charset="-128"/>
                <a:ea typeface="Yu Gothic Medium" panose="020B0400000000000000" pitchFamily="34" charset="-128"/>
                <a:cs typeface="Arial" panose="020B0604020202020204" pitchFamily="34" charset="0"/>
              </a:rPr>
              <a:t>年代</a:t>
            </a:r>
            <a:r>
              <a:rPr lang="en-US" sz="1500" dirty="0">
                <a:latin typeface="Yu Gothic Medium" panose="020B0400000000000000" pitchFamily="34" charset="-128"/>
                <a:ea typeface="Yu Gothic Medium" panose="020B0400000000000000" pitchFamily="34" charset="-128"/>
              </a:rPr>
              <a:t> </a:t>
            </a:r>
            <a:endParaRPr lang="en-US" sz="1500" dirty="0"/>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98581" y="1912970"/>
            <a:ext cx="2632643" cy="662775"/>
          </a:xfrm>
        </p:spPr>
        <p:txBody>
          <a:bodyPr/>
          <a:lstStyle/>
          <a:p>
            <a:pPr marL="12700" marR="5080">
              <a:lnSpc>
                <a:spcPts val="1600"/>
              </a:lnSpc>
              <a:spcBef>
                <a:spcPts val="220"/>
              </a:spcBef>
            </a:pP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生産量の増加に伴い、水源の管理がこの産地の重要な焦点となるとともに、オーストラリアの総生産量の</a:t>
            </a:r>
            <a:b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br>
            <a:r>
              <a:rPr lang="en-US" altLang="ja-JP" sz="1600" spc="-20" dirty="0">
                <a:latin typeface="Yu Gothic Medium" panose="020B0400000000000000" pitchFamily="34" charset="-128"/>
                <a:ea typeface="Yu Gothic Medium" panose="020B0400000000000000" pitchFamily="34" charset="-128"/>
                <a:cs typeface="Arial" panose="020B0604020202020204" pitchFamily="34" charset="0"/>
              </a:rPr>
              <a:t>4</a:t>
            </a: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分の</a:t>
            </a:r>
            <a:r>
              <a:rPr lang="en-US" altLang="ja-JP" sz="1600" spc="-20" dirty="0">
                <a:latin typeface="Yu Gothic Medium" panose="020B0400000000000000" pitchFamily="34" charset="-128"/>
                <a:ea typeface="Yu Gothic Medium" panose="020B0400000000000000" pitchFamily="34" charset="-128"/>
                <a:cs typeface="Arial" panose="020B0604020202020204" pitchFamily="34" charset="0"/>
              </a:rPr>
              <a:t>1</a:t>
            </a:r>
            <a:r>
              <a:rPr lang="ja-JP" altLang="en-US" sz="1600" spc="-20" dirty="0">
                <a:latin typeface="Yu Gothic Medium" panose="020B0400000000000000" pitchFamily="34" charset="-128"/>
                <a:ea typeface="Yu Gothic Medium" panose="020B0400000000000000" pitchFamily="34" charset="-128"/>
                <a:cs typeface="Arial" panose="020B0604020202020204" pitchFamily="34" charset="0"/>
              </a:rPr>
              <a:t>を占めるようになる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387696" y="1229119"/>
            <a:ext cx="2120040" cy="662774"/>
          </a:xfrm>
        </p:spPr>
        <p:txBody>
          <a:bodyPr/>
          <a:lstStyle/>
          <a:p>
            <a:r>
              <a:rPr lang="en-US" dirty="0"/>
              <a:t>2000</a:t>
            </a:r>
            <a:r>
              <a:rPr lang="ja-JP" altLang="en-US" sz="1500" spc="-10">
                <a:latin typeface="Yu Gothic Medium" panose="020B0400000000000000" pitchFamily="34" charset="-128"/>
                <a:ea typeface="Yu Gothic Medium" panose="020B0400000000000000" pitchFamily="34" charset="-128"/>
                <a:cs typeface="Arial" panose="020B0604020202020204" pitchFamily="34" charset="0"/>
              </a:rPr>
              <a:t>年代</a:t>
            </a:r>
            <a:endParaRPr lang="en-US" sz="1500" dirty="0">
              <a:latin typeface="Yu Gothic Medium" panose="020B0400000000000000" pitchFamily="34" charset="-128"/>
              <a:ea typeface="Yu Gothic Medium" panose="020B0400000000000000" pitchFamily="34" charset="-128"/>
            </a:endParaRP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476619" y="4112851"/>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ct val="82000"/>
              </a:lnSpc>
              <a:spcBef>
                <a:spcPts val="160"/>
              </a:spcBef>
            </a:pP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ブティック系ワインや</a:t>
            </a:r>
            <a:b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セラードア文化が発展し、更に「量から質」へ移行しつつある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465733"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08952960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904240"/>
            <a:ext cx="5009924" cy="792601"/>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地勢</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気候</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土壌</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2103120"/>
            <a:ext cx="5735638" cy="240227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4000" dirty="0">
                <a:solidFill>
                  <a:schemeClr val="accent5"/>
                </a:solidFill>
                <a:latin typeface="Yu Gothic Medium" panose="020B0400000000000000" pitchFamily="34" charset="-128"/>
                <a:ea typeface="Yu Gothic Medium" panose="020B0400000000000000" pitchFamily="34" charset="-128"/>
              </a:rPr>
              <a:t>マレー・ダーリング</a:t>
            </a:r>
            <a:endParaRPr lang="en-AU" altLang="ja-JP" sz="4000" dirty="0">
              <a:solidFill>
                <a:schemeClr val="accent5"/>
              </a:solidFill>
              <a:latin typeface="Yu Gothic Medium" panose="020B0400000000000000" pitchFamily="34" charset="-128"/>
              <a:ea typeface="Yu Gothic Medium" panose="020B0400000000000000" pitchFamily="34" charset="-128"/>
            </a:endParaRPr>
          </a:p>
          <a:p>
            <a:r>
              <a:rPr lang="ja-JP" altLang="en-US" sz="4000" dirty="0">
                <a:solidFill>
                  <a:schemeClr val="accent5"/>
                </a:solidFill>
                <a:latin typeface="Yu Gothic Medium" panose="020B0400000000000000" pitchFamily="34" charset="-128"/>
                <a:ea typeface="Yu Gothic Medium" panose="020B0400000000000000" pitchFamily="34" charset="-128"/>
              </a:rPr>
              <a:t>スワン・ヒル</a:t>
            </a:r>
            <a:br>
              <a:rPr lang="en-AU" altLang="ja-JP" sz="4000" dirty="0">
                <a:solidFill>
                  <a:schemeClr val="accent5"/>
                </a:solidFill>
                <a:latin typeface="Yu Gothic Medium" panose="020B0400000000000000" pitchFamily="34" charset="-128"/>
                <a:ea typeface="Yu Gothic Medium" panose="020B0400000000000000" pitchFamily="34" charset="-128"/>
              </a:rPr>
            </a:br>
            <a:r>
              <a:rPr lang="ja-JP" altLang="en-US" sz="4000" dirty="0">
                <a:solidFill>
                  <a:schemeClr val="accent5"/>
                </a:solidFill>
                <a:latin typeface="Yu Gothic Medium" panose="020B0400000000000000" pitchFamily="34" charset="-128"/>
                <a:ea typeface="Yu Gothic Medium" panose="020B0400000000000000" pitchFamily="34" charset="-128"/>
              </a:rPr>
              <a:t>２つの産地物語</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4416866"/>
            <a:ext cx="3928102" cy="2846525"/>
          </a:xfrm>
        </p:spPr>
        <p:txBody>
          <a:bodyPr/>
          <a:lstStyle/>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マレー川を中心とした地形でマレー・ダーリングとスワン・ヒルは共にほぼ</a:t>
            </a:r>
            <a:b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平坦な半砂漠地帯です。</a:t>
            </a:r>
          </a:p>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年間降雨量が比較的少なく、暑い気候のため病害のリスクかなり低いです。</a:t>
            </a:r>
          </a:p>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土壌は茶色から赤褐色のローム質の砂、砂質ローム、もしくはロームです。</a:t>
            </a:r>
            <a:endParaRPr lang="en-AU"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73753317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328445" y="1359880"/>
            <a:ext cx="5183398" cy="508857"/>
          </a:xfrm>
          <a:prstGeom prst="rect">
            <a:avLst/>
          </a:prstGeom>
          <a:noFill/>
        </p:spPr>
        <p:txBody>
          <a:bodyPr wrap="square" rtlCol="0">
            <a:spAutoFit/>
          </a:bodyPr>
          <a:lstStyle/>
          <a:p>
            <a:pPr algn="l">
              <a:lnSpc>
                <a:spcPct val="82000"/>
              </a:lnSpc>
            </a:pPr>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大陸性気候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382354" y="1928196"/>
            <a:ext cx="2944918" cy="536942"/>
          </a:xfrm>
          <a:prstGeom prst="rect">
            <a:avLst/>
          </a:prstGeom>
          <a:noFill/>
        </p:spPr>
        <p:txBody>
          <a:bodyPr wrap="square" rtlCol="0">
            <a:spAutoFit/>
          </a:bodyPr>
          <a:lstStyle/>
          <a:p>
            <a:pPr>
              <a:lnSpc>
                <a:spcPct val="90000"/>
              </a:lnSpc>
            </a:pPr>
            <a:r>
              <a:rPr lang="ja-JP" altLang="en-US" sz="1600" dirty="0">
                <a:solidFill>
                  <a:schemeClr val="accent2"/>
                </a:solidFill>
                <a:latin typeface="Yu Gothic Medium" panose="020B0400000000000000" pitchFamily="34" charset="-128"/>
                <a:ea typeface="Yu Gothic Medium" panose="020B0400000000000000" pitchFamily="34" charset="-128"/>
              </a:rPr>
              <a:t>暑い夏穏やかな冬</a:t>
            </a:r>
          </a:p>
          <a:p>
            <a:pPr>
              <a:lnSpc>
                <a:spcPct val="90000"/>
              </a:lnSpc>
            </a:pPr>
            <a:r>
              <a:rPr lang="ja-JP" altLang="en-US" sz="1600" dirty="0">
                <a:solidFill>
                  <a:schemeClr val="accent2"/>
                </a:solidFill>
                <a:latin typeface="Yu Gothic Medium" panose="020B0400000000000000" pitchFamily="34" charset="-128"/>
                <a:ea typeface="Yu Gothic Medium" panose="020B0400000000000000" pitchFamily="34" charset="-128"/>
              </a:rPr>
              <a:t>冷え込む夜間</a:t>
            </a:r>
            <a:endParaRPr lang="en-AU" sz="1600" dirty="0">
              <a:solidFill>
                <a:schemeClr val="accent2"/>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17681" y="2547882"/>
            <a:ext cx="3208356"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ja-JP" altLang="en-US" b="1" dirty="0">
                <a:solidFill>
                  <a:schemeClr val="accent3"/>
                </a:solidFill>
                <a:latin typeface="Yu Gothic" panose="020B0400000000000000" pitchFamily="34" charset="-128"/>
                <a:ea typeface="Yu Gothic" panose="020B0400000000000000" pitchFamily="34" charset="-128"/>
              </a:rPr>
              <a:t>マレー・</a:t>
            </a:r>
            <a:br>
              <a:rPr lang="en-AU" altLang="ja-JP" b="1" dirty="0">
                <a:solidFill>
                  <a:schemeClr val="accent3"/>
                </a:solidFill>
                <a:latin typeface="Yu Gothic" panose="020B0400000000000000" pitchFamily="34" charset="-128"/>
                <a:ea typeface="Yu Gothic" panose="020B0400000000000000" pitchFamily="34" charset="-128"/>
              </a:rPr>
            </a:br>
            <a:r>
              <a:rPr lang="ja-JP" altLang="en-US" b="1" dirty="0">
                <a:solidFill>
                  <a:schemeClr val="accent3"/>
                </a:solidFill>
                <a:latin typeface="Yu Gothic" panose="020B0400000000000000" pitchFamily="34" charset="-128"/>
                <a:ea typeface="Yu Gothic" panose="020B0400000000000000" pitchFamily="34" charset="-128"/>
              </a:rPr>
              <a:t>ダーリングの標高</a:t>
            </a:r>
            <a:r>
              <a:rPr lang="en-US" sz="1800" dirty="0">
                <a:solidFill>
                  <a:srgbClr val="B2D8BE"/>
                </a:solidFill>
                <a:latin typeface="Neue Haas Grotesk Text Pro" panose="020B0504020202020204" pitchFamily="34" charset="77"/>
              </a:rPr>
              <a:t>30–80M (98–262FT)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9583" y="6579964"/>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9583" y="4031311"/>
            <a:ext cx="0" cy="25486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71486" y="6407295"/>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FBD18689-FB0D-83B2-FC60-1377CEC6669B}"/>
              </a:ext>
            </a:extLst>
          </p:cNvPr>
          <p:cNvSpPr txBox="1">
            <a:spLocks/>
          </p:cNvSpPr>
          <p:nvPr/>
        </p:nvSpPr>
        <p:spPr>
          <a:xfrm>
            <a:off x="416859"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2"/>
                </a:solidFill>
                <a:latin typeface="Yu Gothic Medium" panose="020B0400000000000000" pitchFamily="34" charset="-128"/>
                <a:ea typeface="Yu Gothic Medium" panose="020B0400000000000000" pitchFamily="34" charset="-128"/>
              </a:rPr>
              <a:t>気候</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36740E7E-DE5A-2F72-CC3A-3BC72A4A9F16}"/>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32D0B15F-DD3F-34F4-BE47-5B3F18E444F2}"/>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4023EEB4-F1AA-0CEA-5464-26A460D5662A}"/>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7E9C9331-E84C-1B0C-E926-DE4E979084C6}"/>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269940161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srcRect l="16731" r="1673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4"/>
                </a:solidFill>
                <a:latin typeface="Yu Gothic Medium" panose="020B0400000000000000" pitchFamily="34" charset="-128"/>
                <a:ea typeface="Yu Gothic Medium" panose="020B0400000000000000" pitchFamily="34" charset="-128"/>
              </a:rPr>
              <a:t>土壌</a:t>
            </a:r>
            <a:endParaRPr lang="en-US" dirty="0">
              <a:solidFill>
                <a:schemeClr val="accent4"/>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835614" cy="1878301"/>
          </a:xfrm>
        </p:spPr>
        <p:txBody>
          <a:bodyPr/>
          <a:lstStyle/>
          <a:p>
            <a:pPr marL="12700" marR="5080">
              <a:lnSpc>
                <a:spcPts val="2120"/>
              </a:lnSpc>
              <a:spcBef>
                <a:spcPts val="219"/>
              </a:spcBef>
            </a:pP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両産地とも、土壌がブドウの樹勢と</a:t>
            </a:r>
            <a:br>
              <a:rPr lang="en-AU" altLang="ja-JP"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健康を支えています。</a:t>
            </a:r>
            <a:br>
              <a:rPr lang="en-AU" altLang="ja-JP" sz="1800" dirty="0">
                <a:latin typeface="Yu Gothic Medium" panose="020B0400000000000000" pitchFamily="34" charset="-128"/>
                <a:ea typeface="Yu Gothic Medium" panose="020B0400000000000000" pitchFamily="34" charset="-128"/>
                <a:cs typeface="Arial" panose="020B0604020202020204" pitchFamily="34" charset="0"/>
              </a:rPr>
            </a:br>
            <a:b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マレー・ダーリングは、ほとんどが石灰質の</a:t>
            </a:r>
            <a:br>
              <a:rPr lang="en-AU" altLang="ja-JP"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土壌で、中性からややアルカリ性です。</a:t>
            </a:r>
            <a:b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スワン・ヒルは石灰岩、海砂、粘土からなる</a:t>
            </a:r>
            <a:br>
              <a:rPr lang="en-AU" altLang="ja-JP"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土壌構造で、中性からアルカリ性です。</a:t>
            </a:r>
            <a:endParaRPr lang="en-AU" sz="1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388072905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9" name="Title 2">
            <a:extLst>
              <a:ext uri="{FF2B5EF4-FFF2-40B4-BE49-F238E27FC236}">
                <a16:creationId xmlns:a16="http://schemas.microsoft.com/office/drawing/2014/main" id="{365690E0-BF65-D8D2-324E-7265C765996E}"/>
              </a:ext>
            </a:extLst>
          </p:cNvPr>
          <p:cNvSpPr>
            <a:spLocks noGrp="1"/>
          </p:cNvSpPr>
          <p:nvPr>
            <p:ph type="title"/>
          </p:nvPr>
        </p:nvSpPr>
        <p:spPr>
          <a:xfrm>
            <a:off x="630419" y="356623"/>
            <a:ext cx="5226917" cy="1480798"/>
          </a:xfrm>
        </p:spPr>
        <p:txBody>
          <a:bodyPr/>
          <a:lstStyle/>
          <a:p>
            <a:r>
              <a:rPr lang="en-US" altLang="ja-JP" sz="4400" dirty="0">
                <a:solidFill>
                  <a:schemeClr val="accent5"/>
                </a:solidFill>
                <a:latin typeface="+mj-lt"/>
                <a:ea typeface="Yu Gothic Medium" panose="020B0400000000000000" pitchFamily="34" charset="-128"/>
                <a:cs typeface="Arial" panose="020B0604020202020204" pitchFamily="34" charset="0"/>
              </a:rPr>
              <a:t>MURRAY DARLING</a:t>
            </a:r>
            <a:br>
              <a:rPr lang="en-US" altLang="ja-JP" sz="4400" dirty="0">
                <a:solidFill>
                  <a:schemeClr val="accent5"/>
                </a:solidFill>
                <a:latin typeface="Arial" panose="020B0604020202020204" pitchFamily="34" charset="0"/>
                <a:ea typeface="Yu Gothic Medium" panose="020B0400000000000000" pitchFamily="34" charset="-128"/>
                <a:cs typeface="Arial" panose="020B0604020202020204" pitchFamily="34" charset="0"/>
              </a:rPr>
            </a:br>
            <a:r>
              <a:rPr lang="ja-JP" altLang="en-US" sz="4400" dirty="0">
                <a:solidFill>
                  <a:schemeClr val="accent5"/>
                </a:solidFill>
                <a:latin typeface="Yu Gothic Medium" panose="020B0400000000000000" pitchFamily="34" charset="-128"/>
                <a:ea typeface="Yu Gothic Medium" panose="020B0400000000000000" pitchFamily="34" charset="-128"/>
              </a:rPr>
              <a:t>の味わい</a:t>
            </a:r>
            <a:endParaRPr lang="en-US" sz="44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83457668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5E7AFDC-42A4-951B-6EE4-248EC691B57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2012" y="856238"/>
            <a:ext cx="796091" cy="2410043"/>
          </a:xfrm>
          <a:prstGeom prst="rect">
            <a:avLst/>
          </a:prstGeom>
        </p:spPr>
      </p:pic>
      <p:pic>
        <p:nvPicPr>
          <p:cNvPr id="28" name="Picture Placeholder 8">
            <a:extLst>
              <a:ext uri="{FF2B5EF4-FFF2-40B4-BE49-F238E27FC236}">
                <a16:creationId xmlns:a16="http://schemas.microsoft.com/office/drawing/2014/main" id="{E7541188-4C51-690F-D45F-77E9A55235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75955" y="856238"/>
            <a:ext cx="796091" cy="2410043"/>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598305" y="701721"/>
            <a:ext cx="855615" cy="2590243"/>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86817"/>
          </a:xfrm>
          <a:prstGeom prst="rect">
            <a:avLst/>
          </a:prstGeom>
          <a:noFill/>
        </p:spPr>
        <p:txBody>
          <a:bodyPr wrap="square">
            <a:spAutoFit/>
          </a:bodyPr>
          <a:lstStyle/>
          <a:p>
            <a:pPr>
              <a:lnSpc>
                <a:spcPct val="82000"/>
              </a:lnSpc>
            </a:pPr>
            <a:r>
              <a:rPr lang="ja-JP" altLang="en-US" sz="5440">
                <a:solidFill>
                  <a:schemeClr val="accent5"/>
                </a:solidFill>
                <a:latin typeface="Yu Gothic Medium" panose="020B0400000000000000" pitchFamily="34" charset="-128"/>
                <a:ea typeface="Yu Gothic Medium" panose="020B0400000000000000" pitchFamily="34" charset="-128"/>
              </a:rPr>
              <a:t>オルタナティブ</a:t>
            </a:r>
            <a:br>
              <a:rPr lang="en-US" sz="5440" dirty="0">
                <a:solidFill>
                  <a:srgbClr val="601329"/>
                </a:solidFill>
                <a:latin typeface="Yu Gothic Medium" panose="020B0400000000000000" pitchFamily="34" charset="-128"/>
                <a:ea typeface="Yu Gothic Medium" panose="020B0400000000000000" pitchFamily="34" charset="-128"/>
              </a:rPr>
            </a:br>
            <a:r>
              <a:rPr lang="ja-JP" altLang="en-US" sz="5440">
                <a:solidFill>
                  <a:schemeClr val="accent4"/>
                </a:solidFill>
                <a:latin typeface="Yu Gothic Medium" panose="020B0400000000000000" pitchFamily="34" charset="-128"/>
                <a:ea typeface="Yu Gothic Medium" panose="020B0400000000000000" pitchFamily="34" charset="-128"/>
              </a:rPr>
              <a:t>品種</a:t>
            </a:r>
            <a:endParaRPr lang="en-US" sz="5440" dirty="0">
              <a:solidFill>
                <a:schemeClr val="accent4"/>
              </a:solidFill>
              <a:latin typeface="Yu Gothic Medium" panose="020B0400000000000000" pitchFamily="34" charset="-128"/>
              <a:ea typeface="Yu Gothic Medium" panose="020B0400000000000000" pitchFamily="34" charset="-128"/>
            </a:endParaRPr>
          </a:p>
        </p:txBody>
      </p:sp>
      <p:sp>
        <p:nvSpPr>
          <p:cNvPr id="5" name="TextBox 4">
            <a:extLst>
              <a:ext uri="{FF2B5EF4-FFF2-40B4-BE49-F238E27FC236}">
                <a16:creationId xmlns:a16="http://schemas.microsoft.com/office/drawing/2014/main" id="{AD8FBDD6-13EC-0BA5-1121-2E9476226743}"/>
              </a:ext>
            </a:extLst>
          </p:cNvPr>
          <p:cNvSpPr txBox="1"/>
          <p:nvPr/>
        </p:nvSpPr>
        <p:spPr>
          <a:xfrm rot="16200000">
            <a:off x="6294028" y="2229725"/>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PINOT GRIGIO</a:t>
            </a:r>
          </a:p>
        </p:txBody>
      </p:sp>
      <p:pic>
        <p:nvPicPr>
          <p:cNvPr id="21" name="Picture Placeholder 8">
            <a:extLst>
              <a:ext uri="{FF2B5EF4-FFF2-40B4-BE49-F238E27FC236}">
                <a16:creationId xmlns:a16="http://schemas.microsoft.com/office/drawing/2014/main" id="{8CA659AB-2B7E-F790-86C7-B57F960FCEB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675509" y="3717511"/>
            <a:ext cx="855615" cy="2590243"/>
          </a:xfrm>
          <a:prstGeom prst="rect">
            <a:avLst/>
          </a:prstGeom>
        </p:spPr>
      </p:pic>
      <p:pic>
        <p:nvPicPr>
          <p:cNvPr id="23" name="Picture Placeholder 8">
            <a:extLst>
              <a:ext uri="{FF2B5EF4-FFF2-40B4-BE49-F238E27FC236}">
                <a16:creationId xmlns:a16="http://schemas.microsoft.com/office/drawing/2014/main" id="{2029B30B-C5C8-3AC4-85E3-3836B21621D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737416" y="3725532"/>
            <a:ext cx="855615" cy="2590243"/>
          </a:xfrm>
          <a:prstGeom prst="rect">
            <a:avLst/>
          </a:prstGeom>
        </p:spPr>
      </p:pic>
      <p:sp>
        <p:nvSpPr>
          <p:cNvPr id="30" name="TextBox 29">
            <a:extLst>
              <a:ext uri="{FF2B5EF4-FFF2-40B4-BE49-F238E27FC236}">
                <a16:creationId xmlns:a16="http://schemas.microsoft.com/office/drawing/2014/main" id="{774D4613-C690-72DE-F0C0-3B554304044D}"/>
              </a:ext>
            </a:extLst>
          </p:cNvPr>
          <p:cNvSpPr txBox="1"/>
          <p:nvPr/>
        </p:nvSpPr>
        <p:spPr>
          <a:xfrm rot="16200000">
            <a:off x="8282486" y="2229726"/>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VERMENTINO</a:t>
            </a:r>
          </a:p>
        </p:txBody>
      </p:sp>
      <p:sp>
        <p:nvSpPr>
          <p:cNvPr id="31" name="TextBox 30">
            <a:extLst>
              <a:ext uri="{FF2B5EF4-FFF2-40B4-BE49-F238E27FC236}">
                <a16:creationId xmlns:a16="http://schemas.microsoft.com/office/drawing/2014/main" id="{357448D6-E601-ECA9-30BF-1AEC5BB694CA}"/>
              </a:ext>
            </a:extLst>
          </p:cNvPr>
          <p:cNvSpPr txBox="1"/>
          <p:nvPr/>
        </p:nvSpPr>
        <p:spPr>
          <a:xfrm rot="16200000">
            <a:off x="10292715" y="2229726"/>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SANGIOVESE</a:t>
            </a:r>
          </a:p>
        </p:txBody>
      </p:sp>
      <p:sp>
        <p:nvSpPr>
          <p:cNvPr id="36" name="TextBox 35">
            <a:extLst>
              <a:ext uri="{FF2B5EF4-FFF2-40B4-BE49-F238E27FC236}">
                <a16:creationId xmlns:a16="http://schemas.microsoft.com/office/drawing/2014/main" id="{AC086D92-3426-F00E-768B-41DEDADBD3BF}"/>
              </a:ext>
            </a:extLst>
          </p:cNvPr>
          <p:cNvSpPr txBox="1"/>
          <p:nvPr/>
        </p:nvSpPr>
        <p:spPr>
          <a:xfrm rot="16200000">
            <a:off x="9431829" y="5217252"/>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NERO D’AVOLA</a:t>
            </a:r>
          </a:p>
        </p:txBody>
      </p:sp>
      <p:sp>
        <p:nvSpPr>
          <p:cNvPr id="37" name="TextBox 36">
            <a:extLst>
              <a:ext uri="{FF2B5EF4-FFF2-40B4-BE49-F238E27FC236}">
                <a16:creationId xmlns:a16="http://schemas.microsoft.com/office/drawing/2014/main" id="{6B2D6848-D214-9C4A-A342-01D295E52B9D}"/>
              </a:ext>
            </a:extLst>
          </p:cNvPr>
          <p:cNvSpPr txBox="1"/>
          <p:nvPr/>
        </p:nvSpPr>
        <p:spPr>
          <a:xfrm rot="16200000">
            <a:off x="7356287" y="5217252"/>
            <a:ext cx="1586852" cy="269817"/>
          </a:xfrm>
          <a:prstGeom prst="rect">
            <a:avLst/>
          </a:prstGeom>
          <a:noFill/>
        </p:spPr>
        <p:txBody>
          <a:bodyPr wrap="square" rtlCol="0">
            <a:spAutoFit/>
          </a:bodyPr>
          <a:lstStyle/>
          <a:p>
            <a:pPr algn="ctr">
              <a:lnSpc>
                <a:spcPct val="82000"/>
              </a:lnSpc>
            </a:pPr>
            <a:r>
              <a:rPr lang="en-US" sz="1400" b="1" dirty="0">
                <a:solidFill>
                  <a:schemeClr val="bg1"/>
                </a:solidFill>
                <a:latin typeface="Neue Haas Grotesk Text Pro" panose="020B0504020202020204" pitchFamily="34" charset="77"/>
              </a:rPr>
              <a:t>BARBERA</a:t>
            </a:r>
          </a:p>
        </p:txBody>
      </p:sp>
      <p:sp>
        <p:nvSpPr>
          <p:cNvPr id="39" name="TextBox 38">
            <a:extLst>
              <a:ext uri="{FF2B5EF4-FFF2-40B4-BE49-F238E27FC236}">
                <a16:creationId xmlns:a16="http://schemas.microsoft.com/office/drawing/2014/main" id="{318A0E09-A195-20FD-1F79-DCC02D6DC5FF}"/>
              </a:ext>
            </a:extLst>
          </p:cNvPr>
          <p:cNvSpPr txBox="1"/>
          <p:nvPr/>
        </p:nvSpPr>
        <p:spPr>
          <a:xfrm>
            <a:off x="6275013" y="3266281"/>
            <a:ext cx="1705238" cy="646331"/>
          </a:xfrm>
          <a:prstGeom prst="rect">
            <a:avLst/>
          </a:prstGeom>
          <a:noFill/>
        </p:spPr>
        <p:txBody>
          <a:bodyPr wrap="square" rtlCol="0">
            <a:spAutoFit/>
          </a:bodyPr>
          <a:lstStyle/>
          <a:p>
            <a:pPr algn="ctr"/>
            <a:r>
              <a:rPr lang="ja-JP" altLang="en-US" sz="1200" b="1"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t>ヴェルメンティーノ</a:t>
            </a:r>
            <a:br>
              <a:rPr lang="en-AU" altLang="ja-JP" sz="1200" b="1"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200" dirty="0">
                <a:solidFill>
                  <a:srgbClr val="190000"/>
                </a:solidFill>
                <a:latin typeface="Yu Gothic Medium" panose="020B0400000000000000" pitchFamily="34" charset="-128"/>
                <a:ea typeface="Yu Gothic Medium" panose="020B0400000000000000" pitchFamily="34" charset="-128"/>
                <a:cs typeface="Inter Display" panose="02000503000000020004" pitchFamily="2" charset="0"/>
              </a:rPr>
              <a:t>ミディアムボディ</a:t>
            </a:r>
            <a:br>
              <a:rPr lang="en-AU" altLang="ja-JP" sz="1200" dirty="0">
                <a:solidFill>
                  <a:srgbClr val="190000"/>
                </a:solidFill>
                <a:latin typeface="Yu Gothic Medium" panose="020B0400000000000000" pitchFamily="34" charset="-128"/>
                <a:ea typeface="Yu Gothic Medium" panose="020B0400000000000000" pitchFamily="34" charset="-128"/>
                <a:cs typeface="Inter Display" panose="02000503000000020004" pitchFamily="2" charset="0"/>
              </a:rPr>
            </a:br>
            <a:r>
              <a:rPr lang="ja-JP" altLang="en-US" sz="1200" dirty="0">
                <a:solidFill>
                  <a:srgbClr val="190000"/>
                </a:solidFill>
                <a:latin typeface="Yu Gothic Medium" panose="020B0400000000000000" pitchFamily="34" charset="-128"/>
                <a:ea typeface="Yu Gothic Medium" panose="020B0400000000000000" pitchFamily="34" charset="-128"/>
                <a:cs typeface="Inter Display" panose="02000503000000020004" pitchFamily="2" charset="0"/>
              </a:rPr>
              <a:t>の白ワイン</a:t>
            </a:r>
            <a:endParaRPr lang="en-US" sz="1200"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0" name="TextBox 39">
            <a:extLst>
              <a:ext uri="{FF2B5EF4-FFF2-40B4-BE49-F238E27FC236}">
                <a16:creationId xmlns:a16="http://schemas.microsoft.com/office/drawing/2014/main" id="{D307CBB6-0880-4B33-B1A5-F31AD30A5EBD}"/>
              </a:ext>
            </a:extLst>
          </p:cNvPr>
          <p:cNvSpPr txBox="1"/>
          <p:nvPr/>
        </p:nvSpPr>
        <p:spPr>
          <a:xfrm>
            <a:off x="8284622" y="3266281"/>
            <a:ext cx="1543506" cy="646331"/>
          </a:xfrm>
          <a:prstGeom prst="rect">
            <a:avLst/>
          </a:prstGeom>
          <a:noFill/>
        </p:spPr>
        <p:txBody>
          <a:bodyPr wrap="square" rtlCol="0">
            <a:spAutoFit/>
          </a:bodyPr>
          <a:lstStyle/>
          <a:p>
            <a:pPr algn="ctr"/>
            <a:r>
              <a:rPr lang="ja-JP" altLang="en-US" sz="1200" b="1"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rPr>
              <a:t>フィアーノ</a:t>
            </a:r>
            <a:endParaRPr lang="en-AU" altLang="ja-JP" sz="1200" b="1"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endParaRPr>
          </a:p>
          <a:p>
            <a:pPr algn="ctr"/>
            <a:r>
              <a:rPr lang="ja-JP" altLang="en-US" sz="1200" dirty="0">
                <a:solidFill>
                  <a:srgbClr val="190000"/>
                </a:solidFill>
                <a:latin typeface="Yu Gothic Medium" panose="020B0500000000000000" pitchFamily="34" charset="-128"/>
                <a:ea typeface="Yu Gothic Medium" panose="020B0500000000000000" pitchFamily="34" charset="-128"/>
                <a:cs typeface="Inter Display" panose="02000503000000020004" pitchFamily="2" charset="0"/>
              </a:rPr>
              <a:t>ミディアムボディの白ワイン</a:t>
            </a:r>
            <a:endParaRPr lang="en-US" sz="1200"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41" name="TextBox 40">
            <a:extLst>
              <a:ext uri="{FF2B5EF4-FFF2-40B4-BE49-F238E27FC236}">
                <a16:creationId xmlns:a16="http://schemas.microsoft.com/office/drawing/2014/main" id="{658342CF-0CAE-A23A-74C9-C87FC44A9DD2}"/>
              </a:ext>
            </a:extLst>
          </p:cNvPr>
          <p:cNvSpPr txBox="1"/>
          <p:nvPr/>
        </p:nvSpPr>
        <p:spPr>
          <a:xfrm>
            <a:off x="10245585" y="3266281"/>
            <a:ext cx="1520790" cy="646331"/>
          </a:xfrm>
          <a:prstGeom prst="rect">
            <a:avLst/>
          </a:prstGeom>
          <a:noFill/>
        </p:spPr>
        <p:txBody>
          <a:bodyPr wrap="square" rtlCol="0">
            <a:spAutoFit/>
          </a:bodyPr>
          <a:lstStyle/>
          <a:p>
            <a:pPr algn="ctr"/>
            <a:r>
              <a:rPr lang="ja-JP" altLang="en-US" sz="1200" b="1"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rPr>
              <a:t>サンジョヴェーゼ</a:t>
            </a:r>
            <a:endParaRPr lang="en-AU" altLang="ja-JP" sz="1200" b="1"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endParaRPr>
          </a:p>
          <a:p>
            <a:pPr algn="ctr"/>
            <a:r>
              <a:rPr lang="ja-JP" altLang="en-US" sz="1200" dirty="0">
                <a:solidFill>
                  <a:srgbClr val="190000"/>
                </a:solidFill>
                <a:latin typeface="Yu Gothic Medium" panose="020B0500000000000000" pitchFamily="34" charset="-128"/>
                <a:ea typeface="Yu Gothic Medium" panose="020B0500000000000000" pitchFamily="34" charset="-128"/>
                <a:cs typeface="Inter Display" panose="02000503000000020004" pitchFamily="2" charset="0"/>
              </a:rPr>
              <a:t>ミディアムボディの赤ワイン</a:t>
            </a:r>
            <a:endParaRPr lang="en-US" sz="1200"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45" name="TextBox 44">
            <a:extLst>
              <a:ext uri="{FF2B5EF4-FFF2-40B4-BE49-F238E27FC236}">
                <a16:creationId xmlns:a16="http://schemas.microsoft.com/office/drawing/2014/main" id="{E207D7C9-F929-7C75-5063-A06A19F4CEA6}"/>
              </a:ext>
            </a:extLst>
          </p:cNvPr>
          <p:cNvSpPr txBox="1"/>
          <p:nvPr/>
        </p:nvSpPr>
        <p:spPr>
          <a:xfrm>
            <a:off x="9197743" y="6232035"/>
            <a:ext cx="1780256" cy="461665"/>
          </a:xfrm>
          <a:prstGeom prst="rect">
            <a:avLst/>
          </a:prstGeom>
          <a:noFill/>
        </p:spPr>
        <p:txBody>
          <a:bodyPr wrap="square" rtlCol="0">
            <a:spAutoFit/>
          </a:bodyPr>
          <a:lstStyle/>
          <a:p>
            <a:pPr algn="ctr"/>
            <a:r>
              <a:rPr lang="ja-JP" altLang="en-US" sz="1200" b="1">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rPr>
              <a:t>ネロ・ダーヴォラ</a:t>
            </a:r>
            <a:endParaRPr lang="en-AU" altLang="ja-JP" sz="1200" b="1"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endParaRPr>
          </a:p>
          <a:p>
            <a:pPr algn="ctr"/>
            <a:r>
              <a:rPr lang="ja-JP" altLang="en-US" sz="1200">
                <a:solidFill>
                  <a:srgbClr val="190000"/>
                </a:solidFill>
                <a:latin typeface="Yu Gothic Medium" panose="020B0500000000000000" pitchFamily="34" charset="-128"/>
                <a:ea typeface="Yu Gothic Medium" panose="020B0500000000000000" pitchFamily="34" charset="-128"/>
                <a:cs typeface="Inter Display" panose="02000503000000020004" pitchFamily="2" charset="0"/>
              </a:rPr>
              <a:t>フルボディの赤ワイン</a:t>
            </a:r>
            <a:endParaRPr lang="en-US" sz="1200"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46" name="TextBox 45">
            <a:extLst>
              <a:ext uri="{FF2B5EF4-FFF2-40B4-BE49-F238E27FC236}">
                <a16:creationId xmlns:a16="http://schemas.microsoft.com/office/drawing/2014/main" id="{65B32486-43B2-54BA-B803-8A993E62B112}"/>
              </a:ext>
            </a:extLst>
          </p:cNvPr>
          <p:cNvSpPr txBox="1"/>
          <p:nvPr/>
        </p:nvSpPr>
        <p:spPr>
          <a:xfrm>
            <a:off x="7134045" y="6232035"/>
            <a:ext cx="1780256" cy="461665"/>
          </a:xfrm>
          <a:prstGeom prst="rect">
            <a:avLst/>
          </a:prstGeom>
          <a:noFill/>
        </p:spPr>
        <p:txBody>
          <a:bodyPr wrap="square" rtlCol="0">
            <a:spAutoFit/>
          </a:bodyPr>
          <a:lstStyle/>
          <a:p>
            <a:pPr algn="ctr"/>
            <a:r>
              <a:rPr lang="ja-JP" altLang="en-US" sz="1200" b="1">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rPr>
              <a:t>バルベーラ</a:t>
            </a:r>
            <a:endParaRPr lang="en-US" sz="1200" b="1"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endParaRPr>
          </a:p>
          <a:p>
            <a:pPr algn="ctr"/>
            <a:r>
              <a:rPr lang="ja-JP" altLang="en-US" sz="1200">
                <a:solidFill>
                  <a:srgbClr val="190000"/>
                </a:solidFill>
                <a:latin typeface="Yu Gothic Medium" panose="020B0500000000000000" pitchFamily="34" charset="-128"/>
                <a:ea typeface="Yu Gothic Medium" panose="020B0500000000000000" pitchFamily="34" charset="-128"/>
                <a:cs typeface="Inter Display" panose="02000503000000020004" pitchFamily="2" charset="0"/>
              </a:rPr>
              <a:t>フルボディの赤ワイン</a:t>
            </a:r>
            <a:endParaRPr lang="en-US" sz="1200" dirty="0">
              <a:solidFill>
                <a:srgbClr val="190000"/>
              </a:solidFill>
              <a:effectLst/>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2" name="Text Placeholder 3">
            <a:extLst>
              <a:ext uri="{FF2B5EF4-FFF2-40B4-BE49-F238E27FC236}">
                <a16:creationId xmlns:a16="http://schemas.microsoft.com/office/drawing/2014/main" id="{F58113C8-769C-30A3-F6BE-17BE1A935B34}"/>
              </a:ext>
            </a:extLst>
          </p:cNvPr>
          <p:cNvSpPr txBox="1">
            <a:spLocks/>
          </p:cNvSpPr>
          <p:nvPr/>
        </p:nvSpPr>
        <p:spPr>
          <a:xfrm>
            <a:off x="538904" y="2940767"/>
            <a:ext cx="4343647" cy="229546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indent="0">
              <a:lnSpc>
                <a:spcPts val="2120"/>
              </a:lnSpc>
              <a:spcBef>
                <a:spcPts val="219"/>
              </a:spcBef>
              <a:buNone/>
            </a:pP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ピノ・グリージョなどの地中海系の</a:t>
            </a:r>
            <a:br>
              <a:rPr lang="en-AU" altLang="ja-JP"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品種は、この産地の温暖な気候に</a:t>
            </a:r>
            <a:br>
              <a:rPr lang="en-AU" altLang="ja-JP"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よく適しています。</a:t>
            </a:r>
            <a:endParaRPr lang="en-AU" altLang="ja-JP" sz="1800" dirty="0">
              <a:latin typeface="Yu Gothic Medium" panose="020B0400000000000000" pitchFamily="34" charset="-128"/>
              <a:ea typeface="Yu Gothic Medium" panose="020B0400000000000000" pitchFamily="34" charset="-128"/>
              <a:cs typeface="Arial" panose="020B0604020202020204" pitchFamily="34" charset="0"/>
            </a:endParaRPr>
          </a:p>
          <a:p>
            <a:pPr marL="0" marR="5080" indent="0">
              <a:lnSpc>
                <a:spcPts val="2120"/>
              </a:lnSpc>
              <a:spcBef>
                <a:spcPts val="219"/>
              </a:spcBef>
              <a:buNone/>
            </a:pPr>
            <a:endParaRPr lang="en-AU" altLang="ja-JP" sz="1800" dirty="0">
              <a:latin typeface="Yu Gothic Medium" panose="020B0400000000000000" pitchFamily="34" charset="-128"/>
              <a:ea typeface="Yu Gothic Medium" panose="020B0400000000000000" pitchFamily="34" charset="-128"/>
              <a:cs typeface="Arial" panose="020B0604020202020204" pitchFamily="34" charset="0"/>
            </a:endParaRPr>
          </a:p>
          <a:p>
            <a:pPr marL="0" marR="5080" indent="0">
              <a:lnSpc>
                <a:spcPts val="2120"/>
              </a:lnSpc>
              <a:spcBef>
                <a:spcPts val="219"/>
              </a:spcBef>
              <a:buNone/>
            </a:pP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また、ネロ・ダーヴォラなどの</a:t>
            </a:r>
            <a:br>
              <a:rPr lang="en-AU" altLang="ja-JP"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オルタナティブ品種を生産する</a:t>
            </a:r>
            <a:br>
              <a:rPr lang="en-AU" altLang="ja-JP" sz="18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800" dirty="0">
                <a:latin typeface="Yu Gothic Medium" panose="020B0400000000000000" pitchFamily="34" charset="-128"/>
                <a:ea typeface="Yu Gothic Medium" panose="020B0400000000000000" pitchFamily="34" charset="-128"/>
                <a:cs typeface="Arial" panose="020B0604020202020204" pitchFamily="34" charset="0"/>
              </a:rPr>
              <a:t>ワイナリーも増えてきています。</a:t>
            </a:r>
            <a:endParaRPr lang="en-AU" sz="18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63473190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A6CA056B-4C50-33DE-E7CC-A618DC3C5A1A}"/>
              </a:ext>
            </a:extLst>
          </p:cNvPr>
          <p:cNvCxnSpPr>
            <a:cxnSpLocks/>
          </p:cNvCxnSpPr>
          <p:nvPr/>
        </p:nvCxnSpPr>
        <p:spPr>
          <a:xfrm>
            <a:off x="6518606" y="2513253"/>
            <a:ext cx="23773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object 58">
            <a:extLst>
              <a:ext uri="{FF2B5EF4-FFF2-40B4-BE49-F238E27FC236}">
                <a16:creationId xmlns:a16="http://schemas.microsoft.com/office/drawing/2014/main" id="{4425084F-9312-792E-73A7-CBEFFFE77094}"/>
              </a:ext>
            </a:extLst>
          </p:cNvPr>
          <p:cNvSpPr txBox="1"/>
          <p:nvPr/>
        </p:nvSpPr>
        <p:spPr>
          <a:xfrm>
            <a:off x="8218959" y="3009267"/>
            <a:ext cx="2665060" cy="2191749"/>
          </a:xfrm>
          <a:prstGeom prst="rect">
            <a:avLst/>
          </a:prstGeom>
        </p:spPr>
        <p:txBody>
          <a:bodyPr vert="horz" wrap="square" lIns="0" tIns="17145" rIns="0" bIns="0" numCol="2" rtlCol="0" anchor="t" anchorCtr="0">
            <a:noAutofit/>
          </a:bodyPr>
          <a:lstStyle/>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熟した桃</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メロン</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パイナップル</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バニラ</a:t>
            </a:r>
          </a:p>
          <a:p>
            <a:pPr marL="285750" indent="-285750">
              <a:lnSpc>
                <a:spcPct val="98000"/>
              </a:lnSpc>
              <a:spcAft>
                <a:spcPts val="100"/>
              </a:spcAft>
              <a:buClr>
                <a:schemeClr val="bg2"/>
              </a:buClr>
              <a:buFont typeface="Arial" panose="020B0604020202020204" pitchFamily="34" charset="0"/>
              <a:buChar char="•"/>
            </a:pPr>
            <a:r>
              <a:rPr lang="ja-JP" altLang="en-US" sz="1600">
                <a:latin typeface="Yu Gothic Medium" panose="020B0400000000000000" pitchFamily="34" charset="-128"/>
                <a:ea typeface="Yu Gothic Medium" panose="020B0400000000000000" pitchFamily="34" charset="-128"/>
                <a:cs typeface="Hellix SemiBold"/>
              </a:rPr>
              <a:t>トースト</a:t>
            </a:r>
            <a:endParaRPr lang="en-AU" sz="1600" dirty="0">
              <a:latin typeface="Yu Gothic Medium" panose="020B0400000000000000" pitchFamily="34" charset="-128"/>
              <a:ea typeface="Yu Gothic Medium" panose="020B0400000000000000" pitchFamily="34" charset="-128"/>
              <a:cs typeface="Hellix SemiBold"/>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55030" y="593768"/>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3986076" y="4469516"/>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4" name="object 58">
            <a:extLst>
              <a:ext uri="{FF2B5EF4-FFF2-40B4-BE49-F238E27FC236}">
                <a16:creationId xmlns:a16="http://schemas.microsoft.com/office/drawing/2014/main" id="{D2F11005-4364-9197-5D9A-D53880A92F66}"/>
              </a:ext>
            </a:extLst>
          </p:cNvPr>
          <p:cNvSpPr txBox="1"/>
          <p:nvPr/>
        </p:nvSpPr>
        <p:spPr>
          <a:xfrm>
            <a:off x="8218960" y="2748951"/>
            <a:ext cx="3246242" cy="263534"/>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典型的な風味：</a:t>
            </a:r>
            <a:endParaRPr lang="en-US" sz="1600" b="1" dirty="0">
              <a:latin typeface="Yu Gothic Medium" panose="020B0400000000000000" pitchFamily="34" charset="-128"/>
              <a:ea typeface="Yu Gothic Medium" panose="020B0400000000000000" pitchFamily="34" charset="-128"/>
              <a:cs typeface="Hellix SemiBold"/>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59150" y="5829879"/>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1239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4068414" y="6152078"/>
            <a:ext cx="278634" cy="272668"/>
            <a:chOff x="8032638" y="5926610"/>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8884" y="2641194"/>
            <a:ext cx="14690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48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AECF837-14A3-1402-45F5-7EDA12B58D15}"/>
              </a:ext>
            </a:extLst>
          </p:cNvPr>
          <p:cNvGrpSpPr/>
          <p:nvPr/>
        </p:nvGrpSpPr>
        <p:grpSpPr>
          <a:xfrm rot="10800000">
            <a:off x="3352488" y="6152078"/>
            <a:ext cx="278634" cy="272668"/>
            <a:chOff x="8032638" y="5926610"/>
            <a:chExt cx="278634" cy="272668"/>
          </a:xfrm>
        </p:grpSpPr>
        <p:sp>
          <p:nvSpPr>
            <p:cNvPr id="18" name="Freeform 17">
              <a:extLst>
                <a:ext uri="{FF2B5EF4-FFF2-40B4-BE49-F238E27FC236}">
                  <a16:creationId xmlns:a16="http://schemas.microsoft.com/office/drawing/2014/main" id="{28DF2C16-8C4C-08C8-BF46-8FD40EF7F1F1}"/>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 name="Freeform 18">
              <a:extLst>
                <a:ext uri="{FF2B5EF4-FFF2-40B4-BE49-F238E27FC236}">
                  <a16:creationId xmlns:a16="http://schemas.microsoft.com/office/drawing/2014/main" id="{B8840373-C232-5FFF-1F44-39CFC236B35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23" name="Straight Connector 22">
            <a:extLst>
              <a:ext uri="{FF2B5EF4-FFF2-40B4-BE49-F238E27FC236}">
                <a16:creationId xmlns:a16="http://schemas.microsoft.com/office/drawing/2014/main" id="{B344D377-6B8C-1628-E315-FD05555731C7}"/>
              </a:ext>
            </a:extLst>
          </p:cNvPr>
          <p:cNvCxnSpPr>
            <a:cxnSpLocks/>
          </p:cNvCxnSpPr>
          <p:nvPr/>
        </p:nvCxnSpPr>
        <p:spPr>
          <a:xfrm>
            <a:off x="8890131" y="2531221"/>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D4EE202D-3BBA-EB56-A620-37C0C4878E5B}"/>
              </a:ext>
            </a:extLst>
          </p:cNvPr>
          <p:cNvSpPr txBox="1">
            <a:spLocks/>
          </p:cNvSpPr>
          <p:nvPr/>
        </p:nvSpPr>
        <p:spPr>
          <a:xfrm>
            <a:off x="410407" y="590594"/>
            <a:ext cx="11283754"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4000">
                <a:solidFill>
                  <a:schemeClr val="accent2"/>
                </a:solidFill>
                <a:latin typeface="Yu Gothic Medium" panose="020B0400000000000000" pitchFamily="34" charset="-128"/>
                <a:ea typeface="Yu Gothic Medium" panose="020B0400000000000000" pitchFamily="34" charset="-128"/>
              </a:rPr>
              <a:t>シャルドネ</a:t>
            </a:r>
            <a:br>
              <a:rPr lang="en-US" sz="400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17" name="Title 2">
            <a:extLst>
              <a:ext uri="{FF2B5EF4-FFF2-40B4-BE49-F238E27FC236}">
                <a16:creationId xmlns:a16="http://schemas.microsoft.com/office/drawing/2014/main" id="{04E58FA1-F1BA-37C0-E13D-F38E17505067}"/>
              </a:ext>
            </a:extLst>
          </p:cNvPr>
          <p:cNvSpPr txBox="1"/>
          <p:nvPr/>
        </p:nvSpPr>
        <p:spPr>
          <a:xfrm>
            <a:off x="3348528"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シャルドネ</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6" name="Title 2">
            <a:extLst>
              <a:ext uri="{FF2B5EF4-FFF2-40B4-BE49-F238E27FC236}">
                <a16:creationId xmlns:a16="http://schemas.microsoft.com/office/drawing/2014/main" id="{4DA153F6-9C98-F7FA-FA90-CC9F743AF564}"/>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27" name="Straight Connector 26">
            <a:extLst>
              <a:ext uri="{FF2B5EF4-FFF2-40B4-BE49-F238E27FC236}">
                <a16:creationId xmlns:a16="http://schemas.microsoft.com/office/drawing/2014/main" id="{0671BD51-5FA1-7DAC-404E-2C91A3F787E6}"/>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9E783714-EFFE-F783-FCFA-52F07FACFC26}"/>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29" name="Title 2">
            <a:extLst>
              <a:ext uri="{FF2B5EF4-FFF2-40B4-BE49-F238E27FC236}">
                <a16:creationId xmlns:a16="http://schemas.microsoft.com/office/drawing/2014/main" id="{F2F78F8F-83A5-2C98-A3EB-0CA5108CEF9C}"/>
              </a:ext>
            </a:extLst>
          </p:cNvPr>
          <p:cNvSpPr txBox="1"/>
          <p:nvPr/>
        </p:nvSpPr>
        <p:spPr>
          <a:xfrm>
            <a:off x="1745146"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0" name="Title 2">
            <a:extLst>
              <a:ext uri="{FF2B5EF4-FFF2-40B4-BE49-F238E27FC236}">
                <a16:creationId xmlns:a16="http://schemas.microsoft.com/office/drawing/2014/main" id="{8EB7E75E-804D-A798-051D-312CDC801356}"/>
              </a:ext>
            </a:extLst>
          </p:cNvPr>
          <p:cNvSpPr txBox="1"/>
          <p:nvPr/>
        </p:nvSpPr>
        <p:spPr>
          <a:xfrm>
            <a:off x="2834298" y="301680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1" name="Title 2">
            <a:extLst>
              <a:ext uri="{FF2B5EF4-FFF2-40B4-BE49-F238E27FC236}">
                <a16:creationId xmlns:a16="http://schemas.microsoft.com/office/drawing/2014/main" id="{08218FC2-5DB7-F0F8-9EA5-AB6EB08E6D41}"/>
              </a:ext>
            </a:extLst>
          </p:cNvPr>
          <p:cNvSpPr txBox="1"/>
          <p:nvPr/>
        </p:nvSpPr>
        <p:spPr>
          <a:xfrm>
            <a:off x="4308028"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Title 2">
            <a:extLst>
              <a:ext uri="{FF2B5EF4-FFF2-40B4-BE49-F238E27FC236}">
                <a16:creationId xmlns:a16="http://schemas.microsoft.com/office/drawing/2014/main" id="{B5A8F956-F84C-E9C9-AB35-12BE85AD6261}"/>
              </a:ext>
            </a:extLst>
          </p:cNvPr>
          <p:cNvSpPr txBox="1"/>
          <p:nvPr/>
        </p:nvSpPr>
        <p:spPr>
          <a:xfrm>
            <a:off x="1745146"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4" name="Title 2">
            <a:extLst>
              <a:ext uri="{FF2B5EF4-FFF2-40B4-BE49-F238E27FC236}">
                <a16:creationId xmlns:a16="http://schemas.microsoft.com/office/drawing/2014/main" id="{AC204E96-7416-3918-9022-A8080FDD7D9B}"/>
              </a:ext>
            </a:extLst>
          </p:cNvPr>
          <p:cNvSpPr txBox="1"/>
          <p:nvPr/>
        </p:nvSpPr>
        <p:spPr>
          <a:xfrm>
            <a:off x="2865714" y="385706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5" name="Title 2">
            <a:extLst>
              <a:ext uri="{FF2B5EF4-FFF2-40B4-BE49-F238E27FC236}">
                <a16:creationId xmlns:a16="http://schemas.microsoft.com/office/drawing/2014/main" id="{8A7CB414-62AA-E222-B402-F9EEAD475C49}"/>
              </a:ext>
            </a:extLst>
          </p:cNvPr>
          <p:cNvSpPr txBox="1"/>
          <p:nvPr/>
        </p:nvSpPr>
        <p:spPr>
          <a:xfrm>
            <a:off x="4308028"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36" name="Straight Connector 35">
            <a:extLst>
              <a:ext uri="{FF2B5EF4-FFF2-40B4-BE49-F238E27FC236}">
                <a16:creationId xmlns:a16="http://schemas.microsoft.com/office/drawing/2014/main" id="{00F13886-500D-D87F-3704-3C0ABE218D6A}"/>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BBF0571E-EA35-F8BD-9747-668B70F6A59C}"/>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9" name="Straight Connector 38">
            <a:extLst>
              <a:ext uri="{FF2B5EF4-FFF2-40B4-BE49-F238E27FC236}">
                <a16:creationId xmlns:a16="http://schemas.microsoft.com/office/drawing/2014/main" id="{A8CAA4E2-B995-9A4C-BCA9-C80B08DA087E}"/>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7" name="Title 2">
            <a:extLst>
              <a:ext uri="{FF2B5EF4-FFF2-40B4-BE49-F238E27FC236}">
                <a16:creationId xmlns:a16="http://schemas.microsoft.com/office/drawing/2014/main" id="{6CAFBEC3-DF31-1636-27A1-EB68A7A8B20F}"/>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9" name="Straight Connector 48">
            <a:extLst>
              <a:ext uri="{FF2B5EF4-FFF2-40B4-BE49-F238E27FC236}">
                <a16:creationId xmlns:a16="http://schemas.microsoft.com/office/drawing/2014/main" id="{06EEE967-E307-A491-6756-0DD4884E8FCE}"/>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itle 2">
            <a:extLst>
              <a:ext uri="{FF2B5EF4-FFF2-40B4-BE49-F238E27FC236}">
                <a16:creationId xmlns:a16="http://schemas.microsoft.com/office/drawing/2014/main" id="{2DF92B4B-00BA-BF18-B285-68717C7FEFBA}"/>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1" name="Straight Connector 50">
            <a:extLst>
              <a:ext uri="{FF2B5EF4-FFF2-40B4-BE49-F238E27FC236}">
                <a16:creationId xmlns:a16="http://schemas.microsoft.com/office/drawing/2014/main" id="{B2EDEB3C-7044-B54F-FC0F-9DA25313C03D}"/>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2" name="Title 2">
            <a:extLst>
              <a:ext uri="{FF2B5EF4-FFF2-40B4-BE49-F238E27FC236}">
                <a16:creationId xmlns:a16="http://schemas.microsoft.com/office/drawing/2014/main" id="{5BD285BB-98C1-AAE1-C0AF-E5DA3877CEE9}"/>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3" name="Straight Connector 52">
            <a:extLst>
              <a:ext uri="{FF2B5EF4-FFF2-40B4-BE49-F238E27FC236}">
                <a16:creationId xmlns:a16="http://schemas.microsoft.com/office/drawing/2014/main" id="{564A6707-51B1-C597-5349-D3E7AFDF5802}"/>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2">
            <a:extLst>
              <a:ext uri="{FF2B5EF4-FFF2-40B4-BE49-F238E27FC236}">
                <a16:creationId xmlns:a16="http://schemas.microsoft.com/office/drawing/2014/main" id="{FFF69865-38DE-E771-D5BF-83E91AD198DE}"/>
              </a:ext>
            </a:extLst>
          </p:cNvPr>
          <p:cNvSpPr txBox="1"/>
          <p:nvPr/>
        </p:nvSpPr>
        <p:spPr>
          <a:xfrm>
            <a:off x="2892529" y="473933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 name="Title 2">
            <a:extLst>
              <a:ext uri="{FF2B5EF4-FFF2-40B4-BE49-F238E27FC236}">
                <a16:creationId xmlns:a16="http://schemas.microsoft.com/office/drawing/2014/main" id="{DA39B2A4-B29D-53AE-B2DA-4C7F274C4183}"/>
              </a:ext>
            </a:extLst>
          </p:cNvPr>
          <p:cNvSpPr txBox="1"/>
          <p:nvPr/>
        </p:nvSpPr>
        <p:spPr>
          <a:xfrm>
            <a:off x="4334843" y="471046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7" name="Title 2">
            <a:extLst>
              <a:ext uri="{FF2B5EF4-FFF2-40B4-BE49-F238E27FC236}">
                <a16:creationId xmlns:a16="http://schemas.microsoft.com/office/drawing/2014/main" id="{47254865-AA38-D417-48E1-27B4BBB130F6}"/>
              </a:ext>
            </a:extLst>
          </p:cNvPr>
          <p:cNvSpPr txBox="1"/>
          <p:nvPr/>
        </p:nvSpPr>
        <p:spPr>
          <a:xfrm>
            <a:off x="1523516" y="4735381"/>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60749023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altLang="ja-JP" dirty="0">
                <a:solidFill>
                  <a:schemeClr val="accent5"/>
                </a:solidFill>
                <a:latin typeface="+mj-lt"/>
                <a:ea typeface="Yu Gothic Medium" panose="020B0400000000000000" pitchFamily="34" charset="-128"/>
                <a:cs typeface="Arial" panose="020B0604020202020204" pitchFamily="34" charset="0"/>
              </a:rPr>
              <a:t>MURRAY</a:t>
            </a:r>
            <a:r>
              <a:rPr lang="en-AU" altLang="ja-JP" dirty="0">
                <a:solidFill>
                  <a:schemeClr val="accent5"/>
                </a:solidFill>
                <a:latin typeface="+mj-lt"/>
                <a:ea typeface="Yu Gothic Medium" panose="020B0400000000000000" pitchFamily="34" charset="-128"/>
                <a:cs typeface="Arial" panose="020B0604020202020204" pitchFamily="34" charset="0"/>
              </a:rPr>
              <a:t> DARLING</a:t>
            </a:r>
            <a:endParaRPr lang="en-US" dirty="0">
              <a:solidFill>
                <a:schemeClr val="accent5"/>
              </a:solidFill>
              <a:latin typeface="+mj-lt"/>
              <a:ea typeface="Yu Gothic Medium" panose="020B0400000000000000" pitchFamily="34" charset="-128"/>
              <a:cs typeface="Arial" panose="020B0604020202020204" pitchFamily="34" charset="0"/>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589384" y="1306176"/>
            <a:ext cx="4836222" cy="1286693"/>
          </a:xfrm>
        </p:spPr>
        <p:txBody>
          <a:bodyPr/>
          <a:lstStyle/>
          <a:p>
            <a:pPr>
              <a:lnSpc>
                <a:spcPct val="80000"/>
              </a:lnSpc>
              <a:tabLst>
                <a:tab pos="1274445" algn="l"/>
              </a:tabLst>
            </a:pPr>
            <a:r>
              <a:rPr lang="ja-JP" altLang="en-US" sz="5000" dirty="0">
                <a:solidFill>
                  <a:schemeClr val="accent5"/>
                </a:solidFill>
                <a:latin typeface="Yu Gothic Medium" panose="020B0400000000000000" pitchFamily="34" charset="-128"/>
                <a:ea typeface="Yu Gothic Medium" panose="020B0400000000000000" pitchFamily="34" charset="-128"/>
                <a:cs typeface="Hellix"/>
              </a:rPr>
              <a:t>オーストラリア内陸地域の</a:t>
            </a:r>
            <a:br>
              <a:rPr lang="en-AU" altLang="ja-JP" sz="5000" dirty="0">
                <a:solidFill>
                  <a:schemeClr val="accent5"/>
                </a:solidFill>
                <a:latin typeface="Yu Gothic Medium" panose="020B0400000000000000" pitchFamily="34" charset="-128"/>
                <a:ea typeface="Yu Gothic Medium" panose="020B0400000000000000" pitchFamily="34" charset="-128"/>
                <a:cs typeface="Hellix"/>
              </a:rPr>
            </a:br>
            <a:r>
              <a:rPr lang="ja-JP" altLang="en-US" sz="5000" dirty="0">
                <a:solidFill>
                  <a:schemeClr val="accent5"/>
                </a:solidFill>
                <a:latin typeface="Yu Gothic Medium" panose="020B0400000000000000" pitchFamily="34" charset="-128"/>
                <a:ea typeface="Yu Gothic Medium" panose="020B0400000000000000" pitchFamily="34" charset="-128"/>
                <a:cs typeface="Hellix"/>
              </a:rPr>
              <a:t>ルネッサンス</a:t>
            </a:r>
            <a:endParaRPr lang="en-AU" sz="5000" dirty="0">
              <a:solidFill>
                <a:schemeClr val="accent5"/>
              </a:solidFill>
              <a:latin typeface="Yu Gothic Medium" panose="020B0400000000000000" pitchFamily="34" charset="-128"/>
              <a:ea typeface="Yu Gothic Medium" panose="020B0400000000000000" pitchFamily="34" charset="-128"/>
              <a:cs typeface="Hellix"/>
            </a:endParaRPr>
          </a:p>
        </p:txBody>
      </p:sp>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30418" y="3768982"/>
            <a:ext cx="5339061" cy="2554179"/>
          </a:xfrm>
        </p:spPr>
        <p:txBody>
          <a:bodyPr/>
          <a:lstStyle/>
          <a:p>
            <a:pPr marL="12065">
              <a:spcBef>
                <a:spcPts val="590"/>
              </a:spcBef>
              <a:buClr>
                <a:srgbClr val="F00000"/>
              </a:buCl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リヴァーランド、リヴァリーナ、マレー・</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ダーリングは、その量産力と輸出市場での</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成功で知られるオーストラリアワイン産業の</a:t>
            </a:r>
            <a:b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「ハートランド」（中心地）です。</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b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これらの産地は今や生産量だけでなく、</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プレミアムワインやオルタナティブ品種の増加に</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よって、オーストラリアのワイン・シーンに豊かな</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多様性をもたらしています。</a:t>
            </a:r>
            <a:endParaRPr lang="en-US" dirty="0">
              <a:latin typeface="Yu Gothic Medium" panose="020B0400000000000000" pitchFamily="34" charset="-128"/>
              <a:ea typeface="Yu Gothic Medium" panose="020B0400000000000000" pitchFamily="34" charset="-128"/>
            </a:endParaRPr>
          </a:p>
        </p:txBody>
      </p:sp>
      <p:pic>
        <p:nvPicPr>
          <p:cNvPr id="11" name="Picture Placeholder 10">
            <a:extLst>
              <a:ext uri="{FF2B5EF4-FFF2-40B4-BE49-F238E27FC236}">
                <a16:creationId xmlns:a16="http://schemas.microsoft.com/office/drawing/2014/main" id="{23D76D01-0C4F-8218-9B86-BCA48A78379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938"/>
          </a:xfrm>
        </p:spPr>
      </p:pic>
    </p:spTree>
    <p:extLst>
      <p:ext uri="{BB962C8B-B14F-4D97-AF65-F5344CB8AC3E}">
        <p14:creationId xmlns:p14="http://schemas.microsoft.com/office/powerpoint/2010/main" val="373541861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8A87E0DF-1B6D-5472-EE43-D0443C76CA8D}"/>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11037752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オーストラリア内陸の</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2" y="3107263"/>
            <a:ext cx="5059902" cy="3133240"/>
          </a:xfrm>
        </p:spPr>
        <p:txBody>
          <a:bodyPr/>
          <a:lstStyle/>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オーストラリアの内陸にあるワイン産地、</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リヴァーランド、リヴァリーナ、マレー・</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ダーリングは、オーストラリアワイン生産の</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いわば「発電所」です。</a:t>
            </a:r>
          </a:p>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大規模な生産で、赤、白品種ともに</a:t>
            </a:r>
            <a:b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輸出市場で大きく成功しています。</a:t>
            </a:r>
          </a:p>
          <a:p>
            <a:pPr marL="297815" indent="-285750">
              <a:spcBef>
                <a:spcPts val="590"/>
              </a:spcBef>
              <a:buFont typeface="Arial" panose="020B0604020202020204" pitchFamily="34" charset="0"/>
              <a:buChar char="•"/>
              <a:tabLst>
                <a:tab pos="203200" algn="l"/>
              </a:tabLst>
            </a:pP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近年の環境に配慮した農法や革新的なワイン</a:t>
            </a:r>
            <a:br>
              <a:rPr lang="en-AU" altLang="ja-JP"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solidFill>
                  <a:srgbClr val="FFFFFF"/>
                </a:solidFill>
                <a:latin typeface="Yu Gothic Medium" panose="020B0400000000000000" pitchFamily="34" charset="-128"/>
                <a:ea typeface="Yu Gothic Medium" panose="020B0400000000000000" pitchFamily="34" charset="-128"/>
                <a:cs typeface="Arial" panose="020B0604020202020204" pitchFamily="34" charset="0"/>
              </a:rPr>
              <a:t>造りが高く評価され、より広範なテーマにおいても貢献している産地として評価されています。</a:t>
            </a:r>
            <a:endParaRPr lang="en-AU"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096001" y="1071022"/>
            <a:ext cx="5190054" cy="1325563"/>
          </a:xfrm>
        </p:spPr>
        <p:txBody>
          <a:bodyPr/>
          <a:lstStyle/>
          <a:p>
            <a:r>
              <a:rPr lang="ja-JP" altLang="en-US" sz="5000" dirty="0">
                <a:solidFill>
                  <a:schemeClr val="bg2"/>
                </a:solidFill>
                <a:latin typeface="Yu Gothic Medium" panose="020B0400000000000000" pitchFamily="34" charset="-128"/>
                <a:ea typeface="Yu Gothic Medium" panose="020B0400000000000000" pitchFamily="34" charset="-128"/>
              </a:rPr>
              <a:t>  大規模生産地</a:t>
            </a:r>
            <a:endParaRPr lang="en-US" sz="5000"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243348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A7485-4D90-C46B-2FB9-8205A92FC28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05181891-B659-0570-528A-927FF79F7B0D}"/>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5D20E9B2-421C-C072-5C66-71AED6296205}"/>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6560496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719304" y="2320203"/>
            <a:ext cx="4829691" cy="1530521"/>
          </a:xfrm>
        </p:spPr>
        <p:txBody>
          <a:bodyPr/>
          <a:lstStyle/>
          <a:p>
            <a:pPr marL="0" marR="5080" indent="0">
              <a:lnSpc>
                <a:spcPts val="2100"/>
              </a:lnSpc>
              <a:spcBef>
                <a:spcPts val="219"/>
              </a:spcBef>
              <a:buNone/>
            </a:pPr>
            <a:r>
              <a:rPr lang="ja-JP" altLang="en-US" sz="2000" spc="-10" dirty="0">
                <a:latin typeface="Yu Gothic Medium" panose="020B0400000000000000" pitchFamily="34" charset="-128"/>
                <a:ea typeface="Yu Gothic Medium" panose="020B0400000000000000" pitchFamily="34" charset="-128"/>
                <a:cs typeface="Arial" panose="020B0604020202020204" pitchFamily="34" charset="0"/>
              </a:rPr>
              <a:t>リヴァーランド、</a:t>
            </a:r>
            <a:br>
              <a:rPr lang="ja-JP" altLang="en-US" sz="20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2000" spc="-10" dirty="0">
                <a:latin typeface="Yu Gothic Medium" panose="020B0400000000000000" pitchFamily="34" charset="-128"/>
                <a:ea typeface="Yu Gothic Medium" panose="020B0400000000000000" pitchFamily="34" charset="-128"/>
                <a:cs typeface="Arial" panose="020B0604020202020204" pitchFamily="34" charset="0"/>
              </a:rPr>
              <a:t>リヴァリーナ、</a:t>
            </a:r>
            <a:br>
              <a:rPr lang="ja-JP" altLang="en-US" sz="2000" spc="-1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2000" spc="-10" dirty="0">
                <a:latin typeface="Yu Gothic Medium" panose="020B0400000000000000" pitchFamily="34" charset="-128"/>
                <a:ea typeface="Yu Gothic Medium" panose="020B0400000000000000" pitchFamily="34" charset="-128"/>
                <a:cs typeface="Arial" panose="020B0604020202020204" pitchFamily="34" charset="0"/>
              </a:rPr>
              <a:t>マレー・ダーリング</a:t>
            </a:r>
            <a:br>
              <a:rPr lang="en-AU" altLang="ja-JP" sz="2000" spc="-10" dirty="0">
                <a:latin typeface="Yu Gothic Medium" panose="020B0400000000000000" pitchFamily="34" charset="-128"/>
                <a:ea typeface="Yu Gothic Medium" panose="020B0400000000000000" pitchFamily="34" charset="-128"/>
                <a:cs typeface="Arial" panose="020B0604020202020204" pitchFamily="34" charset="0"/>
              </a:rPr>
            </a:br>
            <a:endParaRPr lang="en-AU" altLang="ja-JP" sz="2000" spc="-10" dirty="0">
              <a:latin typeface="Yu Gothic Medium" panose="020B0400000000000000" pitchFamily="34" charset="-128"/>
              <a:ea typeface="Yu Gothic Medium" panose="020B0400000000000000" pitchFamily="34" charset="-128"/>
              <a:cs typeface="Arial" panose="020B0604020202020204" pitchFamily="34" charset="0"/>
            </a:endParaRPr>
          </a:p>
          <a:p>
            <a:pPr marR="5080">
              <a:lnSpc>
                <a:spcPts val="2100"/>
              </a:lnSpc>
              <a:spcBef>
                <a:spcPts val="219"/>
              </a:spcBef>
            </a:pPr>
            <a:r>
              <a:rPr lang="ja-JP" altLang="en-US" sz="2000" spc="-10" dirty="0">
                <a:latin typeface="Yu Gothic Medium" panose="020B0400000000000000" pitchFamily="34" charset="-128"/>
                <a:ea typeface="Yu Gothic Medium" panose="020B0400000000000000" pitchFamily="34" charset="-128"/>
                <a:cs typeface="Arial" panose="020B0604020202020204" pitchFamily="34" charset="0"/>
              </a:rPr>
              <a:t>概要</a:t>
            </a:r>
          </a:p>
          <a:p>
            <a:pPr marR="5080">
              <a:lnSpc>
                <a:spcPts val="2100"/>
              </a:lnSpc>
              <a:spcBef>
                <a:spcPts val="219"/>
              </a:spcBef>
            </a:pPr>
            <a:r>
              <a:rPr lang="ja-JP" altLang="en-US" sz="2000" spc="-10" dirty="0">
                <a:latin typeface="Yu Gothic Medium" panose="020B0400000000000000" pitchFamily="34" charset="-128"/>
                <a:ea typeface="Yu Gothic Medium" panose="020B0400000000000000" pitchFamily="34" charset="-128"/>
                <a:cs typeface="Arial" panose="020B0604020202020204" pitchFamily="34" charset="0"/>
              </a:rPr>
              <a:t>歴史</a:t>
            </a:r>
          </a:p>
          <a:p>
            <a:pPr marR="5080">
              <a:lnSpc>
                <a:spcPts val="2100"/>
              </a:lnSpc>
              <a:spcBef>
                <a:spcPts val="219"/>
              </a:spcBef>
            </a:pPr>
            <a:r>
              <a:rPr lang="ja-JP" altLang="en-US" sz="2000" spc="-10" dirty="0">
                <a:latin typeface="Yu Gothic Medium" panose="020B0400000000000000" pitchFamily="34" charset="-128"/>
                <a:ea typeface="Yu Gothic Medium" panose="020B0400000000000000" pitchFamily="34" charset="-128"/>
                <a:cs typeface="Arial" panose="020B0604020202020204" pitchFamily="34" charset="0"/>
              </a:rPr>
              <a:t>地勢</a:t>
            </a:r>
          </a:p>
          <a:p>
            <a:pPr marR="5080">
              <a:lnSpc>
                <a:spcPts val="2100"/>
              </a:lnSpc>
              <a:spcBef>
                <a:spcPts val="219"/>
              </a:spcBef>
            </a:pPr>
            <a:r>
              <a:rPr lang="ja-JP" altLang="en-US" sz="2000" spc="-10" dirty="0">
                <a:latin typeface="Yu Gothic Medium" panose="020B0400000000000000" pitchFamily="34" charset="-128"/>
                <a:ea typeface="Yu Gothic Medium" panose="020B0400000000000000" pitchFamily="34" charset="-128"/>
                <a:cs typeface="Arial" panose="020B0604020202020204" pitchFamily="34" charset="0"/>
              </a:rPr>
              <a:t>代表的な品種</a:t>
            </a:r>
            <a:endParaRPr lang="en-AU" sz="20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4" name="Title 2">
            <a:extLst>
              <a:ext uri="{FF2B5EF4-FFF2-40B4-BE49-F238E27FC236}">
                <a16:creationId xmlns:a16="http://schemas.microsoft.com/office/drawing/2014/main" id="{9B4800D4-8585-875E-8B13-0AA4ED7D4C67}"/>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7988"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1077612"/>
            <a:ext cx="7105380" cy="1325562"/>
          </a:xfrm>
        </p:spPr>
        <p:txBody>
          <a:bodyPr/>
          <a:lstStyle/>
          <a:p>
            <a:r>
              <a:rPr lang="en-AU" altLang="ja-JP" dirty="0">
                <a:solidFill>
                  <a:schemeClr val="accent4"/>
                </a:solidFill>
                <a:latin typeface="+mn-lt"/>
                <a:ea typeface="Yu Gothic Medium" panose="020B0400000000000000" pitchFamily="34" charset="-128"/>
                <a:cs typeface="Arial" panose="020B0604020202020204" pitchFamily="34" charset="0"/>
              </a:rPr>
              <a:t>SOUTH AUSTRALIA</a:t>
            </a:r>
            <a:br>
              <a:rPr lang="en-AU" altLang="ja-JP" dirty="0">
                <a:solidFill>
                  <a:schemeClr val="accent4"/>
                </a:solidFill>
                <a:latin typeface="Yu Gothic Medium" panose="020B0400000000000000" pitchFamily="34" charset="-128"/>
                <a:ea typeface="Yu Gothic Medium" panose="020B0400000000000000" pitchFamily="34" charset="-128"/>
              </a:rPr>
            </a:br>
            <a:r>
              <a:rPr lang="ja-JP" altLang="en-US" dirty="0">
                <a:solidFill>
                  <a:schemeClr val="accent4"/>
                </a:solidFill>
                <a:latin typeface="Yu Gothic Medium" panose="020B0400000000000000" pitchFamily="34" charset="-128"/>
                <a:ea typeface="Yu Gothic Medium" panose="020B0400000000000000" pitchFamily="34" charset="-128"/>
              </a:rPr>
              <a:t>南オーストラリア</a:t>
            </a:r>
            <a:endParaRPr lang="en-US" dirty="0">
              <a:solidFill>
                <a:schemeClr val="accent4"/>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5089451" y="4738021"/>
            <a:ext cx="2488017"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リヴァーランド</a:t>
            </a:r>
            <a:endParaRPr lang="en-US" b="1" dirty="0">
              <a:solidFill>
                <a:schemeClr val="accent4"/>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620045" y="2828260"/>
            <a:ext cx="3147732" cy="19563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680482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nchor="t"/>
          <a:lstStyle/>
          <a:p>
            <a:r>
              <a:rPr lang="en-AU" altLang="ja-JP" dirty="0">
                <a:solidFill>
                  <a:schemeClr val="accent5"/>
                </a:solidFill>
                <a:latin typeface="+mn-lt"/>
                <a:ea typeface="Yu Gothic Medium" panose="020B0400000000000000" pitchFamily="34" charset="-128"/>
                <a:cs typeface="Arial" panose="020B0604020202020204" pitchFamily="34" charset="0"/>
              </a:rPr>
              <a:t>RIVERLAND</a:t>
            </a:r>
            <a:br>
              <a:rPr lang="en-AU" altLang="ja-JP" dirty="0">
                <a:solidFill>
                  <a:schemeClr val="accent5"/>
                </a:solidFill>
                <a:latin typeface="Yu Gothic Medium" panose="020B0400000000000000" pitchFamily="34" charset="-128"/>
                <a:ea typeface="Yu Gothic Medium" panose="020B0400000000000000" pitchFamily="34" charset="-128"/>
              </a:rPr>
            </a:br>
            <a:br>
              <a:rPr lang="en-AU" altLang="ja-JP" dirty="0">
                <a:solidFill>
                  <a:schemeClr val="accent5"/>
                </a:solidFill>
                <a:latin typeface="Yu Gothic Medium" panose="020B0400000000000000" pitchFamily="34" charset="-128"/>
                <a:ea typeface="Yu Gothic Medium" panose="020B0400000000000000" pitchFamily="34" charset="-128"/>
              </a:rPr>
            </a:b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376801"/>
            <a:ext cx="5735638" cy="1641866"/>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000" dirty="0">
                <a:solidFill>
                  <a:schemeClr val="accent5"/>
                </a:solidFill>
                <a:latin typeface="Yu Gothic Medium" panose="020B0400000000000000" pitchFamily="34" charset="-128"/>
                <a:ea typeface="Yu Gothic Medium" panose="020B0400000000000000" pitchFamily="34" charset="-128"/>
              </a:rPr>
              <a:t>生産量及び</a:t>
            </a:r>
          </a:p>
          <a:p>
            <a:r>
              <a:rPr lang="ja-JP" altLang="en-US" sz="5000" dirty="0">
                <a:solidFill>
                  <a:schemeClr val="accent5"/>
                </a:solidFill>
                <a:latin typeface="Yu Gothic Medium" panose="020B0400000000000000" pitchFamily="34" charset="-128"/>
                <a:ea typeface="Yu Gothic Medium" panose="020B0400000000000000" pitchFamily="34" charset="-128"/>
              </a:rPr>
              <a:t>品種</a:t>
            </a:r>
            <a:endParaRPr lang="en-US" sz="5000" dirty="0">
              <a:solidFill>
                <a:schemeClr val="accent5"/>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1" y="3344535"/>
            <a:ext cx="5216153" cy="2846525"/>
          </a:xfrm>
        </p:spPr>
        <p:txBody>
          <a:bodyPr/>
          <a:lstStyle/>
          <a:p>
            <a:pPr marL="297815" marR="5080" indent="-285750">
              <a:lnSpc>
                <a:spcPts val="2100"/>
              </a:lnSpc>
              <a:spcBef>
                <a:spcPts val="219"/>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マレー川に由来する古代の赤い土壌、</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長い日照時間、ブドウ栽培に関する高度な</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専門知識</a:t>
            </a:r>
            <a:r>
              <a:rPr lang="ja-JP" altLang="en-US" dirty="0">
                <a:latin typeface="Yu Gothic Medium" panose="020B0400000000000000" pitchFamily="34" charset="-128"/>
                <a:ea typeface="Yu Gothic Medium" panose="020B0400000000000000" pitchFamily="34" charset="-128"/>
                <a:cs typeface="Arial" panose="020B0604020202020204" pitchFamily="34" charset="0"/>
              </a:rPr>
              <a:t>は、</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南オーストラリア州の</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ワイン産地を表現しています。</a:t>
            </a:r>
          </a:p>
          <a:p>
            <a:pPr marL="297815" marR="5080" indent="-285750">
              <a:lnSpc>
                <a:spcPts val="2100"/>
              </a:lnSpc>
              <a:spcBef>
                <a:spcPts val="219"/>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アデレードから北東に僅か</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2</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時間の距離</a:t>
            </a:r>
            <a:r>
              <a:rPr lang="ja-JP" altLang="en-US" dirty="0">
                <a:latin typeface="Yu Gothic Medium" panose="020B0400000000000000" pitchFamily="34" charset="-128"/>
                <a:ea typeface="Yu Gothic Medium" panose="020B0400000000000000" pitchFamily="34" charset="-128"/>
                <a:cs typeface="Arial" panose="020B0604020202020204" pitchFamily="34" charset="0"/>
              </a:rPr>
              <a:t>、この地の</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象徴であるマレー川と、オーストラリアの広大なアウトバックの縁が広がっています。</a:t>
            </a:r>
          </a:p>
          <a:p>
            <a:pPr marL="297815" marR="5080" indent="-285750">
              <a:lnSpc>
                <a:spcPts val="2100"/>
              </a:lnSpc>
              <a:spcBef>
                <a:spcPts val="219"/>
              </a:spcBef>
              <a:buFont typeface="Arial" panose="020B0604020202020204" pitchFamily="34" charset="0"/>
              <a:buChar char="•"/>
              <a:tabLst>
                <a:tab pos="203200" algn="l"/>
              </a:tabLst>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オーストラリア最大のワイン産地として、近代的な</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技術改革と伝統的な技術を兼ね備えています。</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Tree>
    <p:extLst>
      <p:ext uri="{BB962C8B-B14F-4D97-AF65-F5344CB8AC3E}">
        <p14:creationId xmlns:p14="http://schemas.microsoft.com/office/powerpoint/2010/main" val="100719953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839739" y="368300"/>
            <a:ext cx="4352261"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071271" y="3849418"/>
            <a:ext cx="2382787" cy="407300"/>
          </a:xfrm>
        </p:spPr>
        <p:txBody>
          <a:bodyPr/>
          <a:lstStyle/>
          <a:p>
            <a:r>
              <a:rPr lang="ja-JP" altLang="en-US" dirty="0">
                <a:latin typeface="Yu Gothic" panose="020B0400000000000000" pitchFamily="34" charset="-128"/>
                <a:ea typeface="Yu Gothic" panose="020B0400000000000000" pitchFamily="34" charset="-128"/>
              </a:rPr>
              <a:t>初期</a:t>
            </a:r>
            <a:endParaRPr lang="en-US"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071271" y="4360349"/>
            <a:ext cx="3330914" cy="1461301"/>
          </a:xfrm>
        </p:spPr>
        <p:txBody>
          <a:bodyPr/>
          <a:lstStyle/>
          <a:p>
            <a:pPr marR="5080">
              <a:lnSpc>
                <a:spcPct val="82000"/>
              </a:lnSpc>
              <a:spcBef>
                <a:spcPts val="0"/>
              </a:spcBef>
            </a:pPr>
            <a:r>
              <a:rPr lang="ja-JP" altLang="en-US" dirty="0">
                <a:latin typeface="Yu Gothic Medium" panose="020B0400000000000000" pitchFamily="34" charset="-128"/>
                <a:ea typeface="Yu Gothic Medium" panose="020B0400000000000000" pitchFamily="34" charset="-128"/>
                <a:cs typeface="Arial" panose="020B0604020202020204" pitchFamily="34" charset="0"/>
              </a:rPr>
              <a:t>先住民でこの土地の元来の</a:t>
            </a:r>
            <a:br>
              <a:rPr lang="ja-JP" altLang="en-US" dirty="0">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latin typeface="Yu Gothic Medium" panose="020B0400000000000000" pitchFamily="34" charset="-128"/>
                <a:ea typeface="Yu Gothic Medium" panose="020B0400000000000000" pitchFamily="34" charset="-128"/>
                <a:cs typeface="Arial" panose="020B0604020202020204" pitchFamily="34" charset="0"/>
              </a:rPr>
              <a:t>所有者であり、多くの神聖な</a:t>
            </a:r>
            <a:br>
              <a:rPr lang="ja-JP" altLang="en-US" dirty="0">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latin typeface="Yu Gothic Medium" panose="020B0400000000000000" pitchFamily="34" charset="-128"/>
                <a:ea typeface="Yu Gothic Medium" panose="020B0400000000000000" pitchFamily="34" charset="-128"/>
                <a:cs typeface="Arial" panose="020B0604020202020204" pitchFamily="34" charset="0"/>
              </a:rPr>
              <a:t>文化遺産をリヴァーランドに</a:t>
            </a:r>
            <a:br>
              <a:rPr lang="ja-JP" altLang="en-US" dirty="0">
                <a:latin typeface="Yu Gothic Medium" panose="020B0400000000000000" pitchFamily="34" charset="-128"/>
                <a:ea typeface="Yu Gothic Medium" panose="020B0400000000000000" pitchFamily="34" charset="-128"/>
                <a:cs typeface="Arial" panose="020B0604020202020204" pitchFamily="34" charset="0"/>
              </a:rPr>
            </a:br>
            <a:r>
              <a:rPr lang="ja-JP" altLang="en-US" dirty="0">
                <a:latin typeface="Yu Gothic Medium" panose="020B0400000000000000" pitchFamily="34" charset="-128"/>
                <a:ea typeface="Yu Gothic Medium" panose="020B0400000000000000" pitchFamily="34" charset="-128"/>
                <a:cs typeface="Arial" panose="020B0604020202020204" pitchFamily="34" charset="0"/>
              </a:rPr>
              <a:t>もたらしたのはイラウィルング族だった</a:t>
            </a:r>
            <a:endParaRPr lang="en-AU"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12088"/>
            <a:ext cx="6968303" cy="473196"/>
          </a:xfrm>
        </p:spPr>
        <p:txBody>
          <a:bodyPr/>
          <a:lstStyle/>
          <a:p>
            <a:r>
              <a:rPr lang="en-AU" altLang="ja-JP" dirty="0">
                <a:solidFill>
                  <a:schemeClr val="accent5"/>
                </a:solidFill>
                <a:latin typeface="+mn-lt"/>
                <a:ea typeface="Yu Gothic Medium" panose="020B0400000000000000" pitchFamily="34" charset="-128"/>
                <a:cs typeface="Arial" panose="020B0604020202020204" pitchFamily="34" charset="0"/>
              </a:rPr>
              <a:t>RIVERLAND</a:t>
            </a:r>
            <a:r>
              <a:rPr lang="ja-JP" altLang="en-US" dirty="0">
                <a:solidFill>
                  <a:schemeClr val="accent5"/>
                </a:solidFill>
                <a:latin typeface="Yu Gothic Medium" panose="020B0400000000000000" pitchFamily="34" charset="-128"/>
                <a:ea typeface="Yu Gothic Medium" panose="020B0400000000000000" pitchFamily="34" charset="-128"/>
              </a:rPr>
              <a:t>の歴史</a:t>
            </a:r>
            <a:r>
              <a:rPr lang="en-US" altLang="ja-JP" dirty="0">
                <a:solidFill>
                  <a:schemeClr val="accent5"/>
                </a:solidFill>
                <a:latin typeface="Yu Gothic Medium" panose="020B0400000000000000" pitchFamily="34" charset="-128"/>
                <a:ea typeface="Yu Gothic Medium" panose="020B0400000000000000" pitchFamily="34" charset="-128"/>
              </a:rPr>
              <a:t>:</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6302330" y="4256718"/>
            <a:ext cx="269827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600"/>
              </a:lnSpc>
              <a:spcBef>
                <a:spcPts val="219"/>
              </a:spcBef>
            </a:pPr>
            <a:r>
              <a:rPr lang="ja-JP" altLang="en-US" sz="1600">
                <a:latin typeface="Yu Gothic Medium" panose="020B0400000000000000" pitchFamily="34" charset="-128"/>
                <a:ea typeface="Yu Gothic Medium" panose="020B0400000000000000" pitchFamily="34" charset="-128"/>
                <a:cs typeface="Arial" panose="020B0604020202020204" pitchFamily="34" charset="0"/>
              </a:rPr>
              <a:t>「ソルジャー・セトルメント法案」成立。</a:t>
            </a:r>
            <a:br>
              <a:rPr lang="ja-JP" altLang="en-US" sz="160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a:latin typeface="Yu Gothic Medium" panose="020B0400000000000000" pitchFamily="34" charset="-128"/>
                <a:ea typeface="Yu Gothic Medium" panose="020B0400000000000000" pitchFamily="34" charset="-128"/>
                <a:cs typeface="Arial" panose="020B0604020202020204" pitchFamily="34" charset="0"/>
              </a:rPr>
              <a:t>多くの移民が移り住み、ヨーロッパの農法やブドウ栽培の習慣を持ち込む</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6280373" y="354287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1919</a:t>
            </a:r>
            <a:r>
              <a:rPr lang="ja-JP" altLang="en-US" sz="1500" dirty="0">
                <a:latin typeface="Yu Gothic" panose="020B0400000000000000" pitchFamily="34" charset="-128"/>
                <a:ea typeface="Yu Gothic" panose="020B0400000000000000" pitchFamily="34" charset="-128"/>
              </a:rPr>
              <a:t>年</a:t>
            </a:r>
            <a:endParaRPr lang="en-US" sz="1500" dirty="0"/>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67689" y="1036350"/>
            <a:ext cx="6784726" cy="662774"/>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4800" dirty="0">
                <a:solidFill>
                  <a:schemeClr val="accent1"/>
                </a:solidFill>
                <a:latin typeface="Yu Gothic Medium" panose="020B0400000000000000" pitchFamily="34" charset="-128"/>
                <a:ea typeface="Yu Gothic Medium" panose="020B0400000000000000" pitchFamily="34" charset="-128"/>
              </a:rPr>
              <a:t>先駆者たちの夢</a:t>
            </a:r>
            <a:endParaRPr lang="en-US" sz="4800" dirty="0">
              <a:solidFill>
                <a:schemeClr val="accent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010806" y="2361898"/>
            <a:ext cx="2476257" cy="1461301"/>
          </a:xfrm>
        </p:spPr>
        <p:txBody>
          <a:bodyPr/>
          <a:lstStyle/>
          <a:p>
            <a:pPr marL="0" indent="0">
              <a:lnSpc>
                <a:spcPct val="95000"/>
              </a:lnSpc>
              <a:spcBef>
                <a:spcPts val="800"/>
              </a:spcBef>
              <a:buNone/>
            </a:pPr>
            <a:r>
              <a:rPr lang="ja-JP" altLang="en-US" sz="1600" spc="-10" dirty="0">
                <a:latin typeface="Yu Gothic Medium" panose="020B0400000000000000" pitchFamily="34" charset="-128"/>
                <a:ea typeface="Yu Gothic Medium" panose="020B0400000000000000" pitchFamily="34" charset="-128"/>
              </a:rPr>
              <a:t>ヨーロッパからの入植者がリヴァーランドの先住民に合流</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3981499" y="1648058"/>
            <a:ext cx="2120040" cy="662774"/>
          </a:xfrm>
        </p:spPr>
        <p:txBody>
          <a:bodyPr/>
          <a:lstStyle/>
          <a:p>
            <a:r>
              <a:rPr lang="en-US" dirty="0"/>
              <a:t>1830</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7" name="Oval 6">
            <a:extLst>
              <a:ext uri="{FF2B5EF4-FFF2-40B4-BE49-F238E27FC236}">
                <a16:creationId xmlns:a16="http://schemas.microsoft.com/office/drawing/2014/main" id="{708EC02C-5A3E-9CEF-7738-7F00ADF1FD8A}"/>
              </a:ext>
            </a:extLst>
          </p:cNvPr>
          <p:cNvSpPr/>
          <p:nvPr/>
        </p:nvSpPr>
        <p:spPr>
          <a:xfrm>
            <a:off x="440218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401303539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289561" y="584200"/>
            <a:ext cx="3902439"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167580"/>
            <a:ext cx="2512463" cy="1461301"/>
          </a:xfrm>
        </p:spPr>
        <p:txBody>
          <a:bodyPr/>
          <a:lstStyle/>
          <a:p>
            <a:pPr marR="5080">
              <a:lnSpc>
                <a:spcPts val="1600"/>
              </a:lnSpc>
              <a:spcBef>
                <a:spcPts val="300"/>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ベリ・コーポレーションが開設され、地元の新たな果実加工所となったことで</a:t>
            </a:r>
            <a:br>
              <a:rPr lang="en-AU" altLang="ja-JP"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リヴァーランドは活性化</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632642" cy="662774"/>
          </a:xfrm>
        </p:spPr>
        <p:txBody>
          <a:bodyPr/>
          <a:lstStyle/>
          <a:p>
            <a:r>
              <a:rPr lang="en-US" dirty="0"/>
              <a:t>1920</a:t>
            </a:r>
            <a:r>
              <a:rPr lang="ja-JP" altLang="en-US" sz="1500" spc="-10">
                <a:latin typeface="Yu Gothic" panose="020B0400000000000000" pitchFamily="34" charset="-128"/>
                <a:ea typeface="Yu Gothic" panose="020B0400000000000000" pitchFamily="34" charset="-128"/>
                <a:cs typeface="Arial" panose="020B0604020202020204" pitchFamily="34" charset="0"/>
              </a:rPr>
              <a:t>年代</a:t>
            </a:r>
            <a:r>
              <a:rPr lang="en-US" dirty="0"/>
              <a:t>– 1950</a:t>
            </a:r>
            <a:r>
              <a:rPr lang="ja-JP" altLang="en-US" sz="1500" spc="-10">
                <a:latin typeface="Yu Gothic" panose="020B0400000000000000" pitchFamily="34" charset="-128"/>
                <a:ea typeface="Yu Gothic" panose="020B0400000000000000" pitchFamily="34" charset="-128"/>
                <a:cs typeface="Arial" panose="020B0604020202020204" pitchFamily="34" charset="0"/>
              </a:rPr>
              <a:t>年代</a:t>
            </a:r>
            <a:endParaRPr lang="ja-JP" altLang="en-US" sz="1500">
              <a:latin typeface="Yu Gothic" panose="020B0400000000000000" pitchFamily="34" charset="-128"/>
              <a:ea typeface="Yu Gothic" panose="020B0400000000000000" pitchFamily="34" charset="-128"/>
              <a:cs typeface="Arial" panose="020B0604020202020204" pitchFamily="34" charset="0"/>
            </a:endParaRP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22135" y="2375293"/>
            <a:ext cx="2433961" cy="662775"/>
          </a:xfrm>
        </p:spPr>
        <p:txBody>
          <a:bodyPr/>
          <a:lstStyle/>
          <a:p>
            <a:pPr marR="99060">
              <a:lnSpc>
                <a:spcPts val="1600"/>
              </a:lnSpc>
              <a:spcBef>
                <a:spcPts val="330"/>
              </a:spcBef>
            </a:pP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産地への関心が高まり、</a:t>
            </a:r>
            <a:b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br>
            <a:r>
              <a:rPr lang="en-US" altLang="ja-JP" sz="1600" spc="-10" dirty="0">
                <a:latin typeface="Yu Gothic Medium" panose="020B0400000000000000" pitchFamily="34" charset="-128"/>
                <a:ea typeface="Yu Gothic Medium" panose="020B0400000000000000" pitchFamily="34" charset="-128"/>
                <a:cs typeface="Arial" panose="020B0604020202020204" pitchFamily="34" charset="0"/>
              </a:rPr>
              <a:t>85</a:t>
            </a:r>
            <a:r>
              <a:rPr lang="ja-JP" altLang="en-US" sz="1600" spc="-10" dirty="0">
                <a:latin typeface="Yu Gothic Medium" panose="020B0400000000000000" pitchFamily="34" charset="-128"/>
                <a:ea typeface="Yu Gothic Medium" panose="020B0400000000000000" pitchFamily="34" charset="-128"/>
                <a:cs typeface="Arial" panose="020B0604020202020204" pitchFamily="34" charset="0"/>
              </a:rPr>
              <a:t>品種以上が植えられる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11249" y="1691442"/>
            <a:ext cx="2621179" cy="662774"/>
          </a:xfrm>
        </p:spPr>
        <p:txBody>
          <a:bodyPr/>
          <a:lstStyle/>
          <a:p>
            <a:r>
              <a:rPr lang="en-US" dirty="0"/>
              <a:t>1960</a:t>
            </a:r>
            <a:r>
              <a:rPr lang="ja-JP" altLang="en-US" sz="1500" spc="-10">
                <a:latin typeface="Yu Gothic" panose="020B0400000000000000" pitchFamily="34" charset="-128"/>
                <a:ea typeface="Yu Gothic" panose="020B0400000000000000" pitchFamily="34" charset="-128"/>
                <a:cs typeface="Arial" panose="020B0604020202020204" pitchFamily="34" charset="0"/>
              </a:rPr>
              <a:t>年代</a:t>
            </a:r>
            <a:r>
              <a:rPr lang="en-US" dirty="0"/>
              <a:t>– 1980</a:t>
            </a:r>
            <a:r>
              <a:rPr lang="ja-JP" altLang="en-US" sz="1500" spc="-10">
                <a:latin typeface="Yu Gothic" panose="020B0400000000000000" pitchFamily="34" charset="-128"/>
                <a:ea typeface="Yu Gothic" panose="020B0400000000000000" pitchFamily="34" charset="-128"/>
                <a:cs typeface="Arial" panose="020B0604020202020204" pitchFamily="34" charset="0"/>
              </a:rPr>
              <a:t>年代</a:t>
            </a:r>
            <a:endParaRPr lang="en-US" sz="1500" dirty="0">
              <a:latin typeface="Yu Gothic" panose="020B0400000000000000" pitchFamily="34" charset="-128"/>
              <a:ea typeface="Yu Gothic" panose="020B0400000000000000" pitchFamily="34" charset="-128"/>
            </a:endParaRP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5"/>
            <a:ext cx="2042286" cy="662774"/>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ブドウの作付面積が</a:t>
            </a:r>
            <a:br>
              <a:rPr lang="en-AU" altLang="ja-JP" sz="1600" dirty="0">
                <a:latin typeface="Yu Gothic Medium" panose="020B0400000000000000" pitchFamily="34" charset="-128"/>
                <a:ea typeface="Yu Gothic Medium" panose="020B0400000000000000" pitchFamily="34" charset="-128"/>
              </a:rPr>
            </a:br>
            <a:r>
              <a:rPr lang="en-US" altLang="ja-JP" sz="1600" dirty="0">
                <a:latin typeface="Yu Gothic Medium" panose="020B0400000000000000" pitchFamily="34" charset="-128"/>
                <a:ea typeface="Yu Gothic Medium" panose="020B0400000000000000" pitchFamily="34" charset="-128"/>
              </a:rPr>
              <a:t>2</a:t>
            </a:r>
            <a:r>
              <a:rPr lang="ja-JP" altLang="en-US" sz="1600" dirty="0">
                <a:latin typeface="Yu Gothic Medium" panose="020B0400000000000000" pitchFamily="34" charset="-128"/>
                <a:ea typeface="Yu Gothic Medium" panose="020B0400000000000000" pitchFamily="34" charset="-128"/>
              </a:rPr>
              <a:t>倍となる</a:t>
            </a:r>
            <a:endParaRPr lang="en-AU" sz="1600"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en-US" dirty="0"/>
              <a:t>2000</a:t>
            </a:r>
            <a:r>
              <a:rPr lang="ja-JP" altLang="en-US" sz="1500" spc="-10">
                <a:latin typeface="Yu Gothic" panose="020B0400000000000000" pitchFamily="34" charset="-128"/>
                <a:ea typeface="Yu Gothic" panose="020B0400000000000000" pitchFamily="34" charset="-128"/>
                <a:cs typeface="Arial" panose="020B0604020202020204" pitchFamily="34" charset="0"/>
              </a:rPr>
              <a:t>年代</a:t>
            </a:r>
            <a:endParaRPr lang="en-US" sz="1500" dirty="0">
              <a:latin typeface="Yu Gothic" panose="020B0400000000000000" pitchFamily="34" charset="-128"/>
              <a:ea typeface="Yu Gothic" panose="020B0400000000000000" pitchFamily="34" charset="-128"/>
            </a:endParaRP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461861" y="1902516"/>
            <a:ext cx="233836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735" marR="5080">
              <a:lnSpc>
                <a:spcPts val="1600"/>
              </a:lnSpc>
              <a:spcBef>
                <a:spcPts val="160"/>
              </a:spcBef>
            </a:pP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リヴァーランドは伝統的なワイン醸造の知識と技術革新のバランスを保ちながら、オーストラリア</a:t>
            </a:r>
            <a:b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b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国内のワイン生産量の</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3</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分の</a:t>
            </a:r>
            <a:r>
              <a:rPr lang="en-US" altLang="ja-JP" sz="1600" dirty="0">
                <a:latin typeface="Yu Gothic Medium" panose="020B0400000000000000" pitchFamily="34" charset="-128"/>
                <a:ea typeface="Yu Gothic Medium" panose="020B0400000000000000" pitchFamily="34" charset="-128"/>
                <a:cs typeface="Arial" panose="020B0604020202020204" pitchFamily="34" charset="0"/>
              </a:rPr>
              <a:t>1</a:t>
            </a:r>
            <a:r>
              <a:rPr lang="ja-JP" altLang="en-US" sz="1600" dirty="0">
                <a:latin typeface="Yu Gothic Medium" panose="020B0400000000000000" pitchFamily="34" charset="-128"/>
                <a:ea typeface="Yu Gothic Medium" panose="020B0400000000000000" pitchFamily="34" charset="-128"/>
                <a:cs typeface="Arial" panose="020B0604020202020204" pitchFamily="34" charset="0"/>
              </a:rPr>
              <a:t>を担っている</a:t>
            </a:r>
            <a:endParaRPr lang="en-AU" sz="1600" dirty="0">
              <a:latin typeface="Yu Gothic Medium" panose="020B0400000000000000" pitchFamily="34" charset="-128"/>
              <a:ea typeface="Yu Gothic Medium" panose="020B0400000000000000" pitchFamily="34" charset="-128"/>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450975" y="1218665"/>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
        <p:nvSpPr>
          <p:cNvPr id="13" name="Oval 12">
            <a:extLst>
              <a:ext uri="{FF2B5EF4-FFF2-40B4-BE49-F238E27FC236}">
                <a16:creationId xmlns:a16="http://schemas.microsoft.com/office/drawing/2014/main" id="{6F959D7E-0CE3-27C2-9E3A-2FD1C237E497}"/>
              </a:ext>
            </a:extLst>
          </p:cNvPr>
          <p:cNvSpPr/>
          <p:nvPr/>
        </p:nvSpPr>
        <p:spPr>
          <a:xfrm>
            <a:off x="4440530" y="3231989"/>
            <a:ext cx="394021" cy="39402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62734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B59636DB-AFB7-476E-BBBE-9CBA24B4D4FB}"/>
</file>

<file path=customXml/itemProps3.xml><?xml version="1.0" encoding="utf-8"?>
<ds:datastoreItem xmlns:ds="http://schemas.openxmlformats.org/officeDocument/2006/customXml" ds:itemID="{10CCF1F8-6D9E-4631-9BC7-E65B426755A9}">
  <ds:schemaRefs>
    <ds:schemaRef ds:uri="4e8dd08d-258d-47a9-9875-37f1ffd19f33"/>
    <ds:schemaRef ds:uri="http://schemas.microsoft.com/office/2006/documentManagement/types"/>
    <ds:schemaRef ds:uri="http://www.w3.org/XML/1998/namespace"/>
    <ds:schemaRef ds:uri="http://purl.org/dc/elements/1.1/"/>
    <ds:schemaRef ds:uri="http://purl.org/dc/terms/"/>
    <ds:schemaRef ds:uri="http://schemas.microsoft.com/office/2006/metadata/properties"/>
    <ds:schemaRef ds:uri="02256494-4976-4001-aedb-96463ae0d92e"/>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8789</Words>
  <Application>Microsoft Macintosh PowerPoint</Application>
  <PresentationFormat>Widescreen</PresentationFormat>
  <Paragraphs>523</Paragraphs>
  <Slides>40</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Yu Gothic</vt:lpstr>
      <vt:lpstr>Inter Display</vt:lpstr>
      <vt:lpstr>Yu Gothic Medium</vt:lpstr>
      <vt:lpstr>Arial</vt:lpstr>
      <vt:lpstr>Neue Haas Grotesk Text Pro</vt:lpstr>
      <vt:lpstr>Arial</vt:lpstr>
      <vt:lpstr>Roboto</vt:lpstr>
      <vt:lpstr>Slide layouts</vt:lpstr>
      <vt:lpstr>PowerPoint Presentation</vt:lpstr>
      <vt:lpstr>PowerPoint Presentation</vt:lpstr>
      <vt:lpstr>AUSTRALIA オーストラリア</vt:lpstr>
      <vt:lpstr>オーストラリア内陸の</vt:lpstr>
      <vt:lpstr>Today we’ll cover...</vt:lpstr>
      <vt:lpstr>SOUTH AUSTRALIA 南オーストラリア</vt:lpstr>
      <vt:lpstr>RIVERLAND  </vt:lpstr>
      <vt:lpstr>初期</vt:lpstr>
      <vt:lpstr>PowerPoint Presentation</vt:lpstr>
      <vt:lpstr>地勢 気候 土壌</vt:lpstr>
      <vt:lpstr>PowerPoint Presentation</vt:lpstr>
      <vt:lpstr>土壌</vt:lpstr>
      <vt:lpstr>RIVERLAND の味わい</vt:lpstr>
      <vt:lpstr>シャルドネ 特徴</vt:lpstr>
      <vt:lpstr>シラーズ 特徴</vt:lpstr>
      <vt:lpstr>カベルネ・ソーヴィニヨン 特徴</vt:lpstr>
      <vt:lpstr>NEW SOUTH WALES ニュー・サウス・ ウェールズ</vt:lpstr>
      <vt:lpstr>RIVERINA</vt:lpstr>
      <vt:lpstr>1913年</vt:lpstr>
      <vt:lpstr>PowerPoint Presentation</vt:lpstr>
      <vt:lpstr>地勢 気候 土壌</vt:lpstr>
      <vt:lpstr>PowerPoint Presentation</vt:lpstr>
      <vt:lpstr>土壌</vt:lpstr>
      <vt:lpstr>RIVERINA の味わい</vt:lpstr>
      <vt:lpstr>シャルドネ 特徴</vt:lpstr>
      <vt:lpstr>シラーズ 特徴</vt:lpstr>
      <vt:lpstr>ボトリティス・セミヨン 特徴</vt:lpstr>
      <vt:lpstr>NEW SOUTH WALES ニュー・サウス・ ウェールズ</vt:lpstr>
      <vt:lpstr>MURRAY DARLING</vt:lpstr>
      <vt:lpstr>1888年</vt:lpstr>
      <vt:lpstr>PowerPoint Presentation</vt:lpstr>
      <vt:lpstr>地勢 気候 土壌</vt:lpstr>
      <vt:lpstr>PowerPoint Presentation</vt:lpstr>
      <vt:lpstr>土壌</vt:lpstr>
      <vt:lpstr>MURRAY DARLING の味わい</vt:lpstr>
      <vt:lpstr>PowerPoint Presentation</vt:lpstr>
      <vt:lpstr>PowerPoint Presentation</vt:lpstr>
      <vt:lpstr>MURRAY DARLING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2026-07-14T04:44:46Z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2026-05-11T02:21:56Z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d4d5561e-13bf-4ef4-8ca8-6512d8a0be86</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