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9D_E0714088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C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45" r:id="rId7"/>
    <p:sldId id="637" r:id="rId8"/>
    <p:sldId id="646" r:id="rId9"/>
    <p:sldId id="647" r:id="rId10"/>
    <p:sldId id="636" r:id="rId11"/>
    <p:sldId id="669" r:id="rId12"/>
    <p:sldId id="641" r:id="rId13"/>
    <p:sldId id="642" r:id="rId14"/>
    <p:sldId id="643" r:id="rId15"/>
    <p:sldId id="648" r:id="rId16"/>
    <p:sldId id="671" r:id="rId17"/>
    <p:sldId id="652" r:id="rId18"/>
    <p:sldId id="280" r:id="rId19"/>
    <p:sldId id="617" r:id="rId20"/>
    <p:sldId id="657" r:id="rId21"/>
    <p:sldId id="626" r:id="rId22"/>
    <p:sldId id="720" r:id="rId23"/>
    <p:sldId id="721" r:id="rId24"/>
    <p:sldId id="722" r:id="rId25"/>
    <p:sldId id="723" r:id="rId26"/>
    <p:sldId id="659" r:id="rId27"/>
    <p:sldId id="340" r:id="rId28"/>
    <p:sldId id="724" r:id="rId29"/>
  </p:sldIdLst>
  <p:sldSz cx="12192000" cy="6858000"/>
  <p:notesSz cx="6858000" cy="9144000"/>
  <p:embeddedFontLst>
    <p:embeddedFont>
      <p:font typeface="Cordia New" panose="020B0304020202020204" pitchFamily="34" charset="-34"/>
      <p:regular r:id="rId31"/>
      <p:bold r:id="rId32"/>
      <p:italic r:id="rId33"/>
      <p:boldItalic r:id="rId34"/>
    </p:embeddedFont>
    <p:embeddedFont>
      <p:font typeface="Inter Display" panose="02000503000000020004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01" autoAdjust="0"/>
    <p:restoredTop sz="92583"/>
  </p:normalViewPr>
  <p:slideViewPr>
    <p:cSldViewPr snapToGrid="0">
      <p:cViewPr varScale="1">
        <p:scale>
          <a:sx n="131" d="100"/>
          <a:sy n="131" d="100"/>
        </p:scale>
        <p:origin x="1064" y="176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EE6FB6B-F55A-4B9E-979F-CF9098EEA9EB}" authorId="{00000000-0000-0000-0000-000000000000}" status="resolved" created="2025-03-18T13:36:48.569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should all be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9D_E07140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F0FC149-F1D5-4198-86DD-E8455FA657EF}" authorId="{00000000-0000-0000-0000-000000000000}" status="resolved" created="2025-03-18T13:36:07.597" complete="100000">
    <pc:sldMkLst xmlns:pc="http://schemas.microsoft.com/office/powerpoint/2013/main/command">
      <pc:docMk/>
      <pc:sldMk cId="3765518472" sldId="669"/>
    </pc:sldMkLst>
    <p188:txBody>
      <a:bodyPr/>
      <a:lstStyle/>
      <a:p>
        <a:r>
          <a:rPr lang="en-US"/>
          <a:t>Missing map of Australia with region shown before this slide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ตั้งอยู่บนคาบสมุทร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ฟลูริ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โอ (บางทีเรียกผิดเป็น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เฟล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อริเออร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ทางออสเตรเลียใต้ เป็นพลังที่อยู่เบื้องหลังไวน์แดงที่ดีที่สุดส่วนหนึ่งของออสเตรเลีย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บันทึกย่อของสไลด์แต่ละหน้าจะให้ข้อมูลเพิ่มเติมเกี่ยวกับสไลด์นั้นๆ และประเด็นแนะนำเพื่อใช้ในการอภิปราย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133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คุณสมบัติเด่นของพันธุ์องุ่นแดงช่วยก่อร่างสร้างแนวทางให้การปลูกองุ่น และแนวทางปฏิบัติในการผลิตไวน์อย่างไร?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ของแลงฮอร์น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จึงประสพความสำเร็จในฐานะที่เป็นไวน์ที่ผลิตจากองุ่นพันธุ์เดียว และไวน์ที่ใช้การ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กับองุ่นพันธุ์อื่น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ประเภท อายุ และขนาดของถังไม้โอ๊กมีผลกระทบใดต่อสไตล์ของไวน์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และผู้ผลิตไวน์ตัดสินใจในเรื่องเหล่านี้อย่างไร?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5020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ช่วงนี้เหมาะกับการชิมไวน์หลากชนิดที่คัดสรรมาและอภิปราย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เป็นเขตพื้นที่ผลิตไวน์แดงอันเป็นที่รู้จักจากลักษณะสัมผัสและเนื้อสัมผัส แต่ก็ยังมีความนุ่มละมุนและเข้าถึงได้ไม่ยาก ที่เป็นเช่นนี้เป็นเพราะองุ่นมีระยะเวลาสุกงอมนานกว่า เหตุเพราะลมเย็นตอนบ่ายทำให้องุ่นมีความชุ่มฉ่ำ 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สุกเต็มที่ ไม่กระด้าง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ครีก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มีประวัติศาสตร์ยาวนานเรื่องการผลิตไวน์ชีรา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ที่รสเข้ม หนักแน่น และมีปริมาณแอลกอฮอล์สูง แสดงถึงคุณลักษณะผลไม้สีเข้ม มีความเป็นเครื่องเทศอ่อน ๆ และมีสะระแหน่เจืออยู่บาง ๆ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209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โดยทั่วไปไวน์คาแบ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ร์เนต์ข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รสชาตินุ่มกว่าและเข้าถึงได้ง่ายกว่าไวน์จากเขตอื่น ๆ เป็นไวน์ที่ดีเยี่ยมสำหรับดื่มในทันที แต่ก็ยังมีความสามารถในการเก็บไว้ได้นานหลายปี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179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อันเป็นสัญลักษณ์ของเขตผลิตไวน์นี้ที่โรงผลิตไวน์ส่วนใหญ่ผลิตออกมา ไวน์มีความชุ่มฉ่ำ แอลกอฮอล์สูง และมีความสมดุล ผลรวมของไวน์มีความเข้มของผลไม้สีเข้ม มีความเป็นเร่ธาตุอันซับซ้อนเจืออยู่ ส่วนประกอบในคาแบ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มีความนุ่มและเนียนราวแพรไหม ที่ได้จากรสชาติหลากมิติของ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/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แบล็ก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เคอร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เจือสะระแหน่ ยูคาลิปตัส และสมุนไพรที่มีสีเขียว การเติมชีรา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เข้าไปจะสร้างความชุ่มฉ่ำอย่างถึงรสถึงชาติ และออกรสเครื่องเทศเผ็ดอ่อน ๆ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8445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635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a typeface="Calibri" panose="020F0502020204030204" pitchFamily="34" charset="0"/>
              </a:rPr>
              <a:t>ไม่ค่อยมีคนเห็นว่า</a:t>
            </a:r>
            <a:r>
              <a:rPr lang="th-TH" sz="1200" dirty="0" err="1">
                <a:ea typeface="Calibri" panose="020F0502020204030204" pitchFamily="34" charset="0"/>
              </a:rPr>
              <a:t>มัลเบ็ค</a:t>
            </a:r>
            <a:r>
              <a:rPr lang="th-TH" sz="1200" dirty="0">
                <a:ea typeface="Calibri" panose="020F0502020204030204" pitchFamily="34" charset="0"/>
              </a:rPr>
              <a:t>เป็น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ไวน์ที่ทำจากองุ่นพันธุ์เดียวของประเทศออสเตรเลีย แต่ในแลงฮอร์น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มัลเบ็ค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มีที่ยืนเป็นของตนเอง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มัลเบ็ค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เป็นไวน์มีโครงสร้างละเอียด มีลัก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ษ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ณสัมผัสเต็ม มีแทน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นุ่มราวกำมะหยี่ กลิ่นรสผลไม้เด่นชัดและชุ่มฉ่ำ และเจือความเป็นดิน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มัลเบ็คห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อมกลิ่นดอกไวโอ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เล็ต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ชัดเจน สามารถเก็บได้นานถึง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ปี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หรือเกินกว่านั้นก็ได้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0993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020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ช่วงนี้เป็นโอกาสอันดีที่ให้ผู้ร่วมสัมมนาชิมไวน์จากแลงฮอร์น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ส่วนการชิมเต็มรูปแบบจะจัดไว้ในตอนท้ายของการนำเสนอนี้</a:t>
            </a:r>
            <a:endParaRPr lang="en-AU" sz="10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endParaRPr lang="en-US" dirty="0"/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เป็นชื่อที่ฟังดูใหม่สำหรับบางคน แต่ผู้คนจำนวนมากเพลิดเพลินกับไวน์ที่ทำจากองุ่นของเขตผลิตไวน์นี้โดยไม่รู้ด้วยซ้ำว่าไวน์เป็นของที่นี่ หลายทศวรรษที่ผ่านมา 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กผ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ลิตองุ่นคุณภาพจำนวนมาก ส่งให้บริษัทผลิตไวน์ขนาดใหญ่และยี่ห้อไวน์ที่มีชื่อเสียง ปัจจุบัน 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เป็นที่จับตามองอย่างมากและจำนวนผู้ผลิตไวน์ครั้งละจำนวนน้อยมีจำนวนเพิ่มขึ้น ผู้ผลิตไวน์เหล่านี้บรรจงสรรค์สร้างไวน์ชั้นเลิศจากผลองุ่นที่ได้จากต้นองุ่นอายุมากและพันธุ์องุ่นต่าง ๆ ทั้งพันธุ์องุ่นดั้งเดิมและพันธุ์องุ่นทางเลือก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13254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เป็นที่อยู่ของต้นองุ่นที่อายุมากที่สุดในโลกที่ยังคงออกผลอย่างต่อเนื่อง พันธุ์ชีรา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โฮที่ไร่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บลีสเ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ดล และพันธุ์คาแบ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โซ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และชีรา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ซ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ที่ไร่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อิน อาร์ม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ส์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+ เนื้อหาเพิ่มเติมที่ใช้ในการนำเสนอได้ : สื่อในการนำเสนอเกี่ยวกับองุ่นอายุมากเพิ่มเติม สามารถสืบค้นได้ที่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516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ประวัติความเป็นมาอันยาวนานของลองฮอร์น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ในฐานะที่เป็นเขตผลิตไวน์ มีความหมายใดต่อการปลูกไวน์ และการผลิตไวน์ในปัจจุบัน ? สิ่งที่เกิดขึ้นนั้นเปรียบเทียบกับเขตผลิตไวน์ที่อายุน้อยกว่าอย่างไรได้บ้าง?</a:t>
            </a:r>
            <a:endParaRPr lang="th-TH" sz="1200" dirty="0">
              <a:effectLst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แลงฮอร์น </a:t>
            </a:r>
            <a:r>
              <a:rPr lang="th-TH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ค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รี</a:t>
            </a:r>
            <a:r>
              <a:rPr lang="th-TH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ก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 เคยเป็นห้องเครื่องจักรส</a:t>
            </a:r>
            <a:r>
              <a:rPr lang="th-TH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ําห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รับแบรนด์ไวน์ชื่อดังนอกภูมิภาค สิ่งนี้หล่อหลอมชุมชนไวน์อย่างไร? ประวัติศาสตร์นี้อาจมีประโยชน์อะไรบ้าง?</a:t>
            </a:r>
            <a:endParaRPr lang="th-TH" sz="1200" u="none" strike="noStrike" dirty="0">
              <a:solidFill>
                <a:srgbClr val="000000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962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แทรก</a:t>
            </a:r>
            <a:r>
              <a:rPr lang="th-TH" sz="1200" dirty="0">
                <a:ea typeface="Calibri" panose="020F0502020204030204" pitchFamily="34" charset="0"/>
              </a:rPr>
              <a:t>ตัวอยู่อย่างสงบใน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แหลม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ฟลู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รีเยอในออสเตรเลียใต้ เขตผลิตไวน์เป็นที่ราบ เห็นเป็นไร่องุ่นงดงามราวภาพวาดอยู่เต็มพื้นที่ มีฟาร์มที่มีครอบครัวต่าง ๆ เป็นเจ้าของ และต้นยูคาลิปตัสอายุยืนยาวอยู่ทั่ว 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อยู่ห่างจากเมืองแอด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ไปทางทิศตะวันออกเฉียงใต้ประมาณ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กิโลเมตร ตั้งอยู่บนที่ราบน้ำท่วมถึงโบราณ ระหว่างแม่น้ำ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รมเมอร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องกา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อยู่ริมฝั่งทะเลสาบอเล็กซานดร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น่าไปทางทิศตะวันออกเฉียงใต้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ภูมิอากาศแบบปานกลางเพราะได้รับอิทธิพลจากทะเลสาบอเล็กซานดร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น่าอันกว้างใหญ่ พื้นน้ำกว้าง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600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ตารางกิโลเมตร (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232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ตารางไมล์) (ขนาดใหญ่เป็นสามเท่าของอ่าวซิดนี่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ย์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 มีลมพัดเข้าฝั่งจากทางใต้ที่เรียกขานกันว่า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‘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ทะเลสาบคุณหมอ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โดยลมนี้พัดตรงจากมหาสมุทรใต้อันหนาวเย็นข้ามทะเลสาบเข้ามา ทำให้ช่วงฤดูร้อนตอนบ่าย อุณหภูมิจะลดลงได้มากกว่า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 และยังทำให้พื้นที่บริเวณนี้ค่อนข้างปลอดโรคและปลอดน้ำค้างแข็ง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ทางตอนเหนือและทางทิศตะวันตกของเขตผลิตไวน์นี้ มีเทือกเขาแอด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ิเลด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ฮิลล์อยู่เป็นแนว ทำให้เกิดเป็นเขตพื้นที่อับฝนหรือเงาฝน แต่เทือกเขานี้ทำให้น้ำไหลลงสู่แม่น้ำสายต่าง ๆ ที่ทำให้เขตผลิตไวน์นี้ใช้วิธีผันน้ำให้ท่วมผิวดิน เพื่อให้ทำการเพาะปลูกในฤดูหนาวได้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330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21.5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70.7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ฟาเร็นไฮท์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ปริมาณฝนช่วงฤดูเพาะปลูกอยู่ที่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169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6.6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746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แม้ว่าจะ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เป็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นพ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ี้น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ที่ราบ แต่ที่ราบ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ลุ่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มน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้ําข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อง 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มีดินที่โดดเด่นหลายประเภทซึ่งสร้างความหลากหลาย และความสนใจ</a:t>
            </a:r>
            <a:r>
              <a:rPr lang="th-TH" sz="18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ให้เขตผลิตไวน์นี้</a:t>
            </a:r>
            <a:endParaRPr lang="th-TH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เหตุใดแหล่งน้ำขนาดใหญ่ที่รายรอบอยู่จึงมีความสำคัญ? สิ่งที่เกิดขึ้นส่งผลกระทบต่อสไตล์การผลิตไวน์อย่างไร?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ภูมิทัศน์ที่</a:t>
            </a:r>
            <a:r>
              <a:rPr lang="th-TH" sz="1200" dirty="0">
                <a:ea typeface="Calibri" panose="020F0502020204030204" pitchFamily="34" charset="0"/>
              </a:rPr>
              <a:t>ราบของ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เขตผลิตไวน์นี้มีความหมายใดต่อการปลูกองุ่นและสไตล์การผลิตไวน์?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788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มีความเสี่ยงเรื่องการเกิดโรคของพืชในระดับต่ำ พื้นดินเป็นที่ราบจึงสามารถจัดการได้ ภูมิอากาศแบบอบอุ่น และระบบประปาอย่างเพียงพอ เขตผลิตไวน์นี้จึงเป็นเขตพื้นที่ปลูกองุ่นในอุดมคติ และยังมีการจัดการไร่องุ่นแบบ</a:t>
            </a:r>
            <a:r>
              <a:rPr lang="th-TH" sz="1200" dirty="0">
                <a:solidFill>
                  <a:schemeClr val="bg1"/>
                </a:solidFill>
              </a:rPr>
              <a:t>ไม่ยุ่งยากซับซ้อนเหมือน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เขตผลิตไวน์อื่นอีกหลายเขต ลมพัดเย็นช่วงบ่าย จะช่วยลดความชื้นในพุ่มองุ่น ลดการเกิดโรคพืช และลดทอนความจำเป็นในการใช้สเปรย์กำจัดเชื้อรา ดินอุดมสมบูรณ์ของเขตผลิตไวน์นี้มีแร่ธาตุอยู่สูง เป็นความอุดมสมบูรณ์ที่ทำให้องุ่นเจริญเติบโตได้ดีและให้ผลผลิตมาก ต้นองุ่นจะถูกควบคุมโดยการใช้เทคนิคการตัดแต่งทรงพุ่มต่าง ๆ รวมถึงมีการออกแบบเถาองุ่นเลื้อยขึ้นพันเกี่ยวค้างองุ่น การ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ริด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กิ่งใบ และการจัดการการทดน้ำ</a:t>
            </a:r>
          </a:p>
          <a:p>
            <a:pPr marL="171450" lvl="0" indent="-171450">
              <a:buFont typeface="Arial" panose="020B0604020202020204" pitchFamily="34" charset="0"/>
              <a:buChar char="•"/>
              <a:defRPr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แลงฮอร์น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ค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เป็นเขตผลิตไวน์แห่งเดียวของประเทศออสเตรเลียที่ใช้น้ำจากธรรมชาติมาทำการชลประทาน ความที่เขตผลิตไวน์นี้เป็นที่ราบขนาดกว้างใหญ่ เกิดน้ำท่วมในฤดูหนาว ระบบเขื่อนและทางน้ำไหลจะกักน้ำไว้ให้</a:t>
            </a:r>
            <a:r>
              <a:rPr lang="th-TH" sz="1200" dirty="0">
                <a:ea typeface="Calibri" panose="020F0502020204030204" pitchFamily="34" charset="0"/>
              </a:rPr>
              <a:t>ดิน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ชุ่ม</a:t>
            </a:r>
            <a:r>
              <a:rPr lang="th-TH" sz="1200" dirty="0">
                <a:ea typeface="Calibri" panose="020F0502020204030204" pitchFamily="34" charset="0"/>
              </a:rPr>
              <a:t>น้ำ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แล้วจึงจะปล่อยน้ำให้ไหลออกไป ทำให้เพื่อนบ้านที่อยู่ปลายน้ำได้ประโยชน์จากการนี้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เช่นนี้ยังลดความต้องการใน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ชลประทานในฤดูเพาะปลูกในเวลาต่อมาอีกด้วย ภาวะน้ำท่วมนี้ยังทำให้เกิดเป็นแหล่งแร่ธาตุที่อุดมสมบูรณ์สำหรับต้นองุ่น และน้ำยังพัดเศษซากจากต้นยูคาลิปตัสมาให้ ซึ่งจะทับถมกันกลายเป็นตะกอนที่อุดมไปด้วยน้ำมันยูคาลิปตัส ไร่องุ่นส่วนใหญ่โดยเฉพาะไร่ที่ไกลจากพื้นที่น้ำท่วม จะใช้วิธีการให้น้ำแบบหยดเมื่อจำเป็นต้องใช้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การบริหารจัดการสิ่งแวดล้อมเป็นสิ่งที่สำคัญมากขึ้นเรื่อย ๆ โดยมีการลงทุนและโครงการต่าง ๆ ที่เชื่อมโยงกับการบริหารจัดการน้ำและดิน มีการลดการใช้สารเคมี การเพิ่มความหลากหลายทางชีวภาพ และการรักษาสุขภาวะให้ต้นยูคาลิปตัสท้องถิ่นที่แช่อยู่ในหนองน้ำ ไร่ที่เปลี่ยนมาเป็นเพาะปลูกแบบเกษตรอินทรีย์ก็เพิ่มจำนวนขึ้นด้วย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927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463759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703949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7395898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38401" y="3434316"/>
            <a:ext cx="6885768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62198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90121" y="374556"/>
            <a:ext cx="4401879" cy="611839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67379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659074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5C262C2F-2C85-5DD4-F8C6-C2BBC66C8CC1}"/>
              </a:ext>
            </a:extLst>
          </p:cNvPr>
          <p:cNvSpPr/>
          <p:nvPr userDrawn="1"/>
        </p:nvSpPr>
        <p:spPr>
          <a:xfrm>
            <a:off x="6590744" y="3310522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4891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74557"/>
            <a:ext cx="5735637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6288117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D_E071408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A5FA91E-AD8B-0AEA-99A8-33696E71ED0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888" y="2595563"/>
            <a:ext cx="11010900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3733" y="1582597"/>
            <a:ext cx="11041110" cy="990300"/>
          </a:xfrm>
        </p:spPr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</a:t>
            </a:r>
            <a:r>
              <a:rPr lang="en-AU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875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ภูมิอากาศ</a:t>
            </a:r>
          </a:p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ภาคพื้นสมุทร</a:t>
            </a:r>
          </a:p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แบบปานกลาง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35474" y="3942491"/>
            <a:ext cx="3891746" cy="433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ได้รับอิทธิพลจากทะเล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มด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ิเต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2400" b="1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์เร</a:t>
            </a: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เนียน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7501572" y="6543706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7501572" y="5420705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8563475" y="6371037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799C727F-843A-B111-19F8-A46F99C53477}"/>
              </a:ext>
            </a:extLst>
          </p:cNvPr>
          <p:cNvSpPr txBox="1">
            <a:spLocks/>
          </p:cNvSpPr>
          <p:nvPr/>
        </p:nvSpPr>
        <p:spPr>
          <a:xfrm>
            <a:off x="623888" y="453633"/>
            <a:ext cx="5334275" cy="82091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id="{4CA0E03F-2847-26C7-4BA1-44C65D293219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5A350F3-9FE1-5449-57AF-EB17BCBFAB9D}"/>
              </a:ext>
            </a:extLst>
          </p:cNvPr>
          <p:cNvSpPr txBox="1">
            <a:spLocks/>
          </p:cNvSpPr>
          <p:nvPr/>
        </p:nvSpPr>
        <p:spPr>
          <a:xfrm>
            <a:off x="6433137" y="3978749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10 – 50 เมตร (33 – 164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454D20-2340-CDCA-F186-9FF1129D5B6D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4B22BC-362E-DF61-BD68-6A430E51CB96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6C6D73-9457-CAAC-AD1C-AA0659B72201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C06EA2-F18E-94E6-6462-136AB7D7562B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001362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A52D08-94B3-7F30-DC40-AB2D208750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5999" cy="61036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2391774"/>
            <a:ext cx="3580266" cy="153052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ดินตะกอนน้ำพาตามริมฝั่งแม่น้ำมีความลึก ร่วนซุย สีน้ำตาล สีเข้มหรือสีแดง เป็นดินที่ผลิตไวน์น้ำหนักมาก แต่กลมกล่อมและนุ่มกว่า ส่วนดินที่ห่างจากแม่น้ำ ส่วนมากเป็นทรายทับอยู่บนดินเหนียว จะได้ไวน์ที่มีโครงสร้างและเข้มกว่า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13476"/>
            <a:ext cx="5340350" cy="579936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 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ในแลงฮอร์น 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AC7DDBF7-95BA-FE7D-62B5-E88F8F533D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836222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ประวัติความเป็นมาเรื่องการนำส่งองุ่นสู่บริษัทผลิตไวน์นอกเขตพื้นที่ เร็ว ๆ นี้จึงมีแนวโน้มที่จะเก็บรักษาองุ่นไว้ในพื้นที่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เกษตรกรผู้ปลูกองุ่นรุ่นที่ 6 มีลักษณะเป็นครอบครัว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การบริหารจัดการไร่องุ่นแบบไม่ยุ่งยากซับซ้อนเหมือนเขตผลิตไวน์อื่น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ไร่องุ่นบางแห่งใช้แหล่งน้ำธรรมชาติในการชลประทาน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 : ต้นเดือนกุมภาพันธุ์ถึงปลายเดือนเมษายน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EC40966-12C1-C8B6-3BD3-CAAB5B274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68300"/>
            <a:ext cx="6096000" cy="610374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8A547-E314-546B-744D-BDCB5D9E34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3149584"/>
            <a:ext cx="4081722" cy="1530521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โดยทั่วไปผลิตไวน์ได้ปริมาณมากกว่าเขตผลิตไวน์แมคลาเรน เวล และผลิตเกือบจะได้มากเท่ากับเขตบารอ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ซา 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ส่วนใหญ่เป็นไวน์แดง ใช้วิธีการหมักแบบถังเปิด และการบ่มไวน์ในถังไม้โอ๊กเป็นสิ่งที่ทำกันโดยทั่วไป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เป็นสิ่งที่ทำกันเป็นปกติ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ให้ความ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สําคัญ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กับไร่องุ่นมากขึ้นเพื่อลดการแทรกแซงในโรงผลิตไวน์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EF17699-996E-80A1-5516-9CFCFB8A3DCE}"/>
              </a:ext>
            </a:extLst>
          </p:cNvPr>
          <p:cNvSpPr txBox="1">
            <a:spLocks/>
          </p:cNvSpPr>
          <p:nvPr/>
        </p:nvSpPr>
        <p:spPr>
          <a:xfrm>
            <a:off x="6403897" y="1019332"/>
            <a:ext cx="5678176" cy="153052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783F2ED-5CE5-8444-E0AB-A96145E88533}"/>
              </a:ext>
            </a:extLst>
          </p:cNvPr>
          <p:cNvSpPr txBox="1">
            <a:spLocks/>
          </p:cNvSpPr>
          <p:nvPr/>
        </p:nvSpPr>
        <p:spPr>
          <a:xfrm>
            <a:off x="6336442" y="554220"/>
            <a:ext cx="5009924" cy="465111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การผลิตไวน์…ใน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2976761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8">
            <a:extLst>
              <a:ext uri="{FF2B5EF4-FFF2-40B4-BE49-F238E27FC236}">
                <a16:creationId xmlns:a16="http://schemas.microsoft.com/office/drawing/2014/main" id="{28F67CD5-87BD-5A22-42BB-CC18C0204A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3888" y="1933074"/>
            <a:ext cx="1182507" cy="3579859"/>
          </a:xfrm>
          <a:prstGeom prst="rect">
            <a:avLst/>
          </a:prstGeom>
        </p:spPr>
      </p:pic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009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375323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50577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38%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76360" y="5470367"/>
            <a:ext cx="1842968" cy="141352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th-TH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th-TH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9%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67112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246525" y="404926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D65BE8BA-7DE3-5EFC-2CA1-DB4A6E7991DA}"/>
              </a:ext>
            </a:extLst>
          </p:cNvPr>
          <p:cNvSpPr txBox="1"/>
          <p:nvPr/>
        </p:nvSpPr>
        <p:spPr>
          <a:xfrm rot="16200000">
            <a:off x="4750782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8E00A90B-6718-2CEE-8548-FB00EB1F51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60619" y="1778557"/>
            <a:ext cx="1270924" cy="384752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49A10C-C3BC-8AD0-98B3-96B9B4417DDE}"/>
              </a:ext>
            </a:extLst>
          </p:cNvPr>
          <p:cNvSpPr txBox="1"/>
          <p:nvPr/>
        </p:nvSpPr>
        <p:spPr>
          <a:xfrm rot="16200000">
            <a:off x="2920409" y="394561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28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4ADCBE89-5DCD-083A-C2A1-58D42F3745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57762" y="2007498"/>
            <a:ext cx="1157924" cy="350543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1E4E801-EB89-D17B-AAF1-1BFAD33B0F38}"/>
              </a:ext>
            </a:extLst>
          </p:cNvPr>
          <p:cNvSpPr txBox="1"/>
          <p:nvPr/>
        </p:nvSpPr>
        <p:spPr>
          <a:xfrm rot="16200000">
            <a:off x="9172601" y="4019454"/>
            <a:ext cx="154055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RIESLING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AF832C-3E55-F192-760E-6BF86C7D6905}"/>
              </a:ext>
            </a:extLst>
          </p:cNvPr>
          <p:cNvSpPr txBox="1"/>
          <p:nvPr/>
        </p:nvSpPr>
        <p:spPr>
          <a:xfrm>
            <a:off x="2946377" y="5505777"/>
            <a:ext cx="1842968" cy="123238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70000"/>
              </a:lnSpc>
            </a:pP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70000"/>
              </a:lnSpc>
            </a:pP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>
              <a:lnSpc>
                <a:spcPct val="70000"/>
              </a:lnSpc>
            </a:pPr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29%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534917"/>
            <a:ext cx="2805709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มักนำไป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กับ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3032760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612840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812209"/>
            <a:ext cx="2220146" cy="2220146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49581" y="2624894"/>
            <a:ext cx="1703757" cy="665247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รสเข้มและ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หนักแน่น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900561" y="4873643"/>
            <a:ext cx="2805709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เชอร์รี่สีเข้ม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ชะเอม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4707878"/>
            <a:ext cx="2274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9267553" y="4700258"/>
            <a:ext cx="0" cy="17338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391243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C9911B9-B720-D715-5640-769710C06EC4}"/>
              </a:ext>
            </a:extLst>
          </p:cNvPr>
          <p:cNvSpPr/>
          <p:nvPr/>
        </p:nvSpPr>
        <p:spPr>
          <a:xfrm>
            <a:off x="2075049" y="4284533"/>
            <a:ext cx="2416491" cy="244737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B95AB2A8-BB89-2716-A831-BCE73322831D}"/>
              </a:ext>
            </a:extLst>
          </p:cNvPr>
          <p:cNvSpPr txBox="1"/>
          <p:nvPr/>
        </p:nvSpPr>
        <p:spPr>
          <a:xfrm>
            <a:off x="2209812" y="4548687"/>
            <a:ext cx="2146963" cy="17861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354503" y="1801926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718646" y="1799024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82789" y="1799024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446932" y="1799024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811456" y="1799024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75980" y="1799024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534325" y="1799024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905027" y="1799024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69551" y="1799024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646155" y="2246217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354503" y="28427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718646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82789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446932" y="283986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811456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75980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534325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905027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69551" y="283986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354503" y="36830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718646" y="36801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82789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446932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811456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75980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534325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905027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69551" y="3680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354503" y="4523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718646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82789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446932" y="4520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811456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75980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534325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905027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69551" y="4520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354503" y="48692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718646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82789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446932" y="48663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811456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75980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534325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905027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69551" y="48663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354503" y="61297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718646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82789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44693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256471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4013967" y="5780416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819353" y="577574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667683" y="211015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354503" y="524841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718646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82789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446932" y="52455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811456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75980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534325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905027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69551" y="52455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803502" y="61268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526371" y="61268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261597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4308957" y="2110153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4307591" y="2231730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888803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D99DF4E-52E5-67E7-5EF2-4BAC2FC58D76}"/>
              </a:ext>
            </a:extLst>
          </p:cNvPr>
          <p:cNvSpPr/>
          <p:nvPr/>
        </p:nvSpPr>
        <p:spPr>
          <a:xfrm>
            <a:off x="4178385" y="612681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D721410-690F-F728-46C9-947851A073E2}"/>
              </a:ext>
            </a:extLst>
          </p:cNvPr>
          <p:cNvSpPr txBox="1"/>
          <p:nvPr/>
        </p:nvSpPr>
        <p:spPr>
          <a:xfrm>
            <a:off x="576828" y="177080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9587D79-5FF9-90A4-A6FF-A43DF39036C4}"/>
              </a:ext>
            </a:extLst>
          </p:cNvPr>
          <p:cNvCxnSpPr>
            <a:cxnSpLocks/>
          </p:cNvCxnSpPr>
          <p:nvPr/>
        </p:nvCxnSpPr>
        <p:spPr>
          <a:xfrm>
            <a:off x="847374" y="193342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2">
            <a:extLst>
              <a:ext uri="{FF2B5EF4-FFF2-40B4-BE49-F238E27FC236}">
                <a16:creationId xmlns:a16="http://schemas.microsoft.com/office/drawing/2014/main" id="{4EBCE04B-4A02-4469-A5B6-F0F1203F045D}"/>
              </a:ext>
            </a:extLst>
          </p:cNvPr>
          <p:cNvSpPr txBox="1"/>
          <p:nvPr/>
        </p:nvSpPr>
        <p:spPr>
          <a:xfrm>
            <a:off x="576827" y="267169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C1930B11-17B3-4B90-BC80-14A438BD1BD4}"/>
              </a:ext>
            </a:extLst>
          </p:cNvPr>
          <p:cNvSpPr txBox="1"/>
          <p:nvPr/>
        </p:nvSpPr>
        <p:spPr>
          <a:xfrm>
            <a:off x="2256471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3EE86AC-6187-4A01-FCB0-D94132E49E0B}"/>
              </a:ext>
            </a:extLst>
          </p:cNvPr>
          <p:cNvSpPr txBox="1"/>
          <p:nvPr/>
        </p:nvSpPr>
        <p:spPr>
          <a:xfrm>
            <a:off x="3526222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D1E8EDCC-F913-D836-6B01-8407D514C179}"/>
              </a:ext>
            </a:extLst>
          </p:cNvPr>
          <p:cNvSpPr txBox="1"/>
          <p:nvPr/>
        </p:nvSpPr>
        <p:spPr>
          <a:xfrm>
            <a:off x="4819353" y="247120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14B189D3-E9FD-BB00-A996-4162DF7BA8B6}"/>
              </a:ext>
            </a:extLst>
          </p:cNvPr>
          <p:cNvSpPr txBox="1"/>
          <p:nvPr/>
        </p:nvSpPr>
        <p:spPr>
          <a:xfrm>
            <a:off x="2256471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8A4C0B52-3E8F-9E18-C053-5449DE0D449F}"/>
              </a:ext>
            </a:extLst>
          </p:cNvPr>
          <p:cNvSpPr txBox="1"/>
          <p:nvPr/>
        </p:nvSpPr>
        <p:spPr>
          <a:xfrm>
            <a:off x="3377039" y="331146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C95556CC-21E0-F01E-DCEC-2A784711E412}"/>
              </a:ext>
            </a:extLst>
          </p:cNvPr>
          <p:cNvSpPr txBox="1"/>
          <p:nvPr/>
        </p:nvSpPr>
        <p:spPr>
          <a:xfrm>
            <a:off x="4819353" y="33114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B4320A2-E2F8-4A35-B057-80221D9C2C44}"/>
              </a:ext>
            </a:extLst>
          </p:cNvPr>
          <p:cNvCxnSpPr>
            <a:cxnSpLocks/>
          </p:cNvCxnSpPr>
          <p:nvPr/>
        </p:nvCxnSpPr>
        <p:spPr>
          <a:xfrm>
            <a:off x="1681202" y="297097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itle 2">
            <a:extLst>
              <a:ext uri="{FF2B5EF4-FFF2-40B4-BE49-F238E27FC236}">
                <a16:creationId xmlns:a16="http://schemas.microsoft.com/office/drawing/2014/main" id="{9952A364-17ED-B4D5-7C75-B1B31D916842}"/>
              </a:ext>
            </a:extLst>
          </p:cNvPr>
          <p:cNvSpPr txBox="1"/>
          <p:nvPr/>
        </p:nvSpPr>
        <p:spPr>
          <a:xfrm>
            <a:off x="576827" y="365196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C7D871E-9BAC-E4A6-5EE3-E3C873D2E93E}"/>
              </a:ext>
            </a:extLst>
          </p:cNvPr>
          <p:cNvCxnSpPr>
            <a:cxnSpLocks/>
          </p:cNvCxnSpPr>
          <p:nvPr/>
        </p:nvCxnSpPr>
        <p:spPr>
          <a:xfrm>
            <a:off x="1536802" y="384212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D59AE2F4-F8FB-628B-84B5-11764358EEF8}"/>
              </a:ext>
            </a:extLst>
          </p:cNvPr>
          <p:cNvSpPr txBox="1"/>
          <p:nvPr/>
        </p:nvSpPr>
        <p:spPr>
          <a:xfrm>
            <a:off x="2130423" y="415172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FDF1FA8B-A66C-A0D9-73DB-A07AE1B11560}"/>
              </a:ext>
            </a:extLst>
          </p:cNvPr>
          <p:cNvSpPr txBox="1"/>
          <p:nvPr/>
        </p:nvSpPr>
        <p:spPr>
          <a:xfrm>
            <a:off x="3377039" y="415172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BF9FECEC-65D4-9C4E-E6F8-3BB35F74AAFD}"/>
              </a:ext>
            </a:extLst>
          </p:cNvPr>
          <p:cNvSpPr txBox="1"/>
          <p:nvPr/>
        </p:nvSpPr>
        <p:spPr>
          <a:xfrm>
            <a:off x="4819353" y="415172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38B6FB4A-8F2B-1719-F014-291B17C78A3C}"/>
              </a:ext>
            </a:extLst>
          </p:cNvPr>
          <p:cNvSpPr txBox="1"/>
          <p:nvPr/>
        </p:nvSpPr>
        <p:spPr>
          <a:xfrm>
            <a:off x="576826" y="451451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2DD4655-DAD0-5727-F067-3AC361B05FF0}"/>
              </a:ext>
            </a:extLst>
          </p:cNvPr>
          <p:cNvCxnSpPr>
            <a:cxnSpLocks/>
          </p:cNvCxnSpPr>
          <p:nvPr/>
        </p:nvCxnSpPr>
        <p:spPr>
          <a:xfrm>
            <a:off x="1048360" y="468238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itle 2">
            <a:extLst>
              <a:ext uri="{FF2B5EF4-FFF2-40B4-BE49-F238E27FC236}">
                <a16:creationId xmlns:a16="http://schemas.microsoft.com/office/drawing/2014/main" id="{63C02E3D-396B-A041-FE8C-B990E9C881E8}"/>
              </a:ext>
            </a:extLst>
          </p:cNvPr>
          <p:cNvSpPr txBox="1"/>
          <p:nvPr/>
        </p:nvSpPr>
        <p:spPr>
          <a:xfrm>
            <a:off x="576827" y="523246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EF89F3F-D858-B493-E2C2-FB683DFC20B8}"/>
              </a:ext>
            </a:extLst>
          </p:cNvPr>
          <p:cNvCxnSpPr>
            <a:cxnSpLocks/>
          </p:cNvCxnSpPr>
          <p:nvPr/>
        </p:nvCxnSpPr>
        <p:spPr>
          <a:xfrm>
            <a:off x="2189945" y="540033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33D42F2B-BEC6-16B3-C51E-88EF24D5A683}"/>
              </a:ext>
            </a:extLst>
          </p:cNvPr>
          <p:cNvSpPr txBox="1"/>
          <p:nvPr/>
        </p:nvSpPr>
        <p:spPr>
          <a:xfrm>
            <a:off x="592084" y="60811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8BA704D-1ACC-0FAA-5DCA-5C6BBC597EBD}"/>
              </a:ext>
            </a:extLst>
          </p:cNvPr>
          <p:cNvCxnSpPr>
            <a:cxnSpLocks/>
          </p:cNvCxnSpPr>
          <p:nvPr/>
        </p:nvCxnSpPr>
        <p:spPr>
          <a:xfrm>
            <a:off x="1551317" y="62706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A558EB7D-8F07-BEBA-0916-5D77794DE6BA}"/>
              </a:ext>
            </a:extLst>
          </p:cNvPr>
          <p:cNvSpPr txBox="1"/>
          <p:nvPr/>
        </p:nvSpPr>
        <p:spPr>
          <a:xfrm>
            <a:off x="576827" y="485275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EDBE2447-648A-D68F-2D60-F4E1A4C4FCEC}"/>
              </a:ext>
            </a:extLst>
          </p:cNvPr>
          <p:cNvCxnSpPr>
            <a:cxnSpLocks/>
          </p:cNvCxnSpPr>
          <p:nvPr/>
        </p:nvCxnSpPr>
        <p:spPr>
          <a:xfrm>
            <a:off x="2189945" y="502062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237246"/>
            <a:ext cx="1832762" cy="13561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เป็นเลิศเรื่องภูมิอากาศภาคพื้นสมุทร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แบบปานกลาง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705072" y="4673282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ช็อก-มิ้นท์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938655" y="2631017"/>
            <a:ext cx="3101188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นุ่มนวลและเข้าถึงง่าย </a:t>
            </a:r>
          </a:p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มีค่าควรแก่การเก็บ 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มักนำไป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กับชีรา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092315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084695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F1773035-A21E-1B82-DD9B-71CD471C5B20}"/>
              </a:ext>
            </a:extLst>
          </p:cNvPr>
          <p:cNvSpPr/>
          <p:nvPr/>
        </p:nvSpPr>
        <p:spPr>
          <a:xfrm>
            <a:off x="2075049" y="4284533"/>
            <a:ext cx="2416491" cy="244737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6FF02D9E-0E3D-F3CE-8BEB-0600452636DE}"/>
              </a:ext>
            </a:extLst>
          </p:cNvPr>
          <p:cNvSpPr txBox="1"/>
          <p:nvPr/>
        </p:nvSpPr>
        <p:spPr>
          <a:xfrm>
            <a:off x="2209812" y="4548687"/>
            <a:ext cx="2146963" cy="178613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800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ประมาณ</a:t>
            </a:r>
            <a:endParaRPr lang="en-AU" sz="28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en-AU" sz="6000" dirty="0">
                <a:effectLst/>
                <a:latin typeface="Neue Haas Grotesk Text Pro" panose="020B0504020202020204" pitchFamily="34" charset="77"/>
              </a:rPr>
              <a:t>1/3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ของปริมาณองุ่นที่ใช้ผลิตไวน์ต่อปีโดยรวม</a:t>
            </a:r>
            <a:endParaRPr lang="en-AU" sz="2400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22631" y="194443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86774" y="194153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50917" y="194153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15060" y="194153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79584" y="194153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44108" y="194153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02453" y="194153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73155" y="194153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37679" y="194153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465316" y="2388730"/>
            <a:ext cx="2114328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22631" y="298813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86774" y="29852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50917" y="29852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15060" y="29852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79584" y="29852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44108" y="298523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02453" y="29852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73155" y="29852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37679" y="298523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22631" y="382839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86774" y="382549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50917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15060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79584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44108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02453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73155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37679" y="38254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22631" y="46801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86774" y="46772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50917" y="46772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15060" y="467725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79584" y="46772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44108" y="46772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02453" y="46772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73155" y="46772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37679" y="467725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22631" y="502614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86774" y="50232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50917" y="50232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15060" y="502324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79584" y="50232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44108" y="50232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02453" y="50232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73155" y="50232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37679" y="502324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22631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86774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50917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1506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79584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37679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24599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15918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87481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56786" y="225266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22631" y="540528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86774" y="54023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50917" y="54023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15060" y="540238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79584" y="5402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44108" y="5402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02453" y="5402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73155" y="5402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37679" y="5402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368818" y="225266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641402" y="2377472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17469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885411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414684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9B86B7CB-2A07-D573-D93E-9F1C825D3345}"/>
              </a:ext>
            </a:extLst>
          </p:cNvPr>
          <p:cNvSpPr txBox="1"/>
          <p:nvPr/>
        </p:nvSpPr>
        <p:spPr>
          <a:xfrm>
            <a:off x="544956" y="191615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B2691C-50A2-5A78-F0A4-FFD5BA03F3BC}"/>
              </a:ext>
            </a:extLst>
          </p:cNvPr>
          <p:cNvCxnSpPr>
            <a:cxnSpLocks/>
          </p:cNvCxnSpPr>
          <p:nvPr/>
        </p:nvCxnSpPr>
        <p:spPr>
          <a:xfrm>
            <a:off x="815502" y="207877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AC181791-9ED1-2908-8C82-EFEC0AF352F1}"/>
              </a:ext>
            </a:extLst>
          </p:cNvPr>
          <p:cNvSpPr txBox="1"/>
          <p:nvPr/>
        </p:nvSpPr>
        <p:spPr>
          <a:xfrm>
            <a:off x="544955" y="281704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81F2A8B9-9D85-9423-D7FA-B0CA6CB0F572}"/>
              </a:ext>
            </a:extLst>
          </p:cNvPr>
          <p:cNvSpPr txBox="1"/>
          <p:nvPr/>
        </p:nvSpPr>
        <p:spPr>
          <a:xfrm>
            <a:off x="2224599" y="2691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0B02663-A23B-8207-67A9-957233678302}"/>
              </a:ext>
            </a:extLst>
          </p:cNvPr>
          <p:cNvSpPr txBox="1"/>
          <p:nvPr/>
        </p:nvSpPr>
        <p:spPr>
          <a:xfrm>
            <a:off x="3494350" y="2691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CB8BB0D7-0FE0-D8D1-F1C2-5BE4C199C494}"/>
              </a:ext>
            </a:extLst>
          </p:cNvPr>
          <p:cNvSpPr txBox="1"/>
          <p:nvPr/>
        </p:nvSpPr>
        <p:spPr>
          <a:xfrm>
            <a:off x="4787481" y="26914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E7B76CB1-A8EA-9E7C-AAEE-4FDC8271203B}"/>
              </a:ext>
            </a:extLst>
          </p:cNvPr>
          <p:cNvSpPr txBox="1"/>
          <p:nvPr/>
        </p:nvSpPr>
        <p:spPr>
          <a:xfrm>
            <a:off x="2224599" y="34897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8EDFE13D-C0EE-D0FA-39E5-26B580106821}"/>
              </a:ext>
            </a:extLst>
          </p:cNvPr>
          <p:cNvSpPr txBox="1"/>
          <p:nvPr/>
        </p:nvSpPr>
        <p:spPr>
          <a:xfrm>
            <a:off x="3345167" y="3489731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E6BABCA0-16B6-0063-0EE1-540B28973DEC}"/>
              </a:ext>
            </a:extLst>
          </p:cNvPr>
          <p:cNvSpPr txBox="1"/>
          <p:nvPr/>
        </p:nvSpPr>
        <p:spPr>
          <a:xfrm>
            <a:off x="4787481" y="348973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2FE9DB0-3E3D-66C2-3F3A-896B5D86F4A4}"/>
              </a:ext>
            </a:extLst>
          </p:cNvPr>
          <p:cNvCxnSpPr>
            <a:cxnSpLocks/>
          </p:cNvCxnSpPr>
          <p:nvPr/>
        </p:nvCxnSpPr>
        <p:spPr>
          <a:xfrm>
            <a:off x="1649330" y="311632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24E4C537-77C5-6B44-B9D0-E33E3307BD12}"/>
              </a:ext>
            </a:extLst>
          </p:cNvPr>
          <p:cNvSpPr txBox="1"/>
          <p:nvPr/>
        </p:nvSpPr>
        <p:spPr>
          <a:xfrm>
            <a:off x="544955" y="379731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D7D0D7A-C278-0866-2523-A14A7BABD7F9}"/>
              </a:ext>
            </a:extLst>
          </p:cNvPr>
          <p:cNvCxnSpPr>
            <a:cxnSpLocks/>
          </p:cNvCxnSpPr>
          <p:nvPr/>
        </p:nvCxnSpPr>
        <p:spPr>
          <a:xfrm>
            <a:off x="1504930" y="398747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BE64844A-C923-3821-4E02-0528381EE2EE}"/>
              </a:ext>
            </a:extLst>
          </p:cNvPr>
          <p:cNvSpPr txBox="1"/>
          <p:nvPr/>
        </p:nvSpPr>
        <p:spPr>
          <a:xfrm>
            <a:off x="2098551" y="437410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1699960D-97E6-7B7A-3CD0-A8A9DCC3E68D}"/>
              </a:ext>
            </a:extLst>
          </p:cNvPr>
          <p:cNvSpPr txBox="1"/>
          <p:nvPr/>
        </p:nvSpPr>
        <p:spPr>
          <a:xfrm>
            <a:off x="3298948" y="437410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8024D4B2-8649-C9E1-BE34-A24C74384F0B}"/>
              </a:ext>
            </a:extLst>
          </p:cNvPr>
          <p:cNvSpPr txBox="1"/>
          <p:nvPr/>
        </p:nvSpPr>
        <p:spPr>
          <a:xfrm>
            <a:off x="4741262" y="437410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2BA770FD-8D09-BDDC-92AA-556D8D7617BC}"/>
              </a:ext>
            </a:extLst>
          </p:cNvPr>
          <p:cNvSpPr txBox="1"/>
          <p:nvPr/>
        </p:nvSpPr>
        <p:spPr>
          <a:xfrm>
            <a:off x="544954" y="465986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2ED7DD0-B1BB-8697-4C00-65CC98A32C3C}"/>
              </a:ext>
            </a:extLst>
          </p:cNvPr>
          <p:cNvCxnSpPr>
            <a:cxnSpLocks/>
          </p:cNvCxnSpPr>
          <p:nvPr/>
        </p:nvCxnSpPr>
        <p:spPr>
          <a:xfrm>
            <a:off x="1016488" y="482773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2EDD09AF-5DE1-EBCF-BF62-615037FA36D4}"/>
              </a:ext>
            </a:extLst>
          </p:cNvPr>
          <p:cNvSpPr txBox="1"/>
          <p:nvPr/>
        </p:nvSpPr>
        <p:spPr>
          <a:xfrm>
            <a:off x="544955" y="537781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EEE425E-671B-E1A1-BC5C-38A6F82AC662}"/>
              </a:ext>
            </a:extLst>
          </p:cNvPr>
          <p:cNvCxnSpPr>
            <a:cxnSpLocks/>
          </p:cNvCxnSpPr>
          <p:nvPr/>
        </p:nvCxnSpPr>
        <p:spPr>
          <a:xfrm>
            <a:off x="2158073" y="554568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7E852DF8-57AF-3FF9-E860-3DB29AB2A07F}"/>
              </a:ext>
            </a:extLst>
          </p:cNvPr>
          <p:cNvSpPr txBox="1"/>
          <p:nvPr/>
        </p:nvSpPr>
        <p:spPr>
          <a:xfrm>
            <a:off x="560212" y="622653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690F158F-B737-4AE2-D9A8-A7E071A73DE6}"/>
              </a:ext>
            </a:extLst>
          </p:cNvPr>
          <p:cNvCxnSpPr>
            <a:cxnSpLocks/>
          </p:cNvCxnSpPr>
          <p:nvPr/>
        </p:nvCxnSpPr>
        <p:spPr>
          <a:xfrm>
            <a:off x="1519445" y="641597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C7A9D967-0EA7-A9C1-FD40-440026B34F27}"/>
              </a:ext>
            </a:extLst>
          </p:cNvPr>
          <p:cNvSpPr txBox="1"/>
          <p:nvPr/>
        </p:nvSpPr>
        <p:spPr>
          <a:xfrm>
            <a:off x="544955" y="499810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F6329F5-2363-9CC2-EAB4-29881F54A82C}"/>
              </a:ext>
            </a:extLst>
          </p:cNvPr>
          <p:cNvCxnSpPr>
            <a:cxnSpLocks/>
          </p:cNvCxnSpPr>
          <p:nvPr/>
        </p:nvCxnSpPr>
        <p:spPr>
          <a:xfrm>
            <a:off x="2158073" y="516597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513226" y="3032760"/>
            <a:ext cx="127905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0" y="552615"/>
            <a:ext cx="9653739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25117" y="2334000"/>
            <a:ext cx="1832762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การ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อันเป็นสัญลักษณ์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แห่งเขตผลิตไวน์นี้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637961" y="4298051"/>
            <a:ext cx="2805709" cy="237052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สะระแหน่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ยูคาลิปตัส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000724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000724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464738" y="2909889"/>
            <a:ext cx="1938766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มีความชุ่มฉ่ำ แอลกอฮอล์สูง และมีความสมดุล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5651" y="1431160"/>
            <a:ext cx="1837718" cy="5563407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75879" y="4503554"/>
            <a:ext cx="4652237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789584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781964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053F6E5-D668-72CA-03EC-5415ECB66592}"/>
              </a:ext>
            </a:extLst>
          </p:cNvPr>
          <p:cNvSpPr txBox="1"/>
          <p:nvPr/>
        </p:nvSpPr>
        <p:spPr>
          <a:xfrm>
            <a:off x="1612462" y="5164060"/>
            <a:ext cx="3303551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นำความนุ่ม</a:t>
            </a:r>
          </a:p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และความเนียนราวแพรไหม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เพิ่มความเป็นเครื่องเทศที่ถึงรสถึงชาติ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5002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CBE5EA-16FB-3759-5C30-506B53B71FB4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31020" y="1967187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95163" y="1964285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59306" y="1964285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23449" y="1964285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87973" y="1964285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52497" y="1964285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10842" y="1964285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81544" y="1964285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46068" y="1964285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267347" y="2411478"/>
            <a:ext cx="22243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31020" y="301682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95163" y="30139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59306" y="30139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23449" y="30139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87973" y="30139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52497" y="301392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10842" y="30139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81544" y="30139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46068" y="30139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31020" y="38784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95163" y="38755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59306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23449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87973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52497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10842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81544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46068" y="38755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31020" y="47143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95163" y="4711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59306" y="4711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23449" y="47114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87973" y="4711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52497" y="4711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10842" y="4711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81544" y="4711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46068" y="4711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31020" y="50603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95163" y="50574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59306" y="50574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23449" y="505741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87973" y="50574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52497" y="50574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10842" y="50574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81544" y="50574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46068" y="50574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31020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95163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5930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2344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8797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46068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32988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24307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14%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95870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65175" y="227541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31020" y="543945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95163" y="54365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59306" y="54365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23449" y="543655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87973" y="54365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52497" y="54365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10842" y="54365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81544" y="54365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46068" y="543655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377207" y="227541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649791" y="2400220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25858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89380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7B81008-7F3E-B868-DD1B-50C017204474}"/>
              </a:ext>
            </a:extLst>
          </p:cNvPr>
          <p:cNvSpPr/>
          <p:nvPr/>
        </p:nvSpPr>
        <p:spPr>
          <a:xfrm>
            <a:off x="4155232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bject 10">
            <a:extLst>
              <a:ext uri="{FF2B5EF4-FFF2-40B4-BE49-F238E27FC236}">
                <a16:creationId xmlns:a16="http://schemas.microsoft.com/office/drawing/2014/main" id="{A33FEA31-A1C0-16BB-7F27-09544753DA11}"/>
              </a:ext>
            </a:extLst>
          </p:cNvPr>
          <p:cNvSpPr txBox="1"/>
          <p:nvPr/>
        </p:nvSpPr>
        <p:spPr>
          <a:xfrm rot="16200000">
            <a:off x="7761365" y="4228721"/>
            <a:ext cx="4652237" cy="60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 </a:t>
            </a:r>
            <a:b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6950A84A-C59E-7E20-B10A-FCF2ED17A092}"/>
              </a:ext>
            </a:extLst>
          </p:cNvPr>
          <p:cNvSpPr txBox="1"/>
          <p:nvPr/>
        </p:nvSpPr>
        <p:spPr>
          <a:xfrm>
            <a:off x="546206" y="195709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DBF9496-0882-0639-C168-60F08D21501A}"/>
              </a:ext>
            </a:extLst>
          </p:cNvPr>
          <p:cNvCxnSpPr>
            <a:cxnSpLocks/>
          </p:cNvCxnSpPr>
          <p:nvPr/>
        </p:nvCxnSpPr>
        <p:spPr>
          <a:xfrm>
            <a:off x="816752" y="211971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2">
            <a:extLst>
              <a:ext uri="{FF2B5EF4-FFF2-40B4-BE49-F238E27FC236}">
                <a16:creationId xmlns:a16="http://schemas.microsoft.com/office/drawing/2014/main" id="{877DAF86-18B9-70F5-B389-2094EAD01255}"/>
              </a:ext>
            </a:extLst>
          </p:cNvPr>
          <p:cNvSpPr txBox="1"/>
          <p:nvPr/>
        </p:nvSpPr>
        <p:spPr>
          <a:xfrm>
            <a:off x="546205" y="285798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B16EDEB0-9773-8884-FFD8-6B9E74E148E8}"/>
              </a:ext>
            </a:extLst>
          </p:cNvPr>
          <p:cNvSpPr txBox="1"/>
          <p:nvPr/>
        </p:nvSpPr>
        <p:spPr>
          <a:xfrm>
            <a:off x="2225849" y="26574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8F1BD5A9-ACAF-6E1C-4F28-9CFD0BC107EB}"/>
              </a:ext>
            </a:extLst>
          </p:cNvPr>
          <p:cNvSpPr txBox="1"/>
          <p:nvPr/>
        </p:nvSpPr>
        <p:spPr>
          <a:xfrm>
            <a:off x="3495600" y="26574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1B466157-2783-7D3F-C252-102FAD9B1DF6}"/>
              </a:ext>
            </a:extLst>
          </p:cNvPr>
          <p:cNvSpPr txBox="1"/>
          <p:nvPr/>
        </p:nvSpPr>
        <p:spPr>
          <a:xfrm>
            <a:off x="4788731" y="26574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5A013771-0643-3BDC-2FC2-2EC671B5BC54}"/>
              </a:ext>
            </a:extLst>
          </p:cNvPr>
          <p:cNvSpPr txBox="1"/>
          <p:nvPr/>
        </p:nvSpPr>
        <p:spPr>
          <a:xfrm>
            <a:off x="2225849" y="35564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A9D00DF4-F6DC-7B21-6E2A-CDFEEA01CE9E}"/>
              </a:ext>
            </a:extLst>
          </p:cNvPr>
          <p:cNvSpPr txBox="1"/>
          <p:nvPr/>
        </p:nvSpPr>
        <p:spPr>
          <a:xfrm>
            <a:off x="3346417" y="355648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49FF870-AC53-3A38-62D2-6F92DC7EB584}"/>
              </a:ext>
            </a:extLst>
          </p:cNvPr>
          <p:cNvSpPr txBox="1"/>
          <p:nvPr/>
        </p:nvSpPr>
        <p:spPr>
          <a:xfrm>
            <a:off x="4788731" y="355648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44F742A-ACEE-C383-9268-21F9DF0E42CD}"/>
              </a:ext>
            </a:extLst>
          </p:cNvPr>
          <p:cNvCxnSpPr>
            <a:cxnSpLocks/>
          </p:cNvCxnSpPr>
          <p:nvPr/>
        </p:nvCxnSpPr>
        <p:spPr>
          <a:xfrm>
            <a:off x="1650580" y="315726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itle 2">
            <a:extLst>
              <a:ext uri="{FF2B5EF4-FFF2-40B4-BE49-F238E27FC236}">
                <a16:creationId xmlns:a16="http://schemas.microsoft.com/office/drawing/2014/main" id="{42314DF7-D66F-60E9-4EAD-E9C2397D4601}"/>
              </a:ext>
            </a:extLst>
          </p:cNvPr>
          <p:cNvSpPr txBox="1"/>
          <p:nvPr/>
        </p:nvSpPr>
        <p:spPr>
          <a:xfrm>
            <a:off x="546205" y="38382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63894AB-A8EA-410A-6A6E-5053E06F099E}"/>
              </a:ext>
            </a:extLst>
          </p:cNvPr>
          <p:cNvCxnSpPr>
            <a:cxnSpLocks/>
          </p:cNvCxnSpPr>
          <p:nvPr/>
        </p:nvCxnSpPr>
        <p:spPr>
          <a:xfrm>
            <a:off x="1506180" y="402841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E875501D-A1D0-F5BE-5AC8-2DD5874BC417}"/>
              </a:ext>
            </a:extLst>
          </p:cNvPr>
          <p:cNvSpPr txBox="1"/>
          <p:nvPr/>
        </p:nvSpPr>
        <p:spPr>
          <a:xfrm>
            <a:off x="2099801" y="4379963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C938C388-2852-87DE-CD24-045E672B638E}"/>
              </a:ext>
            </a:extLst>
          </p:cNvPr>
          <p:cNvSpPr txBox="1"/>
          <p:nvPr/>
        </p:nvSpPr>
        <p:spPr>
          <a:xfrm>
            <a:off x="3346417" y="437996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FFAC0399-69C3-EDED-6850-05CEDAAB25BD}"/>
              </a:ext>
            </a:extLst>
          </p:cNvPr>
          <p:cNvSpPr txBox="1"/>
          <p:nvPr/>
        </p:nvSpPr>
        <p:spPr>
          <a:xfrm>
            <a:off x="4788731" y="437996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97EF75E5-4B49-9B3B-B6D5-BA796E6CA47C}"/>
              </a:ext>
            </a:extLst>
          </p:cNvPr>
          <p:cNvSpPr txBox="1"/>
          <p:nvPr/>
        </p:nvSpPr>
        <p:spPr>
          <a:xfrm>
            <a:off x="546204" y="470080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5FB488B-65D6-6714-EEA6-F2B1EAA033D4}"/>
              </a:ext>
            </a:extLst>
          </p:cNvPr>
          <p:cNvCxnSpPr>
            <a:cxnSpLocks/>
          </p:cNvCxnSpPr>
          <p:nvPr/>
        </p:nvCxnSpPr>
        <p:spPr>
          <a:xfrm>
            <a:off x="1017738" y="486867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9DC90AE5-6670-0A45-A0AE-BC1FB495FFC4}"/>
              </a:ext>
            </a:extLst>
          </p:cNvPr>
          <p:cNvSpPr txBox="1"/>
          <p:nvPr/>
        </p:nvSpPr>
        <p:spPr>
          <a:xfrm>
            <a:off x="546205" y="541875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C1BBFB2B-06D4-9EAE-732A-F17783A2DAA3}"/>
              </a:ext>
            </a:extLst>
          </p:cNvPr>
          <p:cNvCxnSpPr>
            <a:cxnSpLocks/>
          </p:cNvCxnSpPr>
          <p:nvPr/>
        </p:nvCxnSpPr>
        <p:spPr>
          <a:xfrm>
            <a:off x="2159323" y="558662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BE45E92C-78A5-DDC0-BEDF-5F5C34E79CCA}"/>
              </a:ext>
            </a:extLst>
          </p:cNvPr>
          <p:cNvSpPr txBox="1"/>
          <p:nvPr/>
        </p:nvSpPr>
        <p:spPr>
          <a:xfrm>
            <a:off x="561462" y="62674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D9D682C-1DB7-00D8-1823-A368C2CB58A8}"/>
              </a:ext>
            </a:extLst>
          </p:cNvPr>
          <p:cNvCxnSpPr>
            <a:cxnSpLocks/>
          </p:cNvCxnSpPr>
          <p:nvPr/>
        </p:nvCxnSpPr>
        <p:spPr>
          <a:xfrm>
            <a:off x="1520695" y="645691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697AF108-2657-1AC0-E618-BCDD320297CD}"/>
              </a:ext>
            </a:extLst>
          </p:cNvPr>
          <p:cNvSpPr txBox="1"/>
          <p:nvPr/>
        </p:nvSpPr>
        <p:spPr>
          <a:xfrm>
            <a:off x="546205" y="503904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A9B09CED-5162-855F-C3A5-4D954C8BA659}"/>
              </a:ext>
            </a:extLst>
          </p:cNvPr>
          <p:cNvCxnSpPr>
            <a:cxnSpLocks/>
          </p:cNvCxnSpPr>
          <p:nvPr/>
        </p:nvCxnSpPr>
        <p:spPr>
          <a:xfrm>
            <a:off x="2159323" y="520691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810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 flipV="1">
            <a:off x="2503580" y="3566534"/>
            <a:ext cx="0" cy="25370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มัลเบค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532094"/>
            <a:ext cx="2380339" cy="238033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77787" y="2272462"/>
            <a:ext cx="1832762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หนึ่งในเขตผลิตไวน์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ที่สำคัญที่สุด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สำหรับ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มัลเบ็ค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654739" y="4571853"/>
            <a:ext cx="2805709" cy="149682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สีแดง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886350" y="4227226"/>
            <a:ext cx="328447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170826" y="4227226"/>
            <a:ext cx="0" cy="33645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1331261" y="2631017"/>
            <a:ext cx="2344637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แทน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นุ่มดุจใยไหม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หอมมาก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เหมาะแก่การเก็บไว้นาน ๆ 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20B2589-4F00-EEB1-CCDF-0ACEAD4713DA}"/>
              </a:ext>
            </a:extLst>
          </p:cNvPr>
          <p:cNvCxnSpPr>
            <a:cxnSpLocks/>
          </p:cNvCxnSpPr>
          <p:nvPr/>
        </p:nvCxnSpPr>
        <p:spPr>
          <a:xfrm>
            <a:off x="2503580" y="3807501"/>
            <a:ext cx="32451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06E7F8-FF64-08EA-08F7-60377703DF28}"/>
              </a:ext>
            </a:extLst>
          </p:cNvPr>
          <p:cNvCxnSpPr>
            <a:cxnSpLocks/>
          </p:cNvCxnSpPr>
          <p:nvPr/>
        </p:nvCxnSpPr>
        <p:spPr>
          <a:xfrm>
            <a:off x="3283295" y="4652476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97F009-79C7-803A-9D3E-14DCF2BD3EDF}"/>
              </a:ext>
            </a:extLst>
          </p:cNvPr>
          <p:cNvCxnSpPr>
            <a:cxnSpLocks/>
          </p:cNvCxnSpPr>
          <p:nvPr/>
        </p:nvCxnSpPr>
        <p:spPr>
          <a:xfrm>
            <a:off x="3283295" y="464485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A160C29-9551-2AD4-D3CC-01B5E6957F83}"/>
              </a:ext>
            </a:extLst>
          </p:cNvPr>
          <p:cNvSpPr txBox="1"/>
          <p:nvPr/>
        </p:nvSpPr>
        <p:spPr>
          <a:xfrm>
            <a:off x="2136095" y="5127406"/>
            <a:ext cx="2344637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เหมาะกับภูมิอากาศ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แถบนี้อย่างยิ่ง</a:t>
            </a:r>
          </a:p>
        </p:txBody>
      </p:sp>
    </p:spTree>
    <p:extLst>
      <p:ext uri="{BB962C8B-B14F-4D97-AF65-F5344CB8AC3E}">
        <p14:creationId xmlns:p14="http://schemas.microsoft.com/office/powerpoint/2010/main" val="2887575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มัลเบค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56186" y="1974429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720329" y="1971527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84472" y="1971527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48615" y="1971527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813139" y="1971527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77663" y="1971527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36008" y="1971527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906710" y="1971527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71234" y="1971527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953149" y="2419004"/>
            <a:ext cx="22753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มัลเบค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56186" y="299819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720329" y="29952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84472" y="299529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48615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813139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77663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36008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906710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71234" y="299529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56186" y="388050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720329" y="387760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84472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48615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813139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77663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36008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906710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71234" y="387760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56186" y="472515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720329" y="47222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84472" y="47222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48615" y="472225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813139" y="47222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77663" y="47222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36008" y="47222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906710" y="47222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71234" y="472225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56186" y="507114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720329" y="50682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84472" y="50682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48615" y="50682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813139" y="50682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77663" y="50682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36008" y="50682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906710" y="50682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71234" y="506824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56186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720329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84472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48615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1313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71234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58154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949473" y="599867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821036" y="59988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5042610" y="228265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56186" y="5450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720329" y="5447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84472" y="5447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48615" y="5447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813139" y="5447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77663" y="5447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36008" y="5447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906710" y="5447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71234" y="5447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494426"/>
            <a:ext cx="4652237" cy="41043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MALBEC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402373" y="2282656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5042610" y="2407462"/>
            <a:ext cx="38483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51024" y="628710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5274B4A0-F588-2F65-5739-57927B338646}"/>
              </a:ext>
            </a:extLst>
          </p:cNvPr>
          <p:cNvSpPr/>
          <p:nvPr/>
        </p:nvSpPr>
        <p:spPr>
          <a:xfrm>
            <a:off x="4918966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37F11F9-6EDB-88B4-5CB9-068AC0E4640C}"/>
              </a:ext>
            </a:extLst>
          </p:cNvPr>
          <p:cNvGrpSpPr/>
          <p:nvPr/>
        </p:nvGrpSpPr>
        <p:grpSpPr>
          <a:xfrm rot="10800000">
            <a:off x="4183765" y="6287100"/>
            <a:ext cx="278634" cy="272668"/>
            <a:chOff x="8032638" y="5926610"/>
            <a:chExt cx="278634" cy="272668"/>
          </a:xfrm>
        </p:grpSpPr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945878E-E50A-51F7-7B10-49CD1867DA0C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36AEBEB-EEDF-0F50-EC0D-2A7848051FCA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7" name="Title 2">
            <a:extLst>
              <a:ext uri="{FF2B5EF4-FFF2-40B4-BE49-F238E27FC236}">
                <a16:creationId xmlns:a16="http://schemas.microsoft.com/office/drawing/2014/main" id="{966FDDBD-9907-8783-7B74-BC80E452CB86}"/>
              </a:ext>
            </a:extLst>
          </p:cNvPr>
          <p:cNvSpPr txBox="1"/>
          <p:nvPr/>
        </p:nvSpPr>
        <p:spPr>
          <a:xfrm>
            <a:off x="555174" y="195709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1E0AD0B-CEAB-C00D-0CA6-49BA09C069D8}"/>
              </a:ext>
            </a:extLst>
          </p:cNvPr>
          <p:cNvCxnSpPr>
            <a:cxnSpLocks/>
          </p:cNvCxnSpPr>
          <p:nvPr/>
        </p:nvCxnSpPr>
        <p:spPr>
          <a:xfrm>
            <a:off x="825720" y="211971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72CDF408-F682-058C-5C8D-567663ADA8E8}"/>
              </a:ext>
            </a:extLst>
          </p:cNvPr>
          <p:cNvSpPr txBox="1"/>
          <p:nvPr/>
        </p:nvSpPr>
        <p:spPr>
          <a:xfrm>
            <a:off x="555173" y="285798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B8F0E99C-4CEC-63AB-7A7C-61B0E56BA552}"/>
              </a:ext>
            </a:extLst>
          </p:cNvPr>
          <p:cNvSpPr txBox="1"/>
          <p:nvPr/>
        </p:nvSpPr>
        <p:spPr>
          <a:xfrm>
            <a:off x="2234817" y="26910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BF5768F0-41D7-2EFA-2BF1-6C13B084CFAC}"/>
              </a:ext>
            </a:extLst>
          </p:cNvPr>
          <p:cNvSpPr txBox="1"/>
          <p:nvPr/>
        </p:nvSpPr>
        <p:spPr>
          <a:xfrm>
            <a:off x="3504568" y="26910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F1963AA8-FDE4-3955-6407-BCEB668DED6B}"/>
              </a:ext>
            </a:extLst>
          </p:cNvPr>
          <p:cNvSpPr txBox="1"/>
          <p:nvPr/>
        </p:nvSpPr>
        <p:spPr>
          <a:xfrm>
            <a:off x="4797699" y="269105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9D3697C0-4B50-9EA3-5E96-F4B914192BB2}"/>
              </a:ext>
            </a:extLst>
          </p:cNvPr>
          <p:cNvSpPr txBox="1"/>
          <p:nvPr/>
        </p:nvSpPr>
        <p:spPr>
          <a:xfrm>
            <a:off x="2234817" y="35397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DBCE7A7F-8137-D97E-41C7-5E9682CB291D}"/>
              </a:ext>
            </a:extLst>
          </p:cNvPr>
          <p:cNvSpPr txBox="1"/>
          <p:nvPr/>
        </p:nvSpPr>
        <p:spPr>
          <a:xfrm>
            <a:off x="3355385" y="353970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4FFA7903-4C91-7E94-4282-5C907D053877}"/>
              </a:ext>
            </a:extLst>
          </p:cNvPr>
          <p:cNvSpPr txBox="1"/>
          <p:nvPr/>
        </p:nvSpPr>
        <p:spPr>
          <a:xfrm>
            <a:off x="4797699" y="35397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234AF6C-D65C-0FB5-01A5-1A6D6E7DF6C8}"/>
              </a:ext>
            </a:extLst>
          </p:cNvPr>
          <p:cNvCxnSpPr>
            <a:cxnSpLocks/>
          </p:cNvCxnSpPr>
          <p:nvPr/>
        </p:nvCxnSpPr>
        <p:spPr>
          <a:xfrm>
            <a:off x="1659548" y="315726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8820C95F-7A44-338D-D5F7-471574D207FA}"/>
              </a:ext>
            </a:extLst>
          </p:cNvPr>
          <p:cNvSpPr txBox="1"/>
          <p:nvPr/>
        </p:nvSpPr>
        <p:spPr>
          <a:xfrm>
            <a:off x="555173" y="38382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A0AFDF0-A53A-7629-99A7-37DBE2A656A0}"/>
              </a:ext>
            </a:extLst>
          </p:cNvPr>
          <p:cNvCxnSpPr>
            <a:cxnSpLocks/>
          </p:cNvCxnSpPr>
          <p:nvPr/>
        </p:nvCxnSpPr>
        <p:spPr>
          <a:xfrm>
            <a:off x="1515148" y="402841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09B1A9E0-4A9C-EA9F-11E2-D1235BC6B3F9}"/>
              </a:ext>
            </a:extLst>
          </p:cNvPr>
          <p:cNvSpPr txBox="1"/>
          <p:nvPr/>
        </p:nvSpPr>
        <p:spPr>
          <a:xfrm>
            <a:off x="2108769" y="4413519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B44A6E31-0CD4-6319-534C-E2D8CB691DA5}"/>
              </a:ext>
            </a:extLst>
          </p:cNvPr>
          <p:cNvSpPr txBox="1"/>
          <p:nvPr/>
        </p:nvSpPr>
        <p:spPr>
          <a:xfrm>
            <a:off x="3355385" y="441351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80163900-4AD3-CE59-1579-A69870814841}"/>
              </a:ext>
            </a:extLst>
          </p:cNvPr>
          <p:cNvSpPr txBox="1"/>
          <p:nvPr/>
        </p:nvSpPr>
        <p:spPr>
          <a:xfrm>
            <a:off x="4797699" y="441351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4" name="Title 2">
            <a:extLst>
              <a:ext uri="{FF2B5EF4-FFF2-40B4-BE49-F238E27FC236}">
                <a16:creationId xmlns:a16="http://schemas.microsoft.com/office/drawing/2014/main" id="{51244AFB-AC33-36E5-D041-DFCEFE50C311}"/>
              </a:ext>
            </a:extLst>
          </p:cNvPr>
          <p:cNvSpPr txBox="1"/>
          <p:nvPr/>
        </p:nvSpPr>
        <p:spPr>
          <a:xfrm>
            <a:off x="555172" y="470080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12D11FA-76B1-5E54-4AF7-541F59635EF0}"/>
              </a:ext>
            </a:extLst>
          </p:cNvPr>
          <p:cNvCxnSpPr>
            <a:cxnSpLocks/>
          </p:cNvCxnSpPr>
          <p:nvPr/>
        </p:nvCxnSpPr>
        <p:spPr>
          <a:xfrm>
            <a:off x="1026706" y="486867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itle 2">
            <a:extLst>
              <a:ext uri="{FF2B5EF4-FFF2-40B4-BE49-F238E27FC236}">
                <a16:creationId xmlns:a16="http://schemas.microsoft.com/office/drawing/2014/main" id="{D2717C6D-0AE7-F86F-D26C-62AA39A51094}"/>
              </a:ext>
            </a:extLst>
          </p:cNvPr>
          <p:cNvSpPr txBox="1"/>
          <p:nvPr/>
        </p:nvSpPr>
        <p:spPr>
          <a:xfrm>
            <a:off x="555173" y="541875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F6EA1645-B7CF-043C-51E0-000999727626}"/>
              </a:ext>
            </a:extLst>
          </p:cNvPr>
          <p:cNvCxnSpPr>
            <a:cxnSpLocks/>
          </p:cNvCxnSpPr>
          <p:nvPr/>
        </p:nvCxnSpPr>
        <p:spPr>
          <a:xfrm>
            <a:off x="2168291" y="558662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itle 2">
            <a:extLst>
              <a:ext uri="{FF2B5EF4-FFF2-40B4-BE49-F238E27FC236}">
                <a16:creationId xmlns:a16="http://schemas.microsoft.com/office/drawing/2014/main" id="{87B84C16-35C0-89BD-A0F2-CE41D2109573}"/>
              </a:ext>
            </a:extLst>
          </p:cNvPr>
          <p:cNvSpPr txBox="1"/>
          <p:nvPr/>
        </p:nvSpPr>
        <p:spPr>
          <a:xfrm>
            <a:off x="570430" y="62674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C76B862-B0AE-5F25-BCAB-E7CF3C8B9991}"/>
              </a:ext>
            </a:extLst>
          </p:cNvPr>
          <p:cNvCxnSpPr>
            <a:cxnSpLocks/>
          </p:cNvCxnSpPr>
          <p:nvPr/>
        </p:nvCxnSpPr>
        <p:spPr>
          <a:xfrm>
            <a:off x="1529663" y="645691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itle 2">
            <a:extLst>
              <a:ext uri="{FF2B5EF4-FFF2-40B4-BE49-F238E27FC236}">
                <a16:creationId xmlns:a16="http://schemas.microsoft.com/office/drawing/2014/main" id="{6A87D5AD-5B2C-5BFC-D745-A9EB21F662D0}"/>
              </a:ext>
            </a:extLst>
          </p:cNvPr>
          <p:cNvSpPr txBox="1"/>
          <p:nvPr/>
        </p:nvSpPr>
        <p:spPr>
          <a:xfrm>
            <a:off x="555173" y="503904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486CF5DF-282B-9663-E919-23221A6D8574}"/>
              </a:ext>
            </a:extLst>
          </p:cNvPr>
          <p:cNvCxnSpPr>
            <a:cxnSpLocks/>
          </p:cNvCxnSpPr>
          <p:nvPr/>
        </p:nvCxnSpPr>
        <p:spPr>
          <a:xfrm>
            <a:off x="2168291" y="520691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9949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31935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126524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พุ่งทะยาน</a:t>
            </a: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สู่ความโดดเด่น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C4F9B9F-9F41-D51D-0669-FD32332342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3185411"/>
            <a:ext cx="3686747" cy="3133240"/>
          </a:xfrm>
        </p:spPr>
        <p:txBody>
          <a:bodyPr/>
          <a:lstStyle/>
          <a:p>
            <a:pPr marL="0" indent="0">
              <a:lnSpc>
                <a:spcPct val="110000"/>
              </a:lnSpc>
              <a:spcBef>
                <a:spcPct val="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เขตผลิตไวน์ที่มีประวัติความเป็นมาทางประวัติศาสตร์ สั่งสมชื่อเสียงเรื่องไวน์แดงที่มีชีวิตชีวามากขึ้นทุกวัน และชุมชนที่ผลิตมีความแน่นแฟ้นและหลงใหลในการผลิตไวน์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80D612D2-2745-462F-417C-30B723195FF2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EA4DA-CACF-6365-0AF7-2AA42CC1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2162F-A0CA-065F-FE6B-C795BFB951E1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000AF9-C5D2-D5EA-EF41-8E68A829E41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994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5"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03158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2" y="2988888"/>
            <a:ext cx="4735893" cy="3133240"/>
          </a:xfrm>
        </p:spPr>
        <p:txBody>
          <a:bodyPr/>
          <a:lstStyle/>
          <a:p>
            <a:pPr marL="0" indent="0">
              <a:spcBef>
                <a:spcPts val="80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เป็นเขตผลิตไวน์ที่ขยันหมั่นเพียร และมีประวัติความเป็นมายาวนาน ในเรื่องราวเกี่ยวกับผลผลิตองุ่นที่มีคุณภาพและไวน์แดงระดับพร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ยม</a:t>
            </a:r>
            <a:endParaRPr lang="en-US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เป็นบ้านของเกษตรกรผู้ปลูกองุ่นรุ่นที่ 6 และต้นองุ่นอายุมาก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สภาพภูมิอากาศติดทะเลและอบอุ่น และดินอุดมสมบูรณ์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เน้นผลิตชีรา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มัลเบ็ค</a:t>
            </a:r>
            <a:endParaRPr lang="th-TH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ผู้ผลิตไวน์ครั้งละจำนวนน้อยเพิ่มจำนวนขึ้น และบรรจงสร้างสไตล์ที่ใช้ทั้งนวัตกรรมและการปฏิบัติตามประเพณีที่มีมาแต่เดิม</a:t>
            </a:r>
            <a:endParaRPr lang="en-US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1022"/>
            <a:ext cx="5565748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พระเอกเรื่องไวน์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ผู้นอบน้อมถ่อมตน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8E7ED6-9E93-DEBA-220D-392B5542ACF8}"/>
              </a:ext>
            </a:extLst>
          </p:cNvPr>
          <p:cNvSpPr/>
          <p:nvPr/>
        </p:nvSpPr>
        <p:spPr>
          <a:xfrm>
            <a:off x="0" y="6489700"/>
            <a:ext cx="152798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80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Credit: FPT/Adam Bruzzone</a:t>
            </a: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841765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ประวัติความเป็นมาของแลงฮอร์น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F68E7592-4DE8-E440-0880-0F973F9A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7205" y="368300"/>
            <a:ext cx="468479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2276" y="3477251"/>
            <a:ext cx="2382787" cy="662774"/>
          </a:xfrm>
        </p:spPr>
        <p:txBody>
          <a:bodyPr/>
          <a:lstStyle/>
          <a:p>
            <a:r>
              <a:rPr lang="en-US" dirty="0"/>
              <a:t>1860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12276" y="4140032"/>
            <a:ext cx="2382787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แฟรงค์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พอทท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ปลูกองุ่นในไร่เป็นครั้งแรก มีพันธุ์ชีรา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โฮ และสร้างไร่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บลีสเ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ดล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9A53C4-1F84-2B78-9D7D-51A0BC3D92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51963" y="4158583"/>
            <a:ext cx="2120039" cy="146130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อาร์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ฟอร์มบี้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ก่อตั้งไร่เมทาลา ปลูกองุ่นพันธุ์ชีรา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227501-B1AB-4F15-B0AE-C6D75E846BD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1963" y="3495809"/>
            <a:ext cx="2120040" cy="662774"/>
          </a:xfrm>
        </p:spPr>
        <p:txBody>
          <a:bodyPr/>
          <a:lstStyle/>
          <a:p>
            <a:r>
              <a:rPr lang="en-US" dirty="0"/>
              <a:t>1891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1600" y="961482"/>
            <a:ext cx="696830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</a:t>
            </a:r>
          </a:p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ของแลงฮอร์น 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4000" b="1" dirty="0" err="1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1319077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มรดกตกทอด ประเพณี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และการผลิ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ผันให้ทันสมัย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7279245" y="4180805"/>
            <a:ext cx="2004401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บลีสเ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ดลผลิตไวน์ตัวแรกชื่อ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มัลเบ็ค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7279245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1961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9539172" y="4180805"/>
            <a:ext cx="212004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50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ของ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โตนี่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เฟล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เมลาล่า ปี 1961 ชนะถ้วยรางวัลจิมมี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วัท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สันอันทรงเกียรติ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9539172" y="3518031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1962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F1E15B-5B28-00B8-2D40-F31416CF503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967" y="584200"/>
            <a:ext cx="3760033" cy="587819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475685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วูล์ฟ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ผลิตไวน์ที่ทำจากองุ่นที่ปลูกในแลงฮอร์น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เป็นครั้งแรก ในช่วงปี ค.ศ. 1970 ชนะถ้วยรางวัลจิมมี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วัท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สันติดต่อกันถึงสามปี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50880" y="1542016"/>
            <a:ext cx="3064584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เกษตรกรผู้ปลูกองุ่นรวมตัวกันตั้งบริษัทแลงฮอร์น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วอ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และพัฒนาระบบท่อส่งน้ำในชุมชน</a:t>
            </a:r>
          </a:p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กลุ่ม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บริษั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ทออร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ลนโด วิน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ดัม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ร่วมลงทุนหลายล้านเหรียญในไร่องุ่นที่ใช้ผลิตไวน์ยี่ห้อเจคอบ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เขตผลิตไวน์นี้จึงเติบโตอย่างมาก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39994" y="858165"/>
            <a:ext cx="2120040" cy="662774"/>
          </a:xfrm>
        </p:spPr>
        <p:txBody>
          <a:bodyPr/>
          <a:lstStyle/>
          <a:p>
            <a:r>
              <a:rPr lang="en-US" dirty="0"/>
              <a:t>1995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5EA62E-0245-44DC-4FE9-D45398AE70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32917" y="4207147"/>
            <a:ext cx="2622519" cy="1461301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หนังสือ เดอะ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เวิลด์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ออฟ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ไวน์ ฉบับพิมพ์ครั้งที่ 7 บอกว่า “แลงฮอร์น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เป็นความลับอันยิ่งใหญ่ของไวน์ออสเตรเลียใต้”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4186AC6-4654-6C3B-9EBD-72667FD6674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322032" y="3523296"/>
            <a:ext cx="2120040" cy="662774"/>
          </a:xfrm>
        </p:spPr>
        <p:txBody>
          <a:bodyPr/>
          <a:lstStyle/>
          <a:p>
            <a:r>
              <a:rPr lang="en-US" dirty="0"/>
              <a:t>2013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644177" y="1709531"/>
            <a:ext cx="262251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เป็นหนึ่งในเขตผลิตไวน์ที่สำคัญที่สุดของประเทศออสเตรเลีย มีผู้ผลิตไวน์ที่ผลิตครั้งละจำนวนน้อยเพิ่มขึ้นเรื่อย ๆ ผู้ผลิตไวน์บรรจงสร้างสรรค์ไวน์หลากชนิดและหลากหลายสไตล์ 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633291" y="1025680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EA33395E-4D0B-D1CD-89FA-723252E927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5" r="-2570"/>
          <a:stretch/>
        </p:blipFill>
        <p:spPr>
          <a:xfrm>
            <a:off x="2129911" y="-1"/>
            <a:ext cx="10826068" cy="6858001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E8299DC-0241-3CE8-904B-330EA393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795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86698A-3700-9AE2-247A-06483592D166}"/>
              </a:ext>
            </a:extLst>
          </p:cNvPr>
          <p:cNvSpPr txBox="1"/>
          <p:nvPr/>
        </p:nvSpPr>
        <p:spPr>
          <a:xfrm>
            <a:off x="6634886" y="5511571"/>
            <a:ext cx="13141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1264671-DFD3-CE97-2C3C-1AB7F2B469AB}"/>
              </a:ext>
            </a:extLst>
          </p:cNvPr>
          <p:cNvCxnSpPr>
            <a:cxnSpLocks/>
          </p:cNvCxnSpPr>
          <p:nvPr/>
        </p:nvCxnSpPr>
        <p:spPr>
          <a:xfrm flipV="1">
            <a:off x="7949026" y="4837948"/>
            <a:ext cx="874341" cy="8543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62138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689" r="18689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254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ออสเตรเลียใต้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4781725" y="4811345"/>
            <a:ext cx="16746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แลงฮอร์น 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2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</a:t>
            </a:r>
            <a:r>
              <a:rPr lang="th-TH" sz="2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</a:t>
            </a:r>
            <a:endParaRPr lang="en-US" sz="2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063521" y="4811345"/>
            <a:ext cx="4444584" cy="18038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531091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ที่ราบโบราณ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ริมฝั่งน้ำ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869364"/>
            <a:ext cx="3214331" cy="2846525"/>
          </a:xfrm>
        </p:spPr>
        <p:txBody>
          <a:bodyPr/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อยู่บนแหลม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ฟลู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รีเยอ ห่างจากเมืองแอด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ิเลด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ประมาณ 70 กิโลเมตร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ที่ราบเห็นเป็นไร่องุ่นงามราวภาพวาดทั่วพื้นที่และต้นยูคาลิปตัสอายุมาก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อยู่บนที่ราบโบราณน้ำท่วมถึง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ได้รับอิทธิพลจากภูมิอากาศแบบปานกลาง จากทะเลสาบอเล็กซานดร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น่าและมหาสมุทรใต้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CCF1F8-6D9E-4631-9BC7-E65B426755A9}">
  <ds:schemaRefs>
    <ds:schemaRef ds:uri="http://schemas.microsoft.com/office/2006/documentManagement/types"/>
    <ds:schemaRef ds:uri="4e8dd08d-258d-47a9-9875-37f1ffd19f33"/>
    <ds:schemaRef ds:uri="http://purl.org/dc/dcmitype/"/>
    <ds:schemaRef ds:uri="http://purl.org/dc/elements/1.1/"/>
    <ds:schemaRef ds:uri="http://purl.org/dc/terms/"/>
    <ds:schemaRef ds:uri="02256494-4976-4001-aedb-96463ae0d92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9F1FDDC-FB69-44BD-9D62-2532F1C18A8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3210</Words>
  <Application>Microsoft Macintosh PowerPoint</Application>
  <PresentationFormat>Widescreen</PresentationFormat>
  <Paragraphs>330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แลงฮอร์น ครีก</vt:lpstr>
      <vt:lpstr>ประเด็นการนำเสนอ ในวันนี้ มีดังนี้ </vt:lpstr>
      <vt:lpstr>1860</vt:lpstr>
      <vt:lpstr>PowerPoint Presentation</vt:lpstr>
      <vt:lpstr>ออสเตรเลีย</vt:lpstr>
      <vt:lpstr>ออสเตรเลียใต้</vt:lpstr>
      <vt:lpstr>ภูมิศาสตร์ ภูมิอากาศ และดิน</vt:lpstr>
      <vt:lpstr>PowerPoint Presentation</vt:lpstr>
      <vt:lpstr>ดิน</vt:lpstr>
      <vt:lpstr>การปลูกองุ่นและการผลิตไวน์</vt:lpstr>
      <vt:lpstr>PowerPoint Presentation</vt:lpstr>
      <vt:lpstr>PowerPoint Presentation</vt:lpstr>
      <vt:lpstr>PowerPoint Presentation</vt:lpstr>
      <vt:lpstr>ชีราซ ลักษณะเฉพาะ</vt:lpstr>
      <vt:lpstr>PowerPoint Presentation</vt:lpstr>
      <vt:lpstr>คาแบร์เนต์ โซวีญง ลักษณะเฉพาะ</vt:lpstr>
      <vt:lpstr>PowerPoint Presentation</vt:lpstr>
      <vt:lpstr>คาแบร์เนต์ โซวีญง และชีราซ ลักษณะเฉพาะ</vt:lpstr>
      <vt:lpstr>PowerPoint Presentation</vt:lpstr>
      <vt:lpstr>มัลเบค ลักษณะเฉพาะ</vt:lpstr>
      <vt:lpstr>แลงฮอร์น ครีก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2026-04-21T11:28:29Z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