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9.svg" ContentType="image/sv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4"/>
  </p:sldMasterIdLst>
  <p:notesMasterIdLst>
    <p:notesMasterId r:id="rId48"/>
  </p:notesMasterIdLst>
  <p:sldIdLst>
    <p:sldId id="256" r:id="rId5"/>
    <p:sldId id="478" r:id="rId6"/>
    <p:sldId id="625" r:id="rId7"/>
    <p:sldId id="626" r:id="rId8"/>
    <p:sldId id="627" r:id="rId9"/>
    <p:sldId id="629" r:id="rId10"/>
    <p:sldId id="691" r:id="rId11"/>
    <p:sldId id="692" r:id="rId12"/>
    <p:sldId id="630" r:id="rId13"/>
    <p:sldId id="645" r:id="rId14"/>
    <p:sldId id="639" r:id="rId15"/>
    <p:sldId id="693" r:id="rId16"/>
    <p:sldId id="694" r:id="rId17"/>
    <p:sldId id="656" r:id="rId18"/>
    <p:sldId id="695" r:id="rId19"/>
    <p:sldId id="684" r:id="rId20"/>
    <p:sldId id="685" r:id="rId21"/>
    <p:sldId id="688" r:id="rId22"/>
    <p:sldId id="687" r:id="rId23"/>
    <p:sldId id="696" r:id="rId24"/>
    <p:sldId id="697" r:id="rId25"/>
    <p:sldId id="698" r:id="rId26"/>
    <p:sldId id="699" r:id="rId27"/>
    <p:sldId id="700" r:id="rId28"/>
    <p:sldId id="644" r:id="rId29"/>
    <p:sldId id="702" r:id="rId30"/>
    <p:sldId id="703" r:id="rId31"/>
    <p:sldId id="704" r:id="rId32"/>
    <p:sldId id="705" r:id="rId33"/>
    <p:sldId id="706" r:id="rId34"/>
    <p:sldId id="675" r:id="rId35"/>
    <p:sldId id="676" r:id="rId36"/>
    <p:sldId id="677" r:id="rId37"/>
    <p:sldId id="678" r:id="rId38"/>
    <p:sldId id="679" r:id="rId39"/>
    <p:sldId id="680" r:id="rId40"/>
    <p:sldId id="642" r:id="rId41"/>
    <p:sldId id="682" r:id="rId42"/>
    <p:sldId id="604" r:id="rId43"/>
    <p:sldId id="669" r:id="rId44"/>
    <p:sldId id="670" r:id="rId45"/>
    <p:sldId id="340" r:id="rId46"/>
    <p:sldId id="707" r:id="rId47"/>
  </p:sldIdLst>
  <p:sldSz cx="12192000" cy="6858000"/>
  <p:notesSz cx="6858000" cy="9144000"/>
  <p:custDataLst>
    <p:tags r:id="rId49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00282DEE-CFDE-7DB6-ABFB-86091AF25804}" name="Cameron Midson" initials="CM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03" autoAdjust="0"/>
    <p:restoredTop sz="93630"/>
  </p:normalViewPr>
  <p:slideViewPr>
    <p:cSldViewPr snapToGrid="0">
      <p:cViewPr varScale="1">
        <p:scale>
          <a:sx n="114" d="100"/>
          <a:sy n="114" d="100"/>
        </p:scale>
        <p:origin x="1344" y="176"/>
      </p:cViewPr>
      <p:guideLst>
        <p:guide orient="horz" pos="1412"/>
        <p:guide pos="2116"/>
      </p:guideLst>
    </p:cSldViewPr>
  </p:slideViewPr>
  <p:outlineViewPr>
    <p:cViewPr>
      <p:scale>
        <a:sx n="33" d="100"/>
        <a:sy n="33" d="100"/>
      </p:scale>
      <p:origin x="0" y="-105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200" d="100"/>
          <a:sy n="200" d="100"/>
        </p:scale>
        <p:origin x="3016" y="1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commentAuthors" Target="commentAuthors.xml"/><Relationship Id="rId55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8/20/26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ขอเชิญมาเรียนรู้วิวัฒนาการของพันธุ์องุ่นของออสเตรเลีย ซึ่งมีคุณค่าทางจิตใจต่อผู้ที่รักไวน์ของออสเตรเลียเสมอมา 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บันทึกย่อของสไลด์แต่ละหน้าจะให้ข้อมูลเพิ่มเติมเกี่ยวกับสไลด์นั้น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ๆ และประเด็นแนะนำเพื่อใช้ในการอภิปราย, สามารถดาวน์โหลดหัวข้อและสื่อประกอบ รวมถึงชุดสไลด์นำเสนอข้อมูลดังเช่นสไลด์ชุดนี้ ได้ที่เว็บไซต์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์ป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ลูกใน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58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เขตผลิตไวน์จากทั้งหมด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65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เขตผลิตไวน์ของประเทศออสเตรเลีย จึงทำให้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เป็นพันธุ์องุ่นขาวที่ปลูกมากที่สุดในประเทศออสเตรเลีย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+ เนื้อหาเพิ่มเติมที่ใช้ในการนำเสนอได้ : สามารถสืบค้นข้อมูลเพิ่มเติมเกี่ยวกับเขตพื้นที่ปลูกไวน์ของประเทศออสเตรเลียได้ที่ </a:t>
            </a:r>
            <a:r>
              <a:rPr lang="en-US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7077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รัฐวิคตอเรียเป็นรัฐที่ปลูกไวน์ที่หนาแน่นที่สุดในประเทศออสเตรเลีย มีเขตผลิตไวน์และโรงไวน์มากที่สุดกว่ารัฐใดใด ความหลากหลายทางสภาพภูมิศาสตร์ทำให้แต่ละเขตพื้นที่สามารถผลิตไวน์หลากหลายสไตล์ รวมถึง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ที่ปลูกในภูมิอากาศเย็นที่มีความหรูหรา และไวน์แบบมีฟองที่มีความละเมียดละไม ที่ได้จากเมืองยา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นิงตัน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นินซู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ลา, บีช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เวิร์ธ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แมซิ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 เรน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จ์ส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และ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จีล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 ส่วน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ที่ปลูกในภูมิอากาศอุ่นกว่านั้น ก็จะมาจากเมืองเมอร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ลิง, โก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เบิร์น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และ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วอน ฮิลล์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07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อยู่ไม่ไกลจากย่านศูนย์กลางธุรกิจของเมลเบิร์น เพียงขับรถไปไม่เกินหนึ่งชั่วโมงก็ถึง ยา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เป็นเขตพื้นที่ผลิตไวน์ที่ผู้คนเข้าถึงได้มากที่สุดของประเทศออสเตรเลีย มีทั้งหน้าร้านของโรงไวน์ให้แวะชมและชิมตัวอย่างไวน์ มีหมู่บ้านต่าง ๆ ที่มีความแปลกตา อีกทั้งแหล่งวัฒนธรรม ผู้ผลิตอาหาร และทิวทัศน์ที่มีชื่อเสียงและเป็นเอกลักษณ์ ความโดดเด่นของเขตผลิตไวน์ในเรื่องของ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ยังคงวิวัฒนาการต่อไปไม่หยุด องุ่น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์ป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ลูกบนพื้นที่ที่หลากหลาย และมี</a:t>
            </a:r>
            <a:r>
              <a:rPr lang="th-TH" sz="1200" dirty="0">
                <a:ea typeface="Calibri" panose="020F0502020204030204" pitchFamily="34" charset="0"/>
              </a:rPr>
              <a:t>สไตล์และเนื้อสัมผัสอัน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ประณีต และมีการควบคุม องุ่นมักจะเก็บเกี่ยวตอนที่ระดับน้ำตาลต่ำ (</a:t>
            </a:r>
            <a:r>
              <a:rPr lang="th-TH" sz="1200" i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โบเม</a:t>
            </a:r>
            <a:r>
              <a:rPr lang="th-TH" sz="1200" i="1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) เพื่อให้ระดับกรดยังสูงอยู่ กลิ่นและรสจะครอบคลุมความเป็นผลไม้ประเภทส้มและมะนาวและผลไม้ที่มีเมล็ดแข็งเมล็ดเดียว มีความเป็นแร่ธาตุและดอกไม้ เมื่อบ่มไปนาน ๆ ไวน์จะพัฒนาให้เกิดรสชาติที่ดึงดูดใจอย่างรสผลมะเดื่อและมีมิติแห่งรสชาติ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1144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นิงตัน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นินซู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ลาสร้างชื่อเสียงจากการเป็นแหล่งผลิตไวน์ในสภาพอากาศเย็นสบาย และเป็นที่พักผ่อนหย่อนใจริมทะเลของผู้คน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นิงตัน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นินซู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ลามีหาดทรายสวย อ่าวคลื่นลมสงบ และความงามตามธรรมชาติ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องเขตพื้นที่นี้เป็นที่ชื่นชอบเพราะมีความหรูหราที่มีความสมดุลอย่างดี ไวน์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องที่นี่มีตั้งแต่แบบละเมียดละไม สดชื่นโดยไม่ใช้โอ๊ก ไปจนถึงไวน์ที่ลักษณะสัมผัสแบบปานกลาง มีรสชาติที่เกิดจากกลิ่นรสที่ผสมผสานระหว่างถังไม้โอ๊กที่ถูกเผาและน้ำไวน์ และความซับซ้อนอันลึกล้ำ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ได้ผลลัพธ์ที่ดีเช่นนี้เพราะเกิดจากความเป็นกรดธรรมชาติที่ไม่มีใครเหมือน จากการที่ภูมิอากาศเย็นที่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นิงตัน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นินซู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ลามีให้ และเขตพื้นที่นี้ยังมีชื่อเสียงในเรื่องการการควบคุมและโครงสร้างที่เคร่งครัดในการผลิตอีกด้วย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78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ในแถบออสเตรเลียตะวันตก พื้นที่ที่ผลิตไวน์จะหนาแน่นในพื้นที่เขตเกรท เซา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เทิร์น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, ส่วนแถบตะวันตกเฉียงใต้ มีบางเขตพื้นที่อยู่ติดกับเพ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ิร์ธ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ที่เป็นเมืองหลวงของรัฐ อาทิ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วอน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ดิสท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ริก แต่เขตพื้นที่ที่ผลิตไวน์ส่วนใหญ่จะอยู่แถบตอนใต้ ได้แก่ 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ล็ค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วูด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, จีโอกราฟ, เกรท เซา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เทิร์น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, พีล, เพ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เบอร์ตัน, แมนเจอม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ัพ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, มาร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, และ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วอน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ดิสท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ริก ในช่วงนี้เราจะกล่าวถึงเขตพื้นที่ที่เป็นต้นกำเนิดของ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ในออสเตรเลียตอนใต้ นั่นก็คือ มาร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1357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กาเรต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ริเ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วอร์สร้างชื่อเสียงจากการเป็นแหล่งกำเนิดของไวน์ชั้นดีของประเทศออสเตรเลียได้ภายในเวลาไม่ถึง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50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ปี การที่สถานที่ตั้งอยู่ติดทะเลทำให้เขตพื้นที่นี้เป็นพื้นที่แห่งความงามตามธรรมชาติ ไร่องุ่นหลาย ๆ แห่งจึงจะเห็นเป็นภาพไร่องุ่นที่มีภาพด้านหลังเป็นชายฝั่งทะเล เป็นภาพสวยงามจนลืมหายใจมากที่สุดในโลก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มีความสามารถในการผลิตไวน์เทียบเท่าไวน์ที่ดีสุดในโลก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องที่นี่ทำให้ได้รู้สึกถึงความสุกของผลไม้ ความลึกล้ำของกลิ่นรส ความกลมกลืนของเนื้อสัมผัส พร้อมกับความเป็นกรดอันสดชื่นที่ทำให้เก็บไวน์ไว้ได้นานอย่างสง่างาม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3765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81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รัฐนิว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เซาท์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เวลส์เป็นถิ่นกำเนิดของ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14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เขตผลิตไวน์ที่ต่างเป็นอิสระ, 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เป็นเขตพื้นที่ผลิตไวน์ที่เก่าแก่</a:t>
            </a:r>
            <a:r>
              <a:rPr lang="th-TH" sz="1200" dirty="0">
                <a:ea typeface="Calibri" panose="020F0502020204030204" pitchFamily="34" charset="0"/>
              </a:rPr>
              <a:t>ที่สุดของประเทศออสเตรเลียและ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มีการผลิตอย่าง</a:t>
            </a:r>
            <a:r>
              <a:rPr lang="th-TH" sz="1200" dirty="0">
                <a:ea typeface="Calibri" panose="020F0502020204030204" pitchFamily="34" charset="0"/>
              </a:rPr>
              <a:t>ต่อเนื่อง ริ</a:t>
            </a:r>
            <a:r>
              <a:rPr lang="th-TH" sz="1200" dirty="0" err="1">
                <a:ea typeface="Calibri" panose="020F0502020204030204" pitchFamily="34" charset="0"/>
              </a:rPr>
              <a:t>เวอร์</a:t>
            </a:r>
            <a:r>
              <a:rPr lang="th-TH" sz="1200" dirty="0">
                <a:ea typeface="Calibri" panose="020F0502020204030204" pitchFamily="34" charset="0"/>
              </a:rPr>
              <a:t>ริน</a:t>
            </a:r>
            <a:r>
              <a:rPr lang="th-TH" sz="1200" dirty="0" err="1">
                <a:ea typeface="Calibri" panose="020F0502020204030204" pitchFamily="34" charset="0"/>
              </a:rPr>
              <a:t>า</a:t>
            </a:r>
            <a:r>
              <a:rPr lang="th-TH" sz="1200" dirty="0">
                <a:ea typeface="Calibri" panose="020F0502020204030204" pitchFamily="34" charset="0"/>
              </a:rPr>
              <a:t>เป็นพื้นที่ที่ผลิตไวน์ปริมาณมากและกินอาณา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บริเวณ</a:t>
            </a:r>
            <a:r>
              <a:rPr lang="th-TH" sz="1200" dirty="0">
                <a:ea typeface="Calibri" panose="020F0502020204030204" pitchFamily="34" charset="0"/>
              </a:rPr>
              <a:t>กว้างไกล และออเรน</a:t>
            </a:r>
            <a:r>
              <a:rPr lang="th-TH" sz="1200" dirty="0" err="1">
                <a:ea typeface="Calibri" panose="020F0502020204030204" pitchFamily="34" charset="0"/>
              </a:rPr>
              <a:t>จ์</a:t>
            </a:r>
            <a:r>
              <a:rPr lang="th-TH" sz="1200" dirty="0">
                <a:ea typeface="Calibri" panose="020F0502020204030204" pitchFamily="34" charset="0"/>
              </a:rPr>
              <a:t>, </a:t>
            </a:r>
            <a:r>
              <a:rPr lang="th-TH" sz="1200" dirty="0" err="1">
                <a:ea typeface="Calibri" panose="020F0502020204030204" pitchFamily="34" charset="0"/>
              </a:rPr>
              <a:t>ทัมเบ</a:t>
            </a:r>
            <a:r>
              <a:rPr lang="th-TH" sz="1200" dirty="0">
                <a:ea typeface="Calibri" panose="020F0502020204030204" pitchFamily="34" charset="0"/>
              </a:rPr>
              <a:t>อร</a:t>
            </a:r>
            <a:r>
              <a:rPr lang="th-TH" sz="1200" dirty="0" err="1">
                <a:ea typeface="Calibri" panose="020F0502020204030204" pitchFamily="34" charset="0"/>
              </a:rPr>
              <a:t>ัม</a:t>
            </a:r>
            <a:r>
              <a:rPr lang="th-TH" sz="1200" dirty="0">
                <a:ea typeface="Calibri" panose="020F0502020204030204" pitchFamily="34" charset="0"/>
              </a:rPr>
              <a:t>บา และ แคนเบอร์รา </a:t>
            </a:r>
            <a:r>
              <a:rPr lang="th-TH" sz="1200" dirty="0" err="1">
                <a:ea typeface="Calibri" panose="020F0502020204030204" pitchFamily="34" charset="0"/>
              </a:rPr>
              <a:t>ดิสท</a:t>
            </a:r>
            <a:r>
              <a:rPr lang="th-TH" sz="1200" dirty="0">
                <a:ea typeface="Calibri" panose="020F0502020204030204" pitchFamily="34" charset="0"/>
              </a:rPr>
              <a:t>ริก</a:t>
            </a:r>
            <a:r>
              <a:rPr lang="th-TH" sz="1200" dirty="0" err="1">
                <a:ea typeface="Calibri" panose="020F0502020204030204" pitchFamily="34" charset="0"/>
              </a:rPr>
              <a:t>ส์</a:t>
            </a:r>
            <a:r>
              <a:rPr lang="th-TH" sz="1200" dirty="0">
                <a:ea typeface="Calibri" panose="020F0502020204030204" pitchFamily="34" charset="0"/>
              </a:rPr>
              <a:t> เป็นเขต</a:t>
            </a:r>
            <a:r>
              <a:rPr lang="th-TH" sz="1200" dirty="0">
                <a:ea typeface="Calibri" panose="020F0502020204030204" pitchFamily="34" charset="0"/>
                <a:cs typeface="Cordia New" panose="020B0304020202020204" pitchFamily="34" charset="-34"/>
              </a:rPr>
              <a:t>ผลิตไวน์ที่มีภูมิอากาศเย็น (</a:t>
            </a:r>
            <a:r>
              <a:rPr lang="th-TH" sz="1200" dirty="0">
                <a:ea typeface="Calibri" panose="020F0502020204030204" pitchFamily="34" charset="0"/>
              </a:rPr>
              <a:t>แคนเบอร์รา </a:t>
            </a:r>
            <a:r>
              <a:rPr lang="th-TH" sz="1200" dirty="0" err="1">
                <a:ea typeface="Calibri" panose="020F0502020204030204" pitchFamily="34" charset="0"/>
              </a:rPr>
              <a:t>ดิสท</a:t>
            </a:r>
            <a:r>
              <a:rPr lang="th-TH" sz="1200" dirty="0">
                <a:ea typeface="Calibri" panose="020F0502020204030204" pitchFamily="34" charset="0"/>
              </a:rPr>
              <a:t>ริก</a:t>
            </a:r>
            <a:r>
              <a:rPr lang="th-TH" sz="1200" dirty="0" err="1">
                <a:ea typeface="Calibri" panose="020F0502020204030204" pitchFamily="34" charset="0"/>
              </a:rPr>
              <a:t>ส์</a:t>
            </a:r>
            <a:r>
              <a:rPr lang="th-TH" sz="1200" dirty="0">
                <a:ea typeface="Calibri" panose="020F0502020204030204" pitchFamily="34" charset="0"/>
              </a:rPr>
              <a:t>มี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พื้นที่คาบเกี่ยวทั้งในนิว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เซาท์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เวลส์และออสเตรเลีย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แค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ทอ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เท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ร์ริ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ทอรี ซึ่งเป็นเขตการปกครองหนึ่งซึ่งตั้งอยู่ในรัฐนิว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เซาท์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เวลส์)</a:t>
            </a:r>
            <a:endParaRPr lang="en-AU" sz="1200" b="0" dirty="0">
              <a:effectLst/>
            </a:endParaRPr>
          </a:p>
          <a:p>
            <a:br>
              <a:rPr lang="en-AU" sz="1200" dirty="0"/>
            </a:br>
            <a:endParaRPr lang="en-US" sz="1200" dirty="0"/>
          </a:p>
          <a:p>
            <a:pPr>
              <a:lnSpc>
                <a:spcPct val="107000"/>
              </a:lnSpc>
            </a:pP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5434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อยู่ห่างจากย่านศูนย์กลางธุรกิจของซิดนีย์โดยเดินทางด้วยรถยนต์ไปประมาณสามชั่วโมงเศษ 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เป็นศูนย์รวมความบันเทิงสำหรับชาวซิดนีย์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และนักท่องเที่ยวที่นิยมเรื่องราวทางประวัติศาสตร์อันเข้มข้นและเพลิดเพลินกับการชิมไวน์ที่ฮัน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์ผ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ลิต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ถูกเรียกว่ามีสไตล์แบบ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‘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แสงอาทิตย์ในขวดไวน์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’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กล่าวคือ ในทุกหยาดหยดของน้ำไวน์มีรสชาติ</a:t>
            </a:r>
            <a:r>
              <a:rPr lang="th-TH" sz="1200" dirty="0">
                <a:ea typeface="Calibri" panose="020F0502020204030204" pitchFamily="34" charset="0"/>
              </a:rPr>
              <a:t>เข้มข้นของเนย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และโอ๊ก แต่ภายในระยะเวลา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15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ปีที่ผ่านมานี้ เขตผลิตไวน์นี้ชอบการรื้อฟื้นสิ่งเก่ามาสร้างใหม่ให้เป็นที่นิยม ผู้ผลิตไวน์ยังคงผลิต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ที่เข้มเต็มรสชาติ แต่ใช้วิธีการผลิตที่ใช้ถังไม้โอ๊กและการหมักแบบมา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โลแ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ลกติ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น้อยลง กลิ่นรสก็จะมีตั้งแต่พีชขาวไปจนผลไม้ประเภทส้มที่มีความเป็นกรดแบบหินชนวน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0855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647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ช่วงนี้เป็นโอกาสอันดีที่ให้ทุกคนได้ลิ้มรสไวน์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คลาสสิค ส่วนการชิมเต็มรูปแบบจะจัดไว้ในตอนท้ายของการนำเสนอนี้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เป็นพันธุ์องุ่นขาวที่ปลูกมากที่สุดในประเทศออสเตรเลีย นำไปทำเป็นไวน์ได้หลากลักษณะ หลากสไตล์ และหลายความรู้สึก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์ข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องแต่ละเขตพื้นจะมีความแตกต่าง ทั้งการเจริญเติบโตขององุ่นและอิทธิพลด้านศิลปะในการผลิตของผู้ผลิตไวน์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ต้นแบบไม่มีในโลก </a:t>
            </a:r>
            <a:r>
              <a:rPr lang="th-TH" sz="1200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องุ่นของประเทศออสเตรเลียพันธุ์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นี้ออกสู่สายตาผู้คน ผ่านทางสภาพภูมิอากาศและภูมิประเทศที่องุ่นเจริญเติบโต และอิทธิพลของผู้ผลิตไวน์ 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ได้รับความนิยมเท่ากับเท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เบิ้ล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ไวน์, ผู้ผลิตไวน์แบบมีฟองของออสเตรเลียใช้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์ล้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วน ๆ ในการบรรจงผลิต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แบบมีฟอง และยังใช้กับการผลิตไวน์แบบ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5353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ออสเตรเลียตอนใต้รับผิดชอบต่อครึ่งหนึ่งของผลผลิตรวมรายปีขององุ่นในประเทศออสเตรเลีย เป็นแหล่งกำเนิดของหลายเขตผลิตไวน์ที่มีชื่อเสียงมากที่สุดและมีองุ่นที่เก่าแก่ที่สุดในประเทศ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869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ผู้ที่ชื่นชอบอาหารจะพบความสำราญใจเมื่อได้มาเยือนเขตผลิตไวน์แห่งนี้ ใช้เวลาขับรถจากย่านศูนย์กลางธุรกิจของเมืองแอด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ิเล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ดม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า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เพียง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30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นาที, ที่นี่มีการปลูกองุ่นในช่วงปี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. 1870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แต่ยุคนั้นพบความยากลำบากจากการปลูกองุ่นในที่มาจากสภาพอากาศเย็น แต่ในช่วงปี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. 1930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ปัญหาก็หมดไป เขตพื้นที่นี้กลับฟื้นคืนชีวิตขึ้นมาใหม่เมื่อ นายไบรอัน โค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เซอร์ ผู้ผลิตไวน์ลงมือปลูก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เมื่อปี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. 1979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ทำให้</a:t>
            </a:r>
            <a:r>
              <a:rPr lang="th-TH" sz="1200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เขตผลิตไวน์นี้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กลายเป็น</a:t>
            </a:r>
            <a:r>
              <a:rPr lang="th-TH" sz="1200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เขตผลิตไวน์ที่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มีศักยภาพเพียงพอที่จะเป็นหนึ่ง</a:t>
            </a:r>
            <a:r>
              <a:rPr lang="th-TH" sz="1200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ในเขตผลิตไวน์ที่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ดีที่สุดที่จะปลูกองุ่นในสภาพอากาศเย็นได้, เมืองแอด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ิเลด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ฮิลส์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เป็นเขตผลิตไวน์หลักที่มีสภาพอากาศเย็น สามารถผลิต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ที่มีรสเปรี้ยวอ่อน ๆ มีเนื้อสัมผัส และมีความหรูหรา เพราะมีโครงสร้างของกรดที่จะทำให้เก็บไวน์ไว้ได้นาน และเป็นที่หนึ่งในการเป็น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ที่ผลิตในพื้นที่อากาศเย็นที่มีความล้ำเลิศในโลก</a:t>
            </a:r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5658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แม้ว่า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แทส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มา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เนีย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จะรู้จักกันอย่างเป็นทางการว่า เป็นเขตพื้นที่ผลิตไวน์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แทส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มา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เนีย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แต่รัฐบาลท้องถิ่นได้แบ่งเขตนี้เป็น 7 เขตพื้นที่ย่อย ได้แก่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์ธเว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สต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ไพ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เพอร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์ส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ริ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เวอร์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ทามาร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อีสต์โคสต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เดอร์เว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นท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โคล ริ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เวอร์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และ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ฮิวออน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6856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แทส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เนีย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เป็นเขตพื้นที่ผลิตไวน์ในภูมิภาคที่อากาศเย็นสบายที่สุดแห่งหนึ่งของประเทศออสเตรเลีย เป็นที่รู้จักดีจากการผลิตไวน์แบบมีฟองที่ชนะรางวัล ซึ่งมีทั้ง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และรี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อากาศเย็นและดินอันเหมาะสมของ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แทส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เนีย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ทำให้ผลิตไวน์แบบดรายที่มีความหรูหรา ความเป็นกรดธรรมชาติอันแหลมคม และกลิ่นรสอันประณีตและล้ำลึก แต่ไวน์ของที่นี่ได้รับการควบคุมและมีความละเอียดอ่อน โดยจะไม่ทำให้รู้สึกว่ามีความเป็นโอ๊กหนักหนาหรือทำให้รู้สึกว่าผลไม้สุกจนเกินไป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ส่วนหนึ่งของ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แทส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เนีย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ใช้ผลิตไวน์แบบมีฟองคุณภาพสูง</a:t>
            </a:r>
            <a:endParaRPr lang="en-US" sz="1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6835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ช่วงนี้เหมาะกับการชิมไวน์หลากชนิดที่คัดสรรมาและอภิปราย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ความสามารถในการปรับตัวของ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เป็นหนทางที่ดีในการใช้อธิบายการฟื้นตัวขององุ่นพันธุ์นี้ ทั้งที่ผ่านความยากลำบากในตลาดที่ไม่แน่นอนของประเทศออสเตรเลียมาได้ มันสามารถใช้อธิบายถึงสถานที่ไร่องุ่นที่เติบโตและยังเป็นเสมือนผืนผ้าใบในการบ่งบอกถึงการทดลองของผู้ผลิตไวน์ การปฏิวัติของ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ใบเบิกทางให้ผู้ผลิตไวน์ออสเตรเลียโอบรับกลิ่นรสและลักษณะเฉพาะของพันธุ์องุ่นที่แสนวิเศษพันธุ์นี้ มีทั้งรสเปรี้ยวอ่อน เนื้อสัมผัสเบา ให้ความรู้สึกถึงอากาศเย็นไปจนไปแบบที่มีความเข้มข้น ความสุก เนื้อสัมผัสหนัก ให้ความรู้สึกถึงจากสถานที่ที่อากาศอุ่น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2127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3266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494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บางคนแย้งว่าการที่ความนิยมเปลี่ยนจากไวน์รสหนักแน่นชุ่มฉ่ำที่บ่มในถังไม้โอ๊ก ไปเป็นนิยมไวน์ที่มีคุณลักษณะเปรี้ยวอ่อน ๆ แต่ขาดความเป็นผลไม้และความซับซ้อน ท่านคิดว่าสิ่งนี้เป็นจริงหรือไม่?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602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โรงผลิตไวน์ไท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เรลล์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ตั้งขึ้นโดย เอ็ดเวิร์ด ไท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เรลล์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ผู้อพยพชาวอังกฤษ เมื่อปี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 1858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และเป็นบริษัทไวน์ที่เป็นธุรกิจครอบครัวที่ล้ำหน้ากว่าใคร และโด่งดังจากการเป็นไร่องุ่น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ที่เก่าแก่ที่สุดในโลก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901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เป็นองุ่นที่เจริญเติบโตได้ดีอย่างมาก กิ่งก้านใบแตกเป็นพุ่มกว้าง ต้องอาศัยการตัดแต่งอย่างหนัก, การเลือกตัดยอดองุ่น และการบังคับขนาดของทรงพุ่ม ถ้าไม่จัดการอย่างระวัดระวัง ความไม่สัมพันธ์กันของยอดองุ่น ใบองุ่น และผลองุ่นจะทำให้ผลผลิตด้อยคุณภาพได้</a:t>
            </a:r>
          </a:p>
          <a:p>
            <a:pPr rtl="0"/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rtl="0"/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ในบางสภาวะ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จะให้ผลผลิตต่อเอเคอร์สูงมาก แต่ในช่วงไม่กี่ปีที่ผ่านมา ข้อกำหนดขององุ่นก็เปลี่ยนไปตามต่อมรับรสของนักดื่มไวน์ออสเตรเลีย มีแนวโน้มว่าองุ่นที่ให้ผลผลิตต่อเอ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ต่ำกว่าจะให้ผลองุ่นที่ดีที่สุด และปริมาณผลผลิตต่อเอเคอร์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ต่ำลง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นี้ เกิดขึ้นเพราะมีความต้องการกลิ่นรสที่บางเบาขึ้น ความเป็นกรดสูงขึ้น และระดับความหวานลดลง</a:t>
            </a:r>
          </a:p>
          <a:p>
            <a:pPr rtl="0"/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rtl="0"/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เป็นองุ่นที่ติดผลเร็ว จึงสุกเร็ว ในช่วงก่อนปี ค.ศ. 2000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ที่ประเทศออสเตรเลียกำลังบูม องุ่น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จะถูกเก็บเกี่ยวเป็นประเภทสุดท้าย ด้วยผู้ผลิตไวน์อยากได้กลิ่นรสผลไม้ที่สุกงอม แต่ในปัจจุบัน ผู้ผลิตไวน์จำนวนมากเปลี่ยนมาเก็บเกี่ยวองุ่นในช่วงต้นฤดูแล้ว  </a:t>
            </a:r>
          </a:p>
          <a:p>
            <a:pPr rtl="0"/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 rtl="0"/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มีการเปลี่ยนแปลงในเรื่องกการบริหารจัดการไร่องุ่นและการปลูกองุ่นของผู้ปลูกองุ่น และตารางการเก็บเกี่ยว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ในช่วงก่อนปี ค.ศ. 2000 การที่ทำให้สไตล์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ต่างกันเช่นนี้มีผลต่อผู้ปลูกองุ่นอย่างไรบ้าง? </a:t>
            </a:r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714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ea typeface="Calibri" panose="020F0502020204030204" pitchFamily="34" charset="0"/>
              </a:rPr>
              <a:t>+ </a:t>
            </a:r>
            <a:r>
              <a:rPr lang="th-TH" sz="1200" dirty="0">
                <a:effectLst/>
                <a:ea typeface="Calibri" panose="020F0502020204030204" pitchFamily="34" charset="0"/>
              </a:rPr>
              <a:t>เนื้อหาเพิ่มเติมที่ใช้ในการนำเสนอได้ </a:t>
            </a:r>
            <a:r>
              <a:rPr lang="en-US" sz="1200" dirty="0">
                <a:effectLst/>
                <a:ea typeface="Calibri" panose="020F0502020204030204" pitchFamily="34" charset="0"/>
              </a:rPr>
              <a:t>: </a:t>
            </a:r>
            <a:r>
              <a:rPr lang="th-TH" sz="1200" dirty="0">
                <a:effectLst/>
                <a:ea typeface="Calibri" panose="020F0502020204030204" pitchFamily="34" charset="0"/>
              </a:rPr>
              <a:t>สามารถศึกษาได้เนื้อหาเพิ่มเติมเกี่ยวกับวิธีทำไวน์ได้ที่เว็บไซต์ </a:t>
            </a:r>
            <a:r>
              <a:rPr lang="en-AU" sz="1200" dirty="0" err="1">
                <a:effectLst/>
                <a:ea typeface="Calibri" panose="020F0502020204030204" pitchFamily="34" charset="0"/>
              </a:rPr>
              <a:t>www.australianwinediscovered.com</a:t>
            </a:r>
            <a:r>
              <a:rPr lang="th-TH" sz="1200" dirty="0">
                <a:effectLst/>
                <a:ea typeface="Calibri" panose="020F0502020204030204" pitchFamily="34" charset="0"/>
              </a:rPr>
              <a:t> อยู่ในหัวข้อ “ความรู้เบื้องต้นเรื่องไวน์” (</a:t>
            </a:r>
            <a:r>
              <a:rPr lang="en-US" sz="1200" dirty="0">
                <a:effectLst/>
                <a:ea typeface="Calibri" panose="020F0502020204030204" pitchFamily="34" charset="0"/>
              </a:rPr>
              <a:t>Introduction to Wine)</a:t>
            </a:r>
            <a:endParaRPr lang="th-TH" sz="1200" dirty="0">
              <a:effectLst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950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การคั้นน้ำจากองุ่นทั้งผล (หรือช่อผล) :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องุ่นทั้งช่อผลจะถูคั้นเพื่อให้ได้น้ำองุ่น ไม่ต้องเด็ดก้านก่อนคั้นน้ำ ส่วนก้านจะทำให้การระบายน้ำองุ่นมีประสิทธิภาพ และช่วยให้น้ำองุ่นมีความใส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สุดท้ายจะได้น้ำไวน์ที่ละเมียดละไมมากกว่าและฝาดน้อยกว่า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การหมักแบบเย็น :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การหมักแบบเย็นอย่างช้า ๆ ในระยะเวลานาน จะทำให้กลิ่นของผลไม้สุกชัดเจนขึ้น และให้รสเข้มข้นอย่างผลไม้แบบมะม่วงและสับปะรด การหมักเย็นนี้มัก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ทำใน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ถังสแตนเลสสตี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ล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และนำไปบรรจุขวดในช่วงต้นเมื่อการหมักเสร็จสิ้น เพื่อกักเก็บกลิ่นรสแบบแร่ธาตุ </a:t>
            </a:r>
            <a:r>
              <a:rPr lang="th-TH" dirty="0"/>
              <a:t>ความเปรี้ยวอ่อน ๆ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และความสดชื่น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การหมักในถัง :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ถังหมักบ่มช่วยให้ไวน์เกิดกลิ่นรสจากไม้โอ๊ก และทำให้ไวน์มีรสชาติกลมและละมุน การหมักบ่มในถังไม้โอ๊กให้โครงสร้างที่แน่นกว่าการหมักบ่มในถังสแตนเลสสตี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ล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การหมักแบบมา</a:t>
            </a:r>
            <a:r>
              <a:rPr lang="th-TH" sz="1200" b="1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โลแ</a:t>
            </a: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ลกติ</a:t>
            </a:r>
            <a:r>
              <a:rPr lang="th-TH" sz="1200" b="1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ก</a:t>
            </a: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: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แบคทีเรียที่ผลิตกรดแลกติ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จะถูกเติมเข้าไปในน้ำองุ่น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ที่หมักแล้ว เพื่อกระตุ้นให้กรดมา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ลิค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ที่เปรี้ยวแหลมกลายเป็นกรดมา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ลิค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ที่มีความเป็นครีมที่นุ่มละมุนละไม ซึ่งจะสร้างกลิ่นรสและรสสัมผัสของความเป็นเนย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อิทธิพลของไม้โอ๊ก :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การที่จะได้ความเป็นโทสต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*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มาร่วมเป็นส่วนหนึ่งในไวน์ ว่าจะให้กลิ่นรสใด ตั้งแต่น้ำตาลไหม้ ควัน ครีม วานิลลาไปจนถึงกลิ่นรสมะพร้าว ก็ขึ้นอยู่กับว่าใช้ไม้โอ๊กพันธุ์ไหน อายุเท่าไหร่ และได้มาจากแหล่งใด </a:t>
            </a:r>
          </a:p>
          <a:p>
            <a:pPr rtl="0"/>
            <a:endParaRPr lang="th-TH" dirty="0"/>
          </a:p>
          <a:p>
            <a:pPr rtl="0"/>
            <a:r>
              <a:rPr lang="en-US" dirty="0"/>
              <a:t>*</a:t>
            </a:r>
            <a:r>
              <a:rPr lang="th-TH" dirty="0"/>
              <a:t>โทสต</a:t>
            </a:r>
            <a:r>
              <a:rPr lang="th-TH" dirty="0" err="1"/>
              <a:t>์</a:t>
            </a:r>
            <a:r>
              <a:rPr lang="th-TH" dirty="0"/>
              <a:t> คือ กลิ่นรสที่ผสมผสานระหว่างถังไม้โอ๊กที่ถูกเผาและน้ำไวน์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การบ่มในถัง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: กลิ่นรสของไม้โอ๊กจะมาจากการแต่งรสและจากการที่ไม้โอ๊กทำปฏิกิริยากับน้ำไวน์ การบ่ม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ไว้ในถังไม้โอ๊กจะให้ส่วนประกอบของกลิ่นรสที่แตกต่างกัน ขึ้นอยู่กับอายุของไม้โอ๊ก (ไม้ใหม่หรือไม้เก่า) และชนิดของโอ๊ก (อเมริกัน ฝรั่งเศส หรือได้จากจากประเทศแถบยุโรปอื่น ๆ )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การปล่อยให้ตะกอนหยาบอยู่ในน้ำไวน์นานขึ้น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: ไวน์จะบ่มไว้พร้อมกับตะกอนหยาบ หรือ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ลีส์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หรือก็คืออนุภาคของยีสต์ที่หลงเหลืออยู่จากกระบวนการออโต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ลีสิส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(การย่อยสลายตัวเองของเซลล์ของยีสต์ที่เกิดขึ้นระหว่างการหมัก) การปล่อยให้ตะกอนหยาบอยู่ในน้ำไวน์ จะ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ทำใน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ระยะเวลาสั้น ๆ แบบ 3-4 เดือนหรือนานเป็นปี ๆ ก็ได้ ผลของการปล่อยให้ตะกอนหยาบอยู่ในน้ำไวน์นาน ๆ ก็คือ จะทำให้รู้สึกว่าเนื้อสัมผัสของไวน์จะเข้มขึ้น มีความสมบูรณ์ขึ้น การบ่มไวน์ในถังไม้โอ๊กพร้อมตะกอนหยาบ จะทำให้สารประกอบในเนื้อไม้แยกตัวออกมาเพิ่ม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การกวนตะกอน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: เมื่อผู้ผลิตไวน์คนหรือกวนให้ตะกอนหยาบกระจายตัว เพื่อเพิ่มพื้นผิวสัมผัสของตะกอน และเพิ่มระดับการสกัดให้ได้มากขึ้น ซึ่งจะช่วยให้น้ำไวน์ผสานกับโอ๊ก แต่ในขณะเดียวกันก็ลดความเป็นผลไม้ของไวน์ลง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การหมักโดยใช้ยีสต์ธรรมชาติ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: ยีสต์ธรรมชาติหรือยีสต์พื้นเมืองที่อยู่ในจุลินทรีย์ประจำถิ่นขององุ่น จะใช้ในการหมักไวน์ มากกว่าจะใช้ยีสต์ที่เพาะเลี้ยง สิ่งนี้ทำให้ได้ไวน์ที่มีความซับซ้อนมากขึ้น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การหมักครั้งที่สอง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: วิธีการนี้ใช้เวลาที่ผลิตไวน์แบบมีฟอง และใช้วิธีการที่ปฏิบัติสืบต่อกันมาเนิ่นนาน โดยการ</a:t>
            </a:r>
            <a:r>
              <a:rPr lang="th-TH" sz="1200" dirty="0">
                <a:latin typeface="Cordia New" panose="020B0304020202020204" pitchFamily="34" charset="-34"/>
                <a:cs typeface="Cordia New" panose="020B0304020202020204" pitchFamily="34" charset="-34"/>
              </a:rPr>
              <a:t>ใส่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ยีสต์และน้ำตาลอีกเล็กน้อยเพิ่มเข้าไปในขวดพร้อมกับไวน์ที่ผ่านการหมักครั้งแรก (หรือที่เรียกว่า </a:t>
            </a:r>
            <a:r>
              <a:rPr lang="th-TH" sz="1200" b="0" i="1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คู</a:t>
            </a:r>
            <a:r>
              <a:rPr lang="th-TH" sz="1200" b="0" i="1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เว่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) ระหว่างการหมักครั้งที่สองนี้ ก๊าซคาร์บอนไดออกไซด์จะถูกกักไว้ในขวด จึงทำให้เกิดเป็นไวน์ที่มีฟอง</a:t>
            </a:r>
          </a:p>
          <a:p>
            <a:pPr rtl="0"/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rtl="0"/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มีความท้าทายหรืออุปสรรคใดที่ผู้ผลิตไวน์ต้องเผชิญ เมื่อใช้ยีสต์ธรรมชาติในการหมักไวน์?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มีเหตุผลใดที่ผู้ผลิตไวน์ต้องใช้การหมักแบบมา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โลแ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ลกติ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?</a:t>
            </a:r>
          </a:p>
          <a:p>
            <a:pPr rtl="0"/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010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การใช้ถังไม้โอ๊กทำให้ออกซิเจนสามารถซึมเข้าไปในน้ำไวน์ได้ ทำให้ไวน์อ่อนนุ่ม </a:t>
            </a:r>
            <a:r>
              <a:rPr lang="th-TH" sz="1200" dirty="0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ามารถดื่มได้ในขณะที่</a:t>
            </a:r>
            <a:r>
              <a:rPr lang="th-TH" sz="12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ไวน์ยังอายุน้อย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และหากไวน์ผ่านกระบวนการบ่มแบบมา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โลแ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ลกติ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ในถัง จะให้ลักษณะสัมผัสแบบครีมและเนยที่เข้มข้นมากกว่า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แบบที่ไม่ได้หมักบ่มในถังไม้โอ๊ก</a:t>
            </a:r>
            <a:r>
              <a:rPr lang="th-TH" sz="1200" dirty="0">
                <a:latin typeface="Cordia New" panose="020B0304020202020204" pitchFamily="34" charset="-34"/>
                <a:cs typeface="Cordia New" panose="020B0304020202020204" pitchFamily="34" charset="-34"/>
              </a:rPr>
              <a:t>นั้น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ให้ความสำคัญกับเรื่องกลิ่นรสของผลไม้มากกว่าผู้ผลิตไวน์ที่</a:t>
            </a:r>
            <a:r>
              <a:rPr lang="th-TH" sz="1200" dirty="0">
                <a:latin typeface="Cordia New" panose="020B0304020202020204" pitchFamily="34" charset="-34"/>
                <a:cs typeface="Cordia New" panose="020B0304020202020204" pitchFamily="34" charset="-34"/>
              </a:rPr>
              <a:t>ใช้ถังไม้โอ๊ก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และสิ่งสำคัญอีกสิ่ง คือ แม้ว่าไม้โอ๊กจะมีความสามารถที่จะเปลี่ยน</a:t>
            </a:r>
            <a:r>
              <a:rPr lang="th-TH" sz="1200" dirty="0">
                <a:latin typeface="Cordia New" panose="020B0304020202020204" pitchFamily="34" charset="-34"/>
                <a:cs typeface="Cordia New" panose="020B0304020202020204" pitchFamily="34" charset="-34"/>
              </a:rPr>
              <a:t>คุณลักษณะ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โดยรวมของ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ในเรื่องกลิ่นรส แต่ความแตกต่างของสภาพภูมิอากาศเป็นแรงขับอันทรงพลังที่มีผลต่อสไตล์และรูปรสของไวน์โดยรวม ไม่ว่าจะมีหรือไม่มีโอ๊กอยู่ในการผลิต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ก็ตาม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บทบาทสำคัญรองลงมาของ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ในการผลิตไวน์ออสเตรเลียคือ การเป็นส่วนหนึ่งของไวน์แบบมีฟองและการเป็นไวน์ที่ทำจากองุ่นพันธุ์เดียว องุ่นพันธุ์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ที่ปลูกในภูมิอากาศเย็นจะเก็บเกี่ยวตอนต้นฤดู เพื่อรักษาความเป็นกรดที่มีปริมาณสูงในผลองุ่น ถ้าองุ่นสุก ปริมาณความเป็นกรดจะลดต่ำลง,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แบบมีฟองที่ทำจากองุ่นพันธุ์เดียว ที่เรียกว่า </a:t>
            </a:r>
            <a:r>
              <a:rPr lang="th-TH" sz="1200" b="0" i="1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1200" b="0" i="1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อง เด</a:t>
            </a:r>
            <a:r>
              <a:rPr lang="th-TH" sz="1200" b="0" i="1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</a:t>
            </a:r>
            <a:r>
              <a:rPr lang="th-TH" sz="1200" b="0" i="1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200" b="0" i="1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1200" b="0" i="1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(ภาษาฝรั่งเศสแปลว่า ‘ขาวในขาว’) เป็นไวน์ที่มีความหรูหรา รสชาติดี ไม่หวาน มีความเป็นดอกไม้และมีความเป็นกรดเข้มข้น เมื่อเก็บไว้นาน ๆ โดยเฉพาะเมื่อปล่อยให้ตะกอนหยาบอยู่ในน้ำไวน์นานขึ้น ไวน์จะมีกลิ่นรสของไม้โอ๊ก อันเป็นผลมาจากการที่ยีสต์ย่อยตัวเอง เมื่อผู้ผลิตไวน์แบบมีฟองตกลงใจผสม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กับ</a:t>
            </a:r>
            <a:r>
              <a:rPr lang="th-TH" sz="1200" dirty="0"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พันธุ์องุ่นอื่น ๆ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อันได้แก่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และ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มูน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ิเย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(ปลูกน้อยกว่าในออสเตรเลีย) ก็จะได้ไวน์ที่มีลักษณะสัมผัสหนักกว่าและมีเนื้อสัมผัสของผลไม้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+ เนื้อหาเพิ่มเติมที่ใช้ในการนำเสนอได้: สื่อในการนำเสนอเพิ่มเติมเกี่ยวกับไวน์แบบมีฟองของประเทศออสเตรเลีย สามารถค้นหาได้ที่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www.australianwinediscovered.com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rtl="0"/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ประเด็นแนะนำเพื่อใช้ในการอภิปราย: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อะไรคือความแตกต่างระหว่าง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ที่หมักบ่มในถังไม้โอ๊กและถังที่ไม่ใช้ไม้โอ๊ก?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โรงผลิตไวน์ของประเทศออสเตรเลียแห่งใดที่ยังผลิต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ที่เก็บไว้ให้นานเพื่อรสชาติและคุณภาพที่ดีขึ้น?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ทำให้เกิดสิ่งใดต่อไวน์มีฟองแบบผสม?</a:t>
            </a:r>
          </a:p>
          <a:p>
            <a:pPr rtl="0"/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rtl="0"/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460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479905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667294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1342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0253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9B09B13-8D3C-257D-A8CD-E6B36DBF0FFC}"/>
              </a:ext>
            </a:extLst>
          </p:cNvPr>
          <p:cNvSpPr/>
          <p:nvPr userDrawn="1"/>
        </p:nvSpPr>
        <p:spPr>
          <a:xfrm>
            <a:off x="9527658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83129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24021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8518859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79387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962722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09152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368300"/>
            <a:ext cx="6096000" cy="272430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8649861" y="3302000"/>
            <a:ext cx="2433119" cy="2540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3B3E8CA-ED08-ECB8-A2B6-35185DAAA763}"/>
              </a:ext>
            </a:extLst>
          </p:cNvPr>
          <p:cNvSpPr/>
          <p:nvPr userDrawn="1"/>
        </p:nvSpPr>
        <p:spPr>
          <a:xfrm>
            <a:off x="524848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13588B6-0DC9-8831-3273-CAAB72EF6F45}"/>
              </a:ext>
            </a:extLst>
          </p:cNvPr>
          <p:cNvSpPr/>
          <p:nvPr userDrawn="1"/>
        </p:nvSpPr>
        <p:spPr>
          <a:xfrm>
            <a:off x="847904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4301837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0716583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084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15181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20/8/2026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2" r:id="rId21"/>
    <p:sldLayoutId id="2147483677" r:id="rId22"/>
    <p:sldLayoutId id="2147483679" r:id="rId23"/>
    <p:sldLayoutId id="2147483680" r:id="rId24"/>
    <p:sldLayoutId id="2147483681" r:id="rId25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9.png"/><Relationship Id="rId9" Type="http://schemas.openxmlformats.org/officeDocument/2006/relationships/image" Target="../media/image3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A30189-59B1-2C9A-07C7-C582ACC124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5" t="11338" b="17146"/>
          <a:stretch/>
        </p:blipFill>
        <p:spPr>
          <a:xfrm>
            <a:off x="623889" y="2595563"/>
            <a:ext cx="11010900" cy="4262437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3733" y="1622353"/>
            <a:ext cx="11041110" cy="990300"/>
          </a:xfrm>
        </p:spPr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2F3523-6934-8942-6722-28F3DA2D4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413" y="4070699"/>
            <a:ext cx="991602" cy="16364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E0AAB6-8BA7-1943-8BBF-6E1E35B5F9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04" y="2017163"/>
            <a:ext cx="1203928" cy="14822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8F6A8F-123E-0625-258B-76F7B57398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774" y="2213590"/>
            <a:ext cx="2055824" cy="11077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87E19EA-B7A5-A4A5-2DCD-881EF93BF1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464" y="1667467"/>
            <a:ext cx="866141" cy="180759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B28F14B-5AC5-D1AF-A0C1-53323258A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182" y="1745394"/>
            <a:ext cx="1106249" cy="18256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E7D1678-AD8A-AAB5-AD58-A04F8BFE28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457" y="1668096"/>
            <a:ext cx="1160396" cy="19139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941A70D-0B58-9F3C-F1EE-7C6859CADA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745" y="4259753"/>
            <a:ext cx="1518333" cy="145134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6B89434-2105-C674-F37F-CCADA1924F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15" y="4310152"/>
            <a:ext cx="1343516" cy="13505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E51ABD3-6CCB-ABD2-03CE-7C8F37BD02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876" y="4409043"/>
            <a:ext cx="1486488" cy="127823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8DAC14E-B1D5-713D-2665-CA7CA5F8D7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91" y="4399974"/>
            <a:ext cx="2091848" cy="1271966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7" y="584200"/>
            <a:ext cx="10414953" cy="1325563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กรรมวิธีการผลิตไวน์ขาว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623888" y="360478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การเก็บเกี่ยว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045876" y="358199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การเด็ดก้าน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และการบด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9622876" y="360478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5.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5560584" y="360478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การคั้นน้ำ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F604BF-42E2-E2A0-6EF3-AABEDB3E75B1}"/>
              </a:ext>
            </a:extLst>
          </p:cNvPr>
          <p:cNvSpPr txBox="1"/>
          <p:nvPr/>
        </p:nvSpPr>
        <p:spPr>
          <a:xfrm>
            <a:off x="7782780" y="3633044"/>
            <a:ext cx="148090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การเตรียมน้ำสำหรับหมัก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423F69-9936-903B-F6E5-A84915A69C6C}"/>
              </a:ext>
            </a:extLst>
          </p:cNvPr>
          <p:cNvSpPr txBox="1"/>
          <p:nvPr/>
        </p:nvSpPr>
        <p:spPr>
          <a:xfrm>
            <a:off x="699621" y="579630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10.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การบรรจุขวด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6DF44D-1735-505A-7262-D0FB6A411043}"/>
              </a:ext>
            </a:extLst>
          </p:cNvPr>
          <p:cNvSpPr txBox="1"/>
          <p:nvPr/>
        </p:nvSpPr>
        <p:spPr>
          <a:xfrm>
            <a:off x="3219782" y="579630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9.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ให้ใส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และการกรอง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A77CAC-4AD9-4DED-AA8D-87246CBFD162}"/>
              </a:ext>
            </a:extLst>
          </p:cNvPr>
          <p:cNvSpPr txBox="1"/>
          <p:nvPr/>
        </p:nvSpPr>
        <p:spPr>
          <a:xfrm>
            <a:off x="9538751" y="579630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6.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การบ่ม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3C4051-BC14-427D-773C-162A9C1A82BE}"/>
              </a:ext>
            </a:extLst>
          </p:cNvPr>
          <p:cNvSpPr txBox="1"/>
          <p:nvPr/>
        </p:nvSpPr>
        <p:spPr>
          <a:xfrm>
            <a:off x="7443505" y="579630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7.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247DB72-F952-7836-01FF-B87103D5378A}"/>
              </a:ext>
            </a:extLst>
          </p:cNvPr>
          <p:cNvGrpSpPr/>
          <p:nvPr/>
        </p:nvGrpSpPr>
        <p:grpSpPr>
          <a:xfrm>
            <a:off x="2045417" y="2828829"/>
            <a:ext cx="618815" cy="177778"/>
            <a:chOff x="1962688" y="3259333"/>
            <a:chExt cx="618815" cy="177778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A105712-AA0A-2CB4-4E71-0C1E4FCB9CF2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riangle 31">
              <a:extLst>
                <a:ext uri="{FF2B5EF4-FFF2-40B4-BE49-F238E27FC236}">
                  <a16:creationId xmlns:a16="http://schemas.microsoft.com/office/drawing/2014/main" id="{774F78AA-FF00-9B2A-BFA8-B4FDB16F562B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C626850-2DA0-68DB-F097-3EEE943190DD}"/>
              </a:ext>
            </a:extLst>
          </p:cNvPr>
          <p:cNvGrpSpPr/>
          <p:nvPr/>
        </p:nvGrpSpPr>
        <p:grpSpPr>
          <a:xfrm>
            <a:off x="5106117" y="2828829"/>
            <a:ext cx="618815" cy="177778"/>
            <a:chOff x="1962688" y="3259333"/>
            <a:chExt cx="618815" cy="177778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525B122-A875-77DD-43C2-32DCC5373658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riangle 34">
              <a:extLst>
                <a:ext uri="{FF2B5EF4-FFF2-40B4-BE49-F238E27FC236}">
                  <a16:creationId xmlns:a16="http://schemas.microsoft.com/office/drawing/2014/main" id="{908B5626-94D0-DA0E-9256-10AFDF6C37A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56994DA-5C89-42C9-D88A-D8BAB344B102}"/>
              </a:ext>
            </a:extLst>
          </p:cNvPr>
          <p:cNvGrpSpPr/>
          <p:nvPr/>
        </p:nvGrpSpPr>
        <p:grpSpPr>
          <a:xfrm>
            <a:off x="7134942" y="2828829"/>
            <a:ext cx="618815" cy="177778"/>
            <a:chOff x="1962688" y="3259333"/>
            <a:chExt cx="618815" cy="177778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E33A7CB-34BC-B9D5-3CF3-5F83A7CFFC62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riangle 37">
              <a:extLst>
                <a:ext uri="{FF2B5EF4-FFF2-40B4-BE49-F238E27FC236}">
                  <a16:creationId xmlns:a16="http://schemas.microsoft.com/office/drawing/2014/main" id="{003BD8A0-1C5D-B3AE-78CA-E06B00527774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F24DAD7-2BC9-6044-467D-C7434418118A}"/>
              </a:ext>
            </a:extLst>
          </p:cNvPr>
          <p:cNvGrpSpPr/>
          <p:nvPr/>
        </p:nvGrpSpPr>
        <p:grpSpPr>
          <a:xfrm>
            <a:off x="9081217" y="2828829"/>
            <a:ext cx="618815" cy="177778"/>
            <a:chOff x="1962688" y="3259333"/>
            <a:chExt cx="618815" cy="177778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FAFDDFA-CE54-743F-5171-122F2272C7BC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riangle 40">
              <a:extLst>
                <a:ext uri="{FF2B5EF4-FFF2-40B4-BE49-F238E27FC236}">
                  <a16:creationId xmlns:a16="http://schemas.microsoft.com/office/drawing/2014/main" id="{A8B6C63F-90F9-DFDC-9E1D-C234ED75C26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883E2F3-9946-7628-D076-FBF8E6729447}"/>
              </a:ext>
            </a:extLst>
          </p:cNvPr>
          <p:cNvCxnSpPr>
            <a:cxnSpLocks/>
          </p:cNvCxnSpPr>
          <p:nvPr/>
        </p:nvCxnSpPr>
        <p:spPr>
          <a:xfrm>
            <a:off x="11783205" y="2917718"/>
            <a:ext cx="0" cy="217770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02E0190-B409-D70F-32EE-83FC83DC7D4A}"/>
              </a:ext>
            </a:extLst>
          </p:cNvPr>
          <p:cNvGrpSpPr/>
          <p:nvPr/>
        </p:nvGrpSpPr>
        <p:grpSpPr>
          <a:xfrm rot="10800000">
            <a:off x="6884423" y="5000187"/>
            <a:ext cx="618815" cy="177778"/>
            <a:chOff x="1962688" y="3259333"/>
            <a:chExt cx="618815" cy="177778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FD74BAF-C532-C38E-7237-1D961A783B1B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riangle 44">
              <a:extLst>
                <a:ext uri="{FF2B5EF4-FFF2-40B4-BE49-F238E27FC236}">
                  <a16:creationId xmlns:a16="http://schemas.microsoft.com/office/drawing/2014/main" id="{EE91F66E-17A6-A67E-FE22-983CCA02CC10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EFE7206-5E2B-0928-25E8-E908ED86578E}"/>
              </a:ext>
            </a:extLst>
          </p:cNvPr>
          <p:cNvGrpSpPr/>
          <p:nvPr/>
        </p:nvGrpSpPr>
        <p:grpSpPr>
          <a:xfrm rot="10800000">
            <a:off x="5018502" y="5000187"/>
            <a:ext cx="618815" cy="177778"/>
            <a:chOff x="1962688" y="3259333"/>
            <a:chExt cx="618815" cy="177778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E8E1D0F-6935-9CE6-DB84-4AC85E6317B0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riangle 47">
              <a:extLst>
                <a:ext uri="{FF2B5EF4-FFF2-40B4-BE49-F238E27FC236}">
                  <a16:creationId xmlns:a16="http://schemas.microsoft.com/office/drawing/2014/main" id="{F78D1508-8FA5-2420-5D7F-8296E791AFEC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B21F0A8-BF4D-CEA9-DF84-541867901959}"/>
              </a:ext>
            </a:extLst>
          </p:cNvPr>
          <p:cNvGrpSpPr/>
          <p:nvPr/>
        </p:nvGrpSpPr>
        <p:grpSpPr>
          <a:xfrm rot="10800000">
            <a:off x="2669002" y="5000187"/>
            <a:ext cx="618815" cy="177778"/>
            <a:chOff x="1962688" y="3259333"/>
            <a:chExt cx="618815" cy="177778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6BDFA03-2A81-5FD7-BCE5-A568F366F123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riangle 50">
              <a:extLst>
                <a:ext uri="{FF2B5EF4-FFF2-40B4-BE49-F238E27FC236}">
                  <a16:creationId xmlns:a16="http://schemas.microsoft.com/office/drawing/2014/main" id="{A95DC656-EF30-C990-528F-B6047DA8E55F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86D3A37-2D4B-86C6-732A-746D7303BC82}"/>
              </a:ext>
            </a:extLst>
          </p:cNvPr>
          <p:cNvCxnSpPr>
            <a:cxnSpLocks/>
          </p:cNvCxnSpPr>
          <p:nvPr/>
        </p:nvCxnSpPr>
        <p:spPr>
          <a:xfrm>
            <a:off x="11184585" y="2917718"/>
            <a:ext cx="5986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AFED54A-BA6C-1007-5786-ED160E3A79ED}"/>
              </a:ext>
            </a:extLst>
          </p:cNvPr>
          <p:cNvGrpSpPr/>
          <p:nvPr/>
        </p:nvGrpSpPr>
        <p:grpSpPr>
          <a:xfrm rot="10800000">
            <a:off x="11176702" y="5000187"/>
            <a:ext cx="618815" cy="177778"/>
            <a:chOff x="1962688" y="3259333"/>
            <a:chExt cx="618815" cy="177778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DAFA7FEE-C1A9-8EBA-6080-6CCF9BB2216C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riangle 58">
              <a:extLst>
                <a:ext uri="{FF2B5EF4-FFF2-40B4-BE49-F238E27FC236}">
                  <a16:creationId xmlns:a16="http://schemas.microsoft.com/office/drawing/2014/main" id="{32D7539F-E6E1-503F-19ED-274F35E68FFE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A47C245-DBCC-8A41-CA36-59AB002853D6}"/>
              </a:ext>
            </a:extLst>
          </p:cNvPr>
          <p:cNvGrpSpPr/>
          <p:nvPr/>
        </p:nvGrpSpPr>
        <p:grpSpPr>
          <a:xfrm rot="10800000">
            <a:off x="8914307" y="5000187"/>
            <a:ext cx="618815" cy="177778"/>
            <a:chOff x="1962688" y="3259333"/>
            <a:chExt cx="618815" cy="177778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C1D62D1-FE41-1587-2175-5BAFB3A9986C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riangle 61">
              <a:extLst>
                <a:ext uri="{FF2B5EF4-FFF2-40B4-BE49-F238E27FC236}">
                  <a16:creationId xmlns:a16="http://schemas.microsoft.com/office/drawing/2014/main" id="{B8838BA8-D7C6-C82D-51EC-BCC918490BA6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71DB03F8-90B4-DD4D-8FC8-71D9F8CF629E}"/>
              </a:ext>
            </a:extLst>
          </p:cNvPr>
          <p:cNvSpPr txBox="1"/>
          <p:nvPr/>
        </p:nvSpPr>
        <p:spPr>
          <a:xfrm>
            <a:off x="5348259" y="579630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8.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ให้ไวน์เสถียร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62426E61-3796-30A2-CF17-82054403A7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59790" y="4022027"/>
            <a:ext cx="592138" cy="52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30236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3BFEDE-EFB7-D9AE-E18C-D9BB0B65A2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488" y="3392731"/>
            <a:ext cx="1107993" cy="23123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9123422-1075-02EC-9E58-F7262D68E0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344" y="3544839"/>
            <a:ext cx="1279808" cy="21121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31B99D-CA8E-5BF7-1664-89DC88F684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432" y="3544839"/>
            <a:ext cx="1279808" cy="211213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D5DB60-67EB-8F8E-71F5-8821773FE6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89" y="2974685"/>
            <a:ext cx="647114" cy="127111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C9C4B87-197F-FB54-A6E3-033C52B41A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574" y="3504861"/>
            <a:ext cx="1279808" cy="19547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256C0AE-ECB9-8A0B-CAA8-30DF0C06DC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22" y="3865723"/>
            <a:ext cx="800965" cy="122339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9F02E44-967F-9C53-BB72-7C56DBF7C5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775" y="4880289"/>
            <a:ext cx="1107993" cy="841448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กรรมวิธีการผลิตไวน์ </a:t>
            </a:r>
            <a:endParaRPr lang="en-AU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เทคนิคที่มีอิทธิพลต่อ</a:t>
            </a:r>
            <a:r>
              <a:rPr lang="en-AU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926014" y="577543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การคั้นน้ำจากองุ่น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ทั้งช่อผล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112305" y="577543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การหมักแบบเย็น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5319114" y="5784667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การหมักในถัง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9765919" y="578193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อิทธิพลจากไม้โอ๊ก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44F6AB0-7282-EECF-AB4C-8EF38D8B5A86}"/>
              </a:ext>
            </a:extLst>
          </p:cNvPr>
          <p:cNvSpPr/>
          <p:nvPr/>
        </p:nvSpPr>
        <p:spPr>
          <a:xfrm>
            <a:off x="2099823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43B65F-358A-08C8-FB80-F40310DFDDB8}"/>
              </a:ext>
            </a:extLst>
          </p:cNvPr>
          <p:cNvSpPr txBox="1"/>
          <p:nvPr/>
        </p:nvSpPr>
        <p:spPr>
          <a:xfrm>
            <a:off x="2099823" y="2838233"/>
            <a:ext cx="852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องุ่นทั้งช่อ, ไม่เด็ดออกจากก้าน</a:t>
            </a:r>
            <a:endParaRPr lang="en-US" sz="12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696E5A-EA0C-0EDA-8B05-27350E3572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6948" y="3287913"/>
            <a:ext cx="652182" cy="57781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51E9AB1-97F9-D712-7479-2DE1668DDCE1}"/>
              </a:ext>
            </a:extLst>
          </p:cNvPr>
          <p:cNvSpPr txBox="1"/>
          <p:nvPr/>
        </p:nvSpPr>
        <p:spPr>
          <a:xfrm>
            <a:off x="7315359" y="5784667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แบบมา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โลแ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ลกติ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B01A979-9F88-CB65-F4CE-B2D8144043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52557" y="4084900"/>
            <a:ext cx="888630" cy="5924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9C4C008-4869-FD2F-2232-1D39575286DD}"/>
              </a:ext>
            </a:extLst>
          </p:cNvPr>
          <p:cNvSpPr txBox="1"/>
          <p:nvPr/>
        </p:nvSpPr>
        <p:spPr>
          <a:xfrm>
            <a:off x="10008692" y="3746346"/>
            <a:ext cx="376359" cy="3385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61B137-B136-3490-EB8D-9978BE737ADA}"/>
              </a:ext>
            </a:extLst>
          </p:cNvPr>
          <p:cNvSpPr txBox="1"/>
          <p:nvPr/>
        </p:nvSpPr>
        <p:spPr>
          <a:xfrm>
            <a:off x="11631563" y="4531765"/>
            <a:ext cx="376359" cy="3385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B56B78-DDF1-FD62-FD6B-48D995D738D5}"/>
              </a:ext>
            </a:extLst>
          </p:cNvPr>
          <p:cNvSpPr txBox="1"/>
          <p:nvPr/>
        </p:nvSpPr>
        <p:spPr>
          <a:xfrm>
            <a:off x="9426476" y="5193460"/>
            <a:ext cx="376359" cy="3385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F8BCF61-1DAB-3EF1-C277-5326FE9C477D}"/>
              </a:ext>
            </a:extLst>
          </p:cNvPr>
          <p:cNvSpPr/>
          <p:nvPr/>
        </p:nvSpPr>
        <p:spPr>
          <a:xfrm>
            <a:off x="9131983" y="3057081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EEF716-ED42-F3D2-F779-4D72ADE06EFB}"/>
              </a:ext>
            </a:extLst>
          </p:cNvPr>
          <p:cNvSpPr txBox="1"/>
          <p:nvPr/>
        </p:nvSpPr>
        <p:spPr>
          <a:xfrm>
            <a:off x="9131983" y="3371984"/>
            <a:ext cx="8524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ทำได้ 3 ทาง</a:t>
            </a:r>
            <a:endParaRPr lang="en-US" sz="12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926014" y="553921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การบ่มในถังไม้โอ๊ก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308353" y="5539214"/>
            <a:ext cx="184426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การปล่อยให้ตะกอนหยาบอยู่ในน้ำไวน์นานขึ้น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5319114" y="5548447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การกวนตะกอน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9765918" y="5545717"/>
            <a:ext cx="2182753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การหมักครั้งที่สอง (ใช้ในการผลิตไวน์แบบมีฟอง)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44F6AB0-7282-EECF-AB4C-8EF38D8B5A86}"/>
              </a:ext>
            </a:extLst>
          </p:cNvPr>
          <p:cNvSpPr/>
          <p:nvPr/>
        </p:nvSpPr>
        <p:spPr>
          <a:xfrm>
            <a:off x="3868385" y="3090800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43B65F-358A-08C8-FB80-F40310DFDDB8}"/>
              </a:ext>
            </a:extLst>
          </p:cNvPr>
          <p:cNvSpPr txBox="1"/>
          <p:nvPr/>
        </p:nvSpPr>
        <p:spPr>
          <a:xfrm>
            <a:off x="3868385" y="3286171"/>
            <a:ext cx="8524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h-TH" sz="1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ไวน์จะถูกบ่มพร้อมตะกอน</a:t>
            </a:r>
            <a:endParaRPr lang="en-US" sz="12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1E9AB1-97F9-D712-7479-2DE1668DDCE1}"/>
              </a:ext>
            </a:extLst>
          </p:cNvPr>
          <p:cNvSpPr txBox="1"/>
          <p:nvPr/>
        </p:nvSpPr>
        <p:spPr>
          <a:xfrm>
            <a:off x="7315359" y="5548447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การหมักโดยใช้ยีสต์ธรรมชาติ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F8BCF61-1DAB-3EF1-C277-5326FE9C477D}"/>
              </a:ext>
            </a:extLst>
          </p:cNvPr>
          <p:cNvSpPr/>
          <p:nvPr/>
        </p:nvSpPr>
        <p:spPr>
          <a:xfrm>
            <a:off x="9633999" y="3383187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EEF716-ED42-F3D2-F779-4D72ADE06EFB}"/>
              </a:ext>
            </a:extLst>
          </p:cNvPr>
          <p:cNvSpPr txBox="1"/>
          <p:nvPr/>
        </p:nvSpPr>
        <p:spPr>
          <a:xfrm>
            <a:off x="9633999" y="3517044"/>
            <a:ext cx="85240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h-TH" sz="1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เติมยีสต์และน้ำตาลลงไปในขวด</a:t>
            </a:r>
            <a:endParaRPr lang="en-US" sz="12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BA3BAB6-4B44-7A67-A3F0-09FBC00A390A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กรรมวิธีการผลิตไวน์ </a:t>
            </a:r>
            <a:endParaRPr lang="en-AU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เทคนิคที่มีอิทธิพลต่อ</a:t>
            </a:r>
            <a:r>
              <a:rPr lang="en-AU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0BE388-0CAA-2581-5A54-7FE37C2699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757" y="4249676"/>
            <a:ext cx="1649803" cy="12736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3DBA23-F595-F6F6-880F-BFF3E23195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297" y="3609449"/>
            <a:ext cx="1657897" cy="18726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5F1D77-585C-CA46-C842-FA4BA87E20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24" y="3327020"/>
            <a:ext cx="2134659" cy="21747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662AA9-4A01-94F5-1C8C-C5763DD05B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539" y="3389636"/>
            <a:ext cx="1279808" cy="21121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1DC739-4645-8754-45B8-BB957B80C8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408" y="3996200"/>
            <a:ext cx="2093343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07044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late of peas and a glass of wine&#10;&#10;AI-generated content may be incorrect.">
            <a:extLst>
              <a:ext uri="{FF2B5EF4-FFF2-40B4-BE49-F238E27FC236}">
                <a16:creationId xmlns:a16="http://schemas.microsoft.com/office/drawing/2014/main" id="{0526B007-BAEE-9C07-3C0D-F3E7AFFBD2C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88021-520C-4D42-82C1-5A4A550179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429000"/>
            <a:ext cx="4124845" cy="1626156"/>
          </a:xfrm>
        </p:spPr>
        <p:txBody>
          <a:bodyPr/>
          <a:lstStyle/>
          <a:p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มีความสามารถในการปรับตัว จึงไม่มีสไตล์อันเป็นสากลสไตล์เดียว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์ข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องประเทศออสเตรเลียแสดงให้เห็นถึงความหลากหลายของผู้คนที่บรรจงสร้างมันขึ้นมา และมีคุณลักษณะอันเป็นเอกลักษณ์ของแหล่งกำเนิดไวน์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แห่งภูมิภาคนี้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90BCFC-FBC2-1726-AF1C-B667CDF66B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สไตล์ต่าง ๆ</a:t>
            </a:r>
            <a:r>
              <a:rPr lang="en-US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br>
              <a:rPr lang="en-US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</a:t>
            </a:r>
            <a:r>
              <a:rPr lang="th-TH" sz="6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6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โดยทั่วไป</a:t>
            </a:r>
            <a:endParaRPr lang="en-US" sz="6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596965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3C28378-C347-F5B0-F65F-E8F57A8429A0}"/>
              </a:ext>
            </a:extLst>
          </p:cNvPr>
          <p:cNvCxnSpPr>
            <a:cxnSpLocks/>
          </p:cNvCxnSpPr>
          <p:nvPr/>
        </p:nvCxnSpPr>
        <p:spPr>
          <a:xfrm>
            <a:off x="10293195" y="202854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  <a:endCxn id="43" idx="1"/>
          </p:cNvCxnSpPr>
          <p:nvPr/>
        </p:nvCxnSpPr>
        <p:spPr>
          <a:xfrm>
            <a:off x="7107330" y="4730315"/>
            <a:ext cx="1535301" cy="262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64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br>
              <a:rPr lang="en-AU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สไตล์ต่าง ๆ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715727" y="4127719"/>
            <a:ext cx="198797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715727" y="412009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4572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41510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10009163" y="5232567"/>
            <a:ext cx="1671157" cy="120558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มีความเป็นดอกไม้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หรูหรา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รสเข้มข้น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492980" y="473031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4971892" y="2688253"/>
            <a:ext cx="112410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F58A18-9962-DB15-E970-2BC0812D6E1A}"/>
              </a:ext>
            </a:extLst>
          </p:cNvPr>
          <p:cNvCxnSpPr>
            <a:cxnSpLocks/>
          </p:cNvCxnSpPr>
          <p:nvPr/>
        </p:nvCxnSpPr>
        <p:spPr>
          <a:xfrm>
            <a:off x="6825550" y="2458849"/>
            <a:ext cx="181708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DD8682A-F644-50C6-D148-384A1E6B1DE3}"/>
              </a:ext>
            </a:extLst>
          </p:cNvPr>
          <p:cNvSpPr txBox="1"/>
          <p:nvPr/>
        </p:nvSpPr>
        <p:spPr>
          <a:xfrm>
            <a:off x="8598977" y="2296225"/>
            <a:ext cx="1133843" cy="4117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sz="2400" b="1" dirty="0">
                <a:solidFill>
                  <a:schemeClr val="bg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</a:t>
            </a:r>
            <a:endParaRPr lang="en-AU" sz="2400" b="1" dirty="0">
              <a:solidFill>
                <a:schemeClr val="bg2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25D68FC-DE9C-8FFF-3387-E02D707C03BF}"/>
              </a:ext>
            </a:extLst>
          </p:cNvPr>
          <p:cNvCxnSpPr>
            <a:cxnSpLocks/>
          </p:cNvCxnSpPr>
          <p:nvPr/>
        </p:nvCxnSpPr>
        <p:spPr>
          <a:xfrm>
            <a:off x="9689166" y="2458849"/>
            <a:ext cx="137393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90BCCC7-172A-41AA-83A1-D82B3C68E7EE}"/>
              </a:ext>
            </a:extLst>
          </p:cNvPr>
          <p:cNvCxnSpPr>
            <a:cxnSpLocks/>
          </p:cNvCxnSpPr>
          <p:nvPr/>
        </p:nvCxnSpPr>
        <p:spPr>
          <a:xfrm>
            <a:off x="11053914" y="245116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3198130" y="1849996"/>
            <a:ext cx="1773762" cy="1773762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3377773" y="2391205"/>
            <a:ext cx="1416273" cy="69134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แบ่งโดยคร่าว 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ได้สามสไตล์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226136-0E30-8B40-6D80-2505C7824272}"/>
              </a:ext>
            </a:extLst>
          </p:cNvPr>
          <p:cNvSpPr txBox="1"/>
          <p:nvPr/>
        </p:nvSpPr>
        <p:spPr>
          <a:xfrm>
            <a:off x="10413094" y="2966451"/>
            <a:ext cx="1497797" cy="143270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สดชื่น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มีความเป็นดอกไม้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สดใส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เปรี้ยวอ่อน ๆ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073F73F-5CD7-A9E3-C835-D35847EFFE33}"/>
              </a:ext>
            </a:extLst>
          </p:cNvPr>
          <p:cNvSpPr/>
          <p:nvPr/>
        </p:nvSpPr>
        <p:spPr>
          <a:xfrm>
            <a:off x="9520213" y="531492"/>
            <a:ext cx="1533701" cy="1533701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90DA14E6-24F6-771B-745A-11E1E7DB4CB8}"/>
              </a:ext>
            </a:extLst>
          </p:cNvPr>
          <p:cNvSpPr txBox="1"/>
          <p:nvPr/>
        </p:nvSpPr>
        <p:spPr>
          <a:xfrm>
            <a:off x="9720885" y="786470"/>
            <a:ext cx="1132355" cy="102374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มีชีวิตชีวาเมื่อจับคู่กับอาหาร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9C5CB83-290E-FD71-1411-72675DACDAB1}"/>
              </a:ext>
            </a:extLst>
          </p:cNvPr>
          <p:cNvSpPr/>
          <p:nvPr/>
        </p:nvSpPr>
        <p:spPr>
          <a:xfrm>
            <a:off x="990936" y="4465717"/>
            <a:ext cx="1533701" cy="1533701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838ECB9A-9688-6D65-2CBB-E797C973A68D}"/>
              </a:ext>
            </a:extLst>
          </p:cNvPr>
          <p:cNvSpPr txBox="1"/>
          <p:nvPr/>
        </p:nvSpPr>
        <p:spPr>
          <a:xfrm>
            <a:off x="1191608" y="4720696"/>
            <a:ext cx="1185830" cy="102374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ลักษณะสัมผัสปานกลางถึงหนัก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FC686D2-1974-27E7-DC77-1CB823C25506}"/>
              </a:ext>
            </a:extLst>
          </p:cNvPr>
          <p:cNvSpPr txBox="1"/>
          <p:nvPr/>
        </p:nvSpPr>
        <p:spPr>
          <a:xfrm>
            <a:off x="3702359" y="3944790"/>
            <a:ext cx="863673" cy="4117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sz="2400" b="1" dirty="0">
                <a:solidFill>
                  <a:schemeClr val="bg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AU" sz="2400" b="1" dirty="0">
              <a:solidFill>
                <a:schemeClr val="bg2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18289C7-2134-3C7A-BE55-E212FA6EFB92}"/>
              </a:ext>
            </a:extLst>
          </p:cNvPr>
          <p:cNvCxnSpPr>
            <a:cxnSpLocks/>
            <a:stCxn id="35" idx="3"/>
          </p:cNvCxnSpPr>
          <p:nvPr/>
        </p:nvCxnSpPr>
        <p:spPr>
          <a:xfrm>
            <a:off x="4566032" y="4150680"/>
            <a:ext cx="12937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F1C9925-39F5-ECA3-410B-C70D0B8A54E3}"/>
              </a:ext>
            </a:extLst>
          </p:cNvPr>
          <p:cNvCxnSpPr>
            <a:cxnSpLocks/>
          </p:cNvCxnSpPr>
          <p:nvPr/>
        </p:nvCxnSpPr>
        <p:spPr>
          <a:xfrm>
            <a:off x="4115232" y="428764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79815F8-D979-28F1-8617-A408DC9D0D56}"/>
              </a:ext>
            </a:extLst>
          </p:cNvPr>
          <p:cNvSpPr txBox="1"/>
          <p:nvPr/>
        </p:nvSpPr>
        <p:spPr>
          <a:xfrm>
            <a:off x="3509335" y="4769779"/>
            <a:ext cx="1497797" cy="120558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นุ่มนวล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มีความเป็นครีม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ซับซ้อน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คล้ายขนมปังปิ้ง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EFD53AD-F468-B916-FE62-BFDB1641229E}"/>
              </a:ext>
            </a:extLst>
          </p:cNvPr>
          <p:cNvSpPr txBox="1"/>
          <p:nvPr/>
        </p:nvSpPr>
        <p:spPr>
          <a:xfrm>
            <a:off x="8642631" y="4550672"/>
            <a:ext cx="932880" cy="4117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sz="2400" b="1" dirty="0">
                <a:solidFill>
                  <a:schemeClr val="bg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มีฟอง</a:t>
            </a:r>
            <a:endParaRPr lang="en-AU" sz="2400" b="1" dirty="0">
              <a:solidFill>
                <a:schemeClr val="bg2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E01921E-967A-44E1-0F6F-C345B58686D8}"/>
              </a:ext>
            </a:extLst>
          </p:cNvPr>
          <p:cNvCxnSpPr>
            <a:cxnSpLocks/>
          </p:cNvCxnSpPr>
          <p:nvPr/>
        </p:nvCxnSpPr>
        <p:spPr>
          <a:xfrm>
            <a:off x="9696849" y="4730315"/>
            <a:ext cx="7995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526B007-BAEE-9C07-3C0D-F3E7AFFBD2C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90BCFC-FBC2-1726-AF1C-B667CDF66B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br>
              <a:rPr lang="en-AU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ปลูกที่ใด?</a:t>
            </a:r>
            <a:endParaRPr lang="en-US" sz="6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6788896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539364" y="553464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วิกตอเรีย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8651154" y="5659078"/>
            <a:ext cx="1979083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H="1" flipV="1">
            <a:off x="6646333" y="4732867"/>
            <a:ext cx="1921364" cy="104258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bject 58">
            <a:extLst>
              <a:ext uri="{FF2B5EF4-FFF2-40B4-BE49-F238E27FC236}">
                <a16:creationId xmlns:a16="http://schemas.microsoft.com/office/drawing/2014/main" id="{E6E73A27-E70F-8161-C9EA-55E89F670404}"/>
              </a:ext>
            </a:extLst>
          </p:cNvPr>
          <p:cNvSpPr txBox="1"/>
          <p:nvPr/>
        </p:nvSpPr>
        <p:spPr>
          <a:xfrm>
            <a:off x="4751597" y="6296852"/>
            <a:ext cx="1921364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95FDCA-CB83-A99F-D7E4-8E5734C63927}"/>
              </a:ext>
            </a:extLst>
          </p:cNvPr>
          <p:cNvCxnSpPr>
            <a:cxnSpLocks/>
          </p:cNvCxnSpPr>
          <p:nvPr/>
        </p:nvCxnSpPr>
        <p:spPr>
          <a:xfrm flipV="1">
            <a:off x="5428236" y="5517136"/>
            <a:ext cx="526890" cy="75666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bject 58">
            <a:extLst>
              <a:ext uri="{FF2B5EF4-FFF2-40B4-BE49-F238E27FC236}">
                <a16:creationId xmlns:a16="http://schemas.microsoft.com/office/drawing/2014/main" id="{5BF814A2-D6BD-25F6-A275-2C7242879A54}"/>
              </a:ext>
            </a:extLst>
          </p:cNvPr>
          <p:cNvSpPr txBox="1"/>
          <p:nvPr/>
        </p:nvSpPr>
        <p:spPr>
          <a:xfrm>
            <a:off x="3776696" y="4971356"/>
            <a:ext cx="727740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จีล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B4E1323-AC3D-5FD2-E9F1-C96267BD76D4}"/>
              </a:ext>
            </a:extLst>
          </p:cNvPr>
          <p:cNvCxnSpPr>
            <a:cxnSpLocks/>
          </p:cNvCxnSpPr>
          <p:nvPr/>
        </p:nvCxnSpPr>
        <p:spPr>
          <a:xfrm flipV="1">
            <a:off x="4504436" y="4982882"/>
            <a:ext cx="727740" cy="10485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bject 58">
            <a:extLst>
              <a:ext uri="{FF2B5EF4-FFF2-40B4-BE49-F238E27FC236}">
                <a16:creationId xmlns:a16="http://schemas.microsoft.com/office/drawing/2014/main" id="{30794586-4101-85A7-5E14-F24EC24441EE}"/>
              </a:ext>
            </a:extLst>
          </p:cNvPr>
          <p:cNvSpPr txBox="1"/>
          <p:nvPr/>
        </p:nvSpPr>
        <p:spPr>
          <a:xfrm>
            <a:off x="3263999" y="4174618"/>
            <a:ext cx="1847599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แมซิ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 เรน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จ์ส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A7190B8-DF0F-F48A-9F23-808EA9669960}"/>
              </a:ext>
            </a:extLst>
          </p:cNvPr>
          <p:cNvCxnSpPr>
            <a:cxnSpLocks/>
          </p:cNvCxnSpPr>
          <p:nvPr/>
        </p:nvCxnSpPr>
        <p:spPr>
          <a:xfrm flipV="1">
            <a:off x="4752041" y="3934570"/>
            <a:ext cx="788147" cy="27222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275E11A6-9485-4F41-6227-C934489DA745}"/>
              </a:ext>
            </a:extLst>
          </p:cNvPr>
          <p:cNvSpPr txBox="1"/>
          <p:nvPr/>
        </p:nvSpPr>
        <p:spPr>
          <a:xfrm>
            <a:off x="3580637" y="2919374"/>
            <a:ext cx="1847599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โก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เบิร์น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570C07-7B0A-7B04-939F-E6E859D1FDC9}"/>
              </a:ext>
            </a:extLst>
          </p:cNvPr>
          <p:cNvCxnSpPr>
            <a:cxnSpLocks/>
          </p:cNvCxnSpPr>
          <p:nvPr/>
        </p:nvCxnSpPr>
        <p:spPr>
          <a:xfrm flipV="1">
            <a:off x="5405184" y="2895025"/>
            <a:ext cx="1051179" cy="13611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bject 58">
            <a:extLst>
              <a:ext uri="{FF2B5EF4-FFF2-40B4-BE49-F238E27FC236}">
                <a16:creationId xmlns:a16="http://schemas.microsoft.com/office/drawing/2014/main" id="{3B3B5EFE-B227-21C2-C792-694CB896D0F4}"/>
              </a:ext>
            </a:extLst>
          </p:cNvPr>
          <p:cNvSpPr txBox="1"/>
          <p:nvPr/>
        </p:nvSpPr>
        <p:spPr>
          <a:xfrm>
            <a:off x="7539280" y="1902074"/>
            <a:ext cx="1847599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บีช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เวิร์ธ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BE6D3A8-398F-D57A-9925-68CA16BA1189}"/>
              </a:ext>
            </a:extLst>
          </p:cNvPr>
          <p:cNvCxnSpPr>
            <a:cxnSpLocks/>
          </p:cNvCxnSpPr>
          <p:nvPr/>
        </p:nvCxnSpPr>
        <p:spPr>
          <a:xfrm>
            <a:off x="7954592" y="2186310"/>
            <a:ext cx="226882" cy="55379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bject 58">
            <a:extLst>
              <a:ext uri="{FF2B5EF4-FFF2-40B4-BE49-F238E27FC236}">
                <a16:creationId xmlns:a16="http://schemas.microsoft.com/office/drawing/2014/main" id="{9AAED4A0-B1C5-CD57-197B-EBDC4FCAF3F1}"/>
              </a:ext>
            </a:extLst>
          </p:cNvPr>
          <p:cNvSpPr txBox="1"/>
          <p:nvPr/>
        </p:nvSpPr>
        <p:spPr>
          <a:xfrm>
            <a:off x="3373169" y="1664130"/>
            <a:ext cx="1847599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วอน ฮิลล์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837DF8D-54B8-20C5-92CA-2E7878C6690D}"/>
              </a:ext>
            </a:extLst>
          </p:cNvPr>
          <p:cNvCxnSpPr>
            <a:cxnSpLocks/>
          </p:cNvCxnSpPr>
          <p:nvPr/>
        </p:nvCxnSpPr>
        <p:spPr>
          <a:xfrm flipV="1">
            <a:off x="4418319" y="1319798"/>
            <a:ext cx="439765" cy="44457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bject 58">
            <a:extLst>
              <a:ext uri="{FF2B5EF4-FFF2-40B4-BE49-F238E27FC236}">
                <a16:creationId xmlns:a16="http://schemas.microsoft.com/office/drawing/2014/main" id="{4483AC06-A109-81DE-3FE7-BFC2BBCD8B79}"/>
              </a:ext>
            </a:extLst>
          </p:cNvPr>
          <p:cNvSpPr txBox="1"/>
          <p:nvPr/>
        </p:nvSpPr>
        <p:spPr>
          <a:xfrm>
            <a:off x="5691681" y="588579"/>
            <a:ext cx="1847599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เมอร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ลิง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2072E2F-1C4A-5806-7EC1-788C9D4F0CB5}"/>
              </a:ext>
            </a:extLst>
          </p:cNvPr>
          <p:cNvCxnSpPr>
            <a:cxnSpLocks/>
          </p:cNvCxnSpPr>
          <p:nvPr/>
        </p:nvCxnSpPr>
        <p:spPr>
          <a:xfrm flipH="1" flipV="1">
            <a:off x="4638201" y="174877"/>
            <a:ext cx="986512" cy="53008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11155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สถานที่ท่องเที่ยวยอดนิยม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ประวัติศาสตร์อุดมด้วยสีสัน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ผู้ผลิตไวน์พร้อมความแปลกแหวกแนว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สวรรค์แห่งอาหารและไวน์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9333640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11418" y="1179553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แบบภาคพื้นทวีป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74936" y="1846995"/>
            <a:ext cx="2716089" cy="76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ได้รับอิทธิพลจากทะเล</a:t>
            </a:r>
            <a:endParaRPr lang="en-US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0000"/>
              </a:lnSpc>
            </a:pP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มด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ิเต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เนียน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AU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30 – 400 ม. (98 – 1,312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1052011-54D3-CEB7-164F-5E63C68E7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9D2CE875-31B9-E954-3D80-BF924C7B42D5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F9F418-8C0C-FBBB-3EB2-7B3876AF2939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BA397E-40B8-5535-3DCF-4F580B33F00A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88831A-81ED-A2B8-421E-9601D0200471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E38B8A-E8CB-3505-F877-D259E2FFA6EF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1550493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779836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ทางด้านทิศเหนือของยา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มีดินสีเทา ผิวดินเป็นสีเทาแกมน้ำตาล ประเภทดินมีตั้งแต่ดินทรายปนดินร่วน ไปจนดินร่วนปนดินเหนียว และถัดจากดินชั้นบนยังมีดินเหนียวสีน้ำตาลแดง และมักมีก้อนหินรวมอยู่ด้วย ส่วนทางตอนใต้ของหุบเขามีดินประเภทหลักอีกประเภท นั่นคือดินภูเขาไฟสีแดงที่อุดมแร่ธาตุและอยู่ลึกลงไปอย่างมาก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614689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56A9DF-C474-6EEF-DEE3-30FFC2F1D020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เพื่อทำให้เทคนิคเก่าสมบูรณ์แบบ ชุมชนของเราเชื่อมโยงกันด้วยความเคารพซึ่งกันและกัน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ขวดคุณจะได้สัมผัสกับความมหัศจรรย์ของออสเตรเลีย – ซึ่งเป็นเครื่องเตือนใจถึงการผจญภัย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ความสำคัญทางประวัติศาสตร์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สนามเด็กเล่นริมทะเล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เขตผลิตไวน์ที่มีภูมิอากาศแบบทะเลโดยแท้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ดินแดนแห่งอาหารชั้นเลิศและเป็นที่นิยม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 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065E7BA-EE4D-4D66-7E04-233973D224A0}"/>
              </a:ext>
            </a:extLst>
          </p:cNvPr>
          <p:cNvSpPr txBox="1">
            <a:spLocks/>
          </p:cNvSpPr>
          <p:nvPr/>
        </p:nvSpPr>
        <p:spPr>
          <a:xfrm>
            <a:off x="6456362" y="5150971"/>
            <a:ext cx="3121978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เกร็ดความรู้</a:t>
            </a:r>
            <a:endParaRPr lang="en-AU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ทุกไร่องุ่นในบริเวณ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ลาล้วนอยู่ห่างจากมหาสมุทรไม่เกิน 7 กิโลเมตร</a:t>
            </a:r>
            <a:endParaRPr lang="en-AU" i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713818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9">
            <a:extLst>
              <a:ext uri="{FF2B5EF4-FFF2-40B4-BE49-F238E27FC236}">
                <a16:creationId xmlns:a16="http://schemas.microsoft.com/office/drawing/2014/main" id="{F238F090-FD53-69AF-6D92-ED15F41B4C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3D9DC23-028D-07C1-E1B6-BA786E96572A}"/>
              </a:ext>
            </a:extLst>
          </p:cNvPr>
          <p:cNvSpPr txBox="1"/>
          <p:nvPr/>
        </p:nvSpPr>
        <p:spPr>
          <a:xfrm>
            <a:off x="527854" y="1111817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แนวชายทะเลที่แท้จริง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14B7C7E-F504-A253-31DE-7382641B9261}"/>
              </a:ext>
            </a:extLst>
          </p:cNvPr>
          <p:cNvSpPr txBox="1"/>
          <p:nvPr/>
        </p:nvSpPr>
        <p:spPr>
          <a:xfrm>
            <a:off x="527853" y="1696592"/>
            <a:ext cx="3075959" cy="109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มีความหลากหลายทางสภาพภูมิอากาศของพื้นที่ปลูกองุ่นและภูมิอากาศเฉพาะพื้นที่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B94F0E2-D51C-D50E-0E84-48A1B9FE47E4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B57D479-A50F-72BE-458F-7F2F1DDF538C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E6B5871-5150-D723-8CBE-A15F2E691E41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32D1788B-EC8F-A08E-0757-564948CEAA06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287212D-A652-A367-4268-5CDDCDE2ACF7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BF17BAA-E676-34D2-EED1-682A9B7E629F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8572C486-489A-CB78-B386-006F2F9B6678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4F7D89A-1365-5408-2B57-C5171AA18B91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E1B64DA3-1A9C-6A4C-9135-B463D476CBE2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4" name="Title 7">
            <a:extLst>
              <a:ext uri="{FF2B5EF4-FFF2-40B4-BE49-F238E27FC236}">
                <a16:creationId xmlns:a16="http://schemas.microsoft.com/office/drawing/2014/main" id="{963D4D7C-24C9-00D3-7864-E825C19B075A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85E9B045-D53D-A30A-0AE7-D485A694CA50}"/>
              </a:ext>
            </a:extLst>
          </p:cNvPr>
          <p:cNvSpPr txBox="1">
            <a:spLocks/>
          </p:cNvSpPr>
          <p:nvPr/>
        </p:nvSpPr>
        <p:spPr>
          <a:xfrm>
            <a:off x="6433137" y="3830045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10–260 ม. (32 – 853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326013D-CEE6-028E-612E-8F8E5CA922F0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B94B261-BDB4-E086-EA7B-42B3BA2D7FD9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F21FB39-ABDA-259B-BD9A-641E404CE9F7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188DF73-A097-0A6A-1265-B9CA8EF783E4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5963649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 rot="10800000">
            <a:off x="0" y="377190"/>
            <a:ext cx="6095999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663509" cy="1530521"/>
          </a:xfrm>
        </p:spPr>
        <p:txBody>
          <a:bodyPr/>
          <a:lstStyle/>
          <a:p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ลามีดินที่แตกต่างกันไปทั่วทั้งเขตพื้นที่ เริ่มตั้งแต่ดินปนทรายแบบอุดมสมบูรณ์ในพื้นที่ทางเหนือ ดินสีเหลืองและสีน้ำตาลที่อยู่บนดินเหนียวระบายน้ำได้ดี และดินภูเขาไฟสีแดงและสีออกน้ำตาลแดงในพื้นที่ทางตอนใต้ 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FAECC71-203A-631A-E2F5-7DC01A710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3164850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539364" y="553464"/>
            <a:ext cx="5308186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ออสเตรเลียตะวันตก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E6E73A27-E70F-8161-C9EA-55E89F670404}"/>
              </a:ext>
            </a:extLst>
          </p:cNvPr>
          <p:cNvSpPr txBox="1"/>
          <p:nvPr/>
        </p:nvSpPr>
        <p:spPr>
          <a:xfrm>
            <a:off x="6095999" y="6220394"/>
            <a:ext cx="1983139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95FDCA-CB83-A99F-D7E4-8E5734C63927}"/>
              </a:ext>
            </a:extLst>
          </p:cNvPr>
          <p:cNvCxnSpPr>
            <a:cxnSpLocks/>
          </p:cNvCxnSpPr>
          <p:nvPr/>
        </p:nvCxnSpPr>
        <p:spPr>
          <a:xfrm flipV="1">
            <a:off x="7333876" y="5494084"/>
            <a:ext cx="864988" cy="84268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bject 58">
            <a:extLst>
              <a:ext uri="{FF2B5EF4-FFF2-40B4-BE49-F238E27FC236}">
                <a16:creationId xmlns:a16="http://schemas.microsoft.com/office/drawing/2014/main" id="{5BF814A2-D6BD-25F6-A275-2C7242879A54}"/>
              </a:ext>
            </a:extLst>
          </p:cNvPr>
          <p:cNvSpPr txBox="1"/>
          <p:nvPr/>
        </p:nvSpPr>
        <p:spPr>
          <a:xfrm>
            <a:off x="2842261" y="4836885"/>
            <a:ext cx="1615440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B4E1323-AC3D-5FD2-E9F1-C96267BD76D4}"/>
              </a:ext>
            </a:extLst>
          </p:cNvPr>
          <p:cNvCxnSpPr>
            <a:cxnSpLocks/>
          </p:cNvCxnSpPr>
          <p:nvPr/>
        </p:nvCxnSpPr>
        <p:spPr>
          <a:xfrm flipV="1">
            <a:off x="4195482" y="4836885"/>
            <a:ext cx="1398495" cy="11163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bject 58">
            <a:extLst>
              <a:ext uri="{FF2B5EF4-FFF2-40B4-BE49-F238E27FC236}">
                <a16:creationId xmlns:a16="http://schemas.microsoft.com/office/drawing/2014/main" id="{30794586-4101-85A7-5E14-F24EC24441EE}"/>
              </a:ext>
            </a:extLst>
          </p:cNvPr>
          <p:cNvSpPr txBox="1"/>
          <p:nvPr/>
        </p:nvSpPr>
        <p:spPr>
          <a:xfrm>
            <a:off x="4053840" y="3413342"/>
            <a:ext cx="1540137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จีโอกราฟ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A7190B8-DF0F-F48A-9F23-808EA9669960}"/>
              </a:ext>
            </a:extLst>
          </p:cNvPr>
          <p:cNvCxnSpPr>
            <a:cxnSpLocks/>
          </p:cNvCxnSpPr>
          <p:nvPr/>
        </p:nvCxnSpPr>
        <p:spPr>
          <a:xfrm>
            <a:off x="5033042" y="3529720"/>
            <a:ext cx="1349082" cy="31445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40730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ประวัติศาสตร์ของการวิจัยและพัฒนา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ผู้บุกเบิก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สถานที่ตั้งริมฝั่งทะเล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00229001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99537E1-1EBB-2DFF-E17E-86A56E456E84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Placeholder 6">
            <a:extLst>
              <a:ext uri="{FF2B5EF4-FFF2-40B4-BE49-F238E27FC236}">
                <a16:creationId xmlns:a16="http://schemas.microsoft.com/office/drawing/2014/main" id="{406B854B-CAD8-85FF-E7D2-47F3510205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12" t="686" r="9793" b="1"/>
          <a:stretch/>
        </p:blipFill>
        <p:spPr>
          <a:xfrm>
            <a:off x="1" y="-1"/>
            <a:ext cx="6096000" cy="6857993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13D79AC-EE73-4DCB-51CF-B7749C29C8CA}"/>
              </a:ext>
            </a:extLst>
          </p:cNvPr>
          <p:cNvCxnSpPr>
            <a:cxnSpLocks/>
          </p:cNvCxnSpPr>
          <p:nvPr/>
        </p:nvCxnSpPr>
        <p:spPr>
          <a:xfrm>
            <a:off x="7546984" y="6366988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FFDFD70-8A7A-4AB4-B3A4-7BBFC2B3A484}"/>
              </a:ext>
            </a:extLst>
          </p:cNvPr>
          <p:cNvCxnSpPr>
            <a:cxnSpLocks/>
          </p:cNvCxnSpPr>
          <p:nvPr/>
        </p:nvCxnSpPr>
        <p:spPr>
          <a:xfrm flipV="1">
            <a:off x="7546984" y="5243987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B53AF6A-856D-E52B-D787-4E971886F583}"/>
              </a:ext>
            </a:extLst>
          </p:cNvPr>
          <p:cNvSpPr txBox="1"/>
          <p:nvPr/>
        </p:nvSpPr>
        <p:spPr>
          <a:xfrm>
            <a:off x="518143" y="1883872"/>
            <a:ext cx="39444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ได้รับอิทธิพลสูงจากทะเล, ขนาบด้วยมหาสมุทรทั้งสามด้าน</a:t>
            </a:r>
            <a:endParaRPr lang="en-US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F05DFAA-D345-9EF4-E01C-ED939AF4A3F7}"/>
              </a:ext>
            </a:extLst>
          </p:cNvPr>
          <p:cNvSpPr txBox="1"/>
          <p:nvPr/>
        </p:nvSpPr>
        <p:spPr>
          <a:xfrm>
            <a:off x="518143" y="1175986"/>
            <a:ext cx="4331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มด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ิเต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์เร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เนียน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82608BE-8F3E-7B45-974E-38599C65BA3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D93D47C-9C25-C3C2-E8B7-90B70A980968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1557440-9D71-93AB-B017-DDB1CACDE66E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F10C4A6-5EEC-C75F-51ED-19F278A81807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DA21233-2591-703E-5980-D70BDA3215C0}"/>
              </a:ext>
            </a:extLst>
          </p:cNvPr>
          <p:cNvSpPr/>
          <p:nvPr/>
        </p:nvSpPr>
        <p:spPr>
          <a:xfrm>
            <a:off x="8608887" y="6194319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207BDCAF-BC4F-E7DD-958C-B8FB257662D2}"/>
              </a:ext>
            </a:extLst>
          </p:cNvPr>
          <p:cNvSpPr txBox="1">
            <a:spLocks/>
          </p:cNvSpPr>
          <p:nvPr/>
        </p:nvSpPr>
        <p:spPr>
          <a:xfrm>
            <a:off x="518143" y="453633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7">
            <a:extLst>
              <a:ext uri="{FF2B5EF4-FFF2-40B4-BE49-F238E27FC236}">
                <a16:creationId xmlns:a16="http://schemas.microsoft.com/office/drawing/2014/main" id="{0ED98422-B4B2-3506-EAE7-F0C493BA1DE2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54181393-B849-47CC-4970-AEA4498B5454}"/>
              </a:ext>
            </a:extLst>
          </p:cNvPr>
          <p:cNvSpPr txBox="1">
            <a:spLocks/>
          </p:cNvSpPr>
          <p:nvPr/>
        </p:nvSpPr>
        <p:spPr>
          <a:xfrm>
            <a:off x="6455999" y="3870871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0 - 231 เมตร (0 - 757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FCF0DC2-36E5-D6FF-521E-9E818588308B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50FF91F-B025-0C87-AEBD-DD50894E2F7E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33DDB58-BCDF-FBB5-D810-C0188B39D2A1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38C0BE6-A159-8817-D696-4574523F2596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0687112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116867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เขตพื้นที่นี้ประกอบด้วยดินร่วนสีเทา มีดินเหนียวอยู่ชั้นล่างถัดไป เป็นดินที่ปลูกองุ่นได้ยอดเยี่ยม สันเขาที่ทอดยาวจากแหลม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เนเช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ัลลิสท์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ไปสู่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แหล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มล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วิน มีดินร่วนปนกรวดเป็นหลักซึ่งอยู่บนหินแกรนิตและหินไน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แต่ความสามารถในการเก็บกักน้ำโดยรวมนั้นต่ำ ชั้นหินแกรนิตจึงเป็นตัวกระตุ้นให้ต้นองุ่นต้องหยั่งรากลึกลงไปเพื่อเข้าถึงแร่ธาตุและน้ำ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866473BC-2F31-74CF-5E32-763804CFA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7998124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126" t="296" r="15126" b="-2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539364" y="553464"/>
            <a:ext cx="5308186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นิว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เซาท์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เวลส์</a:t>
            </a:r>
            <a:r>
              <a:rPr lang="en-US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และออสเตรเลีย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แค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ทอ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เท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ร์ริ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ทอรี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E6E73A27-E70F-8161-C9EA-55E89F670404}"/>
              </a:ext>
            </a:extLst>
          </p:cNvPr>
          <p:cNvSpPr txBox="1"/>
          <p:nvPr/>
        </p:nvSpPr>
        <p:spPr>
          <a:xfrm>
            <a:off x="3718560" y="5672317"/>
            <a:ext cx="2155884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ทัมเบ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5BF814A2-D6BD-25F6-A275-2C7242879A54}"/>
              </a:ext>
            </a:extLst>
          </p:cNvPr>
          <p:cNvSpPr txBox="1"/>
          <p:nvPr/>
        </p:nvSpPr>
        <p:spPr>
          <a:xfrm>
            <a:off x="5356859" y="4719390"/>
            <a:ext cx="1726165" cy="63286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แคนเบอร์รา </a:t>
            </a:r>
          </a:p>
          <a:p>
            <a:pPr>
              <a:buClr>
                <a:srgbClr val="F40000"/>
              </a:buClr>
            </a:pP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ดิสท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ริก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ส์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B4E1323-AC3D-5FD2-E9F1-C96267BD76D4}"/>
              </a:ext>
            </a:extLst>
          </p:cNvPr>
          <p:cNvCxnSpPr>
            <a:cxnSpLocks/>
          </p:cNvCxnSpPr>
          <p:nvPr/>
        </p:nvCxnSpPr>
        <p:spPr>
          <a:xfrm>
            <a:off x="6300908" y="4835768"/>
            <a:ext cx="975872" cy="11275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bject 58">
            <a:extLst>
              <a:ext uri="{FF2B5EF4-FFF2-40B4-BE49-F238E27FC236}">
                <a16:creationId xmlns:a16="http://schemas.microsoft.com/office/drawing/2014/main" id="{30794586-4101-85A7-5E14-F24EC24441EE}"/>
              </a:ext>
            </a:extLst>
          </p:cNvPr>
          <p:cNvSpPr txBox="1"/>
          <p:nvPr/>
        </p:nvSpPr>
        <p:spPr>
          <a:xfrm>
            <a:off x="3193457" y="3429000"/>
            <a:ext cx="1847599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A7190B8-DF0F-F48A-9F23-808EA9669960}"/>
              </a:ext>
            </a:extLst>
          </p:cNvPr>
          <p:cNvCxnSpPr>
            <a:cxnSpLocks/>
          </p:cNvCxnSpPr>
          <p:nvPr/>
        </p:nvCxnSpPr>
        <p:spPr>
          <a:xfrm>
            <a:off x="6456363" y="2927338"/>
            <a:ext cx="436215" cy="1115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2CB40B-38B7-CD74-E91F-50C33D53F3AF}"/>
              </a:ext>
            </a:extLst>
          </p:cNvPr>
          <p:cNvCxnSpPr>
            <a:cxnSpLocks/>
          </p:cNvCxnSpPr>
          <p:nvPr/>
        </p:nvCxnSpPr>
        <p:spPr>
          <a:xfrm>
            <a:off x="4787153" y="5780904"/>
            <a:ext cx="975872" cy="11275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bject 58">
            <a:extLst>
              <a:ext uri="{FF2B5EF4-FFF2-40B4-BE49-F238E27FC236}">
                <a16:creationId xmlns:a16="http://schemas.microsoft.com/office/drawing/2014/main" id="{67DC8C0B-07CD-26DB-0429-A972B57EC3A5}"/>
              </a:ext>
            </a:extLst>
          </p:cNvPr>
          <p:cNvSpPr txBox="1"/>
          <p:nvPr/>
        </p:nvSpPr>
        <p:spPr>
          <a:xfrm>
            <a:off x="5874443" y="2806172"/>
            <a:ext cx="1613647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คาวร่า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40BCA47C-B413-5DF7-1F20-4647B5DE227D}"/>
              </a:ext>
            </a:extLst>
          </p:cNvPr>
          <p:cNvSpPr txBox="1"/>
          <p:nvPr/>
        </p:nvSpPr>
        <p:spPr>
          <a:xfrm>
            <a:off x="8198864" y="2898381"/>
            <a:ext cx="1786538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CAE9C01-C744-43D4-739C-F22A24528ED7}"/>
              </a:ext>
            </a:extLst>
          </p:cNvPr>
          <p:cNvCxnSpPr>
            <a:cxnSpLocks/>
          </p:cNvCxnSpPr>
          <p:nvPr/>
        </p:nvCxnSpPr>
        <p:spPr>
          <a:xfrm>
            <a:off x="7584141" y="2888918"/>
            <a:ext cx="537883" cy="1115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bject 58">
            <a:extLst>
              <a:ext uri="{FF2B5EF4-FFF2-40B4-BE49-F238E27FC236}">
                <a16:creationId xmlns:a16="http://schemas.microsoft.com/office/drawing/2014/main" id="{D7EB2899-8458-A677-0A31-BD2A1EC03434}"/>
              </a:ext>
            </a:extLst>
          </p:cNvPr>
          <p:cNvSpPr txBox="1"/>
          <p:nvPr/>
        </p:nvSpPr>
        <p:spPr>
          <a:xfrm>
            <a:off x="6964679" y="1376942"/>
            <a:ext cx="1399391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มัดจี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AE1BB9-77E0-AD67-F7F0-D5709D2CFBDA}"/>
              </a:ext>
            </a:extLst>
          </p:cNvPr>
          <p:cNvCxnSpPr>
            <a:cxnSpLocks/>
          </p:cNvCxnSpPr>
          <p:nvPr/>
        </p:nvCxnSpPr>
        <p:spPr>
          <a:xfrm>
            <a:off x="7438144" y="1490424"/>
            <a:ext cx="537883" cy="1115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bject 58">
            <a:extLst>
              <a:ext uri="{FF2B5EF4-FFF2-40B4-BE49-F238E27FC236}">
                <a16:creationId xmlns:a16="http://schemas.microsoft.com/office/drawing/2014/main" id="{DBA035B8-3406-E63C-9F88-8242E0D0AED9}"/>
              </a:ext>
            </a:extLst>
          </p:cNvPr>
          <p:cNvSpPr txBox="1"/>
          <p:nvPr/>
        </p:nvSpPr>
        <p:spPr>
          <a:xfrm>
            <a:off x="10760849" y="2642293"/>
            <a:ext cx="1293991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7358AD4-AE7E-79FA-1720-139BB4E46910}"/>
              </a:ext>
            </a:extLst>
          </p:cNvPr>
          <p:cNvCxnSpPr>
            <a:cxnSpLocks/>
          </p:cNvCxnSpPr>
          <p:nvPr/>
        </p:nvCxnSpPr>
        <p:spPr>
          <a:xfrm>
            <a:off x="10004611" y="1859257"/>
            <a:ext cx="668512" cy="8994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bject 58">
            <a:extLst>
              <a:ext uri="{FF2B5EF4-FFF2-40B4-BE49-F238E27FC236}">
                <a16:creationId xmlns:a16="http://schemas.microsoft.com/office/drawing/2014/main" id="{215E3667-532D-4E5E-B72B-B10EC8F9431D}"/>
              </a:ext>
            </a:extLst>
          </p:cNvPr>
          <p:cNvSpPr txBox="1"/>
          <p:nvPr/>
        </p:nvSpPr>
        <p:spPr>
          <a:xfrm>
            <a:off x="9927771" y="4593421"/>
            <a:ext cx="1786538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เซา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ไฮแลนด์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3496FAC-E965-867A-407C-F9B164E17CA9}"/>
              </a:ext>
            </a:extLst>
          </p:cNvPr>
          <p:cNvCxnSpPr>
            <a:cxnSpLocks/>
          </p:cNvCxnSpPr>
          <p:nvPr/>
        </p:nvCxnSpPr>
        <p:spPr>
          <a:xfrm>
            <a:off x="8867374" y="4325832"/>
            <a:ext cx="991241" cy="49168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70961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97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บ้านเกิดของไวน์ออสเตรเลีย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บ้านของครอบครัวไท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เรลล์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สถานที่ท่องเที่ยวยอดนิยม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1DBC3E4-41C6-6186-4748-1C9C3AD9C523}"/>
              </a:ext>
            </a:extLst>
          </p:cNvPr>
          <p:cNvSpPr txBox="1">
            <a:spLocks/>
          </p:cNvSpPr>
          <p:nvPr/>
        </p:nvSpPr>
        <p:spPr>
          <a:xfrm>
            <a:off x="6456362" y="5150971"/>
            <a:ext cx="3701098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เกร็ดความรู้</a:t>
            </a:r>
            <a:endParaRPr lang="en-AU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เป็นเขตพื้นที่ผลิตไวน์ที่เก่าแก่ที่สุดของประเทศออสเตรเลีย และมีการผลิตอย่างต่อเนื่อง แบ่งเป็นฮัน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ตอนล่าง ซึ่งเป็นที่ตั้งของโรงผลิตไวน์ส่วนใหญ่ และฮัน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ตอนบน</a:t>
            </a:r>
            <a:endParaRPr lang="en-AU" i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38002356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9">
            <a:extLst>
              <a:ext uri="{FF2B5EF4-FFF2-40B4-BE49-F238E27FC236}">
                <a16:creationId xmlns:a16="http://schemas.microsoft.com/office/drawing/2014/main" id="{1012E61E-47EC-3BAD-E2C2-64AE5A78B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124A34F-8B7D-4627-D9FA-C77B66FF54B2}"/>
              </a:ext>
            </a:extLst>
          </p:cNvPr>
          <p:cNvSpPr txBox="1"/>
          <p:nvPr/>
        </p:nvSpPr>
        <p:spPr>
          <a:xfrm>
            <a:off x="527854" y="1177130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accent5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เขตกึ่งร้อน</a:t>
            </a:r>
            <a:endParaRPr lang="en-US" sz="4000" b="1" dirty="0">
              <a:solidFill>
                <a:schemeClr val="accent5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B54093-1B7F-C647-EBA8-5C2C8D2F9BF3}"/>
              </a:ext>
            </a:extLst>
          </p:cNvPr>
          <p:cNvSpPr txBox="1"/>
          <p:nvPr/>
        </p:nvSpPr>
        <p:spPr>
          <a:xfrm>
            <a:off x="527854" y="4686952"/>
            <a:ext cx="3891746" cy="4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ได้รับอิทธิพลจากทะเล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981B3B2-624F-DBE1-6785-9815E7305F01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670594A-00B4-F909-6B36-88DCD5D327D2}"/>
              </a:ext>
            </a:extLst>
          </p:cNvPr>
          <p:cNvCxnSpPr>
            <a:cxnSpLocks/>
          </p:cNvCxnSpPr>
          <p:nvPr/>
        </p:nvCxnSpPr>
        <p:spPr>
          <a:xfrm>
            <a:off x="7501572" y="6543706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9D00E74-3997-2B1D-66A8-3A1CAC7D6E8F}"/>
              </a:ext>
            </a:extLst>
          </p:cNvPr>
          <p:cNvCxnSpPr>
            <a:cxnSpLocks/>
          </p:cNvCxnSpPr>
          <p:nvPr/>
        </p:nvCxnSpPr>
        <p:spPr>
          <a:xfrm flipV="1">
            <a:off x="7501572" y="5420705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EC74A791-05A3-403F-998A-6AD8F4601F39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51FC2EB-A3B8-37CB-BA8D-61F6B84071EC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9F6674C-6A3A-9FC4-CB73-B1DB9939828E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BDA9621-7A7E-75BD-7EAC-7DE206017BE8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45FFC7F-2662-CBFF-DB8D-841122A097CE}"/>
              </a:ext>
            </a:extLst>
          </p:cNvPr>
          <p:cNvSpPr/>
          <p:nvPr/>
        </p:nvSpPr>
        <p:spPr>
          <a:xfrm>
            <a:off x="8563475" y="6371037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85443B26-49BF-0433-19D0-C6FD5FAA58A1}"/>
              </a:ext>
            </a:extLst>
          </p:cNvPr>
          <p:cNvSpPr txBox="1">
            <a:spLocks/>
          </p:cNvSpPr>
          <p:nvPr/>
        </p:nvSpPr>
        <p:spPr>
          <a:xfrm>
            <a:off x="452415" y="511326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7">
            <a:extLst>
              <a:ext uri="{FF2B5EF4-FFF2-40B4-BE49-F238E27FC236}">
                <a16:creationId xmlns:a16="http://schemas.microsoft.com/office/drawing/2014/main" id="{852CAB30-29AA-2BB5-B350-1DBE89569CB3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15F23926-8F0B-FA9B-7F08-8C70A0F39900}"/>
              </a:ext>
            </a:extLst>
          </p:cNvPr>
          <p:cNvSpPr txBox="1">
            <a:spLocks/>
          </p:cNvSpPr>
          <p:nvPr/>
        </p:nvSpPr>
        <p:spPr>
          <a:xfrm>
            <a:off x="6330286" y="4020782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22 – 254 เมตร (72 – 833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1882E5-5F91-4A30-9F0C-0881B3AEE0E1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0D484FD-0719-2CF9-68B3-A33D19607032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640–2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D7B0B54-2D70-D19F-9FD9-37245CE1232B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460–3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BDCF804-B12C-0869-A478-793C3DF252F1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2565459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844" t="7889" r="21532" b="14371"/>
          <a:stretch/>
        </p:blipFill>
        <p:spPr>
          <a:xfrm>
            <a:off x="6096000" y="368299"/>
            <a:ext cx="6096000" cy="624078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74714"/>
            <a:ext cx="5317708" cy="785732"/>
          </a:xfrm>
        </p:spPr>
        <p:txBody>
          <a:bodyPr/>
          <a:lstStyle/>
          <a:p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346167"/>
            <a:ext cx="3932528" cy="1670704"/>
          </a:xfrm>
        </p:spPr>
        <p:txBody>
          <a:bodyPr/>
          <a:lstStyle/>
          <a:p>
            <a:pPr marL="0" indent="0">
              <a:spcBef>
                <a:spcPts val="800"/>
              </a:spcBef>
              <a:buNone/>
            </a:pP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ผ่านร้อนผ่านหนาวในอุตสาหกรรมไวน์ และเมื่อถึงคราวล้มก็รู้จักลุกขึ้นมาใหม่ได้โดยตลอด และยังคงเป็นไวน์ประจำใจของผู้ที่รักไวน์จากออสเตรเลียเสมอมา การเดินทางของ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ในออสเตรเลียเป็นดั่งสถานการณ์ผาดโผนที่เปลี่ยนแปลงไปมาอย่างมาก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58149"/>
            <a:ext cx="5047570" cy="1325563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วิวัฒนาการของไวน์</a:t>
            </a:r>
          </a:p>
          <a:p>
            <a:r>
              <a:rPr lang="th-TH" sz="6000" b="1" kern="1000" spc="-1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สา</a:t>
            </a:r>
            <a:r>
              <a:rPr lang="th-TH" sz="6000" b="1" kern="1000" spc="-1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สสิค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116867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ดินแถบฮัน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ตอนล่างนั้นแตกต่างกันไป มีตั้งแต่ดินแถบที่ราบลุ่มตะกอนน้ำพา ไปจนดินร่วนลึก ดินสีแดงร่วนซุยที่ชั้นดินมีคุณสมบัติต่างกัน ส่วนฮัน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ตอนบน มีแม่น้ำและลำธารให้ความชุ่มชื้นกับดินร่วนสีดำปนทราย ที่มักซ้อนทับอยู่บนดินร่วนปนดินเหนียวอัลคาไลน์ ส่วนเนินเขาแถบเทือกเขาโบ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รคเ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แบ็ค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จะเป็นชั้นหินบ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ะ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ที่เกิดจากภูเขาไฟ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CE1DB793-11F5-98F2-0779-FDF9128E3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06279146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4602480" y="4410224"/>
            <a:ext cx="1751987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5989793" y="4164746"/>
            <a:ext cx="1286987" cy="36185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bject 58">
            <a:extLst>
              <a:ext uri="{FF2B5EF4-FFF2-40B4-BE49-F238E27FC236}">
                <a16:creationId xmlns:a16="http://schemas.microsoft.com/office/drawing/2014/main" id="{E5D739FD-3FF2-6CD0-65FC-7D594222319E}"/>
              </a:ext>
            </a:extLst>
          </p:cNvPr>
          <p:cNvSpPr txBox="1"/>
          <p:nvPr/>
        </p:nvSpPr>
        <p:spPr>
          <a:xfrm>
            <a:off x="8355231" y="3787818"/>
            <a:ext cx="1826113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ลด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2CE09D-2CF2-4A80-DA55-D82F4FD9D11C}"/>
              </a:ext>
            </a:extLst>
          </p:cNvPr>
          <p:cNvCxnSpPr>
            <a:cxnSpLocks/>
          </p:cNvCxnSpPr>
          <p:nvPr/>
        </p:nvCxnSpPr>
        <p:spPr>
          <a:xfrm>
            <a:off x="7780173" y="3804303"/>
            <a:ext cx="487847" cy="9989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bject 58">
            <a:extLst>
              <a:ext uri="{FF2B5EF4-FFF2-40B4-BE49-F238E27FC236}">
                <a16:creationId xmlns:a16="http://schemas.microsoft.com/office/drawing/2014/main" id="{2CFC0735-84F8-853E-B3DE-74E0F4E9124A}"/>
              </a:ext>
            </a:extLst>
          </p:cNvPr>
          <p:cNvSpPr txBox="1"/>
          <p:nvPr/>
        </p:nvSpPr>
        <p:spPr>
          <a:xfrm>
            <a:off x="9952445" y="1427157"/>
            <a:ext cx="1826113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แลนด์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561970F-7856-BDC0-CA29-9071162A5F59}"/>
              </a:ext>
            </a:extLst>
          </p:cNvPr>
          <p:cNvCxnSpPr>
            <a:cxnSpLocks/>
          </p:cNvCxnSpPr>
          <p:nvPr/>
        </p:nvCxnSpPr>
        <p:spPr>
          <a:xfrm flipH="1" flipV="1">
            <a:off x="8024096" y="2712464"/>
            <a:ext cx="589706" cy="4379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bject 58">
            <a:extLst>
              <a:ext uri="{FF2B5EF4-FFF2-40B4-BE49-F238E27FC236}">
                <a16:creationId xmlns:a16="http://schemas.microsoft.com/office/drawing/2014/main" id="{318A015A-B71E-25FD-8BD6-93169A940ACE}"/>
              </a:ext>
            </a:extLst>
          </p:cNvPr>
          <p:cNvSpPr txBox="1"/>
          <p:nvPr/>
        </p:nvSpPr>
        <p:spPr>
          <a:xfrm>
            <a:off x="8415359" y="738025"/>
            <a:ext cx="1826113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4669384-81C2-F320-87B1-D968A8245C5F}"/>
              </a:ext>
            </a:extLst>
          </p:cNvPr>
          <p:cNvCxnSpPr>
            <a:cxnSpLocks/>
          </p:cNvCxnSpPr>
          <p:nvPr/>
        </p:nvCxnSpPr>
        <p:spPr>
          <a:xfrm flipV="1">
            <a:off x="7547064" y="850499"/>
            <a:ext cx="808167" cy="61785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bject 58">
            <a:extLst>
              <a:ext uri="{FF2B5EF4-FFF2-40B4-BE49-F238E27FC236}">
                <a16:creationId xmlns:a16="http://schemas.microsoft.com/office/drawing/2014/main" id="{3F8A55A7-10AC-6A48-5C18-4EE117A11913}"/>
              </a:ext>
            </a:extLst>
          </p:cNvPr>
          <p:cNvSpPr txBox="1"/>
          <p:nvPr/>
        </p:nvSpPr>
        <p:spPr>
          <a:xfrm>
            <a:off x="8689550" y="3057486"/>
            <a:ext cx="1826113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th-TH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30A465A-92E4-E6B1-14A7-C7E45E8E6042}"/>
              </a:ext>
            </a:extLst>
          </p:cNvPr>
          <p:cNvCxnSpPr>
            <a:cxnSpLocks/>
          </p:cNvCxnSpPr>
          <p:nvPr/>
        </p:nvCxnSpPr>
        <p:spPr>
          <a:xfrm flipH="1" flipV="1">
            <a:off x="10375410" y="1698172"/>
            <a:ext cx="651178" cy="6796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2">
            <a:extLst>
              <a:ext uri="{FF2B5EF4-FFF2-40B4-BE49-F238E27FC236}">
                <a16:creationId xmlns:a16="http://schemas.microsoft.com/office/drawing/2014/main" id="{9B86D351-D651-0C82-8FA0-CEBEE0B1D164}"/>
              </a:ext>
            </a:extLst>
          </p:cNvPr>
          <p:cNvSpPr txBox="1">
            <a:spLocks/>
          </p:cNvSpPr>
          <p:nvPr/>
        </p:nvSpPr>
        <p:spPr>
          <a:xfrm>
            <a:off x="590005" y="1052267"/>
            <a:ext cx="6158452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ออสเตรเลียใต้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44966684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มรดกตกทอดจากเยอรมัน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สวรรค์แห่งผู้รักอาหาร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เขตพื้นที่แห่งการเกิดใหม่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ศูนย์กลางแห่งภูมิอากาศเย็น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ลด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B18F992-60C7-80EE-A7BA-C9F672A2B00D}"/>
              </a:ext>
            </a:extLst>
          </p:cNvPr>
          <p:cNvSpPr txBox="1">
            <a:spLocks/>
          </p:cNvSpPr>
          <p:nvPr/>
        </p:nvSpPr>
        <p:spPr>
          <a:xfrm>
            <a:off x="6456361" y="5150971"/>
            <a:ext cx="2413319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รู้หรือไม่?</a:t>
            </a:r>
            <a:endParaRPr lang="en-AU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มีสองเขตผลิตไวน์ย่อย ได้แก่ เลนส์วูด และ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พิค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คาด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ิลลี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endParaRPr lang="en-AU" i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38108307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D7B2BC18-66E1-4158-1341-DB5ABE3347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" name="Picture Placeholder 9">
            <a:extLst>
              <a:ext uri="{FF2B5EF4-FFF2-40B4-BE49-F238E27FC236}">
                <a16:creationId xmlns:a16="http://schemas.microsoft.com/office/drawing/2014/main" id="{614ACF55-7E01-230D-74EF-A3871CBE67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  <a:prstGeom prst="rect">
            <a:avLst/>
          </a:prstGeom>
        </p:spPr>
      </p:pic>
      <p:sp>
        <p:nvSpPr>
          <p:cNvPr id="22" name="Title 2">
            <a:extLst>
              <a:ext uri="{FF2B5EF4-FFF2-40B4-BE49-F238E27FC236}">
                <a16:creationId xmlns:a16="http://schemas.microsoft.com/office/drawing/2014/main" id="{A5CD5CEF-A077-20A2-4D39-1FEA2A3CB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3ADC7C-ED3D-5016-9E7D-E24E75225CAA}"/>
              </a:ext>
            </a:extLst>
          </p:cNvPr>
          <p:cNvSpPr txBox="1"/>
          <p:nvPr/>
        </p:nvSpPr>
        <p:spPr>
          <a:xfrm>
            <a:off x="527854" y="1181629"/>
            <a:ext cx="5183398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th-TH" sz="4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ภูมิอากาศชายฝั่งทะเล</a:t>
            </a:r>
          </a:p>
          <a:p>
            <a:pPr algn="l">
              <a:lnSpc>
                <a:spcPct val="90000"/>
              </a:lnSpc>
            </a:pPr>
            <a:r>
              <a:rPr lang="th-TH" sz="40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แบบปานกลาง</a:t>
            </a:r>
            <a:endParaRPr lang="en-US" sz="4000" b="1" dirty="0">
              <a:solidFill>
                <a:schemeClr val="accent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C84E32A-2D9A-05E9-95CD-7A95C18D5EDE}"/>
              </a:ext>
            </a:extLst>
          </p:cNvPr>
          <p:cNvSpPr txBox="1"/>
          <p:nvPr/>
        </p:nvSpPr>
        <p:spPr>
          <a:xfrm>
            <a:off x="527854" y="2491982"/>
            <a:ext cx="4683179" cy="4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ลักษณะภูมิอากาศเย็น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5FD0F0C-5EC9-D499-C1E5-755791CE0F2A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7">
            <a:extLst>
              <a:ext uri="{FF2B5EF4-FFF2-40B4-BE49-F238E27FC236}">
                <a16:creationId xmlns:a16="http://schemas.microsoft.com/office/drawing/2014/main" id="{3C870759-0DC8-1CAF-9126-8D3AF9637E2B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7DB64045-91CF-A610-79A5-B6DE8E7CC31D}"/>
              </a:ext>
            </a:extLst>
          </p:cNvPr>
          <p:cNvSpPr txBox="1">
            <a:spLocks/>
          </p:cNvSpPr>
          <p:nvPr/>
        </p:nvSpPr>
        <p:spPr>
          <a:xfrm>
            <a:off x="6560059" y="2059030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ลด 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230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–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650 ม. (755 – 2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133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2F8EA20-4BB9-EDE3-51D9-BC87A4E8402D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3800B2B-69A2-7398-1503-EF03DBEB77CC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640–2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9A99B06-21F8-DD9B-4A6C-581FBCAFF8B0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460–3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276B7EA-5570-E87D-B7EF-6CB0162750FD}"/>
              </a:ext>
            </a:extLst>
          </p:cNvPr>
          <p:cNvCxnSpPr>
            <a:cxnSpLocks/>
          </p:cNvCxnSpPr>
          <p:nvPr/>
        </p:nvCxnSpPr>
        <p:spPr>
          <a:xfrm>
            <a:off x="7876255" y="528973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96B7CEB-16C3-2F6E-F43E-283DF395BAE6}"/>
              </a:ext>
            </a:extLst>
          </p:cNvPr>
          <p:cNvCxnSpPr>
            <a:cxnSpLocks/>
          </p:cNvCxnSpPr>
          <p:nvPr/>
        </p:nvCxnSpPr>
        <p:spPr>
          <a:xfrm flipV="1">
            <a:off x="7876255" y="3429000"/>
            <a:ext cx="0" cy="18607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DA18EA24-4B12-F9A3-531F-B8C20BAFC706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32B910D-F2D3-EF2F-6660-8D2C5DE6805F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50BDC75-BE5F-0E32-74C7-0CDE8E51C6A7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0D97A83-DF96-CEEB-26C1-EB2FE6D5FC45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B4141DC-A2F5-C754-C853-FAE876D4EAED}"/>
              </a:ext>
            </a:extLst>
          </p:cNvPr>
          <p:cNvSpPr/>
          <p:nvPr/>
        </p:nvSpPr>
        <p:spPr>
          <a:xfrm>
            <a:off x="8938158" y="511707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FE442C3-EDF9-3ED9-CA6D-B3867B2222BA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8CAA5DA7-0BA8-144F-6482-069209C09DA0}"/>
              </a:ext>
            </a:extLst>
          </p:cNvPr>
          <p:cNvSpPr/>
          <p:nvPr/>
        </p:nvSpPr>
        <p:spPr>
          <a:xfrm>
            <a:off x="9438672" y="3480776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07A08E1-8DC7-DB73-2DBD-1514637881FC}"/>
              </a:ext>
            </a:extLst>
          </p:cNvPr>
          <p:cNvCxnSpPr>
            <a:cxnSpLocks/>
          </p:cNvCxnSpPr>
          <p:nvPr/>
        </p:nvCxnSpPr>
        <p:spPr>
          <a:xfrm>
            <a:off x="7876255" y="3691945"/>
            <a:ext cx="14150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886345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ดินที่แอด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แตกต่างกันไปตามโครงสร้างและคุณสมบัติทางเคมี เขตพื้นที่นี้มีดินผสม ดินทรายร่วนสีน้ำตาลหรือสีเทาแกมน้ำตาล มีดินทรายแทรกในดินเหนียวที่ซ้อนอยู่ข้างล่างถัดไป ความลึกของดินก็แตกต่างกันไปตามสภาพภูมิประเทศ ซึ่งมีทั้งแบบลาดชันเป็นแนวยาว เนินเขาลูกคลื่น ซึ่งจะทำให้เกิดดินปนหินตื้น ๆ ตลอดแนวไปจนถึงยอดเนิน และส่วนล่างสุดเป็นดินเหนียวคล้ายดินพรุ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9C1BFCA-E17F-F41F-4AB8-26D923212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 descr="A map of australia with blue spots&#10;&#10;AI-generated content may be incorrect.">
            <a:extLst>
              <a:ext uri="{FF2B5EF4-FFF2-40B4-BE49-F238E27FC236}">
                <a16:creationId xmlns:a16="http://schemas.microsoft.com/office/drawing/2014/main" id="{1E148B20-D31C-14E0-4E68-1D5EB6A552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8089" y="0"/>
            <a:ext cx="12191998" cy="6858000"/>
          </a:xfrm>
          <a:prstGeom prst="rect">
            <a:avLst/>
          </a:prstGeo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06CB4FF-9251-6E8D-7E30-85FED65CD7CF}"/>
              </a:ext>
            </a:extLst>
          </p:cNvPr>
          <p:cNvSpPr txBox="1">
            <a:spLocks/>
          </p:cNvSpPr>
          <p:nvPr/>
        </p:nvSpPr>
        <p:spPr>
          <a:xfrm>
            <a:off x="527638" y="584200"/>
            <a:ext cx="6158452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A7416353-CE69-BD6C-634A-73BFF900EB3B}"/>
              </a:ext>
            </a:extLst>
          </p:cNvPr>
          <p:cNvSpPr txBox="1"/>
          <p:nvPr/>
        </p:nvSpPr>
        <p:spPr>
          <a:xfrm>
            <a:off x="6314919" y="5429769"/>
            <a:ext cx="2314576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ฮิวออน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/ช่องแคบ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48A8CC60-CD9B-4340-F98B-9CF20EDB0965}"/>
              </a:ext>
            </a:extLst>
          </p:cNvPr>
          <p:cNvSpPr txBox="1"/>
          <p:nvPr/>
        </p:nvSpPr>
        <p:spPr>
          <a:xfrm>
            <a:off x="5720316" y="4694290"/>
            <a:ext cx="1987295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เดอร์เว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นท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7B65A5BC-0EB5-5330-405F-F5F08FD2B515}"/>
              </a:ext>
            </a:extLst>
          </p:cNvPr>
          <p:cNvSpPr txBox="1"/>
          <p:nvPr/>
        </p:nvSpPr>
        <p:spPr>
          <a:xfrm>
            <a:off x="7265961" y="4078536"/>
            <a:ext cx="1808692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โคล ริ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D807ACE6-24EF-F22F-A5DC-B3B1B230BE08}"/>
              </a:ext>
            </a:extLst>
          </p:cNvPr>
          <p:cNvSpPr txBox="1"/>
          <p:nvPr/>
        </p:nvSpPr>
        <p:spPr>
          <a:xfrm>
            <a:off x="8117867" y="3576414"/>
            <a:ext cx="1824194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ชายฝั่งตะวันออก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38AC15C3-F564-A0CB-1438-DF08BE7EF0C4}"/>
              </a:ext>
            </a:extLst>
          </p:cNvPr>
          <p:cNvSpPr txBox="1"/>
          <p:nvPr/>
        </p:nvSpPr>
        <p:spPr>
          <a:xfrm>
            <a:off x="5835791" y="1625294"/>
            <a:ext cx="1871820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ตะวันตกเฉียงเหนือ</a:t>
            </a: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826C26A0-6FF7-F9AC-A36E-81ADBEF104F1}"/>
              </a:ext>
            </a:extLst>
          </p:cNvPr>
          <p:cNvSpPr txBox="1"/>
          <p:nvPr/>
        </p:nvSpPr>
        <p:spPr>
          <a:xfrm>
            <a:off x="8824758" y="1365611"/>
            <a:ext cx="1827880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แม่น้ำ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ไพ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เพอร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์ส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5BB97310-46BF-254F-256F-56ACB3EFB8C7}"/>
              </a:ext>
            </a:extLst>
          </p:cNvPr>
          <p:cNvSpPr txBox="1"/>
          <p:nvPr/>
        </p:nvSpPr>
        <p:spPr>
          <a:xfrm>
            <a:off x="7472207" y="2225181"/>
            <a:ext cx="1962152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ทามาร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A9148918-EF34-0E25-6E75-84FD15D9EF32}"/>
              </a:ext>
            </a:extLst>
          </p:cNvPr>
          <p:cNvSpPr txBox="1">
            <a:spLocks/>
          </p:cNvSpPr>
          <p:nvPr/>
        </p:nvSpPr>
        <p:spPr>
          <a:xfrm>
            <a:off x="623888" y="1313683"/>
            <a:ext cx="2641826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พื้นที่ปลูกองุ่น</a:t>
            </a:r>
            <a:endParaRPr lang="en-US" sz="4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80614271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เขตพื้นที่อากาศเย็นสบาย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ดินแดนมหัศจรรย์แห่งไวน์แบบมีฟอง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สวรรค์แห่งอาหารชั้นเลิศ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14765211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AAADB62-1CE6-7277-7F48-82F8FBF555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" name="Picture Placeholder 9">
            <a:extLst>
              <a:ext uri="{FF2B5EF4-FFF2-40B4-BE49-F238E27FC236}">
                <a16:creationId xmlns:a16="http://schemas.microsoft.com/office/drawing/2014/main" id="{9F8B45A0-5537-0399-911E-C784DA18D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3" r="27538"/>
          <a:stretch/>
        </p:blipFill>
        <p:spPr>
          <a:xfrm>
            <a:off x="-1" y="7938"/>
            <a:ext cx="6172200" cy="68500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D226573-4D50-BC01-11CB-FF2A770668E7}"/>
              </a:ext>
            </a:extLst>
          </p:cNvPr>
          <p:cNvSpPr txBox="1"/>
          <p:nvPr/>
        </p:nvSpPr>
        <p:spPr>
          <a:xfrm>
            <a:off x="527854" y="1262672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ปานกลาง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18A39E-D921-45C9-351B-8BBA3A455A0E}"/>
              </a:ext>
            </a:extLst>
          </p:cNvPr>
          <p:cNvSpPr txBox="1"/>
          <p:nvPr/>
        </p:nvSpPr>
        <p:spPr>
          <a:xfrm>
            <a:off x="527854" y="1888323"/>
            <a:ext cx="3849274" cy="109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ได้รับอิทธิพลทางทะเล</a:t>
            </a:r>
          </a:p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จากทะเล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มัน ช่องแคบบา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และมหาสมุทรอินเดีย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0267558-C5B2-6C87-BEC1-41523390DB53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16156880-4C17-D926-F8EE-52F2D9ED3F55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–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1264 ม. (0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– 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4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147 ฟุต) </a:t>
            </a: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ไร่องุ่นส่วนใหญ่</a:t>
            </a: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ต่ำกว่า 100 ม. (328ฟุต)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E879A7E-4602-491C-70C6-F597B7A81130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8F0CF52-3955-EA82-72A3-4B09CED426B4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D40405FA-EE81-301A-19E0-DC144EAB9047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18C021E-4E8C-DD21-0F23-775D361299A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EC040A5-C552-DF74-9BC7-089FC727D272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9CBE56D-3820-42CC-8488-CBC14E18D5A7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3374FE96-B481-78F0-3E33-FF0444DB7BDD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03B4872A-7B81-7542-2C2D-ABCE84CF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3" name="Title 7">
            <a:extLst>
              <a:ext uri="{FF2B5EF4-FFF2-40B4-BE49-F238E27FC236}">
                <a16:creationId xmlns:a16="http://schemas.microsoft.com/office/drawing/2014/main" id="{0786A3DC-401F-A79F-DD64-CF770E98E8A0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3696B27-58DF-EB46-A7BA-90A6425B3FE8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1E0A499-6B05-EEB1-F9D7-FDEB84DE0477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640–2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F1F8B34-7C86-4719-4F0C-ED34F618B89E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460–3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3A5ED86-C496-3F5B-C322-78F93E547F7D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60998949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278231" cy="2556465"/>
          </a:xfrm>
        </p:spPr>
        <p:txBody>
          <a:bodyPr/>
          <a:lstStyle/>
          <a:p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เป็นเขตพื้นที่ผลิตไวน์ในภูมิภาคที่อากาศเย็นสบายที่สุดแห่งหนึ่งของประเทศออสเตรเลีย เป็นที่รู้จักดีจากการผลิตไวน์แบบมีฟองที่ชนะรางวัล ซึ่งมีทั้ง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อากาศเย็นและดินอันเหมาะสมของ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ทำให้ผลิตไวน์แบบดรายที่มีความหรูหรา ความเป็นกรดธรรมชาติอันแหลมคม และกลิ่นรสอันประณีตและล้ำลึก แต่ไวน์ของที่นี่ได้รับการควบคุมและมีความละเอียดอ่อน โดยจะไม่ทำให้รู้สึกว่ามีความเป็นโอ๊กหนักหนาหรือทำให้รู้สึกว่าผลไม้สุกจนเกินไป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ส่วนหนึ่งของ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ใช้ผลิตไวน์แบบมีฟองคุณภาพสูง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BBB66D29-B294-0EC9-E7A3-D111F6201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18133668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30773-CC6D-7F75-8755-6FA9193CE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5D0F734-7C09-5E2A-9F9A-A2F814E7EF02}"/>
              </a:ext>
            </a:extLst>
          </p:cNvPr>
          <p:cNvCxnSpPr>
            <a:cxnSpLocks/>
          </p:cNvCxnSpPr>
          <p:nvPr/>
        </p:nvCxnSpPr>
        <p:spPr>
          <a:xfrm flipV="1">
            <a:off x="7753969" y="2501709"/>
            <a:ext cx="0" cy="187127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FEECD99-5D83-1F04-9264-38E122D99FF4}"/>
              </a:ext>
            </a:extLst>
          </p:cNvPr>
          <p:cNvCxnSpPr>
            <a:cxnSpLocks/>
          </p:cNvCxnSpPr>
          <p:nvPr/>
        </p:nvCxnSpPr>
        <p:spPr>
          <a:xfrm>
            <a:off x="6744075" y="2345491"/>
            <a:ext cx="1056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C8B5968-10E4-0500-61CD-BBE1B48988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875" y="603120"/>
            <a:ext cx="11283754" cy="1325562"/>
          </a:xfrm>
        </p:spPr>
        <p:txBody>
          <a:bodyPr/>
          <a:lstStyle/>
          <a:p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คุณสมบัติ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FDCE1E01-DE1F-AB7B-2DA4-D316DBA90B35}"/>
              </a:ext>
            </a:extLst>
          </p:cNvPr>
          <p:cNvSpPr txBox="1"/>
          <p:nvPr/>
        </p:nvSpPr>
        <p:spPr>
          <a:xfrm>
            <a:off x="8444428" y="2841506"/>
            <a:ext cx="2665060" cy="1145186"/>
          </a:xfrm>
          <a:prstGeom prst="rect">
            <a:avLst/>
          </a:prstGeom>
        </p:spPr>
        <p:txBody>
          <a:bodyPr vert="horz" wrap="square" lIns="0" tIns="17145" rIns="0" bIns="0" numCol="2" rtlCol="0" anchor="ctr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มะนาวเหลือง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ลูกแพร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ลูกพีช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เนคทารี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เมลอน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มะม่วง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สับปะรด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448AF2F2-D1CD-C239-99F4-F1CE5C47E0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0499" y="426006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00BDBD7-7125-5BAC-5885-786137F5A3CB}"/>
              </a:ext>
            </a:extLst>
          </p:cNvPr>
          <p:cNvSpPr txBox="1"/>
          <p:nvPr/>
        </p:nvSpPr>
        <p:spPr>
          <a:xfrm rot="16200000">
            <a:off x="4211545" y="4301754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F86D6896-6598-ACBB-09C9-4B8E6842A1E5}"/>
              </a:ext>
            </a:extLst>
          </p:cNvPr>
          <p:cNvSpPr txBox="1"/>
          <p:nvPr/>
        </p:nvSpPr>
        <p:spPr>
          <a:xfrm>
            <a:off x="8444429" y="2581189"/>
            <a:ext cx="3246242" cy="294311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กลิ่นรสผลไม้หลัก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6E6E290E-7C54-41B5-4BD2-0DD4F01595E8}"/>
              </a:ext>
            </a:extLst>
          </p:cNvPr>
          <p:cNvSpPr txBox="1"/>
          <p:nvPr/>
        </p:nvSpPr>
        <p:spPr>
          <a:xfrm>
            <a:off x="8451494" y="4239066"/>
            <a:ext cx="3869183" cy="294311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กลิ่นรสรอง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DEC6A89-D8D6-6E04-AC92-A76A2E80A575}"/>
              </a:ext>
            </a:extLst>
          </p:cNvPr>
          <p:cNvSpPr/>
          <p:nvPr/>
        </p:nvSpPr>
        <p:spPr>
          <a:xfrm>
            <a:off x="2117044" y="2026878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724E3D0-6EF0-0612-8828-D6BC16E1F55B}"/>
              </a:ext>
            </a:extLst>
          </p:cNvPr>
          <p:cNvSpPr/>
          <p:nvPr/>
        </p:nvSpPr>
        <p:spPr>
          <a:xfrm>
            <a:off x="2481187" y="2023976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D928E78-6403-B5B7-D01F-BA914BCECF6F}"/>
              </a:ext>
            </a:extLst>
          </p:cNvPr>
          <p:cNvSpPr/>
          <p:nvPr/>
        </p:nvSpPr>
        <p:spPr>
          <a:xfrm>
            <a:off x="2845330" y="2023976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14E9F34-2538-B98F-3F61-ADB02F25710D}"/>
              </a:ext>
            </a:extLst>
          </p:cNvPr>
          <p:cNvSpPr/>
          <p:nvPr/>
        </p:nvSpPr>
        <p:spPr>
          <a:xfrm>
            <a:off x="3209473" y="2023976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82286382-D972-067C-1CBA-608E3B800EA7}"/>
              </a:ext>
            </a:extLst>
          </p:cNvPr>
          <p:cNvSpPr/>
          <p:nvPr/>
        </p:nvSpPr>
        <p:spPr>
          <a:xfrm>
            <a:off x="3573997" y="2023976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2328693-4E9F-CE33-A968-AD7DC9F1482E}"/>
              </a:ext>
            </a:extLst>
          </p:cNvPr>
          <p:cNvSpPr/>
          <p:nvPr/>
        </p:nvSpPr>
        <p:spPr>
          <a:xfrm>
            <a:off x="3938521" y="2023976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EF78047-FDC1-536D-2599-4DBB36EB04F7}"/>
              </a:ext>
            </a:extLst>
          </p:cNvPr>
          <p:cNvSpPr/>
          <p:nvPr/>
        </p:nvSpPr>
        <p:spPr>
          <a:xfrm>
            <a:off x="4296866" y="2023976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4E948E9-8ECB-F0F5-1934-4C80FAD36E66}"/>
              </a:ext>
            </a:extLst>
          </p:cNvPr>
          <p:cNvSpPr/>
          <p:nvPr/>
        </p:nvSpPr>
        <p:spPr>
          <a:xfrm>
            <a:off x="4667568" y="2023976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262DD9F-40D5-64DB-AB33-BC0D107DB564}"/>
              </a:ext>
            </a:extLst>
          </p:cNvPr>
          <p:cNvSpPr/>
          <p:nvPr/>
        </p:nvSpPr>
        <p:spPr>
          <a:xfrm>
            <a:off x="5032092" y="2023976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10DDE175-B636-FD5C-14DC-542764F8A52E}"/>
              </a:ext>
            </a:extLst>
          </p:cNvPr>
          <p:cNvSpPr txBox="1"/>
          <p:nvPr/>
        </p:nvSpPr>
        <p:spPr>
          <a:xfrm>
            <a:off x="3206812" y="2468894"/>
            <a:ext cx="218010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CF7718C2-B0C9-23F0-0595-80AE8ECE82BD}"/>
              </a:ext>
            </a:extLst>
          </p:cNvPr>
          <p:cNvSpPr/>
          <p:nvPr/>
        </p:nvSpPr>
        <p:spPr>
          <a:xfrm>
            <a:off x="2117044" y="31760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00A8A0B-32E9-97B7-CAD6-F1281F13AC35}"/>
              </a:ext>
            </a:extLst>
          </p:cNvPr>
          <p:cNvSpPr/>
          <p:nvPr/>
        </p:nvSpPr>
        <p:spPr>
          <a:xfrm>
            <a:off x="2481187" y="31731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86A9B930-9A9E-8F20-C5CD-8493CE5E0A00}"/>
              </a:ext>
            </a:extLst>
          </p:cNvPr>
          <p:cNvSpPr/>
          <p:nvPr/>
        </p:nvSpPr>
        <p:spPr>
          <a:xfrm>
            <a:off x="2845330" y="31731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960B691E-BE81-C8AD-209B-261CDFD852CD}"/>
              </a:ext>
            </a:extLst>
          </p:cNvPr>
          <p:cNvSpPr/>
          <p:nvPr/>
        </p:nvSpPr>
        <p:spPr>
          <a:xfrm>
            <a:off x="3209473" y="31731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18FCD156-7135-56EA-4E36-8B7F90AF74C4}"/>
              </a:ext>
            </a:extLst>
          </p:cNvPr>
          <p:cNvSpPr/>
          <p:nvPr/>
        </p:nvSpPr>
        <p:spPr>
          <a:xfrm>
            <a:off x="3573997" y="31731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3739D97-F2E2-6677-54CE-31D854D5B361}"/>
              </a:ext>
            </a:extLst>
          </p:cNvPr>
          <p:cNvSpPr/>
          <p:nvPr/>
        </p:nvSpPr>
        <p:spPr>
          <a:xfrm>
            <a:off x="3938521" y="31731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41F5BAC2-4A69-2A4E-3016-D3B2660827BF}"/>
              </a:ext>
            </a:extLst>
          </p:cNvPr>
          <p:cNvSpPr/>
          <p:nvPr/>
        </p:nvSpPr>
        <p:spPr>
          <a:xfrm>
            <a:off x="4296866" y="31731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7AC6CE5A-E47B-F90B-B1BE-D686CFEDCE28}"/>
              </a:ext>
            </a:extLst>
          </p:cNvPr>
          <p:cNvSpPr/>
          <p:nvPr/>
        </p:nvSpPr>
        <p:spPr>
          <a:xfrm>
            <a:off x="4667568" y="31731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20A9BB7-F009-9E47-B251-6D8E6CB17D95}"/>
              </a:ext>
            </a:extLst>
          </p:cNvPr>
          <p:cNvSpPr/>
          <p:nvPr/>
        </p:nvSpPr>
        <p:spPr>
          <a:xfrm>
            <a:off x="5032092" y="31731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B2E46674-03E8-706F-B7B8-A6E305C2B390}"/>
              </a:ext>
            </a:extLst>
          </p:cNvPr>
          <p:cNvSpPr/>
          <p:nvPr/>
        </p:nvSpPr>
        <p:spPr>
          <a:xfrm>
            <a:off x="2117044" y="40163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A6A5955D-857C-B8C5-72F6-A79CA68108F1}"/>
              </a:ext>
            </a:extLst>
          </p:cNvPr>
          <p:cNvSpPr/>
          <p:nvPr/>
        </p:nvSpPr>
        <p:spPr>
          <a:xfrm>
            <a:off x="2481187" y="40134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2CFEE2D-10AB-539F-B08D-DE8F4267DC97}"/>
              </a:ext>
            </a:extLst>
          </p:cNvPr>
          <p:cNvSpPr/>
          <p:nvPr/>
        </p:nvSpPr>
        <p:spPr>
          <a:xfrm>
            <a:off x="2845330" y="40134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775D0FD-6EE5-2E89-8CE4-64F0AB1F39E2}"/>
              </a:ext>
            </a:extLst>
          </p:cNvPr>
          <p:cNvSpPr/>
          <p:nvPr/>
        </p:nvSpPr>
        <p:spPr>
          <a:xfrm>
            <a:off x="3209473" y="40134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AD6CE03F-FCBC-9729-7BE2-60C479F7005F}"/>
              </a:ext>
            </a:extLst>
          </p:cNvPr>
          <p:cNvSpPr/>
          <p:nvPr/>
        </p:nvSpPr>
        <p:spPr>
          <a:xfrm>
            <a:off x="3573997" y="40134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BB9B88E-7A8D-C879-A66B-422515A2AD6D}"/>
              </a:ext>
            </a:extLst>
          </p:cNvPr>
          <p:cNvSpPr/>
          <p:nvPr/>
        </p:nvSpPr>
        <p:spPr>
          <a:xfrm>
            <a:off x="3938521" y="40134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470C1AAB-093C-0C9F-74F6-EDDEA25CFC62}"/>
              </a:ext>
            </a:extLst>
          </p:cNvPr>
          <p:cNvSpPr/>
          <p:nvPr/>
        </p:nvSpPr>
        <p:spPr>
          <a:xfrm>
            <a:off x="4296866" y="40134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8155F9F4-7184-AA01-B1BC-C1ECE9D08FFE}"/>
              </a:ext>
            </a:extLst>
          </p:cNvPr>
          <p:cNvSpPr/>
          <p:nvPr/>
        </p:nvSpPr>
        <p:spPr>
          <a:xfrm>
            <a:off x="4667568" y="40134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4721CF35-9AE5-E7B8-EC8A-410E89F85A16}"/>
              </a:ext>
            </a:extLst>
          </p:cNvPr>
          <p:cNvSpPr/>
          <p:nvPr/>
        </p:nvSpPr>
        <p:spPr>
          <a:xfrm>
            <a:off x="5032092" y="40134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C171C747-989F-7956-3107-4ABA39A46F66}"/>
              </a:ext>
            </a:extLst>
          </p:cNvPr>
          <p:cNvSpPr/>
          <p:nvPr/>
        </p:nvSpPr>
        <p:spPr>
          <a:xfrm>
            <a:off x="2117044" y="485657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E2815927-A374-A5B6-F291-930218AEA8B8}"/>
              </a:ext>
            </a:extLst>
          </p:cNvPr>
          <p:cNvSpPr/>
          <p:nvPr/>
        </p:nvSpPr>
        <p:spPr>
          <a:xfrm>
            <a:off x="2481187" y="48536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D033C820-4B73-2432-81D5-C659C9C95F91}"/>
              </a:ext>
            </a:extLst>
          </p:cNvPr>
          <p:cNvSpPr/>
          <p:nvPr/>
        </p:nvSpPr>
        <p:spPr>
          <a:xfrm>
            <a:off x="2845330" y="48536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E5F20B1-52AB-4F93-ED9E-EA40E7D0EB21}"/>
              </a:ext>
            </a:extLst>
          </p:cNvPr>
          <p:cNvSpPr/>
          <p:nvPr/>
        </p:nvSpPr>
        <p:spPr>
          <a:xfrm>
            <a:off x="3209473" y="48536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E97F409-19F5-1B87-CF59-8877DC04ABB3}"/>
              </a:ext>
            </a:extLst>
          </p:cNvPr>
          <p:cNvSpPr/>
          <p:nvPr/>
        </p:nvSpPr>
        <p:spPr>
          <a:xfrm>
            <a:off x="3573997" y="48536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80A7A109-0064-76D2-6506-8B3DDE8732DD}"/>
              </a:ext>
            </a:extLst>
          </p:cNvPr>
          <p:cNvSpPr/>
          <p:nvPr/>
        </p:nvSpPr>
        <p:spPr>
          <a:xfrm>
            <a:off x="3938521" y="48536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451D6448-47E6-388E-DFF1-CA6EB7661842}"/>
              </a:ext>
            </a:extLst>
          </p:cNvPr>
          <p:cNvSpPr/>
          <p:nvPr/>
        </p:nvSpPr>
        <p:spPr>
          <a:xfrm>
            <a:off x="4296866" y="48536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0183700E-5F29-2FC2-C80C-158D26054134}"/>
              </a:ext>
            </a:extLst>
          </p:cNvPr>
          <p:cNvSpPr/>
          <p:nvPr/>
        </p:nvSpPr>
        <p:spPr>
          <a:xfrm>
            <a:off x="4667568" y="48536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F8860791-7260-4F60-80A4-42646763B2B9}"/>
              </a:ext>
            </a:extLst>
          </p:cNvPr>
          <p:cNvSpPr/>
          <p:nvPr/>
        </p:nvSpPr>
        <p:spPr>
          <a:xfrm>
            <a:off x="5032092" y="48536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52F4A0B1-34D2-0532-5D45-2D34F6274237}"/>
              </a:ext>
            </a:extLst>
          </p:cNvPr>
          <p:cNvSpPr/>
          <p:nvPr/>
        </p:nvSpPr>
        <p:spPr>
          <a:xfrm>
            <a:off x="2117044" y="520256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E19B01F9-B3CE-E4CF-C994-C77DF85014AE}"/>
              </a:ext>
            </a:extLst>
          </p:cNvPr>
          <p:cNvSpPr/>
          <p:nvPr/>
        </p:nvSpPr>
        <p:spPr>
          <a:xfrm>
            <a:off x="2481187" y="519966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F72A0D3B-7A02-200D-2DD4-2540F2C7112C}"/>
              </a:ext>
            </a:extLst>
          </p:cNvPr>
          <p:cNvSpPr/>
          <p:nvPr/>
        </p:nvSpPr>
        <p:spPr>
          <a:xfrm>
            <a:off x="2845330" y="519966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19C45349-B9F8-A2EF-0C9C-16B280F65C51}"/>
              </a:ext>
            </a:extLst>
          </p:cNvPr>
          <p:cNvSpPr/>
          <p:nvPr/>
        </p:nvSpPr>
        <p:spPr>
          <a:xfrm>
            <a:off x="3209473" y="519966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01A627F3-4039-2402-9B43-92B13076EDE0}"/>
              </a:ext>
            </a:extLst>
          </p:cNvPr>
          <p:cNvSpPr/>
          <p:nvPr/>
        </p:nvSpPr>
        <p:spPr>
          <a:xfrm>
            <a:off x="3573997" y="519966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37394972-6D7A-9CE2-8C47-A8260A85B2AC}"/>
              </a:ext>
            </a:extLst>
          </p:cNvPr>
          <p:cNvSpPr/>
          <p:nvPr/>
        </p:nvSpPr>
        <p:spPr>
          <a:xfrm>
            <a:off x="3938521" y="519966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6A1C1F52-7DA2-7073-3267-D248CEAD7941}"/>
              </a:ext>
            </a:extLst>
          </p:cNvPr>
          <p:cNvSpPr/>
          <p:nvPr/>
        </p:nvSpPr>
        <p:spPr>
          <a:xfrm>
            <a:off x="4296866" y="519966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4BF0D0A1-A0F7-87B6-A7C1-61398FBF49BE}"/>
              </a:ext>
            </a:extLst>
          </p:cNvPr>
          <p:cNvSpPr/>
          <p:nvPr/>
        </p:nvSpPr>
        <p:spPr>
          <a:xfrm>
            <a:off x="4667568" y="519966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705E9B3E-FB40-1732-71A6-54A66C8D6007}"/>
              </a:ext>
            </a:extLst>
          </p:cNvPr>
          <p:cNvSpPr/>
          <p:nvPr/>
        </p:nvSpPr>
        <p:spPr>
          <a:xfrm>
            <a:off x="5032092" y="519966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23E9A931-78CC-2A77-BBD9-04EBEFD8A01D}"/>
              </a:ext>
            </a:extLst>
          </p:cNvPr>
          <p:cNvSpPr/>
          <p:nvPr/>
        </p:nvSpPr>
        <p:spPr>
          <a:xfrm>
            <a:off x="2117044" y="598721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3CF3856-1108-1C1A-67B3-1E6E7B86A026}"/>
              </a:ext>
            </a:extLst>
          </p:cNvPr>
          <p:cNvSpPr/>
          <p:nvPr/>
        </p:nvSpPr>
        <p:spPr>
          <a:xfrm>
            <a:off x="2481187" y="59843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45EB9BB1-FE7A-D017-C11E-51F70296B447}"/>
              </a:ext>
            </a:extLst>
          </p:cNvPr>
          <p:cNvSpPr/>
          <p:nvPr/>
        </p:nvSpPr>
        <p:spPr>
          <a:xfrm>
            <a:off x="2845330" y="59843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71C20771-80C1-8EF7-1D35-2E83A79A557D}"/>
              </a:ext>
            </a:extLst>
          </p:cNvPr>
          <p:cNvSpPr/>
          <p:nvPr/>
        </p:nvSpPr>
        <p:spPr>
          <a:xfrm>
            <a:off x="3209473" y="59843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004DD8B4-60AD-2CEF-D517-4F84E5A17EE2}"/>
              </a:ext>
            </a:extLst>
          </p:cNvPr>
          <p:cNvSpPr/>
          <p:nvPr/>
        </p:nvSpPr>
        <p:spPr>
          <a:xfrm>
            <a:off x="3938521" y="59843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CEB13DB8-64C4-4C6B-206F-3CD17667DDA4}"/>
              </a:ext>
            </a:extLst>
          </p:cNvPr>
          <p:cNvSpPr/>
          <p:nvPr/>
        </p:nvSpPr>
        <p:spPr>
          <a:xfrm>
            <a:off x="4667568" y="59843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E706AB7-0648-2697-6DFC-176BF577DFC2}"/>
              </a:ext>
            </a:extLst>
          </p:cNvPr>
          <p:cNvSpPr/>
          <p:nvPr/>
        </p:nvSpPr>
        <p:spPr>
          <a:xfrm>
            <a:off x="5032092" y="59843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4C537F26-8700-4CDE-D048-5B0E180F8ABE}"/>
              </a:ext>
            </a:extLst>
          </p:cNvPr>
          <p:cNvSpPr txBox="1"/>
          <p:nvPr/>
        </p:nvSpPr>
        <p:spPr>
          <a:xfrm>
            <a:off x="2019012" y="563324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FD803B88-C276-6FE1-A9B2-E033E8DC5138}"/>
              </a:ext>
            </a:extLst>
          </p:cNvPr>
          <p:cNvSpPr txBox="1"/>
          <p:nvPr/>
        </p:nvSpPr>
        <p:spPr>
          <a:xfrm>
            <a:off x="3384484" y="5662117"/>
            <a:ext cx="135836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1DA0F18C-13AE-37F5-A361-7EBAA1DF5B82}"/>
              </a:ext>
            </a:extLst>
          </p:cNvPr>
          <p:cNvSpPr txBox="1"/>
          <p:nvPr/>
        </p:nvSpPr>
        <p:spPr>
          <a:xfrm>
            <a:off x="4581894" y="563324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32" name="object 58">
            <a:extLst>
              <a:ext uri="{FF2B5EF4-FFF2-40B4-BE49-F238E27FC236}">
                <a16:creationId xmlns:a16="http://schemas.microsoft.com/office/drawing/2014/main" id="{73AFD075-6365-5E4C-1B91-3085C1D6649C}"/>
              </a:ext>
            </a:extLst>
          </p:cNvPr>
          <p:cNvSpPr txBox="1"/>
          <p:nvPr/>
        </p:nvSpPr>
        <p:spPr>
          <a:xfrm>
            <a:off x="7302737" y="2090614"/>
            <a:ext cx="756021" cy="38664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th-TH" sz="2400" b="1" dirty="0">
                <a:solidFill>
                  <a:schemeClr val="bg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กลิ่นรส</a:t>
            </a:r>
            <a:endParaRPr lang="en-AU" sz="2400" b="1" dirty="0">
              <a:solidFill>
                <a:schemeClr val="bg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C6EB656A-CB1B-A15E-5839-DF21DB7C5F7C}"/>
              </a:ext>
            </a:extLst>
          </p:cNvPr>
          <p:cNvCxnSpPr>
            <a:cxnSpLocks/>
          </p:cNvCxnSpPr>
          <p:nvPr/>
        </p:nvCxnSpPr>
        <p:spPr>
          <a:xfrm>
            <a:off x="7756912" y="2722769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DC9871F8-1465-9809-1B44-B646BB0695C5}"/>
              </a:ext>
            </a:extLst>
          </p:cNvPr>
          <p:cNvCxnSpPr>
            <a:cxnSpLocks/>
          </p:cNvCxnSpPr>
          <p:nvPr/>
        </p:nvCxnSpPr>
        <p:spPr>
          <a:xfrm>
            <a:off x="7756912" y="4372984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73B3893-E2D6-EDB0-78BE-B904B97847E8}"/>
              </a:ext>
            </a:extLst>
          </p:cNvPr>
          <p:cNvGrpSpPr/>
          <p:nvPr/>
        </p:nvGrpSpPr>
        <p:grpSpPr>
          <a:xfrm>
            <a:off x="4293883" y="5984316"/>
            <a:ext cx="278634" cy="272668"/>
            <a:chOff x="8032638" y="5926610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8C46BB7-AB44-6BBB-0829-AD400A6ED8C0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6B086FB-E037-21B8-EBC8-2E00A61D1866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9274919-E8D5-C7EF-67EE-363AED4159F5}"/>
              </a:ext>
            </a:extLst>
          </p:cNvPr>
          <p:cNvCxnSpPr>
            <a:cxnSpLocks/>
          </p:cNvCxnSpPr>
          <p:nvPr/>
        </p:nvCxnSpPr>
        <p:spPr>
          <a:xfrm>
            <a:off x="3733451" y="2335105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61E740B7-4F0D-00BA-C206-8D45A9D6DF65}"/>
              </a:ext>
            </a:extLst>
          </p:cNvPr>
          <p:cNvSpPr txBox="1"/>
          <p:nvPr/>
        </p:nvSpPr>
        <p:spPr>
          <a:xfrm>
            <a:off x="8444427" y="4975464"/>
            <a:ext cx="3561913" cy="1145186"/>
          </a:xfrm>
          <a:prstGeom prst="rect">
            <a:avLst/>
          </a:prstGeom>
        </p:spPr>
        <p:txBody>
          <a:bodyPr vert="horz" wrap="square" lIns="0" tIns="17145" rIns="0" bIns="0" numCol="2" rtlCol="0" anchor="ctr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โทสต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วานิลลา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เนย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ทอฟฟี่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น้ำผึ้ง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แครม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รู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เล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อบเชย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มะพร้าว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ตังเม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อัล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มอน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คั่ว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ชอล์ก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แร่ธาตุ 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6D97EA6-72C8-19DD-BAA6-9B37B500CCC6}"/>
              </a:ext>
            </a:extLst>
          </p:cNvPr>
          <p:cNvGrpSpPr/>
          <p:nvPr/>
        </p:nvGrpSpPr>
        <p:grpSpPr>
          <a:xfrm rot="10800000">
            <a:off x="3565914" y="5984316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CD5BBB7-815D-EA83-FB35-A2116E3E1B25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EFFD4F68-ABD6-7389-4D2D-FE5441256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id="{EA142DE5-E32F-3D78-3CA3-3F50068BC15D}"/>
              </a:ext>
            </a:extLst>
          </p:cNvPr>
          <p:cNvSpPr txBox="1"/>
          <p:nvPr/>
        </p:nvSpPr>
        <p:spPr>
          <a:xfrm>
            <a:off x="3391267" y="6324356"/>
            <a:ext cx="218010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(Sparkling)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EF547AE-2DCC-6574-5D86-4E4D9C6F3650}"/>
              </a:ext>
            </a:extLst>
          </p:cNvPr>
          <p:cNvCxnSpPr>
            <a:cxnSpLocks/>
          </p:cNvCxnSpPr>
          <p:nvPr/>
        </p:nvCxnSpPr>
        <p:spPr>
          <a:xfrm>
            <a:off x="3768390" y="617579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275F9925-7C24-3147-8608-26AE02F605C2}"/>
              </a:ext>
            </a:extLst>
          </p:cNvPr>
          <p:cNvSpPr txBox="1"/>
          <p:nvPr/>
        </p:nvSpPr>
        <p:spPr>
          <a:xfrm>
            <a:off x="346375" y="1997694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651EBA5-D3AC-CCB0-DBCF-5CD0B25C0BDC}"/>
              </a:ext>
            </a:extLst>
          </p:cNvPr>
          <p:cNvCxnSpPr>
            <a:cxnSpLocks/>
          </p:cNvCxnSpPr>
          <p:nvPr/>
        </p:nvCxnSpPr>
        <p:spPr>
          <a:xfrm>
            <a:off x="616921" y="2160310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2">
            <a:extLst>
              <a:ext uri="{FF2B5EF4-FFF2-40B4-BE49-F238E27FC236}">
                <a16:creationId xmlns:a16="http://schemas.microsoft.com/office/drawing/2014/main" id="{A00A0E09-870C-27E0-C8F4-8ADF2AD9CC06}"/>
              </a:ext>
            </a:extLst>
          </p:cNvPr>
          <p:cNvSpPr txBox="1"/>
          <p:nvPr/>
        </p:nvSpPr>
        <p:spPr>
          <a:xfrm>
            <a:off x="346374" y="302257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C2F578FC-8E21-C064-AAED-FC07671EE4AB}"/>
              </a:ext>
            </a:extLst>
          </p:cNvPr>
          <p:cNvSpPr txBox="1"/>
          <p:nvPr/>
        </p:nvSpPr>
        <p:spPr>
          <a:xfrm>
            <a:off x="2026018" y="282208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E923230D-61CC-E2DA-AA76-CAB831C6BFBC}"/>
              </a:ext>
            </a:extLst>
          </p:cNvPr>
          <p:cNvSpPr txBox="1"/>
          <p:nvPr/>
        </p:nvSpPr>
        <p:spPr>
          <a:xfrm>
            <a:off x="3295769" y="282208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AE27E06B-78FC-B8D1-10CD-F419729E2F16}"/>
              </a:ext>
            </a:extLst>
          </p:cNvPr>
          <p:cNvSpPr txBox="1"/>
          <p:nvPr/>
        </p:nvSpPr>
        <p:spPr>
          <a:xfrm>
            <a:off x="4588900" y="282208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4BC3DCC6-1D3B-465F-FAAB-3A8B70D11CDE}"/>
              </a:ext>
            </a:extLst>
          </p:cNvPr>
          <p:cNvSpPr txBox="1"/>
          <p:nvPr/>
        </p:nvSpPr>
        <p:spPr>
          <a:xfrm>
            <a:off x="2026018" y="36623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D1F3FF2F-ADF8-AE35-9F83-EC3F0AC09338}"/>
              </a:ext>
            </a:extLst>
          </p:cNvPr>
          <p:cNvSpPr txBox="1"/>
          <p:nvPr/>
        </p:nvSpPr>
        <p:spPr>
          <a:xfrm>
            <a:off x="3146586" y="366234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5D450B8F-1887-9570-132E-C8DE590F4366}"/>
              </a:ext>
            </a:extLst>
          </p:cNvPr>
          <p:cNvSpPr txBox="1"/>
          <p:nvPr/>
        </p:nvSpPr>
        <p:spPr>
          <a:xfrm>
            <a:off x="4588900" y="36623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36301A5-0133-1CAF-2615-94AD02A9430F}"/>
              </a:ext>
            </a:extLst>
          </p:cNvPr>
          <p:cNvCxnSpPr>
            <a:cxnSpLocks/>
          </p:cNvCxnSpPr>
          <p:nvPr/>
        </p:nvCxnSpPr>
        <p:spPr>
          <a:xfrm>
            <a:off x="1450749" y="3321845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CD684FC8-6514-4FEC-1B79-702C6CFB9447}"/>
              </a:ext>
            </a:extLst>
          </p:cNvPr>
          <p:cNvSpPr txBox="1"/>
          <p:nvPr/>
        </p:nvSpPr>
        <p:spPr>
          <a:xfrm>
            <a:off x="346374" y="400283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1196AD8-3CF8-89D1-9CB8-4215C16C88E6}"/>
              </a:ext>
            </a:extLst>
          </p:cNvPr>
          <p:cNvCxnSpPr>
            <a:cxnSpLocks/>
          </p:cNvCxnSpPr>
          <p:nvPr/>
        </p:nvCxnSpPr>
        <p:spPr>
          <a:xfrm>
            <a:off x="1306349" y="4192996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58F1A7C8-99CB-5C71-1310-ADA7BA32DD0D}"/>
              </a:ext>
            </a:extLst>
          </p:cNvPr>
          <p:cNvSpPr txBox="1"/>
          <p:nvPr/>
        </p:nvSpPr>
        <p:spPr>
          <a:xfrm>
            <a:off x="1899970" y="4502600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EDDBD09D-76C3-D828-F240-67C36948CA12}"/>
              </a:ext>
            </a:extLst>
          </p:cNvPr>
          <p:cNvSpPr txBox="1"/>
          <p:nvPr/>
        </p:nvSpPr>
        <p:spPr>
          <a:xfrm>
            <a:off x="3146586" y="4502600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F3380DDB-4851-C97A-9592-EAF51A0F58A3}"/>
              </a:ext>
            </a:extLst>
          </p:cNvPr>
          <p:cNvSpPr txBox="1"/>
          <p:nvPr/>
        </p:nvSpPr>
        <p:spPr>
          <a:xfrm>
            <a:off x="4588900" y="450260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D0F63C8D-3074-F1EF-1C07-C90FBE2230FC}"/>
              </a:ext>
            </a:extLst>
          </p:cNvPr>
          <p:cNvSpPr txBox="1"/>
          <p:nvPr/>
        </p:nvSpPr>
        <p:spPr>
          <a:xfrm>
            <a:off x="346373" y="4865384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8072891-9854-3B7D-130C-136831401585}"/>
              </a:ext>
            </a:extLst>
          </p:cNvPr>
          <p:cNvCxnSpPr>
            <a:cxnSpLocks/>
          </p:cNvCxnSpPr>
          <p:nvPr/>
        </p:nvCxnSpPr>
        <p:spPr>
          <a:xfrm>
            <a:off x="829160" y="5033255"/>
            <a:ext cx="124319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AC89D783-0CB6-8536-4E10-7A02C2FB7AF7}"/>
              </a:ext>
            </a:extLst>
          </p:cNvPr>
          <p:cNvSpPr txBox="1"/>
          <p:nvPr/>
        </p:nvSpPr>
        <p:spPr>
          <a:xfrm>
            <a:off x="346374" y="5211373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E161113-53EE-55D3-324E-31DEE539EB9C}"/>
              </a:ext>
            </a:extLst>
          </p:cNvPr>
          <p:cNvCxnSpPr>
            <a:cxnSpLocks/>
          </p:cNvCxnSpPr>
          <p:nvPr/>
        </p:nvCxnSpPr>
        <p:spPr>
          <a:xfrm>
            <a:off x="1959492" y="5379244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2">
            <a:extLst>
              <a:ext uri="{FF2B5EF4-FFF2-40B4-BE49-F238E27FC236}">
                <a16:creationId xmlns:a16="http://schemas.microsoft.com/office/drawing/2014/main" id="{DA5FEE03-3BF9-5C62-822D-8A85BE933032}"/>
              </a:ext>
            </a:extLst>
          </p:cNvPr>
          <p:cNvSpPr txBox="1"/>
          <p:nvPr/>
        </p:nvSpPr>
        <p:spPr>
          <a:xfrm>
            <a:off x="361631" y="594397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B4A36D2-3447-905B-0F8A-A38B04B58287}"/>
              </a:ext>
            </a:extLst>
          </p:cNvPr>
          <p:cNvCxnSpPr>
            <a:cxnSpLocks/>
          </p:cNvCxnSpPr>
          <p:nvPr/>
        </p:nvCxnSpPr>
        <p:spPr>
          <a:xfrm>
            <a:off x="1320864" y="6133418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20644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8291DC-D468-A4EE-7192-63AAC13196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299"/>
            <a:ext cx="6095999" cy="617728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3810089"/>
            <a:ext cx="4829691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ในประเทศออสเตรเลีย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สไตล์ที่แตกต่าง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สถานที่ปลูก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ข้อมูลโดยรวมเรื่องคุณลักษณะและกลิ่นรส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A34BA6DE-2AC9-1F64-A6A2-B49ABFB98590}"/>
              </a:ext>
            </a:extLst>
          </p:cNvPr>
          <p:cNvSpPr txBox="1">
            <a:spLocks/>
          </p:cNvSpPr>
          <p:nvPr/>
        </p:nvSpPr>
        <p:spPr>
          <a:xfrm>
            <a:off x="6338888" y="823905"/>
            <a:ext cx="6158452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BD803A3-0490-A48B-053C-D403901979BD}"/>
              </a:ext>
            </a:extLst>
          </p:cNvPr>
          <p:cNvCxnSpPr>
            <a:cxnSpLocks/>
          </p:cNvCxnSpPr>
          <p:nvPr/>
        </p:nvCxnSpPr>
        <p:spPr>
          <a:xfrm flipH="1">
            <a:off x="5226537" y="4213491"/>
            <a:ext cx="49255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6311" y="2628714"/>
            <a:ext cx="1516650" cy="791312"/>
          </a:xfrm>
        </p:spPr>
        <p:txBody>
          <a:bodyPr/>
          <a:lstStyle/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ไก่อบ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551" y="590262"/>
            <a:ext cx="681644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การจับคู่ไวน์กับอาหาร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27FE11-0517-5390-C74A-A5EE299BAFA0}"/>
              </a:ext>
            </a:extLst>
          </p:cNvPr>
          <p:cNvSpPr txBox="1">
            <a:spLocks/>
          </p:cNvSpPr>
          <p:nvPr/>
        </p:nvSpPr>
        <p:spPr>
          <a:xfrm>
            <a:off x="6880998" y="3654410"/>
            <a:ext cx="832630" cy="2510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กุ้ง</a:t>
            </a:r>
            <a:endParaRPr lang="en-AU" sz="1800" b="1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4922030-0B4A-390D-5FB1-7279DBAF511D}"/>
              </a:ext>
            </a:extLst>
          </p:cNvPr>
          <p:cNvSpPr txBox="1">
            <a:spLocks/>
          </p:cNvSpPr>
          <p:nvPr/>
        </p:nvSpPr>
        <p:spPr>
          <a:xfrm>
            <a:off x="623888" y="4321184"/>
            <a:ext cx="1516650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 err="1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บลู</a:t>
            </a:r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ชีส</a:t>
            </a:r>
            <a:endParaRPr lang="en-AU" sz="1800" b="1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84831822-D387-A1ED-AC5C-BD2EFEBFC9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6366" y="1144921"/>
            <a:ext cx="1888675" cy="5717672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603D5F14-B42C-2FAC-7455-08BDFEB5A39D}"/>
              </a:ext>
            </a:extLst>
          </p:cNvPr>
          <p:cNvSpPr txBox="1"/>
          <p:nvPr/>
        </p:nvSpPr>
        <p:spPr>
          <a:xfrm rot="16200000">
            <a:off x="2788075" y="4486713"/>
            <a:ext cx="4155725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2022730-63BA-AC86-170C-8A1160BD6D91}"/>
              </a:ext>
            </a:extLst>
          </p:cNvPr>
          <p:cNvCxnSpPr>
            <a:cxnSpLocks/>
          </p:cNvCxnSpPr>
          <p:nvPr/>
        </p:nvCxnSpPr>
        <p:spPr>
          <a:xfrm flipH="1">
            <a:off x="4018750" y="3091700"/>
            <a:ext cx="43030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C139B4C-7EE1-3093-84E0-41C83370501D}"/>
              </a:ext>
            </a:extLst>
          </p:cNvPr>
          <p:cNvCxnSpPr>
            <a:cxnSpLocks/>
          </p:cNvCxnSpPr>
          <p:nvPr/>
        </p:nvCxnSpPr>
        <p:spPr>
          <a:xfrm flipH="1">
            <a:off x="2735516" y="3091700"/>
            <a:ext cx="49255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82A5D6-C34E-D109-875A-9AE9DFF9057E}"/>
              </a:ext>
            </a:extLst>
          </p:cNvPr>
          <p:cNvCxnSpPr>
            <a:cxnSpLocks/>
          </p:cNvCxnSpPr>
          <p:nvPr/>
        </p:nvCxnSpPr>
        <p:spPr>
          <a:xfrm flipV="1">
            <a:off x="2735516" y="2763766"/>
            <a:ext cx="0" cy="334007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CC8AA74-D0B7-5056-0C44-0D612CE875C8}"/>
              </a:ext>
            </a:extLst>
          </p:cNvPr>
          <p:cNvSpPr txBox="1">
            <a:spLocks/>
          </p:cNvSpPr>
          <p:nvPr/>
        </p:nvSpPr>
        <p:spPr>
          <a:xfrm>
            <a:off x="623887" y="6003987"/>
            <a:ext cx="1773531" cy="2637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 err="1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กุรุ</a:t>
            </a:r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หม่าไก่</a:t>
            </a:r>
            <a:endParaRPr lang="en-AU" sz="1800" b="1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7834EEA-973F-2D8D-2AD8-52325DF01312}"/>
              </a:ext>
            </a:extLst>
          </p:cNvPr>
          <p:cNvCxnSpPr>
            <a:cxnSpLocks/>
          </p:cNvCxnSpPr>
          <p:nvPr/>
        </p:nvCxnSpPr>
        <p:spPr>
          <a:xfrm flipH="1">
            <a:off x="2397419" y="2768970"/>
            <a:ext cx="33809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68BCED2-9240-F47B-561C-ADCD281CA1D6}"/>
              </a:ext>
            </a:extLst>
          </p:cNvPr>
          <p:cNvCxnSpPr>
            <a:cxnSpLocks/>
          </p:cNvCxnSpPr>
          <p:nvPr/>
        </p:nvCxnSpPr>
        <p:spPr>
          <a:xfrm flipH="1">
            <a:off x="2397419" y="4444089"/>
            <a:ext cx="33809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5716EB1-5278-3300-1192-FCDB8297536F}"/>
              </a:ext>
            </a:extLst>
          </p:cNvPr>
          <p:cNvCxnSpPr>
            <a:cxnSpLocks/>
          </p:cNvCxnSpPr>
          <p:nvPr/>
        </p:nvCxnSpPr>
        <p:spPr>
          <a:xfrm flipH="1">
            <a:off x="2397419" y="6103841"/>
            <a:ext cx="33809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1A5A41E-89CB-28A6-F8AE-3CC95D6E2086}"/>
              </a:ext>
            </a:extLst>
          </p:cNvPr>
          <p:cNvCxnSpPr>
            <a:cxnSpLocks/>
          </p:cNvCxnSpPr>
          <p:nvPr/>
        </p:nvCxnSpPr>
        <p:spPr>
          <a:xfrm flipH="1">
            <a:off x="6849960" y="1916939"/>
            <a:ext cx="218017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2CFB82D-F3AD-DC7B-3EA2-C07AA920BC7C}"/>
              </a:ext>
            </a:extLst>
          </p:cNvPr>
          <p:cNvCxnSpPr>
            <a:cxnSpLocks/>
          </p:cNvCxnSpPr>
          <p:nvPr/>
        </p:nvCxnSpPr>
        <p:spPr>
          <a:xfrm flipH="1">
            <a:off x="4834652" y="1916939"/>
            <a:ext cx="103222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EEB9520-CADE-AC93-ADD7-57ADA881530D}"/>
              </a:ext>
            </a:extLst>
          </p:cNvPr>
          <p:cNvSpPr txBox="1">
            <a:spLocks/>
          </p:cNvSpPr>
          <p:nvPr/>
        </p:nvSpPr>
        <p:spPr>
          <a:xfrm>
            <a:off x="8594537" y="3654410"/>
            <a:ext cx="1296604" cy="2510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หมูอบ</a:t>
            </a:r>
            <a:endParaRPr lang="en-AU" sz="1800" b="1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5CAFCEBE-4622-3792-BF51-45A615452BB2}"/>
              </a:ext>
            </a:extLst>
          </p:cNvPr>
          <p:cNvSpPr txBox="1">
            <a:spLocks/>
          </p:cNvSpPr>
          <p:nvPr/>
        </p:nvSpPr>
        <p:spPr>
          <a:xfrm>
            <a:off x="10376838" y="3654410"/>
            <a:ext cx="1296604" cy="2510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ปลาย่าง</a:t>
            </a:r>
            <a:endParaRPr lang="en-AU" sz="1800" b="1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C7825F5A-3104-AD2C-E0C6-0AAAF25A1FE5}"/>
              </a:ext>
            </a:extLst>
          </p:cNvPr>
          <p:cNvSpPr txBox="1">
            <a:spLocks/>
          </p:cNvSpPr>
          <p:nvPr/>
        </p:nvSpPr>
        <p:spPr>
          <a:xfrm>
            <a:off x="6725663" y="5920726"/>
            <a:ext cx="913659" cy="2510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หอยนางรม</a:t>
            </a:r>
            <a:endParaRPr lang="en-AU" sz="1800" b="1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C6E9D58-C0A0-9D3F-FEE3-07CAA2358398}"/>
              </a:ext>
            </a:extLst>
          </p:cNvPr>
          <p:cNvCxnSpPr>
            <a:cxnSpLocks/>
            <a:endCxn id="36" idx="3"/>
          </p:cNvCxnSpPr>
          <p:nvPr/>
        </p:nvCxnSpPr>
        <p:spPr>
          <a:xfrm flipH="1">
            <a:off x="7108754" y="4132477"/>
            <a:ext cx="1953518" cy="1143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331931AB-45AC-B2C0-F700-0B1C11A5AF49}"/>
              </a:ext>
            </a:extLst>
          </p:cNvPr>
          <p:cNvSpPr txBox="1">
            <a:spLocks/>
          </p:cNvSpPr>
          <p:nvPr/>
        </p:nvSpPr>
        <p:spPr>
          <a:xfrm>
            <a:off x="5774241" y="4033735"/>
            <a:ext cx="1334513" cy="2203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24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มีฟอง 100%</a:t>
            </a:r>
            <a:endParaRPr lang="en-AU" sz="24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B3AB49C7-C04B-B271-CEBB-A7BE824D35D7}"/>
              </a:ext>
            </a:extLst>
          </p:cNvPr>
          <p:cNvSpPr txBox="1">
            <a:spLocks/>
          </p:cNvSpPr>
          <p:nvPr/>
        </p:nvSpPr>
        <p:spPr>
          <a:xfrm>
            <a:off x="8439203" y="5920726"/>
            <a:ext cx="1296604" cy="2510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 err="1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</a:t>
            </a:r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รีชีสแบบทริป</a:t>
            </a:r>
            <a:r>
              <a:rPr lang="th-TH" sz="1800" b="1" dirty="0" err="1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เปิ้ล</a:t>
            </a:r>
            <a:endParaRPr lang="en-AU" sz="1800" b="1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F48E538E-3793-9F4F-5C9E-E52489EE6E35}"/>
              </a:ext>
            </a:extLst>
          </p:cNvPr>
          <p:cNvSpPr txBox="1">
            <a:spLocks/>
          </p:cNvSpPr>
          <p:nvPr/>
        </p:nvSpPr>
        <p:spPr>
          <a:xfrm>
            <a:off x="10355986" y="5920726"/>
            <a:ext cx="1296604" cy="2510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ปลาเทร้า</a:t>
            </a:r>
            <a:r>
              <a:rPr lang="th-TH" sz="1800" b="1" dirty="0" err="1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ท์</a:t>
            </a:r>
            <a:endParaRPr lang="en-AU" sz="1800" b="1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629D6A3-DBC7-77E0-5FFB-E44D28ABFC21}"/>
              </a:ext>
            </a:extLst>
          </p:cNvPr>
          <p:cNvCxnSpPr>
            <a:cxnSpLocks/>
          </p:cNvCxnSpPr>
          <p:nvPr/>
        </p:nvCxnSpPr>
        <p:spPr>
          <a:xfrm flipV="1">
            <a:off x="9030135" y="1912327"/>
            <a:ext cx="0" cy="4478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A5B0278-4682-D2B8-139A-53E7964471EA}"/>
              </a:ext>
            </a:extLst>
          </p:cNvPr>
          <p:cNvCxnSpPr>
            <a:cxnSpLocks/>
          </p:cNvCxnSpPr>
          <p:nvPr/>
        </p:nvCxnSpPr>
        <p:spPr>
          <a:xfrm flipH="1">
            <a:off x="7126586" y="2347245"/>
            <a:ext cx="385529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1E60093-E1CC-73C6-D488-B0476E690C85}"/>
              </a:ext>
            </a:extLst>
          </p:cNvPr>
          <p:cNvCxnSpPr>
            <a:cxnSpLocks/>
          </p:cNvCxnSpPr>
          <p:nvPr/>
        </p:nvCxnSpPr>
        <p:spPr>
          <a:xfrm flipV="1">
            <a:off x="7132179" y="2342633"/>
            <a:ext cx="0" cy="26378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5B0BB9A-3769-C8B3-6DC7-C929179AF376}"/>
              </a:ext>
            </a:extLst>
          </p:cNvPr>
          <p:cNvCxnSpPr>
            <a:cxnSpLocks/>
          </p:cNvCxnSpPr>
          <p:nvPr/>
        </p:nvCxnSpPr>
        <p:spPr>
          <a:xfrm flipV="1">
            <a:off x="9037820" y="2358001"/>
            <a:ext cx="0" cy="26378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19F779C-E055-D02D-1B47-D945D1541AA1}"/>
              </a:ext>
            </a:extLst>
          </p:cNvPr>
          <p:cNvCxnSpPr>
            <a:cxnSpLocks/>
          </p:cNvCxnSpPr>
          <p:nvPr/>
        </p:nvCxnSpPr>
        <p:spPr>
          <a:xfrm flipV="1">
            <a:off x="10981880" y="2358001"/>
            <a:ext cx="0" cy="26378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1EB1390-C82A-442C-DE1A-72AFBC6615E4}"/>
              </a:ext>
            </a:extLst>
          </p:cNvPr>
          <p:cNvCxnSpPr>
            <a:cxnSpLocks/>
          </p:cNvCxnSpPr>
          <p:nvPr/>
        </p:nvCxnSpPr>
        <p:spPr>
          <a:xfrm flipV="1">
            <a:off x="9030135" y="4201195"/>
            <a:ext cx="0" cy="4478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A3D05D0-0650-DE37-71DA-B5A7A9458540}"/>
              </a:ext>
            </a:extLst>
          </p:cNvPr>
          <p:cNvCxnSpPr>
            <a:cxnSpLocks/>
          </p:cNvCxnSpPr>
          <p:nvPr/>
        </p:nvCxnSpPr>
        <p:spPr>
          <a:xfrm flipH="1">
            <a:off x="7126586" y="4636113"/>
            <a:ext cx="385529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A10CCA25-4D77-07C2-22CB-A6990BC33379}"/>
              </a:ext>
            </a:extLst>
          </p:cNvPr>
          <p:cNvCxnSpPr>
            <a:cxnSpLocks/>
          </p:cNvCxnSpPr>
          <p:nvPr/>
        </p:nvCxnSpPr>
        <p:spPr>
          <a:xfrm flipV="1">
            <a:off x="7132179" y="4631501"/>
            <a:ext cx="0" cy="26378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9F56D1D-46E4-96C9-1C57-8E427F935A36}"/>
              </a:ext>
            </a:extLst>
          </p:cNvPr>
          <p:cNvCxnSpPr>
            <a:cxnSpLocks/>
          </p:cNvCxnSpPr>
          <p:nvPr/>
        </p:nvCxnSpPr>
        <p:spPr>
          <a:xfrm flipV="1">
            <a:off x="9037820" y="4646869"/>
            <a:ext cx="0" cy="26378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B7823F5-3A79-61B3-8191-5A2099DF55A3}"/>
              </a:ext>
            </a:extLst>
          </p:cNvPr>
          <p:cNvCxnSpPr>
            <a:cxnSpLocks/>
          </p:cNvCxnSpPr>
          <p:nvPr/>
        </p:nvCxnSpPr>
        <p:spPr>
          <a:xfrm flipV="1">
            <a:off x="10981880" y="4646869"/>
            <a:ext cx="0" cy="26378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5F21ADA-8809-705F-9665-10B9C513B7D3}"/>
              </a:ext>
            </a:extLst>
          </p:cNvPr>
          <p:cNvSpPr txBox="1">
            <a:spLocks/>
          </p:cNvSpPr>
          <p:nvPr/>
        </p:nvSpPr>
        <p:spPr>
          <a:xfrm>
            <a:off x="2950066" y="2957491"/>
            <a:ext cx="1253396" cy="220357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24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ใช้ถังไม้โอ๊ก</a:t>
            </a:r>
            <a:endParaRPr lang="en-AU" sz="24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42DA38E5-B806-8167-F35D-2964943234A1}"/>
              </a:ext>
            </a:extLst>
          </p:cNvPr>
          <p:cNvSpPr txBox="1">
            <a:spLocks/>
          </p:cNvSpPr>
          <p:nvPr/>
        </p:nvSpPr>
        <p:spPr>
          <a:xfrm>
            <a:off x="5467895" y="1780289"/>
            <a:ext cx="1507919" cy="220357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24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ไม่ใช้ถังไม้โอ๊ก</a:t>
            </a:r>
            <a:endParaRPr lang="en-AU" sz="24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DFADD4-DE10-FBFB-BE79-E526460E39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15" y="1453571"/>
            <a:ext cx="1421595" cy="10626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0E8F94-6835-EA70-A59E-CA85E038B3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18" y="3312303"/>
            <a:ext cx="1120504" cy="8613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63BC13-C1D1-E716-9983-B473445EA4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383" y="2624374"/>
            <a:ext cx="1458288" cy="8963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757B00-61F5-ACDB-B976-1A294D1A41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688" y="2671801"/>
            <a:ext cx="1203531" cy="8963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D211748-CDF3-738E-3BDA-BBB1DB0600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500" y="2704365"/>
            <a:ext cx="1483187" cy="7695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1A8CDB4-AE2F-C628-59BC-358582D001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96" y="4919779"/>
            <a:ext cx="1593634" cy="9366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1E4839C-24AD-0A90-8329-8D20A40999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735" y="4971045"/>
            <a:ext cx="1458288" cy="7878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EA2D929-7C6D-A7A9-EFE9-83E0A1F57E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036" y="4989860"/>
            <a:ext cx="1140003" cy="76899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91942CF-D5AA-1B00-E26F-ED5B096333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254" y="4989860"/>
            <a:ext cx="1496114" cy="83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368299"/>
            <a:ext cx="6088611" cy="6123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07440" cy="785732"/>
          </a:xfrm>
        </p:spPr>
        <p:txBody>
          <a:bodyPr/>
          <a:lstStyle/>
          <a:p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5724447" cy="1325563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มีความหลากหลาย</a:t>
            </a:r>
          </a:p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เหมือนประเทศที่ผลิต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D9460A5-61AD-FAF0-3D8E-11ED02B682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9" y="3429000"/>
            <a:ext cx="3722644" cy="1626156"/>
          </a:xfrm>
        </p:spPr>
        <p:txBody>
          <a:bodyPr/>
          <a:lstStyle/>
          <a:p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์ข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องประเทศออสเตรเลียให้ความรู้สึกถึงแตร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รัว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ที่มีความพิเศษเฉพาะและชุมชนที่มีชีวิตชีวาที่ปลูกมันขึ้นมา มีทั้งแบบแปลกแหกคอกไปถึงแบบประณีต แบบคลาสสิคไปจนถึงแบบร่วมสมัย 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เป็นพันธุ์องุ่นที่มีความหลากหลาย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28" b="7928"/>
          <a:stretch/>
        </p:blipFill>
        <p:spPr>
          <a:xfrm>
            <a:off x="-18288" y="0"/>
            <a:ext cx="12210288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6A560987-CB4D-9563-7F2A-94E3191F80BB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7348-1F52-0719-5E87-564649B8A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A7641-C2D4-1A96-86CF-029DCFA6DF30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F81934-F88C-3BA0-7363-A0391329D00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67924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0301" y="368300"/>
            <a:ext cx="4351699" cy="268381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436" y="3429000"/>
            <a:ext cx="3535104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1820 –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1830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5437" y="4091781"/>
            <a:ext cx="268591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เป็นหนึ่งในพันธุ์องุ่นดั้งเดิมที่นำเข้าสู่ประเทศออสเตรเลีย และเจริญเติบโตในภูมิอากาศอุ่นและแห้ง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3339EB-162F-1CC5-BB01-D2C8D60E1F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58811" y="1691868"/>
            <a:ext cx="2756281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ทดลองปลูกในไร่องุ่นทดลองของเพ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็นโฟ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(ปัจจุบันเปลี่ยนชื่อเป็น ไร่องุ่นเอชวีดีของไท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เรลล์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) ในฮัน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และปัจจุบันเป็นหนึ่งในไร่องุ่น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ที่เก่าแก่ที่สุดในโลก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BB7681-E9CB-DA03-A1DB-87436F4CE0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58810" y="1029094"/>
            <a:ext cx="2375551" cy="662774"/>
          </a:xfrm>
        </p:spPr>
        <p:txBody>
          <a:bodyPr/>
          <a:lstStyle/>
          <a:p>
            <a:r>
              <a:rPr lang="en-US" dirty="0"/>
              <a:t>1908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355458" y="4181635"/>
            <a:ext cx="2600898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กิ่งชำของเครกมัว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ได้ชื่อว่าเป็นหนึ่งใน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์ข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องออสเตรเลีย ที่ได้รับการโคลนโดยต้นกำเนิดขององุ่นมาจากทวีปยุโรป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344572" y="3497784"/>
            <a:ext cx="2120040" cy="662774"/>
          </a:xfrm>
        </p:spPr>
        <p:txBody>
          <a:bodyPr/>
          <a:lstStyle/>
          <a:p>
            <a:r>
              <a:rPr lang="en-US" dirty="0"/>
              <a:t>1969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9" y="584200"/>
            <a:ext cx="4351699" cy="1325563"/>
          </a:xfrm>
        </p:spPr>
        <p:txBody>
          <a:bodyPr/>
          <a:lstStyle/>
          <a:p>
            <a:r>
              <a:rPr lang="th-TH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</a:t>
            </a:r>
            <a:br>
              <a:rPr lang="en-AU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</a:t>
            </a:r>
            <a:r>
              <a:rPr lang="th-TH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ในออสเตรเลีย</a:t>
            </a:r>
            <a:endParaRPr lang="en-US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598F50F-26E6-A7C4-6AE9-88FCD552143E}"/>
              </a:ext>
            </a:extLst>
          </p:cNvPr>
          <p:cNvSpPr txBox="1">
            <a:spLocks/>
          </p:cNvSpPr>
          <p:nvPr/>
        </p:nvSpPr>
        <p:spPr>
          <a:xfrm>
            <a:off x="6235740" y="4160558"/>
            <a:ext cx="238278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สมาชิกในครอบครัว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ร็อธ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ได้รับกิ่ง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จากไร่คาลูน่าในเมือง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แฟร์ฟิ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รัฐซิดนีย์ และเป็นผู้นำกิ่งนั้นไปปลูกที่ไร่เครกมัว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ที่เมืองมัดจี 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F41923B4-9EF8-DF84-26ED-303BFE942EF3}"/>
              </a:ext>
            </a:extLst>
          </p:cNvPr>
          <p:cNvSpPr txBox="1">
            <a:spLocks/>
          </p:cNvSpPr>
          <p:nvPr/>
        </p:nvSpPr>
        <p:spPr>
          <a:xfrm>
            <a:off x="6224854" y="3476707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1918</a:t>
            </a:r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6029" y="4242819"/>
            <a:ext cx="269241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ผู้บริโภคเปลี่ยนมาชื่นชอบเท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เบิ้ล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ไวน์ที่ผลิตออกมาอย่างมีสไตล์และมีความใหม่ ซึ่งรวมถึง ไท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เรลล์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แวท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47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ด้วย	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5143" y="3558968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1970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731759" y="1506344"/>
            <a:ext cx="2692417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โรงผลิตไวน์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เคร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กมอร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ในเมืองมัดจี ผลิต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แบบ 100% ตามอย่างโรงผลิตไวน์ไท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เรลล์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ผู้นำทางไปก่อนแล้ว โดย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นี้จะไม่เหมือนไวน์ขาวประเภทอื่น ๆ ที่มีตราชื่อว่า ‘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อง’ หรือ ‘รี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’ 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20874" y="822493"/>
            <a:ext cx="2120040" cy="662774"/>
          </a:xfrm>
        </p:spPr>
        <p:txBody>
          <a:bodyPr/>
          <a:lstStyle/>
          <a:p>
            <a:r>
              <a:rPr lang="en-US" dirty="0"/>
              <a:t>1972</a:t>
            </a:r>
          </a:p>
        </p:txBody>
      </p:sp>
      <p:pic>
        <p:nvPicPr>
          <p:cNvPr id="14" name="Picture Placeholder 13" descr="A close-up of a bunch of grapes&#10;&#10;AI-generated content may be incorrect.">
            <a:extLst>
              <a:ext uri="{FF2B5EF4-FFF2-40B4-BE49-F238E27FC236}">
                <a16:creationId xmlns:a16="http://schemas.microsoft.com/office/drawing/2014/main" id="{ED533E0A-DD7A-0041-59DB-61A2422BB06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2724305"/>
          </a:xfr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C91CAF08-5692-DCFA-9A44-196B27FDC530}"/>
              </a:ext>
            </a:extLst>
          </p:cNvPr>
          <p:cNvSpPr txBox="1">
            <a:spLocks/>
          </p:cNvSpPr>
          <p:nvPr/>
        </p:nvSpPr>
        <p:spPr>
          <a:xfrm>
            <a:off x="5052337" y="4188072"/>
            <a:ext cx="226286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ไบรอัน โค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เซอร์ ผู้ผลิตไวน์ ปลูก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ในแอด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ที่มีสภาพภูมิอากาศเย็น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66388E6-9BA7-44BD-A26F-BEEAEEC7CD20}"/>
              </a:ext>
            </a:extLst>
          </p:cNvPr>
          <p:cNvSpPr txBox="1">
            <a:spLocks/>
          </p:cNvSpPr>
          <p:nvPr/>
        </p:nvSpPr>
        <p:spPr>
          <a:xfrm>
            <a:off x="5041452" y="350422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1979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DB11F9-D078-8D48-2989-61B30D03AFF0}"/>
              </a:ext>
            </a:extLst>
          </p:cNvPr>
          <p:cNvSpPr txBox="1">
            <a:spLocks/>
          </p:cNvSpPr>
          <p:nvPr/>
        </p:nvSpPr>
        <p:spPr>
          <a:xfrm>
            <a:off x="8341103" y="4188072"/>
            <a:ext cx="226286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สไตล์ใหม่ของ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เข้าสู่ตลาดไวน์ ซึ่งเป็นไวน์ที่บ่มในถังไม้โอ๊ก มีสีเหลืองสดใสและรสชาติเข้มข้น ได้รับการขนานนามว่าเป็น “แสงอาทิตย์ในขวดไวน์”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E673E01-C3C6-464A-9B4E-46DCEF55D44A}"/>
              </a:ext>
            </a:extLst>
          </p:cNvPr>
          <p:cNvSpPr txBox="1">
            <a:spLocks/>
          </p:cNvSpPr>
          <p:nvPr/>
        </p:nvSpPr>
        <p:spPr>
          <a:xfrm>
            <a:off x="8330217" y="3504221"/>
            <a:ext cx="2976639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ตอนต้นของช่วงปี</a:t>
            </a:r>
            <a:r>
              <a:rPr lang="en-US" dirty="0"/>
              <a:t>1980</a:t>
            </a: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late of peas and a glass of wine&#10;&#10;AI-generated content may be incorrect.">
            <a:extLst>
              <a:ext uri="{FF2B5EF4-FFF2-40B4-BE49-F238E27FC236}">
                <a16:creationId xmlns:a16="http://schemas.microsoft.com/office/drawing/2014/main" id="{3CB4ED4E-E1B2-D32E-6F45-135F4147C43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7075" y="3787775"/>
            <a:ext cx="5114925" cy="27241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E0488-C37A-4E39-5417-03F2FC6EC94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2828" y="4471419"/>
            <a:ext cx="2764987" cy="14613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ความนิยมในการผลิตไวน์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ที่มีคุณลักษณะแบบเนย ในถังไม้โอ๊กขนาดใหญ่ได้แผ่ขยายไปทั่วออสเตรเลีย 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3A769-0673-33B5-15AD-288C26F5A1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1943" y="3787568"/>
            <a:ext cx="2912802" cy="662774"/>
          </a:xfrm>
        </p:spPr>
        <p:txBody>
          <a:bodyPr/>
          <a:lstStyle/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ช่วงกลางถึงปลายช่วงปี</a:t>
            </a:r>
            <a:endParaRPr lang="en-AU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en-US" dirty="0"/>
              <a:t>1980 – 1990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AA0CD1-FCB8-EB95-61FC-3C74FB22D1F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14736" y="1798707"/>
            <a:ext cx="2912803" cy="1461301"/>
          </a:xfrm>
        </p:spPr>
        <p:txBody>
          <a:bodyPr/>
          <a:lstStyle/>
          <a:p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เป็นที่นิยมน้อยลง เมื่อมีคู่แข่งอย่าง มาร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 ซึ่งเป็นไวน์ที่มีกลิ่นหอม ไม่ได้บ่มในถังไม้โอ๊ก และให้สัมผัสเบาสบายมากกว่า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91E0B-2FB3-F6FF-0ACB-F734EEB31BF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403850" y="1114856"/>
            <a:ext cx="3143510" cy="662774"/>
          </a:xfrm>
        </p:spPr>
        <p:txBody>
          <a:bodyPr/>
          <a:lstStyle/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ต้นช่วงปี</a:t>
            </a:r>
            <a:r>
              <a:rPr lang="en-AU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2000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9E1301CF-AA20-3383-C51A-4FEE78A86057}"/>
              </a:ext>
            </a:extLst>
          </p:cNvPr>
          <p:cNvSpPr txBox="1">
            <a:spLocks/>
          </p:cNvSpPr>
          <p:nvPr/>
        </p:nvSpPr>
        <p:spPr>
          <a:xfrm>
            <a:off x="4663655" y="4227835"/>
            <a:ext cx="2179105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ความชอบในเรื่องรสชาติเปลี่ยนจากไวน์หนักแน่นรสชุ่มฉ่ำที่บ่มในถังไม้โอ๊ก ไปเป็นสไตล์รสชาติสดชื่นกว่า มีความเป็นผลไม้นำ ไม่ต้องบ่มในถังไม้โอ๊ก 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6CF819F-F464-DA03-FB13-907B437A4EB8}"/>
              </a:ext>
            </a:extLst>
          </p:cNvPr>
          <p:cNvSpPr txBox="1">
            <a:spLocks/>
          </p:cNvSpPr>
          <p:nvPr/>
        </p:nvSpPr>
        <p:spPr>
          <a:xfrm>
            <a:off x="4652767" y="3543984"/>
            <a:ext cx="2561237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ปลายช่วงปี</a:t>
            </a:r>
            <a:r>
              <a:rPr lang="en-AU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2000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898644C-D875-BF12-E381-B68379069FEC}"/>
              </a:ext>
            </a:extLst>
          </p:cNvPr>
          <p:cNvSpPr txBox="1">
            <a:spLocks/>
          </p:cNvSpPr>
          <p:nvPr/>
        </p:nvSpPr>
        <p:spPr>
          <a:xfrm>
            <a:off x="7702048" y="1699788"/>
            <a:ext cx="262529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ระดับพร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ีเ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ยม ของออสเตรเลีย รวมทั้งไวน์แบบมีฟองที่อยู่ในกลุ่มนี้ด้วย ต่างได้รับการบรรจงผลิตจากผลผลิตในเขตพื้นที่ที่สภาพภูมิอากาศเย็น อย่างยา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CCE3FE8-C8AD-B901-4AF2-139CA5B08AB0}"/>
              </a:ext>
            </a:extLst>
          </p:cNvPr>
          <p:cNvSpPr txBox="1">
            <a:spLocks/>
          </p:cNvSpPr>
          <p:nvPr/>
        </p:nvSpPr>
        <p:spPr>
          <a:xfrm>
            <a:off x="7691162" y="1015937"/>
            <a:ext cx="191078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828604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standing in front of a vineyard&#10;&#10;AI-generated content may be incorrect.">
            <a:extLst>
              <a:ext uri="{FF2B5EF4-FFF2-40B4-BE49-F238E27FC236}">
                <a16:creationId xmlns:a16="http://schemas.microsoft.com/office/drawing/2014/main" id="{0DA4855C-578F-AE71-4CD9-AF6D5B92D7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D9F41F7-7097-C809-8762-854611B8C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เรื่องราวของไวน์ของไท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เรลล์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EAD520-8EE8-E73F-A135-0850BDA5CD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3521955"/>
            <a:ext cx="4516437" cy="1480352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ครอบครัวไท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เรลล์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เป็นหนึ่งในตระกูลผู้ผลิตไวน์ชื่อดังที่สุดแห่งฮัน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ปัจจุบัน การผลิตไวน์จากรุ่นที่ 4 ได้ส่งไม้ต่อให้รุ่นที่ 5 แล้ว คือ จากนาย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รู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เรลล์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ผู้พ่อไปสู่ลูกชาย นาย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คริส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เรลล์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152D11-94C3-A1D8-41E2-B7C2940556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2" y="1479855"/>
            <a:ext cx="5922615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ผู้ก้าวล้ำนำหน้ากว่าใคร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โรงผลิตไวน์ฮัน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0D6B887-5225-D96A-714D-BEA02CE6C450}"/>
              </a:ext>
            </a:extLst>
          </p:cNvPr>
          <p:cNvSpPr txBox="1">
            <a:spLocks/>
          </p:cNvSpPr>
          <p:nvPr/>
        </p:nvSpPr>
        <p:spPr>
          <a:xfrm>
            <a:off x="6456362" y="5150971"/>
            <a:ext cx="4104958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เกร็ดความรู้</a:t>
            </a:r>
            <a:endParaRPr lang="en-AU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เมื่อความจริงไม่อาจหยั่งรู้ได้ มีตำนานเล่าว่า นาย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มอรี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ไท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เรลล์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 กระโดดข้ามรั้วไปคว้าต้นองุ่น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จากไร่ทดลองของเพ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็นโฟ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์ส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มาปลูกในไร่ฮัน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แวลลีย์ข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องครอบครัวตนเอง และในปัจจุบัน ไร่ฮัน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มีชื่อเสียงจากการเป็นผู้ผลิตไวน์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แวท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 47 </a:t>
            </a:r>
            <a:endParaRPr lang="en-AU" i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6504285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435" b="22065"/>
          <a:stretch/>
        </p:blipFill>
        <p:spPr>
          <a:xfrm>
            <a:off x="6096000" y="368299"/>
            <a:ext cx="6096000" cy="61722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472440"/>
            <a:ext cx="4829691" cy="541548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819039"/>
            <a:ext cx="3990445" cy="1670704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เป็นองุ่นที่สามารถปรับตัวได้ดีอย่างเยี่ยมยอด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สามารถรับคุณลักษณะของสถานที่ที่ปลูกเอาไว้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องุ่นที่ให้ผลผลิตต่อเอเคอร์สูงจะให้กลิ่นรสบางเบาและพัฒนาความเป็นกรดได้ดี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องุ่นที่ให้ผลผลิตต่อเอเคอร์ต่ำกว่าจะให้กลิ่นรสที่มีความเข้มข้นขององุ่นมากกว่า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การเก็บเกี่ยวองุ่นในช่วงต้นฤดูจะรักษาโครงสร้างความเป็นกรดไว้ได้ดี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080872"/>
            <a:ext cx="5434644" cy="1325563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วิธีปลูกองุ่น</a:t>
            </a:r>
            <a:r>
              <a:rPr lang="th-TH" sz="6000" b="1" kern="1000" spc="-1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6000" b="1" kern="1000" spc="-1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en-AU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ของออสเตรเลีย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7940941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02256494-4976-4001-aedb-96463ae0d92e"/>
    <ds:schemaRef ds:uri="http://schemas.openxmlformats.org/package/2006/metadata/core-properties"/>
    <ds:schemaRef ds:uri="4e8dd08d-258d-47a9-9875-37f1ffd19f3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B8AB8A-5AB6-41AF-938C-EF90E25330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6265</Words>
  <Application>Microsoft Macintosh PowerPoint</Application>
  <PresentationFormat>Widescreen</PresentationFormat>
  <Paragraphs>450</Paragraphs>
  <Slides>43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Calibri</vt:lpstr>
      <vt:lpstr>Cordia New</vt:lpstr>
      <vt:lpstr>Inter Display</vt:lpstr>
      <vt:lpstr>Neue Haas Grotesk Text Pro</vt:lpstr>
      <vt:lpstr>Slide layouts</vt:lpstr>
      <vt:lpstr>PowerPoint Presentation</vt:lpstr>
      <vt:lpstr>PowerPoint Presentation</vt:lpstr>
      <vt:lpstr>ชาร์ดอนเนย์</vt:lpstr>
      <vt:lpstr>PowerPoint Presentation</vt:lpstr>
      <vt:lpstr>ช่วงปี 1820 – ช่วงปี 1830</vt:lpstr>
      <vt:lpstr>PowerPoint Presentation</vt:lpstr>
      <vt:lpstr>PowerPoint Presentation</vt:lpstr>
      <vt:lpstr>เรื่องราวของไวน์ของไทเรลล์</vt:lpstr>
      <vt:lpstr>การปลูกองุ่น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ภูมิอากาศ</vt:lpstr>
      <vt:lpstr>ดิน</vt:lpstr>
      <vt:lpstr>PowerPoint Presentation</vt:lpstr>
      <vt:lpstr>PowerPoint Presentation</vt:lpstr>
      <vt:lpstr>ดิน</vt:lpstr>
      <vt:lpstr>PowerPoint Presentation</vt:lpstr>
      <vt:lpstr>PowerPoint Presentation</vt:lpstr>
      <vt:lpstr>PowerPoint Presentation</vt:lpstr>
      <vt:lpstr>ดิน</vt:lpstr>
      <vt:lpstr>PowerPoint Presentation</vt:lpstr>
      <vt:lpstr>PowerPoint Presentation</vt:lpstr>
      <vt:lpstr>PowerPoint Presentation</vt:lpstr>
      <vt:lpstr>ดิน</vt:lpstr>
      <vt:lpstr>PowerPoint Presentation</vt:lpstr>
      <vt:lpstr>PowerPoint Presentation</vt:lpstr>
      <vt:lpstr>ภูมิอากาศ</vt:lpstr>
      <vt:lpstr>ดิน</vt:lpstr>
      <vt:lpstr>PowerPoint Presentation</vt:lpstr>
      <vt:lpstr>PowerPoint Presentation</vt:lpstr>
      <vt:lpstr>ภูมิอากาศ</vt:lpstr>
      <vt:lpstr>ดิน</vt:lpstr>
      <vt:lpstr>ชาร์ดอนเนย์ คุณสมบัติ</vt:lpstr>
      <vt:lpstr>PowerPoint Presentation</vt:lpstr>
      <vt:lpstr>ชาร์ดอนเนย์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15</cp:revision>
  <dcterms:created xsi:type="dcterms:W3CDTF">2018-07-25T07:02:59Z</dcterms:created>
  <dcterms:modified xsi:type="dcterms:W3CDTF">2026-08-20T02:38:00Z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Order">
    <vt:lpwstr>47265200.0000000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  <property fmtid="{D5CDD505-2E9C-101B-9397-08002B2CF9AE}" pid="12" name="MSIP_Label_8cf57b4f-1801-441a-a240-098885f2bcbe_Enabled">
    <vt:lpwstr>true</vt:lpwstr>
  </property>
  <property fmtid="{D5CDD505-2E9C-101B-9397-08002B2CF9AE}" pid="13" name="MSIP_Label_8cf57b4f-1801-441a-a240-098885f2bcbe_SetDate">
    <vt:lpwstr>2025-10-03T04:31:27Z</vt:lpwstr>
  </property>
  <property fmtid="{D5CDD505-2E9C-101B-9397-08002B2CF9AE}" pid="14" name="MSIP_Label_8cf57b4f-1801-441a-a240-098885f2bcbe_Method">
    <vt:lpwstr>Standard</vt:lpwstr>
  </property>
  <property fmtid="{D5CDD505-2E9C-101B-9397-08002B2CF9AE}" pid="15" name="MSIP_Label_8cf57b4f-1801-441a-a240-098885f2bcbe_Name">
    <vt:lpwstr>General</vt:lpwstr>
  </property>
  <property fmtid="{D5CDD505-2E9C-101B-9397-08002B2CF9AE}" pid="16" name="MSIP_Label_8cf57b4f-1801-441a-a240-098885f2bcbe_SiteId">
    <vt:lpwstr>76107ada-99f4-412e-b164-5464438b49a0</vt:lpwstr>
  </property>
  <property fmtid="{D5CDD505-2E9C-101B-9397-08002B2CF9AE}" pid="17" name="MSIP_Label_8cf57b4f-1801-441a-a240-098885f2bcbe_ActionId">
    <vt:lpwstr>07bf3da7-e486-4fa3-9c26-b45eff520b60</vt:lpwstr>
  </property>
  <property fmtid="{D5CDD505-2E9C-101B-9397-08002B2CF9AE}" pid="18" name="MSIP_Label_8cf57b4f-1801-441a-a240-098885f2bcbe_ContentBits">
    <vt:lpwstr>0</vt:lpwstr>
  </property>
  <property fmtid="{D5CDD505-2E9C-101B-9397-08002B2CF9AE}" pid="19" name="MSIP_Label_8cf57b4f-1801-441a-a240-098885f2bcbe_Tag">
    <vt:lpwstr>50, 3, 0, 1</vt:lpwstr>
  </property>
</Properties>
</file>