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comments/modernComment_27B_20C05B6F.xml" ContentType="application/vnd.ms-powerpoint.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0"/>
  </p:notesMasterIdLst>
  <p:sldIdLst>
    <p:sldId id="256" r:id="rId5"/>
    <p:sldId id="478" r:id="rId6"/>
    <p:sldId id="645" r:id="rId7"/>
    <p:sldId id="637" r:id="rId8"/>
    <p:sldId id="646" r:id="rId9"/>
    <p:sldId id="647" r:id="rId10"/>
    <p:sldId id="669" r:id="rId11"/>
    <p:sldId id="635" r:id="rId12"/>
    <p:sldId id="641" r:id="rId13"/>
    <p:sldId id="642" r:id="rId14"/>
    <p:sldId id="643" r:id="rId15"/>
    <p:sldId id="648" r:id="rId16"/>
    <p:sldId id="664" r:id="rId17"/>
    <p:sldId id="665" r:id="rId18"/>
    <p:sldId id="666" r:id="rId19"/>
    <p:sldId id="652" r:id="rId20"/>
    <p:sldId id="667" r:id="rId21"/>
    <p:sldId id="668" r:id="rId22"/>
    <p:sldId id="280" r:id="rId23"/>
    <p:sldId id="617" r:id="rId24"/>
    <p:sldId id="657" r:id="rId25"/>
    <p:sldId id="626" r:id="rId26"/>
    <p:sldId id="659" r:id="rId27"/>
    <p:sldId id="340" r:id="rId28"/>
    <p:sldId id="670" r:id="rId29"/>
  </p:sldIdLst>
  <p:sldSz cx="12192000" cy="6858000"/>
  <p:notesSz cx="6858000" cy="9144000"/>
  <p:embeddedFontLst>
    <p:embeddedFont>
      <p:font typeface="Hellix" panose="020B0604020202020204" charset="0"/>
      <p:regular r:id="rId31"/>
      <p:bold r:id="rId32"/>
    </p:embeddedFont>
    <p:embeddedFont>
      <p:font typeface="Inter Display" panose="020B0604020202020204" charset="0"/>
      <p:regular r:id="rId33"/>
      <p:bold r:id="rId34"/>
      <p:italic r:id="rId35"/>
      <p:boldItalic r:id="rId36"/>
    </p:embeddedFont>
    <p:embeddedFont>
      <p:font typeface="Neue Haas Grotesk Text Pro" panose="020B0504020202020204" pitchFamily="34" charset="0"/>
      <p:regular r:id="rId37"/>
      <p:bold r:id="rId38"/>
      <p:italic r:id="rId39"/>
      <p:boldItalic r:id="rId40"/>
    </p:embeddedFont>
  </p:embeddedFontLst>
  <p:custDataLst>
    <p:tags r:id="rId41"/>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F28950-0C2B-7099-63DB-36170FD7538C}" v="1" dt="2025-11-11T06:10:08.1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80" autoAdjust="0"/>
    <p:restoredTop sz="94694"/>
  </p:normalViewPr>
  <p:slideViewPr>
    <p:cSldViewPr snapToGrid="0">
      <p:cViewPr varScale="1">
        <p:scale>
          <a:sx n="117" d="100"/>
          <a:sy n="117" d="100"/>
        </p:scale>
        <p:origin x="944" y="168"/>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9.fntdata"/><Relationship Id="rId21" Type="http://schemas.openxmlformats.org/officeDocument/2006/relationships/slide" Target="slides/slide17.xml"/><Relationship Id="rId34" Type="http://schemas.openxmlformats.org/officeDocument/2006/relationships/font" Target="fonts/font4.fntdata"/><Relationship Id="rId42" Type="http://schemas.openxmlformats.org/officeDocument/2006/relationships/commentAuthors" Target="commentAuthor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6.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tags" Target="tags/tag1.xml"/></Relationships>
</file>

<file path=ppt/comments/modernComment_27B_20C05B6F.xml><?xml version="1.0" encoding="utf-8"?>
<p188:cmLst xmlns:a="http://schemas.openxmlformats.org/drawingml/2006/main" xmlns:r="http://schemas.openxmlformats.org/officeDocument/2006/relationships" xmlns:p188="http://schemas.microsoft.com/office/powerpoint/2018/8/main">
  <p188:cm id="{4813CCF8-D70D-486D-B7D6-B0CD59C13F41}" authorId="{00000000-0000-0000-0000-000000000000}" status="resolved" created="2025-03-18T11:58:06.477" complete="100000">
    <pc:sldMkLst xmlns:pc="http://schemas.microsoft.com/office/powerpoint/2013/main/command">
      <pc:docMk/>
      <pc:sldMk cId="549477231" sldId="635"/>
    </pc:sldMkLst>
    <p188:txBody>
      <a:bodyPr/>
      <a:lstStyle/>
      <a:p>
        <a:r>
          <a:rPr lang="en-US"/>
          <a:t>Other modules have a map of Australia first showing where the region is in context of the whole country and then the state map after</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11/10/2025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16547293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474229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158E82B5-1F46-C4F5-5938-6158B5F70533}"/>
              </a:ext>
            </a:extLst>
          </p:cNvPr>
          <p:cNvSpPr/>
          <p:nvPr userDrawn="1"/>
        </p:nvSpPr>
        <p:spPr>
          <a:xfrm>
            <a:off x="980330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6" name="Oval 5">
            <a:extLst>
              <a:ext uri="{FF2B5EF4-FFF2-40B4-BE49-F238E27FC236}">
                <a16:creationId xmlns:a16="http://schemas.microsoft.com/office/drawing/2014/main" id="{74A8A14A-D1CA-D9F8-306F-F692F60C4618}"/>
              </a:ext>
            </a:extLst>
          </p:cNvPr>
          <p:cNvSpPr/>
          <p:nvPr userDrawn="1"/>
        </p:nvSpPr>
        <p:spPr>
          <a:xfrm>
            <a:off x="7414611"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262198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445451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592704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5777856"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2649725873"/>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11/10/2025</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10/11/2025</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4" r:id="rId22"/>
    <p:sldLayoutId id="2147483676" r:id="rId23"/>
    <p:sldLayoutId id="2147483677" r:id="rId24"/>
    <p:sldLayoutId id="2147483680" r:id="rId25"/>
    <p:sldLayoutId id="2147483681" r:id="rId26"/>
    <p:sldLayoutId id="2147483682"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4.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microsoft.com/office/2018/10/relationships/comments" Target="../comments/modernComment_27B_20C05B6F.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descr="A field of green plants&#10;&#10;AI-generated content may be incorrect.">
            <a:extLst>
              <a:ext uri="{FF2B5EF4-FFF2-40B4-BE49-F238E27FC236}">
                <a16:creationId xmlns:a16="http://schemas.microsoft.com/office/drawing/2014/main" id="{3A85556A-9CBE-EA49-28A9-1C42FBCAEA37}"/>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20801" b="20801"/>
          <a:stretch>
            <a:fillRect/>
          </a:stretch>
        </p:blipFill>
        <p:spPr>
          <a:xfrm>
            <a:off x="623888" y="2595563"/>
            <a:ext cx="11010900" cy="4284662"/>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pPr>
            <a:r>
              <a:rPr lang="en-US" sz="6000" dirty="0">
                <a:solidFill>
                  <a:schemeClr val="accent1"/>
                </a:solidFill>
              </a:rPr>
              <a:t>CLARE VALLEY</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897970"/>
            <a:ext cx="5334275" cy="820910"/>
          </a:xfrm>
        </p:spPr>
        <p:txBody>
          <a:bodyPr/>
          <a:lstStyle/>
          <a:p>
            <a:r>
              <a:rPr lang="en-US" dirty="0">
                <a:solidFill>
                  <a:schemeClr val="accent3"/>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534214"/>
            <a:ext cx="5183398"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CONTINENTAL</a:t>
            </a:r>
          </a:p>
        </p:txBody>
      </p:sp>
      <p:sp>
        <p:nvSpPr>
          <p:cNvPr id="4" name="TextBox 3">
            <a:extLst>
              <a:ext uri="{FF2B5EF4-FFF2-40B4-BE49-F238E27FC236}">
                <a16:creationId xmlns:a16="http://schemas.microsoft.com/office/drawing/2014/main" id="{F6F05948-33DB-055B-AE2C-CEF9374E5478}"/>
              </a:ext>
            </a:extLst>
          </p:cNvPr>
          <p:cNvSpPr txBox="1"/>
          <p:nvPr/>
        </p:nvSpPr>
        <p:spPr>
          <a:xfrm>
            <a:off x="551842" y="2118989"/>
            <a:ext cx="3891746" cy="535531"/>
          </a:xfrm>
          <a:prstGeom prst="rect">
            <a:avLst/>
          </a:prstGeom>
          <a:noFill/>
        </p:spPr>
        <p:txBody>
          <a:bodyPr wrap="square" rtlCol="0">
            <a:spAutoFit/>
          </a:bodyPr>
          <a:lstStyle/>
          <a:p>
            <a:pPr>
              <a:lnSpc>
                <a:spcPct val="90000"/>
              </a:lnSpc>
            </a:pPr>
            <a:r>
              <a:rPr lang="en-AU" sz="1600" dirty="0">
                <a:solidFill>
                  <a:schemeClr val="bg1"/>
                </a:solidFill>
                <a:latin typeface="Neue Haas Grotesk Text Pro" panose="020B0504020202020204" pitchFamily="34" charset="77"/>
              </a:rPr>
              <a:t>WITH SIGNIFICANT DIURNAL VARIATION AND COOLING BREEZES</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51239" y="2040174"/>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CLARE VALLEY</a:t>
            </a:r>
          </a:p>
          <a:p>
            <a:r>
              <a:rPr lang="en-US" sz="1800">
                <a:solidFill>
                  <a:srgbClr val="B2D8BE"/>
                </a:solidFill>
                <a:latin typeface="Neue Haas Grotesk Text Pro"/>
                <a:ea typeface="Inter Display"/>
                <a:cs typeface="Inter Display"/>
              </a:rPr>
              <a:t>250–550M (820–1,804FT)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795059" y="552301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795059" y="3679634"/>
            <a:ext cx="0" cy="184338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856962" y="535035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
        <p:nvSpPr>
          <p:cNvPr id="11" name="Oval 10">
            <a:extLst>
              <a:ext uri="{FF2B5EF4-FFF2-40B4-BE49-F238E27FC236}">
                <a16:creationId xmlns:a16="http://schemas.microsoft.com/office/drawing/2014/main" id="{F7D432AD-0B9C-732A-E555-B959E238C48F}"/>
              </a:ext>
            </a:extLst>
          </p:cNvPr>
          <p:cNvSpPr/>
          <p:nvPr/>
        </p:nvSpPr>
        <p:spPr>
          <a:xfrm>
            <a:off x="9264586" y="4105444"/>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cxnSp>
        <p:nvCxnSpPr>
          <p:cNvPr id="12" name="Straight Connector 11">
            <a:extLst>
              <a:ext uri="{FF2B5EF4-FFF2-40B4-BE49-F238E27FC236}">
                <a16:creationId xmlns:a16="http://schemas.microsoft.com/office/drawing/2014/main" id="{77DA9243-7A67-70E4-8053-9BAD59CD70E7}"/>
              </a:ext>
            </a:extLst>
          </p:cNvPr>
          <p:cNvCxnSpPr>
            <a:cxnSpLocks/>
          </p:cNvCxnSpPr>
          <p:nvPr/>
        </p:nvCxnSpPr>
        <p:spPr>
          <a:xfrm>
            <a:off x="7795059" y="4311164"/>
            <a:ext cx="130420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01362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1"/>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580266" cy="1530521"/>
          </a:xfrm>
        </p:spPr>
        <p:txBody>
          <a:bodyPr/>
          <a:lstStyle/>
          <a:p>
            <a:r>
              <a:rPr lang="en-AU" dirty="0"/>
              <a:t>Clare Valley has 11 recognised soil types, ranging from terra </a:t>
            </a:r>
            <a:r>
              <a:rPr lang="en-AU" dirty="0" err="1"/>
              <a:t>rossa</a:t>
            </a:r>
            <a:r>
              <a:rPr lang="en-AU" dirty="0"/>
              <a:t> red topsoil over limestone (Watervale) to broken slate (Polish Hill River). Sandy loams and degraded quartz are also found in the region’s west. </a:t>
            </a: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21875" b="21875"/>
          <a:stretch/>
        </p:blipFill>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23888" y="3039609"/>
            <a:ext cx="6158452" cy="1325562"/>
          </a:xfrm>
        </p:spPr>
        <p:txBody>
          <a:bodyPr/>
          <a:lstStyle/>
          <a:p>
            <a:r>
              <a:rPr lang="en-US" sz="3200" dirty="0"/>
              <a:t>VITICULTURE AND WINEMAKING</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4294967295"/>
          </p:nvPr>
        </p:nvSpPr>
        <p:spPr>
          <a:xfrm>
            <a:off x="623888" y="3818391"/>
            <a:ext cx="10283598" cy="2455409"/>
          </a:xfrm>
        </p:spPr>
        <p:txBody>
          <a:bodyPr/>
          <a:lstStyle/>
          <a:p>
            <a:pPr marL="0" indent="0">
              <a:spcBef>
                <a:spcPts val="0"/>
              </a:spcBef>
              <a:buNone/>
            </a:pPr>
            <a:r>
              <a:rPr lang="en-US" sz="5400" dirty="0">
                <a:solidFill>
                  <a:schemeClr val="accent5"/>
                </a:solidFill>
              </a:rPr>
              <a:t>TRAILBLAZERS AND</a:t>
            </a:r>
          </a:p>
          <a:p>
            <a:pPr marL="0" indent="0">
              <a:spcBef>
                <a:spcPts val="0"/>
              </a:spcBef>
              <a:buNone/>
            </a:pPr>
            <a:r>
              <a:rPr lang="en-US" sz="5400" dirty="0">
                <a:solidFill>
                  <a:schemeClr val="accent5"/>
                </a:solidFill>
              </a:rPr>
              <a:t>TRADITIONALISTS</a:t>
            </a: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Close-up of a vineyard in the sun&#10;&#10;AI-generated content may be incorrect.">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2654909"/>
            <a:ext cx="4829691" cy="1530521"/>
          </a:xfrm>
        </p:spPr>
        <p:txBody>
          <a:bodyPr/>
          <a:lstStyle/>
          <a:p>
            <a:pPr>
              <a:lnSpc>
                <a:spcPct val="99000"/>
              </a:lnSpc>
              <a:spcBef>
                <a:spcPts val="900"/>
              </a:spcBef>
            </a:pPr>
            <a:r>
              <a:rPr lang="en-AU" dirty="0"/>
              <a:t>Variety of vineyard management systems; Vertical Shoot Positioned trellising common</a:t>
            </a:r>
          </a:p>
          <a:p>
            <a:pPr>
              <a:lnSpc>
                <a:spcPct val="99000"/>
              </a:lnSpc>
              <a:spcBef>
                <a:spcPts val="900"/>
              </a:spcBef>
            </a:pPr>
            <a:r>
              <a:rPr lang="en-AU" dirty="0"/>
              <a:t>Vineyards are low to moderate vigour</a:t>
            </a:r>
          </a:p>
          <a:p>
            <a:pPr>
              <a:lnSpc>
                <a:spcPct val="99000"/>
              </a:lnSpc>
              <a:spcBef>
                <a:spcPts val="900"/>
              </a:spcBef>
            </a:pPr>
            <a:r>
              <a:rPr lang="en-AU" dirty="0"/>
              <a:t>Soil management is a growing focus</a:t>
            </a:r>
          </a:p>
          <a:p>
            <a:pPr>
              <a:lnSpc>
                <a:spcPct val="99000"/>
              </a:lnSpc>
              <a:spcBef>
                <a:spcPts val="900"/>
              </a:spcBef>
            </a:pPr>
            <a:r>
              <a:rPr lang="en-AU" b="1" dirty="0"/>
              <a:t>Harvest: </a:t>
            </a:r>
            <a:r>
              <a:rPr lang="en-AU" dirty="0"/>
              <a:t>Early Feb to mid-April</a:t>
            </a:r>
          </a:p>
        </p:txBody>
      </p:sp>
      <p:sp>
        <p:nvSpPr>
          <p:cNvPr id="5" name="Text Placeholder 4">
            <a:extLst>
              <a:ext uri="{FF2B5EF4-FFF2-40B4-BE49-F238E27FC236}">
                <a16:creationId xmlns:a16="http://schemas.microsoft.com/office/drawing/2014/main" id="{24FD1939-21D4-252D-E6E5-47F4F880BFE3}"/>
              </a:ext>
            </a:extLst>
          </p:cNvPr>
          <p:cNvSpPr>
            <a:spLocks noGrp="1"/>
          </p:cNvSpPr>
          <p:nvPr>
            <p:ph type="body" sz="quarter" idx="13"/>
          </p:nvPr>
        </p:nvSpPr>
        <p:spPr/>
        <p:txBody>
          <a:bodyPr/>
          <a:lstStyle/>
          <a:p>
            <a:r>
              <a:rPr lang="en-US" dirty="0">
                <a:solidFill>
                  <a:schemeClr val="accent1"/>
                </a:solidFill>
              </a:rPr>
              <a:t>GRAPE GROWING</a:t>
            </a:r>
          </a:p>
        </p:txBody>
      </p:sp>
    </p:spTree>
    <p:extLst>
      <p:ext uri="{BB962C8B-B14F-4D97-AF65-F5344CB8AC3E}">
        <p14:creationId xmlns:p14="http://schemas.microsoft.com/office/powerpoint/2010/main" val="195082499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35859"/>
            <a:ext cx="4829691" cy="785732"/>
          </a:xfrm>
        </p:spPr>
        <p:txBody>
          <a:bodyPr/>
          <a:lstStyle/>
          <a:p>
            <a:r>
              <a:rPr lang="en-US" dirty="0"/>
              <a:t>WINEMAKING IN</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103724"/>
            <a:ext cx="5340350" cy="579936"/>
          </a:xfrm>
        </p:spPr>
        <p:txBody>
          <a:bodyPr/>
          <a:lstStyle/>
          <a:p>
            <a:r>
              <a:rPr lang="en-US" sz="5000" dirty="0">
                <a:solidFill>
                  <a:schemeClr val="accent5"/>
                </a:solidFill>
              </a:rPr>
              <a:t>CLARE VALLEY</a:t>
            </a:r>
          </a:p>
        </p:txBody>
      </p:sp>
      <p:sp>
        <p:nvSpPr>
          <p:cNvPr id="2" name="TextBox 1">
            <a:extLst>
              <a:ext uri="{FF2B5EF4-FFF2-40B4-BE49-F238E27FC236}">
                <a16:creationId xmlns:a16="http://schemas.microsoft.com/office/drawing/2014/main" id="{11599927-A565-5A6D-C627-AE44C4355853}"/>
              </a:ext>
            </a:extLst>
          </p:cNvPr>
          <p:cNvSpPr txBox="1"/>
          <p:nvPr/>
        </p:nvSpPr>
        <p:spPr>
          <a:xfrm>
            <a:off x="537028" y="2910115"/>
            <a:ext cx="3577771" cy="1528624"/>
          </a:xfrm>
          <a:prstGeom prst="rect">
            <a:avLst/>
          </a:prstGeom>
          <a:noFill/>
        </p:spPr>
        <p:txBody>
          <a:bodyPr wrap="square" rtlCol="0">
            <a:spAutoFit/>
          </a:bodyPr>
          <a:lstStyle/>
          <a:p>
            <a:pPr marL="285750" indent="-285750">
              <a:spcBef>
                <a:spcPts val="800"/>
              </a:spcBef>
              <a:buClr>
                <a:schemeClr val="accent4"/>
              </a:buClr>
              <a:buFont typeface="Arial" panose="020B0604020202020204" pitchFamily="34" charset="0"/>
              <a:buChar char="•"/>
            </a:pPr>
            <a:r>
              <a:rPr lang="en-US" sz="1600" dirty="0">
                <a:solidFill>
                  <a:schemeClr val="bg1"/>
                </a:solidFill>
                <a:latin typeface="Neue Haas Grotesk Text Pro" panose="020B0504020202020204" pitchFamily="34" charset="77"/>
              </a:rPr>
              <a:t>Wide variety of techniques used</a:t>
            </a:r>
          </a:p>
          <a:p>
            <a:pPr marL="285750" indent="-285750">
              <a:spcBef>
                <a:spcPts val="800"/>
              </a:spcBef>
              <a:buClr>
                <a:schemeClr val="accent4"/>
              </a:buClr>
              <a:buFont typeface="Arial" panose="020B0604020202020204" pitchFamily="34" charset="0"/>
              <a:buChar char="•"/>
            </a:pPr>
            <a:r>
              <a:rPr lang="en-US" sz="1600" dirty="0">
                <a:solidFill>
                  <a:schemeClr val="bg1"/>
                </a:solidFill>
                <a:latin typeface="Neue Haas Grotesk Text Pro" panose="020B0504020202020204" pitchFamily="34" charset="77"/>
              </a:rPr>
              <a:t>Experimenting with varieties </a:t>
            </a:r>
            <a:br>
              <a:rPr lang="en-US" sz="1600" dirty="0">
                <a:solidFill>
                  <a:schemeClr val="bg1"/>
                </a:solidFill>
                <a:latin typeface="Neue Haas Grotesk Text Pro" panose="020B0504020202020204" pitchFamily="34" charset="77"/>
              </a:rPr>
            </a:br>
            <a:r>
              <a:rPr lang="en-US" sz="1600" dirty="0">
                <a:solidFill>
                  <a:schemeClr val="bg1"/>
                </a:solidFill>
                <a:latin typeface="Neue Haas Grotesk Text Pro" panose="020B0504020202020204" pitchFamily="34" charset="77"/>
              </a:rPr>
              <a:t>and styles</a:t>
            </a:r>
          </a:p>
          <a:p>
            <a:pPr marL="285750" indent="-285750">
              <a:spcBef>
                <a:spcPts val="800"/>
              </a:spcBef>
              <a:buClr>
                <a:schemeClr val="accent4"/>
              </a:buClr>
              <a:buFont typeface="Arial" panose="020B0604020202020204" pitchFamily="34" charset="0"/>
              <a:buChar char="•"/>
            </a:pPr>
            <a:r>
              <a:rPr lang="en-US" sz="1600" dirty="0">
                <a:solidFill>
                  <a:schemeClr val="bg1"/>
                </a:solidFill>
                <a:latin typeface="Neue Haas Grotesk Text Pro" panose="020B0504020202020204" pitchFamily="34" charset="77"/>
              </a:rPr>
              <a:t>Move away from high volume to </a:t>
            </a:r>
            <a:br>
              <a:rPr lang="en-US" sz="1600" dirty="0">
                <a:solidFill>
                  <a:schemeClr val="bg1"/>
                </a:solidFill>
                <a:latin typeface="Neue Haas Grotesk Text Pro" panose="020B0504020202020204" pitchFamily="34" charset="77"/>
              </a:rPr>
            </a:br>
            <a:r>
              <a:rPr lang="en-US" sz="1600" dirty="0">
                <a:solidFill>
                  <a:schemeClr val="bg1"/>
                </a:solidFill>
                <a:latin typeface="Neue Haas Grotesk Text Pro" panose="020B0504020202020204" pitchFamily="34" charset="77"/>
              </a:rPr>
              <a:t>small batches</a:t>
            </a:r>
          </a:p>
        </p:txBody>
      </p:sp>
    </p:spTree>
    <p:extLst>
      <p:ext uri="{BB962C8B-B14F-4D97-AF65-F5344CB8AC3E}">
        <p14:creationId xmlns:p14="http://schemas.microsoft.com/office/powerpoint/2010/main" val="355923286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vineyard with rows of vines&#10;&#10;AI-generated content may be incorrect.">
            <a:extLst>
              <a:ext uri="{FF2B5EF4-FFF2-40B4-BE49-F238E27FC236}">
                <a16:creationId xmlns:a16="http://schemas.microsoft.com/office/drawing/2014/main" id="{1C896840-2EFF-EBC3-D591-FDCC012FD25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21875" b="21875"/>
          <a:stretch/>
        </p:blipFill>
        <p:spPr/>
      </p:pic>
      <p:sp>
        <p:nvSpPr>
          <p:cNvPr id="3" name="Title 2">
            <a:extLst>
              <a:ext uri="{FF2B5EF4-FFF2-40B4-BE49-F238E27FC236}">
                <a16:creationId xmlns:a16="http://schemas.microsoft.com/office/drawing/2014/main" id="{0AC58806-905C-87D5-76E8-9DD1043BA7F7}"/>
              </a:ext>
            </a:extLst>
          </p:cNvPr>
          <p:cNvSpPr>
            <a:spLocks noGrp="1"/>
          </p:cNvSpPr>
          <p:nvPr>
            <p:ph type="title"/>
          </p:nvPr>
        </p:nvSpPr>
        <p:spPr>
          <a:xfrm>
            <a:off x="623888" y="1836057"/>
            <a:ext cx="6158452" cy="1325562"/>
          </a:xfrm>
        </p:spPr>
        <p:txBody>
          <a:bodyPr anchor="t"/>
          <a:lstStyle/>
          <a:p>
            <a:pPr>
              <a:lnSpc>
                <a:spcPct val="100000"/>
              </a:lnSpc>
              <a:spcBef>
                <a:spcPts val="544"/>
              </a:spcBef>
              <a:buClr>
                <a:schemeClr val="accent4"/>
              </a:buClr>
            </a:pPr>
            <a:r>
              <a:rPr lang="en-US" sz="3200" dirty="0">
                <a:solidFill>
                  <a:schemeClr val="accent1"/>
                </a:solidFill>
              </a:rPr>
              <a:t>TASTE OF CLARE VALLEY</a:t>
            </a:r>
          </a:p>
        </p:txBody>
      </p:sp>
      <p:sp>
        <p:nvSpPr>
          <p:cNvPr id="2" name="Text Placeholder 4">
            <a:extLst>
              <a:ext uri="{FF2B5EF4-FFF2-40B4-BE49-F238E27FC236}">
                <a16:creationId xmlns:a16="http://schemas.microsoft.com/office/drawing/2014/main" id="{2B982706-0562-D3B7-25BE-ACF94A4EA83F}"/>
              </a:ext>
            </a:extLst>
          </p:cNvPr>
          <p:cNvSpPr txBox="1">
            <a:spLocks/>
          </p:cNvSpPr>
          <p:nvPr/>
        </p:nvSpPr>
        <p:spPr>
          <a:xfrm>
            <a:off x="688975" y="3247117"/>
            <a:ext cx="5340350" cy="1325563"/>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0000"/>
              </a:lnSpc>
              <a:spcBef>
                <a:spcPct val="0"/>
              </a:spcBef>
              <a:buNone/>
            </a:pPr>
            <a:r>
              <a:rPr lang="en-US" sz="5440" cap="all" dirty="0">
                <a:solidFill>
                  <a:schemeClr val="accent5"/>
                </a:solidFill>
              </a:rPr>
              <a:t>NOTEWORTHY VARIETIES</a:t>
            </a:r>
          </a:p>
        </p:txBody>
      </p:sp>
    </p:spTree>
    <p:extLst>
      <p:ext uri="{BB962C8B-B14F-4D97-AF65-F5344CB8AC3E}">
        <p14:creationId xmlns:p14="http://schemas.microsoft.com/office/powerpoint/2010/main" val="5752415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8" descr="A close up of a bottle&#10;&#10;Description automatically generated">
            <a:extLst>
              <a:ext uri="{FF2B5EF4-FFF2-40B4-BE49-F238E27FC236}">
                <a16:creationId xmlns:a16="http://schemas.microsoft.com/office/drawing/2014/main" id="{08B7BC44-F9A8-62F3-317A-3DC968D89109}"/>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246843" y="2007498"/>
            <a:ext cx="1157924" cy="3505435"/>
          </a:xfrm>
          <a:prstGeom prst="rect">
            <a:avLst/>
          </a:prstGeom>
        </p:spPr>
      </p:pic>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422467" y="1933074"/>
            <a:ext cx="1182507" cy="3579859"/>
          </a:xfrm>
          <a:prstGeom prst="rect">
            <a:avLst/>
          </a:prstGeom>
        </p:spPr>
      </p:pic>
      <p:pic>
        <p:nvPicPr>
          <p:cNvPr id="24" name="Picture Placeholder 8">
            <a:extLst>
              <a:ext uri="{FF2B5EF4-FFF2-40B4-BE49-F238E27FC236}">
                <a16:creationId xmlns:a16="http://schemas.microsoft.com/office/drawing/2014/main" id="{8A858B6F-E734-EDB0-3846-C241B92FBB5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246379" y="1778557"/>
            <a:ext cx="1270924" cy="3847526"/>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279693"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204130"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sz="5440" dirty="0">
                <a:solidFill>
                  <a:srgbClr val="601329"/>
                </a:solidFill>
                <a:latin typeface="Neue Haas Grotesk Text Pro" panose="020B0504020202020204" pitchFamily="34" charset="77"/>
              </a:rPr>
              <a:t>CLARE VALLEY</a:t>
            </a:r>
            <a:br>
              <a:rPr lang="en-US" sz="544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TOP 5 VARIETIES</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RIESLING</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29%</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SHIRAZ</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32%</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CABERNET</a:t>
            </a:r>
            <a:br>
              <a:rPr lang="en-US" dirty="0">
                <a:solidFill>
                  <a:srgbClr val="601329"/>
                </a:solidFill>
                <a:latin typeface="Neue Haas Grotesk Text Pro" panose="020B0504020202020204" pitchFamily="34" charset="77"/>
              </a:rPr>
            </a:br>
            <a:r>
              <a:rPr lang="en-US" dirty="0">
                <a:solidFill>
                  <a:srgbClr val="601329"/>
                </a:solidFill>
                <a:latin typeface="Neue Haas Grotesk Text Pro" panose="020B0504020202020204" pitchFamily="34" charset="77"/>
              </a:rPr>
              <a:t>SAUVIGNON</a:t>
            </a:r>
          </a:p>
          <a:p>
            <a:pPr algn="ctr"/>
            <a:r>
              <a:rPr lang="en-US" sz="3800" b="1" dirty="0">
                <a:solidFill>
                  <a:schemeClr val="bg1"/>
                </a:solidFill>
                <a:latin typeface="Neue Haas Grotesk Text Pro" panose="020B0504020202020204" pitchFamily="34" charset="77"/>
              </a:rPr>
              <a:t>18%</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MERLOT</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6%</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8976345" y="5470367"/>
            <a:ext cx="2058502"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CHARDONNAY</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5%</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3289324" y="4084438"/>
            <a:ext cx="127887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SHIRAZ</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7263963" y="4019455"/>
            <a:ext cx="1395126"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MERLOT</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5051920" y="3910448"/>
            <a:ext cx="1929695"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SAUVIGNON</a:t>
            </a: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8839361"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4" name="TextBox 3">
            <a:extLst>
              <a:ext uri="{FF2B5EF4-FFF2-40B4-BE49-F238E27FC236}">
                <a16:creationId xmlns:a16="http://schemas.microsoft.com/office/drawing/2014/main" id="{D03A0CB5-6D17-C571-B243-40C0ECF05E47}"/>
              </a:ext>
            </a:extLst>
          </p:cNvPr>
          <p:cNvSpPr txBox="1"/>
          <p:nvPr/>
        </p:nvSpPr>
        <p:spPr>
          <a:xfrm rot="16200000">
            <a:off x="1061682" y="4019454"/>
            <a:ext cx="1540551"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RIESLING</a:t>
            </a:r>
          </a:p>
        </p:txBody>
      </p:sp>
    </p:spTree>
    <p:extLst>
      <p:ext uri="{BB962C8B-B14F-4D97-AF65-F5344CB8AC3E}">
        <p14:creationId xmlns:p14="http://schemas.microsoft.com/office/powerpoint/2010/main" val="385917851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8" descr="A close up of a bottle&#10;&#10;Description automatically generated">
            <a:extLst>
              <a:ext uri="{FF2B5EF4-FFF2-40B4-BE49-F238E27FC236}">
                <a16:creationId xmlns:a16="http://schemas.microsoft.com/office/drawing/2014/main" id="{B0853A1A-3A7D-A979-75F2-1F15CB472247}"/>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5357429" y="872730"/>
            <a:ext cx="2018947" cy="6112048"/>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604000" y="1943365"/>
            <a:ext cx="138511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6863796" y="3627343"/>
            <a:ext cx="37771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CLARE VALLEY</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RIESLING</a:t>
            </a:r>
          </a:p>
        </p:txBody>
      </p:sp>
      <p:sp>
        <p:nvSpPr>
          <p:cNvPr id="47" name="TextBox 46">
            <a:extLst>
              <a:ext uri="{FF2B5EF4-FFF2-40B4-BE49-F238E27FC236}">
                <a16:creationId xmlns:a16="http://schemas.microsoft.com/office/drawing/2014/main" id="{96FF515D-9515-ECD3-82BA-2FF7E96E67D0}"/>
              </a:ext>
            </a:extLst>
          </p:cNvPr>
          <p:cNvSpPr txBox="1"/>
          <p:nvPr/>
        </p:nvSpPr>
        <p:spPr>
          <a:xfrm>
            <a:off x="1664926" y="2086502"/>
            <a:ext cx="2352543" cy="584775"/>
          </a:xfrm>
          <a:prstGeom prst="rect">
            <a:avLst/>
          </a:prstGeom>
          <a:noFill/>
        </p:spPr>
        <p:txBody>
          <a:bodyPr wrap="square" anchor="b">
            <a:spAutoFit/>
          </a:bodyPr>
          <a:lstStyle/>
          <a:p>
            <a:pPr algn="ctr">
              <a:spcBef>
                <a:spcPts val="203"/>
              </a:spcBef>
            </a:pPr>
            <a:r>
              <a:rPr lang="en-AU" sz="1600" dirty="0">
                <a:latin typeface="Neue Haas Grotesk Text Pro" panose="020B0504020202020204" pitchFamily="34" charset="77"/>
              </a:rPr>
              <a:t>MANY CAN BE AGED FOR DECADES</a:t>
            </a:r>
            <a:endParaRPr lang="en-AU" sz="1600" dirty="0">
              <a:effectLst/>
              <a:latin typeface="Neue Haas Grotesk Text Pro" panose="020B0504020202020204" pitchFamily="34" charset="77"/>
            </a:endParaRPr>
          </a:p>
        </p:txBody>
      </p:sp>
      <p:sp>
        <p:nvSpPr>
          <p:cNvPr id="7" name="object 10">
            <a:extLst>
              <a:ext uri="{FF2B5EF4-FFF2-40B4-BE49-F238E27FC236}">
                <a16:creationId xmlns:a16="http://schemas.microsoft.com/office/drawing/2014/main" id="{0DD9AB8D-5E6B-684B-A8DD-B86CAC132897}"/>
              </a:ext>
            </a:extLst>
          </p:cNvPr>
          <p:cNvSpPr txBox="1"/>
          <p:nvPr/>
        </p:nvSpPr>
        <p:spPr>
          <a:xfrm rot="16200000">
            <a:off x="4598081" y="4484093"/>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RIESLING</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640931" y="3627343"/>
            <a:ext cx="0" cy="1634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989117" y="872730"/>
            <a:ext cx="2018948" cy="2018948"/>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126456" y="1656476"/>
            <a:ext cx="1744270" cy="51591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800" dirty="0">
                <a:solidFill>
                  <a:schemeClr val="tx1"/>
                </a:solidFill>
                <a:effectLst/>
                <a:latin typeface="Neue Haas Grotesk Text Pro" panose="020B0504020202020204" pitchFamily="34" charset="77"/>
              </a:rPr>
              <a:t>DISTINCTIVE STYLE</a:t>
            </a: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840020" y="2659852"/>
            <a:ext cx="0" cy="35063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AA90851-9867-55FD-7CF1-81E17A4C46C0}"/>
              </a:ext>
            </a:extLst>
          </p:cNvPr>
          <p:cNvCxnSpPr>
            <a:cxnSpLocks/>
          </p:cNvCxnSpPr>
          <p:nvPr/>
        </p:nvCxnSpPr>
        <p:spPr>
          <a:xfrm>
            <a:off x="2840020" y="3012100"/>
            <a:ext cx="30888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D37B2B9-D5FA-03FB-FBEC-F600CA9E6F6D}"/>
              </a:ext>
            </a:extLst>
          </p:cNvPr>
          <p:cNvCxnSpPr>
            <a:cxnSpLocks/>
          </p:cNvCxnSpPr>
          <p:nvPr/>
        </p:nvCxnSpPr>
        <p:spPr>
          <a:xfrm>
            <a:off x="2896126" y="3649415"/>
            <a:ext cx="289507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AC0AAD3-F09E-93F9-F27C-5258DA6DBF36}"/>
              </a:ext>
            </a:extLst>
          </p:cNvPr>
          <p:cNvCxnSpPr>
            <a:cxnSpLocks/>
          </p:cNvCxnSpPr>
          <p:nvPr/>
        </p:nvCxnSpPr>
        <p:spPr>
          <a:xfrm>
            <a:off x="2896126"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val 16">
            <a:extLst>
              <a:ext uri="{FF2B5EF4-FFF2-40B4-BE49-F238E27FC236}">
                <a16:creationId xmlns:a16="http://schemas.microsoft.com/office/drawing/2014/main" id="{04ADCF15-B54F-5CC8-81B5-E3F80CDCFB91}"/>
              </a:ext>
            </a:extLst>
          </p:cNvPr>
          <p:cNvSpPr/>
          <p:nvPr/>
        </p:nvSpPr>
        <p:spPr>
          <a:xfrm>
            <a:off x="1664926" y="4072368"/>
            <a:ext cx="2462400" cy="246350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8" name="object 58">
            <a:extLst>
              <a:ext uri="{FF2B5EF4-FFF2-40B4-BE49-F238E27FC236}">
                <a16:creationId xmlns:a16="http://schemas.microsoft.com/office/drawing/2014/main" id="{3A756598-FC96-E452-AD85-458F2767DEC7}"/>
              </a:ext>
            </a:extLst>
          </p:cNvPr>
          <p:cNvSpPr txBox="1"/>
          <p:nvPr/>
        </p:nvSpPr>
        <p:spPr>
          <a:xfrm>
            <a:off x="1902999" y="4591103"/>
            <a:ext cx="1994088" cy="150817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AU" sz="2200" dirty="0">
                <a:effectLst/>
                <a:latin typeface="Neue Haas Grotesk Text Pro" panose="020B0504020202020204" pitchFamily="34" charset="77"/>
              </a:rPr>
              <a:t>AROUND</a:t>
            </a:r>
          </a:p>
          <a:p>
            <a:pPr algn="ctr">
              <a:lnSpc>
                <a:spcPct val="82000"/>
              </a:lnSpc>
              <a:spcBef>
                <a:spcPts val="217"/>
              </a:spcBef>
            </a:pPr>
            <a:r>
              <a:rPr lang="en-AU" sz="6000" dirty="0">
                <a:effectLst/>
                <a:latin typeface="Neue Haas Grotesk Text Pro" panose="020B0504020202020204" pitchFamily="34" charset="77"/>
              </a:rPr>
              <a:t>1/3</a:t>
            </a:r>
          </a:p>
          <a:p>
            <a:pPr algn="ctr">
              <a:lnSpc>
                <a:spcPct val="82000"/>
              </a:lnSpc>
              <a:spcBef>
                <a:spcPts val="217"/>
              </a:spcBef>
            </a:pPr>
            <a:r>
              <a:rPr lang="en-AU" sz="1600" dirty="0">
                <a:latin typeface="Neue Haas Grotesk Text Pro" panose="020B0504020202020204" pitchFamily="34" charset="77"/>
              </a:rPr>
              <a:t>OF TOTAL </a:t>
            </a:r>
            <a:br>
              <a:rPr lang="en-AU" sz="1600" dirty="0">
                <a:latin typeface="Neue Haas Grotesk Text Pro" panose="020B0504020202020204" pitchFamily="34" charset="77"/>
              </a:rPr>
            </a:br>
            <a:r>
              <a:rPr lang="en-AU" sz="1600" dirty="0">
                <a:latin typeface="Neue Haas Grotesk Text Pro" panose="020B0504020202020204" pitchFamily="34" charset="77"/>
              </a:rPr>
              <a:t>ANNUAL CRUSH</a:t>
            </a:r>
            <a:endParaRPr lang="en-AU" sz="1600" dirty="0">
              <a:effectLst/>
              <a:latin typeface="Neue Haas Grotesk Text Pro" panose="020B0504020202020204" pitchFamily="34" charset="77"/>
            </a:endParaRPr>
          </a:p>
        </p:txBody>
      </p:sp>
      <p:sp>
        <p:nvSpPr>
          <p:cNvPr id="28" name="TextBox 27">
            <a:extLst>
              <a:ext uri="{FF2B5EF4-FFF2-40B4-BE49-F238E27FC236}">
                <a16:creationId xmlns:a16="http://schemas.microsoft.com/office/drawing/2014/main" id="{EC93633A-CD9E-CC49-371B-5615739040C3}"/>
              </a:ext>
            </a:extLst>
          </p:cNvPr>
          <p:cNvSpPr txBox="1"/>
          <p:nvPr/>
        </p:nvSpPr>
        <p:spPr>
          <a:xfrm>
            <a:off x="9605975" y="3932098"/>
            <a:ext cx="2069911"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TYPICAL 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Lemon zest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Lemon</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Apple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Orange blossom</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Honey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Toast</a:t>
            </a:r>
            <a:endParaRPr lang="en-AU" sz="1400" dirty="0">
              <a:effectLst/>
              <a:latin typeface="Neue Haas Grotesk Text Pro" panose="020B0504020202020204" pitchFamily="34" charset="77"/>
            </a:endParaRPr>
          </a:p>
        </p:txBody>
      </p:sp>
    </p:spTree>
    <p:extLst>
      <p:ext uri="{BB962C8B-B14F-4D97-AF65-F5344CB8AC3E}">
        <p14:creationId xmlns:p14="http://schemas.microsoft.com/office/powerpoint/2010/main" val="923115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591955" y="590594"/>
            <a:ext cx="7904034" cy="1325562"/>
          </a:xfrm>
        </p:spPr>
        <p:txBody>
          <a:bodyPr/>
          <a:lstStyle/>
          <a:p>
            <a:r>
              <a:rPr lang="en-US" sz="3200" dirty="0">
                <a:solidFill>
                  <a:schemeClr val="bg2"/>
                </a:solidFill>
                <a:latin typeface="Neue Haas Grotesk Text Pro" panose="020B0504020202020204" pitchFamily="34" charset="77"/>
              </a:rPr>
              <a:t>RIESLING</a:t>
            </a:r>
            <a:br>
              <a:rPr lang="en-US" sz="3200" dirty="0">
                <a:solidFill>
                  <a:schemeClr val="accent3"/>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characteristics</a:t>
            </a:r>
          </a:p>
        </p:txBody>
      </p:sp>
      <p:sp>
        <p:nvSpPr>
          <p:cNvPr id="10" name="Oval 9">
            <a:extLst>
              <a:ext uri="{FF2B5EF4-FFF2-40B4-BE49-F238E27FC236}">
                <a16:creationId xmlns:a16="http://schemas.microsoft.com/office/drawing/2014/main" id="{6F56D2EB-195E-E0F7-2B13-B4E3B0A8B0B4}"/>
              </a:ext>
            </a:extLst>
          </p:cNvPr>
          <p:cNvSpPr/>
          <p:nvPr/>
        </p:nvSpPr>
        <p:spPr>
          <a:xfrm>
            <a:off x="2525590"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889733"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3253876"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3618019"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532161" y="22197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5D5E2F84-A7FC-2923-990C-971FADE9EC37}"/>
              </a:ext>
            </a:extLst>
          </p:cNvPr>
          <p:cNvSpPr/>
          <p:nvPr/>
        </p:nvSpPr>
        <p:spPr>
          <a:xfrm>
            <a:off x="3982543"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4347067"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705412"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5076114"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5440638"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368161" y="2630729"/>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Riesling</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511167" y="2328072"/>
            <a:ext cx="91639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2525590"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88973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3253876"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361801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532160"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28A46049-63B6-2E72-2848-E3A891BCC211}"/>
              </a:ext>
            </a:extLst>
          </p:cNvPr>
          <p:cNvSpPr/>
          <p:nvPr/>
        </p:nvSpPr>
        <p:spPr>
          <a:xfrm>
            <a:off x="398254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4347067"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705412"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507611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544063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2427558"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97AC55F2-6390-1A3A-A548-BA98AADF0E4C}"/>
              </a:ext>
            </a:extLst>
          </p:cNvPr>
          <p:cNvSpPr txBox="1"/>
          <p:nvPr/>
        </p:nvSpPr>
        <p:spPr>
          <a:xfrm>
            <a:off x="3697309"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160F3EFB-D5E0-E0A3-19D7-32B58DF749B4}"/>
              </a:ext>
            </a:extLst>
          </p:cNvPr>
          <p:cNvSpPr txBox="1"/>
          <p:nvPr/>
        </p:nvSpPr>
        <p:spPr>
          <a:xfrm>
            <a:off x="4990440"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0578BD73-E803-010F-D580-99A4F5AF1A1C}"/>
              </a:ext>
            </a:extLst>
          </p:cNvPr>
          <p:cNvSpPr/>
          <p:nvPr/>
        </p:nvSpPr>
        <p:spPr>
          <a:xfrm>
            <a:off x="2525590"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889733"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3253876"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3618019"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982543"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434706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70541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507611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544063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2427558" y="384417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76C65305-A159-2620-E949-863D9E093683}"/>
              </a:ext>
            </a:extLst>
          </p:cNvPr>
          <p:cNvSpPr txBox="1"/>
          <p:nvPr/>
        </p:nvSpPr>
        <p:spPr>
          <a:xfrm>
            <a:off x="3548126"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758EDE5F-C828-2A93-49ED-D9F093043CEE}"/>
              </a:ext>
            </a:extLst>
          </p:cNvPr>
          <p:cNvSpPr txBox="1"/>
          <p:nvPr/>
        </p:nvSpPr>
        <p:spPr>
          <a:xfrm>
            <a:off x="4990440" y="38652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208427" y="3489607"/>
            <a:ext cx="12191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532160" y="416599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850978" y="4333862"/>
            <a:ext cx="5765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2525590" y="502433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88973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3253876"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361801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98254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4347067"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705412"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5076114"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5440638"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2427558"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E83ED728-921F-4531-9813-547E9A3CB8D4}"/>
              </a:ext>
            </a:extLst>
          </p:cNvPr>
          <p:cNvSpPr txBox="1"/>
          <p:nvPr/>
        </p:nvSpPr>
        <p:spPr>
          <a:xfrm>
            <a:off x="3548126"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DA69BD4D-7B64-98F0-5709-20F7A8066A16}"/>
              </a:ext>
            </a:extLst>
          </p:cNvPr>
          <p:cNvSpPr txBox="1"/>
          <p:nvPr/>
        </p:nvSpPr>
        <p:spPr>
          <a:xfrm>
            <a:off x="4990440"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8E829995-1666-8D56-0BEB-1687FD228740}"/>
              </a:ext>
            </a:extLst>
          </p:cNvPr>
          <p:cNvSpPr txBox="1"/>
          <p:nvPr/>
        </p:nvSpPr>
        <p:spPr>
          <a:xfrm>
            <a:off x="532160" y="499952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 </a:t>
            </a:r>
            <a:r>
              <a:rPr lang="en-US" sz="1000" dirty="0">
                <a:solidFill>
                  <a:schemeClr val="tx1"/>
                </a:solidFill>
                <a:latin typeface="Neue Haas Grotesk Text Pro" panose="020B0504020202020204" pitchFamily="34" charset="77"/>
              </a:rPr>
              <a:t>(Unoaked)</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1850978" y="5167397"/>
            <a:ext cx="5765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2525590"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889733"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3253876"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3618019"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982543"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4347067"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70541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507611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544063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532160" y="535896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412313" y="5526834"/>
            <a:ext cx="101524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2525590"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88973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3253876"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3618019"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98216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5076114"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544063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2427558"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890687" y="5829879"/>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11% – 13.5%</a:t>
            </a:r>
          </a:p>
        </p:txBody>
      </p:sp>
      <p:sp>
        <p:nvSpPr>
          <p:cNvPr id="127" name="Title 2">
            <a:extLst>
              <a:ext uri="{FF2B5EF4-FFF2-40B4-BE49-F238E27FC236}">
                <a16:creationId xmlns:a16="http://schemas.microsoft.com/office/drawing/2014/main" id="{B5A9709D-06AD-382A-042C-DC037BA6DFC0}"/>
              </a:ext>
            </a:extLst>
          </p:cNvPr>
          <p:cNvSpPr txBox="1"/>
          <p:nvPr/>
        </p:nvSpPr>
        <p:spPr>
          <a:xfrm>
            <a:off x="4990440"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532160"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636535" y="6331660"/>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03844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979776" y="6152078"/>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3" name="Oval 2">
            <a:extLst>
              <a:ext uri="{FF2B5EF4-FFF2-40B4-BE49-F238E27FC236}">
                <a16:creationId xmlns:a16="http://schemas.microsoft.com/office/drawing/2014/main" id="{32FE7FAC-8AD5-96BC-264F-50623C602AE8}"/>
              </a:ext>
            </a:extLst>
          </p:cNvPr>
          <p:cNvSpPr/>
          <p:nvPr/>
        </p:nvSpPr>
        <p:spPr>
          <a:xfrm>
            <a:off x="435039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pic>
        <p:nvPicPr>
          <p:cNvPr id="4" name="Picture Placeholder 8" descr="A close up of a bottle&#10;&#10;Description automatically generated">
            <a:extLst>
              <a:ext uri="{FF2B5EF4-FFF2-40B4-BE49-F238E27FC236}">
                <a16:creationId xmlns:a16="http://schemas.microsoft.com/office/drawing/2014/main" id="{A52A9AF0-DEB6-E564-888A-42D03EBFEC78}"/>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8663262" y="590594"/>
            <a:ext cx="2018947" cy="6112048"/>
          </a:xfrm>
          <a:prstGeom prst="rect">
            <a:avLst/>
          </a:prstGeom>
        </p:spPr>
      </p:pic>
      <p:sp>
        <p:nvSpPr>
          <p:cNvPr id="5" name="object 10">
            <a:extLst>
              <a:ext uri="{FF2B5EF4-FFF2-40B4-BE49-F238E27FC236}">
                <a16:creationId xmlns:a16="http://schemas.microsoft.com/office/drawing/2014/main" id="{D7B94A81-E7A8-C1B5-031B-D88192AC4506}"/>
              </a:ext>
            </a:extLst>
          </p:cNvPr>
          <p:cNvSpPr txBox="1"/>
          <p:nvPr/>
        </p:nvSpPr>
        <p:spPr>
          <a:xfrm rot="16200000">
            <a:off x="7903914" y="4201957"/>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RIESLING</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11" name="Straight Connector 10">
            <a:extLst>
              <a:ext uri="{FF2B5EF4-FFF2-40B4-BE49-F238E27FC236}">
                <a16:creationId xmlns:a16="http://schemas.microsoft.com/office/drawing/2014/main" id="{C03FDA0F-21D6-B6B2-AE51-AE04EAF96B95}"/>
              </a:ext>
            </a:extLst>
          </p:cNvPr>
          <p:cNvCxnSpPr>
            <a:cxnSpLocks/>
          </p:cNvCxnSpPr>
          <p:nvPr/>
        </p:nvCxnSpPr>
        <p:spPr>
          <a:xfrm>
            <a:off x="447862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8A61614-7002-6A26-BEB0-31C1E030BADD}"/>
              </a:ext>
            </a:extLst>
          </p:cNvPr>
          <p:cNvCxnSpPr>
            <a:cxnSpLocks/>
          </p:cNvCxnSpPr>
          <p:nvPr/>
        </p:nvCxnSpPr>
        <p:spPr>
          <a:xfrm>
            <a:off x="3043840" y="2628547"/>
            <a:ext cx="1435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567209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F640467-1889-2B3B-7EE1-42E22F33BA60}"/>
              </a:ext>
            </a:extLst>
          </p:cNvPr>
          <p:cNvCxnSpPr>
            <a:cxnSpLocks/>
          </p:cNvCxnSpPr>
          <p:nvPr/>
        </p:nvCxnSpPr>
        <p:spPr>
          <a:xfrm>
            <a:off x="2407369" y="3820692"/>
            <a:ext cx="0" cy="3344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CLARE VALLEY</a:t>
            </a:r>
            <a:br>
              <a:rPr lang="en-US" sz="6000" dirty="0">
                <a:solidFill>
                  <a:srgbClr val="B2D8BE"/>
                </a:solidFill>
                <a:latin typeface="Neue Haas Grotesk Text Pro" panose="020B0504020202020204" pitchFamily="34" charset="77"/>
              </a:rPr>
            </a:br>
            <a:r>
              <a:rPr lang="en-US" sz="5440" dirty="0">
                <a:solidFill>
                  <a:schemeClr val="bg2"/>
                </a:solidFill>
                <a:latin typeface="Neue Haas Grotesk Text Pro" panose="020B0504020202020204" pitchFamily="34" charset="77"/>
              </a:rPr>
              <a:t>SHIRAZ</a:t>
            </a: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2106919"/>
            <a:ext cx="2805709" cy="584775"/>
          </a:xfrm>
          <a:prstGeom prst="rect">
            <a:avLst/>
          </a:prstGeom>
          <a:noFill/>
        </p:spPr>
        <p:txBody>
          <a:bodyPr wrap="square" anchor="b">
            <a:spAutoFit/>
          </a:bodyPr>
          <a:lstStyle/>
          <a:p>
            <a:pPr algn="ctr">
              <a:spcBef>
                <a:spcPts val="217"/>
              </a:spcBef>
              <a:spcAft>
                <a:spcPts val="315"/>
              </a:spcAft>
            </a:pPr>
            <a:r>
              <a:rPr lang="en-AU" sz="1600" dirty="0">
                <a:effectLst/>
                <a:latin typeface="Neue Haas Grotesk Text Pro" panose="020B0504020202020204" pitchFamily="34" charset="77"/>
              </a:rPr>
              <a:t>WARM DAYS PRODUCE FULL-FLAVOURED FRUIT</a:t>
            </a:r>
          </a:p>
        </p:txBody>
      </p: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724757"/>
            <a:ext cx="0" cy="3344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059166"/>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9EE6620A-6DE8-9F2C-93D7-EA689D1394C6}"/>
              </a:ext>
            </a:extLst>
          </p:cNvPr>
          <p:cNvSpPr txBox="1"/>
          <p:nvPr/>
        </p:nvSpPr>
        <p:spPr>
          <a:xfrm>
            <a:off x="8275037" y="4737102"/>
            <a:ext cx="2805709" cy="991297"/>
          </a:xfrm>
          <a:prstGeom prst="rect">
            <a:avLst/>
          </a:prstGeom>
          <a:noFill/>
        </p:spPr>
        <p:txBody>
          <a:bodyPr wrap="square" anchor="b">
            <a:spAutoFit/>
          </a:bodyPr>
          <a:lstStyle/>
          <a:p>
            <a:pPr>
              <a:lnSpc>
                <a:spcPct val="82000"/>
              </a:lnSpc>
              <a:spcBef>
                <a:spcPts val="150"/>
              </a:spcBef>
              <a:spcAft>
                <a:spcPts val="315"/>
              </a:spcAft>
              <a:buClr>
                <a:schemeClr val="bg2"/>
              </a:buClr>
            </a:pPr>
            <a:r>
              <a:rPr lang="en-AU" sz="1400" dirty="0">
                <a:effectLst/>
                <a:latin typeface="Neue Haas Grotesk Text Pro" panose="020B0504020202020204" pitchFamily="34" charset="77"/>
              </a:rPr>
              <a:t>TYPICAL FLAVOURS</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Blackberry</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latin typeface="Neue Haas Grotesk Text Pro" panose="020B0504020202020204" pitchFamily="34" charset="77"/>
              </a:rPr>
              <a:t>Black cherry</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Plum Liquorice</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306262"/>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4298642"/>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F68A0282-85C2-39D4-A1F6-8FC7066C7C65}"/>
              </a:ext>
            </a:extLst>
          </p:cNvPr>
          <p:cNvCxnSpPr>
            <a:cxnSpLocks/>
          </p:cNvCxnSpPr>
          <p:nvPr/>
        </p:nvCxnSpPr>
        <p:spPr>
          <a:xfrm>
            <a:off x="6727371" y="2329662"/>
            <a:ext cx="106491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D4FC99B8-3E9F-0D61-909A-F13F0AFD6D0F}"/>
              </a:ext>
            </a:extLst>
          </p:cNvPr>
          <p:cNvSpPr/>
          <p:nvPr/>
        </p:nvSpPr>
        <p:spPr>
          <a:xfrm>
            <a:off x="7792285" y="1279549"/>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8" name="object 58">
            <a:extLst>
              <a:ext uri="{FF2B5EF4-FFF2-40B4-BE49-F238E27FC236}">
                <a16:creationId xmlns:a16="http://schemas.microsoft.com/office/drawing/2014/main" id="{C8CDB354-3E36-DCDC-2131-9B374BA49BCC}"/>
              </a:ext>
            </a:extLst>
          </p:cNvPr>
          <p:cNvSpPr txBox="1"/>
          <p:nvPr/>
        </p:nvSpPr>
        <p:spPr>
          <a:xfrm>
            <a:off x="8162032" y="1885897"/>
            <a:ext cx="1360731" cy="9037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600" dirty="0">
                <a:solidFill>
                  <a:schemeClr val="tx1"/>
                </a:solidFill>
                <a:effectLst/>
                <a:latin typeface="Neue Haas Grotesk Text Pro" panose="020B0504020202020204" pitchFamily="34" charset="77"/>
              </a:rPr>
              <a:t>RICH AND TEXTURED, YET WELL BALANCED</a:t>
            </a:r>
          </a:p>
        </p:txBody>
      </p:sp>
      <p:sp>
        <p:nvSpPr>
          <p:cNvPr id="10" name="Oval 9">
            <a:extLst>
              <a:ext uri="{FF2B5EF4-FFF2-40B4-BE49-F238E27FC236}">
                <a16:creationId xmlns:a16="http://schemas.microsoft.com/office/drawing/2014/main" id="{4F5BB112-49B3-4CE1-644E-5F6AE4333CA0}"/>
              </a:ext>
            </a:extLst>
          </p:cNvPr>
          <p:cNvSpPr/>
          <p:nvPr/>
        </p:nvSpPr>
        <p:spPr>
          <a:xfrm>
            <a:off x="1111254" y="4079091"/>
            <a:ext cx="2462400" cy="246350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1" name="object 58">
            <a:extLst>
              <a:ext uri="{FF2B5EF4-FFF2-40B4-BE49-F238E27FC236}">
                <a16:creationId xmlns:a16="http://schemas.microsoft.com/office/drawing/2014/main" id="{39978447-BDEC-B366-820B-49E822F63A43}"/>
              </a:ext>
            </a:extLst>
          </p:cNvPr>
          <p:cNvSpPr txBox="1"/>
          <p:nvPr/>
        </p:nvSpPr>
        <p:spPr>
          <a:xfrm>
            <a:off x="1349327" y="4597826"/>
            <a:ext cx="1994088" cy="150817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AU" sz="2200" dirty="0">
                <a:effectLst/>
                <a:latin typeface="Neue Haas Grotesk Text Pro" panose="020B0504020202020204" pitchFamily="34" charset="77"/>
              </a:rPr>
              <a:t>AROUND</a:t>
            </a:r>
          </a:p>
          <a:p>
            <a:pPr algn="ctr">
              <a:lnSpc>
                <a:spcPct val="82000"/>
              </a:lnSpc>
              <a:spcBef>
                <a:spcPts val="217"/>
              </a:spcBef>
            </a:pPr>
            <a:r>
              <a:rPr lang="en-AU" sz="6000" dirty="0">
                <a:effectLst/>
                <a:latin typeface="Neue Haas Grotesk Text Pro" panose="020B0504020202020204" pitchFamily="34" charset="77"/>
              </a:rPr>
              <a:t>1/3</a:t>
            </a:r>
          </a:p>
          <a:p>
            <a:pPr algn="ctr">
              <a:lnSpc>
                <a:spcPct val="82000"/>
              </a:lnSpc>
              <a:spcBef>
                <a:spcPts val="217"/>
              </a:spcBef>
            </a:pPr>
            <a:r>
              <a:rPr lang="en-AU" sz="1600" dirty="0">
                <a:latin typeface="Neue Haas Grotesk Text Pro" panose="020B0504020202020204" pitchFamily="34" charset="77"/>
              </a:rPr>
              <a:t>OF TOTAL </a:t>
            </a:r>
            <a:br>
              <a:rPr lang="en-AU" sz="1600" dirty="0">
                <a:latin typeface="Neue Haas Grotesk Text Pro" panose="020B0504020202020204" pitchFamily="34" charset="77"/>
              </a:rPr>
            </a:br>
            <a:r>
              <a:rPr lang="en-AU" sz="1600" dirty="0">
                <a:latin typeface="Neue Haas Grotesk Text Pro" panose="020B0504020202020204" pitchFamily="34" charset="77"/>
              </a:rPr>
              <a:t>ANNUAL CRUSH</a:t>
            </a:r>
            <a:endParaRPr lang="en-AU" sz="1600" dirty="0">
              <a:effectLst/>
              <a:latin typeface="Neue Haas Grotesk Text Pro" panose="020B0504020202020204" pitchFamily="34" charset="77"/>
            </a:endParaRPr>
          </a:p>
        </p:txBody>
      </p:sp>
      <p:cxnSp>
        <p:nvCxnSpPr>
          <p:cNvPr id="13" name="Straight Connector 12">
            <a:extLst>
              <a:ext uri="{FF2B5EF4-FFF2-40B4-BE49-F238E27FC236}">
                <a16:creationId xmlns:a16="http://schemas.microsoft.com/office/drawing/2014/main" id="{2616338A-F97E-475B-5F80-01C06F05993F}"/>
              </a:ext>
            </a:extLst>
          </p:cNvPr>
          <p:cNvCxnSpPr>
            <a:cxnSpLocks/>
          </p:cNvCxnSpPr>
          <p:nvPr/>
        </p:nvCxnSpPr>
        <p:spPr>
          <a:xfrm>
            <a:off x="2400300" y="3832372"/>
            <a:ext cx="355502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1449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4798165"/>
          </a:xfrm>
          <a:prstGeom prst="rect">
            <a:avLst/>
          </a:prstGeom>
          <a:noFill/>
        </p:spPr>
        <p:txBody>
          <a:bodyPr wrap="square">
            <a:spAutoFit/>
          </a:bodyPr>
          <a:lstStyle/>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Crafted from grapes grown under vast and diverse climates, across landscapes millions of years in the making, every glass of Australian wine tells a story.</a:t>
            </a:r>
          </a:p>
          <a:p>
            <a:endPar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Like those who came before us, our modern growers and makers continue to be passionate, resilient and creative; constantly driven to explore new ways to perfect old techniques. Our community is connected by a mutual respect and shared love of crafting exceptional wine, while protecting the natural wonders for future generations to enjoy. Applying modern thinking to our ancient lands, we take playful experimentation very, very seriously.</a:t>
            </a:r>
          </a:p>
          <a:p>
            <a:endParaRPr lang="en-AU" sz="16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So, if you’re looking for the taste of adventure, let Australian wine be your compass. Because in every bottle of Australian wine, you’ll experience the wonders of Australia – a reminder of the adventure and diversity that defines our culture and our land.</a:t>
            </a:r>
          </a:p>
        </p:txBody>
      </p:sp>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US" sz="3200" dirty="0">
                <a:solidFill>
                  <a:schemeClr val="bg2"/>
                </a:solidFill>
                <a:latin typeface="Neue Haas Grotesk Text Pro" panose="020B0504020202020204" pitchFamily="34" charset="77"/>
              </a:rPr>
              <a:t>SHIRAZ</a:t>
            </a:r>
            <a:br>
              <a:rPr lang="en-US" sz="4000" dirty="0">
                <a:solidFill>
                  <a:schemeClr val="accent3"/>
                </a:solidFill>
                <a:latin typeface="Neue Haas Grotesk Text Pro" panose="020B0504020202020204" pitchFamily="34" charset="77"/>
              </a:rPr>
            </a:br>
            <a:r>
              <a:rPr lang="en-US" sz="5440" dirty="0">
                <a:solidFill>
                  <a:schemeClr val="accent2"/>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310446" y="2142804"/>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517354" y="182702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214614" y="298855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857165" y="385970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08486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418500" y="50459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6177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642722" y="630639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18500" y="542509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191260"/>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96898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C6CA6850-8FA6-500D-D1FC-D5AE65AF1DE5}"/>
              </a:ext>
            </a:extLst>
          </p:cNvPr>
          <p:cNvSpPr/>
          <p:nvPr/>
        </p:nvSpPr>
        <p:spPr>
          <a:xfrm>
            <a:off x="3830386" y="61314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8" name="Group 7">
            <a:extLst>
              <a:ext uri="{FF2B5EF4-FFF2-40B4-BE49-F238E27FC236}">
                <a16:creationId xmlns:a16="http://schemas.microsoft.com/office/drawing/2014/main" id="{08E61DCD-89DC-8339-870B-CD573525BFB8}"/>
              </a:ext>
            </a:extLst>
          </p:cNvPr>
          <p:cNvGrpSpPr/>
          <p:nvPr/>
        </p:nvGrpSpPr>
        <p:grpSpPr>
          <a:xfrm>
            <a:off x="3828000" y="6131407"/>
            <a:ext cx="1010664" cy="272668"/>
            <a:chOff x="7674890" y="5926610"/>
            <a:chExt cx="1010664" cy="272668"/>
          </a:xfrm>
        </p:grpSpPr>
        <p:sp>
          <p:nvSpPr>
            <p:cNvPr id="9" name="Freeform 8">
              <a:extLst>
                <a:ext uri="{FF2B5EF4-FFF2-40B4-BE49-F238E27FC236}">
                  <a16:creationId xmlns:a16="http://schemas.microsoft.com/office/drawing/2014/main" id="{8711F024-A914-8CBC-DE1B-48D4CCF5EF25}"/>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0" name="Freeform 9">
              <a:extLst>
                <a:ext uri="{FF2B5EF4-FFF2-40B4-BE49-F238E27FC236}">
                  <a16:creationId xmlns:a16="http://schemas.microsoft.com/office/drawing/2014/main" id="{56B1ACAA-93A6-4F28-0588-9A73BAB490C2}"/>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1" name="Freeform 10">
              <a:extLst>
                <a:ext uri="{FF2B5EF4-FFF2-40B4-BE49-F238E27FC236}">
                  <a16:creationId xmlns:a16="http://schemas.microsoft.com/office/drawing/2014/main" id="{F5A18EB8-B0C2-6CFA-6295-68783123C495}"/>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13" name="Oval 12">
            <a:extLst>
              <a:ext uri="{FF2B5EF4-FFF2-40B4-BE49-F238E27FC236}">
                <a16:creationId xmlns:a16="http://schemas.microsoft.com/office/drawing/2014/main" id="{72FBA606-74B3-25F4-3A40-F7FCE4274790}"/>
              </a:ext>
            </a:extLst>
          </p:cNvPr>
          <p:cNvSpPr/>
          <p:nvPr/>
        </p:nvSpPr>
        <p:spPr>
          <a:xfrm>
            <a:off x="4198616" y="61314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4" name="Straight Connector 3">
            <a:extLst>
              <a:ext uri="{FF2B5EF4-FFF2-40B4-BE49-F238E27FC236}">
                <a16:creationId xmlns:a16="http://schemas.microsoft.com/office/drawing/2014/main" id="{D1147C3C-7366-5B1C-20D9-69187A1A1F8F}"/>
              </a:ext>
            </a:extLst>
          </p:cNvPr>
          <p:cNvCxnSpPr>
            <a:cxnSpLocks/>
          </p:cNvCxnSpPr>
          <p:nvPr/>
        </p:nvCxnSpPr>
        <p:spPr>
          <a:xfrm>
            <a:off x="4345502"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AD9051F-BBCB-E267-67EC-F526FFA9AE62}"/>
              </a:ext>
            </a:extLst>
          </p:cNvPr>
          <p:cNvCxnSpPr>
            <a:cxnSpLocks/>
          </p:cNvCxnSpPr>
          <p:nvPr/>
        </p:nvCxnSpPr>
        <p:spPr>
          <a:xfrm>
            <a:off x="3957814" y="2127945"/>
            <a:ext cx="3923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73538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6886350" y="4376544"/>
            <a:ext cx="226803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86910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CLARE VALLEY</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CABERNET SAUVIGNON</a:t>
            </a:r>
          </a:p>
        </p:txBody>
      </p:sp>
      <p:sp>
        <p:nvSpPr>
          <p:cNvPr id="26" name="Oval 25">
            <a:extLst>
              <a:ext uri="{FF2B5EF4-FFF2-40B4-BE49-F238E27FC236}">
                <a16:creationId xmlns:a16="http://schemas.microsoft.com/office/drawing/2014/main" id="{EA6BCBDD-680C-58C3-153A-39C29DAC56F3}"/>
              </a:ext>
            </a:extLst>
          </p:cNvPr>
          <p:cNvSpPr/>
          <p:nvPr/>
        </p:nvSpPr>
        <p:spPr>
          <a:xfrm>
            <a:off x="7792285" y="1982647"/>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64698" y="2633901"/>
            <a:ext cx="1832762" cy="9037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600" dirty="0">
                <a:solidFill>
                  <a:schemeClr val="tx1"/>
                </a:solidFill>
                <a:effectLst/>
                <a:latin typeface="Neue Haas Grotesk Text Pro" panose="020B0504020202020204" pitchFamily="34" charset="77"/>
              </a:rPr>
              <a:t>RICH YET ELEGANT WITH DARK FRUIT CHARACTERS</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538276" y="4837354"/>
            <a:ext cx="2805709" cy="1472839"/>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TYPICAL 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Cassis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Blackcurrant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Blueberry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Dark cherry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Dark chocolate</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359959" y="3886394"/>
            <a:ext cx="334379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362442" y="388639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8" name="Straight Connector 7">
            <a:extLst>
              <a:ext uri="{FF2B5EF4-FFF2-40B4-BE49-F238E27FC236}">
                <a16:creationId xmlns:a16="http://schemas.microsoft.com/office/drawing/2014/main" id="{6D05F414-B36A-E16A-05C2-58BCA35A82CA}"/>
              </a:ext>
            </a:extLst>
          </p:cNvPr>
          <p:cNvCxnSpPr>
            <a:cxnSpLocks/>
          </p:cNvCxnSpPr>
          <p:nvPr/>
        </p:nvCxnSpPr>
        <p:spPr>
          <a:xfrm>
            <a:off x="9154380" y="4373966"/>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0EA14C6-E2E6-0735-3B9F-A398BE147191}"/>
              </a:ext>
            </a:extLst>
          </p:cNvPr>
          <p:cNvCxnSpPr>
            <a:cxnSpLocks/>
          </p:cNvCxnSpPr>
          <p:nvPr/>
        </p:nvCxnSpPr>
        <p:spPr>
          <a:xfrm>
            <a:off x="2820817" y="3537610"/>
            <a:ext cx="28034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CC52FFC-D217-40BF-01D4-2D8D1BD66F44}"/>
              </a:ext>
            </a:extLst>
          </p:cNvPr>
          <p:cNvCxnSpPr>
            <a:cxnSpLocks/>
          </p:cNvCxnSpPr>
          <p:nvPr/>
        </p:nvCxnSpPr>
        <p:spPr>
          <a:xfrm>
            <a:off x="2820817" y="3303227"/>
            <a:ext cx="0" cy="23438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1413A9BF-AABE-6FF5-CA71-FA3C324D6573}"/>
              </a:ext>
            </a:extLst>
          </p:cNvPr>
          <p:cNvSpPr txBox="1"/>
          <p:nvPr/>
        </p:nvSpPr>
        <p:spPr>
          <a:xfrm>
            <a:off x="1233722" y="2468420"/>
            <a:ext cx="3195959" cy="830997"/>
          </a:xfrm>
          <a:prstGeom prst="rect">
            <a:avLst/>
          </a:prstGeom>
          <a:noFill/>
        </p:spPr>
        <p:txBody>
          <a:bodyPr wrap="square" anchor="b">
            <a:spAutoFit/>
          </a:bodyPr>
          <a:lstStyle/>
          <a:p>
            <a:pPr algn="ctr">
              <a:spcBef>
                <a:spcPts val="203"/>
              </a:spcBef>
            </a:pPr>
            <a:r>
              <a:rPr lang="en-AU" sz="1600" dirty="0">
                <a:latin typeface="Neue Haas Grotesk Text Pro" panose="020B0504020202020204" pitchFamily="34" charset="77"/>
              </a:rPr>
              <a:t>MORE RESTRAINED STYLE THAN SOME WARM-CLIMATE CABERNETS</a:t>
            </a:r>
            <a:endParaRPr lang="en-AU" sz="1600" dirty="0">
              <a:effectLst/>
              <a:latin typeface="Neue Haas Grotesk Text Pro" panose="020B0504020202020204" pitchFamily="34" charset="77"/>
            </a:endParaRPr>
          </a:p>
        </p:txBody>
      </p:sp>
      <p:sp>
        <p:nvSpPr>
          <p:cNvPr id="6" name="Oval 5">
            <a:extLst>
              <a:ext uri="{FF2B5EF4-FFF2-40B4-BE49-F238E27FC236}">
                <a16:creationId xmlns:a16="http://schemas.microsoft.com/office/drawing/2014/main" id="{B8EB319B-EB4E-8ED8-1F0D-D9BA0E9D94C0}"/>
              </a:ext>
            </a:extLst>
          </p:cNvPr>
          <p:cNvSpPr/>
          <p:nvPr/>
        </p:nvSpPr>
        <p:spPr>
          <a:xfrm>
            <a:off x="1115171" y="4208728"/>
            <a:ext cx="2462400" cy="246350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7" name="object 58">
            <a:extLst>
              <a:ext uri="{FF2B5EF4-FFF2-40B4-BE49-F238E27FC236}">
                <a16:creationId xmlns:a16="http://schemas.microsoft.com/office/drawing/2014/main" id="{AB98C715-4362-2695-C8AF-4CB0BC3DB55A}"/>
              </a:ext>
            </a:extLst>
          </p:cNvPr>
          <p:cNvSpPr txBox="1"/>
          <p:nvPr/>
        </p:nvSpPr>
        <p:spPr>
          <a:xfrm>
            <a:off x="1349327" y="4597826"/>
            <a:ext cx="1994088" cy="150817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AU" sz="2200" dirty="0">
                <a:effectLst/>
                <a:latin typeface="Neue Haas Grotesk Text Pro" panose="020B0504020202020204" pitchFamily="34" charset="77"/>
              </a:rPr>
              <a:t>ALMOST</a:t>
            </a:r>
          </a:p>
          <a:p>
            <a:pPr algn="ctr">
              <a:lnSpc>
                <a:spcPct val="82000"/>
              </a:lnSpc>
              <a:spcBef>
                <a:spcPts val="217"/>
              </a:spcBef>
            </a:pPr>
            <a:r>
              <a:rPr lang="en-AU" sz="6000" dirty="0">
                <a:effectLst/>
                <a:latin typeface="Neue Haas Grotesk Text Pro" panose="020B0504020202020204" pitchFamily="34" charset="77"/>
              </a:rPr>
              <a:t>1/5</a:t>
            </a:r>
          </a:p>
          <a:p>
            <a:pPr algn="ctr">
              <a:lnSpc>
                <a:spcPct val="82000"/>
              </a:lnSpc>
              <a:spcBef>
                <a:spcPts val="217"/>
              </a:spcBef>
            </a:pPr>
            <a:r>
              <a:rPr lang="en-AU" sz="1600" dirty="0">
                <a:latin typeface="Neue Haas Grotesk Text Pro" panose="020B0504020202020204" pitchFamily="34" charset="77"/>
              </a:rPr>
              <a:t>OF TOTAL </a:t>
            </a:r>
            <a:br>
              <a:rPr lang="en-AU" sz="1600" dirty="0">
                <a:latin typeface="Neue Haas Grotesk Text Pro" panose="020B0504020202020204" pitchFamily="34" charset="77"/>
              </a:rPr>
            </a:br>
            <a:r>
              <a:rPr lang="en-AU" sz="1600" dirty="0">
                <a:latin typeface="Neue Haas Grotesk Text Pro" panose="020B0504020202020204" pitchFamily="34" charset="77"/>
              </a:rPr>
              <a:t>ANNUAL CRUSH</a:t>
            </a:r>
            <a:endParaRPr lang="en-AU" sz="1600" dirty="0">
              <a:effectLst/>
              <a:latin typeface="Neue Haas Grotesk Text Pro" panose="020B0504020202020204" pitchFamily="34" charset="77"/>
            </a:endParaRPr>
          </a:p>
        </p:txBody>
      </p:sp>
    </p:spTree>
    <p:extLst>
      <p:ext uri="{BB962C8B-B14F-4D97-AF65-F5344CB8AC3E}">
        <p14:creationId xmlns:p14="http://schemas.microsoft.com/office/powerpoint/2010/main" val="200193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en-US" sz="4000" dirty="0">
                <a:solidFill>
                  <a:schemeClr val="bg2"/>
                </a:solidFill>
                <a:latin typeface="Neue Haas Grotesk Text Pro" panose="020B0504020202020204" pitchFamily="34" charset="77"/>
              </a:rPr>
              <a:t>CABERNET SAUVIGNON</a:t>
            </a:r>
            <a:br>
              <a:rPr lang="en-US" sz="4000" dirty="0">
                <a:solidFill>
                  <a:schemeClr val="accent3"/>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characteristics</a:t>
            </a:r>
          </a:p>
        </p:txBody>
      </p:sp>
      <p:sp>
        <p:nvSpPr>
          <p:cNvPr id="10" name="Oval 9">
            <a:extLst>
              <a:ext uri="{FF2B5EF4-FFF2-40B4-BE49-F238E27FC236}">
                <a16:creationId xmlns:a16="http://schemas.microsoft.com/office/drawing/2014/main" id="{5E9E726C-4D13-C985-23C4-41962972AEC9}"/>
              </a:ext>
            </a:extLst>
          </p:cNvPr>
          <p:cNvSpPr/>
          <p:nvPr/>
        </p:nvSpPr>
        <p:spPr>
          <a:xfrm>
            <a:off x="2017105"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381248"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745391"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09534"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536659" y="2161479"/>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F70FE6CA-4CF6-7CB6-8C56-0690F7009B9A}"/>
              </a:ext>
            </a:extLst>
          </p:cNvPr>
          <p:cNvSpPr/>
          <p:nvPr/>
        </p:nvSpPr>
        <p:spPr>
          <a:xfrm>
            <a:off x="3474058"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838582"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196927"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567629"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4932153"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853964"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Cabernet Sauvignon</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515665" y="2269845"/>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017105"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381248"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745391"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09534"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536658" y="32110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0EAE25DB-3CA0-4A42-2597-A8EBE9BC4A06}"/>
              </a:ext>
            </a:extLst>
          </p:cNvPr>
          <p:cNvSpPr/>
          <p:nvPr/>
        </p:nvSpPr>
        <p:spPr>
          <a:xfrm>
            <a:off x="3474058"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838582"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196927"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56762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4932153"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1919073"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B7C01906-5D40-F5EB-AC78-3E04BD6F69BB}"/>
              </a:ext>
            </a:extLst>
          </p:cNvPr>
          <p:cNvSpPr txBox="1"/>
          <p:nvPr/>
        </p:nvSpPr>
        <p:spPr>
          <a:xfrm>
            <a:off x="3188824"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3B6A3A30-1873-A6BA-2798-63AF8B67FB55}"/>
              </a:ext>
            </a:extLst>
          </p:cNvPr>
          <p:cNvSpPr txBox="1"/>
          <p:nvPr/>
        </p:nvSpPr>
        <p:spPr>
          <a:xfrm>
            <a:off x="4481955"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5C46DC12-0E83-EB3D-4A80-988616D8C11A}"/>
              </a:ext>
            </a:extLst>
          </p:cNvPr>
          <p:cNvSpPr/>
          <p:nvPr/>
        </p:nvSpPr>
        <p:spPr>
          <a:xfrm>
            <a:off x="2017105"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381248"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74539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0953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474058"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838582"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196927"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56762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493215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1919073" y="37484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9F9B86EA-9659-F793-8402-61AC31B812F2}"/>
              </a:ext>
            </a:extLst>
          </p:cNvPr>
          <p:cNvSpPr txBox="1"/>
          <p:nvPr/>
        </p:nvSpPr>
        <p:spPr>
          <a:xfrm>
            <a:off x="3039641"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1B0AB2D9-1B5B-00AA-32E4-0CE16334D9C2}"/>
              </a:ext>
            </a:extLst>
          </p:cNvPr>
          <p:cNvSpPr txBox="1"/>
          <p:nvPr/>
        </p:nvSpPr>
        <p:spPr>
          <a:xfrm>
            <a:off x="4481955"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212925" y="3378915"/>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536658"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855476" y="4250066"/>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017105"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381248"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745391"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0953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474058"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838582"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196927"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56762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493215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039641"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FE3EBE4E-EB98-83A3-75A2-18C830DF307D}"/>
              </a:ext>
            </a:extLst>
          </p:cNvPr>
          <p:cNvSpPr txBox="1"/>
          <p:nvPr/>
        </p:nvSpPr>
        <p:spPr>
          <a:xfrm>
            <a:off x="4481955"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1B25F2BD-9424-0257-A803-9516DAAC1307}"/>
              </a:ext>
            </a:extLst>
          </p:cNvPr>
          <p:cNvSpPr txBox="1"/>
          <p:nvPr/>
        </p:nvSpPr>
        <p:spPr>
          <a:xfrm>
            <a:off x="536658"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083179" y="497790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017105"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381248"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45391"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09534"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474058"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38582"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196927"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567629"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3215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536658"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416811" y="532388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017105"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381248"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45391"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09534"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474058"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32153" y="629019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919073"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10392"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27" name="Title 2">
            <a:extLst>
              <a:ext uri="{FF2B5EF4-FFF2-40B4-BE49-F238E27FC236}">
                <a16:creationId xmlns:a16="http://schemas.microsoft.com/office/drawing/2014/main" id="{B41CB062-B3CF-9FDE-1311-FEE1B1FAA3CD}"/>
              </a:ext>
            </a:extLst>
          </p:cNvPr>
          <p:cNvSpPr txBox="1"/>
          <p:nvPr/>
        </p:nvSpPr>
        <p:spPr>
          <a:xfrm>
            <a:off x="448195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536658"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641033" y="6456914"/>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343257"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017105"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381248"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745391"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09534"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474058"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838582"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196927"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56762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4932153"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536658"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416811" y="570303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Title 2">
            <a:extLst>
              <a:ext uri="{FF2B5EF4-FFF2-40B4-BE49-F238E27FC236}">
                <a16:creationId xmlns:a16="http://schemas.microsoft.com/office/drawing/2014/main" id="{E8959698-96CC-0A6D-FE01-CB2FCCBE514F}"/>
              </a:ext>
            </a:extLst>
          </p:cNvPr>
          <p:cNvSpPr txBox="1"/>
          <p:nvPr/>
        </p:nvSpPr>
        <p:spPr>
          <a:xfrm>
            <a:off x="1919073"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585352"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838932"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6" name="Oval 5">
            <a:extLst>
              <a:ext uri="{FF2B5EF4-FFF2-40B4-BE49-F238E27FC236}">
                <a16:creationId xmlns:a16="http://schemas.microsoft.com/office/drawing/2014/main" id="{FB882CF5-DC13-5847-19AF-9A53E5292740}"/>
              </a:ext>
            </a:extLst>
          </p:cNvPr>
          <p:cNvSpPr/>
          <p:nvPr/>
        </p:nvSpPr>
        <p:spPr>
          <a:xfrm>
            <a:off x="4206923" y="628464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4" name="Straight Connector 3">
            <a:extLst>
              <a:ext uri="{FF2B5EF4-FFF2-40B4-BE49-F238E27FC236}">
                <a16:creationId xmlns:a16="http://schemas.microsoft.com/office/drawing/2014/main" id="{896D1ED7-A5F2-5EF8-0410-3BAB8A647D79}"/>
              </a:ext>
            </a:extLst>
          </p:cNvPr>
          <p:cNvCxnSpPr>
            <a:cxnSpLocks/>
          </p:cNvCxnSpPr>
          <p:nvPr/>
        </p:nvCxnSpPr>
        <p:spPr>
          <a:xfrm>
            <a:off x="5076122"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5AC0A72-E1AC-D4BA-8FEA-5439029D5D7E}"/>
              </a:ext>
            </a:extLst>
          </p:cNvPr>
          <p:cNvCxnSpPr>
            <a:cxnSpLocks/>
          </p:cNvCxnSpPr>
          <p:nvPr/>
        </p:nvCxnSpPr>
        <p:spPr>
          <a:xfrm>
            <a:off x="4332643" y="2572091"/>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388985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b="-99"/>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5402"/>
            <a:ext cx="4829691" cy="785732"/>
          </a:xfrm>
        </p:spPr>
        <p:txBody>
          <a:bodyPr/>
          <a:lstStyle/>
          <a:p>
            <a:r>
              <a:rPr lang="en-US" dirty="0"/>
              <a:t>CLARE VALLEY</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3266"/>
            <a:ext cx="5290684" cy="1286693"/>
          </a:xfrm>
        </p:spPr>
        <p:txBody>
          <a:bodyPr/>
          <a:lstStyle/>
          <a:p>
            <a:pPr>
              <a:lnSpc>
                <a:spcPct val="80000"/>
              </a:lnSpc>
              <a:tabLst>
                <a:tab pos="1274445" algn="l"/>
              </a:tabLst>
            </a:pPr>
            <a:r>
              <a:rPr lang="en-AU" sz="5000" dirty="0">
                <a:solidFill>
                  <a:schemeClr val="accent5"/>
                </a:solidFill>
                <a:cs typeface="Hellix"/>
              </a:rPr>
              <a:t>HISTORY AND </a:t>
            </a:r>
            <a:br>
              <a:rPr lang="en-AU" sz="5000" dirty="0">
                <a:solidFill>
                  <a:schemeClr val="accent5"/>
                </a:solidFill>
                <a:cs typeface="Hellix"/>
              </a:rPr>
            </a:br>
            <a:r>
              <a:rPr lang="en-AU" sz="5000" dirty="0">
                <a:solidFill>
                  <a:schemeClr val="accent5"/>
                </a:solidFill>
                <a:cs typeface="Hellix"/>
              </a:rPr>
              <a:t>EVOLUTION</a:t>
            </a:r>
          </a:p>
        </p:txBody>
      </p:sp>
      <p:pic>
        <p:nvPicPr>
          <p:cNvPr id="2" name="Picture Placeholder 6">
            <a:extLst>
              <a:ext uri="{FF2B5EF4-FFF2-40B4-BE49-F238E27FC236}">
                <a16:creationId xmlns:a16="http://schemas.microsoft.com/office/drawing/2014/main" id="{99E3A661-71CA-973E-0FF4-5BAAF11001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96000" y="395194"/>
            <a:ext cx="6096000" cy="6092317"/>
          </a:xfrm>
          <a:prstGeom prst="rect">
            <a:avLst/>
          </a:prstGeom>
          <a:solidFill>
            <a:schemeClr val="bg1">
              <a:lumMod val="85000"/>
            </a:schemeClr>
          </a:solidFill>
        </p:spPr>
      </p:pic>
      <p:sp>
        <p:nvSpPr>
          <p:cNvPr id="4" name="Text Placeholder 5">
            <a:extLst>
              <a:ext uri="{FF2B5EF4-FFF2-40B4-BE49-F238E27FC236}">
                <a16:creationId xmlns:a16="http://schemas.microsoft.com/office/drawing/2014/main" id="{42C53C67-B0E4-DEB8-80D1-01B2BA80E9B8}"/>
              </a:ext>
            </a:extLst>
          </p:cNvPr>
          <p:cNvSpPr>
            <a:spLocks noGrp="1"/>
          </p:cNvSpPr>
          <p:nvPr>
            <p:ph type="body" sz="quarter" idx="11"/>
          </p:nvPr>
        </p:nvSpPr>
        <p:spPr>
          <a:xfrm>
            <a:off x="623888" y="3216632"/>
            <a:ext cx="3848780" cy="992298"/>
          </a:xfrm>
        </p:spPr>
        <p:txBody>
          <a:bodyPr/>
          <a:lstStyle/>
          <a:p>
            <a:pPr marL="0" indent="0">
              <a:lnSpc>
                <a:spcPct val="110000"/>
              </a:lnSpc>
              <a:buNone/>
            </a:pPr>
            <a:r>
              <a:rPr lang="en-US" sz="1600" dirty="0">
                <a:solidFill>
                  <a:schemeClr val="bg1"/>
                </a:solidFill>
              </a:rPr>
              <a:t>World-class wines and old vines in a picturesque region that continues to influence Australia’s wine scene.</a:t>
            </a:r>
            <a:endParaRPr lang="en-AU" sz="1600" dirty="0">
              <a:solidFill>
                <a:schemeClr val="bg1"/>
              </a:solidFill>
            </a:endParaRPr>
          </a:p>
        </p:txBody>
      </p:sp>
    </p:spTree>
    <p:extLst>
      <p:ext uri="{BB962C8B-B14F-4D97-AF65-F5344CB8AC3E}">
        <p14:creationId xmlns:p14="http://schemas.microsoft.com/office/powerpoint/2010/main" val="373541861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r="-150" b="-3036"/>
          <a:stretch/>
        </p:blipFill>
        <p:spPr>
          <a:xfrm>
            <a:off x="0" y="0"/>
            <a:ext cx="12191999"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43" b="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THANK YOU</a:t>
            </a:r>
            <a:endParaRPr lang="ja-JP" altLang="en-US" sz="5443" b="0">
              <a:solidFill>
                <a:schemeClr val="bg1"/>
              </a:solidFill>
              <a:latin typeface="Neue Haas Grotesk Text Pro" panose="020B0504020202020204" pitchFamily="34" charset="77"/>
              <a:cs typeface="Inter Display" panose="02000503000000020004" pitchFamily="2"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7470-F10C-2E0D-13F5-394CB475AEDA}"/>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E5F6904C-BDB0-3C65-78E9-BE2F76A6044B}"/>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5066049E-BA26-D7B4-4231-B0C56211CBAF}"/>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348945137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en-US" dirty="0">
                <a:solidFill>
                  <a:schemeClr val="accent5"/>
                </a:solidFill>
              </a:rPr>
              <a:t>CLARE VALLEY</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3288691"/>
            <a:ext cx="4147841" cy="3133240"/>
          </a:xfrm>
        </p:spPr>
        <p:txBody>
          <a:bodyPr/>
          <a:lstStyle/>
          <a:p>
            <a:pPr marL="285750" indent="-285750">
              <a:spcBef>
                <a:spcPts val="800"/>
              </a:spcBef>
              <a:buFont typeface="Arial" panose="020B0604020202020204" pitchFamily="34" charset="0"/>
              <a:buChar char="•"/>
            </a:pPr>
            <a:r>
              <a:rPr lang="en-AU" dirty="0">
                <a:solidFill>
                  <a:schemeClr val="bg1"/>
                </a:solidFill>
              </a:rPr>
              <a:t>Small wine region with a big reputation</a:t>
            </a:r>
          </a:p>
          <a:p>
            <a:pPr marL="285750" indent="-285750">
              <a:spcBef>
                <a:spcPts val="800"/>
              </a:spcBef>
              <a:buFont typeface="Arial" panose="020B0604020202020204" pitchFamily="34" charset="0"/>
              <a:buChar char="•"/>
            </a:pPr>
            <a:r>
              <a:rPr lang="en-AU" dirty="0">
                <a:solidFill>
                  <a:schemeClr val="bg1"/>
                </a:solidFill>
              </a:rPr>
              <a:t>Long history in Australia coupled with tradition of innovation</a:t>
            </a:r>
          </a:p>
          <a:p>
            <a:pPr marL="285750" indent="-285750">
              <a:spcBef>
                <a:spcPts val="800"/>
              </a:spcBef>
              <a:buFont typeface="Arial" panose="020B0604020202020204" pitchFamily="34" charset="0"/>
              <a:buChar char="•"/>
            </a:pPr>
            <a:r>
              <a:rPr lang="en-AU" dirty="0">
                <a:solidFill>
                  <a:schemeClr val="bg1"/>
                </a:solidFill>
              </a:rPr>
              <a:t>Variation in altitude and aspect allows for both full-bodied reds and delicate whites</a:t>
            </a:r>
          </a:p>
          <a:p>
            <a:pPr marL="285750" indent="-285750">
              <a:spcBef>
                <a:spcPts val="800"/>
              </a:spcBef>
              <a:buFont typeface="Arial" panose="020B0604020202020204" pitchFamily="34" charset="0"/>
              <a:buChar char="•"/>
            </a:pPr>
            <a:r>
              <a:rPr lang="en-AU" dirty="0">
                <a:solidFill>
                  <a:schemeClr val="bg1"/>
                </a:solidFill>
              </a:rPr>
              <a:t>Ancient soils growing diverse varieties</a:t>
            </a:r>
          </a:p>
          <a:p>
            <a:pPr marL="285750" indent="-285750">
              <a:spcBef>
                <a:spcPts val="800"/>
              </a:spcBef>
              <a:buFont typeface="Arial" panose="020B0604020202020204" pitchFamily="34" charset="0"/>
              <a:buChar char="•"/>
            </a:pPr>
            <a:r>
              <a:rPr lang="en-AU" dirty="0">
                <a:solidFill>
                  <a:schemeClr val="bg1"/>
                </a:solidFill>
              </a:rPr>
              <a:t>Renowned for Riesling, Shiraz and Cabernet Sauvignon</a:t>
            </a:r>
            <a:endParaRPr lang="en-US" dirty="0">
              <a:solidFill>
                <a:schemeClr val="bg1"/>
              </a:solidFill>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5565748" cy="1325563"/>
          </a:xfrm>
        </p:spPr>
        <p:txBody>
          <a:bodyPr/>
          <a:lstStyle/>
          <a:p>
            <a:r>
              <a:rPr lang="en-US" sz="5000" dirty="0">
                <a:solidFill>
                  <a:schemeClr val="bg2"/>
                </a:solidFill>
              </a:rPr>
              <a:t>THE QUIET REVOLUTIONARY</a:t>
            </a:r>
          </a:p>
        </p:txBody>
      </p:sp>
    </p:spTree>
    <p:extLst>
      <p:ext uri="{BB962C8B-B14F-4D97-AF65-F5344CB8AC3E}">
        <p14:creationId xmlns:p14="http://schemas.microsoft.com/office/powerpoint/2010/main" val="60243348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6158452" cy="1325562"/>
          </a:xfrm>
        </p:spPr>
        <p:txBody>
          <a:bodyPr/>
          <a:lstStyle/>
          <a:p>
            <a:r>
              <a:rPr lang="en-US" dirty="0">
                <a:solidFill>
                  <a:schemeClr val="accent1"/>
                </a:solidFill>
              </a:rPr>
              <a:t>TODAY WE’LL COVER</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a:lnSpc>
                <a:spcPct val="99000"/>
              </a:lnSpc>
              <a:spcBef>
                <a:spcPts val="800"/>
              </a:spcBef>
            </a:pPr>
            <a:r>
              <a:rPr lang="en-US" dirty="0"/>
              <a:t>The history of Clare Valley</a:t>
            </a:r>
          </a:p>
          <a:p>
            <a:pPr>
              <a:lnSpc>
                <a:spcPct val="99000"/>
              </a:lnSpc>
              <a:spcBef>
                <a:spcPts val="800"/>
              </a:spcBef>
            </a:pPr>
            <a:r>
              <a:rPr lang="en-US" dirty="0"/>
              <a:t>Geography, climate and soil</a:t>
            </a:r>
          </a:p>
          <a:p>
            <a:pPr>
              <a:lnSpc>
                <a:spcPct val="99000"/>
              </a:lnSpc>
              <a:spcBef>
                <a:spcPts val="800"/>
              </a:spcBef>
            </a:pPr>
            <a:r>
              <a:rPr lang="en-US" dirty="0"/>
              <a:t>Viticulture and winemaking </a:t>
            </a:r>
          </a:p>
          <a:p>
            <a:pPr>
              <a:lnSpc>
                <a:spcPct val="99000"/>
              </a:lnSpc>
              <a:spcBef>
                <a:spcPts val="800"/>
              </a:spcBef>
            </a:pPr>
            <a:r>
              <a:rPr lang="en-US" dirty="0"/>
              <a:t>Prominent varieties</a:t>
            </a:r>
            <a:endParaRPr lang="en-AU" dirty="0"/>
          </a:p>
        </p:txBody>
      </p:sp>
    </p:spTree>
    <p:extLst>
      <p:ext uri="{BB962C8B-B14F-4D97-AF65-F5344CB8AC3E}">
        <p14:creationId xmlns:p14="http://schemas.microsoft.com/office/powerpoint/2010/main" val="418893328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507205" y="368300"/>
            <a:ext cx="468479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lstStyle/>
          <a:p>
            <a:r>
              <a:rPr lang="en-US" dirty="0"/>
              <a:t>1840s</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6" y="4140032"/>
            <a:ext cx="2595273" cy="1461301"/>
          </a:xfrm>
        </p:spPr>
        <p:txBody>
          <a:bodyPr/>
          <a:lstStyle/>
          <a:p>
            <a:pPr>
              <a:lnSpc>
                <a:spcPct val="95000"/>
              </a:lnSpc>
            </a:pPr>
            <a:r>
              <a:rPr lang="en-US" sz="1600" dirty="0"/>
              <a:t>First vines planted by settlers John Horrocks and Edward Gleeson. </a:t>
            </a:r>
            <a:endParaRPr lang="en-AU" sz="1600" dirty="0"/>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4541540" y="4158583"/>
            <a:ext cx="2256375" cy="1461301"/>
          </a:xfrm>
        </p:spPr>
        <p:txBody>
          <a:bodyPr/>
          <a:lstStyle/>
          <a:p>
            <a:pPr>
              <a:lnSpc>
                <a:spcPct val="95000"/>
              </a:lnSpc>
            </a:pPr>
            <a:r>
              <a:rPr lang="en-US" sz="1600" dirty="0"/>
              <a:t>The first winery, </a:t>
            </a:r>
            <a:r>
              <a:rPr lang="en-US" sz="1600" dirty="0" err="1"/>
              <a:t>Sevenhill</a:t>
            </a:r>
            <a:r>
              <a:rPr lang="en-US" sz="1600" dirty="0"/>
              <a:t> Cellars, is established by the Jesuits to produce sacramental wine. It still exists today.</a:t>
            </a:r>
            <a:endParaRPr lang="en-AU" sz="1600" dirty="0"/>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4541540" y="3495809"/>
            <a:ext cx="2120040" cy="662774"/>
          </a:xfrm>
        </p:spPr>
        <p:txBody>
          <a:bodyPr/>
          <a:lstStyle/>
          <a:p>
            <a:r>
              <a:rPr lang="en-US" dirty="0"/>
              <a:t>1851</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1471734"/>
            <a:ext cx="6968303" cy="473196"/>
          </a:xfrm>
        </p:spPr>
        <p:txBody>
          <a:bodyPr/>
          <a:lstStyle/>
          <a:p>
            <a:r>
              <a:rPr lang="en-US" sz="5440" dirty="0">
                <a:solidFill>
                  <a:schemeClr val="accent1"/>
                </a:solidFill>
              </a:rPr>
              <a:t>THE HISTORY OF CLARE VALLEY</a:t>
            </a: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9633098" y="4180805"/>
            <a:ext cx="2203302"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US" sz="1600" dirty="0"/>
              <a:t>The number of vineyards and wineries grows steadily, with many becoming household names.</a:t>
            </a:r>
            <a:endParaRPr lang="en-AU" sz="1600" dirty="0"/>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9581161"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1900s</a:t>
            </a: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623343" y="1450946"/>
            <a:ext cx="6784726" cy="1350868"/>
          </a:xfrm>
          <a:prstGeom prst="rect">
            <a:avLst/>
          </a:prstGeom>
        </p:spPr>
        <p:txBody>
          <a:bodyPr vert="horz" lIns="0" tIns="0" rIns="0" bIns="0" rtlCol="0" anchor="b">
            <a:noAutofit/>
          </a:bodyPr>
          <a:lstStyle>
            <a:defPPr>
              <a:defRPr lang="en-US"/>
            </a:defPPr>
            <a:lvl1pPr indent="0" defTabSz="914453">
              <a:lnSpc>
                <a:spcPct val="82000"/>
              </a:lnSpc>
              <a:spcBef>
                <a:spcPts val="544"/>
              </a:spcBef>
              <a:buClr>
                <a:schemeClr val="accent4"/>
              </a:buClr>
              <a:buFontTx/>
              <a:buNone/>
              <a:defRPr sz="3200" b="0" i="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defTabSz="914453">
              <a:lnSpc>
                <a:spcPct val="100000"/>
              </a:lnSpc>
              <a:spcBef>
                <a:spcPct val="0"/>
              </a:spcBef>
              <a:buClrTx/>
              <a:buFont typeface="Arial" panose="020B0604020202020204" pitchFamily="34" charset="0"/>
              <a:buChar char="•"/>
              <a:defRPr sz="3200" b="0" i="0">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defTabSz="914453">
              <a:lnSpc>
                <a:spcPct val="100000"/>
              </a:lnSpc>
              <a:spcBef>
                <a:spcPct val="0"/>
              </a:spcBef>
              <a:buClrTx/>
              <a:buFont typeface="Arial" panose="020B0604020202020204" pitchFamily="34" charset="0"/>
              <a:buChar char="•"/>
              <a:defRPr sz="3200" b="0" i="0">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defTabSz="914453">
              <a:lnSpc>
                <a:spcPct val="100000"/>
              </a:lnSpc>
              <a:spcBef>
                <a:spcPct val="0"/>
              </a:spcBef>
              <a:buClrTx/>
              <a:buFont typeface="Arial" panose="020B0604020202020204" pitchFamily="34" charset="0"/>
              <a:buChar char="•"/>
              <a:defRPr sz="3200" b="0" i="0">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defTabSz="914453">
              <a:lnSpc>
                <a:spcPct val="100000"/>
              </a:lnSpc>
              <a:spcBef>
                <a:spcPct val="0"/>
              </a:spcBef>
              <a:buClrTx/>
              <a:buFont typeface="Arial" panose="020B0604020202020204" pitchFamily="34" charset="0"/>
              <a:buChar char="•"/>
              <a:defRPr sz="3200" b="0" i="0">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defTabSz="914453">
              <a:lnSpc>
                <a:spcPct val="90000"/>
              </a:lnSpc>
              <a:spcBef>
                <a:spcPts val="500"/>
              </a:spcBef>
              <a:buFont typeface="Arial" panose="020B0604020202020204" pitchFamily="34" charset="0"/>
              <a:buChar char="•"/>
            </a:lvl6pPr>
            <a:lvl7pPr marL="2971974" indent="-228613" defTabSz="914453">
              <a:lnSpc>
                <a:spcPct val="90000"/>
              </a:lnSpc>
              <a:spcBef>
                <a:spcPts val="500"/>
              </a:spcBef>
              <a:buFont typeface="Arial" panose="020B0604020202020204" pitchFamily="34" charset="0"/>
              <a:buChar char="•"/>
            </a:lvl7pPr>
            <a:lvl8pPr marL="3429201" indent="-228613" defTabSz="914453">
              <a:lnSpc>
                <a:spcPct val="90000"/>
              </a:lnSpc>
              <a:spcBef>
                <a:spcPts val="500"/>
              </a:spcBef>
              <a:buFont typeface="Arial" panose="020B0604020202020204" pitchFamily="34" charset="0"/>
              <a:buChar char="•"/>
            </a:lvl8pPr>
            <a:lvl9pPr marL="3886427" indent="-228613" defTabSz="914453">
              <a:lnSpc>
                <a:spcPct val="90000"/>
              </a:lnSpc>
              <a:spcBef>
                <a:spcPts val="500"/>
              </a:spcBef>
              <a:buFont typeface="Arial" panose="020B0604020202020204" pitchFamily="34" charset="0"/>
              <a:buChar char="•"/>
            </a:lvl9pPr>
          </a:lstStyle>
          <a:p>
            <a:r>
              <a:rPr lang="en-US" dirty="0"/>
              <a:t>TRADITION AND TRANSFORMATION</a:t>
            </a: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7123046" y="4180805"/>
            <a:ext cx="202018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US" sz="1600" dirty="0"/>
              <a:t>Alfred Percy Birks establishes the </a:t>
            </a:r>
            <a:r>
              <a:rPr lang="en-US" sz="1600" dirty="0" err="1"/>
              <a:t>Wendouree</a:t>
            </a:r>
            <a:r>
              <a:rPr lang="en-US" sz="1600" dirty="0"/>
              <a:t> vineyard, planting vines that are still thriving today.</a:t>
            </a:r>
            <a:endParaRPr lang="en-AU" sz="1600" dirty="0"/>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7123045"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1893</a:t>
            </a:r>
          </a:p>
        </p:txBody>
      </p:sp>
    </p:spTree>
    <p:extLst>
      <p:ext uri="{BB962C8B-B14F-4D97-AF65-F5344CB8AC3E}">
        <p14:creationId xmlns:p14="http://schemas.microsoft.com/office/powerpoint/2010/main" val="401303539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576457" y="584200"/>
            <a:ext cx="4615543"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1927642" cy="1461301"/>
          </a:xfrm>
        </p:spPr>
        <p:txBody>
          <a:bodyPr/>
          <a:lstStyle/>
          <a:p>
            <a:pPr marL="0" indent="0">
              <a:lnSpc>
                <a:spcPct val="95000"/>
              </a:lnSpc>
              <a:spcBef>
                <a:spcPts val="800"/>
              </a:spcBef>
              <a:buNone/>
            </a:pPr>
            <a:r>
              <a:rPr lang="en-US" sz="1600" dirty="0"/>
              <a:t>A disused railway line is reborn as the Riesling Trail. </a:t>
            </a:r>
            <a:endParaRPr lang="en-AU" sz="1600" dirty="0"/>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en-US" dirty="0"/>
              <a:t>1993</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164247" y="2070486"/>
            <a:ext cx="1876214" cy="1461301"/>
          </a:xfrm>
        </p:spPr>
        <p:txBody>
          <a:bodyPr/>
          <a:lstStyle/>
          <a:p>
            <a:pPr marL="0" indent="0">
              <a:lnSpc>
                <a:spcPct val="95000"/>
              </a:lnSpc>
              <a:spcBef>
                <a:spcPts val="800"/>
              </a:spcBef>
              <a:buNone/>
            </a:pPr>
            <a:r>
              <a:rPr lang="en-US" sz="1600" dirty="0"/>
              <a:t>13 Clare Valley winemakers champion the screw-cap closure.</a:t>
            </a:r>
            <a:endParaRPr lang="en-AU" sz="1600" dirty="0"/>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153361" y="1386635"/>
            <a:ext cx="2120040" cy="662774"/>
          </a:xfrm>
        </p:spPr>
        <p:txBody>
          <a:bodyPr/>
          <a:lstStyle/>
          <a:p>
            <a:r>
              <a:rPr lang="en-US" dirty="0"/>
              <a:t>2000</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220491" y="4237664"/>
            <a:ext cx="2369684" cy="1461301"/>
          </a:xfrm>
        </p:spPr>
        <p:txBody>
          <a:bodyPr/>
          <a:lstStyle/>
          <a:p>
            <a:pPr marL="0" indent="0">
              <a:lnSpc>
                <a:spcPct val="95000"/>
              </a:lnSpc>
              <a:spcBef>
                <a:spcPts val="800"/>
              </a:spcBef>
              <a:buNone/>
            </a:pPr>
            <a:r>
              <a:rPr lang="en-US" sz="1600" dirty="0"/>
              <a:t>Jim Barry Wines becomes the first Australian vineyard to grow the Greek variety Assyrtiko. </a:t>
            </a:r>
            <a:endParaRPr lang="en-AU" sz="1600" dirty="0"/>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209606" y="3553813"/>
            <a:ext cx="2120040" cy="662774"/>
          </a:xfrm>
        </p:spPr>
        <p:txBody>
          <a:bodyPr/>
          <a:lstStyle/>
          <a:p>
            <a:r>
              <a:rPr lang="en-US" dirty="0"/>
              <a:t>2012</a:t>
            </a: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541040" y="1868554"/>
            <a:ext cx="192729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en-US" sz="1600" dirty="0"/>
              <a:t>Clare Valley is an influential wine region producing world‑class red and white wines.</a:t>
            </a:r>
            <a:endParaRPr lang="en-AU" sz="1600" dirty="0"/>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530155" y="1184703"/>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Today</a:t>
            </a:r>
          </a:p>
        </p:txBody>
      </p:sp>
    </p:spTree>
    <p:extLst>
      <p:ext uri="{BB962C8B-B14F-4D97-AF65-F5344CB8AC3E}">
        <p14:creationId xmlns:p14="http://schemas.microsoft.com/office/powerpoint/2010/main" val="345627340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09DA18D-DE0D-10B4-CD28-43F7620D88A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p:blipFill>
        <p:spPr>
          <a:xfrm>
            <a:off x="-142909" y="-80387"/>
            <a:ext cx="12477818" cy="7018774"/>
          </a:xfrm>
          <a:noFill/>
        </p:spPr>
      </p:pic>
      <p:sp>
        <p:nvSpPr>
          <p:cNvPr id="2" name="Title 1">
            <a:extLst>
              <a:ext uri="{FF2B5EF4-FFF2-40B4-BE49-F238E27FC236}">
                <a16:creationId xmlns:a16="http://schemas.microsoft.com/office/drawing/2014/main" id="{15FCA68F-D534-522D-C856-99C60D31A112}"/>
              </a:ext>
            </a:extLst>
          </p:cNvPr>
          <p:cNvSpPr>
            <a:spLocks noGrp="1"/>
          </p:cNvSpPr>
          <p:nvPr>
            <p:ph type="title"/>
          </p:nvPr>
        </p:nvSpPr>
        <p:spPr/>
        <p:txBody>
          <a:bodyPr/>
          <a:lstStyle/>
          <a:p>
            <a:r>
              <a:rPr lang="en-US" dirty="0">
                <a:solidFill>
                  <a:schemeClr val="accent2"/>
                </a:solidFill>
              </a:rPr>
              <a:t>AUSTRALIA</a:t>
            </a:r>
          </a:p>
        </p:txBody>
      </p:sp>
      <p:sp>
        <p:nvSpPr>
          <p:cNvPr id="7" name="TextBox 6">
            <a:extLst>
              <a:ext uri="{FF2B5EF4-FFF2-40B4-BE49-F238E27FC236}">
                <a16:creationId xmlns:a16="http://schemas.microsoft.com/office/drawing/2014/main" id="{1181A15F-1575-DF4D-D848-B42B9CD20107}"/>
              </a:ext>
            </a:extLst>
          </p:cNvPr>
          <p:cNvSpPr txBox="1"/>
          <p:nvPr/>
        </p:nvSpPr>
        <p:spPr>
          <a:xfrm>
            <a:off x="5404393" y="5507593"/>
            <a:ext cx="2755894" cy="369332"/>
          </a:xfrm>
          <a:prstGeom prst="rect">
            <a:avLst/>
          </a:prstGeom>
          <a:noFill/>
        </p:spPr>
        <p:txBody>
          <a:bodyPr wrap="square">
            <a:spAutoFit/>
          </a:bodyPr>
          <a:lstStyle/>
          <a:p>
            <a:r>
              <a:rPr lang="en-US" b="1" dirty="0">
                <a:solidFill>
                  <a:schemeClr val="accent2"/>
                </a:solidFill>
                <a:latin typeface="Neue Haas Grotesk Text Pro" panose="020B0504020202020204" pitchFamily="34" charset="77"/>
              </a:rPr>
              <a:t>CLARE VALLEY</a:t>
            </a:r>
            <a:endParaRPr lang="en-US" dirty="0">
              <a:solidFill>
                <a:schemeClr val="accent2"/>
              </a:solidFill>
            </a:endParaRPr>
          </a:p>
        </p:txBody>
      </p:sp>
      <p:cxnSp>
        <p:nvCxnSpPr>
          <p:cNvPr id="8" name="Straight Connector 7">
            <a:extLst>
              <a:ext uri="{FF2B5EF4-FFF2-40B4-BE49-F238E27FC236}">
                <a16:creationId xmlns:a16="http://schemas.microsoft.com/office/drawing/2014/main" id="{ED775658-C956-5513-D6EB-D6AB5BD6FA32}"/>
              </a:ext>
            </a:extLst>
          </p:cNvPr>
          <p:cNvCxnSpPr>
            <a:cxnSpLocks/>
          </p:cNvCxnSpPr>
          <p:nvPr/>
        </p:nvCxnSpPr>
        <p:spPr>
          <a:xfrm flipV="1">
            <a:off x="7420708" y="4631160"/>
            <a:ext cx="851292" cy="96074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896052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792819"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en-US" dirty="0">
                <a:solidFill>
                  <a:schemeClr val="accent2"/>
                </a:solidFill>
              </a:rPr>
              <a:t>SOUTH</a:t>
            </a:r>
            <a:br>
              <a:rPr lang="en-US" dirty="0">
                <a:solidFill>
                  <a:schemeClr val="accent2"/>
                </a:solidFill>
              </a:rPr>
            </a:br>
            <a:r>
              <a:rPr lang="en-US" dirty="0">
                <a:solidFill>
                  <a:schemeClr val="accent2"/>
                </a:solidFill>
              </a:rPr>
              <a:t>AUSTRALIA</a:t>
            </a:r>
          </a:p>
        </p:txBody>
      </p:sp>
      <p:sp>
        <p:nvSpPr>
          <p:cNvPr id="6" name="TextBox 5">
            <a:extLst>
              <a:ext uri="{FF2B5EF4-FFF2-40B4-BE49-F238E27FC236}">
                <a16:creationId xmlns:a16="http://schemas.microsoft.com/office/drawing/2014/main" id="{DCE07064-3E61-2269-6345-5A423939049F}"/>
              </a:ext>
            </a:extLst>
          </p:cNvPr>
          <p:cNvSpPr txBox="1"/>
          <p:nvPr/>
        </p:nvSpPr>
        <p:spPr>
          <a:xfrm>
            <a:off x="5907339" y="2614463"/>
            <a:ext cx="2041089" cy="369332"/>
          </a:xfrm>
          <a:prstGeom prst="rect">
            <a:avLst/>
          </a:prstGeom>
          <a:noFill/>
        </p:spPr>
        <p:txBody>
          <a:bodyPr wrap="square">
            <a:spAutoFit/>
          </a:bodyPr>
          <a:lstStyle/>
          <a:p>
            <a:r>
              <a:rPr lang="en-US" b="1" dirty="0">
                <a:solidFill>
                  <a:schemeClr val="accent2"/>
                </a:solidFill>
                <a:latin typeface="Neue Haas Grotesk Text Pro" panose="020B0504020202020204" pitchFamily="34" charset="77"/>
              </a:rPr>
              <a:t>CLARE VALLEY</a:t>
            </a:r>
            <a:endParaRPr lang="en-US" dirty="0">
              <a:solidFill>
                <a:schemeClr val="accent2"/>
              </a:solidFill>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7818475" y="1346790"/>
            <a:ext cx="2488018" cy="144602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9477231"/>
      </p:ext>
    </p:extLst>
  </p:cSld>
  <p:clrMapOvr>
    <a:masterClrMapping/>
  </p:clrMapOvr>
  <p:transition/>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187899"/>
            <a:ext cx="5009924" cy="792601"/>
          </a:xfrm>
        </p:spPr>
        <p:txBody>
          <a:bodyPr/>
          <a:lstStyle/>
          <a:p>
            <a:r>
              <a:rPr lang="en-US" dirty="0">
                <a:solidFill>
                  <a:schemeClr val="accent5"/>
                </a:solidFill>
              </a:rPr>
              <a:t>GEOGRAPHY,</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060095"/>
            <a:ext cx="4688825"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5440" dirty="0">
                <a:solidFill>
                  <a:schemeClr val="bg2"/>
                </a:solidFill>
              </a:rPr>
              <a:t>CLIMATE AND SOIL</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4" y="3472125"/>
            <a:ext cx="3848780" cy="2846525"/>
          </a:xfrm>
        </p:spPr>
        <p:txBody>
          <a:bodyPr/>
          <a:lstStyle/>
          <a:p>
            <a:pPr marL="285750" indent="-285750">
              <a:spcBef>
                <a:spcPts val="800"/>
              </a:spcBef>
              <a:buFont typeface="Arial" panose="020B0604020202020204" pitchFamily="34" charset="0"/>
              <a:buChar char="•"/>
            </a:pPr>
            <a:r>
              <a:rPr lang="en-AU" dirty="0">
                <a:solidFill>
                  <a:schemeClr val="bg1"/>
                </a:solidFill>
              </a:rPr>
              <a:t>Around 130km north of Adelaide</a:t>
            </a:r>
          </a:p>
          <a:p>
            <a:pPr marL="285750" indent="-285750">
              <a:spcBef>
                <a:spcPts val="800"/>
              </a:spcBef>
              <a:buFont typeface="Arial" panose="020B0604020202020204" pitchFamily="34" charset="0"/>
              <a:buChar char="•"/>
            </a:pPr>
            <a:r>
              <a:rPr lang="en-AU" dirty="0">
                <a:solidFill>
                  <a:schemeClr val="bg1"/>
                </a:solidFill>
              </a:rPr>
              <a:t>Warm climate moderated by cold nights and afternoon breezes</a:t>
            </a:r>
          </a:p>
          <a:p>
            <a:pPr marL="285750" indent="-285750">
              <a:spcBef>
                <a:spcPts val="800"/>
              </a:spcBef>
              <a:buFont typeface="Arial" panose="020B0604020202020204" pitchFamily="34" charset="0"/>
              <a:buChar char="•"/>
            </a:pPr>
            <a:r>
              <a:rPr lang="en-AU" dirty="0">
                <a:solidFill>
                  <a:schemeClr val="bg1"/>
                </a:solidFill>
              </a:rPr>
              <a:t>Undulating landscape creates different </a:t>
            </a:r>
            <a:r>
              <a:rPr lang="en-AU" dirty="0" err="1">
                <a:solidFill>
                  <a:schemeClr val="bg1"/>
                </a:solidFill>
              </a:rPr>
              <a:t>mesoclimates</a:t>
            </a:r>
            <a:endParaRPr lang="en-AU" dirty="0">
              <a:solidFill>
                <a:schemeClr val="bg1"/>
              </a:solidFill>
            </a:endParaRPr>
          </a:p>
          <a:p>
            <a:pPr marL="285750" indent="-285750">
              <a:spcBef>
                <a:spcPts val="800"/>
              </a:spcBef>
              <a:buFont typeface="Arial" panose="020B0604020202020204" pitchFamily="34" charset="0"/>
              <a:buChar char="•"/>
            </a:pPr>
            <a:r>
              <a:rPr lang="en-AU" dirty="0">
                <a:solidFill>
                  <a:schemeClr val="bg1"/>
                </a:solidFill>
              </a:rPr>
              <a:t>Ancient and diverse soils</a:t>
            </a: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a01bf3c254e66a8ff035a0daa24a837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5f4c17b482eae744918953ebd02d0c74"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CCF1F8-6D9E-4631-9BC7-E65B426755A9}">
  <ds:schemaRefs>
    <ds:schemaRef ds:uri="http://schemas.microsoft.com/office/2006/metadata/properties"/>
    <ds:schemaRef ds:uri="http://purl.org/dc/terms/"/>
    <ds:schemaRef ds:uri="http://schemas.openxmlformats.org/package/2006/metadata/core-properties"/>
    <ds:schemaRef ds:uri="http://purl.org/dc/elements/1.1/"/>
    <ds:schemaRef ds:uri="http://www.w3.org/XML/1998/namespace"/>
    <ds:schemaRef ds:uri="http://purl.org/dc/dcmitype/"/>
    <ds:schemaRef ds:uri="http://schemas.microsoft.com/office/2006/documentManagement/types"/>
    <ds:schemaRef ds:uri="http://schemas.microsoft.com/office/infopath/2007/PartnerControls"/>
    <ds:schemaRef ds:uri="4e8dd08d-258d-47a9-9875-37f1ffd19f33"/>
    <ds:schemaRef ds:uri="02256494-4976-4001-aedb-96463ae0d92e"/>
  </ds:schemaRefs>
</ds:datastoreItem>
</file>

<file path=customXml/itemProps2.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3.xml><?xml version="1.0" encoding="utf-8"?>
<ds:datastoreItem xmlns:ds="http://schemas.openxmlformats.org/officeDocument/2006/customXml" ds:itemID="{F5CD2FE0-E706-4C1C-B325-49F129E5C058}"/>
</file>

<file path=docProps/app.xml><?xml version="1.0" encoding="utf-8"?>
<Properties xmlns="http://schemas.openxmlformats.org/officeDocument/2006/extended-properties" xmlns:vt="http://schemas.openxmlformats.org/officeDocument/2006/docPropsVTypes">
  <TotalTime>0</TotalTime>
  <Words>787</Words>
  <Application>Microsoft Office PowerPoint</Application>
  <PresentationFormat>Widescreen</PresentationFormat>
  <Paragraphs>210</Paragraphs>
  <Slides>25</Slides>
  <Notes>3</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Slide layouts</vt:lpstr>
      <vt:lpstr>PowerPoint Presentation</vt:lpstr>
      <vt:lpstr>PowerPoint Presentation</vt:lpstr>
      <vt:lpstr>CLARE VALLEY</vt:lpstr>
      <vt:lpstr>TODAY WE’LL COVER</vt:lpstr>
      <vt:lpstr>1840s</vt:lpstr>
      <vt:lpstr>PowerPoint Presentation</vt:lpstr>
      <vt:lpstr>AUSTRALIA</vt:lpstr>
      <vt:lpstr>SOUTH AUSTRALIA</vt:lpstr>
      <vt:lpstr>GEOGRAPHY,</vt:lpstr>
      <vt:lpstr>CLIMATE</vt:lpstr>
      <vt:lpstr>SOIL</vt:lpstr>
      <vt:lpstr>VITICULTURE AND WINEMAKING</vt:lpstr>
      <vt:lpstr>PowerPoint Presentation</vt:lpstr>
      <vt:lpstr>WINEMAKING IN</vt:lpstr>
      <vt:lpstr>TASTE OF CLARE VALLEY</vt:lpstr>
      <vt:lpstr>PowerPoint Presentation</vt:lpstr>
      <vt:lpstr>PowerPoint Presentation</vt:lpstr>
      <vt:lpstr>RIESLING characteristics</vt:lpstr>
      <vt:lpstr>PowerPoint Presentation</vt:lpstr>
      <vt:lpstr>SHIRAZ characteristics</vt:lpstr>
      <vt:lpstr>PowerPoint Presentation</vt:lpstr>
      <vt:lpstr>CABERNET SAUVIGNON characteristics</vt:lpstr>
      <vt:lpstr>CLARE VALLEY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2</cp:revision>
  <dcterms:created xsi:type="dcterms:W3CDTF">2018-07-25T07:02:59Z</dcterms:created>
  <dcterms:modified xsi:type="dcterms:W3CDTF">2025-11-11T06:10:09Z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ies>
</file>